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7" r:id="rId3"/>
  </p:sldMasterIdLst>
  <p:notesMasterIdLst>
    <p:notesMasterId r:id="rId5"/>
  </p:notesMasterIdLst>
  <p:handoutMasterIdLst>
    <p:handoutMasterId r:id="rId6"/>
  </p:handoutMasterIdLst>
  <p:sldIdLst>
    <p:sldId id="795" r:id="rId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FF0000"/>
    <a:srgbClr val="E37D29"/>
    <a:srgbClr val="8C2C2C"/>
    <a:srgbClr val="FF9933"/>
    <a:srgbClr val="D894A3"/>
    <a:srgbClr val="EEF6F9"/>
    <a:srgbClr val="98384D"/>
    <a:srgbClr val="000000"/>
    <a:srgbClr val="F9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3" autoAdjust="0"/>
    <p:restoredTop sz="97770" autoAdjust="0"/>
  </p:normalViewPr>
  <p:slideViewPr>
    <p:cSldViewPr>
      <p:cViewPr varScale="1">
        <p:scale>
          <a:sx n="97" d="100"/>
          <a:sy n="97" d="100"/>
        </p:scale>
        <p:origin x="73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2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2" d="100"/>
        <a:sy n="182" d="100"/>
      </p:scale>
      <p:origin x="0" y="-11388"/>
    </p:cViewPr>
  </p:sorterViewPr>
  <p:notesViewPr>
    <p:cSldViewPr>
      <p:cViewPr varScale="1">
        <p:scale>
          <a:sx n="47" d="100"/>
          <a:sy n="47" d="100"/>
        </p:scale>
        <p:origin x="-2718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t" anchorCtr="0" compatLnSpc="1">
            <a:prstTxWarp prst="textNoShape">
              <a:avLst/>
            </a:prstTxWarp>
          </a:bodyPr>
          <a:lstStyle>
            <a:lvl1pPr defTabSz="9313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t" anchorCtr="0" compatLnSpc="1">
            <a:prstTxWarp prst="textNoShape">
              <a:avLst/>
            </a:prstTxWarp>
          </a:bodyPr>
          <a:lstStyle>
            <a:lvl1pPr algn="r" defTabSz="9313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b" anchorCtr="0" compatLnSpc="1">
            <a:prstTxWarp prst="textNoShape">
              <a:avLst/>
            </a:prstTxWarp>
          </a:bodyPr>
          <a:lstStyle>
            <a:lvl1pPr defTabSz="9313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00ACC83-CC98-4DEC-84DD-B60128F7A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090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t" anchorCtr="0" compatLnSpc="1">
            <a:prstTxWarp prst="textNoShape">
              <a:avLst/>
            </a:prstTxWarp>
          </a:bodyPr>
          <a:lstStyle>
            <a:lvl1pPr defTabSz="9313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t" anchorCtr="0" compatLnSpc="1">
            <a:prstTxWarp prst="textNoShape">
              <a:avLst/>
            </a:prstTxWarp>
          </a:bodyPr>
          <a:lstStyle>
            <a:lvl1pPr algn="r" defTabSz="9313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6" y="4416426"/>
            <a:ext cx="5607050" cy="4181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b" anchorCtr="0" compatLnSpc="1">
            <a:prstTxWarp prst="textNoShape">
              <a:avLst/>
            </a:prstTxWarp>
          </a:bodyPr>
          <a:lstStyle>
            <a:lvl1pPr defTabSz="9313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165" tIns="46582" rIns="93165" bIns="46582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00907F6-9B8D-4C28-8624-7CE915800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65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NEW_Ont_logo_bl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t="19780" r="6282" b="16759"/>
          <a:stretch>
            <a:fillRect/>
          </a:stretch>
        </p:blipFill>
        <p:spPr bwMode="auto">
          <a:xfrm>
            <a:off x="5867400" y="152400"/>
            <a:ext cx="304800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noFill/>
          <a:ln w="9525">
            <a:noFill/>
          </a:ln>
          <a:extLst/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2971800" y="6245225"/>
            <a:ext cx="32766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E894A-9133-4479-8663-5DA8DD45C1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8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A70A5-5E76-420A-A386-F670F10BE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0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440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440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54ABB-B90A-4B39-A855-8D8E93CFC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23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F88ED-1CEF-4002-862E-9DCB7023A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0A6CA-B180-44DA-8A41-DFC88658A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5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BEB88-9557-4635-A291-8A2B4F0BC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6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C1652-6020-4DB0-A400-F7600A19AA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5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7754A-F963-4752-B2E6-F9B8DE5EF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1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FA6FE-11E1-48CB-B948-AD0312534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8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14577-9647-4B91-992D-2D9858249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7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BD9C-AB38-4EA7-B946-54D79A10F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33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CEE13-03F6-402B-8234-AA53F620BF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7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575B0-F7C2-474D-8B58-86B144D1D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18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457200"/>
          </a:xfrm>
          <a:prstGeom prst="rect">
            <a:avLst/>
          </a:prstGeom>
          <a:solidFill>
            <a:srgbClr val="B2B2B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0FA4AE3C-6395-49E6-B880-29E839FB2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667000" y="6245225"/>
            <a:ext cx="411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sz="1200"/>
              <a:t>CONFIDENTIAL CABINET DOCUMENT</a:t>
            </a:r>
            <a:endParaRPr lang="en-US" sz="1200" b="1"/>
          </a:p>
        </p:txBody>
      </p:sp>
      <p:pic>
        <p:nvPicPr>
          <p:cNvPr id="1031" name="Picture 7" descr="NEW_Ont_logo_bl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t="19780" r="6282" b="16759"/>
          <a:stretch>
            <a:fillRect/>
          </a:stretch>
        </p:blipFill>
        <p:spPr bwMode="auto">
          <a:xfrm>
            <a:off x="7162800" y="0"/>
            <a:ext cx="19812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NEW_Ont_logo_blk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t="19780" r="6282" b="16759"/>
          <a:stretch>
            <a:fillRect/>
          </a:stretch>
        </p:blipFill>
        <p:spPr bwMode="auto">
          <a:xfrm>
            <a:off x="7162800" y="0"/>
            <a:ext cx="19812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</p:spPr>
        <p:txBody>
          <a:bodyPr/>
          <a:lstStyle/>
          <a:p>
            <a:pPr algn="l"/>
            <a:r>
              <a:rPr lang="en-CA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Smoothing – Potential Structure</a:t>
            </a:r>
            <a:endParaRPr lang="en-CA" sz="2000" dirty="0">
              <a:solidFill>
                <a:schemeClr val="tx1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95536" y="1655701"/>
            <a:ext cx="8568952" cy="4711482"/>
            <a:chOff x="395536" y="1548539"/>
            <a:chExt cx="8568952" cy="4711482"/>
          </a:xfrm>
        </p:grpSpPr>
        <p:sp>
          <p:nvSpPr>
            <p:cNvPr id="45" name="Rounded Rectangle 44"/>
            <p:cNvSpPr/>
            <p:nvPr/>
          </p:nvSpPr>
          <p:spPr>
            <a:xfrm>
              <a:off x="1979712" y="1990536"/>
              <a:ext cx="2803392" cy="3715487"/>
            </a:xfrm>
            <a:prstGeom prst="roundRect">
              <a:avLst/>
            </a:prstGeom>
            <a:noFill/>
            <a:ln w="25400" cap="flat" cmpd="sng" algn="ctr">
              <a:solidFill>
                <a:srgbClr val="1F497D">
                  <a:lumMod val="40000"/>
                  <a:lumOff val="60000"/>
                </a:srgbClr>
              </a:solidFill>
              <a:prstDash val="lg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1763688" y="1548539"/>
              <a:ext cx="7200800" cy="4702505"/>
            </a:xfrm>
            <a:prstGeom prst="roundRect">
              <a:avLst/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395536" y="1579501"/>
              <a:ext cx="1005276" cy="4680520"/>
            </a:xfrm>
            <a:prstGeom prst="roundRect">
              <a:avLst/>
            </a:prstGeom>
            <a:noFill/>
            <a:ln w="25400" cap="flat" cmpd="sng" algn="ctr">
              <a:solidFill>
                <a:srgbClr val="9BBB59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520568" y="2060848"/>
              <a:ext cx="648072" cy="792088"/>
              <a:chOff x="467544" y="2060848"/>
              <a:chExt cx="648072" cy="792088"/>
            </a:xfrm>
            <a:solidFill>
              <a:srgbClr val="F79646">
                <a:lumMod val="40000"/>
                <a:lumOff val="60000"/>
              </a:srgbClr>
            </a:solidFill>
          </p:grpSpPr>
          <p:sp>
            <p:nvSpPr>
              <p:cNvPr id="79" name="Rounded Rectangle 78"/>
              <p:cNvSpPr/>
              <p:nvPr/>
            </p:nvSpPr>
            <p:spPr>
              <a:xfrm>
                <a:off x="496211" y="2060848"/>
                <a:ext cx="619405" cy="792088"/>
              </a:xfrm>
              <a:prstGeom prst="roundRect">
                <a:avLst/>
              </a:prstGeom>
              <a:solidFill>
                <a:srgbClr val="9BBB59"/>
              </a:solidFill>
              <a:ln w="25400" cap="flat" cmpd="sng" algn="ctr">
                <a:solidFill>
                  <a:schemeClr val="accent3">
                    <a:lumMod val="7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67544" y="2276872"/>
                <a:ext cx="648072" cy="307777"/>
              </a:xfrm>
              <a:prstGeom prst="rect">
                <a:avLst/>
              </a:prstGeom>
              <a:solidFill>
                <a:srgbClr val="9BBB59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LDCs</a:t>
                </a: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008378" y="2065494"/>
              <a:ext cx="619406" cy="792088"/>
              <a:chOff x="496210" y="2060848"/>
              <a:chExt cx="619406" cy="792088"/>
            </a:xfrm>
            <a:solidFill>
              <a:srgbClr val="4F81BD">
                <a:lumMod val="40000"/>
                <a:lumOff val="60000"/>
              </a:srgbClr>
            </a:solidFill>
          </p:grpSpPr>
          <p:sp>
            <p:nvSpPr>
              <p:cNvPr id="77" name="Rounded Rectangle 76"/>
              <p:cNvSpPr/>
              <p:nvPr/>
            </p:nvSpPr>
            <p:spPr>
              <a:xfrm>
                <a:off x="496211" y="2060848"/>
                <a:ext cx="619405" cy="792088"/>
              </a:xfrm>
              <a:prstGeom prst="roundRect">
                <a:avLst/>
              </a:prstGeom>
              <a:grpFill/>
              <a:ln w="2540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496210" y="2276872"/>
                <a:ext cx="619405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IESO</a:t>
                </a: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5351619" y="4162305"/>
              <a:ext cx="619405" cy="792088"/>
              <a:chOff x="496211" y="2060848"/>
              <a:chExt cx="619405" cy="792088"/>
            </a:xfrm>
            <a:solidFill>
              <a:srgbClr val="4F81BD">
                <a:lumMod val="40000"/>
                <a:lumOff val="60000"/>
              </a:srgbClr>
            </a:solidFill>
          </p:grpSpPr>
          <p:sp>
            <p:nvSpPr>
              <p:cNvPr id="75" name="Rounded Rectangle 74"/>
              <p:cNvSpPr/>
              <p:nvPr/>
            </p:nvSpPr>
            <p:spPr>
              <a:xfrm>
                <a:off x="496211" y="2060848"/>
                <a:ext cx="619405" cy="792088"/>
              </a:xfrm>
              <a:prstGeom prst="roundRect">
                <a:avLst/>
              </a:prstGeom>
              <a:grpFill/>
              <a:ln w="2540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508680" y="2276872"/>
                <a:ext cx="606936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OFA</a:t>
                </a: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520568" y="4469702"/>
              <a:ext cx="648072" cy="792088"/>
              <a:chOff x="467544" y="2060848"/>
              <a:chExt cx="648072" cy="792088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496211" y="2060848"/>
                <a:ext cx="619405" cy="792088"/>
              </a:xfrm>
              <a:prstGeom prst="roundRect">
                <a:avLst/>
              </a:prstGeom>
              <a:solidFill>
                <a:srgbClr val="9BBB59"/>
              </a:solidFill>
              <a:ln w="25400" cap="flat" cmpd="sng" algn="ctr">
                <a:solidFill>
                  <a:schemeClr val="accent3">
                    <a:lumMod val="7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67544" y="2276872"/>
                <a:ext cx="648072" cy="307777"/>
              </a:xfrm>
              <a:prstGeom prst="rect">
                <a:avLst/>
              </a:prstGeom>
              <a:solidFill>
                <a:srgbClr val="9BBB59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PGs</a:t>
                </a: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938425" y="2044208"/>
              <a:ext cx="619405" cy="792088"/>
              <a:chOff x="496211" y="2060848"/>
              <a:chExt cx="619405" cy="792088"/>
            </a:xfrm>
            <a:solidFill>
              <a:srgbClr val="4F81BD">
                <a:lumMod val="40000"/>
                <a:lumOff val="60000"/>
              </a:srgbClr>
            </a:solidFill>
          </p:grpSpPr>
          <p:sp>
            <p:nvSpPr>
              <p:cNvPr id="71" name="Rounded Rectangle 70"/>
              <p:cNvSpPr/>
              <p:nvPr/>
            </p:nvSpPr>
            <p:spPr>
              <a:xfrm>
                <a:off x="496211" y="2060848"/>
                <a:ext cx="619405" cy="792088"/>
              </a:xfrm>
              <a:prstGeom prst="roundRect">
                <a:avLst/>
              </a:prstGeom>
              <a:grpFill/>
              <a:ln w="2540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501689" y="2138372"/>
                <a:ext cx="613927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OPG Trust</a:t>
                </a:r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7927367" y="2044208"/>
              <a:ext cx="619406" cy="792088"/>
              <a:chOff x="496210" y="2060848"/>
              <a:chExt cx="619406" cy="792088"/>
            </a:xfrm>
            <a:solidFill>
              <a:srgbClr val="4F81BD">
                <a:lumMod val="40000"/>
                <a:lumOff val="60000"/>
              </a:srgbClr>
            </a:solidFill>
          </p:grpSpPr>
          <p:sp>
            <p:nvSpPr>
              <p:cNvPr id="69" name="Rounded Rectangle 68"/>
              <p:cNvSpPr/>
              <p:nvPr/>
            </p:nvSpPr>
            <p:spPr>
              <a:xfrm>
                <a:off x="496211" y="2060848"/>
                <a:ext cx="619405" cy="792088"/>
              </a:xfrm>
              <a:prstGeom prst="roundRect">
                <a:avLst/>
              </a:prstGeom>
              <a:grpFill/>
              <a:ln w="2540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A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496210" y="2276872"/>
                <a:ext cx="619405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OPG</a:t>
                </a:r>
              </a:p>
            </p:txBody>
          </p:sp>
        </p:grpSp>
        <p:cxnSp>
          <p:nvCxnSpPr>
            <p:cNvPr id="55" name="Straight Arrow Connector 54"/>
            <p:cNvCxnSpPr>
              <a:stCxn id="79" idx="3"/>
              <a:endCxn id="78" idx="1"/>
            </p:cNvCxnSpPr>
            <p:nvPr/>
          </p:nvCxnSpPr>
          <p:spPr>
            <a:xfrm flipV="1">
              <a:off x="1168640" y="2435407"/>
              <a:ext cx="839738" cy="21485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6" name="Straight Arrow Connector 55"/>
            <p:cNvCxnSpPr>
              <a:stCxn id="77" idx="2"/>
              <a:endCxn id="73" idx="0"/>
            </p:cNvCxnSpPr>
            <p:nvPr/>
          </p:nvCxnSpPr>
          <p:spPr>
            <a:xfrm flipH="1">
              <a:off x="858938" y="2857582"/>
              <a:ext cx="1459144" cy="1612120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7" name="Straight Arrow Connector 56"/>
            <p:cNvCxnSpPr/>
            <p:nvPr/>
          </p:nvCxnSpPr>
          <p:spPr>
            <a:xfrm flipH="1">
              <a:off x="2627784" y="2297410"/>
              <a:ext cx="4310641" cy="34516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8" name="Straight Arrow Connector 57"/>
            <p:cNvCxnSpPr>
              <a:stCxn id="76" idx="3"/>
              <a:endCxn id="71" idx="1"/>
            </p:cNvCxnSpPr>
            <p:nvPr/>
          </p:nvCxnSpPr>
          <p:spPr>
            <a:xfrm flipV="1">
              <a:off x="5971024" y="2440252"/>
              <a:ext cx="967401" cy="2091966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59" name="TextBox 58"/>
            <p:cNvSpPr txBox="1"/>
            <p:nvPr/>
          </p:nvSpPr>
          <p:spPr>
            <a:xfrm>
              <a:off x="6728251" y="2987510"/>
              <a:ext cx="195854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CA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Requirements: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OPG Trust purchases regulatory asset from IESO – classifies as intangible asset.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OPG consolidates Trust.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OPG retains GBE status.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 rot="17693497">
              <a:off x="5481750" y="3159105"/>
              <a:ext cx="175195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Loan to OPG Trust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732968" y="2121732"/>
              <a:ext cx="362475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Sale of regulatory asset to OPG Trust for cash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39833" y="2101600"/>
              <a:ext cx="77734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Payment to IESO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 rot="18739194">
              <a:off x="496276" y="3504686"/>
              <a:ext cx="1758151" cy="264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Payment to generators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318276" y="5897101"/>
              <a:ext cx="1853924" cy="246221"/>
            </a:xfrm>
            <a:prstGeom prst="rect">
              <a:avLst/>
            </a:prstGeom>
            <a:noFill/>
            <a:ln>
              <a:solidFill>
                <a:srgbClr val="1F497D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Consolidated by province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95536" y="5543158"/>
              <a:ext cx="10052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Not consolidated by province (except OPG)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195736" y="2871304"/>
              <a:ext cx="2587368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Requirements</a:t>
              </a:r>
              <a:r>
                <a:rPr kumimoji="0" lang="en-CA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: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IESO can recognize a regulatory asset for the shortfall between the amounts collected from the LDCs and the amounts paid to the </a:t>
              </a:r>
              <a:r>
                <a:rPr kumimoji="0" lang="en-CA" sz="11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PGs.</a:t>
              </a:r>
              <a:endParaRPr kumimoji="0" lang="en-CA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354013" marR="0" lvl="1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−"/>
                <a:tabLst/>
                <a:defRPr/>
              </a:pPr>
              <a:r>
                <a:rPr kumimoji="0" lang="en-CA" sz="105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IESO uses GAAP hierarchy to support regulatory asset under PSAB, or</a:t>
              </a:r>
            </a:p>
            <a:p>
              <a:pPr marL="354013" marR="0" lvl="1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−"/>
                <a:tabLst/>
                <a:defRPr/>
              </a:pPr>
              <a:r>
                <a:rPr kumimoji="0" lang="en-CA" sz="105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IESO is classified as a GBE, follows IFRS and IFRS supports recognition of a regulatory asset.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IESO can derecognize regulatory asset upon sale to OPG.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“Market books” are reflected on corporate books.</a:t>
              </a:r>
              <a:endParaRPr kumimoji="0" lang="en-CA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67" name="Straight Arrow Connector 66"/>
            <p:cNvCxnSpPr/>
            <p:nvPr/>
          </p:nvCxnSpPr>
          <p:spPr>
            <a:xfrm>
              <a:off x="2655494" y="2421739"/>
              <a:ext cx="4310641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68" name="TextBox 67"/>
            <p:cNvSpPr txBox="1"/>
            <p:nvPr/>
          </p:nvSpPr>
          <p:spPr>
            <a:xfrm>
              <a:off x="2627783" y="2446148"/>
              <a:ext cx="43073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IESO is back-office for payment of deferral &amp; remits to OPG Trust</a:t>
              </a:r>
            </a:p>
          </p:txBody>
        </p:sp>
      </p:grpSp>
      <p:sp>
        <p:nvSpPr>
          <p:cNvPr id="81" name="Rounded Rectangle 80"/>
          <p:cNvSpPr/>
          <p:nvPr/>
        </p:nvSpPr>
        <p:spPr>
          <a:xfrm>
            <a:off x="6588224" y="1934833"/>
            <a:ext cx="2187500" cy="2858435"/>
          </a:xfrm>
          <a:prstGeom prst="roundRect">
            <a:avLst/>
          </a:prstGeom>
          <a:noFill/>
          <a:ln w="25400" cap="flat" cmpd="sng" algn="ctr">
            <a:solidFill>
              <a:srgbClr val="1F497D">
                <a:lumMod val="40000"/>
                <a:lumOff val="60000"/>
              </a:srgb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7200" y="1171956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following diagram provides an overview of a potential GA smoothing structure, as well as interactions between sector entities and elements required to meet accounting objectives. </a:t>
            </a:r>
            <a:endParaRPr lang="en-CA" sz="1200" dirty="0"/>
          </a:p>
        </p:txBody>
      </p:sp>
    </p:spTree>
    <p:extLst>
      <p:ext uri="{BB962C8B-B14F-4D97-AF65-F5344CB8AC3E}">
        <p14:creationId xmlns:p14="http://schemas.microsoft.com/office/powerpoint/2010/main" val="385888905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1">
      <a:dk1>
        <a:sysClr val="windowText" lastClr="000000"/>
      </a:dk1>
      <a:lt1>
        <a:sysClr val="window" lastClr="FFFFFF"/>
      </a:lt1>
      <a:dk2>
        <a:srgbClr val="5EAE93"/>
      </a:dk2>
      <a:lt2>
        <a:srgbClr val="EEECE1"/>
      </a:lt2>
      <a:accent1>
        <a:srgbClr val="93CDDD"/>
      </a:accent1>
      <a:accent2>
        <a:srgbClr val="E37D29"/>
      </a:accent2>
      <a:accent3>
        <a:srgbClr val="9BBB59"/>
      </a:accent3>
      <a:accent4>
        <a:srgbClr val="10253F"/>
      </a:accent4>
      <a:accent5>
        <a:srgbClr val="48A280"/>
      </a:accent5>
      <a:accent6>
        <a:srgbClr val="6FC9D3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726EB789BA57429B00DC89AEAF8F2C" ma:contentTypeVersion="1" ma:contentTypeDescription="Create a new document." ma:contentTypeScope="" ma:versionID="d964b9a55cf62d7795ffb8fe28fba9f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e5c1e85323d130d246110b953f7c3d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2B652F9-D7F9-452C-9778-C337695379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E6E3982-195C-4D24-82E0-544B4D953A00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49266</TotalTime>
  <Words>182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Default Design</vt:lpstr>
      <vt:lpstr>GA Smoothing – Potential Structure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IESO and Bruce Power Negotiations  Ministry of Energy Communities, Resources and Justice Policy Committee Date: April 21, 2015</dc:title>
  <dc:creator>Lyon, Sam (ENERGY)</dc:creator>
  <cp:lastModifiedBy>Schlaepfer, Martin (ENERGY)</cp:lastModifiedBy>
  <cp:revision>725</cp:revision>
  <cp:lastPrinted>2017-02-15T13:00:40Z</cp:lastPrinted>
  <dcterms:modified xsi:type="dcterms:W3CDTF">2018-10-18T13:41:16Z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0x0101003B726EB789BA57429B00DC89AEAF8F2C</vt:lpwstr>
  </property>
</Properties>
</file>