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381" r:id="rId3"/>
    <p:sldId id="414" r:id="rId4"/>
    <p:sldId id="410" r:id="rId5"/>
    <p:sldId id="383" r:id="rId6"/>
    <p:sldId id="389" r:id="rId7"/>
    <p:sldId id="413" r:id="rId8"/>
    <p:sldId id="393" r:id="rId9"/>
    <p:sldId id="416" r:id="rId10"/>
    <p:sldId id="398" r:id="rId11"/>
    <p:sldId id="385" r:id="rId12"/>
    <p:sldId id="421" r:id="rId13"/>
    <p:sldId id="428" r:id="rId14"/>
    <p:sldId id="429" r:id="rId15"/>
    <p:sldId id="430" r:id="rId16"/>
    <p:sldId id="431" r:id="rId17"/>
    <p:sldId id="432" r:id="rId18"/>
    <p:sldId id="433" r:id="rId19"/>
    <p:sldId id="418" r:id="rId20"/>
    <p:sldId id="422" r:id="rId21"/>
    <p:sldId id="420" r:id="rId22"/>
    <p:sldId id="419" r:id="rId23"/>
    <p:sldId id="427" r:id="rId24"/>
    <p:sldId id="407" r:id="rId2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D9D9D9"/>
    <a:srgbClr val="F79646"/>
    <a:srgbClr val="FFC000"/>
    <a:srgbClr val="DD542F"/>
    <a:srgbClr val="397F64"/>
    <a:srgbClr val="000000"/>
    <a:srgbClr val="48A280"/>
    <a:srgbClr val="DD5457"/>
    <a:srgbClr val="B7DE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763" autoAdjust="0"/>
    <p:restoredTop sz="93714" autoAdjust="0"/>
  </p:normalViewPr>
  <p:slideViewPr>
    <p:cSldViewPr>
      <p:cViewPr varScale="1">
        <p:scale>
          <a:sx n="113" d="100"/>
          <a:sy n="113" d="100"/>
        </p:scale>
        <p:origin x="-1194" y="-102"/>
      </p:cViewPr>
      <p:guideLst>
        <p:guide orient="horz" pos="2160"/>
        <p:guide pos="2880"/>
      </p:guideLst>
    </p:cSldViewPr>
  </p:slideViewPr>
  <p:notesTextViewPr>
    <p:cViewPr>
      <p:scale>
        <a:sx n="1" d="1"/>
        <a:sy n="1" d="1"/>
      </p:scale>
      <p:origin x="0" y="0"/>
    </p:cViewPr>
  </p:notesTextViewPr>
  <p:sorterViewPr>
    <p:cViewPr>
      <p:scale>
        <a:sx n="160" d="100"/>
        <a:sy n="160" d="100"/>
      </p:scale>
      <p:origin x="0" y="0"/>
    </p:cViewPr>
  </p:sorterViewPr>
  <p:notesViewPr>
    <p:cSldViewPr>
      <p:cViewPr varScale="1">
        <p:scale>
          <a:sx n="54" d="100"/>
          <a:sy n="54" d="100"/>
        </p:scale>
        <p:origin x="-1704" y="-10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file:////Etcptovspifs003\pd\EnergyPolicy\Economics\Files\Rate%20Mitigation\HST%208%20Percent\Copy%20of%20Historical%20Monthly%20Prices%2020170227.xlsx" TargetMode="External"/><Relationship Id="rId3"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105.xlsm"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0924790966610733"/>
          <c:y val="0.192791540852685"/>
          <c:w val="0.888273311940079"/>
          <c:h val="0.718034801330489"/>
        </c:manualLayout>
      </c:layout>
      <c:lineChart>
        <c:grouping val="standard"/>
        <c:varyColors val="0"/>
        <c:ser>
          <c:idx val="0"/>
          <c:order val="0"/>
          <c:spPr>
            <a:ln>
              <a:solidFill>
                <a:schemeClr val="accent3"/>
              </a:solidFill>
            </a:ln>
          </c:spPr>
          <c:marker>
            <c:symbol val="none"/>
          </c:marker>
          <c:dLbls>
            <c:numFmt formatCode="#,##0" sourceLinked="0"/>
            <c:spPr>
              <a:noFill/>
              <a:ln>
                <a:noFill/>
              </a:ln>
              <a:effectLst/>
            </c:spPr>
            <c:txPr>
              <a:bodyPr/>
              <a:lstStyle/>
              <a:p>
                <a:pPr>
                  <a:defRPr sz="1050" b="1">
                    <a:latin typeface="Arial" panose="020B0604020202020204" pitchFamily="34" charset="0"/>
                    <a:cs typeface="Arial" panose="020B0604020202020204" pitchFamily="34" charset="0"/>
                  </a:defRPr>
                </a:pPr>
                <a:endParaRPr lang="en-US"/>
              </a:p>
            </c:txPr>
            <c:dLblPos val="b"/>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Res!$D$169:$O$169</c:f>
              <c:numCache>
                <c:formatCode>General</c:formatCode>
                <c:ptCount val="12"/>
                <c:pt idx="0">
                  <c:v>2005.0</c:v>
                </c:pt>
                <c:pt idx="1">
                  <c:v>2006.0</c:v>
                </c:pt>
                <c:pt idx="2">
                  <c:v>2007.0</c:v>
                </c:pt>
                <c:pt idx="3">
                  <c:v>2008.0</c:v>
                </c:pt>
                <c:pt idx="4">
                  <c:v>2009.0</c:v>
                </c:pt>
                <c:pt idx="5">
                  <c:v>2010.0</c:v>
                </c:pt>
                <c:pt idx="6">
                  <c:v>2011.0</c:v>
                </c:pt>
                <c:pt idx="7">
                  <c:v>2012.0</c:v>
                </c:pt>
                <c:pt idx="8">
                  <c:v>2013.0</c:v>
                </c:pt>
                <c:pt idx="9">
                  <c:v>2014.0</c:v>
                </c:pt>
                <c:pt idx="10">
                  <c:v>2015.0</c:v>
                </c:pt>
                <c:pt idx="11">
                  <c:v>2016.0</c:v>
                </c:pt>
              </c:numCache>
            </c:numRef>
          </c:cat>
          <c:val>
            <c:numRef>
              <c:f>Res!$D$177:$O$177</c:f>
              <c:numCache>
                <c:formatCode>0.00</c:formatCode>
                <c:ptCount val="12"/>
                <c:pt idx="0">
                  <c:v>90.96806250000001</c:v>
                </c:pt>
                <c:pt idx="1">
                  <c:v>92.92587499999995</c:v>
                </c:pt>
                <c:pt idx="2">
                  <c:v>91.74375</c:v>
                </c:pt>
                <c:pt idx="3">
                  <c:v>91.74375</c:v>
                </c:pt>
                <c:pt idx="4">
                  <c:v>94.864875</c:v>
                </c:pt>
                <c:pt idx="5">
                  <c:v>104.3151375</c:v>
                </c:pt>
                <c:pt idx="6">
                  <c:v>104.5755675</c:v>
                </c:pt>
                <c:pt idx="7">
                  <c:v>111.635030625</c:v>
                </c:pt>
                <c:pt idx="8">
                  <c:v>116.4185325</c:v>
                </c:pt>
                <c:pt idx="9">
                  <c:v>123.509565</c:v>
                </c:pt>
                <c:pt idx="10">
                  <c:v>135.649155</c:v>
                </c:pt>
                <c:pt idx="11">
                  <c:v>155.575575</c:v>
                </c:pt>
              </c:numCache>
            </c:numRef>
          </c:val>
          <c:smooth val="0"/>
          <c:extLst xmlns:c16r2="http://schemas.microsoft.com/office/drawing/2015/06/chart">
            <c:ext xmlns:c16="http://schemas.microsoft.com/office/drawing/2014/chart" uri="{C3380CC4-5D6E-409C-BE32-E72D297353CC}">
              <c16:uniqueId val="{00000000-DAB7-4E71-95E5-0BB3685D6959}"/>
            </c:ext>
          </c:extLst>
        </c:ser>
        <c:dLbls>
          <c:showLegendKey val="0"/>
          <c:showVal val="0"/>
          <c:showCatName val="0"/>
          <c:showSerName val="0"/>
          <c:showPercent val="0"/>
          <c:showBubbleSize val="0"/>
        </c:dLbls>
        <c:smooth val="0"/>
        <c:axId val="358516400"/>
        <c:axId val="230518208"/>
      </c:lineChart>
      <c:catAx>
        <c:axId val="358516400"/>
        <c:scaling>
          <c:orientation val="minMax"/>
        </c:scaling>
        <c:delete val="0"/>
        <c:axPos val="b"/>
        <c:numFmt formatCode="General" sourceLinked="1"/>
        <c:majorTickMark val="out"/>
        <c:minorTickMark val="none"/>
        <c:tickLblPos val="nextTo"/>
        <c:txPr>
          <a:bodyPr/>
          <a:lstStyle/>
          <a:p>
            <a:pPr>
              <a:defRPr sz="1200">
                <a:latin typeface="Arial" panose="020B0604020202020204" pitchFamily="34" charset="0"/>
                <a:cs typeface="Arial" panose="020B0604020202020204" pitchFamily="34" charset="0"/>
              </a:defRPr>
            </a:pPr>
            <a:endParaRPr lang="en-US"/>
          </a:p>
        </c:txPr>
        <c:crossAx val="230518208"/>
        <c:crosses val="autoZero"/>
        <c:auto val="1"/>
        <c:lblAlgn val="ctr"/>
        <c:lblOffset val="100"/>
        <c:noMultiLvlLbl val="0"/>
      </c:catAx>
      <c:valAx>
        <c:axId val="230518208"/>
        <c:scaling>
          <c:orientation val="minMax"/>
        </c:scaling>
        <c:delete val="0"/>
        <c:axPos val="l"/>
        <c:majorGridlines>
          <c:spPr>
            <a:ln>
              <a:noFill/>
            </a:ln>
          </c:spPr>
        </c:majorGridlines>
        <c:numFmt formatCode="0" sourceLinked="0"/>
        <c:majorTickMark val="out"/>
        <c:minorTickMark val="none"/>
        <c:tickLblPos val="nextTo"/>
        <c:txPr>
          <a:bodyPr/>
          <a:lstStyle/>
          <a:p>
            <a:pPr>
              <a:defRPr sz="1200">
                <a:latin typeface="Arial" panose="020B0604020202020204" pitchFamily="34" charset="0"/>
                <a:cs typeface="Arial" panose="020B0604020202020204" pitchFamily="34" charset="0"/>
              </a:defRPr>
            </a:pPr>
            <a:endParaRPr lang="en-US"/>
          </a:p>
        </c:txPr>
        <c:crossAx val="358516400"/>
        <c:crosses val="autoZero"/>
        <c:crossBetween val="between"/>
      </c:valAx>
    </c:plotArea>
    <c:plotVisOnly val="1"/>
    <c:dispBlanksAs val="gap"/>
    <c:showDLblsOverMax val="0"/>
  </c:chart>
  <c:spPr>
    <a:ln>
      <a:noFill/>
    </a:ln>
  </c:sp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'Indicative graph'!$B$37</c:f>
              <c:strCache>
                <c:ptCount val="1"/>
                <c:pt idx="0">
                  <c:v>IESO Forecast GA Cost</c:v>
                </c:pt>
              </c:strCache>
            </c:strRef>
          </c:tx>
          <c:spPr>
            <a:ln>
              <a:solidFill>
                <a:sysClr val="windowText" lastClr="000000"/>
              </a:solidFill>
            </a:ln>
          </c:spPr>
          <c:marker>
            <c:symbol val="none"/>
          </c:marker>
          <c:cat>
            <c:numRef>
              <c:f>'Indicative graph'!$C$36:$U$36</c:f>
              <c:numCache>
                <c:formatCode>General</c:formatCode>
                <c:ptCount val="19"/>
                <c:pt idx="0">
                  <c:v>2017.0</c:v>
                </c:pt>
                <c:pt idx="1">
                  <c:v>2018.0</c:v>
                </c:pt>
                <c:pt idx="2">
                  <c:v>2019.0</c:v>
                </c:pt>
                <c:pt idx="3">
                  <c:v>2020.0</c:v>
                </c:pt>
                <c:pt idx="4">
                  <c:v>2021.0</c:v>
                </c:pt>
                <c:pt idx="5">
                  <c:v>2022.0</c:v>
                </c:pt>
                <c:pt idx="6">
                  <c:v>2023.0</c:v>
                </c:pt>
                <c:pt idx="7">
                  <c:v>2024.0</c:v>
                </c:pt>
                <c:pt idx="8">
                  <c:v>2025.0</c:v>
                </c:pt>
                <c:pt idx="9">
                  <c:v>2026.0</c:v>
                </c:pt>
                <c:pt idx="10">
                  <c:v>2027.0</c:v>
                </c:pt>
                <c:pt idx="11">
                  <c:v>2028.0</c:v>
                </c:pt>
                <c:pt idx="12">
                  <c:v>2029.0</c:v>
                </c:pt>
                <c:pt idx="13">
                  <c:v>2030.0</c:v>
                </c:pt>
                <c:pt idx="14">
                  <c:v>2031.0</c:v>
                </c:pt>
                <c:pt idx="15">
                  <c:v>2032.0</c:v>
                </c:pt>
                <c:pt idx="16">
                  <c:v>2033.0</c:v>
                </c:pt>
                <c:pt idx="17">
                  <c:v>2034.0</c:v>
                </c:pt>
                <c:pt idx="18">
                  <c:v>2035.0</c:v>
                </c:pt>
              </c:numCache>
            </c:numRef>
          </c:cat>
          <c:val>
            <c:numRef>
              <c:f>'Indicative graph'!$C$37:$U$37</c:f>
              <c:numCache>
                <c:formatCode>0</c:formatCode>
                <c:ptCount val="19"/>
                <c:pt idx="0">
                  <c:v>12095.36968223504</c:v>
                </c:pt>
                <c:pt idx="1">
                  <c:v>11834.68096838735</c:v>
                </c:pt>
                <c:pt idx="2">
                  <c:v>11552.10515278002</c:v>
                </c:pt>
                <c:pt idx="3">
                  <c:v>12168.42780485723</c:v>
                </c:pt>
                <c:pt idx="4">
                  <c:v>10843.55547618431</c:v>
                </c:pt>
                <c:pt idx="5">
                  <c:v>10633.62626203874</c:v>
                </c:pt>
                <c:pt idx="6">
                  <c:v>10212.19706078258</c:v>
                </c:pt>
                <c:pt idx="7">
                  <c:v>11081.44663569081</c:v>
                </c:pt>
                <c:pt idx="8">
                  <c:v>10489.32481067959</c:v>
                </c:pt>
                <c:pt idx="9">
                  <c:v>10020.47916266488</c:v>
                </c:pt>
                <c:pt idx="10">
                  <c:v>10975.22556301339</c:v>
                </c:pt>
                <c:pt idx="11">
                  <c:v>10763.9388322011</c:v>
                </c:pt>
                <c:pt idx="12">
                  <c:v>9918.771661182556</c:v>
                </c:pt>
                <c:pt idx="13">
                  <c:v>9650.054503703081</c:v>
                </c:pt>
                <c:pt idx="14">
                  <c:v>8586.963433732564</c:v>
                </c:pt>
                <c:pt idx="15">
                  <c:v>8757.565837763301</c:v>
                </c:pt>
                <c:pt idx="16">
                  <c:v>8146.9598419964</c:v>
                </c:pt>
                <c:pt idx="17">
                  <c:v>7669.85103605037</c:v>
                </c:pt>
                <c:pt idx="18">
                  <c:v>5552.625397166197</c:v>
                </c:pt>
              </c:numCache>
            </c:numRef>
          </c:val>
          <c:smooth val="0"/>
          <c:extLst xmlns:c16r2="http://schemas.microsoft.com/office/drawing/2015/06/chart">
            <c:ext xmlns:c16="http://schemas.microsoft.com/office/drawing/2014/chart" uri="{C3380CC4-5D6E-409C-BE32-E72D297353CC}">
              <c16:uniqueId val="{00000000-F6F9-4C3D-8EFE-C3A379F62D68}"/>
            </c:ext>
          </c:extLst>
        </c:ser>
        <c:dLbls>
          <c:showLegendKey val="0"/>
          <c:showVal val="0"/>
          <c:showCatName val="0"/>
          <c:showSerName val="0"/>
          <c:showPercent val="0"/>
          <c:showBubbleSize val="0"/>
        </c:dLbls>
        <c:smooth val="0"/>
        <c:axId val="216425360"/>
        <c:axId val="317852336"/>
      </c:lineChart>
      <c:catAx>
        <c:axId val="216425360"/>
        <c:scaling>
          <c:orientation val="minMax"/>
        </c:scaling>
        <c:delete val="0"/>
        <c:axPos val="b"/>
        <c:numFmt formatCode="General" sourceLinked="1"/>
        <c:majorTickMark val="out"/>
        <c:minorTickMark val="none"/>
        <c:tickLblPos val="nextTo"/>
        <c:crossAx val="317852336"/>
        <c:crosses val="autoZero"/>
        <c:auto val="1"/>
        <c:lblAlgn val="ctr"/>
        <c:lblOffset val="100"/>
        <c:noMultiLvlLbl val="0"/>
      </c:catAx>
      <c:valAx>
        <c:axId val="317852336"/>
        <c:scaling>
          <c:orientation val="minMax"/>
          <c:min val="4000.0"/>
        </c:scaling>
        <c:delete val="0"/>
        <c:axPos val="l"/>
        <c:majorGridlines/>
        <c:numFmt formatCode="#,##0" sourceLinked="0"/>
        <c:majorTickMark val="out"/>
        <c:minorTickMark val="none"/>
        <c:tickLblPos val="nextTo"/>
        <c:crossAx val="216425360"/>
        <c:crosses val="autoZero"/>
        <c:crossBetween val="between"/>
      </c:valAx>
    </c:plotArea>
    <c:plotVisOnly val="1"/>
    <c:dispBlanksAs val="gap"/>
    <c:showDLblsOverMax val="0"/>
  </c:chart>
  <c:spPr>
    <a:ln>
      <a:noFill/>
    </a:ln>
  </c:sp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cdr:x>
      <cdr:y>0</cdr:y>
    </cdr:from>
    <cdr:to>
      <cdr:x>0.48644</cdr:x>
      <cdr:y>0.21018</cdr:y>
    </cdr:to>
    <cdr:sp macro="" textlink="">
      <cdr:nvSpPr>
        <cdr:cNvPr id="2" name="TextBox 1"/>
        <cdr:cNvSpPr txBox="1"/>
      </cdr:nvSpPr>
      <cdr:spPr>
        <a:xfrm xmlns:a="http://schemas.openxmlformats.org/drawingml/2006/main">
          <a:off x="0" y="0"/>
          <a:ext cx="3530600" cy="812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400" b="1">
              <a:latin typeface="Arial" panose="020B0604020202020204" pitchFamily="34" charset="0"/>
              <a:cs typeface="Arial" panose="020B0604020202020204" pitchFamily="34" charset="0"/>
            </a:rPr>
            <a:t>Typical Residential Electricity Bills</a:t>
          </a:r>
        </a:p>
        <a:p xmlns:a="http://schemas.openxmlformats.org/drawingml/2006/main">
          <a:r>
            <a:rPr lang="en-CA" sz="1400" b="0" i="1">
              <a:latin typeface="Arial" panose="020B0604020202020204" pitchFamily="34" charset="0"/>
              <a:cs typeface="Arial" panose="020B0604020202020204" pitchFamily="34" charset="0"/>
            </a:rPr>
            <a:t>in $ per month, 750 kWh consumption</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5138"/>
          </a:xfrm>
          <a:prstGeom prst="rect">
            <a:avLst/>
          </a:prstGeom>
        </p:spPr>
        <p:txBody>
          <a:bodyPr vert="horz" lIns="91435" tIns="45717" rIns="91435" bIns="45717" rtlCol="0"/>
          <a:lstStyle>
            <a:lvl1pPr algn="l">
              <a:defRPr sz="1200"/>
            </a:lvl1pPr>
          </a:lstStyle>
          <a:p>
            <a:endParaRPr lang="en-CA"/>
          </a:p>
        </p:txBody>
      </p:sp>
      <p:sp>
        <p:nvSpPr>
          <p:cNvPr id="3" name="Date Placeholder 2"/>
          <p:cNvSpPr>
            <a:spLocks noGrp="1"/>
          </p:cNvSpPr>
          <p:nvPr>
            <p:ph type="dt" sz="quarter" idx="1"/>
          </p:nvPr>
        </p:nvSpPr>
        <p:spPr>
          <a:xfrm>
            <a:off x="3970339" y="1"/>
            <a:ext cx="3038475" cy="465138"/>
          </a:xfrm>
          <a:prstGeom prst="rect">
            <a:avLst/>
          </a:prstGeom>
        </p:spPr>
        <p:txBody>
          <a:bodyPr vert="horz" lIns="91435" tIns="45717" rIns="91435" bIns="45717" rtlCol="0"/>
          <a:lstStyle>
            <a:lvl1pPr algn="r">
              <a:defRPr sz="1200"/>
            </a:lvl1pPr>
          </a:lstStyle>
          <a:p>
            <a:fld id="{02ED030A-1D88-4BD9-A646-7AFE27022B5C}" type="datetimeFigureOut">
              <a:rPr lang="en-CA" smtClean="0"/>
              <a:t>2017-03-01</a:t>
            </a:fld>
            <a:endParaRPr lang="en-CA"/>
          </a:p>
        </p:txBody>
      </p:sp>
      <p:sp>
        <p:nvSpPr>
          <p:cNvPr id="4" name="Footer Placeholder 3"/>
          <p:cNvSpPr>
            <a:spLocks noGrp="1"/>
          </p:cNvSpPr>
          <p:nvPr>
            <p:ph type="ftr" sz="quarter" idx="2"/>
          </p:nvPr>
        </p:nvSpPr>
        <p:spPr>
          <a:xfrm>
            <a:off x="1" y="8829675"/>
            <a:ext cx="3038475" cy="465138"/>
          </a:xfrm>
          <a:prstGeom prst="rect">
            <a:avLst/>
          </a:prstGeom>
        </p:spPr>
        <p:txBody>
          <a:bodyPr vert="horz" lIns="91435" tIns="45717" rIns="91435" bIns="45717" rtlCol="0" anchor="b"/>
          <a:lstStyle>
            <a:lvl1pPr algn="l">
              <a:defRPr sz="1200"/>
            </a:lvl1pPr>
          </a:lstStyle>
          <a:p>
            <a:endParaRPr lang="en-CA"/>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35" tIns="45717" rIns="91435" bIns="45717" rtlCol="0" anchor="b"/>
          <a:lstStyle>
            <a:lvl1pPr algn="r">
              <a:defRPr sz="1200"/>
            </a:lvl1pPr>
          </a:lstStyle>
          <a:p>
            <a:fld id="{470B7392-A933-4A85-81A0-FBA2B3B71538}" type="slidenum">
              <a:rPr lang="en-CA" smtClean="0"/>
              <a:t>‹#›</a:t>
            </a:fld>
            <a:endParaRPr lang="en-CA"/>
          </a:p>
        </p:txBody>
      </p:sp>
    </p:spTree>
    <p:extLst>
      <p:ext uri="{BB962C8B-B14F-4D97-AF65-F5344CB8AC3E}">
        <p14:creationId xmlns:p14="http://schemas.microsoft.com/office/powerpoint/2010/main" val="1486058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7" rIns="93172" bIns="46587"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72" tIns="46587" rIns="93172" bIns="46587" rtlCol="0"/>
          <a:lstStyle>
            <a:lvl1pPr algn="r">
              <a:defRPr sz="1200"/>
            </a:lvl1pPr>
          </a:lstStyle>
          <a:p>
            <a:fld id="{9BE7B536-09FC-413B-89AC-3188E041EB2C}" type="datetimeFigureOut">
              <a:rPr lang="en-CA" smtClean="0"/>
              <a:pPr/>
              <a:t>2017-03-01</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2" tIns="46587" rIns="93172" bIns="46587" rtlCol="0" anchor="ctr"/>
          <a:lstStyle/>
          <a:p>
            <a:endParaRPr lang="en-CA"/>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7" rIns="93172"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7" rIns="93172" bIns="46587"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7" rIns="93172" bIns="46587" rtlCol="0" anchor="b"/>
          <a:lstStyle>
            <a:lvl1pPr algn="r">
              <a:defRPr sz="1200"/>
            </a:lvl1pPr>
          </a:lstStyle>
          <a:p>
            <a:fld id="{6C90B55D-4405-43FA-833E-6FA169BF2943}" type="slidenum">
              <a:rPr lang="en-CA" smtClean="0"/>
              <a:pPr/>
              <a:t>‹#›</a:t>
            </a:fld>
            <a:endParaRPr lang="en-CA"/>
          </a:p>
        </p:txBody>
      </p:sp>
    </p:spTree>
    <p:extLst>
      <p:ext uri="{BB962C8B-B14F-4D97-AF65-F5344CB8AC3E}">
        <p14:creationId xmlns:p14="http://schemas.microsoft.com/office/powerpoint/2010/main" val="3727327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1</a:t>
            </a:fld>
            <a:endParaRPr lang="en-CA"/>
          </a:p>
        </p:txBody>
      </p:sp>
    </p:spTree>
    <p:extLst>
      <p:ext uri="{BB962C8B-B14F-4D97-AF65-F5344CB8AC3E}">
        <p14:creationId xmlns:p14="http://schemas.microsoft.com/office/powerpoint/2010/main" val="1623849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7</a:t>
            </a:fld>
            <a:endParaRPr lang="en-CA"/>
          </a:p>
        </p:txBody>
      </p:sp>
    </p:spTree>
    <p:extLst>
      <p:ext uri="{BB962C8B-B14F-4D97-AF65-F5344CB8AC3E}">
        <p14:creationId xmlns:p14="http://schemas.microsoft.com/office/powerpoint/2010/main" val="1623849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9</a:t>
            </a:fld>
            <a:endParaRPr lang="en-CA"/>
          </a:p>
        </p:txBody>
      </p:sp>
    </p:spTree>
    <p:extLst>
      <p:ext uri="{BB962C8B-B14F-4D97-AF65-F5344CB8AC3E}">
        <p14:creationId xmlns:p14="http://schemas.microsoft.com/office/powerpoint/2010/main" val="1623849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13</a:t>
            </a:fld>
            <a:endParaRPr lang="en-CA"/>
          </a:p>
        </p:txBody>
      </p:sp>
    </p:spTree>
    <p:extLst>
      <p:ext uri="{BB962C8B-B14F-4D97-AF65-F5344CB8AC3E}">
        <p14:creationId xmlns:p14="http://schemas.microsoft.com/office/powerpoint/2010/main" val="1623849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19</a:t>
            </a:fld>
            <a:endParaRPr lang="en-CA"/>
          </a:p>
        </p:txBody>
      </p:sp>
    </p:spTree>
    <p:extLst>
      <p:ext uri="{BB962C8B-B14F-4D97-AF65-F5344CB8AC3E}">
        <p14:creationId xmlns:p14="http://schemas.microsoft.com/office/powerpoint/2010/main" val="1623849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21</a:t>
            </a:fld>
            <a:endParaRPr lang="en-CA"/>
          </a:p>
        </p:txBody>
      </p:sp>
    </p:spTree>
    <p:extLst>
      <p:ext uri="{BB962C8B-B14F-4D97-AF65-F5344CB8AC3E}">
        <p14:creationId xmlns:p14="http://schemas.microsoft.com/office/powerpoint/2010/main" val="1623849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1200"/>
            <a:ext cx="7772400" cy="1374775"/>
          </a:xfrm>
          <a:noFill/>
        </p:spPr>
        <p:txBody>
          <a:bodyPr>
            <a:normAutofit/>
          </a:bodyPr>
          <a:lstStyle>
            <a:lvl1pPr algn="ctr">
              <a:defRPr sz="2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1800" b="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dirty="0"/>
          </a:p>
        </p:txBody>
      </p:sp>
      <p:sp>
        <p:nvSpPr>
          <p:cNvPr id="7" name="Rectangle 6"/>
          <p:cNvSpPr/>
          <p:nvPr userDrawn="1"/>
        </p:nvSpPr>
        <p:spPr>
          <a:xfrm>
            <a:off x="472440" y="1435608"/>
            <a:ext cx="8138160" cy="3657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userDrawn="1"/>
        </p:nvSpPr>
        <p:spPr>
          <a:xfrm>
            <a:off x="472440" y="1371600"/>
            <a:ext cx="8138160" cy="365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5175" y="416580"/>
            <a:ext cx="1959425" cy="914400"/>
          </a:xfrm>
          <a:prstGeom prst="rect">
            <a:avLst/>
          </a:prstGeom>
        </p:spPr>
      </p:pic>
      <p:sp>
        <p:nvSpPr>
          <p:cNvPr id="5" name="TextBox 4"/>
          <p:cNvSpPr txBox="1"/>
          <p:nvPr userDrawn="1"/>
        </p:nvSpPr>
        <p:spPr>
          <a:xfrm>
            <a:off x="7239000" y="899426"/>
            <a:ext cx="1409700" cy="400110"/>
          </a:xfrm>
          <a:prstGeom prst="rect">
            <a:avLst/>
          </a:prstGeom>
          <a:noFill/>
        </p:spPr>
        <p:txBody>
          <a:bodyPr wrap="square" rtlCol="0">
            <a:spAutoFit/>
          </a:bodyPr>
          <a:lstStyle/>
          <a:p>
            <a:r>
              <a:rPr lang="en-CA" sz="2000" b="1" dirty="0">
                <a:latin typeface="Verdana" panose="020B0604030504040204" pitchFamily="34" charset="0"/>
                <a:ea typeface="Verdana" panose="020B0604030504040204" pitchFamily="34" charset="0"/>
                <a:cs typeface="Verdana" panose="020B0604030504040204" pitchFamily="34" charset="0"/>
              </a:rPr>
              <a:t>ENERGY</a:t>
            </a:r>
          </a:p>
        </p:txBody>
      </p:sp>
      <p:sp>
        <p:nvSpPr>
          <p:cNvPr id="6" name="Rectangle 5"/>
          <p:cNvSpPr/>
          <p:nvPr userDrawn="1"/>
        </p:nvSpPr>
        <p:spPr>
          <a:xfrm>
            <a:off x="6602860" y="713601"/>
            <a:ext cx="1410964" cy="276999"/>
          </a:xfrm>
          <a:prstGeom prst="rect">
            <a:avLst/>
          </a:prstGeom>
        </p:spPr>
        <p:txBody>
          <a:bodyPr wrap="none">
            <a:spAutoFit/>
          </a:bodyPr>
          <a:lstStyle/>
          <a:p>
            <a:r>
              <a:rPr lang="en-CA" sz="1200" b="1" dirty="0">
                <a:latin typeface="Verdana" panose="020B0604030504040204" pitchFamily="34" charset="0"/>
                <a:ea typeface="Verdana" panose="020B0604030504040204" pitchFamily="34" charset="0"/>
                <a:cs typeface="Verdana" panose="020B0604030504040204" pitchFamily="34" charset="0"/>
              </a:rPr>
              <a:t>MINISTRY OF </a:t>
            </a:r>
            <a:endParaRPr lang="en-CA" sz="1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65335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731520"/>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CA" dirty="0"/>
          </a:p>
        </p:txBody>
      </p:sp>
      <p:sp>
        <p:nvSpPr>
          <p:cNvPr id="3" name="Content Placeholder 2"/>
          <p:cNvSpPr>
            <a:spLocks noGrp="1"/>
          </p:cNvSpPr>
          <p:nvPr>
            <p:ph idx="1"/>
          </p:nvPr>
        </p:nvSpPr>
        <p:spPr>
          <a:xfrm>
            <a:off x="457200" y="1219200"/>
            <a:ext cx="8280000" cy="4953000"/>
          </a:xfrm>
        </p:spPr>
        <p:txBody>
          <a:bodyPr/>
          <a:lstStyle>
            <a:lvl1pPr>
              <a:spcBef>
                <a:spcPts val="400"/>
              </a:spcBef>
              <a:defRPr>
                <a:latin typeface="Verdana" panose="020B0604030504040204" pitchFamily="34" charset="0"/>
                <a:ea typeface="Verdana" panose="020B0604030504040204" pitchFamily="34" charset="0"/>
                <a:cs typeface="Verdana" panose="020B0604030504040204" pitchFamily="34" charset="0"/>
              </a:defRPr>
            </a:lvl1pPr>
            <a:lvl2pPr marL="742950" indent="-285750">
              <a:spcBef>
                <a:spcPts val="400"/>
              </a:spcBef>
              <a:buSzPct val="100000"/>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2pPr>
            <a:lvl3pPr>
              <a:spcBef>
                <a:spcPts val="400"/>
              </a:spcBef>
              <a:defRPr>
                <a:latin typeface="Verdana" panose="020B0604030504040204" pitchFamily="34" charset="0"/>
                <a:ea typeface="Verdana" panose="020B0604030504040204" pitchFamily="34" charset="0"/>
                <a:cs typeface="Verdana" panose="020B0604030504040204" pitchFamily="34" charset="0"/>
              </a:defRPr>
            </a:lvl3pPr>
          </a:lstStyle>
          <a:p>
            <a:pPr lvl="0"/>
            <a:r>
              <a:rPr lang="en-US"/>
              <a:t>Click to edit Master text styles</a:t>
            </a:r>
          </a:p>
          <a:p>
            <a:pPr lvl="1"/>
            <a:r>
              <a:rPr lang="en-US"/>
              <a:t>Second level</a:t>
            </a:r>
          </a:p>
          <a:p>
            <a:pPr lvl="2"/>
            <a:r>
              <a:rPr lang="en-US"/>
              <a:t>Third level</a:t>
            </a:r>
          </a:p>
        </p:txBody>
      </p:sp>
      <p:sp>
        <p:nvSpPr>
          <p:cNvPr id="8" name="AutoShape 1"/>
          <p:cNvSpPr>
            <a:spLocks/>
          </p:cNvSpPr>
          <p:nvPr userDrawn="1"/>
        </p:nvSpPr>
        <p:spPr bwMode="auto">
          <a:xfrm>
            <a:off x="7308304" y="74613"/>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371948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77240" y="2362200"/>
            <a:ext cx="7680960" cy="1133475"/>
          </a:xfrm>
          <a:ln>
            <a:solidFill>
              <a:schemeClr val="bg1">
                <a:lumMod val="50000"/>
              </a:schemeClr>
            </a:solidFill>
          </a:ln>
        </p:spPr>
        <p:txBody>
          <a:bodyPr anchor="ctr">
            <a:normAutofit/>
          </a:bodyPr>
          <a:lstStyle>
            <a:lvl1pPr algn="l">
              <a:defRPr sz="2400" b="1" cap="none"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CA" dirty="0"/>
          </a:p>
        </p:txBody>
      </p:sp>
      <p:sp>
        <p:nvSpPr>
          <p:cNvPr id="3" name="Text Placeholder 2"/>
          <p:cNvSpPr>
            <a:spLocks noGrp="1"/>
          </p:cNvSpPr>
          <p:nvPr>
            <p:ph type="body" idx="1"/>
          </p:nvPr>
        </p:nvSpPr>
        <p:spPr>
          <a:xfrm>
            <a:off x="777240" y="3505200"/>
            <a:ext cx="7680960" cy="1500187"/>
          </a:xfrm>
        </p:spPr>
        <p:txBody>
          <a:bodyPr anchor="t">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4025868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93192" y="381000"/>
            <a:ext cx="8311896" cy="859536"/>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CA" dirty="0"/>
          </a:p>
        </p:txBody>
      </p:sp>
      <p:sp>
        <p:nvSpPr>
          <p:cNvPr id="6" name="AutoShape 1"/>
          <p:cNvSpPr>
            <a:spLocks/>
          </p:cNvSpPr>
          <p:nvPr userDrawn="1"/>
        </p:nvSpPr>
        <p:spPr bwMode="auto">
          <a:xfrm>
            <a:off x="7308304" y="76200"/>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2241319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84048"/>
            <a:ext cx="8280000" cy="731520"/>
          </a:xfrm>
          <a:prstGeom prst="rect">
            <a:avLst/>
          </a:prstGeom>
          <a:solidFill>
            <a:schemeClr val="accent3">
              <a:lumMod val="40000"/>
              <a:lumOff val="60000"/>
            </a:schemeClr>
          </a:solidFill>
        </p:spPr>
        <p:txBody>
          <a:bodyPr vert="horz" lIns="91440" tIns="45720" rIns="91440" bIns="45720" rtlCol="0" anchor="ctr">
            <a:noAutofit/>
          </a:bodyPr>
          <a:lstStyle/>
          <a:p>
            <a:r>
              <a:rPr lang="en-CA" sz="2200" b="1" dirty="0">
                <a:solidFill>
                  <a:schemeClr val="tx1"/>
                </a:solidFill>
                <a:latin typeface="Verdana" panose="020B0604030504040204" pitchFamily="34" charset="0"/>
                <a:ea typeface="Verdana" panose="020B0604030504040204" pitchFamily="34" charset="0"/>
                <a:cs typeface="Verdana" panose="020B0604030504040204" pitchFamily="34" charset="0"/>
              </a:rPr>
              <a:t>Verdana Size 20 In 2cm High Box </a:t>
            </a:r>
            <a:br>
              <a:rPr lang="en-CA" sz="2200" b="1"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CA" sz="2200" b="1" dirty="0">
                <a:solidFill>
                  <a:schemeClr val="tx1"/>
                </a:solidFill>
                <a:latin typeface="Verdana" panose="020B0604030504040204" pitchFamily="34" charset="0"/>
                <a:ea typeface="Verdana" panose="020B0604030504040204" pitchFamily="34" charset="0"/>
                <a:cs typeface="Verdana" panose="020B0604030504040204" pitchFamily="34" charset="0"/>
              </a:rPr>
              <a:t>Two Rows Of Text Fit</a:t>
            </a:r>
            <a:endParaRPr lang="en-CA" dirty="0"/>
          </a:p>
        </p:txBody>
      </p:sp>
      <p:sp>
        <p:nvSpPr>
          <p:cNvPr id="3" name="Text Placeholder 2"/>
          <p:cNvSpPr>
            <a:spLocks noGrp="1"/>
          </p:cNvSpPr>
          <p:nvPr>
            <p:ph type="body" idx="1"/>
          </p:nvPr>
        </p:nvSpPr>
        <p:spPr>
          <a:xfrm>
            <a:off x="457200" y="1219200"/>
            <a:ext cx="82800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544" y="6309360"/>
            <a:ext cx="1175656" cy="548640"/>
          </a:xfrm>
          <a:prstGeom prst="rect">
            <a:avLst/>
          </a:prstGeom>
        </p:spPr>
      </p:pic>
      <p:sp>
        <p:nvSpPr>
          <p:cNvPr id="4" name="TextBox 3"/>
          <p:cNvSpPr txBox="1"/>
          <p:nvPr/>
        </p:nvSpPr>
        <p:spPr>
          <a:xfrm>
            <a:off x="6934200" y="6428601"/>
            <a:ext cx="2133600" cy="276999"/>
          </a:xfrm>
          <a:prstGeom prst="rect">
            <a:avLst/>
          </a:prstGeom>
          <a:noFill/>
        </p:spPr>
        <p:txBody>
          <a:bodyPr wrap="square" rtlCol="0">
            <a:spAutoFit/>
          </a:bodyPr>
          <a:lstStyle/>
          <a:p>
            <a:pPr algn="r"/>
            <a:r>
              <a:rPr lang="en-CA" sz="1200" b="1" baseline="24000" dirty="0">
                <a:latin typeface="Verdana" panose="020B0604030504040204" pitchFamily="34" charset="0"/>
                <a:ea typeface="Verdana" panose="020B0604030504040204" pitchFamily="34" charset="0"/>
                <a:cs typeface="Verdana" panose="020B0604030504040204" pitchFamily="34" charset="0"/>
              </a:rPr>
              <a:t>MINISTRY OF </a:t>
            </a:r>
            <a:r>
              <a:rPr lang="en-CA" sz="1200" b="1" baseline="0" dirty="0">
                <a:latin typeface="Verdana" panose="020B0604030504040204" pitchFamily="34" charset="0"/>
                <a:ea typeface="Verdana" panose="020B0604030504040204" pitchFamily="34" charset="0"/>
                <a:cs typeface="Verdana" panose="020B0604030504040204" pitchFamily="34" charset="0"/>
              </a:rPr>
              <a:t>ENERGY</a:t>
            </a:r>
            <a:endParaRPr lang="en-CA" sz="1200" b="1" dirty="0">
              <a:latin typeface="Verdana" panose="020B0604030504040204" pitchFamily="34" charset="0"/>
              <a:ea typeface="Verdana" panose="020B0604030504040204" pitchFamily="34" charset="0"/>
              <a:cs typeface="Verdana" panose="020B0604030504040204" pitchFamily="34" charset="0"/>
            </a:endParaRPr>
          </a:p>
        </p:txBody>
      </p:sp>
      <p:cxnSp>
        <p:nvCxnSpPr>
          <p:cNvPr id="7" name="Straight Connector 6"/>
          <p:cNvCxnSpPr/>
          <p:nvPr/>
        </p:nvCxnSpPr>
        <p:spPr bwMode="auto">
          <a:xfrm>
            <a:off x="75376" y="6324600"/>
            <a:ext cx="8961120" cy="0"/>
          </a:xfrm>
          <a:prstGeom prst="line">
            <a:avLst/>
          </a:prstGeom>
          <a:ln w="12700">
            <a:gradFill flip="none" rotWithShape="1">
              <a:gsLst>
                <a:gs pos="53000">
                  <a:schemeClr val="tx1">
                    <a:lumMod val="75000"/>
                    <a:lumOff val="25000"/>
                  </a:schemeClr>
                </a:gs>
                <a:gs pos="73000">
                  <a:srgbClr val="00B050"/>
                </a:gs>
                <a:gs pos="84000">
                  <a:srgbClr val="92D050"/>
                </a:gs>
                <a:gs pos="94000">
                  <a:schemeClr val="accent1">
                    <a:lumMod val="60000"/>
                    <a:lumOff val="40000"/>
                  </a:schemeClr>
                </a:gs>
              </a:gsLst>
              <a:lin ang="0" scaled="1"/>
              <a:tileRect/>
            </a:gra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8" name="Rectangle 3"/>
          <p:cNvSpPr>
            <a:spLocks noChangeArrowheads="1"/>
          </p:cNvSpPr>
          <p:nvPr/>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370182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Lst>
  <p:txStyles>
    <p:titleStyle>
      <a:lvl1pPr algn="l" defTabSz="914400" rtl="0" eaLnBrk="1" latinLnBrk="0" hangingPunct="1">
        <a:spcBef>
          <a:spcPct val="0"/>
        </a:spcBef>
        <a:buNone/>
        <a:defRPr sz="2000" kern="1200">
          <a:solidFill>
            <a:schemeClr val="tx1"/>
          </a:solidFill>
          <a:latin typeface="+mj-lt"/>
          <a:ea typeface="+mj-ea"/>
          <a:cs typeface="+mj-cs"/>
        </a:defRPr>
      </a:lvl1pPr>
    </p:titleStyle>
    <p:bodyStyle>
      <a:lvl1pPr marL="280988" indent="-280988" algn="l" defTabSz="914400" rtl="0" eaLnBrk="1" latinLnBrk="0" hangingPunct="1">
        <a:spcBef>
          <a:spcPct val="200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image" Target="../media/image1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9816" y="1844824"/>
            <a:ext cx="7772400" cy="3240360"/>
          </a:xfrm>
        </p:spPr>
        <p:txBody>
          <a:bodyPr>
            <a:noAutofit/>
          </a:bodyPr>
          <a:lstStyle/>
          <a:p>
            <a:r>
              <a:rPr lang="en-US" sz="4400" b="0" dirty="0">
                <a:latin typeface="Arial" pitchFamily="34" charset="0"/>
                <a:cs typeface="Arial" pitchFamily="34" charset="0"/>
              </a:rPr>
              <a:t>Ontario's Fair Hydro Plan:</a:t>
            </a:r>
            <a:br>
              <a:rPr lang="en-US" sz="4400" b="0" dirty="0">
                <a:latin typeface="Arial" pitchFamily="34" charset="0"/>
                <a:cs typeface="Arial" pitchFamily="34" charset="0"/>
              </a:rPr>
            </a:br>
            <a:r>
              <a:rPr lang="en-US" sz="3600" b="0" dirty="0">
                <a:latin typeface="Arial" pitchFamily="34" charset="0"/>
                <a:cs typeface="Arial" pitchFamily="34" charset="0"/>
              </a:rPr>
              <a:t>Providing Relief for Consumers </a:t>
            </a:r>
          </a:p>
          <a:p>
            <a:r>
              <a:rPr lang="en-US" sz="3200" b="0" dirty="0">
                <a:latin typeface="Arial" pitchFamily="34" charset="0"/>
                <a:cs typeface="Arial" pitchFamily="34" charset="0"/>
              </a:rPr>
              <a:t/>
            </a:r>
            <a:br>
              <a:rPr lang="en-US" sz="3200" b="0" dirty="0">
                <a:latin typeface="Arial" pitchFamily="34" charset="0"/>
                <a:cs typeface="Arial" pitchFamily="34" charset="0"/>
              </a:rPr>
            </a:br>
            <a:endParaRPr lang="en-US" sz="3200" b="0" dirty="0">
              <a:latin typeface="Arial" pitchFamily="34" charset="0"/>
              <a:cs typeface="Arial" pitchFamily="34" charset="0"/>
            </a:endParaRPr>
          </a:p>
          <a:p>
            <a:r>
              <a:rPr lang="en-CA" sz="3200" b="0" dirty="0">
                <a:latin typeface="Arial" pitchFamily="34" charset="0"/>
                <a:cs typeface="Arial" pitchFamily="34" charset="0"/>
              </a:rPr>
              <a:t>Technical Briefing </a:t>
            </a:r>
            <a:br>
              <a:rPr lang="en-CA" sz="3200" b="0" dirty="0">
                <a:latin typeface="Arial" pitchFamily="34" charset="0"/>
                <a:cs typeface="Arial" pitchFamily="34" charset="0"/>
              </a:rPr>
            </a:br>
            <a:r>
              <a:rPr lang="en-CA" sz="3200" b="0" dirty="0">
                <a:latin typeface="Arial" pitchFamily="34" charset="0"/>
                <a:cs typeface="Arial" pitchFamily="34" charset="0"/>
              </a:rPr>
              <a:t>Ontario Ministry of Energy</a:t>
            </a:r>
            <a:endParaRPr lang="en-CA" sz="1800" b="0" dirty="0">
              <a:latin typeface="Arial" pitchFamily="34" charset="0"/>
              <a:cs typeface="Arial" pitchFamily="34" charset="0"/>
            </a:endParaRPr>
          </a:p>
        </p:txBody>
      </p:sp>
      <p:sp>
        <p:nvSpPr>
          <p:cNvPr id="3" name="Subtitle 2"/>
          <p:cNvSpPr>
            <a:spLocks noGrp="1"/>
          </p:cNvSpPr>
          <p:nvPr>
            <p:ph type="subTitle" idx="1"/>
          </p:nvPr>
        </p:nvSpPr>
        <p:spPr>
          <a:xfrm>
            <a:off x="939552" y="5382390"/>
            <a:ext cx="6400800" cy="557716"/>
          </a:xfrm>
        </p:spPr>
        <p:txBody>
          <a:bodyPr>
            <a:noAutofit/>
          </a:bodyPr>
          <a:lstStyle/>
          <a:p>
            <a:r>
              <a:rPr lang="en-CA" dirty="0">
                <a:solidFill>
                  <a:schemeClr val="tx1"/>
                </a:solidFill>
                <a:latin typeface="Arial" pitchFamily="34" charset="0"/>
                <a:cs typeface="Arial" pitchFamily="34" charset="0"/>
              </a:rPr>
              <a:t>March </a:t>
            </a:r>
            <a:r>
              <a:rPr lang="en-US" dirty="0" smtClean="0">
                <a:solidFill>
                  <a:schemeClr val="tx1"/>
                </a:solidFill>
                <a:latin typeface="Arial" pitchFamily="34" charset="0"/>
                <a:cs typeface="Arial" pitchFamily="34" charset="0"/>
              </a:rPr>
              <a:t>2</a:t>
            </a:r>
            <a:r>
              <a:rPr lang="en-CA" dirty="0" smtClean="0">
                <a:solidFill>
                  <a:schemeClr val="tx1"/>
                </a:solidFill>
                <a:latin typeface="Arial" pitchFamily="34" charset="0"/>
                <a:cs typeface="Arial" pitchFamily="34" charset="0"/>
              </a:rPr>
              <a:t>, 2017</a:t>
            </a:r>
            <a:endParaRPr lang="en-CA" sz="2800" dirty="0">
              <a:solidFill>
                <a:schemeClr val="tx1"/>
              </a:solidFill>
              <a:latin typeface="Arial" pitchFamily="34" charset="0"/>
              <a:cs typeface="Arial" pitchFamily="34" charset="0"/>
            </a:endParaRPr>
          </a:p>
          <a:p>
            <a:endParaRPr lang="en-CA" sz="2400" dirty="0">
              <a:solidFill>
                <a:schemeClr val="tx1"/>
              </a:solidFill>
            </a:endParaRPr>
          </a:p>
        </p:txBody>
      </p:sp>
      <p:sp>
        <p:nvSpPr>
          <p:cNvPr id="6" name="Title 1"/>
          <p:cNvSpPr txBox="1">
            <a:spLocks/>
          </p:cNvSpPr>
          <p:nvPr/>
        </p:nvSpPr>
        <p:spPr>
          <a:xfrm>
            <a:off x="4139952" y="116632"/>
            <a:ext cx="5004048" cy="1152128"/>
          </a:xfrm>
          <a:prstGeom prst="rect">
            <a:avLst/>
          </a:prstGeom>
          <a:ln w="25400" cap="flat" cmpd="sng" algn="ctr">
            <a:solidFill>
              <a:schemeClr val="bg1"/>
            </a:solidFill>
            <a:prstDash val="solid"/>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2800" b="1" kern="1200">
                <a:solidFill>
                  <a:schemeClr val="dk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endParaRPr lang="en-CA" b="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1897706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579296" cy="995888"/>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US" sz="2800" b="0" dirty="0">
                <a:solidFill>
                  <a:schemeClr val="tx1"/>
                </a:solidFill>
                <a:latin typeface="Arial" charset="0"/>
                <a:ea typeface="Arial" charset="0"/>
                <a:cs typeface="Arial" charset="0"/>
              </a:rPr>
              <a:t>Refinancing the Global </a:t>
            </a:r>
            <a:r>
              <a:rPr lang="en-CA" sz="2800" b="0" dirty="0">
                <a:solidFill>
                  <a:schemeClr val="tx1"/>
                </a:solidFill>
                <a:latin typeface="Arial" charset="0"/>
                <a:ea typeface="Arial" charset="0"/>
                <a:cs typeface="Arial" charset="0"/>
              </a:rPr>
              <a:t>Adjustment </a:t>
            </a:r>
            <a:endParaRPr lang="en-CA" sz="2800" strike="sngStrike"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540472" y="908720"/>
            <a:ext cx="8280000" cy="2520280"/>
          </a:xfrm>
        </p:spPr>
        <p:txBody>
          <a:bodyPr>
            <a:normAutofit lnSpcReduction="10000"/>
          </a:bodyPr>
          <a:lstStyle/>
          <a:p>
            <a:r>
              <a:rPr lang="en-CA" sz="1400" dirty="0">
                <a:latin typeface="Arial" panose="020B0604020202020204" pitchFamily="34" charset="0"/>
                <a:cs typeface="Arial" panose="020B0604020202020204" pitchFamily="34" charset="0"/>
              </a:rPr>
              <a:t>Refinancing the Global Adjustment (GA) </a:t>
            </a:r>
            <a:r>
              <a:rPr lang="en-CA" sz="1400" dirty="0" smtClean="0">
                <a:latin typeface="Arial" panose="020B0604020202020204" pitchFamily="34" charset="0"/>
                <a:cs typeface="Arial" panose="020B0604020202020204" pitchFamily="34" charset="0"/>
              </a:rPr>
              <a:t>would </a:t>
            </a:r>
            <a:r>
              <a:rPr lang="en-CA" sz="1400" dirty="0">
                <a:latin typeface="Arial" panose="020B0604020202020204" pitchFamily="34" charset="0"/>
                <a:cs typeface="Arial" panose="020B0604020202020204" pitchFamily="34" charset="0"/>
              </a:rPr>
              <a:t>provide significant and immediate rate relief by spreading the cost of electricity investments over a longer period of time. </a:t>
            </a:r>
          </a:p>
          <a:p>
            <a:pPr lvl="1">
              <a:buFont typeface="Arial" panose="020B0604020202020204" pitchFamily="34" charset="0"/>
              <a:buChar char="−"/>
            </a:pPr>
            <a:r>
              <a:rPr lang="en-CA" sz="1400" dirty="0" smtClean="0">
                <a:latin typeface="Arial" panose="020B0604020202020204" pitchFamily="34" charset="0"/>
                <a:cs typeface="Arial" panose="020B0604020202020204" pitchFamily="34" charset="0"/>
              </a:rPr>
              <a:t>25% reduction on average for</a:t>
            </a:r>
            <a:r>
              <a:rPr lang="en-US" sz="1400" dirty="0" smtClean="0">
                <a:latin typeface="Arial" charset="0"/>
                <a:ea typeface="Arial" charset="0"/>
                <a:cs typeface="Arial" charset="0"/>
              </a:rPr>
              <a:t> </a:t>
            </a:r>
            <a:r>
              <a:rPr lang="en-US" sz="1400" dirty="0">
                <a:latin typeface="Arial" charset="0"/>
                <a:ea typeface="Arial" charset="0"/>
                <a:cs typeface="Arial" charset="0"/>
              </a:rPr>
              <a:t>the </a:t>
            </a:r>
            <a:r>
              <a:rPr lang="en-CA" sz="1400" dirty="0">
                <a:latin typeface="Arial" charset="0"/>
                <a:ea typeface="Arial" charset="0"/>
                <a:cs typeface="Arial" charset="0"/>
              </a:rPr>
              <a:t>typical </a:t>
            </a:r>
            <a:r>
              <a:rPr lang="en-US" sz="1400" dirty="0">
                <a:latin typeface="Arial" charset="0"/>
                <a:ea typeface="Arial" charset="0"/>
                <a:cs typeface="Arial" charset="0"/>
              </a:rPr>
              <a:t>residential customer </a:t>
            </a:r>
            <a:r>
              <a:rPr lang="en-CA" sz="1400" dirty="0" smtClean="0">
                <a:latin typeface="Arial" panose="020B0604020202020204" pitchFamily="34" charset="0"/>
                <a:cs typeface="Arial" panose="020B0604020202020204" pitchFamily="34" charset="0"/>
              </a:rPr>
              <a:t>and rates would follow inflation for the next 4 years.</a:t>
            </a:r>
            <a:endParaRPr lang="en-CA" sz="1400" dirty="0">
              <a:latin typeface="Arial" panose="020B0604020202020204" pitchFamily="34" charset="0"/>
              <a:cs typeface="Arial" panose="020B0604020202020204" pitchFamily="34" charset="0"/>
            </a:endParaRPr>
          </a:p>
          <a:p>
            <a:pPr marL="0" indent="0">
              <a:buNone/>
            </a:pPr>
            <a:endParaRPr lang="en-CA" sz="1050" dirty="0">
              <a:latin typeface="Arial" panose="020B0604020202020204" pitchFamily="34" charset="0"/>
              <a:cs typeface="Arial" panose="020B0604020202020204" pitchFamily="34" charset="0"/>
            </a:endParaRPr>
          </a:p>
          <a:p>
            <a:r>
              <a:rPr lang="en-CA" sz="1400" dirty="0">
                <a:latin typeface="Arial" panose="020B0604020202020204" pitchFamily="34" charset="0"/>
                <a:cs typeface="Arial" panose="020B0604020202020204" pitchFamily="34" charset="0"/>
              </a:rPr>
              <a:t>Under current forecasts, the immediate reduction (i.e.,  the financed portion) in the GA would be about $2.5 billion per year on average over the first ten years, </a:t>
            </a:r>
            <a:r>
              <a:rPr lang="en-US" sz="140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w</a:t>
            </a:r>
            <a:r>
              <a:rPr lang="en-US" sz="1400" smtClean="0">
                <a:latin typeface="Arial" panose="020B0604020202020204" pitchFamily="34" charset="0"/>
                <a:cs typeface="Arial" panose="020B0604020202020204" pitchFamily="34" charset="0"/>
              </a:rPr>
              <a:t>ith </a:t>
            </a:r>
            <a:r>
              <a:rPr lang="en-US" sz="1400" dirty="0" smtClean="0">
                <a:latin typeface="Arial" panose="020B0604020202020204" pitchFamily="34" charset="0"/>
                <a:cs typeface="Arial" panose="020B0604020202020204" pitchFamily="34" charset="0"/>
              </a:rPr>
              <a:t>a maximum annual interest cost of $1.4 billion.</a:t>
            </a:r>
            <a:r>
              <a:rPr lang="en-CA" sz="1400" dirty="0" smtClean="0">
                <a:latin typeface="Arial" panose="020B0604020202020204" pitchFamily="34" charset="0"/>
                <a:cs typeface="Arial" panose="020B0604020202020204" pitchFamily="34" charset="0"/>
              </a:rPr>
              <a:t>   </a:t>
            </a:r>
          </a:p>
          <a:p>
            <a:endParaRPr lang="en-CA" sz="1100" dirty="0">
              <a:latin typeface="Arial" panose="020B0604020202020204" pitchFamily="34" charset="0"/>
              <a:cs typeface="Arial" panose="020B0604020202020204" pitchFamily="34" charset="0"/>
            </a:endParaRPr>
          </a:p>
          <a:p>
            <a:r>
              <a:rPr lang="en-CA" sz="1400" dirty="0">
                <a:latin typeface="Arial" panose="020B0604020202020204" pitchFamily="34" charset="0"/>
                <a:cs typeface="Arial" panose="020B0604020202020204" pitchFamily="34" charset="0"/>
              </a:rPr>
              <a:t>This measure </a:t>
            </a:r>
            <a:r>
              <a:rPr lang="en-CA" sz="1400" dirty="0" smtClean="0">
                <a:latin typeface="Arial" panose="020B0604020202020204" pitchFamily="34" charset="0"/>
                <a:cs typeface="Arial" panose="020B0604020202020204" pitchFamily="34" charset="0"/>
              </a:rPr>
              <a:t>would </a:t>
            </a:r>
            <a:r>
              <a:rPr lang="en-CA" sz="1400" dirty="0">
                <a:latin typeface="Arial" panose="020B0604020202020204" pitchFamily="34" charset="0"/>
                <a:cs typeface="Arial" panose="020B0604020202020204" pitchFamily="34" charset="0"/>
              </a:rPr>
              <a:t>share the associated costs more fairly. The chart below shows how Global Adjustment (GA) cost </a:t>
            </a:r>
            <a:r>
              <a:rPr lang="en-CA" sz="1400" dirty="0" smtClean="0">
                <a:latin typeface="Arial" panose="020B0604020202020204" pitchFamily="34" charset="0"/>
                <a:cs typeface="Arial" panose="020B0604020202020204" pitchFamily="34" charset="0"/>
              </a:rPr>
              <a:t>is front-end loaded and forecast </a:t>
            </a:r>
            <a:r>
              <a:rPr lang="en-CA" sz="1400" dirty="0">
                <a:latin typeface="Arial" panose="020B0604020202020204" pitchFamily="34" charset="0"/>
                <a:cs typeface="Arial" panose="020B0604020202020204" pitchFamily="34" charset="0"/>
              </a:rPr>
              <a:t>to decline over time.</a:t>
            </a:r>
          </a:p>
          <a:p>
            <a:endParaRPr lang="en-CA" sz="1200" dirty="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val="3851893550"/>
              </p:ext>
            </p:extLst>
          </p:nvPr>
        </p:nvGraphicFramePr>
        <p:xfrm>
          <a:off x="827584" y="3721388"/>
          <a:ext cx="7704856" cy="215588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827584" y="3429000"/>
            <a:ext cx="6408712" cy="292388"/>
          </a:xfrm>
          <a:prstGeom prst="rect">
            <a:avLst/>
          </a:prstGeom>
          <a:noFill/>
        </p:spPr>
        <p:txBody>
          <a:bodyPr wrap="square" rtlCol="0">
            <a:spAutoFit/>
          </a:bodyPr>
          <a:lstStyle/>
          <a:p>
            <a:r>
              <a:rPr lang="en-CA" sz="1300" b="1" i="1" dirty="0">
                <a:latin typeface="Arial" pitchFamily="34" charset="0"/>
                <a:cs typeface="Arial" pitchFamily="34" charset="0"/>
              </a:rPr>
              <a:t>Forecast Global Adjustment Cost (nominal $ million)</a:t>
            </a:r>
          </a:p>
        </p:txBody>
      </p:sp>
      <p:sp>
        <p:nvSpPr>
          <p:cNvPr id="8" name="TextBox 7"/>
          <p:cNvSpPr txBox="1"/>
          <p:nvPr/>
        </p:nvSpPr>
        <p:spPr>
          <a:xfrm>
            <a:off x="827584" y="5949280"/>
            <a:ext cx="1152128" cy="261610"/>
          </a:xfrm>
          <a:prstGeom prst="rect">
            <a:avLst/>
          </a:prstGeom>
          <a:solidFill>
            <a:schemeClr val="bg1"/>
          </a:solidFill>
        </p:spPr>
        <p:txBody>
          <a:bodyPr wrap="square" rtlCol="0">
            <a:spAutoFit/>
          </a:bodyPr>
          <a:lstStyle/>
          <a:p>
            <a:r>
              <a:rPr lang="en-CA" sz="1100" b="1" dirty="0">
                <a:latin typeface="Arial" panose="020B0604020202020204" pitchFamily="34" charset="0"/>
                <a:cs typeface="Arial" panose="020B0604020202020204" pitchFamily="34" charset="0"/>
              </a:rPr>
              <a:t>Source:  </a:t>
            </a:r>
            <a:r>
              <a:rPr lang="en-CA" sz="1100" dirty="0">
                <a:latin typeface="Arial" panose="020B0604020202020204" pitchFamily="34" charset="0"/>
                <a:cs typeface="Arial" panose="020B0604020202020204" pitchFamily="34" charset="0"/>
              </a:rPr>
              <a:t>IESO</a:t>
            </a:r>
          </a:p>
        </p:txBody>
      </p:sp>
    </p:spTree>
    <p:extLst>
      <p:ext uri="{BB962C8B-B14F-4D97-AF65-F5344CB8AC3E}">
        <p14:creationId xmlns:p14="http://schemas.microsoft.com/office/powerpoint/2010/main" val="2690318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579296" cy="864096"/>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a:solidFill>
                  <a:schemeClr val="tx1"/>
                </a:solidFill>
                <a:latin typeface="Arial" charset="0"/>
                <a:ea typeface="Arial" charset="0"/>
                <a:cs typeface="Arial" charset="0"/>
              </a:rPr>
              <a:t>Policy Rationale</a:t>
            </a:r>
          </a:p>
        </p:txBody>
      </p:sp>
      <p:sp>
        <p:nvSpPr>
          <p:cNvPr id="3" name="Content Placeholder 2"/>
          <p:cNvSpPr>
            <a:spLocks noGrp="1"/>
          </p:cNvSpPr>
          <p:nvPr>
            <p:ph idx="1"/>
          </p:nvPr>
        </p:nvSpPr>
        <p:spPr>
          <a:xfrm>
            <a:off x="601216" y="970855"/>
            <a:ext cx="8219256" cy="3898305"/>
          </a:xfrm>
        </p:spPr>
        <p:txBody>
          <a:bodyPr>
            <a:noAutofit/>
          </a:bodyPr>
          <a:lstStyle/>
          <a:p>
            <a:r>
              <a:rPr lang="en-CA" dirty="0">
                <a:latin typeface="Arial" panose="020B0604020202020204" pitchFamily="34" charset="0"/>
                <a:cs typeface="Arial" panose="020B0604020202020204" pitchFamily="34" charset="0"/>
              </a:rPr>
              <a:t>The majority of the province’s electricity generators are under 20-year contracts. Many of these generators will be able to </a:t>
            </a:r>
            <a:r>
              <a:rPr lang="en-US" dirty="0">
                <a:latin typeface="Arial" panose="020B0604020202020204" pitchFamily="34" charset="0"/>
                <a:cs typeface="Arial" panose="020B0604020202020204" pitchFamily="34" charset="0"/>
              </a:rPr>
              <a:t>operate past their contract </a:t>
            </a:r>
            <a:r>
              <a:rPr lang="en-US" dirty="0" smtClean="0">
                <a:latin typeface="Arial" panose="020B0604020202020204" pitchFamily="34" charset="0"/>
                <a:cs typeface="Arial" panose="020B0604020202020204" pitchFamily="34" charset="0"/>
              </a:rPr>
              <a:t>term</a:t>
            </a:r>
            <a:r>
              <a:rPr lang="en-CA" dirty="0" smtClean="0">
                <a:latin typeface="Arial" panose="020B0604020202020204" pitchFamily="34" charset="0"/>
                <a:cs typeface="Arial" panose="020B0604020202020204" pitchFamily="34" charset="0"/>
              </a:rPr>
              <a:t>.</a:t>
            </a:r>
            <a:endParaRPr lang="en-CA" dirty="0">
              <a:latin typeface="Arial" panose="020B0604020202020204" pitchFamily="34" charset="0"/>
              <a:cs typeface="Arial" panose="020B0604020202020204" pitchFamily="34" charset="0"/>
            </a:endParaRPr>
          </a:p>
          <a:p>
            <a:pPr>
              <a:spcBef>
                <a:spcPts val="0"/>
              </a:spcBef>
            </a:pPr>
            <a:endParaRPr lang="en-CA" dirty="0">
              <a:latin typeface="Arial" panose="020B0604020202020204" pitchFamily="34" charset="0"/>
              <a:cs typeface="Arial" panose="020B0604020202020204" pitchFamily="34" charset="0"/>
            </a:endParaRPr>
          </a:p>
          <a:p>
            <a:r>
              <a:rPr lang="en-CA" dirty="0">
                <a:latin typeface="Arial" panose="020B0604020202020204" pitchFamily="34" charset="0"/>
                <a:cs typeface="Arial" panose="020B0604020202020204" pitchFamily="34" charset="0"/>
              </a:rPr>
              <a:t>By recognizing that generation assets are expected to continue to provide benefit to future ratepayers, beyond the term of current contracts, future ratepayers are expected to be able to utilize these assets and reduce the need to finance the development of new generation assets. </a:t>
            </a:r>
            <a:endParaRPr lang="en-CA" dirty="0" smtClean="0">
              <a:latin typeface="Arial" panose="020B0604020202020204" pitchFamily="34" charset="0"/>
              <a:cs typeface="Arial" panose="020B0604020202020204" pitchFamily="34" charset="0"/>
            </a:endParaRPr>
          </a:p>
          <a:p>
            <a:endParaRPr lang="en-CA" dirty="0">
              <a:latin typeface="Arial" panose="020B0604020202020204" pitchFamily="34" charset="0"/>
              <a:cs typeface="Arial" panose="020B0604020202020204" pitchFamily="34" charset="0"/>
            </a:endParaRPr>
          </a:p>
          <a:p>
            <a:r>
              <a:rPr lang="en-CA" dirty="0">
                <a:latin typeface="Arial" panose="020B0604020202020204" pitchFamily="34" charset="0"/>
                <a:cs typeface="Arial" panose="020B0604020202020204" pitchFamily="34" charset="0"/>
              </a:rPr>
              <a:t>In the early years, a portion of the costs covered by the GA would be financed to reduce pressure on electricity ratepayers.</a:t>
            </a:r>
          </a:p>
          <a:p>
            <a:endParaRPr lang="en-CA" dirty="0">
              <a:latin typeface="Arial" panose="020B0604020202020204" pitchFamily="34" charset="0"/>
              <a:cs typeface="Arial" panose="020B0604020202020204" pitchFamily="34" charset="0"/>
            </a:endParaRPr>
          </a:p>
          <a:p>
            <a:r>
              <a:rPr lang="en-CA" dirty="0">
                <a:latin typeface="Arial" panose="020B0604020202020204" pitchFamily="34" charset="0"/>
                <a:cs typeface="Arial" panose="020B0604020202020204" pitchFamily="34" charset="0"/>
              </a:rPr>
              <a:t>In the later years, when some system costs are expected to be reduced due to continued operation of existing assets under 20-year contracts, the cost of financing would be recovered from ratepayers. </a:t>
            </a:r>
          </a:p>
          <a:p>
            <a:pPr>
              <a:spcBef>
                <a:spcPts val="0"/>
              </a:spcBef>
            </a:pPr>
            <a:endParaRPr lang="en-CA" dirty="0">
              <a:latin typeface="Arial" panose="020B0604020202020204" pitchFamily="34" charset="0"/>
              <a:cs typeface="Arial" panose="020B0604020202020204" pitchFamily="34" charset="0"/>
            </a:endParaRPr>
          </a:p>
        </p:txBody>
      </p:sp>
      <p:sp>
        <p:nvSpPr>
          <p:cNvPr id="4" name="TextBox 3"/>
          <p:cNvSpPr txBox="1"/>
          <p:nvPr/>
        </p:nvSpPr>
        <p:spPr>
          <a:xfrm>
            <a:off x="701062" y="5067181"/>
            <a:ext cx="8119409" cy="954107"/>
          </a:xfrm>
          <a:prstGeom prst="rect">
            <a:avLst/>
          </a:prstGeom>
          <a:noFill/>
          <a:ln>
            <a:solidFill>
              <a:schemeClr val="tx1">
                <a:lumMod val="65000"/>
                <a:lumOff val="35000"/>
              </a:schemeClr>
            </a:solidFill>
            <a:prstDash val="dash"/>
          </a:ln>
        </p:spPr>
        <p:txBody>
          <a:bodyPr wrap="square" rtlCol="0">
            <a:spAutoFit/>
          </a:bodyPr>
          <a:lstStyle/>
          <a:p>
            <a:r>
              <a:rPr lang="en-CA" sz="1400" i="1" dirty="0" smtClean="0">
                <a:latin typeface="Arial" panose="020B0604020202020204" pitchFamily="34" charset="0"/>
                <a:ea typeface="Verdana" panose="020B0604030504040204" pitchFamily="34" charset="0"/>
                <a:cs typeface="Arial" panose="020B0604020202020204" pitchFamily="34" charset="0"/>
              </a:rPr>
              <a:t>“The </a:t>
            </a:r>
            <a:r>
              <a:rPr lang="en-CA" sz="1400" i="1" dirty="0">
                <a:latin typeface="Arial" panose="020B0604020202020204" pitchFamily="34" charset="0"/>
                <a:ea typeface="Verdana" panose="020B0604030504040204" pitchFamily="34" charset="0"/>
                <a:cs typeface="Arial" panose="020B0604020202020204" pitchFamily="34" charset="0"/>
              </a:rPr>
              <a:t>amount consumers pay today could </a:t>
            </a:r>
            <a:r>
              <a:rPr lang="en-CA" sz="1400" i="1" dirty="0" smtClean="0">
                <a:latin typeface="Arial" panose="020B0604020202020204" pitchFamily="34" charset="0"/>
                <a:ea typeface="Verdana" panose="020B0604030504040204" pitchFamily="34" charset="0"/>
                <a:cs typeface="Arial" panose="020B0604020202020204" pitchFamily="34" charset="0"/>
              </a:rPr>
              <a:t>be </a:t>
            </a:r>
            <a:r>
              <a:rPr lang="en-CA" sz="1400" i="1" dirty="0">
                <a:latin typeface="Arial" panose="020B0604020202020204" pitchFamily="34" charset="0"/>
                <a:ea typeface="Verdana" panose="020B0604030504040204" pitchFamily="34" charset="0"/>
                <a:cs typeface="Arial" panose="020B0604020202020204" pitchFamily="34" charset="0"/>
              </a:rPr>
              <a:t>reduced by stretching capital amortization periods to match the expected productive lives of the assets. In this way, the costs of generation charged to households would more closely reflect the true economic costs of the assets.”</a:t>
            </a:r>
            <a:endParaRPr lang="en-US" sz="1400" i="1" dirty="0">
              <a:latin typeface="Arial" panose="020B0604020202020204" pitchFamily="34" charset="0"/>
              <a:ea typeface="Verdana" panose="020B060403050404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Globe </a:t>
            </a:r>
            <a:r>
              <a:rPr lang="en-US" sz="1400" dirty="0">
                <a:latin typeface="Arial" panose="020B0604020202020204" pitchFamily="34" charset="0"/>
                <a:cs typeface="Arial" panose="020B0604020202020204" pitchFamily="34" charset="0"/>
              </a:rPr>
              <a:t>and Mail Op-Ed </a:t>
            </a:r>
            <a:r>
              <a:rPr lang="en-US" sz="1400" dirty="0" smtClean="0">
                <a:latin typeface="Arial" panose="020B0604020202020204" pitchFamily="34" charset="0"/>
                <a:cs typeface="Arial" panose="020B0604020202020204" pitchFamily="34" charset="0"/>
              </a:rPr>
              <a:t>(February </a:t>
            </a:r>
            <a:r>
              <a:rPr lang="en-US" sz="1400" dirty="0">
                <a:latin typeface="Arial" panose="020B0604020202020204" pitchFamily="34" charset="0"/>
                <a:cs typeface="Arial" panose="020B0604020202020204" pitchFamily="34" charset="0"/>
              </a:rPr>
              <a:t>28, </a:t>
            </a:r>
            <a:r>
              <a:rPr lang="en-US" sz="1400" dirty="0" smtClean="0">
                <a:latin typeface="Arial" panose="020B0604020202020204" pitchFamily="34" charset="0"/>
                <a:cs typeface="Arial" panose="020B0604020202020204" pitchFamily="34" charset="0"/>
              </a:rPr>
              <a:t>2017) – Ivey Business School</a:t>
            </a:r>
          </a:p>
        </p:txBody>
      </p:sp>
    </p:spTree>
    <p:extLst>
      <p:ext uri="{BB962C8B-B14F-4D97-AF65-F5344CB8AC3E}">
        <p14:creationId xmlns:p14="http://schemas.microsoft.com/office/powerpoint/2010/main" val="3682494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333" y="111130"/>
            <a:ext cx="8712968" cy="936104"/>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US" sz="2800" b="0" dirty="0">
                <a:solidFill>
                  <a:schemeClr val="tx1"/>
                </a:solidFill>
                <a:latin typeface="Arial" charset="0"/>
                <a:ea typeface="Arial" charset="0"/>
                <a:cs typeface="Arial" charset="0"/>
              </a:rPr>
              <a:t>Implementation</a:t>
            </a:r>
            <a:endParaRPr lang="en-CA" sz="2800" b="0" dirty="0">
              <a:solidFill>
                <a:schemeClr val="tx1"/>
              </a:solidFill>
              <a:latin typeface="Arial" charset="0"/>
              <a:ea typeface="Arial" charset="0"/>
              <a:cs typeface="Arial" charset="0"/>
            </a:endParaRPr>
          </a:p>
        </p:txBody>
      </p:sp>
      <p:sp>
        <p:nvSpPr>
          <p:cNvPr id="5" name="TextBox 4"/>
          <p:cNvSpPr txBox="1"/>
          <p:nvPr/>
        </p:nvSpPr>
        <p:spPr>
          <a:xfrm>
            <a:off x="755576" y="2204864"/>
            <a:ext cx="7272808" cy="923330"/>
          </a:xfrm>
          <a:prstGeom prst="rect">
            <a:avLst/>
          </a:prstGeom>
          <a:solidFill>
            <a:schemeClr val="bg1">
              <a:lumMod val="85000"/>
            </a:schemeClr>
          </a:solidFill>
          <a:ln>
            <a:solidFill>
              <a:schemeClr val="tx1"/>
            </a:solidFill>
          </a:ln>
        </p:spPr>
        <p:txBody>
          <a:bodyPr wrap="square" rtlCol="0">
            <a:spAutoFit/>
          </a:bodyPr>
          <a:lstStyle/>
          <a:p>
            <a:pPr algn="ctr"/>
            <a:endParaRPr lang="en-CA" dirty="0">
              <a:latin typeface="Arial" panose="020B0604020202020204" pitchFamily="34" charset="0"/>
              <a:cs typeface="Arial" panose="020B0604020202020204" pitchFamily="34" charset="0"/>
            </a:endParaRPr>
          </a:p>
          <a:p>
            <a:pPr algn="ctr"/>
            <a:r>
              <a:rPr lang="en-CA" b="1" dirty="0">
                <a:latin typeface="Arial" panose="020B0604020202020204" pitchFamily="34" charset="0"/>
                <a:cs typeface="Arial" panose="020B0604020202020204" pitchFamily="34" charset="0"/>
              </a:rPr>
              <a:t>Ontario Energy Board (OEB)</a:t>
            </a:r>
          </a:p>
          <a:p>
            <a:pPr algn="ctr"/>
            <a:endParaRPr lang="en-CA" dirty="0">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4780" t="35775" r="4578" b="30065"/>
          <a:stretch/>
        </p:blipFill>
        <p:spPr bwMode="auto">
          <a:xfrm>
            <a:off x="1763688" y="2286066"/>
            <a:ext cx="792088" cy="782894"/>
          </a:xfrm>
          <a:prstGeom prst="rect">
            <a:avLst/>
          </a:prstGeom>
          <a:solidFill>
            <a:schemeClr val="accent1">
              <a:lumMod val="40000"/>
              <a:lumOff val="60000"/>
              <a:alpha val="36000"/>
            </a:schemeClr>
          </a:solidFill>
          <a:ln>
            <a:noFill/>
          </a:ln>
        </p:spPr>
      </p:pic>
      <p:sp>
        <p:nvSpPr>
          <p:cNvPr id="16" name="TextBox 15"/>
          <p:cNvSpPr txBox="1"/>
          <p:nvPr/>
        </p:nvSpPr>
        <p:spPr>
          <a:xfrm>
            <a:off x="3222801" y="3306500"/>
            <a:ext cx="2141287" cy="1754326"/>
          </a:xfrm>
          <a:prstGeom prst="rect">
            <a:avLst/>
          </a:prstGeom>
          <a:solidFill>
            <a:schemeClr val="accent3">
              <a:lumMod val="40000"/>
              <a:lumOff val="60000"/>
            </a:schemeClr>
          </a:solidFill>
          <a:ln>
            <a:solidFill>
              <a:schemeClr val="tx1"/>
            </a:solidFill>
          </a:ln>
        </p:spPr>
        <p:txBody>
          <a:bodyPr wrap="square" rtlCol="0">
            <a:spAutoFit/>
          </a:bodyPr>
          <a:lstStyle/>
          <a:p>
            <a:pPr algn="ctr"/>
            <a:r>
              <a:rPr lang="en-CA" b="1" dirty="0">
                <a:latin typeface="Arial" panose="020B0604020202020204" pitchFamily="34" charset="0"/>
                <a:cs typeface="Arial" panose="020B0604020202020204" pitchFamily="34" charset="0"/>
              </a:rPr>
              <a:t>Independent</a:t>
            </a:r>
          </a:p>
          <a:p>
            <a:pPr algn="ctr"/>
            <a:r>
              <a:rPr lang="en-CA" b="1" dirty="0">
                <a:latin typeface="Arial" panose="020B0604020202020204" pitchFamily="34" charset="0"/>
                <a:cs typeface="Arial" panose="020B0604020202020204" pitchFamily="34" charset="0"/>
              </a:rPr>
              <a:t>Electricity</a:t>
            </a:r>
          </a:p>
          <a:p>
            <a:pPr algn="ctr"/>
            <a:r>
              <a:rPr lang="en-CA" b="1" dirty="0">
                <a:latin typeface="Arial" panose="020B0604020202020204" pitchFamily="34" charset="0"/>
                <a:cs typeface="Arial" panose="020B0604020202020204" pitchFamily="34" charset="0"/>
              </a:rPr>
              <a:t>System Operator</a:t>
            </a:r>
          </a:p>
          <a:p>
            <a:pPr algn="ctr"/>
            <a:endParaRPr lang="en-CA" dirty="0">
              <a:latin typeface="Arial" panose="020B0604020202020204" pitchFamily="34" charset="0"/>
              <a:cs typeface="Arial" panose="020B0604020202020204" pitchFamily="34" charset="0"/>
            </a:endParaRPr>
          </a:p>
          <a:p>
            <a:pPr algn="ctr"/>
            <a:endParaRPr lang="en-CA" dirty="0">
              <a:latin typeface="Arial" panose="020B0604020202020204" pitchFamily="34" charset="0"/>
              <a:cs typeface="Arial" panose="020B0604020202020204" pitchFamily="34" charset="0"/>
            </a:endParaRPr>
          </a:p>
          <a:p>
            <a:pPr algn="ctr"/>
            <a:endParaRPr lang="en-CA"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1880" y="4206279"/>
            <a:ext cx="1683950" cy="774580"/>
          </a:xfrm>
          <a:prstGeom prst="rect">
            <a:avLst/>
          </a:prstGeom>
        </p:spPr>
      </p:pic>
      <p:sp>
        <p:nvSpPr>
          <p:cNvPr id="18" name="TextBox 17"/>
          <p:cNvSpPr txBox="1"/>
          <p:nvPr/>
        </p:nvSpPr>
        <p:spPr>
          <a:xfrm>
            <a:off x="3222800" y="5733256"/>
            <a:ext cx="2141287" cy="369332"/>
          </a:xfrm>
          <a:prstGeom prst="rect">
            <a:avLst/>
          </a:prstGeom>
          <a:solidFill>
            <a:schemeClr val="accent3">
              <a:lumMod val="40000"/>
              <a:lumOff val="60000"/>
            </a:schemeClr>
          </a:solidFill>
          <a:ln>
            <a:solidFill>
              <a:schemeClr val="tx1"/>
            </a:solidFill>
          </a:ln>
        </p:spPr>
        <p:txBody>
          <a:bodyPr wrap="square" rtlCol="0">
            <a:spAutoFit/>
          </a:bodyPr>
          <a:lstStyle/>
          <a:p>
            <a:pPr algn="ctr"/>
            <a:r>
              <a:rPr lang="en-CA" b="1" dirty="0">
                <a:latin typeface="Arial" panose="020B0604020202020204" pitchFamily="34" charset="0"/>
                <a:cs typeface="Arial" panose="020B0604020202020204" pitchFamily="34" charset="0"/>
              </a:rPr>
              <a:t>Generators</a:t>
            </a:r>
          </a:p>
        </p:txBody>
      </p:sp>
      <p:sp>
        <p:nvSpPr>
          <p:cNvPr id="20" name="TextBox 19"/>
          <p:cNvSpPr txBox="1"/>
          <p:nvPr/>
        </p:nvSpPr>
        <p:spPr>
          <a:xfrm>
            <a:off x="467545" y="3933056"/>
            <a:ext cx="1656183" cy="646331"/>
          </a:xfrm>
          <a:prstGeom prst="rect">
            <a:avLst/>
          </a:prstGeom>
          <a:solidFill>
            <a:schemeClr val="accent3">
              <a:lumMod val="40000"/>
              <a:lumOff val="60000"/>
            </a:schemeClr>
          </a:solidFill>
          <a:ln>
            <a:solidFill>
              <a:schemeClr val="tx1"/>
            </a:solidFill>
          </a:ln>
        </p:spPr>
        <p:txBody>
          <a:bodyPr wrap="square" rtlCol="0">
            <a:spAutoFit/>
          </a:bodyPr>
          <a:lstStyle/>
          <a:p>
            <a:pPr algn="ctr"/>
            <a:r>
              <a:rPr lang="en-CA" b="1" dirty="0">
                <a:latin typeface="Arial" panose="020B0604020202020204" pitchFamily="34" charset="0"/>
                <a:cs typeface="Arial" panose="020B0604020202020204" pitchFamily="34" charset="0"/>
              </a:rPr>
              <a:t>Electricity Consumers</a:t>
            </a:r>
          </a:p>
        </p:txBody>
      </p:sp>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76898" y="3859754"/>
            <a:ext cx="2325667" cy="693049"/>
          </a:xfrm>
          <a:prstGeom prst="rect">
            <a:avLst/>
          </a:prstGeom>
          <a:ln/>
        </p:spPr>
        <p:style>
          <a:lnRef idx="1">
            <a:schemeClr val="accent4"/>
          </a:lnRef>
          <a:fillRef idx="2">
            <a:schemeClr val="accent4"/>
          </a:fillRef>
          <a:effectRef idx="1">
            <a:schemeClr val="accent4"/>
          </a:effectRef>
          <a:fontRef idx="minor">
            <a:schemeClr val="dk1"/>
          </a:fontRef>
        </p:style>
      </p:pic>
      <p:sp>
        <p:nvSpPr>
          <p:cNvPr id="22" name="TextBox 21"/>
          <p:cNvSpPr txBox="1"/>
          <p:nvPr/>
        </p:nvSpPr>
        <p:spPr>
          <a:xfrm>
            <a:off x="6012160" y="4564485"/>
            <a:ext cx="2571566" cy="261610"/>
          </a:xfrm>
          <a:prstGeom prst="rect">
            <a:avLst/>
          </a:prstGeom>
          <a:noFill/>
        </p:spPr>
        <p:txBody>
          <a:bodyPr wrap="square" rtlCol="0">
            <a:spAutoFit/>
          </a:bodyPr>
          <a:lstStyle/>
          <a:p>
            <a:pPr algn="ctr"/>
            <a:r>
              <a:rPr lang="en-CA" sz="1100" i="1" dirty="0" smtClean="0">
                <a:latin typeface="Arial" panose="020B0604020202020204" pitchFamily="34" charset="0"/>
                <a:cs typeface="Arial" panose="020B0604020202020204" pitchFamily="34" charset="0"/>
              </a:rPr>
              <a:t>Finances/</a:t>
            </a:r>
            <a:r>
              <a:rPr lang="en-US" sz="1100" i="1" dirty="0" smtClean="0">
                <a:latin typeface="Arial" panose="020B0604020202020204" pitchFamily="34" charset="0"/>
                <a:cs typeface="Arial" panose="020B0604020202020204" pitchFamily="34" charset="0"/>
              </a:rPr>
              <a:t> M</a:t>
            </a:r>
            <a:r>
              <a:rPr lang="en-CA" sz="1100" i="1" dirty="0" err="1" smtClean="0">
                <a:latin typeface="Arial" panose="020B0604020202020204" pitchFamily="34" charset="0"/>
                <a:cs typeface="Arial" panose="020B0604020202020204" pitchFamily="34" charset="0"/>
              </a:rPr>
              <a:t>anages</a:t>
            </a:r>
            <a:r>
              <a:rPr lang="en-CA" sz="1100" i="1" dirty="0" smtClean="0">
                <a:latin typeface="Arial" panose="020B0604020202020204" pitchFamily="34" charset="0"/>
                <a:cs typeface="Arial" panose="020B0604020202020204" pitchFamily="34" charset="0"/>
              </a:rPr>
              <a:t> </a:t>
            </a:r>
            <a:r>
              <a:rPr lang="en-CA" sz="1100" i="1" dirty="0">
                <a:latin typeface="Arial" panose="020B0604020202020204" pitchFamily="34" charset="0"/>
                <a:cs typeface="Arial" panose="020B0604020202020204" pitchFamily="34" charset="0"/>
              </a:rPr>
              <a:t>GA </a:t>
            </a:r>
            <a:r>
              <a:rPr lang="en-US" sz="1100" i="1" dirty="0">
                <a:latin typeface="Arial" panose="020B0604020202020204" pitchFamily="34" charset="0"/>
                <a:cs typeface="Arial" panose="020B0604020202020204" pitchFamily="34" charset="0"/>
              </a:rPr>
              <a:t>p</a:t>
            </a:r>
            <a:r>
              <a:rPr lang="en-CA" sz="1100" i="1" dirty="0" err="1" smtClean="0">
                <a:latin typeface="Arial" panose="020B0604020202020204" pitchFamily="34" charset="0"/>
                <a:cs typeface="Arial" panose="020B0604020202020204" pitchFamily="34" charset="0"/>
              </a:rPr>
              <a:t>roposal</a:t>
            </a:r>
            <a:endParaRPr lang="en-CA" sz="1100" i="1" dirty="0">
              <a:latin typeface="Arial" panose="020B0604020202020204" pitchFamily="34" charset="0"/>
              <a:cs typeface="Arial" panose="020B0604020202020204" pitchFamily="34" charset="0"/>
            </a:endParaRPr>
          </a:p>
        </p:txBody>
      </p:sp>
      <p:sp>
        <p:nvSpPr>
          <p:cNvPr id="27" name="TextBox 26"/>
          <p:cNvSpPr txBox="1"/>
          <p:nvPr/>
        </p:nvSpPr>
        <p:spPr>
          <a:xfrm>
            <a:off x="3008546" y="6093296"/>
            <a:ext cx="2571566" cy="261610"/>
          </a:xfrm>
          <a:prstGeom prst="rect">
            <a:avLst/>
          </a:prstGeom>
          <a:noFill/>
        </p:spPr>
        <p:txBody>
          <a:bodyPr wrap="square" rtlCol="0">
            <a:spAutoFit/>
          </a:bodyPr>
          <a:lstStyle/>
          <a:p>
            <a:pPr algn="ctr"/>
            <a:r>
              <a:rPr lang="en-CA" sz="1100" i="1" dirty="0">
                <a:latin typeface="Arial" panose="020B0604020202020204" pitchFamily="34" charset="0"/>
                <a:cs typeface="Arial" panose="020B0604020202020204" pitchFamily="34" charset="0"/>
              </a:rPr>
              <a:t>Unaffected by proposal</a:t>
            </a:r>
          </a:p>
        </p:txBody>
      </p:sp>
      <p:sp>
        <p:nvSpPr>
          <p:cNvPr id="28" name="TextBox 27"/>
          <p:cNvSpPr txBox="1"/>
          <p:nvPr/>
        </p:nvSpPr>
        <p:spPr>
          <a:xfrm>
            <a:off x="56218" y="4581128"/>
            <a:ext cx="2571566" cy="430887"/>
          </a:xfrm>
          <a:prstGeom prst="rect">
            <a:avLst/>
          </a:prstGeom>
          <a:noFill/>
        </p:spPr>
        <p:txBody>
          <a:bodyPr wrap="square" rtlCol="0">
            <a:spAutoFit/>
          </a:bodyPr>
          <a:lstStyle/>
          <a:p>
            <a:pPr algn="ctr"/>
            <a:r>
              <a:rPr lang="en-CA" sz="1100" i="1" dirty="0">
                <a:latin typeface="Arial" panose="020B0604020202020204" pitchFamily="34" charset="0"/>
                <a:cs typeface="Arial" panose="020B0604020202020204" pitchFamily="34" charset="0"/>
              </a:rPr>
              <a:t>Lowered payments for</a:t>
            </a:r>
          </a:p>
          <a:p>
            <a:pPr algn="ctr"/>
            <a:r>
              <a:rPr lang="en-CA" sz="1100" i="1" dirty="0">
                <a:latin typeface="Arial" panose="020B0604020202020204" pitchFamily="34" charset="0"/>
                <a:cs typeface="Arial" panose="020B0604020202020204" pitchFamily="34" charset="0"/>
              </a:rPr>
              <a:t>generation in the short term</a:t>
            </a:r>
          </a:p>
        </p:txBody>
      </p:sp>
      <p:sp>
        <p:nvSpPr>
          <p:cNvPr id="29" name="TextBox 28"/>
          <p:cNvSpPr txBox="1"/>
          <p:nvPr/>
        </p:nvSpPr>
        <p:spPr>
          <a:xfrm>
            <a:off x="3080554" y="5056823"/>
            <a:ext cx="2571566" cy="430887"/>
          </a:xfrm>
          <a:prstGeom prst="rect">
            <a:avLst/>
          </a:prstGeom>
          <a:noFill/>
        </p:spPr>
        <p:txBody>
          <a:bodyPr wrap="square" rtlCol="0">
            <a:spAutoFit/>
          </a:bodyPr>
          <a:lstStyle/>
          <a:p>
            <a:pPr algn="ctr"/>
            <a:r>
              <a:rPr lang="en-CA" sz="1100" i="1" dirty="0" smtClean="0">
                <a:latin typeface="Arial" panose="020B0604020202020204" pitchFamily="34" charset="0"/>
                <a:cs typeface="Arial" panose="020B0604020202020204" pitchFamily="34" charset="0"/>
              </a:rPr>
              <a:t>Settles electricity market transactions with generators and consumers</a:t>
            </a:r>
            <a:endParaRPr lang="en-CA" sz="1100" i="1" dirty="0">
              <a:latin typeface="Arial" panose="020B0604020202020204" pitchFamily="34" charset="0"/>
              <a:cs typeface="Arial" panose="020B0604020202020204" pitchFamily="34" charset="0"/>
            </a:endParaRPr>
          </a:p>
        </p:txBody>
      </p:sp>
      <p:sp>
        <p:nvSpPr>
          <p:cNvPr id="21" name="Content Placeholder 2"/>
          <p:cNvSpPr txBox="1">
            <a:spLocks/>
          </p:cNvSpPr>
          <p:nvPr/>
        </p:nvSpPr>
        <p:spPr>
          <a:xfrm>
            <a:off x="469817" y="895946"/>
            <a:ext cx="8280000" cy="1008112"/>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latin typeface="Arial" charset="0"/>
                <a:ea typeface="Arial" charset="0"/>
                <a:cs typeface="Arial" charset="0"/>
              </a:rPr>
              <a:t>The following entities would implement the proposed Global Adjustment (GA) refinancing mechanism. </a:t>
            </a:r>
          </a:p>
          <a:p>
            <a:pPr lvl="1">
              <a:buFont typeface="Arial" panose="020B0604020202020204" pitchFamily="34" charset="0"/>
              <a:buChar char="−"/>
            </a:pPr>
            <a:r>
              <a:rPr lang="en-CA" sz="1400" dirty="0">
                <a:latin typeface="Arial" panose="020B0604020202020204" pitchFamily="34" charset="0"/>
                <a:cs typeface="Arial" panose="020B0604020202020204" pitchFamily="34" charset="0"/>
              </a:rPr>
              <a:t>The government intends to introduce legislation that would, if passed, enable IESO and OPG to work together to refinance the GA over a longer period of time.  The legislation would also outline the role for the </a:t>
            </a:r>
            <a:r>
              <a:rPr lang="en-CA" sz="1400" dirty="0" smtClean="0">
                <a:latin typeface="Arial" panose="020B0604020202020204" pitchFamily="34" charset="0"/>
                <a:cs typeface="Arial" panose="020B0604020202020204" pitchFamily="34" charset="0"/>
              </a:rPr>
              <a:t>OEB, as it relates to the financing proposal. </a:t>
            </a:r>
            <a:endParaRPr lang="en-CA" sz="1400" dirty="0">
              <a:latin typeface="Arial" panose="020B0604020202020204" pitchFamily="34" charset="0"/>
              <a:cs typeface="Arial" panose="020B0604020202020204" pitchFamily="34" charset="0"/>
            </a:endParaRPr>
          </a:p>
          <a:p>
            <a:endParaRPr lang="en-US" sz="1400" dirty="0">
              <a:latin typeface="Arial" charset="0"/>
              <a:ea typeface="Arial" charset="0"/>
              <a:cs typeface="Arial" charset="0"/>
            </a:endParaRPr>
          </a:p>
        </p:txBody>
      </p:sp>
      <p:sp>
        <p:nvSpPr>
          <p:cNvPr id="6" name="Left-Right Arrow 5"/>
          <p:cNvSpPr/>
          <p:nvPr/>
        </p:nvSpPr>
        <p:spPr>
          <a:xfrm>
            <a:off x="5508104" y="4183662"/>
            <a:ext cx="576064" cy="20295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Left Arrow 6"/>
          <p:cNvSpPr/>
          <p:nvPr/>
        </p:nvSpPr>
        <p:spPr>
          <a:xfrm rot="10800000">
            <a:off x="2303748" y="4183662"/>
            <a:ext cx="612068" cy="20295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Down Arrow 7"/>
          <p:cNvSpPr/>
          <p:nvPr/>
        </p:nvSpPr>
        <p:spPr>
          <a:xfrm>
            <a:off x="4209849" y="5487710"/>
            <a:ext cx="168959" cy="1828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p:cNvSpPr txBox="1"/>
          <p:nvPr/>
        </p:nvSpPr>
        <p:spPr>
          <a:xfrm>
            <a:off x="1432962" y="3910738"/>
            <a:ext cx="2571566" cy="769441"/>
          </a:xfrm>
          <a:prstGeom prst="rect">
            <a:avLst/>
          </a:prstGeom>
          <a:noFill/>
        </p:spPr>
        <p:txBody>
          <a:bodyPr wrap="square" rtlCol="0">
            <a:spAutoFit/>
          </a:bodyPr>
          <a:lstStyle/>
          <a:p>
            <a:pPr algn="ctr"/>
            <a:r>
              <a:rPr lang="en-CA" sz="1100" i="1" dirty="0" smtClean="0">
                <a:latin typeface="Arial" panose="020B0604020202020204" pitchFamily="34" charset="0"/>
                <a:cs typeface="Arial" panose="020B0604020202020204" pitchFamily="34" charset="0"/>
              </a:rPr>
              <a:t>Through</a:t>
            </a:r>
          </a:p>
          <a:p>
            <a:pPr algn="ctr"/>
            <a:endParaRPr lang="en-CA" sz="1100" i="1" dirty="0">
              <a:latin typeface="Arial" panose="020B0604020202020204" pitchFamily="34" charset="0"/>
              <a:cs typeface="Arial" panose="020B0604020202020204" pitchFamily="34" charset="0"/>
            </a:endParaRPr>
          </a:p>
          <a:p>
            <a:pPr algn="ctr"/>
            <a:endParaRPr lang="en-CA" sz="1100" i="1" dirty="0" smtClean="0">
              <a:latin typeface="Arial" panose="020B0604020202020204" pitchFamily="34" charset="0"/>
              <a:cs typeface="Arial" panose="020B0604020202020204" pitchFamily="34" charset="0"/>
            </a:endParaRPr>
          </a:p>
          <a:p>
            <a:pPr algn="ctr"/>
            <a:r>
              <a:rPr lang="en-CA" sz="1100" i="1" dirty="0" smtClean="0">
                <a:latin typeface="Arial" panose="020B0604020202020204" pitchFamily="34" charset="0"/>
                <a:cs typeface="Arial" panose="020B0604020202020204" pitchFamily="34" charset="0"/>
              </a:rPr>
              <a:t>LDCs</a:t>
            </a:r>
          </a:p>
        </p:txBody>
      </p:sp>
    </p:spTree>
    <p:extLst>
      <p:ext uri="{BB962C8B-B14F-4D97-AF65-F5344CB8AC3E}">
        <p14:creationId xmlns:p14="http://schemas.microsoft.com/office/powerpoint/2010/main" val="1974415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Autofit/>
          </a:bodyPr>
          <a:lstStyle/>
          <a:p>
            <a:pPr marL="742950" indent="-742950">
              <a:buFont typeface="+mj-lt"/>
              <a:buAutoNum type="arabicPeriod" startAt="2"/>
            </a:pPr>
            <a:r>
              <a:rPr lang="en-US" sz="3600" b="0" dirty="0">
                <a:latin typeface="Arial" pitchFamily="34" charset="0"/>
                <a:cs typeface="Arial" pitchFamily="34" charset="0"/>
              </a:rPr>
              <a:t>Helping Vulnerable Consumers</a:t>
            </a:r>
          </a:p>
        </p:txBody>
      </p:sp>
      <p:sp>
        <p:nvSpPr>
          <p:cNvPr id="6" name="Title 1"/>
          <p:cNvSpPr txBox="1">
            <a:spLocks/>
          </p:cNvSpPr>
          <p:nvPr/>
        </p:nvSpPr>
        <p:spPr>
          <a:xfrm>
            <a:off x="4139952" y="116632"/>
            <a:ext cx="5004048" cy="1152128"/>
          </a:xfrm>
          <a:prstGeom prst="rect">
            <a:avLst/>
          </a:prstGeom>
          <a:ln w="25400" cap="flat" cmpd="sng" algn="ctr">
            <a:solidFill>
              <a:schemeClr val="bg1"/>
            </a:solidFill>
            <a:prstDash val="solid"/>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2800" b="1" kern="1200">
                <a:solidFill>
                  <a:schemeClr val="dk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endParaRPr lang="en-CA" b="0" dirty="0">
              <a:latin typeface="Arial" charset="0"/>
              <a:ea typeface="Arial" charset="0"/>
              <a:cs typeface="Arial" charset="0"/>
            </a:endParaRPr>
          </a:p>
        </p:txBody>
      </p:sp>
    </p:spTree>
    <p:extLst>
      <p:ext uri="{BB962C8B-B14F-4D97-AF65-F5344CB8AC3E}">
        <p14:creationId xmlns:p14="http://schemas.microsoft.com/office/powerpoint/2010/main" val="1121871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640960" cy="1019552"/>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US" sz="2800" b="0" dirty="0">
                <a:solidFill>
                  <a:schemeClr val="tx1"/>
                </a:solidFill>
                <a:latin typeface="Arial" charset="0"/>
                <a:ea typeface="Arial" charset="0"/>
                <a:cs typeface="Arial" charset="0"/>
              </a:rPr>
              <a:t>Helping Vulnerable Electricity Consumers </a:t>
            </a:r>
          </a:p>
        </p:txBody>
      </p:sp>
      <p:sp>
        <p:nvSpPr>
          <p:cNvPr id="3" name="Content Placeholder 2"/>
          <p:cNvSpPr>
            <a:spLocks noGrp="1"/>
          </p:cNvSpPr>
          <p:nvPr>
            <p:ph idx="1"/>
          </p:nvPr>
        </p:nvSpPr>
        <p:spPr>
          <a:xfrm>
            <a:off x="478808" y="1140296"/>
            <a:ext cx="7981624" cy="4953000"/>
          </a:xfrm>
        </p:spPr>
        <p:txBody>
          <a:bodyPr>
            <a:normAutofit lnSpcReduction="10000"/>
          </a:bodyPr>
          <a:lstStyle/>
          <a:p>
            <a:pPr lvl="0" fontAlgn="base"/>
            <a:r>
              <a:rPr lang="en-US" dirty="0" smtClean="0">
                <a:latin typeface="Arial" charset="0"/>
                <a:ea typeface="Arial" charset="0"/>
                <a:cs typeface="Arial" charset="0"/>
              </a:rPr>
              <a:t>Fair Hydro Plan initiatives </a:t>
            </a:r>
            <a:r>
              <a:rPr lang="en-US" dirty="0">
                <a:latin typeface="Arial" charset="0"/>
                <a:ea typeface="Arial" charset="0"/>
                <a:cs typeface="Arial" charset="0"/>
              </a:rPr>
              <a:t>to help vulnerable </a:t>
            </a:r>
            <a:r>
              <a:rPr lang="en-US" dirty="0" smtClean="0">
                <a:latin typeface="Arial" charset="0"/>
                <a:ea typeface="Arial" charset="0"/>
                <a:cs typeface="Arial" charset="0"/>
              </a:rPr>
              <a:t>consumers include:</a:t>
            </a:r>
            <a:endParaRPr lang="en-CA" dirty="0">
              <a:latin typeface="Arial" charset="0"/>
              <a:ea typeface="Arial" charset="0"/>
              <a:cs typeface="Arial" charset="0"/>
            </a:endParaRPr>
          </a:p>
          <a:p>
            <a:pPr lvl="1">
              <a:buFont typeface="Arial" pitchFamily="34" charset="0"/>
              <a:buChar char="–"/>
            </a:pPr>
            <a:r>
              <a:rPr lang="en-CA" dirty="0">
                <a:latin typeface="Arial" charset="0"/>
                <a:ea typeface="Arial" charset="0"/>
                <a:cs typeface="Arial" charset="0"/>
              </a:rPr>
              <a:t>Broadening Rural or Remote Rate Protection (RRRP) </a:t>
            </a:r>
            <a:r>
              <a:rPr lang="en-CA" dirty="0" smtClean="0">
                <a:latin typeface="Arial" charset="0"/>
                <a:ea typeface="Arial" charset="0"/>
                <a:cs typeface="Arial" charset="0"/>
              </a:rPr>
              <a:t>program to </a:t>
            </a:r>
            <a:r>
              <a:rPr lang="en-CA" dirty="0">
                <a:latin typeface="Arial" charset="0"/>
                <a:ea typeface="Arial" charset="0"/>
                <a:cs typeface="Arial" charset="0"/>
              </a:rPr>
              <a:t>provide distribution charge relief for the customers of the costliest local distribution companies (LDCs</a:t>
            </a:r>
            <a:r>
              <a:rPr lang="en-CA" dirty="0" smtClean="0">
                <a:latin typeface="Arial" charset="0"/>
                <a:ea typeface="Arial" charset="0"/>
                <a:cs typeface="Arial" charset="0"/>
              </a:rPr>
              <a:t>).</a:t>
            </a:r>
            <a:endParaRPr lang="en-CA" dirty="0">
              <a:latin typeface="Arial" charset="0"/>
              <a:ea typeface="Arial" charset="0"/>
              <a:cs typeface="Arial" charset="0"/>
            </a:endParaRPr>
          </a:p>
          <a:p>
            <a:pPr lvl="1">
              <a:buFont typeface="Arial" pitchFamily="34" charset="0"/>
              <a:buChar char="–"/>
            </a:pPr>
            <a:r>
              <a:rPr lang="en-CA" dirty="0">
                <a:latin typeface="Arial" charset="0"/>
                <a:ea typeface="Arial" charset="0"/>
                <a:cs typeface="Arial" charset="0"/>
              </a:rPr>
              <a:t>Enhancing the Ontario Electricity Support Program (OESP) and working to  ensure the program uptake is as close as possible to 100%. </a:t>
            </a:r>
          </a:p>
          <a:p>
            <a:pPr lvl="1">
              <a:buFont typeface="Arial" pitchFamily="34" charset="0"/>
              <a:buChar char="–"/>
            </a:pPr>
            <a:r>
              <a:rPr lang="en-CA" dirty="0">
                <a:latin typeface="Arial" charset="0"/>
                <a:ea typeface="Arial" charset="0"/>
                <a:cs typeface="Arial" charset="0"/>
              </a:rPr>
              <a:t>Establishing a new First Nations On-Reserve Delivery </a:t>
            </a:r>
            <a:r>
              <a:rPr lang="en-CA" dirty="0" smtClean="0">
                <a:latin typeface="Arial" charset="0"/>
                <a:ea typeface="Arial" charset="0"/>
                <a:cs typeface="Arial" charset="0"/>
              </a:rPr>
              <a:t>Credit.</a:t>
            </a:r>
            <a:endParaRPr lang="en-CA" dirty="0">
              <a:latin typeface="Arial" charset="0"/>
              <a:ea typeface="Arial" charset="0"/>
              <a:cs typeface="Arial" charset="0"/>
            </a:endParaRPr>
          </a:p>
          <a:p>
            <a:pPr lvl="1">
              <a:buFont typeface="Arial" pitchFamily="34" charset="0"/>
              <a:buChar char="–"/>
            </a:pPr>
            <a:r>
              <a:rPr lang="en-CA" dirty="0">
                <a:latin typeface="Arial" charset="0"/>
                <a:ea typeface="Arial" charset="0"/>
                <a:cs typeface="Arial" charset="0"/>
              </a:rPr>
              <a:t>Establishing a new Affordability Fund which </a:t>
            </a:r>
            <a:r>
              <a:rPr lang="en-CA" dirty="0" smtClean="0">
                <a:latin typeface="Arial" charset="0"/>
                <a:ea typeface="Arial" charset="0"/>
                <a:cs typeface="Arial" charset="0"/>
              </a:rPr>
              <a:t>would </a:t>
            </a:r>
            <a:r>
              <a:rPr lang="en-CA" dirty="0">
                <a:latin typeface="Arial" charset="0"/>
                <a:ea typeface="Arial" charset="0"/>
                <a:cs typeface="Arial" charset="0"/>
              </a:rPr>
              <a:t>support Ontarians who have difficulty paying their electricity bills to be able to access energy efficiency improvements. </a:t>
            </a:r>
            <a:endParaRPr lang="en-CA" dirty="0" smtClean="0">
              <a:latin typeface="Arial" charset="0"/>
              <a:ea typeface="Arial" charset="0"/>
              <a:cs typeface="Arial" charset="0"/>
            </a:endParaRPr>
          </a:p>
          <a:p>
            <a:pPr lvl="1">
              <a:buFont typeface="Arial" pitchFamily="34" charset="0"/>
              <a:buChar char="–"/>
            </a:pPr>
            <a:endParaRPr lang="en-CA" dirty="0" smtClean="0">
              <a:latin typeface="Arial" charset="0"/>
              <a:ea typeface="Arial" charset="0"/>
              <a:cs typeface="Arial" charset="0"/>
            </a:endParaRPr>
          </a:p>
          <a:p>
            <a:pPr fontAlgn="base"/>
            <a:r>
              <a:rPr lang="en-US" dirty="0" smtClean="0">
                <a:latin typeface="Arial" charset="0"/>
                <a:ea typeface="Arial" charset="0"/>
                <a:cs typeface="Arial" charset="0"/>
              </a:rPr>
              <a:t>All of these initiatives would provide benefits to eligible consumers on top of the benefits they would receive from Global Adjustment (GA) refinancing.</a:t>
            </a:r>
          </a:p>
          <a:p>
            <a:pPr fontAlgn="base"/>
            <a:endParaRPr lang="en-US" dirty="0" smtClean="0">
              <a:latin typeface="Arial" charset="0"/>
              <a:ea typeface="Arial" charset="0"/>
              <a:cs typeface="Arial" charset="0"/>
            </a:endParaRPr>
          </a:p>
          <a:p>
            <a:pPr fontAlgn="base"/>
            <a:r>
              <a:rPr lang="en-US" dirty="0" smtClean="0">
                <a:latin typeface="Arial" charset="0"/>
                <a:ea typeface="Arial" charset="0"/>
                <a:cs typeface="Arial" charset="0"/>
              </a:rPr>
              <a:t>As </a:t>
            </a:r>
            <a:r>
              <a:rPr lang="en-US" dirty="0">
                <a:latin typeface="Arial" charset="0"/>
                <a:ea typeface="Arial" charset="0"/>
                <a:cs typeface="Arial" charset="0"/>
              </a:rPr>
              <a:t>part of the Fair Hydro Plan, these programs would be funded by provincial revenues, reducing regulatory charges for all Ontario ratepayers. </a:t>
            </a:r>
            <a:endParaRPr lang="en-US" dirty="0" smtClean="0">
              <a:latin typeface="Arial" charset="0"/>
              <a:ea typeface="Arial" charset="0"/>
              <a:cs typeface="Arial" charset="0"/>
            </a:endParaRPr>
          </a:p>
          <a:p>
            <a:pPr lvl="1" fontAlgn="base">
              <a:buFont typeface="Arial" pitchFamily="34" charset="0"/>
              <a:buChar char="–"/>
            </a:pPr>
            <a:r>
              <a:rPr lang="en-US" dirty="0" smtClean="0">
                <a:latin typeface="Arial" charset="0"/>
                <a:ea typeface="Arial" charset="0"/>
                <a:cs typeface="Arial" charset="0"/>
              </a:rPr>
              <a:t>These programs would be funded by provincial revenues because they all provide targeted benefits to vulnerable consumers.</a:t>
            </a:r>
          </a:p>
          <a:p>
            <a:pPr>
              <a:buFont typeface="Arial" pitchFamily="34" charset="0"/>
              <a:buChar char="–"/>
            </a:pPr>
            <a:endParaRPr lang="en-CA" dirty="0">
              <a:latin typeface="Arial" charset="0"/>
              <a:ea typeface="Arial" charset="0"/>
              <a:cs typeface="Arial" charset="0"/>
            </a:endParaRPr>
          </a:p>
          <a:p>
            <a:pPr lvl="0" fontAlgn="base"/>
            <a:endParaRPr lang="en-US" dirty="0">
              <a:latin typeface="Arial" charset="0"/>
              <a:ea typeface="Arial" charset="0"/>
              <a:cs typeface="Arial" charset="0"/>
            </a:endParaRPr>
          </a:p>
        </p:txBody>
      </p:sp>
    </p:spTree>
    <p:extLst>
      <p:ext uri="{BB962C8B-B14F-4D97-AF65-F5344CB8AC3E}">
        <p14:creationId xmlns:p14="http://schemas.microsoft.com/office/powerpoint/2010/main" val="2627715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748464" cy="1152128"/>
          </a:xfrm>
          <a:ln>
            <a:solidFill>
              <a:schemeClr val="bg1"/>
            </a:solidFill>
          </a:ln>
        </p:spPr>
        <p:style>
          <a:lnRef idx="2">
            <a:schemeClr val="dk1"/>
          </a:lnRef>
          <a:fillRef idx="1">
            <a:schemeClr val="lt1"/>
          </a:fillRef>
          <a:effectRef idx="0">
            <a:schemeClr val="dk1"/>
          </a:effectRef>
          <a:fontRef idx="minor">
            <a:schemeClr val="dk1"/>
          </a:fontRef>
        </p:style>
        <p:txBody>
          <a:bodyPr>
            <a:noAutofit/>
          </a:bodyPr>
          <a:lstStyle/>
          <a:p>
            <a:r>
              <a:rPr lang="en-CA" sz="2800" b="0" dirty="0">
                <a:latin typeface="Arial" pitchFamily="34" charset="0"/>
                <a:cs typeface="Arial" pitchFamily="34" charset="0"/>
              </a:rPr>
              <a:t>Broadening Rural or Remote Electricity Rate Protection (RRRP) </a:t>
            </a:r>
            <a:endParaRPr lang="en-US" sz="2800" b="0" dirty="0">
              <a:latin typeface="Arial" charset="0"/>
              <a:ea typeface="Arial" charset="0"/>
              <a:cs typeface="Arial" charset="0"/>
            </a:endParaRPr>
          </a:p>
        </p:txBody>
      </p:sp>
      <p:sp>
        <p:nvSpPr>
          <p:cNvPr id="3" name="Content Placeholder 2"/>
          <p:cNvSpPr>
            <a:spLocks noGrp="1"/>
          </p:cNvSpPr>
          <p:nvPr>
            <p:ph idx="1"/>
          </p:nvPr>
        </p:nvSpPr>
        <p:spPr>
          <a:xfrm>
            <a:off x="457200" y="1196752"/>
            <a:ext cx="8435280" cy="5112568"/>
          </a:xfrm>
        </p:spPr>
        <p:txBody>
          <a:bodyPr>
            <a:noAutofit/>
          </a:bodyPr>
          <a:lstStyle/>
          <a:p>
            <a:pPr fontAlgn="base"/>
            <a:r>
              <a:rPr lang="en-US" sz="1400" dirty="0">
                <a:latin typeface="Arial" pitchFamily="34" charset="0"/>
                <a:cs typeface="Arial" pitchFamily="34" charset="0"/>
              </a:rPr>
              <a:t>Rural or Remote Rate Protection (RRRP) provides a rate subsidy to rural </a:t>
            </a:r>
            <a:r>
              <a:rPr lang="en-US" sz="1400" dirty="0" smtClean="0">
                <a:latin typeface="Arial" pitchFamily="34" charset="0"/>
                <a:cs typeface="Arial" pitchFamily="34" charset="0"/>
              </a:rPr>
              <a:t>or </a:t>
            </a:r>
            <a:r>
              <a:rPr lang="en-US" sz="1400" dirty="0">
                <a:latin typeface="Arial" pitchFamily="34" charset="0"/>
                <a:cs typeface="Arial" pitchFamily="34" charset="0"/>
              </a:rPr>
              <a:t>remote residential customers who are faced with higher distribution costs compared to urban areas.</a:t>
            </a:r>
          </a:p>
          <a:p>
            <a:pPr lvl="1" fontAlgn="base">
              <a:buFont typeface="Arial" panose="020B0604020202020204" pitchFamily="34" charset="0"/>
              <a:buChar char="−"/>
            </a:pPr>
            <a:r>
              <a:rPr lang="en-US" sz="1400" dirty="0">
                <a:latin typeface="Arial" pitchFamily="34" charset="0"/>
                <a:cs typeface="Arial" pitchFamily="34" charset="0"/>
              </a:rPr>
              <a:t>The RRRP is currently provided to approximately 350,000 Hydro One R2 residential customers in Ontario. </a:t>
            </a:r>
            <a:endParaRPr lang="en-CA" sz="1400" dirty="0">
              <a:latin typeface="Arial" pitchFamily="34" charset="0"/>
              <a:cs typeface="Arial" pitchFamily="34" charset="0"/>
            </a:endParaRPr>
          </a:p>
          <a:p>
            <a:pPr lvl="0" fontAlgn="base"/>
            <a:endParaRPr lang="en-US" sz="800" dirty="0">
              <a:latin typeface="Arial" pitchFamily="34" charset="0"/>
              <a:cs typeface="Arial" pitchFamily="34" charset="0"/>
            </a:endParaRPr>
          </a:p>
          <a:p>
            <a:pPr lvl="0" fontAlgn="base"/>
            <a:r>
              <a:rPr lang="en-US" sz="1400" dirty="0">
                <a:latin typeface="Arial" pitchFamily="34" charset="0"/>
                <a:cs typeface="Arial" pitchFamily="34" charset="0"/>
              </a:rPr>
              <a:t>The Province </a:t>
            </a:r>
            <a:r>
              <a:rPr lang="en-US" sz="1400" dirty="0" smtClean="0">
                <a:latin typeface="Arial" pitchFamily="34" charset="0"/>
                <a:cs typeface="Arial" pitchFamily="34" charset="0"/>
              </a:rPr>
              <a:t>would </a:t>
            </a:r>
            <a:r>
              <a:rPr lang="en-US" sz="1400" dirty="0">
                <a:latin typeface="Arial" pitchFamily="34" charset="0"/>
                <a:cs typeface="Arial" pitchFamily="34" charset="0"/>
              </a:rPr>
              <a:t>expand the RRRP to provide distribution charge relief to additional hydro customers served by local distribution companies (LDCs) with the highest distribution rates, including: Hydro One R1, Northern Ontario </a:t>
            </a:r>
            <a:r>
              <a:rPr lang="en-US" sz="1400" dirty="0" smtClean="0">
                <a:latin typeface="Arial" pitchFamily="34" charset="0"/>
                <a:cs typeface="Arial" pitchFamily="34" charset="0"/>
              </a:rPr>
              <a:t>Wires Inc., </a:t>
            </a:r>
            <a:r>
              <a:rPr lang="en-US" sz="1400" dirty="0">
                <a:latin typeface="Arial" pitchFamily="34" charset="0"/>
                <a:cs typeface="Arial" pitchFamily="34" charset="0"/>
              </a:rPr>
              <a:t>Lakeland Parry Sound, </a:t>
            </a:r>
            <a:r>
              <a:rPr lang="en-US" sz="1400" dirty="0" err="1" smtClean="0">
                <a:latin typeface="Arial" pitchFamily="34" charset="0"/>
                <a:cs typeface="Arial" pitchFamily="34" charset="0"/>
              </a:rPr>
              <a:t>Chapleau</a:t>
            </a:r>
            <a:r>
              <a:rPr lang="en-US" sz="1400" dirty="0" smtClean="0">
                <a:latin typeface="Arial" pitchFamily="34" charset="0"/>
                <a:cs typeface="Arial" pitchFamily="34" charset="0"/>
              </a:rPr>
              <a:t> PUC, </a:t>
            </a:r>
            <a:r>
              <a:rPr lang="en-US" sz="1400" dirty="0">
                <a:latin typeface="Arial" pitchFamily="34" charset="0"/>
                <a:cs typeface="Arial" pitchFamily="34" charset="0"/>
              </a:rPr>
              <a:t>Sioux Lookout Hydro, InnPower, </a:t>
            </a:r>
            <a:r>
              <a:rPr lang="en-US" sz="1400" dirty="0" err="1">
                <a:latin typeface="Arial" pitchFamily="34" charset="0"/>
                <a:cs typeface="Arial" pitchFamily="34" charset="0"/>
              </a:rPr>
              <a:t>Atikokan</a:t>
            </a:r>
            <a:r>
              <a:rPr lang="en-US" sz="1400" dirty="0">
                <a:latin typeface="Arial" pitchFamily="34" charset="0"/>
                <a:cs typeface="Arial" pitchFamily="34" charset="0"/>
              </a:rPr>
              <a:t> Hydro and Algoma Power. </a:t>
            </a:r>
            <a:r>
              <a:rPr lang="en-US" sz="1400" dirty="0" smtClean="0">
                <a:latin typeface="Arial" pitchFamily="34" charset="0"/>
                <a:cs typeface="Arial" pitchFamily="34" charset="0"/>
              </a:rPr>
              <a:t>This would extend RRRP availability to about 800,000 customers.</a:t>
            </a:r>
            <a:endParaRPr lang="en-US" sz="1400" dirty="0">
              <a:latin typeface="Arial" pitchFamily="34" charset="0"/>
              <a:cs typeface="Arial" pitchFamily="34" charset="0"/>
            </a:endParaRPr>
          </a:p>
          <a:p>
            <a:pPr lvl="0" fontAlgn="base"/>
            <a:endParaRPr lang="en-US" sz="1100" dirty="0">
              <a:latin typeface="Arial" pitchFamily="34" charset="0"/>
              <a:cs typeface="Arial" pitchFamily="34" charset="0"/>
            </a:endParaRPr>
          </a:p>
          <a:p>
            <a:pPr lvl="0" fontAlgn="base"/>
            <a:r>
              <a:rPr lang="en-US" sz="1400" dirty="0">
                <a:latin typeface="Arial" pitchFamily="34" charset="0"/>
                <a:cs typeface="Arial" pitchFamily="34" charset="0"/>
              </a:rPr>
              <a:t>The new benefits would vary from LDC to LDC. For example:</a:t>
            </a:r>
            <a:endParaRPr lang="en-CA" sz="1400" dirty="0">
              <a:latin typeface="Arial" pitchFamily="34" charset="0"/>
              <a:cs typeface="Arial" pitchFamily="34" charset="0"/>
            </a:endParaRPr>
          </a:p>
          <a:p>
            <a:pPr lvl="1" fontAlgn="base">
              <a:buFont typeface="Arial" panose="020B0604020202020204" pitchFamily="34" charset="0"/>
              <a:buChar char="−"/>
            </a:pPr>
            <a:r>
              <a:rPr lang="en-US" sz="1400" dirty="0">
                <a:latin typeface="Arial" pitchFamily="34" charset="0"/>
                <a:cs typeface="Arial" pitchFamily="34" charset="0"/>
              </a:rPr>
              <a:t>A Hydro One R2 customer consuming 2,500kWh a month would see distribution cost reductions of around $75 a month. </a:t>
            </a:r>
            <a:endParaRPr lang="en-CA" sz="1400" dirty="0">
              <a:latin typeface="Arial" pitchFamily="34" charset="0"/>
              <a:cs typeface="Arial" pitchFamily="34" charset="0"/>
            </a:endParaRPr>
          </a:p>
          <a:p>
            <a:pPr lvl="1" fontAlgn="base">
              <a:buFont typeface="Arial" panose="020B0604020202020204" pitchFamily="34" charset="0"/>
              <a:buChar char="−"/>
            </a:pPr>
            <a:r>
              <a:rPr lang="en-US" sz="1400" dirty="0">
                <a:latin typeface="Arial" pitchFamily="34" charset="0"/>
                <a:cs typeface="Arial" pitchFamily="34" charset="0"/>
              </a:rPr>
              <a:t>A Hydro One R1 customer consuming 1,000kWh a month would see distribution cost reductions of around $18 a month.</a:t>
            </a:r>
            <a:endParaRPr lang="en-CA" sz="1400" dirty="0">
              <a:latin typeface="Arial" pitchFamily="34" charset="0"/>
              <a:cs typeface="Arial" pitchFamily="34" charset="0"/>
            </a:endParaRPr>
          </a:p>
          <a:p>
            <a:pPr lvl="1" fontAlgn="base">
              <a:buFont typeface="Arial" panose="020B0604020202020204" pitchFamily="34" charset="0"/>
              <a:buChar char="−"/>
            </a:pPr>
            <a:r>
              <a:rPr lang="en-US" sz="1400" dirty="0">
                <a:latin typeface="Arial" pitchFamily="34" charset="0"/>
                <a:cs typeface="Arial" pitchFamily="34" charset="0"/>
              </a:rPr>
              <a:t>An </a:t>
            </a:r>
            <a:r>
              <a:rPr lang="en-US" sz="1400" dirty="0" err="1">
                <a:latin typeface="Arial" pitchFamily="34" charset="0"/>
                <a:cs typeface="Arial" pitchFamily="34" charset="0"/>
              </a:rPr>
              <a:t>InnPower</a:t>
            </a:r>
            <a:r>
              <a:rPr lang="en-US" sz="1400" dirty="0">
                <a:latin typeface="Arial" pitchFamily="34" charset="0"/>
                <a:cs typeface="Arial" pitchFamily="34" charset="0"/>
              </a:rPr>
              <a:t> customer consuming 1,000kWh a month would see distribution cost reductions of around $12 a month.</a:t>
            </a:r>
            <a:endParaRPr lang="en-CA" sz="1400" dirty="0">
              <a:latin typeface="Arial" pitchFamily="34" charset="0"/>
              <a:cs typeface="Arial" pitchFamily="34" charset="0"/>
            </a:endParaRPr>
          </a:p>
          <a:p>
            <a:pPr lvl="0" fontAlgn="base"/>
            <a:endParaRPr lang="en-US" sz="900" dirty="0">
              <a:latin typeface="Arial" pitchFamily="34" charset="0"/>
              <a:cs typeface="Arial" pitchFamily="34" charset="0"/>
            </a:endParaRPr>
          </a:p>
          <a:p>
            <a:pPr lvl="0" fontAlgn="base"/>
            <a:r>
              <a:rPr lang="en-US" sz="1400" dirty="0">
                <a:latin typeface="Arial" pitchFamily="34" charset="0"/>
                <a:cs typeface="Arial" pitchFamily="34" charset="0"/>
              </a:rPr>
              <a:t>The </a:t>
            </a:r>
            <a:r>
              <a:rPr lang="en-US" sz="1400" dirty="0" smtClean="0">
                <a:latin typeface="Arial" pitchFamily="34" charset="0"/>
                <a:cs typeface="Arial" pitchFamily="34" charset="0"/>
              </a:rPr>
              <a:t>government intends to introduce legislation to broaden the RRRP and to move </a:t>
            </a:r>
            <a:r>
              <a:rPr lang="en-US" sz="1400" dirty="0">
                <a:latin typeface="Arial" pitchFamily="34" charset="0"/>
                <a:cs typeface="Arial" pitchFamily="34" charset="0"/>
              </a:rPr>
              <a:t>forward in having </a:t>
            </a:r>
            <a:r>
              <a:rPr lang="en-US" sz="1400" dirty="0" smtClean="0">
                <a:latin typeface="Arial" pitchFamily="34" charset="0"/>
                <a:cs typeface="Arial" pitchFamily="34" charset="0"/>
              </a:rPr>
              <a:t>RRRP </a:t>
            </a:r>
            <a:r>
              <a:rPr lang="en-US" sz="1400" dirty="0">
                <a:latin typeface="Arial" pitchFamily="34" charset="0"/>
                <a:cs typeface="Arial" pitchFamily="34" charset="0"/>
              </a:rPr>
              <a:t>costs be funded by provincial revenues, reducing regulatory charges for all Ontario ratepayers. </a:t>
            </a:r>
          </a:p>
        </p:txBody>
      </p:sp>
    </p:spTree>
    <p:extLst>
      <p:ext uri="{BB962C8B-B14F-4D97-AF65-F5344CB8AC3E}">
        <p14:creationId xmlns:p14="http://schemas.microsoft.com/office/powerpoint/2010/main" val="2281411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686800" cy="995888"/>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a:latin typeface="Arial" pitchFamily="34" charset="0"/>
                <a:cs typeface="Arial" pitchFamily="34" charset="0"/>
              </a:rPr>
              <a:t>Enhancing</a:t>
            </a:r>
            <a:r>
              <a:rPr lang="en-CA" sz="2800" b="0" dirty="0">
                <a:solidFill>
                  <a:schemeClr val="tx1"/>
                </a:solidFill>
                <a:latin typeface="Arial" pitchFamily="34" charset="0"/>
                <a:cs typeface="Arial" pitchFamily="34" charset="0"/>
              </a:rPr>
              <a:t> the </a:t>
            </a:r>
            <a:r>
              <a:rPr lang="en-CA" sz="2800" b="0" dirty="0">
                <a:latin typeface="Arial" pitchFamily="34" charset="0"/>
                <a:cs typeface="Arial" pitchFamily="34" charset="0"/>
              </a:rPr>
              <a:t>Ontario Electricity Support Program (OESP</a:t>
            </a:r>
            <a:r>
              <a:rPr lang="en-CA" sz="2800" b="0" dirty="0" smtClean="0">
                <a:latin typeface="Arial" pitchFamily="34" charset="0"/>
                <a:cs typeface="Arial" pitchFamily="34" charset="0"/>
              </a:rPr>
              <a:t>)</a:t>
            </a:r>
            <a:endParaRPr lang="en-US" sz="2800" b="0" dirty="0">
              <a:solidFill>
                <a:srgbClr val="C00000"/>
              </a:solidFill>
              <a:latin typeface="Arial" pitchFamily="34" charset="0"/>
              <a:ea typeface="Arial" charset="0"/>
              <a:cs typeface="Arial" pitchFamily="34" charset="0"/>
            </a:endParaRPr>
          </a:p>
        </p:txBody>
      </p:sp>
      <p:pic>
        <p:nvPicPr>
          <p:cNvPr id="3" name="Picture 2"/>
          <p:cNvPicPr>
            <a:picLocks noChangeAspect="1"/>
          </p:cNvPicPr>
          <p:nvPr/>
        </p:nvPicPr>
        <p:blipFill>
          <a:blip r:embed="rId2"/>
          <a:stretch>
            <a:fillRect/>
          </a:stretch>
        </p:blipFill>
        <p:spPr>
          <a:xfrm>
            <a:off x="44086" y="2996952"/>
            <a:ext cx="9096020" cy="3322416"/>
          </a:xfrm>
          <a:prstGeom prst="rect">
            <a:avLst/>
          </a:prstGeom>
        </p:spPr>
      </p:pic>
      <p:sp>
        <p:nvSpPr>
          <p:cNvPr id="5" name="Content Placeholder 2"/>
          <p:cNvSpPr>
            <a:spLocks noGrp="1"/>
          </p:cNvSpPr>
          <p:nvPr>
            <p:ph idx="1"/>
          </p:nvPr>
        </p:nvSpPr>
        <p:spPr>
          <a:xfrm>
            <a:off x="539552" y="1124743"/>
            <a:ext cx="8280000" cy="1872209"/>
          </a:xfrm>
        </p:spPr>
        <p:txBody>
          <a:bodyPr>
            <a:noAutofit/>
          </a:bodyPr>
          <a:lstStyle/>
          <a:p>
            <a:pPr lvl="0" fontAlgn="base"/>
            <a:r>
              <a:rPr lang="en-CA" sz="1400" dirty="0">
                <a:latin typeface="Arial" pitchFamily="34" charset="0"/>
                <a:cs typeface="Arial" pitchFamily="34" charset="0"/>
              </a:rPr>
              <a:t>The OESP would be enhanced by </a:t>
            </a:r>
            <a:r>
              <a:rPr lang="en-CA" sz="1400" dirty="0" smtClean="0">
                <a:latin typeface="Arial" pitchFamily="34" charset="0"/>
                <a:cs typeface="Arial" pitchFamily="34" charset="0"/>
              </a:rPr>
              <a:t>increasing</a:t>
            </a:r>
            <a:r>
              <a:rPr lang="en-US" sz="1400" dirty="0">
                <a:latin typeface="Arial" pitchFamily="34" charset="0"/>
                <a:cs typeface="Arial" pitchFamily="34" charset="0"/>
              </a:rPr>
              <a:t> </a:t>
            </a:r>
            <a:r>
              <a:rPr lang="en-US" sz="1400" dirty="0" smtClean="0">
                <a:latin typeface="Arial" pitchFamily="34" charset="0"/>
                <a:cs typeface="Arial" pitchFamily="34" charset="0"/>
              </a:rPr>
              <a:t>its monthly </a:t>
            </a:r>
            <a:r>
              <a:rPr lang="en-CA" sz="1400" dirty="0" smtClean="0">
                <a:latin typeface="Arial" pitchFamily="34" charset="0"/>
                <a:cs typeface="Arial" pitchFamily="34" charset="0"/>
              </a:rPr>
              <a:t>credits by 50%, expanded </a:t>
            </a:r>
            <a:r>
              <a:rPr lang="en-CA" sz="1400" dirty="0">
                <a:latin typeface="Arial" pitchFamily="34" charset="0"/>
                <a:cs typeface="Arial" pitchFamily="34" charset="0"/>
              </a:rPr>
              <a:t>to cover more low-income </a:t>
            </a:r>
            <a:r>
              <a:rPr lang="en-CA" sz="1400" dirty="0" smtClean="0">
                <a:latin typeface="Arial" pitchFamily="34" charset="0"/>
                <a:cs typeface="Arial" pitchFamily="34" charset="0"/>
              </a:rPr>
              <a:t>Ontarians, and increasing uptake </a:t>
            </a:r>
            <a:r>
              <a:rPr lang="en-US" sz="1400" dirty="0" smtClean="0">
                <a:latin typeface="Arial" pitchFamily="34" charset="0"/>
                <a:ea typeface="Arial" charset="0"/>
                <a:cs typeface="Arial" pitchFamily="34" charset="0"/>
              </a:rPr>
              <a:t>to </a:t>
            </a:r>
            <a:r>
              <a:rPr lang="en-US" sz="1400" dirty="0">
                <a:latin typeface="Arial" pitchFamily="34" charset="0"/>
                <a:ea typeface="Arial" charset="0"/>
                <a:cs typeface="Arial" pitchFamily="34" charset="0"/>
              </a:rPr>
              <a:t>as close to 100% as possible</a:t>
            </a:r>
            <a:r>
              <a:rPr lang="en-US" sz="1400" dirty="0" smtClean="0">
                <a:latin typeface="Arial" pitchFamily="34" charset="0"/>
                <a:ea typeface="Arial" charset="0"/>
                <a:cs typeface="Arial" pitchFamily="34" charset="0"/>
              </a:rPr>
              <a:t>.</a:t>
            </a:r>
          </a:p>
          <a:p>
            <a:pPr lvl="1" fontAlgn="base">
              <a:buFont typeface="Verdana" pitchFamily="34" charset="0"/>
              <a:buChar char="–"/>
            </a:pPr>
            <a:r>
              <a:rPr lang="en-US" sz="1400" dirty="0">
                <a:latin typeface="Arial" pitchFamily="34" charset="0"/>
                <a:cs typeface="Arial" pitchFamily="34" charset="0"/>
              </a:rPr>
              <a:t>Sliding Scale #1 </a:t>
            </a:r>
            <a:r>
              <a:rPr lang="en-US" sz="1400" dirty="0" smtClean="0">
                <a:latin typeface="Arial" pitchFamily="34" charset="0"/>
                <a:cs typeface="Arial" pitchFamily="34" charset="0"/>
              </a:rPr>
              <a:t>outlines basic </a:t>
            </a:r>
            <a:r>
              <a:rPr lang="en-US" sz="1400" dirty="0">
                <a:latin typeface="Arial" pitchFamily="34" charset="0"/>
                <a:cs typeface="Arial" pitchFamily="34" charset="0"/>
              </a:rPr>
              <a:t>program benefits, and Sliding Scale #2 </a:t>
            </a:r>
            <a:r>
              <a:rPr lang="en-US" sz="1400" dirty="0" smtClean="0">
                <a:latin typeface="Arial" pitchFamily="34" charset="0"/>
                <a:cs typeface="Arial" pitchFamily="34" charset="0"/>
              </a:rPr>
              <a:t>outlines enhanced </a:t>
            </a:r>
            <a:r>
              <a:rPr lang="en-US" sz="1400" dirty="0">
                <a:latin typeface="Arial" pitchFamily="34" charset="0"/>
                <a:cs typeface="Arial" pitchFamily="34" charset="0"/>
              </a:rPr>
              <a:t>benefits for Indigenous households, electrically heated households, and households with certain medically intensive medical </a:t>
            </a:r>
            <a:r>
              <a:rPr lang="en-US" sz="1400" dirty="0" smtClean="0">
                <a:latin typeface="Arial" pitchFamily="34" charset="0"/>
                <a:cs typeface="Arial" pitchFamily="34" charset="0"/>
              </a:rPr>
              <a:t>equipment.</a:t>
            </a:r>
            <a:endParaRPr lang="en-US" sz="1400" dirty="0">
              <a:latin typeface="Arial" pitchFamily="34" charset="0"/>
              <a:cs typeface="Arial" pitchFamily="34" charset="0"/>
            </a:endParaRPr>
          </a:p>
          <a:p>
            <a:pPr lvl="0" fontAlgn="base"/>
            <a:r>
              <a:rPr lang="en-US" sz="1400" dirty="0">
                <a:latin typeface="Arial" pitchFamily="34" charset="0"/>
                <a:cs typeface="Arial" pitchFamily="34" charset="0"/>
              </a:rPr>
              <a:t>The government intends to introduce legislation to </a:t>
            </a:r>
            <a:r>
              <a:rPr lang="en-US" sz="1400" dirty="0" smtClean="0">
                <a:latin typeface="Arial" pitchFamily="34" charset="0"/>
                <a:cs typeface="Arial" pitchFamily="34" charset="0"/>
              </a:rPr>
              <a:t>enhance the OESP and </a:t>
            </a:r>
            <a:r>
              <a:rPr lang="en-US" sz="1400" dirty="0">
                <a:latin typeface="Arial" pitchFamily="34" charset="0"/>
                <a:cs typeface="Arial" pitchFamily="34" charset="0"/>
              </a:rPr>
              <a:t>to move forward in having </a:t>
            </a:r>
            <a:r>
              <a:rPr lang="en-US" sz="1400" dirty="0" smtClean="0">
                <a:latin typeface="Arial" pitchFamily="34" charset="0"/>
                <a:cs typeface="Arial" pitchFamily="34" charset="0"/>
              </a:rPr>
              <a:t>OESP costs </a:t>
            </a:r>
            <a:r>
              <a:rPr lang="en-US" sz="1400" dirty="0">
                <a:latin typeface="Arial" pitchFamily="34" charset="0"/>
                <a:cs typeface="Arial" pitchFamily="34" charset="0"/>
              </a:rPr>
              <a:t>be funded by provincial revenues, reducing regulatory charges for all Ontario ratepayers. </a:t>
            </a:r>
          </a:p>
        </p:txBody>
      </p:sp>
      <p:sp>
        <p:nvSpPr>
          <p:cNvPr id="6" name="TextBox 5"/>
          <p:cNvSpPr txBox="1"/>
          <p:nvPr/>
        </p:nvSpPr>
        <p:spPr>
          <a:xfrm>
            <a:off x="1115616" y="6319368"/>
            <a:ext cx="6264696" cy="430887"/>
          </a:xfrm>
          <a:prstGeom prst="rect">
            <a:avLst/>
          </a:prstGeom>
          <a:noFill/>
        </p:spPr>
        <p:txBody>
          <a:bodyPr wrap="square" rtlCol="0">
            <a:spAutoFit/>
          </a:bodyPr>
          <a:lstStyle/>
          <a:p>
            <a:r>
              <a:rPr lang="en-CA" sz="1100" b="1" dirty="0"/>
              <a:t>*Note: </a:t>
            </a:r>
            <a:r>
              <a:rPr lang="en-CA" sz="1100" dirty="0"/>
              <a:t>The proposed higher scale, including the amounts in circles are proposed and will be refined in consultation with the OEB. </a:t>
            </a:r>
          </a:p>
        </p:txBody>
      </p:sp>
    </p:spTree>
    <p:extLst>
      <p:ext uri="{BB962C8B-B14F-4D97-AF65-F5344CB8AC3E}">
        <p14:creationId xmlns:p14="http://schemas.microsoft.com/office/powerpoint/2010/main" val="180572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686800" cy="995888"/>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US" sz="2800" b="0" dirty="0">
                <a:latin typeface="Arial" charset="0"/>
                <a:ea typeface="Arial" charset="0"/>
                <a:cs typeface="Arial" charset="0"/>
              </a:rPr>
              <a:t>First Nations On-Reserve Delivery Credit </a:t>
            </a:r>
          </a:p>
        </p:txBody>
      </p:sp>
      <p:sp>
        <p:nvSpPr>
          <p:cNvPr id="3" name="Content Placeholder 2"/>
          <p:cNvSpPr>
            <a:spLocks noGrp="1"/>
          </p:cNvSpPr>
          <p:nvPr>
            <p:ph idx="1"/>
          </p:nvPr>
        </p:nvSpPr>
        <p:spPr>
          <a:xfrm>
            <a:off x="539552" y="1212304"/>
            <a:ext cx="8280000" cy="4953000"/>
          </a:xfrm>
        </p:spPr>
        <p:txBody>
          <a:bodyPr>
            <a:noAutofit/>
          </a:bodyPr>
          <a:lstStyle/>
          <a:p>
            <a:pPr lvl="0" fontAlgn="base"/>
            <a:r>
              <a:rPr lang="en-CA" dirty="0">
                <a:latin typeface="Arial" pitchFamily="34" charset="0"/>
                <a:cs typeface="Arial" pitchFamily="34" charset="0"/>
              </a:rPr>
              <a:t>In 2016, the Minister of Energy asked </a:t>
            </a:r>
            <a:r>
              <a:rPr lang="en-US" dirty="0">
                <a:latin typeface="Arial" pitchFamily="34" charset="0"/>
                <a:cs typeface="Arial" pitchFamily="34" charset="0"/>
              </a:rPr>
              <a:t> </a:t>
            </a:r>
            <a:r>
              <a:rPr lang="en-US" dirty="0" smtClean="0">
                <a:latin typeface="Arial" pitchFamily="34" charset="0"/>
                <a:cs typeface="Arial" pitchFamily="34" charset="0"/>
              </a:rPr>
              <a:t>the </a:t>
            </a:r>
            <a:r>
              <a:rPr lang="en-CA" dirty="0" smtClean="0">
                <a:latin typeface="Arial" pitchFamily="34" charset="0"/>
                <a:cs typeface="Arial" pitchFamily="34" charset="0"/>
              </a:rPr>
              <a:t>Ontario </a:t>
            </a:r>
            <a:r>
              <a:rPr lang="en-CA" dirty="0">
                <a:latin typeface="Arial" pitchFamily="34" charset="0"/>
                <a:cs typeface="Arial" pitchFamily="34" charset="0"/>
              </a:rPr>
              <a:t>Energy Board (OEB) to develop options for a First Nation delivery credit for households. </a:t>
            </a:r>
          </a:p>
          <a:p>
            <a:pPr lvl="0" fontAlgn="base"/>
            <a:endParaRPr lang="en-CA" dirty="0">
              <a:latin typeface="Arial" pitchFamily="34" charset="0"/>
              <a:cs typeface="Arial" pitchFamily="34" charset="0"/>
            </a:endParaRPr>
          </a:p>
          <a:p>
            <a:pPr lvl="0" fontAlgn="base"/>
            <a:r>
              <a:rPr lang="en-CA" dirty="0">
                <a:latin typeface="Arial" pitchFamily="34" charset="0"/>
                <a:cs typeface="Arial" pitchFamily="34" charset="0"/>
              </a:rPr>
              <a:t>The OEB, engaging with First Nations, including remote communities, the distributors serving them, and consumer </a:t>
            </a:r>
            <a:r>
              <a:rPr lang="en-CA" dirty="0" smtClean="0">
                <a:latin typeface="Arial" pitchFamily="34" charset="0"/>
                <a:cs typeface="Arial" pitchFamily="34" charset="0"/>
              </a:rPr>
              <a:t>groups</a:t>
            </a:r>
            <a:r>
              <a:rPr lang="en-US" dirty="0" smtClean="0">
                <a:latin typeface="Arial" pitchFamily="34" charset="0"/>
                <a:cs typeface="Arial" pitchFamily="34" charset="0"/>
              </a:rPr>
              <a:t>,</a:t>
            </a:r>
            <a:r>
              <a:rPr lang="en-CA" dirty="0" smtClean="0">
                <a:latin typeface="Arial" pitchFamily="34" charset="0"/>
                <a:cs typeface="Arial" pitchFamily="34" charset="0"/>
              </a:rPr>
              <a:t> </a:t>
            </a:r>
            <a:r>
              <a:rPr lang="en-CA" dirty="0">
                <a:latin typeface="Arial" pitchFamily="34" charset="0"/>
                <a:cs typeface="Arial" pitchFamily="34" charset="0"/>
              </a:rPr>
              <a:t>developed the following recommendations:</a:t>
            </a:r>
          </a:p>
          <a:p>
            <a:pPr lvl="1" fontAlgn="base">
              <a:buFont typeface="Verdana" pitchFamily="34" charset="0"/>
              <a:buChar char="–"/>
            </a:pPr>
            <a:r>
              <a:rPr lang="en-CA" dirty="0">
                <a:latin typeface="Arial" pitchFamily="34" charset="0"/>
                <a:cs typeface="Arial" pitchFamily="34" charset="0"/>
              </a:rPr>
              <a:t>Eliminating the delivery charge for all on-reserve First Nations households and removing the monthly service charge for customers of licensed distributors which charge a bundled rate. The OEB estimates this would provide residential customers an average monthly benefit of $85. </a:t>
            </a:r>
          </a:p>
          <a:p>
            <a:pPr lvl="1" fontAlgn="base">
              <a:buFont typeface="Verdana" pitchFamily="34" charset="0"/>
              <a:buChar char="–"/>
            </a:pPr>
            <a:r>
              <a:rPr lang="en-CA" dirty="0">
                <a:latin typeface="Arial" pitchFamily="34" charset="0"/>
                <a:cs typeface="Arial" pitchFamily="34" charset="0"/>
              </a:rPr>
              <a:t>Automatically qualify on-reserve First Nations households (~21,500 customers).</a:t>
            </a:r>
          </a:p>
          <a:p>
            <a:pPr lvl="0" fontAlgn="base"/>
            <a:endParaRPr lang="en-CA" dirty="0">
              <a:latin typeface="Arial" pitchFamily="34" charset="0"/>
              <a:cs typeface="Arial" pitchFamily="34" charset="0"/>
            </a:endParaRPr>
          </a:p>
          <a:p>
            <a:r>
              <a:rPr lang="en-US" dirty="0">
                <a:latin typeface="Arial" pitchFamily="34" charset="0"/>
                <a:cs typeface="Arial" pitchFamily="34" charset="0"/>
              </a:rPr>
              <a:t>The government intends to introduce legislation to </a:t>
            </a:r>
            <a:r>
              <a:rPr lang="en-US" dirty="0" smtClean="0">
                <a:latin typeface="Arial" pitchFamily="34" charset="0"/>
                <a:cs typeface="Arial" pitchFamily="34" charset="0"/>
              </a:rPr>
              <a:t>create the First Nations On-Reserve Delivery Credit and to </a:t>
            </a:r>
            <a:r>
              <a:rPr lang="en-US" dirty="0">
                <a:latin typeface="Arial" pitchFamily="34" charset="0"/>
                <a:cs typeface="Arial" pitchFamily="34" charset="0"/>
              </a:rPr>
              <a:t>move forward in having </a:t>
            </a:r>
            <a:r>
              <a:rPr lang="en-US" dirty="0" smtClean="0">
                <a:latin typeface="Arial" pitchFamily="34" charset="0"/>
                <a:cs typeface="Arial" pitchFamily="34" charset="0"/>
              </a:rPr>
              <a:t>its costs </a:t>
            </a:r>
            <a:r>
              <a:rPr lang="en-US" dirty="0">
                <a:latin typeface="Arial" pitchFamily="34" charset="0"/>
                <a:cs typeface="Arial" pitchFamily="34" charset="0"/>
              </a:rPr>
              <a:t>be funded by provincial revenues, reducing regulatory charges for all Ontario ratepayers</a:t>
            </a:r>
            <a:r>
              <a:rPr lang="en-US" dirty="0" smtClean="0">
                <a:latin typeface="Arial" pitchFamily="34" charset="0"/>
                <a:cs typeface="Arial" pitchFamily="34" charset="0"/>
              </a:rPr>
              <a:t>.</a:t>
            </a:r>
            <a:r>
              <a:rPr lang="en-CA" dirty="0" smtClean="0">
                <a:latin typeface="Arial" pitchFamily="34" charset="0"/>
                <a:cs typeface="Arial" pitchFamily="34" charset="0"/>
              </a:rPr>
              <a:t> </a:t>
            </a:r>
            <a:endParaRPr lang="en-CA" dirty="0">
              <a:latin typeface="Arial" pitchFamily="34" charset="0"/>
              <a:cs typeface="Arial" pitchFamily="34" charset="0"/>
            </a:endParaRPr>
          </a:p>
          <a:p>
            <a:pPr marL="0" lvl="0" indent="0" fontAlgn="base">
              <a:buNone/>
            </a:pPr>
            <a:endParaRPr lang="en-US" dirty="0">
              <a:latin typeface="Arial" charset="0"/>
              <a:ea typeface="Arial" charset="0"/>
              <a:cs typeface="Arial" charset="0"/>
            </a:endParaRPr>
          </a:p>
        </p:txBody>
      </p:sp>
    </p:spTree>
    <p:extLst>
      <p:ext uri="{BB962C8B-B14F-4D97-AF65-F5344CB8AC3E}">
        <p14:creationId xmlns:p14="http://schemas.microsoft.com/office/powerpoint/2010/main" val="1094979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686800" cy="995888"/>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a:solidFill>
                  <a:schemeClr val="tx1"/>
                </a:solidFill>
                <a:latin typeface="Arial" pitchFamily="34" charset="0"/>
                <a:cs typeface="Arial" pitchFamily="34" charset="0"/>
              </a:rPr>
              <a:t>Establishing a New Affordability Fund</a:t>
            </a:r>
            <a:endParaRPr lang="en-US" sz="2800" b="0" dirty="0">
              <a:solidFill>
                <a:schemeClr val="tx1"/>
              </a:solidFill>
              <a:latin typeface="Arial" pitchFamily="34" charset="0"/>
              <a:ea typeface="Arial" charset="0"/>
              <a:cs typeface="Arial" pitchFamily="34" charset="0"/>
            </a:endParaRPr>
          </a:p>
        </p:txBody>
      </p:sp>
      <p:sp>
        <p:nvSpPr>
          <p:cNvPr id="7" name="Content Placeholder 2"/>
          <p:cNvSpPr>
            <a:spLocks noGrp="1"/>
          </p:cNvSpPr>
          <p:nvPr>
            <p:ph idx="1"/>
          </p:nvPr>
        </p:nvSpPr>
        <p:spPr>
          <a:xfrm>
            <a:off x="539552" y="1052736"/>
            <a:ext cx="8197648" cy="4953000"/>
          </a:xfrm>
        </p:spPr>
        <p:txBody>
          <a:bodyPr>
            <a:normAutofit/>
          </a:bodyPr>
          <a:lstStyle/>
          <a:p>
            <a:pPr lvl="0" fontAlgn="base"/>
            <a:r>
              <a:rPr lang="en-CA" dirty="0">
                <a:latin typeface="Arial" pitchFamily="34" charset="0"/>
                <a:cs typeface="Arial" pitchFamily="34" charset="0"/>
              </a:rPr>
              <a:t>The Affordability Fund </a:t>
            </a:r>
            <a:r>
              <a:rPr lang="en-CA" dirty="0" smtClean="0">
                <a:latin typeface="Arial" pitchFamily="34" charset="0"/>
                <a:cs typeface="Arial" pitchFamily="34" charset="0"/>
              </a:rPr>
              <a:t>would </a:t>
            </a:r>
            <a:r>
              <a:rPr lang="en-CA" dirty="0">
                <a:latin typeface="Arial" pitchFamily="34" charset="0"/>
                <a:cs typeface="Arial" pitchFamily="34" charset="0"/>
              </a:rPr>
              <a:t>assist electricity customers who cannot qualify for low-income conservation </a:t>
            </a:r>
            <a:r>
              <a:rPr lang="en-CA" dirty="0" smtClean="0">
                <a:latin typeface="Arial" pitchFamily="34" charset="0"/>
                <a:cs typeface="Arial" pitchFamily="34" charset="0"/>
              </a:rPr>
              <a:t>programs and need financial assistance to undertake energy efficiency improvements.</a:t>
            </a:r>
            <a:endParaRPr lang="en-CA" dirty="0">
              <a:latin typeface="Arial" pitchFamily="34" charset="0"/>
              <a:cs typeface="Arial" pitchFamily="34" charset="0"/>
            </a:endParaRPr>
          </a:p>
          <a:p>
            <a:pPr lvl="0" fontAlgn="base"/>
            <a:endParaRPr lang="en-CA" dirty="0">
              <a:latin typeface="Arial" pitchFamily="34" charset="0"/>
              <a:cs typeface="Arial" pitchFamily="34" charset="0"/>
            </a:endParaRPr>
          </a:p>
          <a:p>
            <a:pPr lvl="0" fontAlgn="base"/>
            <a:r>
              <a:rPr lang="en-CA" dirty="0">
                <a:latin typeface="Arial" pitchFamily="34" charset="0"/>
                <a:cs typeface="Arial" pitchFamily="34" charset="0"/>
              </a:rPr>
              <a:t>The Affordability Fund </a:t>
            </a:r>
            <a:r>
              <a:rPr lang="en-CA" dirty="0" smtClean="0">
                <a:latin typeface="Arial" pitchFamily="34" charset="0"/>
                <a:cs typeface="Arial" pitchFamily="34" charset="0"/>
              </a:rPr>
              <a:t>would </a:t>
            </a:r>
            <a:r>
              <a:rPr lang="en-CA" dirty="0">
                <a:latin typeface="Arial" pitchFamily="34" charset="0"/>
                <a:cs typeface="Arial" pitchFamily="34" charset="0"/>
              </a:rPr>
              <a:t>provide LDCs with an additional tool to help customers in need.  LDCs </a:t>
            </a:r>
            <a:r>
              <a:rPr lang="en-CA" dirty="0" smtClean="0">
                <a:latin typeface="Arial" pitchFamily="34" charset="0"/>
                <a:cs typeface="Arial" pitchFamily="34" charset="0"/>
              </a:rPr>
              <a:t>would </a:t>
            </a:r>
            <a:r>
              <a:rPr lang="en-CA" dirty="0">
                <a:latin typeface="Arial" pitchFamily="34" charset="0"/>
                <a:cs typeface="Arial" pitchFamily="34" charset="0"/>
              </a:rPr>
              <a:t>use the Fund to provide support to customers for energy efficiency improvements to help reduce their future electricity bills. </a:t>
            </a:r>
          </a:p>
          <a:p>
            <a:pPr lvl="0" fontAlgn="base"/>
            <a:endParaRPr lang="en-CA" dirty="0">
              <a:latin typeface="Arial" pitchFamily="34" charset="0"/>
              <a:cs typeface="Arial" pitchFamily="34" charset="0"/>
            </a:endParaRPr>
          </a:p>
          <a:p>
            <a:pPr lvl="0" fontAlgn="base"/>
            <a:r>
              <a:rPr lang="en-US" dirty="0" smtClean="0">
                <a:latin typeface="Arial" pitchFamily="34" charset="0"/>
                <a:cs typeface="Arial" pitchFamily="34" charset="0"/>
              </a:rPr>
              <a:t>Measures supported by the Fund are expected to be similar to those available under the existing low-income conservation program, such as energy efficient lighting and appliances and, for electrically heated homes, insulation and weather stripping. Cold climate air source heat pumps would also be an eligible measure. </a:t>
            </a:r>
          </a:p>
          <a:p>
            <a:pPr marL="0" lvl="0" indent="0" fontAlgn="base">
              <a:buNone/>
            </a:pPr>
            <a:endParaRPr lang="en-US" dirty="0" smtClean="0">
              <a:latin typeface="Arial" pitchFamily="34" charset="0"/>
              <a:cs typeface="Arial" pitchFamily="34" charset="0"/>
            </a:endParaRPr>
          </a:p>
          <a:p>
            <a:pPr lvl="0" fontAlgn="base"/>
            <a:r>
              <a:rPr lang="en-CA" dirty="0" smtClean="0">
                <a:latin typeface="Arial" pitchFamily="34" charset="0"/>
                <a:cs typeface="Arial" pitchFamily="34" charset="0"/>
              </a:rPr>
              <a:t>The </a:t>
            </a:r>
            <a:r>
              <a:rPr lang="en-CA" dirty="0">
                <a:latin typeface="Arial" pitchFamily="34" charset="0"/>
                <a:cs typeface="Arial" pitchFamily="34" charset="0"/>
              </a:rPr>
              <a:t>Province </a:t>
            </a:r>
            <a:r>
              <a:rPr lang="en-CA" dirty="0" smtClean="0">
                <a:latin typeface="Arial" pitchFamily="34" charset="0"/>
                <a:cs typeface="Arial" pitchFamily="34" charset="0"/>
              </a:rPr>
              <a:t>intends to </a:t>
            </a:r>
            <a:r>
              <a:rPr lang="en-CA" dirty="0">
                <a:latin typeface="Arial" pitchFamily="34" charset="0"/>
                <a:cs typeface="Arial" pitchFamily="34" charset="0"/>
              </a:rPr>
              <a:t>work with Hydro One, in consultation with all other LDCs, to establish an independent Trust to serve as the administrator of the Affordability Fund. </a:t>
            </a:r>
          </a:p>
          <a:p>
            <a:pPr lvl="0" fontAlgn="base"/>
            <a:endParaRPr lang="en-CA" dirty="0">
              <a:latin typeface="Arial" pitchFamily="34" charset="0"/>
              <a:cs typeface="Arial" pitchFamily="34" charset="0"/>
            </a:endParaRPr>
          </a:p>
          <a:p>
            <a:pPr lvl="0" fontAlgn="base"/>
            <a:r>
              <a:rPr lang="en-CA" dirty="0">
                <a:latin typeface="Arial" pitchFamily="34" charset="0"/>
                <a:cs typeface="Arial" pitchFamily="34" charset="0"/>
              </a:rPr>
              <a:t>The Province </a:t>
            </a:r>
            <a:r>
              <a:rPr lang="en-CA" dirty="0" smtClean="0">
                <a:latin typeface="Arial" pitchFamily="34" charset="0"/>
                <a:cs typeface="Arial" pitchFamily="34" charset="0"/>
              </a:rPr>
              <a:t>would </a:t>
            </a:r>
            <a:r>
              <a:rPr lang="en-CA" dirty="0">
                <a:latin typeface="Arial" pitchFamily="34" charset="0"/>
                <a:cs typeface="Arial" pitchFamily="34" charset="0"/>
              </a:rPr>
              <a:t>pay for the Fund through provincial </a:t>
            </a:r>
            <a:r>
              <a:rPr lang="en-CA" dirty="0" smtClean="0">
                <a:latin typeface="Arial" pitchFamily="34" charset="0"/>
                <a:cs typeface="Arial" pitchFamily="34" charset="0"/>
              </a:rPr>
              <a:t>revenues.</a:t>
            </a:r>
            <a:endParaRPr lang="en-CA" dirty="0">
              <a:latin typeface="Arial" pitchFamily="34" charset="0"/>
              <a:cs typeface="Arial" pitchFamily="34" charset="0"/>
            </a:endParaRPr>
          </a:p>
        </p:txBody>
      </p:sp>
    </p:spTree>
    <p:extLst>
      <p:ext uri="{BB962C8B-B14F-4D97-AF65-F5344CB8AC3E}">
        <p14:creationId xmlns:p14="http://schemas.microsoft.com/office/powerpoint/2010/main" val="1341847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362200"/>
            <a:ext cx="7971224" cy="1714872"/>
          </a:xfrm>
          <a:noFill/>
        </p:spPr>
        <p:txBody>
          <a:bodyPr>
            <a:noAutofit/>
          </a:bodyPr>
          <a:lstStyle/>
          <a:p>
            <a:pPr marL="742950" indent="-742950">
              <a:buFont typeface="+mj-lt"/>
              <a:buAutoNum type="arabicPeriod" startAt="3"/>
            </a:pPr>
            <a:r>
              <a:rPr lang="en-US" sz="3600" b="0" dirty="0">
                <a:latin typeface="Arial" pitchFamily="34" charset="0"/>
                <a:cs typeface="Arial" pitchFamily="34" charset="0"/>
              </a:rPr>
              <a:t>Enhancing Competitiveness for Small Manufacturers and Industrials</a:t>
            </a:r>
          </a:p>
        </p:txBody>
      </p:sp>
      <p:sp>
        <p:nvSpPr>
          <p:cNvPr id="6" name="Title 1"/>
          <p:cNvSpPr txBox="1">
            <a:spLocks/>
          </p:cNvSpPr>
          <p:nvPr/>
        </p:nvSpPr>
        <p:spPr>
          <a:xfrm>
            <a:off x="4139952" y="116632"/>
            <a:ext cx="5004048" cy="1152128"/>
          </a:xfrm>
          <a:prstGeom prst="rect">
            <a:avLst/>
          </a:prstGeom>
          <a:ln w="25400" cap="flat" cmpd="sng" algn="ctr">
            <a:solidFill>
              <a:schemeClr val="bg1"/>
            </a:solidFill>
            <a:prstDash val="solid"/>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2800" b="1" kern="1200">
                <a:solidFill>
                  <a:schemeClr val="dk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endParaRPr lang="en-CA" b="0" dirty="0">
              <a:latin typeface="Arial" charset="0"/>
              <a:ea typeface="Arial" charset="0"/>
              <a:cs typeface="Arial" charset="0"/>
            </a:endParaRPr>
          </a:p>
        </p:txBody>
      </p:sp>
    </p:spTree>
    <p:extLst>
      <p:ext uri="{BB962C8B-B14F-4D97-AF65-F5344CB8AC3E}">
        <p14:creationId xmlns:p14="http://schemas.microsoft.com/office/powerpoint/2010/main" val="70371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3560"/>
            <a:ext cx="8598582" cy="1008960"/>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a:solidFill>
                  <a:schemeClr val="tx1"/>
                </a:solidFill>
                <a:latin typeface="Arial" charset="0"/>
                <a:ea typeface="Arial" charset="0"/>
                <a:cs typeface="Arial" charset="0"/>
              </a:rPr>
              <a:t>Outline of Technical Briefing</a:t>
            </a:r>
          </a:p>
        </p:txBody>
      </p:sp>
      <p:sp>
        <p:nvSpPr>
          <p:cNvPr id="3" name="Content Placeholder 2"/>
          <p:cNvSpPr>
            <a:spLocks noGrp="1"/>
          </p:cNvSpPr>
          <p:nvPr>
            <p:ph idx="1"/>
          </p:nvPr>
        </p:nvSpPr>
        <p:spPr>
          <a:xfrm>
            <a:off x="540472" y="1196752"/>
            <a:ext cx="8280000" cy="2808312"/>
          </a:xfrm>
        </p:spPr>
        <p:txBody>
          <a:bodyPr>
            <a:noAutofit/>
          </a:bodyPr>
          <a:lstStyle/>
          <a:p>
            <a:pPr marL="342900" indent="-342900">
              <a:buAutoNum type="arabicPeriod"/>
            </a:pPr>
            <a:r>
              <a:rPr lang="en-CA" dirty="0" smtClean="0">
                <a:latin typeface="Arial" panose="020B0604020202020204" pitchFamily="34" charset="0"/>
                <a:cs typeface="Arial" panose="020B0604020202020204" pitchFamily="34" charset="0"/>
              </a:rPr>
              <a:t>Overview </a:t>
            </a:r>
            <a:r>
              <a:rPr lang="en-CA" dirty="0">
                <a:latin typeface="Arial" panose="020B0604020202020204" pitchFamily="34" charset="0"/>
                <a:cs typeface="Arial" panose="020B0604020202020204" pitchFamily="34" charset="0"/>
              </a:rPr>
              <a:t>of Ontario’s Electricity </a:t>
            </a:r>
            <a:r>
              <a:rPr lang="en-CA" dirty="0" smtClean="0">
                <a:latin typeface="Arial" panose="020B0604020202020204" pitchFamily="34" charset="0"/>
                <a:cs typeface="Arial" panose="020B0604020202020204" pitchFamily="34" charset="0"/>
              </a:rPr>
              <a:t>Market</a:t>
            </a:r>
            <a:endParaRPr lang="en-US" dirty="0">
              <a:latin typeface="Arial" panose="020B0604020202020204" pitchFamily="34" charset="0"/>
              <a:cs typeface="Arial" panose="020B0604020202020204" pitchFamily="34" charset="0"/>
            </a:endParaRPr>
          </a:p>
          <a:p>
            <a:pPr marL="342900" indent="-342900">
              <a:buAutoNum type="arabicPeriod"/>
            </a:pPr>
            <a:endParaRPr lang="en-US" dirty="0" smtClean="0">
              <a:latin typeface="Arial" panose="020B0604020202020204" pitchFamily="34" charset="0"/>
              <a:cs typeface="Arial" panose="020B0604020202020204" pitchFamily="34" charset="0"/>
            </a:endParaRPr>
          </a:p>
          <a:p>
            <a:pPr marL="342900" indent="-342900">
              <a:buAutoNum type="arabicPeriod"/>
            </a:pPr>
            <a:r>
              <a:rPr lang="en-CA" dirty="0" smtClean="0">
                <a:latin typeface="Arial" panose="020B0604020202020204" pitchFamily="34" charset="0"/>
                <a:cs typeface="Arial" panose="020B0604020202020204" pitchFamily="34" charset="0"/>
              </a:rPr>
              <a:t>Ontario’s </a:t>
            </a:r>
            <a:r>
              <a:rPr lang="en-CA" dirty="0">
                <a:latin typeface="Arial" panose="020B0604020202020204" pitchFamily="34" charset="0"/>
                <a:cs typeface="Arial" panose="020B0604020202020204" pitchFamily="34" charset="0"/>
              </a:rPr>
              <a:t>Fair Hydro </a:t>
            </a:r>
            <a:r>
              <a:rPr lang="en-CA" dirty="0" smtClean="0">
                <a:latin typeface="Arial" panose="020B0604020202020204" pitchFamily="34" charset="0"/>
                <a:cs typeface="Arial" panose="020B0604020202020204" pitchFamily="34" charset="0"/>
              </a:rPr>
              <a:t>Plan –</a:t>
            </a:r>
            <a:r>
              <a:rPr lang="en-CA" dirty="0">
                <a:latin typeface="Arial" panose="020B0604020202020204" pitchFamily="34" charset="0"/>
                <a:cs typeface="Arial" panose="020B0604020202020204" pitchFamily="34" charset="0"/>
              </a:rPr>
              <a:t> </a:t>
            </a:r>
            <a:r>
              <a:rPr lang="en-CA" dirty="0" smtClean="0">
                <a:latin typeface="Arial" panose="020B0604020202020204" pitchFamily="34" charset="0"/>
                <a:cs typeface="Arial" panose="020B0604020202020204" pitchFamily="34" charset="0"/>
              </a:rPr>
              <a:t>Providing </a:t>
            </a:r>
            <a:r>
              <a:rPr lang="en-CA" dirty="0">
                <a:latin typeface="Arial" panose="020B0604020202020204" pitchFamily="34" charset="0"/>
                <a:cs typeface="Arial" panose="020B0604020202020204" pitchFamily="34" charset="0"/>
              </a:rPr>
              <a:t>Relief for </a:t>
            </a:r>
            <a:r>
              <a:rPr lang="en-CA" dirty="0" smtClean="0">
                <a:latin typeface="Arial" panose="020B0604020202020204" pitchFamily="34" charset="0"/>
                <a:cs typeface="Arial" panose="020B0604020202020204" pitchFamily="34" charset="0"/>
              </a:rPr>
              <a:t>Consumers</a:t>
            </a:r>
            <a:endParaRPr lang="en-US" dirty="0" smtClean="0">
              <a:latin typeface="Arial" panose="020B0604020202020204" pitchFamily="34" charset="0"/>
              <a:cs typeface="Arial" panose="020B0604020202020204" pitchFamily="34" charset="0"/>
            </a:endParaRPr>
          </a:p>
          <a:p>
            <a:pPr marL="342900" indent="-342900">
              <a:buAutoNum type="arabicPeriod"/>
            </a:pPr>
            <a:endParaRPr lang="en-US" dirty="0">
              <a:latin typeface="Arial" panose="020B0604020202020204" pitchFamily="34" charset="0"/>
              <a:cs typeface="Arial" panose="020B0604020202020204" pitchFamily="34" charset="0"/>
            </a:endParaRPr>
          </a:p>
          <a:p>
            <a:pPr marL="342900" indent="-342900">
              <a:buAutoNum type="arabicPeriod"/>
            </a:pPr>
            <a:r>
              <a:rPr lang="en-CA" dirty="0" smtClean="0">
                <a:latin typeface="Arial" panose="020B0604020202020204" pitchFamily="34" charset="0"/>
                <a:cs typeface="Arial" panose="020B0604020202020204" pitchFamily="34" charset="0"/>
              </a:rPr>
              <a:t>Questions</a:t>
            </a:r>
            <a:endParaRPr lang="en-CA" dirty="0">
              <a:latin typeface="Arial" panose="020B0604020202020204" pitchFamily="34" charset="0"/>
              <a:cs typeface="Arial" panose="020B0604020202020204" pitchFamily="34" charset="0"/>
            </a:endParaRPr>
          </a:p>
          <a:p>
            <a:endParaRPr lang="en-CA" dirty="0">
              <a:latin typeface="Arial" panose="020B0604020202020204" pitchFamily="34" charset="0"/>
              <a:cs typeface="Arial" panose="020B0604020202020204" pitchFamily="34" charset="0"/>
            </a:endParaRPr>
          </a:p>
          <a:p>
            <a:endParaRPr lang="en-C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4422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686800" cy="995888"/>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a:solidFill>
                  <a:schemeClr val="tx1"/>
                </a:solidFill>
                <a:latin typeface="Arial" panose="020B0604020202020204" pitchFamily="34" charset="0"/>
                <a:cs typeface="Arial" panose="020B0604020202020204" pitchFamily="34" charset="0"/>
              </a:rPr>
              <a:t>Enhancing Competitiveness for Small Manufacturers and Industrials</a:t>
            </a:r>
            <a:endParaRPr lang="en-US" sz="2800" b="0" strike="sngStrike" dirty="0">
              <a:solidFill>
                <a:schemeClr val="tx1"/>
              </a:solidFill>
              <a:latin typeface="Arial" charset="0"/>
              <a:ea typeface="Arial" charset="0"/>
              <a:cs typeface="Arial" charset="0"/>
            </a:endParaRPr>
          </a:p>
        </p:txBody>
      </p:sp>
      <p:sp>
        <p:nvSpPr>
          <p:cNvPr id="3" name="Content Placeholder 2"/>
          <p:cNvSpPr>
            <a:spLocks noGrp="1"/>
          </p:cNvSpPr>
          <p:nvPr>
            <p:ph idx="1"/>
          </p:nvPr>
        </p:nvSpPr>
        <p:spPr>
          <a:xfrm>
            <a:off x="539552" y="1196752"/>
            <a:ext cx="8280000" cy="4760577"/>
          </a:xfrm>
        </p:spPr>
        <p:txBody>
          <a:bodyPr>
            <a:noAutofit/>
          </a:bodyPr>
          <a:lstStyle/>
          <a:p>
            <a:pPr fontAlgn="base"/>
            <a:r>
              <a:rPr lang="en-CA" sz="1400" dirty="0">
                <a:latin typeface="Arial" panose="020B0604020202020204" pitchFamily="34" charset="0"/>
                <a:cs typeface="Arial" panose="020B0604020202020204" pitchFamily="34" charset="0"/>
              </a:rPr>
              <a:t>The Industrial Conservation Initiative (ICI) provides a strong incentive for  </a:t>
            </a:r>
            <a:r>
              <a:rPr lang="en-CA" sz="1400" dirty="0" smtClean="0">
                <a:latin typeface="Arial" panose="020B0604020202020204" pitchFamily="34" charset="0"/>
                <a:cs typeface="Arial" panose="020B0604020202020204" pitchFamily="34" charset="0"/>
              </a:rPr>
              <a:t>participating consumers </a:t>
            </a:r>
            <a:r>
              <a:rPr lang="en-CA" sz="1400" dirty="0">
                <a:latin typeface="Arial" panose="020B0604020202020204" pitchFamily="34" charset="0"/>
                <a:cs typeface="Arial" panose="020B0604020202020204" pitchFamily="34" charset="0"/>
              </a:rPr>
              <a:t>to </a:t>
            </a:r>
            <a:r>
              <a:rPr lang="en-CA" sz="1400" dirty="0" smtClean="0">
                <a:latin typeface="Arial" panose="020B0604020202020204" pitchFamily="34" charset="0"/>
                <a:cs typeface="Arial" panose="020B0604020202020204" pitchFamily="34" charset="0"/>
              </a:rPr>
              <a:t>reduce their consumption during peak hours </a:t>
            </a:r>
            <a:r>
              <a:rPr lang="en-CA" sz="1400" dirty="0">
                <a:latin typeface="Arial" panose="020B0604020202020204" pitchFamily="34" charset="0"/>
                <a:cs typeface="Arial" panose="020B0604020202020204" pitchFamily="34" charset="0"/>
              </a:rPr>
              <a:t>to reduce their </a:t>
            </a:r>
            <a:r>
              <a:rPr lang="en-US" sz="1400" dirty="0" smtClean="0">
                <a:latin typeface="Arial" panose="020B0604020202020204" pitchFamily="34" charset="0"/>
                <a:cs typeface="Arial" panose="020B0604020202020204" pitchFamily="34" charset="0"/>
              </a:rPr>
              <a:t>costs</a:t>
            </a:r>
            <a:r>
              <a:rPr lang="en-CA" sz="1400" dirty="0" smtClean="0">
                <a:latin typeface="Arial" panose="020B0604020202020204" pitchFamily="34" charset="0"/>
                <a:cs typeface="Arial" panose="020B0604020202020204" pitchFamily="34" charset="0"/>
              </a:rPr>
              <a:t>. </a:t>
            </a:r>
          </a:p>
          <a:p>
            <a:pPr fontAlgn="base"/>
            <a:endParaRPr lang="en-CA" sz="1400" dirty="0">
              <a:latin typeface="Arial" panose="020B0604020202020204" pitchFamily="34" charset="0"/>
              <a:cs typeface="Arial" panose="020B0604020202020204" pitchFamily="34" charset="0"/>
            </a:endParaRPr>
          </a:p>
          <a:p>
            <a:pPr fontAlgn="base"/>
            <a:r>
              <a:rPr lang="en-CA" sz="1400" dirty="0">
                <a:latin typeface="Arial" panose="020B0604020202020204" pitchFamily="34" charset="0"/>
                <a:cs typeface="Arial" panose="020B0604020202020204" pitchFamily="34" charset="0"/>
              </a:rPr>
              <a:t>Expanding the eligibility threshold for </a:t>
            </a:r>
            <a:r>
              <a:rPr lang="en-US" sz="1400" dirty="0" smtClean="0">
                <a:latin typeface="Arial" panose="020B0604020202020204" pitchFamily="34" charset="0"/>
                <a:cs typeface="Arial" panose="020B0604020202020204" pitchFamily="34" charset="0"/>
              </a:rPr>
              <a:t>the </a:t>
            </a:r>
            <a:r>
              <a:rPr lang="en-CA" sz="1400" dirty="0" smtClean="0">
                <a:latin typeface="Arial" panose="020B0604020202020204" pitchFamily="34" charset="0"/>
                <a:cs typeface="Arial" panose="020B0604020202020204" pitchFamily="34" charset="0"/>
              </a:rPr>
              <a:t>ICI</a:t>
            </a:r>
            <a:r>
              <a:rPr lang="en-US" sz="1400" dirty="0" smtClean="0">
                <a:latin typeface="Arial" panose="020B0604020202020204" pitchFamily="34" charset="0"/>
                <a:cs typeface="Arial" panose="020B0604020202020204" pitchFamily="34" charset="0"/>
              </a:rPr>
              <a:t> </a:t>
            </a:r>
            <a:r>
              <a:rPr lang="en-CA" sz="1400" dirty="0" smtClean="0">
                <a:latin typeface="Arial" panose="020B0604020202020204" pitchFamily="34" charset="0"/>
                <a:cs typeface="Arial" panose="020B0604020202020204" pitchFamily="34" charset="0"/>
              </a:rPr>
              <a:t>would </a:t>
            </a:r>
            <a:r>
              <a:rPr lang="en-US" sz="1400" dirty="0">
                <a:latin typeface="Arial" panose="020B0604020202020204" pitchFamily="34" charset="0"/>
                <a:cs typeface="Arial" panose="020B0604020202020204" pitchFamily="34" charset="0"/>
              </a:rPr>
              <a:t>provide small manufacturers and industrials the opportunity to save on their electricity costs, while reducing the province’s peak demand. The expanded ICI would include</a:t>
            </a:r>
          </a:p>
          <a:p>
            <a:pPr lvl="1">
              <a:buFont typeface="Arial" panose="020B0604020202020204" pitchFamily="34" charset="0"/>
              <a:buChar char="−"/>
            </a:pPr>
            <a:r>
              <a:rPr lang="en-CA" sz="1400" dirty="0">
                <a:latin typeface="Arial" panose="020B0604020202020204" pitchFamily="34" charset="0"/>
                <a:cs typeface="Arial" panose="020B0604020202020204" pitchFamily="34" charset="0"/>
              </a:rPr>
              <a:t>Extending eligibility to </a:t>
            </a:r>
            <a:r>
              <a:rPr lang="en-US" sz="1400" dirty="0">
                <a:latin typeface="Arial" panose="020B0604020202020204" pitchFamily="34" charset="0"/>
                <a:cs typeface="Arial" panose="020B0604020202020204" pitchFamily="34" charset="0"/>
              </a:rPr>
              <a:t>small manufacturers and industrials </a:t>
            </a:r>
            <a:r>
              <a:rPr lang="en-CA" sz="1400" dirty="0">
                <a:latin typeface="Arial" panose="020B0604020202020204" pitchFamily="34" charset="0"/>
                <a:cs typeface="Arial" panose="020B0604020202020204" pitchFamily="34" charset="0"/>
              </a:rPr>
              <a:t>with average monthly peak demand over 500 kilowatts; and </a:t>
            </a:r>
          </a:p>
          <a:p>
            <a:pPr lvl="1">
              <a:buFont typeface="Arial" panose="020B0604020202020204" pitchFamily="34" charset="0"/>
              <a:buChar char="−"/>
            </a:pPr>
            <a:r>
              <a:rPr lang="en-CA" sz="1400" dirty="0">
                <a:latin typeface="Arial" panose="020B0604020202020204" pitchFamily="34" charset="0"/>
                <a:cs typeface="Arial" panose="020B0604020202020204" pitchFamily="34" charset="0"/>
              </a:rPr>
              <a:t>Targeting eligibility to energy intensive industries with the North American Industry Classification System (NAICS) codes 31 - 33  (i.e., Manufacturing).</a:t>
            </a:r>
            <a:endParaRPr lang="en-CA" sz="1400" b="1" dirty="0">
              <a:latin typeface="Arial" panose="020B0604020202020204" pitchFamily="34" charset="0"/>
              <a:cs typeface="Arial" panose="020B0604020202020204" pitchFamily="34" charset="0"/>
            </a:endParaRPr>
          </a:p>
          <a:p>
            <a:pPr marL="0" indent="0">
              <a:buNone/>
            </a:pPr>
            <a:endParaRPr lang="en-CA" sz="1400" dirty="0">
              <a:latin typeface="Arial" panose="020B0604020202020204" pitchFamily="34" charset="0"/>
              <a:cs typeface="Arial" panose="020B0604020202020204" pitchFamily="34" charset="0"/>
            </a:endParaRPr>
          </a:p>
          <a:p>
            <a:r>
              <a:rPr lang="en-CA" sz="1400" dirty="0">
                <a:latin typeface="Arial" panose="020B0604020202020204" pitchFamily="34" charset="0"/>
                <a:cs typeface="Arial" panose="020B0604020202020204" pitchFamily="34" charset="0"/>
              </a:rPr>
              <a:t>Under the expanded ICI, </a:t>
            </a:r>
            <a:r>
              <a:rPr lang="en-US" sz="1400" dirty="0">
                <a:latin typeface="Arial" panose="020B0604020202020204" pitchFamily="34" charset="0"/>
                <a:cs typeface="Arial" panose="020B0604020202020204" pitchFamily="34" charset="0"/>
              </a:rPr>
              <a:t>small manufacturers and industrials </a:t>
            </a:r>
            <a:r>
              <a:rPr lang="en-CA" sz="1400" dirty="0">
                <a:latin typeface="Arial" panose="020B0604020202020204" pitchFamily="34" charset="0"/>
                <a:cs typeface="Arial" panose="020B0604020202020204" pitchFamily="34" charset="0"/>
              </a:rPr>
              <a:t>whose electricity demand is currently too low to qualify for ICI, would now be eligible for the expanded ICI if they wish to participate. </a:t>
            </a:r>
            <a:br>
              <a:rPr lang="en-CA" sz="1400" dirty="0">
                <a:latin typeface="Arial" panose="020B0604020202020204" pitchFamily="34" charset="0"/>
                <a:cs typeface="Arial" panose="020B0604020202020204" pitchFamily="34" charset="0"/>
              </a:rPr>
            </a:br>
            <a:endParaRPr lang="en-CA" sz="1400" dirty="0">
              <a:latin typeface="Arial" panose="020B0604020202020204" pitchFamily="34" charset="0"/>
              <a:cs typeface="Arial" panose="020B0604020202020204" pitchFamily="34" charset="0"/>
            </a:endParaRPr>
          </a:p>
          <a:p>
            <a:r>
              <a:rPr lang="en-CA" sz="1400" dirty="0">
                <a:latin typeface="Arial" panose="020B0604020202020204" pitchFamily="34" charset="0"/>
                <a:cs typeface="Arial" panose="020B0604020202020204" pitchFamily="34" charset="0"/>
              </a:rPr>
              <a:t>Small manufacturers would also benefit from funding social programs through provincial revenues.</a:t>
            </a:r>
          </a:p>
          <a:p>
            <a:pPr marL="0" lvl="0" indent="0">
              <a:buNone/>
            </a:pPr>
            <a:endParaRPr lang="en-US" sz="1400" dirty="0">
              <a:latin typeface="Arial" panose="020B0604020202020204" pitchFamily="34" charset="0"/>
              <a:cs typeface="Arial" panose="020B0604020202020204" pitchFamily="34" charset="0"/>
            </a:endParaRPr>
          </a:p>
          <a:p>
            <a:pPr lvl="0"/>
            <a:r>
              <a:rPr lang="en-US" sz="1400" dirty="0">
                <a:latin typeface="Arial" panose="020B0604020202020204" pitchFamily="34" charset="0"/>
                <a:cs typeface="Arial" panose="020B0604020202020204" pitchFamily="34" charset="0"/>
              </a:rPr>
              <a:t>In addition, the Ministry would assist small manufacturers and industrials’</a:t>
            </a:r>
            <a:r>
              <a:rPr lang="en-CA"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participation in ICI through a targeted outreach campaign delivered by the Ontario Chamber of Commerce (OCC).  </a:t>
            </a:r>
            <a:endParaRPr lang="en-CA" sz="1400" dirty="0">
              <a:latin typeface="Arial" panose="020B0604020202020204" pitchFamily="34" charset="0"/>
              <a:cs typeface="Arial" panose="020B0604020202020204" pitchFamily="34" charset="0"/>
            </a:endParaRPr>
          </a:p>
          <a:p>
            <a:pPr lvl="0" fontAlgn="base"/>
            <a:endParaRPr lang="en-US" sz="1400" dirty="0">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27403692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240" y="2362200"/>
            <a:ext cx="7755200" cy="1282824"/>
          </a:xfrm>
          <a:noFill/>
        </p:spPr>
        <p:txBody>
          <a:bodyPr>
            <a:noAutofit/>
          </a:bodyPr>
          <a:lstStyle/>
          <a:p>
            <a:pPr marL="742950" indent="-742950">
              <a:buFont typeface="+mj-lt"/>
              <a:buAutoNum type="arabicPeriod" startAt="4"/>
            </a:pPr>
            <a:r>
              <a:rPr lang="en-US" sz="3600" b="0" dirty="0">
                <a:latin typeface="Arial" pitchFamily="34" charset="0"/>
                <a:cs typeface="Arial" pitchFamily="34" charset="0"/>
              </a:rPr>
              <a:t>Market Efficiencies / Bending the Cost Curve</a:t>
            </a:r>
          </a:p>
        </p:txBody>
      </p:sp>
      <p:sp>
        <p:nvSpPr>
          <p:cNvPr id="6" name="Title 1"/>
          <p:cNvSpPr txBox="1">
            <a:spLocks/>
          </p:cNvSpPr>
          <p:nvPr/>
        </p:nvSpPr>
        <p:spPr>
          <a:xfrm>
            <a:off x="4139952" y="116632"/>
            <a:ext cx="5004048" cy="1152128"/>
          </a:xfrm>
          <a:prstGeom prst="rect">
            <a:avLst/>
          </a:prstGeom>
          <a:ln w="25400" cap="flat" cmpd="sng" algn="ctr">
            <a:solidFill>
              <a:schemeClr val="bg1"/>
            </a:solidFill>
            <a:prstDash val="solid"/>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2800" b="1" kern="1200">
                <a:solidFill>
                  <a:schemeClr val="dk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endParaRPr lang="en-CA" b="0" dirty="0">
              <a:latin typeface="Arial" charset="0"/>
              <a:ea typeface="Arial" charset="0"/>
              <a:cs typeface="Arial" charset="0"/>
            </a:endParaRPr>
          </a:p>
        </p:txBody>
      </p:sp>
    </p:spTree>
    <p:extLst>
      <p:ext uri="{BB962C8B-B14F-4D97-AF65-F5344CB8AC3E}">
        <p14:creationId xmlns:p14="http://schemas.microsoft.com/office/powerpoint/2010/main" val="4032568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640960" cy="1152128"/>
          </a:xfrm>
          <a:ln>
            <a:solidFill>
              <a:schemeClr val="bg1"/>
            </a:solidFill>
          </a:ln>
        </p:spPr>
        <p:style>
          <a:lnRef idx="2">
            <a:schemeClr val="dk1"/>
          </a:lnRef>
          <a:fillRef idx="1">
            <a:schemeClr val="lt1"/>
          </a:fillRef>
          <a:effectRef idx="0">
            <a:schemeClr val="dk1"/>
          </a:effectRef>
          <a:fontRef idx="minor">
            <a:schemeClr val="dk1"/>
          </a:fontRef>
        </p:style>
        <p:txBody>
          <a:bodyPr>
            <a:noAutofit/>
          </a:bodyPr>
          <a:lstStyle/>
          <a:p>
            <a:r>
              <a:rPr lang="en-CA" sz="2800" b="0" dirty="0">
                <a:latin typeface="Arial" charset="0"/>
                <a:ea typeface="Arial" charset="0"/>
                <a:cs typeface="Arial" charset="0"/>
              </a:rPr>
              <a:t>Ongoing Efforts </a:t>
            </a:r>
            <a:r>
              <a:rPr lang="en-CA" sz="2800" b="0" dirty="0">
                <a:latin typeface="Arial" panose="020B0604020202020204" pitchFamily="34" charset="0"/>
                <a:cs typeface="Arial" panose="020B0604020202020204" pitchFamily="34" charset="0"/>
              </a:rPr>
              <a:t>To Bend The Cost Curve of </a:t>
            </a:r>
            <a:r>
              <a:rPr lang="en-CA" sz="2800" b="0" dirty="0">
                <a:latin typeface="Arial" charset="0"/>
                <a:ea typeface="Arial" charset="0"/>
                <a:cs typeface="Arial" charset="0"/>
              </a:rPr>
              <a:t>Ontario’s Electricity System</a:t>
            </a:r>
          </a:p>
        </p:txBody>
      </p:sp>
      <p:sp>
        <p:nvSpPr>
          <p:cNvPr id="3" name="Content Placeholder 2"/>
          <p:cNvSpPr>
            <a:spLocks noGrp="1"/>
          </p:cNvSpPr>
          <p:nvPr>
            <p:ph idx="1"/>
          </p:nvPr>
        </p:nvSpPr>
        <p:spPr>
          <a:xfrm>
            <a:off x="468464" y="1268760"/>
            <a:ext cx="8424016" cy="4680520"/>
          </a:xfrm>
        </p:spPr>
        <p:txBody>
          <a:bodyPr>
            <a:noAutofit/>
          </a:bodyPr>
          <a:lstStyle/>
          <a:p>
            <a:r>
              <a:rPr lang="en-US" dirty="0">
                <a:latin typeface="Arial" panose="020B0604020202020204" pitchFamily="34" charset="0"/>
                <a:cs typeface="Arial" panose="020B0604020202020204" pitchFamily="34" charset="0"/>
              </a:rPr>
              <a:t>Since 2010, the government has taken a number of important actions to reduce electricity system costs, including:</a:t>
            </a:r>
          </a:p>
          <a:p>
            <a:endParaRPr lang="en-CA"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dirty="0">
                <a:latin typeface="Arial" panose="020B0604020202020204" pitchFamily="34" charset="0"/>
                <a:cs typeface="Arial" panose="020B0604020202020204" pitchFamily="34" charset="0"/>
              </a:rPr>
              <a:t>Renegotiating the Green Energy Investment Agreement to reduce contract costs by $3.7 billion.</a:t>
            </a:r>
            <a:endParaRPr lang="en-CA" dirty="0">
              <a:latin typeface="Arial" panose="020B0604020202020204" pitchFamily="34" charset="0"/>
              <a:cs typeface="Arial" panose="020B0604020202020204" pitchFamily="34" charset="0"/>
            </a:endParaRPr>
          </a:p>
          <a:p>
            <a:pPr lvl="1">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dirty="0">
                <a:latin typeface="Arial" panose="020B0604020202020204" pitchFamily="34" charset="0"/>
                <a:cs typeface="Arial" panose="020B0604020202020204" pitchFamily="34" charset="0"/>
              </a:rPr>
              <a:t>Reducing Feed-In Tariff (FIT) prices saving ratepayers at least $1.9 billion.</a:t>
            </a:r>
            <a:endParaRPr lang="en-CA" dirty="0">
              <a:latin typeface="Arial" panose="020B0604020202020204" pitchFamily="34" charset="0"/>
              <a:cs typeface="Arial" panose="020B0604020202020204" pitchFamily="34" charset="0"/>
            </a:endParaRPr>
          </a:p>
          <a:p>
            <a:pPr lvl="1">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dirty="0">
                <a:latin typeface="Arial" panose="020B0604020202020204" pitchFamily="34" charset="0"/>
                <a:cs typeface="Arial" panose="020B0604020202020204" pitchFamily="34" charset="0"/>
              </a:rPr>
              <a:t>Introducing a competitive Large Renewable Procurement (LRP) process to drive down costs approximately $1.5 billion lower than the 2013 LTEP forecast.</a:t>
            </a:r>
            <a:endParaRPr lang="en-CA" dirty="0">
              <a:latin typeface="Arial" panose="020B0604020202020204" pitchFamily="34" charset="0"/>
              <a:cs typeface="Arial" panose="020B0604020202020204" pitchFamily="34" charset="0"/>
            </a:endParaRPr>
          </a:p>
          <a:p>
            <a:pPr marL="457200" lvl="1" indent="0">
              <a:buNone/>
            </a:pPr>
            <a:endParaRPr lang="en-US"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dirty="0">
                <a:latin typeface="Arial" panose="020B0604020202020204" pitchFamily="34" charset="0"/>
                <a:cs typeface="Arial" panose="020B0604020202020204" pitchFamily="34" charset="0"/>
              </a:rPr>
              <a:t>Deferring the construction of two new nuclear reactors at Darlington, avoiding an estimated $15 billion in new construction costs.</a:t>
            </a:r>
          </a:p>
          <a:p>
            <a:pPr lvl="1">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dirty="0">
                <a:latin typeface="Arial" panose="020B0604020202020204" pitchFamily="34" charset="0"/>
                <a:cs typeface="Arial" panose="020B0604020202020204" pitchFamily="34" charset="0"/>
              </a:rPr>
              <a:t>Maximizing the value of our existing nuclear fleet by starting Bruce refurbishments in 2020 instead of 2016, thus helping to achieve $1.7 billion in savings and by continuing to operate Pickering up to 2024, pending regulatory approvals, which could save  ratepayers about $600 million.</a:t>
            </a:r>
          </a:p>
          <a:p>
            <a:pPr lvl="1">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lvl="1">
              <a:buFont typeface="Arial" panose="020B0604020202020204" pitchFamily="34" charset="0"/>
              <a:buChar char="−"/>
            </a:pPr>
            <a:endParaRPr lang="en-CA" dirty="0">
              <a:latin typeface="Arial" panose="020B0604020202020204" pitchFamily="34" charset="0"/>
              <a:cs typeface="Arial" panose="020B0604020202020204" pitchFamily="34" charset="0"/>
            </a:endParaRPr>
          </a:p>
          <a:p>
            <a:endParaRPr lang="en-CA" dirty="0"/>
          </a:p>
        </p:txBody>
      </p:sp>
    </p:spTree>
    <p:extLst>
      <p:ext uri="{BB962C8B-B14F-4D97-AF65-F5344CB8AC3E}">
        <p14:creationId xmlns:p14="http://schemas.microsoft.com/office/powerpoint/2010/main" val="2523793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686800" cy="1018892"/>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US" sz="2800" b="0" dirty="0">
                <a:solidFill>
                  <a:schemeClr val="tx1"/>
                </a:solidFill>
                <a:latin typeface="Arial" charset="0"/>
                <a:ea typeface="Arial" charset="0"/>
                <a:cs typeface="Arial" charset="0"/>
              </a:rPr>
              <a:t>Improving Electricity Sector Efficiency</a:t>
            </a:r>
          </a:p>
        </p:txBody>
      </p:sp>
      <p:sp>
        <p:nvSpPr>
          <p:cNvPr id="3" name="Content Placeholder 2"/>
          <p:cNvSpPr>
            <a:spLocks noGrp="1"/>
          </p:cNvSpPr>
          <p:nvPr>
            <p:ph idx="1"/>
          </p:nvPr>
        </p:nvSpPr>
        <p:spPr>
          <a:xfrm>
            <a:off x="524373" y="980728"/>
            <a:ext cx="8368107" cy="5328592"/>
          </a:xfrm>
        </p:spPr>
        <p:txBody>
          <a:bodyPr>
            <a:noAutofit/>
          </a:bodyPr>
          <a:lstStyle/>
          <a:p>
            <a:pPr marL="0" indent="0">
              <a:buNone/>
            </a:pPr>
            <a:r>
              <a:rPr lang="en-CA" sz="1400" b="1" u="sng" dirty="0">
                <a:latin typeface="Arial" pitchFamily="34" charset="0"/>
                <a:cs typeface="Arial" pitchFamily="34" charset="0"/>
              </a:rPr>
              <a:t>The Ontario Energy Board (OEB</a:t>
            </a:r>
            <a:r>
              <a:rPr lang="en-CA" sz="1400" b="1" u="sng" dirty="0" smtClean="0">
                <a:latin typeface="Arial" pitchFamily="34" charset="0"/>
                <a:cs typeface="Arial" pitchFamily="34" charset="0"/>
              </a:rPr>
              <a:t>)</a:t>
            </a:r>
            <a:endParaRPr lang="en-CA" sz="1400" b="1" u="sng" dirty="0">
              <a:latin typeface="Arial" pitchFamily="34" charset="0"/>
              <a:cs typeface="Arial" pitchFamily="34" charset="0"/>
            </a:endParaRPr>
          </a:p>
          <a:p>
            <a:pPr marL="280988" lvl="1" indent="-280988">
              <a:buFont typeface="Arial" panose="020B0604020202020204" pitchFamily="34" charset="0"/>
              <a:buChar char="•"/>
            </a:pPr>
            <a:endParaRPr lang="en-CA" sz="1400" dirty="0" smtClean="0">
              <a:latin typeface="Arial" pitchFamily="34" charset="0"/>
              <a:cs typeface="Arial" pitchFamily="34" charset="0"/>
            </a:endParaRPr>
          </a:p>
          <a:p>
            <a:pPr marL="280988" lvl="1" indent="-280988">
              <a:buFont typeface="Arial" panose="020B0604020202020204" pitchFamily="34" charset="0"/>
              <a:buChar char="•"/>
            </a:pPr>
            <a:r>
              <a:rPr lang="en-CA" sz="1400" dirty="0" smtClean="0">
                <a:latin typeface="Arial" pitchFamily="34" charset="0"/>
                <a:cs typeface="Arial" pitchFamily="34" charset="0"/>
              </a:rPr>
              <a:t>The </a:t>
            </a:r>
            <a:r>
              <a:rPr lang="en-CA" sz="1400" dirty="0">
                <a:latin typeface="Arial" pitchFamily="34" charset="0"/>
                <a:cs typeface="Arial" pitchFamily="34" charset="0"/>
              </a:rPr>
              <a:t>Ontario Energy Board (OEB) regulates and licences more than 70 Local Distribution Companies (LDCs) in the province. </a:t>
            </a:r>
            <a:r>
              <a:rPr lang="en-CA" sz="1400" dirty="0" smtClean="0">
                <a:latin typeface="Arial" pitchFamily="34" charset="0"/>
                <a:cs typeface="Arial" pitchFamily="34" charset="0"/>
              </a:rPr>
              <a:t>The </a:t>
            </a:r>
            <a:r>
              <a:rPr lang="en-CA" sz="1400" dirty="0">
                <a:latin typeface="Arial" pitchFamily="34" charset="0"/>
                <a:cs typeface="Arial" pitchFamily="34" charset="0"/>
              </a:rPr>
              <a:t>OEB </a:t>
            </a:r>
            <a:r>
              <a:rPr lang="en-CA" sz="1400" dirty="0" smtClean="0">
                <a:latin typeface="Arial" pitchFamily="34" charset="0"/>
                <a:cs typeface="Arial" pitchFamily="34" charset="0"/>
              </a:rPr>
              <a:t>would </a:t>
            </a:r>
            <a:r>
              <a:rPr lang="en-CA" sz="1400" dirty="0">
                <a:latin typeface="Arial" pitchFamily="34" charset="0"/>
                <a:cs typeface="Arial" pitchFamily="34" charset="0"/>
              </a:rPr>
              <a:t>identify opportunities for cost efficiencies by: </a:t>
            </a:r>
          </a:p>
          <a:p>
            <a:pPr lvl="1">
              <a:buFont typeface="Arial" pitchFamily="34" charset="0"/>
              <a:buChar char="–"/>
            </a:pPr>
            <a:r>
              <a:rPr lang="en-CA" sz="1400" dirty="0">
                <a:latin typeface="Arial" pitchFamily="34" charset="0"/>
                <a:cs typeface="Arial" pitchFamily="34" charset="0"/>
              </a:rPr>
              <a:t>Encouraging shared partnerships on services between utilities, which will help reduce costs and encourage further innovation for small to medium sized utilities;</a:t>
            </a:r>
          </a:p>
          <a:p>
            <a:pPr lvl="1">
              <a:buFont typeface="Arial" pitchFamily="34" charset="0"/>
              <a:buChar char="–"/>
            </a:pPr>
            <a:r>
              <a:rPr lang="en-CA" sz="1400" dirty="0">
                <a:latin typeface="Arial" pitchFamily="34" charset="0"/>
                <a:cs typeface="Arial" pitchFamily="34" charset="0"/>
              </a:rPr>
              <a:t>Reviewing regulatory requirements to reduce “red tape” and eliminate unnecessary costs on LDCs; and </a:t>
            </a:r>
          </a:p>
          <a:p>
            <a:pPr lvl="1">
              <a:buFont typeface="Arial" pitchFamily="34" charset="0"/>
              <a:buChar char="–"/>
            </a:pPr>
            <a:r>
              <a:rPr lang="en-CA" sz="1400" dirty="0">
                <a:latin typeface="Arial" pitchFamily="34" charset="0"/>
                <a:cs typeface="Arial" pitchFamily="34" charset="0"/>
              </a:rPr>
              <a:t>Looking at opportunities to further drive transmitter and LDC efficiencies and productivity improvements, including the use of innovative technologies and business processes.</a:t>
            </a:r>
          </a:p>
          <a:p>
            <a:pPr lvl="2">
              <a:buFont typeface="Verdana" pitchFamily="34" charset="0"/>
              <a:buChar char="–"/>
            </a:pPr>
            <a:endParaRPr lang="en-CA" sz="1400" dirty="0">
              <a:latin typeface="Arial" pitchFamily="34" charset="0"/>
              <a:cs typeface="Arial" pitchFamily="34" charset="0"/>
            </a:endParaRPr>
          </a:p>
          <a:p>
            <a:pPr marL="0" indent="0">
              <a:buNone/>
            </a:pPr>
            <a:r>
              <a:rPr lang="en-CA" sz="1400" b="1" u="sng" dirty="0">
                <a:latin typeface="Arial" pitchFamily="34" charset="0"/>
                <a:cs typeface="Arial" pitchFamily="34" charset="0"/>
              </a:rPr>
              <a:t>Independent Electricity System </a:t>
            </a:r>
            <a:r>
              <a:rPr lang="en-CA" sz="1400" b="1" u="sng" dirty="0" smtClean="0">
                <a:latin typeface="Arial" pitchFamily="34" charset="0"/>
                <a:cs typeface="Arial" pitchFamily="34" charset="0"/>
              </a:rPr>
              <a:t>Operator</a:t>
            </a:r>
            <a:endParaRPr lang="en-CA" sz="1400" dirty="0">
              <a:latin typeface="Arial" pitchFamily="34" charset="0"/>
              <a:cs typeface="Arial" pitchFamily="34" charset="0"/>
            </a:endParaRPr>
          </a:p>
          <a:p>
            <a:pPr marL="280988" lvl="1" indent="-280988">
              <a:buFont typeface="Arial" panose="020B0604020202020204" pitchFamily="34" charset="0"/>
              <a:buChar char="•"/>
            </a:pPr>
            <a:endParaRPr lang="en-CA" sz="1400" dirty="0">
              <a:latin typeface="Arial" pitchFamily="34" charset="0"/>
              <a:cs typeface="Arial" pitchFamily="34" charset="0"/>
            </a:endParaRPr>
          </a:p>
          <a:p>
            <a:pPr marL="280988" lvl="1" indent="-280988">
              <a:buFont typeface="Arial" panose="020B0604020202020204" pitchFamily="34" charset="0"/>
              <a:buChar char="•"/>
            </a:pPr>
            <a:r>
              <a:rPr lang="en-CA" sz="1400" dirty="0" smtClean="0">
                <a:latin typeface="Arial" pitchFamily="34" charset="0"/>
                <a:cs typeface="Arial" pitchFamily="34" charset="0"/>
              </a:rPr>
              <a:t>The </a:t>
            </a:r>
            <a:r>
              <a:rPr lang="en-CA" sz="1400" dirty="0">
                <a:latin typeface="Arial" pitchFamily="34" charset="0"/>
                <a:cs typeface="Arial" pitchFamily="34" charset="0"/>
              </a:rPr>
              <a:t>IESO plans for the province’s electricity needs, balances the supply and demand for electricity in Ontario in real time and administers conservation programs. </a:t>
            </a:r>
          </a:p>
          <a:p>
            <a:pPr marL="280988" lvl="1" indent="-280988">
              <a:buFont typeface="Arial" panose="020B0604020202020204" pitchFamily="34" charset="0"/>
              <a:buChar char="•"/>
            </a:pPr>
            <a:endParaRPr lang="en-CA" sz="1400" dirty="0">
              <a:latin typeface="Arial" pitchFamily="34" charset="0"/>
              <a:cs typeface="Arial" pitchFamily="34" charset="0"/>
            </a:endParaRPr>
          </a:p>
          <a:p>
            <a:pPr marL="280988" lvl="1" indent="-280988">
              <a:buFont typeface="Arial" panose="020B0604020202020204" pitchFamily="34" charset="0"/>
              <a:buChar char="•"/>
            </a:pPr>
            <a:r>
              <a:rPr lang="en-CA" sz="1400" dirty="0" smtClean="0">
                <a:latin typeface="Arial" pitchFamily="34" charset="0"/>
                <a:cs typeface="Arial" pitchFamily="34" charset="0"/>
              </a:rPr>
              <a:t>The </a:t>
            </a:r>
            <a:r>
              <a:rPr lang="en-CA" sz="1400" dirty="0">
                <a:latin typeface="Arial" pitchFamily="34" charset="0"/>
                <a:cs typeface="Arial" pitchFamily="34" charset="0"/>
              </a:rPr>
              <a:t>IESO’s Market Renewal </a:t>
            </a:r>
            <a:r>
              <a:rPr lang="en-CA" sz="1400" dirty="0" smtClean="0">
                <a:latin typeface="Arial" pitchFamily="34" charset="0"/>
                <a:cs typeface="Arial" pitchFamily="34" charset="0"/>
              </a:rPr>
              <a:t>includes such initiatives as developing </a:t>
            </a:r>
            <a:r>
              <a:rPr lang="en-CA" sz="1400" dirty="0">
                <a:latin typeface="Arial" pitchFamily="34" charset="0"/>
                <a:cs typeface="Arial" pitchFamily="34" charset="0"/>
              </a:rPr>
              <a:t>a capacity auction </a:t>
            </a:r>
            <a:r>
              <a:rPr lang="en-CA" sz="1400" dirty="0" smtClean="0">
                <a:latin typeface="Arial" pitchFamily="34" charset="0"/>
                <a:cs typeface="Arial" pitchFamily="34" charset="0"/>
              </a:rPr>
              <a:t>process, introducing </a:t>
            </a:r>
            <a:r>
              <a:rPr lang="en-CA" sz="1400" dirty="0">
                <a:latin typeface="Arial" pitchFamily="34" charset="0"/>
                <a:cs typeface="Arial" pitchFamily="34" charset="0"/>
              </a:rPr>
              <a:t>a day-ahead energy </a:t>
            </a:r>
            <a:r>
              <a:rPr lang="en-CA" sz="1400" dirty="0" smtClean="0">
                <a:latin typeface="Arial" pitchFamily="34" charset="0"/>
                <a:cs typeface="Arial" pitchFamily="34" charset="0"/>
              </a:rPr>
              <a:t>market, etc.</a:t>
            </a:r>
            <a:endParaRPr lang="en-US" sz="1400" dirty="0" smtClean="0">
              <a:latin typeface="Arial" pitchFamily="34" charset="0"/>
              <a:cs typeface="Arial" pitchFamily="34" charset="0"/>
            </a:endParaRPr>
          </a:p>
          <a:p>
            <a:pPr marL="280988" lvl="1" indent="-280988">
              <a:buFont typeface="Arial" panose="020B0604020202020204" pitchFamily="34" charset="0"/>
              <a:buChar char="•"/>
            </a:pPr>
            <a:endParaRPr lang="en-US" sz="1400" dirty="0">
              <a:latin typeface="Arial" pitchFamily="34" charset="0"/>
              <a:cs typeface="Arial" pitchFamily="34" charset="0"/>
            </a:endParaRPr>
          </a:p>
          <a:p>
            <a:pPr marL="280988" lvl="1" indent="-280988">
              <a:buFont typeface="Arial" panose="020B0604020202020204" pitchFamily="34" charset="0"/>
              <a:buChar char="•"/>
            </a:pPr>
            <a:r>
              <a:rPr lang="en-CA" sz="1400" dirty="0" smtClean="0">
                <a:latin typeface="Arial" pitchFamily="34" charset="0"/>
                <a:cs typeface="Arial" pitchFamily="34" charset="0"/>
              </a:rPr>
              <a:t>Changes </a:t>
            </a:r>
            <a:r>
              <a:rPr lang="en-CA" sz="1400" dirty="0">
                <a:latin typeface="Arial" pitchFamily="34" charset="0"/>
                <a:cs typeface="Arial" pitchFamily="34" charset="0"/>
              </a:rPr>
              <a:t>related to IESO’s Market Renewal initiatives are estimated to save at least $200 million per year, starting in 2021. </a:t>
            </a:r>
          </a:p>
          <a:p>
            <a:pPr marL="52388" indent="0">
              <a:buNone/>
            </a:pPr>
            <a:endParaRPr lang="en-CA" sz="2000" dirty="0">
              <a:latin typeface="Arial" pitchFamily="34" charset="0"/>
              <a:cs typeface="Arial" pitchFamily="34" charset="0"/>
            </a:endParaRPr>
          </a:p>
        </p:txBody>
      </p:sp>
    </p:spTree>
    <p:extLst>
      <p:ext uri="{BB962C8B-B14F-4D97-AF65-F5344CB8AC3E}">
        <p14:creationId xmlns:p14="http://schemas.microsoft.com/office/powerpoint/2010/main" val="5165659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579296" cy="936104"/>
          </a:xfrm>
          <a:ln>
            <a:solidFill>
              <a:schemeClr val="bg1"/>
            </a:solidFill>
          </a:ln>
        </p:spPr>
        <p:style>
          <a:lnRef idx="2">
            <a:schemeClr val="dk1"/>
          </a:lnRef>
          <a:fillRef idx="1">
            <a:schemeClr val="lt1"/>
          </a:fillRef>
          <a:effectRef idx="0">
            <a:schemeClr val="dk1"/>
          </a:effectRef>
          <a:fontRef idx="minor">
            <a:schemeClr val="dk1"/>
          </a:fontRef>
        </p:style>
        <p:txBody>
          <a:bodyPr>
            <a:noAutofit/>
          </a:bodyPr>
          <a:lstStyle/>
          <a:p>
            <a:r>
              <a:rPr lang="en-US" sz="2800" b="0" dirty="0">
                <a:solidFill>
                  <a:schemeClr val="tx1"/>
                </a:solidFill>
                <a:latin typeface="Arial" charset="0"/>
                <a:ea typeface="Arial" charset="0"/>
                <a:cs typeface="Arial" charset="0"/>
              </a:rPr>
              <a:t>2017 Long-Term Energy Plan</a:t>
            </a:r>
          </a:p>
        </p:txBody>
      </p:sp>
      <p:sp>
        <p:nvSpPr>
          <p:cNvPr id="3" name="Content Placeholder 2"/>
          <p:cNvSpPr>
            <a:spLocks noGrp="1"/>
          </p:cNvSpPr>
          <p:nvPr>
            <p:ph idx="1"/>
          </p:nvPr>
        </p:nvSpPr>
        <p:spPr>
          <a:xfrm>
            <a:off x="540472" y="1124744"/>
            <a:ext cx="8280000" cy="2880320"/>
          </a:xfrm>
        </p:spPr>
        <p:txBody>
          <a:bodyPr>
            <a:noAutofit/>
          </a:bodyPr>
          <a:lstStyle/>
          <a:p>
            <a:pPr lvl="0"/>
            <a:r>
              <a:rPr lang="en-CA" dirty="0">
                <a:latin typeface="Arial" pitchFamily="34" charset="0"/>
                <a:cs typeface="Arial" pitchFamily="34" charset="0"/>
              </a:rPr>
              <a:t>The Ministry of Energy is developing the next Long-Term Energy Plan (LTEP) after receiving feedback from the public, stakeholders and indigenous communities during the engagement process that took place from October to January 2017. </a:t>
            </a:r>
          </a:p>
          <a:p>
            <a:pPr lvl="0"/>
            <a:endParaRPr lang="en-CA" dirty="0">
              <a:latin typeface="Arial" pitchFamily="34" charset="0"/>
              <a:cs typeface="Arial" pitchFamily="34" charset="0"/>
            </a:endParaRPr>
          </a:p>
          <a:p>
            <a:pPr lvl="0"/>
            <a:r>
              <a:rPr lang="en-CA" dirty="0">
                <a:latin typeface="Arial" pitchFamily="34" charset="0"/>
                <a:cs typeface="Arial" pitchFamily="34" charset="0"/>
              </a:rPr>
              <a:t>The LTEP process is designed to be iterative and flexible and only commit resources as demand needs become clearer. </a:t>
            </a:r>
          </a:p>
          <a:p>
            <a:pPr lvl="0"/>
            <a:endParaRPr lang="en-CA" dirty="0">
              <a:latin typeface="Arial" pitchFamily="34" charset="0"/>
              <a:cs typeface="Arial" pitchFamily="34" charset="0"/>
            </a:endParaRPr>
          </a:p>
          <a:p>
            <a:pPr lvl="0"/>
            <a:r>
              <a:rPr lang="en-CA" dirty="0">
                <a:latin typeface="Arial" pitchFamily="34" charset="0"/>
                <a:cs typeface="Arial" pitchFamily="34" charset="0"/>
              </a:rPr>
              <a:t>The Ministry of Energy anticipates that the next LTEP will be published in spring 2017.</a:t>
            </a:r>
          </a:p>
        </p:txBody>
      </p:sp>
      <p:pic>
        <p:nvPicPr>
          <p:cNvPr id="1026" name="Picture 1"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3768740"/>
            <a:ext cx="1438275"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image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3104" y="3768741"/>
            <a:ext cx="1438275"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5452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title"/>
          </p:nvPr>
        </p:nvSpPr>
        <p:spPr>
          <a:xfrm>
            <a:off x="457199" y="149526"/>
            <a:ext cx="8571781" cy="793630"/>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a:solidFill>
                  <a:schemeClr val="tx1"/>
                </a:solidFill>
                <a:latin typeface="Arial" charset="0"/>
                <a:ea typeface="Arial" charset="0"/>
                <a:cs typeface="Arial" charset="0"/>
              </a:rPr>
              <a:t>Ontario’s Electricity Market</a:t>
            </a:r>
          </a:p>
        </p:txBody>
      </p:sp>
      <p:sp>
        <p:nvSpPr>
          <p:cNvPr id="24" name="Content Placeholder 2"/>
          <p:cNvSpPr txBox="1">
            <a:spLocks/>
          </p:cNvSpPr>
          <p:nvPr/>
        </p:nvSpPr>
        <p:spPr>
          <a:xfrm>
            <a:off x="612480" y="1052736"/>
            <a:ext cx="7919960" cy="1008112"/>
          </a:xfrm>
          <a:prstGeom prst="rect">
            <a:avLst/>
          </a:prstGeom>
        </p:spPr>
        <p:txBody>
          <a:bodyPr>
            <a:noAutofit/>
          </a:bodyPr>
          <a:lstStyle>
            <a:lvl1pPr marL="280988" indent="-280988" algn="l" defTabSz="914400" rtl="0" eaLnBrk="1" latinLnBrk="0" hangingPunct="1">
              <a:spcBef>
                <a:spcPct val="200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In 2015, generation accounted for 64% of total electricity system </a:t>
            </a:r>
            <a:r>
              <a:rPr lang="en-CA" dirty="0" smtClean="0">
                <a:latin typeface="Arial" panose="020B0604020202020204" pitchFamily="34" charset="0"/>
                <a:cs typeface="Arial" panose="020B0604020202020204" pitchFamily="34" charset="0"/>
              </a:rPr>
              <a:t>costs.</a:t>
            </a:r>
            <a:r>
              <a:rPr lang="en-US" dirty="0" smtClean="0">
                <a:latin typeface="Arial" panose="020B0604020202020204" pitchFamily="34" charset="0"/>
                <a:cs typeface="Arial" panose="020B0604020202020204" pitchFamily="34" charset="0"/>
              </a:rPr>
              <a:t>  </a:t>
            </a:r>
            <a:r>
              <a:rPr lang="en-CA" dirty="0" smtClean="0">
                <a:latin typeface="Arial" panose="020B0604020202020204" pitchFamily="34" charset="0"/>
                <a:cs typeface="Arial" panose="020B0604020202020204" pitchFamily="34" charset="0"/>
              </a:rPr>
              <a:t>Total </a:t>
            </a:r>
            <a:r>
              <a:rPr lang="en-CA" dirty="0">
                <a:latin typeface="Arial" panose="020B0604020202020204" pitchFamily="34" charset="0"/>
                <a:cs typeface="Arial" panose="020B0604020202020204" pitchFamily="34" charset="0"/>
              </a:rPr>
              <a:t>system costs in 2015 were $20 billion.</a:t>
            </a:r>
          </a:p>
          <a:p>
            <a:pPr marL="0" indent="0">
              <a:buNone/>
            </a:pPr>
            <a:endParaRPr lang="en-CA" dirty="0" smtClean="0">
              <a:latin typeface="Arial" panose="020B0604020202020204" pitchFamily="34" charset="0"/>
              <a:cs typeface="Arial" panose="020B0604020202020204" pitchFamily="34" charset="0"/>
            </a:endParaRPr>
          </a:p>
          <a:p>
            <a:endParaRPr lang="en-CA" dirty="0">
              <a:latin typeface="Arial" panose="020B0604020202020204" pitchFamily="34" charset="0"/>
              <a:cs typeface="Arial" panose="020B0604020202020204" pitchFamily="34" charset="0"/>
            </a:endParaRPr>
          </a:p>
          <a:p>
            <a:endParaRPr lang="en-CA" dirty="0" smtClean="0">
              <a:latin typeface="Arial" panose="020B0604020202020204" pitchFamily="34" charset="0"/>
              <a:cs typeface="Arial" panose="020B0604020202020204" pitchFamily="34" charset="0"/>
            </a:endParaRPr>
          </a:p>
          <a:p>
            <a:endParaRPr lang="en-CA" dirty="0" smtClean="0">
              <a:latin typeface="Arial" panose="020B0604020202020204" pitchFamily="34" charset="0"/>
              <a:cs typeface="Arial" panose="020B0604020202020204" pitchFamily="34" charset="0"/>
            </a:endParaRPr>
          </a:p>
        </p:txBody>
      </p:sp>
      <p:pic>
        <p:nvPicPr>
          <p:cNvPr id="11"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159" y="2564904"/>
            <a:ext cx="7961313" cy="3105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859159" y="2060848"/>
            <a:ext cx="5976664" cy="523220"/>
          </a:xfrm>
          <a:prstGeom prst="rect">
            <a:avLst/>
          </a:prstGeom>
          <a:noFill/>
        </p:spPr>
        <p:txBody>
          <a:bodyPr wrap="square" rtlCol="0">
            <a:spAutoFit/>
          </a:bodyPr>
          <a:lstStyle/>
          <a:p>
            <a:r>
              <a:rPr lang="en-CA" sz="1400" b="1" dirty="0">
                <a:latin typeface="Arial" panose="020B0604020202020204" pitchFamily="34" charset="0"/>
                <a:cs typeface="Arial" panose="020B0604020202020204" pitchFamily="34" charset="0"/>
              </a:rPr>
              <a:t>2015 Electricity System Cost </a:t>
            </a:r>
          </a:p>
          <a:p>
            <a:r>
              <a:rPr lang="en-CA" sz="1400" i="1" dirty="0">
                <a:latin typeface="Arial" panose="020B0604020202020204" pitchFamily="34" charset="0"/>
                <a:cs typeface="Arial" panose="020B0604020202020204" pitchFamily="34" charset="0"/>
              </a:rPr>
              <a:t>$ billion</a:t>
            </a:r>
          </a:p>
        </p:txBody>
      </p:sp>
      <p:sp>
        <p:nvSpPr>
          <p:cNvPr id="13" name="TextBox 12"/>
          <p:cNvSpPr txBox="1"/>
          <p:nvPr/>
        </p:nvSpPr>
        <p:spPr>
          <a:xfrm>
            <a:off x="971600" y="5888305"/>
            <a:ext cx="1440160" cy="276999"/>
          </a:xfrm>
          <a:prstGeom prst="rect">
            <a:avLst/>
          </a:prstGeom>
          <a:noFill/>
        </p:spPr>
        <p:txBody>
          <a:bodyPr wrap="square" rtlCol="0">
            <a:spAutoFit/>
          </a:bodyPr>
          <a:lstStyle/>
          <a:p>
            <a:r>
              <a:rPr lang="en-CA" sz="1200" b="1" i="1" dirty="0">
                <a:latin typeface="Arial" panose="020B0604020202020204" pitchFamily="34" charset="0"/>
                <a:cs typeface="Arial" panose="020B0604020202020204" pitchFamily="34" charset="0"/>
              </a:rPr>
              <a:t>Source</a:t>
            </a:r>
            <a:r>
              <a:rPr lang="en-CA" sz="1200" b="1" dirty="0">
                <a:latin typeface="Arial" panose="020B0604020202020204" pitchFamily="34" charset="0"/>
                <a:cs typeface="Arial" panose="020B0604020202020204" pitchFamily="34" charset="0"/>
              </a:rPr>
              <a:t>:</a:t>
            </a:r>
            <a:r>
              <a:rPr lang="en-CA" sz="1200" b="1" i="1" dirty="0">
                <a:latin typeface="Arial" panose="020B0604020202020204" pitchFamily="34" charset="0"/>
                <a:cs typeface="Arial" panose="020B0604020202020204" pitchFamily="34" charset="0"/>
              </a:rPr>
              <a:t>  </a:t>
            </a:r>
            <a:r>
              <a:rPr lang="en-CA" sz="1200" dirty="0">
                <a:latin typeface="Arial" panose="020B0604020202020204" pitchFamily="34" charset="0"/>
                <a:cs typeface="Arial" panose="020B0604020202020204" pitchFamily="34" charset="0"/>
              </a:rPr>
              <a:t>IESO</a:t>
            </a:r>
          </a:p>
        </p:txBody>
      </p:sp>
    </p:spTree>
    <p:extLst>
      <p:ext uri="{BB962C8B-B14F-4D97-AF65-F5344CB8AC3E}">
        <p14:creationId xmlns:p14="http://schemas.microsoft.com/office/powerpoint/2010/main" val="2026751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686800" cy="731520"/>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a:solidFill>
                  <a:schemeClr val="tx1"/>
                </a:solidFill>
                <a:latin typeface="Arial" charset="0"/>
                <a:ea typeface="Arial" charset="0"/>
                <a:cs typeface="Arial" charset="0"/>
              </a:rPr>
              <a:t>Significant Change in Supply Mix</a:t>
            </a:r>
          </a:p>
        </p:txBody>
      </p:sp>
      <p:sp>
        <p:nvSpPr>
          <p:cNvPr id="3" name="Content Placeholder 2"/>
          <p:cNvSpPr>
            <a:spLocks noGrp="1"/>
          </p:cNvSpPr>
          <p:nvPr>
            <p:ph idx="1"/>
          </p:nvPr>
        </p:nvSpPr>
        <p:spPr>
          <a:xfrm>
            <a:off x="540472" y="931168"/>
            <a:ext cx="8280000" cy="1273696"/>
          </a:xfrm>
        </p:spPr>
        <p:txBody>
          <a:bodyPr>
            <a:normAutofit lnSpcReduction="10000"/>
          </a:bodyPr>
          <a:lstStyle/>
          <a:p>
            <a:r>
              <a:rPr lang="en-CA" dirty="0">
                <a:latin typeface="Arial" panose="020B0604020202020204" pitchFamily="34" charset="0"/>
                <a:cs typeface="Arial" panose="020B0604020202020204" pitchFamily="34" charset="0"/>
              </a:rPr>
              <a:t>Between 2005 and 2015, government invested more than $50 billion in the electricity system, including $35 billion in electricity generation to restore reliability, replace coal and meet environmental objectives.</a:t>
            </a:r>
            <a:endParaRPr lang="en-US" dirty="0">
              <a:latin typeface="Arial" panose="020B0604020202020204" pitchFamily="34" charset="0"/>
              <a:ea typeface="Arial" charset="0"/>
              <a:cs typeface="Arial" panose="020B0604020202020204" pitchFamily="34" charset="0"/>
            </a:endParaRPr>
          </a:p>
          <a:p>
            <a:pPr lvl="1">
              <a:buFont typeface="Arial" panose="020B0604020202020204" pitchFamily="34" charset="0"/>
              <a:buChar char="−"/>
            </a:pPr>
            <a:r>
              <a:rPr lang="en-CA" dirty="0">
                <a:latin typeface="Arial" panose="020B0604020202020204" pitchFamily="34" charset="0"/>
                <a:cs typeface="Arial" panose="020B0604020202020204" pitchFamily="34" charset="0"/>
              </a:rPr>
              <a:t>Electricity costs are increasing as necessary investments are made to decarbonize and modernize the province’s electricity infrastructure. </a:t>
            </a:r>
          </a:p>
          <a:p>
            <a:endParaRPr lang="en-CA" sz="1800" dirty="0">
              <a:latin typeface="Arial" panose="020B0604020202020204" pitchFamily="34" charset="0"/>
              <a:cs typeface="Arial" panose="020B0604020202020204" pitchFamily="34" charset="0"/>
            </a:endParaRPr>
          </a:p>
          <a:p>
            <a:endParaRPr lang="en-CA" sz="1800" dirty="0">
              <a:latin typeface="Arial" panose="020B0604020202020204" pitchFamily="34" charset="0"/>
              <a:cs typeface="Arial" panose="020B0604020202020204" pitchFamily="34" charset="0"/>
            </a:endParaRP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492896"/>
            <a:ext cx="7315200" cy="34501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722958" y="5949280"/>
            <a:ext cx="5976664" cy="276999"/>
          </a:xfrm>
          <a:prstGeom prst="rect">
            <a:avLst/>
          </a:prstGeom>
          <a:noFill/>
        </p:spPr>
        <p:txBody>
          <a:bodyPr wrap="square" rtlCol="0">
            <a:spAutoFit/>
          </a:bodyPr>
          <a:lstStyle/>
          <a:p>
            <a:r>
              <a:rPr lang="en-CA" sz="1200" b="1" i="1" dirty="0">
                <a:latin typeface="Arial" panose="020B0604020202020204" pitchFamily="34" charset="0"/>
                <a:cs typeface="Arial" panose="020B0604020202020204" pitchFamily="34" charset="0"/>
              </a:rPr>
              <a:t>Source:  </a:t>
            </a:r>
            <a:r>
              <a:rPr lang="en-CA" sz="1200" i="1" dirty="0">
                <a:latin typeface="Arial" panose="020B0604020202020204" pitchFamily="34" charset="0"/>
                <a:cs typeface="Arial" panose="020B0604020202020204" pitchFamily="34" charset="0"/>
              </a:rPr>
              <a:t>IESO</a:t>
            </a:r>
          </a:p>
        </p:txBody>
      </p:sp>
    </p:spTree>
    <p:extLst>
      <p:ext uri="{BB962C8B-B14F-4D97-AF65-F5344CB8AC3E}">
        <p14:creationId xmlns:p14="http://schemas.microsoft.com/office/powerpoint/2010/main" val="3306509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748464" cy="1152128"/>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a:solidFill>
                  <a:schemeClr val="tx1"/>
                </a:solidFill>
                <a:latin typeface="Arial" charset="0"/>
                <a:ea typeface="Arial" charset="0"/>
                <a:cs typeface="Arial" charset="0"/>
              </a:rPr>
              <a:t>Electricity Prices Have Increased</a:t>
            </a:r>
          </a:p>
        </p:txBody>
      </p:sp>
      <p:sp>
        <p:nvSpPr>
          <p:cNvPr id="3" name="Content Placeholder 2"/>
          <p:cNvSpPr>
            <a:spLocks noGrp="1"/>
          </p:cNvSpPr>
          <p:nvPr>
            <p:ph idx="1"/>
          </p:nvPr>
        </p:nvSpPr>
        <p:spPr>
          <a:xfrm>
            <a:off x="540472" y="1124744"/>
            <a:ext cx="7919960" cy="720080"/>
          </a:xfrm>
        </p:spPr>
        <p:txBody>
          <a:bodyPr>
            <a:noAutofit/>
          </a:bodyPr>
          <a:lstStyle/>
          <a:p>
            <a:r>
              <a:rPr lang="en-CA" kern="0" dirty="0">
                <a:latin typeface="Arial" panose="020B0604020202020204" pitchFamily="34" charset="0"/>
                <a:cs typeface="Arial" panose="020B0604020202020204" pitchFamily="34" charset="0"/>
              </a:rPr>
              <a:t>Since 2010, electricity prices have increased at a rate higher than the Consumer Price Index (CPI).</a:t>
            </a:r>
          </a:p>
          <a:p>
            <a:endParaRPr lang="en-CA" kern="0" dirty="0">
              <a:latin typeface="Arial" panose="020B0604020202020204" pitchFamily="34" charset="0"/>
              <a:cs typeface="Arial" panose="020B0604020202020204"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val="1723128111"/>
              </p:ext>
            </p:extLst>
          </p:nvPr>
        </p:nvGraphicFramePr>
        <p:xfrm>
          <a:off x="827584" y="2204864"/>
          <a:ext cx="7632848" cy="366176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539552" y="5949280"/>
            <a:ext cx="5976664" cy="276999"/>
          </a:xfrm>
          <a:prstGeom prst="rect">
            <a:avLst/>
          </a:prstGeom>
          <a:noFill/>
        </p:spPr>
        <p:txBody>
          <a:bodyPr wrap="square" rtlCol="0">
            <a:spAutoFit/>
          </a:bodyPr>
          <a:lstStyle/>
          <a:p>
            <a:r>
              <a:rPr lang="en-CA" sz="1200" b="1" i="1" dirty="0">
                <a:latin typeface="Arial" panose="020B0604020202020204" pitchFamily="34" charset="0"/>
                <a:cs typeface="Arial" panose="020B0604020202020204" pitchFamily="34" charset="0"/>
              </a:rPr>
              <a:t>Source:  </a:t>
            </a:r>
            <a:r>
              <a:rPr lang="en-CA" sz="1200" i="1" dirty="0">
                <a:latin typeface="Arial" panose="020B0604020202020204" pitchFamily="34" charset="0"/>
                <a:cs typeface="Arial" panose="020B0604020202020204" pitchFamily="34" charset="0"/>
              </a:rPr>
              <a:t>Ministry of Energy </a:t>
            </a:r>
          </a:p>
        </p:txBody>
      </p:sp>
    </p:spTree>
    <p:extLst>
      <p:ext uri="{BB962C8B-B14F-4D97-AF65-F5344CB8AC3E}">
        <p14:creationId xmlns:p14="http://schemas.microsoft.com/office/powerpoint/2010/main" val="1072926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507288" cy="936104"/>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a:latin typeface="Arial" panose="020B0604020202020204" pitchFamily="34" charset="0"/>
                <a:cs typeface="Arial" panose="020B0604020202020204" pitchFamily="34" charset="0"/>
              </a:rPr>
              <a:t>Recent Actions To Mitigate Electricity Rates</a:t>
            </a:r>
            <a:endParaRPr lang="en-CA" sz="2800" b="0" dirty="0">
              <a:latin typeface="Arial" panose="020B0604020202020204" pitchFamily="34" charset="0"/>
              <a:ea typeface="Arial" charset="0"/>
              <a:cs typeface="Arial" panose="020B0604020202020204" pitchFamily="34" charset="0"/>
            </a:endParaRPr>
          </a:p>
        </p:txBody>
      </p:sp>
      <p:sp>
        <p:nvSpPr>
          <p:cNvPr id="3" name="Content Placeholder 2"/>
          <p:cNvSpPr>
            <a:spLocks noGrp="1"/>
          </p:cNvSpPr>
          <p:nvPr>
            <p:ph idx="1"/>
          </p:nvPr>
        </p:nvSpPr>
        <p:spPr>
          <a:xfrm>
            <a:off x="539552" y="980728"/>
            <a:ext cx="8280000" cy="5328592"/>
          </a:xfrm>
        </p:spPr>
        <p:txBody>
          <a:bodyPr>
            <a:noAutofit/>
          </a:bodyPr>
          <a:lstStyle/>
          <a:p>
            <a:r>
              <a:rPr lang="en-CA" dirty="0">
                <a:latin typeface="Arial" panose="020B0604020202020204" pitchFamily="34" charset="0"/>
                <a:cs typeface="Arial" panose="020B0604020202020204" pitchFamily="34" charset="0"/>
              </a:rPr>
              <a:t>Following the 2016 Throne Speech, </a:t>
            </a:r>
            <a:r>
              <a:rPr lang="en-CA" dirty="0" smtClean="0">
                <a:latin typeface="Arial" panose="020B0604020202020204" pitchFamily="34" charset="0"/>
                <a:cs typeface="Arial" panose="020B0604020202020204" pitchFamily="34" charset="0"/>
              </a:rPr>
              <a:t>several </a:t>
            </a:r>
            <a:r>
              <a:rPr lang="en-CA" dirty="0">
                <a:latin typeface="Arial" panose="020B0604020202020204" pitchFamily="34" charset="0"/>
                <a:cs typeface="Arial" panose="020B0604020202020204" pitchFamily="34" charset="0"/>
              </a:rPr>
              <a:t>actions were announced to further reduce electricity costs.  </a:t>
            </a:r>
          </a:p>
          <a:p>
            <a:pPr marL="0" indent="0">
              <a:buNone/>
            </a:pPr>
            <a:endParaRPr lang="en-CA" sz="1050" dirty="0">
              <a:latin typeface="Arial" panose="020B0604020202020204" pitchFamily="34" charset="0"/>
              <a:cs typeface="Arial" panose="020B0604020202020204" pitchFamily="34" charset="0"/>
            </a:endParaRPr>
          </a:p>
          <a:p>
            <a:pPr lvl="1">
              <a:buFontTx/>
              <a:buChar char="−"/>
            </a:pPr>
            <a:r>
              <a:rPr lang="en-CA" dirty="0">
                <a:latin typeface="Arial" panose="020B0604020202020204" pitchFamily="34" charset="0"/>
                <a:cs typeface="Arial" panose="020B0604020202020204" pitchFamily="34" charset="0"/>
              </a:rPr>
              <a:t>As of January 1, 2017, Ontario is rebating an amount equal to the provincial portion of the HST to reduce eligible residential, small business and farm electricity bills by 8%.</a:t>
            </a:r>
          </a:p>
          <a:p>
            <a:pPr lvl="1">
              <a:buFontTx/>
              <a:buChar char="−"/>
            </a:pPr>
            <a:endParaRPr lang="en-CA" dirty="0">
              <a:latin typeface="Arial" panose="020B0604020202020204" pitchFamily="34" charset="0"/>
              <a:cs typeface="Arial" panose="020B0604020202020204" pitchFamily="34" charset="0"/>
            </a:endParaRPr>
          </a:p>
          <a:p>
            <a:pPr lvl="1">
              <a:buFontTx/>
              <a:buChar char="−"/>
            </a:pPr>
            <a:r>
              <a:rPr lang="en-CA" dirty="0">
                <a:latin typeface="Arial" panose="020B0604020202020204" pitchFamily="34" charset="0"/>
                <a:cs typeface="Arial" panose="020B0604020202020204" pitchFamily="34" charset="0"/>
              </a:rPr>
              <a:t>Expanded support available to eligible rural ratepayers by updating Rural or Remote Rate Protection (RRRP) with additional relief, decreasing total electricity bills by an average of $45 each month when combined with the 8% rebate.</a:t>
            </a:r>
          </a:p>
          <a:p>
            <a:pPr lvl="1">
              <a:buFontTx/>
              <a:buChar char="−"/>
            </a:pPr>
            <a:endParaRPr lang="en-CA" dirty="0">
              <a:latin typeface="Arial" panose="020B0604020202020204" pitchFamily="34" charset="0"/>
              <a:cs typeface="Arial" panose="020B0604020202020204" pitchFamily="34" charset="0"/>
            </a:endParaRPr>
          </a:p>
          <a:p>
            <a:pPr lvl="1">
              <a:buFontTx/>
              <a:buChar char="−"/>
            </a:pPr>
            <a:r>
              <a:rPr lang="en-CA" dirty="0">
                <a:latin typeface="Arial" panose="020B0604020202020204" pitchFamily="34" charset="0"/>
                <a:cs typeface="Arial" panose="020B0604020202020204" pitchFamily="34" charset="0"/>
              </a:rPr>
              <a:t>Expanding the Industrial Conservation Initiative (ICI) – up to one-third savings for participants.</a:t>
            </a:r>
          </a:p>
          <a:p>
            <a:pPr lvl="1">
              <a:buFontTx/>
              <a:buChar char="−"/>
            </a:pPr>
            <a:endParaRPr lang="en-CA" dirty="0">
              <a:latin typeface="Arial" panose="020B0604020202020204" pitchFamily="34" charset="0"/>
              <a:cs typeface="Arial" panose="020B0604020202020204" pitchFamily="34" charset="0"/>
            </a:endParaRPr>
          </a:p>
          <a:p>
            <a:pPr lvl="1">
              <a:buFontTx/>
              <a:buChar char="−"/>
            </a:pPr>
            <a:r>
              <a:rPr lang="en-CA" dirty="0">
                <a:latin typeface="Arial" panose="020B0604020202020204" pitchFamily="34" charset="0"/>
                <a:cs typeface="Arial" panose="020B0604020202020204" pitchFamily="34" charset="0"/>
              </a:rPr>
              <a:t>Suspending the LRP II and the Energy from Waste Standard Offer Program (EFWSOP) – up to $3.8 billion in cost savings.</a:t>
            </a:r>
          </a:p>
          <a:p>
            <a:pPr lvl="1">
              <a:buFontTx/>
              <a:buChar char="−"/>
            </a:pPr>
            <a:endParaRPr lang="en-CA" dirty="0">
              <a:latin typeface="Arial" panose="020B0604020202020204" pitchFamily="34" charset="0"/>
              <a:cs typeface="Arial" panose="020B0604020202020204" pitchFamily="34" charset="0"/>
            </a:endParaRPr>
          </a:p>
          <a:p>
            <a:pPr lvl="1">
              <a:buFontTx/>
              <a:buChar char="−"/>
            </a:pPr>
            <a:r>
              <a:rPr lang="en-CA" dirty="0">
                <a:latin typeface="Arial" panose="020B0604020202020204" pitchFamily="34" charset="0"/>
                <a:cs typeface="Arial" panose="020B0604020202020204" pitchFamily="34" charset="0"/>
              </a:rPr>
              <a:t>Limiting the Feed-In Tariff (FIT) 5 procurement target to 150 MW and suspending future FIT procurements – up to $129 million in cost savings.</a:t>
            </a:r>
          </a:p>
          <a:p>
            <a:pPr lvl="1">
              <a:buFont typeface="Arial" pitchFamily="34" charset="0"/>
              <a:buChar char="–"/>
            </a:pPr>
            <a:endParaRPr lang="en-CA" dirty="0">
              <a:latin typeface="Arial" panose="020B0604020202020204" pitchFamily="34" charset="0"/>
              <a:cs typeface="Arial" panose="020B0604020202020204" pitchFamily="34" charset="0"/>
            </a:endParaRPr>
          </a:p>
          <a:p>
            <a:endParaRPr lang="en-C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7539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Autofit/>
          </a:bodyPr>
          <a:lstStyle/>
          <a:p>
            <a:r>
              <a:rPr lang="en-US" sz="3600" b="0" dirty="0">
                <a:latin typeface="Arial" pitchFamily="34" charset="0"/>
                <a:cs typeface="Arial" pitchFamily="34" charset="0"/>
              </a:rPr>
              <a:t>Ontario’s Fair Hydro Plan</a:t>
            </a:r>
          </a:p>
        </p:txBody>
      </p:sp>
      <p:sp>
        <p:nvSpPr>
          <p:cNvPr id="6" name="Title 1"/>
          <p:cNvSpPr txBox="1">
            <a:spLocks/>
          </p:cNvSpPr>
          <p:nvPr/>
        </p:nvSpPr>
        <p:spPr>
          <a:xfrm>
            <a:off x="4139952" y="116632"/>
            <a:ext cx="5004048" cy="1152128"/>
          </a:xfrm>
          <a:prstGeom prst="rect">
            <a:avLst/>
          </a:prstGeom>
          <a:ln w="25400" cap="flat" cmpd="sng" algn="ctr">
            <a:solidFill>
              <a:schemeClr val="bg1"/>
            </a:solidFill>
            <a:prstDash val="solid"/>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2800" b="1" kern="1200">
                <a:solidFill>
                  <a:schemeClr val="dk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endParaRPr lang="en-CA" b="0" dirty="0">
              <a:latin typeface="Arial" charset="0"/>
              <a:ea typeface="Arial" charset="0"/>
              <a:cs typeface="Arial" charset="0"/>
            </a:endParaRPr>
          </a:p>
        </p:txBody>
      </p:sp>
    </p:spTree>
    <p:extLst>
      <p:ext uri="{BB962C8B-B14F-4D97-AF65-F5344CB8AC3E}">
        <p14:creationId xmlns:p14="http://schemas.microsoft.com/office/powerpoint/2010/main" val="2289802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686800" cy="1080120"/>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US" sz="2800" b="0" dirty="0">
                <a:solidFill>
                  <a:schemeClr val="tx1"/>
                </a:solidFill>
                <a:latin typeface="Arial" charset="0"/>
                <a:ea typeface="Arial" charset="0"/>
                <a:cs typeface="Arial" charset="0"/>
              </a:rPr>
              <a:t>Ontario’s Fair Hydro Plan</a:t>
            </a:r>
          </a:p>
        </p:txBody>
      </p:sp>
      <p:sp>
        <p:nvSpPr>
          <p:cNvPr id="3" name="Content Placeholder 2"/>
          <p:cNvSpPr>
            <a:spLocks noGrp="1"/>
          </p:cNvSpPr>
          <p:nvPr>
            <p:ph idx="1"/>
          </p:nvPr>
        </p:nvSpPr>
        <p:spPr>
          <a:xfrm>
            <a:off x="612480" y="1052736"/>
            <a:ext cx="8207992" cy="5112568"/>
          </a:xfrm>
        </p:spPr>
        <p:txBody>
          <a:bodyPr>
            <a:noAutofit/>
          </a:bodyPr>
          <a:lstStyle/>
          <a:p>
            <a:r>
              <a:rPr lang="en-US" dirty="0">
                <a:latin typeface="Arial" charset="0"/>
                <a:ea typeface="Arial" charset="0"/>
                <a:cs typeface="Arial" charset="0"/>
              </a:rPr>
              <a:t>Ontario is lowering electricity bills by 25 per cent for the </a:t>
            </a:r>
            <a:r>
              <a:rPr lang="en-CA" dirty="0" smtClean="0">
                <a:latin typeface="Arial" charset="0"/>
                <a:ea typeface="Arial" charset="0"/>
                <a:cs typeface="Arial" charset="0"/>
              </a:rPr>
              <a:t>typical </a:t>
            </a:r>
            <a:r>
              <a:rPr lang="en-US" dirty="0" smtClean="0">
                <a:latin typeface="Arial" charset="0"/>
                <a:ea typeface="Arial" charset="0"/>
                <a:cs typeface="Arial" charset="0"/>
              </a:rPr>
              <a:t>residential </a:t>
            </a:r>
            <a:r>
              <a:rPr lang="en-US" dirty="0">
                <a:latin typeface="Arial" charset="0"/>
                <a:ea typeface="Arial" charset="0"/>
                <a:cs typeface="Arial" charset="0"/>
              </a:rPr>
              <a:t>customer </a:t>
            </a:r>
            <a:r>
              <a:rPr lang="en-CA" dirty="0" smtClean="0">
                <a:latin typeface="Arial" charset="0"/>
                <a:ea typeface="Arial" charset="0"/>
                <a:cs typeface="Arial" charset="0"/>
              </a:rPr>
              <a:t>and holding rate increases to the rate of inflation for four years</a:t>
            </a:r>
            <a:r>
              <a:rPr lang="en-US" dirty="0" smtClean="0">
                <a:latin typeface="Arial" charset="0"/>
                <a:ea typeface="Arial" charset="0"/>
                <a:cs typeface="Arial" charset="0"/>
              </a:rPr>
              <a:t>.</a:t>
            </a:r>
            <a:r>
              <a:rPr lang="en-CA" dirty="0" smtClean="0">
                <a:latin typeface="Arial" charset="0"/>
                <a:ea typeface="Arial" charset="0"/>
                <a:cs typeface="Arial" charset="0"/>
              </a:rPr>
              <a:t> Small businesses and farms would also benefit from this initiative.</a:t>
            </a:r>
            <a:endParaRPr lang="en-US" dirty="0">
              <a:latin typeface="Arial" charset="0"/>
              <a:ea typeface="Arial" charset="0"/>
              <a:cs typeface="Arial" charset="0"/>
            </a:endParaRPr>
          </a:p>
          <a:p>
            <a:endParaRPr lang="en-US" dirty="0">
              <a:latin typeface="Arial" charset="0"/>
              <a:ea typeface="Arial" charset="0"/>
              <a:cs typeface="Arial" charset="0"/>
            </a:endParaRPr>
          </a:p>
          <a:p>
            <a:r>
              <a:rPr lang="en-US" dirty="0" smtClean="0">
                <a:latin typeface="Arial" charset="0"/>
                <a:ea typeface="Arial" charset="0"/>
                <a:cs typeface="Arial" charset="0"/>
              </a:rPr>
              <a:t>People </a:t>
            </a:r>
            <a:r>
              <a:rPr lang="en-US" dirty="0">
                <a:latin typeface="Arial" charset="0"/>
                <a:ea typeface="Arial" charset="0"/>
                <a:cs typeface="Arial" charset="0"/>
              </a:rPr>
              <a:t>with low </a:t>
            </a:r>
            <a:r>
              <a:rPr lang="en-US" dirty="0" smtClean="0">
                <a:latin typeface="Arial" charset="0"/>
                <a:ea typeface="Arial" charset="0"/>
                <a:cs typeface="Arial" charset="0"/>
              </a:rPr>
              <a:t>incomes, those </a:t>
            </a:r>
            <a:r>
              <a:rPr lang="en-US" dirty="0">
                <a:latin typeface="Arial" charset="0"/>
                <a:ea typeface="Arial" charset="0"/>
                <a:cs typeface="Arial" charset="0"/>
              </a:rPr>
              <a:t>served by local distribution companies (LDCs) with the highest distribution </a:t>
            </a:r>
            <a:r>
              <a:rPr lang="en-US" dirty="0" smtClean="0">
                <a:latin typeface="Arial" charset="0"/>
                <a:ea typeface="Arial" charset="0"/>
                <a:cs typeface="Arial" charset="0"/>
              </a:rPr>
              <a:t>costs</a:t>
            </a:r>
            <a:r>
              <a:rPr lang="en-CA" dirty="0" smtClean="0">
                <a:latin typeface="Arial" charset="0"/>
                <a:ea typeface="Arial" charset="0"/>
                <a:cs typeface="Arial" charset="0"/>
              </a:rPr>
              <a:t>, OESP recipients and On-Reserve First Nation households </a:t>
            </a:r>
            <a:r>
              <a:rPr lang="en-US" dirty="0" smtClean="0">
                <a:latin typeface="Arial" charset="0"/>
                <a:ea typeface="Arial" charset="0"/>
                <a:cs typeface="Arial" charset="0"/>
              </a:rPr>
              <a:t>would </a:t>
            </a:r>
            <a:r>
              <a:rPr lang="en-US" dirty="0">
                <a:latin typeface="Arial" charset="0"/>
                <a:ea typeface="Arial" charset="0"/>
                <a:cs typeface="Arial" charset="0"/>
              </a:rPr>
              <a:t>benefit from even greater reductions to their electricity bills</a:t>
            </a:r>
            <a:r>
              <a:rPr lang="en-US" dirty="0" smtClean="0">
                <a:latin typeface="Arial" charset="0"/>
                <a:ea typeface="Arial" charset="0"/>
                <a:cs typeface="Arial" charset="0"/>
              </a:rPr>
              <a:t>.</a:t>
            </a:r>
          </a:p>
          <a:p>
            <a:endParaRPr lang="en-US" dirty="0" smtClean="0">
              <a:latin typeface="Arial" charset="0"/>
              <a:ea typeface="Arial" charset="0"/>
              <a:cs typeface="Arial" charset="0"/>
            </a:endParaRPr>
          </a:p>
          <a:p>
            <a:r>
              <a:rPr lang="en-US" dirty="0" smtClean="0">
                <a:latin typeface="Arial" charset="0"/>
                <a:ea typeface="Arial" charset="0"/>
                <a:cs typeface="Arial" charset="0"/>
              </a:rPr>
              <a:t>These new measures will cost the government up to $2.5 billion over the next three years.</a:t>
            </a:r>
            <a:endParaRPr lang="en-CA" dirty="0">
              <a:latin typeface="Arial" charset="0"/>
              <a:ea typeface="Arial" charset="0"/>
              <a:cs typeface="Arial" charset="0"/>
            </a:endParaRPr>
          </a:p>
          <a:p>
            <a:pPr marL="0" indent="0">
              <a:buNone/>
            </a:pPr>
            <a:endParaRPr lang="en-CA" dirty="0" smtClean="0">
              <a:latin typeface="Arial" charset="0"/>
              <a:ea typeface="Arial" charset="0"/>
              <a:cs typeface="Arial" charset="0"/>
            </a:endParaRPr>
          </a:p>
          <a:p>
            <a:pPr marL="287338" indent="-287338"/>
            <a:r>
              <a:rPr lang="en-CA" dirty="0" smtClean="0">
                <a:latin typeface="Arial" charset="0"/>
                <a:ea typeface="Arial" charset="0"/>
                <a:cs typeface="Arial" charset="0"/>
              </a:rPr>
              <a:t>Government intends to introduce legislation to enable Ontario’s Fair Hydro Plan.</a:t>
            </a:r>
            <a:endParaRPr lang="en-CA" dirty="0">
              <a:latin typeface="Arial" charset="0"/>
              <a:ea typeface="Arial" charset="0"/>
              <a:cs typeface="Arial" charset="0"/>
            </a:endParaRPr>
          </a:p>
        </p:txBody>
      </p:sp>
    </p:spTree>
    <p:extLst>
      <p:ext uri="{BB962C8B-B14F-4D97-AF65-F5344CB8AC3E}">
        <p14:creationId xmlns:p14="http://schemas.microsoft.com/office/powerpoint/2010/main" val="926386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Autofit/>
          </a:bodyPr>
          <a:lstStyle/>
          <a:p>
            <a:pPr marL="742950" indent="-742950">
              <a:buFont typeface="+mj-lt"/>
              <a:buAutoNum type="arabicPeriod"/>
            </a:pPr>
            <a:r>
              <a:rPr lang="en-US" sz="3600" b="0" dirty="0">
                <a:latin typeface="Arial" pitchFamily="34" charset="0"/>
                <a:cs typeface="Arial" pitchFamily="34" charset="0"/>
              </a:rPr>
              <a:t>Refinancing Global Adjustment </a:t>
            </a:r>
          </a:p>
        </p:txBody>
      </p:sp>
      <p:sp>
        <p:nvSpPr>
          <p:cNvPr id="6" name="Title 1"/>
          <p:cNvSpPr txBox="1">
            <a:spLocks/>
          </p:cNvSpPr>
          <p:nvPr/>
        </p:nvSpPr>
        <p:spPr>
          <a:xfrm>
            <a:off x="4139952" y="116632"/>
            <a:ext cx="5004048" cy="1152128"/>
          </a:xfrm>
          <a:prstGeom prst="rect">
            <a:avLst/>
          </a:prstGeom>
          <a:ln w="25400" cap="flat" cmpd="sng" algn="ctr">
            <a:solidFill>
              <a:schemeClr val="bg1"/>
            </a:solidFill>
            <a:prstDash val="solid"/>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2800" b="1" kern="1200">
                <a:solidFill>
                  <a:schemeClr val="dk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endParaRPr lang="en-CA" b="0" dirty="0">
              <a:latin typeface="Arial" charset="0"/>
              <a:ea typeface="Arial" charset="0"/>
              <a:cs typeface="Arial" charset="0"/>
            </a:endParaRPr>
          </a:p>
        </p:txBody>
      </p:sp>
    </p:spTree>
    <p:extLst>
      <p:ext uri="{BB962C8B-B14F-4D97-AF65-F5344CB8AC3E}">
        <p14:creationId xmlns:p14="http://schemas.microsoft.com/office/powerpoint/2010/main" val="4249779676"/>
      </p:ext>
    </p:extLst>
  </p:cSld>
  <p:clrMapOvr>
    <a:masterClrMapping/>
  </p:clrMapOvr>
</p:sld>
</file>

<file path=ppt/theme/theme1.xml><?xml version="1.0" encoding="utf-8"?>
<a:theme xmlns:a="http://schemas.openxmlformats.org/drawingml/2006/main" name="Ministry Powerpoint Deck">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Ministry Powerpoint Deck</Template>
  <TotalTime>9451</TotalTime>
  <Words>2322</Words>
  <Application>Microsoft Macintosh PowerPoint</Application>
  <PresentationFormat>On-screen Show (4:3)</PresentationFormat>
  <Paragraphs>189</Paragraphs>
  <Slides>24</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Courier New</vt:lpstr>
      <vt:lpstr>Verdana</vt:lpstr>
      <vt:lpstr>Arial Unicode MS</vt:lpstr>
      <vt:lpstr>Arial</vt:lpstr>
      <vt:lpstr>Helvetica</vt:lpstr>
      <vt:lpstr>Calibri</vt:lpstr>
      <vt:lpstr>Candara</vt:lpstr>
      <vt:lpstr>Ministry Powerpoint Deck</vt:lpstr>
      <vt:lpstr>Ontario's Fair Hydro Plan: Providing Relief for Consumers    Technical Briefing  Ontario Ministry of Energy</vt:lpstr>
      <vt:lpstr>Outline of Technical Briefing</vt:lpstr>
      <vt:lpstr>Ontario’s Electricity Market</vt:lpstr>
      <vt:lpstr>Significant Change in Supply Mix</vt:lpstr>
      <vt:lpstr>Electricity Prices Have Increased</vt:lpstr>
      <vt:lpstr>Recent Actions To Mitigate Electricity Rates</vt:lpstr>
      <vt:lpstr>Ontario’s Fair Hydro Plan</vt:lpstr>
      <vt:lpstr>Ontario’s Fair Hydro Plan</vt:lpstr>
      <vt:lpstr>Refinancing Global Adjustment </vt:lpstr>
      <vt:lpstr>Refinancing the Global Adjustment </vt:lpstr>
      <vt:lpstr>Policy Rationale</vt:lpstr>
      <vt:lpstr>Implementation</vt:lpstr>
      <vt:lpstr>Helping Vulnerable Consumers</vt:lpstr>
      <vt:lpstr>Helping Vulnerable Electricity Consumers </vt:lpstr>
      <vt:lpstr>Broadening Rural or Remote Electricity Rate Protection (RRRP) </vt:lpstr>
      <vt:lpstr>Enhancing the Ontario Electricity Support Program (OESP)</vt:lpstr>
      <vt:lpstr>First Nations On-Reserve Delivery Credit </vt:lpstr>
      <vt:lpstr>Establishing a New Affordability Fund</vt:lpstr>
      <vt:lpstr>Enhancing Competitiveness for Small Manufacturers and Industrials</vt:lpstr>
      <vt:lpstr>Enhancing Competitiveness for Small Manufacturers and Industrials</vt:lpstr>
      <vt:lpstr>Market Efficiencies / Bending the Cost Curve</vt:lpstr>
      <vt:lpstr>Ongoing Efforts To Bend The Cost Curve of Ontario’s Electricity System</vt:lpstr>
      <vt:lpstr>Improving Electricity Sector Efficiency</vt:lpstr>
      <vt:lpstr>2017 Long-Term Energy Plan</vt:lpstr>
    </vt:vector>
  </TitlesOfParts>
  <Company>MGS</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Boyko, Cody (ENERGY)</dc:creator>
  <cp:lastModifiedBy>Steen Hume</cp:lastModifiedBy>
  <cp:revision>543</cp:revision>
  <cp:lastPrinted>2017-03-02T01:16:58Z</cp:lastPrinted>
  <dcterms:created xsi:type="dcterms:W3CDTF">2015-05-25T16:46:34Z</dcterms:created>
  <dcterms:modified xsi:type="dcterms:W3CDTF">2017-03-02T03:05:36Z</dcterms:modified>
</cp:coreProperties>
</file>