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2.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drawings/drawing3.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drawings/drawing4.xml" ContentType="application/vnd.openxmlformats-officedocument.drawingml.chartshapes+xml"/>
  <Override PartName="/ppt/charts/chart5.xml" ContentType="application/vnd.openxmlformats-officedocument.drawingml.chart+xml"/>
  <Override PartName="/ppt/theme/themeOverride5.xml" ContentType="application/vnd.openxmlformats-officedocument.themeOverride+xml"/>
  <Override PartName="/ppt/drawings/drawing5.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drawings/drawing6.xml" ContentType="application/vnd.openxmlformats-officedocument.drawingml.chartshapes+xml"/>
  <Override PartName="/ppt/notesSlides/notesSlide13.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drawings/drawing7.xml" ContentType="application/vnd.openxmlformats-officedocument.drawingml.chartshapes+xml"/>
  <Override PartName="/ppt/notesSlides/notesSlide14.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drawings/drawing8.xml" ContentType="application/vnd.openxmlformats-officedocument.drawingml.chartshape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407" r:id="rId2"/>
    <p:sldId id="427" r:id="rId3"/>
    <p:sldId id="523" r:id="rId4"/>
    <p:sldId id="453" r:id="rId5"/>
    <p:sldId id="511" r:id="rId6"/>
    <p:sldId id="526" r:id="rId7"/>
    <p:sldId id="445" r:id="rId8"/>
    <p:sldId id="574" r:id="rId9"/>
    <p:sldId id="575" r:id="rId10"/>
    <p:sldId id="561" r:id="rId11"/>
    <p:sldId id="578" r:id="rId12"/>
    <p:sldId id="473" r:id="rId13"/>
    <p:sldId id="557" r:id="rId14"/>
    <p:sldId id="559" r:id="rId15"/>
    <p:sldId id="468" r:id="rId16"/>
    <p:sldId id="567" r:id="rId17"/>
    <p:sldId id="533" r:id="rId18"/>
    <p:sldId id="534" r:id="rId19"/>
    <p:sldId id="550" r:id="rId20"/>
    <p:sldId id="549" r:id="rId21"/>
    <p:sldId id="568" r:id="rId22"/>
    <p:sldId id="569" r:id="rId23"/>
    <p:sldId id="581" r:id="rId24"/>
    <p:sldId id="519" r:id="rId25"/>
    <p:sldId id="580" r:id="rId26"/>
    <p:sldId id="570" r:id="rId27"/>
    <p:sldId id="571" r:id="rId28"/>
    <p:sldId id="572" r:id="rId29"/>
    <p:sldId id="545" r:id="rId30"/>
    <p:sldId id="456" r:id="rId31"/>
    <p:sldId id="450" r:id="rId32"/>
    <p:sldId id="452" r:id="rId33"/>
    <p:sldId id="576" r:id="rId34"/>
    <p:sldId id="579" r:id="rId35"/>
    <p:sldId id="455" r:id="rId36"/>
    <p:sldId id="525" r:id="rId37"/>
    <p:sldId id="524" r:id="rId38"/>
    <p:sldId id="457" r:id="rId39"/>
    <p:sldId id="577" r:id="rId40"/>
    <p:sldId id="458" r:id="rId41"/>
    <p:sldId id="459" r:id="rId42"/>
    <p:sldId id="460" r:id="rId43"/>
    <p:sldId id="461" r:id="rId44"/>
    <p:sldId id="462" r:id="rId45"/>
    <p:sldId id="463" r:id="rId46"/>
    <p:sldId id="512" r:id="rId47"/>
    <p:sldId id="532" r:id="rId4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isco Chinchon" initials="FC" lastIdx="1" clrIdx="0"/>
  <p:cmAuthor id="1" name="Bergman, Mark (ENERGY)" initials="MB"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2840"/>
    <a:srgbClr val="265795"/>
    <a:srgbClr val="DCEDF2"/>
    <a:srgbClr val="39ACB9"/>
    <a:srgbClr val="0D5341"/>
    <a:srgbClr val="5D032A"/>
    <a:srgbClr val="E78F47"/>
    <a:srgbClr val="48A280"/>
    <a:srgbClr val="2C778C"/>
    <a:srgbClr val="6FC9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598" autoAdjust="0"/>
    <p:restoredTop sz="40675" autoAdjust="0"/>
  </p:normalViewPr>
  <p:slideViewPr>
    <p:cSldViewPr>
      <p:cViewPr>
        <p:scale>
          <a:sx n="70" d="100"/>
          <a:sy n="70" d="100"/>
        </p:scale>
        <p:origin x="-2382" y="-1026"/>
      </p:cViewPr>
      <p:guideLst>
        <p:guide orient="horz" pos="2160"/>
        <p:guide pos="2880"/>
      </p:guideLst>
    </p:cSldViewPr>
  </p:slideViewPr>
  <p:notesTextViewPr>
    <p:cViewPr>
      <p:scale>
        <a:sx n="1" d="1"/>
        <a:sy n="1" d="1"/>
      </p:scale>
      <p:origin x="0" y="0"/>
    </p:cViewPr>
  </p:notesTextViewPr>
  <p:sorterViewPr>
    <p:cViewPr>
      <p:scale>
        <a:sx n="120" d="100"/>
        <a:sy n="120" d="100"/>
      </p:scale>
      <p:origin x="0" y="0"/>
    </p:cViewPr>
  </p:sorterViewPr>
  <p:notesViewPr>
    <p:cSldViewPr>
      <p:cViewPr varScale="1">
        <p:scale>
          <a:sx n="54" d="100"/>
          <a:sy n="54" d="100"/>
        </p:scale>
        <p:origin x="-170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Etcptovspifs003\pd\EnergyPolicy\Economics\Files\Rate%20Mitigation\20161122%20Additional%20Rate%20Mitigation%20Options\OPO%20Update%20(no%20LRP%20II)%20Residential%20Bills%20and%20Industrial%20Rates%20(8%25%20Corrected)%20(Recovered).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hola\Desktop\YTD%20Class%20A%202016.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oleObject" Target="file:///\\Etcptovspifs003\pd\EnergyPolicy\Economics\Files\Rate%20Mitigation\20161122%20Additional%20Rate%20Mitigation%20Options\YTD%20Class%20A%202016.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C:\Users\hola\Desktop\Copy%20of%20Historical%20Monthly%20Prices.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C:\Users\hola\Desktop\Copy%20of%20Historical%20Monthly%20Prices.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oleObject" Target="file:///\\Etcptovspifs003\pd\EnergyPolicy\Economics\Files\Rate%20Mitigation\HST%208%20Percent\Copy%20of%20Historical%20Monthly%20Prices%20530pm.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oleObject" Target="file:///\\Etcptovspifs003\pd\EnergyPolicy\Economics\Files\Rate%20Mitigation\HST%208%20Percent\Historical%20Monthly%20Prices%20LH.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chartUserShapes" Target="../drawings/drawing8.xml"/><Relationship Id="rId2" Type="http://schemas.openxmlformats.org/officeDocument/2006/relationships/oleObject" Target="file:///\\Etcptovspifs003\pd\EnergyPolicy\Economics\Files\Rate%20Mitigation\HST%208%20Percent\Historical%20Monthly%20Prices%20LH.xlsx" TargetMode="External"/><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182852143482"/>
          <c:y val="0.19954870224555299"/>
          <c:w val="0.84726159230096199"/>
          <c:h val="0.67573336758878699"/>
        </c:manualLayout>
      </c:layout>
      <c:barChart>
        <c:barDir val="col"/>
        <c:grouping val="clustered"/>
        <c:varyColors val="0"/>
        <c:ser>
          <c:idx val="0"/>
          <c:order val="0"/>
          <c:tx>
            <c:strRef>
              <c:f>'Res Bills Comparison'!$D$2</c:f>
              <c:strCache>
                <c:ptCount val="1"/>
                <c:pt idx="0">
                  <c:v>$/month</c:v>
                </c:pt>
              </c:strCache>
            </c:strRef>
          </c:tx>
          <c:invertIfNegative val="0"/>
          <c:dLbls>
            <c:spPr>
              <a:noFill/>
              <a:ln>
                <a:noFill/>
              </a:ln>
              <a:effectLst/>
            </c:spPr>
            <c:txPr>
              <a:bodyPr/>
              <a:lstStyle/>
              <a:p>
                <a:pPr>
                  <a:defRPr>
                    <a:latin typeface="Arial" panose="020B060402020202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'Res Bills Comparison'!$B$3:$B$5</c:f>
              <c:strCache>
                <c:ptCount val="3"/>
                <c:pt idx="0">
                  <c:v>Typical Residential 
(750 kWh/month)</c:v>
                </c:pt>
                <c:pt idx="1">
                  <c:v>Rural with RRRP 
(1,300 kWh/month)</c:v>
                </c:pt>
                <c:pt idx="2">
                  <c:v>Electric Heating 
(2,500 kWh/month)</c:v>
                </c:pt>
              </c:strCache>
            </c:strRef>
          </c:cat>
          <c:val>
            <c:numRef>
              <c:f>'Res Bills Comparison'!$D$3:$D$5</c:f>
              <c:numCache>
                <c:formatCode>0</c:formatCode>
                <c:ptCount val="3"/>
                <c:pt idx="0" formatCode="General">
                  <c:v>156</c:v>
                </c:pt>
                <c:pt idx="1">
                  <c:v>291.18405000000001</c:v>
                </c:pt>
                <c:pt idx="2">
                  <c:v>455.99454999999978</c:v>
                </c:pt>
              </c:numCache>
            </c:numRef>
          </c:val>
        </c:ser>
        <c:dLbls>
          <c:showLegendKey val="0"/>
          <c:showVal val="0"/>
          <c:showCatName val="0"/>
          <c:showSerName val="0"/>
          <c:showPercent val="0"/>
          <c:showBubbleSize val="0"/>
        </c:dLbls>
        <c:gapWidth val="150"/>
        <c:axId val="84936960"/>
        <c:axId val="85454848"/>
      </c:barChart>
      <c:lineChart>
        <c:grouping val="standard"/>
        <c:varyColors val="0"/>
        <c:ser>
          <c:idx val="1"/>
          <c:order val="1"/>
          <c:tx>
            <c:v>2013 LTEP</c:v>
          </c:tx>
          <c:spPr>
            <a:ln w="6350">
              <a:noFill/>
            </a:ln>
          </c:spPr>
          <c:marker>
            <c:symbol val="dash"/>
            <c:size val="4"/>
            <c:spPr>
              <a:solidFill>
                <a:schemeClr val="accent3"/>
              </a:solidFill>
              <a:ln w="6350">
                <a:noFill/>
              </a:ln>
            </c:spPr>
          </c:marker>
          <c:dLbls>
            <c:dLbl>
              <c:idx val="0"/>
              <c:delete val="1"/>
              <c:extLst>
                <c:ext xmlns:c15="http://schemas.microsoft.com/office/drawing/2012/chart" uri="{CE6537A1-D6FC-4f65-9D91-7224C49458BB}"/>
              </c:extLst>
            </c:dLbl>
            <c:spPr>
              <a:noFill/>
              <a:ln>
                <a:noFill/>
              </a:ln>
              <a:effectLst/>
            </c:spPr>
            <c:txPr>
              <a:bodyPr/>
              <a:lstStyle/>
              <a:p>
                <a:pPr>
                  <a:defRPr>
                    <a:solidFill>
                      <a:schemeClr val="accent3">
                        <a:lumMod val="50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'Res Bills Comparison'!$E$3:$E$5</c:f>
              <c:numCache>
                <c:formatCode>General</c:formatCode>
                <c:ptCount val="3"/>
                <c:pt idx="0" formatCode="0">
                  <c:v>158.51626977553059</c:v>
                </c:pt>
              </c:numCache>
            </c:numRef>
          </c:val>
          <c:smooth val="0"/>
        </c:ser>
        <c:ser>
          <c:idx val="2"/>
          <c:order val="2"/>
          <c:tx>
            <c:strRef>
              <c:f>'Res Bills Comparison'!$F$2</c:f>
              <c:strCache>
                <c:ptCount val="1"/>
                <c:pt idx="0">
                  <c:v>2013 LTEP</c:v>
                </c:pt>
              </c:strCache>
            </c:strRef>
          </c:tx>
          <c:spPr>
            <a:ln w="28575">
              <a:noFill/>
            </a:ln>
          </c:spPr>
          <c:marker>
            <c:symbol val="dot"/>
            <c:size val="5"/>
          </c:marker>
          <c:val>
            <c:numRef>
              <c:f>'Res Bills Comparison'!$F$3:$F$5</c:f>
              <c:numCache>
                <c:formatCode>General</c:formatCode>
                <c:ptCount val="3"/>
                <c:pt idx="0" formatCode="0">
                  <c:v>167</c:v>
                </c:pt>
              </c:numCache>
            </c:numRef>
          </c:val>
          <c:smooth val="0"/>
        </c:ser>
        <c:dLbls>
          <c:showLegendKey val="0"/>
          <c:showVal val="0"/>
          <c:showCatName val="0"/>
          <c:showSerName val="0"/>
          <c:showPercent val="0"/>
          <c:showBubbleSize val="0"/>
        </c:dLbls>
        <c:marker val="1"/>
        <c:smooth val="0"/>
        <c:axId val="84936960"/>
        <c:axId val="85454848"/>
      </c:lineChart>
      <c:catAx>
        <c:axId val="84936960"/>
        <c:scaling>
          <c:orientation val="minMax"/>
        </c:scaling>
        <c:delete val="0"/>
        <c:axPos val="b"/>
        <c:numFmt formatCode="General" sourceLinked="0"/>
        <c:majorTickMark val="out"/>
        <c:minorTickMark val="none"/>
        <c:tickLblPos val="nextTo"/>
        <c:txPr>
          <a:bodyPr/>
          <a:lstStyle/>
          <a:p>
            <a:pPr>
              <a:defRPr>
                <a:latin typeface="Arial" panose="020B0604020202020204" pitchFamily="34" charset="0"/>
                <a:cs typeface="Arial" panose="020B0604020202020204" pitchFamily="34" charset="0"/>
              </a:defRPr>
            </a:pPr>
            <a:endParaRPr lang="en-US"/>
          </a:p>
        </c:txPr>
        <c:crossAx val="85454848"/>
        <c:crosses val="autoZero"/>
        <c:auto val="1"/>
        <c:lblAlgn val="ctr"/>
        <c:lblOffset val="100"/>
        <c:noMultiLvlLbl val="0"/>
      </c:catAx>
      <c:valAx>
        <c:axId val="85454848"/>
        <c:scaling>
          <c:orientation val="minMax"/>
        </c:scaling>
        <c:delete val="0"/>
        <c:axPos val="l"/>
        <c:majorGridlines>
          <c:spPr>
            <a:ln>
              <a:noFill/>
            </a:ln>
          </c:spPr>
        </c:majorGridlines>
        <c:numFmt formatCode="General" sourceLinked="1"/>
        <c:majorTickMark val="out"/>
        <c:minorTickMark val="none"/>
        <c:tickLblPos val="nextTo"/>
        <c:txPr>
          <a:bodyPr/>
          <a:lstStyle/>
          <a:p>
            <a:pPr>
              <a:defRPr>
                <a:latin typeface="Arial" panose="020B0604020202020204" pitchFamily="34" charset="0"/>
                <a:cs typeface="Arial" panose="020B0604020202020204" pitchFamily="34" charset="0"/>
              </a:defRPr>
            </a:pPr>
            <a:endParaRPr lang="en-US"/>
          </a:p>
        </c:txPr>
        <c:crossAx val="84936960"/>
        <c:crosses val="autoZero"/>
        <c:crossBetween val="between"/>
      </c:valAx>
      <c:spPr>
        <a:noFill/>
      </c:spPr>
    </c:plotArea>
    <c:plotVisOnly val="1"/>
    <c:dispBlanksAs val="gap"/>
    <c:showDLblsOverMax val="0"/>
  </c:chart>
  <c:spPr>
    <a:ln>
      <a:noFill/>
    </a:ln>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9914364003111"/>
          <c:y val="0.20880796150481201"/>
          <c:w val="0.85953008044133405"/>
          <c:h val="0.67521216097987702"/>
        </c:manualLayout>
      </c:layout>
      <c:barChart>
        <c:barDir val="col"/>
        <c:grouping val="clustered"/>
        <c:varyColors val="0"/>
        <c:ser>
          <c:idx val="0"/>
          <c:order val="0"/>
          <c:tx>
            <c:strRef>
              <c:f>Sheet1!$D$11</c:f>
              <c:strCache>
                <c:ptCount val="1"/>
                <c:pt idx="0">
                  <c:v>Pre-Carbon</c:v>
                </c:pt>
              </c:strCache>
            </c:strRef>
          </c:tx>
          <c:invertIfNegative val="0"/>
          <c:dLbls>
            <c:spPr>
              <a:noFill/>
              <a:ln>
                <a:noFill/>
              </a:ln>
              <a:effectLst/>
            </c:spPr>
            <c:txPr>
              <a:bodyPr/>
              <a:lstStyle/>
              <a:p>
                <a:pPr>
                  <a:defRPr sz="1050">
                    <a:latin typeface="Arial" panose="020B060402020202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Sheet1!$C$12:$C$13</c:f>
              <c:strCache>
                <c:ptCount val="2"/>
                <c:pt idx="0">
                  <c:v>Class A</c:v>
                </c:pt>
                <c:pt idx="1">
                  <c:v>Class B</c:v>
                </c:pt>
              </c:strCache>
            </c:strRef>
          </c:cat>
          <c:val>
            <c:numRef>
              <c:f>Sheet1!$D$12:$D$13</c:f>
              <c:numCache>
                <c:formatCode>General</c:formatCode>
                <c:ptCount val="2"/>
                <c:pt idx="0">
                  <c:v>85</c:v>
                </c:pt>
                <c:pt idx="1">
                  <c:v>152</c:v>
                </c:pt>
              </c:numCache>
            </c:numRef>
          </c:val>
        </c:ser>
        <c:dLbls>
          <c:showLegendKey val="0"/>
          <c:showVal val="0"/>
          <c:showCatName val="0"/>
          <c:showSerName val="0"/>
          <c:showPercent val="0"/>
          <c:showBubbleSize val="0"/>
        </c:dLbls>
        <c:gapWidth val="150"/>
        <c:axId val="26322048"/>
        <c:axId val="26323584"/>
      </c:barChart>
      <c:lineChart>
        <c:grouping val="standard"/>
        <c:varyColors val="0"/>
        <c:ser>
          <c:idx val="1"/>
          <c:order val="1"/>
          <c:tx>
            <c:strRef>
              <c:f>Sheet1!$F$12:$F$13</c:f>
              <c:strCache>
                <c:ptCount val="1"/>
                <c:pt idx="0">
                  <c:v>96</c:v>
                </c:pt>
              </c:strCache>
            </c:strRef>
          </c:tx>
          <c:spPr>
            <a:ln>
              <a:solidFill>
                <a:schemeClr val="accent3">
                  <a:lumMod val="75000"/>
                </a:schemeClr>
              </a:solidFill>
            </a:ln>
          </c:spPr>
          <c:marker>
            <c:symbol val="dash"/>
            <c:size val="7"/>
            <c:spPr>
              <a:solidFill>
                <a:schemeClr val="accent3"/>
              </a:solidFill>
              <a:ln>
                <a:solidFill>
                  <a:schemeClr val="accent3">
                    <a:lumMod val="75000"/>
                  </a:schemeClr>
                </a:solidFill>
              </a:ln>
            </c:spPr>
          </c:marker>
          <c:dLbls>
            <c:dLbl>
              <c:idx val="0"/>
              <c:delete val="1"/>
              <c:extLst>
                <c:ext xmlns:c15="http://schemas.microsoft.com/office/drawing/2012/chart" uri="{CE6537A1-D6FC-4f65-9D91-7224C49458BB}"/>
              </c:extLst>
            </c:dLbl>
            <c:spPr>
              <a:noFill/>
              <a:ln>
                <a:noFill/>
              </a:ln>
              <a:effectLst/>
            </c:spPr>
            <c:txPr>
              <a:bodyPr/>
              <a:lstStyle/>
              <a:p>
                <a:pPr>
                  <a:defRPr>
                    <a:solidFill>
                      <a:schemeClr val="accent3">
                        <a:lumMod val="75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Sheet1!$F$12:$F$13</c:f>
              <c:numCache>
                <c:formatCode>General</c:formatCode>
                <c:ptCount val="2"/>
                <c:pt idx="0">
                  <c:v>96</c:v>
                </c:pt>
              </c:numCache>
            </c:numRef>
          </c:val>
          <c:smooth val="0"/>
        </c:ser>
        <c:dLbls>
          <c:showLegendKey val="0"/>
          <c:showVal val="0"/>
          <c:showCatName val="0"/>
          <c:showSerName val="0"/>
          <c:showPercent val="0"/>
          <c:showBubbleSize val="0"/>
        </c:dLbls>
        <c:marker val="1"/>
        <c:smooth val="0"/>
        <c:axId val="26322048"/>
        <c:axId val="26323584"/>
      </c:lineChart>
      <c:catAx>
        <c:axId val="26322048"/>
        <c:scaling>
          <c:orientation val="minMax"/>
        </c:scaling>
        <c:delete val="0"/>
        <c:axPos val="b"/>
        <c:numFmt formatCode="General" sourceLinked="0"/>
        <c:majorTickMark val="out"/>
        <c:minorTickMark val="none"/>
        <c:tickLblPos val="nextTo"/>
        <c:txPr>
          <a:bodyPr/>
          <a:lstStyle/>
          <a:p>
            <a:pPr>
              <a:defRPr sz="1100">
                <a:latin typeface="Arial" panose="020B0604020202020204" pitchFamily="34" charset="0"/>
                <a:cs typeface="Arial" panose="020B0604020202020204" pitchFamily="34" charset="0"/>
              </a:defRPr>
            </a:pPr>
            <a:endParaRPr lang="en-US"/>
          </a:p>
        </c:txPr>
        <c:crossAx val="26323584"/>
        <c:crosses val="autoZero"/>
        <c:auto val="1"/>
        <c:lblAlgn val="ctr"/>
        <c:lblOffset val="100"/>
        <c:noMultiLvlLbl val="0"/>
      </c:catAx>
      <c:valAx>
        <c:axId val="26323584"/>
        <c:scaling>
          <c:orientation val="minMax"/>
        </c:scaling>
        <c:delete val="0"/>
        <c:axPos val="l"/>
        <c:majorGridlines>
          <c:spPr>
            <a:ln>
              <a:noFill/>
            </a:ln>
          </c:spPr>
        </c:majorGridlines>
        <c:numFmt formatCode="General" sourceLinked="1"/>
        <c:majorTickMark val="out"/>
        <c:minorTickMark val="none"/>
        <c:tickLblPos val="nextTo"/>
        <c:txPr>
          <a:bodyPr/>
          <a:lstStyle/>
          <a:p>
            <a:pPr>
              <a:defRPr sz="1100">
                <a:latin typeface="Arial" panose="020B0604020202020204" pitchFamily="34" charset="0"/>
                <a:cs typeface="Arial" panose="020B0604020202020204" pitchFamily="34" charset="0"/>
              </a:defRPr>
            </a:pPr>
            <a:endParaRPr lang="en-US"/>
          </a:p>
        </c:txPr>
        <c:crossAx val="26322048"/>
        <c:crosses val="autoZero"/>
        <c:crossBetween val="between"/>
      </c:valAx>
    </c:plotArea>
    <c:plotVisOnly val="1"/>
    <c:dispBlanksAs val="gap"/>
    <c:showDLblsOverMax val="0"/>
  </c:chart>
  <c:spPr>
    <a:ln>
      <a:noFill/>
    </a:ln>
  </c:sp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6571258164298"/>
          <c:y val="0.20880796150481201"/>
          <c:w val="0.85287321876516597"/>
          <c:h val="0.67521216097987702"/>
        </c:manualLayout>
      </c:layout>
      <c:barChart>
        <c:barDir val="col"/>
        <c:grouping val="clustered"/>
        <c:varyColors val="0"/>
        <c:ser>
          <c:idx val="0"/>
          <c:order val="0"/>
          <c:invertIfNegative val="0"/>
          <c:dLbls>
            <c:spPr>
              <a:noFill/>
              <a:ln>
                <a:noFill/>
              </a:ln>
              <a:effectLst/>
            </c:spPr>
            <c:txPr>
              <a:bodyPr/>
              <a:lstStyle/>
              <a:p>
                <a:pPr>
                  <a:defRPr sz="1050">
                    <a:latin typeface="Arial" panose="020B060402020202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(Sheet1!$B$12,Sheet1!$B$16)</c:f>
              <c:strCache>
                <c:ptCount val="2"/>
                <c:pt idx="0">
                  <c:v>Current Class A</c:v>
                </c:pt>
                <c:pt idx="1">
                  <c:v>After Elimination of ICI</c:v>
                </c:pt>
              </c:strCache>
            </c:strRef>
          </c:cat>
          <c:val>
            <c:numRef>
              <c:f>(Sheet1!$D$12,Sheet1!$D$16)</c:f>
              <c:numCache>
                <c:formatCode>0_ ;\-0\ </c:formatCode>
                <c:ptCount val="2"/>
                <c:pt idx="0" formatCode="General">
                  <c:v>85</c:v>
                </c:pt>
                <c:pt idx="1">
                  <c:v>109.7111256836898</c:v>
                </c:pt>
              </c:numCache>
            </c:numRef>
          </c:val>
        </c:ser>
        <c:dLbls>
          <c:showLegendKey val="0"/>
          <c:showVal val="0"/>
          <c:showCatName val="0"/>
          <c:showSerName val="0"/>
          <c:showPercent val="0"/>
          <c:showBubbleSize val="0"/>
        </c:dLbls>
        <c:gapWidth val="150"/>
        <c:axId val="27735552"/>
        <c:axId val="27737088"/>
      </c:barChart>
      <c:catAx>
        <c:axId val="27735552"/>
        <c:scaling>
          <c:orientation val="minMax"/>
        </c:scaling>
        <c:delete val="0"/>
        <c:axPos val="b"/>
        <c:numFmt formatCode="General" sourceLinked="1"/>
        <c:majorTickMark val="out"/>
        <c:minorTickMark val="none"/>
        <c:tickLblPos val="nextTo"/>
        <c:txPr>
          <a:bodyPr/>
          <a:lstStyle/>
          <a:p>
            <a:pPr>
              <a:defRPr sz="1100">
                <a:latin typeface="Arial" panose="020B0604020202020204" pitchFamily="34" charset="0"/>
                <a:cs typeface="Arial" panose="020B0604020202020204" pitchFamily="34" charset="0"/>
              </a:defRPr>
            </a:pPr>
            <a:endParaRPr lang="en-US"/>
          </a:p>
        </c:txPr>
        <c:crossAx val="27737088"/>
        <c:crosses val="autoZero"/>
        <c:auto val="1"/>
        <c:lblAlgn val="ctr"/>
        <c:lblOffset val="100"/>
        <c:noMultiLvlLbl val="0"/>
      </c:catAx>
      <c:valAx>
        <c:axId val="27737088"/>
        <c:scaling>
          <c:orientation val="minMax"/>
        </c:scaling>
        <c:delete val="0"/>
        <c:axPos val="l"/>
        <c:majorGridlines>
          <c:spPr>
            <a:ln>
              <a:noFill/>
            </a:ln>
          </c:spPr>
        </c:majorGridlines>
        <c:numFmt formatCode="General" sourceLinked="1"/>
        <c:majorTickMark val="out"/>
        <c:minorTickMark val="none"/>
        <c:tickLblPos val="nextTo"/>
        <c:txPr>
          <a:bodyPr/>
          <a:lstStyle/>
          <a:p>
            <a:pPr>
              <a:defRPr sz="1100">
                <a:latin typeface="Arial" panose="020B0604020202020204" pitchFamily="34" charset="0"/>
                <a:cs typeface="Arial" panose="020B0604020202020204" pitchFamily="34" charset="0"/>
              </a:defRPr>
            </a:pPr>
            <a:endParaRPr lang="en-US"/>
          </a:p>
        </c:txPr>
        <c:crossAx val="27735552"/>
        <c:crosses val="autoZero"/>
        <c:crossBetween val="between"/>
      </c:valAx>
    </c:plotArea>
    <c:plotVisOnly val="1"/>
    <c:dispBlanksAs val="gap"/>
    <c:showDLblsOverMax val="0"/>
  </c:chart>
  <c:spPr>
    <a:ln>
      <a:noFill/>
    </a:ln>
  </c:sp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0382932902618"/>
          <c:y val="0.17956479531911901"/>
          <c:w val="0.81961706709738202"/>
          <c:h val="0.56551017060367503"/>
        </c:manualLayout>
      </c:layout>
      <c:barChart>
        <c:barDir val="col"/>
        <c:grouping val="stacked"/>
        <c:varyColors val="0"/>
        <c:ser>
          <c:idx val="1"/>
          <c:order val="0"/>
          <c:spPr>
            <a:solidFill>
              <a:srgbClr val="9BBB59">
                <a:lumMod val="75000"/>
              </a:srgbClr>
            </a:solidFill>
          </c:spPr>
          <c:invertIfNegative val="0"/>
          <c:dPt>
            <c:idx val="7"/>
            <c:invertIfNegative val="0"/>
            <c:bubble3D val="0"/>
          </c:dPt>
          <c:dLbls>
            <c:dLbl>
              <c:idx val="0"/>
              <c:layout/>
              <c:showLegendKey val="0"/>
              <c:showVal val="1"/>
              <c:showCatName val="0"/>
              <c:showSerName val="0"/>
              <c:showPercent val="0"/>
              <c:showBubbleSize val="0"/>
              <c:extLst>
                <c:ext xmlns:c15="http://schemas.microsoft.com/office/drawing/2012/chart" uri="{CE6537A1-D6FC-4f65-9D91-7224C49458BB}"/>
              </c:extLst>
            </c:dLbl>
            <c:dLbl>
              <c:idx val="1"/>
              <c:layout/>
              <c:tx>
                <c:rich>
                  <a:bodyPr/>
                  <a:lstStyle/>
                  <a:p>
                    <a:r>
                      <a:rPr lang="en-US" dirty="0" smtClean="0"/>
                      <a:t>156</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2"/>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Res!$E$110:$G$110</c:f>
              <c:numCache>
                <c:formatCode>General</c:formatCode>
                <c:ptCount val="3"/>
                <c:pt idx="0">
                  <c:v>2010</c:v>
                </c:pt>
                <c:pt idx="1">
                  <c:v>2016</c:v>
                </c:pt>
                <c:pt idx="2">
                  <c:v>2020</c:v>
                </c:pt>
              </c:numCache>
            </c:numRef>
          </c:cat>
          <c:val>
            <c:numRef>
              <c:f>Res!$E$111:$G$111</c:f>
              <c:numCache>
                <c:formatCode>0</c:formatCode>
                <c:ptCount val="3"/>
                <c:pt idx="0">
                  <c:v>104.31513750000001</c:v>
                </c:pt>
                <c:pt idx="1">
                  <c:v>155.22</c:v>
                </c:pt>
                <c:pt idx="2">
                  <c:v>164.32</c:v>
                </c:pt>
              </c:numCache>
            </c:numRef>
          </c:val>
        </c:ser>
        <c:dLbls>
          <c:showLegendKey val="0"/>
          <c:showVal val="0"/>
          <c:showCatName val="0"/>
          <c:showSerName val="0"/>
          <c:showPercent val="0"/>
          <c:showBubbleSize val="0"/>
        </c:dLbls>
        <c:gapWidth val="150"/>
        <c:overlap val="100"/>
        <c:axId val="27760128"/>
        <c:axId val="27761664"/>
      </c:barChart>
      <c:catAx>
        <c:axId val="27760128"/>
        <c:scaling>
          <c:orientation val="minMax"/>
        </c:scaling>
        <c:delete val="0"/>
        <c:axPos val="b"/>
        <c:numFmt formatCode="General" sourceLinked="1"/>
        <c:majorTickMark val="none"/>
        <c:minorTickMark val="none"/>
        <c:tickLblPos val="low"/>
        <c:txPr>
          <a:bodyPr rot="0"/>
          <a:lstStyle/>
          <a:p>
            <a:pPr>
              <a:defRPr sz="1100">
                <a:latin typeface="+mn-lt"/>
                <a:cs typeface="Arial" panose="020B0604020202020204" pitchFamily="34" charset="0"/>
              </a:defRPr>
            </a:pPr>
            <a:endParaRPr lang="en-US"/>
          </a:p>
        </c:txPr>
        <c:crossAx val="27761664"/>
        <c:crosses val="autoZero"/>
        <c:auto val="1"/>
        <c:lblAlgn val="ctr"/>
        <c:lblOffset val="100"/>
        <c:noMultiLvlLbl val="0"/>
      </c:catAx>
      <c:valAx>
        <c:axId val="27761664"/>
        <c:scaling>
          <c:orientation val="minMax"/>
          <c:min val="0"/>
        </c:scaling>
        <c:delete val="0"/>
        <c:axPos val="l"/>
        <c:majorGridlines>
          <c:spPr>
            <a:ln>
              <a:noFill/>
            </a:ln>
          </c:spPr>
        </c:majorGridlines>
        <c:numFmt formatCode="0" sourceLinked="0"/>
        <c:majorTickMark val="none"/>
        <c:minorTickMark val="none"/>
        <c:tickLblPos val="nextTo"/>
        <c:txPr>
          <a:bodyPr/>
          <a:lstStyle/>
          <a:p>
            <a:pPr>
              <a:defRPr sz="1200">
                <a:latin typeface="+mn-lt"/>
                <a:cs typeface="Arial" panose="020B0604020202020204" pitchFamily="34" charset="0"/>
              </a:defRPr>
            </a:pPr>
            <a:endParaRPr lang="en-US"/>
          </a:p>
        </c:txPr>
        <c:crossAx val="27760128"/>
        <c:crosses val="autoZero"/>
        <c:crossBetween val="between"/>
      </c:valAx>
    </c:plotArea>
    <c:plotVisOnly val="1"/>
    <c:dispBlanksAs val="gap"/>
    <c:showDLblsOverMax val="0"/>
  </c:chart>
  <c:spPr>
    <a:ln>
      <a:noFill/>
    </a:ln>
  </c:sp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93858267716535"/>
          <c:y val="0.17956479531911901"/>
          <c:w val="0.80614173228346497"/>
          <c:h val="0.56551017060367503"/>
        </c:manualLayout>
      </c:layout>
      <c:barChart>
        <c:barDir val="col"/>
        <c:grouping val="stacked"/>
        <c:varyColors val="0"/>
        <c:ser>
          <c:idx val="0"/>
          <c:order val="0"/>
          <c:spPr>
            <a:solidFill>
              <a:srgbClr val="6FC9D3">
                <a:lumMod val="75000"/>
              </a:srgbClr>
            </a:solidFill>
          </c:spPr>
          <c:invertIfNegative val="0"/>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Res!$E$110:$G$110</c:f>
              <c:numCache>
                <c:formatCode>General</c:formatCode>
                <c:ptCount val="3"/>
                <c:pt idx="0">
                  <c:v>2010</c:v>
                </c:pt>
                <c:pt idx="1">
                  <c:v>2016</c:v>
                </c:pt>
                <c:pt idx="2">
                  <c:v>2020</c:v>
                </c:pt>
              </c:numCache>
            </c:numRef>
          </c:cat>
          <c:val>
            <c:numRef>
              <c:f>Res!$E$113:$G$113</c:f>
              <c:numCache>
                <c:formatCode>0</c:formatCode>
                <c:ptCount val="3"/>
                <c:pt idx="0">
                  <c:v>84</c:v>
                </c:pt>
                <c:pt idx="1">
                  <c:v>85</c:v>
                </c:pt>
                <c:pt idx="2">
                  <c:v>99.12</c:v>
                </c:pt>
              </c:numCache>
            </c:numRef>
          </c:val>
        </c:ser>
        <c:dLbls>
          <c:showLegendKey val="0"/>
          <c:showVal val="0"/>
          <c:showCatName val="0"/>
          <c:showSerName val="0"/>
          <c:showPercent val="0"/>
          <c:showBubbleSize val="0"/>
        </c:dLbls>
        <c:gapWidth val="150"/>
        <c:overlap val="100"/>
        <c:axId val="27805568"/>
        <c:axId val="27807104"/>
      </c:barChart>
      <c:catAx>
        <c:axId val="27805568"/>
        <c:scaling>
          <c:orientation val="minMax"/>
        </c:scaling>
        <c:delete val="0"/>
        <c:axPos val="b"/>
        <c:numFmt formatCode="General" sourceLinked="1"/>
        <c:majorTickMark val="none"/>
        <c:minorTickMark val="none"/>
        <c:tickLblPos val="low"/>
        <c:txPr>
          <a:bodyPr rot="0"/>
          <a:lstStyle/>
          <a:p>
            <a:pPr>
              <a:defRPr sz="1000">
                <a:latin typeface="+mn-lt"/>
                <a:cs typeface="Arial" panose="020B0604020202020204" pitchFamily="34" charset="0"/>
              </a:defRPr>
            </a:pPr>
            <a:endParaRPr lang="en-US"/>
          </a:p>
        </c:txPr>
        <c:crossAx val="27807104"/>
        <c:crosses val="autoZero"/>
        <c:auto val="1"/>
        <c:lblAlgn val="ctr"/>
        <c:lblOffset val="100"/>
        <c:noMultiLvlLbl val="0"/>
      </c:catAx>
      <c:valAx>
        <c:axId val="27807104"/>
        <c:scaling>
          <c:orientation val="minMax"/>
          <c:max val="180"/>
          <c:min val="0"/>
        </c:scaling>
        <c:delete val="0"/>
        <c:axPos val="l"/>
        <c:majorGridlines>
          <c:spPr>
            <a:ln>
              <a:noFill/>
            </a:ln>
          </c:spPr>
        </c:majorGridlines>
        <c:numFmt formatCode="0" sourceLinked="1"/>
        <c:majorTickMark val="none"/>
        <c:minorTickMark val="none"/>
        <c:tickLblPos val="nextTo"/>
        <c:txPr>
          <a:bodyPr/>
          <a:lstStyle/>
          <a:p>
            <a:pPr>
              <a:defRPr sz="1200">
                <a:latin typeface="+mn-lt"/>
                <a:cs typeface="Arial" panose="020B0604020202020204" pitchFamily="34" charset="0"/>
              </a:defRPr>
            </a:pPr>
            <a:endParaRPr lang="en-US"/>
          </a:p>
        </c:txPr>
        <c:crossAx val="27805568"/>
        <c:crosses val="autoZero"/>
        <c:crossBetween val="between"/>
      </c:valAx>
    </c:plotArea>
    <c:plotVisOnly val="1"/>
    <c:dispBlanksAs val="gap"/>
    <c:showDLblsOverMax val="0"/>
  </c:chart>
  <c:spPr>
    <a:ln>
      <a:noFill/>
    </a:ln>
  </c:sp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200"/>
            </a:pPr>
            <a:r>
              <a:rPr lang="en-US" sz="1400" dirty="0"/>
              <a:t>Typical Residential Monthly</a:t>
            </a:r>
            <a:r>
              <a:rPr lang="en-US" sz="1400" baseline="0" dirty="0"/>
              <a:t> Bills ($)</a:t>
            </a:r>
          </a:p>
          <a:p>
            <a:pPr algn="l">
              <a:defRPr sz="1200"/>
            </a:pPr>
            <a:r>
              <a:rPr lang="en-US" sz="1200" b="0" i="1" baseline="0" dirty="0"/>
              <a:t>As of </a:t>
            </a:r>
            <a:r>
              <a:rPr lang="en-US" sz="1200" b="0" i="1" baseline="0" dirty="0" smtClean="0"/>
              <a:t>November </a:t>
            </a:r>
            <a:r>
              <a:rPr lang="en-US" sz="1200" b="0" i="1" baseline="0" dirty="0"/>
              <a:t>1, 2016 (750 kWh/month)</a:t>
            </a:r>
            <a:endParaRPr lang="en-US" sz="1200" b="0" i="1" dirty="0"/>
          </a:p>
        </c:rich>
      </c:tx>
      <c:layout>
        <c:manualLayout>
          <c:xMode val="edge"/>
          <c:yMode val="edge"/>
          <c:x val="1.6111002651317201E-2"/>
          <c:y val="6.8769114168497805E-2"/>
        </c:manualLayout>
      </c:layout>
      <c:overlay val="0"/>
    </c:title>
    <c:autoTitleDeleted val="0"/>
    <c:plotArea>
      <c:layout>
        <c:manualLayout>
          <c:layoutTarget val="inner"/>
          <c:xMode val="edge"/>
          <c:yMode val="edge"/>
          <c:x val="0.22634829501328399"/>
          <c:y val="0.26421877682282702"/>
          <c:w val="0.56338099517380602"/>
          <c:h val="0.71627114431851102"/>
        </c:manualLayout>
      </c:layout>
      <c:pieChart>
        <c:varyColors val="1"/>
        <c:ser>
          <c:idx val="3"/>
          <c:order val="0"/>
          <c:spPr>
            <a:ln>
              <a:solidFill>
                <a:schemeClr val="bg1">
                  <a:lumMod val="65000"/>
                </a:schemeClr>
              </a:solidFill>
            </a:ln>
          </c:spPr>
          <c:dPt>
            <c:idx val="0"/>
            <c:bubble3D val="0"/>
            <c:spPr>
              <a:solidFill>
                <a:srgbClr val="6FC9D3">
                  <a:lumMod val="75000"/>
                </a:srgbClr>
              </a:solidFill>
              <a:ln>
                <a:solidFill>
                  <a:schemeClr val="bg1">
                    <a:lumMod val="65000"/>
                  </a:schemeClr>
                </a:solidFill>
              </a:ln>
            </c:spPr>
          </c:dPt>
          <c:dPt>
            <c:idx val="1"/>
            <c:bubble3D val="0"/>
            <c:spPr>
              <a:solidFill>
                <a:srgbClr val="8C2C2C"/>
              </a:solidFill>
              <a:ln>
                <a:solidFill>
                  <a:schemeClr val="bg1">
                    <a:lumMod val="65000"/>
                  </a:schemeClr>
                </a:solidFill>
              </a:ln>
            </c:spPr>
          </c:dPt>
          <c:dPt>
            <c:idx val="2"/>
            <c:bubble3D val="0"/>
            <c:spPr>
              <a:solidFill>
                <a:schemeClr val="bg2">
                  <a:lumMod val="90000"/>
                </a:schemeClr>
              </a:solidFill>
              <a:ln>
                <a:solidFill>
                  <a:schemeClr val="bg1">
                    <a:lumMod val="65000"/>
                  </a:schemeClr>
                </a:solidFill>
              </a:ln>
            </c:spPr>
          </c:dPt>
          <c:dPt>
            <c:idx val="3"/>
            <c:bubble3D val="0"/>
            <c:spPr>
              <a:solidFill>
                <a:srgbClr val="9BBB59"/>
              </a:solidFill>
              <a:ln>
                <a:solidFill>
                  <a:schemeClr val="bg1">
                    <a:lumMod val="65000"/>
                  </a:schemeClr>
                </a:solidFill>
              </a:ln>
            </c:spPr>
          </c:dPt>
          <c:dPt>
            <c:idx val="4"/>
            <c:bubble3D val="0"/>
            <c:spPr>
              <a:solidFill>
                <a:schemeClr val="accent6"/>
              </a:solidFill>
              <a:ln>
                <a:solidFill>
                  <a:schemeClr val="bg1">
                    <a:lumMod val="65000"/>
                  </a:schemeClr>
                </a:solidFill>
              </a:ln>
            </c:spPr>
          </c:dPt>
          <c:dPt>
            <c:idx val="5"/>
            <c:bubble3D val="0"/>
            <c:spPr>
              <a:solidFill>
                <a:srgbClr val="FFFF00"/>
              </a:solidFill>
              <a:ln>
                <a:solidFill>
                  <a:schemeClr val="bg1">
                    <a:lumMod val="65000"/>
                  </a:schemeClr>
                </a:solidFill>
              </a:ln>
            </c:spPr>
          </c:dPt>
          <c:dPt>
            <c:idx val="6"/>
            <c:bubble3D val="0"/>
            <c:spPr>
              <a:solidFill>
                <a:schemeClr val="bg1">
                  <a:lumMod val="85000"/>
                </a:schemeClr>
              </a:solidFill>
              <a:ln>
                <a:solidFill>
                  <a:schemeClr val="bg1">
                    <a:lumMod val="65000"/>
                  </a:schemeClr>
                </a:solidFill>
              </a:ln>
            </c:spPr>
          </c:dPt>
          <c:dLbls>
            <c:dLbl>
              <c:idx val="0"/>
              <c:layout>
                <c:manualLayout>
                  <c:x val="0.242248473490877"/>
                  <c:y val="-0.19595259170059501"/>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1.6820181159679599E-2"/>
                  <c:y val="5.4499794455592204E-3"/>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2"/>
              <c:layout>
                <c:manualLayout>
                  <c:x val="-0.119195689158029"/>
                  <c:y val="-1.3253370419531601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3"/>
              <c:layout>
                <c:manualLayout>
                  <c:x val="-3.7944905233689498E-4"/>
                  <c:y val="-1.12760919890833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4"/>
              <c:layout>
                <c:manualLayout>
                  <c:x val="4.8562810284581898E-2"/>
                  <c:y val="-3.2305308025712999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5"/>
              <c:layout>
                <c:manualLayout>
                  <c:x val="9.8643637045268406E-3"/>
                  <c:y val="5.1055465841697803E-2"/>
                </c:manualLayout>
              </c:layout>
              <c:dLblPos val="bestFit"/>
              <c:showLegendKey val="0"/>
              <c:showVal val="1"/>
              <c:showCatName val="1"/>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050" b="0"/>
                </a:pPr>
                <a:endParaRPr lang="en-US"/>
              </a:p>
            </c:txPr>
            <c:dLblPos val="outEnd"/>
            <c:showLegendKey val="0"/>
            <c:showVal val="1"/>
            <c:showCatName val="1"/>
            <c:showSerName val="0"/>
            <c:showPercent val="0"/>
            <c:showBubbleSize val="0"/>
            <c:showLeaderLines val="1"/>
            <c:extLst>
              <c:ext xmlns:c15="http://schemas.microsoft.com/office/drawing/2012/chart" uri="{CE6537A1-D6FC-4f65-9D91-7224C49458BB}"/>
            </c:extLst>
          </c:dLbls>
          <c:cat>
            <c:strRef>
              <c:f>'System Cost'!$E$38:$E$42</c:f>
              <c:strCache>
                <c:ptCount val="5"/>
                <c:pt idx="0">
                  <c:v>Electricity</c:v>
                </c:pt>
                <c:pt idx="1">
                  <c:v>Distribution</c:v>
                </c:pt>
                <c:pt idx="2">
                  <c:v>Transmission</c:v>
                </c:pt>
                <c:pt idx="3">
                  <c:v>Regulatory</c:v>
                </c:pt>
                <c:pt idx="4">
                  <c:v>HST</c:v>
                </c:pt>
              </c:strCache>
            </c:strRef>
          </c:cat>
          <c:val>
            <c:numRef>
              <c:f>'System Cost'!$F$38:$F$42</c:f>
              <c:numCache>
                <c:formatCode>General</c:formatCode>
                <c:ptCount val="5"/>
                <c:pt idx="0">
                  <c:v>83.542500000000004</c:v>
                </c:pt>
                <c:pt idx="1">
                  <c:v>37.567500000000003</c:v>
                </c:pt>
                <c:pt idx="2">
                  <c:v>12.75</c:v>
                </c:pt>
                <c:pt idx="3">
                  <c:v>4.75</c:v>
                </c:pt>
                <c:pt idx="4">
                  <c:v>18.019300000000001</c:v>
                </c:pt>
              </c:numCache>
            </c:numRef>
          </c:val>
        </c:ser>
        <c:dLbls>
          <c:showLegendKey val="0"/>
          <c:showVal val="0"/>
          <c:showCatName val="0"/>
          <c:showSerName val="0"/>
          <c:showPercent val="0"/>
          <c:showBubbleSize val="0"/>
          <c:showLeaderLines val="1"/>
        </c:dLbls>
        <c:firstSliceAng val="70"/>
      </c:pieChart>
    </c:plotArea>
    <c:plotVisOnly val="1"/>
    <c:dispBlanksAs val="gap"/>
    <c:showDLblsOverMax val="0"/>
  </c:chart>
  <c:spPr>
    <a:ln>
      <a:noFill/>
    </a:ln>
  </c:spPr>
  <c:externalData r:id="rId2">
    <c:autoUpdate val="0"/>
  </c:externalData>
  <c:userShapes r:id="rId3"/>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a:pPr>
            <a:r>
              <a:rPr lang="en-US" sz="1600" dirty="0"/>
              <a:t>Typical Commercial</a:t>
            </a:r>
            <a:r>
              <a:rPr lang="en-US" sz="1600" baseline="0" dirty="0"/>
              <a:t> </a:t>
            </a:r>
            <a:r>
              <a:rPr lang="en-US" sz="1600" dirty="0"/>
              <a:t>Price ($/MWh)</a:t>
            </a:r>
            <a:endParaRPr lang="en-US" sz="1600" baseline="0" dirty="0"/>
          </a:p>
          <a:p>
            <a:pPr algn="l">
              <a:defRPr/>
            </a:pPr>
            <a:r>
              <a:rPr lang="en-US" sz="1400" b="0" i="1" baseline="0" dirty="0"/>
              <a:t>YTD </a:t>
            </a:r>
            <a:r>
              <a:rPr lang="en-US" sz="1400" b="0" i="1" baseline="0" dirty="0" smtClean="0"/>
              <a:t>June 2016 </a:t>
            </a:r>
            <a:r>
              <a:rPr lang="en-US" sz="1400" b="0" i="1" baseline="0" dirty="0"/>
              <a:t>(Non-RPP Class B)</a:t>
            </a:r>
            <a:endParaRPr lang="en-US" sz="1400" b="0" i="1" dirty="0"/>
          </a:p>
        </c:rich>
      </c:tx>
      <c:layout>
        <c:manualLayout>
          <c:xMode val="edge"/>
          <c:yMode val="edge"/>
          <c:x val="1.61111111111111E-2"/>
          <c:y val="1.38888888888889E-2"/>
        </c:manualLayout>
      </c:layout>
      <c:overlay val="0"/>
    </c:title>
    <c:autoTitleDeleted val="0"/>
    <c:plotArea>
      <c:layout>
        <c:manualLayout>
          <c:layoutTarget val="inner"/>
          <c:xMode val="edge"/>
          <c:yMode val="edge"/>
          <c:x val="0.22634829501328399"/>
          <c:y val="0.26421877682282702"/>
          <c:w val="0.56338099517380602"/>
          <c:h val="0.71627114431851102"/>
        </c:manualLayout>
      </c:layout>
      <c:pieChart>
        <c:varyColors val="1"/>
        <c:ser>
          <c:idx val="3"/>
          <c:order val="0"/>
          <c:spPr>
            <a:ln>
              <a:solidFill>
                <a:schemeClr val="bg1">
                  <a:lumMod val="65000"/>
                </a:schemeClr>
              </a:solidFill>
            </a:ln>
          </c:spPr>
          <c:dPt>
            <c:idx val="0"/>
            <c:bubble3D val="0"/>
            <c:spPr>
              <a:solidFill>
                <a:srgbClr val="6FC9D3">
                  <a:lumMod val="75000"/>
                </a:srgbClr>
              </a:solidFill>
              <a:ln>
                <a:solidFill>
                  <a:schemeClr val="bg1">
                    <a:lumMod val="65000"/>
                  </a:schemeClr>
                </a:solidFill>
              </a:ln>
            </c:spPr>
          </c:dPt>
          <c:dPt>
            <c:idx val="1"/>
            <c:bubble3D val="0"/>
            <c:spPr>
              <a:solidFill>
                <a:srgbClr val="6FC9D3">
                  <a:lumMod val="60000"/>
                  <a:lumOff val="40000"/>
                </a:srgbClr>
              </a:solidFill>
              <a:ln>
                <a:solidFill>
                  <a:schemeClr val="bg1">
                    <a:lumMod val="65000"/>
                  </a:schemeClr>
                </a:solidFill>
              </a:ln>
            </c:spPr>
          </c:dPt>
          <c:dPt>
            <c:idx val="2"/>
            <c:bubble3D val="0"/>
            <c:spPr>
              <a:solidFill>
                <a:schemeClr val="bg2">
                  <a:lumMod val="90000"/>
                </a:schemeClr>
              </a:solidFill>
              <a:ln>
                <a:solidFill>
                  <a:schemeClr val="bg1">
                    <a:lumMod val="65000"/>
                  </a:schemeClr>
                </a:solidFill>
              </a:ln>
            </c:spPr>
          </c:dPt>
          <c:dPt>
            <c:idx val="3"/>
            <c:bubble3D val="0"/>
            <c:spPr>
              <a:solidFill>
                <a:srgbClr val="8C2C2C"/>
              </a:solidFill>
              <a:ln>
                <a:solidFill>
                  <a:schemeClr val="bg1">
                    <a:lumMod val="65000"/>
                  </a:schemeClr>
                </a:solidFill>
              </a:ln>
            </c:spPr>
          </c:dPt>
          <c:dPt>
            <c:idx val="4"/>
            <c:bubble3D val="0"/>
            <c:spPr>
              <a:solidFill>
                <a:srgbClr val="9BBB59"/>
              </a:solidFill>
              <a:ln>
                <a:solidFill>
                  <a:schemeClr val="bg1">
                    <a:lumMod val="65000"/>
                  </a:schemeClr>
                </a:solidFill>
              </a:ln>
            </c:spPr>
          </c:dPt>
          <c:dPt>
            <c:idx val="5"/>
            <c:bubble3D val="0"/>
            <c:spPr>
              <a:solidFill>
                <a:schemeClr val="accent6"/>
              </a:solidFill>
              <a:ln>
                <a:solidFill>
                  <a:schemeClr val="bg1">
                    <a:lumMod val="65000"/>
                  </a:schemeClr>
                </a:solidFill>
              </a:ln>
            </c:spPr>
          </c:dPt>
          <c:dPt>
            <c:idx val="6"/>
            <c:bubble3D val="0"/>
            <c:spPr>
              <a:solidFill>
                <a:schemeClr val="bg1">
                  <a:lumMod val="85000"/>
                </a:schemeClr>
              </a:solidFill>
              <a:ln>
                <a:solidFill>
                  <a:schemeClr val="bg1">
                    <a:lumMod val="65000"/>
                  </a:schemeClr>
                </a:solidFill>
              </a:ln>
            </c:spPr>
          </c:dPt>
          <c:dLbls>
            <c:dLbl>
              <c:idx val="0"/>
              <c:layout>
                <c:manualLayout>
                  <c:x val="0.14227306409419799"/>
                  <c:y val="-7.0947417263288098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8.7931197312934001E-2"/>
                  <c:y val="-0.103382707075466"/>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2"/>
              <c:layout>
                <c:manualLayout>
                  <c:x val="-8.3363662866982699E-2"/>
                  <c:y val="2.6349422057627098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3"/>
              <c:layout>
                <c:manualLayout>
                  <c:x val="-3.7944905233689498E-4"/>
                  <c:y val="-1.12760919890833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4"/>
              <c:layout>
                <c:manualLayout>
                  <c:x val="4.8562810284581898E-2"/>
                  <c:y val="-3.2305308025712999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5"/>
              <c:layout>
                <c:manualLayout>
                  <c:x val="4.0679090390222598E-2"/>
                  <c:y val="-2.1920581586385799E-2"/>
                </c:manualLayout>
              </c:layout>
              <c:dLblPos val="bestFit"/>
              <c:showLegendKey val="0"/>
              <c:showVal val="1"/>
              <c:showCatName val="1"/>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050" b="0"/>
                </a:pPr>
                <a:endParaRPr lang="en-US"/>
              </a:p>
            </c:txPr>
            <c:dLblPos val="outEnd"/>
            <c:showLegendKey val="0"/>
            <c:showVal val="1"/>
            <c:showCatName val="1"/>
            <c:showSerName val="0"/>
            <c:showPercent val="0"/>
            <c:showBubbleSize val="0"/>
            <c:showLeaderLines val="1"/>
            <c:extLst>
              <c:ext xmlns:c15="http://schemas.microsoft.com/office/drawing/2012/chart" uri="{CE6537A1-D6FC-4f65-9D91-7224C49458BB}"/>
            </c:extLst>
          </c:dLbls>
          <c:cat>
            <c:strRef>
              <c:f>'System Cost'!$E$83:$E$88</c:f>
              <c:strCache>
                <c:ptCount val="6"/>
                <c:pt idx="0">
                  <c:v>HOEP</c:v>
                </c:pt>
                <c:pt idx="1">
                  <c:v>Global Adjustment</c:v>
                </c:pt>
                <c:pt idx="2">
                  <c:v>Transmission</c:v>
                </c:pt>
                <c:pt idx="3">
                  <c:v>Distribution</c:v>
                </c:pt>
                <c:pt idx="4">
                  <c:v>Regulatory</c:v>
                </c:pt>
                <c:pt idx="5">
                  <c:v>DRC</c:v>
                </c:pt>
              </c:strCache>
            </c:strRef>
          </c:cat>
          <c:val>
            <c:numRef>
              <c:f>'System Cost'!$G$83:$G$88</c:f>
              <c:numCache>
                <c:formatCode>General</c:formatCode>
                <c:ptCount val="6"/>
                <c:pt idx="0">
                  <c:v>11.97</c:v>
                </c:pt>
                <c:pt idx="1">
                  <c:v>101.7766666666667</c:v>
                </c:pt>
                <c:pt idx="2">
                  <c:v>13.24007936507936</c:v>
                </c:pt>
                <c:pt idx="3">
                  <c:v>14.27728174603174</c:v>
                </c:pt>
                <c:pt idx="4">
                  <c:v>6.0006200396825404</c:v>
                </c:pt>
                <c:pt idx="5">
                  <c:v>7</c:v>
                </c:pt>
              </c:numCache>
            </c:numRef>
          </c:val>
        </c:ser>
        <c:dLbls>
          <c:showLegendKey val="0"/>
          <c:showVal val="0"/>
          <c:showCatName val="0"/>
          <c:showSerName val="0"/>
          <c:showPercent val="0"/>
          <c:showBubbleSize val="0"/>
          <c:showLeaderLines val="1"/>
        </c:dLbls>
        <c:firstSliceAng val="70"/>
      </c:pieChart>
    </c:plotArea>
    <c:plotVisOnly val="1"/>
    <c:dispBlanksAs val="gap"/>
    <c:showDLblsOverMax val="0"/>
  </c:chart>
  <c:spPr>
    <a:ln>
      <a:noFill/>
    </a:ln>
  </c:spPr>
  <c:externalData r:id="rId2">
    <c:autoUpdate val="0"/>
  </c:externalData>
  <c:userShapes r:id="rId3"/>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a:pPr>
            <a:r>
              <a:rPr lang="en-US" sz="1600"/>
              <a:t>Typical Large Industrial</a:t>
            </a:r>
            <a:r>
              <a:rPr lang="en-US" sz="1600" baseline="0"/>
              <a:t> </a:t>
            </a:r>
            <a:r>
              <a:rPr lang="en-US" sz="1600"/>
              <a:t>Price ($/MWh)</a:t>
            </a:r>
            <a:endParaRPr lang="en-US" sz="1600" baseline="0"/>
          </a:p>
          <a:p>
            <a:pPr algn="l">
              <a:defRPr/>
            </a:pPr>
            <a:r>
              <a:rPr lang="en-US" sz="1400" b="0" i="1" baseline="0"/>
              <a:t>YTD June 2016 </a:t>
            </a:r>
            <a:endParaRPr lang="en-US" sz="1400" b="0" i="1"/>
          </a:p>
        </c:rich>
      </c:tx>
      <c:layout>
        <c:manualLayout>
          <c:xMode val="edge"/>
          <c:yMode val="edge"/>
          <c:x val="1.61111111111111E-2"/>
          <c:y val="1.38888888888889E-2"/>
        </c:manualLayout>
      </c:layout>
      <c:overlay val="0"/>
    </c:title>
    <c:autoTitleDeleted val="0"/>
    <c:plotArea>
      <c:layout>
        <c:manualLayout>
          <c:layoutTarget val="inner"/>
          <c:xMode val="edge"/>
          <c:yMode val="edge"/>
          <c:x val="0.22634829501328399"/>
          <c:y val="0.26421877682282702"/>
          <c:w val="0.56338099517380602"/>
          <c:h val="0.71627114431851102"/>
        </c:manualLayout>
      </c:layout>
      <c:pieChart>
        <c:varyColors val="1"/>
        <c:ser>
          <c:idx val="3"/>
          <c:order val="0"/>
          <c:spPr>
            <a:ln>
              <a:solidFill>
                <a:schemeClr val="bg1">
                  <a:lumMod val="65000"/>
                </a:schemeClr>
              </a:solidFill>
            </a:ln>
          </c:spPr>
          <c:dPt>
            <c:idx val="0"/>
            <c:bubble3D val="0"/>
            <c:spPr>
              <a:solidFill>
                <a:srgbClr val="6FC9D3">
                  <a:lumMod val="75000"/>
                </a:srgbClr>
              </a:solidFill>
              <a:ln>
                <a:solidFill>
                  <a:schemeClr val="bg1">
                    <a:lumMod val="65000"/>
                  </a:schemeClr>
                </a:solidFill>
              </a:ln>
            </c:spPr>
          </c:dPt>
          <c:dPt>
            <c:idx val="1"/>
            <c:bubble3D val="0"/>
            <c:spPr>
              <a:solidFill>
                <a:srgbClr val="6FC9D3">
                  <a:lumMod val="60000"/>
                  <a:lumOff val="40000"/>
                </a:srgbClr>
              </a:solidFill>
              <a:ln>
                <a:solidFill>
                  <a:schemeClr val="bg1">
                    <a:lumMod val="65000"/>
                  </a:schemeClr>
                </a:solidFill>
              </a:ln>
            </c:spPr>
          </c:dPt>
          <c:dPt>
            <c:idx val="2"/>
            <c:bubble3D val="0"/>
            <c:spPr>
              <a:solidFill>
                <a:schemeClr val="bg2">
                  <a:lumMod val="90000"/>
                </a:schemeClr>
              </a:solidFill>
              <a:ln>
                <a:solidFill>
                  <a:schemeClr val="bg1">
                    <a:lumMod val="65000"/>
                  </a:schemeClr>
                </a:solidFill>
              </a:ln>
            </c:spPr>
          </c:dPt>
          <c:dPt>
            <c:idx val="3"/>
            <c:bubble3D val="0"/>
            <c:spPr>
              <a:solidFill>
                <a:srgbClr val="9BBB59"/>
              </a:solidFill>
              <a:ln>
                <a:solidFill>
                  <a:schemeClr val="bg1">
                    <a:lumMod val="65000"/>
                  </a:schemeClr>
                </a:solidFill>
              </a:ln>
            </c:spPr>
          </c:dPt>
          <c:dPt>
            <c:idx val="4"/>
            <c:bubble3D val="0"/>
            <c:spPr>
              <a:solidFill>
                <a:schemeClr val="accent6"/>
              </a:solidFill>
              <a:ln>
                <a:solidFill>
                  <a:schemeClr val="bg1">
                    <a:lumMod val="65000"/>
                  </a:schemeClr>
                </a:solidFill>
              </a:ln>
            </c:spPr>
          </c:dPt>
          <c:dPt>
            <c:idx val="5"/>
            <c:bubble3D val="0"/>
            <c:spPr>
              <a:solidFill>
                <a:srgbClr val="FFFF00"/>
              </a:solidFill>
              <a:ln>
                <a:solidFill>
                  <a:schemeClr val="bg1">
                    <a:lumMod val="65000"/>
                  </a:schemeClr>
                </a:solidFill>
              </a:ln>
            </c:spPr>
          </c:dPt>
          <c:dPt>
            <c:idx val="6"/>
            <c:bubble3D val="0"/>
            <c:spPr>
              <a:solidFill>
                <a:schemeClr val="bg1">
                  <a:lumMod val="85000"/>
                </a:schemeClr>
              </a:solidFill>
              <a:ln>
                <a:solidFill>
                  <a:schemeClr val="bg1">
                    <a:lumMod val="65000"/>
                  </a:schemeClr>
                </a:solidFill>
              </a:ln>
            </c:spPr>
          </c:dPt>
          <c:dLbls>
            <c:dLbl>
              <c:idx val="0"/>
              <c:layout>
                <c:manualLayout>
                  <c:x val="0.14227306409419799"/>
                  <c:y val="-7.0947417263288098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1"/>
              <c:layout>
                <c:manualLayout>
                  <c:x val="-7.1324005209100802E-2"/>
                  <c:y val="-0.20833333333333301"/>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2"/>
              <c:layout>
                <c:manualLayout>
                  <c:x val="-8.8104413629046696E-2"/>
                  <c:y val="-1.01385946317116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3"/>
              <c:layout>
                <c:manualLayout>
                  <c:x val="-3.7944905233689498E-4"/>
                  <c:y val="-1.12760919890833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4"/>
              <c:layout>
                <c:manualLayout>
                  <c:x val="4.8562810284581898E-2"/>
                  <c:y val="-3.2305308025712999E-2"/>
                </c:manualLayout>
              </c:layout>
              <c:dLblPos val="bestFit"/>
              <c:showLegendKey val="0"/>
              <c:showVal val="1"/>
              <c:showCatName val="1"/>
              <c:showSerName val="0"/>
              <c:showPercent val="0"/>
              <c:showBubbleSize val="0"/>
              <c:extLst>
                <c:ext xmlns:c15="http://schemas.microsoft.com/office/drawing/2012/chart" uri="{CE6537A1-D6FC-4f65-9D91-7224C49458BB}"/>
              </c:extLst>
            </c:dLbl>
            <c:dLbl>
              <c:idx val="5"/>
              <c:layout>
                <c:manualLayout>
                  <c:x val="9.8643637045268406E-3"/>
                  <c:y val="5.1055465841697803E-2"/>
                </c:manualLayout>
              </c:layout>
              <c:dLblPos val="bestFit"/>
              <c:showLegendKey val="0"/>
              <c:showVal val="1"/>
              <c:showCatName val="1"/>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050" b="0"/>
                </a:pPr>
                <a:endParaRPr lang="en-US"/>
              </a:p>
            </c:txPr>
            <c:dLblPos val="outEnd"/>
            <c:showLegendKey val="0"/>
            <c:showVal val="1"/>
            <c:showCatName val="1"/>
            <c:showSerName val="0"/>
            <c:showPercent val="0"/>
            <c:showBubbleSize val="0"/>
            <c:showLeaderLines val="1"/>
            <c:extLst>
              <c:ext xmlns:c15="http://schemas.microsoft.com/office/drawing/2012/chart" uri="{CE6537A1-D6FC-4f65-9D91-7224C49458BB}"/>
            </c:extLst>
          </c:dLbls>
          <c:cat>
            <c:strRef>
              <c:f>'System Cost'!$E$60:$E$64</c:f>
              <c:strCache>
                <c:ptCount val="5"/>
                <c:pt idx="0">
                  <c:v>HOEP</c:v>
                </c:pt>
                <c:pt idx="1">
                  <c:v>Global Adjustment</c:v>
                </c:pt>
                <c:pt idx="2">
                  <c:v>Transmission</c:v>
                </c:pt>
                <c:pt idx="3">
                  <c:v>Regulatory</c:v>
                </c:pt>
                <c:pt idx="4">
                  <c:v>DRC</c:v>
                </c:pt>
              </c:strCache>
            </c:strRef>
          </c:cat>
          <c:val>
            <c:numRef>
              <c:f>'System Cost'!$G$60:$G$64</c:f>
              <c:numCache>
                <c:formatCode>General</c:formatCode>
                <c:ptCount val="5"/>
                <c:pt idx="0">
                  <c:v>10.96</c:v>
                </c:pt>
                <c:pt idx="1">
                  <c:v>56.52</c:v>
                </c:pt>
                <c:pt idx="2">
                  <c:v>10.07</c:v>
                </c:pt>
                <c:pt idx="3">
                  <c:v>4.2300000000000004</c:v>
                </c:pt>
                <c:pt idx="4">
                  <c:v>7</c:v>
                </c:pt>
              </c:numCache>
            </c:numRef>
          </c:val>
        </c:ser>
        <c:dLbls>
          <c:showLegendKey val="0"/>
          <c:showVal val="0"/>
          <c:showCatName val="0"/>
          <c:showSerName val="0"/>
          <c:showPercent val="0"/>
          <c:showBubbleSize val="0"/>
          <c:showLeaderLines val="1"/>
        </c:dLbls>
        <c:firstSliceAng val="70"/>
      </c:pieChart>
    </c:plotArea>
    <c:plotVisOnly val="1"/>
    <c:dispBlanksAs val="gap"/>
    <c:showDLblsOverMax val="0"/>
  </c:chart>
  <c:spPr>
    <a:ln>
      <a:noFill/>
    </a:ln>
  </c:sp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cdr:x>
      <cdr:y>0</cdr:y>
    </cdr:from>
    <cdr:to>
      <cdr:x>0.96042</cdr:x>
      <cdr:y>0.20833</cdr:y>
    </cdr:to>
    <cdr:sp macro="" textlink="">
      <cdr:nvSpPr>
        <cdr:cNvPr id="2" name="TextBox 1"/>
        <cdr:cNvSpPr txBox="1"/>
      </cdr:nvSpPr>
      <cdr:spPr>
        <a:xfrm xmlns:a="http://schemas.openxmlformats.org/drawingml/2006/main">
          <a:off x="0" y="0"/>
          <a:ext cx="4391025" cy="5715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200" b="1" i="0" dirty="0">
              <a:solidFill>
                <a:schemeClr val="tx1"/>
              </a:solidFill>
              <a:latin typeface="Arial" panose="020B0604020202020204" pitchFamily="34" charset="0"/>
              <a:cs typeface="Arial" panose="020B0604020202020204" pitchFamily="34" charset="0"/>
            </a:rPr>
            <a:t>Residential Electricity </a:t>
          </a:r>
          <a:r>
            <a:rPr lang="en-CA" sz="1200" b="1" i="0" dirty="0" smtClean="0">
              <a:solidFill>
                <a:schemeClr val="tx1"/>
              </a:solidFill>
              <a:latin typeface="Arial" panose="020B0604020202020204" pitchFamily="34" charset="0"/>
              <a:cs typeface="Arial" panose="020B0604020202020204" pitchFamily="34" charset="0"/>
            </a:rPr>
            <a:t>Bills, After Tax</a:t>
          </a:r>
          <a:r>
            <a:rPr lang="en-CA" sz="1200" b="1" i="0" dirty="0">
              <a:solidFill>
                <a:srgbClr val="C00000"/>
              </a:solidFill>
              <a:latin typeface="Arial" panose="020B0604020202020204" pitchFamily="34" charset="0"/>
              <a:cs typeface="Arial" panose="020B0604020202020204" pitchFamily="34" charset="0"/>
            </a:rPr>
            <a:t/>
          </a:r>
          <a:br>
            <a:rPr lang="en-CA" sz="1200" b="1" i="0" dirty="0">
              <a:solidFill>
                <a:srgbClr val="C00000"/>
              </a:solidFill>
              <a:latin typeface="Arial" panose="020B0604020202020204" pitchFamily="34" charset="0"/>
              <a:cs typeface="Arial" panose="020B0604020202020204" pitchFamily="34" charset="0"/>
            </a:rPr>
          </a:br>
          <a:r>
            <a:rPr lang="en-CA" sz="1200" i="1" dirty="0">
              <a:latin typeface="Arial" panose="020B0604020202020204" pitchFamily="34" charset="0"/>
              <a:cs typeface="Arial" panose="020B0604020202020204" pitchFamily="34" charset="0"/>
            </a:rPr>
            <a:t>in $/month</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cdr:y>
    </cdr:from>
    <cdr:to>
      <cdr:x>0.69375</cdr:x>
      <cdr:y>0.18229</cdr:y>
    </cdr:to>
    <cdr:sp macro="" textlink="">
      <cdr:nvSpPr>
        <cdr:cNvPr id="2" name="TextBox 1"/>
        <cdr:cNvSpPr txBox="1"/>
      </cdr:nvSpPr>
      <cdr:spPr>
        <a:xfrm xmlns:a="http://schemas.openxmlformats.org/drawingml/2006/main">
          <a:off x="0" y="0"/>
          <a:ext cx="3171825" cy="5000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200" b="1" i="0" dirty="0">
              <a:latin typeface="Arial" panose="020B0604020202020204" pitchFamily="34" charset="0"/>
              <a:cs typeface="Arial" panose="020B0604020202020204" pitchFamily="34" charset="0"/>
            </a:rPr>
            <a:t>Current All-In</a:t>
          </a:r>
          <a:r>
            <a:rPr lang="en-CA" sz="1200" b="1" i="0" baseline="0" dirty="0">
              <a:latin typeface="Arial" panose="020B0604020202020204" pitchFamily="34" charset="0"/>
              <a:cs typeface="Arial" panose="020B0604020202020204" pitchFamily="34" charset="0"/>
            </a:rPr>
            <a:t> </a:t>
          </a:r>
          <a:r>
            <a:rPr lang="en-CA" sz="1200" b="1" i="0" baseline="0" dirty="0" smtClean="0">
              <a:latin typeface="Arial" panose="020B0604020202020204" pitchFamily="34" charset="0"/>
              <a:cs typeface="Arial" panose="020B0604020202020204" pitchFamily="34" charset="0"/>
            </a:rPr>
            <a:t>Electricity </a:t>
          </a:r>
          <a:r>
            <a:rPr lang="en-CA" sz="1200" b="1" i="0" baseline="0" dirty="0">
              <a:latin typeface="Arial" panose="020B0604020202020204" pitchFamily="34" charset="0"/>
              <a:cs typeface="Arial" panose="020B0604020202020204" pitchFamily="34" charset="0"/>
            </a:rPr>
            <a:t>Price</a:t>
          </a:r>
        </a:p>
        <a:p xmlns:a="http://schemas.openxmlformats.org/drawingml/2006/main">
          <a:r>
            <a:rPr lang="en-CA" sz="1200" i="1" baseline="0" dirty="0">
              <a:latin typeface="Arial" panose="020B0604020202020204" pitchFamily="34" charset="0"/>
              <a:cs typeface="Arial" panose="020B0604020202020204" pitchFamily="34" charset="0"/>
            </a:rPr>
            <a:t>in $/</a:t>
          </a:r>
          <a:r>
            <a:rPr lang="en-CA" sz="1200" i="1" baseline="0" dirty="0" err="1">
              <a:latin typeface="Arial" panose="020B0604020202020204" pitchFamily="34" charset="0"/>
              <a:cs typeface="Arial" panose="020B0604020202020204" pitchFamily="34" charset="0"/>
            </a:rPr>
            <a:t>MWh</a:t>
          </a:r>
          <a:endParaRPr lang="en-CA" sz="1200" i="1"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cdr:y>
    </cdr:from>
    <cdr:to>
      <cdr:x>0.69375</cdr:x>
      <cdr:y>0.18229</cdr:y>
    </cdr:to>
    <cdr:sp macro="" textlink="">
      <cdr:nvSpPr>
        <cdr:cNvPr id="2" name="TextBox 1"/>
        <cdr:cNvSpPr txBox="1"/>
      </cdr:nvSpPr>
      <cdr:spPr>
        <a:xfrm xmlns:a="http://schemas.openxmlformats.org/drawingml/2006/main">
          <a:off x="0" y="0"/>
          <a:ext cx="3171825" cy="5000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200" b="1" i="0">
              <a:latin typeface="Arial" panose="020B0604020202020204" pitchFamily="34" charset="0"/>
              <a:cs typeface="Arial" panose="020B0604020202020204" pitchFamily="34" charset="0"/>
            </a:rPr>
            <a:t>All-In</a:t>
          </a:r>
          <a:r>
            <a:rPr lang="en-CA" sz="1200" b="1" i="0" baseline="0">
              <a:latin typeface="Arial" panose="020B0604020202020204" pitchFamily="34" charset="0"/>
              <a:cs typeface="Arial" panose="020B0604020202020204" pitchFamily="34" charset="0"/>
            </a:rPr>
            <a:t> Electricity Price</a:t>
          </a:r>
        </a:p>
        <a:p xmlns:a="http://schemas.openxmlformats.org/drawingml/2006/main">
          <a:r>
            <a:rPr lang="en-CA" sz="1200" i="1" baseline="0">
              <a:latin typeface="Arial" panose="020B0604020202020204" pitchFamily="34" charset="0"/>
              <a:cs typeface="Arial" panose="020B0604020202020204" pitchFamily="34" charset="0"/>
            </a:rPr>
            <a:t>in $/MWh</a:t>
          </a:r>
          <a:endParaRPr lang="en-CA" sz="1200" i="1">
            <a:latin typeface="Arial" panose="020B0604020202020204" pitchFamily="34" charset="0"/>
            <a:cs typeface="Arial" panose="020B060402020202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cdr:y>
    </cdr:from>
    <cdr:to>
      <cdr:x>1</cdr:x>
      <cdr:y>0.16568</cdr:y>
    </cdr:to>
    <cdr:sp macro="" textlink="">
      <cdr:nvSpPr>
        <cdr:cNvPr id="2" name="TextBox 1"/>
        <cdr:cNvSpPr txBox="1"/>
      </cdr:nvSpPr>
      <cdr:spPr>
        <a:xfrm xmlns:a="http://schemas.openxmlformats.org/drawingml/2006/main">
          <a:off x="0" y="0"/>
          <a:ext cx="3657600" cy="3029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400" b="1" dirty="0">
              <a:latin typeface="+mn-lt"/>
              <a:cs typeface="Arial" panose="020B0604020202020204" pitchFamily="34" charset="0"/>
            </a:rPr>
            <a:t>Typical Residential Bill </a:t>
          </a:r>
          <a:endParaRPr lang="en-CA" sz="1400" b="1" dirty="0" smtClean="0">
            <a:latin typeface="+mn-lt"/>
            <a:cs typeface="Arial" panose="020B0604020202020204" pitchFamily="34" charset="0"/>
          </a:endParaRPr>
        </a:p>
        <a:p xmlns:a="http://schemas.openxmlformats.org/drawingml/2006/main">
          <a:r>
            <a:rPr lang="en-CA" sz="1400" b="1" dirty="0" smtClean="0">
              <a:latin typeface="+mn-lt"/>
              <a:cs typeface="Arial" panose="020B0604020202020204" pitchFamily="34" charset="0"/>
            </a:rPr>
            <a:t>(</a:t>
          </a:r>
          <a:r>
            <a:rPr lang="en-CA" sz="1400" b="1" dirty="0">
              <a:latin typeface="+mn-lt"/>
              <a:cs typeface="Arial" panose="020B0604020202020204" pitchFamily="34" charset="0"/>
            </a:rPr>
            <a:t>750/kWh</a:t>
          </a:r>
          <a:r>
            <a:rPr lang="en-CA" sz="1400" b="1" baseline="0" dirty="0">
              <a:latin typeface="+mn-lt"/>
              <a:cs typeface="Arial" panose="020B0604020202020204" pitchFamily="34" charset="0"/>
            </a:rPr>
            <a:t> per month)</a:t>
          </a:r>
          <a:endParaRPr lang="en-CA" sz="1400" b="1" dirty="0">
            <a:latin typeface="+mn-lt"/>
            <a:cs typeface="Arial" panose="020B060402020202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cdr:y>
    </cdr:from>
    <cdr:to>
      <cdr:x>1</cdr:x>
      <cdr:y>0.16568</cdr:y>
    </cdr:to>
    <cdr:sp macro="" textlink="">
      <cdr:nvSpPr>
        <cdr:cNvPr id="2" name="TextBox 1"/>
        <cdr:cNvSpPr txBox="1"/>
      </cdr:nvSpPr>
      <cdr:spPr>
        <a:xfrm xmlns:a="http://schemas.openxmlformats.org/drawingml/2006/main">
          <a:off x="-6112768" y="-2996952"/>
          <a:ext cx="2743200" cy="5681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1400" b="1" dirty="0">
              <a:latin typeface="+mn-lt"/>
              <a:cs typeface="Arial" panose="020B0604020202020204" pitchFamily="34" charset="0"/>
            </a:rPr>
            <a:t>Typical </a:t>
          </a:r>
          <a:r>
            <a:rPr lang="en-CA" sz="1400" b="1" dirty="0" smtClean="0">
              <a:latin typeface="+mn-lt"/>
              <a:cs typeface="Arial" panose="020B0604020202020204" pitchFamily="34" charset="0"/>
            </a:rPr>
            <a:t>Class A (Industrial) Price </a:t>
          </a:r>
          <a:r>
            <a:rPr lang="en-CA" sz="1400" b="1" dirty="0" smtClean="0">
              <a:solidFill>
                <a:srgbClr val="FF0000"/>
              </a:solidFill>
              <a:latin typeface="+mn-lt"/>
              <a:cs typeface="Arial" panose="020B0604020202020204" pitchFamily="34" charset="0"/>
            </a:rPr>
            <a:t> </a:t>
          </a:r>
          <a:r>
            <a:rPr lang="en-CA" sz="1400" b="1" dirty="0" smtClean="0">
              <a:latin typeface="+mn-lt"/>
              <a:cs typeface="Arial" panose="020B0604020202020204" pitchFamily="34" charset="0"/>
            </a:rPr>
            <a:t>($/</a:t>
          </a:r>
          <a:r>
            <a:rPr lang="en-CA" sz="1400" b="1" dirty="0">
              <a:latin typeface="+mn-lt"/>
              <a:cs typeface="Arial" panose="020B0604020202020204" pitchFamily="34" charset="0"/>
            </a:rPr>
            <a:t>MWh)</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0.93719</cdr:y>
    </cdr:from>
    <cdr:to>
      <cdr:x>0.40172</cdr:x>
      <cdr:y>1</cdr:y>
    </cdr:to>
    <cdr:sp macro="" textlink="">
      <cdr:nvSpPr>
        <cdr:cNvPr id="2" name="TextBox 2"/>
        <cdr:cNvSpPr txBox="1"/>
      </cdr:nvSpPr>
      <cdr:spPr>
        <a:xfrm xmlns:a="http://schemas.openxmlformats.org/drawingml/2006/main">
          <a:off x="0" y="3903821"/>
          <a:ext cx="1786066" cy="261610"/>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100" b="1" i="1" dirty="0"/>
            <a:t>Source</a:t>
          </a:r>
          <a:r>
            <a:rPr lang="en-CA" sz="1100" b="1" dirty="0"/>
            <a:t>: </a:t>
          </a:r>
          <a:r>
            <a:rPr lang="en-CA" sz="1100" dirty="0" smtClean="0"/>
            <a:t>OEB, Toronto Hydro</a:t>
          </a:r>
          <a:endParaRPr lang="en-CA" sz="1100" baseline="0" dirty="0"/>
        </a:p>
      </cdr:txBody>
    </cdr:sp>
  </cdr:relSizeAnchor>
  <cdr:relSizeAnchor xmlns:cdr="http://schemas.openxmlformats.org/drawingml/2006/chartDrawing">
    <cdr:from>
      <cdr:x>0.45768</cdr:x>
      <cdr:y>0.55769</cdr:y>
    </cdr:from>
    <cdr:to>
      <cdr:x>0.56409</cdr:x>
      <cdr:y>0.68474</cdr:y>
    </cdr:to>
    <cdr:sp macro="" textlink="">
      <cdr:nvSpPr>
        <cdr:cNvPr id="3" name="TextBox 4"/>
        <cdr:cNvSpPr txBox="1"/>
      </cdr:nvSpPr>
      <cdr:spPr>
        <a:xfrm xmlns:a="http://schemas.openxmlformats.org/drawingml/2006/main">
          <a:off x="2430377" y="2329316"/>
          <a:ext cx="565026" cy="530658"/>
        </a:xfrm>
        <a:prstGeom xmlns:a="http://schemas.openxmlformats.org/drawingml/2006/main" prst="rect">
          <a:avLst/>
        </a:prstGeom>
        <a:solidFill xmlns:a="http://schemas.openxmlformats.org/drawingml/2006/main">
          <a:schemeClr val="bg1"/>
        </a:solidFill>
        <a:ln xmlns:a="http://schemas.openxmlformats.org/drawingml/2006/main">
          <a:solidFill>
            <a:schemeClr val="bg1">
              <a:lumMod val="65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a:r>
            <a:rPr lang="en-CA" sz="1400" b="1"/>
            <a:t>Total</a:t>
          </a:r>
        </a:p>
        <a:p xmlns:a="http://schemas.openxmlformats.org/drawingml/2006/main">
          <a:pPr algn="ctr"/>
          <a:r>
            <a:rPr lang="en-CA" sz="1400" b="0" i="1"/>
            <a:t>$157</a:t>
          </a:r>
        </a:p>
      </cdr:txBody>
    </cdr:sp>
  </cdr:relSizeAnchor>
</c:userShapes>
</file>

<file path=ppt/drawings/drawing7.xml><?xml version="1.0" encoding="utf-8"?>
<c:userShapes xmlns:c="http://schemas.openxmlformats.org/drawingml/2006/chart">
  <cdr:relSizeAnchor xmlns:cdr="http://schemas.openxmlformats.org/drawingml/2006/chartDrawing">
    <cdr:from>
      <cdr:x>0.00843</cdr:x>
      <cdr:y>0.92624</cdr:y>
    </cdr:from>
    <cdr:to>
      <cdr:x>0.44017</cdr:x>
      <cdr:y>1</cdr:y>
    </cdr:to>
    <cdr:sp macro="" textlink="">
      <cdr:nvSpPr>
        <cdr:cNvPr id="2" name="TextBox 2"/>
        <cdr:cNvSpPr txBox="1"/>
      </cdr:nvSpPr>
      <cdr:spPr>
        <a:xfrm xmlns:a="http://schemas.openxmlformats.org/drawingml/2006/main">
          <a:off x="35500" y="3285621"/>
          <a:ext cx="1818126" cy="261610"/>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100" b="1" i="1" dirty="0"/>
            <a:t>Source</a:t>
          </a:r>
          <a:r>
            <a:rPr lang="en-CA" sz="1100" b="1" dirty="0"/>
            <a:t>: </a:t>
          </a:r>
          <a:r>
            <a:rPr lang="en-CA" sz="1100" dirty="0"/>
            <a:t>IESO; Toronto Hydro</a:t>
          </a:r>
          <a:endParaRPr lang="en-CA" sz="1100" baseline="0" dirty="0"/>
        </a:p>
      </cdr:txBody>
    </cdr:sp>
  </cdr:relSizeAnchor>
  <cdr:relSizeAnchor xmlns:cdr="http://schemas.openxmlformats.org/drawingml/2006/chartDrawing">
    <cdr:from>
      <cdr:x>0.45768</cdr:x>
      <cdr:y>0.55769</cdr:y>
    </cdr:from>
    <cdr:to>
      <cdr:x>0.56409</cdr:x>
      <cdr:y>0.68474</cdr:y>
    </cdr:to>
    <cdr:sp macro="" textlink="">
      <cdr:nvSpPr>
        <cdr:cNvPr id="3" name="TextBox 4"/>
        <cdr:cNvSpPr txBox="1"/>
      </cdr:nvSpPr>
      <cdr:spPr>
        <a:xfrm xmlns:a="http://schemas.openxmlformats.org/drawingml/2006/main">
          <a:off x="2430377" y="2329316"/>
          <a:ext cx="565026" cy="530658"/>
        </a:xfrm>
        <a:prstGeom xmlns:a="http://schemas.openxmlformats.org/drawingml/2006/main" prst="rect">
          <a:avLst/>
        </a:prstGeom>
        <a:solidFill xmlns:a="http://schemas.openxmlformats.org/drawingml/2006/main">
          <a:schemeClr val="bg1"/>
        </a:solidFill>
        <a:ln xmlns:a="http://schemas.openxmlformats.org/drawingml/2006/main">
          <a:solidFill>
            <a:schemeClr val="bg1">
              <a:lumMod val="65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a:r>
            <a:rPr lang="en-CA" sz="1400" b="1"/>
            <a:t>Total</a:t>
          </a:r>
        </a:p>
        <a:p xmlns:a="http://schemas.openxmlformats.org/drawingml/2006/main">
          <a:pPr algn="ctr"/>
          <a:r>
            <a:rPr lang="en-CA" sz="1400" b="0" i="1"/>
            <a:t>$154</a:t>
          </a:r>
        </a:p>
      </cdr:txBody>
    </cdr:sp>
  </cdr:relSizeAnchor>
  <cdr:relSizeAnchor xmlns:cdr="http://schemas.openxmlformats.org/drawingml/2006/chartDrawing">
    <cdr:from>
      <cdr:x>0.72292</cdr:x>
      <cdr:y>0.83822</cdr:y>
    </cdr:from>
    <cdr:to>
      <cdr:x>0.98667</cdr:x>
      <cdr:y>0.95971</cdr:y>
    </cdr:to>
    <cdr:sp macro="" textlink="">
      <cdr:nvSpPr>
        <cdr:cNvPr id="4" name="TextBox 2"/>
        <cdr:cNvSpPr txBox="1"/>
      </cdr:nvSpPr>
      <cdr:spPr>
        <a:xfrm xmlns:a="http://schemas.openxmlformats.org/drawingml/2006/main">
          <a:off x="3044364" y="2973005"/>
          <a:ext cx="1110679" cy="430887"/>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r"/>
          <a:r>
            <a:rPr lang="en-CA" sz="1100" i="1" dirty="0"/>
            <a:t>1,000 kW / 56% load</a:t>
          </a:r>
          <a:r>
            <a:rPr lang="en-CA" sz="1100" i="1" baseline="0" dirty="0"/>
            <a:t> factor</a:t>
          </a:r>
          <a:endParaRPr lang="en-CA" sz="1100" baseline="0" dirty="0"/>
        </a:p>
      </cdr:txBody>
    </cdr:sp>
  </cdr:relSizeAnchor>
</c:userShapes>
</file>

<file path=ppt/drawings/drawing8.xml><?xml version="1.0" encoding="utf-8"?>
<c:userShapes xmlns:c="http://schemas.openxmlformats.org/drawingml/2006/chart">
  <cdr:relSizeAnchor xmlns:cdr="http://schemas.openxmlformats.org/drawingml/2006/chartDrawing">
    <cdr:from>
      <cdr:x>0.00843</cdr:x>
      <cdr:y>0.92197</cdr:y>
    </cdr:from>
    <cdr:to>
      <cdr:x>0.22445</cdr:x>
      <cdr:y>1</cdr:y>
    </cdr:to>
    <cdr:sp macro="" textlink="">
      <cdr:nvSpPr>
        <cdr:cNvPr id="2" name="TextBox 2"/>
        <cdr:cNvSpPr txBox="1"/>
      </cdr:nvSpPr>
      <cdr:spPr>
        <a:xfrm xmlns:a="http://schemas.openxmlformats.org/drawingml/2006/main">
          <a:off x="35357" y="3105900"/>
          <a:ext cx="906017" cy="261610"/>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CA" sz="1100" b="1" i="1" dirty="0"/>
            <a:t>Source</a:t>
          </a:r>
          <a:r>
            <a:rPr lang="en-CA" sz="1100" b="1" dirty="0"/>
            <a:t>: </a:t>
          </a:r>
          <a:r>
            <a:rPr lang="en-CA" sz="1100" dirty="0"/>
            <a:t>IESO</a:t>
          </a:r>
          <a:endParaRPr lang="en-CA" sz="1100" baseline="0" dirty="0"/>
        </a:p>
      </cdr:txBody>
    </cdr:sp>
  </cdr:relSizeAnchor>
  <cdr:relSizeAnchor xmlns:cdr="http://schemas.openxmlformats.org/drawingml/2006/chartDrawing">
    <cdr:from>
      <cdr:x>0.44358</cdr:x>
      <cdr:y>0.55769</cdr:y>
    </cdr:from>
    <cdr:to>
      <cdr:x>0.57819</cdr:x>
      <cdr:y>0.71374</cdr:y>
    </cdr:to>
    <cdr:sp macro="" textlink="">
      <cdr:nvSpPr>
        <cdr:cNvPr id="3" name="TextBox 4"/>
        <cdr:cNvSpPr txBox="1"/>
      </cdr:nvSpPr>
      <cdr:spPr>
        <a:xfrm xmlns:a="http://schemas.openxmlformats.org/drawingml/2006/main">
          <a:off x="1860464" y="1869823"/>
          <a:ext cx="564578" cy="523220"/>
        </a:xfrm>
        <a:prstGeom xmlns:a="http://schemas.openxmlformats.org/drawingml/2006/main" prst="rect">
          <a:avLst/>
        </a:prstGeom>
        <a:solidFill xmlns:a="http://schemas.openxmlformats.org/drawingml/2006/main">
          <a:schemeClr val="bg1"/>
        </a:solidFill>
        <a:ln xmlns:a="http://schemas.openxmlformats.org/drawingml/2006/main">
          <a:solidFill>
            <a:schemeClr val="bg1">
              <a:lumMod val="65000"/>
            </a:schemeClr>
          </a:solid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pPr algn="ctr"/>
          <a:r>
            <a:rPr lang="en-CA" sz="1400" b="1" dirty="0"/>
            <a:t>Total</a:t>
          </a:r>
        </a:p>
        <a:p xmlns:a="http://schemas.openxmlformats.org/drawingml/2006/main">
          <a:pPr algn="ctr"/>
          <a:r>
            <a:rPr lang="en-CA" sz="1400" b="0" i="1" dirty="0"/>
            <a:t>$</a:t>
          </a:r>
          <a:r>
            <a:rPr lang="en-CA" sz="1400" b="0" i="1" dirty="0" smtClean="0"/>
            <a:t>89</a:t>
          </a:r>
          <a:endParaRPr lang="en-CA" sz="1400" b="0" i="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27" tIns="45713" rIns="91427" bIns="45713" rtlCol="0"/>
          <a:lstStyle>
            <a:lvl1pPr algn="l">
              <a:defRPr sz="1200"/>
            </a:lvl1pPr>
          </a:lstStyle>
          <a:p>
            <a:endParaRPr lang="en-CA"/>
          </a:p>
        </p:txBody>
      </p:sp>
      <p:sp>
        <p:nvSpPr>
          <p:cNvPr id="3" name="Date Placeholder 2"/>
          <p:cNvSpPr>
            <a:spLocks noGrp="1"/>
          </p:cNvSpPr>
          <p:nvPr>
            <p:ph type="dt" sz="quarter" idx="1"/>
          </p:nvPr>
        </p:nvSpPr>
        <p:spPr>
          <a:xfrm>
            <a:off x="3970341" y="0"/>
            <a:ext cx="3038475" cy="465138"/>
          </a:xfrm>
          <a:prstGeom prst="rect">
            <a:avLst/>
          </a:prstGeom>
        </p:spPr>
        <p:txBody>
          <a:bodyPr vert="horz" lIns="91427" tIns="45713" rIns="91427" bIns="45713" rtlCol="0"/>
          <a:lstStyle>
            <a:lvl1pPr algn="r">
              <a:defRPr sz="1200"/>
            </a:lvl1pPr>
          </a:lstStyle>
          <a:p>
            <a:fld id="{02ED030A-1D88-4BD9-A646-7AFE27022B5C}" type="datetimeFigureOut">
              <a:rPr lang="en-CA" smtClean="0"/>
              <a:t>12/07/2016</a:t>
            </a:fld>
            <a:endParaRPr lang="en-CA"/>
          </a:p>
        </p:txBody>
      </p:sp>
      <p:sp>
        <p:nvSpPr>
          <p:cNvPr id="4" name="Footer Placeholder 3"/>
          <p:cNvSpPr>
            <a:spLocks noGrp="1"/>
          </p:cNvSpPr>
          <p:nvPr>
            <p:ph type="ftr" sz="quarter" idx="2"/>
          </p:nvPr>
        </p:nvSpPr>
        <p:spPr>
          <a:xfrm>
            <a:off x="3" y="8829675"/>
            <a:ext cx="3038475" cy="465138"/>
          </a:xfrm>
          <a:prstGeom prst="rect">
            <a:avLst/>
          </a:prstGeom>
        </p:spPr>
        <p:txBody>
          <a:bodyPr vert="horz" lIns="91427" tIns="45713" rIns="91427" bIns="45713" rtlCol="0" anchor="b"/>
          <a:lstStyle>
            <a:lvl1pPr algn="l">
              <a:defRPr sz="1200"/>
            </a:lvl1pPr>
          </a:lstStyle>
          <a:p>
            <a:endParaRPr lang="en-CA"/>
          </a:p>
        </p:txBody>
      </p:sp>
      <p:sp>
        <p:nvSpPr>
          <p:cNvPr id="5" name="Slide Number Placeholder 4"/>
          <p:cNvSpPr>
            <a:spLocks noGrp="1"/>
          </p:cNvSpPr>
          <p:nvPr>
            <p:ph type="sldNum" sz="quarter" idx="3"/>
          </p:nvPr>
        </p:nvSpPr>
        <p:spPr>
          <a:xfrm>
            <a:off x="3970341" y="8829675"/>
            <a:ext cx="3038475" cy="465138"/>
          </a:xfrm>
          <a:prstGeom prst="rect">
            <a:avLst/>
          </a:prstGeom>
        </p:spPr>
        <p:txBody>
          <a:bodyPr vert="horz" lIns="91427" tIns="45713" rIns="91427" bIns="45713"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9BE7B536-09FC-413B-89AC-3188E041EB2C}" type="datetimeFigureOut">
              <a:rPr lang="en-CA" smtClean="0"/>
              <a:pPr/>
              <a:t>12/07/2016</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CA"/>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64" tIns="46582" rIns="93164" bIns="4658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1</a:t>
            </a:fld>
            <a:endParaRPr lang="en-CA" dirty="0">
              <a:solidFill>
                <a:prstClr val="black"/>
              </a:solidFill>
            </a:endParaRPr>
          </a:p>
        </p:txBody>
      </p:sp>
    </p:spTree>
    <p:extLst>
      <p:ext uri="{BB962C8B-B14F-4D97-AF65-F5344CB8AC3E}">
        <p14:creationId xmlns:p14="http://schemas.microsoft.com/office/powerpoint/2010/main" val="1623849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40</a:t>
            </a:fld>
            <a:endParaRPr lang="en-CA">
              <a:solidFill>
                <a:prstClr val="black"/>
              </a:solidFill>
            </a:endParaRPr>
          </a:p>
        </p:txBody>
      </p:sp>
    </p:spTree>
    <p:extLst>
      <p:ext uri="{BB962C8B-B14F-4D97-AF65-F5344CB8AC3E}">
        <p14:creationId xmlns:p14="http://schemas.microsoft.com/office/powerpoint/2010/main" val="1699028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41</a:t>
            </a:fld>
            <a:endParaRPr lang="en-CA">
              <a:solidFill>
                <a:prstClr val="black"/>
              </a:solidFill>
            </a:endParaRPr>
          </a:p>
        </p:txBody>
      </p:sp>
    </p:spTree>
    <p:extLst>
      <p:ext uri="{BB962C8B-B14F-4D97-AF65-F5344CB8AC3E}">
        <p14:creationId xmlns:p14="http://schemas.microsoft.com/office/powerpoint/2010/main" val="1699028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C90B55D-4405-43FA-833E-6FA169BF2943}" type="slidenum">
              <a:rPr lang="en-CA" smtClean="0"/>
              <a:pPr/>
              <a:t>42</a:t>
            </a:fld>
            <a:endParaRPr lang="en-CA"/>
          </a:p>
        </p:txBody>
      </p:sp>
    </p:spTree>
    <p:extLst>
      <p:ext uri="{BB962C8B-B14F-4D97-AF65-F5344CB8AC3E}">
        <p14:creationId xmlns:p14="http://schemas.microsoft.com/office/powerpoint/2010/main" val="2317403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C90B55D-4405-43FA-833E-6FA169BF2943}" type="slidenum">
              <a:rPr lang="en-CA" smtClean="0"/>
              <a:pPr/>
              <a:t>43</a:t>
            </a:fld>
            <a:endParaRPr lang="en-CA"/>
          </a:p>
        </p:txBody>
      </p:sp>
    </p:spTree>
    <p:extLst>
      <p:ext uri="{BB962C8B-B14F-4D97-AF65-F5344CB8AC3E}">
        <p14:creationId xmlns:p14="http://schemas.microsoft.com/office/powerpoint/2010/main" val="1296368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C90B55D-4405-43FA-833E-6FA169BF2943}" type="slidenum">
              <a:rPr lang="en-CA" smtClean="0"/>
              <a:pPr/>
              <a:t>44</a:t>
            </a:fld>
            <a:endParaRPr lang="en-CA"/>
          </a:p>
        </p:txBody>
      </p:sp>
    </p:spTree>
    <p:extLst>
      <p:ext uri="{BB962C8B-B14F-4D97-AF65-F5344CB8AC3E}">
        <p14:creationId xmlns:p14="http://schemas.microsoft.com/office/powerpoint/2010/main" val="40560070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47</a:t>
            </a:fld>
            <a:endParaRPr lang="en-CA"/>
          </a:p>
        </p:txBody>
      </p:sp>
    </p:spTree>
    <p:extLst>
      <p:ext uri="{BB962C8B-B14F-4D97-AF65-F5344CB8AC3E}">
        <p14:creationId xmlns:p14="http://schemas.microsoft.com/office/powerpoint/2010/main" val="1395681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smtClean="0"/>
          </a:p>
        </p:txBody>
      </p:sp>
      <p:sp>
        <p:nvSpPr>
          <p:cNvPr id="4" name="Slide Number Placeholder 3"/>
          <p:cNvSpPr>
            <a:spLocks noGrp="1"/>
          </p:cNvSpPr>
          <p:nvPr>
            <p:ph type="sldNum" sz="quarter" idx="10"/>
          </p:nvPr>
        </p:nvSpPr>
        <p:spPr/>
        <p:txBody>
          <a:bodyPr/>
          <a:lstStyle/>
          <a:p>
            <a:fld id="{6C90B55D-4405-43FA-833E-6FA169BF2943}" type="slidenum">
              <a:rPr lang="en-CA" smtClean="0"/>
              <a:pPr/>
              <a:t>11</a:t>
            </a:fld>
            <a:endParaRPr lang="en-CA"/>
          </a:p>
        </p:txBody>
      </p:sp>
    </p:spTree>
    <p:extLst>
      <p:ext uri="{BB962C8B-B14F-4D97-AF65-F5344CB8AC3E}">
        <p14:creationId xmlns:p14="http://schemas.microsoft.com/office/powerpoint/2010/main" val="3483275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17</a:t>
            </a:fld>
            <a:endParaRPr lang="en-CA"/>
          </a:p>
        </p:txBody>
      </p:sp>
    </p:spTree>
    <p:extLst>
      <p:ext uri="{BB962C8B-B14F-4D97-AF65-F5344CB8AC3E}">
        <p14:creationId xmlns:p14="http://schemas.microsoft.com/office/powerpoint/2010/main" val="2316935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20</a:t>
            </a:fld>
            <a:endParaRPr lang="en-CA"/>
          </a:p>
        </p:txBody>
      </p:sp>
    </p:spTree>
    <p:extLst>
      <p:ext uri="{BB962C8B-B14F-4D97-AF65-F5344CB8AC3E}">
        <p14:creationId xmlns:p14="http://schemas.microsoft.com/office/powerpoint/2010/main" val="2747200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21</a:t>
            </a:fld>
            <a:endParaRPr lang="en-CA"/>
          </a:p>
        </p:txBody>
      </p:sp>
    </p:spTree>
    <p:extLst>
      <p:ext uri="{BB962C8B-B14F-4D97-AF65-F5344CB8AC3E}">
        <p14:creationId xmlns:p14="http://schemas.microsoft.com/office/powerpoint/2010/main" val="2972362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22</a:t>
            </a:fld>
            <a:endParaRPr lang="en-CA"/>
          </a:p>
        </p:txBody>
      </p:sp>
    </p:spTree>
    <p:extLst>
      <p:ext uri="{BB962C8B-B14F-4D97-AF65-F5344CB8AC3E}">
        <p14:creationId xmlns:p14="http://schemas.microsoft.com/office/powerpoint/2010/main" val="431003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pPr/>
              <a:t>31</a:t>
            </a:fld>
            <a:endParaRPr lang="en-CA" dirty="0"/>
          </a:p>
        </p:txBody>
      </p:sp>
    </p:spTree>
    <p:extLst>
      <p:ext uri="{BB962C8B-B14F-4D97-AF65-F5344CB8AC3E}">
        <p14:creationId xmlns:p14="http://schemas.microsoft.com/office/powerpoint/2010/main" val="3411792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36</a:t>
            </a:fld>
            <a:endParaRPr lang="en-CA" dirty="0">
              <a:solidFill>
                <a:prstClr val="black"/>
              </a:solidFill>
            </a:endParaRPr>
          </a:p>
        </p:txBody>
      </p:sp>
    </p:spTree>
    <p:extLst>
      <p:ext uri="{BB962C8B-B14F-4D97-AF65-F5344CB8AC3E}">
        <p14:creationId xmlns:p14="http://schemas.microsoft.com/office/powerpoint/2010/main" val="1699028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spcBef>
                <a:spcPts val="1000"/>
              </a:spcBef>
              <a:spcAft>
                <a:spcPct val="0"/>
              </a:spcAft>
              <a:buClr>
                <a:srgbClr val="727CA3"/>
              </a:buClr>
              <a:buFont typeface="Wingdings 3" pitchFamily="18" charset="2"/>
              <a:buNone/>
            </a:pPr>
            <a:endParaRPr lang="en-CA" baseline="0" dirty="0" smtClean="0"/>
          </a:p>
        </p:txBody>
      </p:sp>
      <p:sp>
        <p:nvSpPr>
          <p:cNvPr id="4" name="Slide Number Placeholder 3"/>
          <p:cNvSpPr>
            <a:spLocks noGrp="1"/>
          </p:cNvSpPr>
          <p:nvPr>
            <p:ph type="sldNum" sz="quarter" idx="10"/>
          </p:nvPr>
        </p:nvSpPr>
        <p:spPr/>
        <p:txBody>
          <a:bodyPr/>
          <a:lstStyle/>
          <a:p>
            <a:fld id="{6C90B55D-4405-43FA-833E-6FA169BF2943}" type="slidenum">
              <a:rPr lang="en-CA" smtClean="0"/>
              <a:pPr/>
              <a:t>39</a:t>
            </a:fld>
            <a:endParaRPr lang="en-CA"/>
          </a:p>
        </p:txBody>
      </p:sp>
    </p:spTree>
    <p:extLst>
      <p:ext uri="{BB962C8B-B14F-4D97-AF65-F5344CB8AC3E}">
        <p14:creationId xmlns:p14="http://schemas.microsoft.com/office/powerpoint/2010/main" val="2840177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smtClean="0">
                <a:latin typeface="Verdana" panose="020B0604030504040204" pitchFamily="34" charset="0"/>
                <a:ea typeface="Verdana" panose="020B0604030504040204" pitchFamily="34" charset="0"/>
                <a:cs typeface="Verdana" panose="020B0604030504040204" pitchFamily="34" charset="0"/>
              </a:rPr>
              <a:t>ENERGY</a:t>
            </a:r>
            <a:endParaRPr lang="en-CA"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smtClean="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smtClean="0"/>
              <a:t>Click to edit Master text styles</a:t>
            </a:r>
          </a:p>
          <a:p>
            <a:pPr lvl="1"/>
            <a:r>
              <a:rPr lang="en-US" smtClean="0"/>
              <a:t>Second level</a:t>
            </a:r>
          </a:p>
          <a:p>
            <a:pPr lvl="2"/>
            <a:r>
              <a:rPr lang="en-US" smtClean="0"/>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smtClean="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smtClean="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iming>
    <p:tnLst>
      <p:par>
        <p:cTn id="1" dur="indefinite" restart="never" nodeType="tmRoot"/>
      </p:par>
    </p:tnLst>
  </p:timing>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4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966825"/>
            <a:ext cx="8280920" cy="1931243"/>
          </a:xfrm>
        </p:spPr>
        <p:txBody>
          <a:bodyPr>
            <a:noAutofit/>
          </a:bodyPr>
          <a:lstStyle/>
          <a:p>
            <a:pPr algn="l"/>
            <a:r>
              <a:rPr lang="en-CA" b="0" dirty="0" smtClean="0">
                <a:latin typeface="Arial" panose="020B0604020202020204" pitchFamily="34" charset="0"/>
                <a:cs typeface="Arial" panose="020B0604020202020204" pitchFamily="34" charset="0"/>
              </a:rPr>
              <a:t>Proposed Initiatives to Transform Ontario’s Electricity Sector </a:t>
            </a:r>
            <a:endParaRPr lang="en-US" b="0" dirty="0" smtClean="0">
              <a:latin typeface="Arial" panose="020B0604020202020204" pitchFamily="34" charset="0"/>
              <a:cs typeface="Arial" panose="020B0604020202020204" pitchFamily="34" charset="0"/>
            </a:endParaRPr>
          </a:p>
          <a:p>
            <a:pPr algn="l"/>
            <a:endParaRPr lang="en-US" sz="2400" b="0" dirty="0">
              <a:latin typeface="Arial" panose="020B0604020202020204" pitchFamily="34" charset="0"/>
              <a:cs typeface="Arial" panose="020B0604020202020204" pitchFamily="34" charset="0"/>
            </a:endParaRPr>
          </a:p>
          <a:p>
            <a:pPr algn="l"/>
            <a:r>
              <a:rPr lang="en-US" sz="2400" b="0" dirty="0" smtClean="0">
                <a:latin typeface="Arial" panose="020B0604020202020204" pitchFamily="34" charset="0"/>
                <a:cs typeface="Arial" panose="020B0604020202020204" pitchFamily="34" charset="0"/>
              </a:rPr>
              <a:t>Working Draft</a:t>
            </a:r>
            <a:r>
              <a:rPr lang="en-CA" sz="2400" b="0" dirty="0" smtClean="0">
                <a:latin typeface="Arial" panose="020B0604020202020204" pitchFamily="34" charset="0"/>
                <a:cs typeface="Arial" panose="020B0604020202020204" pitchFamily="34" charset="0"/>
              </a:rPr>
              <a:t/>
            </a:r>
            <a:br>
              <a:rPr lang="en-CA" sz="2400" b="0" dirty="0" smtClean="0">
                <a:latin typeface="Arial" panose="020B0604020202020204" pitchFamily="34" charset="0"/>
                <a:cs typeface="Arial" panose="020B0604020202020204" pitchFamily="34" charset="0"/>
              </a:rPr>
            </a:br>
            <a:endParaRPr lang="en-CA" sz="2400" b="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611560" y="3717032"/>
            <a:ext cx="6400800" cy="2667000"/>
          </a:xfrm>
        </p:spPr>
        <p:txBody>
          <a:bodyPr>
            <a:noAutofit/>
          </a:bodyPr>
          <a:lstStyle/>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dirty="0" smtClean="0">
                <a:solidFill>
                  <a:schemeClr val="tx1"/>
                </a:solidFill>
                <a:latin typeface="Arial" panose="020B0604020202020204" pitchFamily="34" charset="0"/>
                <a:cs typeface="Arial" panose="020B0604020202020204" pitchFamily="34" charset="0"/>
              </a:rPr>
              <a:t>December 2016</a:t>
            </a:r>
          </a:p>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sz="1600" dirty="0" smtClean="0">
                <a:solidFill>
                  <a:schemeClr val="tx1"/>
                </a:solidFill>
                <a:latin typeface="Arial" panose="020B0604020202020204" pitchFamily="34" charset="0"/>
                <a:cs typeface="Arial" panose="020B0604020202020204" pitchFamily="34" charset="0"/>
              </a:rPr>
              <a:t>CONFIDENTIAL DRAFT</a:t>
            </a:r>
          </a:p>
          <a:p>
            <a:pPr algn="l"/>
            <a:endParaRPr lang="en-CA"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1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43744"/>
          </a:xfrm>
        </p:spPr>
        <p:txBody>
          <a:bodyPr>
            <a:normAutofit/>
          </a:bodyPr>
          <a:lstStyle/>
          <a:p>
            <a:r>
              <a:rPr lang="en-CA" sz="2400" b="0" dirty="0" smtClean="0">
                <a:latin typeface="Arial" panose="020B0604020202020204" pitchFamily="34" charset="0"/>
                <a:cs typeface="Arial" panose="020B0604020202020204" pitchFamily="34" charset="0"/>
              </a:rPr>
              <a:t>Fiscal Considerations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435280" cy="5090120"/>
          </a:xfrm>
        </p:spPr>
        <p:txBody>
          <a:bodyPr>
            <a:noAutofit/>
          </a:bodyPr>
          <a:lstStyle/>
          <a:p>
            <a:r>
              <a:rPr lang="en-CA" sz="1400" dirty="0">
                <a:latin typeface="Arial" panose="020B0604020202020204" pitchFamily="34" charset="0"/>
                <a:cs typeface="Arial" panose="020B0604020202020204" pitchFamily="34" charset="0"/>
              </a:rPr>
              <a:t>A number of the social assistance programs such as the OESP, RRRP and </a:t>
            </a:r>
            <a:r>
              <a:rPr lang="en-CA" sz="1400" dirty="0" smtClean="0">
                <a:latin typeface="Arial" panose="020B0604020202020204" pitchFamily="34" charset="0"/>
                <a:cs typeface="Arial" panose="020B0604020202020204" pitchFamily="34" charset="0"/>
              </a:rPr>
              <a:t>First Nations rates </a:t>
            </a:r>
            <a:r>
              <a:rPr lang="en-CA" sz="1400" dirty="0">
                <a:latin typeface="Arial" panose="020B0604020202020204" pitchFamily="34" charset="0"/>
                <a:cs typeface="Arial" panose="020B0604020202020204" pitchFamily="34" charset="0"/>
              </a:rPr>
              <a:t>can be funded through the </a:t>
            </a:r>
            <a:r>
              <a:rPr lang="en-CA" sz="1400" dirty="0" smtClean="0">
                <a:latin typeface="Arial" panose="020B0604020202020204" pitchFamily="34" charset="0"/>
                <a:cs typeface="Arial" panose="020B0604020202020204" pitchFamily="34" charset="0"/>
              </a:rPr>
              <a:t>tax-base</a:t>
            </a:r>
            <a:r>
              <a:rPr lang="en-CA" sz="1400" dirty="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 </a:t>
            </a:r>
            <a:r>
              <a:rPr lang="en-CA" sz="1400" b="1" dirty="0" smtClean="0">
                <a:latin typeface="Arial" panose="020B0604020202020204" pitchFamily="34" charset="0"/>
                <a:cs typeface="Arial" panose="020B0604020202020204" pitchFamily="34" charset="0"/>
              </a:rPr>
              <a:t>Note:</a:t>
            </a:r>
            <a:r>
              <a:rPr lang="en-CA" sz="1400" dirty="0" smtClean="0">
                <a:latin typeface="Arial" panose="020B0604020202020204" pitchFamily="34" charset="0"/>
                <a:cs typeface="Arial" panose="020B0604020202020204" pitchFamily="34" charset="0"/>
              </a:rPr>
              <a:t> Table </a:t>
            </a:r>
            <a:r>
              <a:rPr lang="en-CA" sz="1400" dirty="0">
                <a:latin typeface="Arial" panose="020B0604020202020204" pitchFamily="34" charset="0"/>
                <a:cs typeface="Arial" panose="020B0604020202020204" pitchFamily="34" charset="0"/>
              </a:rPr>
              <a:t>on slide </a:t>
            </a:r>
            <a:r>
              <a:rPr lang="en-CA" sz="1400" dirty="0" smtClean="0">
                <a:latin typeface="Arial" panose="020B0604020202020204" pitchFamily="34" charset="0"/>
                <a:cs typeface="Arial" panose="020B0604020202020204" pitchFamily="34" charset="0"/>
              </a:rPr>
              <a:t>13 </a:t>
            </a:r>
            <a:r>
              <a:rPr lang="en-CA" sz="1400" dirty="0">
                <a:latin typeface="Arial" panose="020B0604020202020204" pitchFamily="34" charset="0"/>
                <a:cs typeface="Arial" panose="020B0604020202020204" pitchFamily="34" charset="0"/>
              </a:rPr>
              <a:t>shows some preliminary costs based on some assumptions which could mean up to $</a:t>
            </a:r>
            <a:r>
              <a:rPr lang="en-CA" sz="1400" dirty="0" smtClean="0">
                <a:latin typeface="Arial" panose="020B0604020202020204" pitchFamily="34" charset="0"/>
                <a:cs typeface="Arial" panose="020B0604020202020204" pitchFamily="34" charset="0"/>
              </a:rPr>
              <a:t>416 million in </a:t>
            </a:r>
            <a:r>
              <a:rPr lang="en-CA" sz="1400" dirty="0">
                <a:latin typeface="Arial" panose="020B0604020202020204" pitchFamily="34" charset="0"/>
                <a:cs typeface="Arial" panose="020B0604020202020204" pitchFamily="34" charset="0"/>
              </a:rPr>
              <a:t>costs to taxpayers in 2017 and up to $</a:t>
            </a:r>
            <a:r>
              <a:rPr lang="en-CA" sz="1400" dirty="0" smtClean="0">
                <a:latin typeface="Arial" panose="020B0604020202020204" pitchFamily="34" charset="0"/>
                <a:cs typeface="Arial" panose="020B0604020202020204" pitchFamily="34" charset="0"/>
              </a:rPr>
              <a:t>465 million </a:t>
            </a:r>
            <a:r>
              <a:rPr lang="en-CA" sz="1400" dirty="0">
                <a:latin typeface="Arial" panose="020B0604020202020204" pitchFamily="34" charset="0"/>
                <a:cs typeface="Arial" panose="020B0604020202020204" pitchFamily="34" charset="0"/>
              </a:rPr>
              <a:t>in costs in </a:t>
            </a:r>
            <a:r>
              <a:rPr lang="en-CA" sz="1400" dirty="0" smtClean="0">
                <a:latin typeface="Arial" panose="020B0604020202020204" pitchFamily="34" charset="0"/>
                <a:cs typeface="Arial" panose="020B0604020202020204" pitchFamily="34" charset="0"/>
              </a:rPr>
              <a:t>2020</a:t>
            </a:r>
          </a:p>
          <a:p>
            <a:pPr marL="0" indent="0">
              <a:buNone/>
            </a:pPr>
            <a:endParaRPr lang="en-CA" sz="14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Ending the Debt Retirement Charge (DRC) for </a:t>
            </a:r>
            <a:r>
              <a:rPr lang="en-CA" sz="1400" dirty="0">
                <a:latin typeface="Arial" pitchFamily="34" charset="0"/>
                <a:cs typeface="Arial" pitchFamily="34" charset="0"/>
              </a:rPr>
              <a:t>c</a:t>
            </a:r>
            <a:r>
              <a:rPr lang="en-CA" sz="1400" dirty="0" smtClean="0">
                <a:latin typeface="Arial" panose="020B0604020202020204" pitchFamily="34" charset="0"/>
                <a:cs typeface="Arial" panose="020B0604020202020204" pitchFamily="34" charset="0"/>
              </a:rPr>
              <a:t>ommercial and small industrial electricity consumers (i.e., Class B) early would represent an additional fiscal pressure of about $450 million annually on the Province until April 2018 (i.e., The current planned date for removing DRC from all electricity bills) and zero thereafter.</a:t>
            </a:r>
          </a:p>
          <a:p>
            <a:endParaRPr lang="en-CA" sz="1400" dirty="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If the Industrial Conservation Initiative were funded though the tax-base instead of being eliminated, this would represent a $900 million annual cost to the fiscal plan. </a:t>
            </a:r>
          </a:p>
          <a:p>
            <a:endParaRPr lang="en-CA" sz="1400" dirty="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Reducing </a:t>
            </a:r>
            <a:r>
              <a:rPr lang="en-CA" sz="1400" dirty="0">
                <a:latin typeface="Arial" panose="020B0604020202020204" pitchFamily="34" charset="0"/>
                <a:cs typeface="Arial" panose="020B0604020202020204" pitchFamily="34" charset="0"/>
              </a:rPr>
              <a:t>OPG borrowing costs to the Province’s cost of funds is expected to result in a </a:t>
            </a:r>
            <a:r>
              <a:rPr lang="en-CA" sz="1400" dirty="0" smtClean="0">
                <a:latin typeface="Arial" panose="020B0604020202020204" pitchFamily="34" charset="0"/>
                <a:cs typeface="Arial" panose="020B0604020202020204" pitchFamily="34" charset="0"/>
              </a:rPr>
              <a:t>$30 million </a:t>
            </a:r>
            <a:r>
              <a:rPr lang="en-CA" sz="1400" dirty="0">
                <a:latin typeface="Arial" panose="020B0604020202020204" pitchFamily="34" charset="0"/>
                <a:cs typeface="Arial" panose="020B0604020202020204" pitchFamily="34" charset="0"/>
              </a:rPr>
              <a:t>annual fiscal </a:t>
            </a:r>
            <a:r>
              <a:rPr lang="en-CA" sz="1400" dirty="0" smtClean="0">
                <a:latin typeface="Arial" panose="020B0604020202020204" pitchFamily="34" charset="0"/>
                <a:cs typeface="Arial" panose="020B0604020202020204" pitchFamily="34" charset="0"/>
              </a:rPr>
              <a:t>pressure in 2017 </a:t>
            </a:r>
            <a:r>
              <a:rPr lang="en-CA" sz="1400" dirty="0">
                <a:latin typeface="Arial" panose="020B0604020202020204" pitchFamily="34" charset="0"/>
                <a:cs typeface="Arial" panose="020B0604020202020204" pitchFamily="34" charset="0"/>
              </a:rPr>
              <a:t>to the province </a:t>
            </a:r>
            <a:r>
              <a:rPr lang="en-CA" sz="1400" dirty="0" smtClean="0">
                <a:latin typeface="Arial" panose="020B0604020202020204" pitchFamily="34" charset="0"/>
                <a:cs typeface="Arial" panose="020B0604020202020204" pitchFamily="34" charset="0"/>
              </a:rPr>
              <a:t>based on new borrowing and increasing to about $70 million by 2021.</a:t>
            </a:r>
            <a:r>
              <a:rPr lang="en-CA" sz="1400" strike="sngStrike" dirty="0" smtClean="0">
                <a:latin typeface="Arial" panose="020B0604020202020204" pitchFamily="34" charset="0"/>
                <a:cs typeface="Arial" panose="020B0604020202020204" pitchFamily="34" charset="0"/>
              </a:rPr>
              <a:t>  </a:t>
            </a:r>
            <a:endParaRPr lang="en-CA" sz="1400" strike="sngStrike" dirty="0">
              <a:latin typeface="Arial" panose="020B0604020202020204" pitchFamily="34" charset="0"/>
              <a:cs typeface="Arial" panose="020B0604020202020204" pitchFamily="34" charset="0"/>
            </a:endParaRPr>
          </a:p>
          <a:p>
            <a:endParaRPr lang="en-CA" sz="14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Fiscal </a:t>
            </a:r>
            <a:r>
              <a:rPr lang="en-CA" sz="1400" dirty="0">
                <a:latin typeface="Arial" panose="020B0604020202020204" pitchFamily="34" charset="0"/>
                <a:cs typeface="Arial" panose="020B0604020202020204" pitchFamily="34" charset="0"/>
              </a:rPr>
              <a:t>impacts of allocating a portion of the departure tax to ratepayers will depend on the size of the allocation, as well as timing for the flow of value.  The maximum, direct one-time impact is $2.6 billion, with potential ancillary impacts on residual stranded debt defeasance</a:t>
            </a:r>
            <a:r>
              <a:rPr lang="en-CA" sz="1400" dirty="0" smtClean="0">
                <a:latin typeface="Arial" panose="020B0604020202020204" pitchFamily="34" charset="0"/>
                <a:cs typeface="Arial" panose="020B0604020202020204" pitchFamily="34" charset="0"/>
              </a:rPr>
              <a:t>.</a:t>
            </a:r>
          </a:p>
          <a:p>
            <a:endParaRPr lang="en-CA" sz="1400" dirty="0" smtClean="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4905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0" y="404664"/>
            <a:ext cx="8579296" cy="599728"/>
          </a:xfrm>
        </p:spPr>
        <p:txBody>
          <a:bodyPr>
            <a:normAutofit/>
          </a:bodyPr>
          <a:lstStyle/>
          <a:p>
            <a:r>
              <a:rPr lang="en-CA" sz="2400" b="0" dirty="0" smtClean="0">
                <a:latin typeface="Arial" panose="020B0604020202020204" pitchFamily="34" charset="0"/>
                <a:cs typeface="Arial" panose="020B0604020202020204" pitchFamily="34" charset="0"/>
              </a:rPr>
              <a:t>Proposed Taxpayer </a:t>
            </a:r>
            <a:r>
              <a:rPr lang="en-CA" sz="2400" b="0" dirty="0">
                <a:latin typeface="Arial" panose="020B0604020202020204" pitchFamily="34" charset="0"/>
                <a:cs typeface="Arial" panose="020B0604020202020204" pitchFamily="34" charset="0"/>
              </a:rPr>
              <a:t>Funded Electricity Price Mitigation</a:t>
            </a:r>
            <a:endParaRPr lang="en-CA" sz="2400" b="0" dirty="0"/>
          </a:p>
        </p:txBody>
      </p:sp>
      <p:sp>
        <p:nvSpPr>
          <p:cNvPr id="8" name="Rectangle 7"/>
          <p:cNvSpPr/>
          <p:nvPr/>
        </p:nvSpPr>
        <p:spPr>
          <a:xfrm>
            <a:off x="3267282" y="5012954"/>
            <a:ext cx="360040" cy="269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385190" y="5589240"/>
            <a:ext cx="8937565" cy="632118"/>
          </a:xfrm>
          <a:prstGeom prst="rect">
            <a:avLst/>
          </a:prstGeom>
          <a:noFill/>
        </p:spPr>
        <p:txBody>
          <a:bodyPr wrap="square" numCol="2" rtlCol="0">
            <a:noAutofit/>
          </a:bodyPr>
          <a:lstStyle/>
          <a:p>
            <a:pPr marL="228600" indent="-228600">
              <a:buAutoNum type="arabicPeriod"/>
              <a:tabLst>
                <a:tab pos="228600" algn="l"/>
              </a:tabLst>
            </a:pPr>
            <a:r>
              <a:rPr lang="en-CA" sz="800" dirty="0" smtClean="0">
                <a:latin typeface="Arial" pitchFamily="34" charset="0"/>
                <a:cs typeface="Arial" pitchFamily="34" charset="0"/>
              </a:rPr>
              <a:t>2016-17, 2017-18 based on forecasted numbers</a:t>
            </a:r>
          </a:p>
          <a:p>
            <a:pPr marL="228600" indent="-228600">
              <a:buAutoNum type="arabicPeriod"/>
              <a:tabLst>
                <a:tab pos="228600" algn="l"/>
              </a:tabLst>
            </a:pPr>
            <a:r>
              <a:rPr lang="en-CA" sz="800" dirty="0" smtClean="0">
                <a:latin typeface="Arial" pitchFamily="34" charset="0"/>
                <a:cs typeface="Arial" pitchFamily="34" charset="0"/>
              </a:rPr>
              <a:t>2015-16 estimated for 3 months of reduced DRC revenue</a:t>
            </a:r>
          </a:p>
          <a:p>
            <a:pPr marL="228600" indent="-228600">
              <a:buAutoNum type="arabicPeriod"/>
              <a:tabLst>
                <a:tab pos="228600" algn="l"/>
              </a:tabLst>
            </a:pPr>
            <a:r>
              <a:rPr lang="en-CA" sz="800" dirty="0" smtClean="0">
                <a:latin typeface="Arial" pitchFamily="34" charset="0"/>
                <a:cs typeface="Arial" pitchFamily="34" charset="0"/>
              </a:rPr>
              <a:t>OEPTC amounts in all years based on energy component of the rebate</a:t>
            </a:r>
            <a:r>
              <a:rPr lang="en-CA" sz="900" dirty="0" smtClean="0">
                <a:latin typeface="Arial" pitchFamily="34" charset="0"/>
                <a:cs typeface="Arial" pitchFamily="34" charset="0"/>
              </a:rPr>
              <a:t>.</a:t>
            </a:r>
          </a:p>
        </p:txBody>
      </p:sp>
      <p:sp>
        <p:nvSpPr>
          <p:cNvPr id="5" name="Rectangle 4"/>
          <p:cNvSpPr/>
          <p:nvPr/>
        </p:nvSpPr>
        <p:spPr>
          <a:xfrm>
            <a:off x="6084168" y="5570656"/>
            <a:ext cx="2808312" cy="738664"/>
          </a:xfrm>
          <a:prstGeom prst="rect">
            <a:avLst/>
          </a:prstGeom>
        </p:spPr>
        <p:txBody>
          <a:bodyPr wrap="square">
            <a:spAutoFit/>
          </a:bodyPr>
          <a:lstStyle/>
          <a:p>
            <a:pPr algn="r">
              <a:tabLst>
                <a:tab pos="457200" algn="l"/>
              </a:tabLst>
            </a:pPr>
            <a:r>
              <a:rPr lang="en-CA" sz="700" dirty="0">
                <a:latin typeface="Arial" pitchFamily="34" charset="0"/>
                <a:cs typeface="Arial" pitchFamily="34" charset="0"/>
              </a:rPr>
              <a:t>OCEB – Ontario Clean Energy Benefit</a:t>
            </a:r>
          </a:p>
          <a:p>
            <a:pPr algn="r">
              <a:tabLst>
                <a:tab pos="457200" algn="l"/>
              </a:tabLst>
            </a:pPr>
            <a:r>
              <a:rPr lang="en-CA" sz="700" dirty="0">
                <a:latin typeface="Arial" pitchFamily="34" charset="0"/>
                <a:cs typeface="Arial" pitchFamily="34" charset="0"/>
              </a:rPr>
              <a:t>OREC – Ontario Rebate for Electricity Consumers</a:t>
            </a:r>
          </a:p>
          <a:p>
            <a:pPr algn="r">
              <a:tabLst>
                <a:tab pos="457200" algn="l"/>
              </a:tabLst>
            </a:pPr>
            <a:r>
              <a:rPr lang="en-CA" sz="700" dirty="0">
                <a:latin typeface="Arial" pitchFamily="34" charset="0"/>
                <a:cs typeface="Arial" pitchFamily="34" charset="0"/>
              </a:rPr>
              <a:t>DRC – Debt Retirement Charge</a:t>
            </a:r>
          </a:p>
          <a:p>
            <a:pPr algn="r">
              <a:tabLst>
                <a:tab pos="576263" algn="l"/>
              </a:tabLst>
            </a:pPr>
            <a:r>
              <a:rPr lang="en-CA" sz="700" dirty="0">
                <a:latin typeface="Arial" pitchFamily="34" charset="0"/>
                <a:cs typeface="Arial" pitchFamily="34" charset="0"/>
              </a:rPr>
              <a:t>NIERP – Northern Ontario Electricity Rate Program</a:t>
            </a:r>
          </a:p>
          <a:p>
            <a:pPr algn="r">
              <a:tabLst>
                <a:tab pos="576263" algn="l"/>
              </a:tabLst>
            </a:pPr>
            <a:r>
              <a:rPr lang="en-CA" sz="700" dirty="0">
                <a:latin typeface="Arial" pitchFamily="34" charset="0"/>
                <a:cs typeface="Arial" pitchFamily="34" charset="0"/>
              </a:rPr>
              <a:t>NOEC – Northern Ontario Energy Credit </a:t>
            </a:r>
            <a:endParaRPr lang="en-CA" sz="700" dirty="0" smtClean="0">
              <a:latin typeface="Arial" pitchFamily="34" charset="0"/>
              <a:cs typeface="Arial" pitchFamily="34" charset="0"/>
            </a:endParaRPr>
          </a:p>
          <a:p>
            <a:pPr algn="r">
              <a:tabLst>
                <a:tab pos="576263" algn="l"/>
              </a:tabLst>
            </a:pPr>
            <a:r>
              <a:rPr lang="en-CA" sz="700" dirty="0" smtClean="0">
                <a:latin typeface="Arial" pitchFamily="34" charset="0"/>
                <a:cs typeface="Arial" pitchFamily="34" charset="0"/>
              </a:rPr>
              <a:t>OEPTC </a:t>
            </a:r>
            <a:r>
              <a:rPr lang="en-CA" sz="700" dirty="0">
                <a:latin typeface="Arial" pitchFamily="34" charset="0"/>
                <a:cs typeface="Arial" pitchFamily="34" charset="0"/>
              </a:rPr>
              <a:t>– Ontario Energy and Property Tax Credit</a:t>
            </a:r>
          </a:p>
        </p:txBody>
      </p:sp>
      <p:graphicFrame>
        <p:nvGraphicFramePr>
          <p:cNvPr id="9" name="Table 8"/>
          <p:cNvGraphicFramePr>
            <a:graphicFrameLocks noGrp="1"/>
          </p:cNvGraphicFramePr>
          <p:nvPr>
            <p:extLst>
              <p:ext uri="{D42A27DB-BD31-4B8C-83A1-F6EECF244321}">
                <p14:modId xmlns:p14="http://schemas.microsoft.com/office/powerpoint/2010/main" val="775514392"/>
              </p:ext>
            </p:extLst>
          </p:nvPr>
        </p:nvGraphicFramePr>
        <p:xfrm>
          <a:off x="467545" y="2204864"/>
          <a:ext cx="8424938" cy="3293851"/>
        </p:xfrm>
        <a:graphic>
          <a:graphicData uri="http://schemas.openxmlformats.org/drawingml/2006/table">
            <a:tbl>
              <a:tblPr firstRow="1" firstCol="1" lastRow="1" bandRow="1"/>
              <a:tblGrid>
                <a:gridCol w="2434818"/>
                <a:gridCol w="1198024"/>
                <a:gridCol w="1198024"/>
                <a:gridCol w="1198024"/>
                <a:gridCol w="1198024"/>
                <a:gridCol w="1198024"/>
              </a:tblGrid>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($M)</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2016-17</a:t>
                      </a:r>
                      <a:r>
                        <a:rPr lang="en-CA" sz="1000" baseline="30000" dirty="0" smtClean="0">
                          <a:solidFill>
                            <a:schemeClr val="tx1"/>
                          </a:solidFill>
                          <a:effectLst/>
                          <a:latin typeface="Arial" pitchFamily="34" charset="0"/>
                          <a:cs typeface="Arial" pitchFamily="34" charset="0"/>
                        </a:rPr>
                        <a:t>1</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2017-18</a:t>
                      </a:r>
                      <a:r>
                        <a:rPr lang="en-CA" sz="1000" baseline="30000" dirty="0" smtClean="0">
                          <a:solidFill>
                            <a:schemeClr val="tx1"/>
                          </a:solidFill>
                          <a:effectLst/>
                          <a:latin typeface="Arial" pitchFamily="34" charset="0"/>
                          <a:cs typeface="Arial" pitchFamily="34" charset="0"/>
                        </a:rPr>
                        <a:t>1</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2018-19</a:t>
                      </a:r>
                      <a:r>
                        <a:rPr lang="en-CA" sz="1000" baseline="30000" dirty="0" smtClean="0">
                          <a:solidFill>
                            <a:schemeClr val="tx1"/>
                          </a:solidFill>
                          <a:effectLst/>
                          <a:latin typeface="Arial" pitchFamily="34" charset="0"/>
                          <a:cs typeface="Arial" pitchFamily="34" charset="0"/>
                        </a:rPr>
                        <a:t>1</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2019-20</a:t>
                      </a:r>
                      <a:r>
                        <a:rPr lang="en-CA" sz="1000" baseline="30000" dirty="0" smtClean="0">
                          <a:solidFill>
                            <a:schemeClr val="tx1"/>
                          </a:solidFill>
                          <a:effectLst/>
                          <a:latin typeface="Arial" pitchFamily="34" charset="0"/>
                          <a:cs typeface="Arial" pitchFamily="34" charset="0"/>
                        </a:rPr>
                        <a:t>1</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2020-21</a:t>
                      </a:r>
                      <a:r>
                        <a:rPr lang="en-CA" sz="1000" baseline="30000" dirty="0" smtClean="0">
                          <a:solidFill>
                            <a:schemeClr val="tx1"/>
                          </a:solidFill>
                          <a:effectLst/>
                          <a:latin typeface="Arial" pitchFamily="34" charset="0"/>
                          <a:cs typeface="Arial" pitchFamily="34" charset="0"/>
                        </a:rPr>
                        <a:t>1</a:t>
                      </a:r>
                      <a:endParaRPr lang="en-CA" sz="1000" baseline="30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strike="noStrike" dirty="0">
                          <a:solidFill>
                            <a:schemeClr val="tx1"/>
                          </a:solidFill>
                          <a:effectLst/>
                          <a:latin typeface="Arial" pitchFamily="34" charset="0"/>
                          <a:cs typeface="Arial" pitchFamily="34" charset="0"/>
                        </a:rPr>
                        <a:t>OCEB</a:t>
                      </a:r>
                      <a:endParaRPr lang="en-CA" sz="1000" strike="noStrike"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strike="sngStrike" dirty="0" smtClean="0">
                          <a:solidFill>
                            <a:srgbClr val="7030A0"/>
                          </a:solidFill>
                          <a:effectLst/>
                          <a:latin typeface="Arial" pitchFamily="34" charset="0"/>
                          <a:cs typeface="Arial" pitchFamily="34" charset="0"/>
                        </a:rPr>
                        <a:t>-</a:t>
                      </a:r>
                      <a:endParaRPr lang="en-CA" sz="1000" strike="sngStrike" dirty="0">
                        <a:solidFill>
                          <a:srgbClr val="7030A0"/>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strike="sngStrike" dirty="0" smtClean="0">
                          <a:solidFill>
                            <a:srgbClr val="7030A0"/>
                          </a:solidFill>
                          <a:effectLst/>
                          <a:latin typeface="Arial" pitchFamily="34" charset="0"/>
                          <a:cs typeface="Arial" pitchFamily="34" charset="0"/>
                        </a:rPr>
                        <a:t>-</a:t>
                      </a:r>
                      <a:endParaRPr lang="en-CA" sz="1000" strike="sngStrike" dirty="0">
                        <a:solidFill>
                          <a:srgbClr val="7030A0"/>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strike="sngStrike" dirty="0" smtClean="0">
                          <a:solidFill>
                            <a:srgbClr val="7030A0"/>
                          </a:solidFill>
                          <a:effectLst/>
                          <a:latin typeface="Arial" pitchFamily="34" charset="0"/>
                          <a:ea typeface="Calibri" panose="020F0502020204030204" pitchFamily="34" charset="0"/>
                          <a:cs typeface="Arial" pitchFamily="34" charset="0"/>
                        </a:rPr>
                        <a:t>-</a:t>
                      </a:r>
                      <a:endParaRPr lang="en-CA" sz="1000" strike="sngStrike" dirty="0">
                        <a:solidFill>
                          <a:srgbClr val="7030A0"/>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strike="sngStrike" dirty="0" smtClean="0">
                          <a:solidFill>
                            <a:srgbClr val="7030A0"/>
                          </a:solidFill>
                          <a:effectLst/>
                          <a:latin typeface="Arial" pitchFamily="34" charset="0"/>
                          <a:ea typeface="Calibri" panose="020F0502020204030204" pitchFamily="34" charset="0"/>
                          <a:cs typeface="Arial" pitchFamily="34" charset="0"/>
                        </a:rPr>
                        <a:t>-</a:t>
                      </a:r>
                      <a:endParaRPr lang="en-CA" sz="1000" strike="sngStrike" dirty="0">
                        <a:solidFill>
                          <a:srgbClr val="7030A0"/>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strike="sngStrike" dirty="0" smtClean="0">
                          <a:solidFill>
                            <a:srgbClr val="7030A0"/>
                          </a:solidFill>
                          <a:effectLst/>
                          <a:latin typeface="Arial" pitchFamily="34" charset="0"/>
                          <a:ea typeface="Calibri" panose="020F0502020204030204" pitchFamily="34" charset="0"/>
                          <a:cs typeface="Arial" pitchFamily="34" charset="0"/>
                        </a:rPr>
                        <a:t>-</a:t>
                      </a:r>
                      <a:endParaRPr lang="en-CA" sz="1000" strike="sngStrike" dirty="0">
                        <a:solidFill>
                          <a:srgbClr val="7030A0"/>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OREC</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300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1,100</a:t>
                      </a:r>
                      <a:r>
                        <a:rPr lang="en-CA" sz="1000" baseline="0" dirty="0" smtClean="0">
                          <a:solidFill>
                            <a:schemeClr val="tx1"/>
                          </a:solidFill>
                          <a:effectLst/>
                          <a:latin typeface="Arial" pitchFamily="34" charset="0"/>
                          <a:cs typeface="Arial" pitchFamily="34" charset="0"/>
                        </a:rPr>
                        <a:t>*</a:t>
                      </a:r>
                      <a:endParaRPr lang="en-CA" sz="1000" baseline="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1,100</a:t>
                      </a:r>
                      <a:r>
                        <a:rPr lang="en-CA" sz="1000" baseline="0" dirty="0" smtClean="0">
                          <a:solidFill>
                            <a:schemeClr val="tx1"/>
                          </a:solidFill>
                          <a:effectLst/>
                          <a:latin typeface="Arial" pitchFamily="34" charset="0"/>
                          <a:cs typeface="Arial" pitchFamily="34" charset="0"/>
                        </a:rPr>
                        <a:t>*</a:t>
                      </a:r>
                      <a:endParaRPr lang="en-CA" sz="1000" baseline="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1,200</a:t>
                      </a:r>
                      <a:r>
                        <a:rPr lang="en-CA" sz="1000" baseline="0" dirty="0" smtClean="0">
                          <a:solidFill>
                            <a:schemeClr val="tx1"/>
                          </a:solidFill>
                          <a:effectLst/>
                          <a:latin typeface="Arial" pitchFamily="34" charset="0"/>
                          <a:cs typeface="Arial" pitchFamily="34" charset="0"/>
                        </a:rPr>
                        <a:t>*</a:t>
                      </a:r>
                      <a:endParaRPr lang="en-CA" sz="1000" baseline="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1,200</a:t>
                      </a:r>
                      <a:r>
                        <a:rPr lang="en-CA" sz="1000" baseline="0" dirty="0" smtClean="0">
                          <a:solidFill>
                            <a:schemeClr val="tx1"/>
                          </a:solidFill>
                          <a:effectLst/>
                          <a:latin typeface="Arial" pitchFamily="34" charset="0"/>
                          <a:cs typeface="Arial" pitchFamily="34" charset="0"/>
                        </a:rPr>
                        <a:t>*</a:t>
                      </a:r>
                      <a:endParaRPr lang="en-CA" sz="1000" baseline="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67643">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Ending </a:t>
                      </a:r>
                      <a:r>
                        <a:rPr lang="en-CA" sz="1000" dirty="0" smtClean="0">
                          <a:solidFill>
                            <a:schemeClr val="tx1"/>
                          </a:solidFill>
                          <a:effectLst/>
                          <a:latin typeface="Arial" pitchFamily="34" charset="0"/>
                          <a:cs typeface="Arial" pitchFamily="34" charset="0"/>
                        </a:rPr>
                        <a:t>DRC</a:t>
                      </a:r>
                      <a:r>
                        <a:rPr lang="en-CA" sz="1000" baseline="30000" dirty="0" smtClean="0">
                          <a:solidFill>
                            <a:schemeClr val="tx1"/>
                          </a:solidFill>
                          <a:effectLst/>
                          <a:latin typeface="Arial" pitchFamily="34" charset="0"/>
                          <a:cs typeface="Arial" pitchFamily="34" charset="0"/>
                        </a:rPr>
                        <a:t>2</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330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330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a:r>
                        <a:rPr lang="en-CA" sz="1000" dirty="0" smtClean="0">
                          <a:latin typeface="Arial" pitchFamily="34" charset="0"/>
                          <a:cs typeface="Arial" pitchFamily="34" charset="0"/>
                        </a:rPr>
                        <a:t>--</a:t>
                      </a:r>
                      <a:endParaRPr lang="en-CA" sz="1000" dirty="0">
                        <a:latin typeface="Arial"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a:r>
                        <a:rPr lang="en-CA" sz="1000" dirty="0" smtClean="0">
                          <a:latin typeface="Arial" pitchFamily="34" charset="0"/>
                          <a:cs typeface="Arial" pitchFamily="34" charset="0"/>
                        </a:rPr>
                        <a:t>--</a:t>
                      </a:r>
                      <a:endParaRPr lang="en-CA" sz="1000" dirty="0">
                        <a:latin typeface="Arial"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a:r>
                        <a:rPr lang="en-CA" sz="1000" dirty="0" smtClean="0">
                          <a:latin typeface="Arial" pitchFamily="34" charset="0"/>
                          <a:cs typeface="Arial" pitchFamily="34" charset="0"/>
                        </a:rPr>
                        <a:t>--</a:t>
                      </a:r>
                      <a:endParaRPr lang="en-CA" sz="1000" dirty="0">
                        <a:latin typeface="Arial"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NIERP</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120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120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120</a:t>
                      </a:r>
                      <a:endParaRPr lang="en-CA" sz="1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120</a:t>
                      </a:r>
                      <a:endParaRPr lang="en-CA" sz="1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120</a:t>
                      </a:r>
                      <a:endParaRPr lang="en-CA" sz="1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NOEC</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25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25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OEPTC</a:t>
                      </a:r>
                      <a:r>
                        <a:rPr lang="en-CA" sz="1000" baseline="30000" dirty="0" smtClean="0">
                          <a:solidFill>
                            <a:schemeClr val="tx1"/>
                          </a:solidFill>
                          <a:effectLst/>
                          <a:latin typeface="Arial" pitchFamily="34" charset="0"/>
                          <a:cs typeface="Arial" pitchFamily="34" charset="0"/>
                        </a:rPr>
                        <a:t>3</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450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460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470</a:t>
                      </a:r>
                      <a:endParaRPr lang="en-CA" sz="1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481</a:t>
                      </a:r>
                      <a:endParaRPr lang="en-CA" sz="1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CA" sz="1000" dirty="0" smtClean="0">
                          <a:solidFill>
                            <a:schemeClr val="tx1"/>
                          </a:solidFill>
                          <a:effectLst/>
                          <a:latin typeface="Arial" pitchFamily="34" charset="0"/>
                          <a:cs typeface="Arial" pitchFamily="34" charset="0"/>
                        </a:rPr>
                        <a:t>481</a:t>
                      </a:r>
                      <a:endParaRPr lang="en-CA" sz="1000" dirty="0" smtClean="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CURRENT</a:t>
                      </a:r>
                      <a:r>
                        <a:rPr lang="en-CA" sz="1000" baseline="0" dirty="0" smtClean="0">
                          <a:solidFill>
                            <a:schemeClr val="tx1"/>
                          </a:solidFill>
                          <a:effectLst/>
                          <a:latin typeface="Arial" pitchFamily="34" charset="0"/>
                          <a:cs typeface="Arial" pitchFamily="34" charset="0"/>
                        </a:rPr>
                        <a:t>  </a:t>
                      </a:r>
                      <a:r>
                        <a:rPr lang="en-CA" sz="1000" dirty="0" smtClean="0">
                          <a:solidFill>
                            <a:schemeClr val="tx1"/>
                          </a:solidFill>
                          <a:effectLst/>
                          <a:latin typeface="Arial" pitchFamily="34" charset="0"/>
                          <a:cs typeface="Arial" pitchFamily="34" charset="0"/>
                        </a:rPr>
                        <a:t>TOTAL</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1,195</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2,005</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1,715</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1,826</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1,826</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smtClean="0">
                          <a:solidFill>
                            <a:schemeClr val="tx1"/>
                          </a:solidFill>
                          <a:effectLst/>
                          <a:latin typeface="Arial" pitchFamily="34" charset="0"/>
                          <a:ea typeface="Calibri" panose="020F0502020204030204" pitchFamily="34" charset="0"/>
                          <a:cs typeface="Arial" pitchFamily="34" charset="0"/>
                        </a:rPr>
                        <a:t>1. OESP</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106</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119</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127</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132</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smtClean="0">
                          <a:solidFill>
                            <a:schemeClr val="tx1"/>
                          </a:solidFill>
                          <a:effectLst/>
                          <a:latin typeface="Arial" pitchFamily="34" charset="0"/>
                          <a:ea typeface="Calibri" panose="020F0502020204030204" pitchFamily="34" charset="0"/>
                          <a:cs typeface="Arial" pitchFamily="34" charset="0"/>
                        </a:rPr>
                        <a:t>2. RRRP</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292</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300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306</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315</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smtClean="0">
                          <a:solidFill>
                            <a:schemeClr val="tx1"/>
                          </a:solidFill>
                          <a:effectLst/>
                          <a:latin typeface="Arial" pitchFamily="34" charset="0"/>
                          <a:ea typeface="Calibri" panose="020F0502020204030204" pitchFamily="34" charset="0"/>
                          <a:cs typeface="Arial" pitchFamily="34" charset="0"/>
                        </a:rPr>
                        <a:t>3. First Nations Delivery Rate</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18</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18</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18</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18</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smtClean="0">
                          <a:solidFill>
                            <a:schemeClr val="tx1"/>
                          </a:solidFill>
                          <a:effectLst/>
                          <a:latin typeface="Arial" pitchFamily="34" charset="0"/>
                          <a:ea typeface="Calibri" panose="020F0502020204030204" pitchFamily="34" charset="0"/>
                          <a:cs typeface="Arial" pitchFamily="34" charset="0"/>
                        </a:rPr>
                        <a:t>4. Fund ICI through</a:t>
                      </a:r>
                      <a:r>
                        <a:rPr lang="en-CA" sz="1000" baseline="0" dirty="0" smtClean="0">
                          <a:solidFill>
                            <a:schemeClr val="tx1"/>
                          </a:solidFill>
                          <a:effectLst/>
                          <a:latin typeface="Arial" pitchFamily="34" charset="0"/>
                          <a:ea typeface="Calibri" panose="020F0502020204030204" pitchFamily="34" charset="0"/>
                          <a:cs typeface="Arial" pitchFamily="34" charset="0"/>
                        </a:rPr>
                        <a:t> Tax Base</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900+100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900+100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900+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900+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baseline="0" dirty="0" smtClean="0">
                          <a:solidFill>
                            <a:schemeClr val="tx1"/>
                          </a:solidFill>
                          <a:effectLst/>
                          <a:latin typeface="Arial" pitchFamily="34" charset="0"/>
                          <a:ea typeface="Calibri" panose="020F0502020204030204" pitchFamily="34" charset="0"/>
                          <a:cs typeface="Arial" pitchFamily="34" charset="0"/>
                        </a:rPr>
                        <a:t>5. Departure Tax</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TBD</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r>
                        <a:rPr lang="en-CA" sz="1000" dirty="0" smtClean="0">
                          <a:solidFill>
                            <a:schemeClr val="tx1"/>
                          </a:solidFill>
                          <a:latin typeface="Arial" pitchFamily="34" charset="0"/>
                          <a:cs typeface="Arial" pitchFamily="34" charset="0"/>
                        </a:rPr>
                        <a:t>6. Conservation Amortisation</a:t>
                      </a:r>
                      <a:endParaRPr lang="en-CA" sz="1000" dirty="0">
                        <a:solidFill>
                          <a:schemeClr val="tx1"/>
                        </a:solidFill>
                        <a:latin typeface="Arial"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a:r>
                        <a:rPr lang="en-CA" sz="1000" dirty="0" smtClean="0">
                          <a:solidFill>
                            <a:schemeClr val="tx1"/>
                          </a:solidFill>
                          <a:latin typeface="Arial" pitchFamily="34" charset="0"/>
                          <a:cs typeface="Arial" pitchFamily="34" charset="0"/>
                        </a:rPr>
                        <a:t>TBD</a:t>
                      </a:r>
                      <a:endParaRPr lang="en-CA" sz="1000" dirty="0">
                        <a:solidFill>
                          <a:schemeClr val="tx1"/>
                        </a:solidFill>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90000"/>
                        </a:lnSpc>
                        <a:spcBef>
                          <a:spcPts val="0"/>
                        </a:spcBef>
                        <a:spcAft>
                          <a:spcPts val="0"/>
                        </a:spcAft>
                      </a:pPr>
                      <a:r>
                        <a:rPr lang="en-CA" sz="1000" dirty="0" smtClean="0">
                          <a:solidFill>
                            <a:schemeClr val="tx1"/>
                          </a:solidFill>
                          <a:effectLst/>
                          <a:latin typeface="Arial" pitchFamily="34" charset="0"/>
                          <a:ea typeface="Calibri" panose="020F0502020204030204" pitchFamily="34" charset="0"/>
                          <a:cs typeface="Arial" pitchFamily="34" charset="0"/>
                        </a:rPr>
                        <a:t>7. DRC Ended for Class B</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110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450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90000"/>
                        </a:lnSpc>
                        <a:spcBef>
                          <a:spcPts val="0"/>
                        </a:spcBef>
                        <a:spcAft>
                          <a:spcPts val="0"/>
                        </a:spcAft>
                      </a:pPr>
                      <a:r>
                        <a:rPr lang="en-CA" sz="1000" dirty="0" smtClean="0">
                          <a:solidFill>
                            <a:schemeClr val="tx1"/>
                          </a:solidFill>
                          <a:effectLst/>
                          <a:latin typeface="Arial" pitchFamily="34" charset="0"/>
                          <a:ea typeface="Calibri" panose="020F0502020204030204" pitchFamily="34" charset="0"/>
                          <a:cs typeface="Arial" pitchFamily="34" charset="0"/>
                        </a:rPr>
                        <a:t>8. Other</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30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45</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60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rtl="0" fontAlgn="ctr"/>
                      <a:r>
                        <a:rPr lang="en-CA" sz="1000" b="0" i="0" u="none" strike="noStrike" dirty="0" smtClean="0">
                          <a:solidFill>
                            <a:schemeClr val="tx1"/>
                          </a:solidFill>
                          <a:effectLst/>
                          <a:latin typeface="Arial" pitchFamily="34" charset="0"/>
                          <a:cs typeface="Arial" pitchFamily="34" charset="0"/>
                        </a:rPr>
                        <a:t>70</a:t>
                      </a:r>
                      <a:endParaRPr lang="en-CA" sz="1000" b="0"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89138">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marL="0" marR="0">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TOTAL</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1,305</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3,901</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3,197</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3,237</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lvl1pPr marL="0" algn="l" defTabSz="914400" rtl="0" eaLnBrk="1" latinLnBrk="0" hangingPunct="1">
                        <a:defRPr sz="1800" b="1" kern="1200">
                          <a:solidFill>
                            <a:schemeClr val="lt1"/>
                          </a:solidFill>
                          <a:latin typeface="Gill Sans MT"/>
                        </a:defRPr>
                      </a:lvl1pPr>
                      <a:lvl2pPr marL="457200" algn="l" defTabSz="914400" rtl="0" eaLnBrk="1" latinLnBrk="0" hangingPunct="1">
                        <a:defRPr sz="1800" b="1" kern="1200">
                          <a:solidFill>
                            <a:schemeClr val="lt1"/>
                          </a:solidFill>
                          <a:latin typeface="Gill Sans MT"/>
                        </a:defRPr>
                      </a:lvl2pPr>
                      <a:lvl3pPr marL="914400" algn="l" defTabSz="914400" rtl="0" eaLnBrk="1" latinLnBrk="0" hangingPunct="1">
                        <a:defRPr sz="1800" b="1" kern="1200">
                          <a:solidFill>
                            <a:schemeClr val="lt1"/>
                          </a:solidFill>
                          <a:latin typeface="Gill Sans MT"/>
                        </a:defRPr>
                      </a:lvl3pPr>
                      <a:lvl4pPr marL="1371600" algn="l" defTabSz="914400" rtl="0" eaLnBrk="1" latinLnBrk="0" hangingPunct="1">
                        <a:defRPr sz="1800" b="1" kern="1200">
                          <a:solidFill>
                            <a:schemeClr val="lt1"/>
                          </a:solidFill>
                          <a:latin typeface="Gill Sans MT"/>
                        </a:defRPr>
                      </a:lvl4pPr>
                      <a:lvl5pPr marL="1828800" algn="l" defTabSz="914400" rtl="0" eaLnBrk="1" latinLnBrk="0" hangingPunct="1">
                        <a:defRPr sz="1800" b="1" kern="1200">
                          <a:solidFill>
                            <a:schemeClr val="lt1"/>
                          </a:solidFill>
                          <a:latin typeface="Gill Sans MT"/>
                        </a:defRPr>
                      </a:lvl5pPr>
                      <a:lvl6pPr marL="2286000" algn="l" defTabSz="914400" rtl="0" eaLnBrk="1" latinLnBrk="0" hangingPunct="1">
                        <a:defRPr sz="1800" b="1" kern="1200">
                          <a:solidFill>
                            <a:schemeClr val="lt1"/>
                          </a:solidFill>
                          <a:latin typeface="Gill Sans MT"/>
                        </a:defRPr>
                      </a:lvl6pPr>
                      <a:lvl7pPr marL="2743200" algn="l" defTabSz="914400" rtl="0" eaLnBrk="1" latinLnBrk="0" hangingPunct="1">
                        <a:defRPr sz="1800" b="1" kern="1200">
                          <a:solidFill>
                            <a:schemeClr val="lt1"/>
                          </a:solidFill>
                          <a:latin typeface="Gill Sans MT"/>
                        </a:defRPr>
                      </a:lvl7pPr>
                      <a:lvl8pPr marL="3200400" algn="l" defTabSz="914400" rtl="0" eaLnBrk="1" latinLnBrk="0" hangingPunct="1">
                        <a:defRPr sz="1800" b="1" kern="1200">
                          <a:solidFill>
                            <a:schemeClr val="lt1"/>
                          </a:solidFill>
                          <a:latin typeface="Gill Sans MT"/>
                        </a:defRPr>
                      </a:lvl8pPr>
                      <a:lvl9pPr marL="3657600" algn="l" defTabSz="914400" rtl="0" eaLnBrk="1" latinLnBrk="0" hangingPunct="1">
                        <a:defRPr sz="1800" b="1" kern="1200">
                          <a:solidFill>
                            <a:schemeClr val="lt1"/>
                          </a:solidFill>
                          <a:latin typeface="Gill Sans MT"/>
                        </a:defRPr>
                      </a:lvl9pPr>
                    </a:lstStyle>
                    <a:p>
                      <a:pPr algn="ctr" rtl="0" fontAlgn="ctr"/>
                      <a:r>
                        <a:rPr lang="en-CA" sz="1000" b="1" i="0" u="none" strike="noStrike" dirty="0" smtClean="0">
                          <a:solidFill>
                            <a:schemeClr val="tx1"/>
                          </a:solidFill>
                          <a:effectLst/>
                          <a:latin typeface="Arial" pitchFamily="34" charset="0"/>
                          <a:cs typeface="Arial" pitchFamily="34" charset="0"/>
                        </a:rPr>
                        <a:t>3,261</a:t>
                      </a:r>
                      <a:endParaRPr lang="en-CA" sz="1000" b="1" i="0" u="none" strike="noStrike" dirty="0">
                        <a:solidFill>
                          <a:schemeClr val="tx1"/>
                        </a:solidFill>
                        <a:effectLst/>
                        <a:latin typeface="Arial" pitchFamily="34" charset="0"/>
                        <a:cs typeface="Arial" pitchFamily="34" charset="0"/>
                      </a:endParaRPr>
                    </a:p>
                  </a:txBody>
                  <a:tcPr marL="9596" marR="9596" marT="9596"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r>
            </a:tbl>
          </a:graphicData>
        </a:graphic>
      </p:graphicFrame>
      <p:sp>
        <p:nvSpPr>
          <p:cNvPr id="12" name="Content Placeholder 2"/>
          <p:cNvSpPr>
            <a:spLocks noGrp="1"/>
          </p:cNvSpPr>
          <p:nvPr>
            <p:ph idx="1"/>
          </p:nvPr>
        </p:nvSpPr>
        <p:spPr>
          <a:xfrm>
            <a:off x="395536" y="1052736"/>
            <a:ext cx="8568952" cy="1061350"/>
          </a:xfrm>
        </p:spPr>
        <p:txBody>
          <a:bodyPr>
            <a:noAutofit/>
          </a:bodyPr>
          <a:lstStyle/>
          <a:p>
            <a:r>
              <a:rPr lang="en-CA" sz="1200" dirty="0" smtClean="0">
                <a:latin typeface="Arial" pitchFamily="34" charset="0"/>
                <a:cs typeface="Arial" pitchFamily="34" charset="0"/>
              </a:rPr>
              <a:t>As shown in the Ministry of Finance table, if various measures proposed in this deck were to be accepted, taxpayer funded contributions to electricity price mitigation would increase to about $3.4 – 3.9 billion in 2017-18. That is a 65-95% increase from the current forecast for 2017-18.</a:t>
            </a:r>
          </a:p>
          <a:p>
            <a:r>
              <a:rPr lang="en-CA" sz="1200" dirty="0" smtClean="0">
                <a:latin typeface="Arial" pitchFamily="34" charset="0"/>
                <a:cs typeface="Arial" pitchFamily="34" charset="0"/>
              </a:rPr>
              <a:t>These amounts were not considered in the 2016 Fiscal Plan and could put at risk the Province’s fiscal objectives for 2017-18 and beyond.</a:t>
            </a:r>
          </a:p>
        </p:txBody>
      </p:sp>
    </p:spTree>
    <p:extLst>
      <p:ext uri="{BB962C8B-B14F-4D97-AF65-F5344CB8AC3E}">
        <p14:creationId xmlns:p14="http://schemas.microsoft.com/office/powerpoint/2010/main" val="20842196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rmAutofit/>
          </a:bodyPr>
          <a:lstStyle/>
          <a:p>
            <a:pPr marL="457200" indent="-457200">
              <a:buFont typeface="+mj-lt"/>
              <a:buAutoNum type="arabicPeriod"/>
            </a:pPr>
            <a:r>
              <a:rPr lang="en-CA" sz="2400" b="0" dirty="0" smtClean="0">
                <a:latin typeface="Arial" pitchFamily="34" charset="0"/>
                <a:cs typeface="Arial" pitchFamily="34" charset="0"/>
              </a:rPr>
              <a:t>Electricity Market Renewal Initiatives</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003176"/>
            <a:ext cx="8424936" cy="5306144"/>
          </a:xfrm>
        </p:spPr>
        <p:txBody>
          <a:bodyPr>
            <a:noAutofit/>
          </a:bodyPr>
          <a:lstStyle/>
          <a:p>
            <a:r>
              <a:rPr lang="en-CA" sz="1400" dirty="0" smtClean="0">
                <a:latin typeface="Arial" pitchFamily="34" charset="0"/>
                <a:cs typeface="Arial" pitchFamily="34" charset="0"/>
              </a:rPr>
              <a:t>Continue to move forward with IESO’s Market Renewal initiatives</a:t>
            </a:r>
            <a:r>
              <a:rPr lang="en-US" sz="1400" dirty="0" smtClean="0">
                <a:latin typeface="Arial" pitchFamily="34" charset="0"/>
                <a:cs typeface="Arial" pitchFamily="34" charset="0"/>
              </a:rPr>
              <a:t>:</a:t>
            </a:r>
            <a:endParaRPr lang="en-CA" sz="1400" dirty="0">
              <a:latin typeface="Arial" pitchFamily="34" charset="0"/>
              <a:cs typeface="Arial" pitchFamily="34" charset="0"/>
            </a:endParaRPr>
          </a:p>
          <a:p>
            <a:pPr lvl="1">
              <a:spcBef>
                <a:spcPts val="600"/>
              </a:spcBef>
              <a:spcAft>
                <a:spcPts val="600"/>
              </a:spcAft>
              <a:buFont typeface="Arial" pitchFamily="34" charset="0"/>
              <a:buChar char="−"/>
            </a:pPr>
            <a:r>
              <a:rPr lang="en-CA" sz="1200" dirty="0">
                <a:latin typeface="Arial" pitchFamily="34" charset="0"/>
                <a:cs typeface="Arial" pitchFamily="34" charset="0"/>
              </a:rPr>
              <a:t>Market Renewal encompasses projects such as a single-schedule system (from the current two-schedule system), more frequent intertie scheduling to better align with other jurisdictions and a day-ahead market</a:t>
            </a:r>
            <a:r>
              <a:rPr lang="en-CA" sz="1200" dirty="0" smtClean="0">
                <a:latin typeface="Arial" pitchFamily="34" charset="0"/>
                <a:cs typeface="Arial" pitchFamily="34" charset="0"/>
              </a:rPr>
              <a:t>. There will be up front capital costs to enable the initiative. IESO is currently assessing these costs.  </a:t>
            </a:r>
            <a:endParaRPr lang="en-CA" sz="1200" b="1" dirty="0" smtClean="0">
              <a:latin typeface="Arial" pitchFamily="34" charset="0"/>
              <a:cs typeface="Arial" pitchFamily="34" charset="0"/>
            </a:endParaRPr>
          </a:p>
          <a:p>
            <a:pPr lvl="1">
              <a:spcBef>
                <a:spcPts val="600"/>
              </a:spcBef>
              <a:spcAft>
                <a:spcPts val="600"/>
              </a:spcAft>
              <a:buFont typeface="Arial" pitchFamily="34" charset="0"/>
              <a:buChar char="−"/>
            </a:pPr>
            <a:r>
              <a:rPr lang="en-CA" sz="1200" dirty="0" smtClean="0">
                <a:latin typeface="Arial" pitchFamily="34" charset="0"/>
                <a:cs typeface="Arial" pitchFamily="34" charset="0"/>
              </a:rPr>
              <a:t>Moving to “technology-agnostic” procurements will provide new opportunities for innovation and modernization and ensure ratepayers receive the best prices possible.</a:t>
            </a:r>
          </a:p>
          <a:p>
            <a:pPr marL="0" indent="0">
              <a:buNone/>
            </a:pPr>
            <a:r>
              <a:rPr lang="en-CA" sz="1400" b="1" u="sng" dirty="0" smtClean="0">
                <a:latin typeface="Arial" pitchFamily="34" charset="0"/>
                <a:cs typeface="Arial" pitchFamily="34" charset="0"/>
              </a:rPr>
              <a:t>Considerations</a:t>
            </a:r>
          </a:p>
          <a:p>
            <a:r>
              <a:rPr lang="en-CA" sz="1400" dirty="0" smtClean="0">
                <a:latin typeface="Arial" pitchFamily="34" charset="0"/>
                <a:cs typeface="Arial" pitchFamily="34" charset="0"/>
              </a:rPr>
              <a:t>Changes </a:t>
            </a:r>
            <a:r>
              <a:rPr lang="en-CA" sz="1400" dirty="0">
                <a:latin typeface="Arial" pitchFamily="34" charset="0"/>
                <a:cs typeface="Arial" pitchFamily="34" charset="0"/>
              </a:rPr>
              <a:t>related to </a:t>
            </a:r>
            <a:r>
              <a:rPr lang="en-CA" sz="1400" dirty="0" smtClean="0">
                <a:latin typeface="Arial" pitchFamily="34" charset="0"/>
                <a:cs typeface="Arial" pitchFamily="34" charset="0"/>
              </a:rPr>
              <a:t>IESO’s Market </a:t>
            </a:r>
            <a:r>
              <a:rPr lang="en-CA" sz="1400" dirty="0">
                <a:latin typeface="Arial" pitchFamily="34" charset="0"/>
                <a:cs typeface="Arial" pitchFamily="34" charset="0"/>
              </a:rPr>
              <a:t>Renewal initiatives, reflected in HOEP and uplifts, are estimated to save up to $300 million per year</a:t>
            </a:r>
            <a:r>
              <a:rPr lang="en-CA" sz="1400" dirty="0" smtClean="0">
                <a:latin typeface="Arial" pitchFamily="34" charset="0"/>
                <a:cs typeface="Arial" pitchFamily="34" charset="0"/>
              </a:rPr>
              <a:t>, starting in 2021, </a:t>
            </a:r>
            <a:r>
              <a:rPr lang="en-CA" sz="1400" dirty="0">
                <a:latin typeface="Arial" pitchFamily="34" charset="0"/>
                <a:cs typeface="Arial" pitchFamily="34" charset="0"/>
              </a:rPr>
              <a:t>leading to a reduction of: </a:t>
            </a:r>
          </a:p>
          <a:p>
            <a:pPr lvl="1">
              <a:spcBef>
                <a:spcPts val="600"/>
              </a:spcBef>
              <a:spcAft>
                <a:spcPts val="600"/>
              </a:spcAft>
              <a:buFont typeface="Arial" pitchFamily="34" charset="0"/>
              <a:buChar char="−"/>
            </a:pPr>
            <a:r>
              <a:rPr lang="en-CA" sz="1200" dirty="0">
                <a:latin typeface="Arial" pitchFamily="34" charset="0"/>
                <a:cs typeface="Arial" pitchFamily="34" charset="0"/>
              </a:rPr>
              <a:t>About $</a:t>
            </a:r>
            <a:r>
              <a:rPr lang="en-CA" sz="1200" dirty="0" smtClean="0">
                <a:latin typeface="Arial" pitchFamily="34" charset="0"/>
                <a:cs typeface="Arial" pitchFamily="34" charset="0"/>
              </a:rPr>
              <a:t>1/month </a:t>
            </a:r>
            <a:r>
              <a:rPr lang="en-CA" sz="1200" dirty="0">
                <a:latin typeface="Arial" pitchFamily="34" charset="0"/>
                <a:cs typeface="Arial" pitchFamily="34" charset="0"/>
              </a:rPr>
              <a:t>or </a:t>
            </a:r>
            <a:r>
              <a:rPr lang="en-CA" sz="1200" dirty="0" smtClean="0">
                <a:latin typeface="Arial" pitchFamily="34" charset="0"/>
                <a:cs typeface="Arial" pitchFamily="34" charset="0"/>
              </a:rPr>
              <a:t>less than </a:t>
            </a:r>
            <a:r>
              <a:rPr lang="en-CA" sz="1200" dirty="0">
                <a:latin typeface="Arial" pitchFamily="34" charset="0"/>
                <a:cs typeface="Arial" pitchFamily="34" charset="0"/>
              </a:rPr>
              <a:t>1% at current retail prices for a typical residential bill; and</a:t>
            </a:r>
          </a:p>
          <a:p>
            <a:pPr lvl="1">
              <a:spcBef>
                <a:spcPts val="600"/>
              </a:spcBef>
              <a:spcAft>
                <a:spcPts val="600"/>
              </a:spcAft>
              <a:buFont typeface="Arial" pitchFamily="34" charset="0"/>
              <a:buChar char="−"/>
            </a:pPr>
            <a:r>
              <a:rPr lang="en-CA" sz="1200" dirty="0">
                <a:latin typeface="Arial" pitchFamily="34" charset="0"/>
                <a:cs typeface="Arial" pitchFamily="34" charset="0"/>
              </a:rPr>
              <a:t>About </a:t>
            </a:r>
            <a:r>
              <a:rPr lang="en-CA" sz="1200" dirty="0" smtClean="0">
                <a:latin typeface="Arial" pitchFamily="34" charset="0"/>
                <a:cs typeface="Arial" pitchFamily="34" charset="0"/>
              </a:rPr>
              <a:t>$1.30/</a:t>
            </a:r>
            <a:r>
              <a:rPr lang="en-CA" sz="1200" dirty="0" err="1" smtClean="0">
                <a:latin typeface="Arial" pitchFamily="34" charset="0"/>
                <a:cs typeface="Arial" pitchFamily="34" charset="0"/>
              </a:rPr>
              <a:t>MWh</a:t>
            </a:r>
            <a:r>
              <a:rPr lang="en-CA" sz="1200" dirty="0" smtClean="0">
                <a:latin typeface="Arial" pitchFamily="34" charset="0"/>
                <a:cs typeface="Arial" pitchFamily="34" charset="0"/>
              </a:rPr>
              <a:t> at </a:t>
            </a:r>
            <a:r>
              <a:rPr lang="en-CA" sz="1200" dirty="0">
                <a:latin typeface="Arial" pitchFamily="34" charset="0"/>
                <a:cs typeface="Arial" pitchFamily="34" charset="0"/>
              </a:rPr>
              <a:t>current all-in prices for industrial and SME electricity consumers</a:t>
            </a:r>
            <a:r>
              <a:rPr lang="en-CA" sz="1200" dirty="0" smtClean="0">
                <a:latin typeface="Arial" pitchFamily="34" charset="0"/>
                <a:cs typeface="Arial" pitchFamily="34" charset="0"/>
              </a:rPr>
              <a:t>.</a:t>
            </a:r>
          </a:p>
          <a:p>
            <a:pPr marL="0" indent="0">
              <a:buNone/>
            </a:pPr>
            <a:endParaRPr lang="en-US" sz="500" dirty="0" smtClean="0">
              <a:latin typeface="Arial" pitchFamily="34" charset="0"/>
              <a:cs typeface="Arial" pitchFamily="34" charset="0"/>
            </a:endParaRPr>
          </a:p>
          <a:p>
            <a:r>
              <a:rPr lang="en-US" sz="1400" dirty="0" smtClean="0">
                <a:latin typeface="Arial" pitchFamily="34" charset="0"/>
                <a:cs typeface="Arial" pitchFamily="34" charset="0"/>
              </a:rPr>
              <a:t>The </a:t>
            </a:r>
            <a:r>
              <a:rPr lang="en-US" sz="1400" dirty="0">
                <a:latin typeface="Arial" pitchFamily="34" charset="0"/>
                <a:cs typeface="Arial" pitchFamily="34" charset="0"/>
              </a:rPr>
              <a:t>IESO's Market Renewal </a:t>
            </a:r>
            <a:r>
              <a:rPr lang="en-CA" sz="1400" dirty="0">
                <a:latin typeface="Arial" pitchFamily="34" charset="0"/>
                <a:cs typeface="Arial" pitchFamily="34" charset="0"/>
              </a:rPr>
              <a:t>is a broad initiative that will impact </a:t>
            </a:r>
            <a:r>
              <a:rPr lang="en-CA" sz="1400" u="sng" dirty="0">
                <a:latin typeface="Arial" pitchFamily="34" charset="0"/>
                <a:cs typeface="Arial" pitchFamily="34" charset="0"/>
              </a:rPr>
              <a:t>all</a:t>
            </a:r>
            <a:r>
              <a:rPr lang="en-CA" sz="1400" dirty="0">
                <a:latin typeface="Arial" pitchFamily="34" charset="0"/>
                <a:cs typeface="Arial" pitchFamily="34" charset="0"/>
              </a:rPr>
              <a:t> aspects of </a:t>
            </a:r>
            <a:r>
              <a:rPr lang="en-US" sz="1400" dirty="0">
                <a:latin typeface="Arial" pitchFamily="34" charset="0"/>
                <a:cs typeface="Arial" pitchFamily="34" charset="0"/>
              </a:rPr>
              <a:t>Ontario's </a:t>
            </a:r>
            <a:r>
              <a:rPr lang="en-CA" sz="1400" dirty="0">
                <a:latin typeface="Arial" pitchFamily="34" charset="0"/>
                <a:cs typeface="Arial" pitchFamily="34" charset="0"/>
              </a:rPr>
              <a:t>electricity market. Ontario has had a uniform price since market opening. </a:t>
            </a:r>
            <a:r>
              <a:rPr lang="en-US" sz="1400" dirty="0">
                <a:latin typeface="Arial" pitchFamily="34" charset="0"/>
                <a:cs typeface="Arial" pitchFamily="34" charset="0"/>
              </a:rPr>
              <a:t> </a:t>
            </a:r>
          </a:p>
          <a:p>
            <a:endParaRPr lang="en-US" sz="500" dirty="0" smtClean="0">
              <a:latin typeface="Arial" pitchFamily="34" charset="0"/>
              <a:cs typeface="Arial" pitchFamily="34" charset="0"/>
            </a:endParaRPr>
          </a:p>
          <a:p>
            <a:r>
              <a:rPr lang="en-US" sz="1400" dirty="0" smtClean="0">
                <a:latin typeface="Arial" pitchFamily="34" charset="0"/>
                <a:cs typeface="Arial" pitchFamily="34" charset="0"/>
              </a:rPr>
              <a:t>Adopting </a:t>
            </a:r>
            <a:r>
              <a:rPr lang="en-US" sz="1400" dirty="0">
                <a:latin typeface="Arial" pitchFamily="34" charset="0"/>
                <a:cs typeface="Arial" pitchFamily="34" charset="0"/>
              </a:rPr>
              <a:t>a technology-agnostic stance will lower the overall cost of providing electricity service by selecting the most cost-effective resources to fulfill various system needs</a:t>
            </a:r>
            <a:r>
              <a:rPr lang="en-US" sz="1400" dirty="0" smtClean="0">
                <a:latin typeface="Arial" pitchFamily="34" charset="0"/>
                <a:cs typeface="Arial" pitchFamily="34" charset="0"/>
              </a:rPr>
              <a:t>.</a:t>
            </a:r>
          </a:p>
          <a:p>
            <a:endParaRPr lang="en-CA" sz="500" dirty="0" smtClean="0">
              <a:latin typeface="Arial" pitchFamily="34" charset="0"/>
              <a:cs typeface="Arial" pitchFamily="34" charset="0"/>
            </a:endParaRPr>
          </a:p>
          <a:p>
            <a:r>
              <a:rPr lang="en-CA" sz="1400" dirty="0" smtClean="0">
                <a:latin typeface="Arial" pitchFamily="34" charset="0"/>
                <a:cs typeface="Arial" pitchFamily="34" charset="0"/>
              </a:rPr>
              <a:t>IESO estimates that the total implementation cost – including a 15% contingency and net of avoided costs – will be about $150 </a:t>
            </a:r>
            <a:r>
              <a:rPr lang="en-CA" sz="1400" dirty="0">
                <a:latin typeface="Arial" pitchFamily="34" charset="0"/>
                <a:cs typeface="Arial" pitchFamily="34" charset="0"/>
              </a:rPr>
              <a:t>million. The bulk of the costs </a:t>
            </a:r>
            <a:r>
              <a:rPr lang="en-CA" sz="1400" dirty="0" smtClean="0">
                <a:latin typeface="Arial" pitchFamily="34" charset="0"/>
                <a:cs typeface="Arial" pitchFamily="34" charset="0"/>
              </a:rPr>
              <a:t>(i.e., capital</a:t>
            </a:r>
            <a:r>
              <a:rPr lang="en-CA" sz="1400" dirty="0">
                <a:latin typeface="Arial" pitchFamily="34" charset="0"/>
                <a:cs typeface="Arial" pitchFamily="34" charset="0"/>
              </a:rPr>
              <a:t>) would only be recovered once the project has been implemented and as the benefits are being </a:t>
            </a:r>
            <a:r>
              <a:rPr lang="en-CA" sz="1400" dirty="0" smtClean="0">
                <a:latin typeface="Arial" pitchFamily="34" charset="0"/>
                <a:cs typeface="Arial" pitchFamily="34" charset="0"/>
              </a:rPr>
              <a:t>realized.</a:t>
            </a:r>
            <a:endParaRPr lang="en-CA" sz="1400" dirty="0">
              <a:latin typeface="Arial" pitchFamily="34" charset="0"/>
              <a:cs typeface="Arial" pitchFamily="34" charset="0"/>
            </a:endParaRPr>
          </a:p>
          <a:p>
            <a:pPr lvl="1">
              <a:spcBef>
                <a:spcPts val="600"/>
              </a:spcBef>
              <a:spcAft>
                <a:spcPts val="600"/>
              </a:spcAft>
              <a:buFont typeface="Arial" pitchFamily="34" charset="0"/>
              <a:buChar char="−"/>
            </a:pPr>
            <a:endParaRPr lang="en-CA" sz="1400" dirty="0">
              <a:latin typeface="Arial" pitchFamily="34" charset="0"/>
              <a:cs typeface="Arial" pitchFamily="34" charset="0"/>
            </a:endParaRPr>
          </a:p>
          <a:p>
            <a:pPr lvl="1">
              <a:spcBef>
                <a:spcPts val="600"/>
              </a:spcBef>
              <a:spcAft>
                <a:spcPts val="600"/>
              </a:spcAft>
              <a:buFont typeface="Arial" pitchFamily="34" charset="0"/>
              <a:buChar char="−"/>
            </a:pPr>
            <a:endParaRPr lang="en-CA" sz="1400" dirty="0">
              <a:latin typeface="Arial" pitchFamily="34" charset="0"/>
              <a:cs typeface="Arial" pitchFamily="34" charset="0"/>
            </a:endParaRPr>
          </a:p>
        </p:txBody>
      </p:sp>
    </p:spTree>
    <p:extLst>
      <p:ext uri="{BB962C8B-B14F-4D97-AF65-F5344CB8AC3E}">
        <p14:creationId xmlns:p14="http://schemas.microsoft.com/office/powerpoint/2010/main" val="35175323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81000"/>
            <a:ext cx="8280000" cy="743744"/>
          </a:xfrm>
        </p:spPr>
        <p:txBody>
          <a:bodyPr>
            <a:noAutofit/>
          </a:bodyPr>
          <a:lstStyle/>
          <a:p>
            <a:pPr marL="457200" indent="-457200">
              <a:tabLst>
                <a:tab pos="457200" algn="l"/>
              </a:tabLst>
            </a:pPr>
            <a:r>
              <a:rPr lang="en-CA" sz="2400" b="0" dirty="0" smtClean="0">
                <a:latin typeface="Arial" pitchFamily="34" charset="0"/>
                <a:cs typeface="Arial" pitchFamily="34" charset="0"/>
              </a:rPr>
              <a:t>2. 	Fund Electricity Support Programs Through the Tax-Base</a:t>
            </a:r>
            <a:endParaRPr lang="en-CA" sz="2400" b="0" dirty="0">
              <a:latin typeface="Arial" pitchFamily="34" charset="0"/>
              <a:cs typeface="Arial" pitchFamily="34" charset="0"/>
            </a:endParaRPr>
          </a:p>
        </p:txBody>
      </p:sp>
      <p:sp>
        <p:nvSpPr>
          <p:cNvPr id="3" name="Content Placeholder 2"/>
          <p:cNvSpPr>
            <a:spLocks noGrp="1"/>
          </p:cNvSpPr>
          <p:nvPr>
            <p:ph idx="1"/>
          </p:nvPr>
        </p:nvSpPr>
        <p:spPr/>
        <p:txBody>
          <a:bodyPr>
            <a:noAutofit/>
          </a:bodyPr>
          <a:lstStyle/>
          <a:p>
            <a:pPr marL="457200" lvl="1" indent="0">
              <a:spcBef>
                <a:spcPts val="0"/>
              </a:spcBef>
              <a:spcAft>
                <a:spcPts val="200"/>
              </a:spcAft>
              <a:buNone/>
            </a:pPr>
            <a:endParaRPr lang="en-US" sz="1000" dirty="0">
              <a:latin typeface="Arial" charset="0"/>
              <a:ea typeface="Arial" charset="0"/>
              <a:cs typeface="Arial" charset="0"/>
            </a:endParaRPr>
          </a:p>
          <a:p>
            <a:endParaRPr lang="en-US" sz="2000" dirty="0">
              <a:latin typeface="Arial" charset="0"/>
              <a:ea typeface="Arial" charset="0"/>
              <a:cs typeface="Arial" charset="0"/>
            </a:endParaRPr>
          </a:p>
        </p:txBody>
      </p:sp>
      <p:sp>
        <p:nvSpPr>
          <p:cNvPr id="8" name="Content Placeholder 2"/>
          <p:cNvSpPr txBox="1">
            <a:spLocks/>
          </p:cNvSpPr>
          <p:nvPr/>
        </p:nvSpPr>
        <p:spPr>
          <a:xfrm>
            <a:off x="539552" y="1196752"/>
            <a:ext cx="8208912" cy="5112568"/>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spcAft>
                <a:spcPts val="600"/>
              </a:spcAft>
            </a:pPr>
            <a:r>
              <a:rPr lang="en-CA" sz="1100" dirty="0" smtClean="0">
                <a:latin typeface="Arial" pitchFamily="34" charset="0"/>
                <a:cs typeface="Arial" pitchFamily="34" charset="0"/>
              </a:rPr>
              <a:t>Propose to </a:t>
            </a:r>
            <a:r>
              <a:rPr lang="en-CA" sz="1100" dirty="0">
                <a:latin typeface="Arial" pitchFamily="34" charset="0"/>
                <a:cs typeface="Arial" pitchFamily="34" charset="0"/>
              </a:rPr>
              <a:t>fund </a:t>
            </a:r>
            <a:r>
              <a:rPr lang="en-CA" sz="1100" dirty="0" smtClean="0">
                <a:latin typeface="Arial" pitchFamily="34" charset="0"/>
                <a:cs typeface="Arial" pitchFamily="34" charset="0"/>
              </a:rPr>
              <a:t>electricity support programs, including Ontario Electricity Support Program (OESB) and Rural or Remote Electricity Rate Protection (RRRP), through the tax-base instead </a:t>
            </a:r>
            <a:r>
              <a:rPr lang="en-CA" sz="1100" dirty="0">
                <a:latin typeface="Arial" pitchFamily="34" charset="0"/>
                <a:cs typeface="Arial" pitchFamily="34" charset="0"/>
              </a:rPr>
              <a:t>of a regulated charge. This would allow the </a:t>
            </a:r>
            <a:r>
              <a:rPr lang="en-CA" sz="1100" dirty="0" smtClean="0">
                <a:latin typeface="Arial" pitchFamily="34" charset="0"/>
                <a:cs typeface="Arial" pitchFamily="34" charset="0"/>
              </a:rPr>
              <a:t>OESP and the RRRP charges </a:t>
            </a:r>
            <a:r>
              <a:rPr lang="en-CA" sz="1100" dirty="0">
                <a:latin typeface="Arial" pitchFamily="34" charset="0"/>
                <a:cs typeface="Arial" pitchFamily="34" charset="0"/>
              </a:rPr>
              <a:t>to be removed from the Regulatory line on electricity bills</a:t>
            </a:r>
            <a:r>
              <a:rPr lang="en-CA" sz="1100" dirty="0" smtClean="0">
                <a:latin typeface="Arial" pitchFamily="34" charset="0"/>
                <a:cs typeface="Arial" pitchFamily="34" charset="0"/>
              </a:rPr>
              <a:t>.</a:t>
            </a:r>
            <a:endParaRPr lang="en-US" sz="100" b="1" u="sng" dirty="0" smtClean="0">
              <a:latin typeface="Arial" pitchFamily="34" charset="0"/>
              <a:cs typeface="Arial" pitchFamily="34" charset="0"/>
            </a:endParaRPr>
          </a:p>
          <a:p>
            <a:pPr marL="0" indent="-4762">
              <a:spcBef>
                <a:spcPts val="600"/>
              </a:spcBef>
              <a:spcAft>
                <a:spcPts val="600"/>
              </a:spcAft>
              <a:buNone/>
            </a:pPr>
            <a:r>
              <a:rPr lang="en-US" sz="1100" b="1" u="sng" dirty="0" smtClean="0">
                <a:latin typeface="Arial" pitchFamily="34" charset="0"/>
                <a:cs typeface="Arial" pitchFamily="34" charset="0"/>
              </a:rPr>
              <a:t>Considerations</a:t>
            </a:r>
            <a:endParaRPr lang="en-CA" sz="1100" dirty="0" smtClean="0">
              <a:latin typeface="Arial" pitchFamily="34" charset="0"/>
              <a:cs typeface="Arial" pitchFamily="34" charset="0"/>
            </a:endParaRPr>
          </a:p>
          <a:p>
            <a:pPr marL="0" indent="0">
              <a:buNone/>
            </a:pPr>
            <a:r>
              <a:rPr lang="en-CA" sz="1100" i="1" dirty="0">
                <a:latin typeface="Arial" pitchFamily="34" charset="0"/>
                <a:cs typeface="Arial" pitchFamily="34" charset="0"/>
              </a:rPr>
              <a:t>Consumer Impacts and </a:t>
            </a:r>
            <a:r>
              <a:rPr lang="en-CA" sz="1100" i="1" dirty="0" smtClean="0">
                <a:latin typeface="Arial" pitchFamily="34" charset="0"/>
                <a:cs typeface="Arial" pitchFamily="34" charset="0"/>
              </a:rPr>
              <a:t>implementation</a:t>
            </a:r>
            <a:endParaRPr lang="en-CA" sz="1100" dirty="0" smtClean="0">
              <a:latin typeface="Arial" pitchFamily="34" charset="0"/>
              <a:cs typeface="Arial" pitchFamily="34" charset="0"/>
            </a:endParaRPr>
          </a:p>
          <a:p>
            <a:pPr>
              <a:spcBef>
                <a:spcPts val="600"/>
              </a:spcBef>
              <a:spcAft>
                <a:spcPts val="600"/>
              </a:spcAft>
            </a:pPr>
            <a:r>
              <a:rPr lang="en-CA" sz="1100" dirty="0">
                <a:latin typeface="Arial" pitchFamily="34" charset="0"/>
                <a:cs typeface="Arial" pitchFamily="34" charset="0"/>
              </a:rPr>
              <a:t>By 2020, funding the OESP, RRRP and the First Nation rate reduction through a regulatory charge is estimated to cost approximately $2.45 for a typical residential customer using 750 kWh per month.  Transitioning that funding to the tax-base would reduce a typical residential customer bill by that same amount. </a:t>
            </a:r>
            <a:r>
              <a:rPr lang="en-CA" sz="1100" dirty="0" smtClean="0">
                <a:latin typeface="Arial" pitchFamily="34" charset="0"/>
                <a:cs typeface="Arial" pitchFamily="34" charset="0"/>
              </a:rPr>
              <a:t> As </a:t>
            </a:r>
            <a:r>
              <a:rPr lang="en-CA" sz="1100" dirty="0">
                <a:latin typeface="Arial" pitchFamily="34" charset="0"/>
                <a:cs typeface="Arial" pitchFamily="34" charset="0"/>
              </a:rPr>
              <a:t>all programs provide strong social benefits, there is precedent for funding these programs through the tax-base</a:t>
            </a:r>
            <a:r>
              <a:rPr lang="en-CA" sz="1100" dirty="0" smtClean="0">
                <a:latin typeface="Arial" pitchFamily="34" charset="0"/>
                <a:cs typeface="Arial" pitchFamily="34" charset="0"/>
              </a:rPr>
              <a:t>. </a:t>
            </a:r>
            <a:r>
              <a:rPr lang="en-CA" sz="1100" dirty="0">
                <a:latin typeface="Arial" pitchFamily="34" charset="0"/>
                <a:cs typeface="Arial" pitchFamily="34" charset="0"/>
              </a:rPr>
              <a:t>To address concerns from low income electricity consumers improvements to OESP could be implemented by increasing credits (could be up to double the current credits</a:t>
            </a:r>
            <a:r>
              <a:rPr lang="en-CA" sz="1100" dirty="0" smtClean="0">
                <a:latin typeface="Arial" pitchFamily="34" charset="0"/>
                <a:cs typeface="Arial" pitchFamily="34" charset="0"/>
              </a:rPr>
              <a:t>). </a:t>
            </a:r>
          </a:p>
          <a:p>
            <a:r>
              <a:rPr lang="en-CA" sz="1100" dirty="0">
                <a:latin typeface="Arial" panose="020B0604020202020204" pitchFamily="34" charset="0"/>
                <a:cs typeface="Arial" panose="020B0604020202020204" pitchFamily="34" charset="0"/>
              </a:rPr>
              <a:t>To address concerns from low income electricity </a:t>
            </a:r>
            <a:r>
              <a:rPr lang="en-CA" sz="1100" dirty="0" smtClean="0">
                <a:latin typeface="Arial" panose="020B0604020202020204" pitchFamily="34" charset="0"/>
                <a:cs typeface="Arial" panose="020B0604020202020204" pitchFamily="34" charset="0"/>
              </a:rPr>
              <a:t>consumers improvements </a:t>
            </a:r>
            <a:r>
              <a:rPr lang="en-CA" sz="1100" dirty="0">
                <a:latin typeface="Arial" panose="020B0604020202020204" pitchFamily="34" charset="0"/>
                <a:cs typeface="Arial" panose="020B0604020202020204" pitchFamily="34" charset="0"/>
              </a:rPr>
              <a:t>to OESP could be implemented </a:t>
            </a:r>
            <a:r>
              <a:rPr lang="en-CA" sz="1100" dirty="0" smtClean="0">
                <a:latin typeface="Arial" panose="020B0604020202020204" pitchFamily="34" charset="0"/>
                <a:cs typeface="Arial" panose="020B0604020202020204" pitchFamily="34" charset="0"/>
              </a:rPr>
              <a:t>by increasing </a:t>
            </a:r>
            <a:r>
              <a:rPr lang="en-CA" sz="1100" dirty="0">
                <a:latin typeface="Arial" panose="020B0604020202020204" pitchFamily="34" charset="0"/>
                <a:cs typeface="Arial" panose="020B0604020202020204" pitchFamily="34" charset="0"/>
              </a:rPr>
              <a:t>credits </a:t>
            </a:r>
            <a:r>
              <a:rPr lang="en-CA" sz="1100" dirty="0" smtClean="0">
                <a:latin typeface="Arial" panose="020B0604020202020204" pitchFamily="34" charset="0"/>
                <a:cs typeface="Arial" panose="020B0604020202020204" pitchFamily="34" charset="0"/>
              </a:rPr>
              <a:t>(could be up to double </a:t>
            </a:r>
            <a:r>
              <a:rPr lang="en-CA" sz="1100" dirty="0">
                <a:latin typeface="Arial" panose="020B0604020202020204" pitchFamily="34" charset="0"/>
                <a:cs typeface="Arial" panose="020B0604020202020204" pitchFamily="34" charset="0"/>
              </a:rPr>
              <a:t>the current </a:t>
            </a:r>
            <a:r>
              <a:rPr lang="en-CA" sz="1100" dirty="0" smtClean="0">
                <a:latin typeface="Arial" panose="020B0604020202020204" pitchFamily="34" charset="0"/>
                <a:cs typeface="Arial" panose="020B0604020202020204" pitchFamily="34" charset="0"/>
              </a:rPr>
              <a:t>credits)</a:t>
            </a:r>
            <a:endParaRPr lang="en-CA" sz="1100" dirty="0">
              <a:latin typeface="Arial" pitchFamily="34" charset="0"/>
              <a:cs typeface="Arial" pitchFamily="34" charset="0"/>
            </a:endParaRPr>
          </a:p>
          <a:p>
            <a:pPr lvl="1">
              <a:spcBef>
                <a:spcPts val="0"/>
              </a:spcBef>
              <a:buFont typeface="Arial" pitchFamily="34" charset="0"/>
              <a:buChar char="−"/>
            </a:pPr>
            <a:r>
              <a:rPr lang="en-CA" sz="1000" dirty="0">
                <a:latin typeface="Arial" pitchFamily="34" charset="0"/>
                <a:cs typeface="Arial" pitchFamily="34" charset="0"/>
              </a:rPr>
              <a:t>Single low income consumer would see a change from $30 to $45/ month ($540/year</a:t>
            </a:r>
            <a:r>
              <a:rPr lang="en-CA" sz="1000" dirty="0" smtClean="0">
                <a:latin typeface="Arial" pitchFamily="34" charset="0"/>
                <a:cs typeface="Arial" pitchFamily="34" charset="0"/>
              </a:rPr>
              <a:t>):</a:t>
            </a:r>
            <a:endParaRPr lang="en-CA" sz="1000" dirty="0">
              <a:latin typeface="Arial" pitchFamily="34" charset="0"/>
              <a:cs typeface="Arial" pitchFamily="34" charset="0"/>
            </a:endParaRPr>
          </a:p>
          <a:p>
            <a:pPr lvl="1">
              <a:spcBef>
                <a:spcPts val="0"/>
              </a:spcBef>
              <a:buFont typeface="Arial" pitchFamily="34" charset="0"/>
              <a:buChar char="−"/>
            </a:pPr>
            <a:r>
              <a:rPr lang="en-CA" sz="1000" dirty="0">
                <a:latin typeface="Arial" pitchFamily="34" charset="0"/>
                <a:cs typeface="Arial" pitchFamily="34" charset="0"/>
              </a:rPr>
              <a:t>Family of four with electric heat could see a credit of $82.50/month ($990/year</a:t>
            </a:r>
            <a:r>
              <a:rPr lang="en-CA" sz="1000" dirty="0" smtClean="0">
                <a:latin typeface="Arial" pitchFamily="34" charset="0"/>
                <a:cs typeface="Arial" pitchFamily="34" charset="0"/>
              </a:rPr>
              <a:t>); and</a:t>
            </a:r>
            <a:endParaRPr lang="en-CA" sz="1000" dirty="0">
              <a:latin typeface="Arial" pitchFamily="34" charset="0"/>
              <a:cs typeface="Arial" pitchFamily="34" charset="0"/>
            </a:endParaRPr>
          </a:p>
          <a:p>
            <a:pPr lvl="1">
              <a:spcBef>
                <a:spcPts val="0"/>
              </a:spcBef>
              <a:buFont typeface="Arial" pitchFamily="34" charset="0"/>
              <a:buChar char="−"/>
            </a:pPr>
            <a:r>
              <a:rPr lang="en-CA" sz="1000" dirty="0">
                <a:latin typeface="Arial" pitchFamily="34" charset="0"/>
                <a:cs typeface="Arial" pitchFamily="34" charset="0"/>
              </a:rPr>
              <a:t>Would mean no impact on consumer bills and no change to current OESP </a:t>
            </a:r>
            <a:r>
              <a:rPr lang="en-CA" sz="1000" dirty="0" smtClean="0">
                <a:latin typeface="Arial" pitchFamily="34" charset="0"/>
                <a:cs typeface="Arial" pitchFamily="34" charset="0"/>
              </a:rPr>
              <a:t>charge.</a:t>
            </a:r>
            <a:endParaRPr lang="en-CA" sz="1000" dirty="0">
              <a:latin typeface="Arial" pitchFamily="34" charset="0"/>
              <a:cs typeface="Arial" pitchFamily="34" charset="0"/>
            </a:endParaRPr>
          </a:p>
          <a:p>
            <a:pPr>
              <a:spcBef>
                <a:spcPts val="600"/>
              </a:spcBef>
              <a:spcAft>
                <a:spcPts val="600"/>
              </a:spcAft>
            </a:pPr>
            <a:r>
              <a:rPr lang="en-CA" sz="1100" dirty="0" smtClean="0">
                <a:latin typeface="Arial" pitchFamily="34" charset="0"/>
                <a:cs typeface="Arial" pitchFamily="34" charset="0"/>
              </a:rPr>
              <a:t>RRRP </a:t>
            </a:r>
            <a:r>
              <a:rPr lang="en-CA" sz="1100" dirty="0">
                <a:latin typeface="Arial" pitchFamily="34" charset="0"/>
                <a:cs typeface="Arial" pitchFamily="34" charset="0"/>
              </a:rPr>
              <a:t>and OESP are included in the “Regulatory” line on bills. If RRRP and OESP were eliminated from bills, the Regulatory line would decrease; however, as the Regulatory line is the smallest line item component of invoices, there is risk the decrease may not be perceived by customers</a:t>
            </a:r>
            <a:r>
              <a:rPr lang="en-CA" sz="1100" dirty="0" smtClean="0">
                <a:latin typeface="Arial" pitchFamily="34" charset="0"/>
                <a:cs typeface="Arial" pitchFamily="34" charset="0"/>
              </a:rPr>
              <a:t>.</a:t>
            </a:r>
          </a:p>
          <a:p>
            <a:pPr>
              <a:spcBef>
                <a:spcPts val="600"/>
              </a:spcBef>
              <a:spcAft>
                <a:spcPts val="600"/>
              </a:spcAft>
            </a:pPr>
            <a:r>
              <a:rPr lang="en-CA" sz="1100" dirty="0" smtClean="0">
                <a:latin typeface="Arial" pitchFamily="34" charset="0"/>
                <a:cs typeface="Arial" pitchFamily="34" charset="0"/>
              </a:rPr>
              <a:t>The </a:t>
            </a:r>
            <a:r>
              <a:rPr lang="en-CA" sz="1100" dirty="0">
                <a:latin typeface="Arial" pitchFamily="34" charset="0"/>
                <a:cs typeface="Arial" pitchFamily="34" charset="0"/>
              </a:rPr>
              <a:t>RRRP regulation provides a funding mechanism for transmission infrastructure required to grid connect remote First Nation communities. The estimated fiscal impacts of funding the RRRP through the tax base do not include these costs, and future consideration of how these costs could be supported by the tax base will have to be undertaken.  </a:t>
            </a:r>
          </a:p>
          <a:p>
            <a:pPr>
              <a:spcBef>
                <a:spcPts val="600"/>
              </a:spcBef>
              <a:spcAft>
                <a:spcPts val="600"/>
              </a:spcAft>
            </a:pPr>
            <a:r>
              <a:rPr lang="en-US" sz="1100" dirty="0" smtClean="0">
                <a:latin typeface="Arial" pitchFamily="34" charset="0"/>
                <a:cs typeface="Arial" pitchFamily="34" charset="0"/>
              </a:rPr>
              <a:t>The </a:t>
            </a:r>
            <a:r>
              <a:rPr lang="en-US" sz="1100" dirty="0">
                <a:latin typeface="Arial" pitchFamily="34" charset="0"/>
                <a:cs typeface="Arial" pitchFamily="34" charset="0"/>
              </a:rPr>
              <a:t>non-rate mechanism to remove delivery charges from on-reserve First Nation customer monthly bills needs to be further </a:t>
            </a:r>
            <a:r>
              <a:rPr lang="en-US" sz="1100" dirty="0" smtClean="0">
                <a:latin typeface="Arial" pitchFamily="34" charset="0"/>
                <a:cs typeface="Arial" pitchFamily="34" charset="0"/>
              </a:rPr>
              <a:t>explored.</a:t>
            </a:r>
            <a:r>
              <a:rPr lang="en-CA" sz="1100" dirty="0" smtClean="0">
                <a:latin typeface="Arial" pitchFamily="34" charset="0"/>
                <a:cs typeface="Arial" pitchFamily="34" charset="0"/>
              </a:rPr>
              <a:t>Funding </a:t>
            </a:r>
            <a:r>
              <a:rPr lang="en-CA" sz="1100" dirty="0">
                <a:latin typeface="Arial" pitchFamily="34" charset="0"/>
                <a:cs typeface="Arial" pitchFamily="34" charset="0"/>
              </a:rPr>
              <a:t>RRRP and/or OESP with tax revenue would require amendments to existing legislation and </a:t>
            </a:r>
            <a:r>
              <a:rPr lang="en-CA" sz="1100" dirty="0" smtClean="0">
                <a:latin typeface="Arial" pitchFamily="34" charset="0"/>
                <a:cs typeface="Arial" pitchFamily="34" charset="0"/>
              </a:rPr>
              <a:t>regulations.</a:t>
            </a:r>
            <a:endParaRPr lang="en-US" sz="1100" dirty="0">
              <a:latin typeface="Arial" pitchFamily="34" charset="0"/>
              <a:cs typeface="Arial" pitchFamily="34" charset="0"/>
            </a:endParaRPr>
          </a:p>
          <a:p>
            <a:pPr>
              <a:spcBef>
                <a:spcPts val="600"/>
              </a:spcBef>
              <a:spcAft>
                <a:spcPts val="600"/>
              </a:spcAft>
            </a:pPr>
            <a:endParaRPr lang="en-CA" sz="1200" dirty="0">
              <a:latin typeface="Arial" pitchFamily="34" charset="0"/>
              <a:cs typeface="Arial" pitchFamily="34" charset="0"/>
            </a:endParaRPr>
          </a:p>
          <a:p>
            <a:pPr lvl="1">
              <a:spcBef>
                <a:spcPts val="600"/>
              </a:spcBef>
              <a:spcAft>
                <a:spcPts val="600"/>
              </a:spcAft>
              <a:buFont typeface="Arial" pitchFamily="34" charset="0"/>
              <a:buChar char="−"/>
            </a:pPr>
            <a:endParaRPr lang="en-US" sz="1000" dirty="0" smtClean="0">
              <a:latin typeface="Arial" pitchFamily="34" charset="0"/>
              <a:cs typeface="Arial" pitchFamily="34" charset="0"/>
            </a:endParaRPr>
          </a:p>
        </p:txBody>
      </p:sp>
    </p:spTree>
    <p:extLst>
      <p:ext uri="{BB962C8B-B14F-4D97-AF65-F5344CB8AC3E}">
        <p14:creationId xmlns:p14="http://schemas.microsoft.com/office/powerpoint/2010/main" val="6491952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81000"/>
            <a:ext cx="8280000" cy="815752"/>
          </a:xfrm>
        </p:spPr>
        <p:txBody>
          <a:bodyPr>
            <a:noAutofit/>
          </a:bodyPr>
          <a:lstStyle/>
          <a:p>
            <a:pPr marL="457200" indent="-457200">
              <a:tabLst>
                <a:tab pos="457200" algn="l"/>
              </a:tabLst>
            </a:pPr>
            <a:r>
              <a:rPr lang="en-CA" sz="2400" b="0" dirty="0" smtClean="0">
                <a:latin typeface="Arial" pitchFamily="34" charset="0"/>
                <a:cs typeface="Arial" pitchFamily="34" charset="0"/>
              </a:rPr>
              <a:t>2. 	Fund Electricity Support Programs Through the Tax-Base (cont’d)</a:t>
            </a:r>
            <a:endParaRPr lang="en-CA" sz="2400" b="0" dirty="0">
              <a:latin typeface="Arial" pitchFamily="34" charset="0"/>
              <a:cs typeface="Arial" pitchFamily="34" charset="0"/>
            </a:endParaRPr>
          </a:p>
        </p:txBody>
      </p:sp>
      <p:sp>
        <p:nvSpPr>
          <p:cNvPr id="8" name="Content Placeholder 2"/>
          <p:cNvSpPr txBox="1">
            <a:spLocks/>
          </p:cNvSpPr>
          <p:nvPr/>
        </p:nvSpPr>
        <p:spPr>
          <a:xfrm>
            <a:off x="445792" y="3501008"/>
            <a:ext cx="8374680" cy="2664296"/>
          </a:xfrm>
          <a:prstGeom prst="rect">
            <a:avLst/>
          </a:prstGeom>
          <a:ln>
            <a:noFill/>
          </a:ln>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8600" lvl="1" indent="-228600">
              <a:spcBef>
                <a:spcPts val="0"/>
              </a:spcBef>
              <a:buSzTx/>
              <a:buAutoNum type="arabicParenR"/>
            </a:pPr>
            <a:r>
              <a:rPr lang="en-US" sz="1200" dirty="0" smtClean="0">
                <a:latin typeface="Arial" pitchFamily="34" charset="0"/>
                <a:cs typeface="Arial" pitchFamily="34" charset="0"/>
              </a:rPr>
              <a:t>Ontario Electricity Support Program (OESP)</a:t>
            </a:r>
          </a:p>
          <a:p>
            <a:pPr lvl="1">
              <a:spcBef>
                <a:spcPts val="0"/>
              </a:spcBef>
              <a:buFont typeface="Arial" pitchFamily="34" charset="0"/>
              <a:buChar char="−"/>
            </a:pPr>
            <a:r>
              <a:rPr lang="en-US" sz="1100" dirty="0">
                <a:latin typeface="Arial" pitchFamily="34" charset="0"/>
                <a:cs typeface="Arial" pitchFamily="34" charset="0"/>
              </a:rPr>
              <a:t>After almost a year in market, close to 30% of potentially eligible customers are signed up.</a:t>
            </a:r>
          </a:p>
          <a:p>
            <a:pPr lvl="1">
              <a:spcBef>
                <a:spcPts val="0"/>
              </a:spcBef>
              <a:buFont typeface="Arial" pitchFamily="34" charset="0"/>
              <a:buChar char="−"/>
            </a:pPr>
            <a:r>
              <a:rPr lang="en-US" sz="1100" dirty="0">
                <a:latin typeface="Arial" pitchFamily="34" charset="0"/>
                <a:cs typeface="Arial" pitchFamily="34" charset="0"/>
              </a:rPr>
              <a:t>The cost projections below assume the program grows to 50% of eligible consumers by 2020 (also assumes 10% administration </a:t>
            </a:r>
            <a:r>
              <a:rPr lang="en-US" sz="1100" dirty="0" smtClean="0">
                <a:latin typeface="Arial" pitchFamily="34" charset="0"/>
                <a:cs typeface="Arial" pitchFamily="34" charset="0"/>
              </a:rPr>
              <a:t>costs) and </a:t>
            </a:r>
            <a:r>
              <a:rPr lang="en-CA" sz="1100" dirty="0" smtClean="0">
                <a:latin typeface="Arial" pitchFamily="34" charset="0"/>
                <a:cs typeface="Arial" pitchFamily="34" charset="0"/>
              </a:rPr>
              <a:t>remains </a:t>
            </a:r>
            <a:r>
              <a:rPr lang="en-CA" sz="1100" dirty="0">
                <a:latin typeface="Arial" pitchFamily="34" charset="0"/>
                <a:cs typeface="Arial" pitchFamily="34" charset="0"/>
              </a:rPr>
              <a:t>steady at this participation level in 2021 and </a:t>
            </a:r>
            <a:r>
              <a:rPr lang="en-CA" sz="1100" dirty="0" smtClean="0">
                <a:latin typeface="Arial" pitchFamily="34" charset="0"/>
                <a:cs typeface="Arial" pitchFamily="34" charset="0"/>
              </a:rPr>
              <a:t>2022, </a:t>
            </a:r>
            <a:r>
              <a:rPr lang="en-CA" sz="1100" dirty="0">
                <a:latin typeface="Arial" pitchFamily="34" charset="0"/>
                <a:cs typeface="Arial" pitchFamily="34" charset="0"/>
              </a:rPr>
              <a:t>with no increase in credit amounts</a:t>
            </a:r>
            <a:r>
              <a:rPr lang="en-CA" sz="1100" dirty="0" smtClean="0">
                <a:solidFill>
                  <a:srgbClr val="7030A0"/>
                </a:solidFill>
                <a:latin typeface="Arial" pitchFamily="34" charset="0"/>
                <a:cs typeface="Arial" pitchFamily="34" charset="0"/>
              </a:rPr>
              <a:t>.</a:t>
            </a:r>
            <a:endParaRPr lang="en-US" sz="1100" dirty="0">
              <a:solidFill>
                <a:srgbClr val="7030A0"/>
              </a:solidFill>
              <a:latin typeface="Arial" pitchFamily="34" charset="0"/>
              <a:cs typeface="Arial" pitchFamily="34" charset="0"/>
            </a:endParaRPr>
          </a:p>
          <a:p>
            <a:pPr marL="0" lvl="1" indent="0">
              <a:spcBef>
                <a:spcPts val="0"/>
              </a:spcBef>
              <a:buSzTx/>
              <a:buNone/>
            </a:pPr>
            <a:endParaRPr lang="en-US" sz="1200" dirty="0" smtClean="0">
              <a:solidFill>
                <a:srgbClr val="7030A0"/>
              </a:solidFill>
              <a:latin typeface="Arial" pitchFamily="34" charset="0"/>
              <a:cs typeface="Arial" pitchFamily="34" charset="0"/>
            </a:endParaRPr>
          </a:p>
          <a:p>
            <a:pPr marL="228600" lvl="1" indent="-228600">
              <a:spcBef>
                <a:spcPts val="0"/>
              </a:spcBef>
              <a:buSzTx/>
              <a:buFont typeface="+mj-lt"/>
              <a:buAutoNum type="arabicParenR" startAt="2"/>
            </a:pPr>
            <a:r>
              <a:rPr lang="en-US" sz="1200" dirty="0" smtClean="0">
                <a:latin typeface="Arial" pitchFamily="34" charset="0"/>
                <a:cs typeface="Arial" pitchFamily="34" charset="0"/>
              </a:rPr>
              <a:t>Rural and Remote Rate Protection (RRRP)</a:t>
            </a:r>
          </a:p>
          <a:p>
            <a:pPr lvl="1">
              <a:spcBef>
                <a:spcPts val="0"/>
              </a:spcBef>
              <a:buFont typeface="Arial" pitchFamily="34" charset="0"/>
              <a:buChar char="−"/>
            </a:pPr>
            <a:r>
              <a:rPr lang="en-US" sz="1100" dirty="0">
                <a:latin typeface="Arial" pitchFamily="34" charset="0"/>
                <a:cs typeface="Arial" pitchFamily="34" charset="0"/>
              </a:rPr>
              <a:t>Provides benefits to R2 Hydro One consumers, Algoma, and remote </a:t>
            </a:r>
            <a:r>
              <a:rPr lang="en-US" sz="1100" dirty="0" smtClean="0">
                <a:latin typeface="Arial" pitchFamily="34" charset="0"/>
                <a:cs typeface="Arial" pitchFamily="34" charset="0"/>
              </a:rPr>
              <a:t>communities.</a:t>
            </a:r>
            <a:endParaRPr lang="en-US" sz="1100" dirty="0">
              <a:latin typeface="Arial" pitchFamily="34" charset="0"/>
              <a:cs typeface="Arial" pitchFamily="34" charset="0"/>
            </a:endParaRPr>
          </a:p>
          <a:p>
            <a:pPr lvl="1">
              <a:spcBef>
                <a:spcPts val="0"/>
              </a:spcBef>
              <a:buFont typeface="Arial" pitchFamily="34" charset="0"/>
              <a:buChar char="−"/>
            </a:pPr>
            <a:r>
              <a:rPr lang="en-US" sz="1100" dirty="0">
                <a:latin typeface="Arial" pitchFamily="34" charset="0"/>
                <a:cs typeface="Arial" pitchFamily="34" charset="0"/>
              </a:rPr>
              <a:t>Includes the expanded coverage that will begin on January 1, </a:t>
            </a:r>
            <a:r>
              <a:rPr lang="en-US" sz="1100" dirty="0" smtClean="0">
                <a:latin typeface="Arial" pitchFamily="34" charset="0"/>
                <a:cs typeface="Arial" pitchFamily="34" charset="0"/>
              </a:rPr>
              <a:t>2017.</a:t>
            </a:r>
            <a:endParaRPr lang="en-US" sz="1100" dirty="0">
              <a:latin typeface="Arial" pitchFamily="34" charset="0"/>
              <a:cs typeface="Arial" pitchFamily="34" charset="0"/>
            </a:endParaRPr>
          </a:p>
          <a:p>
            <a:pPr marL="228600" lvl="1" indent="-228600">
              <a:spcBef>
                <a:spcPts val="0"/>
              </a:spcBef>
              <a:buSzTx/>
              <a:buFont typeface="+mj-lt"/>
              <a:buAutoNum type="arabicParenR" startAt="3"/>
            </a:pPr>
            <a:endParaRPr lang="en-US" sz="1200" dirty="0" smtClean="0">
              <a:latin typeface="Arial" pitchFamily="34" charset="0"/>
              <a:cs typeface="Arial" pitchFamily="34" charset="0"/>
            </a:endParaRPr>
          </a:p>
          <a:p>
            <a:pPr marL="228600" lvl="1" indent="-228600">
              <a:spcBef>
                <a:spcPts val="0"/>
              </a:spcBef>
              <a:buSzTx/>
              <a:buFont typeface="+mj-lt"/>
              <a:buAutoNum type="arabicParenR" startAt="3"/>
            </a:pPr>
            <a:r>
              <a:rPr lang="en-US" sz="1200" dirty="0" smtClean="0">
                <a:latin typeface="Arial" pitchFamily="34" charset="0"/>
                <a:cs typeface="Arial" pitchFamily="34" charset="0"/>
              </a:rPr>
              <a:t>First Nation rate reduction (currently under development)</a:t>
            </a:r>
          </a:p>
          <a:p>
            <a:pPr lvl="1">
              <a:spcBef>
                <a:spcPts val="0"/>
              </a:spcBef>
              <a:buFont typeface="Arial" pitchFamily="34" charset="0"/>
              <a:buChar char="−"/>
            </a:pPr>
            <a:r>
              <a:rPr lang="en-US" sz="1100" dirty="0">
                <a:latin typeface="Arial" pitchFamily="34" charset="0"/>
                <a:cs typeface="Arial" pitchFamily="34" charset="0"/>
              </a:rPr>
              <a:t>On November 14, 2016, OEB presented options to the Ministry on reducing costs for on-reserve First Nation customers.</a:t>
            </a:r>
          </a:p>
          <a:p>
            <a:pPr lvl="1">
              <a:spcBef>
                <a:spcPts val="0"/>
              </a:spcBef>
              <a:buFont typeface="Arial" pitchFamily="34" charset="0"/>
              <a:buChar char="−"/>
            </a:pPr>
            <a:r>
              <a:rPr lang="en-US" sz="1100" dirty="0">
                <a:latin typeface="Arial" pitchFamily="34" charset="0"/>
                <a:cs typeface="Arial" pitchFamily="34" charset="0"/>
              </a:rPr>
              <a:t>OEB’s recommended option to provide 100% delivery rate credit, which is estimated at $18.4 million per year.</a:t>
            </a:r>
          </a:p>
          <a:p>
            <a:pPr marL="1085850" lvl="3">
              <a:spcBef>
                <a:spcPts val="0"/>
              </a:spcBef>
              <a:buFont typeface="Courier New" panose="02070309020205020404" pitchFamily="49" charset="0"/>
              <a:buChar char="o"/>
            </a:pPr>
            <a:r>
              <a:rPr lang="en-US" sz="1050" dirty="0" smtClean="0">
                <a:latin typeface="Arial" pitchFamily="34" charset="0"/>
                <a:cs typeface="Arial" pitchFamily="34" charset="0"/>
              </a:rPr>
              <a:t>Other options includes a seasonal fixed credit to account for demand changes over the year ($13 million) or a 50% total bill reduction ($23 million).</a:t>
            </a:r>
          </a:p>
        </p:txBody>
      </p:sp>
      <p:graphicFrame>
        <p:nvGraphicFramePr>
          <p:cNvPr id="5" name="Table 4"/>
          <p:cNvGraphicFramePr>
            <a:graphicFrameLocks noGrp="1"/>
          </p:cNvGraphicFramePr>
          <p:nvPr>
            <p:extLst>
              <p:ext uri="{D42A27DB-BD31-4B8C-83A1-F6EECF244321}">
                <p14:modId xmlns:p14="http://schemas.microsoft.com/office/powerpoint/2010/main" val="625904293"/>
              </p:ext>
            </p:extLst>
          </p:nvPr>
        </p:nvGraphicFramePr>
        <p:xfrm>
          <a:off x="540472" y="1772816"/>
          <a:ext cx="8270578" cy="1554480"/>
        </p:xfrm>
        <a:graphic>
          <a:graphicData uri="http://schemas.openxmlformats.org/drawingml/2006/table">
            <a:tbl>
              <a:tblPr firstRow="1" bandRow="1">
                <a:tableStyleId>{5940675A-B579-460E-94D1-54222C63F5DA}</a:tableStyleId>
              </a:tblPr>
              <a:tblGrid>
                <a:gridCol w="1588234"/>
                <a:gridCol w="1670586"/>
                <a:gridCol w="1670586"/>
                <a:gridCol w="1670586"/>
                <a:gridCol w="1670586"/>
              </a:tblGrid>
              <a:tr h="436021">
                <a:tc>
                  <a:txBody>
                    <a:bodyPr/>
                    <a:lstStyle/>
                    <a:p>
                      <a:pPr algn="ctr"/>
                      <a:r>
                        <a:rPr lang="en-US" sz="1200" b="1" dirty="0" smtClean="0">
                          <a:latin typeface="Arial" panose="020B0604020202020204" pitchFamily="34" charset="0"/>
                          <a:cs typeface="Arial" panose="020B0604020202020204" pitchFamily="34" charset="0"/>
                        </a:rPr>
                        <a:t>Year</a:t>
                      </a:r>
                      <a:endParaRPr lang="en-CA" sz="1200" b="1" dirty="0">
                        <a:latin typeface="Arial" panose="020B0604020202020204" pitchFamily="34" charset="0"/>
                        <a:cs typeface="Arial" panose="020B0604020202020204" pitchFamily="34" charset="0"/>
                      </a:endParaRPr>
                    </a:p>
                  </a:txBody>
                  <a:tcPr anchor="ctr">
                    <a:solidFill>
                      <a:schemeClr val="bg1">
                        <a:lumMod val="65000"/>
                      </a:schemeClr>
                    </a:solidFill>
                  </a:tcPr>
                </a:tc>
                <a:tc>
                  <a:txBody>
                    <a:bodyPr/>
                    <a:lstStyle/>
                    <a:p>
                      <a:pPr algn="ctr"/>
                      <a:r>
                        <a:rPr lang="en-US" sz="1200" b="1" dirty="0" smtClean="0">
                          <a:latin typeface="Arial" panose="020B0604020202020204" pitchFamily="34" charset="0"/>
                          <a:cs typeface="Arial" panose="020B0604020202020204" pitchFamily="34" charset="0"/>
                        </a:rPr>
                        <a:t>OESP</a:t>
                      </a:r>
                      <a:endParaRPr lang="en-CA" sz="1200" b="1" dirty="0">
                        <a:latin typeface="Arial" panose="020B0604020202020204" pitchFamily="34" charset="0"/>
                        <a:cs typeface="Arial" panose="020B0604020202020204" pitchFamily="34" charset="0"/>
                      </a:endParaRPr>
                    </a:p>
                  </a:txBody>
                  <a:tcPr anchor="ctr">
                    <a:solidFill>
                      <a:schemeClr val="bg1">
                        <a:lumMod val="65000"/>
                      </a:schemeClr>
                    </a:solidFill>
                  </a:tcPr>
                </a:tc>
                <a:tc>
                  <a:txBody>
                    <a:bodyPr/>
                    <a:lstStyle/>
                    <a:p>
                      <a:pPr algn="ctr"/>
                      <a:r>
                        <a:rPr lang="en-US" sz="1200" b="1" dirty="0" smtClean="0">
                          <a:latin typeface="Arial" panose="020B0604020202020204" pitchFamily="34" charset="0"/>
                          <a:cs typeface="Arial" panose="020B0604020202020204" pitchFamily="34" charset="0"/>
                        </a:rPr>
                        <a:t>RRRP</a:t>
                      </a:r>
                      <a:endParaRPr lang="en-CA" sz="1200" b="1" dirty="0">
                        <a:latin typeface="Arial" panose="020B0604020202020204" pitchFamily="34" charset="0"/>
                        <a:cs typeface="Arial" panose="020B0604020202020204" pitchFamily="34" charset="0"/>
                      </a:endParaRPr>
                    </a:p>
                  </a:txBody>
                  <a:tcPr anchor="ctr">
                    <a:solidFill>
                      <a:schemeClr val="bg1">
                        <a:lumMod val="65000"/>
                      </a:schemeClr>
                    </a:solidFill>
                  </a:tcPr>
                </a:tc>
                <a:tc>
                  <a:txBody>
                    <a:bodyPr/>
                    <a:lstStyle/>
                    <a:p>
                      <a:pPr algn="ctr"/>
                      <a:r>
                        <a:rPr lang="en-US" sz="1200" b="1" dirty="0" smtClean="0">
                          <a:latin typeface="Arial" panose="020B0604020202020204" pitchFamily="34" charset="0"/>
                          <a:cs typeface="Arial" panose="020B0604020202020204" pitchFamily="34" charset="0"/>
                        </a:rPr>
                        <a:t>First</a:t>
                      </a:r>
                      <a:r>
                        <a:rPr lang="en-US" sz="1200" b="1" baseline="0" dirty="0" smtClean="0">
                          <a:latin typeface="Arial" panose="020B0604020202020204" pitchFamily="34" charset="0"/>
                          <a:cs typeface="Arial" panose="020B0604020202020204" pitchFamily="34" charset="0"/>
                        </a:rPr>
                        <a:t> Nations Delivery Rate</a:t>
                      </a:r>
                      <a:endParaRPr lang="en-CA" sz="1200" b="1" dirty="0">
                        <a:latin typeface="Arial" panose="020B0604020202020204" pitchFamily="34" charset="0"/>
                        <a:cs typeface="Arial" panose="020B0604020202020204" pitchFamily="34" charset="0"/>
                      </a:endParaRPr>
                    </a:p>
                  </a:txBody>
                  <a:tcPr anchor="ctr">
                    <a:solidFill>
                      <a:schemeClr val="bg1">
                        <a:lumMod val="65000"/>
                      </a:schemeClr>
                    </a:solidFill>
                  </a:tcPr>
                </a:tc>
                <a:tc>
                  <a:txBody>
                    <a:bodyPr/>
                    <a:lstStyle/>
                    <a:p>
                      <a:pPr algn="ctr"/>
                      <a:r>
                        <a:rPr lang="en-US" sz="1200" b="1" dirty="0" smtClean="0">
                          <a:latin typeface="Arial" panose="020B0604020202020204" pitchFamily="34" charset="0"/>
                          <a:cs typeface="Arial" panose="020B0604020202020204" pitchFamily="34" charset="0"/>
                        </a:rPr>
                        <a:t>TOTAL</a:t>
                      </a:r>
                      <a:endParaRPr lang="en-CA" sz="1200" b="1" dirty="0">
                        <a:latin typeface="Arial" panose="020B0604020202020204" pitchFamily="34" charset="0"/>
                        <a:cs typeface="Arial" panose="020B0604020202020204" pitchFamily="34" charset="0"/>
                      </a:endParaRPr>
                    </a:p>
                  </a:txBody>
                  <a:tcPr anchor="ctr">
                    <a:solidFill>
                      <a:schemeClr val="bg1">
                        <a:lumMod val="65000"/>
                      </a:schemeClr>
                    </a:solidFill>
                  </a:tcPr>
                </a:tc>
              </a:tr>
              <a:tr h="261613">
                <a:tc>
                  <a:txBody>
                    <a:bodyPr/>
                    <a:lstStyle/>
                    <a:p>
                      <a:pPr algn="ctr"/>
                      <a:r>
                        <a:rPr lang="en-US" sz="1200" dirty="0" smtClean="0">
                          <a:latin typeface="Arial" panose="020B0604020202020204" pitchFamily="34" charset="0"/>
                          <a:cs typeface="Arial" panose="020B0604020202020204" pitchFamily="34" charset="0"/>
                        </a:rPr>
                        <a:t>2017</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$106M</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$292M</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$18M</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b="1" dirty="0" smtClean="0">
                          <a:latin typeface="Arial" panose="020B0604020202020204" pitchFamily="34" charset="0"/>
                          <a:cs typeface="Arial" panose="020B0604020202020204" pitchFamily="34" charset="0"/>
                        </a:rPr>
                        <a:t>$416M</a:t>
                      </a:r>
                      <a:endParaRPr lang="en-CA" sz="1200" b="1" dirty="0">
                        <a:latin typeface="Arial" panose="020B0604020202020204" pitchFamily="34" charset="0"/>
                        <a:cs typeface="Arial" panose="020B0604020202020204" pitchFamily="34" charset="0"/>
                      </a:endParaRPr>
                    </a:p>
                  </a:txBody>
                  <a:tcPr anchor="ctr"/>
                </a:tc>
              </a:tr>
              <a:tr h="261613">
                <a:tc>
                  <a:txBody>
                    <a:bodyPr/>
                    <a:lstStyle/>
                    <a:p>
                      <a:pPr algn="ctr"/>
                      <a:r>
                        <a:rPr lang="en-US" sz="1200" dirty="0" smtClean="0">
                          <a:latin typeface="Arial" panose="020B0604020202020204" pitchFamily="34" charset="0"/>
                          <a:cs typeface="Arial" panose="020B0604020202020204" pitchFamily="34" charset="0"/>
                        </a:rPr>
                        <a:t>2018</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$119M</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$300M</a:t>
                      </a:r>
                      <a:endParaRPr lang="en-CA" sz="1200" dirty="0">
                        <a:latin typeface="Arial" panose="020B0604020202020204" pitchFamily="34" charset="0"/>
                        <a:cs typeface="Arial" panose="020B0604020202020204" pitchFamily="34" charset="0"/>
                      </a:endParaRP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$18M</a:t>
                      </a:r>
                      <a:endParaRPr lang="en-CA" sz="1200" dirty="0" smtClean="0">
                        <a:latin typeface="Arial" panose="020B0604020202020204" pitchFamily="34" charset="0"/>
                        <a:cs typeface="Arial" panose="020B0604020202020204" pitchFamily="34" charset="0"/>
                      </a:endParaRPr>
                    </a:p>
                  </a:txBody>
                  <a:tcPr anchor="ctr"/>
                </a:tc>
                <a:tc>
                  <a:txBody>
                    <a:bodyPr/>
                    <a:lstStyle/>
                    <a:p>
                      <a:pPr algn="r"/>
                      <a:r>
                        <a:rPr lang="en-US" sz="1200" b="1" dirty="0" smtClean="0">
                          <a:latin typeface="Arial" panose="020B0604020202020204" pitchFamily="34" charset="0"/>
                          <a:cs typeface="Arial" panose="020B0604020202020204" pitchFamily="34" charset="0"/>
                        </a:rPr>
                        <a:t>$437M</a:t>
                      </a:r>
                      <a:endParaRPr lang="en-CA" sz="1200" b="1" dirty="0">
                        <a:latin typeface="Arial" panose="020B0604020202020204" pitchFamily="34" charset="0"/>
                        <a:cs typeface="Arial" panose="020B0604020202020204" pitchFamily="34" charset="0"/>
                      </a:endParaRPr>
                    </a:p>
                  </a:txBody>
                  <a:tcPr anchor="ctr"/>
                </a:tc>
              </a:tr>
              <a:tr h="261613">
                <a:tc>
                  <a:txBody>
                    <a:bodyPr/>
                    <a:lstStyle/>
                    <a:p>
                      <a:pPr algn="ctr"/>
                      <a:r>
                        <a:rPr lang="en-US" sz="1200" dirty="0" smtClean="0">
                          <a:latin typeface="Arial" panose="020B0604020202020204" pitchFamily="34" charset="0"/>
                          <a:cs typeface="Arial" panose="020B0604020202020204" pitchFamily="34" charset="0"/>
                        </a:rPr>
                        <a:t>2019</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$127M</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$306M</a:t>
                      </a:r>
                      <a:endParaRPr lang="en-CA" sz="1200" dirty="0">
                        <a:latin typeface="Arial" panose="020B0604020202020204" pitchFamily="34" charset="0"/>
                        <a:cs typeface="Arial" panose="020B0604020202020204" pitchFamily="34" charset="0"/>
                      </a:endParaRP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$18M</a:t>
                      </a:r>
                      <a:endParaRPr lang="en-CA" sz="1200" dirty="0" smtClean="0">
                        <a:latin typeface="Arial" panose="020B0604020202020204" pitchFamily="34" charset="0"/>
                        <a:cs typeface="Arial" panose="020B0604020202020204" pitchFamily="34" charset="0"/>
                      </a:endParaRPr>
                    </a:p>
                  </a:txBody>
                  <a:tcPr anchor="ctr"/>
                </a:tc>
                <a:tc>
                  <a:txBody>
                    <a:bodyPr/>
                    <a:lstStyle/>
                    <a:p>
                      <a:pPr algn="r"/>
                      <a:r>
                        <a:rPr lang="en-US" sz="1200" b="1" dirty="0" smtClean="0">
                          <a:latin typeface="Arial" panose="020B0604020202020204" pitchFamily="34" charset="0"/>
                          <a:cs typeface="Arial" panose="020B0604020202020204" pitchFamily="34" charset="0"/>
                        </a:rPr>
                        <a:t>$451M</a:t>
                      </a:r>
                      <a:endParaRPr lang="en-CA" sz="1200" b="1" dirty="0">
                        <a:latin typeface="Arial" panose="020B0604020202020204" pitchFamily="34" charset="0"/>
                        <a:cs typeface="Arial" panose="020B0604020202020204" pitchFamily="34" charset="0"/>
                      </a:endParaRPr>
                    </a:p>
                  </a:txBody>
                  <a:tcPr anchor="ctr"/>
                </a:tc>
              </a:tr>
              <a:tr h="261613">
                <a:tc>
                  <a:txBody>
                    <a:bodyPr/>
                    <a:lstStyle/>
                    <a:p>
                      <a:pPr algn="ctr"/>
                      <a:r>
                        <a:rPr lang="en-US" sz="1200" dirty="0" smtClean="0">
                          <a:latin typeface="Arial" panose="020B0604020202020204" pitchFamily="34" charset="0"/>
                          <a:cs typeface="Arial" panose="020B0604020202020204" pitchFamily="34" charset="0"/>
                        </a:rPr>
                        <a:t>2020</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$132M</a:t>
                      </a:r>
                      <a:endParaRPr lang="en-CA" sz="1200" dirty="0">
                        <a:latin typeface="Arial" panose="020B0604020202020204" pitchFamily="34" charset="0"/>
                        <a:cs typeface="Arial" panose="020B0604020202020204" pitchFamily="34" charset="0"/>
                      </a:endParaRPr>
                    </a:p>
                  </a:txBody>
                  <a:tcPr anchor="ctr"/>
                </a:tc>
                <a:tc>
                  <a:txBody>
                    <a:bodyPr/>
                    <a:lstStyle/>
                    <a:p>
                      <a:pPr algn="r"/>
                      <a:r>
                        <a:rPr lang="en-US" sz="1200" dirty="0" smtClean="0">
                          <a:latin typeface="Arial" panose="020B0604020202020204" pitchFamily="34" charset="0"/>
                          <a:cs typeface="Arial" panose="020B0604020202020204" pitchFamily="34" charset="0"/>
                        </a:rPr>
                        <a:t>$315M</a:t>
                      </a:r>
                      <a:endParaRPr lang="en-CA" sz="1200" dirty="0">
                        <a:latin typeface="Arial" panose="020B0604020202020204" pitchFamily="34" charset="0"/>
                        <a:cs typeface="Arial" panose="020B0604020202020204" pitchFamily="34" charset="0"/>
                      </a:endParaRP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dirty="0" smtClean="0">
                          <a:latin typeface="Arial" panose="020B0604020202020204" pitchFamily="34" charset="0"/>
                          <a:cs typeface="Arial" panose="020B0604020202020204" pitchFamily="34" charset="0"/>
                        </a:rPr>
                        <a:t>$18M</a:t>
                      </a:r>
                      <a:endParaRPr lang="en-CA" sz="1200" dirty="0" smtClean="0">
                        <a:latin typeface="Arial" panose="020B0604020202020204" pitchFamily="34" charset="0"/>
                        <a:cs typeface="Arial" panose="020B0604020202020204" pitchFamily="34" charset="0"/>
                      </a:endParaRPr>
                    </a:p>
                  </a:txBody>
                  <a:tcPr anchor="ctr"/>
                </a:tc>
                <a:tc>
                  <a:txBody>
                    <a:bodyPr/>
                    <a:lstStyle/>
                    <a:p>
                      <a:pPr algn="r"/>
                      <a:r>
                        <a:rPr lang="en-US" sz="1200" b="1" dirty="0" smtClean="0">
                          <a:latin typeface="Arial" panose="020B0604020202020204" pitchFamily="34" charset="0"/>
                          <a:cs typeface="Arial" panose="020B0604020202020204" pitchFamily="34" charset="0"/>
                        </a:rPr>
                        <a:t>$465M</a:t>
                      </a:r>
                      <a:endParaRPr lang="en-CA" sz="1200" b="1" dirty="0">
                        <a:latin typeface="Arial" panose="020B0604020202020204" pitchFamily="34" charset="0"/>
                        <a:cs typeface="Arial" panose="020B0604020202020204" pitchFamily="34" charset="0"/>
                      </a:endParaRPr>
                    </a:p>
                  </a:txBody>
                  <a:tcPr anchor="ctr"/>
                </a:tc>
              </a:tr>
            </a:tbl>
          </a:graphicData>
        </a:graphic>
      </p:graphicFrame>
      <p:sp>
        <p:nvSpPr>
          <p:cNvPr id="9" name="Content Placeholder 2"/>
          <p:cNvSpPr txBox="1">
            <a:spLocks/>
          </p:cNvSpPr>
          <p:nvPr/>
        </p:nvSpPr>
        <p:spPr>
          <a:xfrm>
            <a:off x="540472" y="1268760"/>
            <a:ext cx="8280000" cy="360040"/>
          </a:xfrm>
          <a:prstGeom prst="rect">
            <a:avLst/>
          </a:prstGeom>
          <a:ln>
            <a:noFill/>
          </a:ln>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8600" lvl="1" indent="-228600">
              <a:spcBef>
                <a:spcPts val="0"/>
              </a:spcBef>
              <a:buSzTx/>
              <a:buFont typeface="Arial" panose="020B0604020202020204" pitchFamily="34" charset="0"/>
              <a:buChar char="•"/>
            </a:pPr>
            <a:r>
              <a:rPr lang="en-US" sz="1400" dirty="0" smtClean="0">
                <a:latin typeface="Arial" pitchFamily="34" charset="0"/>
                <a:cs typeface="Arial" pitchFamily="34" charset="0"/>
              </a:rPr>
              <a:t>Table below shows estimates of program costs up to 2020:</a:t>
            </a:r>
          </a:p>
        </p:txBody>
      </p:sp>
    </p:spTree>
    <p:extLst>
      <p:ext uri="{BB962C8B-B14F-4D97-AF65-F5344CB8AC3E}">
        <p14:creationId xmlns:p14="http://schemas.microsoft.com/office/powerpoint/2010/main" val="31547828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671736"/>
          </a:xfrm>
        </p:spPr>
        <p:txBody>
          <a:bodyPr>
            <a:normAutofit/>
          </a:bodyPr>
          <a:lstStyle/>
          <a:p>
            <a:pPr marL="457200" indent="-457200"/>
            <a:r>
              <a:rPr lang="en-CA" sz="2400" b="0" dirty="0" smtClean="0">
                <a:latin typeface="Arial" pitchFamily="34" charset="0"/>
                <a:cs typeface="Arial" pitchFamily="34" charset="0"/>
              </a:rPr>
              <a:t>3. 	Eliminate the Industrial Conservation Initiative (ICI)</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601216" y="1124744"/>
            <a:ext cx="8291264" cy="5256584"/>
          </a:xfrm>
        </p:spPr>
        <p:txBody>
          <a:bodyPr>
            <a:noAutofit/>
          </a:bodyPr>
          <a:lstStyle/>
          <a:p>
            <a:r>
              <a:rPr lang="en-CA" sz="1400" dirty="0">
                <a:latin typeface="Arial" pitchFamily="34" charset="0"/>
                <a:cs typeface="Arial" pitchFamily="34" charset="0"/>
              </a:rPr>
              <a:t>The </a:t>
            </a:r>
            <a:r>
              <a:rPr lang="en-CA" sz="1400" dirty="0" smtClean="0">
                <a:latin typeface="Arial" pitchFamily="34" charset="0"/>
                <a:cs typeface="Arial" pitchFamily="34" charset="0"/>
              </a:rPr>
              <a:t>cost </a:t>
            </a:r>
            <a:r>
              <a:rPr lang="en-CA" sz="1400" dirty="0">
                <a:latin typeface="Arial" pitchFamily="34" charset="0"/>
                <a:cs typeface="Arial" pitchFamily="34" charset="0"/>
              </a:rPr>
              <a:t>shift </a:t>
            </a:r>
            <a:r>
              <a:rPr lang="en-CA" sz="1400" dirty="0" smtClean="0">
                <a:latin typeface="Arial" pitchFamily="34" charset="0"/>
                <a:cs typeface="Arial" pitchFamily="34" charset="0"/>
              </a:rPr>
              <a:t>from the Industrial Conservation Initiative (ICI) could </a:t>
            </a:r>
            <a:r>
              <a:rPr lang="en-CA" sz="1400" dirty="0">
                <a:latin typeface="Arial" pitchFamily="34" charset="0"/>
                <a:cs typeface="Arial" pitchFamily="34" charset="0"/>
              </a:rPr>
              <a:t>be </a:t>
            </a:r>
            <a:r>
              <a:rPr lang="en-CA" sz="1400" dirty="0" smtClean="0">
                <a:latin typeface="Arial" pitchFamily="34" charset="0"/>
                <a:cs typeface="Arial" pitchFamily="34" charset="0"/>
              </a:rPr>
              <a:t>removed </a:t>
            </a:r>
            <a:r>
              <a:rPr lang="en-CA" sz="1400" dirty="0">
                <a:latin typeface="Arial" pitchFamily="34" charset="0"/>
                <a:cs typeface="Arial" pitchFamily="34" charset="0"/>
              </a:rPr>
              <a:t>from electricity bills by </a:t>
            </a:r>
            <a:r>
              <a:rPr lang="en-CA" sz="1400" dirty="0" smtClean="0">
                <a:latin typeface="Arial" pitchFamily="34" charset="0"/>
                <a:cs typeface="Arial" pitchFamily="34" charset="0"/>
              </a:rPr>
              <a:t>eliminating ICI.</a:t>
            </a:r>
          </a:p>
          <a:p>
            <a:pPr lvl="1">
              <a:spcBef>
                <a:spcPts val="600"/>
              </a:spcBef>
              <a:spcAft>
                <a:spcPts val="600"/>
              </a:spcAft>
              <a:buFont typeface="Arial" pitchFamily="34" charset="0"/>
              <a:buChar char="−"/>
            </a:pPr>
            <a:r>
              <a:rPr lang="en-US" sz="1200" dirty="0">
                <a:latin typeface="Arial" pitchFamily="34" charset="0"/>
                <a:cs typeface="Arial" pitchFamily="34" charset="0"/>
              </a:rPr>
              <a:t>The ICI allows large electricity consumers to lower their electricity costs by reducing their demand during peak hours</a:t>
            </a:r>
            <a:r>
              <a:rPr lang="en-US" sz="1200" dirty="0" smtClean="0">
                <a:latin typeface="Arial" pitchFamily="34" charset="0"/>
                <a:cs typeface="Arial" pitchFamily="34" charset="0"/>
              </a:rPr>
              <a:t>.</a:t>
            </a:r>
            <a:endParaRPr lang="en-US" sz="1200" dirty="0">
              <a:latin typeface="Arial" pitchFamily="34" charset="0"/>
              <a:cs typeface="Arial" pitchFamily="34" charset="0"/>
            </a:endParaRPr>
          </a:p>
          <a:p>
            <a:pPr marL="0" indent="0">
              <a:buNone/>
            </a:pPr>
            <a:endParaRPr lang="en-CA" sz="500" b="1" u="sng" dirty="0" smtClean="0">
              <a:latin typeface="Arial" pitchFamily="34" charset="0"/>
              <a:cs typeface="Arial" pitchFamily="34" charset="0"/>
            </a:endParaRPr>
          </a:p>
          <a:p>
            <a:pPr marL="0" indent="0">
              <a:buNone/>
            </a:pPr>
            <a:r>
              <a:rPr lang="en-CA" sz="1400" b="1" u="sng" dirty="0" smtClean="0">
                <a:latin typeface="Arial" pitchFamily="34" charset="0"/>
                <a:cs typeface="Arial" pitchFamily="34" charset="0"/>
              </a:rPr>
              <a:t>Considerations</a:t>
            </a:r>
            <a:r>
              <a:rPr lang="en-CA" sz="1400" dirty="0" smtClean="0">
                <a:latin typeface="Arial" pitchFamily="34" charset="0"/>
                <a:cs typeface="Arial" pitchFamily="34" charset="0"/>
              </a:rPr>
              <a:t> </a:t>
            </a:r>
            <a:endParaRPr lang="en-US" sz="1400" b="1" dirty="0" smtClean="0">
              <a:latin typeface="Arial" pitchFamily="34" charset="0"/>
              <a:cs typeface="Arial" pitchFamily="34" charset="0"/>
            </a:endParaRPr>
          </a:p>
          <a:p>
            <a:r>
              <a:rPr lang="en-CA" sz="1400" dirty="0" smtClean="0">
                <a:latin typeface="Arial" pitchFamily="34" charset="0"/>
                <a:cs typeface="Arial" pitchFamily="34" charset="0"/>
              </a:rPr>
              <a:t>Eliminating ICI would result in a benefit of more than $4/month for residential electricity consumers in 2017.</a:t>
            </a:r>
          </a:p>
          <a:p>
            <a:pPr lvl="1">
              <a:spcBef>
                <a:spcPts val="600"/>
              </a:spcBef>
              <a:spcAft>
                <a:spcPts val="600"/>
              </a:spcAft>
              <a:buFont typeface="Arial" pitchFamily="34" charset="0"/>
              <a:buChar char="−"/>
            </a:pPr>
            <a:r>
              <a:rPr lang="en-CA" sz="1200" dirty="0" smtClean="0">
                <a:latin typeface="Arial" pitchFamily="34" charset="0"/>
                <a:cs typeface="Arial" pitchFamily="34" charset="0"/>
              </a:rPr>
              <a:t>However</a:t>
            </a:r>
            <a:r>
              <a:rPr lang="en-CA" sz="1200" dirty="0">
                <a:latin typeface="Arial" pitchFamily="34" charset="0"/>
                <a:cs typeface="Arial" pitchFamily="34" charset="0"/>
              </a:rPr>
              <a:t>, unless government took action to mitigate the associated cost shift back to industrial consumers, typical industrial prices would increase by about one-third. Such a price increase would pose significant challenges for energy-intensive consumers</a:t>
            </a:r>
            <a:r>
              <a:rPr lang="en-CA" sz="1200" dirty="0" smtClean="0">
                <a:latin typeface="Arial" pitchFamily="34" charset="0"/>
                <a:cs typeface="Arial" pitchFamily="34" charset="0"/>
              </a:rPr>
              <a:t>.</a:t>
            </a:r>
            <a:endParaRPr lang="en-US" sz="1200" dirty="0" smtClean="0">
              <a:latin typeface="Arial" pitchFamily="34" charset="0"/>
              <a:cs typeface="Arial" pitchFamily="34" charset="0"/>
            </a:endParaRPr>
          </a:p>
          <a:p>
            <a:r>
              <a:rPr lang="en-US" sz="1400" dirty="0" smtClean="0">
                <a:latin typeface="Arial" pitchFamily="34" charset="0"/>
                <a:cs typeface="Arial" pitchFamily="34" charset="0"/>
              </a:rPr>
              <a:t>Industrial stakeholders </a:t>
            </a:r>
            <a:r>
              <a:rPr lang="en-US" sz="1400" dirty="0">
                <a:latin typeface="Arial" pitchFamily="34" charset="0"/>
                <a:cs typeface="Arial" pitchFamily="34" charset="0"/>
              </a:rPr>
              <a:t>have </a:t>
            </a:r>
            <a:r>
              <a:rPr lang="en-US" sz="1400" dirty="0" smtClean="0">
                <a:latin typeface="Arial" pitchFamily="34" charset="0"/>
                <a:cs typeface="Arial" pitchFamily="34" charset="0"/>
              </a:rPr>
              <a:t>indicated that ICI </a:t>
            </a:r>
            <a:r>
              <a:rPr lang="en-US" sz="1400" dirty="0">
                <a:latin typeface="Arial" pitchFamily="34" charset="0"/>
                <a:cs typeface="Arial" pitchFamily="34" charset="0"/>
              </a:rPr>
              <a:t>as an integral factor </a:t>
            </a:r>
            <a:r>
              <a:rPr lang="en-US" sz="1400" dirty="0" smtClean="0">
                <a:latin typeface="Arial" pitchFamily="34" charset="0"/>
                <a:cs typeface="Arial" pitchFamily="34" charset="0"/>
              </a:rPr>
              <a:t>in maintaining competitiveness and retaining </a:t>
            </a:r>
            <a:r>
              <a:rPr lang="en-US" sz="1400" dirty="0">
                <a:latin typeface="Arial" pitchFamily="34" charset="0"/>
                <a:cs typeface="Arial" pitchFamily="34" charset="0"/>
              </a:rPr>
              <a:t>industry in the province</a:t>
            </a:r>
            <a:r>
              <a:rPr lang="en-US" sz="1400" dirty="0" smtClean="0">
                <a:latin typeface="Arial" pitchFamily="34" charset="0"/>
                <a:cs typeface="Arial" pitchFamily="34" charset="0"/>
              </a:rPr>
              <a:t>. </a:t>
            </a:r>
          </a:p>
          <a:p>
            <a:pPr lvl="1">
              <a:spcBef>
                <a:spcPts val="600"/>
              </a:spcBef>
              <a:spcAft>
                <a:spcPts val="600"/>
              </a:spcAft>
              <a:buFont typeface="Arial" pitchFamily="34" charset="0"/>
              <a:buChar char="−"/>
            </a:pPr>
            <a:r>
              <a:rPr lang="en-US" sz="1200" dirty="0">
                <a:latin typeface="Arial" pitchFamily="34" charset="0"/>
                <a:cs typeface="Arial" pitchFamily="34" charset="0"/>
              </a:rPr>
              <a:t>Eliminating ICI would limit the </a:t>
            </a:r>
            <a:r>
              <a:rPr lang="en-US" sz="1200" dirty="0" smtClean="0">
                <a:latin typeface="Arial" pitchFamily="34" charset="0"/>
                <a:cs typeface="Arial" pitchFamily="34" charset="0"/>
              </a:rPr>
              <a:t>“cost shift” </a:t>
            </a:r>
            <a:r>
              <a:rPr lang="en-US" sz="1200" dirty="0">
                <a:latin typeface="Arial" pitchFamily="34" charset="0"/>
                <a:cs typeface="Arial" pitchFamily="34" charset="0"/>
              </a:rPr>
              <a:t>onto residential consumers, but it would also lead to a reduction in industrial demand. The large industrial contribution to the fixed costs of running the electricity system would then need to be covered by remaining consumers</a:t>
            </a:r>
            <a:r>
              <a:rPr lang="en-US" sz="1200" dirty="0" smtClean="0">
                <a:latin typeface="Arial" pitchFamily="34" charset="0"/>
                <a:cs typeface="Arial" pitchFamily="34" charset="0"/>
              </a:rPr>
              <a:t>.</a:t>
            </a:r>
            <a:endParaRPr lang="en-CA" sz="1400" dirty="0">
              <a:latin typeface="Arial" pitchFamily="34" charset="0"/>
              <a:cs typeface="Arial" pitchFamily="34" charset="0"/>
            </a:endParaRPr>
          </a:p>
          <a:p>
            <a:r>
              <a:rPr lang="en-CA" sz="1400" dirty="0">
                <a:latin typeface="Arial" pitchFamily="34" charset="0"/>
                <a:cs typeface="Arial" pitchFamily="34" charset="0"/>
              </a:rPr>
              <a:t>If ICI is retained, current IESO projections indicate that the cost shift will decrease each year going forward as Global Adjustment (GA) decreases (due to an expected increase in HOEP).</a:t>
            </a:r>
          </a:p>
          <a:p>
            <a:endParaRPr lang="en-CA" sz="700" dirty="0">
              <a:latin typeface="Arial" pitchFamily="34" charset="0"/>
              <a:cs typeface="Arial" pitchFamily="34" charset="0"/>
            </a:endParaRPr>
          </a:p>
          <a:p>
            <a:r>
              <a:rPr lang="en-CA" sz="1400" dirty="0">
                <a:latin typeface="Arial" pitchFamily="34" charset="0"/>
                <a:cs typeface="Arial" pitchFamily="34" charset="0"/>
              </a:rPr>
              <a:t>Alternatively, ICI could be funded through the </a:t>
            </a:r>
            <a:r>
              <a:rPr lang="en-CA" sz="1400" dirty="0" smtClean="0">
                <a:latin typeface="Arial" pitchFamily="34" charset="0"/>
                <a:cs typeface="Arial" pitchFamily="34" charset="0"/>
              </a:rPr>
              <a:t>tax-base at a cost of $900 million annually. </a:t>
            </a:r>
            <a:r>
              <a:rPr lang="en-CA" sz="1400" dirty="0">
                <a:latin typeface="Arial" pitchFamily="34" charset="0"/>
                <a:cs typeface="Arial" pitchFamily="34" charset="0"/>
              </a:rPr>
              <a:t>There is precedent to use the tax-base for industrial support programs, including the Northern Industrial Electricity Rate Program (NIERP) and the Jobs and Prosperity Fund.</a:t>
            </a:r>
          </a:p>
          <a:p>
            <a:endParaRPr lang="en-US" sz="1200" dirty="0">
              <a:latin typeface="Arial" pitchFamily="34" charset="0"/>
              <a:cs typeface="Arial" pitchFamily="34" charset="0"/>
            </a:endParaRPr>
          </a:p>
          <a:p>
            <a:endParaRPr lang="en-US" sz="1200" dirty="0" smtClean="0">
              <a:latin typeface="Arial" pitchFamily="34" charset="0"/>
              <a:cs typeface="Arial" pitchFamily="34" charset="0"/>
            </a:endParaRPr>
          </a:p>
          <a:p>
            <a:pPr marL="0" indent="0">
              <a:buNone/>
            </a:pPr>
            <a:endParaRPr lang="en-CA" sz="1200" dirty="0">
              <a:latin typeface="Arial" pitchFamily="34" charset="0"/>
              <a:cs typeface="Arial" pitchFamily="34" charset="0"/>
            </a:endParaRPr>
          </a:p>
        </p:txBody>
      </p:sp>
    </p:spTree>
    <p:extLst>
      <p:ext uri="{BB962C8B-B14F-4D97-AF65-F5344CB8AC3E}">
        <p14:creationId xmlns:p14="http://schemas.microsoft.com/office/powerpoint/2010/main" val="1833963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3722" y="1081176"/>
            <a:ext cx="8280000" cy="553616"/>
          </a:xfrm>
        </p:spPr>
        <p:txBody>
          <a:bodyPr>
            <a:normAutofit/>
          </a:bodyPr>
          <a:lstStyle/>
          <a:p>
            <a:r>
              <a:rPr lang="en-CA" dirty="0" smtClean="0">
                <a:latin typeface="Arial" panose="020B0604020202020204" pitchFamily="34" charset="0"/>
                <a:cs typeface="Arial" panose="020B0604020202020204" pitchFamily="34" charset="0"/>
              </a:rPr>
              <a:t>ICI currently provides a benefit of about $25/MWh to Class A </a:t>
            </a:r>
            <a:r>
              <a:rPr lang="en-US" dirty="0" smtClean="0">
                <a:latin typeface="Arial" panose="020B0604020202020204" pitchFamily="34" charset="0"/>
                <a:cs typeface="Arial" panose="020B0604020202020204" pitchFamily="34" charset="0"/>
              </a:rPr>
              <a:t> electricity </a:t>
            </a:r>
            <a:r>
              <a:rPr lang="en-CA" dirty="0" smtClean="0">
                <a:latin typeface="Arial" panose="020B0604020202020204" pitchFamily="34" charset="0"/>
                <a:cs typeface="Arial" panose="020B0604020202020204" pitchFamily="34" charset="0"/>
              </a:rPr>
              <a:t>consumers. </a:t>
            </a:r>
            <a:endParaRPr lang="en-CA" dirty="0">
              <a:latin typeface="Arial" panose="020B0604020202020204" pitchFamily="34" charset="0"/>
              <a:cs typeface="Arial" panose="020B0604020202020204" pitchFamily="34" charset="0"/>
            </a:endParaRPr>
          </a:p>
        </p:txBody>
      </p:sp>
      <p:sp>
        <p:nvSpPr>
          <p:cNvPr id="7" name="Title 1"/>
          <p:cNvSpPr>
            <a:spLocks noGrp="1"/>
          </p:cNvSpPr>
          <p:nvPr>
            <p:ph type="title"/>
          </p:nvPr>
        </p:nvSpPr>
        <p:spPr>
          <a:xfrm>
            <a:off x="457200" y="381000"/>
            <a:ext cx="8435280" cy="599728"/>
          </a:xfrm>
        </p:spPr>
        <p:txBody>
          <a:bodyPr>
            <a:normAutofit/>
          </a:bodyPr>
          <a:lstStyle/>
          <a:p>
            <a:pPr marL="457200" indent="-457200"/>
            <a:r>
              <a:rPr lang="en-CA" sz="2400" b="0" dirty="0" smtClean="0">
                <a:latin typeface="Arial" pitchFamily="34" charset="0"/>
                <a:cs typeface="Arial" pitchFamily="34" charset="0"/>
              </a:rPr>
              <a:t>3. 	Eliminate the Industrial Conservation Initiative (cont’d)</a:t>
            </a:r>
            <a:endParaRPr lang="en-CA" sz="2400" b="0" dirty="0">
              <a:latin typeface="Arial" pitchFamily="34" charset="0"/>
              <a:cs typeface="Arial"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1202353653"/>
              </p:ext>
            </p:extLst>
          </p:nvPr>
        </p:nvGraphicFramePr>
        <p:xfrm>
          <a:off x="1043608" y="1772816"/>
          <a:ext cx="6840760" cy="396044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35496" y="5837202"/>
            <a:ext cx="8928992" cy="246221"/>
          </a:xfrm>
          <a:prstGeom prst="rect">
            <a:avLst/>
          </a:prstGeom>
          <a:noFill/>
        </p:spPr>
        <p:txBody>
          <a:bodyPr wrap="square" rtlCol="0">
            <a:spAutoFit/>
          </a:bodyPr>
          <a:lstStyle/>
          <a:p>
            <a:r>
              <a:rPr lang="en-CA" sz="1000" b="1" dirty="0" smtClean="0">
                <a:latin typeface="Arial" pitchFamily="34" charset="0"/>
                <a:cs typeface="Arial" pitchFamily="34" charset="0"/>
              </a:rPr>
              <a:t>Note</a:t>
            </a:r>
            <a:r>
              <a:rPr lang="en-CA" sz="1000" dirty="0" smtClean="0">
                <a:latin typeface="Arial" pitchFamily="34" charset="0"/>
                <a:cs typeface="Arial" pitchFamily="34" charset="0"/>
              </a:rPr>
              <a:t>: Based on year-to-date (YTD) September 2016 prices.  Class A reflects a transmission-connected consumer.  </a:t>
            </a:r>
            <a:endParaRPr lang="en-CA" sz="1000" b="1" dirty="0">
              <a:latin typeface="Arial" pitchFamily="34" charset="0"/>
              <a:cs typeface="Arial" pitchFamily="34" charset="0"/>
            </a:endParaRPr>
          </a:p>
        </p:txBody>
      </p:sp>
    </p:spTree>
    <p:extLst>
      <p:ext uri="{BB962C8B-B14F-4D97-AF65-F5344CB8AC3E}">
        <p14:creationId xmlns:p14="http://schemas.microsoft.com/office/powerpoint/2010/main" val="1041807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rmAutofit/>
          </a:bodyPr>
          <a:lstStyle/>
          <a:p>
            <a:pPr marL="457200" indent="-457200">
              <a:buFont typeface="+mj-lt"/>
              <a:buAutoNum type="arabicPeriod" startAt="4"/>
            </a:pPr>
            <a:r>
              <a:rPr lang="en-CA" sz="2400" b="0" dirty="0" smtClean="0">
                <a:latin typeface="Arial" pitchFamily="34" charset="0"/>
                <a:cs typeface="Arial" pitchFamily="34" charset="0"/>
              </a:rPr>
              <a:t>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a:t>
            </a:r>
            <a:endParaRPr lang="en-CA" dirty="0"/>
          </a:p>
        </p:txBody>
      </p:sp>
      <p:sp>
        <p:nvSpPr>
          <p:cNvPr id="3" name="Content Placeholder 2"/>
          <p:cNvSpPr>
            <a:spLocks noGrp="1"/>
          </p:cNvSpPr>
          <p:nvPr>
            <p:ph idx="1"/>
          </p:nvPr>
        </p:nvSpPr>
        <p:spPr>
          <a:xfrm>
            <a:off x="467544" y="1124744"/>
            <a:ext cx="8280000" cy="4953000"/>
          </a:xfrm>
        </p:spPr>
        <p:txBody>
          <a:bodyPr>
            <a:normAutofit/>
          </a:bodyPr>
          <a:lstStyle/>
          <a:p>
            <a:pPr>
              <a:lnSpc>
                <a:spcPct val="110000"/>
              </a:lnSpc>
              <a:spcBef>
                <a:spcPts val="300"/>
              </a:spcBef>
              <a:spcAft>
                <a:spcPts val="300"/>
              </a:spcAft>
            </a:pPr>
            <a:r>
              <a:rPr lang="en-CA" sz="1200" dirty="0" smtClean="0">
                <a:latin typeface="Arial" panose="020B0604020202020204" pitchFamily="34" charset="0"/>
                <a:cs typeface="Arial" panose="020B0604020202020204" pitchFamily="34" charset="0"/>
              </a:rPr>
              <a:t>~$</a:t>
            </a:r>
            <a:r>
              <a:rPr lang="en-CA" sz="1200" dirty="0">
                <a:latin typeface="Arial" panose="020B0604020202020204" pitchFamily="34" charset="0"/>
                <a:cs typeface="Arial" panose="020B0604020202020204" pitchFamily="34" charset="0"/>
              </a:rPr>
              <a:t>3 billion from the electricity ratepayer base will be spent on </a:t>
            </a:r>
            <a:r>
              <a:rPr lang="en-CA" sz="1200" dirty="0" smtClean="0">
                <a:latin typeface="Arial" panose="020B0604020202020204" pitchFamily="34" charset="0"/>
                <a:cs typeface="Arial" panose="020B0604020202020204" pitchFamily="34" charset="0"/>
              </a:rPr>
              <a:t>conservation programs delivered under the Conservation First Framework </a:t>
            </a:r>
            <a:r>
              <a:rPr lang="en-CA" sz="1200" dirty="0">
                <a:latin typeface="Arial" panose="020B0604020202020204" pitchFamily="34" charset="0"/>
                <a:cs typeface="Arial" panose="020B0604020202020204" pitchFamily="34" charset="0"/>
              </a:rPr>
              <a:t>and </a:t>
            </a:r>
            <a:r>
              <a:rPr lang="en-CA" sz="1200" dirty="0" smtClean="0">
                <a:latin typeface="Arial" panose="020B0604020202020204" pitchFamily="34" charset="0"/>
                <a:cs typeface="Arial" panose="020B0604020202020204" pitchFamily="34" charset="0"/>
              </a:rPr>
              <a:t>the Industrial </a:t>
            </a:r>
            <a:r>
              <a:rPr lang="en-CA" sz="1200" dirty="0">
                <a:latin typeface="Arial" panose="020B0604020202020204" pitchFamily="34" charset="0"/>
                <a:cs typeface="Arial" panose="020B0604020202020204" pitchFamily="34" charset="0"/>
              </a:rPr>
              <a:t>Accelerator Program (</a:t>
            </a:r>
            <a:r>
              <a:rPr lang="en-CA" sz="1200" dirty="0" smtClean="0">
                <a:latin typeface="Arial" panose="020B0604020202020204" pitchFamily="34" charset="0"/>
                <a:cs typeface="Arial" panose="020B0604020202020204" pitchFamily="34" charset="0"/>
              </a:rPr>
              <a:t>IAP) </a:t>
            </a:r>
            <a:r>
              <a:rPr lang="en-CA" sz="1200" dirty="0">
                <a:latin typeface="Arial" panose="020B0604020202020204" pitchFamily="34" charset="0"/>
                <a:cs typeface="Arial" panose="020B0604020202020204" pitchFamily="34" charset="0"/>
              </a:rPr>
              <a:t>between 2015 and 2020.</a:t>
            </a:r>
          </a:p>
          <a:p>
            <a:pPr>
              <a:spcBef>
                <a:spcPts val="300"/>
              </a:spcBef>
              <a:spcAft>
                <a:spcPts val="300"/>
              </a:spcAft>
            </a:pPr>
            <a:r>
              <a:rPr lang="en-CA" sz="1200" dirty="0">
                <a:latin typeface="Arial" panose="020B0604020202020204" pitchFamily="34" charset="0"/>
                <a:cs typeface="Arial" panose="020B0604020202020204" pitchFamily="34" charset="0"/>
              </a:rPr>
              <a:t>Currently, Conservation and Demand Management (CDM)</a:t>
            </a:r>
            <a:r>
              <a:rPr lang="en-CA" sz="1200" dirty="0" smtClean="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program costs are recovered from the Global Adjustment </a:t>
            </a:r>
            <a:r>
              <a:rPr lang="en-CA" sz="1200" dirty="0" smtClean="0">
                <a:latin typeface="Arial" panose="020B0604020202020204" pitchFamily="34" charset="0"/>
                <a:cs typeface="Arial" panose="020B0604020202020204" pitchFamily="34" charset="0"/>
              </a:rPr>
              <a:t>(GA) mechanism </a:t>
            </a:r>
            <a:r>
              <a:rPr lang="en-CA" sz="1200" dirty="0">
                <a:latin typeface="Arial" panose="020B0604020202020204" pitchFamily="34" charset="0"/>
                <a:cs typeface="Arial" panose="020B0604020202020204" pitchFamily="34" charset="0"/>
              </a:rPr>
              <a:t>about one month after </a:t>
            </a:r>
            <a:r>
              <a:rPr lang="en-CA" sz="1200" dirty="0" smtClean="0">
                <a:latin typeface="Arial" panose="020B0604020202020204" pitchFamily="34" charset="0"/>
                <a:cs typeface="Arial" panose="020B0604020202020204" pitchFamily="34" charset="0"/>
              </a:rPr>
              <a:t>expenses are incurred.</a:t>
            </a:r>
          </a:p>
          <a:p>
            <a:pPr>
              <a:spcBef>
                <a:spcPts val="300"/>
              </a:spcBef>
              <a:spcAft>
                <a:spcPts val="300"/>
              </a:spcAft>
            </a:pPr>
            <a:r>
              <a:rPr lang="en-CA" sz="1200" dirty="0" smtClean="0">
                <a:latin typeface="Arial" panose="020B0604020202020204" pitchFamily="34" charset="0"/>
                <a:cs typeface="Arial" panose="020B0604020202020204" pitchFamily="34" charset="0"/>
              </a:rPr>
              <a:t>As a potential rate mitigation measure, </a:t>
            </a:r>
            <a:r>
              <a:rPr lang="en-CA" sz="1200" dirty="0">
                <a:latin typeface="Arial" panose="020B0604020202020204" pitchFamily="34" charset="0"/>
                <a:cs typeface="Arial" panose="020B0604020202020204" pitchFamily="34" charset="0"/>
              </a:rPr>
              <a:t>certain CDM </a:t>
            </a:r>
            <a:r>
              <a:rPr lang="en-CA" sz="1200" dirty="0" smtClean="0">
                <a:latin typeface="Arial" panose="020B0604020202020204" pitchFamily="34" charset="0"/>
                <a:cs typeface="Arial" panose="020B0604020202020204" pitchFamily="34" charset="0"/>
              </a:rPr>
              <a:t>costs could be amortized. </a:t>
            </a:r>
          </a:p>
          <a:p>
            <a:pPr>
              <a:spcBef>
                <a:spcPts val="300"/>
              </a:spcBef>
              <a:spcAft>
                <a:spcPts val="300"/>
              </a:spcAft>
            </a:pPr>
            <a:r>
              <a:rPr lang="en-CA" sz="1200" dirty="0">
                <a:latin typeface="Arial" panose="020B0604020202020204" pitchFamily="34" charset="0"/>
                <a:cs typeface="Arial" panose="020B0604020202020204" pitchFamily="34" charset="0"/>
              </a:rPr>
              <a:t>Amortizing a portion of conservation spending would produce a benefit for electricity ratepayers in excess of $1/month at the outset. Over time, the benefit would decrease and turn into a cost, as interest charges begin to grow.</a:t>
            </a:r>
          </a:p>
          <a:p>
            <a:pPr>
              <a:spcBef>
                <a:spcPts val="300"/>
              </a:spcBef>
              <a:spcAft>
                <a:spcPts val="300"/>
              </a:spcAft>
            </a:pPr>
            <a:endParaRPr lang="en-CA" sz="100" u="sng" dirty="0" smtClean="0">
              <a:latin typeface="Arial" panose="020B0604020202020204" pitchFamily="34" charset="0"/>
              <a:cs typeface="Arial" panose="020B0604020202020204" pitchFamily="34" charset="0"/>
            </a:endParaRPr>
          </a:p>
          <a:p>
            <a:endParaRPr lang="en-CA" sz="1200" dirty="0" smtClean="0"/>
          </a:p>
        </p:txBody>
      </p:sp>
      <p:pic>
        <p:nvPicPr>
          <p:cNvPr id="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8045" y="2830594"/>
            <a:ext cx="5106243" cy="3118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35496" y="5970766"/>
            <a:ext cx="8928992" cy="338554"/>
          </a:xfrm>
          <a:prstGeom prst="rect">
            <a:avLst/>
          </a:prstGeom>
          <a:noFill/>
        </p:spPr>
        <p:txBody>
          <a:bodyPr wrap="square" rtlCol="0">
            <a:spAutoFit/>
          </a:bodyPr>
          <a:lstStyle/>
          <a:p>
            <a:r>
              <a:rPr lang="en-CA" sz="800" b="1" dirty="0" smtClean="0">
                <a:latin typeface="Arial" pitchFamily="34" charset="0"/>
                <a:cs typeface="Arial" pitchFamily="34" charset="0"/>
              </a:rPr>
              <a:t>Note</a:t>
            </a:r>
            <a:r>
              <a:rPr lang="en-CA" sz="800" dirty="0" smtClean="0">
                <a:latin typeface="Arial" pitchFamily="34" charset="0"/>
                <a:cs typeface="Arial" pitchFamily="34" charset="0"/>
              </a:rPr>
              <a:t>: Chart assumes that conservation incentive costs are available for amortization while administration cost are not. Although there is variable from year to year, incentives represent about two-thirds of conservation spending in Ontario. Chart assumes conservation spending continues at a similar rate beyond 2020. Chart assumes a 10-year borrowing rate of 3.0%. </a:t>
            </a:r>
            <a:r>
              <a:rPr lang="en-CA" sz="800" dirty="0">
                <a:latin typeface="Arial" pitchFamily="34" charset="0"/>
                <a:cs typeface="Arial" pitchFamily="34" charset="0"/>
              </a:rPr>
              <a:t>  </a:t>
            </a:r>
          </a:p>
        </p:txBody>
      </p:sp>
    </p:spTree>
    <p:extLst>
      <p:ext uri="{BB962C8B-B14F-4D97-AF65-F5344CB8AC3E}">
        <p14:creationId xmlns:p14="http://schemas.microsoft.com/office/powerpoint/2010/main" val="1882384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457200" indent="-457200">
              <a:buFont typeface="+mj-lt"/>
              <a:buAutoNum type="arabicPeriod" startAt="4"/>
            </a:pPr>
            <a:r>
              <a:rPr lang="en-CA" sz="2400" b="0" dirty="0" smtClean="0">
                <a:latin typeface="Arial" pitchFamily="34" charset="0"/>
                <a:cs typeface="Arial" pitchFamily="34" charset="0"/>
              </a:rPr>
              <a:t>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 (cont’d) </a:t>
            </a:r>
            <a:endParaRPr lang="en-CA" sz="2400" strike="sngStrike" dirty="0">
              <a:solidFill>
                <a:srgbClr val="FF0000"/>
              </a:solidFill>
            </a:endParaRPr>
          </a:p>
        </p:txBody>
      </p:sp>
      <p:sp>
        <p:nvSpPr>
          <p:cNvPr id="3" name="Content Placeholder 2"/>
          <p:cNvSpPr>
            <a:spLocks noGrp="1"/>
          </p:cNvSpPr>
          <p:nvPr>
            <p:ph idx="1"/>
          </p:nvPr>
        </p:nvSpPr>
        <p:spPr>
          <a:xfrm>
            <a:off x="539552" y="1196752"/>
            <a:ext cx="8208912" cy="5472608"/>
          </a:xfrm>
        </p:spPr>
        <p:txBody>
          <a:bodyPr>
            <a:normAutofit/>
          </a:bodyPr>
          <a:lstStyle/>
          <a:p>
            <a:pPr marL="0" indent="0">
              <a:spcBef>
                <a:spcPts val="300"/>
              </a:spcBef>
              <a:spcAft>
                <a:spcPts val="300"/>
              </a:spcAft>
              <a:buNone/>
            </a:pPr>
            <a:r>
              <a:rPr lang="en-US" b="1" u="sng" dirty="0" smtClean="0">
                <a:latin typeface="Arial" panose="020B0604020202020204" pitchFamily="34" charset="0"/>
                <a:cs typeface="Arial" panose="020B0604020202020204" pitchFamily="34" charset="0"/>
              </a:rPr>
              <a:t>Considerations </a:t>
            </a:r>
          </a:p>
          <a:p>
            <a:pPr>
              <a:spcBef>
                <a:spcPts val="300"/>
              </a:spcBef>
              <a:spcAft>
                <a:spcPts val="300"/>
              </a:spcAft>
            </a:pPr>
            <a:r>
              <a:rPr lang="en-US" sz="1400" dirty="0" smtClean="0">
                <a:latin typeface="Arial" panose="020B0604020202020204" pitchFamily="34" charset="0"/>
                <a:cs typeface="Arial" panose="020B0604020202020204" pitchFamily="34" charset="0"/>
              </a:rPr>
              <a:t>Under </a:t>
            </a:r>
            <a:r>
              <a:rPr lang="en-US" sz="1400" b="1" dirty="0">
                <a:latin typeface="Arial" panose="020B0604020202020204" pitchFamily="34" charset="0"/>
                <a:cs typeface="Arial" panose="020B0604020202020204" pitchFamily="34" charset="0"/>
              </a:rPr>
              <a:t>Public Sector Accounting Board (PSAB) accounting standards</a:t>
            </a:r>
            <a:r>
              <a:rPr lang="en-US" sz="1400" dirty="0">
                <a:latin typeface="Arial" panose="020B0604020202020204" pitchFamily="34" charset="0"/>
                <a:cs typeface="Arial" panose="020B0604020202020204" pitchFamily="34" charset="0"/>
              </a:rPr>
              <a:t>, used by both the Province and IESO, only certain assets </a:t>
            </a:r>
            <a:r>
              <a:rPr lang="en-US" sz="1400" dirty="0" smtClean="0">
                <a:latin typeface="Arial" panose="020B0604020202020204" pitchFamily="34" charset="0"/>
                <a:cs typeface="Arial" panose="020B0604020202020204" pitchFamily="34" charset="0"/>
              </a:rPr>
              <a:t>can be amortized</a:t>
            </a:r>
            <a:r>
              <a:rPr lang="en-CA" sz="1400" dirty="0" smtClean="0">
                <a:latin typeface="Arial" panose="020B0604020202020204" pitchFamily="34" charset="0"/>
                <a:cs typeface="Arial" panose="020B0604020202020204" pitchFamily="34" charset="0"/>
              </a:rPr>
              <a:t>: 1) pensions </a:t>
            </a:r>
            <a:r>
              <a:rPr lang="en-CA" sz="1400" dirty="0">
                <a:latin typeface="Arial" panose="020B0604020202020204" pitchFamily="34" charset="0"/>
                <a:cs typeface="Arial" panose="020B0604020202020204" pitchFamily="34" charset="0"/>
              </a:rPr>
              <a:t>and </a:t>
            </a:r>
            <a:r>
              <a:rPr lang="en-CA" sz="1400" dirty="0" smtClean="0">
                <a:latin typeface="Arial" panose="020B0604020202020204" pitchFamily="34" charset="0"/>
                <a:cs typeface="Arial" panose="020B0604020202020204" pitchFamily="34" charset="0"/>
              </a:rPr>
              <a:t>2) tangible capital assets. </a:t>
            </a:r>
            <a:r>
              <a:rPr lang="en-CA" sz="1400" dirty="0">
                <a:latin typeface="Arial" panose="020B0604020202020204" pitchFamily="34" charset="0"/>
                <a:cs typeface="Arial" panose="020B0604020202020204" pitchFamily="34" charset="0"/>
              </a:rPr>
              <a:t>Under PSAB an asset must meet several criteria to be considered a capital asset, including:</a:t>
            </a:r>
          </a:p>
          <a:p>
            <a:pPr marL="685800" lvl="1">
              <a:spcBef>
                <a:spcPts val="300"/>
              </a:spcBef>
              <a:spcAft>
                <a:spcPts val="300"/>
              </a:spcAft>
              <a:buFont typeface="Arial" pitchFamily="34" charset="0"/>
              <a:buChar char="−"/>
            </a:pPr>
            <a:r>
              <a:rPr lang="en-CA" sz="1200" dirty="0">
                <a:latin typeface="Arial" panose="020B0604020202020204" pitchFamily="34" charset="0"/>
                <a:cs typeface="Arial" panose="020B0604020202020204" pitchFamily="34" charset="0"/>
              </a:rPr>
              <a:t>A </a:t>
            </a:r>
            <a:r>
              <a:rPr lang="en-CA" sz="1200" dirty="0" smtClean="0">
                <a:latin typeface="Arial" panose="020B0604020202020204" pitchFamily="34" charset="0"/>
                <a:cs typeface="Arial" panose="020B0604020202020204" pitchFamily="34" charset="0"/>
              </a:rPr>
              <a:t>tangible capital </a:t>
            </a:r>
            <a:r>
              <a:rPr lang="en-CA" sz="1200" dirty="0">
                <a:latin typeface="Arial" panose="020B0604020202020204" pitchFamily="34" charset="0"/>
                <a:cs typeface="Arial" panose="020B0604020202020204" pitchFamily="34" charset="0"/>
              </a:rPr>
              <a:t>asset must be tangible and substantive and the Ontario government must have title and operate the asset.  </a:t>
            </a:r>
          </a:p>
          <a:p>
            <a:pPr marL="685800" lvl="1">
              <a:spcBef>
                <a:spcPts val="300"/>
              </a:spcBef>
              <a:spcAft>
                <a:spcPts val="300"/>
              </a:spcAft>
              <a:buFont typeface="Arial" pitchFamily="34" charset="0"/>
              <a:buChar char="−"/>
            </a:pPr>
            <a:r>
              <a:rPr lang="en-CA" sz="1200" dirty="0">
                <a:latin typeface="Arial" panose="020B0604020202020204" pitchFamily="34" charset="0"/>
                <a:cs typeface="Arial" panose="020B0604020202020204" pitchFamily="34" charset="0"/>
              </a:rPr>
              <a:t>A </a:t>
            </a:r>
            <a:r>
              <a:rPr lang="en-CA" sz="1200" dirty="0" smtClean="0">
                <a:latin typeface="Arial" panose="020B0604020202020204" pitchFamily="34" charset="0"/>
                <a:cs typeface="Arial" panose="020B0604020202020204" pitchFamily="34" charset="0"/>
              </a:rPr>
              <a:t>tangible capital </a:t>
            </a:r>
            <a:r>
              <a:rPr lang="en-CA" sz="1200" dirty="0">
                <a:latin typeface="Arial" panose="020B0604020202020204" pitchFamily="34" charset="0"/>
                <a:cs typeface="Arial" panose="020B0604020202020204" pitchFamily="34" charset="0"/>
              </a:rPr>
              <a:t>asset must bring a tangible benefit to the government or to Ontario.</a:t>
            </a:r>
          </a:p>
          <a:p>
            <a:pPr>
              <a:spcAft>
                <a:spcPts val="400"/>
              </a:spcAft>
            </a:pPr>
            <a:endParaRPr lang="en-CA" sz="900" dirty="0" smtClean="0">
              <a:latin typeface="Arial" panose="020B0604020202020204" pitchFamily="34" charset="0"/>
              <a:cs typeface="Arial" panose="020B0604020202020204" pitchFamily="34" charset="0"/>
            </a:endParaRPr>
          </a:p>
          <a:p>
            <a:pPr>
              <a:spcAft>
                <a:spcPts val="400"/>
              </a:spcAft>
            </a:pPr>
            <a:r>
              <a:rPr lang="en-CA" sz="1400" dirty="0" smtClean="0">
                <a:latin typeface="Arial" panose="020B0604020202020204" pitchFamily="34" charset="0"/>
                <a:cs typeface="Arial" panose="020B0604020202020204" pitchFamily="34" charset="0"/>
              </a:rPr>
              <a:t>CDM </a:t>
            </a:r>
            <a:r>
              <a:rPr lang="en-CA" sz="1400" dirty="0">
                <a:latin typeface="Arial" panose="020B0604020202020204" pitchFamily="34" charset="0"/>
                <a:cs typeface="Arial" panose="020B0604020202020204" pitchFamily="34" charset="0"/>
              </a:rPr>
              <a:t>costs, on their own, </a:t>
            </a:r>
            <a:r>
              <a:rPr lang="en-CA" sz="1400" dirty="0" smtClean="0">
                <a:latin typeface="Arial" panose="020B0604020202020204" pitchFamily="34" charset="0"/>
                <a:cs typeface="Arial" panose="020B0604020202020204" pitchFamily="34" charset="0"/>
              </a:rPr>
              <a:t>do not meet </a:t>
            </a:r>
            <a:r>
              <a:rPr lang="en-CA" sz="1400" dirty="0">
                <a:latin typeface="Arial" panose="020B0604020202020204" pitchFamily="34" charset="0"/>
                <a:cs typeface="Arial" panose="020B0604020202020204" pitchFamily="34" charset="0"/>
              </a:rPr>
              <a:t>the </a:t>
            </a:r>
            <a:r>
              <a:rPr lang="en-CA" sz="1400" dirty="0" smtClean="0">
                <a:latin typeface="Arial" panose="020B0604020202020204" pitchFamily="34" charset="0"/>
                <a:cs typeface="Arial" panose="020B0604020202020204" pitchFamily="34" charset="0"/>
              </a:rPr>
              <a:t>criteria </a:t>
            </a:r>
            <a:r>
              <a:rPr lang="en-CA" sz="1400" dirty="0">
                <a:latin typeface="Arial" panose="020B0604020202020204" pitchFamily="34" charset="0"/>
                <a:cs typeface="Arial" panose="020B0604020202020204" pitchFamily="34" charset="0"/>
              </a:rPr>
              <a:t>of a </a:t>
            </a:r>
            <a:r>
              <a:rPr lang="en-CA" sz="1400" dirty="0" smtClean="0">
                <a:latin typeface="Arial" panose="020B0604020202020204" pitchFamily="34" charset="0"/>
                <a:cs typeface="Arial" panose="020B0604020202020204" pitchFamily="34" charset="0"/>
              </a:rPr>
              <a:t>tangible capital </a:t>
            </a:r>
            <a:r>
              <a:rPr lang="en-CA" sz="1400" dirty="0">
                <a:latin typeface="Arial" panose="020B0604020202020204" pitchFamily="34" charset="0"/>
                <a:cs typeface="Arial" panose="020B0604020202020204" pitchFamily="34" charset="0"/>
              </a:rPr>
              <a:t>asset </a:t>
            </a:r>
            <a:r>
              <a:rPr lang="en-CA" sz="1400" dirty="0" smtClean="0">
                <a:latin typeface="Arial" panose="020B0604020202020204" pitchFamily="34" charset="0"/>
                <a:cs typeface="Arial" panose="020B0604020202020204" pitchFamily="34" charset="0"/>
              </a:rPr>
              <a:t>because customers would have ownership and control of installed CDM measures, not the Province or IESO.</a:t>
            </a:r>
            <a:endParaRPr lang="en-CA" sz="1400" dirty="0">
              <a:latin typeface="Arial" panose="020B0604020202020204" pitchFamily="34" charset="0"/>
              <a:cs typeface="Arial" panose="020B0604020202020204" pitchFamily="34" charset="0"/>
            </a:endParaRPr>
          </a:p>
          <a:p>
            <a:pPr>
              <a:spcAft>
                <a:spcPts val="400"/>
              </a:spcAft>
            </a:pPr>
            <a:endParaRPr lang="en-CA" sz="700" b="1" dirty="0" smtClean="0">
              <a:latin typeface="Arial" panose="020B0604020202020204" pitchFamily="34" charset="0"/>
              <a:cs typeface="Arial" panose="020B0604020202020204" pitchFamily="34" charset="0"/>
            </a:endParaRPr>
          </a:p>
          <a:p>
            <a:pPr>
              <a:spcAft>
                <a:spcPts val="400"/>
              </a:spcAft>
            </a:pPr>
            <a:r>
              <a:rPr lang="en-CA" sz="1400" b="1" dirty="0" smtClean="0">
                <a:latin typeface="Arial" panose="020B0604020202020204" pitchFamily="34" charset="0"/>
                <a:cs typeface="Arial" panose="020B0604020202020204" pitchFamily="34" charset="0"/>
              </a:rPr>
              <a:t>Rate-regulated </a:t>
            </a:r>
            <a:r>
              <a:rPr lang="en-CA" sz="1400" b="1" dirty="0">
                <a:latin typeface="Arial" panose="020B0604020202020204" pitchFamily="34" charset="0"/>
                <a:cs typeface="Arial" panose="020B0604020202020204" pitchFamily="34" charset="0"/>
              </a:rPr>
              <a:t>accounting </a:t>
            </a:r>
            <a:r>
              <a:rPr lang="en-CA" sz="1400" dirty="0">
                <a:latin typeface="Arial" panose="020B0604020202020204" pitchFamily="34" charset="0"/>
                <a:cs typeface="Arial" panose="020B0604020202020204" pitchFamily="34" charset="0"/>
              </a:rPr>
              <a:t>was developed to recognize the unique nature of regulated entities (e.g., electricity generators, </a:t>
            </a:r>
            <a:r>
              <a:rPr lang="en-CA" sz="1400" dirty="0" smtClean="0">
                <a:latin typeface="Arial" panose="020B0604020202020204" pitchFamily="34" charset="0"/>
                <a:cs typeface="Arial" panose="020B0604020202020204" pitchFamily="34" charset="0"/>
              </a:rPr>
              <a:t>LDCs). </a:t>
            </a:r>
            <a:r>
              <a:rPr lang="en-CA" sz="1400" dirty="0">
                <a:latin typeface="Arial" panose="020B0604020202020204" pitchFamily="34" charset="0"/>
                <a:cs typeface="Arial" panose="020B0604020202020204" pitchFamily="34" charset="0"/>
              </a:rPr>
              <a:t>Under rate-regulated accounting certain costs </a:t>
            </a:r>
            <a:r>
              <a:rPr lang="en-CA" sz="1400" dirty="0" smtClean="0">
                <a:latin typeface="Arial" panose="020B0604020202020204" pitchFamily="34" charset="0"/>
                <a:cs typeface="Arial" panose="020B0604020202020204" pitchFamily="34" charset="0"/>
              </a:rPr>
              <a:t>can </a:t>
            </a:r>
            <a:r>
              <a:rPr lang="en-CA" sz="1400" dirty="0">
                <a:latin typeface="Arial" panose="020B0604020202020204" pitchFamily="34" charset="0"/>
                <a:cs typeface="Arial" panose="020B0604020202020204" pitchFamily="34" charset="0"/>
              </a:rPr>
              <a:t>be </a:t>
            </a:r>
            <a:r>
              <a:rPr lang="en-CA" sz="1400" dirty="0" smtClean="0">
                <a:latin typeface="Arial" panose="020B0604020202020204" pitchFamily="34" charset="0"/>
                <a:cs typeface="Arial" panose="020B0604020202020204" pitchFamily="34" charset="0"/>
              </a:rPr>
              <a:t>treated as amortizable </a:t>
            </a:r>
            <a:r>
              <a:rPr lang="en-CA" sz="1400" dirty="0">
                <a:latin typeface="Arial" panose="020B0604020202020204" pitchFamily="34" charset="0"/>
                <a:cs typeface="Arial" panose="020B0604020202020204" pitchFamily="34" charset="0"/>
              </a:rPr>
              <a:t>assets </a:t>
            </a:r>
            <a:r>
              <a:rPr lang="en-CA" sz="1400" dirty="0" smtClean="0">
                <a:latin typeface="Arial" panose="020B0604020202020204" pitchFamily="34" charset="0"/>
                <a:cs typeface="Arial" panose="020B0604020202020204" pitchFamily="34" charset="0"/>
              </a:rPr>
              <a:t>that would not normally be considered assets under accounting principles.</a:t>
            </a:r>
            <a:endParaRPr lang="en-CA" sz="1400" dirty="0">
              <a:latin typeface="Arial" panose="020B0604020202020204" pitchFamily="34" charset="0"/>
              <a:cs typeface="Arial" panose="020B0604020202020204" pitchFamily="34" charset="0"/>
            </a:endParaRPr>
          </a:p>
          <a:p>
            <a:pPr lvl="1">
              <a:spcAft>
                <a:spcPts val="400"/>
              </a:spcAft>
              <a:buFont typeface="Arial" pitchFamily="34" charset="0"/>
              <a:buChar char="−"/>
            </a:pPr>
            <a:r>
              <a:rPr lang="en-CA" sz="1200" dirty="0" smtClean="0">
                <a:latin typeface="Arial" panose="020B0604020202020204" pitchFamily="34" charset="0"/>
                <a:cs typeface="Arial" panose="020B0604020202020204" pitchFamily="34" charset="0"/>
              </a:rPr>
              <a:t>Over the past several years, the Auditor General (AG) has expressed concerns about the appropriateness of recognizing rate-regulated assets in the Province’s consolidated financial statements.</a:t>
            </a:r>
          </a:p>
          <a:p>
            <a:pPr lvl="1">
              <a:spcAft>
                <a:spcPts val="400"/>
              </a:spcAft>
              <a:buFont typeface="Arial" pitchFamily="34" charset="0"/>
              <a:buChar char="−"/>
            </a:pPr>
            <a:r>
              <a:rPr lang="en-CA" sz="1200" dirty="0" smtClean="0">
                <a:latin typeface="Arial" panose="020B0604020202020204" pitchFamily="34" charset="0"/>
                <a:cs typeface="Arial" panose="020B0604020202020204" pitchFamily="34" charset="0"/>
              </a:rPr>
              <a:t>Rate-regulated </a:t>
            </a:r>
            <a:r>
              <a:rPr lang="en-CA" sz="1200" dirty="0">
                <a:latin typeface="Arial" panose="020B0604020202020204" pitchFamily="34" charset="0"/>
                <a:cs typeface="Arial" panose="020B0604020202020204" pitchFamily="34" charset="0"/>
              </a:rPr>
              <a:t>accounting is currently under review by international accounting standard setting bodies and is </a:t>
            </a:r>
            <a:r>
              <a:rPr lang="en-CA" sz="1200" dirty="0" smtClean="0">
                <a:latin typeface="Arial" panose="020B0604020202020204" pitchFamily="34" charset="0"/>
                <a:cs typeface="Arial" panose="020B0604020202020204" pitchFamily="34" charset="0"/>
              </a:rPr>
              <a:t>currently permitted </a:t>
            </a:r>
            <a:r>
              <a:rPr lang="en-CA" sz="1200" dirty="0">
                <a:latin typeface="Arial" panose="020B0604020202020204" pitchFamily="34" charset="0"/>
                <a:cs typeface="Arial" panose="020B0604020202020204" pitchFamily="34" charset="0"/>
              </a:rPr>
              <a:t>only on </a:t>
            </a:r>
            <a:r>
              <a:rPr lang="en-CA" sz="1200" dirty="0" smtClean="0">
                <a:latin typeface="Arial" panose="020B0604020202020204" pitchFamily="34" charset="0"/>
                <a:cs typeface="Arial" panose="020B0604020202020204" pitchFamily="34" charset="0"/>
              </a:rPr>
              <a:t>an interim basis</a:t>
            </a:r>
            <a:r>
              <a:rPr lang="en-CA" sz="1200" dirty="0">
                <a:latin typeface="Arial" panose="020B0604020202020204" pitchFamily="34" charset="0"/>
                <a:cs typeface="Arial" panose="020B0604020202020204" pitchFamily="34" charset="0"/>
              </a:rPr>
              <a:t>, so its future is unclear at present</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65501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457200" indent="-457200">
              <a:buFont typeface="+mj-lt"/>
              <a:buAutoNum type="arabicPeriod" startAt="4"/>
            </a:pPr>
            <a:r>
              <a:rPr lang="en-CA" sz="2400" b="0" dirty="0" smtClean="0">
                <a:latin typeface="Arial" pitchFamily="34" charset="0"/>
                <a:cs typeface="Arial" pitchFamily="34" charset="0"/>
              </a:rPr>
              <a:t>Amortize Conservation </a:t>
            </a:r>
            <a:r>
              <a:rPr lang="en-CA" sz="2400" b="0" dirty="0">
                <a:latin typeface="Arial" pitchFamily="34" charset="0"/>
                <a:cs typeface="Arial" pitchFamily="34" charset="0"/>
              </a:rPr>
              <a:t>Program </a:t>
            </a:r>
            <a:r>
              <a:rPr lang="en-CA" sz="2400" b="0" dirty="0" smtClean="0">
                <a:latin typeface="Arial" pitchFamily="34" charset="0"/>
                <a:cs typeface="Arial" pitchFamily="34" charset="0"/>
              </a:rPr>
              <a:t>Costs (cont’d) </a:t>
            </a:r>
            <a:endParaRPr lang="en-CA" sz="2400" strike="sngStrike" dirty="0">
              <a:solidFill>
                <a:srgbClr val="FF0000"/>
              </a:solidFill>
            </a:endParaRPr>
          </a:p>
        </p:txBody>
      </p:sp>
      <p:sp>
        <p:nvSpPr>
          <p:cNvPr id="3" name="Content Placeholder 2"/>
          <p:cNvSpPr>
            <a:spLocks noGrp="1"/>
          </p:cNvSpPr>
          <p:nvPr>
            <p:ph idx="1"/>
          </p:nvPr>
        </p:nvSpPr>
        <p:spPr>
          <a:xfrm>
            <a:off x="539552" y="1196752"/>
            <a:ext cx="8208912" cy="5472608"/>
          </a:xfrm>
        </p:spPr>
        <p:txBody>
          <a:bodyPr>
            <a:normAutofit/>
          </a:bodyPr>
          <a:lstStyle/>
          <a:p>
            <a:pPr marL="0" indent="0">
              <a:spcBef>
                <a:spcPts val="300"/>
              </a:spcBef>
              <a:spcAft>
                <a:spcPts val="300"/>
              </a:spcAft>
              <a:buNone/>
            </a:pPr>
            <a:r>
              <a:rPr lang="en-US" b="1" u="sng" dirty="0" smtClean="0">
                <a:latin typeface="Arial" panose="020B0604020202020204" pitchFamily="34" charset="0"/>
                <a:cs typeface="Arial" panose="020B0604020202020204" pitchFamily="34" charset="0"/>
              </a:rPr>
              <a:t>Considerations </a:t>
            </a:r>
          </a:p>
          <a:p>
            <a:pPr>
              <a:spcAft>
                <a:spcPts val="400"/>
              </a:spcAft>
            </a:pPr>
            <a:r>
              <a:rPr lang="en-CA" dirty="0" smtClean="0">
                <a:latin typeface="Arial" panose="020B0604020202020204" pitchFamily="34" charset="0"/>
                <a:cs typeface="Arial" panose="020B0604020202020204" pitchFamily="34" charset="0"/>
              </a:rPr>
              <a:t>If some of Ontario’s CDM costs could be amortized, analysis </a:t>
            </a:r>
            <a:r>
              <a:rPr lang="en-CA" dirty="0">
                <a:latin typeface="Arial" panose="020B0604020202020204" pitchFamily="34" charset="0"/>
                <a:cs typeface="Arial" panose="020B0604020202020204" pitchFamily="34" charset="0"/>
              </a:rPr>
              <a:t>shows </a:t>
            </a:r>
            <a:r>
              <a:rPr lang="en-CA" dirty="0" smtClean="0">
                <a:latin typeface="Arial" panose="020B0604020202020204" pitchFamily="34" charset="0"/>
                <a:cs typeface="Arial" panose="020B0604020202020204" pitchFamily="34" charset="0"/>
              </a:rPr>
              <a:t>that ratepayer impacts would be reduced in the short-term but interest </a:t>
            </a:r>
            <a:r>
              <a:rPr lang="en-CA" dirty="0">
                <a:latin typeface="Arial" panose="020B0604020202020204" pitchFamily="34" charset="0"/>
                <a:cs typeface="Arial" panose="020B0604020202020204" pitchFamily="34" charset="0"/>
              </a:rPr>
              <a:t>charges </a:t>
            </a:r>
            <a:r>
              <a:rPr lang="en-CA" dirty="0" smtClean="0">
                <a:latin typeface="Arial" panose="020B0604020202020204" pitchFamily="34" charset="0"/>
                <a:cs typeface="Arial" panose="020B0604020202020204" pitchFamily="34" charset="0"/>
              </a:rPr>
              <a:t>on the loan would </a:t>
            </a:r>
            <a:r>
              <a:rPr lang="en-CA" dirty="0">
                <a:latin typeface="Arial" panose="020B0604020202020204" pitchFamily="34" charset="0"/>
                <a:cs typeface="Arial" panose="020B0604020202020204" pitchFamily="34" charset="0"/>
              </a:rPr>
              <a:t>result in increased </a:t>
            </a:r>
            <a:r>
              <a:rPr lang="en-CA" dirty="0" smtClean="0">
                <a:latin typeface="Arial" panose="020B0604020202020204" pitchFamily="34" charset="0"/>
                <a:cs typeface="Arial" panose="020B0604020202020204" pitchFamily="34" charset="0"/>
              </a:rPr>
              <a:t>overall ratepayer costs in the longer-term. </a:t>
            </a:r>
            <a:endParaRPr lang="en-CA" dirty="0">
              <a:latin typeface="Arial" panose="020B0604020202020204" pitchFamily="34" charset="0"/>
              <a:cs typeface="Arial" panose="020B0604020202020204" pitchFamily="34" charset="0"/>
            </a:endParaRPr>
          </a:p>
          <a:p>
            <a:pPr marL="0" indent="0">
              <a:spcAft>
                <a:spcPts val="400"/>
              </a:spcAft>
              <a:buNone/>
            </a:pPr>
            <a:endParaRPr lang="en-CA" sz="400" dirty="0" smtClean="0">
              <a:latin typeface="Arial" panose="020B0604020202020204" pitchFamily="34" charset="0"/>
              <a:cs typeface="Arial" panose="020B0604020202020204" pitchFamily="34" charset="0"/>
            </a:endParaRPr>
          </a:p>
          <a:p>
            <a:pPr>
              <a:spcAft>
                <a:spcPts val="400"/>
              </a:spcAft>
            </a:pPr>
            <a:r>
              <a:rPr lang="en-CA" dirty="0" smtClean="0">
                <a:latin typeface="Arial" panose="020B0604020202020204" pitchFamily="34" charset="0"/>
                <a:cs typeface="Arial" panose="020B0604020202020204" pitchFamily="34" charset="0"/>
              </a:rPr>
              <a:t>Legislative </a:t>
            </a:r>
            <a:r>
              <a:rPr lang="en-CA" dirty="0">
                <a:latin typeface="Arial" panose="020B0604020202020204" pitchFamily="34" charset="0"/>
                <a:cs typeface="Arial" panose="020B0604020202020204" pitchFamily="34" charset="0"/>
              </a:rPr>
              <a:t>amendments </a:t>
            </a:r>
            <a:r>
              <a:rPr lang="en-CA" dirty="0" smtClean="0">
                <a:latin typeface="Arial" panose="020B0604020202020204" pitchFamily="34" charset="0"/>
                <a:cs typeface="Arial" panose="020B0604020202020204" pitchFamily="34" charset="0"/>
              </a:rPr>
              <a:t>would be needed to allow </a:t>
            </a:r>
            <a:r>
              <a:rPr lang="en-CA" dirty="0">
                <a:latin typeface="Arial" panose="020B0604020202020204" pitchFamily="34" charset="0"/>
                <a:cs typeface="Arial" panose="020B0604020202020204" pitchFamily="34" charset="0"/>
              </a:rPr>
              <a:t>recovery of </a:t>
            </a:r>
            <a:r>
              <a:rPr lang="en-CA" dirty="0" smtClean="0">
                <a:latin typeface="Arial" panose="020B0604020202020204" pitchFamily="34" charset="0"/>
                <a:cs typeface="Arial" panose="020B0604020202020204" pitchFamily="34" charset="0"/>
              </a:rPr>
              <a:t>loan interest </a:t>
            </a:r>
            <a:r>
              <a:rPr lang="en-CA" dirty="0">
                <a:latin typeface="Arial" panose="020B0604020202020204" pitchFamily="34" charset="0"/>
                <a:cs typeface="Arial" panose="020B0604020202020204" pitchFamily="34" charset="0"/>
              </a:rPr>
              <a:t>charges from </a:t>
            </a:r>
            <a:r>
              <a:rPr lang="en-CA" dirty="0" smtClean="0">
                <a:latin typeface="Arial" panose="020B0604020202020204" pitchFamily="34" charset="0"/>
                <a:cs typeface="Arial" panose="020B0604020202020204" pitchFamily="34" charset="0"/>
              </a:rPr>
              <a:t>GA. </a:t>
            </a:r>
          </a:p>
          <a:p>
            <a:pPr marL="0" indent="0">
              <a:spcAft>
                <a:spcPts val="400"/>
              </a:spcAft>
              <a:buNone/>
            </a:pPr>
            <a:endParaRPr lang="en-CA" sz="200" dirty="0" smtClean="0">
              <a:latin typeface="Arial" panose="020B0604020202020204" pitchFamily="34" charset="0"/>
              <a:cs typeface="Arial" panose="020B0604020202020204" pitchFamily="34" charset="0"/>
            </a:endParaRPr>
          </a:p>
          <a:p>
            <a:pPr>
              <a:spcAft>
                <a:spcPts val="400"/>
              </a:spcAft>
            </a:pPr>
            <a:r>
              <a:rPr lang="en-CA" dirty="0" smtClean="0">
                <a:latin typeface="Arial" panose="020B0604020202020204" pitchFamily="34" charset="0"/>
                <a:cs typeface="Arial" panose="020B0604020202020204" pitchFamily="34" charset="0"/>
              </a:rPr>
              <a:t>If there is a desire to proceed:</a:t>
            </a:r>
          </a:p>
          <a:p>
            <a:pPr lvl="1">
              <a:spcAft>
                <a:spcPts val="400"/>
              </a:spcAft>
              <a:buFont typeface="Arial" pitchFamily="34" charset="0"/>
              <a:buChar char="−"/>
            </a:pPr>
            <a:r>
              <a:rPr lang="en-CA" sz="1400" dirty="0" smtClean="0">
                <a:latin typeface="Arial" panose="020B0604020202020204" pitchFamily="34" charset="0"/>
                <a:cs typeface="Arial" panose="020B0604020202020204" pitchFamily="34" charset="0"/>
              </a:rPr>
              <a:t>Formal accounting advice will need to be sought from IESO’s external auditor as well as the Ontario Provincial Controller (OPC) to determine whether CDM costs could be amortized according to rate-regulated accounting standards.</a:t>
            </a:r>
          </a:p>
          <a:p>
            <a:pPr lvl="1">
              <a:spcAft>
                <a:spcPts val="400"/>
              </a:spcAft>
              <a:buFont typeface="Arial" pitchFamily="34" charset="0"/>
              <a:buChar char="−"/>
            </a:pPr>
            <a:r>
              <a:rPr lang="en-CA" sz="1400" dirty="0" smtClean="0">
                <a:latin typeface="Arial" panose="020B0604020202020204" pitchFamily="34" charset="0"/>
                <a:cs typeface="Arial" panose="020B0604020202020204" pitchFamily="34" charset="0"/>
              </a:rPr>
              <a:t>Further legal analysis would also be required to confirm legal viability and possible approaches to implementation.</a:t>
            </a:r>
            <a:endParaRPr lang="en-CA" sz="1400" dirty="0">
              <a:latin typeface="Arial" panose="020B0604020202020204" pitchFamily="34" charset="0"/>
              <a:cs typeface="Arial" panose="020B0604020202020204" pitchFamily="34" charset="0"/>
            </a:endParaRPr>
          </a:p>
          <a:p>
            <a:pPr marL="0" indent="0">
              <a:buNone/>
            </a:pPr>
            <a:endParaRPr lang="en-CA" dirty="0"/>
          </a:p>
        </p:txBody>
      </p:sp>
    </p:spTree>
    <p:extLst>
      <p:ext uri="{BB962C8B-B14F-4D97-AF65-F5344CB8AC3E}">
        <p14:creationId xmlns:p14="http://schemas.microsoft.com/office/powerpoint/2010/main" val="50281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rmAutofit/>
          </a:bodyPr>
          <a:lstStyle/>
          <a:p>
            <a:r>
              <a:rPr lang="en-US" sz="2400" b="0" dirty="0" smtClean="0">
                <a:latin typeface="Arial" charset="0"/>
                <a:ea typeface="Arial" charset="0"/>
                <a:cs typeface="Arial" charset="0"/>
              </a:rPr>
              <a:t>Context</a:t>
            </a:r>
            <a:endParaRPr lang="en-US" sz="2400" b="0" dirty="0">
              <a:latin typeface="Arial" charset="0"/>
              <a:ea typeface="Arial" charset="0"/>
              <a:cs typeface="Arial" charset="0"/>
            </a:endParaRPr>
          </a:p>
        </p:txBody>
      </p:sp>
      <p:sp>
        <p:nvSpPr>
          <p:cNvPr id="3" name="Content Placeholder 2"/>
          <p:cNvSpPr>
            <a:spLocks noGrp="1"/>
          </p:cNvSpPr>
          <p:nvPr>
            <p:ph idx="1"/>
          </p:nvPr>
        </p:nvSpPr>
        <p:spPr>
          <a:xfrm>
            <a:off x="539552" y="1052736"/>
            <a:ext cx="8280920" cy="5112568"/>
          </a:xfrm>
        </p:spPr>
        <p:txBody>
          <a:bodyPr>
            <a:noAutofit/>
          </a:bodyPr>
          <a:lstStyle/>
          <a:p>
            <a:r>
              <a:rPr lang="en-CA" sz="1400" dirty="0">
                <a:latin typeface="Arial" panose="020B0604020202020204" pitchFamily="34" charset="0"/>
                <a:cs typeface="Arial" panose="020B0604020202020204" pitchFamily="34" charset="0"/>
              </a:rPr>
              <a:t>Electricity costs are increasing as the necessary investments are made to decarbonize and modernize the province’s electricity infrastructure.</a:t>
            </a:r>
            <a:r>
              <a:rPr lang="en-CA" sz="1400" dirty="0" smtClean="0">
                <a:latin typeface="Arial" panose="020B0604020202020204" pitchFamily="34" charset="0"/>
                <a:ea typeface="Arial" charset="0"/>
                <a:cs typeface="Arial" panose="020B0604020202020204" pitchFamily="34" charset="0"/>
              </a:rPr>
              <a:t> </a:t>
            </a:r>
            <a:endParaRPr lang="en-CA" sz="14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Since </a:t>
            </a:r>
            <a:r>
              <a:rPr lang="en-CA" sz="1200" dirty="0">
                <a:latin typeface="Arial" panose="020B0604020202020204" pitchFamily="34" charset="0"/>
                <a:cs typeface="Arial" panose="020B0604020202020204" pitchFamily="34" charset="0"/>
              </a:rPr>
              <a:t>2003, the Province has invested more than $35 billion in over 16,000 megawatts (MW) of new and refurbished </a:t>
            </a:r>
            <a:r>
              <a:rPr lang="en-CA" sz="1200" dirty="0" smtClean="0">
                <a:latin typeface="Arial" panose="020B0604020202020204" pitchFamily="34" charset="0"/>
                <a:cs typeface="Arial" panose="020B0604020202020204" pitchFamily="34" charset="0"/>
              </a:rPr>
              <a:t>cleaner </a:t>
            </a:r>
            <a:r>
              <a:rPr lang="en-CA" sz="1200" dirty="0">
                <a:latin typeface="Arial" panose="020B0604020202020204" pitchFamily="34" charset="0"/>
                <a:cs typeface="Arial" panose="020B0604020202020204" pitchFamily="34" charset="0"/>
              </a:rPr>
              <a:t>generation, including nuclear, natural gas and renewables. </a:t>
            </a:r>
            <a:endParaRPr lang="en-CA" sz="12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Over </a:t>
            </a:r>
            <a:r>
              <a:rPr lang="en-CA" sz="1200" dirty="0">
                <a:latin typeface="Arial" panose="020B0604020202020204" pitchFamily="34" charset="0"/>
                <a:cs typeface="Arial" panose="020B0604020202020204" pitchFamily="34" charset="0"/>
              </a:rPr>
              <a:t>the same period, Hydro One has invested $15.5 billion to enhance and renew its transmission and distribution systems</a:t>
            </a:r>
            <a:r>
              <a:rPr lang="en-CA" sz="1200" dirty="0" smtClean="0">
                <a:latin typeface="Arial" panose="020B0604020202020204" pitchFamily="34" charset="0"/>
                <a:cs typeface="Arial" panose="020B0604020202020204" pitchFamily="34" charset="0"/>
              </a:rPr>
              <a:t>.</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A</a:t>
            </a:r>
            <a:r>
              <a:rPr lang="en-CA" sz="1200" dirty="0" smtClean="0">
                <a:latin typeface="Arial" panose="020B0604020202020204" pitchFamily="34" charset="0"/>
                <a:cs typeface="Arial" panose="020B0604020202020204" pitchFamily="34" charset="0"/>
              </a:rPr>
              <a:t>s </a:t>
            </a:r>
            <a:r>
              <a:rPr lang="en-CA" sz="1200" dirty="0">
                <a:latin typeface="Arial" panose="020B0604020202020204" pitchFamily="34" charset="0"/>
                <a:cs typeface="Arial" panose="020B0604020202020204" pitchFamily="34" charset="0"/>
              </a:rPr>
              <a:t>additional </a:t>
            </a:r>
            <a:r>
              <a:rPr lang="en-US" sz="1200" dirty="0" smtClean="0">
                <a:latin typeface="Arial" panose="020B0604020202020204" pitchFamily="34" charset="0"/>
                <a:cs typeface="Arial" panose="020B0604020202020204" pitchFamily="34" charset="0"/>
              </a:rPr>
              <a:t>electricity </a:t>
            </a:r>
            <a:r>
              <a:rPr lang="en-CA" sz="1200" dirty="0" smtClean="0">
                <a:latin typeface="Arial" panose="020B0604020202020204" pitchFamily="34" charset="0"/>
                <a:cs typeface="Arial" panose="020B0604020202020204" pitchFamily="34" charset="0"/>
              </a:rPr>
              <a:t>generation </a:t>
            </a:r>
            <a:r>
              <a:rPr lang="en-CA" sz="1200" dirty="0">
                <a:latin typeface="Arial" panose="020B0604020202020204" pitchFamily="34" charset="0"/>
                <a:cs typeface="Arial" panose="020B0604020202020204" pitchFamily="34" charset="0"/>
              </a:rPr>
              <a:t>comes online, nuclear units are refurbished and distribution and transmission investments are </a:t>
            </a:r>
            <a:r>
              <a:rPr lang="en-CA" sz="1200" dirty="0" smtClean="0">
                <a:latin typeface="Arial" panose="020B0604020202020204" pitchFamily="34" charset="0"/>
                <a:cs typeface="Arial" panose="020B0604020202020204" pitchFamily="34" charset="0"/>
              </a:rPr>
              <a:t>made</a:t>
            </a:r>
            <a:r>
              <a:rPr lang="en-US" sz="1200" dirty="0" smtClean="0">
                <a:latin typeface="Arial" panose="020B0604020202020204" pitchFamily="34" charset="0"/>
                <a:cs typeface="Arial" panose="020B0604020202020204" pitchFamily="34" charset="0"/>
              </a:rPr>
              <a:t>, prices are forecast to continue to increase</a:t>
            </a:r>
            <a:r>
              <a:rPr lang="en-CA" sz="1200" dirty="0" smtClean="0">
                <a:latin typeface="Arial" panose="020B0604020202020204" pitchFamily="34" charset="0"/>
                <a:cs typeface="Arial" panose="020B0604020202020204" pitchFamily="34" charset="0"/>
              </a:rPr>
              <a:t>. </a:t>
            </a:r>
            <a:endParaRPr lang="en-CA" sz="1200" dirty="0">
              <a:latin typeface="Arial" panose="020B0604020202020204" pitchFamily="34" charset="0"/>
              <a:cs typeface="Arial" panose="020B0604020202020204" pitchFamily="34" charset="0"/>
            </a:endParaRPr>
          </a:p>
          <a:p>
            <a:pPr marL="0" indent="0">
              <a:buNone/>
            </a:pPr>
            <a:endParaRPr lang="en-US" sz="1050" dirty="0" smtClean="0">
              <a:latin typeface="Arial" panose="020B0604020202020204" pitchFamily="34" charset="0"/>
              <a:ea typeface="Arial" charset="0"/>
              <a:cs typeface="Arial" panose="020B0604020202020204" pitchFamily="34" charset="0"/>
            </a:endParaRPr>
          </a:p>
          <a:p>
            <a:r>
              <a:rPr lang="en-US" sz="1400" dirty="0" smtClean="0">
                <a:latin typeface="Arial" panose="020B0604020202020204" pitchFamily="34" charset="0"/>
                <a:ea typeface="Arial" charset="0"/>
                <a:cs typeface="Arial" panose="020B0604020202020204" pitchFamily="34" charset="0"/>
              </a:rPr>
              <a:t>Actions have been taken to drive down electricity costs, </a:t>
            </a:r>
            <a:r>
              <a:rPr lang="en-US" sz="1400" dirty="0">
                <a:latin typeface="Arial" panose="020B0604020202020204" pitchFamily="34" charset="0"/>
                <a:ea typeface="Arial" charset="0"/>
                <a:cs typeface="Arial" panose="020B0604020202020204" pitchFamily="34" charset="0"/>
              </a:rPr>
              <a:t>including deferring investments in generation (e.g., new build </a:t>
            </a:r>
            <a:r>
              <a:rPr lang="en-US" sz="1400" dirty="0" smtClean="0">
                <a:latin typeface="Arial" panose="020B0604020202020204" pitchFamily="34" charset="0"/>
                <a:ea typeface="Arial" charset="0"/>
                <a:cs typeface="Arial" panose="020B0604020202020204" pitchFamily="34" charset="0"/>
              </a:rPr>
              <a:t>nuclear), </a:t>
            </a:r>
            <a:r>
              <a:rPr lang="en-US" sz="1400" dirty="0">
                <a:latin typeface="Arial" panose="020B0604020202020204" pitchFamily="34" charset="0"/>
                <a:ea typeface="Arial" charset="0"/>
                <a:cs typeface="Arial" panose="020B0604020202020204" pitchFamily="34" charset="0"/>
              </a:rPr>
              <a:t>improving market efficiency (e.g., introduction of wind dispatch</a:t>
            </a:r>
            <a:r>
              <a:rPr lang="en-US" sz="1400" dirty="0" smtClean="0">
                <a:latin typeface="Arial" panose="020B0604020202020204" pitchFamily="34" charset="0"/>
                <a:ea typeface="Arial" charset="0"/>
                <a:cs typeface="Arial" panose="020B0604020202020204" pitchFamily="34" charset="0"/>
              </a:rPr>
              <a:t>) </a:t>
            </a:r>
            <a:r>
              <a:rPr lang="en-US" sz="1400" dirty="0">
                <a:latin typeface="Arial" panose="020B0604020202020204" pitchFamily="34" charset="0"/>
                <a:ea typeface="Arial" charset="0"/>
                <a:cs typeface="Arial" panose="020B0604020202020204" pitchFamily="34" charset="0"/>
              </a:rPr>
              <a:t>and decreasing the cost of renewable procurements (e.g</a:t>
            </a:r>
            <a:r>
              <a:rPr lang="en-US" sz="1400" dirty="0" smtClean="0">
                <a:latin typeface="Arial" panose="020B0604020202020204" pitchFamily="34" charset="0"/>
                <a:ea typeface="Arial" charset="0"/>
                <a:cs typeface="Arial" panose="020B0604020202020204" pitchFamily="34" charset="0"/>
              </a:rPr>
              <a:t>., Green Energy Investment Agreement renegotiation, </a:t>
            </a:r>
            <a:r>
              <a:rPr lang="en-US" sz="1400" dirty="0">
                <a:latin typeface="Arial" panose="020B0604020202020204" pitchFamily="34" charset="0"/>
                <a:ea typeface="Arial" charset="0"/>
                <a:cs typeface="Arial" panose="020B0604020202020204" pitchFamily="34" charset="0"/>
              </a:rPr>
              <a:t>decreasing FIT prices</a:t>
            </a:r>
            <a:r>
              <a:rPr lang="en-US" sz="1400" dirty="0" smtClean="0">
                <a:latin typeface="Arial" panose="020B0604020202020204" pitchFamily="34" charset="0"/>
                <a:ea typeface="Arial" charset="0"/>
                <a:cs typeface="Arial" panose="020B0604020202020204" pitchFamily="34" charset="0"/>
              </a:rPr>
              <a:t>).</a:t>
            </a:r>
          </a:p>
          <a:p>
            <a:pPr marL="0" indent="0">
              <a:buNone/>
            </a:pPr>
            <a:endParaRPr lang="en-US" sz="1100" dirty="0">
              <a:latin typeface="Arial" panose="020B0604020202020204" pitchFamily="34" charset="0"/>
              <a:ea typeface="Arial" charset="0"/>
              <a:cs typeface="Arial" panose="020B0604020202020204" pitchFamily="34" charset="0"/>
            </a:endParaRPr>
          </a:p>
          <a:p>
            <a:r>
              <a:rPr lang="en-US" sz="1400" dirty="0" smtClean="0">
                <a:latin typeface="Arial" charset="0"/>
                <a:ea typeface="Arial" charset="0"/>
                <a:cs typeface="Arial" charset="0"/>
              </a:rPr>
              <a:t>Additional steps have been taken to increase cost effectiveness and improve efficiency by adopting new electricity market approaches, such as:</a:t>
            </a:r>
            <a:endParaRPr lang="en-US" sz="1400" dirty="0">
              <a:latin typeface="Arial" charset="0"/>
              <a:ea typeface="Arial" charset="0"/>
              <a:cs typeface="Arial" charset="0"/>
            </a:endParaRP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Enhancing </a:t>
            </a:r>
            <a:r>
              <a:rPr lang="en-CA" sz="1200" dirty="0" smtClean="0">
                <a:latin typeface="Arial" panose="020B0604020202020204" pitchFamily="34" charset="0"/>
                <a:cs typeface="Arial" panose="020B0604020202020204" pitchFamily="34" charset="0"/>
              </a:rPr>
              <a:t>competition between </a:t>
            </a:r>
            <a:r>
              <a:rPr lang="en-CA" sz="1200" dirty="0">
                <a:latin typeface="Arial" panose="020B0604020202020204" pitchFamily="34" charset="0"/>
                <a:cs typeface="Arial" panose="020B0604020202020204" pitchFamily="34" charset="0"/>
              </a:rPr>
              <a:t>developers of large renewable projects through the Large Renewable Procurement (LRP) process to drive down price and secure clean, reliable generation for the </a:t>
            </a:r>
            <a:r>
              <a:rPr lang="en-CA" sz="1200" dirty="0" smtClean="0">
                <a:latin typeface="Arial" panose="020B0604020202020204" pitchFamily="34" charset="0"/>
                <a:cs typeface="Arial" panose="020B0604020202020204" pitchFamily="34" charset="0"/>
              </a:rPr>
              <a:t>province;</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a:latin typeface="Arial" panose="020B0604020202020204" pitchFamily="34" charset="0"/>
                <a:cs typeface="Arial" panose="020B0604020202020204" pitchFamily="34" charset="0"/>
              </a:rPr>
              <a:t>Directing </a:t>
            </a:r>
            <a:r>
              <a:rPr lang="en-CA" sz="1200" dirty="0">
                <a:latin typeface="Arial" panose="020B0604020202020204" pitchFamily="34" charset="0"/>
                <a:cs typeface="Arial" panose="020B0604020202020204" pitchFamily="34" charset="0"/>
              </a:rPr>
              <a:t>IESO to end the process of negotiating new NUG contracts pending the development of a Capacity Auction </a:t>
            </a:r>
            <a:r>
              <a:rPr lang="en-US" sz="1200" dirty="0">
                <a:latin typeface="Arial" panose="020B0604020202020204" pitchFamily="34" charset="0"/>
                <a:cs typeface="Arial" panose="020B0604020202020204" pitchFamily="34" charset="0"/>
              </a:rPr>
              <a:t>(i.e., </a:t>
            </a:r>
            <a:r>
              <a:rPr lang="en-US" sz="1200" dirty="0" smtClean="0">
                <a:latin typeface="Arial" panose="020B0604020202020204" pitchFamily="34" charset="0"/>
                <a:cs typeface="Arial" panose="020B0604020202020204" pitchFamily="34" charset="0"/>
              </a:rPr>
              <a:t>Market </a:t>
            </a:r>
            <a:r>
              <a:rPr lang="en-US" sz="1200" dirty="0">
                <a:latin typeface="Arial" panose="020B0604020202020204" pitchFamily="34" charset="0"/>
                <a:cs typeface="Arial" panose="020B0604020202020204" pitchFamily="34" charset="0"/>
              </a:rPr>
              <a:t>Renewal</a:t>
            </a:r>
            <a:r>
              <a:rPr lang="en-US" sz="1200" dirty="0" smtClean="0">
                <a:latin typeface="Arial" panose="020B0604020202020204" pitchFamily="34" charset="0"/>
                <a:cs typeface="Arial" panose="020B0604020202020204" pitchFamily="34" charset="0"/>
              </a:rPr>
              <a:t>); and </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Launching </a:t>
            </a:r>
            <a:r>
              <a:rPr lang="en-US" sz="1200" dirty="0">
                <a:latin typeface="Arial" panose="020B0604020202020204" pitchFamily="34" charset="0"/>
                <a:cs typeface="Arial" panose="020B0604020202020204" pitchFamily="34" charset="0"/>
              </a:rPr>
              <a:t>the </a:t>
            </a:r>
            <a:r>
              <a:rPr lang="en-CA" sz="1200" dirty="0">
                <a:latin typeface="Arial" panose="020B0604020202020204" pitchFamily="34" charset="0"/>
                <a:cs typeface="Arial" panose="020B0604020202020204" pitchFamily="34" charset="0"/>
              </a:rPr>
              <a:t>first </a:t>
            </a:r>
            <a:r>
              <a:rPr lang="en-US" sz="1200" dirty="0">
                <a:latin typeface="Arial" panose="020B0604020202020204" pitchFamily="34" charset="0"/>
                <a:cs typeface="Arial" panose="020B0604020202020204" pitchFamily="34" charset="0"/>
              </a:rPr>
              <a:t>IESO </a:t>
            </a:r>
            <a:r>
              <a:rPr lang="en-US" sz="1200" dirty="0" smtClean="0">
                <a:latin typeface="Arial" panose="020B0604020202020204" pitchFamily="34" charset="0"/>
                <a:cs typeface="Arial" panose="020B0604020202020204" pitchFamily="34" charset="0"/>
              </a:rPr>
              <a:t>Demand Response Auction (</a:t>
            </a:r>
            <a:r>
              <a:rPr lang="en-US" sz="1200" dirty="0">
                <a:latin typeface="Arial" panose="020B0604020202020204" pitchFamily="34" charset="0"/>
                <a:cs typeface="Arial" panose="020B0604020202020204" pitchFamily="34" charset="0"/>
              </a:rPr>
              <a:t>i.e., </a:t>
            </a:r>
            <a:r>
              <a:rPr lang="en-CA" sz="1200" dirty="0">
                <a:latin typeface="Arial" panose="020B0604020202020204" pitchFamily="34" charset="0"/>
                <a:cs typeface="Arial" panose="020B0604020202020204" pitchFamily="34" charset="0"/>
              </a:rPr>
              <a:t>a competitive process through which demand-side resources </a:t>
            </a:r>
            <a:r>
              <a:rPr lang="en-CA" sz="1200" dirty="0" smtClean="0">
                <a:latin typeface="Arial" panose="020B0604020202020204" pitchFamily="34" charset="0"/>
                <a:cs typeface="Arial" panose="020B0604020202020204" pitchFamily="34" charset="0"/>
              </a:rPr>
              <a:t>are selected </a:t>
            </a:r>
            <a:r>
              <a:rPr lang="en-CA" sz="1200" dirty="0">
                <a:latin typeface="Arial" panose="020B0604020202020204" pitchFamily="34" charset="0"/>
                <a:cs typeface="Arial" panose="020B0604020202020204" pitchFamily="34" charset="0"/>
              </a:rPr>
              <a:t>to be available to reduce their electricity </a:t>
            </a:r>
            <a:r>
              <a:rPr lang="en-CA" sz="1200" dirty="0" smtClean="0">
                <a:latin typeface="Arial" panose="020B0604020202020204" pitchFamily="34" charset="0"/>
                <a:cs typeface="Arial" panose="020B0604020202020204" pitchFamily="34" charset="0"/>
              </a:rPr>
              <a:t>consumption as needed</a:t>
            </a:r>
            <a:r>
              <a:rPr lang="en-US" sz="1200" dirty="0" smtClean="0">
                <a:latin typeface="Arial" panose="020B0604020202020204" pitchFamily="34" charset="0"/>
                <a:cs typeface="Arial" panose="020B0604020202020204" pitchFamily="34" charset="0"/>
              </a:rPr>
              <a:t>). </a:t>
            </a:r>
            <a:endParaRPr lang="en-CA" sz="1200" dirty="0">
              <a:latin typeface="Arial" panose="020B0604020202020204" pitchFamily="34" charset="0"/>
              <a:cs typeface="Arial" panose="020B0604020202020204" pitchFamily="34" charset="0"/>
            </a:endParaRPr>
          </a:p>
          <a:p>
            <a:pPr marL="457200" lvl="1" indent="0">
              <a:spcBef>
                <a:spcPts val="0"/>
              </a:spcBef>
              <a:spcAft>
                <a:spcPts val="200"/>
              </a:spcAft>
              <a:buNone/>
            </a:pPr>
            <a:endParaRPr lang="en-US" sz="1400" dirty="0">
              <a:latin typeface="Arial" panose="020B0604020202020204" pitchFamily="34" charset="0"/>
              <a:ea typeface="Arial" charset="0"/>
              <a:cs typeface="Arial" panose="020B0604020202020204" pitchFamily="34" charset="0"/>
            </a:endParaRPr>
          </a:p>
          <a:p>
            <a:endParaRPr lang="en-US" sz="1400"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3290355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507288" cy="648072"/>
          </a:xfrm>
        </p:spPr>
        <p:txBody>
          <a:bodyPr>
            <a:noAutofit/>
          </a:bodyPr>
          <a:lstStyle/>
          <a:p>
            <a:pPr marL="457200" indent="-457200">
              <a:buFont typeface="+mj-lt"/>
              <a:buAutoNum type="arabicPeriod" startAt="5"/>
            </a:pPr>
            <a:r>
              <a:rPr lang="en-CA" sz="2400" b="0" dirty="0" smtClean="0">
                <a:latin typeface="Arial" pitchFamily="34" charset="0"/>
                <a:cs typeface="Arial" pitchFamily="34" charset="0"/>
              </a:rPr>
              <a:t>LDC</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Efficiencies</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081456"/>
            <a:ext cx="8496944" cy="5227864"/>
          </a:xfrm>
        </p:spPr>
        <p:txBody>
          <a:bodyPr>
            <a:noAutofit/>
          </a:bodyPr>
          <a:lstStyle/>
          <a:p>
            <a:pPr>
              <a:spcBef>
                <a:spcPts val="600"/>
              </a:spcBef>
              <a:spcAft>
                <a:spcPts val="600"/>
              </a:spcAft>
            </a:pPr>
            <a:r>
              <a:rPr lang="en-CA" sz="1400" dirty="0" smtClean="0">
                <a:latin typeface="Arial" panose="020B0604020202020204" pitchFamily="34" charset="0"/>
                <a:cs typeface="Arial" panose="020B0604020202020204" pitchFamily="34" charset="0"/>
              </a:rPr>
              <a:t>Consider opportunities for future LDC cost reductions and efficiencies through the regulatory framework.</a:t>
            </a:r>
            <a:endParaRPr lang="en-CA" sz="1400" b="1" u="sng" dirty="0">
              <a:latin typeface="Arial" panose="020B0604020202020204" pitchFamily="34" charset="0"/>
              <a:cs typeface="Arial" panose="020B0604020202020204" pitchFamily="34" charset="0"/>
            </a:endParaRPr>
          </a:p>
          <a:p>
            <a:pPr marL="0" indent="0">
              <a:spcBef>
                <a:spcPts val="600"/>
              </a:spcBef>
              <a:spcAft>
                <a:spcPts val="600"/>
              </a:spcAft>
              <a:buNone/>
            </a:pPr>
            <a:r>
              <a:rPr lang="en-CA" sz="1400" b="1" u="sng" dirty="0" smtClean="0">
                <a:latin typeface="Arial" panose="020B0604020202020204" pitchFamily="34" charset="0"/>
                <a:cs typeface="Arial" panose="020B0604020202020204" pitchFamily="34" charset="0"/>
              </a:rPr>
              <a:t>Considerations</a:t>
            </a:r>
            <a:endParaRPr lang="en-CA" sz="1400" dirty="0" smtClean="0">
              <a:latin typeface="Arial" pitchFamily="34" charset="0"/>
              <a:cs typeface="Arial" pitchFamily="34" charset="0"/>
            </a:endParaRPr>
          </a:p>
          <a:p>
            <a:pPr>
              <a:spcBef>
                <a:spcPts val="600"/>
              </a:spcBef>
              <a:spcAft>
                <a:spcPts val="600"/>
              </a:spcAft>
            </a:pPr>
            <a:r>
              <a:rPr lang="en-CA" sz="1400" dirty="0" smtClean="0">
                <a:latin typeface="Arial" pitchFamily="34" charset="0"/>
                <a:cs typeface="Arial" pitchFamily="34" charset="0"/>
              </a:rPr>
              <a:t>The Ontario Energy Board has a mandate to regulate the electricity distribution sector in the public interest, ensuring the financial viability of the sector while promoting reliable service to customers at just and reasonable rates. </a:t>
            </a:r>
          </a:p>
          <a:p>
            <a:pPr>
              <a:spcBef>
                <a:spcPts val="600"/>
              </a:spcBef>
              <a:spcAft>
                <a:spcPts val="600"/>
              </a:spcAft>
            </a:pPr>
            <a:r>
              <a:rPr lang="en-CA" sz="1400" dirty="0" smtClean="0">
                <a:latin typeface="Arial" pitchFamily="34" charset="0"/>
                <a:cs typeface="Arial" pitchFamily="34" charset="0"/>
              </a:rPr>
              <a:t>Since 2012, the OEB has taken action – through the Renewed Regulatory Framework for Energy – to more closely link rate regulation with performance measures and outcomes.</a:t>
            </a:r>
          </a:p>
          <a:p>
            <a:pPr>
              <a:spcBef>
                <a:spcPts val="600"/>
              </a:spcBef>
              <a:spcAft>
                <a:spcPts val="600"/>
              </a:spcAft>
            </a:pPr>
            <a:r>
              <a:rPr lang="en-CA" sz="1400" dirty="0" smtClean="0">
                <a:latin typeface="Arial" pitchFamily="34" charset="0"/>
                <a:cs typeface="Arial" pitchFamily="34" charset="0"/>
              </a:rPr>
              <a:t>There maybe opportunities to promote further cost reductions and performance improvements within the distribution sector as there is continued evolution of the regulatory framework in Ontario.</a:t>
            </a:r>
          </a:p>
          <a:p>
            <a:pPr lvl="1">
              <a:spcAft>
                <a:spcPts val="400"/>
              </a:spcAft>
              <a:buFont typeface="Arial" pitchFamily="34" charset="0"/>
              <a:buChar char="−"/>
            </a:pPr>
            <a:r>
              <a:rPr lang="en-CA" sz="1200" dirty="0">
                <a:latin typeface="Arial" panose="020B0604020202020204" pitchFamily="34" charset="0"/>
                <a:cs typeface="Arial" panose="020B0604020202020204" pitchFamily="34" charset="0"/>
              </a:rPr>
              <a:t>Tightening LDC requirements may also indirectly incent other desired policy outcomes, such as LDC consolidation and grid modernization to realize further cost reductions.</a:t>
            </a:r>
          </a:p>
          <a:p>
            <a:pPr>
              <a:spcBef>
                <a:spcPts val="600"/>
              </a:spcBef>
              <a:spcAft>
                <a:spcPts val="600"/>
              </a:spcAft>
            </a:pPr>
            <a:r>
              <a:rPr lang="en-CA" sz="1400" dirty="0" smtClean="0">
                <a:latin typeface="Arial" pitchFamily="34" charset="0"/>
                <a:cs typeface="Arial" pitchFamily="34" charset="0"/>
              </a:rPr>
              <a:t>ENERGY could help promote or accelerate these efforts by asking the OEB through the LTEP Implementation Directive, s. 35 of the </a:t>
            </a:r>
            <a:r>
              <a:rPr lang="en-CA" sz="1400" i="1" dirty="0" smtClean="0">
                <a:latin typeface="Arial" pitchFamily="34" charset="0"/>
                <a:cs typeface="Arial" pitchFamily="34" charset="0"/>
              </a:rPr>
              <a:t>Ontario Energy Board Act, 1998</a:t>
            </a:r>
            <a:r>
              <a:rPr lang="en-CA" sz="1400" dirty="0" smtClean="0">
                <a:latin typeface="Arial" pitchFamily="34" charset="0"/>
                <a:cs typeface="Arial" pitchFamily="34" charset="0"/>
              </a:rPr>
              <a:t>, and the 2017 Mandate Letter and other agency business planning processes.</a:t>
            </a:r>
          </a:p>
          <a:p>
            <a:pPr>
              <a:spcBef>
                <a:spcPts val="600"/>
              </a:spcBef>
              <a:spcAft>
                <a:spcPts val="600"/>
              </a:spcAft>
            </a:pPr>
            <a:r>
              <a:rPr lang="en-CA" sz="1400" dirty="0" smtClean="0">
                <a:latin typeface="Arial" pitchFamily="34" charset="0"/>
                <a:cs typeface="Arial" pitchFamily="34" charset="0"/>
              </a:rPr>
              <a:t>In addition, further changes to the departure and transfer tax regimes could be considered to provide a further incentive for LDC mergers and acquisitions.</a:t>
            </a:r>
          </a:p>
        </p:txBody>
      </p:sp>
    </p:spTree>
    <p:extLst>
      <p:ext uri="{BB962C8B-B14F-4D97-AF65-F5344CB8AC3E}">
        <p14:creationId xmlns:p14="http://schemas.microsoft.com/office/powerpoint/2010/main" val="1024925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Autofit/>
          </a:bodyPr>
          <a:lstStyle/>
          <a:p>
            <a:pPr marL="457200" indent="-457200">
              <a:buFont typeface="+mj-lt"/>
              <a:buAutoNum type="arabicPeriod" startAt="6"/>
            </a:pPr>
            <a:r>
              <a:rPr lang="en-CA" sz="2400" b="0" dirty="0" smtClean="0">
                <a:latin typeface="Arial" panose="020B0604020202020204" pitchFamily="34" charset="0"/>
                <a:cs typeface="Arial" panose="020B0604020202020204" pitchFamily="34" charset="0"/>
              </a:rPr>
              <a:t>Rate </a:t>
            </a:r>
            <a:r>
              <a:rPr lang="en-CA" sz="2400" b="0" dirty="0">
                <a:latin typeface="Arial" panose="020B0604020202020204" pitchFamily="34" charset="0"/>
                <a:cs typeface="Arial" panose="020B0604020202020204" pitchFamily="34" charset="0"/>
              </a:rPr>
              <a:t>Design Initiatives</a:t>
            </a:r>
          </a:p>
        </p:txBody>
      </p:sp>
      <p:sp>
        <p:nvSpPr>
          <p:cNvPr id="3" name="Content Placeholder 2"/>
          <p:cNvSpPr>
            <a:spLocks noGrp="1"/>
          </p:cNvSpPr>
          <p:nvPr>
            <p:ph idx="1"/>
          </p:nvPr>
        </p:nvSpPr>
        <p:spPr>
          <a:xfrm>
            <a:off x="467544" y="980728"/>
            <a:ext cx="8496944" cy="913656"/>
          </a:xfrm>
        </p:spPr>
        <p:txBody>
          <a:bodyPr>
            <a:noAutofit/>
          </a:bodyPr>
          <a:lstStyle/>
          <a:p>
            <a:r>
              <a:rPr lang="en-CA" sz="1400" dirty="0" smtClean="0">
                <a:latin typeface="Arial" pitchFamily="34" charset="0"/>
                <a:cs typeface="Arial" pitchFamily="34" charset="0"/>
              </a:rPr>
              <a:t>OEB continues to move </a:t>
            </a:r>
            <a:r>
              <a:rPr lang="en-CA" sz="1400" dirty="0">
                <a:latin typeface="Arial" pitchFamily="34" charset="0"/>
                <a:cs typeface="Arial" pitchFamily="34" charset="0"/>
              </a:rPr>
              <a:t>forward with </a:t>
            </a:r>
            <a:r>
              <a:rPr lang="en-CA" sz="1400" dirty="0" smtClean="0">
                <a:latin typeface="Arial" pitchFamily="34" charset="0"/>
                <a:cs typeface="Arial" pitchFamily="34" charset="0"/>
              </a:rPr>
              <a:t>its Regulated </a:t>
            </a:r>
            <a:r>
              <a:rPr lang="en-CA" sz="1400" dirty="0">
                <a:latin typeface="Arial" pitchFamily="34" charset="0"/>
                <a:cs typeface="Arial" pitchFamily="34" charset="0"/>
              </a:rPr>
              <a:t>Price Plan (RPP) </a:t>
            </a:r>
            <a:r>
              <a:rPr lang="en-CA" sz="1400" dirty="0" smtClean="0">
                <a:latin typeface="Arial" pitchFamily="34" charset="0"/>
                <a:cs typeface="Arial" pitchFamily="34" charset="0"/>
              </a:rPr>
              <a:t>Roadmap</a:t>
            </a:r>
            <a:r>
              <a:rPr lang="en-US" sz="1400" dirty="0">
                <a:latin typeface="Arial" pitchFamily="34" charset="0"/>
                <a:cs typeface="Arial" pitchFamily="34" charset="0"/>
              </a:rPr>
              <a:t>:</a:t>
            </a:r>
            <a:endParaRPr lang="en-CA" sz="1400" dirty="0">
              <a:latin typeface="Arial" pitchFamily="34" charset="0"/>
              <a:cs typeface="Arial" pitchFamily="34" charset="0"/>
            </a:endParaRPr>
          </a:p>
          <a:p>
            <a:pPr lvl="1">
              <a:spcBef>
                <a:spcPts val="600"/>
              </a:spcBef>
              <a:spcAft>
                <a:spcPts val="600"/>
              </a:spcAft>
              <a:buFont typeface="Arial" pitchFamily="34" charset="0"/>
              <a:buChar char="−"/>
            </a:pPr>
            <a:r>
              <a:rPr lang="en-CA" sz="1200" dirty="0">
                <a:latin typeface="Arial" pitchFamily="34" charset="0"/>
                <a:cs typeface="Arial" pitchFamily="34" charset="0"/>
              </a:rPr>
              <a:t>The OEB is undertaking a comprehensive review of the RPP, including </a:t>
            </a:r>
            <a:r>
              <a:rPr lang="en-CA" sz="1200" dirty="0" smtClean="0">
                <a:latin typeface="Arial" pitchFamily="34" charset="0"/>
                <a:cs typeface="Arial" pitchFamily="34" charset="0"/>
              </a:rPr>
              <a:t>exploring the introduction of offering different pricing plan options for customers following the completion of pilot programs in 2018.</a:t>
            </a:r>
            <a:r>
              <a:rPr lang="en-CA" sz="1200" dirty="0">
                <a:latin typeface="Arial" pitchFamily="34" charset="0"/>
                <a:cs typeface="Arial" pitchFamily="34" charset="0"/>
              </a:rPr>
              <a:t> </a:t>
            </a:r>
            <a:r>
              <a:rPr lang="en-CA" sz="1200" dirty="0" smtClean="0">
                <a:latin typeface="Arial" pitchFamily="34" charset="0"/>
                <a:cs typeface="Arial" pitchFamily="34" charset="0"/>
              </a:rPr>
              <a:t>The plan is expected to be implemented over a 3-5 year period.</a:t>
            </a:r>
          </a:p>
          <a:p>
            <a:endParaRPr lang="en-CA" sz="1800" dirty="0" smtClean="0">
              <a:latin typeface="Arial" pitchFamily="34" charset="0"/>
              <a:cs typeface="Arial" pitchFamily="34" charset="0"/>
            </a:endParaRPr>
          </a:p>
          <a:p>
            <a:endParaRPr lang="en-CA" sz="1800" dirty="0">
              <a:latin typeface="Arial" pitchFamily="34" charset="0"/>
              <a:cs typeface="Arial" pitchFamily="34" charset="0"/>
            </a:endParaRPr>
          </a:p>
          <a:p>
            <a:endParaRPr lang="en-CA" sz="1800" dirty="0">
              <a:latin typeface="Arial" pitchFamily="34" charset="0"/>
              <a:cs typeface="Arial" pitchFamily="34" charset="0"/>
            </a:endParaRPr>
          </a:p>
        </p:txBody>
      </p:sp>
      <p:sp>
        <p:nvSpPr>
          <p:cNvPr id="4" name="Content Placeholder 2"/>
          <p:cNvSpPr txBox="1">
            <a:spLocks/>
          </p:cNvSpPr>
          <p:nvPr/>
        </p:nvSpPr>
        <p:spPr>
          <a:xfrm>
            <a:off x="467544" y="1988840"/>
            <a:ext cx="6048672" cy="2065784"/>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600"/>
              </a:spcAft>
            </a:pPr>
            <a:r>
              <a:rPr lang="en-CA" sz="1400" dirty="0" smtClean="0">
                <a:latin typeface="Arial" pitchFamily="34" charset="0"/>
                <a:cs typeface="Arial" pitchFamily="34" charset="0"/>
              </a:rPr>
              <a:t>Until new pricing plans are available, the OEB could provide an “opt-in flat rate RPP” structure that could be made available to residential, farm and small business consumers on an interim basis (2-3 years) until a wider range of price plans are available. </a:t>
            </a:r>
          </a:p>
          <a:p>
            <a:pPr>
              <a:spcAft>
                <a:spcPts val="600"/>
              </a:spcAft>
            </a:pPr>
            <a:r>
              <a:rPr lang="en-US" sz="1400" dirty="0" smtClean="0">
                <a:latin typeface="Arial" pitchFamily="34" charset="0"/>
                <a:cs typeface="Arial" pitchFamily="34" charset="0"/>
              </a:rPr>
              <a:t>Time-of-Use (</a:t>
            </a:r>
            <a:r>
              <a:rPr lang="en-CA" sz="1400" dirty="0" smtClean="0">
                <a:latin typeface="Arial" pitchFamily="34" charset="0"/>
                <a:cs typeface="Arial" pitchFamily="34" charset="0"/>
              </a:rPr>
              <a:t>TOU</a:t>
            </a:r>
            <a:r>
              <a:rPr lang="en-US" sz="1400" dirty="0" smtClean="0">
                <a:latin typeface="Arial" pitchFamily="34" charset="0"/>
                <a:cs typeface="Arial" pitchFamily="34" charset="0"/>
              </a:rPr>
              <a:t>)</a:t>
            </a:r>
            <a:r>
              <a:rPr lang="en-CA" sz="1400" dirty="0" smtClean="0">
                <a:latin typeface="Arial" pitchFamily="34" charset="0"/>
                <a:cs typeface="Arial" pitchFamily="34" charset="0"/>
              </a:rPr>
              <a:t> </a:t>
            </a:r>
            <a:r>
              <a:rPr lang="en-CA" sz="1400" dirty="0">
                <a:latin typeface="Arial" pitchFamily="34" charset="0"/>
                <a:cs typeface="Arial" pitchFamily="34" charset="0"/>
              </a:rPr>
              <a:t>pricing could also be </a:t>
            </a:r>
            <a:r>
              <a:rPr lang="en-CA" sz="1400" dirty="0" smtClean="0">
                <a:latin typeface="Arial" pitchFamily="34" charset="0"/>
                <a:cs typeface="Arial" pitchFamily="34" charset="0"/>
              </a:rPr>
              <a:t>introduced for </a:t>
            </a:r>
            <a:r>
              <a:rPr lang="en-CA" sz="1400" dirty="0">
                <a:latin typeface="Arial" pitchFamily="34" charset="0"/>
                <a:cs typeface="Arial" pitchFamily="34" charset="0"/>
              </a:rPr>
              <a:t>non-RPP Class B consumers to reduce Global Adjustment </a:t>
            </a:r>
            <a:r>
              <a:rPr lang="en-US" sz="1400" dirty="0" smtClean="0">
                <a:latin typeface="Arial" pitchFamily="34" charset="0"/>
                <a:cs typeface="Arial" pitchFamily="34" charset="0"/>
              </a:rPr>
              <a:t> (GA) </a:t>
            </a:r>
            <a:r>
              <a:rPr lang="en-CA" sz="1400" dirty="0" smtClean="0">
                <a:latin typeface="Arial" pitchFamily="34" charset="0"/>
                <a:cs typeface="Arial" pitchFamily="34" charset="0"/>
              </a:rPr>
              <a:t>volatility </a:t>
            </a:r>
            <a:r>
              <a:rPr lang="en-CA" sz="1400" dirty="0">
                <a:latin typeface="Arial" pitchFamily="34" charset="0"/>
                <a:cs typeface="Arial" pitchFamily="34" charset="0"/>
              </a:rPr>
              <a:t>and reduce system costs.</a:t>
            </a:r>
            <a:endParaRPr lang="en-CA" sz="1400" dirty="0" smtClean="0">
              <a:latin typeface="Arial" pitchFamily="34" charset="0"/>
              <a:cs typeface="Arial" pitchFamily="34" charset="0"/>
            </a:endParaRPr>
          </a:p>
          <a:p>
            <a:endParaRPr lang="en-CA" sz="1800" dirty="0" smtClean="0">
              <a:latin typeface="Arial" pitchFamily="34" charset="0"/>
              <a:cs typeface="Arial" pitchFamily="34" charset="0"/>
            </a:endParaRPr>
          </a:p>
          <a:p>
            <a:endParaRPr lang="en-CA" sz="1800" dirty="0" smtClean="0">
              <a:latin typeface="Arial" pitchFamily="34" charset="0"/>
              <a:cs typeface="Arial" pitchFamily="34" charset="0"/>
            </a:endParaRPr>
          </a:p>
          <a:p>
            <a:endParaRPr lang="en-CA" sz="1800" dirty="0">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813679248"/>
              </p:ext>
            </p:extLst>
          </p:nvPr>
        </p:nvGraphicFramePr>
        <p:xfrm>
          <a:off x="6516216" y="2058434"/>
          <a:ext cx="2448272" cy="1036320"/>
        </p:xfrm>
        <a:graphic>
          <a:graphicData uri="http://schemas.openxmlformats.org/drawingml/2006/table">
            <a:tbl>
              <a:tblPr firstRow="1" bandRow="1"/>
              <a:tblGrid>
                <a:gridCol w="1296144"/>
                <a:gridCol w="1152128"/>
              </a:tblGrid>
              <a:tr h="0">
                <a:tc>
                  <a:txBody>
                    <a:bodyPr/>
                    <a:lstStyle>
                      <a:lvl1pPr marL="0" algn="l" defTabSz="914400" rtl="0" eaLnBrk="1" latinLnBrk="0" hangingPunct="1">
                        <a:defRPr sz="1800" b="1" kern="1200">
                          <a:solidFill>
                            <a:schemeClr val="lt1"/>
                          </a:solidFill>
                          <a:latin typeface="Myriad Pro"/>
                        </a:defRPr>
                      </a:lvl1pPr>
                      <a:lvl2pPr marL="457200" algn="l" defTabSz="914400" rtl="0" eaLnBrk="1" latinLnBrk="0" hangingPunct="1">
                        <a:defRPr sz="1800" b="1" kern="1200">
                          <a:solidFill>
                            <a:schemeClr val="lt1"/>
                          </a:solidFill>
                          <a:latin typeface="Myriad Pro"/>
                        </a:defRPr>
                      </a:lvl2pPr>
                      <a:lvl3pPr marL="914400" algn="l" defTabSz="914400" rtl="0" eaLnBrk="1" latinLnBrk="0" hangingPunct="1">
                        <a:defRPr sz="1800" b="1" kern="1200">
                          <a:solidFill>
                            <a:schemeClr val="lt1"/>
                          </a:solidFill>
                          <a:latin typeface="Myriad Pro"/>
                        </a:defRPr>
                      </a:lvl3pPr>
                      <a:lvl4pPr marL="1371600" algn="l" defTabSz="914400" rtl="0" eaLnBrk="1" latinLnBrk="0" hangingPunct="1">
                        <a:defRPr sz="1800" b="1" kern="1200">
                          <a:solidFill>
                            <a:schemeClr val="lt1"/>
                          </a:solidFill>
                          <a:latin typeface="Myriad Pro"/>
                        </a:defRPr>
                      </a:lvl4pPr>
                      <a:lvl5pPr marL="1828800" algn="l" defTabSz="914400" rtl="0" eaLnBrk="1" latinLnBrk="0" hangingPunct="1">
                        <a:defRPr sz="1800" b="1" kern="1200">
                          <a:solidFill>
                            <a:schemeClr val="lt1"/>
                          </a:solidFill>
                          <a:latin typeface="Myriad Pro"/>
                        </a:defRPr>
                      </a:lvl5pPr>
                      <a:lvl6pPr marL="2286000" algn="l" defTabSz="914400" rtl="0" eaLnBrk="1" latinLnBrk="0" hangingPunct="1">
                        <a:defRPr sz="1800" b="1" kern="1200">
                          <a:solidFill>
                            <a:schemeClr val="lt1"/>
                          </a:solidFill>
                          <a:latin typeface="Myriad Pro"/>
                        </a:defRPr>
                      </a:lvl6pPr>
                      <a:lvl7pPr marL="2743200" algn="l" defTabSz="914400" rtl="0" eaLnBrk="1" latinLnBrk="0" hangingPunct="1">
                        <a:defRPr sz="1800" b="1" kern="1200">
                          <a:solidFill>
                            <a:schemeClr val="lt1"/>
                          </a:solidFill>
                          <a:latin typeface="Myriad Pro"/>
                        </a:defRPr>
                      </a:lvl7pPr>
                      <a:lvl8pPr marL="3200400" algn="l" defTabSz="914400" rtl="0" eaLnBrk="1" latinLnBrk="0" hangingPunct="1">
                        <a:defRPr sz="1800" b="1" kern="1200">
                          <a:solidFill>
                            <a:schemeClr val="lt1"/>
                          </a:solidFill>
                          <a:latin typeface="Myriad Pro"/>
                        </a:defRPr>
                      </a:lvl8pPr>
                      <a:lvl9pPr marL="3657600" algn="l" defTabSz="914400" rtl="0" eaLnBrk="1" latinLnBrk="0" hangingPunct="1">
                        <a:defRPr sz="1800" b="1" kern="1200">
                          <a:solidFill>
                            <a:schemeClr val="lt1"/>
                          </a:solidFill>
                          <a:latin typeface="Myriad Pro"/>
                        </a:defRPr>
                      </a:lvl9pPr>
                    </a:lstStyle>
                    <a:p>
                      <a:r>
                        <a:rPr lang="en-CA" sz="1100" b="1" i="0" dirty="0" smtClean="0">
                          <a:solidFill>
                            <a:schemeClr val="tx1"/>
                          </a:solidFill>
                          <a:latin typeface="Arial" charset="0"/>
                          <a:ea typeface="Arial" charset="0"/>
                          <a:cs typeface="Arial" charset="0"/>
                        </a:rPr>
                        <a:t>Current TOU</a:t>
                      </a:r>
                      <a:endParaRPr lang="en-CA" sz="1100" b="1" i="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Myriad Pro"/>
                        </a:defRPr>
                      </a:lvl1pPr>
                      <a:lvl2pPr marL="457200" algn="l" defTabSz="914400" rtl="0" eaLnBrk="1" latinLnBrk="0" hangingPunct="1">
                        <a:defRPr sz="1800" b="1" kern="1200">
                          <a:solidFill>
                            <a:schemeClr val="lt1"/>
                          </a:solidFill>
                          <a:latin typeface="Myriad Pro"/>
                        </a:defRPr>
                      </a:lvl2pPr>
                      <a:lvl3pPr marL="914400" algn="l" defTabSz="914400" rtl="0" eaLnBrk="1" latinLnBrk="0" hangingPunct="1">
                        <a:defRPr sz="1800" b="1" kern="1200">
                          <a:solidFill>
                            <a:schemeClr val="lt1"/>
                          </a:solidFill>
                          <a:latin typeface="Myriad Pro"/>
                        </a:defRPr>
                      </a:lvl3pPr>
                      <a:lvl4pPr marL="1371600" algn="l" defTabSz="914400" rtl="0" eaLnBrk="1" latinLnBrk="0" hangingPunct="1">
                        <a:defRPr sz="1800" b="1" kern="1200">
                          <a:solidFill>
                            <a:schemeClr val="lt1"/>
                          </a:solidFill>
                          <a:latin typeface="Myriad Pro"/>
                        </a:defRPr>
                      </a:lvl4pPr>
                      <a:lvl5pPr marL="1828800" algn="l" defTabSz="914400" rtl="0" eaLnBrk="1" latinLnBrk="0" hangingPunct="1">
                        <a:defRPr sz="1800" b="1" kern="1200">
                          <a:solidFill>
                            <a:schemeClr val="lt1"/>
                          </a:solidFill>
                          <a:latin typeface="Myriad Pro"/>
                        </a:defRPr>
                      </a:lvl5pPr>
                      <a:lvl6pPr marL="2286000" algn="l" defTabSz="914400" rtl="0" eaLnBrk="1" latinLnBrk="0" hangingPunct="1">
                        <a:defRPr sz="1800" b="1" kern="1200">
                          <a:solidFill>
                            <a:schemeClr val="lt1"/>
                          </a:solidFill>
                          <a:latin typeface="Myriad Pro"/>
                        </a:defRPr>
                      </a:lvl6pPr>
                      <a:lvl7pPr marL="2743200" algn="l" defTabSz="914400" rtl="0" eaLnBrk="1" latinLnBrk="0" hangingPunct="1">
                        <a:defRPr sz="1800" b="1" kern="1200">
                          <a:solidFill>
                            <a:schemeClr val="lt1"/>
                          </a:solidFill>
                          <a:latin typeface="Myriad Pro"/>
                        </a:defRPr>
                      </a:lvl7pPr>
                      <a:lvl8pPr marL="3200400" algn="l" defTabSz="914400" rtl="0" eaLnBrk="1" latinLnBrk="0" hangingPunct="1">
                        <a:defRPr sz="1800" b="1" kern="1200">
                          <a:solidFill>
                            <a:schemeClr val="lt1"/>
                          </a:solidFill>
                          <a:latin typeface="Myriad Pro"/>
                        </a:defRPr>
                      </a:lvl8pPr>
                      <a:lvl9pPr marL="3657600" algn="l" defTabSz="914400" rtl="0" eaLnBrk="1" latinLnBrk="0" hangingPunct="1">
                        <a:defRPr sz="1800" b="1" kern="1200">
                          <a:solidFill>
                            <a:schemeClr val="lt1"/>
                          </a:solidFill>
                          <a:latin typeface="Myriad Pro"/>
                        </a:defRPr>
                      </a:lvl9pPr>
                    </a:lstStyle>
                    <a:p>
                      <a:r>
                        <a:rPr lang="en-CA" sz="1100" b="1" i="0" dirty="0" smtClean="0">
                          <a:solidFill>
                            <a:schemeClr val="tx1"/>
                          </a:solidFill>
                          <a:latin typeface="Arial" charset="0"/>
                          <a:ea typeface="Arial" charset="0"/>
                          <a:cs typeface="Arial" charset="0"/>
                        </a:rPr>
                        <a:t>New Flat Rate</a:t>
                      </a:r>
                      <a:endParaRPr lang="en-CA" sz="1100" b="1" i="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216024">
                <a:tc>
                  <a:txBody>
                    <a:bodyPr/>
                    <a:lstStyle>
                      <a:lvl1pPr marL="0" algn="l" defTabSz="914400" rtl="0" eaLnBrk="1" latinLnBrk="0" hangingPunct="1">
                        <a:defRPr sz="1800" kern="1200">
                          <a:solidFill>
                            <a:schemeClr val="dk1"/>
                          </a:solidFill>
                          <a:latin typeface="Myriad Pro"/>
                        </a:defRPr>
                      </a:lvl1pPr>
                      <a:lvl2pPr marL="457200" algn="l" defTabSz="914400" rtl="0" eaLnBrk="1" latinLnBrk="0" hangingPunct="1">
                        <a:defRPr sz="1800" kern="1200">
                          <a:solidFill>
                            <a:schemeClr val="dk1"/>
                          </a:solidFill>
                          <a:latin typeface="Myriad Pro"/>
                        </a:defRPr>
                      </a:lvl2pPr>
                      <a:lvl3pPr marL="914400" algn="l" defTabSz="914400" rtl="0" eaLnBrk="1" latinLnBrk="0" hangingPunct="1">
                        <a:defRPr sz="1800" kern="1200">
                          <a:solidFill>
                            <a:schemeClr val="dk1"/>
                          </a:solidFill>
                          <a:latin typeface="Myriad Pro"/>
                        </a:defRPr>
                      </a:lvl3pPr>
                      <a:lvl4pPr marL="1371600" algn="l" defTabSz="914400" rtl="0" eaLnBrk="1" latinLnBrk="0" hangingPunct="1">
                        <a:defRPr sz="1800" kern="1200">
                          <a:solidFill>
                            <a:schemeClr val="dk1"/>
                          </a:solidFill>
                          <a:latin typeface="Myriad Pro"/>
                        </a:defRPr>
                      </a:lvl4pPr>
                      <a:lvl5pPr marL="1828800" algn="l" defTabSz="914400" rtl="0" eaLnBrk="1" latinLnBrk="0" hangingPunct="1">
                        <a:defRPr sz="1800" kern="1200">
                          <a:solidFill>
                            <a:schemeClr val="dk1"/>
                          </a:solidFill>
                          <a:latin typeface="Myriad Pro"/>
                        </a:defRPr>
                      </a:lvl5pPr>
                      <a:lvl6pPr marL="2286000" algn="l" defTabSz="914400" rtl="0" eaLnBrk="1" latinLnBrk="0" hangingPunct="1">
                        <a:defRPr sz="1800" kern="1200">
                          <a:solidFill>
                            <a:schemeClr val="dk1"/>
                          </a:solidFill>
                          <a:latin typeface="Myriad Pro"/>
                        </a:defRPr>
                      </a:lvl6pPr>
                      <a:lvl7pPr marL="2743200" algn="l" defTabSz="914400" rtl="0" eaLnBrk="1" latinLnBrk="0" hangingPunct="1">
                        <a:defRPr sz="1800" kern="1200">
                          <a:solidFill>
                            <a:schemeClr val="dk1"/>
                          </a:solidFill>
                          <a:latin typeface="Myriad Pro"/>
                        </a:defRPr>
                      </a:lvl7pPr>
                      <a:lvl8pPr marL="3200400" algn="l" defTabSz="914400" rtl="0" eaLnBrk="1" latinLnBrk="0" hangingPunct="1">
                        <a:defRPr sz="1800" kern="1200">
                          <a:solidFill>
                            <a:schemeClr val="dk1"/>
                          </a:solidFill>
                          <a:latin typeface="Myriad Pro"/>
                        </a:defRPr>
                      </a:lvl8pPr>
                      <a:lvl9pPr marL="3657600" algn="l" defTabSz="914400" rtl="0" eaLnBrk="1" latinLnBrk="0" hangingPunct="1">
                        <a:defRPr sz="1800" kern="1200">
                          <a:solidFill>
                            <a:schemeClr val="dk1"/>
                          </a:solidFill>
                          <a:latin typeface="Myriad Pro"/>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b="0" i="0" dirty="0" smtClean="0">
                          <a:solidFill>
                            <a:schemeClr val="tx1"/>
                          </a:solidFill>
                          <a:latin typeface="Arial" charset="0"/>
                          <a:ea typeface="Arial" charset="0"/>
                          <a:cs typeface="Arial" charset="0"/>
                        </a:rPr>
                        <a:t>On: 18.0</a:t>
                      </a:r>
                      <a:r>
                        <a:rPr lang="en-CA" sz="1100" b="0" i="0" baseline="0" dirty="0" smtClean="0">
                          <a:solidFill>
                            <a:schemeClr val="tx1"/>
                          </a:solidFill>
                          <a:latin typeface="Arial" charset="0"/>
                          <a:ea typeface="Arial" charset="0"/>
                          <a:cs typeface="Arial" charset="0"/>
                        </a:rPr>
                        <a:t> </a:t>
                      </a:r>
                      <a:r>
                        <a:rPr lang="en-CA" sz="1100" b="0" i="0" dirty="0" smtClean="0">
                          <a:solidFill>
                            <a:schemeClr val="tx1"/>
                          </a:solidFill>
                          <a:latin typeface="Arial" charset="0"/>
                          <a:ea typeface="Arial" charset="0"/>
                          <a:cs typeface="Arial" charset="0"/>
                        </a:rPr>
                        <a:t>¢/kWh</a:t>
                      </a:r>
                      <a:endParaRPr lang="en-CA" sz="1100" b="0" i="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rowSpan="3">
                  <a:txBody>
                    <a:bodyPr/>
                    <a:lstStyle>
                      <a:lvl1pPr marL="0" algn="l" defTabSz="914400" rtl="0" eaLnBrk="1" latinLnBrk="0" hangingPunct="1">
                        <a:defRPr sz="1800" kern="1200">
                          <a:solidFill>
                            <a:schemeClr val="dk1"/>
                          </a:solidFill>
                          <a:latin typeface="Myriad Pro"/>
                        </a:defRPr>
                      </a:lvl1pPr>
                      <a:lvl2pPr marL="457200" algn="l" defTabSz="914400" rtl="0" eaLnBrk="1" latinLnBrk="0" hangingPunct="1">
                        <a:defRPr sz="1800" kern="1200">
                          <a:solidFill>
                            <a:schemeClr val="dk1"/>
                          </a:solidFill>
                          <a:latin typeface="Myriad Pro"/>
                        </a:defRPr>
                      </a:lvl2pPr>
                      <a:lvl3pPr marL="914400" algn="l" defTabSz="914400" rtl="0" eaLnBrk="1" latinLnBrk="0" hangingPunct="1">
                        <a:defRPr sz="1800" kern="1200">
                          <a:solidFill>
                            <a:schemeClr val="dk1"/>
                          </a:solidFill>
                          <a:latin typeface="Myriad Pro"/>
                        </a:defRPr>
                      </a:lvl3pPr>
                      <a:lvl4pPr marL="1371600" algn="l" defTabSz="914400" rtl="0" eaLnBrk="1" latinLnBrk="0" hangingPunct="1">
                        <a:defRPr sz="1800" kern="1200">
                          <a:solidFill>
                            <a:schemeClr val="dk1"/>
                          </a:solidFill>
                          <a:latin typeface="Myriad Pro"/>
                        </a:defRPr>
                      </a:lvl4pPr>
                      <a:lvl5pPr marL="1828800" algn="l" defTabSz="914400" rtl="0" eaLnBrk="1" latinLnBrk="0" hangingPunct="1">
                        <a:defRPr sz="1800" kern="1200">
                          <a:solidFill>
                            <a:schemeClr val="dk1"/>
                          </a:solidFill>
                          <a:latin typeface="Myriad Pro"/>
                        </a:defRPr>
                      </a:lvl5pPr>
                      <a:lvl6pPr marL="2286000" algn="l" defTabSz="914400" rtl="0" eaLnBrk="1" latinLnBrk="0" hangingPunct="1">
                        <a:defRPr sz="1800" kern="1200">
                          <a:solidFill>
                            <a:schemeClr val="dk1"/>
                          </a:solidFill>
                          <a:latin typeface="Myriad Pro"/>
                        </a:defRPr>
                      </a:lvl6pPr>
                      <a:lvl7pPr marL="2743200" algn="l" defTabSz="914400" rtl="0" eaLnBrk="1" latinLnBrk="0" hangingPunct="1">
                        <a:defRPr sz="1800" kern="1200">
                          <a:solidFill>
                            <a:schemeClr val="dk1"/>
                          </a:solidFill>
                          <a:latin typeface="Myriad Pro"/>
                        </a:defRPr>
                      </a:lvl7pPr>
                      <a:lvl8pPr marL="3200400" algn="l" defTabSz="914400" rtl="0" eaLnBrk="1" latinLnBrk="0" hangingPunct="1">
                        <a:defRPr sz="1800" kern="1200">
                          <a:solidFill>
                            <a:schemeClr val="dk1"/>
                          </a:solidFill>
                          <a:latin typeface="Myriad Pro"/>
                        </a:defRPr>
                      </a:lvl8pPr>
                      <a:lvl9pPr marL="3657600" algn="l" defTabSz="914400" rtl="0" eaLnBrk="1" latinLnBrk="0" hangingPunct="1">
                        <a:defRPr sz="1800" kern="1200">
                          <a:solidFill>
                            <a:schemeClr val="dk1"/>
                          </a:solidFill>
                          <a:latin typeface="Myriad Pro"/>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0" i="0" dirty="0" smtClean="0">
                          <a:solidFill>
                            <a:schemeClr val="tx1"/>
                          </a:solidFill>
                          <a:latin typeface="Arial" charset="0"/>
                          <a:ea typeface="Arial" charset="0"/>
                          <a:cs typeface="Arial" charset="0"/>
                        </a:rPr>
                        <a:t>11.1 ¢/kWh</a:t>
                      </a:r>
                    </a:p>
                    <a:p>
                      <a:endParaRPr lang="en-CA" sz="1100" b="0" i="0" dirty="0">
                        <a:solidFill>
                          <a:schemeClr val="tx1"/>
                        </a:solidFill>
                        <a:latin typeface="Arial" charset="0"/>
                        <a:ea typeface="Arial" charset="0"/>
                        <a:cs typeface="Arial"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216024">
                <a:tc>
                  <a:txBody>
                    <a:bodyPr/>
                    <a:lstStyle>
                      <a:lvl1pPr marL="0" algn="l" defTabSz="914400" rtl="0" eaLnBrk="1" latinLnBrk="0" hangingPunct="1">
                        <a:defRPr sz="1800" kern="1200">
                          <a:solidFill>
                            <a:schemeClr val="dk1"/>
                          </a:solidFill>
                          <a:latin typeface="Myriad Pro"/>
                        </a:defRPr>
                      </a:lvl1pPr>
                      <a:lvl2pPr marL="457200" algn="l" defTabSz="914400" rtl="0" eaLnBrk="1" latinLnBrk="0" hangingPunct="1">
                        <a:defRPr sz="1800" kern="1200">
                          <a:solidFill>
                            <a:schemeClr val="dk1"/>
                          </a:solidFill>
                          <a:latin typeface="Myriad Pro"/>
                        </a:defRPr>
                      </a:lvl2pPr>
                      <a:lvl3pPr marL="914400" algn="l" defTabSz="914400" rtl="0" eaLnBrk="1" latinLnBrk="0" hangingPunct="1">
                        <a:defRPr sz="1800" kern="1200">
                          <a:solidFill>
                            <a:schemeClr val="dk1"/>
                          </a:solidFill>
                          <a:latin typeface="Myriad Pro"/>
                        </a:defRPr>
                      </a:lvl3pPr>
                      <a:lvl4pPr marL="1371600" algn="l" defTabSz="914400" rtl="0" eaLnBrk="1" latinLnBrk="0" hangingPunct="1">
                        <a:defRPr sz="1800" kern="1200">
                          <a:solidFill>
                            <a:schemeClr val="dk1"/>
                          </a:solidFill>
                          <a:latin typeface="Myriad Pro"/>
                        </a:defRPr>
                      </a:lvl4pPr>
                      <a:lvl5pPr marL="1828800" algn="l" defTabSz="914400" rtl="0" eaLnBrk="1" latinLnBrk="0" hangingPunct="1">
                        <a:defRPr sz="1800" kern="1200">
                          <a:solidFill>
                            <a:schemeClr val="dk1"/>
                          </a:solidFill>
                          <a:latin typeface="Myriad Pro"/>
                        </a:defRPr>
                      </a:lvl5pPr>
                      <a:lvl6pPr marL="2286000" algn="l" defTabSz="914400" rtl="0" eaLnBrk="1" latinLnBrk="0" hangingPunct="1">
                        <a:defRPr sz="1800" kern="1200">
                          <a:solidFill>
                            <a:schemeClr val="dk1"/>
                          </a:solidFill>
                          <a:latin typeface="Myriad Pro"/>
                        </a:defRPr>
                      </a:lvl6pPr>
                      <a:lvl7pPr marL="2743200" algn="l" defTabSz="914400" rtl="0" eaLnBrk="1" latinLnBrk="0" hangingPunct="1">
                        <a:defRPr sz="1800" kern="1200">
                          <a:solidFill>
                            <a:schemeClr val="dk1"/>
                          </a:solidFill>
                          <a:latin typeface="Myriad Pro"/>
                        </a:defRPr>
                      </a:lvl7pPr>
                      <a:lvl8pPr marL="3200400" algn="l" defTabSz="914400" rtl="0" eaLnBrk="1" latinLnBrk="0" hangingPunct="1">
                        <a:defRPr sz="1800" kern="1200">
                          <a:solidFill>
                            <a:schemeClr val="dk1"/>
                          </a:solidFill>
                          <a:latin typeface="Myriad Pro"/>
                        </a:defRPr>
                      </a:lvl8pPr>
                      <a:lvl9pPr marL="3657600" algn="l" defTabSz="914400" rtl="0" eaLnBrk="1" latinLnBrk="0" hangingPunct="1">
                        <a:defRPr sz="1800" kern="1200">
                          <a:solidFill>
                            <a:schemeClr val="dk1"/>
                          </a:solidFill>
                          <a:latin typeface="Myriad Pro"/>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100" b="0" i="0" smtClean="0">
                          <a:solidFill>
                            <a:schemeClr val="tx1"/>
                          </a:solidFill>
                          <a:latin typeface="Arial" charset="0"/>
                          <a:ea typeface="Arial" charset="0"/>
                          <a:cs typeface="Arial" charset="0"/>
                        </a:rPr>
                        <a:t>Mid:</a:t>
                      </a:r>
                      <a:r>
                        <a:rPr lang="en-CA" sz="1100" b="0" i="0" baseline="0" smtClean="0">
                          <a:solidFill>
                            <a:schemeClr val="tx1"/>
                          </a:solidFill>
                          <a:latin typeface="Arial" charset="0"/>
                          <a:ea typeface="Arial" charset="0"/>
                          <a:cs typeface="Arial" charset="0"/>
                        </a:rPr>
                        <a:t> </a:t>
                      </a:r>
                      <a:r>
                        <a:rPr lang="en-CA" sz="1100" b="0" i="0" smtClean="0">
                          <a:solidFill>
                            <a:schemeClr val="tx1"/>
                          </a:solidFill>
                          <a:latin typeface="Arial" charset="0"/>
                          <a:ea typeface="Arial" charset="0"/>
                          <a:cs typeface="Arial" charset="0"/>
                        </a:rPr>
                        <a:t>13.2 ¢/kWh</a:t>
                      </a:r>
                      <a:endParaRPr lang="en-CA" sz="1100" b="0" i="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vMerge="1">
                  <a:txBody>
                    <a:bodyPr/>
                    <a:lstStyle/>
                    <a:p>
                      <a:endParaRPr lang="en-CA"/>
                    </a:p>
                  </a:txBody>
                  <a:tcPr/>
                </a:tc>
              </a:tr>
              <a:tr h="216024">
                <a:tc>
                  <a:txBody>
                    <a:bodyPr/>
                    <a:lstStyle>
                      <a:lvl1pPr marL="0" algn="l" defTabSz="914400" rtl="0" eaLnBrk="1" latinLnBrk="0" hangingPunct="1">
                        <a:defRPr sz="1800" kern="1200">
                          <a:solidFill>
                            <a:schemeClr val="dk1"/>
                          </a:solidFill>
                          <a:latin typeface="Myriad Pro"/>
                        </a:defRPr>
                      </a:lvl1pPr>
                      <a:lvl2pPr marL="457200" algn="l" defTabSz="914400" rtl="0" eaLnBrk="1" latinLnBrk="0" hangingPunct="1">
                        <a:defRPr sz="1800" kern="1200">
                          <a:solidFill>
                            <a:schemeClr val="dk1"/>
                          </a:solidFill>
                          <a:latin typeface="Myriad Pro"/>
                        </a:defRPr>
                      </a:lvl2pPr>
                      <a:lvl3pPr marL="914400" algn="l" defTabSz="914400" rtl="0" eaLnBrk="1" latinLnBrk="0" hangingPunct="1">
                        <a:defRPr sz="1800" kern="1200">
                          <a:solidFill>
                            <a:schemeClr val="dk1"/>
                          </a:solidFill>
                          <a:latin typeface="Myriad Pro"/>
                        </a:defRPr>
                      </a:lvl3pPr>
                      <a:lvl4pPr marL="1371600" algn="l" defTabSz="914400" rtl="0" eaLnBrk="1" latinLnBrk="0" hangingPunct="1">
                        <a:defRPr sz="1800" kern="1200">
                          <a:solidFill>
                            <a:schemeClr val="dk1"/>
                          </a:solidFill>
                          <a:latin typeface="Myriad Pro"/>
                        </a:defRPr>
                      </a:lvl4pPr>
                      <a:lvl5pPr marL="1828800" algn="l" defTabSz="914400" rtl="0" eaLnBrk="1" latinLnBrk="0" hangingPunct="1">
                        <a:defRPr sz="1800" kern="1200">
                          <a:solidFill>
                            <a:schemeClr val="dk1"/>
                          </a:solidFill>
                          <a:latin typeface="Myriad Pro"/>
                        </a:defRPr>
                      </a:lvl5pPr>
                      <a:lvl6pPr marL="2286000" algn="l" defTabSz="914400" rtl="0" eaLnBrk="1" latinLnBrk="0" hangingPunct="1">
                        <a:defRPr sz="1800" kern="1200">
                          <a:solidFill>
                            <a:schemeClr val="dk1"/>
                          </a:solidFill>
                          <a:latin typeface="Myriad Pro"/>
                        </a:defRPr>
                      </a:lvl6pPr>
                      <a:lvl7pPr marL="2743200" algn="l" defTabSz="914400" rtl="0" eaLnBrk="1" latinLnBrk="0" hangingPunct="1">
                        <a:defRPr sz="1800" kern="1200">
                          <a:solidFill>
                            <a:schemeClr val="dk1"/>
                          </a:solidFill>
                          <a:latin typeface="Myriad Pro"/>
                        </a:defRPr>
                      </a:lvl7pPr>
                      <a:lvl8pPr marL="3200400" algn="l" defTabSz="914400" rtl="0" eaLnBrk="1" latinLnBrk="0" hangingPunct="1">
                        <a:defRPr sz="1800" kern="1200">
                          <a:solidFill>
                            <a:schemeClr val="dk1"/>
                          </a:solidFill>
                          <a:latin typeface="Myriad Pro"/>
                        </a:defRPr>
                      </a:lvl8pPr>
                      <a:lvl9pPr marL="3657600" algn="l" defTabSz="914400" rtl="0" eaLnBrk="1" latinLnBrk="0" hangingPunct="1">
                        <a:defRPr sz="1800" kern="1200">
                          <a:solidFill>
                            <a:schemeClr val="dk1"/>
                          </a:solidFill>
                          <a:latin typeface="Myriad Pro"/>
                        </a:defRPr>
                      </a:lvl9pPr>
                    </a:lstStyle>
                    <a:p>
                      <a:r>
                        <a:rPr lang="en-CA" sz="1100" b="0" i="0" dirty="0" smtClean="0">
                          <a:solidFill>
                            <a:schemeClr val="tx1"/>
                          </a:solidFill>
                          <a:latin typeface="Arial" charset="0"/>
                          <a:ea typeface="Arial" charset="0"/>
                          <a:cs typeface="Arial" charset="0"/>
                        </a:rPr>
                        <a:t>Off: 8.7 ¢/kWh </a:t>
                      </a:r>
                      <a:endParaRPr lang="en-CA" sz="1100" b="0" i="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vMerge="1">
                  <a:txBody>
                    <a:bodyPr/>
                    <a:lstStyle/>
                    <a:p>
                      <a:endParaRPr lang="en-CA"/>
                    </a:p>
                  </a:txBody>
                  <a:tcPr/>
                </a:tc>
              </a:tr>
            </a:tbl>
          </a:graphicData>
        </a:graphic>
      </p:graphicFrame>
      <p:sp>
        <p:nvSpPr>
          <p:cNvPr id="6" name="Content Placeholder 2"/>
          <p:cNvSpPr txBox="1">
            <a:spLocks/>
          </p:cNvSpPr>
          <p:nvPr/>
        </p:nvSpPr>
        <p:spPr>
          <a:xfrm>
            <a:off x="425639" y="3680603"/>
            <a:ext cx="8712968" cy="2675463"/>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CA" sz="1400" b="1" u="sng" dirty="0">
                <a:latin typeface="Arial" pitchFamily="34" charset="0"/>
                <a:cs typeface="Arial" pitchFamily="34" charset="0"/>
              </a:rPr>
              <a:t>Considerations</a:t>
            </a:r>
            <a:endParaRPr lang="en-CA" sz="1400" dirty="0">
              <a:latin typeface="Arial" pitchFamily="34" charset="0"/>
              <a:cs typeface="Arial" pitchFamily="34" charset="0"/>
            </a:endParaRPr>
          </a:p>
          <a:p>
            <a:r>
              <a:rPr lang="en-CA" sz="1400" dirty="0" smtClean="0">
                <a:latin typeface="Arial" pitchFamily="34" charset="0"/>
                <a:cs typeface="Arial" pitchFamily="34" charset="0"/>
              </a:rPr>
              <a:t>The OEB has indicated that the option would lead to no overall change in system costs. Consumers with higher peak and mid-peak usage patterns would see a decrease in their electricity bills, while those with higher off-peak usage patterns would see an increase.</a:t>
            </a:r>
          </a:p>
          <a:p>
            <a:pPr marL="711200" lvl="1" indent="-171450">
              <a:buSzTx/>
              <a:buFont typeface="Arial" panose="020B0604020202020204" pitchFamily="34" charset="0"/>
              <a:buChar char="−"/>
            </a:pPr>
            <a:r>
              <a:rPr lang="en-CA" sz="1200" dirty="0">
                <a:latin typeface="Arial" pitchFamily="34" charset="0"/>
                <a:cs typeface="Arial" pitchFamily="34" charset="0"/>
              </a:rPr>
              <a:t>While </a:t>
            </a:r>
            <a:r>
              <a:rPr lang="en-CA" sz="1200" dirty="0" smtClean="0">
                <a:latin typeface="Arial" pitchFamily="34" charset="0"/>
                <a:cs typeface="Arial" pitchFamily="34" charset="0"/>
              </a:rPr>
              <a:t>the current strong supply </a:t>
            </a:r>
            <a:r>
              <a:rPr lang="en-CA" sz="1200" dirty="0">
                <a:latin typeface="Arial" pitchFamily="34" charset="0"/>
                <a:cs typeface="Arial" pitchFamily="34" charset="0"/>
              </a:rPr>
              <a:t>conditions may </a:t>
            </a:r>
            <a:r>
              <a:rPr lang="en-CA" sz="1200" dirty="0" smtClean="0">
                <a:latin typeface="Arial" pitchFamily="34" charset="0"/>
                <a:cs typeface="Arial" pitchFamily="34" charset="0"/>
              </a:rPr>
              <a:t>allow for such </a:t>
            </a:r>
            <a:r>
              <a:rPr lang="en-CA" sz="1200" dirty="0">
                <a:latin typeface="Arial" pitchFamily="34" charset="0"/>
                <a:cs typeface="Arial" pitchFamily="34" charset="0"/>
              </a:rPr>
              <a:t>an RPP </a:t>
            </a:r>
            <a:r>
              <a:rPr lang="en-CA" sz="1200" dirty="0" smtClean="0">
                <a:latin typeface="Arial" pitchFamily="34" charset="0"/>
                <a:cs typeface="Arial" pitchFamily="34" charset="0"/>
              </a:rPr>
              <a:t>structure (i.e.</a:t>
            </a:r>
            <a:r>
              <a:rPr lang="en-US" sz="1200" dirty="0" smtClean="0">
                <a:latin typeface="Arial" pitchFamily="34" charset="0"/>
                <a:cs typeface="Arial" pitchFamily="34" charset="0"/>
              </a:rPr>
              <a:t>,</a:t>
            </a:r>
            <a:r>
              <a:rPr lang="en-US" sz="1200" dirty="0">
                <a:latin typeface="Arial" pitchFamily="34" charset="0"/>
                <a:cs typeface="Arial" pitchFamily="34" charset="0"/>
              </a:rPr>
              <a:t> </a:t>
            </a:r>
            <a:r>
              <a:rPr lang="en-US" sz="1200" dirty="0" smtClean="0">
                <a:latin typeface="Arial" pitchFamily="34" charset="0"/>
                <a:cs typeface="Arial" pitchFamily="34" charset="0"/>
              </a:rPr>
              <a:t>p</a:t>
            </a:r>
            <a:r>
              <a:rPr lang="en-CA" sz="1200" dirty="0" err="1" smtClean="0">
                <a:latin typeface="Arial" pitchFamily="34" charset="0"/>
                <a:cs typeface="Arial" pitchFamily="34" charset="0"/>
              </a:rPr>
              <a:t>eak</a:t>
            </a:r>
            <a:r>
              <a:rPr lang="en-CA" sz="1200" dirty="0" smtClean="0">
                <a:latin typeface="Arial" pitchFamily="34" charset="0"/>
                <a:cs typeface="Arial" pitchFamily="34" charset="0"/>
              </a:rPr>
              <a:t> demand requirements can be easily met), administrative </a:t>
            </a:r>
            <a:r>
              <a:rPr lang="en-CA" sz="1200" dirty="0">
                <a:latin typeface="Arial" pitchFamily="34" charset="0"/>
                <a:cs typeface="Arial" pitchFamily="34" charset="0"/>
              </a:rPr>
              <a:t>costs </a:t>
            </a:r>
            <a:r>
              <a:rPr lang="en-CA" sz="1200" dirty="0" smtClean="0">
                <a:latin typeface="Arial" pitchFamily="34" charset="0"/>
                <a:cs typeface="Arial" pitchFamily="34" charset="0"/>
              </a:rPr>
              <a:t>could </a:t>
            </a:r>
            <a:r>
              <a:rPr lang="en-CA" sz="1200" dirty="0">
                <a:latin typeface="Arial" pitchFamily="34" charset="0"/>
                <a:cs typeface="Arial" pitchFamily="34" charset="0"/>
              </a:rPr>
              <a:t>be </a:t>
            </a:r>
            <a:r>
              <a:rPr lang="en-CA" sz="1200" dirty="0" smtClean="0">
                <a:latin typeface="Arial" pitchFamily="34" charset="0"/>
                <a:cs typeface="Arial" pitchFamily="34" charset="0"/>
              </a:rPr>
              <a:t>high (distributors would need to design/implement an opt-in process and associated billing system on an interim basis).</a:t>
            </a:r>
            <a:endParaRPr lang="en-CA" sz="1200" b="1" u="sng" dirty="0">
              <a:latin typeface="Arial" pitchFamily="34" charset="0"/>
              <a:cs typeface="Arial" pitchFamily="34" charset="0"/>
            </a:endParaRPr>
          </a:p>
          <a:p>
            <a:endParaRPr lang="en-CA" sz="1800" dirty="0" smtClean="0">
              <a:latin typeface="Arial" pitchFamily="34" charset="0"/>
              <a:cs typeface="Arial" pitchFamily="34" charset="0"/>
            </a:endParaRPr>
          </a:p>
          <a:p>
            <a:endParaRPr lang="en-CA" sz="1800" dirty="0" smtClean="0">
              <a:latin typeface="Arial" pitchFamily="34" charset="0"/>
              <a:cs typeface="Arial" pitchFamily="34" charset="0"/>
            </a:endParaRPr>
          </a:p>
          <a:p>
            <a:endParaRPr lang="en-CA" sz="1800" dirty="0">
              <a:latin typeface="Arial" pitchFamily="34" charset="0"/>
              <a:cs typeface="Arial"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203813902"/>
              </p:ext>
            </p:extLst>
          </p:nvPr>
        </p:nvGraphicFramePr>
        <p:xfrm>
          <a:off x="3448974" y="5312121"/>
          <a:ext cx="5515514" cy="868531"/>
        </p:xfrm>
        <a:graphic>
          <a:graphicData uri="http://schemas.openxmlformats.org/drawingml/2006/table">
            <a:tbl>
              <a:tblPr firstRow="1" bandRow="1"/>
              <a:tblGrid>
                <a:gridCol w="3063232"/>
                <a:gridCol w="1298268"/>
                <a:gridCol w="1154014"/>
              </a:tblGrid>
              <a:tr h="166461">
                <a:tc>
                  <a:txBody>
                    <a:bodyPr/>
                    <a:lstStyle/>
                    <a:p>
                      <a:endParaRPr lang="en-CA" sz="90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Myriad Pro"/>
                        </a:defRPr>
                      </a:lvl1pPr>
                      <a:lvl2pPr marL="457200" algn="l" defTabSz="914400" rtl="0" eaLnBrk="1" latinLnBrk="0" hangingPunct="1">
                        <a:defRPr sz="1800" b="1" kern="1200">
                          <a:solidFill>
                            <a:schemeClr val="lt1"/>
                          </a:solidFill>
                          <a:latin typeface="Myriad Pro"/>
                        </a:defRPr>
                      </a:lvl2pPr>
                      <a:lvl3pPr marL="914400" algn="l" defTabSz="914400" rtl="0" eaLnBrk="1" latinLnBrk="0" hangingPunct="1">
                        <a:defRPr sz="1800" b="1" kern="1200">
                          <a:solidFill>
                            <a:schemeClr val="lt1"/>
                          </a:solidFill>
                          <a:latin typeface="Myriad Pro"/>
                        </a:defRPr>
                      </a:lvl3pPr>
                      <a:lvl4pPr marL="1371600" algn="l" defTabSz="914400" rtl="0" eaLnBrk="1" latinLnBrk="0" hangingPunct="1">
                        <a:defRPr sz="1800" b="1" kern="1200">
                          <a:solidFill>
                            <a:schemeClr val="lt1"/>
                          </a:solidFill>
                          <a:latin typeface="Myriad Pro"/>
                        </a:defRPr>
                      </a:lvl4pPr>
                      <a:lvl5pPr marL="1828800" algn="l" defTabSz="914400" rtl="0" eaLnBrk="1" latinLnBrk="0" hangingPunct="1">
                        <a:defRPr sz="1800" b="1" kern="1200">
                          <a:solidFill>
                            <a:schemeClr val="lt1"/>
                          </a:solidFill>
                          <a:latin typeface="Myriad Pro"/>
                        </a:defRPr>
                      </a:lvl5pPr>
                      <a:lvl6pPr marL="2286000" algn="l" defTabSz="914400" rtl="0" eaLnBrk="1" latinLnBrk="0" hangingPunct="1">
                        <a:defRPr sz="1800" b="1" kern="1200">
                          <a:solidFill>
                            <a:schemeClr val="lt1"/>
                          </a:solidFill>
                          <a:latin typeface="Myriad Pro"/>
                        </a:defRPr>
                      </a:lvl6pPr>
                      <a:lvl7pPr marL="2743200" algn="l" defTabSz="914400" rtl="0" eaLnBrk="1" latinLnBrk="0" hangingPunct="1">
                        <a:defRPr sz="1800" b="1" kern="1200">
                          <a:solidFill>
                            <a:schemeClr val="lt1"/>
                          </a:solidFill>
                          <a:latin typeface="Myriad Pro"/>
                        </a:defRPr>
                      </a:lvl7pPr>
                      <a:lvl8pPr marL="3200400" algn="l" defTabSz="914400" rtl="0" eaLnBrk="1" latinLnBrk="0" hangingPunct="1">
                        <a:defRPr sz="1800" b="1" kern="1200">
                          <a:solidFill>
                            <a:schemeClr val="lt1"/>
                          </a:solidFill>
                          <a:latin typeface="Myriad Pro"/>
                        </a:defRPr>
                      </a:lvl8pPr>
                      <a:lvl9pPr marL="3657600" algn="l" defTabSz="914400" rtl="0" eaLnBrk="1" latinLnBrk="0" hangingPunct="1">
                        <a:defRPr sz="1800" b="1" kern="1200">
                          <a:solidFill>
                            <a:schemeClr val="lt1"/>
                          </a:solidFill>
                          <a:latin typeface="Myriad Pro"/>
                        </a:defRPr>
                      </a:lvl9pPr>
                    </a:lstStyle>
                    <a:p>
                      <a:r>
                        <a:rPr lang="en-CA" sz="900" dirty="0" smtClean="0">
                          <a:solidFill>
                            <a:schemeClr val="tx1"/>
                          </a:solidFill>
                          <a:latin typeface="Arial" charset="0"/>
                          <a:ea typeface="Arial" charset="0"/>
                          <a:cs typeface="Arial" charset="0"/>
                        </a:rPr>
                        <a:t>Current TOU</a:t>
                      </a:r>
                      <a:endParaRPr lang="en-CA" sz="90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Myriad Pro"/>
                        </a:defRPr>
                      </a:lvl1pPr>
                      <a:lvl2pPr marL="457200" algn="l" defTabSz="914400" rtl="0" eaLnBrk="1" latinLnBrk="0" hangingPunct="1">
                        <a:defRPr sz="1800" b="1" kern="1200">
                          <a:solidFill>
                            <a:schemeClr val="lt1"/>
                          </a:solidFill>
                          <a:latin typeface="Myriad Pro"/>
                        </a:defRPr>
                      </a:lvl2pPr>
                      <a:lvl3pPr marL="914400" algn="l" defTabSz="914400" rtl="0" eaLnBrk="1" latinLnBrk="0" hangingPunct="1">
                        <a:defRPr sz="1800" b="1" kern="1200">
                          <a:solidFill>
                            <a:schemeClr val="lt1"/>
                          </a:solidFill>
                          <a:latin typeface="Myriad Pro"/>
                        </a:defRPr>
                      </a:lvl3pPr>
                      <a:lvl4pPr marL="1371600" algn="l" defTabSz="914400" rtl="0" eaLnBrk="1" latinLnBrk="0" hangingPunct="1">
                        <a:defRPr sz="1800" b="1" kern="1200">
                          <a:solidFill>
                            <a:schemeClr val="lt1"/>
                          </a:solidFill>
                          <a:latin typeface="Myriad Pro"/>
                        </a:defRPr>
                      </a:lvl4pPr>
                      <a:lvl5pPr marL="1828800" algn="l" defTabSz="914400" rtl="0" eaLnBrk="1" latinLnBrk="0" hangingPunct="1">
                        <a:defRPr sz="1800" b="1" kern="1200">
                          <a:solidFill>
                            <a:schemeClr val="lt1"/>
                          </a:solidFill>
                          <a:latin typeface="Myriad Pro"/>
                        </a:defRPr>
                      </a:lvl5pPr>
                      <a:lvl6pPr marL="2286000" algn="l" defTabSz="914400" rtl="0" eaLnBrk="1" latinLnBrk="0" hangingPunct="1">
                        <a:defRPr sz="1800" b="1" kern="1200">
                          <a:solidFill>
                            <a:schemeClr val="lt1"/>
                          </a:solidFill>
                          <a:latin typeface="Myriad Pro"/>
                        </a:defRPr>
                      </a:lvl6pPr>
                      <a:lvl7pPr marL="2743200" algn="l" defTabSz="914400" rtl="0" eaLnBrk="1" latinLnBrk="0" hangingPunct="1">
                        <a:defRPr sz="1800" b="1" kern="1200">
                          <a:solidFill>
                            <a:schemeClr val="lt1"/>
                          </a:solidFill>
                          <a:latin typeface="Myriad Pro"/>
                        </a:defRPr>
                      </a:lvl7pPr>
                      <a:lvl8pPr marL="3200400" algn="l" defTabSz="914400" rtl="0" eaLnBrk="1" latinLnBrk="0" hangingPunct="1">
                        <a:defRPr sz="1800" b="1" kern="1200">
                          <a:solidFill>
                            <a:schemeClr val="lt1"/>
                          </a:solidFill>
                          <a:latin typeface="Myriad Pro"/>
                        </a:defRPr>
                      </a:lvl8pPr>
                      <a:lvl9pPr marL="3657600" algn="l" defTabSz="914400" rtl="0" eaLnBrk="1" latinLnBrk="0" hangingPunct="1">
                        <a:defRPr sz="1800" b="1" kern="1200">
                          <a:solidFill>
                            <a:schemeClr val="lt1"/>
                          </a:solidFill>
                          <a:latin typeface="Myriad Pro"/>
                        </a:defRPr>
                      </a:lvl9pPr>
                    </a:lstStyle>
                    <a:p>
                      <a:r>
                        <a:rPr lang="en-CA" sz="900" smtClean="0">
                          <a:solidFill>
                            <a:schemeClr val="tx1"/>
                          </a:solidFill>
                          <a:latin typeface="Arial" charset="0"/>
                          <a:ea typeface="Arial" charset="0"/>
                          <a:cs typeface="Arial" charset="0"/>
                        </a:rPr>
                        <a:t>New Flat Rate</a:t>
                      </a:r>
                      <a:endParaRPr lang="en-CA" sz="90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2741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charset="0"/>
                          <a:ea typeface="Arial" charset="0"/>
                          <a:cs typeface="Arial" charset="0"/>
                        </a:rPr>
                        <a:t>1) Monthly</a:t>
                      </a:r>
                      <a:r>
                        <a:rPr lang="en-CA" sz="900" baseline="0" dirty="0" smtClean="0">
                          <a:solidFill>
                            <a:schemeClr val="tx1"/>
                          </a:solidFill>
                          <a:latin typeface="Arial" charset="0"/>
                          <a:ea typeface="Arial" charset="0"/>
                          <a:cs typeface="Arial" charset="0"/>
                        </a:rPr>
                        <a:t> electricity bill-  higher </a:t>
                      </a:r>
                      <a:r>
                        <a:rPr lang="en-CA" sz="900" dirty="0" smtClean="0">
                          <a:solidFill>
                            <a:schemeClr val="tx1"/>
                          </a:solidFill>
                          <a:latin typeface="Arial" charset="0"/>
                          <a:ea typeface="Arial" charset="0"/>
                          <a:cs typeface="Arial" charset="0"/>
                        </a:rPr>
                        <a:t>peak and mid-peak usage patterns</a:t>
                      </a:r>
                      <a:endParaRPr lang="en-CA" sz="90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Myriad Pro"/>
                        </a:defRPr>
                      </a:lvl1pPr>
                      <a:lvl2pPr marL="457200" algn="l" defTabSz="914400" rtl="0" eaLnBrk="1" latinLnBrk="0" hangingPunct="1">
                        <a:defRPr sz="1800" kern="1200">
                          <a:solidFill>
                            <a:schemeClr val="dk1"/>
                          </a:solidFill>
                          <a:latin typeface="Myriad Pro"/>
                        </a:defRPr>
                      </a:lvl2pPr>
                      <a:lvl3pPr marL="914400" algn="l" defTabSz="914400" rtl="0" eaLnBrk="1" latinLnBrk="0" hangingPunct="1">
                        <a:defRPr sz="1800" kern="1200">
                          <a:solidFill>
                            <a:schemeClr val="dk1"/>
                          </a:solidFill>
                          <a:latin typeface="Myriad Pro"/>
                        </a:defRPr>
                      </a:lvl3pPr>
                      <a:lvl4pPr marL="1371600" algn="l" defTabSz="914400" rtl="0" eaLnBrk="1" latinLnBrk="0" hangingPunct="1">
                        <a:defRPr sz="1800" kern="1200">
                          <a:solidFill>
                            <a:schemeClr val="dk1"/>
                          </a:solidFill>
                          <a:latin typeface="Myriad Pro"/>
                        </a:defRPr>
                      </a:lvl4pPr>
                      <a:lvl5pPr marL="1828800" algn="l" defTabSz="914400" rtl="0" eaLnBrk="1" latinLnBrk="0" hangingPunct="1">
                        <a:defRPr sz="1800" kern="1200">
                          <a:solidFill>
                            <a:schemeClr val="dk1"/>
                          </a:solidFill>
                          <a:latin typeface="Myriad Pro"/>
                        </a:defRPr>
                      </a:lvl5pPr>
                      <a:lvl6pPr marL="2286000" algn="l" defTabSz="914400" rtl="0" eaLnBrk="1" latinLnBrk="0" hangingPunct="1">
                        <a:defRPr sz="1800" kern="1200">
                          <a:solidFill>
                            <a:schemeClr val="dk1"/>
                          </a:solidFill>
                          <a:latin typeface="Myriad Pro"/>
                        </a:defRPr>
                      </a:lvl6pPr>
                      <a:lvl7pPr marL="2743200" algn="l" defTabSz="914400" rtl="0" eaLnBrk="1" latinLnBrk="0" hangingPunct="1">
                        <a:defRPr sz="1800" kern="1200">
                          <a:solidFill>
                            <a:schemeClr val="dk1"/>
                          </a:solidFill>
                          <a:latin typeface="Myriad Pro"/>
                        </a:defRPr>
                      </a:lvl7pPr>
                      <a:lvl8pPr marL="3200400" algn="l" defTabSz="914400" rtl="0" eaLnBrk="1" latinLnBrk="0" hangingPunct="1">
                        <a:defRPr sz="1800" kern="1200">
                          <a:solidFill>
                            <a:schemeClr val="dk1"/>
                          </a:solidFill>
                          <a:latin typeface="Myriad Pro"/>
                        </a:defRPr>
                      </a:lvl8pPr>
                      <a:lvl9pPr marL="3657600" algn="l" defTabSz="914400" rtl="0" eaLnBrk="1" latinLnBrk="0" hangingPunct="1">
                        <a:defRPr sz="1800" kern="1200">
                          <a:solidFill>
                            <a:schemeClr val="dk1"/>
                          </a:solidFill>
                          <a:latin typeface="Myriad Pro"/>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charset="0"/>
                          <a:ea typeface="Arial" charset="0"/>
                          <a:cs typeface="Arial" charset="0"/>
                        </a:rPr>
                        <a:t>$172</a:t>
                      </a:r>
                      <a:endParaRPr lang="en-CA" sz="90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Myriad Pro"/>
                        </a:defRPr>
                      </a:lvl1pPr>
                      <a:lvl2pPr marL="457200" algn="l" defTabSz="914400" rtl="0" eaLnBrk="1" latinLnBrk="0" hangingPunct="1">
                        <a:defRPr sz="1800" kern="1200">
                          <a:solidFill>
                            <a:schemeClr val="dk1"/>
                          </a:solidFill>
                          <a:latin typeface="Myriad Pro"/>
                        </a:defRPr>
                      </a:lvl2pPr>
                      <a:lvl3pPr marL="914400" algn="l" defTabSz="914400" rtl="0" eaLnBrk="1" latinLnBrk="0" hangingPunct="1">
                        <a:defRPr sz="1800" kern="1200">
                          <a:solidFill>
                            <a:schemeClr val="dk1"/>
                          </a:solidFill>
                          <a:latin typeface="Myriad Pro"/>
                        </a:defRPr>
                      </a:lvl3pPr>
                      <a:lvl4pPr marL="1371600" algn="l" defTabSz="914400" rtl="0" eaLnBrk="1" latinLnBrk="0" hangingPunct="1">
                        <a:defRPr sz="1800" kern="1200">
                          <a:solidFill>
                            <a:schemeClr val="dk1"/>
                          </a:solidFill>
                          <a:latin typeface="Myriad Pro"/>
                        </a:defRPr>
                      </a:lvl4pPr>
                      <a:lvl5pPr marL="1828800" algn="l" defTabSz="914400" rtl="0" eaLnBrk="1" latinLnBrk="0" hangingPunct="1">
                        <a:defRPr sz="1800" kern="1200">
                          <a:solidFill>
                            <a:schemeClr val="dk1"/>
                          </a:solidFill>
                          <a:latin typeface="Myriad Pro"/>
                        </a:defRPr>
                      </a:lvl5pPr>
                      <a:lvl6pPr marL="2286000" algn="l" defTabSz="914400" rtl="0" eaLnBrk="1" latinLnBrk="0" hangingPunct="1">
                        <a:defRPr sz="1800" kern="1200">
                          <a:solidFill>
                            <a:schemeClr val="dk1"/>
                          </a:solidFill>
                          <a:latin typeface="Myriad Pro"/>
                        </a:defRPr>
                      </a:lvl6pPr>
                      <a:lvl7pPr marL="2743200" algn="l" defTabSz="914400" rtl="0" eaLnBrk="1" latinLnBrk="0" hangingPunct="1">
                        <a:defRPr sz="1800" kern="1200">
                          <a:solidFill>
                            <a:schemeClr val="dk1"/>
                          </a:solidFill>
                          <a:latin typeface="Myriad Pro"/>
                        </a:defRPr>
                      </a:lvl7pPr>
                      <a:lvl8pPr marL="3200400" algn="l" defTabSz="914400" rtl="0" eaLnBrk="1" latinLnBrk="0" hangingPunct="1">
                        <a:defRPr sz="1800" kern="1200">
                          <a:solidFill>
                            <a:schemeClr val="dk1"/>
                          </a:solidFill>
                          <a:latin typeface="Myriad Pro"/>
                        </a:defRPr>
                      </a:lvl8pPr>
                      <a:lvl9pPr marL="3657600" algn="l" defTabSz="914400" rtl="0" eaLnBrk="1" latinLnBrk="0" hangingPunct="1">
                        <a:defRPr sz="1800" kern="1200">
                          <a:solidFill>
                            <a:schemeClr val="dk1"/>
                          </a:solidFill>
                          <a:latin typeface="Myriad Pro"/>
                        </a:defRPr>
                      </a:lvl9pPr>
                    </a:lstStyle>
                    <a:p>
                      <a:r>
                        <a:rPr lang="en-CA" sz="900" dirty="0" smtClean="0">
                          <a:solidFill>
                            <a:schemeClr val="tx1"/>
                          </a:solidFill>
                          <a:latin typeface="Arial" charset="0"/>
                          <a:ea typeface="Arial" charset="0"/>
                          <a:cs typeface="Arial" charset="0"/>
                        </a:rPr>
                        <a:t>$163</a:t>
                      </a:r>
                      <a:endParaRPr lang="en-CA" sz="90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27417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charset="0"/>
                          <a:ea typeface="Arial" charset="0"/>
                          <a:cs typeface="Arial" charset="0"/>
                        </a:rPr>
                        <a:t>2) Monthly</a:t>
                      </a:r>
                      <a:r>
                        <a:rPr lang="en-CA" sz="900" baseline="0" dirty="0" smtClean="0">
                          <a:solidFill>
                            <a:schemeClr val="tx1"/>
                          </a:solidFill>
                          <a:latin typeface="Arial" charset="0"/>
                          <a:ea typeface="Arial" charset="0"/>
                          <a:cs typeface="Arial" charset="0"/>
                        </a:rPr>
                        <a:t> electricity bill-  higher off</a:t>
                      </a:r>
                      <a:r>
                        <a:rPr lang="en-CA" sz="900" dirty="0" smtClean="0">
                          <a:solidFill>
                            <a:schemeClr val="tx1"/>
                          </a:solidFill>
                          <a:latin typeface="Arial" charset="0"/>
                          <a:ea typeface="Arial" charset="0"/>
                          <a:cs typeface="Arial" charset="0"/>
                        </a:rPr>
                        <a:t>-peak usage patterns</a:t>
                      </a:r>
                      <a:r>
                        <a:rPr lang="en-CA" sz="900" baseline="0" dirty="0" smtClean="0">
                          <a:solidFill>
                            <a:schemeClr val="tx1"/>
                          </a:solidFill>
                          <a:latin typeface="Arial" charset="0"/>
                          <a:ea typeface="Arial" charset="0"/>
                          <a:cs typeface="Arial" charset="0"/>
                        </a:rPr>
                        <a:t> </a:t>
                      </a:r>
                      <a:endParaRPr lang="en-CA" sz="900" dirty="0" smtClean="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charset="0"/>
                          <a:ea typeface="Arial" charset="0"/>
                          <a:cs typeface="Arial" charset="0"/>
                        </a:rPr>
                        <a:t>$152</a:t>
                      </a:r>
                      <a:endParaRPr lang="en-CA" sz="90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r>
                        <a:rPr lang="en-CA" sz="900" dirty="0" smtClean="0">
                          <a:solidFill>
                            <a:schemeClr val="tx1"/>
                          </a:solidFill>
                          <a:latin typeface="Arial" charset="0"/>
                          <a:ea typeface="Arial" charset="0"/>
                          <a:cs typeface="Arial" charset="0"/>
                        </a:rPr>
                        <a:t>$163</a:t>
                      </a:r>
                      <a:endParaRPr lang="en-CA" sz="900" dirty="0">
                        <a:solidFill>
                          <a:schemeClr val="tx1"/>
                        </a:solidFill>
                        <a:latin typeface="Arial" charset="0"/>
                        <a:ea typeface="Arial" charset="0"/>
                        <a:cs typeface="Arial"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bl>
          </a:graphicData>
        </a:graphic>
      </p:graphicFrame>
      <p:sp>
        <p:nvSpPr>
          <p:cNvPr id="10" name="TextBox 9"/>
          <p:cNvSpPr txBox="1"/>
          <p:nvPr/>
        </p:nvSpPr>
        <p:spPr>
          <a:xfrm>
            <a:off x="0" y="5543628"/>
            <a:ext cx="3359384" cy="669414"/>
          </a:xfrm>
          <a:prstGeom prst="rect">
            <a:avLst/>
          </a:prstGeom>
          <a:noFill/>
        </p:spPr>
        <p:txBody>
          <a:bodyPr wrap="square" rtlCol="0">
            <a:spAutoFit/>
          </a:bodyPr>
          <a:lstStyle/>
          <a:p>
            <a:r>
              <a:rPr lang="en-CA" sz="750" b="1" dirty="0" smtClean="0">
                <a:latin typeface="Arial" panose="020B0604020202020204" pitchFamily="34" charset="0"/>
                <a:cs typeface="Arial" panose="020B0604020202020204" pitchFamily="34" charset="0"/>
              </a:rPr>
              <a:t>*</a:t>
            </a:r>
            <a:r>
              <a:rPr lang="en-US" sz="750" b="1" dirty="0" smtClean="0">
                <a:latin typeface="Arial" panose="020B0604020202020204" pitchFamily="34" charset="0"/>
                <a:cs typeface="Arial" panose="020B0604020202020204" pitchFamily="34" charset="0"/>
              </a:rPr>
              <a:t>Note: </a:t>
            </a:r>
            <a:r>
              <a:rPr lang="en-CA" sz="750" dirty="0" smtClean="0">
                <a:latin typeface="Arial" panose="020B0604020202020204" pitchFamily="34" charset="0"/>
                <a:cs typeface="Arial" panose="020B0604020202020204" pitchFamily="34" charset="0"/>
              </a:rPr>
              <a:t>1) assumes a consumer consumption pattern of  45%:30%:25% (Off-peak: Mid-peak: On-peak), while 2) assumes </a:t>
            </a:r>
            <a:r>
              <a:rPr lang="en-CA" sz="750" dirty="0">
                <a:latin typeface="Arial" panose="020B0604020202020204" pitchFamily="34" charset="0"/>
                <a:cs typeface="Arial" panose="020B0604020202020204" pitchFamily="34" charset="0"/>
              </a:rPr>
              <a:t>consumer consumption pattern of  </a:t>
            </a:r>
            <a:r>
              <a:rPr lang="en-CA" sz="750" dirty="0" smtClean="0">
                <a:latin typeface="Arial" panose="020B0604020202020204" pitchFamily="34" charset="0"/>
                <a:cs typeface="Arial" panose="020B0604020202020204" pitchFamily="34" charset="0"/>
              </a:rPr>
              <a:t>80%:10%:10% </a:t>
            </a:r>
            <a:r>
              <a:rPr lang="en-CA" sz="750" dirty="0">
                <a:latin typeface="Arial" panose="020B0604020202020204" pitchFamily="34" charset="0"/>
                <a:cs typeface="Arial" panose="020B0604020202020204" pitchFamily="34" charset="0"/>
              </a:rPr>
              <a:t>(Off-peak: Mid-peak: On-peak</a:t>
            </a:r>
            <a:r>
              <a:rPr lang="en-CA" sz="750" dirty="0" smtClean="0">
                <a:latin typeface="Arial" panose="020B0604020202020204" pitchFamily="34" charset="0"/>
                <a:cs typeface="Arial" panose="020B0604020202020204" pitchFamily="34" charset="0"/>
              </a:rPr>
              <a:t>). Estimates are based on OEB’s online electricity bill calculator (for Toronto Hydro- November 2016 rates)</a:t>
            </a:r>
            <a:endParaRPr lang="en-CA" sz="7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45949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Autofit/>
          </a:bodyPr>
          <a:lstStyle/>
          <a:p>
            <a:pPr marL="457200" indent="-457200">
              <a:buFont typeface="+mj-lt"/>
              <a:buAutoNum type="arabicPeriod" startAt="6"/>
            </a:pPr>
            <a:r>
              <a:rPr lang="en-CA" sz="2400" b="0" dirty="0" smtClean="0">
                <a:latin typeface="Arial" panose="020B0604020202020204" pitchFamily="34" charset="0"/>
                <a:cs typeface="Arial" panose="020B0604020202020204" pitchFamily="34" charset="0"/>
              </a:rPr>
              <a:t>Rate </a:t>
            </a:r>
            <a:r>
              <a:rPr lang="en-CA" sz="2400" b="0" dirty="0">
                <a:latin typeface="Arial" panose="020B0604020202020204" pitchFamily="34" charset="0"/>
                <a:cs typeface="Arial" panose="020B0604020202020204" pitchFamily="34" charset="0"/>
              </a:rPr>
              <a:t>Design </a:t>
            </a:r>
            <a:r>
              <a:rPr lang="en-CA" sz="2400" b="0" dirty="0" smtClean="0">
                <a:latin typeface="Arial" panose="020B0604020202020204" pitchFamily="34" charset="0"/>
                <a:cs typeface="Arial" panose="020B0604020202020204" pitchFamily="34" charset="0"/>
              </a:rPr>
              <a:t>Initiatives (cont’d)</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003176"/>
            <a:ext cx="8424936" cy="5378152"/>
          </a:xfrm>
        </p:spPr>
        <p:txBody>
          <a:bodyPr>
            <a:noAutofit/>
          </a:bodyPr>
          <a:lstStyle/>
          <a:p>
            <a:pPr marL="0" indent="0">
              <a:buNone/>
            </a:pPr>
            <a:r>
              <a:rPr lang="en-CA" sz="1400" b="1" u="sng" dirty="0" smtClean="0">
                <a:latin typeface="Arial" pitchFamily="34" charset="0"/>
                <a:cs typeface="Arial" pitchFamily="34" charset="0"/>
              </a:rPr>
              <a:t>Considerations</a:t>
            </a:r>
            <a:endParaRPr lang="en-CA" sz="1400" dirty="0">
              <a:latin typeface="Arial" pitchFamily="34" charset="0"/>
              <a:cs typeface="Arial" pitchFamily="34" charset="0"/>
            </a:endParaRPr>
          </a:p>
          <a:p>
            <a:r>
              <a:rPr lang="en-US" sz="1400" dirty="0" smtClean="0">
                <a:latin typeface="Arial" pitchFamily="34" charset="0"/>
                <a:cs typeface="Arial" pitchFamily="34" charset="0"/>
              </a:rPr>
              <a:t>The decision to undertake smart meter investments was partly justified on the basis of TOU pricing. If TOU pricing were to be made optional, some stakeholders could question the rationale for smart meter investments. </a:t>
            </a:r>
          </a:p>
          <a:p>
            <a:pPr marL="715963" lvl="1" indent="-280988">
              <a:buFont typeface="Arial" panose="020B0604020202020204" pitchFamily="34" charset="0"/>
              <a:buChar char="−"/>
            </a:pPr>
            <a:r>
              <a:rPr lang="en-US" sz="1200" dirty="0">
                <a:latin typeface="Arial" pitchFamily="34" charset="0"/>
                <a:cs typeface="Arial" pitchFamily="34" charset="0"/>
              </a:rPr>
              <a:t>Rationale for offering a flat rate option could focus on providing customers with choice until new pricing plans are rolled out under the RPP roadmap.</a:t>
            </a:r>
          </a:p>
          <a:p>
            <a:endParaRPr lang="en-US" sz="1400" dirty="0">
              <a:latin typeface="Arial" pitchFamily="34" charset="0"/>
              <a:cs typeface="Arial" pitchFamily="34" charset="0"/>
            </a:endParaRPr>
          </a:p>
          <a:p>
            <a:r>
              <a:rPr lang="en-US" sz="1400" dirty="0" smtClean="0">
                <a:latin typeface="Arial" pitchFamily="34" charset="0"/>
                <a:cs typeface="Arial" pitchFamily="34" charset="0"/>
              </a:rPr>
              <a:t>If a flat rate design is introduced, there could be significant consumer opposition to any return to a mandatory TOU.</a:t>
            </a:r>
            <a:endParaRPr lang="en-US" sz="1400" dirty="0">
              <a:latin typeface="Arial" pitchFamily="34" charset="0"/>
              <a:cs typeface="Arial" pitchFamily="34" charset="0"/>
            </a:endParaRPr>
          </a:p>
          <a:p>
            <a:endParaRPr lang="en-CA" sz="1400" dirty="0" smtClean="0">
              <a:latin typeface="Arial" pitchFamily="34" charset="0"/>
              <a:cs typeface="Arial" pitchFamily="34" charset="0"/>
            </a:endParaRPr>
          </a:p>
          <a:p>
            <a:r>
              <a:rPr lang="en-CA" sz="1400" dirty="0" smtClean="0">
                <a:latin typeface="Arial" pitchFamily="34" charset="0"/>
                <a:cs typeface="Arial" pitchFamily="34" charset="0"/>
              </a:rPr>
              <a:t>After the interim flat rate period, the OEB could offer a wider range of pricing plans to consumers.</a:t>
            </a:r>
          </a:p>
          <a:p>
            <a:pPr marL="715963">
              <a:buFont typeface="Arial" panose="020B0604020202020204" pitchFamily="34" charset="0"/>
              <a:buChar char="−"/>
            </a:pPr>
            <a:r>
              <a:rPr lang="en-CA" sz="1200" dirty="0" smtClean="0">
                <a:latin typeface="Arial" pitchFamily="34" charset="0"/>
                <a:cs typeface="Arial" pitchFamily="34" charset="0"/>
              </a:rPr>
              <a:t>As </a:t>
            </a:r>
            <a:r>
              <a:rPr lang="en-CA" sz="1200" dirty="0">
                <a:latin typeface="Arial" pitchFamily="34" charset="0"/>
                <a:cs typeface="Arial" pitchFamily="34" charset="0"/>
              </a:rPr>
              <a:t>part of its RPP review, the OEB will be running pilots with LDCs to assess customer response to alternative time periods and pricing structures. </a:t>
            </a:r>
            <a:endParaRPr lang="en-CA" sz="1200" dirty="0" smtClean="0">
              <a:latin typeface="Arial" pitchFamily="34" charset="0"/>
              <a:cs typeface="Arial" pitchFamily="34" charset="0"/>
            </a:endParaRPr>
          </a:p>
          <a:p>
            <a:pPr marL="715963">
              <a:buFont typeface="Arial" panose="020B0604020202020204" pitchFamily="34" charset="0"/>
              <a:buChar char="−"/>
            </a:pPr>
            <a:r>
              <a:rPr lang="en-CA" sz="1200" dirty="0" smtClean="0">
                <a:latin typeface="Arial" pitchFamily="34" charset="0"/>
                <a:cs typeface="Arial" pitchFamily="34" charset="0"/>
              </a:rPr>
              <a:t>Learnings </a:t>
            </a:r>
            <a:r>
              <a:rPr lang="en-CA" sz="1200" dirty="0">
                <a:latin typeface="Arial" pitchFamily="34" charset="0"/>
                <a:cs typeface="Arial" pitchFamily="34" charset="0"/>
              </a:rPr>
              <a:t>from these pilots will help inform potential changes to the RPP. Pilots are expected to be in market May 2017 and run for one year.  </a:t>
            </a:r>
          </a:p>
          <a:p>
            <a:pPr marL="0" indent="0">
              <a:buNone/>
            </a:pPr>
            <a:endParaRPr lang="en-CA" sz="1400" dirty="0">
              <a:latin typeface="Arial" pitchFamily="34" charset="0"/>
              <a:cs typeface="Arial" pitchFamily="34" charset="0"/>
            </a:endParaRPr>
          </a:p>
          <a:p>
            <a:r>
              <a:rPr lang="en-CA" sz="1400" dirty="0" smtClean="0">
                <a:latin typeface="Arial" pitchFamily="34" charset="0"/>
                <a:cs typeface="Arial" pitchFamily="34" charset="0"/>
              </a:rPr>
              <a:t>Non-RPP Class </a:t>
            </a:r>
            <a:r>
              <a:rPr lang="en-CA" sz="1400" dirty="0">
                <a:latin typeface="Arial" pitchFamily="34" charset="0"/>
                <a:cs typeface="Arial" pitchFamily="34" charset="0"/>
              </a:rPr>
              <a:t>B </a:t>
            </a:r>
            <a:r>
              <a:rPr lang="en-US" sz="1400" dirty="0">
                <a:latin typeface="Arial" pitchFamily="34" charset="0"/>
                <a:cs typeface="Arial" pitchFamily="34" charset="0"/>
              </a:rPr>
              <a:t>electricity </a:t>
            </a:r>
            <a:r>
              <a:rPr lang="en-CA" sz="1400" dirty="0">
                <a:latin typeface="Arial" pitchFamily="34" charset="0"/>
                <a:cs typeface="Arial" pitchFamily="34" charset="0"/>
              </a:rPr>
              <a:t>consumers currently pay </a:t>
            </a:r>
            <a:r>
              <a:rPr lang="en-US" sz="1400" dirty="0">
                <a:latin typeface="Arial" pitchFamily="34" charset="0"/>
                <a:cs typeface="Arial" pitchFamily="34" charset="0"/>
              </a:rPr>
              <a:t>Global Adjustment (</a:t>
            </a:r>
            <a:r>
              <a:rPr lang="en-CA" sz="1400" dirty="0">
                <a:latin typeface="Arial" pitchFamily="34" charset="0"/>
                <a:cs typeface="Arial" pitchFamily="34" charset="0"/>
              </a:rPr>
              <a:t>GA</a:t>
            </a:r>
            <a:r>
              <a:rPr lang="en-US" sz="1400" dirty="0">
                <a:latin typeface="Arial" pitchFamily="34" charset="0"/>
                <a:cs typeface="Arial" pitchFamily="34" charset="0"/>
              </a:rPr>
              <a:t>)</a:t>
            </a:r>
            <a:r>
              <a:rPr lang="en-CA" sz="1400" dirty="0">
                <a:latin typeface="Arial" pitchFamily="34" charset="0"/>
                <a:cs typeface="Arial" pitchFamily="34" charset="0"/>
              </a:rPr>
              <a:t> on a volumetric basis. Moving them to TOU would provide an incentive to shift consumption to off-peak</a:t>
            </a:r>
            <a:r>
              <a:rPr lang="en-US" sz="1400" dirty="0">
                <a:latin typeface="Arial" pitchFamily="34" charset="0"/>
                <a:cs typeface="Arial" pitchFamily="34" charset="0"/>
              </a:rPr>
              <a:t> </a:t>
            </a:r>
            <a:r>
              <a:rPr lang="en-CA" sz="1400" dirty="0">
                <a:latin typeface="Arial" pitchFamily="34" charset="0"/>
                <a:cs typeface="Arial" pitchFamily="34" charset="0"/>
              </a:rPr>
              <a:t>periods.</a:t>
            </a:r>
            <a:endParaRPr lang="en-US" sz="1400" dirty="0">
              <a:latin typeface="Arial" pitchFamily="34" charset="0"/>
              <a:cs typeface="Arial" pitchFamily="34" charset="0"/>
            </a:endParaRPr>
          </a:p>
          <a:p>
            <a:pPr lvl="1">
              <a:buFont typeface="Arial" pitchFamily="34" charset="0"/>
              <a:buChar char="−"/>
            </a:pPr>
            <a:r>
              <a:rPr lang="en-US" sz="1200" dirty="0">
                <a:latin typeface="Arial" pitchFamily="34" charset="0"/>
                <a:cs typeface="Arial" pitchFamily="34" charset="0"/>
              </a:rPr>
              <a:t>Consumers, including manufacturers, who are unwilling to shift would face higher costs and likely not be supportive of the changes.</a:t>
            </a:r>
            <a:endParaRPr lang="en-CA" sz="1200" dirty="0">
              <a:latin typeface="Arial" pitchFamily="34" charset="0"/>
              <a:cs typeface="Arial" pitchFamily="34" charset="0"/>
            </a:endParaRPr>
          </a:p>
          <a:p>
            <a:pPr lvl="1">
              <a:buFont typeface="Arial" pitchFamily="34" charset="0"/>
              <a:buChar char="−"/>
            </a:pPr>
            <a:r>
              <a:rPr lang="en-CA" sz="1200" dirty="0">
                <a:latin typeface="Arial" pitchFamily="34" charset="0"/>
                <a:cs typeface="Arial" pitchFamily="34" charset="0"/>
              </a:rPr>
              <a:t>The decision to pursue TOU pricing for non-RPP class B consumers will impact proceeds recycling as there is interplay between the two initiatives.</a:t>
            </a:r>
          </a:p>
          <a:p>
            <a:endParaRPr lang="en-US" sz="1400" dirty="0">
              <a:latin typeface="Arial" pitchFamily="34" charset="0"/>
              <a:cs typeface="Arial" pitchFamily="34" charset="0"/>
            </a:endParaRPr>
          </a:p>
          <a:p>
            <a:endParaRPr lang="en-CA" sz="1800" dirty="0" smtClean="0">
              <a:latin typeface="Arial" pitchFamily="34" charset="0"/>
              <a:cs typeface="Arial" pitchFamily="34" charset="0"/>
            </a:endParaRPr>
          </a:p>
          <a:p>
            <a:endParaRPr lang="en-CA" sz="1800" dirty="0">
              <a:latin typeface="Arial" pitchFamily="34" charset="0"/>
              <a:cs typeface="Arial" pitchFamily="34" charset="0"/>
            </a:endParaRPr>
          </a:p>
          <a:p>
            <a:endParaRPr lang="en-CA" sz="1800" dirty="0">
              <a:latin typeface="Arial" pitchFamily="34" charset="0"/>
              <a:cs typeface="Arial" pitchFamily="34" charset="0"/>
            </a:endParaRPr>
          </a:p>
        </p:txBody>
      </p:sp>
    </p:spTree>
    <p:extLst>
      <p:ext uri="{BB962C8B-B14F-4D97-AF65-F5344CB8AC3E}">
        <p14:creationId xmlns:p14="http://schemas.microsoft.com/office/powerpoint/2010/main" val="25953375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507288" cy="648072"/>
          </a:xfrm>
        </p:spPr>
        <p:txBody>
          <a:bodyPr>
            <a:noAutofit/>
          </a:bodyPr>
          <a:lstStyle/>
          <a:p>
            <a:pPr marL="457200" indent="-457200">
              <a:buFont typeface="+mj-lt"/>
              <a:buAutoNum type="arabicPeriod" startAt="7"/>
            </a:pPr>
            <a:r>
              <a:rPr lang="en-CA" sz="2400" b="0" dirty="0" smtClean="0">
                <a:latin typeface="Arial" pitchFamily="34" charset="0"/>
                <a:cs typeface="Arial" pitchFamily="34" charset="0"/>
              </a:rPr>
              <a:t>Reduced Cost of OPG Borrowing</a:t>
            </a:r>
            <a:endParaRPr lang="en-CA" b="0" dirty="0">
              <a:latin typeface="Arial" pitchFamily="34" charset="0"/>
              <a:cs typeface="Arial" pitchFamily="34" charset="0"/>
            </a:endParaRPr>
          </a:p>
        </p:txBody>
      </p:sp>
      <p:sp>
        <p:nvSpPr>
          <p:cNvPr id="3" name="Content Placeholder 2"/>
          <p:cNvSpPr>
            <a:spLocks noGrp="1"/>
          </p:cNvSpPr>
          <p:nvPr>
            <p:ph idx="1"/>
          </p:nvPr>
        </p:nvSpPr>
        <p:spPr>
          <a:xfrm>
            <a:off x="539552" y="1094760"/>
            <a:ext cx="8352928" cy="5214560"/>
          </a:xfrm>
        </p:spPr>
        <p:txBody>
          <a:bodyPr>
            <a:noAutofit/>
          </a:bodyPr>
          <a:lstStyle/>
          <a:p>
            <a:pPr>
              <a:spcAft>
                <a:spcPts val="400"/>
              </a:spcAft>
            </a:pPr>
            <a:r>
              <a:rPr lang="en-US" sz="1200" dirty="0" smtClean="0">
                <a:latin typeface="Arial" panose="020B0604020202020204" pitchFamily="34" charset="0"/>
                <a:cs typeface="Arial" panose="020B0604020202020204" pitchFamily="34" charset="0"/>
              </a:rPr>
              <a:t>OPG currently borrows for corporate purposes from the OEFC</a:t>
            </a:r>
          </a:p>
          <a:p>
            <a:pPr>
              <a:spcAft>
                <a:spcPts val="400"/>
              </a:spcAft>
            </a:pPr>
            <a:r>
              <a:rPr lang="en-US" sz="1200" dirty="0" smtClean="0">
                <a:latin typeface="Arial" panose="020B0604020202020204" pitchFamily="34" charset="0"/>
                <a:cs typeface="Arial" panose="020B0604020202020204" pitchFamily="34" charset="0"/>
              </a:rPr>
              <a:t>Seek to reduce OPG’s borrowing costs and pass on savings to ratepayers by:</a:t>
            </a:r>
            <a:endParaRPr lang="en-CA" sz="1200" dirty="0" smtClean="0">
              <a:latin typeface="Arial" panose="020B0604020202020204" pitchFamily="34" charset="0"/>
              <a:cs typeface="Arial" panose="020B0604020202020204" pitchFamily="34" charset="0"/>
            </a:endParaRPr>
          </a:p>
          <a:p>
            <a:pPr marL="685800" lvl="1">
              <a:spcBef>
                <a:spcPts val="300"/>
              </a:spcBef>
              <a:spcAft>
                <a:spcPts val="300"/>
              </a:spcAft>
              <a:buFont typeface="Arial" pitchFamily="34" charset="0"/>
              <a:buChar char="−"/>
            </a:pPr>
            <a:r>
              <a:rPr lang="en-CA" sz="1050" dirty="0">
                <a:latin typeface="Arial" panose="020B0604020202020204" pitchFamily="34" charset="0"/>
                <a:cs typeface="Arial" panose="020B0604020202020204" pitchFamily="34" charset="0"/>
              </a:rPr>
              <a:t>Reducing or removing the spread that OEFC applies to OPG for any new corporate debt; or </a:t>
            </a:r>
          </a:p>
          <a:p>
            <a:pPr marL="685800" lvl="1">
              <a:spcBef>
                <a:spcPts val="300"/>
              </a:spcBef>
              <a:spcAft>
                <a:spcPts val="300"/>
              </a:spcAft>
              <a:buFont typeface="Arial" pitchFamily="34" charset="0"/>
              <a:buChar char="−"/>
            </a:pPr>
            <a:r>
              <a:rPr lang="en-CA" sz="1050" dirty="0">
                <a:latin typeface="Arial" panose="020B0604020202020204" pitchFamily="34" charset="0"/>
                <a:cs typeface="Arial" panose="020B0604020202020204" pitchFamily="34" charset="0"/>
              </a:rPr>
              <a:t>Allowing OPG to refinance its existing debt at longer maturities through the OEFC in order to take advantage of the current, favourable interest rate </a:t>
            </a:r>
            <a:r>
              <a:rPr lang="en-CA" sz="1050" dirty="0" smtClean="0">
                <a:latin typeface="Arial" panose="020B0604020202020204" pitchFamily="34" charset="0"/>
                <a:cs typeface="Arial" panose="020B0604020202020204" pitchFamily="34" charset="0"/>
              </a:rPr>
              <a:t>environment. </a:t>
            </a:r>
            <a:endParaRPr lang="en-CA" sz="1050" dirty="0">
              <a:latin typeface="Arial" panose="020B0604020202020204" pitchFamily="34" charset="0"/>
              <a:cs typeface="Arial" panose="020B0604020202020204" pitchFamily="34" charset="0"/>
            </a:endParaRPr>
          </a:p>
          <a:p>
            <a:pPr>
              <a:spcAft>
                <a:spcPts val="400"/>
              </a:spcAft>
            </a:pPr>
            <a:r>
              <a:rPr lang="en-CA" sz="1200" dirty="0">
                <a:latin typeface="Arial" panose="020B0604020202020204" pitchFamily="34" charset="0"/>
                <a:cs typeface="Arial" panose="020B0604020202020204" pitchFamily="34" charset="0"/>
              </a:rPr>
              <a:t>Reducing OPG borrowing costs to the Province’s cost of funds is expected to result in a $</a:t>
            </a:r>
            <a:r>
              <a:rPr lang="en-CA" sz="1200" dirty="0" smtClean="0">
                <a:latin typeface="Arial" panose="020B0604020202020204" pitchFamily="34" charset="0"/>
                <a:cs typeface="Arial" panose="020B0604020202020204" pitchFamily="34" charset="0"/>
              </a:rPr>
              <a:t>30 million </a:t>
            </a:r>
            <a:r>
              <a:rPr lang="en-CA" sz="1200" dirty="0">
                <a:latin typeface="Arial" panose="020B0604020202020204" pitchFamily="34" charset="0"/>
                <a:cs typeface="Arial" panose="020B0604020202020204" pitchFamily="34" charset="0"/>
              </a:rPr>
              <a:t>annual fiscal pressure in 2017 to the province </a:t>
            </a:r>
            <a:r>
              <a:rPr lang="en-CA" sz="1200" dirty="0" smtClean="0">
                <a:latin typeface="Arial" panose="020B0604020202020204" pitchFamily="34" charset="0"/>
                <a:cs typeface="Arial" panose="020B0604020202020204" pitchFamily="34" charset="0"/>
              </a:rPr>
              <a:t>based </a:t>
            </a:r>
            <a:r>
              <a:rPr lang="en-CA" sz="1200" dirty="0">
                <a:latin typeface="Arial" panose="020B0604020202020204" pitchFamily="34" charset="0"/>
                <a:cs typeface="Arial" panose="020B0604020202020204" pitchFamily="34" charset="0"/>
              </a:rPr>
              <a:t>on new borrowing and increasing to about $</a:t>
            </a:r>
            <a:r>
              <a:rPr lang="en-CA" sz="1200" dirty="0" smtClean="0">
                <a:latin typeface="Arial" panose="020B0604020202020204" pitchFamily="34" charset="0"/>
                <a:cs typeface="Arial" panose="020B0604020202020204" pitchFamily="34" charset="0"/>
              </a:rPr>
              <a:t>70 million </a:t>
            </a:r>
            <a:r>
              <a:rPr lang="en-CA" sz="1200" dirty="0">
                <a:latin typeface="Arial" panose="020B0604020202020204" pitchFamily="34" charset="0"/>
                <a:cs typeface="Arial" panose="020B0604020202020204" pitchFamily="34" charset="0"/>
              </a:rPr>
              <a:t>by </a:t>
            </a:r>
            <a:r>
              <a:rPr lang="en-CA" sz="1200" dirty="0" smtClean="0">
                <a:latin typeface="Arial" panose="020B0604020202020204" pitchFamily="34" charset="0"/>
                <a:cs typeface="Arial" panose="020B0604020202020204" pitchFamily="34" charset="0"/>
              </a:rPr>
              <a:t>2021, as OPG’s outstanding OEFC debt rises from ~$3.3 billion in 2016 to ~$4.7 billion in 2020. </a:t>
            </a:r>
          </a:p>
          <a:p>
            <a:pPr>
              <a:spcAft>
                <a:spcPts val="400"/>
              </a:spcAft>
            </a:pPr>
            <a:r>
              <a:rPr lang="en-CA" sz="1200" dirty="0" smtClean="0">
                <a:latin typeface="Arial" panose="020B0604020202020204" pitchFamily="34" charset="0"/>
                <a:cs typeface="Arial" panose="020B0604020202020204" pitchFamily="34" charset="0"/>
              </a:rPr>
              <a:t>OPG could apply to the OEB as part of its current rate application to flow this benefit to ratepayers. </a:t>
            </a:r>
          </a:p>
          <a:p>
            <a:pPr marL="0" indent="0">
              <a:spcAft>
                <a:spcPts val="400"/>
              </a:spcAft>
              <a:buNone/>
            </a:pPr>
            <a:endParaRPr lang="en-CA" sz="400" b="1" u="sng" dirty="0" smtClean="0">
              <a:latin typeface="Arial" panose="020B0604020202020204" pitchFamily="34" charset="0"/>
              <a:cs typeface="Arial" panose="020B0604020202020204" pitchFamily="34" charset="0"/>
            </a:endParaRPr>
          </a:p>
          <a:p>
            <a:pPr marL="0" indent="0">
              <a:spcAft>
                <a:spcPts val="400"/>
              </a:spcAft>
              <a:buNone/>
            </a:pPr>
            <a:r>
              <a:rPr lang="en-CA" sz="1200" b="1" u="sng" dirty="0" smtClean="0">
                <a:latin typeface="Arial" panose="020B0604020202020204" pitchFamily="34" charset="0"/>
                <a:cs typeface="Arial" panose="020B0604020202020204" pitchFamily="34" charset="0"/>
              </a:rPr>
              <a:t>Considerations</a:t>
            </a:r>
          </a:p>
          <a:p>
            <a:pPr>
              <a:spcAft>
                <a:spcPts val="400"/>
              </a:spcAft>
            </a:pPr>
            <a:r>
              <a:rPr lang="en-US" sz="1200" dirty="0" smtClean="0">
                <a:latin typeface="Arial" pitchFamily="34" charset="0"/>
                <a:cs typeface="Arial" pitchFamily="34" charset="0"/>
              </a:rPr>
              <a:t>Further work is required to determine potential OPG savings from these initiatives.</a:t>
            </a:r>
          </a:p>
          <a:p>
            <a:pPr>
              <a:spcAft>
                <a:spcPts val="400"/>
              </a:spcAft>
            </a:pPr>
            <a:r>
              <a:rPr lang="en-US" sz="1200" dirty="0" smtClean="0">
                <a:latin typeface="Arial" pitchFamily="34" charset="0"/>
                <a:cs typeface="Arial" pitchFamily="34" charset="0"/>
              </a:rPr>
              <a:t>Allowing OPG to refinance would have a negative fiscal impact on the Province. </a:t>
            </a:r>
          </a:p>
          <a:p>
            <a:pPr>
              <a:spcAft>
                <a:spcPts val="400"/>
              </a:spcAft>
            </a:pPr>
            <a:r>
              <a:rPr lang="en-US" sz="1200" dirty="0" smtClean="0">
                <a:latin typeface="Arial" pitchFamily="34" charset="0"/>
                <a:cs typeface="Arial" pitchFamily="34" charset="0"/>
              </a:rPr>
              <a:t>Spreads are expected to decline, reducing the relative impact of this change, given lower overall interest rates and reduced volatility.</a:t>
            </a:r>
            <a:endParaRPr lang="en-CA" sz="1200" dirty="0" smtClean="0">
              <a:latin typeface="Arial" pitchFamily="34" charset="0"/>
              <a:cs typeface="Arial" pitchFamily="34" charset="0"/>
            </a:endParaRPr>
          </a:p>
          <a:p>
            <a:pPr>
              <a:spcAft>
                <a:spcPts val="400"/>
              </a:spcAft>
            </a:pPr>
            <a:r>
              <a:rPr lang="en-US" sz="1200" dirty="0" smtClean="0">
                <a:latin typeface="Arial" pitchFamily="34" charset="0"/>
                <a:cs typeface="Arial" pitchFamily="34" charset="0"/>
              </a:rPr>
              <a:t>Providing OPG with greater access to longer term (20-30 year) debt may also reduce costs:</a:t>
            </a:r>
          </a:p>
          <a:p>
            <a:pPr marL="685800" lvl="1">
              <a:spcBef>
                <a:spcPts val="300"/>
              </a:spcBef>
              <a:spcAft>
                <a:spcPts val="300"/>
              </a:spcAft>
              <a:buFont typeface="Arial" pitchFamily="34" charset="0"/>
              <a:buChar char="−"/>
            </a:pPr>
            <a:r>
              <a:rPr lang="en-US" sz="1050" dirty="0">
                <a:latin typeface="Arial" panose="020B0604020202020204" pitchFamily="34" charset="0"/>
                <a:cs typeface="Arial" panose="020B0604020202020204" pitchFamily="34" charset="0"/>
              </a:rPr>
              <a:t>OPG’s average term to maturity for OEFC debt is 5.7 years, as compared to 22.2 years for privately financed project debt</a:t>
            </a:r>
            <a:r>
              <a:rPr lang="en-US" sz="1050" dirty="0" smtClean="0">
                <a:latin typeface="Arial" panose="020B0604020202020204" pitchFamily="34" charset="0"/>
                <a:cs typeface="Arial" panose="020B0604020202020204" pitchFamily="34" charset="0"/>
              </a:rPr>
              <a:t>.  This contrasts with most corporations and government which have been working to extend average debt terms in order to take advantage of the low interest rate environment.</a:t>
            </a:r>
            <a:endParaRPr lang="en-US" sz="1050" dirty="0">
              <a:latin typeface="Arial" panose="020B0604020202020204" pitchFamily="34" charset="0"/>
              <a:cs typeface="Arial" panose="020B0604020202020204" pitchFamily="34" charset="0"/>
            </a:endParaRPr>
          </a:p>
          <a:p>
            <a:pPr marL="685800" lvl="1">
              <a:spcBef>
                <a:spcPts val="300"/>
              </a:spcBef>
              <a:spcAft>
                <a:spcPts val="300"/>
              </a:spcAft>
              <a:buFont typeface="Arial" pitchFamily="34" charset="0"/>
              <a:buChar char="−"/>
            </a:pPr>
            <a:r>
              <a:rPr lang="en-US" sz="1050" dirty="0">
                <a:latin typeface="Arial" panose="020B0604020202020204" pitchFamily="34" charset="0"/>
                <a:cs typeface="Arial" panose="020B0604020202020204" pitchFamily="34" charset="0"/>
              </a:rPr>
              <a:t>Longer terms would </a:t>
            </a:r>
            <a:r>
              <a:rPr lang="en-US" sz="1050" dirty="0" smtClean="0">
                <a:latin typeface="Arial" panose="020B0604020202020204" pitchFamily="34" charset="0"/>
                <a:cs typeface="Arial" panose="020B0604020202020204" pitchFamily="34" charset="0"/>
              </a:rPr>
              <a:t>also better </a:t>
            </a:r>
            <a:r>
              <a:rPr lang="en-US" sz="1050" dirty="0">
                <a:latin typeface="Arial" panose="020B0604020202020204" pitchFamily="34" charset="0"/>
                <a:cs typeface="Arial" panose="020B0604020202020204" pitchFamily="34" charset="0"/>
              </a:rPr>
              <a:t>match to the life of OPG’s assets.</a:t>
            </a:r>
          </a:p>
          <a:p>
            <a:pPr marL="685800" lvl="1">
              <a:spcBef>
                <a:spcPts val="300"/>
              </a:spcBef>
              <a:spcAft>
                <a:spcPts val="300"/>
              </a:spcAft>
              <a:buFont typeface="Arial" pitchFamily="34" charset="0"/>
              <a:buChar char="−"/>
            </a:pPr>
            <a:r>
              <a:rPr lang="en-US" sz="1050" dirty="0">
                <a:latin typeface="Arial" panose="020B0604020202020204" pitchFamily="34" charset="0"/>
                <a:cs typeface="Arial" panose="020B0604020202020204" pitchFamily="34" charset="0"/>
              </a:rPr>
              <a:t>Recently, OEFC has allowed OPG to apply for 50% of its financing requirements in the form of longer term (25-30 year debt).  Moving closer to 100% would accelerate this transition</a:t>
            </a:r>
            <a:r>
              <a:rPr lang="en-US" sz="1050" dirty="0" smtClean="0">
                <a:latin typeface="Arial" panose="020B0604020202020204" pitchFamily="34" charset="0"/>
                <a:cs typeface="Arial" panose="020B0604020202020204" pitchFamily="34" charset="0"/>
              </a:rPr>
              <a:t>.</a:t>
            </a:r>
            <a:endParaRPr lang="en-CA"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2814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507288" cy="792088"/>
          </a:xfrm>
        </p:spPr>
        <p:txBody>
          <a:bodyPr>
            <a:noAutofit/>
          </a:bodyPr>
          <a:lstStyle/>
          <a:p>
            <a:pPr marL="457200" indent="-457200">
              <a:buFont typeface="+mj-lt"/>
              <a:buAutoNum type="arabicPeriod" startAt="8"/>
            </a:pPr>
            <a:r>
              <a:rPr lang="en-CA" sz="2400" b="0" dirty="0" smtClean="0">
                <a:latin typeface="Arial" pitchFamily="34" charset="0"/>
                <a:cs typeface="Arial" pitchFamily="34" charset="0"/>
              </a:rPr>
              <a:t>End DRC Early for Commercial/Small Industrial Class B Electricity Consumers</a:t>
            </a:r>
            <a:endParaRPr lang="en-CA" sz="2400" b="0" strike="sngStrike" dirty="0">
              <a:latin typeface="Arial" pitchFamily="34" charset="0"/>
              <a:cs typeface="Arial" pitchFamily="34" charset="0"/>
            </a:endParaRPr>
          </a:p>
        </p:txBody>
      </p:sp>
      <p:sp>
        <p:nvSpPr>
          <p:cNvPr id="3" name="Content Placeholder 2"/>
          <p:cNvSpPr>
            <a:spLocks noGrp="1"/>
          </p:cNvSpPr>
          <p:nvPr>
            <p:ph idx="1"/>
          </p:nvPr>
        </p:nvSpPr>
        <p:spPr>
          <a:xfrm>
            <a:off x="539552" y="1268760"/>
            <a:ext cx="8496944" cy="5112568"/>
          </a:xfrm>
        </p:spPr>
        <p:txBody>
          <a:bodyPr>
            <a:noAutofit/>
          </a:bodyPr>
          <a:lstStyle/>
          <a:p>
            <a:pPr>
              <a:spcAft>
                <a:spcPts val="400"/>
              </a:spcAft>
            </a:pPr>
            <a:r>
              <a:rPr lang="en-CA" sz="1400" dirty="0" smtClean="0">
                <a:latin typeface="Arial" panose="020B0604020202020204" pitchFamily="34" charset="0"/>
                <a:cs typeface="Arial" panose="020B0604020202020204" pitchFamily="34" charset="0"/>
              </a:rPr>
              <a:t>Propose to remove the $0.07/kWh Debt Retirement Charge (DRC) from the bills of </a:t>
            </a:r>
            <a:r>
              <a:rPr lang="en-US" sz="1400" dirty="0" smtClean="0">
                <a:latin typeface="Arial" panose="020B0604020202020204" pitchFamily="34" charset="0"/>
                <a:cs typeface="Arial" panose="020B0604020202020204" pitchFamily="34" charset="0"/>
              </a:rPr>
              <a:t> commercial/small industrial </a:t>
            </a:r>
            <a:r>
              <a:rPr lang="en-CA" sz="1400" dirty="0" smtClean="0">
                <a:latin typeface="Arial" panose="020B0604020202020204" pitchFamily="34" charset="0"/>
                <a:cs typeface="Arial" panose="020B0604020202020204" pitchFamily="34" charset="0"/>
              </a:rPr>
              <a:t>Class B consumers beginning in 2017, instead of April 1, 2018.  </a:t>
            </a:r>
          </a:p>
          <a:p>
            <a:pPr lvl="1">
              <a:spcBef>
                <a:spcPts val="0"/>
              </a:spcBef>
              <a:spcAft>
                <a:spcPts val="400"/>
              </a:spcAft>
              <a:buFont typeface="Arial" pitchFamily="34" charset="0"/>
              <a:buChar char="−"/>
            </a:pPr>
            <a:r>
              <a:rPr lang="en-CA" sz="1200" b="1" dirty="0" smtClean="0">
                <a:latin typeface="Arial" pitchFamily="34" charset="0"/>
                <a:cs typeface="Arial" pitchFamily="34" charset="0"/>
              </a:rPr>
              <a:t>Note: </a:t>
            </a:r>
            <a:r>
              <a:rPr lang="en-CA" sz="1200" dirty="0" smtClean="0">
                <a:latin typeface="Arial" pitchFamily="34" charset="0"/>
                <a:cs typeface="Arial" pitchFamily="34" charset="0"/>
              </a:rPr>
              <a:t>Class </a:t>
            </a:r>
            <a:r>
              <a:rPr lang="en-CA" sz="1200" dirty="0">
                <a:latin typeface="Arial" pitchFamily="34" charset="0"/>
                <a:cs typeface="Arial" pitchFamily="34" charset="0"/>
              </a:rPr>
              <a:t>A </a:t>
            </a:r>
            <a:r>
              <a:rPr lang="en-CA" sz="1200" dirty="0" smtClean="0">
                <a:latin typeface="Arial" pitchFamily="34" charset="0"/>
                <a:cs typeface="Arial" pitchFamily="34" charset="0"/>
              </a:rPr>
              <a:t>consumers </a:t>
            </a:r>
            <a:r>
              <a:rPr lang="en-CA" sz="1200" dirty="0">
                <a:latin typeface="Arial" pitchFamily="34" charset="0"/>
                <a:cs typeface="Arial" pitchFamily="34" charset="0"/>
              </a:rPr>
              <a:t>(e.g., large industrial) </a:t>
            </a:r>
            <a:r>
              <a:rPr lang="en-CA" sz="1200" dirty="0" smtClean="0">
                <a:latin typeface="Arial" pitchFamily="34" charset="0"/>
                <a:cs typeface="Arial" pitchFamily="34" charset="0"/>
              </a:rPr>
              <a:t>would </a:t>
            </a:r>
            <a:r>
              <a:rPr lang="en-CA" sz="1200" dirty="0">
                <a:latin typeface="Arial" pitchFamily="34" charset="0"/>
                <a:cs typeface="Arial" pitchFamily="34" charset="0"/>
              </a:rPr>
              <a:t>continue to pay DRC until at least April 1, 2018. </a:t>
            </a:r>
          </a:p>
          <a:p>
            <a:pPr marL="0" indent="0">
              <a:spcAft>
                <a:spcPts val="400"/>
              </a:spcAft>
              <a:buNone/>
            </a:pPr>
            <a:endParaRPr lang="en-CA" sz="200" b="1" u="sng" dirty="0" smtClean="0">
              <a:latin typeface="Arial" panose="020B0604020202020204" pitchFamily="34" charset="0"/>
              <a:cs typeface="Arial" panose="020B0604020202020204" pitchFamily="34" charset="0"/>
            </a:endParaRPr>
          </a:p>
          <a:p>
            <a:pPr marL="0" indent="0">
              <a:spcAft>
                <a:spcPts val="400"/>
              </a:spcAft>
              <a:buNone/>
            </a:pPr>
            <a:r>
              <a:rPr lang="en-CA" sz="1400" b="1" u="sng" dirty="0" smtClean="0">
                <a:latin typeface="Arial" panose="020B0604020202020204" pitchFamily="34" charset="0"/>
                <a:cs typeface="Arial" panose="020B0604020202020204" pitchFamily="34" charset="0"/>
              </a:rPr>
              <a:t>Considerations</a:t>
            </a:r>
            <a:endParaRPr lang="en-US" sz="1400" b="1" u="sng"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For a Class B consumer currently paying about $152/</a:t>
            </a:r>
            <a:r>
              <a:rPr lang="en-CA" sz="1400" dirty="0" err="1" smtClean="0">
                <a:latin typeface="Arial" panose="020B0604020202020204" pitchFamily="34" charset="0"/>
                <a:cs typeface="Arial" panose="020B0604020202020204" pitchFamily="34" charset="0"/>
              </a:rPr>
              <a:t>MWh</a:t>
            </a:r>
            <a:r>
              <a:rPr lang="en-CA" sz="1400" dirty="0" smtClean="0">
                <a:latin typeface="Arial" panose="020B0604020202020204" pitchFamily="34" charset="0"/>
                <a:cs typeface="Arial" panose="020B0604020202020204" pitchFamily="34" charset="0"/>
              </a:rPr>
              <a:t>, removing the DRC would represent a savings of about 5%. </a:t>
            </a:r>
          </a:p>
          <a:p>
            <a:pPr lvl="1">
              <a:spcBef>
                <a:spcPts val="0"/>
              </a:spcBef>
              <a:buFont typeface="Arial" pitchFamily="34" charset="0"/>
              <a:buChar char="−"/>
            </a:pPr>
            <a:r>
              <a:rPr lang="en-CA" sz="1200" dirty="0" smtClean="0">
                <a:latin typeface="Arial" pitchFamily="34" charset="0"/>
                <a:cs typeface="Arial" pitchFamily="34" charset="0"/>
              </a:rPr>
              <a:t>A </a:t>
            </a:r>
            <a:r>
              <a:rPr lang="en-CA" sz="1200" dirty="0">
                <a:latin typeface="Arial" pitchFamily="34" charset="0"/>
                <a:cs typeface="Arial" pitchFamily="34" charset="0"/>
              </a:rPr>
              <a:t>50% reduction in the DRC charge would represent a savings of about 2%.</a:t>
            </a:r>
          </a:p>
          <a:p>
            <a:pPr>
              <a:spcBef>
                <a:spcPts val="0"/>
              </a:spcBef>
            </a:pPr>
            <a:endParaRPr lang="en-US" sz="1400" dirty="0">
              <a:latin typeface="Arial" panose="020B0604020202020204" pitchFamily="34" charset="0"/>
              <a:cs typeface="Arial" panose="020B0604020202020204" pitchFamily="34" charset="0"/>
            </a:endParaRPr>
          </a:p>
          <a:p>
            <a:pPr>
              <a:spcBef>
                <a:spcPts val="0"/>
              </a:spcBef>
            </a:pPr>
            <a:r>
              <a:rPr lang="en-US" sz="1400" dirty="0">
                <a:latin typeface="Arial" panose="020B0604020202020204" pitchFamily="34" charset="0"/>
                <a:cs typeface="Arial" panose="020B0604020202020204" pitchFamily="34" charset="0"/>
              </a:rPr>
              <a:t>Alternatively, </a:t>
            </a:r>
            <a:r>
              <a:rPr lang="en-US" sz="1400" dirty="0" smtClean="0">
                <a:latin typeface="Arial" panose="020B0604020202020204" pitchFamily="34" charset="0"/>
                <a:cs typeface="Arial" panose="020B0604020202020204" pitchFamily="34" charset="0"/>
              </a:rPr>
              <a:t>the reduction of </a:t>
            </a:r>
            <a:r>
              <a:rPr lang="en-US" sz="1400" dirty="0">
                <a:latin typeface="Arial" panose="020B0604020202020204" pitchFamily="34" charset="0"/>
                <a:cs typeface="Arial" panose="020B0604020202020204" pitchFamily="34" charset="0"/>
              </a:rPr>
              <a:t>the DRC </a:t>
            </a:r>
            <a:r>
              <a:rPr lang="en-US" sz="1400" dirty="0" smtClean="0">
                <a:latin typeface="Arial" panose="020B0604020202020204" pitchFamily="34" charset="0"/>
                <a:cs typeface="Arial" panose="020B0604020202020204" pitchFamily="34" charset="0"/>
              </a:rPr>
              <a:t>could be to </a:t>
            </a:r>
            <a:r>
              <a:rPr lang="en-US" sz="1400" dirty="0">
                <a:latin typeface="Arial" panose="020B0604020202020204" pitchFamily="34" charset="0"/>
                <a:cs typeface="Arial" panose="020B0604020202020204" pitchFamily="34" charset="0"/>
              </a:rPr>
              <a:t>$0.035/kWh starting </a:t>
            </a:r>
            <a:r>
              <a:rPr lang="en-CA" sz="1400" dirty="0" smtClean="0">
                <a:latin typeface="Arial" panose="020B0604020202020204" pitchFamily="34" charset="0"/>
                <a:cs typeface="Arial" panose="020B0604020202020204" pitchFamily="34" charset="0"/>
              </a:rPr>
              <a:t>in</a:t>
            </a:r>
            <a:r>
              <a:rPr lang="en-CA" sz="1400" dirty="0" smtClean="0">
                <a:solidFill>
                  <a:srgbClr val="00B050"/>
                </a:solidFill>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2017</a:t>
            </a:r>
            <a:r>
              <a:rPr lang="en-US" sz="1400" dirty="0">
                <a:latin typeface="Arial" panose="020B0604020202020204" pitchFamily="34" charset="0"/>
                <a:cs typeface="Arial" panose="020B0604020202020204" pitchFamily="34" charset="0"/>
              </a:rPr>
              <a:t>, to provide relief for cap and trade until proceeds recycling is fully operational. </a:t>
            </a:r>
            <a:endParaRPr lang="en-CA" sz="1400" b="1" u="sng" dirty="0">
              <a:latin typeface="Arial" panose="020B0604020202020204" pitchFamily="34" charset="0"/>
              <a:cs typeface="Arial" panose="020B0604020202020204" pitchFamily="34" charset="0"/>
            </a:endParaRPr>
          </a:p>
          <a:p>
            <a:pPr>
              <a:spcBef>
                <a:spcPts val="0"/>
              </a:spcBef>
            </a:pPr>
            <a:endParaRPr lang="en-CA" sz="1400" dirty="0">
              <a:latin typeface="Arial" pitchFamily="34" charset="0"/>
              <a:cs typeface="Arial" pitchFamily="34" charset="0"/>
            </a:endParaRPr>
          </a:p>
          <a:p>
            <a:pPr>
              <a:spcBef>
                <a:spcPts val="0"/>
              </a:spcBef>
            </a:pPr>
            <a:r>
              <a:rPr lang="en-CA" sz="1400" dirty="0">
                <a:latin typeface="Arial" pitchFamily="34" charset="0"/>
                <a:cs typeface="Arial" pitchFamily="34" charset="0"/>
              </a:rPr>
              <a:t>Residential consumers </a:t>
            </a:r>
            <a:r>
              <a:rPr lang="en-CA" sz="1400" dirty="0" smtClean="0">
                <a:latin typeface="Arial" pitchFamily="34" charset="0"/>
                <a:cs typeface="Arial" pitchFamily="34" charset="0"/>
              </a:rPr>
              <a:t>have had </a:t>
            </a:r>
            <a:r>
              <a:rPr lang="en-CA" sz="1400" dirty="0">
                <a:latin typeface="Arial" pitchFamily="34" charset="0"/>
                <a:cs typeface="Arial" pitchFamily="34" charset="0"/>
              </a:rPr>
              <a:t>the DRC removed from bills since January 1, 2016. Taking DRC off </a:t>
            </a:r>
            <a:r>
              <a:rPr lang="en-CA" sz="1400" dirty="0" smtClean="0">
                <a:latin typeface="Arial" pitchFamily="34" charset="0"/>
                <a:cs typeface="Arial" pitchFamily="34" charset="0"/>
              </a:rPr>
              <a:t>commercial and small industrial bills </a:t>
            </a:r>
            <a:r>
              <a:rPr lang="en-CA" sz="1400" dirty="0">
                <a:latin typeface="Arial" pitchFamily="34" charset="0"/>
                <a:cs typeface="Arial" pitchFamily="34" charset="0"/>
              </a:rPr>
              <a:t>would result in equal treatment for these </a:t>
            </a:r>
            <a:r>
              <a:rPr lang="en-CA" sz="1400" dirty="0" smtClean="0">
                <a:latin typeface="Arial" pitchFamily="34" charset="0"/>
                <a:cs typeface="Arial" pitchFamily="34" charset="0"/>
              </a:rPr>
              <a:t>groups </a:t>
            </a:r>
            <a:r>
              <a:rPr lang="en-CA" sz="1400" dirty="0">
                <a:latin typeface="Arial" pitchFamily="34" charset="0"/>
                <a:cs typeface="Arial" pitchFamily="34" charset="0"/>
              </a:rPr>
              <a:t>of consumers.</a:t>
            </a:r>
          </a:p>
          <a:p>
            <a:pPr>
              <a:spcBef>
                <a:spcPts val="0"/>
              </a:spcBef>
            </a:pPr>
            <a:endParaRPr lang="en-CA" sz="1400" dirty="0">
              <a:latin typeface="Arial" pitchFamily="34" charset="0"/>
              <a:cs typeface="Arial" pitchFamily="34" charset="0"/>
            </a:endParaRPr>
          </a:p>
          <a:p>
            <a:pPr>
              <a:spcBef>
                <a:spcPts val="0"/>
              </a:spcBef>
            </a:pPr>
            <a:r>
              <a:rPr lang="en-CA" sz="1400" dirty="0" smtClean="0">
                <a:latin typeface="Arial" pitchFamily="34" charset="0"/>
                <a:cs typeface="Arial" pitchFamily="34" charset="0"/>
              </a:rPr>
              <a:t>The </a:t>
            </a:r>
            <a:r>
              <a:rPr lang="en-CA" sz="1400" dirty="0">
                <a:latin typeface="Arial" pitchFamily="34" charset="0"/>
                <a:cs typeface="Arial" pitchFamily="34" charset="0"/>
              </a:rPr>
              <a:t>savings for </a:t>
            </a:r>
            <a:r>
              <a:rPr lang="en-CA" sz="1400" dirty="0" smtClean="0">
                <a:latin typeface="Arial" pitchFamily="34" charset="0"/>
                <a:cs typeface="Arial" pitchFamily="34" charset="0"/>
              </a:rPr>
              <a:t>commercial and small industrial </a:t>
            </a:r>
            <a:r>
              <a:rPr lang="en-CA" sz="1400" dirty="0">
                <a:latin typeface="Arial" pitchFamily="34" charset="0"/>
                <a:cs typeface="Arial" pitchFamily="34" charset="0"/>
              </a:rPr>
              <a:t>consumers associated with this proposal would drop to zero in April 2018, since this is the current planned date for removing the DRC from non-residential bills.</a:t>
            </a:r>
          </a:p>
          <a:p>
            <a:pPr>
              <a:spcBef>
                <a:spcPts val="0"/>
              </a:spcBef>
            </a:pPr>
            <a:endParaRPr lang="en-CA" sz="1400" dirty="0">
              <a:latin typeface="Arial" pitchFamily="34" charset="0"/>
              <a:cs typeface="Arial" pitchFamily="34" charset="0"/>
            </a:endParaRPr>
          </a:p>
          <a:p>
            <a:pPr>
              <a:spcBef>
                <a:spcPts val="0"/>
              </a:spcBef>
            </a:pPr>
            <a:r>
              <a:rPr lang="en-CA" sz="1400" dirty="0">
                <a:latin typeface="Arial" pitchFamily="34" charset="0"/>
                <a:cs typeface="Arial" pitchFamily="34" charset="0"/>
              </a:rPr>
              <a:t>Prior to moving forward with this proposal, additional analysis from Legal Services and the </a:t>
            </a:r>
            <a:r>
              <a:rPr lang="en-CA" sz="1400" dirty="0" smtClean="0">
                <a:latin typeface="Arial" pitchFamily="34" charset="0"/>
                <a:cs typeface="Arial" pitchFamily="34" charset="0"/>
              </a:rPr>
              <a:t>MOF would </a:t>
            </a:r>
            <a:r>
              <a:rPr lang="en-CA" sz="1400" dirty="0">
                <a:latin typeface="Arial" pitchFamily="34" charset="0"/>
                <a:cs typeface="Arial" pitchFamily="34" charset="0"/>
              </a:rPr>
              <a:t>be needed.</a:t>
            </a:r>
          </a:p>
          <a:p>
            <a:pPr>
              <a:spcAft>
                <a:spcPts val="400"/>
              </a:spcAft>
            </a:pPr>
            <a:endParaRPr lang="en-CA" sz="1200" b="1" u="sng" dirty="0">
              <a:latin typeface="Arial" panose="020B0604020202020204" pitchFamily="34" charset="0"/>
              <a:cs typeface="Arial" panose="020B0604020202020204" pitchFamily="34" charset="0"/>
            </a:endParaRPr>
          </a:p>
          <a:p>
            <a:pPr>
              <a:spcBef>
                <a:spcPts val="0"/>
              </a:spcBef>
            </a:pPr>
            <a:endParaRPr lang="en-CA" sz="1200" dirty="0" smtClean="0">
              <a:latin typeface="Arial" pitchFamily="34" charset="0"/>
              <a:cs typeface="Arial" pitchFamily="34" charset="0"/>
            </a:endParaRPr>
          </a:p>
        </p:txBody>
      </p:sp>
    </p:spTree>
    <p:extLst>
      <p:ext uri="{BB962C8B-B14F-4D97-AF65-F5344CB8AC3E}">
        <p14:creationId xmlns:p14="http://schemas.microsoft.com/office/powerpoint/2010/main" val="5098287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Autofit/>
          </a:bodyPr>
          <a:lstStyle/>
          <a:p>
            <a:pPr marL="457200" indent="-457200">
              <a:buFont typeface="+mj-lt"/>
              <a:buAutoNum type="arabicPeriod" startAt="9"/>
            </a:pPr>
            <a:r>
              <a:rPr lang="en-CA" sz="2400" b="0" dirty="0">
                <a:latin typeface="Arial" pitchFamily="34" charset="0"/>
                <a:cs typeface="Arial" pitchFamily="34" charset="0"/>
              </a:rPr>
              <a:t>Dedicate </a:t>
            </a:r>
            <a:r>
              <a:rPr lang="en-CA" sz="2400" b="0" dirty="0" smtClean="0">
                <a:latin typeface="Arial" pitchFamily="34" charset="0"/>
                <a:cs typeface="Arial" pitchFamily="34" charset="0"/>
              </a:rPr>
              <a:t>Departure Tax</a:t>
            </a:r>
            <a:endParaRPr lang="en-CA" sz="2400" b="0" dirty="0">
              <a:latin typeface="Arial" pitchFamily="34" charset="0"/>
              <a:cs typeface="Arial" pitchFamily="34" charset="0"/>
            </a:endParaRPr>
          </a:p>
        </p:txBody>
      </p:sp>
      <p:sp>
        <p:nvSpPr>
          <p:cNvPr id="5" name="Content Placeholder 2"/>
          <p:cNvSpPr>
            <a:spLocks noGrp="1"/>
          </p:cNvSpPr>
          <p:nvPr>
            <p:ph idx="1"/>
          </p:nvPr>
        </p:nvSpPr>
        <p:spPr>
          <a:xfrm>
            <a:off x="467544" y="1052736"/>
            <a:ext cx="8269656" cy="5222056"/>
          </a:xfrm>
        </p:spPr>
        <p:txBody>
          <a:bodyPr>
            <a:noAutofit/>
          </a:bodyPr>
          <a:lstStyle/>
          <a:p>
            <a:pPr lvl="0">
              <a:spcAft>
                <a:spcPts val="200"/>
              </a:spcAft>
            </a:pPr>
            <a:r>
              <a:rPr lang="en-CA" sz="1100" dirty="0" smtClean="0">
                <a:latin typeface="Arial" pitchFamily="34" charset="0"/>
                <a:cs typeface="Arial" pitchFamily="34" charset="0"/>
              </a:rPr>
              <a:t>In </a:t>
            </a:r>
            <a:r>
              <a:rPr lang="en-CA" sz="1100" dirty="0">
                <a:latin typeface="Arial" pitchFamily="34" charset="0"/>
                <a:cs typeface="Arial" pitchFamily="34" charset="0"/>
              </a:rPr>
              <a:t>connection with the IPO, as a result of leaving the PILs regime and entering the corporate tax regime, Hydro One was deemed to dispose of its assets for proceeds equal to its fair market value, triggering a PILs liability of $2.6 billion (Departure Tax</a:t>
            </a:r>
            <a:r>
              <a:rPr lang="en-CA" sz="1100" dirty="0" smtClean="0">
                <a:latin typeface="Arial" pitchFamily="34" charset="0"/>
                <a:cs typeface="Arial" pitchFamily="34" charset="0"/>
              </a:rPr>
              <a:t>).</a:t>
            </a:r>
          </a:p>
          <a:p>
            <a:pPr lvl="0">
              <a:spcAft>
                <a:spcPts val="200"/>
              </a:spcAft>
            </a:pPr>
            <a:r>
              <a:rPr lang="en-CA" sz="1100" dirty="0" smtClean="0">
                <a:latin typeface="Arial" pitchFamily="34" charset="0"/>
                <a:cs typeface="Arial" pitchFamily="34" charset="0"/>
              </a:rPr>
              <a:t>This was paid to the Ontario Electricity Financial Corporation (OEFC), to be dedicated towards repayment of electricity sector stranded debt.</a:t>
            </a:r>
          </a:p>
          <a:p>
            <a:pPr lvl="0">
              <a:spcAft>
                <a:spcPts val="200"/>
              </a:spcAft>
            </a:pPr>
            <a:r>
              <a:rPr lang="en-CA" sz="1100" dirty="0" smtClean="0">
                <a:latin typeface="Arial" pitchFamily="34" charset="0"/>
                <a:cs typeface="Arial" pitchFamily="34" charset="0"/>
              </a:rPr>
              <a:t>The Province could explore repurposing some of those funds to the benefit of ratepayers.</a:t>
            </a:r>
          </a:p>
          <a:p>
            <a:pPr lvl="0">
              <a:spcAft>
                <a:spcPts val="200"/>
              </a:spcAft>
            </a:pPr>
            <a:r>
              <a:rPr lang="en-CA" sz="1100" dirty="0" smtClean="0">
                <a:latin typeface="Arial" pitchFamily="34" charset="0"/>
                <a:cs typeface="Arial" pitchFamily="34" charset="0"/>
              </a:rPr>
              <a:t>This may reduce the risk that the Ontario Energy Board (OEB) assigns to ratepayers the benefit from an associated tax asset, resulting in lower earnings and decreased share value for Hydro One.  This decision is currently before the OEB, as part of Hydro One’s Transmission rate application. </a:t>
            </a:r>
          </a:p>
          <a:p>
            <a:pPr lvl="0">
              <a:spcAft>
                <a:spcPts val="200"/>
              </a:spcAft>
            </a:pPr>
            <a:r>
              <a:rPr lang="en-CA" sz="1100" dirty="0">
                <a:latin typeface="Arial" panose="020B0604020202020204" pitchFamily="34" charset="0"/>
                <a:cs typeface="Arial" panose="020B0604020202020204" pitchFamily="34" charset="0"/>
              </a:rPr>
              <a:t>I</a:t>
            </a:r>
            <a:r>
              <a:rPr lang="en-CA" sz="1100" dirty="0" smtClean="0">
                <a:latin typeface="Arial" panose="020B0604020202020204" pitchFamily="34" charset="0"/>
                <a:cs typeface="Arial" panose="020B0604020202020204" pitchFamily="34" charset="0"/>
              </a:rPr>
              <a:t>f </a:t>
            </a:r>
            <a:r>
              <a:rPr lang="en-CA" sz="1100" dirty="0">
                <a:latin typeface="Arial" panose="020B0604020202020204" pitchFamily="34" charset="0"/>
                <a:cs typeface="Arial" panose="020B0604020202020204" pitchFamily="34" charset="0"/>
              </a:rPr>
              <a:t>the Province were to transfer $2.6 billion in economic benefits to the rate base over 10 years </a:t>
            </a:r>
            <a:r>
              <a:rPr lang="en-CA" sz="1100" dirty="0" smtClean="0">
                <a:latin typeface="Arial" panose="020B0604020202020204" pitchFamily="34" charset="0"/>
                <a:cs typeface="Arial" panose="020B0604020202020204" pitchFamily="34" charset="0"/>
              </a:rPr>
              <a:t>suggest </a:t>
            </a:r>
            <a:r>
              <a:rPr lang="en-CA" sz="1100" dirty="0">
                <a:latin typeface="Arial" panose="020B0604020202020204" pitchFamily="34" charset="0"/>
                <a:cs typeface="Arial" panose="020B0604020202020204" pitchFamily="34" charset="0"/>
              </a:rPr>
              <a:t>the following impacts (assuming 140TWh per year): </a:t>
            </a:r>
          </a:p>
          <a:p>
            <a:pPr lvl="1">
              <a:spcBef>
                <a:spcPts val="0"/>
              </a:spcBef>
              <a:spcAft>
                <a:spcPts val="400"/>
              </a:spcAft>
              <a:buFont typeface="Arial" pitchFamily="34" charset="0"/>
              <a:buChar char="−"/>
            </a:pPr>
            <a:r>
              <a:rPr lang="en-CA" sz="1000" dirty="0">
                <a:latin typeface="Arial" pitchFamily="34" charset="0"/>
                <a:cs typeface="Arial" pitchFamily="34" charset="0"/>
              </a:rPr>
              <a:t>Residential Ratepayer Impact (if spread over 10 years): up to $1.39  per month on a typical </a:t>
            </a:r>
            <a:r>
              <a:rPr lang="en-CA" sz="1000" dirty="0" smtClean="0">
                <a:latin typeface="Arial" pitchFamily="34" charset="0"/>
                <a:cs typeface="Arial" pitchFamily="34" charset="0"/>
              </a:rPr>
              <a:t>bill; and</a:t>
            </a:r>
            <a:endParaRPr lang="en-CA" sz="1000" dirty="0">
              <a:latin typeface="Arial" pitchFamily="34" charset="0"/>
              <a:cs typeface="Arial" pitchFamily="34" charset="0"/>
            </a:endParaRPr>
          </a:p>
          <a:p>
            <a:pPr lvl="1">
              <a:spcBef>
                <a:spcPts val="0"/>
              </a:spcBef>
              <a:spcAft>
                <a:spcPts val="400"/>
              </a:spcAft>
              <a:buFont typeface="Arial" pitchFamily="34" charset="0"/>
              <a:buChar char="−"/>
            </a:pPr>
            <a:r>
              <a:rPr lang="en-CA" sz="1000" dirty="0">
                <a:latin typeface="Arial" pitchFamily="34" charset="0"/>
                <a:cs typeface="Arial" pitchFamily="34" charset="0"/>
              </a:rPr>
              <a:t>Industrial Ratepayer Impact (if spread over 10 years): up to $1.86 / </a:t>
            </a:r>
            <a:r>
              <a:rPr lang="en-CA" sz="1000" dirty="0" err="1">
                <a:latin typeface="Arial" pitchFamily="34" charset="0"/>
                <a:cs typeface="Arial" pitchFamily="34" charset="0"/>
              </a:rPr>
              <a:t>MWh</a:t>
            </a:r>
            <a:endParaRPr lang="en-CA" sz="1000" dirty="0">
              <a:latin typeface="Arial" pitchFamily="34" charset="0"/>
              <a:cs typeface="Arial" pitchFamily="34" charset="0"/>
            </a:endParaRPr>
          </a:p>
          <a:p>
            <a:pPr marL="0" indent="0">
              <a:spcAft>
                <a:spcPts val="200"/>
              </a:spcAft>
              <a:buNone/>
            </a:pPr>
            <a:r>
              <a:rPr lang="en-CA" sz="1100" b="1" u="sng" dirty="0" smtClean="0">
                <a:latin typeface="Arial" panose="020B0604020202020204" pitchFamily="34" charset="0"/>
                <a:cs typeface="Arial" panose="020B0604020202020204" pitchFamily="34" charset="0"/>
              </a:rPr>
              <a:t>Considerations</a:t>
            </a:r>
          </a:p>
          <a:p>
            <a:pPr>
              <a:spcAft>
                <a:spcPts val="200"/>
              </a:spcAft>
            </a:pPr>
            <a:r>
              <a:rPr lang="en-CA" sz="1100" dirty="0" smtClean="0">
                <a:latin typeface="Arial" pitchFamily="34" charset="0"/>
                <a:cs typeface="Arial" pitchFamily="34" charset="0"/>
              </a:rPr>
              <a:t>Cost savings </a:t>
            </a:r>
            <a:r>
              <a:rPr lang="en-CA" sz="1100" dirty="0">
                <a:latin typeface="Arial" pitchFamily="34" charset="0"/>
                <a:cs typeface="Arial" pitchFamily="34" charset="0"/>
              </a:rPr>
              <a:t>to </a:t>
            </a:r>
            <a:r>
              <a:rPr lang="en-CA" sz="1100" dirty="0" smtClean="0">
                <a:latin typeface="Arial" pitchFamily="34" charset="0"/>
                <a:cs typeface="Arial" pitchFamily="34" charset="0"/>
              </a:rPr>
              <a:t>ratepayers and associated fiscal impacts </a:t>
            </a:r>
            <a:r>
              <a:rPr lang="en-CA" sz="1100" dirty="0">
                <a:latin typeface="Arial" pitchFamily="34" charset="0"/>
                <a:cs typeface="Arial" pitchFamily="34" charset="0"/>
              </a:rPr>
              <a:t>would depend on </a:t>
            </a:r>
            <a:r>
              <a:rPr lang="en-CA" sz="1100" dirty="0" smtClean="0">
                <a:latin typeface="Arial" pitchFamily="34" charset="0"/>
                <a:cs typeface="Arial" pitchFamily="34" charset="0"/>
              </a:rPr>
              <a:t>timing and which ratepayers (e.g., Hydro One customers, or all Ontario customers) will benefit from some or all of the $2.6 billion value.</a:t>
            </a:r>
          </a:p>
          <a:p>
            <a:pPr lvl="0">
              <a:spcAft>
                <a:spcPts val="200"/>
              </a:spcAft>
            </a:pPr>
            <a:r>
              <a:rPr lang="en-CA" sz="1100" dirty="0">
                <a:latin typeface="Arial" pitchFamily="34" charset="0"/>
                <a:cs typeface="Arial" pitchFamily="34" charset="0"/>
              </a:rPr>
              <a:t>The departure tax was effectively a true-up for lower PILs payments from Hydro One in previous years – it was not a one-time windfall for the Province.  In other words, it </a:t>
            </a:r>
            <a:r>
              <a:rPr lang="en-CA" sz="1100" dirty="0" smtClean="0">
                <a:latin typeface="Arial" pitchFamily="34" charset="0"/>
                <a:cs typeface="Arial" pitchFamily="34" charset="0"/>
              </a:rPr>
              <a:t>ensures </a:t>
            </a:r>
            <a:r>
              <a:rPr lang="en-CA" sz="1100" dirty="0">
                <a:latin typeface="Arial" pitchFamily="34" charset="0"/>
                <a:cs typeface="Arial" pitchFamily="34" charset="0"/>
              </a:rPr>
              <a:t>that Hydro One paid all its tax obligations under the PILs regime before moving into the normal corporate tax regime.</a:t>
            </a:r>
          </a:p>
          <a:p>
            <a:pPr>
              <a:spcAft>
                <a:spcPts val="200"/>
              </a:spcAft>
            </a:pPr>
            <a:r>
              <a:rPr lang="en-CA" sz="1100" dirty="0">
                <a:latin typeface="Arial" pitchFamily="34" charset="0"/>
                <a:cs typeface="Arial" pitchFamily="34" charset="0"/>
              </a:rPr>
              <a:t>The related ~$2.4 billion fiscal benefit to the Province (from the deferred tax benefit) has already been credited to the Trillium Trust to be used to build infrastructure under Moving Ontario Forward</a:t>
            </a:r>
            <a:r>
              <a:rPr lang="en-CA" sz="1100" dirty="0" smtClean="0">
                <a:latin typeface="Arial" pitchFamily="34" charset="0"/>
                <a:cs typeface="Arial" pitchFamily="34" charset="0"/>
              </a:rPr>
              <a:t>.</a:t>
            </a:r>
          </a:p>
          <a:p>
            <a:pPr lvl="0">
              <a:spcAft>
                <a:spcPts val="200"/>
              </a:spcAft>
            </a:pPr>
            <a:r>
              <a:rPr lang="en-CA" sz="1100" dirty="0" smtClean="0">
                <a:latin typeface="Arial" pitchFamily="34" charset="0"/>
                <a:cs typeface="Arial" pitchFamily="34" charset="0"/>
              </a:rPr>
              <a:t>Repurposing funds paid to OEFC may </a:t>
            </a:r>
            <a:r>
              <a:rPr lang="en-CA" sz="1100" dirty="0">
                <a:latin typeface="Arial" pitchFamily="34" charset="0"/>
                <a:cs typeface="Arial" pitchFamily="34" charset="0"/>
              </a:rPr>
              <a:t>have an impact on the defeasance of </a:t>
            </a:r>
            <a:r>
              <a:rPr lang="en-CA" sz="1100" dirty="0" smtClean="0">
                <a:latin typeface="Arial" pitchFamily="34" charset="0"/>
                <a:cs typeface="Arial" pitchFamily="34" charset="0"/>
              </a:rPr>
              <a:t>electricity stranded </a:t>
            </a:r>
            <a:r>
              <a:rPr lang="en-CA" sz="1100" dirty="0">
                <a:latin typeface="Arial" pitchFamily="34" charset="0"/>
                <a:cs typeface="Arial" pitchFamily="34" charset="0"/>
              </a:rPr>
              <a:t>debt.</a:t>
            </a:r>
          </a:p>
          <a:p>
            <a:pPr>
              <a:spcAft>
                <a:spcPts val="200"/>
              </a:spcAft>
            </a:pPr>
            <a:r>
              <a:rPr lang="en-US" sz="1100" dirty="0" smtClean="0">
                <a:latin typeface="Arial" pitchFamily="34" charset="0"/>
                <a:cs typeface="Arial" pitchFamily="34" charset="0"/>
              </a:rPr>
              <a:t>While this is a shift from messaging that value from the broadening of ownership of Hydro One is being used pay down debt and fund transit and transportation, the Province could link to electricity infrastructure investments (e.g., as an offset to infrastructure investments already made in the sector, or to specific initiatives such as conservation).</a:t>
            </a:r>
          </a:p>
          <a:p>
            <a:pPr lvl="0">
              <a:spcAft>
                <a:spcPts val="200"/>
              </a:spcAft>
            </a:pPr>
            <a:endParaRPr lang="en-CA" sz="1100" dirty="0"/>
          </a:p>
          <a:p>
            <a:pPr lvl="0">
              <a:spcAft>
                <a:spcPts val="200"/>
              </a:spcAft>
            </a:pPr>
            <a:endParaRPr lang="en-CA" sz="1100" dirty="0"/>
          </a:p>
          <a:p>
            <a:pPr>
              <a:spcAft>
                <a:spcPts val="200"/>
              </a:spcAft>
            </a:pPr>
            <a:endParaRPr lang="en-CA" sz="1100" dirty="0">
              <a:latin typeface="Arial" pitchFamily="34" charset="0"/>
              <a:cs typeface="Arial" pitchFamily="34" charset="0"/>
            </a:endParaRPr>
          </a:p>
        </p:txBody>
      </p:sp>
    </p:spTree>
    <p:extLst>
      <p:ext uri="{BB962C8B-B14F-4D97-AF65-F5344CB8AC3E}">
        <p14:creationId xmlns:p14="http://schemas.microsoft.com/office/powerpoint/2010/main" val="906956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rmAutofit/>
          </a:bodyPr>
          <a:lstStyle/>
          <a:p>
            <a:r>
              <a:rPr lang="en-CA" sz="2400" b="0" dirty="0" smtClean="0">
                <a:latin typeface="Arial" panose="020B0604020202020204" pitchFamily="34" charset="0"/>
                <a:cs typeface="Arial" panose="020B0604020202020204" pitchFamily="34" charset="0"/>
              </a:rPr>
              <a:t>10.  Cancel/Adjust Renewable Energy Procurements</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395536" y="2780928"/>
            <a:ext cx="8568952" cy="3528392"/>
          </a:xfrm>
        </p:spPr>
        <p:txBody>
          <a:bodyPr>
            <a:noAutofit/>
          </a:bodyPr>
          <a:lstStyle/>
          <a:p>
            <a:pPr marL="0" lvl="1" indent="0">
              <a:lnSpc>
                <a:spcPct val="110000"/>
              </a:lnSpc>
              <a:spcBef>
                <a:spcPts val="0"/>
              </a:spcBef>
              <a:spcAft>
                <a:spcPts val="400"/>
              </a:spcAft>
              <a:buSzTx/>
              <a:buNone/>
            </a:pPr>
            <a:r>
              <a:rPr lang="en-US" sz="1200" b="1" u="sng" dirty="0" smtClean="0">
                <a:latin typeface="Arial" panose="020B0604020202020204" pitchFamily="34" charset="0"/>
                <a:cs typeface="Arial" panose="020B0604020202020204" pitchFamily="34" charset="0"/>
              </a:rPr>
              <a:t>Overarching Considerations</a:t>
            </a:r>
          </a:p>
          <a:p>
            <a:pPr marL="285750" lvl="1">
              <a:lnSpc>
                <a:spcPct val="110000"/>
              </a:lnSpc>
              <a:spcBef>
                <a:spcPts val="0"/>
              </a:spcBef>
              <a:spcAft>
                <a:spcPts val="400"/>
              </a:spcAft>
              <a:buSzTx/>
              <a:buFont typeface="Arial" panose="020B0604020202020204" pitchFamily="34" charset="0"/>
              <a:buChar char="•"/>
            </a:pPr>
            <a:r>
              <a:rPr lang="en-CA" sz="1200" dirty="0" smtClean="0">
                <a:latin typeface="Arial" panose="020B0604020202020204" pitchFamily="34" charset="0"/>
                <a:cs typeface="Arial" panose="020B0604020202020204" pitchFamily="34" charset="0"/>
              </a:rPr>
              <a:t>Cost </a:t>
            </a:r>
            <a:r>
              <a:rPr lang="en-CA" sz="1200" dirty="0">
                <a:latin typeface="Arial" panose="020B0604020202020204" pitchFamily="34" charset="0"/>
                <a:cs typeface="Arial" panose="020B0604020202020204" pitchFamily="34" charset="0"/>
              </a:rPr>
              <a:t>savings associated with reducing or cancelling </a:t>
            </a:r>
            <a:r>
              <a:rPr lang="en-CA" sz="1200" dirty="0" smtClean="0">
                <a:latin typeface="Arial" panose="020B0604020202020204" pitchFamily="34" charset="0"/>
                <a:cs typeface="Arial" panose="020B0604020202020204" pitchFamily="34" charset="0"/>
              </a:rPr>
              <a:t>renewable energy </a:t>
            </a:r>
            <a:r>
              <a:rPr lang="en-CA" sz="1200" dirty="0">
                <a:latin typeface="Arial" panose="020B0604020202020204" pitchFamily="34" charset="0"/>
                <a:cs typeface="Arial" panose="020B0604020202020204" pitchFamily="34" charset="0"/>
              </a:rPr>
              <a:t>procurements and programs will not reduce current </a:t>
            </a:r>
            <a:r>
              <a:rPr lang="en-CA" sz="1200" dirty="0" smtClean="0">
                <a:latin typeface="Arial" panose="020B0604020202020204" pitchFamily="34" charset="0"/>
                <a:cs typeface="Arial" panose="020B0604020202020204" pitchFamily="34" charset="0"/>
              </a:rPr>
              <a:t>electricity bills</a:t>
            </a:r>
            <a:r>
              <a:rPr lang="en-CA" sz="1200" dirty="0">
                <a:latin typeface="Arial" panose="020B0604020202020204" pitchFamily="34" charset="0"/>
                <a:cs typeface="Arial" panose="020B0604020202020204" pitchFamily="34" charset="0"/>
              </a:rPr>
              <a:t>, but </a:t>
            </a:r>
            <a:r>
              <a:rPr lang="en-CA" sz="1200" dirty="0" smtClean="0">
                <a:latin typeface="Arial" panose="020B0604020202020204" pitchFamily="34" charset="0"/>
                <a:cs typeface="Arial" panose="020B0604020202020204" pitchFamily="34" charset="0"/>
              </a:rPr>
              <a:t>would result in future </a:t>
            </a:r>
            <a:r>
              <a:rPr lang="en-CA" sz="1200" dirty="0">
                <a:latin typeface="Arial" panose="020B0604020202020204" pitchFamily="34" charset="0"/>
                <a:cs typeface="Arial" panose="020B0604020202020204" pitchFamily="34" charset="0"/>
              </a:rPr>
              <a:t>cost reductions relative to </a:t>
            </a:r>
            <a:r>
              <a:rPr lang="en-CA" sz="1200" dirty="0" smtClean="0">
                <a:latin typeface="Arial" panose="020B0604020202020204" pitchFamily="34" charset="0"/>
                <a:cs typeface="Arial" panose="020B0604020202020204" pitchFamily="34" charset="0"/>
              </a:rPr>
              <a:t>Ontario Planning Outlook forecasts.</a:t>
            </a:r>
            <a:endParaRPr lang="en-CA" sz="500" dirty="0" smtClean="0">
              <a:latin typeface="Arial" panose="020B0604020202020204" pitchFamily="34" charset="0"/>
              <a:cs typeface="Arial" panose="020B0604020202020204" pitchFamily="34" charset="0"/>
            </a:endParaRPr>
          </a:p>
          <a:p>
            <a:pPr marL="285750" lvl="1">
              <a:lnSpc>
                <a:spcPct val="110000"/>
              </a:lnSpc>
              <a:spcBef>
                <a:spcPts val="0"/>
              </a:spcBef>
              <a:spcAft>
                <a:spcPts val="400"/>
              </a:spcAft>
              <a:buSzTx/>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IESO </a:t>
            </a:r>
            <a:r>
              <a:rPr lang="en-CA" sz="1200" dirty="0">
                <a:latin typeface="Arial" panose="020B0604020202020204" pitchFamily="34" charset="0"/>
                <a:cs typeface="Arial" panose="020B0604020202020204" pitchFamily="34" charset="0"/>
              </a:rPr>
              <a:t>estimates implementing options A to C will reduce </a:t>
            </a:r>
            <a:r>
              <a:rPr lang="en-CA" sz="1200" dirty="0" smtClean="0">
                <a:latin typeface="Arial" panose="020B0604020202020204" pitchFamily="34" charset="0"/>
                <a:cs typeface="Arial" panose="020B0604020202020204" pitchFamily="34" charset="0"/>
              </a:rPr>
              <a:t>system costs </a:t>
            </a:r>
            <a:r>
              <a:rPr lang="en-CA" sz="1200" dirty="0">
                <a:latin typeface="Arial" panose="020B0604020202020204" pitchFamily="34" charset="0"/>
                <a:cs typeface="Arial" panose="020B0604020202020204" pitchFamily="34" charset="0"/>
              </a:rPr>
              <a:t>by approximately </a:t>
            </a:r>
            <a:r>
              <a:rPr lang="en-CA" sz="1200" dirty="0" smtClean="0">
                <a:latin typeface="Arial" panose="020B0604020202020204" pitchFamily="34" charset="0"/>
                <a:cs typeface="Arial" panose="020B0604020202020204" pitchFamily="34" charset="0"/>
              </a:rPr>
              <a:t>$592 million ($2016) </a:t>
            </a:r>
            <a:r>
              <a:rPr lang="en-CA" sz="1200" dirty="0">
                <a:latin typeface="Arial" panose="020B0604020202020204" pitchFamily="34" charset="0"/>
                <a:cs typeface="Arial" panose="020B0604020202020204" pitchFamily="34" charset="0"/>
              </a:rPr>
              <a:t>between </a:t>
            </a:r>
            <a:r>
              <a:rPr lang="en-CA" sz="1200" dirty="0" smtClean="0">
                <a:latin typeface="Arial" panose="020B0604020202020204" pitchFamily="34" charset="0"/>
                <a:cs typeface="Arial" panose="020B0604020202020204" pitchFamily="34" charset="0"/>
              </a:rPr>
              <a:t>2019 </a:t>
            </a:r>
            <a:r>
              <a:rPr lang="en-CA" sz="1200" dirty="0">
                <a:latin typeface="Arial" panose="020B0604020202020204" pitchFamily="34" charset="0"/>
                <a:cs typeface="Arial" panose="020B0604020202020204" pitchFamily="34" charset="0"/>
              </a:rPr>
              <a:t>and </a:t>
            </a:r>
            <a:r>
              <a:rPr lang="en-CA" sz="1200" dirty="0" smtClean="0">
                <a:latin typeface="Arial" panose="020B0604020202020204" pitchFamily="34" charset="0"/>
                <a:cs typeface="Arial" panose="020B0604020202020204" pitchFamily="34" charset="0"/>
              </a:rPr>
              <a:t>2028, resulting </a:t>
            </a:r>
            <a:r>
              <a:rPr lang="en-CA" sz="1200" dirty="0">
                <a:latin typeface="Arial" panose="020B0604020202020204" pitchFamily="34" charset="0"/>
                <a:cs typeface="Arial" panose="020B0604020202020204" pitchFamily="34" charset="0"/>
              </a:rPr>
              <a:t>in an average of approximately $</a:t>
            </a:r>
            <a:r>
              <a:rPr lang="en-CA" sz="1200" dirty="0" smtClean="0">
                <a:latin typeface="Arial" panose="020B0604020202020204" pitchFamily="34" charset="0"/>
                <a:cs typeface="Arial" panose="020B0604020202020204" pitchFamily="34" charset="0"/>
              </a:rPr>
              <a:t>0.50/month </a:t>
            </a:r>
            <a:r>
              <a:rPr lang="en-CA" sz="1200" dirty="0">
                <a:latin typeface="Arial" panose="020B0604020202020204" pitchFamily="34" charset="0"/>
                <a:cs typeface="Arial" panose="020B0604020202020204" pitchFamily="34" charset="0"/>
              </a:rPr>
              <a:t>in savings to </a:t>
            </a:r>
            <a:r>
              <a:rPr lang="en-CA" sz="1200" dirty="0" smtClean="0">
                <a:latin typeface="Arial" panose="020B0604020202020204" pitchFamily="34" charset="0"/>
                <a:cs typeface="Arial" panose="020B0604020202020204" pitchFamily="34" charset="0"/>
              </a:rPr>
              <a:t>a typical residential electricity bill over the same period. [cost reductions from LRP I contract cancellations TBC]</a:t>
            </a:r>
            <a:endParaRPr lang="en-CA" sz="500" dirty="0" smtClean="0">
              <a:latin typeface="Arial" panose="020B0604020202020204" pitchFamily="34" charset="0"/>
              <a:cs typeface="Arial" panose="020B0604020202020204" pitchFamily="34" charset="0"/>
            </a:endParaRPr>
          </a:p>
          <a:p>
            <a:pPr marL="285750" lvl="1">
              <a:lnSpc>
                <a:spcPct val="110000"/>
              </a:lnSpc>
              <a:spcBef>
                <a:spcPts val="0"/>
              </a:spcBef>
              <a:spcAft>
                <a:spcPts val="400"/>
              </a:spcAft>
              <a:buSzTx/>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a:t>
            </a:r>
            <a:r>
              <a:rPr lang="en-CA" sz="1200" dirty="0" err="1" smtClean="0">
                <a:latin typeface="Arial" panose="020B0604020202020204" pitchFamily="34" charset="0"/>
                <a:cs typeface="Arial" panose="020B0604020202020204" pitchFamily="34" charset="0"/>
              </a:rPr>
              <a:t>microFIT</a:t>
            </a:r>
            <a:r>
              <a:rPr lang="en-CA" sz="1200" dirty="0" smtClean="0">
                <a:latin typeface="Arial" panose="020B0604020202020204" pitchFamily="34" charset="0"/>
                <a:cs typeface="Arial" panose="020B0604020202020204" pitchFamily="34" charset="0"/>
              </a:rPr>
              <a:t> program is winding down end of 2017. Annual </a:t>
            </a:r>
            <a:r>
              <a:rPr lang="en-CA" sz="1200" dirty="0" err="1" smtClean="0">
                <a:latin typeface="Arial" panose="020B0604020202020204" pitchFamily="34" charset="0"/>
                <a:cs typeface="Arial" panose="020B0604020202020204" pitchFamily="34" charset="0"/>
              </a:rPr>
              <a:t>microFIT</a:t>
            </a:r>
            <a:r>
              <a:rPr lang="en-CA" sz="1200" dirty="0" smtClean="0">
                <a:latin typeface="Arial" panose="020B0604020202020204" pitchFamily="34" charset="0"/>
                <a:cs typeface="Arial" panose="020B0604020202020204" pitchFamily="34" charset="0"/>
              </a:rPr>
              <a:t> procurement targets have been undersubscribed. </a:t>
            </a:r>
            <a:endParaRPr lang="en-CA" sz="1400" b="1" u="sng" dirty="0" smtClean="0">
              <a:latin typeface="Arial" panose="020B0604020202020204" pitchFamily="34" charset="0"/>
              <a:cs typeface="Arial" panose="020B0604020202020204" pitchFamily="34" charset="0"/>
            </a:endParaRPr>
          </a:p>
          <a:p>
            <a:pPr marL="285750" lvl="1">
              <a:buSzTx/>
              <a:buFont typeface="Arial" panose="020B0604020202020204" pitchFamily="34" charset="0"/>
              <a:buChar char="•"/>
            </a:pPr>
            <a:r>
              <a:rPr lang="en-CA" sz="1200" dirty="0" smtClean="0">
                <a:latin typeface="Arial" panose="020B0604020202020204" pitchFamily="34" charset="0"/>
                <a:cs typeface="Arial" panose="020B0604020202020204" pitchFamily="34" charset="0"/>
              </a:rPr>
              <a:t>With </a:t>
            </a:r>
            <a:r>
              <a:rPr lang="en-CA" sz="1200" dirty="0">
                <a:latin typeface="Arial" panose="020B0604020202020204" pitchFamily="34" charset="0"/>
                <a:cs typeface="Arial" panose="020B0604020202020204" pitchFamily="34" charset="0"/>
              </a:rPr>
              <a:t>a few exceptions (e.g</a:t>
            </a:r>
            <a:r>
              <a:rPr lang="en-CA" sz="1200" dirty="0" smtClean="0">
                <a:latin typeface="Arial" panose="020B0604020202020204" pitchFamily="34" charset="0"/>
                <a:cs typeface="Arial" panose="020B0604020202020204" pitchFamily="34" charset="0"/>
              </a:rPr>
              <a:t>., </a:t>
            </a:r>
            <a:r>
              <a:rPr lang="en-CA" sz="1200" dirty="0">
                <a:latin typeface="Arial" panose="020B0604020202020204" pitchFamily="34" charset="0"/>
                <a:cs typeface="Arial" panose="020B0604020202020204" pitchFamily="34" charset="0"/>
              </a:rPr>
              <a:t>rollover of unallocated </a:t>
            </a:r>
            <a:r>
              <a:rPr lang="en-CA" sz="1200" dirty="0" err="1">
                <a:latin typeface="Arial" panose="020B0604020202020204" pitchFamily="34" charset="0"/>
                <a:cs typeface="Arial" panose="020B0604020202020204" pitchFamily="34" charset="0"/>
              </a:rPr>
              <a:t>microFIT</a:t>
            </a:r>
            <a:r>
              <a:rPr lang="en-CA" sz="1200" dirty="0">
                <a:latin typeface="Arial" panose="020B0604020202020204" pitchFamily="34" charset="0"/>
                <a:cs typeface="Arial" panose="020B0604020202020204" pitchFamily="34" charset="0"/>
              </a:rPr>
              <a:t> capacity; addition of terminated </a:t>
            </a:r>
            <a:r>
              <a:rPr lang="en-CA" sz="1200" dirty="0" err="1">
                <a:latin typeface="Arial" panose="020B0604020202020204" pitchFamily="34" charset="0"/>
                <a:cs typeface="Arial" panose="020B0604020202020204" pitchFamily="34" charset="0"/>
              </a:rPr>
              <a:t>microFIT</a:t>
            </a:r>
            <a:r>
              <a:rPr lang="en-CA" sz="1200" dirty="0">
                <a:latin typeface="Arial" panose="020B0604020202020204" pitchFamily="34" charset="0"/>
                <a:cs typeface="Arial" panose="020B0604020202020204" pitchFamily="34" charset="0"/>
              </a:rPr>
              <a:t> and small FIT capacity to FIT 5), plans for unallocated or terminated capacity are not defined </a:t>
            </a:r>
            <a:r>
              <a:rPr lang="en-CA" sz="1200" dirty="0" smtClean="0">
                <a:latin typeface="Arial" panose="020B0604020202020204" pitchFamily="34" charset="0"/>
                <a:cs typeface="Arial" panose="020B0604020202020204" pitchFamily="34" charset="0"/>
              </a:rPr>
              <a:t>in </a:t>
            </a:r>
            <a:r>
              <a:rPr lang="en-CA" sz="1200" dirty="0">
                <a:latin typeface="Arial" panose="020B0604020202020204" pitchFamily="34" charset="0"/>
                <a:cs typeface="Arial" panose="020B0604020202020204" pitchFamily="34" charset="0"/>
              </a:rPr>
              <a:t>announcements or existing directions. </a:t>
            </a:r>
          </a:p>
          <a:p>
            <a:pPr marL="0" lvl="1" indent="0">
              <a:buSzTx/>
              <a:buNone/>
            </a:pPr>
            <a:endParaRPr lang="en-CA" sz="1000" dirty="0">
              <a:latin typeface="Arial" panose="020B0604020202020204" pitchFamily="34" charset="0"/>
              <a:cs typeface="Arial" panose="020B0604020202020204" pitchFamily="34" charset="0"/>
            </a:endParaRPr>
          </a:p>
          <a:p>
            <a:pPr marL="0" indent="0">
              <a:buNone/>
            </a:pPr>
            <a:r>
              <a:rPr lang="en-CA" sz="1200" b="1" u="sng" dirty="0" smtClean="0">
                <a:latin typeface="Arial" panose="020B0604020202020204" pitchFamily="34" charset="0"/>
                <a:cs typeface="Arial" panose="020B0604020202020204" pitchFamily="34" charset="0"/>
              </a:rPr>
              <a:t>Cancel/Adjust Announced Procurements </a:t>
            </a:r>
            <a:endParaRPr lang="en-CA" sz="1200" b="1" u="sng" dirty="0">
              <a:latin typeface="Arial" panose="020B0604020202020204" pitchFamily="34" charset="0"/>
              <a:cs typeface="Arial" panose="020B0604020202020204" pitchFamily="34" charset="0"/>
            </a:endParaRPr>
          </a:p>
          <a:p>
            <a:r>
              <a:rPr lang="en-CA" sz="1200" dirty="0">
                <a:latin typeface="Arial" panose="020B0604020202020204" pitchFamily="34" charset="0"/>
                <a:cs typeface="Arial" panose="020B0604020202020204" pitchFamily="34" charset="0"/>
              </a:rPr>
              <a:t>Amendments to existing directions </a:t>
            </a:r>
            <a:r>
              <a:rPr lang="en-CA" sz="1200" dirty="0" smtClean="0">
                <a:latin typeface="Arial" panose="020B0604020202020204" pitchFamily="34" charset="0"/>
                <a:cs typeface="Arial" panose="020B0604020202020204" pitchFamily="34" charset="0"/>
              </a:rPr>
              <a:t>to </a:t>
            </a:r>
            <a:r>
              <a:rPr lang="en-CA" sz="1200" dirty="0">
                <a:latin typeface="Arial" panose="020B0604020202020204" pitchFamily="34" charset="0"/>
                <a:cs typeface="Arial" panose="020B0604020202020204" pitchFamily="34" charset="0"/>
              </a:rPr>
              <a:t>IESO would be required to reduce FIT 5 and cancel FIT 6. </a:t>
            </a:r>
          </a:p>
          <a:p>
            <a:r>
              <a:rPr lang="en-CA" sz="1200" dirty="0">
                <a:latin typeface="Arial" panose="020B0604020202020204" pitchFamily="34" charset="0"/>
                <a:cs typeface="Arial" panose="020B0604020202020204" pitchFamily="34" charset="0"/>
              </a:rPr>
              <a:t>The FIT 5 procurement is underway with a base target of 150 MW and inclusion of any capacity available from contract terminations under prior small FIT and </a:t>
            </a:r>
            <a:r>
              <a:rPr lang="en-CA" sz="1200" dirty="0" err="1">
                <a:latin typeface="Arial" panose="020B0604020202020204" pitchFamily="34" charset="0"/>
                <a:cs typeface="Arial" panose="020B0604020202020204" pitchFamily="34" charset="0"/>
              </a:rPr>
              <a:t>microFIT</a:t>
            </a:r>
            <a:r>
              <a:rPr lang="en-CA" sz="1200" dirty="0">
                <a:latin typeface="Arial" panose="020B0604020202020204" pitchFamily="34" charset="0"/>
                <a:cs typeface="Arial" panose="020B0604020202020204" pitchFamily="34" charset="0"/>
              </a:rPr>
              <a:t> procurements. The application window closed on November 25, </a:t>
            </a:r>
            <a:r>
              <a:rPr lang="en-CA" sz="1200" dirty="0" smtClean="0">
                <a:latin typeface="Arial" panose="020B0604020202020204" pitchFamily="34" charset="0"/>
                <a:cs typeface="Arial" panose="020B0604020202020204" pitchFamily="34" charset="0"/>
              </a:rPr>
              <a:t>2016. </a:t>
            </a:r>
            <a:endParaRPr lang="en-CA" sz="1200" dirty="0">
              <a:latin typeface="Arial" panose="020B0604020202020204" pitchFamily="34" charset="0"/>
              <a:cs typeface="Arial" panose="020B0604020202020204" pitchFamily="34" charset="0"/>
            </a:endParaRPr>
          </a:p>
          <a:p>
            <a:pPr marL="0" lvl="1" indent="0">
              <a:lnSpc>
                <a:spcPct val="110000"/>
              </a:lnSpc>
              <a:spcBef>
                <a:spcPts val="0"/>
              </a:spcBef>
              <a:spcAft>
                <a:spcPts val="400"/>
              </a:spcAft>
              <a:buSzTx/>
              <a:buNone/>
            </a:pPr>
            <a:endParaRPr lang="en-CA" sz="1200" strike="sngStrike" dirty="0">
              <a:latin typeface="Arial" panose="020B0604020202020204" pitchFamily="34" charset="0"/>
              <a:cs typeface="Arial" panose="020B0604020202020204" pitchFamily="34" charset="0"/>
            </a:endParaRPr>
          </a:p>
          <a:p>
            <a:pPr marL="285750" lvl="1">
              <a:lnSpc>
                <a:spcPct val="110000"/>
              </a:lnSpc>
              <a:spcBef>
                <a:spcPts val="0"/>
              </a:spcBef>
              <a:spcAft>
                <a:spcPts val="400"/>
              </a:spcAft>
              <a:buSzTx/>
              <a:buFont typeface="Arial" panose="020B0604020202020204" pitchFamily="34" charset="0"/>
              <a:buChar char="•"/>
            </a:pPr>
            <a:endParaRPr lang="en-US" sz="1200" dirty="0" smtClean="0">
              <a:latin typeface="Arial" panose="020B0604020202020204" pitchFamily="34" charset="0"/>
              <a:cs typeface="Arial" panose="020B0604020202020204" pitchFamily="34" charset="0"/>
            </a:endParaRPr>
          </a:p>
          <a:p>
            <a:pPr marL="0" lvl="1" indent="0">
              <a:lnSpc>
                <a:spcPct val="110000"/>
              </a:lnSpc>
              <a:spcBef>
                <a:spcPts val="600"/>
              </a:spcBef>
              <a:spcAft>
                <a:spcPts val="600"/>
              </a:spcAft>
              <a:buSzTx/>
              <a:buNone/>
            </a:pPr>
            <a:endParaRPr lang="en-US" sz="1200" dirty="0">
              <a:latin typeface="Arial" panose="020B0604020202020204" pitchFamily="34" charset="0"/>
              <a:cs typeface="Arial" panose="020B0604020202020204" pitchFamily="34" charset="0"/>
            </a:endParaRPr>
          </a:p>
          <a:p>
            <a:pPr lvl="1"/>
            <a:endParaRPr lang="en-CA" sz="1200" i="1" dirty="0">
              <a:latin typeface="Arial" panose="020B0604020202020204" pitchFamily="34" charset="0"/>
              <a:cs typeface="Arial" panose="020B0604020202020204" pitchFamily="34" charset="0"/>
            </a:endParaRPr>
          </a:p>
          <a:p>
            <a:pPr marL="0" lvl="1" indent="0">
              <a:lnSpc>
                <a:spcPct val="110000"/>
              </a:lnSpc>
              <a:spcBef>
                <a:spcPts val="600"/>
              </a:spcBef>
              <a:spcAft>
                <a:spcPts val="600"/>
              </a:spcAft>
              <a:buSzTx/>
              <a:buNone/>
            </a:pPr>
            <a:endParaRPr lang="en-CA" sz="1200" dirty="0">
              <a:latin typeface="Arial" panose="020B0604020202020204" pitchFamily="34" charset="0"/>
              <a:cs typeface="Arial" panose="020B0604020202020204" pitchFamily="34" charset="0"/>
            </a:endParaRPr>
          </a:p>
          <a:p>
            <a:pPr marL="280988" lvl="1" indent="-280988">
              <a:lnSpc>
                <a:spcPct val="110000"/>
              </a:lnSpc>
              <a:spcBef>
                <a:spcPts val="600"/>
              </a:spcBef>
              <a:spcAft>
                <a:spcPts val="600"/>
              </a:spcAft>
              <a:buSzTx/>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sp>
        <p:nvSpPr>
          <p:cNvPr id="7" name="TextBox 6"/>
          <p:cNvSpPr txBox="1"/>
          <p:nvPr/>
        </p:nvSpPr>
        <p:spPr>
          <a:xfrm>
            <a:off x="467544" y="1052736"/>
            <a:ext cx="8280920" cy="307777"/>
          </a:xfrm>
          <a:prstGeom prst="rect">
            <a:avLst/>
          </a:prstGeom>
          <a:noFill/>
        </p:spPr>
        <p:txBody>
          <a:bodyPr wrap="square" rtlCol="0">
            <a:spAutoFit/>
          </a:bodyPr>
          <a:lstStyle/>
          <a:p>
            <a:pPr marL="285750" lvl="1"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Ministry could </a:t>
            </a:r>
            <a:r>
              <a:rPr lang="en-CA" sz="1400" dirty="0">
                <a:latin typeface="Arial" panose="020B0604020202020204" pitchFamily="34" charset="0"/>
                <a:cs typeface="Arial" panose="020B0604020202020204" pitchFamily="34" charset="0"/>
              </a:rPr>
              <a:t>consider the following actions to further mitigate future impacts to electricity bills</a:t>
            </a:r>
            <a:r>
              <a:rPr lang="en-CA" sz="1400" dirty="0" smtClean="0">
                <a:latin typeface="Arial" panose="020B0604020202020204" pitchFamily="34" charset="0"/>
                <a:cs typeface="Arial" panose="020B0604020202020204" pitchFamily="34" charset="0"/>
              </a:rPr>
              <a:t>:</a:t>
            </a:r>
            <a:endParaRPr lang="en-CA" sz="1400" dirty="0">
              <a:latin typeface="Arial" panose="020B0604020202020204" pitchFamily="34"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520000620"/>
              </p:ext>
            </p:extLst>
          </p:nvPr>
        </p:nvGraphicFramePr>
        <p:xfrm>
          <a:off x="467545" y="1435826"/>
          <a:ext cx="8280919" cy="1281136"/>
        </p:xfrm>
        <a:graphic>
          <a:graphicData uri="http://schemas.openxmlformats.org/drawingml/2006/table">
            <a:tbl>
              <a:tblPr firstRow="1" bandRow="1">
                <a:tableStyleId>{073A0DAA-6AF3-43AB-8588-CEC1D06C72B9}</a:tableStyleId>
              </a:tblPr>
              <a:tblGrid>
                <a:gridCol w="3151265"/>
                <a:gridCol w="2463326"/>
                <a:gridCol w="2666328"/>
              </a:tblGrid>
              <a:tr h="546036">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CA" sz="1400" dirty="0" smtClean="0">
                          <a:solidFill>
                            <a:schemeClr val="tx1"/>
                          </a:solidFill>
                          <a:latin typeface="Arial" panose="020B0604020202020204" pitchFamily="34" charset="0"/>
                          <a:cs typeface="Arial" panose="020B0604020202020204" pitchFamily="34" charset="0"/>
                        </a:rPr>
                        <a:t>Unallocated/Terminated Capacity </a:t>
                      </a:r>
                    </a:p>
                    <a:p>
                      <a:endParaRPr lang="en-CA" sz="14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marL="0" lvl="1" indent="-57150">
                        <a:lnSpc>
                          <a:spcPct val="110000"/>
                        </a:lnSpc>
                        <a:spcBef>
                          <a:spcPts val="0"/>
                        </a:spcBef>
                        <a:spcAft>
                          <a:spcPts val="400"/>
                        </a:spcAft>
                        <a:buNone/>
                      </a:pPr>
                      <a:r>
                        <a:rPr lang="en-CA" sz="1400" dirty="0" smtClean="0">
                          <a:solidFill>
                            <a:schemeClr val="tx1"/>
                          </a:solidFill>
                          <a:latin typeface="Arial" panose="020B0604020202020204" pitchFamily="34" charset="0"/>
                          <a:cs typeface="Arial" panose="020B0604020202020204" pitchFamily="34" charset="0"/>
                        </a:rPr>
                        <a:t>Announced Procurements</a:t>
                      </a:r>
                      <a:endParaRPr lang="en-CA" sz="1400" b="1" dirty="0" smtClean="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CA" sz="1400" dirty="0" smtClean="0">
                          <a:solidFill>
                            <a:schemeClr val="tx1"/>
                          </a:solidFill>
                          <a:latin typeface="Arial" panose="020B0604020202020204" pitchFamily="34" charset="0"/>
                          <a:cs typeface="Arial" panose="020B0604020202020204" pitchFamily="34" charset="0"/>
                        </a:rPr>
                        <a:t>Executed Contracts</a:t>
                      </a:r>
                    </a:p>
                    <a:p>
                      <a:endParaRPr lang="en-CA" sz="14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r>
              <a:tr h="296759">
                <a:tc rowSpan="2">
                  <a:txBody>
                    <a:bodyPr/>
                    <a:lstStyle/>
                    <a:p>
                      <a:pPr marL="0" marR="0" lvl="1" indent="0" algn="l" defTabSz="914400" rtl="0" eaLnBrk="1" fontAlgn="auto" latinLnBrk="0" hangingPunct="1">
                        <a:lnSpc>
                          <a:spcPct val="100000"/>
                        </a:lnSpc>
                        <a:spcBef>
                          <a:spcPts val="0"/>
                        </a:spcBef>
                        <a:spcAft>
                          <a:spcPts val="0"/>
                        </a:spcAft>
                        <a:buClrTx/>
                        <a:buSzTx/>
                        <a:buFont typeface="+mj-lt"/>
                        <a:buNone/>
                        <a:tabLst/>
                        <a:defRPr/>
                      </a:pPr>
                      <a:r>
                        <a:rPr lang="en-CA" sz="1400" dirty="0" smtClean="0">
                          <a:latin typeface="Arial" panose="020B0604020202020204" pitchFamily="34" charset="0"/>
                          <a:cs typeface="Arial" panose="020B0604020202020204" pitchFamily="34" charset="0"/>
                        </a:rPr>
                        <a:t>A. Do not procure unallocated or terminated capacity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2" indent="0" algn="l" defTabSz="914400" rtl="0" eaLnBrk="1" fontAlgn="auto" latinLnBrk="0" hangingPunct="1">
                        <a:lnSpc>
                          <a:spcPct val="100000"/>
                        </a:lnSpc>
                        <a:spcBef>
                          <a:spcPts val="0"/>
                        </a:spcBef>
                        <a:spcAft>
                          <a:spcPts val="0"/>
                        </a:spcAft>
                        <a:buClrTx/>
                        <a:buSzTx/>
                        <a:buFont typeface="+mj-lt"/>
                        <a:buNone/>
                        <a:tabLst/>
                        <a:defRPr/>
                      </a:pPr>
                      <a:r>
                        <a:rPr lang="en-CA" sz="1400" dirty="0" smtClean="0">
                          <a:latin typeface="Arial" panose="020B0604020202020204" pitchFamily="34" charset="0"/>
                          <a:cs typeface="Arial" panose="020B0604020202020204" pitchFamily="34" charset="0"/>
                        </a:rPr>
                        <a:t>B. Revise FIT 5 target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lvl="2" indent="0" algn="l" defTabSz="914400" rtl="0" eaLnBrk="1" fontAlgn="auto" latinLnBrk="0" hangingPunct="1">
                        <a:lnSpc>
                          <a:spcPct val="100000"/>
                        </a:lnSpc>
                        <a:spcBef>
                          <a:spcPts val="0"/>
                        </a:spcBef>
                        <a:spcAft>
                          <a:spcPts val="0"/>
                        </a:spcAft>
                        <a:buClrTx/>
                        <a:buSzTx/>
                        <a:buFont typeface="+mj-lt"/>
                        <a:buNone/>
                        <a:tabLst/>
                        <a:defRPr/>
                      </a:pPr>
                      <a:r>
                        <a:rPr lang="en-CA" sz="1400" dirty="0" smtClean="0">
                          <a:latin typeface="Arial" panose="020B0604020202020204" pitchFamily="34" charset="0"/>
                          <a:cs typeface="Arial" panose="020B0604020202020204" pitchFamily="34" charset="0"/>
                        </a:rPr>
                        <a:t>D. Cancel LRP I contracts</a:t>
                      </a:r>
                      <a:endParaRPr lang="en-US" sz="1400" dirty="0" smtClean="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30300">
                <a:tc vMerge="1">
                  <a:txBody>
                    <a:bodyPr/>
                    <a:lstStyle/>
                    <a:p>
                      <a:endParaRPr lang="en-CA" dirty="0"/>
                    </a:p>
                  </a:txBody>
                  <a:tcPr/>
                </a:tc>
                <a:tc>
                  <a:txBody>
                    <a:bodyPr/>
                    <a:lstStyle/>
                    <a:p>
                      <a:pPr marL="0" marR="0" lvl="2" indent="0" algn="l" defTabSz="914400" rtl="0" eaLnBrk="1" fontAlgn="auto" latinLnBrk="0" hangingPunct="1">
                        <a:lnSpc>
                          <a:spcPct val="100000"/>
                        </a:lnSpc>
                        <a:spcBef>
                          <a:spcPts val="0"/>
                        </a:spcBef>
                        <a:spcAft>
                          <a:spcPts val="0"/>
                        </a:spcAft>
                        <a:buClrTx/>
                        <a:buSzTx/>
                        <a:buFont typeface="+mj-lt"/>
                        <a:buNone/>
                        <a:tabLst/>
                        <a:defRPr/>
                      </a:pPr>
                      <a:r>
                        <a:rPr lang="en-CA" sz="1400" dirty="0" smtClean="0">
                          <a:latin typeface="Arial" panose="020B0604020202020204" pitchFamily="34" charset="0"/>
                          <a:cs typeface="Arial" panose="020B0604020202020204" pitchFamily="34" charset="0"/>
                        </a:rPr>
                        <a:t>C. Cancel FIT 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CA" dirty="0"/>
                    </a:p>
                  </a:txBody>
                  <a:tcPr/>
                </a:tc>
              </a:tr>
            </a:tbl>
          </a:graphicData>
        </a:graphic>
      </p:graphicFrame>
    </p:spTree>
    <p:extLst>
      <p:ext uri="{BB962C8B-B14F-4D97-AF65-F5344CB8AC3E}">
        <p14:creationId xmlns:p14="http://schemas.microsoft.com/office/powerpoint/2010/main" val="38921350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Autofit/>
          </a:bodyPr>
          <a:lstStyle/>
          <a:p>
            <a:pPr marL="457200" indent="-457200">
              <a:buFont typeface="+mj-lt"/>
              <a:buAutoNum type="arabicPeriod" startAt="10"/>
            </a:pPr>
            <a:r>
              <a:rPr lang="en-CA" sz="2400" b="0" dirty="0" smtClean="0">
                <a:latin typeface="Arial" panose="020B0604020202020204" pitchFamily="34" charset="0"/>
                <a:cs typeface="Arial" panose="020B0604020202020204" pitchFamily="34" charset="0"/>
              </a:rPr>
              <a:t>Cancel/Adjust </a:t>
            </a:r>
            <a:r>
              <a:rPr lang="en-CA" sz="2400" b="0" dirty="0">
                <a:latin typeface="Arial" panose="020B0604020202020204" pitchFamily="34" charset="0"/>
                <a:cs typeface="Arial" panose="020B0604020202020204" pitchFamily="34" charset="0"/>
              </a:rPr>
              <a:t>Renewable Energy </a:t>
            </a:r>
            <a:r>
              <a:rPr lang="en-CA" sz="2400" b="0" dirty="0" smtClean="0">
                <a:latin typeface="Arial" panose="020B0604020202020204" pitchFamily="34" charset="0"/>
                <a:cs typeface="Arial" panose="020B0604020202020204" pitchFamily="34" charset="0"/>
              </a:rPr>
              <a:t>Procurements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Existing Contracts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96752"/>
            <a:ext cx="8435280" cy="5040560"/>
          </a:xfrm>
        </p:spPr>
        <p:txBody>
          <a:bodyPr>
            <a:noAutofit/>
          </a:bodyPr>
          <a:lstStyle/>
          <a:p>
            <a:pPr marL="0" lvl="1" indent="0">
              <a:lnSpc>
                <a:spcPct val="120000"/>
              </a:lnSpc>
              <a:spcBef>
                <a:spcPts val="600"/>
              </a:spcBef>
              <a:spcAft>
                <a:spcPts val="400"/>
              </a:spcAft>
              <a:buSzTx/>
              <a:buNone/>
            </a:pPr>
            <a:r>
              <a:rPr lang="en-CA" sz="1400" b="1" dirty="0" smtClean="0">
                <a:latin typeface="Arial" panose="020B0604020202020204" pitchFamily="34" charset="0"/>
                <a:cs typeface="Arial" panose="020B0604020202020204" pitchFamily="34" charset="0"/>
              </a:rPr>
              <a:t> </a:t>
            </a:r>
            <a:r>
              <a:rPr lang="en-CA" sz="1400" b="1" u="sng" dirty="0" smtClean="0">
                <a:latin typeface="Arial" panose="020B0604020202020204" pitchFamily="34" charset="0"/>
                <a:cs typeface="Arial" panose="020B0604020202020204" pitchFamily="34" charset="0"/>
              </a:rPr>
              <a:t>Cancel Existing LRP I Contracts</a:t>
            </a:r>
            <a:endParaRPr lang="en-CA" sz="1400" u="sng" dirty="0" smtClean="0">
              <a:latin typeface="Arial" panose="020B0604020202020204" pitchFamily="34" charset="0"/>
              <a:cs typeface="Arial" panose="020B0604020202020204" pitchFamily="34" charset="0"/>
            </a:endParaRPr>
          </a:p>
          <a:p>
            <a:pPr marL="342900" lvl="1" indent="-342900">
              <a:spcBef>
                <a:spcPts val="600"/>
              </a:spcBef>
              <a:spcAft>
                <a:spcPts val="400"/>
              </a:spcAft>
              <a:buSzTx/>
              <a:buFont typeface="Arial" panose="020B0604020202020204" pitchFamily="34" charset="0"/>
              <a:buChar char="•"/>
            </a:pPr>
            <a:r>
              <a:rPr lang="en-CA" sz="1400" dirty="0">
                <a:latin typeface="Arial" panose="020B0604020202020204" pitchFamily="34" charset="0"/>
                <a:cs typeface="Arial" panose="020B0604020202020204" pitchFamily="34" charset="0"/>
              </a:rPr>
              <a:t>16 LRP I contracts (approx. 455 MW</a:t>
            </a:r>
            <a:r>
              <a:rPr lang="en-CA" sz="1400" dirty="0" smtClean="0">
                <a:latin typeface="Arial" panose="020B0604020202020204" pitchFamily="34" charset="0"/>
                <a:cs typeface="Arial" panose="020B0604020202020204" pitchFamily="34" charset="0"/>
              </a:rPr>
              <a:t>) </a:t>
            </a:r>
            <a:r>
              <a:rPr lang="en-CA" sz="1400" dirty="0">
                <a:latin typeface="Arial" panose="020B0604020202020204" pitchFamily="34" charset="0"/>
                <a:cs typeface="Arial" panose="020B0604020202020204" pitchFamily="34" charset="0"/>
              </a:rPr>
              <a:t>have been </a:t>
            </a:r>
            <a:r>
              <a:rPr lang="en-CA" sz="1400" dirty="0" smtClean="0">
                <a:latin typeface="Arial" panose="020B0604020202020204" pitchFamily="34" charset="0"/>
                <a:cs typeface="Arial" panose="020B0604020202020204" pitchFamily="34" charset="0"/>
              </a:rPr>
              <a:t>executed and projects are under development. </a:t>
            </a:r>
          </a:p>
          <a:p>
            <a:pPr marL="342900" lvl="1" indent="-342900">
              <a:spcBef>
                <a:spcPts val="600"/>
              </a:spcBef>
              <a:spcAft>
                <a:spcPts val="400"/>
              </a:spcAft>
              <a:buSzTx/>
              <a:buFont typeface="Arial" panose="020B0604020202020204" pitchFamily="34" charset="0"/>
              <a:buChar char="•"/>
            </a:pPr>
            <a:r>
              <a:rPr lang="en-CA" sz="1400" dirty="0" smtClean="0">
                <a:latin typeface="Arial" panose="020B0604020202020204" pitchFamily="34" charset="0"/>
                <a:cs typeface="Arial" panose="020B0604020202020204" pitchFamily="34" charset="0"/>
              </a:rPr>
              <a:t>None have met Key </a:t>
            </a:r>
            <a:r>
              <a:rPr lang="en-CA" sz="1400" dirty="0">
                <a:latin typeface="Arial" panose="020B0604020202020204" pitchFamily="34" charset="0"/>
                <a:cs typeface="Arial" panose="020B0604020202020204" pitchFamily="34" charset="0"/>
              </a:rPr>
              <a:t>D</a:t>
            </a:r>
            <a:r>
              <a:rPr lang="en-CA" sz="1400" dirty="0" smtClean="0">
                <a:latin typeface="Arial" panose="020B0604020202020204" pitchFamily="34" charset="0"/>
                <a:cs typeface="Arial" panose="020B0604020202020204" pitchFamily="34" charset="0"/>
              </a:rPr>
              <a:t>evelopment Milestones. Total value of LRP I estimated at approx. $1 billion (NPV to 2016). </a:t>
            </a:r>
          </a:p>
          <a:p>
            <a:pPr marL="0" lvl="1" indent="0">
              <a:lnSpc>
                <a:spcPct val="120000"/>
              </a:lnSpc>
              <a:spcBef>
                <a:spcPts val="600"/>
              </a:spcBef>
              <a:spcAft>
                <a:spcPts val="400"/>
              </a:spcAft>
              <a:buSzTx/>
              <a:buNone/>
            </a:pPr>
            <a:r>
              <a:rPr lang="en-CA" sz="1400" i="1" dirty="0" smtClean="0">
                <a:latin typeface="Arial" panose="020B0604020202020204" pitchFamily="34" charset="0"/>
                <a:cs typeface="Arial" panose="020B0604020202020204" pitchFamily="34" charset="0"/>
              </a:rPr>
              <a:t>[</a:t>
            </a:r>
            <a:r>
              <a:rPr lang="en-CA" sz="1400" i="1" dirty="0">
                <a:latin typeface="Arial" panose="020B0604020202020204" pitchFamily="34" charset="0"/>
                <a:cs typeface="Arial" panose="020B0604020202020204" pitchFamily="34" charset="0"/>
              </a:rPr>
              <a:t>Placeholder for IESO: Cost calculation relative to OPO and associated bill impact]</a:t>
            </a:r>
          </a:p>
          <a:p>
            <a:pPr marL="0" lvl="1" indent="0">
              <a:lnSpc>
                <a:spcPct val="120000"/>
              </a:lnSpc>
              <a:spcBef>
                <a:spcPts val="600"/>
              </a:spcBef>
              <a:spcAft>
                <a:spcPts val="400"/>
              </a:spcAft>
              <a:buSzTx/>
              <a:buNone/>
            </a:pPr>
            <a:r>
              <a:rPr lang="en-CA" sz="1400" b="1" u="sng" dirty="0" smtClean="0">
                <a:latin typeface="Arial" pitchFamily="34" charset="0"/>
                <a:cs typeface="Arial" panose="020B0604020202020204" pitchFamily="34" charset="0"/>
              </a:rPr>
              <a:t>Considerations</a:t>
            </a:r>
            <a:r>
              <a:rPr lang="en-CA" sz="1400" b="1" dirty="0" smtClean="0">
                <a:latin typeface="Arial" pitchFamily="34" charset="0"/>
                <a:cs typeface="Arial" panose="020B0604020202020204" pitchFamily="34" charset="0"/>
              </a:rPr>
              <a:t> </a:t>
            </a:r>
            <a:endParaRPr lang="en-CA" sz="1400" b="1" u="sng" dirty="0">
              <a:latin typeface="Arial" pitchFamily="34" charset="0"/>
              <a:cs typeface="Arial" panose="020B0604020202020204" pitchFamily="34" charset="0"/>
            </a:endParaRPr>
          </a:p>
          <a:p>
            <a:pPr marL="280988" lvl="1" indent="-280988">
              <a:lnSpc>
                <a:spcPct val="120000"/>
              </a:lnSpc>
              <a:spcBef>
                <a:spcPts val="0"/>
              </a:spcBef>
              <a:spcAft>
                <a:spcPts val="400"/>
              </a:spcAft>
              <a:buSzTx/>
              <a:buFont typeface="Arial" panose="020B0604020202020204" pitchFamily="34" charset="0"/>
              <a:buChar char="•"/>
            </a:pPr>
            <a:r>
              <a:rPr lang="en-CA" sz="1400" dirty="0">
                <a:latin typeface="Arial" panose="020B0604020202020204" pitchFamily="34" charset="0"/>
                <a:cs typeface="Arial" panose="020B0604020202020204" pitchFamily="34" charset="0"/>
              </a:rPr>
              <a:t>To help inform a decision, </a:t>
            </a:r>
            <a:r>
              <a:rPr lang="en-CA" sz="1400" dirty="0" smtClean="0">
                <a:latin typeface="Arial" panose="020B0604020202020204" pitchFamily="34" charset="0"/>
                <a:cs typeface="Arial" panose="020B0604020202020204" pitchFamily="34" charset="0"/>
              </a:rPr>
              <a:t>IESO </a:t>
            </a:r>
            <a:r>
              <a:rPr lang="en-CA" sz="1400" dirty="0">
                <a:latin typeface="Arial" panose="020B0604020202020204" pitchFamily="34" charset="0"/>
                <a:cs typeface="Arial" panose="020B0604020202020204" pitchFamily="34" charset="0"/>
              </a:rPr>
              <a:t>or </a:t>
            </a:r>
            <a:r>
              <a:rPr lang="en-CA" sz="1400" dirty="0" smtClean="0">
                <a:latin typeface="Arial" panose="020B0604020202020204" pitchFamily="34" charset="0"/>
                <a:cs typeface="Arial" panose="020B0604020202020204" pitchFamily="34" charset="0"/>
              </a:rPr>
              <a:t>OEB </a:t>
            </a:r>
            <a:r>
              <a:rPr lang="en-CA" sz="1400" dirty="0">
                <a:latin typeface="Arial" panose="020B0604020202020204" pitchFamily="34" charset="0"/>
                <a:cs typeface="Arial" panose="020B0604020202020204" pitchFamily="34" charset="0"/>
              </a:rPr>
              <a:t>could be asked to evaluate and provide guidance to the Ministry on the system need for LRP I projects and potential ratepayer impacts/benefits. </a:t>
            </a:r>
          </a:p>
          <a:p>
            <a:pPr marL="280988" lvl="1" indent="-280988">
              <a:lnSpc>
                <a:spcPct val="120000"/>
              </a:lnSpc>
              <a:spcBef>
                <a:spcPts val="0"/>
              </a:spcBef>
              <a:spcAft>
                <a:spcPts val="400"/>
              </a:spcAft>
              <a:buSzTx/>
              <a:buFont typeface="Arial" panose="020B0604020202020204" pitchFamily="34" charset="0"/>
              <a:buChar char="•"/>
            </a:pPr>
            <a:r>
              <a:rPr lang="en-CA" sz="1400" dirty="0" smtClean="0">
                <a:latin typeface="Arial" panose="020B0604020202020204" pitchFamily="34" charset="0"/>
                <a:cs typeface="Arial" panose="020B0604020202020204" pitchFamily="34" charset="0"/>
              </a:rPr>
              <a:t>13 of 16 LRP I contracts have </a:t>
            </a:r>
            <a:r>
              <a:rPr lang="en-CA" sz="1400" dirty="0">
                <a:latin typeface="Arial" panose="020B0604020202020204" pitchFamily="34" charset="0"/>
                <a:cs typeface="Arial" panose="020B0604020202020204" pitchFamily="34" charset="0"/>
              </a:rPr>
              <a:t>Indigenous participation. </a:t>
            </a:r>
            <a:r>
              <a:rPr lang="en-CA" sz="1400" dirty="0" smtClean="0">
                <a:latin typeface="Arial" panose="020B0604020202020204" pitchFamily="34" charset="0"/>
                <a:cs typeface="Arial" panose="020B0604020202020204" pitchFamily="34" charset="0"/>
              </a:rPr>
              <a:t>Cancelling LRP I contracts would remove this economic development opportunity and likely damage relationships between Indigenous communities and the government. </a:t>
            </a:r>
          </a:p>
          <a:p>
            <a:pPr lvl="0">
              <a:lnSpc>
                <a:spcPct val="120000"/>
              </a:lnSpc>
              <a:spcBef>
                <a:spcPts val="0"/>
              </a:spcBef>
              <a:spcAft>
                <a:spcPts val="400"/>
              </a:spcAft>
            </a:pPr>
            <a:r>
              <a:rPr lang="en-CA" sz="1400" dirty="0" smtClean="0">
                <a:latin typeface="Arial" panose="020B0604020202020204" pitchFamily="34" charset="0"/>
                <a:cs typeface="Arial" panose="020B0604020202020204" pitchFamily="34" charset="0"/>
              </a:rPr>
              <a:t>LRP </a:t>
            </a:r>
            <a:r>
              <a:rPr lang="en-CA" sz="1400" dirty="0">
                <a:latin typeface="Arial" panose="020B0604020202020204" pitchFamily="34" charset="0"/>
                <a:cs typeface="Arial" panose="020B0604020202020204" pitchFamily="34" charset="0"/>
              </a:rPr>
              <a:t>I Contract includes an “Optional Termination” provision allowing IESO to terminate any contract prior to the “Commercial Operation Date” with 6 months written notice. </a:t>
            </a:r>
          </a:p>
          <a:p>
            <a:pPr lvl="0">
              <a:lnSpc>
                <a:spcPct val="120000"/>
              </a:lnSpc>
              <a:spcBef>
                <a:spcPts val="0"/>
              </a:spcBef>
              <a:spcAft>
                <a:spcPts val="400"/>
              </a:spcAft>
            </a:pPr>
            <a:r>
              <a:rPr lang="en-CA" sz="1400" dirty="0" smtClean="0">
                <a:latin typeface="Arial" panose="020B0604020202020204" pitchFamily="34" charset="0"/>
                <a:cs typeface="Arial" panose="020B0604020202020204" pitchFamily="34" charset="0"/>
              </a:rPr>
              <a:t>The IESO </a:t>
            </a:r>
            <a:r>
              <a:rPr lang="en-CA" sz="1400" dirty="0">
                <a:latin typeface="Arial" panose="020B0604020202020204" pitchFamily="34" charset="0"/>
                <a:cs typeface="Arial" panose="020B0604020202020204" pitchFamily="34" charset="0"/>
              </a:rPr>
              <a:t>obligations under the Optional Termination provision depend on whether the project has met all “Key Development Milestones”.</a:t>
            </a:r>
          </a:p>
          <a:p>
            <a:pPr lvl="1">
              <a:lnSpc>
                <a:spcPct val="120000"/>
              </a:lnSpc>
              <a:spcBef>
                <a:spcPts val="600"/>
              </a:spcBef>
              <a:spcAft>
                <a:spcPts val="400"/>
              </a:spcAft>
              <a:buFont typeface="Arial" panose="020B0604020202020204" pitchFamily="34" charset="0"/>
              <a:buChar char="–"/>
            </a:pPr>
            <a:r>
              <a:rPr lang="en-CA" sz="1200" dirty="0">
                <a:latin typeface="Arial" panose="020B0604020202020204" pitchFamily="34" charset="0"/>
                <a:cs typeface="Arial" panose="020B0604020202020204" pitchFamily="34" charset="0"/>
              </a:rPr>
              <a:t>As no projects have met their Key Development Milestones, the estimated total cost payable to contract holders is about $8 million.</a:t>
            </a:r>
          </a:p>
          <a:p>
            <a:pPr lvl="0">
              <a:lnSpc>
                <a:spcPct val="120000"/>
              </a:lnSpc>
              <a:spcBef>
                <a:spcPts val="0"/>
              </a:spcBef>
              <a:spcAft>
                <a:spcPts val="400"/>
              </a:spcAft>
            </a:pPr>
            <a:endParaRPr lang="en-CA" sz="1400" dirty="0" smtClean="0">
              <a:latin typeface="Arial" panose="020B0604020202020204" pitchFamily="34" charset="0"/>
              <a:cs typeface="Arial" panose="020B0604020202020204" pitchFamily="34" charset="0"/>
            </a:endParaRPr>
          </a:p>
          <a:p>
            <a:pPr marL="0" indent="0">
              <a:lnSpc>
                <a:spcPct val="120000"/>
              </a:lnSpc>
              <a:spcBef>
                <a:spcPts val="0"/>
              </a:spcBef>
              <a:spcAft>
                <a:spcPts val="400"/>
              </a:spcAft>
              <a:buNone/>
            </a:pPr>
            <a:endParaRPr lang="en-CA" sz="1400" u="sng" dirty="0" smtClean="0">
              <a:solidFill>
                <a:srgbClr val="7030A0"/>
              </a:solidFill>
              <a:latin typeface="Arial" panose="020B0604020202020204" pitchFamily="34" charset="0"/>
              <a:cs typeface="Arial" panose="020B0604020202020204" pitchFamily="34" charset="0"/>
            </a:endParaRPr>
          </a:p>
          <a:p>
            <a:pPr>
              <a:spcBef>
                <a:spcPts val="600"/>
              </a:spcBef>
            </a:pPr>
            <a:endParaRPr lang="en-CA" sz="700" dirty="0">
              <a:latin typeface="Arial" panose="020B0604020202020204" pitchFamily="34" charset="0"/>
              <a:cs typeface="Arial" panose="020B0604020202020204" pitchFamily="34" charset="0"/>
            </a:endParaRPr>
          </a:p>
          <a:p>
            <a:pPr marL="457200" lvl="1" indent="0">
              <a:spcBef>
                <a:spcPts val="600"/>
              </a:spcBef>
              <a:buNone/>
            </a:pPr>
            <a:endParaRPr lang="en-CA" sz="700" dirty="0">
              <a:latin typeface="Arial" panose="020B0604020202020204" pitchFamily="34" charset="0"/>
              <a:cs typeface="Arial" panose="020B0604020202020204" pitchFamily="34" charset="0"/>
            </a:endParaRPr>
          </a:p>
          <a:p>
            <a:endParaRPr lang="en-CA" sz="500" dirty="0"/>
          </a:p>
        </p:txBody>
      </p:sp>
    </p:spTree>
    <p:extLst>
      <p:ext uri="{BB962C8B-B14F-4D97-AF65-F5344CB8AC3E}">
        <p14:creationId xmlns:p14="http://schemas.microsoft.com/office/powerpoint/2010/main" val="1279938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457200" indent="-457200">
              <a:buFont typeface="+mj-lt"/>
              <a:buAutoNum type="arabicPeriod" startAt="10"/>
            </a:pPr>
            <a:r>
              <a:rPr lang="en-CA" sz="2200" b="0" dirty="0" smtClean="0">
                <a:latin typeface="Arial" panose="020B0604020202020204" pitchFamily="34" charset="0"/>
                <a:cs typeface="Arial" panose="020B0604020202020204" pitchFamily="34" charset="0"/>
              </a:rPr>
              <a:t>Cancel/Adjust </a:t>
            </a:r>
            <a:r>
              <a:rPr lang="en-CA" sz="2200" b="0" dirty="0">
                <a:latin typeface="Arial" panose="020B0604020202020204" pitchFamily="34" charset="0"/>
                <a:cs typeface="Arial" panose="020B0604020202020204" pitchFamily="34" charset="0"/>
              </a:rPr>
              <a:t>Renewable Energy </a:t>
            </a:r>
            <a:r>
              <a:rPr lang="en-CA" sz="2200" b="0" dirty="0" smtClean="0">
                <a:latin typeface="Arial" panose="020B0604020202020204" pitchFamily="34" charset="0"/>
                <a:cs typeface="Arial" panose="020B0604020202020204" pitchFamily="34" charset="0"/>
              </a:rPr>
              <a:t>Procurements – Existing Contracts (cont’d)</a:t>
            </a:r>
            <a:endParaRPr lang="en-CA" sz="2200" dirty="0"/>
          </a:p>
        </p:txBody>
      </p:sp>
      <p:sp>
        <p:nvSpPr>
          <p:cNvPr id="3" name="Content Placeholder 2"/>
          <p:cNvSpPr>
            <a:spLocks noGrp="1"/>
          </p:cNvSpPr>
          <p:nvPr>
            <p:ph idx="1"/>
          </p:nvPr>
        </p:nvSpPr>
        <p:spPr>
          <a:xfrm>
            <a:off x="540472" y="1219200"/>
            <a:ext cx="8280000" cy="4953000"/>
          </a:xfrm>
        </p:spPr>
        <p:txBody>
          <a:bodyPr>
            <a:noAutofit/>
          </a:bodyPr>
          <a:lstStyle/>
          <a:p>
            <a:pPr marL="0" indent="0">
              <a:lnSpc>
                <a:spcPct val="120000"/>
              </a:lnSpc>
              <a:spcBef>
                <a:spcPts val="600"/>
              </a:spcBef>
              <a:spcAft>
                <a:spcPts val="400"/>
              </a:spcAft>
              <a:buNone/>
            </a:pPr>
            <a:r>
              <a:rPr lang="en-CA" sz="1400" b="1" u="sng" dirty="0">
                <a:latin typeface="Arial" panose="020B0604020202020204" pitchFamily="34" charset="0"/>
                <a:cs typeface="Arial" panose="020B0604020202020204" pitchFamily="34" charset="0"/>
              </a:rPr>
              <a:t>Legal Analysis</a:t>
            </a:r>
          </a:p>
          <a:p>
            <a:pPr marL="342900" lvl="1" indent="-342900">
              <a:lnSpc>
                <a:spcPct val="120000"/>
              </a:lnSpc>
              <a:spcBef>
                <a:spcPts val="600"/>
              </a:spcBef>
              <a:spcAft>
                <a:spcPts val="400"/>
              </a:spcAft>
              <a:buSzTx/>
              <a:buFont typeface="Arial" panose="020B0604020202020204" pitchFamily="34" charset="0"/>
              <a:buChar char="•"/>
            </a:pPr>
            <a:r>
              <a:rPr lang="en-CA" sz="1050" dirty="0" smtClean="0">
                <a:latin typeface="Arial" panose="020B0604020202020204" pitchFamily="34" charset="0"/>
                <a:cs typeface="Arial" panose="020B0604020202020204" pitchFamily="34" charset="0"/>
              </a:rPr>
              <a:t>Under the </a:t>
            </a:r>
            <a:r>
              <a:rPr lang="en-CA" sz="1050" i="1" dirty="0" smtClean="0">
                <a:latin typeface="Arial" panose="020B0604020202020204" pitchFamily="34" charset="0"/>
                <a:cs typeface="Arial" panose="020B0604020202020204" pitchFamily="34" charset="0"/>
              </a:rPr>
              <a:t>Electricity Act, 1998</a:t>
            </a:r>
            <a:r>
              <a:rPr lang="en-CA" sz="1050" dirty="0" smtClean="0">
                <a:latin typeface="Arial" panose="020B0604020202020204" pitchFamily="34" charset="0"/>
                <a:cs typeface="Arial" panose="020B0604020202020204" pitchFamily="34" charset="0"/>
              </a:rPr>
              <a:t>, the Minister has the authority to amend previous directions without approval from Cabinet. Although an </a:t>
            </a:r>
            <a:r>
              <a:rPr lang="en-CA" sz="1050" dirty="0">
                <a:latin typeface="Arial" panose="020B0604020202020204" pitchFamily="34" charset="0"/>
                <a:cs typeface="Arial" panose="020B0604020202020204" pitchFamily="34" charset="0"/>
              </a:rPr>
              <a:t>amendment to an existing direction would not require Cabinet </a:t>
            </a:r>
            <a:r>
              <a:rPr lang="en-CA" sz="1050" dirty="0" smtClean="0">
                <a:latin typeface="Arial" panose="020B0604020202020204" pitchFamily="34" charset="0"/>
                <a:cs typeface="Arial" panose="020B0604020202020204" pitchFamily="34" charset="0"/>
              </a:rPr>
              <a:t>approval, it is unlikely that a direction </a:t>
            </a:r>
            <a:r>
              <a:rPr lang="en-CA" sz="1050" dirty="0">
                <a:latin typeface="Arial" panose="020B0604020202020204" pitchFamily="34" charset="0"/>
                <a:cs typeface="Arial" panose="020B0604020202020204" pitchFamily="34" charset="0"/>
              </a:rPr>
              <a:t>to cancel LRP I contracts could be considered as amending </a:t>
            </a:r>
            <a:r>
              <a:rPr lang="en-CA" sz="1050" dirty="0" smtClean="0">
                <a:latin typeface="Arial" panose="020B0604020202020204" pitchFamily="34" charset="0"/>
                <a:cs typeface="Arial" panose="020B0604020202020204" pitchFamily="34" charset="0"/>
              </a:rPr>
              <a:t>an existing direction. The previous LRP directions set out the broad policy framework that was reflected in the procurement, but the contracts themselves, once executed, are stand alone documents which the IESO had legal authority to execute. Revoking previous LRP directions does not affect that authority or have the effect of cancelling the procurement. </a:t>
            </a:r>
          </a:p>
          <a:p>
            <a:pPr marL="342900" lvl="1" indent="-342900">
              <a:lnSpc>
                <a:spcPct val="120000"/>
              </a:lnSpc>
              <a:spcBef>
                <a:spcPts val="600"/>
              </a:spcBef>
              <a:spcAft>
                <a:spcPts val="400"/>
              </a:spcAft>
              <a:buSzTx/>
              <a:buFont typeface="Arial" panose="020B0604020202020204" pitchFamily="34" charset="0"/>
              <a:buChar char="•"/>
            </a:pPr>
            <a:r>
              <a:rPr lang="en-CA" sz="1050" dirty="0" smtClean="0">
                <a:latin typeface="Arial" panose="020B0604020202020204" pitchFamily="34" charset="0"/>
                <a:cs typeface="Arial" panose="020B0604020202020204" pitchFamily="34" charset="0"/>
              </a:rPr>
              <a:t>As a result, any </a:t>
            </a:r>
            <a:r>
              <a:rPr lang="en-CA" sz="1050" dirty="0">
                <a:latin typeface="Arial" panose="020B0604020202020204" pitchFamily="34" charset="0"/>
                <a:cs typeface="Arial" panose="020B0604020202020204" pitchFamily="34" charset="0"/>
              </a:rPr>
              <a:t>new directive to cancel LRP I contracts would need to be approved by Cabinet, either as part of an LTEP implementation directive to IESO, or pursuant to the overall power to direct IESO with respect to procurements outside the LTEP process. </a:t>
            </a:r>
            <a:r>
              <a:rPr lang="en-CA" sz="1050" dirty="0" smtClean="0">
                <a:latin typeface="Arial" panose="020B0604020202020204" pitchFamily="34" charset="0"/>
                <a:cs typeface="Arial" panose="020B0604020202020204" pitchFamily="34" charset="0"/>
              </a:rPr>
              <a:t>However, there is a risk that such a directive could be subject to challenge. </a:t>
            </a:r>
            <a:endParaRPr lang="en-CA" sz="1050" dirty="0">
              <a:latin typeface="Arial" panose="020B0604020202020204" pitchFamily="34" charset="0"/>
              <a:cs typeface="Arial" panose="020B0604020202020204" pitchFamily="34" charset="0"/>
            </a:endParaRPr>
          </a:p>
          <a:p>
            <a:pPr>
              <a:lnSpc>
                <a:spcPct val="120000"/>
              </a:lnSpc>
              <a:spcBef>
                <a:spcPts val="600"/>
              </a:spcBef>
              <a:spcAft>
                <a:spcPts val="400"/>
              </a:spcAft>
            </a:pPr>
            <a:r>
              <a:rPr lang="en-CA" sz="1050" dirty="0" smtClean="0">
                <a:latin typeface="Arial" panose="020B0604020202020204" pitchFamily="34" charset="0"/>
                <a:cs typeface="Arial" panose="020B0604020202020204" pitchFamily="34" charset="0"/>
              </a:rPr>
              <a:t>ENERGY </a:t>
            </a:r>
            <a:r>
              <a:rPr lang="en-CA" sz="1050" dirty="0">
                <a:latin typeface="Arial" panose="020B0604020202020204" pitchFamily="34" charset="0"/>
                <a:cs typeface="Arial" panose="020B0604020202020204" pitchFamily="34" charset="0"/>
              </a:rPr>
              <a:t>has previously received advice that there is a high risk that a court would conclude that the Minister has no authority under the </a:t>
            </a:r>
            <a:r>
              <a:rPr lang="en-CA" sz="1050" i="1" dirty="0">
                <a:latin typeface="Arial" panose="020B0604020202020204" pitchFamily="34" charset="0"/>
                <a:cs typeface="Arial" panose="020B0604020202020204" pitchFamily="34" charset="0"/>
              </a:rPr>
              <a:t>Electricity Act , 1998 </a:t>
            </a:r>
            <a:r>
              <a:rPr lang="en-CA" sz="1050" dirty="0">
                <a:latin typeface="Arial" panose="020B0604020202020204" pitchFamily="34" charset="0"/>
                <a:cs typeface="Arial" panose="020B0604020202020204" pitchFamily="34" charset="0"/>
              </a:rPr>
              <a:t>to issue a direction requiring </a:t>
            </a:r>
            <a:r>
              <a:rPr lang="en-CA" sz="1050" dirty="0" smtClean="0">
                <a:latin typeface="Arial" panose="020B0604020202020204" pitchFamily="34" charset="0"/>
                <a:cs typeface="Arial" panose="020B0604020202020204" pitchFamily="34" charset="0"/>
              </a:rPr>
              <a:t>IESO </a:t>
            </a:r>
            <a:r>
              <a:rPr lang="en-CA" sz="1050" dirty="0">
                <a:latin typeface="Arial" panose="020B0604020202020204" pitchFamily="34" charset="0"/>
                <a:cs typeface="Arial" panose="020B0604020202020204" pitchFamily="34" charset="0"/>
              </a:rPr>
              <a:t>to terminate </a:t>
            </a:r>
            <a:r>
              <a:rPr lang="en-CA" sz="1050" dirty="0" err="1">
                <a:latin typeface="Arial" panose="020B0604020202020204" pitchFamily="34" charset="0"/>
                <a:cs typeface="Arial" panose="020B0604020202020204" pitchFamily="34" charset="0"/>
              </a:rPr>
              <a:t>microFIT</a:t>
            </a:r>
            <a:r>
              <a:rPr lang="en-CA" sz="1050" dirty="0">
                <a:latin typeface="Arial" panose="020B0604020202020204" pitchFamily="34" charset="0"/>
                <a:cs typeface="Arial" panose="020B0604020202020204" pitchFamily="34" charset="0"/>
              </a:rPr>
              <a:t> Conditional Offers and FIT Offer Notices that have already been issued to applicants, because these offers create vested contractual </a:t>
            </a:r>
            <a:r>
              <a:rPr lang="en-CA" sz="1050" dirty="0" smtClean="0">
                <a:latin typeface="Arial" panose="020B0604020202020204" pitchFamily="34" charset="0"/>
                <a:cs typeface="Arial" panose="020B0604020202020204" pitchFamily="34" charset="0"/>
              </a:rPr>
              <a:t>rights and the Minister would require clear legislative authority to interfere with those rights. </a:t>
            </a:r>
            <a:r>
              <a:rPr lang="en-CA" sz="1050" dirty="0">
                <a:latin typeface="Arial" panose="020B0604020202020204" pitchFamily="34" charset="0"/>
                <a:cs typeface="Arial" panose="020B0604020202020204" pitchFamily="34" charset="0"/>
              </a:rPr>
              <a:t>This reasoning would likely apply equally to any </a:t>
            </a:r>
            <a:r>
              <a:rPr lang="en-CA" sz="1050" dirty="0" smtClean="0">
                <a:latin typeface="Arial" panose="020B0604020202020204" pitchFamily="34" charset="0"/>
                <a:cs typeface="Arial" panose="020B0604020202020204" pitchFamily="34" charset="0"/>
              </a:rPr>
              <a:t>direction or directive to </a:t>
            </a:r>
            <a:r>
              <a:rPr lang="en-CA" sz="1050" dirty="0">
                <a:latin typeface="Arial" panose="020B0604020202020204" pitchFamily="34" charset="0"/>
                <a:cs typeface="Arial" panose="020B0604020202020204" pitchFamily="34" charset="0"/>
              </a:rPr>
              <a:t>IESO to cancel LRP I contracts. </a:t>
            </a:r>
            <a:r>
              <a:rPr lang="en-CA" sz="1050" dirty="0" smtClean="0">
                <a:latin typeface="Arial" panose="020B0604020202020204" pitchFamily="34" charset="0"/>
                <a:cs typeface="Arial" panose="020B0604020202020204" pitchFamily="34" charset="0"/>
              </a:rPr>
              <a:t> </a:t>
            </a:r>
          </a:p>
          <a:p>
            <a:pPr>
              <a:lnSpc>
                <a:spcPct val="120000"/>
              </a:lnSpc>
              <a:spcBef>
                <a:spcPts val="600"/>
              </a:spcBef>
              <a:spcAft>
                <a:spcPts val="400"/>
              </a:spcAft>
            </a:pPr>
            <a:r>
              <a:rPr lang="en-CA" sz="1050" dirty="0" smtClean="0">
                <a:latin typeface="Arial" panose="020B0604020202020204" pitchFamily="34" charset="0"/>
                <a:cs typeface="Arial" panose="020B0604020202020204" pitchFamily="34" charset="0"/>
              </a:rPr>
              <a:t>Previous </a:t>
            </a:r>
            <a:r>
              <a:rPr lang="en-CA" sz="1050" dirty="0">
                <a:latin typeface="Arial" panose="020B0604020202020204" pitchFamily="34" charset="0"/>
                <a:cs typeface="Arial" panose="020B0604020202020204" pitchFamily="34" charset="0"/>
              </a:rPr>
              <a:t>advice has also flagged a </a:t>
            </a:r>
            <a:r>
              <a:rPr lang="en-CA" sz="1050" dirty="0" smtClean="0">
                <a:latin typeface="Arial" panose="020B0604020202020204" pitchFamily="34" charset="0"/>
                <a:cs typeface="Arial" panose="020B0604020202020204" pitchFamily="34" charset="0"/>
              </a:rPr>
              <a:t>moderately high risk </a:t>
            </a:r>
            <a:r>
              <a:rPr lang="en-CA" sz="1050" dirty="0">
                <a:latin typeface="Arial" panose="020B0604020202020204" pitchFamily="34" charset="0"/>
                <a:cs typeface="Arial" panose="020B0604020202020204" pitchFamily="34" charset="0"/>
              </a:rPr>
              <a:t>that the Province could be liable for damages in tort for inducing a breach of </a:t>
            </a:r>
            <a:r>
              <a:rPr lang="en-CA" sz="1050" dirty="0" smtClean="0">
                <a:latin typeface="Arial" panose="020B0604020202020204" pitchFamily="34" charset="0"/>
                <a:cs typeface="Arial" panose="020B0604020202020204" pitchFamily="34" charset="0"/>
              </a:rPr>
              <a:t>contract if it issues a direction to IESO that interferes with vested contractual rights without clear statutory authority to do so. LRP I contract holders could also assert other claims, such as misfeasance in public office.</a:t>
            </a:r>
            <a:endParaRPr lang="en-CA" sz="1050" dirty="0">
              <a:latin typeface="Arial" panose="020B0604020202020204" pitchFamily="34" charset="0"/>
              <a:cs typeface="Arial" panose="020B0604020202020204" pitchFamily="34" charset="0"/>
            </a:endParaRPr>
          </a:p>
          <a:p>
            <a:pPr>
              <a:lnSpc>
                <a:spcPct val="120000"/>
              </a:lnSpc>
              <a:spcBef>
                <a:spcPts val="600"/>
              </a:spcBef>
              <a:spcAft>
                <a:spcPts val="400"/>
              </a:spcAft>
            </a:pPr>
            <a:r>
              <a:rPr lang="en-CA" sz="1050" dirty="0" smtClean="0">
                <a:latin typeface="Arial" panose="020B0604020202020204" pitchFamily="34" charset="0"/>
                <a:cs typeface="Arial" panose="020B0604020202020204" pitchFamily="34" charset="0"/>
              </a:rPr>
              <a:t>The </a:t>
            </a:r>
            <a:r>
              <a:rPr lang="en-CA" sz="1050" dirty="0">
                <a:latin typeface="Arial" panose="020B0604020202020204" pitchFamily="34" charset="0"/>
                <a:cs typeface="Arial" panose="020B0604020202020204" pitchFamily="34" charset="0"/>
              </a:rPr>
              <a:t>risk and costs associated with potential law suits resulting from the cancellation of contracts requires further </a:t>
            </a:r>
            <a:r>
              <a:rPr lang="en-CA" sz="1050" dirty="0" smtClean="0">
                <a:latin typeface="Arial" panose="020B0604020202020204" pitchFamily="34" charset="0"/>
                <a:cs typeface="Arial" panose="020B0604020202020204" pitchFamily="34" charset="0"/>
              </a:rPr>
              <a:t>analysis, including analysis of whether any statutory amendments would be required to provide clear authority to cancel the contracts.  LSB </a:t>
            </a:r>
            <a:r>
              <a:rPr lang="en-CA" sz="1050" dirty="0">
                <a:latin typeface="Arial" panose="020B0604020202020204" pitchFamily="34" charset="0"/>
                <a:cs typeface="Arial" panose="020B0604020202020204" pitchFamily="34" charset="0"/>
              </a:rPr>
              <a:t>recommends ENERGY seek an opinion from Crown Law Office Civil before proceeding. </a:t>
            </a:r>
          </a:p>
          <a:p>
            <a:pPr marL="0" indent="0">
              <a:buNone/>
            </a:pPr>
            <a:endParaRPr lang="en-CA" sz="1050" dirty="0"/>
          </a:p>
        </p:txBody>
      </p:sp>
    </p:spTree>
    <p:extLst>
      <p:ext uri="{BB962C8B-B14F-4D97-AF65-F5344CB8AC3E}">
        <p14:creationId xmlns:p14="http://schemas.microsoft.com/office/powerpoint/2010/main" val="669025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599728"/>
          </a:xfrm>
        </p:spPr>
        <p:txBody>
          <a:bodyPr>
            <a:normAutofit/>
          </a:bodyPr>
          <a:lstStyle/>
          <a:p>
            <a:r>
              <a:rPr lang="en-CA" sz="2400" b="0" dirty="0" smtClean="0">
                <a:latin typeface="Arial" panose="020B0604020202020204" pitchFamily="34" charset="0"/>
                <a:cs typeface="Arial" panose="020B0604020202020204" pitchFamily="34" charset="0"/>
              </a:rPr>
              <a:t>Summary</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24744"/>
            <a:ext cx="8507288" cy="5090120"/>
          </a:xfrm>
        </p:spPr>
        <p:txBody>
          <a:bodyPr>
            <a:noAutofit/>
          </a:bodyPr>
          <a:lstStyle/>
          <a:p>
            <a:pPr>
              <a:spcBef>
                <a:spcPts val="600"/>
              </a:spcBef>
            </a:pPr>
            <a:r>
              <a:rPr lang="en-CA" dirty="0" smtClean="0">
                <a:latin typeface="Arial" panose="020B0604020202020204" pitchFamily="34" charset="0"/>
                <a:cs typeface="Arial" panose="020B0604020202020204" pitchFamily="34" charset="0"/>
              </a:rPr>
              <a:t>Reductions in electricity rates could be achieved by eliminating existing, planned or directed initiatives from the rate-base or shifting these costs to the tax-base. </a:t>
            </a:r>
          </a:p>
          <a:p>
            <a:pPr>
              <a:spcBef>
                <a:spcPts val="600"/>
              </a:spcBef>
            </a:pPr>
            <a:endParaRPr lang="en-CA" dirty="0">
              <a:latin typeface="Arial" panose="020B0604020202020204" pitchFamily="34" charset="0"/>
              <a:cs typeface="Arial" panose="020B0604020202020204" pitchFamily="34" charset="0"/>
            </a:endParaRPr>
          </a:p>
          <a:p>
            <a:pPr>
              <a:spcBef>
                <a:spcPts val="600"/>
              </a:spcBef>
            </a:pPr>
            <a:r>
              <a:rPr lang="en-CA" dirty="0" smtClean="0">
                <a:latin typeface="Arial" panose="020B0604020202020204" pitchFamily="34" charset="0"/>
                <a:cs typeface="Arial" panose="020B0604020202020204" pitchFamily="34" charset="0"/>
              </a:rPr>
              <a:t>The timing of the impact of these rate mitigation initiatives varies.</a:t>
            </a:r>
          </a:p>
          <a:p>
            <a:pPr lvl="1">
              <a:spcBef>
                <a:spcPts val="6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Immediate and near-term impacts can be achieved by shifting costs to the tax-base or changing how certain costs are recovered from consumers or eliminating certain programs.</a:t>
            </a:r>
          </a:p>
          <a:p>
            <a:pPr lvl="1">
              <a:spcBef>
                <a:spcPts val="600"/>
              </a:spcBef>
              <a:buFont typeface="Arial" panose="020B0604020202020204" pitchFamily="34" charset="0"/>
              <a:buChar char="–"/>
            </a:pPr>
            <a:r>
              <a:rPr lang="en-CA" sz="1400" dirty="0" smtClean="0">
                <a:latin typeface="Arial" panose="020B0604020202020204" pitchFamily="34" charset="0"/>
                <a:cs typeface="Arial" panose="020B0604020202020204" pitchFamily="34" charset="0"/>
              </a:rPr>
              <a:t>Over the longer term, changes to the electricity supply mix and achieving efficiencies in the electricity market could yield system savings. </a:t>
            </a:r>
          </a:p>
          <a:p>
            <a:pPr>
              <a:spcBef>
                <a:spcPts val="600"/>
              </a:spcBef>
            </a:pPr>
            <a:endParaRPr lang="en-CA" dirty="0">
              <a:latin typeface="Arial" panose="020B0604020202020204" pitchFamily="34" charset="0"/>
              <a:cs typeface="Arial" panose="020B0604020202020204" pitchFamily="34" charset="0"/>
            </a:endParaRPr>
          </a:p>
          <a:p>
            <a:pPr>
              <a:spcBef>
                <a:spcPts val="600"/>
              </a:spcBef>
            </a:pPr>
            <a:r>
              <a:rPr lang="en-CA" dirty="0" smtClean="0">
                <a:latin typeface="Arial" panose="020B0604020202020204" pitchFamily="34" charset="0"/>
                <a:cs typeface="Arial" panose="020B0604020202020204" pitchFamily="34" charset="0"/>
              </a:rPr>
              <a:t>Pursuing the initiatives would require regulatory amendments and working with the electricity sector agencies, LDCs and other stakeholders to implement the initiatives.</a:t>
            </a:r>
          </a:p>
          <a:p>
            <a:pPr marL="0" indent="0">
              <a:spcBef>
                <a:spcPts val="0"/>
              </a:spcBef>
              <a:buNone/>
            </a:pPr>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6913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rmAutofit/>
          </a:bodyPr>
          <a:lstStyle/>
          <a:p>
            <a:r>
              <a:rPr lang="en-US" sz="2400" b="0" dirty="0" smtClean="0">
                <a:latin typeface="Arial" charset="0"/>
                <a:ea typeface="Arial" charset="0"/>
                <a:cs typeface="Arial" charset="0"/>
              </a:rPr>
              <a:t>Context (Cont’d)</a:t>
            </a:r>
            <a:endParaRPr lang="en-US" sz="2400" b="0" dirty="0">
              <a:latin typeface="Arial" charset="0"/>
              <a:ea typeface="Arial" charset="0"/>
              <a:cs typeface="Arial" charset="0"/>
            </a:endParaRPr>
          </a:p>
        </p:txBody>
      </p:sp>
      <p:sp>
        <p:nvSpPr>
          <p:cNvPr id="3" name="Content Placeholder 2"/>
          <p:cNvSpPr>
            <a:spLocks noGrp="1"/>
          </p:cNvSpPr>
          <p:nvPr>
            <p:ph idx="1"/>
          </p:nvPr>
        </p:nvSpPr>
        <p:spPr>
          <a:xfrm>
            <a:off x="539552" y="1052736"/>
            <a:ext cx="8280920" cy="5112568"/>
          </a:xfrm>
        </p:spPr>
        <p:txBody>
          <a:bodyPr>
            <a:noAutofit/>
          </a:bodyPr>
          <a:lstStyle/>
          <a:p>
            <a:r>
              <a:rPr lang="en-CA" sz="1400" dirty="0" smtClean="0">
                <a:latin typeface="Arial" panose="020B0604020202020204" pitchFamily="34" charset="0"/>
                <a:cs typeface="Arial" panose="020B0604020202020204" pitchFamily="34" charset="0"/>
              </a:rPr>
              <a:t>Following the 2016 Throne Speech, a </a:t>
            </a:r>
            <a:r>
              <a:rPr lang="en-CA" sz="1400" dirty="0">
                <a:latin typeface="Arial" panose="020B0604020202020204" pitchFamily="34" charset="0"/>
                <a:cs typeface="Arial" panose="020B0604020202020204" pitchFamily="34" charset="0"/>
              </a:rPr>
              <a:t>number of </a:t>
            </a:r>
            <a:r>
              <a:rPr lang="en-CA" sz="1400" dirty="0" smtClean="0">
                <a:latin typeface="Arial" panose="020B0604020202020204" pitchFamily="34" charset="0"/>
                <a:cs typeface="Arial" panose="020B0604020202020204" pitchFamily="34" charset="0"/>
              </a:rPr>
              <a:t>actions were announced to </a:t>
            </a:r>
            <a:r>
              <a:rPr lang="en-CA" sz="1400" dirty="0">
                <a:latin typeface="Arial" panose="020B0604020202020204" pitchFamily="34" charset="0"/>
                <a:cs typeface="Arial" panose="020B0604020202020204" pitchFamily="34" charset="0"/>
              </a:rPr>
              <a:t>further reduce electricity </a:t>
            </a:r>
            <a:r>
              <a:rPr lang="en-CA" sz="1400" dirty="0" smtClean="0">
                <a:latin typeface="Arial" panose="020B0604020202020204" pitchFamily="34" charset="0"/>
                <a:cs typeface="Arial" panose="020B0604020202020204" pitchFamily="34" charset="0"/>
              </a:rPr>
              <a:t>costs, </a:t>
            </a:r>
            <a:r>
              <a:rPr lang="en-CA" sz="1400" dirty="0">
                <a:latin typeface="Arial" panose="020B0604020202020204" pitchFamily="34" charset="0"/>
                <a:cs typeface="Arial" panose="020B0604020202020204" pitchFamily="34" charset="0"/>
              </a:rPr>
              <a:t>such as:</a:t>
            </a:r>
          </a:p>
          <a:p>
            <a:pPr lvl="1">
              <a:buFont typeface="Arial" panose="020B0604020202020204" pitchFamily="34" charset="0"/>
              <a:buChar char="–"/>
            </a:pPr>
            <a:r>
              <a:rPr lang="en-CA" sz="1200" dirty="0">
                <a:latin typeface="Arial" panose="020B0604020202020204" pitchFamily="34" charset="0"/>
                <a:cs typeface="Arial" panose="020B0604020202020204" pitchFamily="34" charset="0"/>
              </a:rPr>
              <a:t>Providing an 8 per cent </a:t>
            </a:r>
            <a:r>
              <a:rPr lang="en-CA" sz="1200" dirty="0" smtClean="0">
                <a:latin typeface="Arial" panose="020B0604020202020204" pitchFamily="34" charset="0"/>
                <a:cs typeface="Arial" panose="020B0604020202020204" pitchFamily="34" charset="0"/>
              </a:rPr>
              <a:t>rebate before tax, </a:t>
            </a:r>
            <a:r>
              <a:rPr lang="en-CA" sz="1200" dirty="0">
                <a:latin typeface="Arial" panose="020B0604020202020204" pitchFamily="34" charset="0"/>
                <a:cs typeface="Arial" panose="020B0604020202020204" pitchFamily="34" charset="0"/>
              </a:rPr>
              <a:t>equivalent to the provincial portion of HST, for approximately 5 million eligible electricity consumers including residences, small businesses and </a:t>
            </a:r>
            <a:r>
              <a:rPr lang="en-CA" sz="1200" dirty="0" smtClean="0">
                <a:latin typeface="Arial" panose="020B0604020202020204" pitchFamily="34" charset="0"/>
                <a:cs typeface="Arial" panose="020B0604020202020204" pitchFamily="34" charset="0"/>
              </a:rPr>
              <a:t>farms. The rebate will result in a savings of about $11/month for a typical residential consumer;</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dirty="0">
                <a:latin typeface="Arial" panose="020B0604020202020204" pitchFamily="34" charset="0"/>
                <a:cs typeface="Arial" panose="020B0604020202020204" pitchFamily="34" charset="0"/>
              </a:rPr>
              <a:t>Increasing the amount of rate protection available to approximately 330,000 eligible rural customers living in low-density areas by updating the Rural or Remote Rate Protection (RRRP) </a:t>
            </a:r>
            <a:r>
              <a:rPr lang="en-CA" sz="1200" dirty="0" smtClean="0">
                <a:latin typeface="Arial" panose="020B0604020202020204" pitchFamily="34" charset="0"/>
                <a:cs typeface="Arial" panose="020B0604020202020204" pitchFamily="34" charset="0"/>
              </a:rPr>
              <a:t>program. In combination with the 8% rebate, the updated RRRP program will result in a savings of about $45/month for a typical rural customer;</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dirty="0">
                <a:latin typeface="Arial" panose="020B0604020202020204" pitchFamily="34" charset="0"/>
                <a:cs typeface="Arial" panose="020B0604020202020204" pitchFamily="34" charset="0"/>
              </a:rPr>
              <a:t>Lowering the Industrial Conservation Initiative (ICI) threshold to 1 MW and removing sector restrictions so that more consumers can </a:t>
            </a:r>
            <a:r>
              <a:rPr lang="en-CA" sz="1200" dirty="0" smtClean="0">
                <a:latin typeface="Arial" panose="020B0604020202020204" pitchFamily="34" charset="0"/>
                <a:cs typeface="Arial" panose="020B0604020202020204" pitchFamily="34" charset="0"/>
              </a:rPr>
              <a:t>benefit. ICI provides participating consumers with an electricity bill savings of up to one-third; </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dirty="0">
                <a:latin typeface="Arial" panose="020B0604020202020204" pitchFamily="34" charset="0"/>
                <a:cs typeface="Arial" panose="020B0604020202020204" pitchFamily="34" charset="0"/>
              </a:rPr>
              <a:t>Suspending the second round of the Large Renewable Procurement (LRP II</a:t>
            </a:r>
            <a:r>
              <a:rPr lang="en-CA" sz="1200" dirty="0" smtClean="0">
                <a:latin typeface="Arial" panose="020B0604020202020204" pitchFamily="34" charset="0"/>
                <a:cs typeface="Arial" panose="020B0604020202020204" pitchFamily="34" charset="0"/>
              </a:rPr>
              <a:t>) and the Energy-from-Waste Standard Offer Program to save up to $3.8 billion in costs; </a:t>
            </a:r>
            <a:r>
              <a:rPr lang="en-CA" sz="1200" dirty="0">
                <a:latin typeface="Arial" panose="020B0604020202020204" pitchFamily="34" charset="0"/>
                <a:cs typeface="Arial" panose="020B0604020202020204" pitchFamily="34" charset="0"/>
              </a:rPr>
              <a:t>and</a:t>
            </a:r>
          </a:p>
          <a:p>
            <a:pPr lvl="1">
              <a:buFont typeface="Arial" panose="020B0604020202020204" pitchFamily="34" charset="0"/>
              <a:buChar char="–"/>
            </a:pPr>
            <a:r>
              <a:rPr lang="en-CA" sz="1200" dirty="0">
                <a:latin typeface="Arial" panose="020B0604020202020204" pitchFamily="34" charset="0"/>
                <a:cs typeface="Arial" panose="020B0604020202020204" pitchFamily="34" charset="0"/>
              </a:rPr>
              <a:t>Recycling a portion of cap and trade auction proceeds to keep rates affordable for industrial and commercial electricity consumers.</a:t>
            </a:r>
          </a:p>
          <a:p>
            <a:pPr marL="0" indent="0">
              <a:buNone/>
            </a:pPr>
            <a:endParaRPr lang="en-US" sz="1400" dirty="0">
              <a:latin typeface="Arial" charset="0"/>
              <a:ea typeface="Arial" charset="0"/>
              <a:cs typeface="Arial" charset="0"/>
            </a:endParaRPr>
          </a:p>
          <a:p>
            <a:r>
              <a:rPr lang="en-CA" sz="1400" dirty="0" smtClean="0">
                <a:latin typeface="Arial" panose="020B0604020202020204" pitchFamily="34" charset="0"/>
                <a:cs typeface="Arial" panose="020B0604020202020204" pitchFamily="34" charset="0"/>
              </a:rPr>
              <a:t>On November 28, 2016, the Minister of Energy announced</a:t>
            </a:r>
            <a:r>
              <a:rPr lang="en-US" sz="1400" dirty="0" smtClean="0">
                <a:latin typeface="Arial" panose="020B0604020202020204" pitchFamily="34" charset="0"/>
                <a:cs typeface="Arial" panose="020B0604020202020204" pitchFamily="34" charset="0"/>
              </a:rPr>
              <a:t> the </a:t>
            </a:r>
            <a:r>
              <a:rPr lang="en-CA" sz="1400" dirty="0" smtClean="0">
                <a:latin typeface="Arial" panose="020B0604020202020204" pitchFamily="34" charset="0"/>
                <a:cs typeface="Arial" panose="020B0604020202020204" pitchFamily="34" charset="0"/>
              </a:rPr>
              <a:t>need for </a:t>
            </a:r>
            <a:r>
              <a:rPr lang="en-US" sz="1400" dirty="0" smtClean="0">
                <a:latin typeface="Arial" panose="020B0604020202020204" pitchFamily="34" charset="0"/>
                <a:cs typeface="Arial" panose="020B0604020202020204" pitchFamily="34" charset="0"/>
              </a:rPr>
              <a:t>changes in h</a:t>
            </a:r>
            <a:r>
              <a:rPr lang="en-CA" sz="1400" dirty="0" smtClean="0">
                <a:latin typeface="Arial" panose="020B0604020202020204" pitchFamily="34" charset="0"/>
                <a:cs typeface="Arial" panose="020B0604020202020204" pitchFamily="34" charset="0"/>
              </a:rPr>
              <a:t>ow electricity resources are procured and the need for wholesale market renewal. </a:t>
            </a:r>
          </a:p>
          <a:p>
            <a:endParaRPr lang="en-CA" sz="14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The Ministry of Energy is currently updating its Long-Term Energy Plan (LTEP)</a:t>
            </a:r>
            <a:r>
              <a:rPr lang="en-US" sz="1400" dirty="0" smtClean="0">
                <a:latin typeface="Arial" panose="020B0604020202020204" pitchFamily="34" charset="0"/>
                <a:cs typeface="Arial" panose="020B0604020202020204" pitchFamily="34" charset="0"/>
              </a:rPr>
              <a:t>,  which provides an opportunity to consider a range of policy changes to  how the Ontario energy sector operates.    </a:t>
            </a:r>
            <a:endParaRPr lang="en-CA" sz="1400" dirty="0" smtClean="0">
              <a:latin typeface="Arial" panose="020B0604020202020204" pitchFamily="34" charset="0"/>
              <a:cs typeface="Arial" panose="020B0604020202020204" pitchFamily="34" charset="0"/>
            </a:endParaRPr>
          </a:p>
          <a:p>
            <a:endParaRPr lang="en-CA" sz="1800" dirty="0">
              <a:latin typeface="Arial" panose="020B0604020202020204" pitchFamily="34" charset="0"/>
              <a:cs typeface="Arial" panose="020B0604020202020204" pitchFamily="34" charset="0"/>
            </a:endParaRPr>
          </a:p>
          <a:p>
            <a:pPr marL="0" indent="0">
              <a:buNone/>
            </a:pPr>
            <a:endParaRPr lang="en-US" sz="2000" dirty="0" smtClean="0">
              <a:latin typeface="Arial" charset="0"/>
              <a:ea typeface="Arial" charset="0"/>
              <a:cs typeface="Arial" charset="0"/>
            </a:endParaRPr>
          </a:p>
          <a:p>
            <a:pPr marL="457200" lvl="1" indent="0">
              <a:spcBef>
                <a:spcPts val="0"/>
              </a:spcBef>
              <a:spcAft>
                <a:spcPts val="200"/>
              </a:spcAft>
              <a:buNone/>
            </a:pPr>
            <a:endParaRPr lang="en-US" sz="1050" dirty="0">
              <a:latin typeface="Arial" charset="0"/>
              <a:ea typeface="Arial" charset="0"/>
              <a:cs typeface="Arial" charset="0"/>
            </a:endParaRPr>
          </a:p>
          <a:p>
            <a:endParaRPr lang="en-US" sz="2400" dirty="0">
              <a:latin typeface="Arial" charset="0"/>
              <a:ea typeface="Arial" charset="0"/>
              <a:cs typeface="Arial" charset="0"/>
            </a:endParaRPr>
          </a:p>
        </p:txBody>
      </p:sp>
    </p:spTree>
    <p:extLst>
      <p:ext uri="{BB962C8B-B14F-4D97-AF65-F5344CB8AC3E}">
        <p14:creationId xmlns:p14="http://schemas.microsoft.com/office/powerpoint/2010/main" val="2313224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77240" y="2578224"/>
            <a:ext cx="7680960" cy="994792"/>
          </a:xfrm>
        </p:spPr>
        <p:txBody>
          <a:bodyPr>
            <a:normAutofit/>
          </a:bodyPr>
          <a:lstStyle/>
          <a:p>
            <a:r>
              <a:rPr lang="en-CA" sz="2800" b="0" dirty="0" smtClean="0">
                <a:latin typeface="Arial" pitchFamily="34" charset="0"/>
                <a:cs typeface="Arial" pitchFamily="34" charset="0"/>
              </a:rPr>
              <a:t>Appendix</a:t>
            </a:r>
            <a:endParaRPr lang="en-CA" sz="2800" b="0" dirty="0">
              <a:latin typeface="Arial" pitchFamily="34" charset="0"/>
              <a:cs typeface="Arial" pitchFamily="34" charset="0"/>
            </a:endParaRPr>
          </a:p>
        </p:txBody>
      </p:sp>
      <p:sp>
        <p:nvSpPr>
          <p:cNvPr id="5" name="Text Placeholder 4"/>
          <p:cNvSpPr>
            <a:spLocks noGrp="1"/>
          </p:cNvSpPr>
          <p:nvPr>
            <p:ph type="body" idx="1"/>
          </p:nvPr>
        </p:nvSpPr>
        <p:spPr/>
        <p:txBody>
          <a:bodyPr/>
          <a:lstStyle/>
          <a:p>
            <a:r>
              <a:rPr lang="en-CA" dirty="0" smtClean="0"/>
              <a:t> </a:t>
            </a:r>
            <a:endParaRPr lang="en-CA" dirty="0"/>
          </a:p>
        </p:txBody>
      </p:sp>
    </p:spTree>
    <p:extLst>
      <p:ext uri="{BB962C8B-B14F-4D97-AF65-F5344CB8AC3E}">
        <p14:creationId xmlns:p14="http://schemas.microsoft.com/office/powerpoint/2010/main" val="12910595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solidFill>
                  <a:schemeClr val="tx1"/>
                </a:solidFill>
                <a:latin typeface="Arial" panose="020B0604020202020204" pitchFamily="34" charset="0"/>
                <a:cs typeface="Arial" panose="020B0604020202020204" pitchFamily="34" charset="0"/>
              </a:rPr>
              <a:t>Electricity Consumer Classes</a:t>
            </a:r>
            <a:endParaRPr lang="en-CA" sz="1800" b="0" dirty="0">
              <a:solidFill>
                <a:schemeClr val="tx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95400"/>
            <a:ext cx="8280000" cy="533400"/>
          </a:xfrm>
        </p:spPr>
        <p:txBody>
          <a:bodyPr>
            <a:noAutofit/>
          </a:bodyPr>
          <a:lstStyle/>
          <a:p>
            <a:r>
              <a:rPr lang="en-CA" dirty="0" smtClean="0">
                <a:latin typeface="Arial" pitchFamily="34" charset="0"/>
                <a:cs typeface="Arial" pitchFamily="34" charset="0"/>
              </a:rPr>
              <a:t>In Ontario, there are three classes of electricity consumers:</a:t>
            </a:r>
          </a:p>
          <a:p>
            <a:endParaRPr lang="en-CA" dirty="0" smtClean="0">
              <a:latin typeface="Arial" pitchFamily="34" charset="0"/>
              <a:cs typeface="Arial" pitchFamily="34" charset="0"/>
            </a:endParaRPr>
          </a:p>
          <a:p>
            <a:endParaRPr lang="en-CA" dirty="0" smtClean="0">
              <a:latin typeface="Arial" pitchFamily="34" charset="0"/>
              <a:cs typeface="Arial" pitchFamily="34" charset="0"/>
            </a:endParaRPr>
          </a:p>
          <a:p>
            <a:endParaRPr lang="en-CA" dirty="0">
              <a:latin typeface="Arial" pitchFamily="34" charset="0"/>
              <a:cs typeface="Arial" pitchFamily="34" charset="0"/>
            </a:endParaRPr>
          </a:p>
          <a:p>
            <a:endParaRPr lang="en-CA" dirty="0" smtClean="0">
              <a:latin typeface="Arial" pitchFamily="34" charset="0"/>
              <a:cs typeface="Arial" pitchFamily="34" charset="0"/>
            </a:endParaRPr>
          </a:p>
          <a:p>
            <a:endParaRPr lang="en-CA" dirty="0">
              <a:latin typeface="Arial" pitchFamily="34" charset="0"/>
              <a:cs typeface="Arial" pitchFamily="34" charset="0"/>
            </a:endParaRPr>
          </a:p>
          <a:p>
            <a:endParaRPr lang="en-CA" dirty="0" smtClean="0">
              <a:latin typeface="Arial" pitchFamily="34" charset="0"/>
              <a:cs typeface="Arial" pitchFamily="34" charset="0"/>
            </a:endParaRPr>
          </a:p>
          <a:p>
            <a:endParaRPr lang="en-CA" dirty="0">
              <a:latin typeface="Arial" pitchFamily="34" charset="0"/>
              <a:cs typeface="Arial" pitchFamily="34" charset="0"/>
            </a:endParaRPr>
          </a:p>
          <a:p>
            <a:endParaRPr lang="en-CA" dirty="0" smtClean="0">
              <a:latin typeface="Arial" pitchFamily="34" charset="0"/>
              <a:cs typeface="Arial" pitchFamily="34" charset="0"/>
            </a:endParaRPr>
          </a:p>
          <a:p>
            <a:endParaRPr lang="en-CA" dirty="0">
              <a:latin typeface="Arial" pitchFamily="34" charset="0"/>
              <a:cs typeface="Arial" pitchFamily="34" charset="0"/>
            </a:endParaRPr>
          </a:p>
          <a:p>
            <a:endParaRPr lang="en-CA" dirty="0" smtClean="0">
              <a:latin typeface="Arial" pitchFamily="34" charset="0"/>
              <a:cs typeface="Arial" pitchFamily="34" charset="0"/>
            </a:endParaRPr>
          </a:p>
          <a:p>
            <a:endParaRPr lang="en-CA" dirty="0" smtClean="0">
              <a:latin typeface="Arial" pitchFamily="34" charset="0"/>
              <a:cs typeface="Arial" pitchFamily="34" charset="0"/>
            </a:endParaRPr>
          </a:p>
          <a:p>
            <a:pPr marL="0" indent="0">
              <a:buNone/>
            </a:pPr>
            <a:endParaRPr lang="en-CA" sz="1050" dirty="0" smtClean="0">
              <a:latin typeface="Arial" pitchFamily="34" charset="0"/>
              <a:cs typeface="Arial" pitchFamily="34" charset="0"/>
            </a:endParaRPr>
          </a:p>
          <a:p>
            <a:pPr marL="0" indent="0">
              <a:buNone/>
            </a:pPr>
            <a:endParaRPr lang="en-CA" sz="1000" dirty="0" smtClean="0">
              <a:latin typeface="Arial" pitchFamily="34" charset="0"/>
              <a:cs typeface="Arial"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160899630"/>
              </p:ext>
            </p:extLst>
          </p:nvPr>
        </p:nvGraphicFramePr>
        <p:xfrm>
          <a:off x="681107" y="1840992"/>
          <a:ext cx="7929492" cy="3172968"/>
        </p:xfrm>
        <a:graphic>
          <a:graphicData uri="http://schemas.openxmlformats.org/drawingml/2006/table">
            <a:tbl>
              <a:tblPr firstRow="1" bandRow="1">
                <a:tableStyleId>{5C22544A-7EE6-4342-B048-85BDC9FD1C3A}</a:tableStyleId>
              </a:tblPr>
              <a:tblGrid>
                <a:gridCol w="1982373"/>
                <a:gridCol w="1982373"/>
                <a:gridCol w="1982373"/>
                <a:gridCol w="1982373"/>
              </a:tblGrid>
              <a:tr h="457200">
                <a:tc>
                  <a:txBody>
                    <a:bodyPr/>
                    <a:lstStyle/>
                    <a:p>
                      <a:endParaRPr lang="en-CA" sz="14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400" b="1" dirty="0" smtClean="0">
                          <a:solidFill>
                            <a:schemeClr val="tx1"/>
                          </a:solidFill>
                          <a:latin typeface="Arial" panose="020B0604020202020204" pitchFamily="34" charset="0"/>
                          <a:cs typeface="Arial" panose="020B0604020202020204" pitchFamily="34" charset="0"/>
                        </a:rPr>
                        <a:t>Regulated</a:t>
                      </a:r>
                      <a:r>
                        <a:rPr lang="en-CA" sz="1400" b="1" baseline="0" dirty="0" smtClean="0">
                          <a:solidFill>
                            <a:schemeClr val="tx1"/>
                          </a:solidFill>
                          <a:latin typeface="Arial" panose="020B0604020202020204" pitchFamily="34" charset="0"/>
                          <a:cs typeface="Arial" panose="020B0604020202020204" pitchFamily="34" charset="0"/>
                        </a:rPr>
                        <a:t> Price Plan</a:t>
                      </a:r>
                      <a:endParaRPr lang="en-CA" sz="1400" b="1" dirty="0" smtClean="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CA" sz="1400" strike="noStrike" dirty="0" smtClean="0">
                          <a:solidFill>
                            <a:schemeClr val="tx1"/>
                          </a:solidFill>
                          <a:latin typeface="Arial" panose="020B0604020202020204" pitchFamily="34" charset="0"/>
                          <a:cs typeface="Arial" panose="020B0604020202020204" pitchFamily="34" charset="0"/>
                        </a:rPr>
                        <a:t>Class B</a:t>
                      </a:r>
                      <a:endParaRPr lang="en-CA" sz="1400" strike="noStrik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CA" sz="1400" strike="noStrike" dirty="0" smtClean="0">
                          <a:solidFill>
                            <a:schemeClr val="tx1"/>
                          </a:solidFill>
                          <a:latin typeface="Arial" panose="020B0604020202020204" pitchFamily="34" charset="0"/>
                          <a:cs typeface="Arial" panose="020B0604020202020204" pitchFamily="34" charset="0"/>
                        </a:rPr>
                        <a:t>Class A</a:t>
                      </a:r>
                      <a:endParaRPr lang="en-CA" sz="1400" strike="noStrik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r>
              <a:tr h="370840">
                <a:tc>
                  <a:txBody>
                    <a:bodyPr/>
                    <a:lstStyle/>
                    <a:p>
                      <a:r>
                        <a:rPr lang="en-CA" sz="1400" b="1" dirty="0" smtClean="0">
                          <a:latin typeface="Arial" panose="020B0604020202020204" pitchFamily="34" charset="0"/>
                          <a:cs typeface="Arial" panose="020B0604020202020204" pitchFamily="34" charset="0"/>
                        </a:rPr>
                        <a:t>Consumer</a:t>
                      </a:r>
                      <a:r>
                        <a:rPr lang="en-CA" sz="1400" b="1" baseline="0" dirty="0" smtClean="0">
                          <a:latin typeface="Arial" panose="020B0604020202020204" pitchFamily="34" charset="0"/>
                          <a:cs typeface="Arial" panose="020B0604020202020204" pitchFamily="34" charset="0"/>
                        </a:rPr>
                        <a:t> Types</a:t>
                      </a:r>
                      <a:endParaRPr lang="en-CA" sz="14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285750" indent="-285750" algn="l">
                        <a:buFont typeface="Arial" panose="020B0604020202020204" pitchFamily="34" charset="0"/>
                        <a:buChar char="•"/>
                      </a:pPr>
                      <a:r>
                        <a:rPr lang="en-CA" sz="1400" dirty="0" smtClean="0">
                          <a:latin typeface="Arial" panose="020B0604020202020204" pitchFamily="34" charset="0"/>
                          <a:cs typeface="Arial" panose="020B0604020202020204" pitchFamily="34" charset="0"/>
                        </a:rPr>
                        <a:t>Residential</a:t>
                      </a:r>
                    </a:p>
                    <a:p>
                      <a:pPr marL="285750" indent="-285750" algn="l">
                        <a:buFont typeface="Arial" panose="020B0604020202020204" pitchFamily="34" charset="0"/>
                        <a:buChar char="•"/>
                      </a:pPr>
                      <a:r>
                        <a:rPr lang="en-CA" sz="1400" dirty="0" smtClean="0">
                          <a:latin typeface="Arial" panose="020B0604020202020204" pitchFamily="34" charset="0"/>
                          <a:cs typeface="Arial" panose="020B0604020202020204" pitchFamily="34" charset="0"/>
                        </a:rPr>
                        <a:t>Small Business</a:t>
                      </a:r>
                    </a:p>
                    <a:p>
                      <a:pPr marL="285750" indent="-285750" algn="l">
                        <a:buFont typeface="Arial" panose="020B0604020202020204" pitchFamily="34" charset="0"/>
                        <a:buChar char="•"/>
                      </a:pPr>
                      <a:r>
                        <a:rPr lang="en-CA" sz="1400" dirty="0" smtClean="0">
                          <a:latin typeface="Arial" panose="020B0604020202020204" pitchFamily="34" charset="0"/>
                          <a:cs typeface="Arial" panose="020B0604020202020204" pitchFamily="34" charset="0"/>
                        </a:rPr>
                        <a:t>Farms</a:t>
                      </a:r>
                      <a:endParaRPr lang="en-CA"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defTabSz="914400" rtl="0" eaLnBrk="1" latinLnBrk="0" hangingPunct="1">
                        <a:buFont typeface="Arial" panose="020B0604020202020204" pitchFamily="34" charset="0"/>
                        <a:buChar char="•"/>
                      </a:pPr>
                      <a:endParaRPr lang="en-CA" sz="1400" kern="1200" dirty="0" smtClean="0">
                        <a:solidFill>
                          <a:schemeClr val="dk1"/>
                        </a:solidFill>
                        <a:latin typeface="Arial" panose="020B0604020202020204" pitchFamily="34" charset="0"/>
                        <a:ea typeface="+mn-ea"/>
                        <a:cs typeface="Arial" panose="020B0604020202020204" pitchFamily="34" charset="0"/>
                      </a:endParaRPr>
                    </a:p>
                    <a:p>
                      <a:pPr marL="285750" indent="-285750" algn="l" defTabSz="914400" rtl="0" eaLnBrk="1" latinLnBrk="0" hangingPunct="1">
                        <a:buFont typeface="Arial" panose="020B0604020202020204" pitchFamily="34" charset="0"/>
                        <a:buChar char="•"/>
                      </a:pPr>
                      <a:r>
                        <a:rPr lang="en-CA" sz="1400" kern="1200" dirty="0" smtClean="0">
                          <a:solidFill>
                            <a:schemeClr val="dk1"/>
                          </a:solidFill>
                          <a:latin typeface="Arial" panose="020B0604020202020204" pitchFamily="34" charset="0"/>
                          <a:ea typeface="+mn-ea"/>
                          <a:cs typeface="Arial" panose="020B0604020202020204" pitchFamily="34" charset="0"/>
                        </a:rPr>
                        <a:t>Commercial</a:t>
                      </a:r>
                    </a:p>
                    <a:p>
                      <a:pPr marL="285750" indent="-285750" algn="l" defTabSz="914400" rtl="0" eaLnBrk="1" latinLnBrk="0" hangingPunct="1">
                        <a:buFont typeface="Arial" panose="020B0604020202020204" pitchFamily="34" charset="0"/>
                        <a:buChar char="•"/>
                      </a:pPr>
                      <a:r>
                        <a:rPr lang="en-CA" sz="1400" kern="1200" dirty="0" smtClean="0">
                          <a:solidFill>
                            <a:schemeClr val="dk1"/>
                          </a:solidFill>
                          <a:latin typeface="Arial" panose="020B0604020202020204" pitchFamily="34" charset="0"/>
                          <a:ea typeface="+mn-ea"/>
                          <a:cs typeface="Arial" panose="020B0604020202020204" pitchFamily="34" charset="0"/>
                        </a:rPr>
                        <a:t>Institutional</a:t>
                      </a:r>
                    </a:p>
                    <a:p>
                      <a:pPr marL="285750" indent="-285750" algn="l" defTabSz="914400" rtl="0" eaLnBrk="1" latinLnBrk="0" hangingPunct="1">
                        <a:buFont typeface="Arial" panose="020B0604020202020204" pitchFamily="34" charset="0"/>
                        <a:buChar char="•"/>
                      </a:pPr>
                      <a:r>
                        <a:rPr lang="en-CA" sz="1400" kern="1200" dirty="0" smtClean="0">
                          <a:solidFill>
                            <a:schemeClr val="dk1"/>
                          </a:solidFill>
                          <a:latin typeface="Arial" panose="020B0604020202020204" pitchFamily="34" charset="0"/>
                          <a:ea typeface="+mn-ea"/>
                          <a:cs typeface="Arial" panose="020B0604020202020204" pitchFamily="34" charset="0"/>
                        </a:rPr>
                        <a:t>Small industrial</a:t>
                      </a:r>
                    </a:p>
                    <a:p>
                      <a:pPr marL="285750" indent="-285750" algn="l">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buFont typeface="Arial" panose="020B0604020202020204" pitchFamily="34" charset="0"/>
                        <a:buChar char="•"/>
                      </a:pPr>
                      <a:r>
                        <a:rPr lang="en-CA" sz="1400" dirty="0" smtClean="0">
                          <a:latin typeface="Arial" panose="020B0604020202020204" pitchFamily="34" charset="0"/>
                          <a:cs typeface="Arial" panose="020B0604020202020204" pitchFamily="34" charset="0"/>
                        </a:rPr>
                        <a:t>Large commercial</a:t>
                      </a:r>
                    </a:p>
                    <a:p>
                      <a:pPr marL="285750" indent="-285750" algn="l">
                        <a:buFont typeface="Arial" panose="020B0604020202020204" pitchFamily="34" charset="0"/>
                        <a:buChar char="•"/>
                      </a:pPr>
                      <a:r>
                        <a:rPr lang="en-CA" sz="1400" dirty="0" smtClean="0">
                          <a:latin typeface="Arial" panose="020B0604020202020204" pitchFamily="34" charset="0"/>
                          <a:cs typeface="Arial" panose="020B0604020202020204" pitchFamily="34" charset="0"/>
                        </a:rPr>
                        <a:t>Large industrial</a:t>
                      </a:r>
                    </a:p>
                    <a:p>
                      <a:pPr marL="285750" indent="-285750" algn="l">
                        <a:buFont typeface="Arial" panose="020B0604020202020204" pitchFamily="34" charset="0"/>
                        <a:buChar char="•"/>
                      </a:pPr>
                      <a:endParaRPr lang="en-CA" sz="1400" dirty="0" smtClean="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CA" sz="1400" b="1" dirty="0" smtClean="0">
                          <a:latin typeface="Arial" panose="020B0604020202020204" pitchFamily="34" charset="0"/>
                          <a:cs typeface="Arial" panose="020B0604020202020204" pitchFamily="34" charset="0"/>
                        </a:rPr>
                        <a:t>Load Size</a:t>
                      </a:r>
                      <a:endParaRPr lang="en-CA" sz="14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400" dirty="0" smtClean="0">
                          <a:latin typeface="Arial" panose="020B0604020202020204" pitchFamily="34" charset="0"/>
                          <a:cs typeface="Arial" panose="020B0604020202020204" pitchFamily="34" charset="0"/>
                        </a:rPr>
                        <a:t>Below 0.05 MW</a:t>
                      </a:r>
                      <a:endParaRPr lang="en-CA"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400" dirty="0" smtClean="0">
                          <a:latin typeface="Arial" panose="020B0604020202020204" pitchFamily="34" charset="0"/>
                          <a:cs typeface="Arial" panose="020B0604020202020204" pitchFamily="34" charset="0"/>
                        </a:rPr>
                        <a:t>Between 0.05 MW </a:t>
                      </a:r>
                    </a:p>
                    <a:p>
                      <a:pPr algn="ctr"/>
                      <a:r>
                        <a:rPr lang="en-CA" sz="1400" dirty="0" smtClean="0">
                          <a:latin typeface="Arial" panose="020B0604020202020204" pitchFamily="34" charset="0"/>
                          <a:cs typeface="Arial" panose="020B0604020202020204" pitchFamily="34" charset="0"/>
                        </a:rPr>
                        <a:t>and 1</a:t>
                      </a:r>
                      <a:r>
                        <a:rPr lang="en-CA" sz="1400" baseline="0" dirty="0" smtClean="0">
                          <a:latin typeface="Arial" panose="020B0604020202020204" pitchFamily="34" charset="0"/>
                          <a:cs typeface="Arial" panose="020B0604020202020204" pitchFamily="34" charset="0"/>
                        </a:rPr>
                        <a:t> MW</a:t>
                      </a:r>
                      <a:endParaRPr lang="en-CA"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400" dirty="0" smtClean="0">
                          <a:latin typeface="Arial" panose="020B0604020202020204" pitchFamily="34" charset="0"/>
                          <a:cs typeface="Arial" panose="020B0604020202020204" pitchFamily="34" charset="0"/>
                        </a:rPr>
                        <a:t>Above</a:t>
                      </a:r>
                      <a:r>
                        <a:rPr lang="en-CA" sz="1400" baseline="0" dirty="0" smtClean="0">
                          <a:latin typeface="Arial" panose="020B0604020202020204" pitchFamily="34" charset="0"/>
                          <a:cs typeface="Arial" panose="020B0604020202020204" pitchFamily="34" charset="0"/>
                        </a:rPr>
                        <a:t> 1 MW</a:t>
                      </a:r>
                      <a:endParaRPr lang="en-CA"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1208">
                <a:tc>
                  <a:txBody>
                    <a:bodyPr/>
                    <a:lstStyle/>
                    <a:p>
                      <a:r>
                        <a:rPr lang="en-CA" sz="1400" b="1" dirty="0" smtClean="0">
                          <a:latin typeface="Arial" panose="020B0604020202020204" pitchFamily="34" charset="0"/>
                          <a:cs typeface="Arial" panose="020B0604020202020204" pitchFamily="34" charset="0"/>
                        </a:rPr>
                        <a:t>Total Consumption</a:t>
                      </a:r>
                      <a:endParaRPr lang="en-CA" sz="14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CA" sz="1400" dirty="0" smtClean="0">
                          <a:latin typeface="Arial" panose="020B0604020202020204" pitchFamily="34" charset="0"/>
                          <a:cs typeface="Arial" panose="020B0604020202020204" pitchFamily="34" charset="0"/>
                        </a:rPr>
                        <a:t>58 TWh</a:t>
                      </a:r>
                      <a:endParaRPr lang="en-CA"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400" dirty="0" smtClean="0">
                          <a:latin typeface="Arial" panose="020B0604020202020204" pitchFamily="34" charset="0"/>
                          <a:cs typeface="Arial" panose="020B0604020202020204" pitchFamily="34" charset="0"/>
                        </a:rPr>
                        <a:t>57 TWh </a:t>
                      </a:r>
                      <a:endParaRPr lang="en-CA"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CA" sz="1400" dirty="0" smtClean="0">
                          <a:latin typeface="Arial" panose="020B0604020202020204" pitchFamily="34" charset="0"/>
                          <a:cs typeface="Arial" panose="020B0604020202020204" pitchFamily="34" charset="0"/>
                        </a:rPr>
                        <a:t>26 TWh</a:t>
                      </a:r>
                      <a:endParaRPr lang="en-CA" sz="14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CA" sz="1400" b="1" dirty="0" smtClean="0">
                          <a:latin typeface="Arial" panose="020B0604020202020204" pitchFamily="34" charset="0"/>
                          <a:cs typeface="Arial" panose="020B0604020202020204" pitchFamily="34" charset="0"/>
                        </a:rPr>
                        <a:t>Share of Consumption</a:t>
                      </a:r>
                      <a:endParaRPr lang="en-CA" sz="14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400" dirty="0" smtClean="0">
                          <a:latin typeface="Arial" panose="020B0604020202020204" pitchFamily="34" charset="0"/>
                          <a:cs typeface="Arial" panose="020B0604020202020204" pitchFamily="34" charset="0"/>
                        </a:rPr>
                        <a:t>41.1%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400" dirty="0" smtClean="0">
                          <a:latin typeface="Arial" panose="020B0604020202020204" pitchFamily="34" charset="0"/>
                          <a:cs typeface="Arial" panose="020B0604020202020204" pitchFamily="34" charset="0"/>
                        </a:rPr>
                        <a:t>40.4%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400" dirty="0" smtClean="0">
                          <a:latin typeface="Arial" panose="020B0604020202020204" pitchFamily="34" charset="0"/>
                          <a:cs typeface="Arial" panose="020B0604020202020204" pitchFamily="34" charset="0"/>
                        </a:rPr>
                        <a:t>18.4%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0293938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rmAutofit/>
          </a:bodyPr>
          <a:lstStyle/>
          <a:p>
            <a:r>
              <a:rPr lang="en-CA" sz="2400" b="0" dirty="0" smtClean="0">
                <a:solidFill>
                  <a:schemeClr val="tx1"/>
                </a:solidFill>
                <a:latin typeface="Arial" panose="020B0604020202020204" pitchFamily="34" charset="0"/>
                <a:cs typeface="Arial" panose="020B0604020202020204" pitchFamily="34" charset="0"/>
              </a:rPr>
              <a:t>Prices by Electricity Consumer Class</a:t>
            </a:r>
            <a:endParaRPr lang="en-CA" sz="2400" b="0" dirty="0">
              <a:solidFill>
                <a:schemeClr val="tx1"/>
              </a:solidFill>
              <a:latin typeface="Arial" panose="020B0604020202020204" pitchFamily="34" charset="0"/>
              <a:cs typeface="Arial" panose="020B0604020202020204" pitchFamily="34" charset="0"/>
            </a:endParaRPr>
          </a:p>
        </p:txBody>
      </p:sp>
      <p:sp>
        <p:nvSpPr>
          <p:cNvPr id="11" name="Content Placeholder 2"/>
          <p:cNvSpPr>
            <a:spLocks noGrp="1"/>
          </p:cNvSpPr>
          <p:nvPr>
            <p:ph idx="1"/>
          </p:nvPr>
        </p:nvSpPr>
        <p:spPr>
          <a:xfrm>
            <a:off x="457200" y="1184920"/>
            <a:ext cx="8280000" cy="1235968"/>
          </a:xfrm>
        </p:spPr>
        <p:txBody>
          <a:bodyPr>
            <a:noAutofit/>
          </a:bodyPr>
          <a:lstStyle/>
          <a:p>
            <a:r>
              <a:rPr lang="en-CA" sz="1200" dirty="0" smtClean="0">
                <a:latin typeface="Arial" pitchFamily="34" charset="0"/>
                <a:cs typeface="Arial" pitchFamily="34" charset="0"/>
              </a:rPr>
              <a:t>Since 2010, average bills for residential consumers (i.e., using 750 kWh/month) have increased by over 50%. Rates are forecast to continue to increase, with residential consumers paying an estimated 6% by 2020. </a:t>
            </a:r>
          </a:p>
          <a:p>
            <a:pPr marL="0" indent="0">
              <a:buNone/>
            </a:pPr>
            <a:endParaRPr lang="en-CA" sz="700" dirty="0">
              <a:latin typeface="Arial" pitchFamily="34" charset="0"/>
              <a:cs typeface="Arial" pitchFamily="34" charset="0"/>
            </a:endParaRPr>
          </a:p>
          <a:p>
            <a:r>
              <a:rPr lang="en-CA" sz="1200" dirty="0" smtClean="0">
                <a:latin typeface="Arial" pitchFamily="34" charset="0"/>
                <a:cs typeface="Arial" pitchFamily="34" charset="0"/>
              </a:rPr>
              <a:t>Industrial electricity rates have remained relatively flat over the same time period, due primarily to the Industrial </a:t>
            </a:r>
            <a:r>
              <a:rPr lang="en-CA" sz="1200" dirty="0">
                <a:latin typeface="Arial" pitchFamily="34" charset="0"/>
                <a:cs typeface="Arial" pitchFamily="34" charset="0"/>
              </a:rPr>
              <a:t>Conservation Initiative (ICI</a:t>
            </a:r>
            <a:r>
              <a:rPr lang="en-CA" sz="1200" dirty="0" smtClean="0">
                <a:latin typeface="Arial" pitchFamily="34" charset="0"/>
                <a:cs typeface="Arial" pitchFamily="34" charset="0"/>
              </a:rPr>
              <a:t>). ICI represents a cost shift of about $5/month for residential electricity consumers. Industrial electricity consumers are forecast to see an increase of 16% by and 2020.</a:t>
            </a:r>
            <a:endParaRPr lang="en-CA" sz="1200" dirty="0">
              <a:latin typeface="Arial" pitchFamily="34" charset="0"/>
              <a:cs typeface="Arial" pitchFamily="34" charset="0"/>
            </a:endParaRPr>
          </a:p>
        </p:txBody>
      </p:sp>
      <p:graphicFrame>
        <p:nvGraphicFramePr>
          <p:cNvPr id="13" name="Chart 12"/>
          <p:cNvGraphicFramePr>
            <a:graphicFrameLocks/>
          </p:cNvGraphicFramePr>
          <p:nvPr>
            <p:extLst>
              <p:ext uri="{D42A27DB-BD31-4B8C-83A1-F6EECF244321}">
                <p14:modId xmlns:p14="http://schemas.microsoft.com/office/powerpoint/2010/main" val="1301233731"/>
              </p:ext>
            </p:extLst>
          </p:nvPr>
        </p:nvGraphicFramePr>
        <p:xfrm>
          <a:off x="1066800" y="2771133"/>
          <a:ext cx="2743200" cy="3429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p:cNvGraphicFramePr>
            <a:graphicFrameLocks/>
          </p:cNvGraphicFramePr>
          <p:nvPr>
            <p:extLst>
              <p:ext uri="{D42A27DB-BD31-4B8C-83A1-F6EECF244321}">
                <p14:modId xmlns:p14="http://schemas.microsoft.com/office/powerpoint/2010/main" val="1200292867"/>
              </p:ext>
            </p:extLst>
          </p:nvPr>
        </p:nvGraphicFramePr>
        <p:xfrm>
          <a:off x="4876800" y="2762310"/>
          <a:ext cx="2743200" cy="3429000"/>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p:cNvSpPr txBox="1"/>
          <p:nvPr/>
        </p:nvSpPr>
        <p:spPr>
          <a:xfrm>
            <a:off x="827584" y="5661248"/>
            <a:ext cx="7704856" cy="507831"/>
          </a:xfrm>
          <a:prstGeom prst="rect">
            <a:avLst/>
          </a:prstGeom>
          <a:noFill/>
        </p:spPr>
        <p:txBody>
          <a:bodyPr wrap="square" rtlCol="0">
            <a:spAutoFit/>
          </a:bodyPr>
          <a:lstStyle/>
          <a:p>
            <a:endParaRPr lang="en-CA" sz="900" b="1" dirty="0">
              <a:latin typeface="Arial" panose="020B0604020202020204" pitchFamily="34" charset="0"/>
              <a:cs typeface="Arial" panose="020B0604020202020204" pitchFamily="34" charset="0"/>
            </a:endParaRPr>
          </a:p>
          <a:p>
            <a:r>
              <a:rPr lang="en-CA" sz="900" b="1" dirty="0" smtClean="0">
                <a:latin typeface="Arial" panose="020B0604020202020204" pitchFamily="34" charset="0"/>
                <a:cs typeface="Arial" panose="020B0604020202020204" pitchFamily="34" charset="0"/>
              </a:rPr>
              <a:t>Note: </a:t>
            </a:r>
            <a:r>
              <a:rPr lang="en-CA" sz="900" dirty="0" smtClean="0">
                <a:latin typeface="Arial" panose="020B0604020202020204" pitchFamily="34" charset="0"/>
                <a:cs typeface="Arial" panose="020B0604020202020204" pitchFamily="34" charset="0"/>
              </a:rPr>
              <a:t>2016 represents year-to-date September 2016 for industrial.  Cap and trade proceeds recycling is included for the industrial consumer for 2020.</a:t>
            </a:r>
            <a:endParaRPr lang="en-CA"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44678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999"/>
            <a:ext cx="8280000" cy="815753"/>
          </a:xfrm>
        </p:spPr>
        <p:txBody>
          <a:bodyPr>
            <a:noAutofit/>
          </a:bodyPr>
          <a:lstStyle/>
          <a:p>
            <a:r>
              <a:rPr lang="en-CA" sz="2400" b="0" dirty="0" smtClean="0">
                <a:latin typeface="Arial" pitchFamily="34" charset="0"/>
                <a:cs typeface="Arial" pitchFamily="34" charset="0"/>
              </a:rPr>
              <a:t>2015 Indicative Industrial Electricity Prices – Jurisdictional Comparison</a:t>
            </a:r>
            <a:endParaRPr lang="en-CA" sz="2400" b="0" dirty="0">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281501"/>
            <a:ext cx="8064896" cy="4869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88581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0" dirty="0" smtClean="0">
                <a:latin typeface="Arial" pitchFamily="34" charset="0"/>
                <a:cs typeface="Arial" pitchFamily="34" charset="0"/>
              </a:rPr>
              <a:t>Indicative Electricity Prices Across Industrial Sectors</a:t>
            </a:r>
            <a:endParaRPr lang="en-CA" sz="2400" b="0" dirty="0">
              <a:latin typeface="Arial" pitchFamily="34" charset="0"/>
              <a:cs typeface="Arial" pitchFamily="34" charset="0"/>
            </a:endParaRPr>
          </a:p>
        </p:txBody>
      </p:sp>
      <p:sp>
        <p:nvSpPr>
          <p:cNvPr id="3" name="Content Placeholder 2"/>
          <p:cNvSpPr>
            <a:spLocks noGrp="1"/>
          </p:cNvSpPr>
          <p:nvPr>
            <p:ph idx="1"/>
          </p:nvPr>
        </p:nvSpPr>
        <p:spPr/>
        <p:txBody>
          <a:bodyPr/>
          <a:lstStyle/>
          <a:p>
            <a:r>
              <a:rPr lang="en-CA" dirty="0" smtClean="0">
                <a:latin typeface="Arial" pitchFamily="34" charset="0"/>
                <a:cs typeface="Arial" pitchFamily="34" charset="0"/>
              </a:rPr>
              <a:t>The chart below shows </a:t>
            </a:r>
            <a:r>
              <a:rPr lang="en-CA" dirty="0">
                <a:latin typeface="Arial" pitchFamily="34" charset="0"/>
                <a:cs typeface="Arial" pitchFamily="34" charset="0"/>
              </a:rPr>
              <a:t>estimated average all-in electricity prices by </a:t>
            </a:r>
            <a:r>
              <a:rPr lang="en-CA" dirty="0" smtClean="0">
                <a:latin typeface="Arial" pitchFamily="34" charset="0"/>
                <a:cs typeface="Arial" pitchFamily="34" charset="0"/>
              </a:rPr>
              <a:t>sector.</a:t>
            </a:r>
          </a:p>
          <a:p>
            <a:endParaRPr lang="en-CA" dirty="0">
              <a:latin typeface="Arial" pitchFamily="34" charset="0"/>
              <a:cs typeface="Arial" pitchFamily="34" charset="0"/>
            </a:endParaRPr>
          </a:p>
          <a:p>
            <a:r>
              <a:rPr lang="en-CA" dirty="0">
                <a:latin typeface="Arial" pitchFamily="34" charset="0"/>
                <a:cs typeface="Arial" pitchFamily="34" charset="0"/>
              </a:rPr>
              <a:t>P</a:t>
            </a:r>
            <a:r>
              <a:rPr lang="en-CA" dirty="0" smtClean="0">
                <a:latin typeface="Arial" pitchFamily="34" charset="0"/>
                <a:cs typeface="Arial" pitchFamily="34" charset="0"/>
              </a:rPr>
              <a:t>rices </a:t>
            </a:r>
            <a:r>
              <a:rPr lang="en-CA" dirty="0">
                <a:latin typeface="Arial" pitchFamily="34" charset="0"/>
                <a:cs typeface="Arial" pitchFamily="34" charset="0"/>
              </a:rPr>
              <a:t>vary across sectors mainly due to differences in the level of Global </a:t>
            </a:r>
            <a:r>
              <a:rPr lang="en-CA" dirty="0" smtClean="0">
                <a:latin typeface="Arial" pitchFamily="34" charset="0"/>
                <a:cs typeface="Arial" pitchFamily="34" charset="0"/>
              </a:rPr>
              <a:t>Adjustment (GA) </a:t>
            </a:r>
            <a:r>
              <a:rPr lang="en-CA" dirty="0">
                <a:latin typeface="Arial" pitchFamily="34" charset="0"/>
                <a:cs typeface="Arial" pitchFamily="34" charset="0"/>
              </a:rPr>
              <a:t>paid, which in turn reflects both the ability and willingness of companies to lower usage in the highest demand hours.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780927"/>
            <a:ext cx="7920880" cy="315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91177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658072"/>
          </a:xfrm>
        </p:spPr>
        <p:txBody>
          <a:bodyPr>
            <a:noAutofit/>
          </a:bodyPr>
          <a:lstStyle/>
          <a:p>
            <a:r>
              <a:rPr lang="en-CA" sz="1800" dirty="0" smtClean="0">
                <a:latin typeface="Arial" panose="020B0604020202020204" pitchFamily="34" charset="0"/>
                <a:cs typeface="Arial" panose="020B0604020202020204" pitchFamily="34" charset="0"/>
              </a:rPr>
              <a:t>To provide further </a:t>
            </a:r>
            <a:r>
              <a:rPr lang="en-CA" sz="1800" dirty="0">
                <a:latin typeface="Arial" panose="020B0604020202020204" pitchFamily="34" charset="0"/>
                <a:cs typeface="Arial" panose="020B0604020202020204" pitchFamily="34" charset="0"/>
              </a:rPr>
              <a:t>rate relief to Ontario electricity </a:t>
            </a:r>
            <a:r>
              <a:rPr lang="en-CA" sz="1800" dirty="0" smtClean="0">
                <a:latin typeface="Arial" panose="020B0604020202020204" pitchFamily="34" charset="0"/>
                <a:cs typeface="Arial" panose="020B0604020202020204" pitchFamily="34" charset="0"/>
              </a:rPr>
              <a:t>consumers, the government can use one or more of the levers outlined below:</a:t>
            </a:r>
          </a:p>
          <a:p>
            <a:pPr marL="0" indent="0">
              <a:buNone/>
            </a:pPr>
            <a:endParaRPr lang="en-CA" sz="1050" b="1"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CA" b="1" dirty="0" smtClean="0">
                <a:latin typeface="Arial" panose="020B0604020202020204" pitchFamily="34" charset="0"/>
                <a:cs typeface="Arial" panose="020B0604020202020204" pitchFamily="34" charset="0"/>
              </a:rPr>
              <a:t>Tax-based Lever:</a:t>
            </a:r>
          </a:p>
          <a:p>
            <a:pPr lvl="2">
              <a:buFont typeface="Courier New" panose="02070309020205020404" pitchFamily="49" charset="0"/>
              <a:buChar char="o"/>
            </a:pPr>
            <a:r>
              <a:rPr lang="en-CA" sz="1400" dirty="0" smtClean="0">
                <a:latin typeface="Arial" panose="020B0604020202020204" pitchFamily="34" charset="0"/>
                <a:cs typeface="Arial" panose="020B0604020202020204" pitchFamily="34" charset="0"/>
              </a:rPr>
              <a:t>Provide rebates funded from the tax-base or transfer items currently paid through the rate-base to the tax-base.</a:t>
            </a:r>
          </a:p>
          <a:p>
            <a:pPr marL="285750" lvl="1">
              <a:buFont typeface="Arial" panose="020B0604020202020204" pitchFamily="34" charset="0"/>
              <a:buChar char="–"/>
            </a:pPr>
            <a:endParaRPr lang="en-CA" b="1"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CA" b="1" dirty="0">
                <a:latin typeface="Arial" panose="020B0604020202020204" pitchFamily="34" charset="0"/>
                <a:cs typeface="Arial" panose="020B0604020202020204" pitchFamily="34" charset="0"/>
              </a:rPr>
              <a:t>Rate-based </a:t>
            </a:r>
            <a:r>
              <a:rPr lang="en-CA" b="1" dirty="0" smtClean="0">
                <a:latin typeface="Arial" panose="020B0604020202020204" pitchFamily="34" charset="0"/>
                <a:cs typeface="Arial" panose="020B0604020202020204" pitchFamily="34" charset="0"/>
              </a:rPr>
              <a:t>Lever:  </a:t>
            </a:r>
            <a:endParaRPr lang="en-CA" dirty="0">
              <a:latin typeface="Arial" panose="020B0604020202020204" pitchFamily="34" charset="0"/>
              <a:cs typeface="Arial" panose="020B0604020202020204" pitchFamily="34" charset="0"/>
            </a:endParaRPr>
          </a:p>
          <a:p>
            <a:pPr lvl="2">
              <a:buFont typeface="Courier New" panose="02070309020205020404" pitchFamily="49" charset="0"/>
              <a:buChar char="o"/>
            </a:pPr>
            <a:r>
              <a:rPr lang="en-CA" sz="1400" dirty="0" smtClean="0">
                <a:latin typeface="Arial" panose="020B0604020202020204" pitchFamily="34" charset="0"/>
                <a:cs typeface="Arial" panose="020B0604020202020204" pitchFamily="34" charset="0"/>
              </a:rPr>
              <a:t>Shifts costs within the rate-base from one customer group to another to achieve electricity system benefits and/or policy goals.</a:t>
            </a:r>
          </a:p>
          <a:p>
            <a:pPr lvl="2">
              <a:buFont typeface="Arial" panose="020B0604020202020204" pitchFamily="34" charset="0"/>
              <a:buChar char="–"/>
            </a:pPr>
            <a:endParaRPr lang="en-CA" b="1" dirty="0" smtClean="0">
              <a:latin typeface="Arial" panose="020B0604020202020204" pitchFamily="34" charset="0"/>
              <a:cs typeface="Arial" panose="020B0604020202020204" pitchFamily="34" charset="0"/>
            </a:endParaRPr>
          </a:p>
          <a:p>
            <a:pPr marL="685800" lvl="2" indent="-285750">
              <a:buFont typeface="Arial" panose="020B0604020202020204" pitchFamily="34" charset="0"/>
              <a:buChar char="–"/>
            </a:pPr>
            <a:r>
              <a:rPr lang="en-CA" b="1" dirty="0" smtClean="0">
                <a:latin typeface="Arial" panose="020B0604020202020204" pitchFamily="34" charset="0"/>
                <a:cs typeface="Arial" panose="020B0604020202020204" pitchFamily="34" charset="0"/>
              </a:rPr>
              <a:t>Cap and Trade Proceeds Lever:</a:t>
            </a:r>
          </a:p>
          <a:p>
            <a:pPr marL="1143000" lvl="3" indent="-285750">
              <a:buFont typeface="Courier New" panose="02070309020205020404" pitchFamily="49" charset="0"/>
              <a:buChar char="o"/>
            </a:pPr>
            <a:r>
              <a:rPr lang="en-CA" sz="1400" dirty="0" smtClean="0">
                <a:latin typeface="Arial" panose="020B0604020202020204" pitchFamily="34" charset="0"/>
                <a:cs typeface="Arial" panose="020B0604020202020204" pitchFamily="34" charset="0"/>
              </a:rPr>
              <a:t>Use cap </a:t>
            </a:r>
            <a:r>
              <a:rPr lang="en-CA" sz="1400" dirty="0">
                <a:latin typeface="Arial" panose="020B0604020202020204" pitchFamily="34" charset="0"/>
                <a:cs typeface="Arial" panose="020B0604020202020204" pitchFamily="34" charset="0"/>
              </a:rPr>
              <a:t>and trade proceeds </a:t>
            </a:r>
            <a:r>
              <a:rPr lang="en-CA" sz="1400" dirty="0" smtClean="0">
                <a:latin typeface="Arial" panose="020B0604020202020204" pitchFamily="34" charset="0"/>
                <a:cs typeface="Arial" panose="020B0604020202020204" pitchFamily="34" charset="0"/>
              </a:rPr>
              <a:t>on initiatives </a:t>
            </a:r>
            <a:r>
              <a:rPr lang="en-CA" sz="1400" dirty="0">
                <a:latin typeface="Arial" panose="020B0604020202020204" pitchFamily="34" charset="0"/>
                <a:cs typeface="Arial" panose="020B0604020202020204" pitchFamily="34" charset="0"/>
              </a:rPr>
              <a:t>that help reduce greenhouse gas (GHG) emissions </a:t>
            </a:r>
            <a:r>
              <a:rPr lang="en-CA" sz="1400" dirty="0" smtClean="0">
                <a:latin typeface="Arial" panose="020B0604020202020204" pitchFamily="34" charset="0"/>
                <a:cs typeface="Arial" panose="020B0604020202020204" pitchFamily="34" charset="0"/>
              </a:rPr>
              <a:t>from the electricity sector (e.g., recycling proceeds during off-peak periods) while providing benefits to some or all electricity consumers.  </a:t>
            </a:r>
            <a:endParaRPr lang="en-CA" sz="1400" dirty="0">
              <a:latin typeface="Arial" panose="020B0604020202020204" pitchFamily="34" charset="0"/>
              <a:cs typeface="Arial" panose="020B0604020202020204" pitchFamily="34" charset="0"/>
            </a:endParaRPr>
          </a:p>
          <a:p>
            <a:pPr marL="0" indent="0">
              <a:buNone/>
            </a:pPr>
            <a:endParaRPr lang="en-CA" sz="1800" dirty="0">
              <a:latin typeface="Arial" panose="020B0604020202020204" pitchFamily="34" charset="0"/>
              <a:cs typeface="Arial" panose="020B0604020202020204" pitchFamily="34" charset="0"/>
            </a:endParaRPr>
          </a:p>
        </p:txBody>
      </p:sp>
      <p:sp>
        <p:nvSpPr>
          <p:cNvPr id="5" name="Title 4"/>
          <p:cNvSpPr>
            <a:spLocks noGrp="1"/>
          </p:cNvSpPr>
          <p:nvPr>
            <p:ph type="title"/>
          </p:nvPr>
        </p:nvSpPr>
        <p:spPr>
          <a:xfrm>
            <a:off x="457200" y="381000"/>
            <a:ext cx="8280000" cy="671736"/>
          </a:xfrm>
        </p:spPr>
        <p:txBody>
          <a:bodyPr>
            <a:normAutofit/>
          </a:bodyPr>
          <a:lstStyle/>
          <a:p>
            <a:r>
              <a:rPr lang="en-CA" sz="2400" b="0" dirty="0" smtClean="0">
                <a:solidFill>
                  <a:schemeClr val="tx1"/>
                </a:solidFill>
                <a:latin typeface="Arial" panose="020B0604020202020204" pitchFamily="34" charset="0"/>
                <a:cs typeface="Arial" panose="020B0604020202020204" pitchFamily="34" charset="0"/>
              </a:rPr>
              <a:t>Rate Mitigation Levers</a:t>
            </a:r>
            <a:endParaRPr lang="en-CA" sz="2400" b="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51908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80000" cy="648072"/>
          </a:xfrm>
        </p:spPr>
        <p:txBody>
          <a:bodyPr>
            <a:normAutofit/>
          </a:bodyPr>
          <a:lstStyle/>
          <a:p>
            <a:r>
              <a:rPr lang="en-US" sz="2400" b="0" dirty="0" smtClean="0">
                <a:latin typeface="Arial" pitchFamily="34" charset="0"/>
                <a:cs typeface="Arial" pitchFamily="34" charset="0"/>
              </a:rPr>
              <a:t>Traditional </a:t>
            </a:r>
            <a:r>
              <a:rPr lang="en-CA" sz="2400" b="0" dirty="0" smtClean="0">
                <a:solidFill>
                  <a:schemeClr val="tx1"/>
                </a:solidFill>
                <a:latin typeface="Arial" pitchFamily="34" charset="0"/>
                <a:cs typeface="Arial" pitchFamily="34" charset="0"/>
              </a:rPr>
              <a:t>Rate Mitigation Programs</a:t>
            </a:r>
            <a:endParaRPr lang="en-CA" sz="2400" b="0"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457200" y="1219200"/>
            <a:ext cx="8229600" cy="4658072"/>
          </a:xfrm>
        </p:spPr>
        <p:txBody>
          <a:bodyPr>
            <a:noAutofit/>
          </a:bodyPr>
          <a:lstStyle/>
          <a:p>
            <a:r>
              <a:rPr lang="en-CA" dirty="0" smtClean="0">
                <a:latin typeface="Arial" panose="020B0604020202020204" pitchFamily="34" charset="0"/>
                <a:cs typeface="Arial" panose="020B0604020202020204" pitchFamily="34" charset="0"/>
              </a:rPr>
              <a:t>Ontario has implemented </a:t>
            </a:r>
            <a:r>
              <a:rPr lang="en-US" dirty="0" smtClean="0">
                <a:latin typeface="Arial" panose="020B0604020202020204" pitchFamily="34" charset="0"/>
                <a:cs typeface="Arial" panose="020B0604020202020204" pitchFamily="34" charset="0"/>
              </a:rPr>
              <a:t>a number of </a:t>
            </a:r>
            <a:r>
              <a:rPr lang="en-CA" dirty="0" smtClean="0">
                <a:latin typeface="Arial" panose="020B0604020202020204" pitchFamily="34" charset="0"/>
                <a:cs typeface="Arial" panose="020B0604020202020204" pitchFamily="34" charset="0"/>
              </a:rPr>
              <a:t>rate-based programs </a:t>
            </a:r>
            <a:r>
              <a:rPr lang="en-CA" dirty="0">
                <a:latin typeface="Arial" panose="020B0604020202020204" pitchFamily="34" charset="0"/>
                <a:cs typeface="Arial" panose="020B0604020202020204" pitchFamily="34" charset="0"/>
              </a:rPr>
              <a:t>t</a:t>
            </a:r>
            <a:r>
              <a:rPr lang="en-CA" dirty="0" smtClean="0">
                <a:latin typeface="Arial" panose="020B0604020202020204" pitchFamily="34" charset="0"/>
                <a:cs typeface="Arial" panose="020B0604020202020204" pitchFamily="34" charset="0"/>
              </a:rPr>
              <a:t>o help </a:t>
            </a:r>
            <a:r>
              <a:rPr lang="en-US" dirty="0" smtClean="0">
                <a:latin typeface="Arial" panose="020B0604020202020204" pitchFamily="34" charset="0"/>
                <a:cs typeface="Arial" panose="020B0604020202020204" pitchFamily="34" charset="0"/>
              </a:rPr>
              <a:t>residential</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and industrial </a:t>
            </a:r>
            <a:r>
              <a:rPr lang="en-CA" dirty="0" smtClean="0">
                <a:latin typeface="Arial" panose="020B0604020202020204" pitchFamily="34" charset="0"/>
                <a:cs typeface="Arial" panose="020B0604020202020204" pitchFamily="34" charset="0"/>
              </a:rPr>
              <a:t>electricity consumers: </a:t>
            </a:r>
          </a:p>
          <a:p>
            <a:pPr lvl="1">
              <a:buFontTx/>
              <a:buChar char="–"/>
            </a:pPr>
            <a:r>
              <a:rPr lang="en-CA" sz="1200" dirty="0" smtClean="0">
                <a:latin typeface="Arial" panose="020B0604020202020204" pitchFamily="34" charset="0"/>
                <a:cs typeface="Arial" panose="020B0604020202020204" pitchFamily="34" charset="0"/>
              </a:rPr>
              <a:t>The Ontario Electricity Support Program (OESP) provides </a:t>
            </a:r>
            <a:r>
              <a:rPr lang="en-CA" sz="1200" dirty="0">
                <a:latin typeface="Arial" panose="020B0604020202020204" pitchFamily="34" charset="0"/>
                <a:cs typeface="Arial" panose="020B0604020202020204" pitchFamily="34" charset="0"/>
              </a:rPr>
              <a:t>ongoing assistance directly on the bills of eligible low-income electricity </a:t>
            </a:r>
            <a:r>
              <a:rPr lang="en-CA" sz="1200" dirty="0" smtClean="0">
                <a:latin typeface="Arial" panose="020B0604020202020204" pitchFamily="34" charset="0"/>
                <a:cs typeface="Arial" panose="020B0604020202020204" pitchFamily="34" charset="0"/>
              </a:rPr>
              <a:t>consumers</a:t>
            </a:r>
            <a:endParaRPr lang="en-US" sz="1200" dirty="0" smtClean="0">
              <a:latin typeface="Arial" panose="020B0604020202020204" pitchFamily="34" charset="0"/>
              <a:cs typeface="Arial" panose="020B0604020202020204" pitchFamily="34" charset="0"/>
            </a:endParaRPr>
          </a:p>
          <a:p>
            <a:pPr lvl="1">
              <a:buFontTx/>
              <a:buChar char="–"/>
            </a:pPr>
            <a:endParaRPr lang="en-US" sz="1200" dirty="0" smtClean="0">
              <a:latin typeface="Arial" panose="020B0604020202020204" pitchFamily="34" charset="0"/>
              <a:cs typeface="Arial" panose="020B0604020202020204" pitchFamily="34" charset="0"/>
            </a:endParaRPr>
          </a:p>
          <a:p>
            <a:pPr lvl="1">
              <a:buFontTx/>
              <a:buChar char="–"/>
            </a:pPr>
            <a:r>
              <a:rPr lang="en-CA" sz="1200" dirty="0" smtClean="0">
                <a:latin typeface="Arial" panose="020B0604020202020204" pitchFamily="34" charset="0"/>
                <a:cs typeface="Arial" panose="020B0604020202020204" pitchFamily="34" charset="0"/>
              </a:rPr>
              <a:t>The </a:t>
            </a:r>
            <a:r>
              <a:rPr lang="en-US" sz="1200" dirty="0">
                <a:latin typeface="Arial" panose="020B0604020202020204" pitchFamily="34" charset="0"/>
                <a:cs typeface="Arial" panose="020B0604020202020204" pitchFamily="34" charset="0"/>
              </a:rPr>
              <a:t>Rural or Remote Rate Protection </a:t>
            </a:r>
            <a:r>
              <a:rPr lang="en-US" sz="1200" dirty="0" smtClean="0">
                <a:latin typeface="Arial" panose="020B0604020202020204" pitchFamily="34" charset="0"/>
                <a:cs typeface="Arial" panose="020B0604020202020204" pitchFamily="34" charset="0"/>
              </a:rPr>
              <a:t>(RRRP) program </a:t>
            </a:r>
            <a:r>
              <a:rPr lang="en-CA" sz="1200" dirty="0" smtClean="0">
                <a:latin typeface="Arial" panose="020B0604020202020204" pitchFamily="34" charset="0"/>
                <a:cs typeface="Arial" panose="020B0604020202020204" pitchFamily="34" charset="0"/>
              </a:rPr>
              <a:t>is provided </a:t>
            </a:r>
            <a:r>
              <a:rPr lang="en-CA" sz="1200" dirty="0">
                <a:latin typeface="Arial" panose="020B0604020202020204" pitchFamily="34" charset="0"/>
                <a:cs typeface="Arial" panose="020B0604020202020204" pitchFamily="34" charset="0"/>
              </a:rPr>
              <a:t>to rural and remote residential and farm customers because the cost of distributing power to remote areas is much higher than for urban areas. </a:t>
            </a:r>
            <a:endParaRPr lang="en-CA" sz="1200" dirty="0" smtClean="0">
              <a:latin typeface="Arial" panose="020B0604020202020204" pitchFamily="34" charset="0"/>
              <a:cs typeface="Arial" panose="020B0604020202020204" pitchFamily="34" charset="0"/>
            </a:endParaRPr>
          </a:p>
          <a:p>
            <a:pPr lvl="1">
              <a:buFontTx/>
              <a:buChar char="–"/>
            </a:pPr>
            <a:endParaRPr lang="en-US" sz="1400" dirty="0" err="1">
              <a:latin typeface="Arial" panose="020B0604020202020204" pitchFamily="34" charset="0"/>
              <a:cs typeface="Arial" panose="020B0604020202020204" pitchFamily="34" charset="0"/>
            </a:endParaRPr>
          </a:p>
          <a:p>
            <a:pPr lvl="1">
              <a:buFontTx/>
              <a:buChar char="–"/>
            </a:pPr>
            <a:r>
              <a:rPr lang="en-CA" sz="1200" dirty="0" smtClean="0">
                <a:latin typeface="Arial" panose="020B0604020202020204" pitchFamily="34" charset="0"/>
                <a:cs typeface="Arial" panose="020B0604020202020204" pitchFamily="34" charset="0"/>
              </a:rPr>
              <a:t>The </a:t>
            </a:r>
            <a:r>
              <a:rPr lang="en-CA" sz="1200" dirty="0">
                <a:latin typeface="Arial" panose="020B0604020202020204" pitchFamily="34" charset="0"/>
                <a:cs typeface="Arial" panose="020B0604020202020204" pitchFamily="34" charset="0"/>
              </a:rPr>
              <a:t>Industrial Conservation Initiative (ICI) encourages Ontario’s largest consumers to reduce consumption during peak periods while reducing system </a:t>
            </a:r>
            <a:r>
              <a:rPr lang="en-CA" sz="1200" dirty="0" smtClean="0">
                <a:latin typeface="Arial" panose="020B0604020202020204" pitchFamily="34" charset="0"/>
                <a:cs typeface="Arial" panose="020B0604020202020204" pitchFamily="34" charset="0"/>
              </a:rPr>
              <a:t>costs.</a:t>
            </a:r>
            <a:endParaRPr lang="en-US" sz="1200" dirty="0">
              <a:latin typeface="Arial" panose="020B0604020202020204" pitchFamily="34" charset="0"/>
              <a:cs typeface="Arial" panose="020B0604020202020204" pitchFamily="34" charset="0"/>
            </a:endParaRPr>
          </a:p>
          <a:p>
            <a:pPr marL="457200" lvl="1" indent="0">
              <a:buNone/>
            </a:pPr>
            <a:endParaRPr lang="en-CA" dirty="0" smtClean="0">
              <a:latin typeface="Arial" panose="020B0604020202020204" pitchFamily="34" charset="0"/>
              <a:cs typeface="Arial" panose="020B0604020202020204" pitchFamily="34" charset="0"/>
            </a:endParaRPr>
          </a:p>
          <a:p>
            <a:r>
              <a:rPr lang="en-CA" dirty="0" smtClean="0">
                <a:latin typeface="Arial" panose="020B0604020202020204" pitchFamily="34" charset="0"/>
                <a:cs typeface="Arial" panose="020B0604020202020204" pitchFamily="34" charset="0"/>
              </a:rPr>
              <a:t>There are also </a:t>
            </a:r>
            <a:r>
              <a:rPr lang="en-US" dirty="0" smtClean="0">
                <a:latin typeface="Arial" panose="020B0604020202020204" pitchFamily="34" charset="0"/>
                <a:cs typeface="Arial" panose="020B0604020202020204" pitchFamily="34" charset="0"/>
              </a:rPr>
              <a:t>tax-base </a:t>
            </a:r>
            <a:r>
              <a:rPr lang="en-CA" dirty="0" smtClean="0">
                <a:latin typeface="Arial" panose="020B0604020202020204" pitchFamily="34" charset="0"/>
                <a:cs typeface="Arial" panose="020B0604020202020204" pitchFamily="34" charset="0"/>
              </a:rPr>
              <a:t>programs t</a:t>
            </a:r>
            <a:r>
              <a:rPr lang="en-US" dirty="0" smtClean="0">
                <a:latin typeface="Arial" panose="020B0604020202020204" pitchFamily="34" charset="0"/>
                <a:cs typeface="Arial" panose="020B0604020202020204" pitchFamily="34" charset="0"/>
              </a:rPr>
              <a:t>o help manage electricity prices:</a:t>
            </a:r>
            <a:endParaRPr lang="en-CA"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Rebate </a:t>
            </a:r>
            <a:r>
              <a:rPr lang="en-CA" sz="1200" dirty="0">
                <a:latin typeface="Arial" panose="020B0604020202020204" pitchFamily="34" charset="0"/>
                <a:cs typeface="Arial" panose="020B0604020202020204" pitchFamily="34" charset="0"/>
              </a:rPr>
              <a:t>the provincial portion of the HST from the electricity bills of residential, small business and farms as of January 1, 2017. </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Northern </a:t>
            </a:r>
            <a:r>
              <a:rPr lang="en-CA" sz="1200" dirty="0">
                <a:latin typeface="Arial" panose="020B0604020202020204" pitchFamily="34" charset="0"/>
                <a:cs typeface="Arial" panose="020B0604020202020204" pitchFamily="34" charset="0"/>
              </a:rPr>
              <a:t>Industrial Electricity Rate Program (</a:t>
            </a:r>
            <a:r>
              <a:rPr lang="en-CA" sz="1200" dirty="0" smtClean="0">
                <a:latin typeface="Arial" panose="020B0604020202020204" pitchFamily="34" charset="0"/>
                <a:cs typeface="Arial" panose="020B0604020202020204" pitchFamily="34" charset="0"/>
              </a:rPr>
              <a:t>NIERP)</a:t>
            </a:r>
            <a:r>
              <a:rPr lang="en-US" sz="1200" dirty="0" smtClean="0">
                <a:latin typeface="Arial" panose="020B0604020202020204" pitchFamily="34" charset="0"/>
                <a:cs typeface="Arial" panose="020B0604020202020204" pitchFamily="34" charset="0"/>
              </a:rPr>
              <a:t>, in which </a:t>
            </a:r>
            <a:r>
              <a:rPr lang="en-CA" sz="1200" dirty="0" smtClean="0">
                <a:latin typeface="Arial" panose="020B0604020202020204" pitchFamily="34" charset="0"/>
                <a:cs typeface="Arial" panose="020B0604020202020204" pitchFamily="34" charset="0"/>
              </a:rPr>
              <a:t>participants </a:t>
            </a:r>
            <a:r>
              <a:rPr lang="en-CA" sz="1200" dirty="0">
                <a:latin typeface="Arial" panose="020B0604020202020204" pitchFamily="34" charset="0"/>
                <a:cs typeface="Arial" panose="020B0604020202020204" pitchFamily="34" charset="0"/>
              </a:rPr>
              <a:t>receive a rebate of two cents per kilowatt hour.  On average, industrial electricity prices can be reduced by up to 20%.</a:t>
            </a:r>
          </a:p>
          <a:p>
            <a:pPr marL="0" indent="0">
              <a:buNone/>
            </a:pPr>
            <a:endParaRPr lang="en-CA" dirty="0" smtClean="0">
              <a:latin typeface="Arial" panose="020B0604020202020204" pitchFamily="34" charset="0"/>
              <a:cs typeface="Arial" panose="020B0604020202020204" pitchFamily="34" charset="0"/>
            </a:endParaRPr>
          </a:p>
          <a:p>
            <a:r>
              <a:rPr lang="en-CA" dirty="0">
                <a:latin typeface="Arial" panose="020B0604020202020204" pitchFamily="34" charset="0"/>
                <a:cs typeface="Arial" panose="020B0604020202020204" pitchFamily="34" charset="0"/>
              </a:rPr>
              <a:t>While rate-based programs provide relief to certain </a:t>
            </a:r>
            <a:r>
              <a:rPr lang="en-US" dirty="0" smtClean="0">
                <a:latin typeface="Arial" panose="020B0604020202020204" pitchFamily="34" charset="0"/>
                <a:cs typeface="Arial" panose="020B0604020202020204" pitchFamily="34" charset="0"/>
              </a:rPr>
              <a:t>electricity </a:t>
            </a:r>
            <a:r>
              <a:rPr lang="en-CA" dirty="0" smtClean="0">
                <a:latin typeface="Arial" panose="020B0604020202020204" pitchFamily="34" charset="0"/>
                <a:cs typeface="Arial" panose="020B0604020202020204" pitchFamily="34" charset="0"/>
              </a:rPr>
              <a:t>consumers</a:t>
            </a:r>
            <a:r>
              <a:rPr lang="en-CA" dirty="0">
                <a:latin typeface="Arial" panose="020B0604020202020204" pitchFamily="34" charset="0"/>
                <a:cs typeface="Arial" panose="020B0604020202020204" pitchFamily="34" charset="0"/>
              </a:rPr>
              <a:t>, they shift other costs to remaining ratepayers </a:t>
            </a:r>
            <a:r>
              <a:rPr lang="en-CA" dirty="0" smtClean="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S</a:t>
            </a:r>
            <a:r>
              <a:rPr lang="en-CA" dirty="0" err="1" smtClean="0">
                <a:latin typeface="Arial" panose="020B0604020202020204" pitchFamily="34" charset="0"/>
                <a:cs typeface="Arial" panose="020B0604020202020204" pitchFamily="34" charset="0"/>
              </a:rPr>
              <a:t>ee</a:t>
            </a:r>
            <a:r>
              <a:rPr lang="en-CA" dirty="0" smtClean="0">
                <a:latin typeface="Arial" panose="020B0604020202020204" pitchFamily="34" charset="0"/>
                <a:cs typeface="Arial" panose="020B0604020202020204" pitchFamily="34" charset="0"/>
              </a:rPr>
              <a:t> Appendix </a:t>
            </a:r>
            <a:r>
              <a:rPr lang="en-CA" dirty="0">
                <a:latin typeface="Arial" panose="020B0604020202020204" pitchFamily="34" charset="0"/>
                <a:cs typeface="Arial" panose="020B0604020202020204" pitchFamily="34" charset="0"/>
              </a:rPr>
              <a:t>for </a:t>
            </a:r>
            <a:r>
              <a:rPr lang="en-US" dirty="0" smtClean="0">
                <a:latin typeface="Arial" panose="020B0604020202020204" pitchFamily="34" charset="0"/>
                <a:cs typeface="Arial" panose="020B0604020202020204" pitchFamily="34" charset="0"/>
              </a:rPr>
              <a:t>additional </a:t>
            </a:r>
            <a:r>
              <a:rPr lang="en-CA" dirty="0" smtClean="0">
                <a:latin typeface="Arial" panose="020B0604020202020204" pitchFamily="34" charset="0"/>
                <a:cs typeface="Arial" panose="020B0604020202020204" pitchFamily="34" charset="0"/>
              </a:rPr>
              <a:t>details)</a:t>
            </a:r>
            <a:r>
              <a:rPr lang="en-US" dirty="0">
                <a:latin typeface="Arial" panose="020B0604020202020204" pitchFamily="34" charset="0"/>
                <a:cs typeface="Arial" panose="020B0604020202020204" pitchFamily="34" charset="0"/>
              </a:rPr>
              <a:t>.</a:t>
            </a:r>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03111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Driving Down Prices for Consumers</a:t>
            </a:r>
            <a:r>
              <a:rPr lang="en-US" sz="2400" b="0" dirty="0">
                <a:latin typeface="Arial" panose="020B0604020202020204" pitchFamily="34" charset="0"/>
                <a:cs typeface="Arial" panose="020B0604020202020204" pitchFamily="34" charset="0"/>
              </a:rPr>
              <a:t>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268760"/>
            <a:ext cx="8382000" cy="5334000"/>
          </a:xfrm>
        </p:spPr>
        <p:txBody>
          <a:bodyPr>
            <a:normAutofit/>
          </a:bodyPr>
          <a:lstStyle/>
          <a:p>
            <a:r>
              <a:rPr lang="en-CA" dirty="0" smtClean="0">
                <a:latin typeface="Arial" panose="020B0604020202020204" pitchFamily="34" charset="0"/>
                <a:cs typeface="Arial" panose="020B0604020202020204" pitchFamily="34" charset="0"/>
              </a:rPr>
              <a:t>Since 2013, a number of actions have been taken to drive down prices for consumers wherever possible:</a:t>
            </a:r>
            <a:endParaRPr lang="en-CA" dirty="0">
              <a:latin typeface="Arial" panose="020B0604020202020204" pitchFamily="34" charset="0"/>
              <a:cs typeface="Arial" panose="020B0604020202020204" pitchFamily="34" charset="0"/>
            </a:endParaRPr>
          </a:p>
          <a:p>
            <a:pPr marL="457200" lvl="1" indent="0">
              <a:buNone/>
            </a:pPr>
            <a:endParaRPr lang="en-CA" sz="1000" dirty="0" smtClean="0">
              <a:latin typeface="Arial" panose="020B0604020202020204" pitchFamily="34" charset="0"/>
              <a:cs typeface="Arial" panose="020B0604020202020204" pitchFamily="34" charset="0"/>
            </a:endParaRPr>
          </a:p>
          <a:p>
            <a:pPr lvl="1">
              <a:buFontTx/>
              <a:buChar char="–"/>
            </a:pPr>
            <a:r>
              <a:rPr lang="en-CA" sz="1400" dirty="0" smtClean="0">
                <a:latin typeface="Arial" panose="020B0604020202020204" pitchFamily="34" charset="0"/>
                <a:cs typeface="Arial" panose="020B0604020202020204" pitchFamily="34" charset="0"/>
              </a:rPr>
              <a:t>Renegotiating </a:t>
            </a:r>
            <a:r>
              <a:rPr lang="en-CA" sz="1400" dirty="0">
                <a:latin typeface="Arial" panose="020B0604020202020204" pitchFamily="34" charset="0"/>
                <a:cs typeface="Arial" panose="020B0604020202020204" pitchFamily="34" charset="0"/>
              </a:rPr>
              <a:t>the Green Energy Investment Agreement, reducing contract costs by $3.7 billion;</a:t>
            </a:r>
          </a:p>
          <a:p>
            <a:pPr>
              <a:buFontTx/>
              <a:buChar char="–"/>
            </a:pPr>
            <a:endParaRPr lang="en-CA" sz="1400" dirty="0">
              <a:latin typeface="Arial" panose="020B0604020202020204" pitchFamily="34" charset="0"/>
              <a:cs typeface="Arial" panose="020B0604020202020204" pitchFamily="34" charset="0"/>
            </a:endParaRPr>
          </a:p>
          <a:p>
            <a:pPr lvl="1">
              <a:buFontTx/>
              <a:buChar char="–"/>
            </a:pPr>
            <a:r>
              <a:rPr lang="en-CA" sz="1400" dirty="0" smtClean="0">
                <a:latin typeface="Arial" panose="020B0604020202020204" pitchFamily="34" charset="0"/>
                <a:cs typeface="Arial" panose="020B0604020202020204" pitchFamily="34" charset="0"/>
              </a:rPr>
              <a:t>Deferring </a:t>
            </a:r>
            <a:r>
              <a:rPr lang="en-CA" sz="1400" dirty="0">
                <a:latin typeface="Arial" panose="020B0604020202020204" pitchFamily="34" charset="0"/>
                <a:cs typeface="Arial" panose="020B0604020202020204" pitchFamily="34" charset="0"/>
              </a:rPr>
              <a:t>the construction of two new nuclear reactors at Ontario Power Generation’s </a:t>
            </a:r>
            <a:r>
              <a:rPr lang="en-CA" sz="1400" dirty="0" smtClean="0">
                <a:latin typeface="Arial" panose="020B0604020202020204" pitchFamily="34" charset="0"/>
                <a:cs typeface="Arial" panose="020B0604020202020204" pitchFamily="34" charset="0"/>
              </a:rPr>
              <a:t>Darlington facility, </a:t>
            </a:r>
            <a:r>
              <a:rPr lang="en-CA" sz="1400" dirty="0">
                <a:latin typeface="Arial" panose="020B0604020202020204" pitchFamily="34" charset="0"/>
                <a:cs typeface="Arial" panose="020B0604020202020204" pitchFamily="34" charset="0"/>
              </a:rPr>
              <a:t>avoiding an estimated $15 billion in new construction costs; </a:t>
            </a:r>
          </a:p>
          <a:p>
            <a:pPr>
              <a:buFontTx/>
              <a:buChar char="–"/>
            </a:pPr>
            <a:endParaRPr lang="en-CA" sz="1400" dirty="0" smtClean="0">
              <a:latin typeface="Arial" panose="020B0604020202020204" pitchFamily="34" charset="0"/>
              <a:cs typeface="Arial" panose="020B0604020202020204" pitchFamily="34" charset="0"/>
            </a:endParaRPr>
          </a:p>
          <a:p>
            <a:pPr lvl="1">
              <a:buFontTx/>
              <a:buChar char="–"/>
            </a:pPr>
            <a:r>
              <a:rPr lang="en-CA" sz="1400" dirty="0" smtClean="0">
                <a:latin typeface="Arial" panose="020B0604020202020204" pitchFamily="34" charset="0"/>
                <a:cs typeface="Arial" panose="020B0604020202020204" pitchFamily="34" charset="0"/>
              </a:rPr>
              <a:t>Approving Ontario Power Generation’s </a:t>
            </a:r>
            <a:r>
              <a:rPr lang="en-CA" sz="1400" dirty="0">
                <a:latin typeface="Arial" panose="020B0604020202020204" pitchFamily="34" charset="0"/>
                <a:cs typeface="Arial" panose="020B0604020202020204" pitchFamily="34" charset="0"/>
              </a:rPr>
              <a:t>plans to </a:t>
            </a:r>
            <a:r>
              <a:rPr lang="en-CA" sz="1400" dirty="0" smtClean="0">
                <a:latin typeface="Arial" panose="020B0604020202020204" pitchFamily="34" charset="0"/>
                <a:cs typeface="Arial" panose="020B0604020202020204" pitchFamily="34" charset="0"/>
              </a:rPr>
              <a:t>enable </a:t>
            </a:r>
            <a:r>
              <a:rPr lang="en-CA" sz="1400" dirty="0">
                <a:latin typeface="Arial" panose="020B0604020202020204" pitchFamily="34" charset="0"/>
                <a:cs typeface="Arial" panose="020B0604020202020204" pitchFamily="34" charset="0"/>
              </a:rPr>
              <a:t>the ongoing operation of Pickering up to 2024, which is expected to save ratepayers as much as $600 </a:t>
            </a:r>
            <a:r>
              <a:rPr lang="en-CA" sz="1400" dirty="0" smtClean="0">
                <a:latin typeface="Arial" panose="020B0604020202020204" pitchFamily="34" charset="0"/>
                <a:cs typeface="Arial" panose="020B0604020202020204" pitchFamily="34" charset="0"/>
              </a:rPr>
              <a:t>million</a:t>
            </a:r>
            <a:r>
              <a:rPr lang="en-CA" sz="1400" dirty="0">
                <a:latin typeface="Arial" panose="020B0604020202020204" pitchFamily="34" charset="0"/>
                <a:cs typeface="Arial" panose="020B0604020202020204" pitchFamily="34" charset="0"/>
              </a:rPr>
              <a:t>;</a:t>
            </a:r>
            <a:endParaRPr lang="en-CA" sz="1400" dirty="0" smtClean="0">
              <a:latin typeface="Arial" panose="020B0604020202020204" pitchFamily="34" charset="0"/>
              <a:cs typeface="Arial" panose="020B0604020202020204" pitchFamily="34" charset="0"/>
            </a:endParaRPr>
          </a:p>
          <a:p>
            <a:pPr>
              <a:buFontTx/>
              <a:buChar char="–"/>
            </a:pPr>
            <a:endParaRPr lang="en-CA" sz="1400" dirty="0">
              <a:latin typeface="Arial" panose="020B0604020202020204" pitchFamily="34" charset="0"/>
              <a:cs typeface="Arial" panose="020B0604020202020204" pitchFamily="34" charset="0"/>
            </a:endParaRPr>
          </a:p>
          <a:p>
            <a:pPr lvl="1">
              <a:buFontTx/>
              <a:buChar char="–"/>
            </a:pPr>
            <a:r>
              <a:rPr lang="en-CA" sz="1400" dirty="0" smtClean="0">
                <a:latin typeface="Arial" panose="020B0604020202020204" pitchFamily="34" charset="0"/>
                <a:cs typeface="Arial" panose="020B0604020202020204" pitchFamily="34" charset="0"/>
              </a:rPr>
              <a:t>Reducing Feed-In-Tariff (FIT) prices through annual price reviews, saving ratepayers </a:t>
            </a:r>
            <a:r>
              <a:rPr lang="en-CA" sz="1400" dirty="0">
                <a:latin typeface="Arial" panose="020B0604020202020204" pitchFamily="34" charset="0"/>
                <a:cs typeface="Arial" panose="020B0604020202020204" pitchFamily="34" charset="0"/>
              </a:rPr>
              <a:t>at least $1.9 </a:t>
            </a:r>
            <a:r>
              <a:rPr lang="en-CA" sz="1400" dirty="0" smtClean="0">
                <a:latin typeface="Arial" panose="020B0604020202020204" pitchFamily="34" charset="0"/>
                <a:cs typeface="Arial" panose="020B0604020202020204" pitchFamily="34" charset="0"/>
              </a:rPr>
              <a:t>billion relative to the 2013 Long-Term Energy Plan (2013 LTEP) forecast; and</a:t>
            </a:r>
          </a:p>
          <a:p>
            <a:pPr lvl="1">
              <a:buFontTx/>
              <a:buChar char="–"/>
            </a:pPr>
            <a:endParaRPr lang="en-CA" sz="1400" dirty="0" smtClean="0">
              <a:latin typeface="Arial" panose="020B0604020202020204" pitchFamily="34" charset="0"/>
              <a:cs typeface="Arial" panose="020B0604020202020204" pitchFamily="34" charset="0"/>
            </a:endParaRPr>
          </a:p>
          <a:p>
            <a:pPr lvl="1">
              <a:buFontTx/>
              <a:buChar char="–"/>
            </a:pPr>
            <a:r>
              <a:rPr lang="en-CA" sz="1400" dirty="0">
                <a:latin typeface="Arial" panose="020B0604020202020204" pitchFamily="34" charset="0"/>
                <a:cs typeface="Arial" panose="020B0604020202020204" pitchFamily="34" charset="0"/>
              </a:rPr>
              <a:t>Suspending the second round of the Large Renewable Procurement (LRP II) process and the Energy-from-Waste Standard Offer Program to save up to $3.8 billion in electricity system costs relative to 2013 LTEP.</a:t>
            </a:r>
            <a:endParaRPr lang="en-CA" sz="1000" dirty="0">
              <a:latin typeface="Arial" panose="020B0604020202020204" pitchFamily="34" charset="0"/>
              <a:cs typeface="Arial" panose="020B0604020202020204" pitchFamily="34" charset="0"/>
            </a:endParaRPr>
          </a:p>
          <a:p>
            <a:endParaRPr lang="en-CA" sz="1000" dirty="0" smtClean="0"/>
          </a:p>
        </p:txBody>
      </p:sp>
    </p:spTree>
    <p:extLst>
      <p:ext uri="{BB962C8B-B14F-4D97-AF65-F5344CB8AC3E}">
        <p14:creationId xmlns:p14="http://schemas.microsoft.com/office/powerpoint/2010/main" val="24652208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43744"/>
          </a:xfrm>
        </p:spPr>
        <p:txBody>
          <a:bodyPr>
            <a:normAutofit/>
          </a:bodyPr>
          <a:lstStyle/>
          <a:p>
            <a:r>
              <a:rPr lang="en-CA" sz="2400" b="0" dirty="0" smtClean="0">
                <a:latin typeface="Arial" pitchFamily="34" charset="0"/>
                <a:cs typeface="Arial" pitchFamily="34" charset="0"/>
              </a:rPr>
              <a:t>Cost Shifts in the Electricity Sector – Current Programs</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57200" y="1196752"/>
            <a:ext cx="8435280" cy="4032448"/>
          </a:xfrm>
        </p:spPr>
        <p:txBody>
          <a:bodyPr>
            <a:noAutofit/>
          </a:bodyPr>
          <a:lstStyle/>
          <a:p>
            <a:r>
              <a:rPr lang="en-CA" dirty="0" smtClean="0">
                <a:latin typeface="Arial" pitchFamily="34" charset="0"/>
                <a:cs typeface="Arial" pitchFamily="34" charset="0"/>
              </a:rPr>
              <a:t>Several programs in the electricity sector “shift costs” from one group of electricity consumers to another: </a:t>
            </a:r>
          </a:p>
          <a:p>
            <a:pPr marL="0" indent="0">
              <a:buNone/>
            </a:pPr>
            <a:endParaRPr lang="en-CA" sz="700" dirty="0">
              <a:latin typeface="Arial" pitchFamily="34" charset="0"/>
              <a:cs typeface="Arial" pitchFamily="34" charset="0"/>
            </a:endParaRPr>
          </a:p>
          <a:p>
            <a:pPr lvl="1">
              <a:spcBef>
                <a:spcPts val="200"/>
              </a:spcBef>
              <a:buFont typeface="Arial" pitchFamily="34" charset="0"/>
              <a:buChar char="−"/>
            </a:pPr>
            <a:r>
              <a:rPr lang="en-CA" sz="1400" b="1" dirty="0">
                <a:latin typeface="Arial" charset="0"/>
                <a:ea typeface="Arial" charset="0"/>
                <a:cs typeface="Arial" charset="0"/>
              </a:rPr>
              <a:t>Rural or Remote Rate </a:t>
            </a:r>
            <a:r>
              <a:rPr lang="en-CA" sz="1400" b="1" dirty="0" smtClean="0">
                <a:latin typeface="Arial" charset="0"/>
                <a:ea typeface="Arial" charset="0"/>
                <a:cs typeface="Arial" charset="0"/>
              </a:rPr>
              <a:t>Protect </a:t>
            </a:r>
            <a:r>
              <a:rPr lang="en-CA" sz="1400" dirty="0" smtClean="0">
                <a:latin typeface="Arial" charset="0"/>
                <a:ea typeface="Arial" charset="0"/>
                <a:cs typeface="Arial" charset="0"/>
              </a:rPr>
              <a:t>(</a:t>
            </a:r>
            <a:r>
              <a:rPr lang="en-CA" sz="1400" b="1" dirty="0" smtClean="0">
                <a:latin typeface="Arial" charset="0"/>
                <a:ea typeface="Arial" charset="0"/>
                <a:cs typeface="Arial" charset="0"/>
              </a:rPr>
              <a:t>RRRP)</a:t>
            </a:r>
            <a:r>
              <a:rPr lang="en-CA" sz="1400" b="1" dirty="0" smtClean="0">
                <a:latin typeface="Arial" pitchFamily="34" charset="0"/>
                <a:cs typeface="Arial" pitchFamily="34" charset="0"/>
              </a:rPr>
              <a:t> </a:t>
            </a:r>
            <a:r>
              <a:rPr lang="en-CA" sz="1400" dirty="0" smtClean="0">
                <a:latin typeface="Arial" pitchFamily="34" charset="0"/>
                <a:cs typeface="Arial" pitchFamily="34" charset="0"/>
              </a:rPr>
              <a:t>is a longstanding program that reduces the delivery charge for rural electricity consumers and is paid for by all consumers in Ontario through a regulatory charge on bills.</a:t>
            </a:r>
          </a:p>
          <a:p>
            <a:pPr lvl="1">
              <a:spcBef>
                <a:spcPts val="200"/>
              </a:spcBef>
              <a:buFont typeface="Arial" pitchFamily="34" charset="0"/>
              <a:buChar char="−"/>
            </a:pPr>
            <a:endParaRPr lang="en-CA" sz="1400" dirty="0" smtClean="0">
              <a:latin typeface="Arial" pitchFamily="34" charset="0"/>
              <a:cs typeface="Arial" pitchFamily="34" charset="0"/>
            </a:endParaRPr>
          </a:p>
          <a:p>
            <a:pPr lvl="1">
              <a:spcBef>
                <a:spcPts val="200"/>
              </a:spcBef>
              <a:buFont typeface="Arial" pitchFamily="34" charset="0"/>
              <a:buChar char="−"/>
            </a:pPr>
            <a:r>
              <a:rPr lang="en-CA" sz="1400" b="1" dirty="0" smtClean="0">
                <a:latin typeface="Arial" charset="0"/>
                <a:ea typeface="Arial" charset="0"/>
                <a:cs typeface="Arial" charset="0"/>
              </a:rPr>
              <a:t>Ontario </a:t>
            </a:r>
            <a:r>
              <a:rPr lang="en-CA" sz="1400" b="1" dirty="0">
                <a:latin typeface="Arial" charset="0"/>
                <a:ea typeface="Arial" charset="0"/>
                <a:cs typeface="Arial" charset="0"/>
              </a:rPr>
              <a:t>Electricity Support </a:t>
            </a:r>
            <a:r>
              <a:rPr lang="en-CA" sz="1400" b="1" dirty="0" smtClean="0">
                <a:latin typeface="Arial" charset="0"/>
                <a:ea typeface="Arial" charset="0"/>
                <a:cs typeface="Arial" charset="0"/>
              </a:rPr>
              <a:t>Program</a:t>
            </a:r>
            <a:r>
              <a:rPr lang="en-CA" sz="1400" dirty="0">
                <a:latin typeface="Arial" pitchFamily="34" charset="0"/>
                <a:cs typeface="Arial" pitchFamily="34" charset="0"/>
              </a:rPr>
              <a:t> </a:t>
            </a:r>
            <a:r>
              <a:rPr lang="en-CA" sz="1400" b="1" dirty="0" smtClean="0">
                <a:latin typeface="Arial" pitchFamily="34" charset="0"/>
                <a:cs typeface="Arial" pitchFamily="34" charset="0"/>
              </a:rPr>
              <a:t>(OESP) </a:t>
            </a:r>
            <a:r>
              <a:rPr lang="en-CA" sz="1400" dirty="0" smtClean="0">
                <a:latin typeface="Arial" pitchFamily="34" charset="0"/>
                <a:cs typeface="Arial" pitchFamily="34" charset="0"/>
              </a:rPr>
              <a:t>is funded via a regulatory charge on consumer bills and provides support for qualifying low income electricity consumers.</a:t>
            </a:r>
          </a:p>
          <a:p>
            <a:pPr lvl="1">
              <a:spcBef>
                <a:spcPts val="200"/>
              </a:spcBef>
              <a:buFont typeface="Arial" pitchFamily="34" charset="0"/>
              <a:buChar char="−"/>
            </a:pPr>
            <a:endParaRPr lang="en-CA" sz="1400" dirty="0" smtClean="0">
              <a:latin typeface="Arial" pitchFamily="34" charset="0"/>
              <a:cs typeface="Arial" pitchFamily="34" charset="0"/>
            </a:endParaRPr>
          </a:p>
          <a:p>
            <a:pPr lvl="1">
              <a:spcBef>
                <a:spcPts val="200"/>
              </a:spcBef>
              <a:buFont typeface="Arial" pitchFamily="34" charset="0"/>
              <a:buChar char="−"/>
            </a:pPr>
            <a:r>
              <a:rPr lang="en-CA" sz="1400" b="1" dirty="0" smtClean="0">
                <a:latin typeface="Arial" pitchFamily="34" charset="0"/>
                <a:cs typeface="Arial" pitchFamily="34" charset="0"/>
              </a:rPr>
              <a:t>Industrial Conservation Initiative (ICI) </a:t>
            </a:r>
            <a:r>
              <a:rPr lang="en-CA" sz="1400" dirty="0" smtClean="0">
                <a:latin typeface="Arial" pitchFamily="34" charset="0"/>
                <a:cs typeface="Arial" pitchFamily="34" charset="0"/>
              </a:rPr>
              <a:t>empowers large consumers to lower their costs by reducing their demand during peak hours. In the process, ICI shifts costs from large electricity consumers to all other consumers in Ontario.</a:t>
            </a:r>
          </a:p>
          <a:p>
            <a:pPr lvl="1">
              <a:spcBef>
                <a:spcPts val="200"/>
              </a:spcBef>
              <a:buFont typeface="Arial" pitchFamily="34" charset="0"/>
              <a:buChar char="−"/>
            </a:pPr>
            <a:endParaRPr lang="en-CA" sz="1400" dirty="0" smtClean="0">
              <a:latin typeface="Arial" pitchFamily="34" charset="0"/>
              <a:cs typeface="Arial" pitchFamily="34" charset="0"/>
            </a:endParaRPr>
          </a:p>
          <a:p>
            <a:pPr lvl="1">
              <a:spcBef>
                <a:spcPts val="200"/>
              </a:spcBef>
              <a:buFont typeface="Arial" pitchFamily="34" charset="0"/>
              <a:buChar char="−"/>
            </a:pPr>
            <a:r>
              <a:rPr lang="en-CA" sz="1400" b="1" dirty="0" smtClean="0">
                <a:latin typeface="Arial" pitchFamily="34" charset="0"/>
                <a:cs typeface="Arial" pitchFamily="34" charset="0"/>
              </a:rPr>
              <a:t>Industrial Electricity Incentive </a:t>
            </a:r>
            <a:r>
              <a:rPr lang="en-CA" sz="1400" dirty="0" smtClean="0">
                <a:latin typeface="Arial" pitchFamily="34" charset="0"/>
                <a:cs typeface="Arial" pitchFamily="34" charset="0"/>
              </a:rPr>
              <a:t>(</a:t>
            </a:r>
            <a:r>
              <a:rPr lang="en-CA" sz="1400" b="1" dirty="0" smtClean="0">
                <a:latin typeface="Arial" pitchFamily="34" charset="0"/>
                <a:cs typeface="Arial" pitchFamily="34" charset="0"/>
              </a:rPr>
              <a:t>IEI</a:t>
            </a:r>
            <a:r>
              <a:rPr lang="en-CA" sz="1400" dirty="0" smtClean="0">
                <a:latin typeface="Arial" pitchFamily="34" charset="0"/>
                <a:cs typeface="Arial" pitchFamily="34" charset="0"/>
              </a:rPr>
              <a:t>) program, </a:t>
            </a:r>
            <a:r>
              <a:rPr lang="en-US" sz="1400" dirty="0" smtClean="0">
                <a:latin typeface="Arial" pitchFamily="34" charset="0"/>
                <a:cs typeface="Arial" pitchFamily="34" charset="0"/>
              </a:rPr>
              <a:t>offers reduced electricity prices for companies starting or expanding operations in Ontario. All electricity consumers in Ontario pay for the price reduction that IEI participants receive.  </a:t>
            </a:r>
            <a:r>
              <a:rPr lang="en-CA" sz="1400" dirty="0" smtClean="0">
                <a:latin typeface="Arial" pitchFamily="34" charset="0"/>
                <a:cs typeface="Arial" pitchFamily="34" charset="0"/>
              </a:rPr>
              <a:t> </a:t>
            </a:r>
          </a:p>
          <a:p>
            <a:pPr lvl="1">
              <a:spcBef>
                <a:spcPts val="200"/>
              </a:spcBef>
              <a:buFont typeface="Arial" pitchFamily="34" charset="0"/>
              <a:buChar char="−"/>
            </a:pPr>
            <a:endParaRPr lang="en-CA" sz="1400" dirty="0">
              <a:solidFill>
                <a:srgbClr val="7030A0"/>
              </a:solidFill>
              <a:latin typeface="Arial" pitchFamily="34" charset="0"/>
              <a:cs typeface="Arial" pitchFamily="34" charset="0"/>
            </a:endParaRPr>
          </a:p>
          <a:p>
            <a:endParaRPr lang="en-CA" sz="1400" dirty="0">
              <a:latin typeface="Arial" pitchFamily="34" charset="0"/>
              <a:cs typeface="Arial" pitchFamily="34" charset="0"/>
            </a:endParaRPr>
          </a:p>
          <a:p>
            <a:endParaRPr lang="en-CA" sz="1400" dirty="0" smtClean="0">
              <a:latin typeface="Arial" pitchFamily="34" charset="0"/>
              <a:cs typeface="Arial" pitchFamily="34" charset="0"/>
            </a:endParaRPr>
          </a:p>
          <a:p>
            <a:endParaRPr lang="en-CA" sz="1400" dirty="0">
              <a:latin typeface="Arial" pitchFamily="34" charset="0"/>
              <a:cs typeface="Arial" pitchFamily="34" charset="0"/>
            </a:endParaRPr>
          </a:p>
          <a:p>
            <a:endParaRPr lang="en-CA" sz="1400" dirty="0">
              <a:latin typeface="Arial" pitchFamily="34" charset="0"/>
              <a:cs typeface="Arial" pitchFamily="34" charset="0"/>
            </a:endParaRPr>
          </a:p>
          <a:p>
            <a:endParaRPr lang="en-CA" sz="1400" dirty="0" smtClean="0">
              <a:latin typeface="Arial" pitchFamily="34" charset="0"/>
              <a:cs typeface="Arial" pitchFamily="34" charset="0"/>
            </a:endParaRPr>
          </a:p>
        </p:txBody>
      </p:sp>
    </p:spTree>
    <p:extLst>
      <p:ext uri="{BB962C8B-B14F-4D97-AF65-F5344CB8AC3E}">
        <p14:creationId xmlns:p14="http://schemas.microsoft.com/office/powerpoint/2010/main" val="3318435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2" y="381000"/>
            <a:ext cx="8507288" cy="815752"/>
          </a:xfrm>
        </p:spPr>
        <p:txBody>
          <a:bodyPr>
            <a:noAutofit/>
          </a:bodyPr>
          <a:lstStyle/>
          <a:p>
            <a:r>
              <a:rPr lang="en-CA" sz="2400" b="0" dirty="0" smtClean="0">
                <a:latin typeface="Arial" panose="020B0604020202020204" pitchFamily="34" charset="0"/>
                <a:cs typeface="Arial" panose="020B0604020202020204" pitchFamily="34" charset="0"/>
              </a:rPr>
              <a:t>Current Status on Taxpayer </a:t>
            </a:r>
            <a:r>
              <a:rPr lang="en-CA" sz="2400" b="0" dirty="0">
                <a:latin typeface="Arial" panose="020B0604020202020204" pitchFamily="34" charset="0"/>
                <a:cs typeface="Arial" panose="020B0604020202020204" pitchFamily="34" charset="0"/>
              </a:rPr>
              <a:t>Funded Electricity Price Mitigation</a:t>
            </a:r>
            <a:endParaRPr lang="en-CA" sz="2400" b="0" dirty="0"/>
          </a:p>
        </p:txBody>
      </p:sp>
      <p:sp>
        <p:nvSpPr>
          <p:cNvPr id="8" name="Rectangle 7"/>
          <p:cNvSpPr/>
          <p:nvPr/>
        </p:nvSpPr>
        <p:spPr>
          <a:xfrm>
            <a:off x="3044181" y="5661248"/>
            <a:ext cx="360040" cy="269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a:p>
        </p:txBody>
      </p:sp>
      <p:graphicFrame>
        <p:nvGraphicFramePr>
          <p:cNvPr id="9" name="Table 8"/>
          <p:cNvGraphicFramePr>
            <a:graphicFrameLocks noGrp="1"/>
          </p:cNvGraphicFramePr>
          <p:nvPr>
            <p:extLst>
              <p:ext uri="{D42A27DB-BD31-4B8C-83A1-F6EECF244321}">
                <p14:modId xmlns:p14="http://schemas.microsoft.com/office/powerpoint/2010/main" val="464331488"/>
              </p:ext>
            </p:extLst>
          </p:nvPr>
        </p:nvGraphicFramePr>
        <p:xfrm>
          <a:off x="755579" y="3154910"/>
          <a:ext cx="7992887" cy="1953928"/>
        </p:xfrm>
        <a:graphic>
          <a:graphicData uri="http://schemas.openxmlformats.org/drawingml/2006/table">
            <a:tbl>
              <a:tblPr firstRow="1" firstCol="1" lastRow="1" bandRow="1">
                <a:tableStyleId>{9D7B26C5-4107-4FEC-AEDC-1716B250A1EF}</a:tableStyleId>
              </a:tblPr>
              <a:tblGrid>
                <a:gridCol w="1073618"/>
                <a:gridCol w="988467"/>
                <a:gridCol w="988467"/>
                <a:gridCol w="988467"/>
                <a:gridCol w="988467"/>
                <a:gridCol w="988467"/>
                <a:gridCol w="988467"/>
                <a:gridCol w="988467"/>
              </a:tblGrid>
              <a:tr h="232194">
                <a:tc>
                  <a:txBody>
                    <a:body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($M)</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2011-12</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2012-13</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2013-14</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2014-15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2015-16</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2016-17</a:t>
                      </a:r>
                      <a:r>
                        <a:rPr lang="en-CA" sz="1000" baseline="30000" dirty="0" smtClean="0">
                          <a:solidFill>
                            <a:schemeClr val="tx1"/>
                          </a:solidFill>
                          <a:effectLst/>
                          <a:latin typeface="Arial" pitchFamily="34" charset="0"/>
                          <a:cs typeface="Arial" pitchFamily="34" charset="0"/>
                        </a:rPr>
                        <a:t>1</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2017-18</a:t>
                      </a:r>
                      <a:r>
                        <a:rPr lang="en-CA" sz="1000" baseline="30000" dirty="0" smtClean="0">
                          <a:solidFill>
                            <a:schemeClr val="tx1"/>
                          </a:solidFill>
                          <a:effectLst/>
                          <a:latin typeface="Arial" pitchFamily="34" charset="0"/>
                          <a:cs typeface="Arial" pitchFamily="34" charset="0"/>
                        </a:rPr>
                        <a:t>1</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232194">
                <a:tc>
                  <a:txBody>
                    <a:body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OCEB</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1,033</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994</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1,006</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1,078</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860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232194">
                <a:tc>
                  <a:txBody>
                    <a:body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OREC</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300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1,100</a:t>
                      </a:r>
                      <a:r>
                        <a:rPr lang="en-CA" sz="1000" baseline="0" dirty="0" smtClean="0">
                          <a:solidFill>
                            <a:schemeClr val="tx1"/>
                          </a:solidFill>
                          <a:effectLst/>
                          <a:latin typeface="Arial" pitchFamily="34" charset="0"/>
                          <a:cs typeface="Arial" pitchFamily="34" charset="0"/>
                        </a:rPr>
                        <a:t>*</a:t>
                      </a:r>
                      <a:endParaRPr lang="en-CA" sz="1000" baseline="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328570">
                <a:tc>
                  <a:txBody>
                    <a:body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Ending </a:t>
                      </a:r>
                      <a:r>
                        <a:rPr lang="en-CA" sz="1000" dirty="0" smtClean="0">
                          <a:solidFill>
                            <a:schemeClr val="tx1"/>
                          </a:solidFill>
                          <a:effectLst/>
                          <a:latin typeface="Arial" pitchFamily="34" charset="0"/>
                          <a:cs typeface="Arial" pitchFamily="34" charset="0"/>
                        </a:rPr>
                        <a:t>DRC</a:t>
                      </a:r>
                      <a:r>
                        <a:rPr lang="en-CA" sz="1000" baseline="30000" dirty="0" smtClean="0">
                          <a:solidFill>
                            <a:schemeClr val="tx1"/>
                          </a:solidFill>
                          <a:effectLst/>
                          <a:latin typeface="Arial" pitchFamily="34" charset="0"/>
                          <a:cs typeface="Arial" pitchFamily="34" charset="0"/>
                        </a:rPr>
                        <a:t>2</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 </a:t>
                      </a: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85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330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330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232194">
                <a:tc>
                  <a:txBody>
                    <a:body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NIERP</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120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120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115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108</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120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120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120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232194">
                <a:tc>
                  <a:txBody>
                    <a:bodyPr/>
                    <a:lstStyle/>
                    <a:p>
                      <a:pPr marL="0" marR="0">
                        <a:lnSpc>
                          <a:spcPct val="107000"/>
                        </a:lnSpc>
                        <a:spcBef>
                          <a:spcPts val="0"/>
                        </a:spcBef>
                        <a:spcAft>
                          <a:spcPts val="0"/>
                        </a:spcAft>
                      </a:pPr>
                      <a:r>
                        <a:rPr lang="en-CA" sz="1000" dirty="0">
                          <a:solidFill>
                            <a:schemeClr val="tx1"/>
                          </a:solidFill>
                          <a:effectLst/>
                          <a:latin typeface="Arial" pitchFamily="34" charset="0"/>
                          <a:cs typeface="Arial" pitchFamily="34" charset="0"/>
                        </a:rPr>
                        <a:t>NOEC</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23</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24</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24</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26</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25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a:solidFill>
                            <a:schemeClr val="tx1"/>
                          </a:solidFill>
                          <a:effectLst/>
                          <a:latin typeface="Arial" pitchFamily="34" charset="0"/>
                          <a:cs typeface="Arial" pitchFamily="34" charset="0"/>
                        </a:rPr>
                        <a:t>25</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232194">
                <a:tc>
                  <a:txBody>
                    <a:bodyPr/>
                    <a:lstStyle/>
                    <a:p>
                      <a:pPr marL="0" marR="0">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OEPTC</a:t>
                      </a:r>
                      <a:r>
                        <a:rPr lang="en-CA" sz="1000" baseline="30000" dirty="0" smtClean="0">
                          <a:solidFill>
                            <a:schemeClr val="tx1"/>
                          </a:solidFill>
                          <a:effectLst/>
                          <a:latin typeface="Arial" pitchFamily="34" charset="0"/>
                          <a:cs typeface="Arial" pitchFamily="34" charset="0"/>
                        </a:rPr>
                        <a:t>3</a:t>
                      </a:r>
                      <a:endParaRPr lang="en-CA" sz="1000" baseline="30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354</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406</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418</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429</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444</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450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marL="0" marR="0" algn="ctr">
                        <a:lnSpc>
                          <a:spcPct val="107000"/>
                        </a:lnSpc>
                        <a:spcBef>
                          <a:spcPts val="0"/>
                        </a:spcBef>
                        <a:spcAft>
                          <a:spcPts val="0"/>
                        </a:spcAft>
                      </a:pPr>
                      <a:r>
                        <a:rPr lang="en-CA" sz="1000" dirty="0" smtClean="0">
                          <a:solidFill>
                            <a:schemeClr val="tx1"/>
                          </a:solidFill>
                          <a:effectLst/>
                          <a:latin typeface="Arial" pitchFamily="34" charset="0"/>
                          <a:cs typeface="Arial" pitchFamily="34" charset="0"/>
                        </a:rPr>
                        <a:t>460</a:t>
                      </a:r>
                      <a:endParaRPr lang="en-CA" sz="10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r>
              <a:tr h="232194">
                <a:tc>
                  <a:txBody>
                    <a:bodyPr/>
                    <a:lstStyle/>
                    <a:p>
                      <a:pPr marL="0" marR="0">
                        <a:lnSpc>
                          <a:spcPct val="107000"/>
                        </a:lnSpc>
                        <a:spcBef>
                          <a:spcPts val="0"/>
                        </a:spcBef>
                        <a:spcAft>
                          <a:spcPts val="0"/>
                        </a:spcAft>
                      </a:pPr>
                      <a:r>
                        <a:rPr lang="en-CA" sz="1200" dirty="0" smtClean="0">
                          <a:solidFill>
                            <a:schemeClr val="tx1"/>
                          </a:solidFill>
                          <a:effectLst/>
                          <a:latin typeface="Arial" pitchFamily="34" charset="0"/>
                          <a:cs typeface="Arial" pitchFamily="34" charset="0"/>
                        </a:rPr>
                        <a:t>TOTAL</a:t>
                      </a:r>
                      <a:endParaRPr lang="en-CA" sz="1200" dirty="0">
                        <a:solidFill>
                          <a:schemeClr val="tx1"/>
                        </a:solidFill>
                        <a:effectLst/>
                        <a:latin typeface="Arial" pitchFamily="34" charset="0"/>
                        <a:ea typeface="Calibri" panose="020F0502020204030204" pitchFamily="34" charset="0"/>
                        <a:cs typeface="Arial" pitchFamily="34" charset="0"/>
                      </a:endParaRPr>
                    </a:p>
                  </a:txBody>
                  <a:tcPr marL="69092" marR="69092" marT="0" marB="0" anchor="ctr"/>
                </a:tc>
                <a:tc>
                  <a:txBody>
                    <a:bodyPr/>
                    <a:lstStyle/>
                    <a:p>
                      <a:pPr algn="ctr" rtl="0" fontAlgn="ctr"/>
                      <a:r>
                        <a:rPr lang="en-CA" sz="1200" u="none" strike="noStrike" dirty="0" smtClean="0">
                          <a:solidFill>
                            <a:schemeClr val="tx1"/>
                          </a:solidFill>
                          <a:effectLst/>
                          <a:latin typeface="Arial" pitchFamily="34" charset="0"/>
                          <a:cs typeface="Arial" pitchFamily="34" charset="0"/>
                        </a:rPr>
                        <a:t>1,530</a:t>
                      </a:r>
                      <a:endParaRPr lang="en-CA" sz="1200" b="1" i="0" u="none" strike="noStrike" dirty="0">
                        <a:solidFill>
                          <a:schemeClr val="tx1"/>
                        </a:solidFill>
                        <a:effectLst/>
                        <a:latin typeface="Arial" pitchFamily="34" charset="0"/>
                        <a:cs typeface="Arial" pitchFamily="34" charset="0"/>
                      </a:endParaRPr>
                    </a:p>
                  </a:txBody>
                  <a:tcPr marL="9596" marR="9596" marT="9596" marB="0" anchor="ctr"/>
                </a:tc>
                <a:tc>
                  <a:txBody>
                    <a:bodyPr/>
                    <a:lstStyle/>
                    <a:p>
                      <a:pPr algn="ctr" rtl="0" fontAlgn="ctr"/>
                      <a:r>
                        <a:rPr lang="en-CA" sz="1200" u="none" strike="noStrike" dirty="0" smtClean="0">
                          <a:solidFill>
                            <a:schemeClr val="tx1"/>
                          </a:solidFill>
                          <a:effectLst/>
                          <a:latin typeface="Arial" pitchFamily="34" charset="0"/>
                          <a:cs typeface="Arial" pitchFamily="34" charset="0"/>
                        </a:rPr>
                        <a:t>1,544</a:t>
                      </a:r>
                      <a:endParaRPr lang="en-CA" sz="1200" b="1" i="0" u="none" strike="noStrike" dirty="0">
                        <a:solidFill>
                          <a:schemeClr val="tx1"/>
                        </a:solidFill>
                        <a:effectLst/>
                        <a:latin typeface="Arial" pitchFamily="34" charset="0"/>
                        <a:cs typeface="Arial" pitchFamily="34" charset="0"/>
                      </a:endParaRPr>
                    </a:p>
                  </a:txBody>
                  <a:tcPr marL="9596" marR="9596" marT="9596" marB="0" anchor="ctr"/>
                </a:tc>
                <a:tc>
                  <a:txBody>
                    <a:bodyPr/>
                    <a:lstStyle/>
                    <a:p>
                      <a:pPr algn="ctr" rtl="0" fontAlgn="ctr"/>
                      <a:r>
                        <a:rPr lang="en-CA" sz="1200" u="none" strike="noStrike" dirty="0" smtClean="0">
                          <a:solidFill>
                            <a:schemeClr val="tx1"/>
                          </a:solidFill>
                          <a:effectLst/>
                          <a:latin typeface="Arial" pitchFamily="34" charset="0"/>
                          <a:cs typeface="Arial" pitchFamily="34" charset="0"/>
                        </a:rPr>
                        <a:t>1,564</a:t>
                      </a:r>
                      <a:endParaRPr lang="en-CA" sz="1200" b="1" i="0" u="none" strike="noStrike" dirty="0">
                        <a:solidFill>
                          <a:schemeClr val="tx1"/>
                        </a:solidFill>
                        <a:effectLst/>
                        <a:latin typeface="Arial" pitchFamily="34" charset="0"/>
                        <a:cs typeface="Arial" pitchFamily="34" charset="0"/>
                      </a:endParaRPr>
                    </a:p>
                  </a:txBody>
                  <a:tcPr marL="9596" marR="9596" marT="9596" marB="0" anchor="ctr"/>
                </a:tc>
                <a:tc>
                  <a:txBody>
                    <a:bodyPr/>
                    <a:lstStyle/>
                    <a:p>
                      <a:pPr algn="ctr" rtl="0" fontAlgn="ctr"/>
                      <a:r>
                        <a:rPr lang="en-CA" sz="1200" u="none" strike="noStrike" dirty="0" smtClean="0">
                          <a:solidFill>
                            <a:schemeClr val="tx1"/>
                          </a:solidFill>
                          <a:effectLst/>
                          <a:latin typeface="Arial" pitchFamily="34" charset="0"/>
                          <a:cs typeface="Arial" pitchFamily="34" charset="0"/>
                        </a:rPr>
                        <a:t>1,639</a:t>
                      </a:r>
                      <a:endParaRPr lang="en-CA" sz="1200" b="1" i="0" u="none" strike="noStrike" dirty="0">
                        <a:solidFill>
                          <a:schemeClr val="tx1"/>
                        </a:solidFill>
                        <a:effectLst/>
                        <a:latin typeface="Arial" pitchFamily="34" charset="0"/>
                        <a:cs typeface="Arial" pitchFamily="34" charset="0"/>
                      </a:endParaRPr>
                    </a:p>
                  </a:txBody>
                  <a:tcPr marL="9596" marR="9596" marT="9596" marB="0" anchor="ctr"/>
                </a:tc>
                <a:tc>
                  <a:txBody>
                    <a:bodyPr/>
                    <a:lstStyle/>
                    <a:p>
                      <a:pPr algn="ctr" rtl="0" fontAlgn="ctr"/>
                      <a:r>
                        <a:rPr lang="en-CA" sz="1200" u="none" strike="noStrike" dirty="0" smtClean="0">
                          <a:solidFill>
                            <a:schemeClr val="tx1"/>
                          </a:solidFill>
                          <a:effectLst/>
                          <a:latin typeface="Arial" pitchFamily="34" charset="0"/>
                          <a:cs typeface="Arial" pitchFamily="34" charset="0"/>
                        </a:rPr>
                        <a:t>1,525</a:t>
                      </a:r>
                      <a:endParaRPr lang="en-CA" sz="1200" b="1" i="0" u="none" strike="noStrike" dirty="0">
                        <a:solidFill>
                          <a:schemeClr val="tx1"/>
                        </a:solidFill>
                        <a:effectLst/>
                        <a:latin typeface="Arial" pitchFamily="34" charset="0"/>
                        <a:cs typeface="Arial" pitchFamily="34" charset="0"/>
                      </a:endParaRPr>
                    </a:p>
                  </a:txBody>
                  <a:tcPr marL="9596" marR="9596" marT="9596" marB="0" anchor="ctr"/>
                </a:tc>
                <a:tc>
                  <a:txBody>
                    <a:bodyPr/>
                    <a:lstStyle/>
                    <a:p>
                      <a:pPr algn="ctr" rtl="0" fontAlgn="ctr"/>
                      <a:r>
                        <a:rPr lang="en-CA" sz="1200" u="none" strike="noStrike" dirty="0" smtClean="0">
                          <a:solidFill>
                            <a:schemeClr val="tx1"/>
                          </a:solidFill>
                          <a:effectLst/>
                          <a:latin typeface="Arial" pitchFamily="34" charset="0"/>
                          <a:cs typeface="Arial" pitchFamily="34" charset="0"/>
                        </a:rPr>
                        <a:t>1,195</a:t>
                      </a:r>
                      <a:endParaRPr lang="en-CA" sz="1200" b="1" i="0" u="none" strike="noStrike" dirty="0">
                        <a:solidFill>
                          <a:schemeClr val="tx1"/>
                        </a:solidFill>
                        <a:effectLst/>
                        <a:latin typeface="Arial" pitchFamily="34" charset="0"/>
                        <a:cs typeface="Arial" pitchFamily="34" charset="0"/>
                      </a:endParaRPr>
                    </a:p>
                  </a:txBody>
                  <a:tcPr marL="9596" marR="9596" marT="9596" marB="0" anchor="ctr"/>
                </a:tc>
                <a:tc>
                  <a:txBody>
                    <a:bodyPr/>
                    <a:lstStyle/>
                    <a:p>
                      <a:pPr algn="ctr" rtl="0" fontAlgn="ctr"/>
                      <a:r>
                        <a:rPr lang="en-CA" sz="1200" u="none" strike="noStrike" dirty="0" smtClean="0">
                          <a:solidFill>
                            <a:schemeClr val="tx1"/>
                          </a:solidFill>
                          <a:effectLst/>
                          <a:latin typeface="Arial" pitchFamily="34" charset="0"/>
                          <a:cs typeface="Arial" pitchFamily="34" charset="0"/>
                        </a:rPr>
                        <a:t>2,005</a:t>
                      </a:r>
                      <a:endParaRPr lang="en-CA" sz="1200" b="1" i="0" u="none" strike="noStrike" dirty="0">
                        <a:solidFill>
                          <a:schemeClr val="tx1"/>
                        </a:solidFill>
                        <a:effectLst/>
                        <a:latin typeface="Arial" pitchFamily="34" charset="0"/>
                        <a:cs typeface="Arial" pitchFamily="34" charset="0"/>
                      </a:endParaRPr>
                    </a:p>
                  </a:txBody>
                  <a:tcPr marL="9596" marR="9596" marT="9596" marB="0" anchor="ctr"/>
                </a:tc>
              </a:tr>
            </a:tbl>
          </a:graphicData>
        </a:graphic>
      </p:graphicFrame>
      <p:sp>
        <p:nvSpPr>
          <p:cNvPr id="10" name="TextBox 9"/>
          <p:cNvSpPr txBox="1"/>
          <p:nvPr/>
        </p:nvSpPr>
        <p:spPr>
          <a:xfrm>
            <a:off x="771227" y="5730157"/>
            <a:ext cx="6897117" cy="560891"/>
          </a:xfrm>
          <a:prstGeom prst="rect">
            <a:avLst/>
          </a:prstGeom>
          <a:noFill/>
          <a:ln>
            <a:solidFill>
              <a:schemeClr val="bg1">
                <a:lumMod val="50000"/>
              </a:schemeClr>
            </a:solidFill>
          </a:ln>
        </p:spPr>
        <p:txBody>
          <a:bodyPr wrap="square" numCol="2" rtlCol="0">
            <a:noAutofit/>
          </a:bodyPr>
          <a:lstStyle/>
          <a:p>
            <a:pPr>
              <a:tabLst>
                <a:tab pos="457200" algn="l"/>
              </a:tabLst>
            </a:pPr>
            <a:r>
              <a:rPr lang="en-CA" sz="900" dirty="0" smtClean="0">
                <a:latin typeface="Arial" pitchFamily="34" charset="0"/>
                <a:cs typeface="Arial" pitchFamily="34" charset="0"/>
              </a:rPr>
              <a:t>OCEB – Ontario Clean Energy Benefit</a:t>
            </a:r>
          </a:p>
          <a:p>
            <a:pPr>
              <a:tabLst>
                <a:tab pos="457200" algn="l"/>
              </a:tabLst>
            </a:pPr>
            <a:r>
              <a:rPr lang="en-CA" sz="900" dirty="0">
                <a:latin typeface="Arial" pitchFamily="34" charset="0"/>
                <a:cs typeface="Arial" pitchFamily="34" charset="0"/>
              </a:rPr>
              <a:t>OREC </a:t>
            </a:r>
            <a:r>
              <a:rPr lang="en-CA" sz="900" dirty="0" smtClean="0">
                <a:latin typeface="Arial" pitchFamily="34" charset="0"/>
                <a:cs typeface="Arial" pitchFamily="34" charset="0"/>
              </a:rPr>
              <a:t>– Ontario </a:t>
            </a:r>
            <a:r>
              <a:rPr lang="en-CA" sz="900" dirty="0">
                <a:latin typeface="Arial" pitchFamily="34" charset="0"/>
                <a:cs typeface="Arial" pitchFamily="34" charset="0"/>
              </a:rPr>
              <a:t>Rebate for Electricity Consumers</a:t>
            </a:r>
          </a:p>
          <a:p>
            <a:pPr>
              <a:tabLst>
                <a:tab pos="457200" algn="l"/>
              </a:tabLst>
            </a:pPr>
            <a:r>
              <a:rPr lang="en-CA" sz="900" dirty="0">
                <a:latin typeface="Arial" pitchFamily="34" charset="0"/>
                <a:cs typeface="Arial" pitchFamily="34" charset="0"/>
              </a:rPr>
              <a:t>DRC </a:t>
            </a:r>
            <a:r>
              <a:rPr lang="en-CA" sz="900" dirty="0" smtClean="0">
                <a:latin typeface="Arial" pitchFamily="34" charset="0"/>
                <a:cs typeface="Arial" pitchFamily="34" charset="0"/>
              </a:rPr>
              <a:t>– Debt </a:t>
            </a:r>
            <a:r>
              <a:rPr lang="en-CA" sz="900" dirty="0">
                <a:latin typeface="Arial" pitchFamily="34" charset="0"/>
                <a:cs typeface="Arial" pitchFamily="34" charset="0"/>
              </a:rPr>
              <a:t>Retirement </a:t>
            </a:r>
            <a:r>
              <a:rPr lang="en-CA" sz="900" dirty="0" smtClean="0">
                <a:latin typeface="Arial" pitchFamily="34" charset="0"/>
                <a:cs typeface="Arial" pitchFamily="34" charset="0"/>
              </a:rPr>
              <a:t>Charge</a:t>
            </a:r>
          </a:p>
          <a:p>
            <a:endParaRPr lang="en-CA" sz="900" dirty="0" smtClean="0">
              <a:latin typeface="Arial" pitchFamily="34" charset="0"/>
              <a:cs typeface="Arial" pitchFamily="34" charset="0"/>
            </a:endParaRPr>
          </a:p>
          <a:p>
            <a:pPr>
              <a:tabLst>
                <a:tab pos="576263" algn="l"/>
              </a:tabLst>
            </a:pPr>
            <a:r>
              <a:rPr lang="en-CA" sz="900" dirty="0" smtClean="0">
                <a:latin typeface="Arial" pitchFamily="34" charset="0"/>
                <a:cs typeface="Arial" pitchFamily="34" charset="0"/>
              </a:rPr>
              <a:t>NIERP – Northern </a:t>
            </a:r>
            <a:r>
              <a:rPr lang="en-CA" sz="900" dirty="0">
                <a:latin typeface="Arial" pitchFamily="34" charset="0"/>
                <a:cs typeface="Arial" pitchFamily="34" charset="0"/>
              </a:rPr>
              <a:t>Ontario Electricity Rate Program</a:t>
            </a:r>
          </a:p>
          <a:p>
            <a:pPr>
              <a:tabLst>
                <a:tab pos="576263" algn="l"/>
              </a:tabLst>
            </a:pPr>
            <a:r>
              <a:rPr lang="en-CA" sz="900" dirty="0">
                <a:latin typeface="Arial" pitchFamily="34" charset="0"/>
                <a:cs typeface="Arial" pitchFamily="34" charset="0"/>
              </a:rPr>
              <a:t>NOEC </a:t>
            </a:r>
            <a:r>
              <a:rPr lang="en-CA" sz="900" dirty="0" smtClean="0">
                <a:latin typeface="Arial" pitchFamily="34" charset="0"/>
                <a:cs typeface="Arial" pitchFamily="34" charset="0"/>
              </a:rPr>
              <a:t>– Northern </a:t>
            </a:r>
            <a:r>
              <a:rPr lang="en-CA" sz="900" dirty="0">
                <a:latin typeface="Arial" pitchFamily="34" charset="0"/>
                <a:cs typeface="Arial" pitchFamily="34" charset="0"/>
              </a:rPr>
              <a:t>Ontario Energy </a:t>
            </a:r>
            <a:r>
              <a:rPr lang="en-CA" sz="900" dirty="0" smtClean="0">
                <a:latin typeface="Arial" pitchFamily="34" charset="0"/>
                <a:cs typeface="Arial" pitchFamily="34" charset="0"/>
              </a:rPr>
              <a:t>Credit</a:t>
            </a:r>
          </a:p>
          <a:p>
            <a:pPr>
              <a:tabLst>
                <a:tab pos="457200" algn="l"/>
              </a:tabLst>
            </a:pPr>
            <a:r>
              <a:rPr lang="en-CA" sz="900" dirty="0" smtClean="0">
                <a:latin typeface="Arial" pitchFamily="34" charset="0"/>
                <a:cs typeface="Arial" pitchFamily="34" charset="0"/>
              </a:rPr>
              <a:t>OEPTC – Ontario </a:t>
            </a:r>
            <a:r>
              <a:rPr lang="en-CA" sz="900" dirty="0">
                <a:latin typeface="Arial" pitchFamily="34" charset="0"/>
                <a:cs typeface="Arial" pitchFamily="34" charset="0"/>
              </a:rPr>
              <a:t>Energy and Property Tax </a:t>
            </a:r>
            <a:r>
              <a:rPr lang="en-CA" sz="900" dirty="0" smtClean="0">
                <a:latin typeface="Arial" pitchFamily="34" charset="0"/>
                <a:cs typeface="Arial" pitchFamily="34" charset="0"/>
              </a:rPr>
              <a:t>Credit</a:t>
            </a:r>
            <a:endParaRPr lang="en-CA" sz="900" dirty="0">
              <a:latin typeface="Arial" pitchFamily="34" charset="0"/>
              <a:cs typeface="Arial" pitchFamily="34" charset="0"/>
            </a:endParaRPr>
          </a:p>
          <a:p>
            <a:endParaRPr lang="en-CA" sz="900" dirty="0">
              <a:latin typeface="Arial" pitchFamily="34" charset="0"/>
              <a:cs typeface="Arial" pitchFamily="34" charset="0"/>
            </a:endParaRPr>
          </a:p>
        </p:txBody>
      </p:sp>
      <p:sp>
        <p:nvSpPr>
          <p:cNvPr id="11" name="TextBox 10"/>
          <p:cNvSpPr txBox="1"/>
          <p:nvPr/>
        </p:nvSpPr>
        <p:spPr>
          <a:xfrm>
            <a:off x="755576" y="5157192"/>
            <a:ext cx="8136904" cy="576417"/>
          </a:xfrm>
          <a:prstGeom prst="rect">
            <a:avLst/>
          </a:prstGeom>
          <a:noFill/>
        </p:spPr>
        <p:txBody>
          <a:bodyPr wrap="square" numCol="2" rtlCol="0">
            <a:noAutofit/>
          </a:bodyPr>
          <a:lstStyle/>
          <a:p>
            <a:pPr marL="228600" indent="-228600">
              <a:buAutoNum type="arabicPeriod"/>
              <a:tabLst>
                <a:tab pos="228600" algn="l"/>
              </a:tabLst>
            </a:pPr>
            <a:r>
              <a:rPr lang="en-CA" sz="800" dirty="0" smtClean="0">
                <a:latin typeface="Arial" pitchFamily="34" charset="0"/>
                <a:cs typeface="Arial" pitchFamily="34" charset="0"/>
              </a:rPr>
              <a:t>2016-17, 2017-18 based on forecasted numbers</a:t>
            </a:r>
          </a:p>
          <a:p>
            <a:pPr marL="228600" indent="-228600">
              <a:buAutoNum type="arabicPeriod"/>
              <a:tabLst>
                <a:tab pos="228600" algn="l"/>
              </a:tabLst>
            </a:pPr>
            <a:r>
              <a:rPr lang="en-CA" sz="800" dirty="0" smtClean="0">
                <a:latin typeface="Arial" pitchFamily="34" charset="0"/>
                <a:cs typeface="Arial" pitchFamily="34" charset="0"/>
              </a:rPr>
              <a:t>2015-16 estimated for 3 months of reduced DRC revenue</a:t>
            </a:r>
          </a:p>
          <a:p>
            <a:pPr marL="228600" indent="-228600">
              <a:buAutoNum type="arabicPeriod"/>
              <a:tabLst>
                <a:tab pos="228600" algn="l"/>
              </a:tabLst>
            </a:pPr>
            <a:r>
              <a:rPr lang="en-CA" sz="800" dirty="0" smtClean="0">
                <a:latin typeface="Arial" pitchFamily="34" charset="0"/>
                <a:cs typeface="Arial" pitchFamily="34" charset="0"/>
              </a:rPr>
              <a:t>OEPTC amounts in all years based on energy component of the rebate.</a:t>
            </a:r>
          </a:p>
          <a:p>
            <a:pPr>
              <a:tabLst>
                <a:tab pos="228600" algn="l"/>
              </a:tabLst>
            </a:pPr>
            <a:r>
              <a:rPr lang="en-CA" sz="800" dirty="0" smtClean="0">
                <a:latin typeface="Arial" pitchFamily="34" charset="0"/>
                <a:cs typeface="Arial" pitchFamily="34" charset="0"/>
              </a:rPr>
              <a:t>*Source: ENERGY PRRT Submission</a:t>
            </a:r>
          </a:p>
        </p:txBody>
      </p:sp>
      <p:sp>
        <p:nvSpPr>
          <p:cNvPr id="12" name="Content Placeholder 2"/>
          <p:cNvSpPr>
            <a:spLocks noGrp="1"/>
          </p:cNvSpPr>
          <p:nvPr>
            <p:ph idx="1"/>
          </p:nvPr>
        </p:nvSpPr>
        <p:spPr>
          <a:xfrm>
            <a:off x="395536" y="1308830"/>
            <a:ext cx="8507288" cy="1688122"/>
          </a:xfrm>
        </p:spPr>
        <p:txBody>
          <a:bodyPr>
            <a:noAutofit/>
          </a:bodyPr>
          <a:lstStyle/>
          <a:p>
            <a:r>
              <a:rPr lang="en-CA" sz="1200" dirty="0">
                <a:latin typeface="Arial" pitchFamily="34" charset="0"/>
                <a:cs typeface="Arial" pitchFamily="34" charset="0"/>
              </a:rPr>
              <a:t>The </a:t>
            </a:r>
            <a:r>
              <a:rPr lang="en-CA" sz="1200" dirty="0" smtClean="0">
                <a:latin typeface="Arial" pitchFamily="34" charset="0"/>
                <a:cs typeface="Arial" pitchFamily="34" charset="0"/>
              </a:rPr>
              <a:t>Ministry of Finance table shows </a:t>
            </a:r>
            <a:r>
              <a:rPr lang="en-CA" sz="1200" dirty="0">
                <a:latin typeface="Arial" pitchFamily="34" charset="0"/>
                <a:cs typeface="Arial" pitchFamily="34" charset="0"/>
              </a:rPr>
              <a:t>the annual amount of taxpayer funded electricity price mitigation from 2011‑12 to 2017-18. </a:t>
            </a:r>
          </a:p>
          <a:p>
            <a:r>
              <a:rPr lang="en-CA" sz="1200" dirty="0">
                <a:latin typeface="Arial" pitchFamily="34" charset="0"/>
                <a:cs typeface="Arial" pitchFamily="34" charset="0"/>
              </a:rPr>
              <a:t>From 2011-12 to 2015-16 there has been an annual fiscal impact of approximately $</a:t>
            </a:r>
            <a:r>
              <a:rPr lang="en-CA" sz="1200" dirty="0" smtClean="0">
                <a:latin typeface="Arial" pitchFamily="34" charset="0"/>
                <a:cs typeface="Arial" pitchFamily="34" charset="0"/>
              </a:rPr>
              <a:t>1.5 </a:t>
            </a:r>
            <a:r>
              <a:rPr lang="en-CA" sz="1200" dirty="0">
                <a:latin typeface="Arial" pitchFamily="34" charset="0"/>
                <a:cs typeface="Arial" pitchFamily="34" charset="0"/>
              </a:rPr>
              <a:t>billion due to electricity price mitigation programs</a:t>
            </a:r>
            <a:r>
              <a:rPr lang="en-CA" sz="1200" dirty="0" smtClean="0">
                <a:latin typeface="Arial" pitchFamily="34" charset="0"/>
                <a:cs typeface="Arial" pitchFamily="34" charset="0"/>
              </a:rPr>
              <a:t>.</a:t>
            </a:r>
            <a:endParaRPr lang="en-CA" sz="1200" dirty="0">
              <a:latin typeface="Arial" pitchFamily="34" charset="0"/>
              <a:cs typeface="Arial" pitchFamily="34" charset="0"/>
            </a:endParaRPr>
          </a:p>
          <a:p>
            <a:r>
              <a:rPr lang="en-CA" sz="1200" dirty="0">
                <a:latin typeface="Arial" pitchFamily="34" charset="0"/>
                <a:cs typeface="Arial" pitchFamily="34" charset="0"/>
              </a:rPr>
              <a:t>In 2016-17, the fiscal impact due to electricity price mitigation programs is estimated at approximately $1.2 billion.</a:t>
            </a:r>
          </a:p>
          <a:p>
            <a:r>
              <a:rPr lang="en-CA" sz="1200" dirty="0">
                <a:latin typeface="Arial" pitchFamily="34" charset="0"/>
                <a:cs typeface="Arial" pitchFamily="34" charset="0"/>
              </a:rPr>
              <a:t>In 2017-18, due primarily to the start of the Ontario Rebate for Electricity Consumers, the expected fiscal impact due to electricity price mitigation programs is approximately $</a:t>
            </a:r>
            <a:r>
              <a:rPr lang="en-CA" sz="1200" dirty="0" smtClean="0">
                <a:latin typeface="Arial" pitchFamily="34" charset="0"/>
                <a:cs typeface="Arial" pitchFamily="34" charset="0"/>
              </a:rPr>
              <a:t>2.0 billion and before considering any additional funding from the tax base.</a:t>
            </a:r>
            <a:endParaRPr lang="en-CA" sz="1200" dirty="0">
              <a:latin typeface="Arial" pitchFamily="34" charset="0"/>
              <a:cs typeface="Arial" pitchFamily="34" charset="0"/>
            </a:endParaRPr>
          </a:p>
        </p:txBody>
      </p:sp>
    </p:spTree>
    <p:extLst>
      <p:ext uri="{BB962C8B-B14F-4D97-AF65-F5344CB8AC3E}">
        <p14:creationId xmlns:p14="http://schemas.microsoft.com/office/powerpoint/2010/main" val="23294180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1670492788"/>
              </p:ext>
            </p:extLst>
          </p:nvPr>
        </p:nvGraphicFramePr>
        <p:xfrm>
          <a:off x="1331640" y="2276872"/>
          <a:ext cx="6768752" cy="345638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2987824" y="4293096"/>
            <a:ext cx="360040" cy="269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p:cNvSpPr>
            <a:spLocks noGrp="1"/>
          </p:cNvSpPr>
          <p:nvPr>
            <p:ph type="title"/>
          </p:nvPr>
        </p:nvSpPr>
        <p:spPr>
          <a:xfrm>
            <a:off x="457200" y="488896"/>
            <a:ext cx="8280000" cy="563840"/>
          </a:xfrm>
        </p:spPr>
        <p:txBody>
          <a:bodyPr>
            <a:normAutofit/>
          </a:bodyPr>
          <a:lstStyle/>
          <a:p>
            <a:r>
              <a:rPr lang="en-CA" sz="2400" b="0" dirty="0" smtClean="0">
                <a:latin typeface="Arial" panose="020B0604020202020204" pitchFamily="34" charset="0"/>
                <a:cs typeface="Arial" panose="020B0604020202020204" pitchFamily="34" charset="0"/>
              </a:rPr>
              <a:t>Current Electricity Prices – Residential</a:t>
            </a:r>
            <a:endParaRPr lang="en-CA" sz="2400" b="0" dirty="0"/>
          </a:p>
        </p:txBody>
      </p:sp>
      <p:sp>
        <p:nvSpPr>
          <p:cNvPr id="3" name="Content Placeholder 2"/>
          <p:cNvSpPr>
            <a:spLocks noGrp="1"/>
          </p:cNvSpPr>
          <p:nvPr>
            <p:ph idx="1"/>
          </p:nvPr>
        </p:nvSpPr>
        <p:spPr>
          <a:xfrm>
            <a:off x="468464" y="1124744"/>
            <a:ext cx="8280000" cy="1152128"/>
          </a:xfrm>
        </p:spPr>
        <p:txBody>
          <a:bodyPr>
            <a:normAutofit/>
          </a:bodyPr>
          <a:lstStyle/>
          <a:p>
            <a:r>
              <a:rPr lang="en-CA" dirty="0">
                <a:latin typeface="Arial" pitchFamily="34" charset="0"/>
                <a:cs typeface="Arial" pitchFamily="34" charset="0"/>
              </a:rPr>
              <a:t>Residential </a:t>
            </a:r>
            <a:r>
              <a:rPr lang="en-CA" dirty="0" smtClean="0">
                <a:latin typeface="Arial" pitchFamily="34" charset="0"/>
                <a:cs typeface="Arial" pitchFamily="34" charset="0"/>
              </a:rPr>
              <a:t>consumers electricity </a:t>
            </a:r>
            <a:r>
              <a:rPr lang="en-CA" dirty="0">
                <a:latin typeface="Arial" pitchFamily="34" charset="0"/>
                <a:cs typeface="Arial" pitchFamily="34" charset="0"/>
              </a:rPr>
              <a:t>prices continue to be a concern for many Ontarians, particularly those that rely on electric heat.</a:t>
            </a:r>
          </a:p>
          <a:p>
            <a:pPr lvl="1">
              <a:buFont typeface="Arial" panose="020B0604020202020204" pitchFamily="34" charset="0"/>
              <a:buChar char="–"/>
            </a:pPr>
            <a:r>
              <a:rPr lang="en-CA" sz="1400" b="1" dirty="0" smtClean="0">
                <a:latin typeface="Arial" panose="020B0604020202020204" pitchFamily="34" charset="0"/>
                <a:cs typeface="Arial" panose="020B0604020202020204" pitchFamily="34" charset="0"/>
              </a:rPr>
              <a:t>Note:  </a:t>
            </a:r>
            <a:r>
              <a:rPr lang="en-CA" sz="1400" dirty="0" smtClean="0">
                <a:latin typeface="Arial" panose="020B0604020202020204" pitchFamily="34" charset="0"/>
                <a:cs typeface="Arial" panose="020B0604020202020204" pitchFamily="34" charset="0"/>
              </a:rPr>
              <a:t>The typical </a:t>
            </a:r>
            <a:r>
              <a:rPr lang="en-CA" sz="1400" dirty="0">
                <a:latin typeface="Arial" panose="020B0604020202020204" pitchFamily="34" charset="0"/>
                <a:cs typeface="Arial" panose="020B0604020202020204" pitchFamily="34" charset="0"/>
              </a:rPr>
              <a:t>residential bills are currently below </a:t>
            </a:r>
            <a:r>
              <a:rPr lang="en-CA" sz="1400" dirty="0" smtClean="0">
                <a:latin typeface="Arial" panose="020B0604020202020204" pitchFamily="34" charset="0"/>
                <a:cs typeface="Arial" panose="020B0604020202020204" pitchFamily="34" charset="0"/>
              </a:rPr>
              <a:t>the 2013 Long-Term Energy Plan (2013 LTEP) forecasts ($159 / 750kWh)</a:t>
            </a:r>
            <a:endParaRPr lang="en-CA" sz="1400" dirty="0">
              <a:latin typeface="Arial" panose="020B0604020202020204" pitchFamily="34" charset="0"/>
              <a:cs typeface="Arial" panose="020B0604020202020204" pitchFamily="34" charset="0"/>
            </a:endParaRPr>
          </a:p>
          <a:p>
            <a:endParaRPr lang="en-CA" sz="1000" dirty="0">
              <a:latin typeface="Arial" pitchFamily="34" charset="0"/>
              <a:cs typeface="Arial" pitchFamily="34" charset="0"/>
            </a:endParaRPr>
          </a:p>
        </p:txBody>
      </p:sp>
      <p:sp>
        <p:nvSpPr>
          <p:cNvPr id="4" name="TextBox 3"/>
          <p:cNvSpPr txBox="1"/>
          <p:nvPr/>
        </p:nvSpPr>
        <p:spPr>
          <a:xfrm>
            <a:off x="35496" y="5877272"/>
            <a:ext cx="9036496" cy="400110"/>
          </a:xfrm>
          <a:prstGeom prst="rect">
            <a:avLst/>
          </a:prstGeom>
          <a:noFill/>
        </p:spPr>
        <p:txBody>
          <a:bodyPr wrap="square" rtlCol="0">
            <a:spAutoFit/>
          </a:bodyPr>
          <a:lstStyle/>
          <a:p>
            <a:r>
              <a:rPr lang="en-CA" sz="1000" b="1" dirty="0" smtClean="0">
                <a:latin typeface="Arial" pitchFamily="34" charset="0"/>
                <a:cs typeface="Arial" pitchFamily="34" charset="0"/>
              </a:rPr>
              <a:t>Note</a:t>
            </a:r>
            <a:r>
              <a:rPr lang="en-CA" sz="1000" dirty="0" smtClean="0">
                <a:latin typeface="Arial" pitchFamily="34" charset="0"/>
                <a:cs typeface="Arial" pitchFamily="34" charset="0"/>
              </a:rPr>
              <a:t>: Typical residential and electric heating shown above are based on Toronto Hydro; rural is based on connection to Hydro One as a R2 customer eligible to receive the Rural or Remote Rate Protection (RRRP) credit of $31.50. </a:t>
            </a:r>
            <a:endParaRPr lang="en-CA" sz="1000" dirty="0">
              <a:latin typeface="Arial" pitchFamily="34" charset="0"/>
              <a:cs typeface="Arial" pitchFamily="34" charset="0"/>
            </a:endParaRPr>
          </a:p>
        </p:txBody>
      </p:sp>
    </p:spTree>
    <p:extLst>
      <p:ext uri="{BB962C8B-B14F-4D97-AF65-F5344CB8AC3E}">
        <p14:creationId xmlns:p14="http://schemas.microsoft.com/office/powerpoint/2010/main" val="174952719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80000" cy="576064"/>
          </a:xfrm>
        </p:spPr>
        <p:txBody>
          <a:bodyPr>
            <a:normAutofit/>
          </a:bodyPr>
          <a:lstStyle/>
          <a:p>
            <a:r>
              <a:rPr lang="en-CA" sz="2400" b="0" dirty="0" smtClean="0">
                <a:latin typeface="Arial" pitchFamily="34" charset="0"/>
                <a:cs typeface="Arial" pitchFamily="34" charset="0"/>
              </a:rPr>
              <a:t>Cost </a:t>
            </a:r>
            <a:r>
              <a:rPr lang="en-CA" sz="2400" b="0" dirty="0">
                <a:latin typeface="Arial" pitchFamily="34" charset="0"/>
                <a:cs typeface="Arial" pitchFamily="34" charset="0"/>
              </a:rPr>
              <a:t>Shifts in </a:t>
            </a:r>
            <a:r>
              <a:rPr lang="en-CA" sz="2400" b="0" dirty="0" smtClean="0">
                <a:latin typeface="Arial" pitchFamily="34" charset="0"/>
                <a:cs typeface="Arial" pitchFamily="34" charset="0"/>
              </a:rPr>
              <a:t>the </a:t>
            </a:r>
            <a:r>
              <a:rPr lang="en-CA" sz="2400" b="0" dirty="0">
                <a:latin typeface="Arial" pitchFamily="34" charset="0"/>
                <a:cs typeface="Arial" pitchFamily="34" charset="0"/>
              </a:rPr>
              <a:t>Electricity </a:t>
            </a:r>
            <a:r>
              <a:rPr lang="en-CA" sz="2400" b="0" dirty="0" smtClean="0">
                <a:latin typeface="Arial" pitchFamily="34" charset="0"/>
                <a:cs typeface="Arial" pitchFamily="34" charset="0"/>
              </a:rPr>
              <a:t>Sector (Cont’d)</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57199" y="1075184"/>
            <a:ext cx="3538737" cy="4946104"/>
          </a:xfrm>
        </p:spPr>
        <p:txBody>
          <a:bodyPr>
            <a:noAutofit/>
          </a:bodyPr>
          <a:lstStyle/>
          <a:p>
            <a:r>
              <a:rPr lang="en-CA" dirty="0" smtClean="0">
                <a:latin typeface="Arial" panose="020B0604020202020204" pitchFamily="34" charset="0"/>
                <a:cs typeface="Arial" panose="020B0604020202020204" pitchFamily="34" charset="0"/>
              </a:rPr>
              <a:t>The tables on the right show the estimated cost shifts that result from existing government programs.</a:t>
            </a:r>
          </a:p>
          <a:p>
            <a:endParaRPr lang="en-CA" dirty="0">
              <a:latin typeface="Arial" panose="020B0604020202020204" pitchFamily="34" charset="0"/>
              <a:cs typeface="Arial" panose="020B0604020202020204" pitchFamily="34" charset="0"/>
            </a:endParaRPr>
          </a:p>
          <a:p>
            <a:r>
              <a:rPr lang="en-CA" dirty="0" smtClean="0">
                <a:latin typeface="Arial" panose="020B0604020202020204" pitchFamily="34" charset="0"/>
                <a:cs typeface="Arial" panose="020B0604020202020204" pitchFamily="34" charset="0"/>
              </a:rPr>
              <a:t>ICI has had the largest cost shift of all the programs, due to the large size of Global Adjustment (GA) and the way that it is recovered from consumer classes.</a:t>
            </a:r>
          </a:p>
          <a:p>
            <a:endParaRPr lang="en-CA" dirty="0" smtClean="0">
              <a:latin typeface="Arial" panose="020B0604020202020204" pitchFamily="34" charset="0"/>
              <a:cs typeface="Arial" panose="020B0604020202020204" pitchFamily="34" charset="0"/>
            </a:endParaRPr>
          </a:p>
          <a:p>
            <a:r>
              <a:rPr lang="en-CA" dirty="0" smtClean="0">
                <a:latin typeface="Arial" panose="020B0604020202020204" pitchFamily="34" charset="0"/>
                <a:cs typeface="Arial" panose="020B0604020202020204" pitchFamily="34" charset="0"/>
              </a:rPr>
              <a:t>RRRP and OESP</a:t>
            </a:r>
            <a:r>
              <a:rPr lang="en-US" dirty="0" smtClean="0">
                <a:latin typeface="Arial" panose="020B0604020202020204" pitchFamily="34" charset="0"/>
                <a:cs typeface="Arial" panose="020B0604020202020204" pitchFamily="34" charset="0"/>
              </a:rPr>
              <a:t> </a:t>
            </a:r>
            <a:r>
              <a:rPr lang="en-CA" dirty="0" smtClean="0">
                <a:latin typeface="Arial" panose="020B0604020202020204" pitchFamily="34" charset="0"/>
                <a:cs typeface="Arial" panose="020B0604020202020204" pitchFamily="34" charset="0"/>
              </a:rPr>
              <a:t>impact the </a:t>
            </a:r>
            <a:r>
              <a:rPr lang="en-US" dirty="0" smtClean="0">
                <a:latin typeface="Arial" panose="020B0604020202020204" pitchFamily="34" charset="0"/>
                <a:cs typeface="Arial" panose="020B0604020202020204" pitchFamily="34" charset="0"/>
              </a:rPr>
              <a:t>regulatory </a:t>
            </a:r>
            <a:r>
              <a:rPr lang="en-CA" dirty="0" smtClean="0">
                <a:latin typeface="Arial" panose="020B0604020202020204" pitchFamily="34" charset="0"/>
                <a:cs typeface="Arial" panose="020B0604020202020204" pitchFamily="34" charset="0"/>
              </a:rPr>
              <a:t>line on consumer bills, while ICI, IEI and conservation affect G</a:t>
            </a:r>
            <a:r>
              <a:rPr lang="en-US" dirty="0" smtClean="0">
                <a:latin typeface="Arial" panose="020B0604020202020204" pitchFamily="34" charset="0"/>
                <a:cs typeface="Arial" panose="020B0604020202020204" pitchFamily="34" charset="0"/>
              </a:rPr>
              <a:t>A </a:t>
            </a:r>
            <a:r>
              <a:rPr lang="en-CA" dirty="0" smtClean="0">
                <a:latin typeface="Arial" panose="020B0604020202020204" pitchFamily="34" charset="0"/>
                <a:cs typeface="Arial" panose="020B0604020202020204" pitchFamily="34" charset="0"/>
              </a:rPr>
              <a:t>(i.e., Electricity line on bills of Regulated Price Plan consumers).</a:t>
            </a:r>
          </a:p>
          <a:p>
            <a:endParaRPr lang="en-CA" dirty="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a:p>
            <a:endParaRPr lang="en-CA" dirty="0" smtClean="0">
              <a:latin typeface="Arial" panose="020B0604020202020204" pitchFamily="34" charset="0"/>
              <a:cs typeface="Arial" panose="020B0604020202020204" pitchFamily="34" charset="0"/>
            </a:endParaRPr>
          </a:p>
          <a:p>
            <a:pPr marL="0" indent="0">
              <a:buNone/>
            </a:pPr>
            <a:endParaRPr lang="en-CA" dirty="0">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7208" y="1318304"/>
            <a:ext cx="4641256" cy="200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7208" y="3478544"/>
            <a:ext cx="4641256" cy="2004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4506" y="5969289"/>
            <a:ext cx="7522234"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Note: </a:t>
            </a:r>
            <a:r>
              <a:rPr lang="en-US" sz="1100" dirty="0">
                <a:latin typeface="Arial" panose="020B0604020202020204" pitchFamily="34" charset="0"/>
                <a:cs typeface="Arial" panose="020B0604020202020204" pitchFamily="34" charset="0"/>
              </a:rPr>
              <a:t>OESP did not come into effect until 2016. </a:t>
            </a:r>
            <a:r>
              <a:rPr lang="en-US" sz="1100" b="1"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The </a:t>
            </a:r>
            <a:r>
              <a:rPr lang="en-CA" sz="1100" dirty="0" smtClean="0">
                <a:latin typeface="Arial" panose="020B0604020202020204" pitchFamily="34" charset="0"/>
                <a:cs typeface="Arial" panose="020B0604020202020204" pitchFamily="34" charset="0"/>
              </a:rPr>
              <a:t>2016 values represent forecasts and are subject to change. </a:t>
            </a:r>
            <a:endParaRPr lang="en-US" sz="11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86712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91264" cy="648072"/>
          </a:xfrm>
        </p:spPr>
        <p:txBody>
          <a:bodyPr>
            <a:normAutofit/>
          </a:bodyPr>
          <a:lstStyle/>
          <a:p>
            <a:r>
              <a:rPr lang="en-CA" sz="2400" b="0" dirty="0" smtClean="0">
                <a:latin typeface="Arial" pitchFamily="34" charset="0"/>
                <a:cs typeface="Arial" pitchFamily="34" charset="0"/>
              </a:rPr>
              <a:t>Cost Shifts in the Electricity Sector (Cont’d)</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539552" y="1196752"/>
            <a:ext cx="3106688" cy="3600400"/>
          </a:xfrm>
        </p:spPr>
        <p:txBody>
          <a:bodyPr>
            <a:noAutofit/>
          </a:bodyPr>
          <a:lstStyle/>
          <a:p>
            <a:r>
              <a:rPr lang="en-CA" dirty="0" smtClean="0">
                <a:latin typeface="Arial" panose="020B0604020202020204" pitchFamily="34" charset="0"/>
                <a:cs typeface="Arial" panose="020B0604020202020204" pitchFamily="34" charset="0"/>
              </a:rPr>
              <a:t>The table on the right shows the total cost for various government electricity programs.  These programs are currently funded through the electricity system </a:t>
            </a:r>
            <a:r>
              <a:rPr lang="en-CA" dirty="0" err="1" smtClean="0">
                <a:latin typeface="Arial" panose="020B0604020202020204" pitchFamily="34" charset="0"/>
                <a:cs typeface="Arial" panose="020B0604020202020204" pitchFamily="34" charset="0"/>
              </a:rPr>
              <a:t>ratebase</a:t>
            </a:r>
            <a:r>
              <a:rPr lang="en-CA" dirty="0">
                <a:latin typeface="Arial" panose="020B0604020202020204" pitchFamily="34" charset="0"/>
                <a:cs typeface="Arial" panose="020B0604020202020204" pitchFamily="34" charset="0"/>
              </a:rPr>
              <a:t>.</a:t>
            </a:r>
            <a:endParaRPr lang="en-CA" dirty="0" smtClean="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a:p>
            <a:r>
              <a:rPr lang="en-CA" dirty="0" smtClean="0">
                <a:latin typeface="Arial" panose="020B0604020202020204" pitchFamily="34" charset="0"/>
                <a:cs typeface="Arial" panose="020B0604020202020204" pitchFamily="34" charset="0"/>
              </a:rPr>
              <a:t>Funding of these programs through the fiscal plan would remove these costs from the electricity system (i.e., Placing these costs on the </a:t>
            </a:r>
            <a:r>
              <a:rPr lang="en-CA" dirty="0" err="1" smtClean="0">
                <a:latin typeface="Arial" panose="020B0604020202020204" pitchFamily="34" charset="0"/>
                <a:cs typeface="Arial" panose="020B0604020202020204" pitchFamily="34" charset="0"/>
              </a:rPr>
              <a:t>taxbase</a:t>
            </a:r>
            <a:r>
              <a:rPr lang="en-CA" dirty="0" smtClean="0">
                <a:latin typeface="Arial" panose="020B0604020202020204" pitchFamily="34" charset="0"/>
                <a:cs typeface="Arial" panose="020B0604020202020204" pitchFamily="34" charset="0"/>
              </a:rPr>
              <a:t>).</a:t>
            </a:r>
          </a:p>
        </p:txBody>
      </p:sp>
      <p:sp>
        <p:nvSpPr>
          <p:cNvPr id="6" name="TextBox 5"/>
          <p:cNvSpPr txBox="1"/>
          <p:nvPr/>
        </p:nvSpPr>
        <p:spPr>
          <a:xfrm>
            <a:off x="34506" y="5975702"/>
            <a:ext cx="7522234" cy="261610"/>
          </a:xfrm>
          <a:prstGeom prst="rect">
            <a:avLst/>
          </a:prstGeom>
          <a:noFill/>
        </p:spPr>
        <p:txBody>
          <a:bodyPr wrap="square" rtlCol="0">
            <a:spAutoFit/>
          </a:bodyPr>
          <a:lstStyle/>
          <a:p>
            <a:r>
              <a:rPr lang="en-US" sz="1100" b="1" dirty="0">
                <a:latin typeface="Arial" panose="020B0604020202020204" pitchFamily="34" charset="0"/>
                <a:cs typeface="Arial" panose="020B0604020202020204" pitchFamily="34" charset="0"/>
              </a:rPr>
              <a:t>Note: </a:t>
            </a:r>
            <a:r>
              <a:rPr lang="en-US" sz="1100" dirty="0">
                <a:latin typeface="Arial" panose="020B0604020202020204" pitchFamily="34" charset="0"/>
                <a:cs typeface="Arial" panose="020B0604020202020204" pitchFamily="34" charset="0"/>
              </a:rPr>
              <a:t>OESP did not come into effect until 2016. </a:t>
            </a:r>
            <a:r>
              <a:rPr lang="en-US" sz="1100" b="1"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The </a:t>
            </a:r>
            <a:r>
              <a:rPr lang="en-CA" sz="1100" dirty="0" smtClean="0">
                <a:latin typeface="Arial" panose="020B0604020202020204" pitchFamily="34" charset="0"/>
                <a:cs typeface="Arial" panose="020B0604020202020204" pitchFamily="34" charset="0"/>
              </a:rPr>
              <a:t>2016 values represent forecasts and are subject to change. </a:t>
            </a:r>
            <a:endParaRPr lang="en-US" sz="1100" dirty="0" smtClean="0">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1484784"/>
            <a:ext cx="4824536"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a:xfrm>
            <a:off x="539552" y="5013176"/>
            <a:ext cx="8352928" cy="864096"/>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dirty="0" smtClean="0">
                <a:latin typeface="Arial" panose="020B0604020202020204" pitchFamily="34" charset="0"/>
                <a:cs typeface="Arial" panose="020B0604020202020204" pitchFamily="34" charset="0"/>
              </a:rPr>
              <a:t>For example, removing the roughly $900 million of program cost from the Industrial Conservation Initiative (ICI) program would save the typical residential electricity consumer $4.77 per month in 2016.</a:t>
            </a:r>
          </a:p>
          <a:p>
            <a:pPr marL="0" indent="0">
              <a:buFont typeface="Arial" panose="020B0604020202020204" pitchFamily="34" charset="0"/>
              <a:buNone/>
            </a:pPr>
            <a:endParaRPr lang="en-CA"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57368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1612877527"/>
              </p:ext>
            </p:extLst>
          </p:nvPr>
        </p:nvGraphicFramePr>
        <p:xfrm>
          <a:off x="4373209" y="1340768"/>
          <a:ext cx="4446092" cy="416543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CA" sz="2400" b="0" dirty="0" smtClean="0">
                <a:solidFill>
                  <a:schemeClr val="tx1"/>
                </a:solidFill>
                <a:latin typeface="Arial" pitchFamily="34" charset="0"/>
                <a:cs typeface="Arial" pitchFamily="34" charset="0"/>
              </a:rPr>
              <a:t>Residential Electricity Prices </a:t>
            </a:r>
            <a:endParaRPr lang="en-CA" sz="2400" b="0"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516648" y="1196752"/>
            <a:ext cx="3826768" cy="4896544"/>
          </a:xfrm>
        </p:spPr>
        <p:txBody>
          <a:bodyPr>
            <a:noAutofit/>
          </a:bodyPr>
          <a:lstStyle/>
          <a:p>
            <a:r>
              <a:rPr lang="en-US" sz="1200" dirty="0" smtClean="0">
                <a:latin typeface="Arial" pitchFamily="34" charset="0"/>
                <a:cs typeface="Arial" pitchFamily="34" charset="0"/>
              </a:rPr>
              <a:t>There are approximately 4.5 million residential consumers in Ontario.</a:t>
            </a:r>
          </a:p>
          <a:p>
            <a:endParaRPr lang="en-US" sz="1200" dirty="0">
              <a:latin typeface="Arial" pitchFamily="34" charset="0"/>
              <a:cs typeface="Arial" pitchFamily="34" charset="0"/>
            </a:endParaRPr>
          </a:p>
          <a:p>
            <a:r>
              <a:rPr lang="en-CA" sz="1200" dirty="0">
                <a:latin typeface="Arial" pitchFamily="34" charset="0"/>
                <a:cs typeface="Arial" pitchFamily="34" charset="0"/>
              </a:rPr>
              <a:t>The </a:t>
            </a:r>
            <a:r>
              <a:rPr lang="en-CA" sz="1200" dirty="0" smtClean="0">
                <a:latin typeface="Arial" pitchFamily="34" charset="0"/>
                <a:cs typeface="Arial" pitchFamily="34" charset="0"/>
              </a:rPr>
              <a:t>Regulated Price Plan includes </a:t>
            </a:r>
            <a:r>
              <a:rPr lang="en-CA" sz="1200" dirty="0">
                <a:latin typeface="Arial" pitchFamily="34" charset="0"/>
                <a:cs typeface="Arial" pitchFamily="34" charset="0"/>
              </a:rPr>
              <a:t>nearly </a:t>
            </a:r>
            <a:r>
              <a:rPr lang="en-CA" sz="1200" u="sng" dirty="0">
                <a:latin typeface="Arial" pitchFamily="34" charset="0"/>
                <a:cs typeface="Arial" pitchFamily="34" charset="0"/>
              </a:rPr>
              <a:t>all</a:t>
            </a:r>
            <a:r>
              <a:rPr lang="en-CA" sz="1200" dirty="0">
                <a:latin typeface="Arial" pitchFamily="34" charset="0"/>
                <a:cs typeface="Arial" pitchFamily="34" charset="0"/>
              </a:rPr>
              <a:t> residential </a:t>
            </a:r>
            <a:r>
              <a:rPr lang="en-CA" sz="1200" dirty="0" smtClean="0">
                <a:latin typeface="Arial" pitchFamily="34" charset="0"/>
                <a:cs typeface="Arial" pitchFamily="34" charset="0"/>
              </a:rPr>
              <a:t>consumers, as well as small </a:t>
            </a:r>
            <a:r>
              <a:rPr lang="en-CA" sz="1200" dirty="0">
                <a:latin typeface="Arial" pitchFamily="34" charset="0"/>
                <a:cs typeface="Arial" pitchFamily="34" charset="0"/>
              </a:rPr>
              <a:t>businesses. </a:t>
            </a:r>
            <a:r>
              <a:rPr lang="en-CA" sz="1200" dirty="0" smtClean="0">
                <a:latin typeface="Arial" pitchFamily="34" charset="0"/>
                <a:cs typeface="Arial" pitchFamily="34" charset="0"/>
              </a:rPr>
              <a:t>Regulated Price Plan consumers </a:t>
            </a:r>
            <a:r>
              <a:rPr lang="en-CA" sz="1200" dirty="0">
                <a:latin typeface="Arial" pitchFamily="34" charset="0"/>
                <a:cs typeface="Arial" pitchFamily="34" charset="0"/>
              </a:rPr>
              <a:t>pay a blended commodity rate regulated by the </a:t>
            </a:r>
            <a:r>
              <a:rPr lang="en-CA" sz="1200" dirty="0" smtClean="0">
                <a:latin typeface="Arial" pitchFamily="34" charset="0"/>
                <a:cs typeface="Arial" pitchFamily="34" charset="0"/>
              </a:rPr>
              <a:t>OEB, which is set every six months.</a:t>
            </a:r>
            <a:endParaRPr lang="en-CA" sz="1200" dirty="0">
              <a:latin typeface="Arial" pitchFamily="34" charset="0"/>
              <a:cs typeface="Arial" pitchFamily="34" charset="0"/>
            </a:endParaRPr>
          </a:p>
          <a:p>
            <a:endParaRPr lang="en-US" sz="1200" dirty="0" smtClean="0">
              <a:latin typeface="Arial" pitchFamily="34" charset="0"/>
              <a:cs typeface="Arial" pitchFamily="34" charset="0"/>
            </a:endParaRPr>
          </a:p>
          <a:p>
            <a:r>
              <a:rPr lang="en-US" sz="1200" dirty="0" smtClean="0">
                <a:latin typeface="Arial" pitchFamily="34" charset="0"/>
                <a:cs typeface="Arial" pitchFamily="34" charset="0"/>
              </a:rPr>
              <a:t>For households, the </a:t>
            </a:r>
            <a:r>
              <a:rPr lang="en-US" sz="1200" dirty="0">
                <a:latin typeface="Arial" pitchFamily="34" charset="0"/>
                <a:cs typeface="Arial" pitchFamily="34" charset="0"/>
              </a:rPr>
              <a:t>Debt Retirement Charge (DRC) </a:t>
            </a:r>
            <a:r>
              <a:rPr lang="en-US" sz="1200" dirty="0" smtClean="0">
                <a:latin typeface="Arial" pitchFamily="34" charset="0"/>
                <a:cs typeface="Arial" pitchFamily="34" charset="0"/>
              </a:rPr>
              <a:t>was removed from </a:t>
            </a:r>
            <a:r>
              <a:rPr lang="en-US" sz="1200" dirty="0">
                <a:latin typeface="Arial" pitchFamily="34" charset="0"/>
                <a:cs typeface="Arial" pitchFamily="34" charset="0"/>
              </a:rPr>
              <a:t>residential electricity bills as of January 1, 2016</a:t>
            </a:r>
            <a:r>
              <a:rPr lang="en-US" sz="1200" dirty="0" smtClean="0">
                <a:latin typeface="Arial" pitchFamily="34" charset="0"/>
                <a:cs typeface="Arial" pitchFamily="34" charset="0"/>
              </a:rPr>
              <a:t>.</a:t>
            </a:r>
          </a:p>
          <a:p>
            <a:endParaRPr lang="en-US" sz="1200" dirty="0">
              <a:latin typeface="Arial" pitchFamily="34" charset="0"/>
              <a:cs typeface="Arial" pitchFamily="34" charset="0"/>
            </a:endParaRPr>
          </a:p>
          <a:p>
            <a:pPr lvl="0"/>
            <a:r>
              <a:rPr lang="en-US" sz="1200" dirty="0" smtClean="0">
                <a:latin typeface="Arial" pitchFamily="34" charset="0"/>
                <a:cs typeface="Arial" pitchFamily="34" charset="0"/>
              </a:rPr>
              <a:t>In addition, the </a:t>
            </a:r>
            <a:r>
              <a:rPr lang="en-US" sz="1200" dirty="0">
                <a:latin typeface="Arial" pitchFamily="34" charset="0"/>
                <a:cs typeface="Arial" pitchFamily="34" charset="0"/>
              </a:rPr>
              <a:t>Ontario Electricity Support Program (OESP</a:t>
            </a:r>
            <a:r>
              <a:rPr lang="en-US" sz="1200" dirty="0" smtClean="0">
                <a:latin typeface="Arial" pitchFamily="34" charset="0"/>
                <a:cs typeface="Arial" pitchFamily="34" charset="0"/>
              </a:rPr>
              <a:t>) provides </a:t>
            </a:r>
            <a:r>
              <a:rPr lang="en-US" sz="1200" dirty="0">
                <a:latin typeface="Arial" pitchFamily="34" charset="0"/>
                <a:cs typeface="Arial" pitchFamily="34" charset="0"/>
              </a:rPr>
              <a:t>an ongoing rate reduction directly on the bills of low-income electricity consumers who have applied and meet the eligibility requirements</a:t>
            </a:r>
            <a:r>
              <a:rPr lang="en-US" sz="1200" dirty="0" smtClean="0">
                <a:latin typeface="Arial" pitchFamily="34" charset="0"/>
                <a:cs typeface="Arial" pitchFamily="34" charset="0"/>
              </a:rPr>
              <a:t>. The program is funded through the rate base.</a:t>
            </a:r>
          </a:p>
          <a:p>
            <a:pPr lvl="0"/>
            <a:endParaRPr lang="en-US" sz="1200" dirty="0">
              <a:latin typeface="Arial" pitchFamily="34" charset="0"/>
              <a:cs typeface="Arial" pitchFamily="34" charset="0"/>
            </a:endParaRPr>
          </a:p>
          <a:p>
            <a:pPr lvl="0"/>
            <a:r>
              <a:rPr lang="en-US" sz="1200" dirty="0" smtClean="0">
                <a:latin typeface="Arial" pitchFamily="34" charset="0"/>
                <a:cs typeface="Arial" pitchFamily="34" charset="0"/>
              </a:rPr>
              <a:t>Rural customers, in particular  those with electrical heating, pay higher monthly bills. </a:t>
            </a:r>
            <a:endParaRPr lang="en-CA" sz="1200" dirty="0">
              <a:latin typeface="Arial" pitchFamily="34" charset="0"/>
              <a:cs typeface="Arial" pitchFamily="34" charset="0"/>
            </a:endParaRPr>
          </a:p>
          <a:p>
            <a:endParaRPr lang="en-CA" sz="1200" dirty="0">
              <a:latin typeface="Arial" pitchFamily="34" charset="0"/>
              <a:cs typeface="Arial" pitchFamily="34" charset="0"/>
            </a:endParaRPr>
          </a:p>
          <a:p>
            <a:pPr lvl="1"/>
            <a:endParaRPr lang="en-CA" sz="1200" dirty="0">
              <a:latin typeface="Arial" pitchFamily="34" charset="0"/>
              <a:cs typeface="Arial" pitchFamily="34" charset="0"/>
            </a:endParaRPr>
          </a:p>
          <a:p>
            <a:pPr lvl="1"/>
            <a:endParaRPr lang="en-CA" sz="1200" dirty="0"/>
          </a:p>
        </p:txBody>
      </p:sp>
      <p:cxnSp>
        <p:nvCxnSpPr>
          <p:cNvPr id="7" name="Straight Connector 6"/>
          <p:cNvCxnSpPr/>
          <p:nvPr/>
        </p:nvCxnSpPr>
        <p:spPr>
          <a:xfrm flipV="1">
            <a:off x="6884693" y="4018360"/>
            <a:ext cx="999675" cy="15384"/>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027519" y="3679064"/>
            <a:ext cx="792088" cy="276999"/>
          </a:xfrm>
          <a:prstGeom prst="rect">
            <a:avLst/>
          </a:prstGeom>
          <a:noFill/>
        </p:spPr>
        <p:txBody>
          <a:bodyPr wrap="square" rtlCol="0">
            <a:spAutoFit/>
          </a:bodyPr>
          <a:lstStyle/>
          <a:p>
            <a:pPr algn="ctr"/>
            <a:r>
              <a:rPr lang="en-CA" sz="1200" dirty="0" smtClean="0">
                <a:solidFill>
                  <a:schemeClr val="bg1"/>
                </a:solidFill>
                <a:latin typeface="Calibri" panose="020F0502020204030204" pitchFamily="34" charset="0"/>
                <a:cs typeface="Calibri" panose="020F0502020204030204" pitchFamily="34" charset="0"/>
              </a:rPr>
              <a:t>HOEP</a:t>
            </a:r>
            <a:endParaRPr lang="en-CA" sz="1200" dirty="0">
              <a:solidFill>
                <a:schemeClr val="bg1"/>
              </a:solidFill>
              <a:latin typeface="Calibri" panose="020F0502020204030204" pitchFamily="34" charset="0"/>
              <a:cs typeface="Calibri" panose="020F0502020204030204" pitchFamily="34" charset="0"/>
            </a:endParaRPr>
          </a:p>
        </p:txBody>
      </p:sp>
      <p:sp>
        <p:nvSpPr>
          <p:cNvPr id="14" name="TextBox 13"/>
          <p:cNvSpPr txBox="1"/>
          <p:nvPr/>
        </p:nvSpPr>
        <p:spPr>
          <a:xfrm>
            <a:off x="6199669" y="4345777"/>
            <a:ext cx="1048900" cy="461665"/>
          </a:xfrm>
          <a:prstGeom prst="rect">
            <a:avLst/>
          </a:prstGeom>
          <a:noFill/>
        </p:spPr>
        <p:txBody>
          <a:bodyPr wrap="square" rtlCol="0">
            <a:spAutoFit/>
          </a:bodyPr>
          <a:lstStyle/>
          <a:p>
            <a:pPr algn="ctr"/>
            <a:r>
              <a:rPr lang="en-CA" sz="1200" dirty="0" smtClean="0">
                <a:solidFill>
                  <a:schemeClr val="bg1"/>
                </a:solidFill>
                <a:latin typeface="Calibri" panose="020F0502020204030204" pitchFamily="34" charset="0"/>
                <a:cs typeface="Calibri" panose="020F0502020204030204" pitchFamily="34" charset="0"/>
              </a:rPr>
              <a:t>Global Adjustment</a:t>
            </a:r>
          </a:p>
        </p:txBody>
      </p:sp>
      <p:sp>
        <p:nvSpPr>
          <p:cNvPr id="8" name="Slide Number Placeholder 4"/>
          <p:cNvSpPr>
            <a:spLocks noGrp="1"/>
          </p:cNvSpPr>
          <p:nvPr>
            <p:ph type="sldNum" sz="quarter" idx="4294967295"/>
          </p:nvPr>
        </p:nvSpPr>
        <p:spPr>
          <a:xfrm>
            <a:off x="6553200" y="6245225"/>
            <a:ext cx="2133600" cy="476250"/>
          </a:xfrm>
          <a:prstGeom prst="rect">
            <a:avLst/>
          </a:prstGeom>
        </p:spPr>
        <p:txBody>
          <a:bodyPr/>
          <a:lstStyle/>
          <a:p>
            <a:pPr>
              <a:defRPr/>
            </a:pPr>
            <a:fld id="{A9FBEB88-9557-4635-A291-8A2B4F0BCCE8}" type="slidenum">
              <a:rPr lang="en-US" sz="1200" smtClean="0"/>
              <a:pPr>
                <a:defRPr/>
              </a:pPr>
              <a:t>42</a:t>
            </a:fld>
            <a:endParaRPr lang="en-US" sz="1200"/>
          </a:p>
        </p:txBody>
      </p:sp>
    </p:spTree>
    <p:extLst>
      <p:ext uri="{BB962C8B-B14F-4D97-AF65-F5344CB8AC3E}">
        <p14:creationId xmlns:p14="http://schemas.microsoft.com/office/powerpoint/2010/main" val="6268432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solidFill>
                  <a:schemeClr val="tx1"/>
                </a:solidFill>
                <a:latin typeface="Arial" pitchFamily="34" charset="0"/>
                <a:cs typeface="Arial" pitchFamily="34" charset="0"/>
              </a:rPr>
              <a:t>Commercial Electricity Prices</a:t>
            </a:r>
            <a:endParaRPr lang="en-CA" sz="2400" b="0"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457199" y="1219200"/>
            <a:ext cx="3898777" cy="3793976"/>
          </a:xfrm>
        </p:spPr>
        <p:txBody>
          <a:bodyPr>
            <a:noAutofit/>
          </a:bodyPr>
          <a:lstStyle/>
          <a:p>
            <a:r>
              <a:rPr lang="en-CA" sz="1400" dirty="0" smtClean="0">
                <a:latin typeface="Arial" pitchFamily="34" charset="0"/>
                <a:cs typeface="Arial" pitchFamily="34" charset="0"/>
              </a:rPr>
              <a:t>There are approximately 55,000 commercial and institutional consumers in the province</a:t>
            </a:r>
            <a:r>
              <a:rPr lang="en-CA" sz="1400" dirty="0">
                <a:latin typeface="Arial" pitchFamily="34" charset="0"/>
                <a:cs typeface="Arial" pitchFamily="34" charset="0"/>
              </a:rPr>
              <a:t>. These consumers are Class B consumers, and have separate line items on the electricity bill for HOEP and </a:t>
            </a:r>
            <a:r>
              <a:rPr lang="en-CA" sz="1400" dirty="0" smtClean="0">
                <a:latin typeface="Arial" pitchFamily="34" charset="0"/>
                <a:cs typeface="Arial" pitchFamily="34" charset="0"/>
              </a:rPr>
              <a:t>GA.</a:t>
            </a:r>
          </a:p>
          <a:p>
            <a:pPr>
              <a:spcBef>
                <a:spcPts val="0"/>
              </a:spcBef>
            </a:pPr>
            <a:endParaRPr lang="en-CA" sz="1400" dirty="0">
              <a:latin typeface="Arial" pitchFamily="34" charset="0"/>
              <a:cs typeface="Arial" pitchFamily="34" charset="0"/>
            </a:endParaRPr>
          </a:p>
          <a:p>
            <a:pPr>
              <a:spcBef>
                <a:spcPts val="0"/>
              </a:spcBef>
            </a:pPr>
            <a:r>
              <a:rPr lang="en-CA" sz="1400" dirty="0" smtClean="0">
                <a:latin typeface="Arial" pitchFamily="34" charset="0"/>
                <a:cs typeface="Arial" pitchFamily="34" charset="0"/>
              </a:rPr>
              <a:t>There is a high degree of differentiation amongst consumers within the commercial sector in terms of size and consumption patterns. For example, an elementary school has a much different hourly load profile compared to a full service restaurant. This is an important consideration when looking at the bill impacts of policy options.</a:t>
            </a:r>
            <a:endParaRPr lang="en-CA" sz="1400" dirty="0">
              <a:latin typeface="Arial" pitchFamily="34" charset="0"/>
              <a:cs typeface="Arial" pitchFamily="34" charset="0"/>
            </a:endParaRPr>
          </a:p>
          <a:p>
            <a:endParaRPr lang="en-CA" sz="1400" dirty="0">
              <a:latin typeface="Arial" pitchFamily="34" charset="0"/>
              <a:cs typeface="Arial" pitchFamily="34" charset="0"/>
            </a:endParaRPr>
          </a:p>
          <a:p>
            <a:endParaRPr lang="en-CA" sz="1400" dirty="0"/>
          </a:p>
        </p:txBody>
      </p:sp>
      <p:sp>
        <p:nvSpPr>
          <p:cNvPr id="6" name="Content Placeholder 2"/>
          <p:cNvSpPr txBox="1">
            <a:spLocks/>
          </p:cNvSpPr>
          <p:nvPr/>
        </p:nvSpPr>
        <p:spPr>
          <a:xfrm>
            <a:off x="467544" y="4953000"/>
            <a:ext cx="8496944" cy="1008112"/>
          </a:xfrm>
          <a:prstGeom prst="rect">
            <a:avLst/>
          </a:prstGeom>
        </p:spPr>
        <p:txBody>
          <a:bodyPr vert="horz" lIns="91440" tIns="45720" rIns="91440" bIns="45720" rtlCol="0">
            <a:norm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sz="1400" dirty="0" smtClean="0">
                <a:latin typeface="Arial" pitchFamily="34" charset="0"/>
                <a:cs typeface="Arial" pitchFamily="34" charset="0"/>
              </a:rPr>
              <a:t>Consumers in the commercial sector do not pay time-of-use prices and have little incentive to shift demand away from high demand hours.</a:t>
            </a:r>
          </a:p>
          <a:p>
            <a:endParaRPr lang="en-CA" sz="600" dirty="0" smtClean="0">
              <a:latin typeface="Arial" pitchFamily="34" charset="0"/>
              <a:cs typeface="Arial" pitchFamily="34" charset="0"/>
            </a:endParaRPr>
          </a:p>
          <a:p>
            <a:r>
              <a:rPr lang="en-CA" sz="1400" dirty="0" smtClean="0">
                <a:latin typeface="Arial" pitchFamily="34" charset="0"/>
                <a:cs typeface="Arial" pitchFamily="34" charset="0"/>
              </a:rPr>
              <a:t>Targeted pricing programs are currently not available for Class B consumers. </a:t>
            </a:r>
          </a:p>
          <a:p>
            <a:endParaRPr lang="en-CA" sz="1200" dirty="0">
              <a:latin typeface="Arial" pitchFamily="34" charset="0"/>
              <a:cs typeface="Arial" pitchFamily="34" charset="0"/>
            </a:endParaRPr>
          </a:p>
          <a:p>
            <a:endParaRPr lang="en-CA" sz="1400" dirty="0"/>
          </a:p>
        </p:txBody>
      </p:sp>
      <p:sp>
        <p:nvSpPr>
          <p:cNvPr id="4" name="Rectangle 3"/>
          <p:cNvSpPr/>
          <p:nvPr/>
        </p:nvSpPr>
        <p:spPr>
          <a:xfrm>
            <a:off x="462796" y="5971401"/>
            <a:ext cx="7920880" cy="276999"/>
          </a:xfrm>
          <a:prstGeom prst="rect">
            <a:avLst/>
          </a:prstGeom>
        </p:spPr>
        <p:txBody>
          <a:bodyPr wrap="square">
            <a:spAutoFit/>
          </a:bodyPr>
          <a:lstStyle/>
          <a:p>
            <a:pPr lvl="0"/>
            <a:r>
              <a:rPr lang="en-CA" sz="1200" b="1" dirty="0">
                <a:solidFill>
                  <a:prstClr val="black"/>
                </a:solidFill>
                <a:latin typeface="Arial" panose="020B0604020202020204" pitchFamily="34" charset="0"/>
                <a:cs typeface="Arial" panose="020B0604020202020204" pitchFamily="34" charset="0"/>
              </a:rPr>
              <a:t>* Note</a:t>
            </a:r>
            <a:r>
              <a:rPr lang="en-CA" sz="1200" dirty="0">
                <a:solidFill>
                  <a:prstClr val="black"/>
                </a:solidFill>
                <a:latin typeface="Arial" panose="020B0604020202020204" pitchFamily="34" charset="0"/>
                <a:cs typeface="Arial" panose="020B0604020202020204" pitchFamily="34" charset="0"/>
              </a:rPr>
              <a:t>: Most commercial consumers receive input tax credits for their HST. </a:t>
            </a:r>
          </a:p>
        </p:txBody>
      </p:sp>
      <p:sp>
        <p:nvSpPr>
          <p:cNvPr id="7" name="Slide Number Placeholder 4"/>
          <p:cNvSpPr>
            <a:spLocks noGrp="1"/>
          </p:cNvSpPr>
          <p:nvPr>
            <p:ph type="sldNum" sz="quarter" idx="4294967295"/>
          </p:nvPr>
        </p:nvSpPr>
        <p:spPr>
          <a:xfrm>
            <a:off x="6553200" y="6245225"/>
            <a:ext cx="2133600" cy="476250"/>
          </a:xfrm>
          <a:prstGeom prst="rect">
            <a:avLst/>
          </a:prstGeom>
        </p:spPr>
        <p:txBody>
          <a:bodyPr/>
          <a:lstStyle/>
          <a:p>
            <a:pPr>
              <a:defRPr/>
            </a:pPr>
            <a:fld id="{A9FBEB88-9557-4635-A291-8A2B4F0BCCE8}" type="slidenum">
              <a:rPr lang="en-US" sz="1200" smtClean="0"/>
              <a:pPr>
                <a:defRPr/>
              </a:pPr>
              <a:t>43</a:t>
            </a:fld>
            <a:endParaRPr lang="en-US" sz="1200" dirty="0"/>
          </a:p>
        </p:txBody>
      </p:sp>
      <p:graphicFrame>
        <p:nvGraphicFramePr>
          <p:cNvPr id="10" name="Chart 9"/>
          <p:cNvGraphicFramePr>
            <a:graphicFrameLocks/>
          </p:cNvGraphicFramePr>
          <p:nvPr>
            <p:extLst>
              <p:ext uri="{D42A27DB-BD31-4B8C-83A1-F6EECF244321}">
                <p14:modId xmlns:p14="http://schemas.microsoft.com/office/powerpoint/2010/main" val="989302416"/>
              </p:ext>
            </p:extLst>
          </p:nvPr>
        </p:nvGraphicFramePr>
        <p:xfrm>
          <a:off x="4423236" y="1253792"/>
          <a:ext cx="4211178" cy="35468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976936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solidFill>
                  <a:schemeClr val="tx1"/>
                </a:solidFill>
                <a:latin typeface="Arial" pitchFamily="34" charset="0"/>
                <a:cs typeface="Arial" pitchFamily="34" charset="0"/>
              </a:rPr>
              <a:t>Industrial Electricity Prices</a:t>
            </a:r>
            <a:endParaRPr lang="en-CA" sz="2400" b="0" dirty="0">
              <a:solidFill>
                <a:schemeClr val="tx1"/>
              </a:solidFill>
              <a:latin typeface="Arial" pitchFamily="34" charset="0"/>
              <a:cs typeface="Arial" pitchFamily="34" charset="0"/>
            </a:endParaRPr>
          </a:p>
        </p:txBody>
      </p:sp>
      <p:sp>
        <p:nvSpPr>
          <p:cNvPr id="3" name="Content Placeholder 2"/>
          <p:cNvSpPr>
            <a:spLocks noGrp="1"/>
          </p:cNvSpPr>
          <p:nvPr>
            <p:ph idx="1"/>
          </p:nvPr>
        </p:nvSpPr>
        <p:spPr>
          <a:xfrm>
            <a:off x="457200" y="1219200"/>
            <a:ext cx="3466728" cy="3721968"/>
          </a:xfrm>
        </p:spPr>
        <p:txBody>
          <a:bodyPr>
            <a:normAutofit/>
          </a:bodyPr>
          <a:lstStyle/>
          <a:p>
            <a:pPr lvl="0"/>
            <a:r>
              <a:rPr lang="en-US" sz="1400" dirty="0" smtClean="0">
                <a:latin typeface="Arial" pitchFamily="34" charset="0"/>
                <a:cs typeface="Arial" pitchFamily="34" charset="0"/>
              </a:rPr>
              <a:t>There are about 300 large industrial consumers in Ontario.</a:t>
            </a:r>
          </a:p>
          <a:p>
            <a:pPr lvl="0"/>
            <a:endParaRPr lang="en-US" sz="1400" dirty="0">
              <a:latin typeface="Arial" pitchFamily="34" charset="0"/>
              <a:cs typeface="Arial" pitchFamily="34" charset="0"/>
            </a:endParaRPr>
          </a:p>
          <a:p>
            <a:pPr lvl="0"/>
            <a:r>
              <a:rPr lang="en-US" sz="1400" dirty="0" smtClean="0">
                <a:latin typeface="Arial" pitchFamily="34" charset="0"/>
                <a:cs typeface="Arial" pitchFamily="34" charset="0"/>
              </a:rPr>
              <a:t>Measures </a:t>
            </a:r>
            <a:r>
              <a:rPr lang="en-US" sz="1400" dirty="0">
                <a:latin typeface="Arial" pitchFamily="34" charset="0"/>
                <a:cs typeface="Arial" pitchFamily="34" charset="0"/>
              </a:rPr>
              <a:t>in place to mitigate industrial electricity prices </a:t>
            </a:r>
            <a:r>
              <a:rPr lang="en-US" sz="1400" dirty="0" smtClean="0">
                <a:latin typeface="Arial" pitchFamily="34" charset="0"/>
                <a:cs typeface="Arial" pitchFamily="34" charset="0"/>
              </a:rPr>
              <a:t>include ICI</a:t>
            </a:r>
            <a:r>
              <a:rPr lang="en-CA" sz="1400" dirty="0" smtClean="0">
                <a:latin typeface="Arial" pitchFamily="34" charset="0"/>
                <a:cs typeface="Arial" pitchFamily="34" charset="0"/>
              </a:rPr>
              <a:t> and </a:t>
            </a:r>
            <a:r>
              <a:rPr lang="en-US" sz="1400" dirty="0" smtClean="0">
                <a:latin typeface="Arial" pitchFamily="34" charset="0"/>
                <a:cs typeface="Arial" pitchFamily="34" charset="0"/>
              </a:rPr>
              <a:t>NIERP</a:t>
            </a:r>
            <a:r>
              <a:rPr lang="en-CA" sz="1400" dirty="0" smtClean="0">
                <a:latin typeface="Arial" pitchFamily="34" charset="0"/>
                <a:cs typeface="Arial" pitchFamily="34" charset="0"/>
              </a:rPr>
              <a:t>.</a:t>
            </a:r>
            <a:endParaRPr lang="en-CA" sz="1400" dirty="0">
              <a:latin typeface="Arial" pitchFamily="34" charset="0"/>
              <a:cs typeface="Arial" pitchFamily="34" charset="0"/>
            </a:endParaRPr>
          </a:p>
          <a:p>
            <a:pPr marL="0" indent="0">
              <a:buNone/>
            </a:pPr>
            <a:endParaRPr lang="en-CA" sz="1400" i="1" dirty="0" smtClean="0">
              <a:latin typeface="Arial" pitchFamily="34" charset="0"/>
              <a:cs typeface="Arial" pitchFamily="34" charset="0"/>
            </a:endParaRPr>
          </a:p>
          <a:p>
            <a:pPr lvl="0"/>
            <a:r>
              <a:rPr lang="en-US" sz="1400" dirty="0" smtClean="0">
                <a:latin typeface="Arial" pitchFamily="34" charset="0"/>
                <a:cs typeface="Arial" pitchFamily="34" charset="0"/>
              </a:rPr>
              <a:t>ICI </a:t>
            </a:r>
            <a:r>
              <a:rPr lang="en-US" sz="1400" dirty="0">
                <a:latin typeface="Arial" pitchFamily="34" charset="0"/>
                <a:cs typeface="Arial" pitchFamily="34" charset="0"/>
              </a:rPr>
              <a:t>lowers costs for eligible large electricity consumers (</a:t>
            </a:r>
            <a:r>
              <a:rPr lang="en-CA" sz="1400" dirty="0">
                <a:latin typeface="Arial" pitchFamily="34" charset="0"/>
                <a:cs typeface="Arial" pitchFamily="34" charset="0"/>
              </a:rPr>
              <a:t>i.e., </a:t>
            </a:r>
            <a:r>
              <a:rPr lang="en-US" sz="1400" dirty="0">
                <a:latin typeface="Arial" pitchFamily="34" charset="0"/>
                <a:cs typeface="Arial" pitchFamily="34" charset="0"/>
              </a:rPr>
              <a:t>those with monthly peak demand exceeding 3 MW) that reduce consumption during peak periods. </a:t>
            </a:r>
            <a:r>
              <a:rPr lang="en-US" sz="1400" dirty="0" smtClean="0">
                <a:latin typeface="Arial" pitchFamily="34" charset="0"/>
                <a:cs typeface="Arial" pitchFamily="34" charset="0"/>
              </a:rPr>
              <a:t> </a:t>
            </a:r>
          </a:p>
          <a:p>
            <a:pPr lvl="1">
              <a:buFont typeface="Arial" panose="020B0604020202020204" pitchFamily="34" charset="0"/>
              <a:buChar char="−"/>
            </a:pPr>
            <a:r>
              <a:rPr lang="en-US" sz="1200" dirty="0" smtClean="0">
                <a:latin typeface="Arial" pitchFamily="34" charset="0"/>
                <a:cs typeface="Arial" pitchFamily="34" charset="0"/>
              </a:rPr>
              <a:t>ICI consumers reduce </a:t>
            </a:r>
            <a:r>
              <a:rPr lang="en-US" sz="1200" dirty="0">
                <a:latin typeface="Arial" pitchFamily="34" charset="0"/>
                <a:cs typeface="Arial" pitchFamily="34" charset="0"/>
              </a:rPr>
              <a:t>their electricity rates by </a:t>
            </a:r>
            <a:r>
              <a:rPr lang="en-US" sz="1200" dirty="0" smtClean="0">
                <a:latin typeface="Arial" pitchFamily="34" charset="0"/>
                <a:cs typeface="Arial" pitchFamily="34" charset="0"/>
              </a:rPr>
              <a:t>25% </a:t>
            </a:r>
            <a:r>
              <a:rPr lang="en-US" sz="1200" dirty="0">
                <a:latin typeface="Arial" pitchFamily="34" charset="0"/>
                <a:cs typeface="Arial" pitchFamily="34" charset="0"/>
              </a:rPr>
              <a:t>on average</a:t>
            </a:r>
            <a:r>
              <a:rPr lang="en-US" sz="1200" dirty="0" smtClean="0">
                <a:latin typeface="Arial" pitchFamily="34" charset="0"/>
                <a:cs typeface="Arial" pitchFamily="34" charset="0"/>
              </a:rPr>
              <a:t>.</a:t>
            </a:r>
          </a:p>
          <a:p>
            <a:pPr lvl="0"/>
            <a:endParaRPr lang="en-CA" sz="1400" dirty="0">
              <a:latin typeface="Arial" pitchFamily="34" charset="0"/>
              <a:cs typeface="Arial" pitchFamily="34" charset="0"/>
            </a:endParaRPr>
          </a:p>
          <a:p>
            <a:endParaRPr lang="en-CA" sz="1400" dirty="0">
              <a:latin typeface="Arial" pitchFamily="34" charset="0"/>
              <a:cs typeface="Arial" pitchFamily="34" charset="0"/>
            </a:endParaRPr>
          </a:p>
        </p:txBody>
      </p:sp>
      <p:sp>
        <p:nvSpPr>
          <p:cNvPr id="5" name="Content Placeholder 2"/>
          <p:cNvSpPr txBox="1">
            <a:spLocks/>
          </p:cNvSpPr>
          <p:nvPr/>
        </p:nvSpPr>
        <p:spPr>
          <a:xfrm>
            <a:off x="432048" y="4797152"/>
            <a:ext cx="8460432" cy="792088"/>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r>
              <a:rPr lang="en-US" sz="1400" dirty="0">
                <a:latin typeface="Arial" pitchFamily="34" charset="0"/>
                <a:cs typeface="Arial" pitchFamily="34" charset="0"/>
              </a:rPr>
              <a:t>Participants in NIERP receive a rebate of </a:t>
            </a:r>
            <a:r>
              <a:rPr lang="en-US" sz="1400" dirty="0" smtClean="0">
                <a:latin typeface="Arial" pitchFamily="34" charset="0"/>
                <a:cs typeface="Arial" pitchFamily="34" charset="0"/>
              </a:rPr>
              <a:t>$20/</a:t>
            </a:r>
            <a:r>
              <a:rPr lang="en-US" sz="1400" dirty="0" err="1" smtClean="0">
                <a:latin typeface="Arial" pitchFamily="34" charset="0"/>
                <a:cs typeface="Arial" pitchFamily="34" charset="0"/>
              </a:rPr>
              <a:t>MWh</a:t>
            </a:r>
            <a:r>
              <a:rPr lang="en-US" sz="1400" dirty="0" smtClean="0">
                <a:latin typeface="Arial" pitchFamily="34" charset="0"/>
                <a:cs typeface="Arial" pitchFamily="34" charset="0"/>
              </a:rPr>
              <a:t>.  </a:t>
            </a:r>
            <a:r>
              <a:rPr lang="en-US" sz="1400" dirty="0">
                <a:latin typeface="Arial" pitchFamily="34" charset="0"/>
                <a:cs typeface="Arial" pitchFamily="34" charset="0"/>
              </a:rPr>
              <a:t>On average, industrial electricity prices </a:t>
            </a:r>
            <a:r>
              <a:rPr lang="en-US" sz="1400" dirty="0" smtClean="0">
                <a:latin typeface="Arial" pitchFamily="34" charset="0"/>
                <a:cs typeface="Arial" pitchFamily="34" charset="0"/>
              </a:rPr>
              <a:t>are reduced </a:t>
            </a:r>
            <a:r>
              <a:rPr lang="en-US" sz="1400" dirty="0">
                <a:latin typeface="Arial" pitchFamily="34" charset="0"/>
                <a:cs typeface="Arial" pitchFamily="34" charset="0"/>
              </a:rPr>
              <a:t>by </a:t>
            </a:r>
            <a:r>
              <a:rPr lang="en-US" sz="1400" dirty="0" smtClean="0">
                <a:latin typeface="Arial" pitchFamily="34" charset="0"/>
                <a:cs typeface="Arial" pitchFamily="34" charset="0"/>
              </a:rPr>
              <a:t>about 20</a:t>
            </a:r>
            <a:r>
              <a:rPr lang="en-CA" sz="1400" dirty="0">
                <a:latin typeface="Arial" pitchFamily="34" charset="0"/>
                <a:cs typeface="Arial" pitchFamily="34" charset="0"/>
              </a:rPr>
              <a:t>%</a:t>
            </a:r>
            <a:r>
              <a:rPr lang="en-US" sz="1400" dirty="0">
                <a:latin typeface="Arial" pitchFamily="34" charset="0"/>
                <a:cs typeface="Arial" pitchFamily="34" charset="0"/>
              </a:rPr>
              <a:t> through the </a:t>
            </a:r>
            <a:r>
              <a:rPr lang="en-US" sz="1400" dirty="0" smtClean="0">
                <a:latin typeface="Arial" pitchFamily="34" charset="0"/>
                <a:cs typeface="Arial" pitchFamily="34" charset="0"/>
              </a:rPr>
              <a:t>program, reducing all-in prices to $69/MWh for these consumers. The program is funded through the tax base.</a:t>
            </a:r>
          </a:p>
          <a:p>
            <a:pPr marL="0" indent="0">
              <a:buNone/>
            </a:pPr>
            <a:endParaRPr lang="en-US" sz="1400" dirty="0">
              <a:latin typeface="Arial" pitchFamily="34" charset="0"/>
              <a:cs typeface="Arial" pitchFamily="34" charset="0"/>
            </a:endParaRPr>
          </a:p>
          <a:p>
            <a:pPr lvl="0"/>
            <a:endParaRPr lang="en-CA" sz="1400" dirty="0">
              <a:latin typeface="Arial" pitchFamily="34" charset="0"/>
              <a:cs typeface="Arial" pitchFamily="34" charset="0"/>
            </a:endParaRPr>
          </a:p>
        </p:txBody>
      </p:sp>
      <p:sp>
        <p:nvSpPr>
          <p:cNvPr id="4" name="Rectangle 3"/>
          <p:cNvSpPr/>
          <p:nvPr/>
        </p:nvSpPr>
        <p:spPr>
          <a:xfrm>
            <a:off x="76200" y="5867400"/>
            <a:ext cx="8021124" cy="261610"/>
          </a:xfrm>
          <a:prstGeom prst="rect">
            <a:avLst/>
          </a:prstGeom>
        </p:spPr>
        <p:txBody>
          <a:bodyPr wrap="square">
            <a:spAutoFit/>
          </a:bodyPr>
          <a:lstStyle/>
          <a:p>
            <a:r>
              <a:rPr lang="en-CA" sz="1100" b="1" dirty="0">
                <a:latin typeface="Arial" panose="020B0604020202020204" pitchFamily="34" charset="0"/>
                <a:cs typeface="Arial" panose="020B0604020202020204" pitchFamily="34" charset="0"/>
              </a:rPr>
              <a:t>* Note: </a:t>
            </a:r>
            <a:r>
              <a:rPr lang="en-CA" sz="1100" dirty="0">
                <a:latin typeface="Arial" panose="020B0604020202020204" pitchFamily="34" charset="0"/>
                <a:cs typeface="Arial" panose="020B0604020202020204" pitchFamily="34" charset="0"/>
              </a:rPr>
              <a:t>Industrial consumers receive input tax credits for their HST. </a:t>
            </a:r>
          </a:p>
        </p:txBody>
      </p:sp>
      <p:sp>
        <p:nvSpPr>
          <p:cNvPr id="8" name="Slide Number Placeholder 4"/>
          <p:cNvSpPr>
            <a:spLocks noGrp="1"/>
          </p:cNvSpPr>
          <p:nvPr>
            <p:ph type="sldNum" sz="quarter" idx="4294967295"/>
          </p:nvPr>
        </p:nvSpPr>
        <p:spPr>
          <a:xfrm>
            <a:off x="6553200" y="6245225"/>
            <a:ext cx="2133600" cy="476250"/>
          </a:xfrm>
          <a:prstGeom prst="rect">
            <a:avLst/>
          </a:prstGeom>
        </p:spPr>
        <p:txBody>
          <a:bodyPr/>
          <a:lstStyle/>
          <a:p>
            <a:pPr>
              <a:defRPr/>
            </a:pPr>
            <a:fld id="{A9FBEB88-9557-4635-A291-8A2B4F0BCCE8}" type="slidenum">
              <a:rPr lang="en-US" sz="1200" smtClean="0"/>
              <a:pPr>
                <a:defRPr/>
              </a:pPr>
              <a:t>44</a:t>
            </a:fld>
            <a:endParaRPr lang="en-US" sz="1200"/>
          </a:p>
        </p:txBody>
      </p:sp>
      <p:graphicFrame>
        <p:nvGraphicFramePr>
          <p:cNvPr id="10" name="Chart 9"/>
          <p:cNvGraphicFramePr>
            <a:graphicFrameLocks/>
          </p:cNvGraphicFramePr>
          <p:nvPr>
            <p:extLst>
              <p:ext uri="{D42A27DB-BD31-4B8C-83A1-F6EECF244321}">
                <p14:modId xmlns:p14="http://schemas.microsoft.com/office/powerpoint/2010/main" val="2175043632"/>
              </p:ext>
            </p:extLst>
          </p:nvPr>
        </p:nvGraphicFramePr>
        <p:xfrm>
          <a:off x="4440216" y="1219200"/>
          <a:ext cx="4194198" cy="3352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060994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3346"/>
            <a:ext cx="8280000" cy="679390"/>
          </a:xfrm>
        </p:spPr>
        <p:txBody>
          <a:bodyPr>
            <a:normAutofit/>
          </a:bodyPr>
          <a:lstStyle/>
          <a:p>
            <a:r>
              <a:rPr lang="en-CA" sz="2400" b="0" dirty="0" smtClean="0">
                <a:latin typeface="Arial" panose="020B0604020202020204" pitchFamily="34" charset="0"/>
                <a:cs typeface="Arial" panose="020B0604020202020204" pitchFamily="34" charset="0"/>
              </a:rPr>
              <a:t>Total Components of Global Adjustment</a:t>
            </a:r>
            <a:endParaRPr lang="en-CA" sz="2400" b="0" dirty="0">
              <a:latin typeface="Arial" panose="020B0604020202020204" pitchFamily="34" charset="0"/>
              <a:cs typeface="Arial" panose="020B0604020202020204" pitchFamily="34" charset="0"/>
            </a:endParaRPr>
          </a:p>
        </p:txBody>
      </p:sp>
      <p:pic>
        <p:nvPicPr>
          <p:cNvPr id="4" name="Picture 1"/>
          <p:cNvPicPr>
            <a:picLocks noChangeAspect="1" noChangeArrowheads="1"/>
          </p:cNvPicPr>
          <p:nvPr/>
        </p:nvPicPr>
        <p:blipFill>
          <a:blip r:embed="rId2" cstate="print"/>
          <a:srcRect/>
          <a:stretch>
            <a:fillRect/>
          </a:stretch>
        </p:blipFill>
        <p:spPr bwMode="auto">
          <a:xfrm>
            <a:off x="395536" y="1978011"/>
            <a:ext cx="8424935" cy="3864947"/>
          </a:xfrm>
          <a:prstGeom prst="rect">
            <a:avLst/>
          </a:prstGeom>
          <a:noFill/>
          <a:ln w="9525">
            <a:noFill/>
            <a:miter lim="800000"/>
            <a:headEnd/>
            <a:tailEnd/>
          </a:ln>
        </p:spPr>
      </p:pic>
      <p:sp>
        <p:nvSpPr>
          <p:cNvPr id="5" name="TextBox 4"/>
          <p:cNvSpPr txBox="1"/>
          <p:nvPr/>
        </p:nvSpPr>
        <p:spPr>
          <a:xfrm>
            <a:off x="113472" y="5949280"/>
            <a:ext cx="3682418" cy="261610"/>
          </a:xfrm>
          <a:prstGeom prst="rect">
            <a:avLst/>
          </a:prstGeom>
          <a:noFill/>
        </p:spPr>
        <p:txBody>
          <a:bodyPr wrap="none" rtlCol="0">
            <a:spAutoFit/>
          </a:bodyPr>
          <a:lstStyle/>
          <a:p>
            <a:r>
              <a:rPr lang="en-US" sz="1100" b="1" dirty="0">
                <a:latin typeface="Arial" panose="020B0604020202020204" pitchFamily="34" charset="0"/>
                <a:ea typeface="Tahoma" panose="020B0604030504040204" pitchFamily="34" charset="0"/>
                <a:cs typeface="Arial" panose="020B0604020202020204" pitchFamily="34" charset="0"/>
              </a:rPr>
              <a:t>Source: </a:t>
            </a:r>
            <a:r>
              <a:rPr lang="en-US" sz="1100" dirty="0">
                <a:latin typeface="Arial" panose="020B0604020202020204" pitchFamily="34" charset="0"/>
                <a:ea typeface="Tahoma" panose="020B0604030504040204" pitchFamily="34" charset="0"/>
                <a:cs typeface="Arial" panose="020B0604020202020204" pitchFamily="34" charset="0"/>
              </a:rPr>
              <a:t>IESO Monthly Market </a:t>
            </a:r>
            <a:r>
              <a:rPr lang="en-US" sz="1100" dirty="0" smtClean="0">
                <a:latin typeface="Arial" panose="020B0604020202020204" pitchFamily="34" charset="0"/>
                <a:ea typeface="Tahoma" panose="020B0604030504040204" pitchFamily="34" charset="0"/>
                <a:cs typeface="Arial" panose="020B0604020202020204" pitchFamily="34" charset="0"/>
              </a:rPr>
              <a:t>Report (November 2015)</a:t>
            </a:r>
            <a:endParaRPr lang="en-CA" sz="1100" dirty="0">
              <a:latin typeface="Arial" panose="020B0604020202020204" pitchFamily="34" charset="0"/>
              <a:cs typeface="Arial" panose="020B0604020202020204" pitchFamily="34" charset="0"/>
            </a:endParaRPr>
          </a:p>
        </p:txBody>
      </p:sp>
      <p:sp>
        <p:nvSpPr>
          <p:cNvPr id="6" name="TextBox 5"/>
          <p:cNvSpPr txBox="1"/>
          <p:nvPr/>
        </p:nvSpPr>
        <p:spPr>
          <a:xfrm>
            <a:off x="848074" y="2134661"/>
            <a:ext cx="7036294" cy="307777"/>
          </a:xfrm>
          <a:prstGeom prst="rect">
            <a:avLst/>
          </a:prstGeom>
          <a:solidFill>
            <a:schemeClr val="accent1">
              <a:lumMod val="50000"/>
            </a:schemeClr>
          </a:solidFill>
          <a:ln w="12700">
            <a:solidFill>
              <a:schemeClr val="bg2">
                <a:lumMod val="60000"/>
                <a:lumOff val="40000"/>
              </a:schemeClr>
            </a:solid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en-US" sz="1400" b="1" dirty="0" smtClean="0">
                <a:latin typeface="Arial" panose="020B0604020202020204" pitchFamily="34" charset="0"/>
                <a:cs typeface="Arial" panose="020B0604020202020204" pitchFamily="34" charset="0"/>
              </a:rPr>
              <a:t>Total Global Adjustment by Components</a:t>
            </a:r>
            <a:endParaRPr lang="en-US" sz="1400" b="1" dirty="0">
              <a:latin typeface="Arial" panose="020B0604020202020204" pitchFamily="34" charset="0"/>
              <a:cs typeface="Arial" panose="020B0604020202020204" pitchFamily="34" charset="0"/>
            </a:endParaRPr>
          </a:p>
        </p:txBody>
      </p:sp>
      <p:sp>
        <p:nvSpPr>
          <p:cNvPr id="3" name="Rectangle 2"/>
          <p:cNvSpPr txBox="1"/>
          <p:nvPr/>
        </p:nvSpPr>
        <p:spPr>
          <a:xfrm>
            <a:off x="457200" y="1156062"/>
            <a:ext cx="8280000" cy="738664"/>
          </a:xfrm>
          <a:prstGeom prst="rect">
            <a:avLst/>
          </a:prstGeom>
        </p:spPr>
        <p:txBody>
          <a:bodyPr wrap="square">
            <a:spAutoFit/>
          </a:bodyPr>
          <a:lstStyle/>
          <a:p>
            <a:pPr marL="171450" indent="-171450">
              <a:spcBef>
                <a:spcPts val="0"/>
              </a:spcBef>
              <a:buFont typeface="Arial" charset="0"/>
              <a:buChar char="•"/>
            </a:pPr>
            <a:r>
              <a:rPr lang="en-CA" sz="1400" dirty="0">
                <a:latin typeface="Arial" panose="020B0604020202020204" pitchFamily="34" charset="0"/>
                <a:cs typeface="Arial" panose="020B0604020202020204" pitchFamily="34" charset="0"/>
              </a:rPr>
              <a:t>Global Adjustment (GA) is </a:t>
            </a:r>
            <a:r>
              <a:rPr lang="en-CA" sz="1400" dirty="0" smtClean="0">
                <a:latin typeface="Arial" panose="020B0604020202020204" pitchFamily="34" charset="0"/>
                <a:cs typeface="Arial" panose="020B0604020202020204" pitchFamily="34" charset="0"/>
              </a:rPr>
              <a:t>a</a:t>
            </a:r>
            <a:r>
              <a:rPr lang="en-US" sz="1400" dirty="0" smtClean="0">
                <a:latin typeface="Arial" panose="020B0604020202020204" pitchFamily="34" charset="0"/>
                <a:cs typeface="Arial" panose="020B0604020202020204" pitchFamily="34" charset="0"/>
              </a:rPr>
              <a:t> </a:t>
            </a:r>
            <a:r>
              <a:rPr lang="en-CA" sz="1400" dirty="0" smtClean="0">
                <a:latin typeface="Arial" panose="020B0604020202020204" pitchFamily="34" charset="0"/>
                <a:cs typeface="Arial" panose="020B0604020202020204" pitchFamily="34" charset="0"/>
              </a:rPr>
              <a:t>market </a:t>
            </a:r>
            <a:r>
              <a:rPr lang="en-CA" sz="1400" dirty="0">
                <a:latin typeface="Arial" panose="020B0604020202020204" pitchFamily="34" charset="0"/>
                <a:cs typeface="Arial" panose="020B0604020202020204" pitchFamily="34" charset="0"/>
              </a:rPr>
              <a:t>mechanism that recovers costs from electricity consumers, including the cost of </a:t>
            </a:r>
            <a:r>
              <a:rPr lang="en-CA" sz="1400" dirty="0" smtClean="0">
                <a:latin typeface="Arial" panose="020B0604020202020204" pitchFamily="34" charset="0"/>
                <a:cs typeface="Arial" panose="020B0604020202020204" pitchFamily="34" charset="0"/>
              </a:rPr>
              <a:t>almost all </a:t>
            </a:r>
            <a:r>
              <a:rPr lang="en-CA" sz="1400" dirty="0">
                <a:latin typeface="Arial" panose="020B0604020202020204" pitchFamily="34" charset="0"/>
                <a:cs typeface="Arial" panose="020B0604020202020204" pitchFamily="34" charset="0"/>
              </a:rPr>
              <a:t>conservation programs in the province (i.e., approximately </a:t>
            </a:r>
            <a:r>
              <a:rPr lang="en-CA" sz="1400" dirty="0" smtClean="0">
                <a:latin typeface="Arial" panose="020B0604020202020204" pitchFamily="34" charset="0"/>
                <a:cs typeface="Arial" panose="020B0604020202020204" pitchFamily="34" charset="0"/>
              </a:rPr>
              <a:t>half a billion dollars in 2016). </a:t>
            </a:r>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83175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dirty="0" smtClean="0">
                <a:latin typeface="Arial" pitchFamily="34" charset="0"/>
                <a:cs typeface="Arial" pitchFamily="34" charset="0"/>
              </a:rPr>
              <a:t>Cancel/Adjust Renewable Energy Procurements</a:t>
            </a:r>
            <a:endParaRPr lang="en-CA" dirty="0">
              <a:latin typeface="Arial" pitchFamily="34" charset="0"/>
              <a:cs typeface="Arial" pitchFamily="34" charset="0"/>
            </a:endParaRPr>
          </a:p>
        </p:txBody>
      </p:sp>
      <p:sp>
        <p:nvSpPr>
          <p:cNvPr id="5" name="Text Placeholder 4"/>
          <p:cNvSpPr>
            <a:spLocks noGrp="1"/>
          </p:cNvSpPr>
          <p:nvPr>
            <p:ph type="body" idx="1"/>
          </p:nvPr>
        </p:nvSpPr>
        <p:spPr/>
        <p:txBody>
          <a:bodyPr/>
          <a:lstStyle/>
          <a:p>
            <a:endParaRPr lang="en-CA"/>
          </a:p>
        </p:txBody>
      </p:sp>
    </p:spTree>
    <p:extLst>
      <p:ext uri="{BB962C8B-B14F-4D97-AF65-F5344CB8AC3E}">
        <p14:creationId xmlns:p14="http://schemas.microsoft.com/office/powerpoint/2010/main" val="15227584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LRP </a:t>
            </a:r>
            <a:r>
              <a:rPr lang="en-CA" sz="2400" b="0" dirty="0">
                <a:latin typeface="Arial" panose="020B0604020202020204" pitchFamily="34" charset="0"/>
                <a:cs typeface="Arial" panose="020B0604020202020204" pitchFamily="34" charset="0"/>
              </a:rPr>
              <a:t>I Pre-Construction Liability </a:t>
            </a:r>
            <a:r>
              <a:rPr lang="en-CA" sz="2400" b="0" dirty="0" smtClean="0">
                <a:latin typeface="Arial" panose="020B0604020202020204" pitchFamily="34" charset="0"/>
                <a:cs typeface="Arial" panose="020B0604020202020204" pitchFamily="34" charset="0"/>
              </a:rPr>
              <a:t>Limits</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280000" cy="5162128"/>
          </a:xfrm>
        </p:spPr>
        <p:txBody>
          <a:bodyPr>
            <a:noAutofit/>
          </a:bodyPr>
          <a:lstStyle/>
          <a:p>
            <a:r>
              <a:rPr lang="en-CA" sz="1400" dirty="0" smtClean="0">
                <a:latin typeface="Arial" panose="020B0604020202020204" pitchFamily="34" charset="0"/>
                <a:cs typeface="Arial" panose="020B0604020202020204" pitchFamily="34" charset="0"/>
              </a:rPr>
              <a:t>All </a:t>
            </a:r>
            <a:r>
              <a:rPr lang="en-CA" sz="1400" dirty="0">
                <a:latin typeface="Arial" panose="020B0604020202020204" pitchFamily="34" charset="0"/>
                <a:cs typeface="Arial" panose="020B0604020202020204" pitchFamily="34" charset="0"/>
              </a:rPr>
              <a:t>16 successful LRP I developers accepted Optional Termination Provisions when the LRP I Contracts were executed in April 2016. </a:t>
            </a:r>
          </a:p>
          <a:p>
            <a:pPr marL="0" lvl="0" indent="0">
              <a:buNone/>
            </a:pPr>
            <a:endParaRPr lang="en-CA" sz="600" dirty="0" smtClean="0">
              <a:latin typeface="Arial" panose="020B0604020202020204" pitchFamily="34" charset="0"/>
              <a:cs typeface="Arial" panose="020B0604020202020204" pitchFamily="34" charset="0"/>
            </a:endParaRPr>
          </a:p>
          <a:p>
            <a:pPr marL="285750" lvl="0" indent="-285750"/>
            <a:r>
              <a:rPr lang="en-CA" sz="1400" dirty="0" smtClean="0">
                <a:latin typeface="Arial" panose="020B0604020202020204" pitchFamily="34" charset="0"/>
                <a:cs typeface="Arial" panose="020B0604020202020204" pitchFamily="34" charset="0"/>
              </a:rPr>
              <a:t>If IESO </a:t>
            </a:r>
            <a:r>
              <a:rPr lang="en-CA" sz="1400" dirty="0">
                <a:latin typeface="Arial" panose="020B0604020202020204" pitchFamily="34" charset="0"/>
                <a:cs typeface="Arial" panose="020B0604020202020204" pitchFamily="34" charset="0"/>
              </a:rPr>
              <a:t>chooses to enact the Optional Termination provision before a project has met all Key Development Milestones, </a:t>
            </a:r>
            <a:r>
              <a:rPr lang="en-CA" sz="1400" dirty="0" smtClean="0">
                <a:latin typeface="Arial" panose="020B0604020202020204" pitchFamily="34" charset="0"/>
                <a:cs typeface="Arial" panose="020B0604020202020204" pitchFamily="34" charset="0"/>
              </a:rPr>
              <a:t>IESO </a:t>
            </a:r>
            <a:r>
              <a:rPr lang="en-CA" sz="1400" dirty="0">
                <a:latin typeface="Arial" panose="020B0604020202020204" pitchFamily="34" charset="0"/>
                <a:cs typeface="Arial" panose="020B0604020202020204" pitchFamily="34" charset="0"/>
              </a:rPr>
              <a:t>is required to pay pre-construction development costs up to the Pre Construction Liability Limit.</a:t>
            </a:r>
          </a:p>
          <a:p>
            <a:pPr marL="0" lvl="0" indent="0">
              <a:buNone/>
            </a:pPr>
            <a:endParaRPr lang="en-CA" sz="600" dirty="0" smtClean="0">
              <a:latin typeface="Arial" panose="020B0604020202020204" pitchFamily="34" charset="0"/>
              <a:cs typeface="Arial" panose="020B0604020202020204" pitchFamily="34" charset="0"/>
            </a:endParaRPr>
          </a:p>
          <a:p>
            <a:pPr marL="285750" lvl="0" indent="-285750"/>
            <a:r>
              <a:rPr lang="en-CA" sz="1400" dirty="0" smtClean="0">
                <a:latin typeface="Arial" panose="020B0604020202020204" pitchFamily="34" charset="0"/>
                <a:cs typeface="Arial" panose="020B0604020202020204" pitchFamily="34" charset="0"/>
              </a:rPr>
              <a:t>Pre-construction </a:t>
            </a:r>
            <a:r>
              <a:rPr lang="en-CA" sz="1400" dirty="0">
                <a:latin typeface="Arial" panose="020B0604020202020204" pitchFamily="34" charset="0"/>
                <a:cs typeface="Arial" panose="020B0604020202020204" pitchFamily="34" charset="0"/>
              </a:rPr>
              <a:t>development costs include costs incurred for feasibility studies, obtaining site access rights, work towards environmental approvals, business development plans, negotiation of contracts for design, equipment, construction and financing, reasonable overhead expenses, and other reasonable costs incurred</a:t>
            </a:r>
            <a:r>
              <a:rPr lang="en-CA" sz="1400" dirty="0" smtClean="0">
                <a:latin typeface="Arial" panose="020B0604020202020204" pitchFamily="34" charset="0"/>
                <a:cs typeface="Arial" panose="020B0604020202020204" pitchFamily="34" charset="0"/>
              </a:rPr>
              <a:t>.</a:t>
            </a:r>
            <a:endParaRPr lang="en-CA" sz="1400" i="1" dirty="0">
              <a:latin typeface="Arial" panose="020B0604020202020204" pitchFamily="34" charset="0"/>
              <a:cs typeface="Arial" panose="020B0604020202020204" pitchFamily="34" charset="0"/>
            </a:endParaRPr>
          </a:p>
          <a:p>
            <a:pPr marL="285750" indent="-285750"/>
            <a:endParaRPr lang="en-CA" sz="600" dirty="0" smtClean="0">
              <a:latin typeface="Arial" panose="020B0604020202020204" pitchFamily="34" charset="0"/>
              <a:cs typeface="Arial" panose="020B0604020202020204" pitchFamily="34" charset="0"/>
            </a:endParaRPr>
          </a:p>
          <a:p>
            <a:pPr marL="285750" indent="-285750"/>
            <a:r>
              <a:rPr lang="en-CA" sz="1400" dirty="0" smtClean="0">
                <a:latin typeface="Arial" panose="020B0604020202020204" pitchFamily="34" charset="0"/>
                <a:cs typeface="Arial" panose="020B0604020202020204" pitchFamily="34" charset="0"/>
              </a:rPr>
              <a:t>The </a:t>
            </a:r>
            <a:r>
              <a:rPr lang="en-CA" sz="1400" dirty="0">
                <a:latin typeface="Arial" panose="020B0604020202020204" pitchFamily="34" charset="0"/>
                <a:cs typeface="Arial" panose="020B0604020202020204" pitchFamily="34" charset="0"/>
              </a:rPr>
              <a:t>Pre Construction Liability Limits are</a:t>
            </a:r>
            <a:r>
              <a:rPr lang="en-CA" sz="1400" dirty="0" smtClean="0">
                <a:latin typeface="Arial" panose="020B0604020202020204" pitchFamily="34" charset="0"/>
                <a:cs typeface="Arial" panose="020B0604020202020204" pitchFamily="34" charset="0"/>
              </a:rPr>
              <a:t>:</a:t>
            </a:r>
            <a:endParaRPr lang="en-CA" sz="1400" i="1" dirty="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dirty="0">
                <a:latin typeface="Arial" pitchFamily="34" charset="0"/>
                <a:cs typeface="Arial" pitchFamily="34" charset="0"/>
              </a:rPr>
              <a:t>Non-Rooftop Solar: $250,000 plus $10.00/kW of Contract Capacity </a:t>
            </a:r>
          </a:p>
          <a:p>
            <a:pPr lvl="1">
              <a:buFont typeface="Arial" panose="020B0604020202020204" pitchFamily="34" charset="0"/>
              <a:buChar char="−"/>
            </a:pPr>
            <a:r>
              <a:rPr lang="en-CA" sz="1200" dirty="0">
                <a:latin typeface="Arial" pitchFamily="34" charset="0"/>
                <a:cs typeface="Arial" pitchFamily="34" charset="0"/>
              </a:rPr>
              <a:t>Waterpower: $500,000 plus $20.00/kW of Contract Capacity </a:t>
            </a:r>
          </a:p>
          <a:p>
            <a:pPr lvl="1">
              <a:buFont typeface="Arial" panose="020B0604020202020204" pitchFamily="34" charset="0"/>
              <a:buChar char="−"/>
            </a:pPr>
            <a:r>
              <a:rPr lang="en-CA" sz="1200" dirty="0">
                <a:latin typeface="Arial" pitchFamily="34" charset="0"/>
                <a:cs typeface="Arial" pitchFamily="34" charset="0"/>
              </a:rPr>
              <a:t>On-Shore Wind: $400,000 plus $2.00/kW of Contract Capacity</a:t>
            </a:r>
          </a:p>
          <a:p>
            <a:pPr marL="285750" lvl="0" indent="-285750"/>
            <a:endParaRPr lang="en-CA" sz="600" dirty="0" smtClean="0">
              <a:latin typeface="Arial" panose="020B0604020202020204" pitchFamily="34" charset="0"/>
              <a:cs typeface="Arial" panose="020B0604020202020204" pitchFamily="34" charset="0"/>
            </a:endParaRPr>
          </a:p>
          <a:p>
            <a:pPr marL="285750" lvl="0" indent="-285750"/>
            <a:r>
              <a:rPr lang="en-CA" sz="1400" dirty="0" smtClean="0">
                <a:latin typeface="Arial" panose="020B0604020202020204" pitchFamily="34" charset="0"/>
                <a:cs typeface="Arial" panose="020B0604020202020204" pitchFamily="34" charset="0"/>
              </a:rPr>
              <a:t>According </a:t>
            </a:r>
            <a:r>
              <a:rPr lang="en-CA" sz="1400" dirty="0">
                <a:latin typeface="Arial" panose="020B0604020202020204" pitchFamily="34" charset="0"/>
                <a:cs typeface="Arial" panose="020B0604020202020204" pitchFamily="34" charset="0"/>
              </a:rPr>
              <a:t>to the LRP I Optional Termination provision, the developer has a duty to take reasonable steps to mitigate losses, liabilities, costs and damages incurred as a result of the Optional Termination. </a:t>
            </a:r>
          </a:p>
          <a:p>
            <a:pPr lvl="1">
              <a:buFont typeface="Arial" panose="020B0604020202020204" pitchFamily="34" charset="0"/>
              <a:buChar char="−"/>
            </a:pPr>
            <a:r>
              <a:rPr lang="en-CA" sz="1200" dirty="0">
                <a:latin typeface="Arial" pitchFamily="34" charset="0"/>
                <a:cs typeface="Arial" pitchFamily="34" charset="0"/>
              </a:rPr>
              <a:t>The IESO will not provide compensation for amounts which are attributable to a developer’s failure to take reasonable steps to mitigate. </a:t>
            </a:r>
          </a:p>
          <a:p>
            <a:pPr lvl="1">
              <a:buFont typeface="Arial" panose="020B0604020202020204" pitchFamily="34" charset="0"/>
              <a:buChar char="−"/>
            </a:pPr>
            <a:endParaRPr lang="en-CA" sz="1200" dirty="0">
              <a:latin typeface="Arial" pitchFamily="34" charset="0"/>
              <a:cs typeface="Arial" pitchFamily="34" charset="0"/>
            </a:endParaRPr>
          </a:p>
        </p:txBody>
      </p:sp>
    </p:spTree>
    <p:extLst>
      <p:ext uri="{BB962C8B-B14F-4D97-AF65-F5344CB8AC3E}">
        <p14:creationId xmlns:p14="http://schemas.microsoft.com/office/powerpoint/2010/main" val="3125817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2" y="381000"/>
            <a:ext cx="8507288" cy="599728"/>
          </a:xfrm>
        </p:spPr>
        <p:txBody>
          <a:bodyPr>
            <a:normAutofit/>
          </a:bodyPr>
          <a:lstStyle/>
          <a:p>
            <a:r>
              <a:rPr lang="en-CA" sz="2400" b="0" dirty="0" smtClean="0">
                <a:latin typeface="Arial" panose="020B0604020202020204" pitchFamily="34" charset="0"/>
                <a:cs typeface="Arial" panose="020B0604020202020204" pitchFamily="34" charset="0"/>
              </a:rPr>
              <a:t>Current Electricity Prices – Industrial and Commercial</a:t>
            </a:r>
            <a:endParaRPr lang="en-CA" sz="2400" b="0" dirty="0"/>
          </a:p>
        </p:txBody>
      </p:sp>
      <p:sp>
        <p:nvSpPr>
          <p:cNvPr id="3" name="Content Placeholder 2"/>
          <p:cNvSpPr>
            <a:spLocks noGrp="1"/>
          </p:cNvSpPr>
          <p:nvPr>
            <p:ph idx="1"/>
          </p:nvPr>
        </p:nvSpPr>
        <p:spPr>
          <a:xfrm>
            <a:off x="529208" y="1075184"/>
            <a:ext cx="8507288" cy="1201688"/>
          </a:xfrm>
        </p:spPr>
        <p:txBody>
          <a:bodyPr>
            <a:normAutofit/>
          </a:bodyPr>
          <a:lstStyle/>
          <a:p>
            <a:r>
              <a:rPr lang="en-CA" dirty="0">
                <a:latin typeface="Arial" pitchFamily="34" charset="0"/>
                <a:cs typeface="Arial" pitchFamily="34" charset="0"/>
              </a:rPr>
              <a:t>While large industrial electricity consumers </a:t>
            </a:r>
            <a:r>
              <a:rPr lang="en-CA" dirty="0" smtClean="0">
                <a:latin typeface="Arial" pitchFamily="34" charset="0"/>
                <a:cs typeface="Arial" pitchFamily="34" charset="0"/>
              </a:rPr>
              <a:t>(i.e., Class A) </a:t>
            </a:r>
            <a:r>
              <a:rPr lang="en-CA" dirty="0">
                <a:latin typeface="Arial" pitchFamily="34" charset="0"/>
                <a:cs typeface="Arial" pitchFamily="34" charset="0"/>
              </a:rPr>
              <a:t>rates are competitive with other jurisdictions, rates for </a:t>
            </a:r>
            <a:r>
              <a:rPr lang="en-US" dirty="0" smtClean="0">
                <a:latin typeface="Arial" pitchFamily="34" charset="0"/>
                <a:cs typeface="Arial" pitchFamily="34" charset="0"/>
              </a:rPr>
              <a:t>commercial/</a:t>
            </a:r>
            <a:r>
              <a:rPr lang="en-CA" dirty="0" smtClean="0">
                <a:latin typeface="Arial" pitchFamily="34" charset="0"/>
                <a:cs typeface="Arial" pitchFamily="34" charset="0"/>
              </a:rPr>
              <a:t>small </a:t>
            </a:r>
            <a:r>
              <a:rPr lang="en-CA" dirty="0">
                <a:latin typeface="Arial" pitchFamily="34" charset="0"/>
                <a:cs typeface="Arial" pitchFamily="34" charset="0"/>
              </a:rPr>
              <a:t>industrial </a:t>
            </a:r>
            <a:r>
              <a:rPr lang="en-CA" dirty="0" smtClean="0">
                <a:latin typeface="Arial" pitchFamily="34" charset="0"/>
                <a:cs typeface="Arial" pitchFamily="34" charset="0"/>
              </a:rPr>
              <a:t>consumers (i.e., Class </a:t>
            </a:r>
            <a:r>
              <a:rPr lang="en-CA" dirty="0">
                <a:latin typeface="Arial" pitchFamily="34" charset="0"/>
                <a:cs typeface="Arial" pitchFamily="34" charset="0"/>
              </a:rPr>
              <a:t>B) </a:t>
            </a:r>
            <a:r>
              <a:rPr lang="en-CA" dirty="0" smtClean="0">
                <a:latin typeface="Arial" pitchFamily="34" charset="0"/>
                <a:cs typeface="Arial" pitchFamily="34" charset="0"/>
              </a:rPr>
              <a:t>are higher </a:t>
            </a:r>
            <a:r>
              <a:rPr lang="en-CA" dirty="0">
                <a:latin typeface="Arial" pitchFamily="34" charset="0"/>
                <a:cs typeface="Arial" pitchFamily="34" charset="0"/>
              </a:rPr>
              <a:t>by </a:t>
            </a:r>
            <a:r>
              <a:rPr lang="en-CA" dirty="0" smtClean="0">
                <a:latin typeface="Arial" pitchFamily="34" charset="0"/>
                <a:cs typeface="Arial" pitchFamily="34" charset="0"/>
              </a:rPr>
              <a:t>comparison</a:t>
            </a:r>
            <a:r>
              <a:rPr lang="en-US" dirty="0" smtClean="0">
                <a:latin typeface="Arial" pitchFamily="34" charset="0"/>
                <a:cs typeface="Arial" pitchFamily="34" charset="0"/>
              </a:rPr>
              <a:t>.</a:t>
            </a:r>
            <a:endParaRPr lang="en-CA" dirty="0">
              <a:latin typeface="Arial" pitchFamily="34" charset="0"/>
              <a:cs typeface="Arial" pitchFamily="34" charset="0"/>
            </a:endParaRPr>
          </a:p>
          <a:p>
            <a:pPr lvl="1">
              <a:buFont typeface="Arial" panose="020B0604020202020204" pitchFamily="34" charset="0"/>
              <a:buChar char="–"/>
            </a:pPr>
            <a:r>
              <a:rPr lang="en-CA" sz="1400" b="1" dirty="0">
                <a:latin typeface="Arial" panose="020B0604020202020204" pitchFamily="34" charset="0"/>
                <a:cs typeface="Arial" panose="020B0604020202020204" pitchFamily="34" charset="0"/>
              </a:rPr>
              <a:t>Note: </a:t>
            </a:r>
            <a:r>
              <a:rPr lang="en-CA" sz="1400" dirty="0">
                <a:latin typeface="Arial" panose="020B0604020202020204" pitchFamily="34" charset="0"/>
                <a:cs typeface="Arial" panose="020B0604020202020204" pitchFamily="34" charset="0"/>
              </a:rPr>
              <a:t>Current industrial and commercial prices are below 2013 LTEP </a:t>
            </a:r>
            <a:r>
              <a:rPr lang="en-CA" sz="1400" dirty="0" smtClean="0">
                <a:latin typeface="Arial" panose="020B0604020202020204" pitchFamily="34" charset="0"/>
                <a:cs typeface="Arial" panose="020B0604020202020204" pitchFamily="34" charset="0"/>
              </a:rPr>
              <a:t>forecasts ($96 / </a:t>
            </a:r>
            <a:r>
              <a:rPr lang="en-CA" sz="1400" dirty="0" err="1" smtClean="0">
                <a:latin typeface="Arial" panose="020B0604020202020204" pitchFamily="34" charset="0"/>
                <a:cs typeface="Arial" panose="020B0604020202020204" pitchFamily="34" charset="0"/>
              </a:rPr>
              <a:t>MWh</a:t>
            </a:r>
            <a:r>
              <a:rPr lang="en-CA" sz="1400" dirty="0">
                <a:latin typeface="Arial" panose="020B0604020202020204" pitchFamily="34" charset="0"/>
                <a:cs typeface="Arial" panose="020B0604020202020204" pitchFamily="34" charset="0"/>
              </a:rPr>
              <a:t>)</a:t>
            </a:r>
          </a:p>
          <a:p>
            <a:endParaRPr lang="en-CA" dirty="0">
              <a:latin typeface="Arial" pitchFamily="34" charset="0"/>
              <a:cs typeface="Arial" pitchFamily="34" charset="0"/>
            </a:endParaRPr>
          </a:p>
        </p:txBody>
      </p:sp>
      <p:sp>
        <p:nvSpPr>
          <p:cNvPr id="7" name="TextBox 6"/>
          <p:cNvSpPr txBox="1"/>
          <p:nvPr/>
        </p:nvSpPr>
        <p:spPr>
          <a:xfrm>
            <a:off x="35496" y="5837202"/>
            <a:ext cx="8928992" cy="400110"/>
          </a:xfrm>
          <a:prstGeom prst="rect">
            <a:avLst/>
          </a:prstGeom>
          <a:noFill/>
        </p:spPr>
        <p:txBody>
          <a:bodyPr wrap="square" rtlCol="0">
            <a:spAutoFit/>
          </a:bodyPr>
          <a:lstStyle/>
          <a:p>
            <a:r>
              <a:rPr lang="en-CA" sz="1000" b="1" dirty="0" smtClean="0">
                <a:latin typeface="Arial" pitchFamily="34" charset="0"/>
                <a:cs typeface="Arial" pitchFamily="34" charset="0"/>
              </a:rPr>
              <a:t>Note</a:t>
            </a:r>
            <a:r>
              <a:rPr lang="en-CA" sz="1000" dirty="0" smtClean="0">
                <a:latin typeface="Arial" pitchFamily="34" charset="0"/>
                <a:cs typeface="Arial" pitchFamily="34" charset="0"/>
              </a:rPr>
              <a:t>: Based on year-to-date (YTD) September 2016 prices.  Class A reflects a transmission-connected consumer.  Class B reflects a 1 MW load operating at 56% load factor and connected to Toronto Hydro. </a:t>
            </a:r>
            <a:endParaRPr lang="en-CA" sz="1000" b="1" dirty="0">
              <a:latin typeface="Arial" pitchFamily="34" charset="0"/>
              <a:cs typeface="Arial"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1644507607"/>
              </p:ext>
            </p:extLst>
          </p:nvPr>
        </p:nvGraphicFramePr>
        <p:xfrm>
          <a:off x="1331640" y="2348880"/>
          <a:ext cx="6583680" cy="329184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3275856" y="3735304"/>
            <a:ext cx="360040" cy="269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72496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p:cNvSpPr txBox="1">
            <a:spLocks/>
          </p:cNvSpPr>
          <p:nvPr/>
        </p:nvSpPr>
        <p:spPr>
          <a:xfrm>
            <a:off x="539552" y="1052736"/>
            <a:ext cx="8424936" cy="4896544"/>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38138" indent="-342900"/>
            <a:r>
              <a:rPr lang="en-CA" sz="1400" dirty="0" smtClean="0">
                <a:latin typeface="Arial" panose="020B0604020202020204" pitchFamily="34" charset="0"/>
                <a:cs typeface="Arial" panose="020B0604020202020204" pitchFamily="34" charset="0"/>
              </a:rPr>
              <a:t>The suite of proposed initiatives are intended to:  </a:t>
            </a:r>
          </a:p>
          <a:p>
            <a:pPr lvl="1">
              <a:buFont typeface="Arial" panose="020B0604020202020204" pitchFamily="34" charset="0"/>
              <a:buChar char="–"/>
            </a:pPr>
            <a:r>
              <a:rPr lang="en-CA" sz="1200" dirty="0">
                <a:latin typeface="Arial" panose="020B0604020202020204" pitchFamily="34" charset="0"/>
                <a:cs typeface="Arial" panose="020B0604020202020204" pitchFamily="34" charset="0"/>
              </a:rPr>
              <a:t>Transform how the electricity market </a:t>
            </a:r>
            <a:r>
              <a:rPr lang="en-CA" sz="1200" dirty="0" smtClean="0">
                <a:latin typeface="Arial" panose="020B0604020202020204" pitchFamily="34" charset="0"/>
                <a:cs typeface="Arial" panose="020B0604020202020204" pitchFamily="34" charset="0"/>
              </a:rPr>
              <a:t>operates in Ontario;</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Re-set how electricity sector programs are funded (i.e., rate-base vs tax-base); </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Provide system benefits (e.g., industrial load retention);</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Lower the cost of electricity for </a:t>
            </a:r>
            <a:r>
              <a:rPr lang="en-CA" sz="1200" dirty="0">
                <a:latin typeface="Arial" panose="020B0604020202020204" pitchFamily="34" charset="0"/>
                <a:cs typeface="Arial" panose="020B0604020202020204" pitchFamily="34" charset="0"/>
              </a:rPr>
              <a:t>residential </a:t>
            </a:r>
            <a:r>
              <a:rPr lang="en-CA" sz="1200" dirty="0" smtClean="0">
                <a:latin typeface="Arial" panose="020B0604020202020204" pitchFamily="34" charset="0"/>
                <a:cs typeface="Arial" panose="020B0604020202020204" pitchFamily="34" charset="0"/>
              </a:rPr>
              <a:t>and industrial consumers; and</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Increase cost effectiveness and improve efficiency. </a:t>
            </a:r>
            <a:endParaRPr lang="en-CA" sz="1200" dirty="0">
              <a:latin typeface="Arial" panose="020B0604020202020204" pitchFamily="34" charset="0"/>
              <a:cs typeface="Arial" panose="020B0604020202020204" pitchFamily="34" charset="0"/>
            </a:endParaRPr>
          </a:p>
          <a:p>
            <a:endParaRPr lang="en-CA" sz="105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The </a:t>
            </a:r>
            <a:r>
              <a:rPr lang="en-CA" sz="1400" dirty="0">
                <a:latin typeface="Arial" panose="020B0604020202020204" pitchFamily="34" charset="0"/>
                <a:cs typeface="Arial" panose="020B0604020202020204" pitchFamily="34" charset="0"/>
              </a:rPr>
              <a:t>proposed </a:t>
            </a:r>
            <a:r>
              <a:rPr lang="en-CA" sz="1400" dirty="0" smtClean="0">
                <a:latin typeface="Arial" panose="020B0604020202020204" pitchFamily="34" charset="0"/>
                <a:cs typeface="Arial" panose="020B0604020202020204" pitchFamily="34" charset="0"/>
              </a:rPr>
              <a:t>initiatives include:</a:t>
            </a:r>
          </a:p>
          <a:p>
            <a:pPr marL="800100" lvl="1" indent="-342900">
              <a:buFont typeface="+mj-lt"/>
              <a:buAutoNum type="arabicPeriod"/>
            </a:pPr>
            <a:r>
              <a:rPr lang="en-CA" sz="1200" dirty="0" smtClean="0">
                <a:latin typeface="Arial" pitchFamily="34" charset="0"/>
                <a:cs typeface="Arial" pitchFamily="34" charset="0"/>
              </a:rPr>
              <a:t>Implement Market </a:t>
            </a:r>
            <a:r>
              <a:rPr lang="en-CA" sz="1200" dirty="0">
                <a:latin typeface="Arial" pitchFamily="34" charset="0"/>
                <a:cs typeface="Arial" pitchFamily="34" charset="0"/>
              </a:rPr>
              <a:t>Renewal </a:t>
            </a:r>
            <a:r>
              <a:rPr lang="en-CA" sz="1200" dirty="0" smtClean="0">
                <a:latin typeface="Arial" pitchFamily="34" charset="0"/>
                <a:cs typeface="Arial" pitchFamily="34" charset="0"/>
              </a:rPr>
              <a:t>Initiatives</a:t>
            </a:r>
          </a:p>
          <a:p>
            <a:pPr marL="800100" lvl="1" indent="-342900">
              <a:buFont typeface="+mj-lt"/>
              <a:buAutoNum type="arabicPeriod"/>
            </a:pPr>
            <a:r>
              <a:rPr lang="en-CA" sz="1200" dirty="0">
                <a:latin typeface="Arial" pitchFamily="34" charset="0"/>
                <a:cs typeface="Arial" pitchFamily="34" charset="0"/>
              </a:rPr>
              <a:t>Fund Electricity Support Programs Through The </a:t>
            </a:r>
            <a:r>
              <a:rPr lang="en-CA" sz="1200" dirty="0" smtClean="0">
                <a:latin typeface="Arial" pitchFamily="34" charset="0"/>
                <a:cs typeface="Arial" pitchFamily="34" charset="0"/>
              </a:rPr>
              <a:t>Tax-base</a:t>
            </a:r>
          </a:p>
          <a:p>
            <a:pPr marL="800100" lvl="1" indent="-342900">
              <a:buFont typeface="+mj-lt"/>
              <a:buAutoNum type="arabicPeriod"/>
            </a:pPr>
            <a:r>
              <a:rPr lang="en-CA" sz="1200" dirty="0">
                <a:latin typeface="Arial" pitchFamily="34" charset="0"/>
                <a:cs typeface="Arial" pitchFamily="34" charset="0"/>
              </a:rPr>
              <a:t>Eliminate </a:t>
            </a:r>
            <a:r>
              <a:rPr lang="en-CA" sz="1200" dirty="0" smtClean="0">
                <a:latin typeface="Arial" pitchFamily="34" charset="0"/>
                <a:cs typeface="Arial" pitchFamily="34" charset="0"/>
              </a:rPr>
              <a:t>the Industrial Conservation Initiative (ICI) </a:t>
            </a:r>
          </a:p>
          <a:p>
            <a:pPr marL="800100" lvl="1" indent="-342900">
              <a:buFont typeface="+mj-lt"/>
              <a:buAutoNum type="arabicPeriod"/>
            </a:pPr>
            <a:r>
              <a:rPr lang="en-CA" sz="1200" dirty="0" smtClean="0">
                <a:latin typeface="Arial" pitchFamily="34" charset="0"/>
                <a:cs typeface="Arial" pitchFamily="34" charset="0"/>
              </a:rPr>
              <a:t>Amortize Conservation Program Costs</a:t>
            </a:r>
            <a:endParaRPr lang="en-CA" sz="1200" strike="sngStrike" dirty="0" smtClean="0">
              <a:latin typeface="Arial" pitchFamily="34" charset="0"/>
              <a:cs typeface="Arial" pitchFamily="34" charset="0"/>
            </a:endParaRPr>
          </a:p>
          <a:p>
            <a:pPr marL="800100" lvl="1" indent="-342900">
              <a:buFont typeface="+mj-lt"/>
              <a:buAutoNum type="arabicPeriod"/>
            </a:pPr>
            <a:r>
              <a:rPr lang="en-CA" sz="1200" dirty="0">
                <a:latin typeface="Arial" pitchFamily="34" charset="0"/>
                <a:cs typeface="Arial" pitchFamily="34" charset="0"/>
              </a:rPr>
              <a:t>LDC Efficiencies </a:t>
            </a:r>
          </a:p>
          <a:p>
            <a:pPr marL="800100" lvl="1" indent="-342900">
              <a:buFont typeface="+mj-lt"/>
              <a:buAutoNum type="arabicPeriod"/>
            </a:pPr>
            <a:r>
              <a:rPr lang="en-CA" sz="1200" dirty="0" smtClean="0">
                <a:latin typeface="Arial" pitchFamily="34" charset="0"/>
                <a:cs typeface="Arial" pitchFamily="34" charset="0"/>
              </a:rPr>
              <a:t>Rate </a:t>
            </a:r>
            <a:r>
              <a:rPr lang="en-CA" sz="1200" dirty="0">
                <a:latin typeface="Arial" pitchFamily="34" charset="0"/>
                <a:cs typeface="Arial" pitchFamily="34" charset="0"/>
              </a:rPr>
              <a:t>Design </a:t>
            </a:r>
            <a:r>
              <a:rPr lang="en-CA" sz="1200" dirty="0" smtClean="0">
                <a:latin typeface="Arial" pitchFamily="34" charset="0"/>
                <a:cs typeface="Arial" pitchFamily="34" charset="0"/>
              </a:rPr>
              <a:t>Initiatives </a:t>
            </a:r>
          </a:p>
          <a:p>
            <a:pPr marL="800100" lvl="1" indent="-342900">
              <a:buFont typeface="+mj-lt"/>
              <a:buAutoNum type="arabicPeriod"/>
            </a:pPr>
            <a:r>
              <a:rPr lang="en-CA" sz="1200" dirty="0" smtClean="0">
                <a:latin typeface="Arial" pitchFamily="34" charset="0"/>
                <a:cs typeface="Arial" pitchFamily="34" charset="0"/>
              </a:rPr>
              <a:t>Reduced Cost of OPG Borrowing</a:t>
            </a:r>
          </a:p>
          <a:p>
            <a:pPr marL="800100" lvl="1" indent="-342900">
              <a:buFont typeface="+mj-lt"/>
              <a:buAutoNum type="arabicPeriod"/>
            </a:pPr>
            <a:r>
              <a:rPr lang="en-CA" sz="1200" dirty="0">
                <a:latin typeface="Arial" pitchFamily="34" charset="0"/>
                <a:cs typeface="Arial" pitchFamily="34" charset="0"/>
              </a:rPr>
              <a:t>End </a:t>
            </a:r>
            <a:r>
              <a:rPr lang="en-CA" sz="1200" dirty="0" smtClean="0">
                <a:latin typeface="Arial" pitchFamily="34" charset="0"/>
                <a:cs typeface="Arial" pitchFamily="34" charset="0"/>
              </a:rPr>
              <a:t>Debt Retirement Charge</a:t>
            </a:r>
            <a:r>
              <a:rPr lang="en-US" sz="1200" dirty="0" smtClean="0">
                <a:latin typeface="Arial" pitchFamily="34" charset="0"/>
                <a:cs typeface="Arial" pitchFamily="34" charset="0"/>
              </a:rPr>
              <a:t> (DRC) </a:t>
            </a:r>
            <a:r>
              <a:rPr lang="en-CA" sz="1200" dirty="0" smtClean="0">
                <a:latin typeface="Arial" pitchFamily="34" charset="0"/>
                <a:cs typeface="Arial" pitchFamily="34" charset="0"/>
              </a:rPr>
              <a:t>Early </a:t>
            </a:r>
            <a:r>
              <a:rPr lang="en-CA" sz="1200" dirty="0">
                <a:latin typeface="Arial" pitchFamily="34" charset="0"/>
                <a:cs typeface="Arial" pitchFamily="34" charset="0"/>
              </a:rPr>
              <a:t>for </a:t>
            </a:r>
            <a:r>
              <a:rPr lang="en-US" sz="1200" dirty="0" smtClean="0">
                <a:latin typeface="Arial" pitchFamily="34" charset="0"/>
                <a:cs typeface="Arial" pitchFamily="34" charset="0"/>
              </a:rPr>
              <a:t>Commercial/Small Industrial </a:t>
            </a:r>
            <a:r>
              <a:rPr lang="en-CA" sz="1200" dirty="0" smtClean="0">
                <a:latin typeface="Arial" pitchFamily="34" charset="0"/>
                <a:cs typeface="Arial" pitchFamily="34" charset="0"/>
              </a:rPr>
              <a:t>Class B Electricity Consumers</a:t>
            </a:r>
          </a:p>
          <a:p>
            <a:pPr marL="800100" lvl="1" indent="-342900">
              <a:buFont typeface="+mj-lt"/>
              <a:buAutoNum type="arabicPeriod"/>
            </a:pPr>
            <a:r>
              <a:rPr lang="en-CA" sz="1200" dirty="0" smtClean="0">
                <a:latin typeface="Arial" pitchFamily="34" charset="0"/>
                <a:cs typeface="Arial" pitchFamily="34" charset="0"/>
              </a:rPr>
              <a:t>Dedicate Departure Tax</a:t>
            </a:r>
          </a:p>
          <a:p>
            <a:pPr marL="800100" lvl="1" indent="-342900">
              <a:buFont typeface="+mj-lt"/>
              <a:buAutoNum type="arabicPeriod"/>
            </a:pPr>
            <a:r>
              <a:rPr lang="en-CA" sz="1200" dirty="0" smtClean="0">
                <a:latin typeface="Arial" pitchFamily="34" charset="0"/>
                <a:cs typeface="Arial" pitchFamily="34" charset="0"/>
              </a:rPr>
              <a:t>Cancel/Adjust </a:t>
            </a:r>
            <a:r>
              <a:rPr lang="en-CA" sz="1200" dirty="0">
                <a:latin typeface="Arial" pitchFamily="34" charset="0"/>
                <a:cs typeface="Arial" pitchFamily="34" charset="0"/>
              </a:rPr>
              <a:t>Renewable </a:t>
            </a:r>
            <a:r>
              <a:rPr lang="en-CA" sz="1200" dirty="0" smtClean="0">
                <a:latin typeface="Arial" pitchFamily="34" charset="0"/>
                <a:cs typeface="Arial" pitchFamily="34" charset="0"/>
              </a:rPr>
              <a:t>Energy Procurements</a:t>
            </a:r>
            <a:endParaRPr lang="en-CA" sz="1200" strike="sngStrike" dirty="0">
              <a:latin typeface="Arial" pitchFamily="34" charset="0"/>
              <a:cs typeface="Arial" pitchFamily="34" charset="0"/>
            </a:endParaRPr>
          </a:p>
          <a:p>
            <a:pPr marL="0" indent="0">
              <a:buNone/>
            </a:pPr>
            <a:endParaRPr lang="en-CA" sz="10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The proposed initiatives provide opportunities to reduce electricity costs for residential and industrial consumers while at the same time transforming the province’s electricity market and yielding benefits for the electricity system.</a:t>
            </a:r>
            <a:endParaRPr lang="en-CA" sz="1400" dirty="0">
              <a:latin typeface="Arial" panose="020B0604020202020204" pitchFamily="34" charset="0"/>
              <a:cs typeface="Arial" panose="020B0604020202020204" pitchFamily="34" charset="0"/>
            </a:endParaRPr>
          </a:p>
          <a:p>
            <a:endParaRPr lang="en-CA" sz="1400" dirty="0" smtClean="0">
              <a:latin typeface="Arial" panose="020B0604020202020204" pitchFamily="34" charset="0"/>
              <a:cs typeface="Arial" panose="020B0604020202020204" pitchFamily="34" charset="0"/>
            </a:endParaRPr>
          </a:p>
        </p:txBody>
      </p:sp>
      <p:sp>
        <p:nvSpPr>
          <p:cNvPr id="4" name="Title 1"/>
          <p:cNvSpPr txBox="1">
            <a:spLocks/>
          </p:cNvSpPr>
          <p:nvPr/>
        </p:nvSpPr>
        <p:spPr>
          <a:xfrm>
            <a:off x="457200" y="381000"/>
            <a:ext cx="8507288" cy="527720"/>
          </a:xfrm>
          <a:prstGeom prst="rect">
            <a:avLst/>
          </a:prstGeom>
          <a:solidFill>
            <a:schemeClr val="accent3">
              <a:lumMod val="40000"/>
              <a:lumOff val="60000"/>
            </a:schemeClr>
          </a:solidFill>
        </p:spPr>
        <p:txBody>
          <a:bodyPr vert="horz" lIns="91440" tIns="45720" rIns="91440" bIns="45720" rtlCol="0" anchor="ctr">
            <a:noAutofit/>
          </a:bodyPr>
          <a:lstStyle>
            <a:lvl1pPr algn="l" defTabSz="914400" rtl="0" eaLnBrk="1" latinLnBrk="0" hangingPunct="1">
              <a:spcBef>
                <a:spcPct val="0"/>
              </a:spcBef>
              <a:buNone/>
              <a:defRPr sz="20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sz="2400" b="0" dirty="0" smtClean="0">
                <a:latin typeface="Arial" pitchFamily="34" charset="0"/>
                <a:cs typeface="Arial" pitchFamily="34" charset="0"/>
              </a:rPr>
              <a:t>Proposed Initiatives – Overview </a:t>
            </a:r>
            <a:endParaRPr lang="en-CA" sz="2400" b="0" dirty="0">
              <a:latin typeface="Arial" pitchFamily="34" charset="0"/>
              <a:cs typeface="Arial" pitchFamily="34" charset="0"/>
            </a:endParaRPr>
          </a:p>
        </p:txBody>
      </p:sp>
    </p:spTree>
    <p:extLst>
      <p:ext uri="{BB962C8B-B14F-4D97-AF65-F5344CB8AC3E}">
        <p14:creationId xmlns:p14="http://schemas.microsoft.com/office/powerpoint/2010/main" val="3416721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527720"/>
          </a:xfrm>
        </p:spPr>
        <p:txBody>
          <a:bodyPr>
            <a:normAutofit/>
          </a:bodyPr>
          <a:lstStyle/>
          <a:p>
            <a:r>
              <a:rPr lang="en-US" sz="2400" b="0" dirty="0" smtClean="0">
                <a:latin typeface="Arial" pitchFamily="34" charset="0"/>
                <a:cs typeface="Arial" pitchFamily="34" charset="0"/>
              </a:rPr>
              <a:t>Proposed Initiatives – Impacts </a:t>
            </a:r>
            <a:endParaRPr lang="en-CA" sz="2400" b="0" dirty="0">
              <a:latin typeface="Arial" pitchFamily="34" charset="0"/>
              <a:cs typeface="Arial" pitchFamily="34" charset="0"/>
            </a:endParaRPr>
          </a:p>
        </p:txBody>
      </p:sp>
      <p:sp>
        <p:nvSpPr>
          <p:cNvPr id="4" name="Content Placeholder 2"/>
          <p:cNvSpPr txBox="1">
            <a:spLocks/>
          </p:cNvSpPr>
          <p:nvPr/>
        </p:nvSpPr>
        <p:spPr>
          <a:xfrm>
            <a:off x="467544" y="980728"/>
            <a:ext cx="8496944" cy="648072"/>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spcAft>
                <a:spcPts val="600"/>
              </a:spcAft>
            </a:pPr>
            <a:r>
              <a:rPr lang="en-CA" sz="1200" dirty="0" smtClean="0">
                <a:latin typeface="Arial" panose="020B0604020202020204" pitchFamily="34" charset="0"/>
                <a:cs typeface="Arial" panose="020B0604020202020204" pitchFamily="34" charset="0"/>
              </a:rPr>
              <a:t>Each of the proposed initiatives under consideration target different government programs and different parts of the electricity</a:t>
            </a:r>
            <a:r>
              <a:rPr lang="en-US" sz="1200" dirty="0" smtClean="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bill. The proposals impact different classes of electricity consumers to varying degrees.</a:t>
            </a:r>
          </a:p>
          <a:p>
            <a:pPr>
              <a:spcBef>
                <a:spcPts val="600"/>
              </a:spcBef>
              <a:spcAft>
                <a:spcPts val="600"/>
              </a:spcAft>
            </a:pPr>
            <a:endParaRPr lang="en-CA" sz="1400" dirty="0" smtClean="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192270315"/>
              </p:ext>
            </p:extLst>
          </p:nvPr>
        </p:nvGraphicFramePr>
        <p:xfrm>
          <a:off x="611560" y="1533788"/>
          <a:ext cx="8208912" cy="4256662"/>
        </p:xfrm>
        <a:graphic>
          <a:graphicData uri="http://schemas.openxmlformats.org/drawingml/2006/table">
            <a:tbl>
              <a:tblPr firstRow="1" bandRow="1">
                <a:tableStyleId>{ED083AE6-46FA-4A59-8FB0-9F97EB10719F}</a:tableStyleId>
              </a:tblPr>
              <a:tblGrid>
                <a:gridCol w="2350899"/>
                <a:gridCol w="1716038"/>
                <a:gridCol w="1824203"/>
                <a:gridCol w="2317772"/>
              </a:tblGrid>
              <a:tr h="235894">
                <a:tc>
                  <a:txBody>
                    <a:bodyPr/>
                    <a:lstStyle/>
                    <a:p>
                      <a:pPr algn="l"/>
                      <a:r>
                        <a:rPr lang="en-CA" sz="900" b="1" cap="none" spc="0" dirty="0" smtClean="0">
                          <a:ln>
                            <a:noFill/>
                          </a:ln>
                          <a:solidFill>
                            <a:schemeClr val="tx1"/>
                          </a:solidFill>
                          <a:effectLst/>
                          <a:latin typeface="Arial" pitchFamily="34" charset="0"/>
                          <a:cs typeface="Arial" pitchFamily="34" charset="0"/>
                        </a:rPr>
                        <a:t>Proposal </a:t>
                      </a:r>
                      <a:endParaRPr lang="en-CA" sz="900" b="1" cap="none" spc="0" dirty="0">
                        <a:ln>
                          <a:noFill/>
                        </a:ln>
                        <a:solidFill>
                          <a:schemeClr val="tx1"/>
                        </a:solidFill>
                        <a:effectLst/>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a:r>
                        <a:rPr lang="en-CA" sz="900" b="1" cap="none" spc="0" dirty="0" smtClean="0">
                          <a:ln>
                            <a:noFill/>
                          </a:ln>
                          <a:solidFill>
                            <a:schemeClr val="tx1"/>
                          </a:solidFill>
                          <a:effectLst/>
                          <a:latin typeface="Arial" pitchFamily="34" charset="0"/>
                          <a:cs typeface="Arial" pitchFamily="34" charset="0"/>
                        </a:rPr>
                        <a:t>Program / Initiative</a:t>
                      </a:r>
                      <a:endParaRPr lang="en-CA" sz="900" b="1" cap="none" spc="0" dirty="0">
                        <a:ln>
                          <a:noFill/>
                        </a:ln>
                        <a:solidFill>
                          <a:schemeClr val="tx1"/>
                        </a:solidFill>
                        <a:effectLst/>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a:r>
                        <a:rPr lang="en-CA" sz="900" b="1" cap="none" spc="0" dirty="0" smtClean="0">
                          <a:ln>
                            <a:noFill/>
                          </a:ln>
                          <a:solidFill>
                            <a:schemeClr val="tx1"/>
                          </a:solidFill>
                          <a:effectLst/>
                          <a:latin typeface="Arial" pitchFamily="34" charset="0"/>
                          <a:cs typeface="Arial" pitchFamily="34" charset="0"/>
                        </a:rPr>
                        <a:t>Line on Bills</a:t>
                      </a:r>
                      <a:endParaRPr lang="en-CA" sz="900" b="1" cap="none" spc="0" dirty="0">
                        <a:ln>
                          <a:noFill/>
                        </a:ln>
                        <a:solidFill>
                          <a:schemeClr val="tx1"/>
                        </a:solidFill>
                        <a:effectLst/>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l"/>
                      <a:r>
                        <a:rPr lang="en-CA" sz="900" b="1" cap="none" spc="0" dirty="0" smtClean="0">
                          <a:ln>
                            <a:noFill/>
                          </a:ln>
                          <a:solidFill>
                            <a:schemeClr val="tx1"/>
                          </a:solidFill>
                          <a:effectLst/>
                          <a:latin typeface="Arial" pitchFamily="34" charset="0"/>
                          <a:cs typeface="Arial" pitchFamily="34" charset="0"/>
                        </a:rPr>
                        <a:t>Who Benefits</a:t>
                      </a:r>
                      <a:endParaRPr lang="en-CA" sz="900" b="1" cap="none" spc="0" dirty="0">
                        <a:ln>
                          <a:noFill/>
                        </a:ln>
                        <a:solidFill>
                          <a:schemeClr val="tx1"/>
                        </a:solidFill>
                        <a:effectLst/>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solidFill>
                      <a:schemeClr val="bg1">
                        <a:lumMod val="75000"/>
                      </a:schemeClr>
                    </a:solidFill>
                  </a:tcPr>
                </a:tc>
              </a:tr>
              <a:tr h="412178">
                <a:tc>
                  <a:txBody>
                    <a:bodyPr/>
                    <a:lstStyle/>
                    <a:p>
                      <a:pPr marL="2286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sz="900" dirty="0" smtClean="0">
                          <a:solidFill>
                            <a:schemeClr val="tx1"/>
                          </a:solidFill>
                          <a:latin typeface="Arial" pitchFamily="34" charset="0"/>
                          <a:cs typeface="Arial" pitchFamily="34" charset="0"/>
                        </a:rPr>
                        <a:t>Implement Market</a:t>
                      </a:r>
                      <a:r>
                        <a:rPr lang="en-CA" sz="900" baseline="0" dirty="0" smtClean="0">
                          <a:solidFill>
                            <a:schemeClr val="tx1"/>
                          </a:solidFill>
                          <a:latin typeface="Arial" pitchFamily="34" charset="0"/>
                          <a:cs typeface="Arial" pitchFamily="34" charset="0"/>
                        </a:rPr>
                        <a:t> </a:t>
                      </a:r>
                      <a:r>
                        <a:rPr lang="en-US" sz="900" baseline="0" dirty="0" smtClean="0">
                          <a:solidFill>
                            <a:schemeClr val="tx1"/>
                          </a:solidFill>
                          <a:latin typeface="Arial" pitchFamily="34" charset="0"/>
                          <a:cs typeface="Arial" pitchFamily="34" charset="0"/>
                        </a:rPr>
                        <a:t>Renewal </a:t>
                      </a:r>
                      <a:r>
                        <a:rPr lang="en-CA" sz="900" dirty="0" smtClean="0">
                          <a:solidFill>
                            <a:schemeClr val="tx1"/>
                          </a:solidFill>
                          <a:latin typeface="Arial" pitchFamily="34" charset="0"/>
                          <a:cs typeface="Arial" pitchFamily="34" charset="0"/>
                        </a:rPr>
                        <a:t>Initiatives</a:t>
                      </a:r>
                    </a:p>
                    <a:p>
                      <a:pPr marL="0" indent="0">
                        <a:buFont typeface="+mj-lt"/>
                        <a:buNone/>
                      </a:pPr>
                      <a:endParaRPr lang="en-CA" sz="9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CA" sz="900" dirty="0" smtClean="0">
                          <a:solidFill>
                            <a:schemeClr val="tx1"/>
                          </a:solidFill>
                          <a:latin typeface="Arial" pitchFamily="34" charset="0"/>
                          <a:cs typeface="Arial" pitchFamily="34" charset="0"/>
                        </a:rPr>
                        <a:t>Market</a:t>
                      </a:r>
                      <a:r>
                        <a:rPr lang="en-CA" sz="900" baseline="0" dirty="0" smtClean="0">
                          <a:solidFill>
                            <a:schemeClr val="tx1"/>
                          </a:solidFill>
                          <a:latin typeface="Arial" pitchFamily="34" charset="0"/>
                          <a:cs typeface="Arial" pitchFamily="34" charset="0"/>
                        </a:rPr>
                        <a:t> Renewal</a:t>
                      </a:r>
                      <a:endParaRPr lang="en-CA" sz="9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Electricity, Global</a:t>
                      </a:r>
                      <a:r>
                        <a:rPr lang="en-CA" sz="900" baseline="0" dirty="0" smtClean="0">
                          <a:solidFill>
                            <a:schemeClr val="tx1"/>
                          </a:solidFill>
                          <a:latin typeface="Arial" pitchFamily="34" charset="0"/>
                          <a:cs typeface="Arial" pitchFamily="34" charset="0"/>
                        </a:rPr>
                        <a:t> Adjustment, Regulatory</a:t>
                      </a:r>
                      <a:endParaRPr lang="en-CA" sz="900" dirty="0" smtClean="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Market</a:t>
                      </a:r>
                      <a:r>
                        <a:rPr lang="en-CA" sz="900" baseline="0" dirty="0" smtClean="0">
                          <a:solidFill>
                            <a:schemeClr val="tx1"/>
                          </a:solidFill>
                          <a:latin typeface="Arial" pitchFamily="34" charset="0"/>
                          <a:cs typeface="Arial" pitchFamily="34" charset="0"/>
                        </a:rPr>
                        <a:t> Renewal: All electricity consumers</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900" baseline="0" dirty="0" smtClean="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48162">
                <a:tc>
                  <a:txBody>
                    <a:bodyPr/>
                    <a:lstStyle/>
                    <a:p>
                      <a:pPr marL="228600" indent="-228600">
                        <a:buFont typeface="+mj-lt"/>
                        <a:buAutoNum type="arabicPeriod" startAt="2"/>
                      </a:pPr>
                      <a:r>
                        <a:rPr lang="en-CA" sz="900" dirty="0" smtClean="0">
                          <a:solidFill>
                            <a:schemeClr val="tx1"/>
                          </a:solidFill>
                          <a:latin typeface="Arial" pitchFamily="34" charset="0"/>
                          <a:cs typeface="Arial" pitchFamily="34" charset="0"/>
                        </a:rPr>
                        <a:t>Fund</a:t>
                      </a:r>
                      <a:r>
                        <a:rPr lang="en-CA" sz="900" baseline="0" dirty="0" smtClean="0">
                          <a:solidFill>
                            <a:schemeClr val="tx1"/>
                          </a:solidFill>
                          <a:latin typeface="Arial" pitchFamily="34" charset="0"/>
                          <a:cs typeface="Arial" pitchFamily="34" charset="0"/>
                        </a:rPr>
                        <a:t> Electricity Support Programs Through The Tax-base</a:t>
                      </a:r>
                    </a:p>
                  </a:txBody>
                  <a:tcPr>
                    <a:lnT w="12700" cap="flat" cmpd="sng" algn="ctr">
                      <a:solidFill>
                        <a:schemeClr val="tx1"/>
                      </a:solidFill>
                      <a:prstDash val="solid"/>
                      <a:round/>
                      <a:headEnd type="none" w="med" len="med"/>
                      <a:tailEnd type="none" w="med" len="med"/>
                    </a:lnT>
                    <a:solidFill>
                      <a:schemeClr val="bg1"/>
                    </a:solidFill>
                  </a:tcPr>
                </a:tc>
                <a:tc>
                  <a:txBody>
                    <a:bodyPr/>
                    <a:lstStyle/>
                    <a:p>
                      <a:pPr algn="l"/>
                      <a:r>
                        <a:rPr lang="en-CA" sz="900" dirty="0" smtClean="0">
                          <a:solidFill>
                            <a:schemeClr val="tx1"/>
                          </a:solidFill>
                          <a:latin typeface="Arial" pitchFamily="34" charset="0"/>
                          <a:cs typeface="Arial" pitchFamily="34" charset="0"/>
                        </a:rPr>
                        <a:t>OESP,</a:t>
                      </a:r>
                      <a:r>
                        <a:rPr lang="en-CA" sz="900" baseline="0" dirty="0" smtClean="0">
                          <a:solidFill>
                            <a:schemeClr val="tx1"/>
                          </a:solidFill>
                          <a:latin typeface="Arial" pitchFamily="34" charset="0"/>
                          <a:cs typeface="Arial" pitchFamily="34" charset="0"/>
                        </a:rPr>
                        <a:t> </a:t>
                      </a:r>
                      <a:r>
                        <a:rPr lang="en-CA" sz="900" dirty="0" smtClean="0">
                          <a:solidFill>
                            <a:schemeClr val="tx1"/>
                          </a:solidFill>
                          <a:latin typeface="Arial" pitchFamily="34" charset="0"/>
                          <a:cs typeface="Arial" pitchFamily="34" charset="0"/>
                        </a:rPr>
                        <a:t>RRRP</a:t>
                      </a:r>
                      <a:endParaRPr lang="en-CA" sz="9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lgn="l"/>
                      <a:r>
                        <a:rPr lang="en-CA" sz="900" dirty="0" smtClean="0">
                          <a:solidFill>
                            <a:schemeClr val="tx1"/>
                          </a:solidFill>
                          <a:latin typeface="Arial" pitchFamily="34" charset="0"/>
                          <a:cs typeface="Arial" pitchFamily="34" charset="0"/>
                        </a:rPr>
                        <a:t>Regulatory</a:t>
                      </a:r>
                      <a:endParaRPr lang="en-CA" sz="9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solidFill>
                      <a:schemeClr val="bg1"/>
                    </a:solidFill>
                  </a:tcPr>
                </a:tc>
                <a:tc>
                  <a:txBody>
                    <a:bodyPr/>
                    <a:lstStyle/>
                    <a:p>
                      <a:pPr algn="l"/>
                      <a:r>
                        <a:rPr lang="en-CA" sz="900" dirty="0" smtClean="0">
                          <a:solidFill>
                            <a:schemeClr val="tx1"/>
                          </a:solidFill>
                          <a:latin typeface="Arial" pitchFamily="34" charset="0"/>
                          <a:cs typeface="Arial" pitchFamily="34" charset="0"/>
                        </a:rPr>
                        <a:t>All electricity</a:t>
                      </a:r>
                      <a:r>
                        <a:rPr lang="en-CA" sz="900" baseline="0" dirty="0" smtClean="0">
                          <a:solidFill>
                            <a:schemeClr val="tx1"/>
                          </a:solidFill>
                          <a:latin typeface="Arial" pitchFamily="34" charset="0"/>
                          <a:cs typeface="Arial" pitchFamily="34" charset="0"/>
                        </a:rPr>
                        <a:t> </a:t>
                      </a:r>
                      <a:r>
                        <a:rPr lang="en-CA" sz="900" dirty="0" smtClean="0">
                          <a:solidFill>
                            <a:schemeClr val="tx1"/>
                          </a:solidFill>
                          <a:latin typeface="Arial" pitchFamily="34" charset="0"/>
                          <a:cs typeface="Arial" pitchFamily="34" charset="0"/>
                        </a:rPr>
                        <a:t>consumers evenly</a:t>
                      </a:r>
                      <a:endParaRPr lang="en-CA" sz="900" dirty="0">
                        <a:solidFill>
                          <a:schemeClr val="tx1"/>
                        </a:solidFill>
                        <a:latin typeface="Arial" pitchFamily="34" charset="0"/>
                        <a:cs typeface="Arial" pitchFamily="34" charset="0"/>
                      </a:endParaRPr>
                    </a:p>
                  </a:txBody>
                  <a:tcPr>
                    <a:lnT w="12700" cap="flat" cmpd="sng" algn="ctr">
                      <a:solidFill>
                        <a:schemeClr val="tx1"/>
                      </a:solidFill>
                      <a:prstDash val="solid"/>
                      <a:round/>
                      <a:headEnd type="none" w="med" len="med"/>
                      <a:tailEnd type="none" w="med" len="med"/>
                    </a:lnT>
                    <a:solidFill>
                      <a:schemeClr val="bg1"/>
                    </a:solidFill>
                  </a:tcPr>
                </a:tc>
              </a:tr>
              <a:tr h="342442">
                <a:tc>
                  <a:txBody>
                    <a:bodyPr/>
                    <a:lstStyle/>
                    <a:p>
                      <a:pPr marL="228600" indent="-228600">
                        <a:buFont typeface="+mj-lt"/>
                        <a:buAutoNum type="arabicPeriod" startAt="3"/>
                      </a:pPr>
                      <a:r>
                        <a:rPr lang="en-CA" sz="900" dirty="0" smtClean="0">
                          <a:solidFill>
                            <a:schemeClr val="tx1"/>
                          </a:solidFill>
                          <a:latin typeface="Arial" pitchFamily="34" charset="0"/>
                          <a:cs typeface="Arial" pitchFamily="34" charset="0"/>
                        </a:rPr>
                        <a:t>Eliminate the Industrial</a:t>
                      </a:r>
                      <a:r>
                        <a:rPr lang="en-CA" sz="900" baseline="0" dirty="0" smtClean="0">
                          <a:solidFill>
                            <a:schemeClr val="tx1"/>
                          </a:solidFill>
                          <a:latin typeface="Arial" pitchFamily="34" charset="0"/>
                          <a:cs typeface="Arial" pitchFamily="34" charset="0"/>
                        </a:rPr>
                        <a:t> </a:t>
                      </a:r>
                      <a:r>
                        <a:rPr lang="en-CA" sz="900" dirty="0" smtClean="0">
                          <a:solidFill>
                            <a:schemeClr val="tx1"/>
                          </a:solidFill>
                          <a:latin typeface="Arial" pitchFamily="34" charset="0"/>
                          <a:cs typeface="Arial" pitchFamily="34" charset="0"/>
                        </a:rPr>
                        <a:t>Conservation Initiative</a:t>
                      </a:r>
                      <a:r>
                        <a:rPr lang="en-CA" sz="900" baseline="0" dirty="0" smtClean="0">
                          <a:solidFill>
                            <a:schemeClr val="tx1"/>
                          </a:solidFill>
                          <a:latin typeface="Arial" pitchFamily="34" charset="0"/>
                          <a:cs typeface="Arial" pitchFamily="34" charset="0"/>
                        </a:rPr>
                        <a:t> (ICI)</a:t>
                      </a:r>
                      <a:endParaRPr lang="en-CA" sz="900" dirty="0" smtClean="0">
                        <a:solidFill>
                          <a:schemeClr val="tx1"/>
                        </a:solidFill>
                        <a:latin typeface="Arial" pitchFamily="34" charset="0"/>
                        <a:cs typeface="Arial" pitchFamily="34" charset="0"/>
                      </a:endParaRPr>
                    </a:p>
                  </a:txBody>
                  <a:tcPr>
                    <a:solidFill>
                      <a:schemeClr val="bg1"/>
                    </a:solidFill>
                  </a:tcPr>
                </a:tc>
                <a:tc>
                  <a:txBody>
                    <a:bodyPr/>
                    <a:lstStyle/>
                    <a:p>
                      <a:pPr algn="l"/>
                      <a:r>
                        <a:rPr lang="en-CA" sz="900" dirty="0" smtClean="0">
                          <a:solidFill>
                            <a:schemeClr val="tx1"/>
                          </a:solidFill>
                          <a:latin typeface="Arial" pitchFamily="34" charset="0"/>
                          <a:cs typeface="Arial" pitchFamily="34" charset="0"/>
                        </a:rPr>
                        <a:t>ICI</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algn="l"/>
                      <a:r>
                        <a:rPr lang="en-CA" sz="900" dirty="0" smtClean="0">
                          <a:solidFill>
                            <a:schemeClr val="tx1"/>
                          </a:solidFill>
                          <a:latin typeface="Arial" pitchFamily="34" charset="0"/>
                          <a:cs typeface="Arial" pitchFamily="34" charset="0"/>
                        </a:rPr>
                        <a:t>Electricity, Global</a:t>
                      </a:r>
                      <a:r>
                        <a:rPr lang="en-CA" sz="900" baseline="0" dirty="0" smtClean="0">
                          <a:solidFill>
                            <a:schemeClr val="tx1"/>
                          </a:solidFill>
                          <a:latin typeface="Arial" pitchFamily="34" charset="0"/>
                          <a:cs typeface="Arial" pitchFamily="34" charset="0"/>
                        </a:rPr>
                        <a:t> Adjustment</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Only</a:t>
                      </a:r>
                      <a:r>
                        <a:rPr lang="en-CA" sz="900" baseline="0" dirty="0" smtClean="0">
                          <a:solidFill>
                            <a:schemeClr val="tx1"/>
                          </a:solidFill>
                          <a:latin typeface="Arial" pitchFamily="34" charset="0"/>
                          <a:cs typeface="Arial" pitchFamily="34" charset="0"/>
                        </a:rPr>
                        <a:t> </a:t>
                      </a:r>
                      <a:r>
                        <a:rPr lang="en-CA" sz="900" dirty="0" smtClean="0">
                          <a:solidFill>
                            <a:schemeClr val="tx1"/>
                          </a:solidFill>
                          <a:latin typeface="Arial" pitchFamily="34" charset="0"/>
                          <a:cs typeface="Arial" pitchFamily="34" charset="0"/>
                        </a:rPr>
                        <a:t>Class B electricity consumers (i.e., residential)  </a:t>
                      </a:r>
                      <a:r>
                        <a:rPr lang="en-CA" sz="900" b="1" dirty="0" smtClean="0">
                          <a:solidFill>
                            <a:schemeClr val="tx1"/>
                          </a:solidFill>
                          <a:latin typeface="Arial" pitchFamily="34" charset="0"/>
                          <a:cs typeface="Arial" pitchFamily="34" charset="0"/>
                        </a:rPr>
                        <a:t>Note:</a:t>
                      </a:r>
                      <a:r>
                        <a:rPr lang="en-CA" sz="900" dirty="0" smtClean="0">
                          <a:solidFill>
                            <a:schemeClr val="tx1"/>
                          </a:solidFill>
                          <a:latin typeface="Arial" pitchFamily="34" charset="0"/>
                          <a:cs typeface="Arial" pitchFamily="34" charset="0"/>
                        </a:rPr>
                        <a:t> Will</a:t>
                      </a:r>
                      <a:r>
                        <a:rPr lang="en-CA" sz="900" baseline="0" dirty="0" smtClean="0">
                          <a:solidFill>
                            <a:schemeClr val="tx1"/>
                          </a:solidFill>
                          <a:latin typeface="Arial" pitchFamily="34" charset="0"/>
                          <a:cs typeface="Arial" pitchFamily="34" charset="0"/>
                        </a:rPr>
                        <a:t> have a negative impact  on Industrial consumers.  </a:t>
                      </a:r>
                      <a:endParaRPr lang="en-CA" sz="900" dirty="0">
                        <a:solidFill>
                          <a:schemeClr val="tx1"/>
                        </a:solidFill>
                        <a:latin typeface="Arial" pitchFamily="34" charset="0"/>
                        <a:cs typeface="Arial" pitchFamily="34" charset="0"/>
                      </a:endParaRPr>
                    </a:p>
                  </a:txBody>
                  <a:tcPr>
                    <a:solidFill>
                      <a:schemeClr val="bg1"/>
                    </a:solidFill>
                  </a:tcPr>
                </a:tc>
              </a:tr>
              <a:tr h="383328">
                <a:tc>
                  <a:txBody>
                    <a:bodyPr/>
                    <a:lstStyle/>
                    <a:p>
                      <a:pPr marL="228600" indent="-228600">
                        <a:buFont typeface="+mj-lt"/>
                        <a:buAutoNum type="arabicPeriod" startAt="4"/>
                      </a:pPr>
                      <a:r>
                        <a:rPr lang="en-CA" sz="900" dirty="0" smtClean="0">
                          <a:solidFill>
                            <a:schemeClr val="tx1"/>
                          </a:solidFill>
                          <a:latin typeface="Arial" pitchFamily="34" charset="0"/>
                          <a:cs typeface="Arial" pitchFamily="34" charset="0"/>
                        </a:rPr>
                        <a:t>Amortize </a:t>
                      </a:r>
                      <a:r>
                        <a:rPr lang="en-CA" sz="900" baseline="0" dirty="0" smtClean="0">
                          <a:solidFill>
                            <a:schemeClr val="tx1"/>
                          </a:solidFill>
                          <a:latin typeface="Arial" pitchFamily="34" charset="0"/>
                          <a:cs typeface="Arial" pitchFamily="34" charset="0"/>
                        </a:rPr>
                        <a:t>Conservation Program Costs </a:t>
                      </a:r>
                      <a:endParaRPr lang="en-CA" sz="900" strike="sngStrike" baseline="0" dirty="0" smtClean="0">
                        <a:solidFill>
                          <a:schemeClr val="tx1"/>
                        </a:solidFill>
                        <a:latin typeface="Arial" pitchFamily="34" charset="0"/>
                        <a:cs typeface="Arial" pitchFamily="34" charset="0"/>
                      </a:endParaRPr>
                    </a:p>
                  </a:txBody>
                  <a:tcPr>
                    <a:solidFill>
                      <a:schemeClr val="bg1"/>
                    </a:solidFill>
                  </a:tcPr>
                </a:tc>
                <a:tc>
                  <a:txBody>
                    <a:bodyPr/>
                    <a:lstStyle/>
                    <a:p>
                      <a:pPr algn="l"/>
                      <a:r>
                        <a:rPr lang="en-CA" sz="900" dirty="0" smtClean="0">
                          <a:solidFill>
                            <a:schemeClr val="tx1"/>
                          </a:solidFill>
                          <a:latin typeface="Arial" pitchFamily="34" charset="0"/>
                          <a:cs typeface="Arial" pitchFamily="34" charset="0"/>
                        </a:rPr>
                        <a:t>Amortization</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Electricity, Global</a:t>
                      </a:r>
                      <a:r>
                        <a:rPr lang="en-CA" sz="900" baseline="0" dirty="0" smtClean="0">
                          <a:solidFill>
                            <a:schemeClr val="tx1"/>
                          </a:solidFill>
                          <a:latin typeface="Arial" pitchFamily="34" charset="0"/>
                          <a:cs typeface="Arial" pitchFamily="34" charset="0"/>
                        </a:rPr>
                        <a:t> Adjustment</a:t>
                      </a:r>
                      <a:endParaRPr lang="en-CA" sz="900" dirty="0" smtClean="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Class</a:t>
                      </a:r>
                      <a:r>
                        <a:rPr lang="en-CA" sz="900" baseline="0" dirty="0" smtClean="0">
                          <a:solidFill>
                            <a:schemeClr val="tx1"/>
                          </a:solidFill>
                          <a:latin typeface="Arial" pitchFamily="34" charset="0"/>
                          <a:cs typeface="Arial" pitchFamily="34" charset="0"/>
                        </a:rPr>
                        <a:t> B electricity consumers and to a lesser extent Class A consumers</a:t>
                      </a:r>
                      <a:endParaRPr lang="en-CA" sz="900" dirty="0" smtClean="0">
                        <a:solidFill>
                          <a:schemeClr val="tx1"/>
                        </a:solidFill>
                        <a:latin typeface="Arial" pitchFamily="34" charset="0"/>
                        <a:cs typeface="Arial" pitchFamily="34" charset="0"/>
                      </a:endParaRPr>
                    </a:p>
                  </a:txBody>
                  <a:tcPr>
                    <a:solidFill>
                      <a:schemeClr val="bg1"/>
                    </a:solidFill>
                  </a:tcPr>
                </a:tc>
              </a:tr>
              <a:tr h="235894">
                <a:tc>
                  <a:txBody>
                    <a:bodyPr/>
                    <a:lstStyle/>
                    <a:p>
                      <a:pPr marL="228600" lvl="0" indent="-228600">
                        <a:buFont typeface="+mj-lt"/>
                        <a:buAutoNum type="arabicPeriod" startAt="5"/>
                      </a:pPr>
                      <a:r>
                        <a:rPr lang="en-CA" sz="900" dirty="0" smtClean="0">
                          <a:solidFill>
                            <a:schemeClr val="tx1"/>
                          </a:solidFill>
                          <a:latin typeface="Arial" pitchFamily="34" charset="0"/>
                          <a:cs typeface="Arial" pitchFamily="34" charset="0"/>
                        </a:rPr>
                        <a:t>LDC Efficiencies</a:t>
                      </a:r>
                    </a:p>
                  </a:txBody>
                  <a:tcPr>
                    <a:solidFill>
                      <a:schemeClr val="bg1"/>
                    </a:solidFill>
                  </a:tcPr>
                </a:tc>
                <a:tc>
                  <a:txBody>
                    <a:bodyPr/>
                    <a:lstStyle/>
                    <a:p>
                      <a:pPr algn="l"/>
                      <a:r>
                        <a:rPr lang="en-CA" sz="900" dirty="0" smtClean="0">
                          <a:solidFill>
                            <a:schemeClr val="tx1"/>
                          </a:solidFill>
                          <a:latin typeface="Arial" pitchFamily="34" charset="0"/>
                          <a:cs typeface="Arial" pitchFamily="34" charset="0"/>
                        </a:rPr>
                        <a:t>Distribution efficiencies</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Delivery</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All embedded consumers</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900" dirty="0" smtClean="0">
                        <a:solidFill>
                          <a:schemeClr val="tx1"/>
                        </a:solidFill>
                        <a:latin typeface="Arial" pitchFamily="34" charset="0"/>
                        <a:cs typeface="Arial" pitchFamily="34" charset="0"/>
                      </a:endParaRPr>
                    </a:p>
                  </a:txBody>
                  <a:tcPr>
                    <a:solidFill>
                      <a:schemeClr val="bg1"/>
                    </a:solidFill>
                  </a:tcPr>
                </a:tc>
              </a:tr>
              <a:tr h="300420">
                <a:tc>
                  <a:txBody>
                    <a:bodyPr/>
                    <a:lstStyle/>
                    <a:p>
                      <a:pPr marL="228600" indent="-228600">
                        <a:buFont typeface="+mj-lt"/>
                        <a:buAutoNum type="arabicPeriod" startAt="6"/>
                      </a:pPr>
                      <a:r>
                        <a:rPr lang="en-CA" sz="900" dirty="0" smtClean="0">
                          <a:solidFill>
                            <a:schemeClr val="tx1"/>
                          </a:solidFill>
                          <a:latin typeface="Arial" pitchFamily="34" charset="0"/>
                          <a:cs typeface="Arial" pitchFamily="34" charset="0"/>
                        </a:rPr>
                        <a:t>Rate Design Initiatives </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Rate structures</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Electricity, Global Adjustment</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baseline="0" dirty="0" smtClean="0">
                          <a:solidFill>
                            <a:schemeClr val="tx1"/>
                          </a:solidFill>
                          <a:latin typeface="Arial" pitchFamily="34" charset="0"/>
                          <a:cs typeface="Arial" pitchFamily="34" charset="0"/>
                        </a:rPr>
                        <a:t>Rate Design Initiatives: Participating electricity consumers </a:t>
                      </a:r>
                      <a:endParaRPr lang="en-CA" sz="90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CA" sz="900" dirty="0" smtClean="0">
                        <a:solidFill>
                          <a:schemeClr val="tx1"/>
                        </a:solidFill>
                        <a:latin typeface="Arial" pitchFamily="34" charset="0"/>
                        <a:cs typeface="Arial" pitchFamily="34" charset="0"/>
                      </a:endParaRPr>
                    </a:p>
                  </a:txBody>
                  <a:tcPr>
                    <a:solidFill>
                      <a:schemeClr val="bg1"/>
                    </a:solidFill>
                  </a:tcPr>
                </a:tc>
              </a:tr>
              <a:tr h="300420">
                <a:tc>
                  <a:txBody>
                    <a:bodyPr/>
                    <a:lstStyle/>
                    <a:p>
                      <a:pPr marL="228600" indent="-228600">
                        <a:buFont typeface="+mj-lt"/>
                        <a:buAutoNum type="arabicPeriod" startAt="7"/>
                      </a:pPr>
                      <a:r>
                        <a:rPr lang="en-CA" sz="900" dirty="0" smtClean="0">
                          <a:solidFill>
                            <a:schemeClr val="tx1"/>
                          </a:solidFill>
                          <a:latin typeface="Arial" pitchFamily="34" charset="0"/>
                          <a:cs typeface="Arial" pitchFamily="34" charset="0"/>
                        </a:rPr>
                        <a:t>Reduced Cost of OPG Borrowing</a:t>
                      </a:r>
                    </a:p>
                  </a:txBody>
                  <a:tcPr>
                    <a:solidFill>
                      <a:schemeClr val="bg1"/>
                    </a:solidFill>
                  </a:tcPr>
                </a:tc>
                <a:tc>
                  <a:txBody>
                    <a:bodyPr/>
                    <a:lstStyle/>
                    <a:p>
                      <a:pPr algn="l"/>
                      <a:r>
                        <a:rPr lang="en-CA" sz="900" dirty="0" smtClean="0">
                          <a:solidFill>
                            <a:schemeClr val="tx1"/>
                          </a:solidFill>
                          <a:latin typeface="Arial" pitchFamily="34" charset="0"/>
                          <a:cs typeface="Arial" pitchFamily="34" charset="0"/>
                        </a:rPr>
                        <a:t>n/a</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Electricity, Global</a:t>
                      </a:r>
                      <a:r>
                        <a:rPr lang="en-CA" sz="900" baseline="0" dirty="0" smtClean="0">
                          <a:solidFill>
                            <a:schemeClr val="tx1"/>
                          </a:solidFill>
                          <a:latin typeface="Arial" pitchFamily="34" charset="0"/>
                          <a:cs typeface="Arial" pitchFamily="34" charset="0"/>
                        </a:rPr>
                        <a:t> Adjustment</a:t>
                      </a:r>
                      <a:endParaRPr lang="en-CA" sz="90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CA" sz="900" dirty="0" smtClean="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Class</a:t>
                      </a:r>
                      <a:r>
                        <a:rPr lang="en-CA" sz="900" baseline="0" dirty="0" smtClean="0">
                          <a:solidFill>
                            <a:schemeClr val="tx1"/>
                          </a:solidFill>
                          <a:latin typeface="Arial" pitchFamily="34" charset="0"/>
                          <a:cs typeface="Arial" pitchFamily="34" charset="0"/>
                        </a:rPr>
                        <a:t> B electricity consumers and to a lesser extent Class A consumers</a:t>
                      </a:r>
                      <a:endParaRPr lang="en-CA" sz="900" dirty="0" smtClean="0">
                        <a:solidFill>
                          <a:schemeClr val="tx1"/>
                        </a:solidFill>
                        <a:latin typeface="Arial" pitchFamily="34" charset="0"/>
                        <a:cs typeface="Arial" pitchFamily="34" charset="0"/>
                      </a:endParaRPr>
                    </a:p>
                  </a:txBody>
                  <a:tcPr>
                    <a:solidFill>
                      <a:schemeClr val="bg1"/>
                    </a:solidFill>
                  </a:tcPr>
                </a:tc>
              </a:tr>
              <a:tr h="383328">
                <a:tc>
                  <a:txBody>
                    <a:bodyPr/>
                    <a:lstStyle/>
                    <a:p>
                      <a:pPr marL="228600" indent="-228600">
                        <a:buFont typeface="+mj-lt"/>
                        <a:buAutoNum type="arabicPeriod" startAt="8"/>
                      </a:pPr>
                      <a:r>
                        <a:rPr lang="en-CA" sz="900" dirty="0" smtClean="0">
                          <a:solidFill>
                            <a:schemeClr val="tx1"/>
                          </a:solidFill>
                          <a:latin typeface="Arial" pitchFamily="34" charset="0"/>
                          <a:cs typeface="Arial" pitchFamily="34" charset="0"/>
                        </a:rPr>
                        <a:t>End DRC Early</a:t>
                      </a:r>
                      <a:r>
                        <a:rPr lang="en-CA" sz="900" baseline="0" dirty="0" smtClean="0">
                          <a:solidFill>
                            <a:schemeClr val="tx1"/>
                          </a:solidFill>
                          <a:latin typeface="Arial" pitchFamily="34" charset="0"/>
                          <a:cs typeface="Arial" pitchFamily="34" charset="0"/>
                        </a:rPr>
                        <a:t> for </a:t>
                      </a:r>
                      <a:r>
                        <a:rPr lang="en-US" sz="900" baseline="0" dirty="0" smtClean="0">
                          <a:solidFill>
                            <a:schemeClr val="tx1"/>
                          </a:solidFill>
                          <a:latin typeface="Arial" pitchFamily="34" charset="0"/>
                          <a:cs typeface="Arial" pitchFamily="34" charset="0"/>
                        </a:rPr>
                        <a:t>Commercial/Small Industrial </a:t>
                      </a:r>
                      <a:r>
                        <a:rPr lang="en-CA" sz="900" strike="noStrike" baseline="0" dirty="0" smtClean="0">
                          <a:solidFill>
                            <a:schemeClr val="tx1"/>
                          </a:solidFill>
                          <a:latin typeface="Arial" pitchFamily="34" charset="0"/>
                          <a:cs typeface="Arial" pitchFamily="34" charset="0"/>
                        </a:rPr>
                        <a:t>Class B Electricity  Consumers</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algn="l"/>
                      <a:r>
                        <a:rPr lang="en-CA" sz="900" dirty="0" smtClean="0">
                          <a:solidFill>
                            <a:schemeClr val="tx1"/>
                          </a:solidFill>
                          <a:latin typeface="Arial" pitchFamily="34" charset="0"/>
                          <a:cs typeface="Arial" pitchFamily="34" charset="0"/>
                        </a:rPr>
                        <a:t>Debt</a:t>
                      </a:r>
                      <a:r>
                        <a:rPr lang="en-CA" sz="900" baseline="0" dirty="0" smtClean="0">
                          <a:solidFill>
                            <a:schemeClr val="tx1"/>
                          </a:solidFill>
                          <a:latin typeface="Arial" pitchFamily="34" charset="0"/>
                          <a:cs typeface="Arial" pitchFamily="34" charset="0"/>
                        </a:rPr>
                        <a:t> Retirement Charge</a:t>
                      </a:r>
                      <a:r>
                        <a:rPr lang="en-US" sz="900" baseline="0" dirty="0" smtClean="0">
                          <a:solidFill>
                            <a:schemeClr val="tx1"/>
                          </a:solidFill>
                          <a:latin typeface="Arial" pitchFamily="34" charset="0"/>
                          <a:cs typeface="Arial" pitchFamily="34" charset="0"/>
                        </a:rPr>
                        <a:t> (DRC)</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DRC</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Class</a:t>
                      </a:r>
                      <a:r>
                        <a:rPr lang="en-CA" sz="900" baseline="0" dirty="0" smtClean="0">
                          <a:solidFill>
                            <a:schemeClr val="tx1"/>
                          </a:solidFill>
                          <a:latin typeface="Arial" pitchFamily="34" charset="0"/>
                          <a:cs typeface="Arial" pitchFamily="34" charset="0"/>
                        </a:rPr>
                        <a:t> B consumers (i.e., small business and commercial consumers, </a:t>
                      </a:r>
                      <a:r>
                        <a:rPr lang="en-CA" sz="900" baseline="0" dirty="0" err="1" smtClean="0">
                          <a:solidFill>
                            <a:schemeClr val="tx1"/>
                          </a:solidFill>
                          <a:latin typeface="Arial" pitchFamily="34" charset="0"/>
                          <a:cs typeface="Arial" pitchFamily="34" charset="0"/>
                        </a:rPr>
                        <a:t>etc</a:t>
                      </a:r>
                      <a:r>
                        <a:rPr lang="en-CA" sz="900" baseline="0" dirty="0" smtClean="0">
                          <a:solidFill>
                            <a:schemeClr val="tx1"/>
                          </a:solidFill>
                          <a:latin typeface="Arial" pitchFamily="34" charset="0"/>
                          <a:cs typeface="Arial" pitchFamily="34" charset="0"/>
                        </a:rPr>
                        <a:t>)</a:t>
                      </a:r>
                      <a:endParaRPr lang="en-CA" sz="900" dirty="0" smtClean="0">
                        <a:solidFill>
                          <a:schemeClr val="tx1"/>
                        </a:solidFill>
                        <a:latin typeface="Arial" pitchFamily="34" charset="0"/>
                        <a:cs typeface="Arial" pitchFamily="34" charset="0"/>
                      </a:endParaRPr>
                    </a:p>
                  </a:txBody>
                  <a:tcPr>
                    <a:solidFill>
                      <a:schemeClr val="bg1"/>
                    </a:solidFill>
                  </a:tcPr>
                </a:tc>
              </a:tr>
              <a:tr h="235894">
                <a:tc>
                  <a:txBody>
                    <a:bodyPr/>
                    <a:lstStyle/>
                    <a:p>
                      <a:pPr marL="228600" indent="-228600">
                        <a:buFont typeface="+mj-lt"/>
                        <a:buAutoNum type="arabicPeriod" startAt="9"/>
                      </a:pPr>
                      <a:r>
                        <a:rPr lang="en-CA" sz="900" dirty="0" smtClean="0">
                          <a:solidFill>
                            <a:schemeClr val="tx1"/>
                          </a:solidFill>
                          <a:latin typeface="Arial" pitchFamily="34" charset="0"/>
                          <a:cs typeface="Arial" pitchFamily="34" charset="0"/>
                        </a:rPr>
                        <a:t>Dedicate</a:t>
                      </a:r>
                      <a:r>
                        <a:rPr lang="en-CA" sz="900" baseline="0" dirty="0" smtClean="0">
                          <a:solidFill>
                            <a:schemeClr val="tx1"/>
                          </a:solidFill>
                          <a:latin typeface="Arial" pitchFamily="34" charset="0"/>
                          <a:cs typeface="Arial" pitchFamily="34" charset="0"/>
                        </a:rPr>
                        <a:t> Departure Tax</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algn="l"/>
                      <a:r>
                        <a:rPr lang="en-CA" sz="900" dirty="0" smtClean="0">
                          <a:solidFill>
                            <a:schemeClr val="tx1"/>
                          </a:solidFill>
                          <a:latin typeface="Arial" pitchFamily="34" charset="0"/>
                          <a:cs typeface="Arial" pitchFamily="34" charset="0"/>
                        </a:rPr>
                        <a:t>Departure Tax</a:t>
                      </a:r>
                      <a:endParaRPr lang="en-CA" sz="900" dirty="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TBD</a:t>
                      </a: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TBD</a:t>
                      </a:r>
                    </a:p>
                  </a:txBody>
                  <a:tcPr>
                    <a:solidFill>
                      <a:schemeClr val="bg1"/>
                    </a:solidFill>
                  </a:tcPr>
                </a:tc>
              </a:tr>
              <a:tr h="383328">
                <a:tc>
                  <a:txBody>
                    <a:bodyPr/>
                    <a:lstStyle/>
                    <a:p>
                      <a:pPr marL="228600" indent="-228600">
                        <a:buFont typeface="+mj-lt"/>
                        <a:buAutoNum type="arabicPeriod" startAt="10"/>
                      </a:pPr>
                      <a:r>
                        <a:rPr lang="en-CA" sz="900" dirty="0" smtClean="0">
                          <a:solidFill>
                            <a:schemeClr val="tx1"/>
                          </a:solidFill>
                          <a:latin typeface="Arial" pitchFamily="34" charset="0"/>
                          <a:cs typeface="Arial" pitchFamily="34" charset="0"/>
                        </a:rPr>
                        <a:t>Cancel/Adjust</a:t>
                      </a:r>
                      <a:r>
                        <a:rPr lang="en-CA" sz="900" baseline="0" dirty="0" smtClean="0">
                          <a:solidFill>
                            <a:schemeClr val="tx1"/>
                          </a:solidFill>
                          <a:latin typeface="Arial" pitchFamily="34" charset="0"/>
                          <a:cs typeface="Arial" pitchFamily="34" charset="0"/>
                        </a:rPr>
                        <a:t> Renewable Energy Procurements </a:t>
                      </a:r>
                      <a:endParaRPr lang="en-CA" sz="900" strike="sngStrike" dirty="0">
                        <a:solidFill>
                          <a:schemeClr val="tx1"/>
                        </a:solidFill>
                        <a:latin typeface="Arial" pitchFamily="34" charset="0"/>
                        <a:cs typeface="Arial" pitchFamily="34" charset="0"/>
                      </a:endParaRPr>
                    </a:p>
                  </a:txBody>
                  <a:tcPr>
                    <a:solidFill>
                      <a:schemeClr val="bg1"/>
                    </a:solidFill>
                  </a:tcPr>
                </a:tc>
                <a:tc>
                  <a:txBody>
                    <a:bodyPr/>
                    <a:lstStyle/>
                    <a:p>
                      <a:pPr algn="l"/>
                      <a:r>
                        <a:rPr lang="en-CA" sz="900" dirty="0" smtClean="0">
                          <a:solidFill>
                            <a:schemeClr val="tx1"/>
                          </a:solidFill>
                          <a:latin typeface="Arial" pitchFamily="34" charset="0"/>
                          <a:cs typeface="Arial" pitchFamily="34" charset="0"/>
                        </a:rPr>
                        <a:t>FIT, LRP</a:t>
                      </a:r>
                      <a:endParaRPr lang="en-CA" sz="900" strike="sngStrike" dirty="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Electricity, Global</a:t>
                      </a:r>
                      <a:r>
                        <a:rPr lang="en-CA" sz="900" baseline="0" dirty="0" smtClean="0">
                          <a:solidFill>
                            <a:schemeClr val="tx1"/>
                          </a:solidFill>
                          <a:latin typeface="Arial" pitchFamily="34" charset="0"/>
                          <a:cs typeface="Arial" pitchFamily="34" charset="0"/>
                        </a:rPr>
                        <a:t> Adjustment</a:t>
                      </a:r>
                      <a:endParaRPr lang="en-CA" sz="900" dirty="0" smtClean="0">
                        <a:solidFill>
                          <a:schemeClr val="tx1"/>
                        </a:solidFill>
                        <a:latin typeface="Arial" pitchFamily="34" charset="0"/>
                        <a:cs typeface="Arial" pitchFamily="34" charset="0"/>
                      </a:endParaRPr>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900" dirty="0" smtClean="0">
                          <a:solidFill>
                            <a:schemeClr val="tx1"/>
                          </a:solidFill>
                          <a:latin typeface="Arial" pitchFamily="34" charset="0"/>
                          <a:cs typeface="Arial" pitchFamily="34" charset="0"/>
                        </a:rPr>
                        <a:t>Class</a:t>
                      </a:r>
                      <a:r>
                        <a:rPr lang="en-CA" sz="900" baseline="0" dirty="0" smtClean="0">
                          <a:solidFill>
                            <a:schemeClr val="tx1"/>
                          </a:solidFill>
                          <a:latin typeface="Arial" pitchFamily="34" charset="0"/>
                          <a:cs typeface="Arial" pitchFamily="34" charset="0"/>
                        </a:rPr>
                        <a:t> B electricity consumers and to a lesser extent Class A consumers</a:t>
                      </a:r>
                      <a:endParaRPr lang="en-CA" sz="900" dirty="0" smtClean="0">
                        <a:solidFill>
                          <a:schemeClr val="tx1"/>
                        </a:solidFill>
                        <a:latin typeface="Arial" pitchFamily="34" charset="0"/>
                        <a:cs typeface="Arial" pitchFamily="34" charset="0"/>
                      </a:endParaRPr>
                    </a:p>
                  </a:txBody>
                  <a:tcPr>
                    <a:solidFill>
                      <a:schemeClr val="bg1"/>
                    </a:solidFill>
                  </a:tcPr>
                </a:tc>
              </a:tr>
            </a:tbl>
          </a:graphicData>
        </a:graphic>
      </p:graphicFrame>
    </p:spTree>
    <p:extLst>
      <p:ext uri="{BB962C8B-B14F-4D97-AF65-F5344CB8AC3E}">
        <p14:creationId xmlns:p14="http://schemas.microsoft.com/office/powerpoint/2010/main" val="20558671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04664"/>
            <a:ext cx="8568952" cy="792088"/>
          </a:xfrm>
        </p:spPr>
        <p:txBody>
          <a:bodyPr>
            <a:noAutofit/>
          </a:bodyPr>
          <a:lstStyle/>
          <a:p>
            <a:r>
              <a:rPr lang="en-US" sz="2400" b="0" dirty="0" smtClean="0">
                <a:latin typeface="Arial" pitchFamily="34" charset="0"/>
                <a:cs typeface="Arial" pitchFamily="34" charset="0"/>
              </a:rPr>
              <a:t>Proposed Initiatives – </a:t>
            </a:r>
            <a:r>
              <a:rPr lang="en-CA" sz="2400" b="0" dirty="0" smtClean="0">
                <a:latin typeface="Arial" pitchFamily="34" charset="0"/>
                <a:cs typeface="Arial" pitchFamily="34" charset="0"/>
              </a:rPr>
              <a:t>Potential </a:t>
            </a:r>
            <a:r>
              <a:rPr lang="en-CA" sz="2400" b="0" dirty="0">
                <a:latin typeface="Arial" pitchFamily="34" charset="0"/>
                <a:cs typeface="Arial" pitchFamily="34" charset="0"/>
              </a:rPr>
              <a:t>Savings for </a:t>
            </a:r>
            <a:r>
              <a:rPr lang="en-CA" sz="2400" b="0" dirty="0" smtClean="0">
                <a:latin typeface="Arial" pitchFamily="34" charset="0"/>
                <a:cs typeface="Arial" pitchFamily="34" charset="0"/>
              </a:rPr>
              <a:t>Typical Residential </a:t>
            </a:r>
            <a:r>
              <a:rPr lang="en-CA" sz="2400" b="0" dirty="0">
                <a:latin typeface="Arial" pitchFamily="34" charset="0"/>
                <a:cs typeface="Arial" pitchFamily="34" charset="0"/>
              </a:rPr>
              <a:t>Electricity </a:t>
            </a:r>
            <a:r>
              <a:rPr lang="en-CA" sz="2400" b="0" dirty="0" smtClean="0">
                <a:latin typeface="Arial" pitchFamily="34" charset="0"/>
                <a:cs typeface="Arial" pitchFamily="34" charset="0"/>
              </a:rPr>
              <a:t>Consumers</a:t>
            </a:r>
            <a:endParaRPr lang="en-CA" sz="2400" b="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17082178"/>
              </p:ext>
            </p:extLst>
          </p:nvPr>
        </p:nvGraphicFramePr>
        <p:xfrm>
          <a:off x="395536" y="1268760"/>
          <a:ext cx="8496944" cy="4504756"/>
        </p:xfrm>
        <a:graphic>
          <a:graphicData uri="http://schemas.openxmlformats.org/drawingml/2006/table">
            <a:tbl>
              <a:tblPr firstRow="1" bandRow="1">
                <a:tableStyleId>{C4B1156A-380E-4F78-BDF5-A606A8083BF9}</a:tableStyleId>
              </a:tblPr>
              <a:tblGrid>
                <a:gridCol w="2629864"/>
                <a:gridCol w="794982"/>
                <a:gridCol w="794982"/>
                <a:gridCol w="794982"/>
                <a:gridCol w="794982"/>
                <a:gridCol w="794982"/>
                <a:gridCol w="794982"/>
                <a:gridCol w="1097188"/>
              </a:tblGrid>
              <a:tr h="321113">
                <a:tc>
                  <a:txBody>
                    <a:bodyPr/>
                    <a:lstStyle/>
                    <a:p>
                      <a:r>
                        <a:rPr lang="en-CA" sz="1100" b="0" i="1" dirty="0" smtClean="0">
                          <a:solidFill>
                            <a:schemeClr val="tx1"/>
                          </a:solidFill>
                          <a:latin typeface="Arial" pitchFamily="34" charset="0"/>
                          <a:cs typeface="Arial" pitchFamily="34" charset="0"/>
                        </a:rPr>
                        <a:t>$/750kWh</a:t>
                      </a:r>
                      <a:endParaRPr lang="en-CA" sz="1100" b="0" i="1"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2017</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2018</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2019</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2020</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2021</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2022</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Timing of Benefit</a:t>
                      </a:r>
                      <a:endParaRPr lang="en-CA" sz="1100" dirty="0">
                        <a:solidFill>
                          <a:schemeClr val="tx1"/>
                        </a:solidFill>
                        <a:latin typeface="Arial" pitchFamily="34" charset="0"/>
                        <a:cs typeface="Arial" pitchFamily="34" charset="0"/>
                      </a:endParaRPr>
                    </a:p>
                  </a:txBody>
                  <a:tcPr/>
                </a:tc>
              </a:tr>
              <a:tr h="447181">
                <a:tc>
                  <a:txBody>
                    <a:bodyPr/>
                    <a:lstStyle/>
                    <a:p>
                      <a:pPr marL="342900" indent="-342900">
                        <a:buFont typeface="+mj-lt"/>
                        <a:buAutoNum type="arabicPeriod"/>
                      </a:pPr>
                      <a:r>
                        <a:rPr lang="en-CA" sz="1100" dirty="0" smtClean="0">
                          <a:solidFill>
                            <a:schemeClr val="tx1"/>
                          </a:solidFill>
                          <a:latin typeface="Arial" pitchFamily="34" charset="0"/>
                          <a:cs typeface="Arial" pitchFamily="34" charset="0"/>
                        </a:rPr>
                        <a:t>Implement Market Renewal Initiative</a:t>
                      </a:r>
                      <a:r>
                        <a:rPr lang="en-CA" sz="1100" baseline="0" dirty="0" smtClean="0">
                          <a:solidFill>
                            <a:schemeClr val="tx1"/>
                          </a:solidFill>
                          <a:latin typeface="Arial" pitchFamily="34" charset="0"/>
                          <a:cs typeface="Arial" pitchFamily="34" charset="0"/>
                        </a:rPr>
                        <a:t>s</a:t>
                      </a:r>
                      <a:endParaRPr lang="en-CA" sz="11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1.00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1.03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Longer-Term</a:t>
                      </a:r>
                      <a:endParaRPr lang="en-CA" sz="1100" dirty="0">
                        <a:solidFill>
                          <a:schemeClr val="tx1"/>
                        </a:solidFill>
                        <a:latin typeface="Arial" pitchFamily="34" charset="0"/>
                        <a:cs typeface="Arial" pitchFamily="34" charset="0"/>
                      </a:endParaRPr>
                    </a:p>
                  </a:txBody>
                  <a:tcPr anchor="ctr">
                    <a:solidFill>
                      <a:schemeClr val="bg1"/>
                    </a:solidFill>
                  </a:tcPr>
                </a:tc>
              </a:tr>
              <a:tr h="447181">
                <a:tc>
                  <a:txBody>
                    <a:bodyPr/>
                    <a:lstStyle/>
                    <a:p>
                      <a:pPr marL="342900" indent="-342900">
                        <a:buFont typeface="+mj-lt"/>
                        <a:buAutoNum type="arabicPeriod" startAt="2"/>
                      </a:pPr>
                      <a:r>
                        <a:rPr lang="en-CA" sz="1100" dirty="0" smtClean="0">
                          <a:solidFill>
                            <a:schemeClr val="tx1"/>
                          </a:solidFill>
                          <a:latin typeface="Arial" pitchFamily="34" charset="0"/>
                          <a:cs typeface="Arial" pitchFamily="34" charset="0"/>
                        </a:rPr>
                        <a:t>Fund</a:t>
                      </a:r>
                      <a:r>
                        <a:rPr lang="en-CA" sz="1100" baseline="0" dirty="0" smtClean="0">
                          <a:solidFill>
                            <a:schemeClr val="tx1"/>
                          </a:solidFill>
                          <a:latin typeface="Arial" pitchFamily="34" charset="0"/>
                          <a:cs typeface="Arial" pitchFamily="34" charset="0"/>
                        </a:rPr>
                        <a:t> Electricity Support Programs through the Tax-base</a:t>
                      </a:r>
                    </a:p>
                  </a:txBody>
                  <a:tcP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2.18</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2.30</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2.31</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2.45</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2.48</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2.51</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r>
              <a:tr h="321113">
                <a:tc>
                  <a:txBody>
                    <a:bodyPr/>
                    <a:lstStyle/>
                    <a:p>
                      <a:pPr marL="342900" indent="-342900">
                        <a:buFont typeface="+mj-lt"/>
                        <a:buAutoNum type="arabicPeriod" startAt="3"/>
                      </a:pPr>
                      <a:r>
                        <a:rPr lang="en-CA" sz="1100" strike="noStrike" dirty="0" smtClean="0">
                          <a:solidFill>
                            <a:schemeClr val="tx1"/>
                          </a:solidFill>
                          <a:latin typeface="Arial" pitchFamily="34" charset="0"/>
                          <a:cs typeface="Arial" pitchFamily="34" charset="0"/>
                        </a:rPr>
                        <a:t>Eliminate the Industrial</a:t>
                      </a:r>
                      <a:r>
                        <a:rPr lang="en-CA" sz="1100" strike="noStrike" baseline="0" dirty="0" smtClean="0">
                          <a:solidFill>
                            <a:schemeClr val="tx1"/>
                          </a:solidFill>
                          <a:latin typeface="Arial" pitchFamily="34" charset="0"/>
                          <a:cs typeface="Arial" pitchFamily="34" charset="0"/>
                        </a:rPr>
                        <a:t> </a:t>
                      </a:r>
                      <a:r>
                        <a:rPr lang="en-CA" sz="1100" strike="noStrike" dirty="0" smtClean="0">
                          <a:solidFill>
                            <a:schemeClr val="tx1"/>
                          </a:solidFill>
                          <a:latin typeface="Arial" pitchFamily="34" charset="0"/>
                          <a:cs typeface="Arial" pitchFamily="34" charset="0"/>
                        </a:rPr>
                        <a:t>Conservation Initiative (ICI)</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4.40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4.24</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4.10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4.24</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3.73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3.58</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p>
                    <a:p>
                      <a:pPr algn="ctr"/>
                      <a:endParaRPr lang="en-CA" sz="1100" dirty="0">
                        <a:solidFill>
                          <a:schemeClr val="tx1"/>
                        </a:solidFill>
                        <a:latin typeface="Arial" pitchFamily="34" charset="0"/>
                        <a:cs typeface="Arial" pitchFamily="34" charset="0"/>
                      </a:endParaRPr>
                    </a:p>
                  </a:txBody>
                  <a:tcPr anchor="ctr">
                    <a:solidFill>
                      <a:schemeClr val="bg1"/>
                    </a:solidFill>
                  </a:tcPr>
                </a:tc>
              </a:tr>
              <a:tr h="447181">
                <a:tc>
                  <a:txBody>
                    <a:bodyPr/>
                    <a:lstStyle/>
                    <a:p>
                      <a:pPr marL="342900" indent="-342900">
                        <a:buFont typeface="+mj-lt"/>
                        <a:buAutoNum type="arabicPeriod" startAt="4"/>
                      </a:pPr>
                      <a:r>
                        <a:rPr lang="en-CA" sz="1100" strike="noStrike" dirty="0" smtClean="0">
                          <a:solidFill>
                            <a:schemeClr val="tx1"/>
                          </a:solidFill>
                          <a:latin typeface="Arial" pitchFamily="34" charset="0"/>
                          <a:cs typeface="Arial" pitchFamily="34" charset="0"/>
                        </a:rPr>
                        <a:t>Amortize </a:t>
                      </a:r>
                      <a:r>
                        <a:rPr lang="en-CA" sz="1100" strike="noStrike" baseline="0" dirty="0" smtClean="0">
                          <a:solidFill>
                            <a:schemeClr val="tx1"/>
                          </a:solidFill>
                          <a:latin typeface="Arial" pitchFamily="34" charset="0"/>
                          <a:cs typeface="Arial" pitchFamily="34" charset="0"/>
                        </a:rPr>
                        <a:t>Conservation Program Costs</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1.67</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1.56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1.21</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0.81</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0.54</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p>
                    <a:p>
                      <a:pPr algn="ctr"/>
                      <a:endParaRPr lang="en-CA" sz="1100" dirty="0">
                        <a:solidFill>
                          <a:schemeClr val="tx1"/>
                        </a:solidFill>
                        <a:latin typeface="Arial" pitchFamily="34" charset="0"/>
                        <a:cs typeface="Arial" pitchFamily="34" charset="0"/>
                      </a:endParaRPr>
                    </a:p>
                  </a:txBody>
                  <a:tcPr anchor="ctr">
                    <a:solidFill>
                      <a:schemeClr val="bg1"/>
                    </a:solidFill>
                  </a:tcPr>
                </a:tc>
              </a:tr>
              <a:tr h="321113">
                <a:tc>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startAt="5"/>
                        <a:tabLst/>
                        <a:defRPr/>
                      </a:pPr>
                      <a:r>
                        <a:rPr lang="en-CA" sz="1100" dirty="0" smtClean="0">
                          <a:solidFill>
                            <a:schemeClr val="tx1"/>
                          </a:solidFill>
                          <a:latin typeface="Arial" pitchFamily="34" charset="0"/>
                          <a:cs typeface="Arial" pitchFamily="34" charset="0"/>
                        </a:rPr>
                        <a:t>LDC</a:t>
                      </a:r>
                      <a:r>
                        <a:rPr lang="en-CA" sz="1100" baseline="0" dirty="0" smtClean="0">
                          <a:solidFill>
                            <a:schemeClr val="tx1"/>
                          </a:solidFill>
                          <a:latin typeface="Arial" pitchFamily="34" charset="0"/>
                          <a:cs typeface="Arial" pitchFamily="34" charset="0"/>
                        </a:rPr>
                        <a:t> </a:t>
                      </a:r>
                      <a:r>
                        <a:rPr lang="en-CA" sz="1100" b="0" dirty="0" smtClean="0">
                          <a:solidFill>
                            <a:schemeClr val="tx1"/>
                          </a:solidFill>
                          <a:latin typeface="Arial" panose="020B0604020202020204" pitchFamily="34" charset="0"/>
                          <a:cs typeface="Arial" panose="020B0604020202020204" pitchFamily="34" charset="0"/>
                        </a:rPr>
                        <a:t>Efficiencies***</a:t>
                      </a:r>
                      <a:endParaRPr lang="en-CA" sz="1100"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aseline="0" dirty="0" smtClean="0">
                          <a:solidFill>
                            <a:schemeClr val="tx1"/>
                          </a:solidFill>
                          <a:latin typeface="Arial" pitchFamily="34" charset="0"/>
                          <a:cs typeface="Arial" pitchFamily="34" charset="0"/>
                        </a:rPr>
                        <a:t>Medium-to-Long-Term</a:t>
                      </a:r>
                      <a:endParaRPr lang="en-CA" sz="1100" dirty="0" smtClean="0">
                        <a:solidFill>
                          <a:schemeClr val="tx1"/>
                        </a:solidFill>
                        <a:latin typeface="Arial" pitchFamily="34" charset="0"/>
                        <a:cs typeface="Arial" pitchFamily="34" charset="0"/>
                      </a:endParaRPr>
                    </a:p>
                  </a:txBody>
                  <a:tcPr anchor="ctr">
                    <a:solidFill>
                      <a:schemeClr val="bg1"/>
                    </a:solidFill>
                  </a:tcPr>
                </a:tc>
              </a:tr>
              <a:tr h="321113">
                <a:tc>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CA" sz="1100" baseline="0" dirty="0" smtClean="0">
                          <a:solidFill>
                            <a:schemeClr val="tx1"/>
                          </a:solidFill>
                          <a:latin typeface="Arial" pitchFamily="34" charset="0"/>
                          <a:cs typeface="Arial" pitchFamily="34" charset="0"/>
                        </a:rPr>
                        <a:t>Rate Design Initiatives*</a:t>
                      </a:r>
                      <a:endParaRPr lang="en-CA" sz="1100"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endParaRPr lang="en-CA" sz="1100" b="0" i="0" u="none" strike="noStrike" dirty="0">
                        <a:solidFill>
                          <a:schemeClr val="tx1"/>
                        </a:solidFill>
                        <a:effectLst/>
                        <a:latin typeface="Arial" pitchFamily="34" charset="0"/>
                        <a:cs typeface="Arial" pitchFamily="34" charset="0"/>
                      </a:endParaRPr>
                    </a:p>
                  </a:txBody>
                  <a:tcPr anchor="ctr">
                    <a:solidFill>
                      <a:schemeClr val="bg1"/>
                    </a:solidFill>
                  </a:tcPr>
                </a:tc>
              </a:tr>
              <a:tr h="321113">
                <a:tc>
                  <a:txBody>
                    <a:bodyPr/>
                    <a:lstStyle/>
                    <a:p>
                      <a:pPr marL="342900" indent="-342900">
                        <a:buFont typeface="+mj-lt"/>
                        <a:buAutoNum type="arabicPeriod" startAt="7"/>
                      </a:pPr>
                      <a:r>
                        <a:rPr lang="en-CA" sz="1100" dirty="0" smtClean="0">
                          <a:solidFill>
                            <a:schemeClr val="tx1"/>
                          </a:solidFill>
                          <a:latin typeface="Arial" pitchFamily="34" charset="0"/>
                          <a:cs typeface="Arial" pitchFamily="34" charset="0"/>
                        </a:rPr>
                        <a:t>Reduced Cost of OPG Borrowing</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0.13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0.18</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0.18</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0.18</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endParaRPr lang="en-CA" sz="1100" b="0" i="0" u="none" strike="noStrike" dirty="0">
                        <a:solidFill>
                          <a:schemeClr val="tx1"/>
                        </a:solidFill>
                        <a:effectLst/>
                        <a:latin typeface="Arial" pitchFamily="34" charset="0"/>
                        <a:cs typeface="Arial" pitchFamily="34" charset="0"/>
                      </a:endParaRPr>
                    </a:p>
                  </a:txBody>
                  <a:tcPr anchor="ctr">
                    <a:solidFill>
                      <a:schemeClr val="bg1"/>
                    </a:solidFill>
                  </a:tcPr>
                </a:tc>
              </a:tr>
              <a:tr h="321113">
                <a:tc>
                  <a:txBody>
                    <a:bodyPr/>
                    <a:lstStyle/>
                    <a:p>
                      <a:pPr marL="347663" indent="-347663">
                        <a:buFont typeface="+mj-lt"/>
                        <a:buAutoNum type="arabicPeriod" startAt="8"/>
                      </a:pPr>
                      <a:r>
                        <a:rPr lang="en-CA" sz="1100" dirty="0" smtClean="0">
                          <a:solidFill>
                            <a:schemeClr val="tx1"/>
                          </a:solidFill>
                          <a:latin typeface="Arial" pitchFamily="34" charset="0"/>
                          <a:cs typeface="Arial" pitchFamily="34" charset="0"/>
                        </a:rPr>
                        <a:t>End DRC Early for </a:t>
                      </a:r>
                      <a:r>
                        <a:rPr lang="en-CA" sz="1100" strike="noStrike" baseline="0" dirty="0" smtClean="0">
                          <a:solidFill>
                            <a:schemeClr val="tx1"/>
                          </a:solidFill>
                          <a:latin typeface="Arial" pitchFamily="34" charset="0"/>
                          <a:cs typeface="Arial" pitchFamily="34" charset="0"/>
                        </a:rPr>
                        <a:t>Class B Electricity Consumers**</a:t>
                      </a:r>
                      <a:endParaRPr lang="en-CA" sz="11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r>
              <a:tr h="321113">
                <a:tc>
                  <a:txBody>
                    <a:bodyPr/>
                    <a:lstStyle/>
                    <a:p>
                      <a:pPr marL="349250" indent="-349250">
                        <a:buFont typeface="+mj-lt"/>
                        <a:buAutoNum type="arabicPeriod" startAt="9"/>
                      </a:pPr>
                      <a:r>
                        <a:rPr lang="en-CA" sz="1100" dirty="0" smtClean="0">
                          <a:solidFill>
                            <a:schemeClr val="tx1"/>
                          </a:solidFill>
                          <a:latin typeface="Arial" pitchFamily="34" charset="0"/>
                          <a:cs typeface="Arial" pitchFamily="34" charset="0"/>
                        </a:rPr>
                        <a:t>Dedicate</a:t>
                      </a:r>
                      <a:r>
                        <a:rPr lang="en-CA" sz="1100" baseline="0" dirty="0" smtClean="0">
                          <a:solidFill>
                            <a:schemeClr val="tx1"/>
                          </a:solidFill>
                          <a:latin typeface="Arial" pitchFamily="34" charset="0"/>
                          <a:cs typeface="Arial" pitchFamily="34" charset="0"/>
                        </a:rPr>
                        <a:t> Departure Tax</a:t>
                      </a:r>
                      <a:endParaRPr lang="en-CA" sz="11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endParaRPr lang="en-CA" sz="1100" b="0" i="0" u="none" strike="noStrike" dirty="0">
                        <a:solidFill>
                          <a:schemeClr val="tx1"/>
                        </a:solidFill>
                        <a:effectLst/>
                        <a:latin typeface="Arial" pitchFamily="34" charset="0"/>
                        <a:cs typeface="Arial" pitchFamily="34" charset="0"/>
                      </a:endParaRPr>
                    </a:p>
                  </a:txBody>
                  <a:tcPr anchor="ctr">
                    <a:solidFill>
                      <a:schemeClr val="bg1"/>
                    </a:solidFill>
                  </a:tcPr>
                </a:tc>
              </a:tr>
              <a:tr h="492994">
                <a:tc>
                  <a:txBody>
                    <a:bodyPr/>
                    <a:lstStyle/>
                    <a:p>
                      <a:pPr marL="349250" indent="-349250">
                        <a:buFont typeface="+mj-lt"/>
                        <a:buAutoNum type="arabicPeriod" startAt="10"/>
                      </a:pPr>
                      <a:r>
                        <a:rPr lang="en-CA" sz="1100" dirty="0" smtClean="0">
                          <a:solidFill>
                            <a:schemeClr val="tx1"/>
                          </a:solidFill>
                          <a:latin typeface="Arial" pitchFamily="34" charset="0"/>
                          <a:cs typeface="Arial" pitchFamily="34" charset="0"/>
                        </a:rPr>
                        <a:t>Cancel / Adjust</a:t>
                      </a:r>
                      <a:r>
                        <a:rPr lang="en-CA" sz="1100" baseline="0" dirty="0" smtClean="0">
                          <a:solidFill>
                            <a:schemeClr val="tx1"/>
                          </a:solidFill>
                          <a:latin typeface="Arial" pitchFamily="34" charset="0"/>
                          <a:cs typeface="Arial" pitchFamily="34" charset="0"/>
                        </a:rPr>
                        <a:t> Renewable Energy Procurements</a:t>
                      </a:r>
                      <a:endParaRPr lang="en-CA" sz="11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Longer-Term</a:t>
                      </a:r>
                      <a:endParaRPr lang="en-CA" sz="1100" dirty="0">
                        <a:solidFill>
                          <a:schemeClr val="tx1"/>
                        </a:solidFill>
                        <a:latin typeface="Arial" pitchFamily="34" charset="0"/>
                        <a:cs typeface="Arial" pitchFamily="34" charset="0"/>
                      </a:endParaRPr>
                    </a:p>
                  </a:txBody>
                  <a:tcPr anchor="ctr">
                    <a:solidFill>
                      <a:schemeClr val="bg1"/>
                    </a:solidFill>
                  </a:tcPr>
                </a:tc>
              </a:tr>
            </a:tbl>
          </a:graphicData>
        </a:graphic>
      </p:graphicFrame>
      <p:sp>
        <p:nvSpPr>
          <p:cNvPr id="3" name="TextBox 2"/>
          <p:cNvSpPr txBox="1"/>
          <p:nvPr/>
        </p:nvSpPr>
        <p:spPr>
          <a:xfrm>
            <a:off x="35496" y="5847655"/>
            <a:ext cx="9001000" cy="46166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The above initiatives will provide similar benefits for non-RPP Class B electricity consumers. Proposal 2 assumes OESP participation of 50% and 5-year maturity</a:t>
            </a:r>
            <a:r>
              <a:rPr lang="en-CA" sz="800" dirty="0">
                <a:latin typeface="Arial" panose="020B0604020202020204" pitchFamily="34" charset="0"/>
                <a:cs typeface="Arial" panose="020B0604020202020204" pitchFamily="34" charset="0"/>
              </a:rPr>
              <a:t>. *Savings estimates do not include changes related to rate design</a:t>
            </a:r>
            <a:r>
              <a:rPr lang="en-CA" sz="800" dirty="0" smtClean="0">
                <a:latin typeface="Arial" panose="020B0604020202020204" pitchFamily="34" charset="0"/>
                <a:cs typeface="Arial" panose="020B0604020202020204" pitchFamily="34" charset="0"/>
              </a:rPr>
              <a:t>.  ** </a:t>
            </a:r>
            <a:r>
              <a:rPr lang="en-CA" sz="800" dirty="0">
                <a:latin typeface="Arial" panose="020B0604020202020204" pitchFamily="34" charset="0"/>
                <a:cs typeface="Arial" panose="020B0604020202020204" pitchFamily="34" charset="0"/>
              </a:rPr>
              <a:t>Class B includes small-medium enterprises (SMEs</a:t>
            </a:r>
            <a:r>
              <a:rPr lang="en-CA" sz="800" dirty="0" smtClean="0">
                <a:latin typeface="Arial" panose="020B0604020202020204" pitchFamily="34" charset="0"/>
                <a:cs typeface="Arial" panose="020B0604020202020204" pitchFamily="34" charset="0"/>
              </a:rPr>
              <a:t>). </a:t>
            </a:r>
            <a:r>
              <a:rPr lang="en-CA" sz="800" dirty="0">
                <a:latin typeface="Arial" panose="020B0604020202020204" pitchFamily="34" charset="0"/>
                <a:cs typeface="Arial" panose="020B0604020202020204" pitchFamily="34" charset="0"/>
              </a:rPr>
              <a:t>***</a:t>
            </a:r>
            <a:r>
              <a:rPr lang="en-CA" sz="800" dirty="0"/>
              <a:t>Assessing the range of ratepayer impacts will be done through the LTEP development and implementation process in conjunction with the </a:t>
            </a:r>
            <a:r>
              <a:rPr lang="en-CA" sz="800" dirty="0" smtClean="0"/>
              <a:t>OEB</a:t>
            </a:r>
            <a:endParaRPr lang="en-CA"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0088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81000"/>
            <a:ext cx="8424936" cy="743744"/>
          </a:xfrm>
        </p:spPr>
        <p:txBody>
          <a:bodyPr>
            <a:noAutofit/>
          </a:bodyPr>
          <a:lstStyle/>
          <a:p>
            <a:r>
              <a:rPr lang="en-US" sz="2400" b="0" dirty="0" smtClean="0">
                <a:latin typeface="Arial" pitchFamily="34" charset="0"/>
                <a:cs typeface="Arial" pitchFamily="34" charset="0"/>
              </a:rPr>
              <a:t>Proposed Initiatives – </a:t>
            </a:r>
            <a:r>
              <a:rPr lang="en-CA" sz="2400" b="0" dirty="0" smtClean="0">
                <a:latin typeface="Arial" pitchFamily="34" charset="0"/>
                <a:cs typeface="Arial" pitchFamily="34" charset="0"/>
              </a:rPr>
              <a:t>Potential Savings for Average Industrial Electricity Consumers</a:t>
            </a:r>
            <a:endParaRPr lang="en-CA" sz="2400" b="0" dirty="0">
              <a:latin typeface="Arial" pitchFamily="34" charset="0"/>
              <a:cs typeface="Arial" pitchFamily="34" charset="0"/>
            </a:endParaRPr>
          </a:p>
        </p:txBody>
      </p:sp>
      <p:graphicFrame>
        <p:nvGraphicFramePr>
          <p:cNvPr id="5" name="Content Placeholder 3"/>
          <p:cNvGraphicFramePr>
            <a:graphicFrameLocks/>
          </p:cNvGraphicFramePr>
          <p:nvPr>
            <p:extLst>
              <p:ext uri="{D42A27DB-BD31-4B8C-83A1-F6EECF244321}">
                <p14:modId xmlns:p14="http://schemas.microsoft.com/office/powerpoint/2010/main" val="1113722828"/>
              </p:ext>
            </p:extLst>
          </p:nvPr>
        </p:nvGraphicFramePr>
        <p:xfrm>
          <a:off x="395536" y="1196752"/>
          <a:ext cx="8352928" cy="4531545"/>
        </p:xfrm>
        <a:graphic>
          <a:graphicData uri="http://schemas.openxmlformats.org/drawingml/2006/table">
            <a:tbl>
              <a:tblPr firstRow="1" bandRow="1">
                <a:tableStyleId>{C4B1156A-380E-4F78-BDF5-A606A8083BF9}</a:tableStyleId>
              </a:tblPr>
              <a:tblGrid>
                <a:gridCol w="2541207"/>
                <a:gridCol w="800602"/>
                <a:gridCol w="800602"/>
                <a:gridCol w="800602"/>
                <a:gridCol w="800602"/>
                <a:gridCol w="800602"/>
                <a:gridCol w="800602"/>
                <a:gridCol w="1008109"/>
              </a:tblGrid>
              <a:tr h="411204">
                <a:tc>
                  <a:txBody>
                    <a:bodyPr/>
                    <a:lstStyle/>
                    <a:p>
                      <a:r>
                        <a:rPr lang="en-CA" sz="1100" b="0" i="1" dirty="0" smtClean="0">
                          <a:solidFill>
                            <a:schemeClr val="tx1"/>
                          </a:solidFill>
                          <a:latin typeface="Arial" pitchFamily="34" charset="0"/>
                          <a:cs typeface="Arial" pitchFamily="34" charset="0"/>
                        </a:rPr>
                        <a:t>$/</a:t>
                      </a:r>
                      <a:r>
                        <a:rPr lang="en-CA" sz="1100" b="0" i="1" dirty="0" err="1" smtClean="0">
                          <a:solidFill>
                            <a:schemeClr val="tx1"/>
                          </a:solidFill>
                          <a:latin typeface="Arial" pitchFamily="34" charset="0"/>
                          <a:cs typeface="Arial" pitchFamily="34" charset="0"/>
                        </a:rPr>
                        <a:t>MWh</a:t>
                      </a:r>
                      <a:endParaRPr lang="en-CA" sz="1100" b="0" i="1"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2017</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2018</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2019</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2020</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2021</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2022</a:t>
                      </a:r>
                      <a:endParaRPr lang="en-CA" sz="1100" dirty="0">
                        <a:solidFill>
                          <a:schemeClr val="tx1"/>
                        </a:solidFill>
                        <a:latin typeface="Arial" pitchFamily="34" charset="0"/>
                        <a:cs typeface="Arial" pitchFamily="34" charset="0"/>
                      </a:endParaRPr>
                    </a:p>
                  </a:txBody>
                  <a:tcPr/>
                </a:tc>
                <a:tc>
                  <a:txBody>
                    <a:bodyPr/>
                    <a:lstStyle/>
                    <a:p>
                      <a:pPr algn="ctr"/>
                      <a:r>
                        <a:rPr lang="en-CA" sz="1100" dirty="0" smtClean="0">
                          <a:solidFill>
                            <a:schemeClr val="tx1"/>
                          </a:solidFill>
                          <a:latin typeface="Arial" pitchFamily="34" charset="0"/>
                          <a:cs typeface="Arial" pitchFamily="34" charset="0"/>
                        </a:rPr>
                        <a:t>Timing of Benefit</a:t>
                      </a:r>
                      <a:endParaRPr lang="en-CA" sz="1100" dirty="0">
                        <a:solidFill>
                          <a:schemeClr val="tx1"/>
                        </a:solidFill>
                        <a:latin typeface="Arial" pitchFamily="34" charset="0"/>
                        <a:cs typeface="Arial" pitchFamily="34" charset="0"/>
                      </a:endParaRPr>
                    </a:p>
                  </a:txBody>
                  <a:tcPr/>
                </a:tc>
              </a:tr>
              <a:tr h="411204">
                <a:tc>
                  <a:txBody>
                    <a:bodyPr/>
                    <a:lstStyle/>
                    <a:p>
                      <a:pPr marL="342900" marR="0" lvl="1" indent="-342900" algn="l" defTabSz="914400" rtl="0" eaLnBrk="1" fontAlgn="auto" latinLnBrk="0" hangingPunct="1">
                        <a:lnSpc>
                          <a:spcPct val="100000"/>
                        </a:lnSpc>
                        <a:spcBef>
                          <a:spcPts val="0"/>
                        </a:spcBef>
                        <a:spcAft>
                          <a:spcPts val="0"/>
                        </a:spcAft>
                        <a:buClrTx/>
                        <a:buSzTx/>
                        <a:buFont typeface="+mj-lt"/>
                        <a:buAutoNum type="arabicPeriod"/>
                        <a:tabLst/>
                        <a:defRPr/>
                      </a:pPr>
                      <a:r>
                        <a:rPr lang="en-CA" sz="1100" dirty="0" smtClean="0">
                          <a:solidFill>
                            <a:schemeClr val="tx1"/>
                          </a:solidFill>
                          <a:latin typeface="Arial" pitchFamily="34" charset="0"/>
                          <a:cs typeface="Arial" pitchFamily="34" charset="0"/>
                        </a:rPr>
                        <a:t>Implement Market</a:t>
                      </a:r>
                      <a:r>
                        <a:rPr lang="en-CA" sz="1100" baseline="0" dirty="0" smtClean="0">
                          <a:solidFill>
                            <a:schemeClr val="tx1"/>
                          </a:solidFill>
                          <a:latin typeface="Arial" pitchFamily="34" charset="0"/>
                          <a:cs typeface="Arial" pitchFamily="34" charset="0"/>
                        </a:rPr>
                        <a:t> Renewal </a:t>
                      </a:r>
                      <a:r>
                        <a:rPr lang="en-CA" sz="1100" dirty="0" smtClean="0">
                          <a:solidFill>
                            <a:schemeClr val="tx1"/>
                          </a:solidFill>
                          <a:latin typeface="Arial" pitchFamily="34" charset="0"/>
                          <a:cs typeface="Arial" pitchFamily="34" charset="0"/>
                        </a:rPr>
                        <a:t>Initiatives</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1.34</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1.38</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Longer-Term</a:t>
                      </a:r>
                      <a:endParaRPr lang="en-CA" sz="1100" dirty="0">
                        <a:solidFill>
                          <a:schemeClr val="tx1"/>
                        </a:solidFill>
                        <a:latin typeface="Arial" pitchFamily="34" charset="0"/>
                        <a:cs typeface="Arial" pitchFamily="34" charset="0"/>
                      </a:endParaRPr>
                    </a:p>
                  </a:txBody>
                  <a:tcPr anchor="ctr">
                    <a:solidFill>
                      <a:schemeClr val="bg1"/>
                    </a:solidFill>
                  </a:tcPr>
                </a:tc>
              </a:tr>
              <a:tr h="411204">
                <a:tc>
                  <a:txBody>
                    <a:bodyPr/>
                    <a:lstStyle/>
                    <a:p>
                      <a:pPr marL="342900" indent="-342900">
                        <a:buFont typeface="+mj-lt"/>
                        <a:buAutoNum type="arabicPeriod" startAt="2"/>
                      </a:pPr>
                      <a:r>
                        <a:rPr lang="en-CA" sz="1100" dirty="0" smtClean="0">
                          <a:solidFill>
                            <a:schemeClr val="tx1"/>
                          </a:solidFill>
                          <a:latin typeface="Arial" pitchFamily="34" charset="0"/>
                          <a:cs typeface="Arial" pitchFamily="34" charset="0"/>
                        </a:rPr>
                        <a:t>Fund</a:t>
                      </a:r>
                      <a:r>
                        <a:rPr lang="en-CA" sz="1100" baseline="0" dirty="0" smtClean="0">
                          <a:solidFill>
                            <a:schemeClr val="tx1"/>
                          </a:solidFill>
                          <a:latin typeface="Arial" pitchFamily="34" charset="0"/>
                          <a:cs typeface="Arial" pitchFamily="34" charset="0"/>
                        </a:rPr>
                        <a:t> Electricity Support Programs through the Tax-base</a:t>
                      </a:r>
                    </a:p>
                  </a:txBody>
                  <a:tcP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2.91</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3.06</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3.17</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3.27</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3.33</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3.38</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c>
                  <a:txBody>
                    <a:bodyPr/>
                    <a:lstStyle/>
                    <a:p>
                      <a:pPr algn="ctr" fontAlgn="b"/>
                      <a:r>
                        <a:rPr lang="en-CA" sz="1100" b="0" i="0" u="none" strike="noStrike" dirty="0" smtClean="0">
                          <a:solidFill>
                            <a:schemeClr val="tx1"/>
                          </a:solidFill>
                          <a:effectLst/>
                          <a:latin typeface="Arial" pitchFamily="34" charset="0"/>
                          <a:cs typeface="Arial" pitchFamily="34" charset="0"/>
                        </a:rPr>
                        <a:t>Immediate</a:t>
                      </a:r>
                      <a:endParaRPr lang="en-CA" sz="1100" b="0" i="0" u="none" strike="noStrike" dirty="0">
                        <a:solidFill>
                          <a:schemeClr val="tx1"/>
                        </a:solidFill>
                        <a:effectLst/>
                        <a:latin typeface="Arial" pitchFamily="34" charset="0"/>
                        <a:cs typeface="Arial" pitchFamily="34" charset="0"/>
                      </a:endParaRPr>
                    </a:p>
                  </a:txBody>
                  <a:tcPr marL="9053" marR="9053" marT="9053" marB="0" anchor="ctr">
                    <a:solidFill>
                      <a:schemeClr val="bg1"/>
                    </a:solidFill>
                  </a:tcPr>
                </a:tc>
              </a:tr>
              <a:tr h="411204">
                <a:tc>
                  <a:txBody>
                    <a:bodyPr/>
                    <a:lstStyle/>
                    <a:p>
                      <a:pPr marL="342900" indent="-342900">
                        <a:buFont typeface="+mj-lt"/>
                        <a:buAutoNum type="arabicPeriod" startAt="3"/>
                      </a:pPr>
                      <a:r>
                        <a:rPr lang="en-CA" sz="1100" strike="noStrike" dirty="0" smtClean="0">
                          <a:solidFill>
                            <a:schemeClr val="tx1"/>
                          </a:solidFill>
                          <a:latin typeface="Arial" pitchFamily="34" charset="0"/>
                          <a:cs typeface="Arial" pitchFamily="34" charset="0"/>
                        </a:rPr>
                        <a:t>Eliminate the Industrial</a:t>
                      </a:r>
                      <a:r>
                        <a:rPr lang="en-CA" sz="1100" strike="noStrike" baseline="0" dirty="0" smtClean="0">
                          <a:solidFill>
                            <a:schemeClr val="tx1"/>
                          </a:solidFill>
                          <a:latin typeface="Arial" pitchFamily="34" charset="0"/>
                          <a:cs typeface="Arial" pitchFamily="34" charset="0"/>
                        </a:rPr>
                        <a:t> </a:t>
                      </a:r>
                      <a:r>
                        <a:rPr lang="en-CA" sz="1100" strike="noStrike" dirty="0" smtClean="0">
                          <a:solidFill>
                            <a:schemeClr val="tx1"/>
                          </a:solidFill>
                          <a:latin typeface="Arial" pitchFamily="34" charset="0"/>
                          <a:cs typeface="Arial" pitchFamily="34" charset="0"/>
                        </a:rPr>
                        <a:t>Conservation Initiative (ICI)</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(24.12)</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(23.21)</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(22.45)</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(23.23)</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(20.42)</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(19.61)</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411204">
                <a:tc>
                  <a:txBody>
                    <a:bodyPr/>
                    <a:lstStyle/>
                    <a:p>
                      <a:pPr marL="342900" indent="-342900">
                        <a:buFont typeface="+mj-lt"/>
                        <a:buAutoNum type="arabicPeriod" startAt="4"/>
                      </a:pPr>
                      <a:r>
                        <a:rPr lang="en-CA" sz="1100" strike="noStrike" dirty="0" smtClean="0">
                          <a:solidFill>
                            <a:schemeClr val="tx1"/>
                          </a:solidFill>
                          <a:latin typeface="Arial" pitchFamily="34" charset="0"/>
                          <a:cs typeface="Arial" pitchFamily="34" charset="0"/>
                        </a:rPr>
                        <a:t>Amortize</a:t>
                      </a:r>
                      <a:r>
                        <a:rPr lang="en-CA" sz="1100" strike="noStrike" baseline="0" dirty="0" smtClean="0">
                          <a:solidFill>
                            <a:schemeClr val="tx1"/>
                          </a:solidFill>
                          <a:latin typeface="Arial" pitchFamily="34" charset="0"/>
                          <a:cs typeface="Arial" pitchFamily="34" charset="0"/>
                        </a:rPr>
                        <a:t> Conservation Program Costs</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1.15</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1.08</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0.84</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0.56</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0.37</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0.25</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0" i="0" u="none" strike="noStrike" dirty="0" smtClean="0">
                          <a:solidFill>
                            <a:schemeClr val="tx1"/>
                          </a:solidFill>
                          <a:effectLst/>
                          <a:latin typeface="Arial" pitchFamily="34" charset="0"/>
                          <a:cs typeface="Arial" pitchFamily="34" charset="0"/>
                        </a:rPr>
                        <a:t>Immediate</a:t>
                      </a:r>
                    </a:p>
                  </a:txBody>
                  <a:tcPr anchor="ctr">
                    <a:solidFill>
                      <a:schemeClr val="bg1"/>
                    </a:solidFill>
                  </a:tcPr>
                </a:tc>
              </a:tr>
              <a:tr h="411204">
                <a:tc>
                  <a:txBody>
                    <a:bodyPr/>
                    <a:lstStyle/>
                    <a:p>
                      <a:pPr marL="342900" indent="-342900">
                        <a:buFont typeface="+mj-lt"/>
                        <a:buAutoNum type="arabicPeriod" startAt="5"/>
                      </a:pPr>
                      <a:r>
                        <a:rPr lang="en-CA" sz="1100" dirty="0" smtClean="0">
                          <a:solidFill>
                            <a:schemeClr val="tx1"/>
                          </a:solidFill>
                          <a:latin typeface="Arial" pitchFamily="34" charset="0"/>
                          <a:cs typeface="Arial" pitchFamily="34" charset="0"/>
                        </a:rPr>
                        <a:t>LDC</a:t>
                      </a:r>
                      <a:r>
                        <a:rPr lang="en-CA" sz="1100" baseline="0" dirty="0" smtClean="0">
                          <a:solidFill>
                            <a:schemeClr val="tx1"/>
                          </a:solidFill>
                          <a:latin typeface="Arial" pitchFamily="34" charset="0"/>
                          <a:cs typeface="Arial" pitchFamily="34" charset="0"/>
                        </a:rPr>
                        <a:t> </a:t>
                      </a:r>
                      <a:r>
                        <a:rPr lang="en-CA" sz="1100" b="0" dirty="0" smtClean="0">
                          <a:solidFill>
                            <a:schemeClr val="tx1"/>
                          </a:solidFill>
                          <a:latin typeface="Arial" panose="020B0604020202020204" pitchFamily="34" charset="0"/>
                          <a:cs typeface="Arial" panose="020B0604020202020204" pitchFamily="34" charset="0"/>
                        </a:rPr>
                        <a:t>Efficiencies</a:t>
                      </a:r>
                      <a:endParaRPr lang="en-CA" sz="11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baseline="0" dirty="0" smtClean="0">
                          <a:solidFill>
                            <a:schemeClr val="tx1"/>
                          </a:solidFill>
                          <a:latin typeface="Arial" pitchFamily="34" charset="0"/>
                          <a:cs typeface="Arial" pitchFamily="34" charset="0"/>
                        </a:rPr>
                        <a:t>Medium-to-Long-Term</a:t>
                      </a:r>
                      <a:endParaRPr lang="en-CA" sz="1100" dirty="0" smtClean="0">
                        <a:solidFill>
                          <a:schemeClr val="tx1"/>
                        </a:solidFill>
                        <a:latin typeface="Arial" pitchFamily="34" charset="0"/>
                        <a:cs typeface="Arial" pitchFamily="34" charset="0"/>
                      </a:endParaRPr>
                    </a:p>
                    <a:p>
                      <a:pPr algn="ctr"/>
                      <a:endParaRPr lang="en-CA" sz="1100" dirty="0">
                        <a:solidFill>
                          <a:schemeClr val="tx1"/>
                        </a:solidFill>
                        <a:latin typeface="Arial" pitchFamily="34" charset="0"/>
                        <a:cs typeface="Arial" pitchFamily="34" charset="0"/>
                      </a:endParaRPr>
                    </a:p>
                  </a:txBody>
                  <a:tcPr anchor="ctr">
                    <a:solidFill>
                      <a:schemeClr val="bg1"/>
                    </a:solidFill>
                  </a:tcPr>
                </a:tc>
              </a:tr>
              <a:tr h="249659">
                <a:tc>
                  <a:txBody>
                    <a:bodyPr/>
                    <a:lstStyle/>
                    <a:p>
                      <a:pPr marL="342900" marR="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CA" sz="1100" baseline="0" dirty="0" smtClean="0">
                          <a:solidFill>
                            <a:schemeClr val="tx1"/>
                          </a:solidFill>
                          <a:latin typeface="Arial" pitchFamily="34" charset="0"/>
                          <a:cs typeface="Arial" pitchFamily="34" charset="0"/>
                        </a:rPr>
                        <a:t>Rate Design Initiatives*</a:t>
                      </a:r>
                      <a:endParaRPr lang="en-CA" sz="1100" dirty="0" smtClean="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itchFamily="34" charset="0"/>
                          <a:cs typeface="Arial" pitchFamily="34" charset="0"/>
                        </a:rPr>
                        <a:t>Immediate</a:t>
                      </a:r>
                    </a:p>
                  </a:txBody>
                  <a:tcPr anchor="ctr">
                    <a:solidFill>
                      <a:schemeClr val="bg1"/>
                    </a:solidFill>
                  </a:tcPr>
                </a:tc>
              </a:tr>
              <a:tr h="411204">
                <a:tc>
                  <a:txBody>
                    <a:bodyPr/>
                    <a:lstStyle/>
                    <a:p>
                      <a:pPr marL="342900" indent="-342900">
                        <a:buFont typeface="+mj-lt"/>
                        <a:buAutoNum type="arabicPeriod" startAt="7"/>
                      </a:pPr>
                      <a:r>
                        <a:rPr lang="en-CA" sz="1100" dirty="0" smtClean="0">
                          <a:solidFill>
                            <a:schemeClr val="tx1"/>
                          </a:solidFill>
                          <a:latin typeface="Arial" pitchFamily="34" charset="0"/>
                          <a:cs typeface="Arial" pitchFamily="34" charset="0"/>
                        </a:rPr>
                        <a:t>Reduced Cost of OPG Borrowing</a:t>
                      </a: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0.10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0.10</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0.15</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0.15</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0.15</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itchFamily="34" charset="0"/>
                          <a:cs typeface="Arial" pitchFamily="34" charset="0"/>
                        </a:rPr>
                        <a:t>Immediate</a:t>
                      </a:r>
                    </a:p>
                  </a:txBody>
                  <a:tcPr anchor="ctr">
                    <a:solidFill>
                      <a:schemeClr val="bg1"/>
                    </a:solidFill>
                  </a:tcPr>
                </a:tc>
              </a:tr>
              <a:tr h="411204">
                <a:tc>
                  <a:txBody>
                    <a:bodyPr/>
                    <a:lstStyle/>
                    <a:p>
                      <a:pPr marL="347663" indent="-347663">
                        <a:buFont typeface="+mj-lt"/>
                        <a:buAutoNum type="arabicPeriod" startAt="8"/>
                      </a:pPr>
                      <a:r>
                        <a:rPr lang="en-CA" sz="1100" dirty="0" smtClean="0">
                          <a:solidFill>
                            <a:schemeClr val="tx1"/>
                          </a:solidFill>
                          <a:latin typeface="Arial" pitchFamily="34" charset="0"/>
                          <a:cs typeface="Arial" pitchFamily="34" charset="0"/>
                        </a:rPr>
                        <a:t>End DRC Early for </a:t>
                      </a:r>
                      <a:r>
                        <a:rPr lang="en-CA" sz="1100" strike="noStrike" baseline="0" dirty="0" smtClean="0">
                          <a:solidFill>
                            <a:schemeClr val="tx1"/>
                          </a:solidFill>
                          <a:latin typeface="Arial" pitchFamily="34" charset="0"/>
                          <a:cs typeface="Arial" pitchFamily="34" charset="0"/>
                        </a:rPr>
                        <a:t>Class B Electricity Consumers**</a:t>
                      </a:r>
                      <a:endParaRPr lang="en-CA" sz="11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n/a</a:t>
                      </a:r>
                      <a:endParaRPr lang="en-CA" sz="1100" dirty="0">
                        <a:solidFill>
                          <a:schemeClr val="tx1"/>
                        </a:solidFill>
                        <a:latin typeface="Arial" pitchFamily="34" charset="0"/>
                        <a:cs typeface="Arial" pitchFamily="34" charset="0"/>
                      </a:endParaRPr>
                    </a:p>
                  </a:txBody>
                  <a:tcPr anchor="ctr">
                    <a:solidFill>
                      <a:schemeClr val="bg1"/>
                    </a:solidFill>
                  </a:tcPr>
                </a:tc>
              </a:tr>
              <a:tr h="264345">
                <a:tc>
                  <a:txBody>
                    <a:bodyPr/>
                    <a:lstStyle/>
                    <a:p>
                      <a:pPr marL="349250" indent="-349250">
                        <a:buFont typeface="+mj-lt"/>
                        <a:buAutoNum type="arabicPeriod" startAt="9"/>
                      </a:pPr>
                      <a:r>
                        <a:rPr lang="en-CA" sz="1100" dirty="0" smtClean="0">
                          <a:solidFill>
                            <a:schemeClr val="tx1"/>
                          </a:solidFill>
                          <a:latin typeface="Arial" pitchFamily="34" charset="0"/>
                          <a:cs typeface="Arial" pitchFamily="34" charset="0"/>
                        </a:rPr>
                        <a:t>Dedicate</a:t>
                      </a:r>
                      <a:r>
                        <a:rPr lang="en-CA" sz="1100" baseline="0" dirty="0" smtClean="0">
                          <a:solidFill>
                            <a:schemeClr val="tx1"/>
                          </a:solidFill>
                          <a:latin typeface="Arial" pitchFamily="34" charset="0"/>
                          <a:cs typeface="Arial" pitchFamily="34" charset="0"/>
                        </a:rPr>
                        <a:t> Departure Tax</a:t>
                      </a:r>
                      <a:endParaRPr lang="en-CA" sz="1100"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CA" sz="1100" dirty="0" smtClean="0">
                          <a:solidFill>
                            <a:schemeClr val="tx1"/>
                          </a:solidFill>
                          <a:latin typeface="Arial" pitchFamily="34" charset="0"/>
                          <a:cs typeface="Arial" pitchFamily="34" charset="0"/>
                        </a:rPr>
                        <a:t>Immediate</a:t>
                      </a:r>
                    </a:p>
                  </a:txBody>
                  <a:tcPr anchor="ctr">
                    <a:solidFill>
                      <a:schemeClr val="bg1"/>
                    </a:solidFill>
                  </a:tcPr>
                </a:tc>
              </a:tr>
              <a:tr h="411204">
                <a:tc>
                  <a:txBody>
                    <a:bodyPr/>
                    <a:lstStyle/>
                    <a:p>
                      <a:pPr marL="349250" indent="-349250">
                        <a:buFont typeface="+mj-lt"/>
                        <a:buAutoNum type="arabicPeriod" startAt="10"/>
                      </a:pPr>
                      <a:r>
                        <a:rPr lang="en-CA" sz="1100" dirty="0" smtClean="0">
                          <a:solidFill>
                            <a:schemeClr val="tx1"/>
                          </a:solidFill>
                          <a:latin typeface="Arial" pitchFamily="34" charset="0"/>
                          <a:cs typeface="Arial" pitchFamily="34" charset="0"/>
                        </a:rPr>
                        <a:t>Cancel / Adjust</a:t>
                      </a:r>
                      <a:r>
                        <a:rPr lang="en-CA" sz="1100" baseline="0" dirty="0" smtClean="0">
                          <a:solidFill>
                            <a:schemeClr val="tx1"/>
                          </a:solidFill>
                          <a:latin typeface="Arial" pitchFamily="34" charset="0"/>
                          <a:cs typeface="Arial" pitchFamily="34" charset="0"/>
                        </a:rPr>
                        <a:t> Renewable Energy Procurements</a:t>
                      </a:r>
                      <a:endParaRPr lang="en-CA" sz="1100" strike="sngStrike" dirty="0">
                        <a:solidFill>
                          <a:schemeClr val="tx1"/>
                        </a:solidFill>
                        <a:latin typeface="Arial" pitchFamily="34" charset="0"/>
                        <a:cs typeface="Arial" pitchFamily="34" charset="0"/>
                      </a:endParaRPr>
                    </a:p>
                  </a:txBody>
                  <a:tcP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TBD</a:t>
                      </a:r>
                      <a:endParaRPr lang="en-CA" sz="1100" dirty="0">
                        <a:solidFill>
                          <a:schemeClr val="tx1"/>
                        </a:solidFill>
                        <a:latin typeface="Arial" pitchFamily="34" charset="0"/>
                        <a:cs typeface="Arial" pitchFamily="34" charset="0"/>
                      </a:endParaRPr>
                    </a:p>
                  </a:txBody>
                  <a:tcPr anchor="ctr">
                    <a:solidFill>
                      <a:schemeClr val="bg1"/>
                    </a:solidFill>
                  </a:tcPr>
                </a:tc>
                <a:tc>
                  <a:txBody>
                    <a:bodyPr/>
                    <a:lstStyle/>
                    <a:p>
                      <a:pPr algn="ctr"/>
                      <a:r>
                        <a:rPr lang="en-CA" sz="1100" dirty="0" smtClean="0">
                          <a:solidFill>
                            <a:schemeClr val="tx1"/>
                          </a:solidFill>
                          <a:latin typeface="Arial" pitchFamily="34" charset="0"/>
                          <a:cs typeface="Arial" pitchFamily="34" charset="0"/>
                        </a:rPr>
                        <a:t>Longer-Term</a:t>
                      </a:r>
                      <a:endParaRPr lang="en-CA" sz="1100" dirty="0">
                        <a:solidFill>
                          <a:schemeClr val="tx1"/>
                        </a:solidFill>
                        <a:latin typeface="Arial" pitchFamily="34" charset="0"/>
                        <a:cs typeface="Arial" pitchFamily="34" charset="0"/>
                      </a:endParaRPr>
                    </a:p>
                  </a:txBody>
                  <a:tcPr anchor="ctr">
                    <a:solidFill>
                      <a:schemeClr val="bg1"/>
                    </a:solidFill>
                  </a:tcPr>
                </a:tc>
              </a:tr>
            </a:tbl>
          </a:graphicData>
        </a:graphic>
      </p:graphicFrame>
      <p:sp>
        <p:nvSpPr>
          <p:cNvPr id="7" name="TextBox 6"/>
          <p:cNvSpPr txBox="1"/>
          <p:nvPr/>
        </p:nvSpPr>
        <p:spPr>
          <a:xfrm>
            <a:off x="35496" y="5805264"/>
            <a:ext cx="9108504" cy="461665"/>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 </a:t>
            </a:r>
            <a:r>
              <a:rPr lang="en-CA" sz="800" dirty="0" smtClean="0">
                <a:latin typeface="Arial" panose="020B0604020202020204" pitchFamily="34" charset="0"/>
                <a:cs typeface="Arial" panose="020B0604020202020204" pitchFamily="34" charset="0"/>
              </a:rPr>
              <a:t>Proposal 2 assumes OESP participation of 50% and 5-year maturity. Proposal 3 reflects the elimination of ICI, as opposed to moving ICI cost shift to the taxbase. The $1.75/</a:t>
            </a:r>
            <a:r>
              <a:rPr lang="en-CA" sz="800" dirty="0" err="1" smtClean="0">
                <a:latin typeface="Arial" panose="020B0604020202020204" pitchFamily="34" charset="0"/>
                <a:cs typeface="Arial" panose="020B0604020202020204" pitchFamily="34" charset="0"/>
              </a:rPr>
              <a:t>MWh</a:t>
            </a:r>
            <a:r>
              <a:rPr lang="en-CA" sz="800" dirty="0" smtClean="0">
                <a:latin typeface="Arial" panose="020B0604020202020204" pitchFamily="34" charset="0"/>
                <a:cs typeface="Arial" panose="020B0604020202020204" pitchFamily="34" charset="0"/>
              </a:rPr>
              <a:t> savings associated with Proposal 7 in 2018 accounts for the fact that under the status quo, DRC will be removed from bills in April 2018.</a:t>
            </a:r>
            <a:r>
              <a:rPr lang="en-CA" sz="800" dirty="0">
                <a:latin typeface="Arial" panose="020B0604020202020204" pitchFamily="34" charset="0"/>
                <a:cs typeface="Arial" panose="020B0604020202020204" pitchFamily="34" charset="0"/>
              </a:rPr>
              <a:t> *Savings estimates do not include changes related to rate design</a:t>
            </a:r>
            <a:r>
              <a:rPr lang="en-CA" sz="800" dirty="0" smtClean="0">
                <a:latin typeface="Arial" panose="020B0604020202020204" pitchFamily="34" charset="0"/>
                <a:cs typeface="Arial" panose="020B0604020202020204" pitchFamily="34" charset="0"/>
              </a:rPr>
              <a:t>. </a:t>
            </a:r>
            <a:r>
              <a:rPr lang="en-CA" sz="800" dirty="0">
                <a:latin typeface="Arial" panose="020B0604020202020204" pitchFamily="34" charset="0"/>
                <a:cs typeface="Arial" panose="020B0604020202020204" pitchFamily="34" charset="0"/>
              </a:rPr>
              <a:t>** Class B includes small-medium enterprises (SMEs). </a:t>
            </a:r>
          </a:p>
        </p:txBody>
      </p:sp>
    </p:spTree>
    <p:extLst>
      <p:ext uri="{BB962C8B-B14F-4D97-AF65-F5344CB8AC3E}">
        <p14:creationId xmlns:p14="http://schemas.microsoft.com/office/powerpoint/2010/main" val="3343464517"/>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Ministry Powerpoint Deck</Template>
  <TotalTime>72725</TotalTime>
  <Words>8414</Words>
  <Application>Microsoft Office PowerPoint</Application>
  <PresentationFormat>On-screen Show (4:3)</PresentationFormat>
  <Paragraphs>953</Paragraphs>
  <Slides>47</Slides>
  <Notes>15</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Ministry Powerpoint Deck</vt:lpstr>
      <vt:lpstr>Proposed Initiatives to Transform Ontario’s Electricity Sector   Working Draft </vt:lpstr>
      <vt:lpstr>Context</vt:lpstr>
      <vt:lpstr>Context (Cont’d)</vt:lpstr>
      <vt:lpstr>Current Electricity Prices – Residential</vt:lpstr>
      <vt:lpstr>Current Electricity Prices – Industrial and Commercial</vt:lpstr>
      <vt:lpstr>PowerPoint Presentation</vt:lpstr>
      <vt:lpstr>Proposed Initiatives – Impacts </vt:lpstr>
      <vt:lpstr>Proposed Initiatives – Potential Savings for Typical Residential Electricity Consumers</vt:lpstr>
      <vt:lpstr>Proposed Initiatives – Potential Savings for Average Industrial Electricity Consumers</vt:lpstr>
      <vt:lpstr>Fiscal Considerations</vt:lpstr>
      <vt:lpstr>Proposed Taxpayer Funded Electricity Price Mitigation</vt:lpstr>
      <vt:lpstr>Electricity Market Renewal Initiatives</vt:lpstr>
      <vt:lpstr>2.  Fund Electricity Support Programs Through the Tax-Base</vt:lpstr>
      <vt:lpstr>2.  Fund Electricity Support Programs Through the Tax-Base (cont’d)</vt:lpstr>
      <vt:lpstr>3.  Eliminate the Industrial Conservation Initiative (ICI)</vt:lpstr>
      <vt:lpstr>3.  Eliminate the Industrial Conservation Initiative (cont’d)</vt:lpstr>
      <vt:lpstr>Amortize Conservation Program Costs</vt:lpstr>
      <vt:lpstr>Amortize Conservation Program Costs (cont’d) </vt:lpstr>
      <vt:lpstr>Amortize Conservation Program Costs (cont’d) </vt:lpstr>
      <vt:lpstr>LDC Efficiencies</vt:lpstr>
      <vt:lpstr>Rate Design Initiatives</vt:lpstr>
      <vt:lpstr>Rate Design Initiatives (cont’d)</vt:lpstr>
      <vt:lpstr>Reduced Cost of OPG Borrowing</vt:lpstr>
      <vt:lpstr>End DRC Early for Commercial/Small Industrial Class B Electricity Consumers</vt:lpstr>
      <vt:lpstr>Dedicate Departure Tax</vt:lpstr>
      <vt:lpstr>10.  Cancel/Adjust Renewable Energy Procurements</vt:lpstr>
      <vt:lpstr>Cancel/Adjust Renewable Energy Procurements – Existing Contracts</vt:lpstr>
      <vt:lpstr>Cancel/Adjust Renewable Energy Procurements – Existing Contracts (cont’d)</vt:lpstr>
      <vt:lpstr>Summary</vt:lpstr>
      <vt:lpstr>Appendix</vt:lpstr>
      <vt:lpstr>Electricity Consumer Classes</vt:lpstr>
      <vt:lpstr>Prices by Electricity Consumer Class</vt:lpstr>
      <vt:lpstr>2015 Indicative Industrial Electricity Prices – Jurisdictional Comparison</vt:lpstr>
      <vt:lpstr>Indicative Electricity Prices Across Industrial Sectors</vt:lpstr>
      <vt:lpstr>Rate Mitigation Levers</vt:lpstr>
      <vt:lpstr>Traditional Rate Mitigation Programs</vt:lpstr>
      <vt:lpstr>Driving Down Prices for Consumers </vt:lpstr>
      <vt:lpstr>Cost Shifts in the Electricity Sector – Current Programs</vt:lpstr>
      <vt:lpstr>Current Status on Taxpayer Funded Electricity Price Mitigation</vt:lpstr>
      <vt:lpstr>Cost Shifts in the Electricity Sector (Cont’d)</vt:lpstr>
      <vt:lpstr>Cost Shifts in the Electricity Sector (Cont’d)</vt:lpstr>
      <vt:lpstr>Residential Electricity Prices </vt:lpstr>
      <vt:lpstr>Commercial Electricity Prices</vt:lpstr>
      <vt:lpstr>Industrial Electricity Prices</vt:lpstr>
      <vt:lpstr>Total Components of Global Adjustment</vt:lpstr>
      <vt:lpstr>Cancel/Adjust Renewable Energy Procurements</vt:lpstr>
      <vt:lpstr>LRP I Pre-Construction Liability Limits</vt:lpstr>
    </vt:vector>
  </TitlesOfParts>
  <Company>MGS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 Larissa (ENERGY)</dc:creator>
  <cp:lastModifiedBy>Katona, Keley (MOF)</cp:lastModifiedBy>
  <cp:revision>1902</cp:revision>
  <cp:lastPrinted>2016-12-06T00:24:48Z</cp:lastPrinted>
  <dcterms:created xsi:type="dcterms:W3CDTF">2015-05-25T16:46:34Z</dcterms:created>
  <dcterms:modified xsi:type="dcterms:W3CDTF">2016-12-07T23:16:21Z</dcterms:modified>
</cp:coreProperties>
</file>