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theme/themeOverride2.xml" ContentType="application/vnd.openxmlformats-officedocument.themeOverride+xml"/>
  <Override PartName="/ppt/drawings/drawing2.xml" ContentType="application/vnd.openxmlformats-officedocument.drawingml.chartshapes+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theme/themeOverride3.xml" ContentType="application/vnd.openxmlformats-officedocument.themeOverride+xml"/>
  <Override PartName="/ppt/charts/chart7.xml" ContentType="application/vnd.openxmlformats-officedocument.drawingml.chart+xml"/>
  <Override PartName="/ppt/theme/themeOverride4.xml" ContentType="application/vnd.openxmlformats-officedocument.themeOverride+xml"/>
  <Override PartName="/ppt/drawings/drawing3.xml" ContentType="application/vnd.openxmlformats-officedocument.drawingml.chartshapes+xml"/>
  <Override PartName="/ppt/charts/chart8.xml" ContentType="application/vnd.openxmlformats-officedocument.drawingml.chart+xml"/>
  <Override PartName="/ppt/drawings/drawing4.xml" ContentType="application/vnd.openxmlformats-officedocument.drawingml.chartshapes+xml"/>
  <Override PartName="/ppt/charts/chart9.xml" ContentType="application/vnd.openxmlformats-officedocument.drawingml.chart+xml"/>
  <Override PartName="/ppt/charts/chart10.xml" ContentType="application/vnd.openxmlformats-officedocument.drawingml.chart+xml"/>
  <Override PartName="/ppt/theme/themeOverride5.xml" ContentType="application/vnd.openxmlformats-officedocument.themeOverride+xml"/>
  <Override PartName="/ppt/drawings/drawing5.xml" ContentType="application/vnd.openxmlformats-officedocument.drawingml.chartshapes+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theme/themeOverride6.xml" ContentType="application/vnd.openxmlformats-officedocument.themeOverride+xml"/>
  <Override PartName="/ppt/drawings/drawing6.xml" ContentType="application/vnd.openxmlformats-officedocument.drawingml.chartshapes+xml"/>
  <Override PartName="/ppt/charts/chart14.xml" ContentType="application/vnd.openxmlformats-officedocument.drawingml.chart+xml"/>
  <Override PartName="/ppt/theme/themeOverride7.xml" ContentType="application/vnd.openxmlformats-officedocument.themeOverride+xml"/>
  <Override PartName="/ppt/drawings/drawing7.xml" ContentType="application/vnd.openxmlformats-officedocument.drawingml.chartshapes+xml"/>
  <Override PartName="/ppt/charts/chart15.xml" ContentType="application/vnd.openxmlformats-officedocument.drawingml.chart+xml"/>
  <Override PartName="/ppt/theme/themeOverride8.xml" ContentType="application/vnd.openxmlformats-officedocument.themeOverride+xml"/>
  <Override PartName="/ppt/drawings/drawing8.xml" ContentType="application/vnd.openxmlformats-officedocument.drawingml.chartshapes+xml"/>
  <Override PartName="/ppt/charts/chart16.xml" ContentType="application/vnd.openxmlformats-officedocument.drawingml.chart+xml"/>
  <Override PartName="/ppt/drawings/drawing9.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handoutMasterIdLst>
    <p:handoutMasterId r:id="rId53"/>
  </p:handoutMasterIdLst>
  <p:sldIdLst>
    <p:sldId id="407" r:id="rId2"/>
    <p:sldId id="586" r:id="rId3"/>
    <p:sldId id="652" r:id="rId4"/>
    <p:sldId id="695" r:id="rId5"/>
    <p:sldId id="582" r:id="rId6"/>
    <p:sldId id="766" r:id="rId7"/>
    <p:sldId id="767" r:id="rId8"/>
    <p:sldId id="685" r:id="rId9"/>
    <p:sldId id="705" r:id="rId10"/>
    <p:sldId id="709" r:id="rId11"/>
    <p:sldId id="710" r:id="rId12"/>
    <p:sldId id="778" r:id="rId13"/>
    <p:sldId id="764" r:id="rId14"/>
    <p:sldId id="768" r:id="rId15"/>
    <p:sldId id="706" r:id="rId16"/>
    <p:sldId id="707" r:id="rId17"/>
    <p:sldId id="765" r:id="rId18"/>
    <p:sldId id="708" r:id="rId19"/>
    <p:sldId id="770" r:id="rId20"/>
    <p:sldId id="771" r:id="rId21"/>
    <p:sldId id="772" r:id="rId22"/>
    <p:sldId id="773" r:id="rId23"/>
    <p:sldId id="774" r:id="rId24"/>
    <p:sldId id="747" r:id="rId25"/>
    <p:sldId id="748" r:id="rId26"/>
    <p:sldId id="775" r:id="rId27"/>
    <p:sldId id="761" r:id="rId28"/>
    <p:sldId id="722" r:id="rId29"/>
    <p:sldId id="762" r:id="rId30"/>
    <p:sldId id="751" r:id="rId31"/>
    <p:sldId id="752" r:id="rId32"/>
    <p:sldId id="753" r:id="rId33"/>
    <p:sldId id="725" r:id="rId34"/>
    <p:sldId id="703" r:id="rId35"/>
    <p:sldId id="687" r:id="rId36"/>
    <p:sldId id="690" r:id="rId37"/>
    <p:sldId id="735" r:id="rId38"/>
    <p:sldId id="704" r:id="rId39"/>
    <p:sldId id="740" r:id="rId40"/>
    <p:sldId id="741" r:id="rId41"/>
    <p:sldId id="739" r:id="rId42"/>
    <p:sldId id="754" r:id="rId43"/>
    <p:sldId id="717" r:id="rId44"/>
    <p:sldId id="755" r:id="rId45"/>
    <p:sldId id="756" r:id="rId46"/>
    <p:sldId id="757" r:id="rId47"/>
    <p:sldId id="776" r:id="rId48"/>
    <p:sldId id="777" r:id="rId49"/>
    <p:sldId id="692" r:id="rId50"/>
    <p:sldId id="693" r:id="rId5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Qureshi, Musab (ENERGY)" initials="QM(" lastIdx="3" clrIdx="0"/>
  <p:cmAuthor id="1" name="Bergman, Mark (ENERGY)" initials="MB" lastIdx="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A436"/>
    <a:srgbClr val="FFAC05"/>
    <a:srgbClr val="FF9D0D"/>
    <a:srgbClr val="00CC00"/>
    <a:srgbClr val="D22840"/>
    <a:srgbClr val="265795"/>
    <a:srgbClr val="DCEDF2"/>
    <a:srgbClr val="39ACB9"/>
    <a:srgbClr val="0D5341"/>
    <a:srgbClr val="5D03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0358" autoAdjust="0"/>
    <p:restoredTop sz="40675" autoAdjust="0"/>
  </p:normalViewPr>
  <p:slideViewPr>
    <p:cSldViewPr>
      <p:cViewPr varScale="1">
        <p:scale>
          <a:sx n="94" d="100"/>
          <a:sy n="94" d="100"/>
        </p:scale>
        <p:origin x="69" y="123"/>
      </p:cViewPr>
      <p:guideLst>
        <p:guide orient="horz" pos="2160"/>
        <p:guide pos="2880"/>
      </p:guideLst>
    </p:cSldViewPr>
  </p:slideViewPr>
  <p:notesTextViewPr>
    <p:cViewPr>
      <p:scale>
        <a:sx n="1" d="1"/>
        <a:sy n="1" d="1"/>
      </p:scale>
      <p:origin x="0" y="0"/>
    </p:cViewPr>
  </p:notesTextViewPr>
  <p:sorterViewPr>
    <p:cViewPr>
      <p:scale>
        <a:sx n="120" d="100"/>
        <a:sy n="120" d="100"/>
      </p:scale>
      <p:origin x="0" y="4554"/>
    </p:cViewPr>
  </p:sorterViewPr>
  <p:notesViewPr>
    <p:cSldViewPr>
      <p:cViewPr varScale="1">
        <p:scale>
          <a:sx n="54" d="100"/>
          <a:sy n="54" d="100"/>
        </p:scale>
        <p:origin x="-1704" y="-10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Etcptovspifs003\pd\EnergyPolicy\Economics\Files\Rate%20Mitigation\20161122%20Additional%20Rate%20Mitigation%20Options\OPO%20Update%20(no%20LRP%20II)%20Residential%20Bills%20and%20Industrial%20Rates%20(8%25%20Corrected)%20(Recovered).xlsx"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3" Type="http://schemas.openxmlformats.org/officeDocument/2006/relationships/chartUserShapes" Target="../drawings/drawing5.xml"/><Relationship Id="rId2" Type="http://schemas.openxmlformats.org/officeDocument/2006/relationships/oleObject" Target="file:///C:\Users\hola\Desktop\Updated%20OPO%20-%20by%20Sector%2020170117.xlsx" TargetMode="External"/><Relationship Id="rId1" Type="http://schemas.openxmlformats.org/officeDocument/2006/relationships/themeOverride" Target="../theme/themeOverride5.xml"/></Relationships>
</file>

<file path=ppt/charts/_rels/chart11.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118.xlsm"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117.xlsm" TargetMode="External"/></Relationships>
</file>

<file path=ppt/charts/_rels/chart13.xml.rels><?xml version="1.0" encoding="UTF-8" standalone="yes"?>
<Relationships xmlns="http://schemas.openxmlformats.org/package/2006/relationships"><Relationship Id="rId3" Type="http://schemas.openxmlformats.org/officeDocument/2006/relationships/chartUserShapes" Target="../drawings/drawing6.xml"/><Relationship Id="rId2" Type="http://schemas.openxmlformats.org/officeDocument/2006/relationships/oleObject" Target="file:///C:\Users\hola\Desktop\Updated%20OPO%20-%20by%20Sector%2020170117.xlsx" TargetMode="External"/><Relationship Id="rId1" Type="http://schemas.openxmlformats.org/officeDocument/2006/relationships/themeOverride" Target="../theme/themeOverride6.xml"/></Relationships>
</file>

<file path=ppt/charts/_rels/chart14.xml.rels><?xml version="1.0" encoding="UTF-8" standalone="yes"?>
<Relationships xmlns="http://schemas.openxmlformats.org/package/2006/relationships"><Relationship Id="rId3" Type="http://schemas.openxmlformats.org/officeDocument/2006/relationships/chartUserShapes" Target="../drawings/drawing7.xml"/><Relationship Id="rId2" Type="http://schemas.openxmlformats.org/officeDocument/2006/relationships/oleObject" Target="file:///C:\Users\hola\Desktop\Updated%20OPO%20-%20by%20Sector%2020170117.xlsx" TargetMode="External"/><Relationship Id="rId1" Type="http://schemas.openxmlformats.org/officeDocument/2006/relationships/themeOverride" Target="../theme/themeOverride7.xml"/></Relationships>
</file>

<file path=ppt/charts/_rels/chart15.xml.rels><?xml version="1.0" encoding="UTF-8" standalone="yes"?>
<Relationships xmlns="http://schemas.openxmlformats.org/package/2006/relationships"><Relationship Id="rId3" Type="http://schemas.openxmlformats.org/officeDocument/2006/relationships/chartUserShapes" Target="../drawings/drawing8.xml"/><Relationship Id="rId2" Type="http://schemas.openxmlformats.org/officeDocument/2006/relationships/oleObject" Target="file:///C:\Users\hola\Desktop\Updated%20OPO%20-%20by%20Sector%2020170117.xlsx" TargetMode="External"/><Relationship Id="rId1" Type="http://schemas.openxmlformats.org/officeDocument/2006/relationships/themeOverride" Target="../theme/themeOverride8.xml"/></Relationships>
</file>

<file path=ppt/charts/_rels/chart16.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package" Target="../embeddings/Microsoft_Excel_Worksheet3.xlsx"/></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Etcptovspifs003\pd\EnergyPolicy\Economics\Files\Rate%20Mitigation\20161122%20Additional%20Rate%20Mitigation%20Options\OPO%20Update%20(no%20LRP%20II)%20Residential%20Bills%20and%20Industrial%20Rates%20(8%25%20Corrected)%20(Recovered).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105.xlsm"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118.xlsm"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118.xlsm" TargetMode="Externa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3.xml"/></Relationships>
</file>

<file path=ppt/charts/_rels/chart7.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oleObject" Target="file:///C:\Users\hola\Desktop\Updated%20OPO%20-%20by%20Sector%2020170117.xlsx" TargetMode="External"/><Relationship Id="rId1" Type="http://schemas.openxmlformats.org/officeDocument/2006/relationships/themeOverride" Target="../theme/themeOverride4.xm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ac.ad.gov.on.ca\DFS\ENERGY\RASP\Strategic%20Analysis%20and%20Performance\10.%20GIS\3.%20PROJECTS\59.%20LDC%20Distribustion%20Rate-PO\2017%20Deck%20Chart\LDC_Bill_2015ResidentalCustomers.xlsx" TargetMode="Externa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200"/>
            </a:pPr>
            <a:r>
              <a:rPr lang="en-US" sz="1400" i="0" dirty="0">
                <a:latin typeface="Arial" pitchFamily="34" charset="0"/>
                <a:cs typeface="Arial" pitchFamily="34" charset="0"/>
              </a:rPr>
              <a:t>Typical Residential Electricity Bills</a:t>
            </a:r>
          </a:p>
          <a:p>
            <a:pPr algn="l">
              <a:defRPr sz="1200"/>
            </a:pPr>
            <a:r>
              <a:rPr lang="en-US" sz="1200" b="0" i="1" baseline="0" dirty="0">
                <a:latin typeface="Arial" pitchFamily="34" charset="0"/>
                <a:cs typeface="Arial" pitchFamily="34" charset="0"/>
              </a:rPr>
              <a:t>Historical and </a:t>
            </a:r>
            <a:r>
              <a:rPr lang="en-US" sz="1200" b="0" i="1" baseline="0" dirty="0" smtClean="0">
                <a:latin typeface="Arial" pitchFamily="34" charset="0"/>
                <a:cs typeface="Arial" pitchFamily="34" charset="0"/>
              </a:rPr>
              <a:t>Forecast in $/month</a:t>
            </a:r>
            <a:endParaRPr lang="en-US" sz="1200" b="0" i="1" baseline="0" dirty="0">
              <a:latin typeface="Arial" pitchFamily="34" charset="0"/>
              <a:cs typeface="Arial" pitchFamily="34" charset="0"/>
            </a:endParaRPr>
          </a:p>
        </c:rich>
      </c:tx>
      <c:layout>
        <c:manualLayout>
          <c:xMode val="edge"/>
          <c:yMode val="edge"/>
          <c:x val="1.5659080559145659E-3"/>
          <c:y val="1.2916164349321085E-3"/>
        </c:manualLayout>
      </c:layout>
      <c:overlay val="0"/>
    </c:title>
    <c:autoTitleDeleted val="0"/>
    <c:plotArea>
      <c:layout/>
      <c:lineChart>
        <c:grouping val="standard"/>
        <c:varyColors val="0"/>
        <c:ser>
          <c:idx val="0"/>
          <c:order val="0"/>
          <c:tx>
            <c:strRef>
              <c:f>'Residential Bill'!$A$50</c:f>
              <c:strCache>
                <c:ptCount val="1"/>
                <c:pt idx="0">
                  <c:v>Actual</c:v>
                </c:pt>
              </c:strCache>
            </c:strRef>
          </c:tx>
          <c:spPr>
            <a:ln>
              <a:solidFill>
                <a:schemeClr val="bg2">
                  <a:lumMod val="50000"/>
                </a:schemeClr>
              </a:solidFill>
            </a:ln>
          </c:spPr>
          <c:marker>
            <c:symbol val="circle"/>
            <c:size val="7"/>
            <c:spPr>
              <a:solidFill>
                <a:schemeClr val="bg1"/>
              </a:solidFill>
            </c:spPr>
          </c:marker>
          <c:dPt>
            <c:idx val="7"/>
            <c:marker>
              <c:spPr>
                <a:solidFill>
                  <a:schemeClr val="bg1"/>
                </a:solidFill>
                <a:ln>
                  <a:prstDash val="dashDot"/>
                </a:ln>
              </c:spPr>
            </c:marker>
            <c:bubble3D val="0"/>
            <c:spPr>
              <a:ln>
                <a:solidFill>
                  <a:schemeClr val="bg2">
                    <a:lumMod val="50000"/>
                  </a:schemeClr>
                </a:solidFill>
                <a:prstDash val="dashDot"/>
              </a:ln>
            </c:spPr>
          </c:dPt>
          <c:dPt>
            <c:idx val="8"/>
            <c:marker>
              <c:spPr>
                <a:solidFill>
                  <a:schemeClr val="bg1"/>
                </a:solidFill>
                <a:ln>
                  <a:prstDash val="dash"/>
                </a:ln>
              </c:spPr>
            </c:marker>
            <c:bubble3D val="0"/>
            <c:spPr>
              <a:ln>
                <a:solidFill>
                  <a:schemeClr val="bg2">
                    <a:lumMod val="50000"/>
                  </a:schemeClr>
                </a:solidFill>
                <a:prstDash val="dash"/>
              </a:ln>
            </c:spPr>
          </c:dPt>
          <c:dPt>
            <c:idx val="9"/>
            <c:marker>
              <c:spPr>
                <a:solidFill>
                  <a:schemeClr val="bg1"/>
                </a:solidFill>
                <a:ln>
                  <a:prstDash val="dash"/>
                </a:ln>
              </c:spPr>
            </c:marker>
            <c:bubble3D val="0"/>
            <c:spPr>
              <a:ln>
                <a:solidFill>
                  <a:schemeClr val="bg2">
                    <a:lumMod val="50000"/>
                  </a:schemeClr>
                </a:solidFill>
                <a:prstDash val="dash"/>
              </a:ln>
            </c:spPr>
          </c:dPt>
          <c:dPt>
            <c:idx val="10"/>
            <c:marker>
              <c:spPr>
                <a:solidFill>
                  <a:schemeClr val="bg1"/>
                </a:solidFill>
                <a:ln>
                  <a:prstDash val="dash"/>
                </a:ln>
              </c:spPr>
            </c:marker>
            <c:bubble3D val="0"/>
            <c:spPr>
              <a:ln>
                <a:solidFill>
                  <a:schemeClr val="bg2">
                    <a:lumMod val="50000"/>
                  </a:schemeClr>
                </a:solidFill>
                <a:prstDash val="dash"/>
              </a:ln>
            </c:spPr>
          </c:dPt>
          <c:dLbls>
            <c:dLbl>
              <c:idx val="0"/>
              <c:layout>
                <c:manualLayout>
                  <c:x val="-7.6354086363987017E-3"/>
                  <c:y val="3.362757015915896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1.1453112954598027E-2"/>
                  <c:y val="3.3627570159159022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1.3361965113697697E-2"/>
                  <c:y val="4.0353084190990832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2.2906225909196054E-2"/>
                  <c:y val="3.362757015915902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3361965113697697E-2"/>
                  <c:y val="3.0264813143243124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7.6354086363986844E-3"/>
                  <c:y val="1.6813785079579511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2.6723930227395394E-2"/>
                  <c:y val="5.3804112254654438E-2"/>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2.0997373750096381E-2"/>
                  <c:y val="-4.7078863006839639E-2"/>
                </c:manualLayout>
              </c:layout>
              <c:showLegendKey val="0"/>
              <c:showVal val="1"/>
              <c:showCatName val="0"/>
              <c:showSerName val="0"/>
              <c:showPercent val="0"/>
              <c:showBubbleSize val="0"/>
              <c:extLst>
                <c:ext xmlns:c15="http://schemas.microsoft.com/office/drawing/2012/chart" uri="{CE6537A1-D6FC-4f65-9D91-7224C49458BB}"/>
              </c:extLst>
            </c:dLbl>
            <c:dLbl>
              <c:idx val="8"/>
              <c:layout>
                <c:manualLayout>
                  <c:x val="-2.4815078068295724E-2"/>
                  <c:y val="-4.7078863006839639E-2"/>
                </c:manualLayout>
              </c:layout>
              <c:showLegendKey val="0"/>
              <c:showVal val="1"/>
              <c:showCatName val="0"/>
              <c:showSerName val="0"/>
              <c:showPercent val="0"/>
              <c:showBubbleSize val="0"/>
              <c:extLst>
                <c:ext xmlns:c15="http://schemas.microsoft.com/office/drawing/2012/chart" uri="{CE6537A1-D6FC-4f65-9D91-7224C49458BB}"/>
              </c:extLst>
            </c:dLbl>
            <c:dLbl>
              <c:idx val="9"/>
              <c:layout>
                <c:manualLayout>
                  <c:x val="-3.8177043181993421E-2"/>
                  <c:y val="-4.7078598222822635E-2"/>
                </c:manualLayout>
              </c:layout>
              <c:showLegendKey val="0"/>
              <c:showVal val="1"/>
              <c:showCatName val="0"/>
              <c:showSerName val="0"/>
              <c:showPercent val="0"/>
              <c:showBubbleSize val="0"/>
              <c:extLst>
                <c:ext xmlns:c15="http://schemas.microsoft.com/office/drawing/2012/chart" uri="{CE6537A1-D6FC-4f65-9D91-7224C49458BB}"/>
              </c:extLst>
            </c:dLbl>
            <c:dLbl>
              <c:idx val="10"/>
              <c:layout>
                <c:manualLayout>
                  <c:x val="-4.9630156136591448E-2"/>
                  <c:y val="-4.0353084190990832E-2"/>
                </c:manualLayout>
              </c:layout>
              <c:showLegendKey val="0"/>
              <c:showVal val="1"/>
              <c:showCatName val="0"/>
              <c:showSerName val="0"/>
              <c:showPercent val="0"/>
              <c:showBubbleSize val="0"/>
              <c:extLst>
                <c:ext xmlns:c15="http://schemas.microsoft.com/office/drawing/2012/chart" uri="{CE6537A1-D6FC-4f65-9D91-7224C49458BB}"/>
              </c:extLst>
            </c:dLbl>
            <c:numFmt formatCode="#,##0" sourceLinked="0"/>
            <c:spPr>
              <a:noFill/>
              <a:ln>
                <a:noFill/>
              </a:ln>
              <a:effectLst/>
            </c:spPr>
            <c:txPr>
              <a:bodyPr/>
              <a:lstStyle/>
              <a:p>
                <a:pPr>
                  <a:defRPr sz="1300" b="1">
                    <a:solidFill>
                      <a:schemeClr val="bg2">
                        <a:lumMod val="2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'Residential Bill'!$B$49:$L$49</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'Residential Bill'!$B$50:$L$50</c:f>
              <c:numCache>
                <c:formatCode>0.00</c:formatCode>
                <c:ptCount val="11"/>
                <c:pt idx="0">
                  <c:v>104.31513750000001</c:v>
                </c:pt>
                <c:pt idx="1">
                  <c:v>104.57556749999998</c:v>
                </c:pt>
                <c:pt idx="2">
                  <c:v>111.63503062499998</c:v>
                </c:pt>
                <c:pt idx="3">
                  <c:v>116.4185325</c:v>
                </c:pt>
                <c:pt idx="4">
                  <c:v>123.50956500000001</c:v>
                </c:pt>
                <c:pt idx="5">
                  <c:v>135.64915500000004</c:v>
                </c:pt>
                <c:pt idx="6">
                  <c:v>155.58000000000001</c:v>
                </c:pt>
              </c:numCache>
            </c:numRef>
          </c:val>
          <c:smooth val="0"/>
        </c:ser>
        <c:ser>
          <c:idx val="1"/>
          <c:order val="1"/>
          <c:tx>
            <c:strRef>
              <c:f>'Residential Bill'!$A$51</c:f>
              <c:strCache>
                <c:ptCount val="1"/>
                <c:pt idx="0">
                  <c:v>Updated OPO</c:v>
                </c:pt>
              </c:strCache>
            </c:strRef>
          </c:tx>
          <c:spPr>
            <a:ln>
              <a:solidFill>
                <a:schemeClr val="accent1"/>
              </a:solidFill>
              <a:prstDash val="dash"/>
            </a:ln>
          </c:spPr>
          <c:marker>
            <c:symbol val="none"/>
          </c:marker>
          <c:dLbls>
            <c:dLbl>
              <c:idx val="6"/>
              <c:delete val="1"/>
              <c:extLst>
                <c:ext xmlns:c15="http://schemas.microsoft.com/office/drawing/2012/chart" uri="{CE6537A1-D6FC-4f65-9D91-7224C49458BB}"/>
              </c:extLst>
            </c:dLbl>
            <c:numFmt formatCode="#,##0" sourceLinked="0"/>
            <c:spPr>
              <a:noFill/>
              <a:ln>
                <a:noFill/>
              </a:ln>
              <a:effectLst/>
            </c:spPr>
            <c:txPr>
              <a:bodyPr/>
              <a:lstStyle/>
              <a:p>
                <a:pPr>
                  <a:defRPr sz="1300" b="1">
                    <a:solidFill>
                      <a:srgbClr val="265795"/>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'Residential Bill'!$B$49:$L$49</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'Residential Bill'!$B$51:$L$51</c:f>
              <c:numCache>
                <c:formatCode>General</c:formatCode>
                <c:ptCount val="11"/>
                <c:pt idx="6" formatCode="0.00">
                  <c:v>155.58000000000001</c:v>
                </c:pt>
                <c:pt idx="7" formatCode="_(&quot;$&quot;* #,##0.00_);_(&quot;$&quot;* \(#,##0.00\);_(&quot;$&quot;* &quot;-&quot;??_);_(@_)">
                  <c:v>160.57</c:v>
                </c:pt>
                <c:pt idx="8" formatCode="_(&quot;$&quot;* #,##0.00_);_(&quot;$&quot;* \(#,##0.00\);_(&quot;$&quot;* &quot;-&quot;??_);_(@_)">
                  <c:v>163.38999999999999</c:v>
                </c:pt>
                <c:pt idx="9" formatCode="_(&quot;$&quot;* #,##0.00_);_(&quot;$&quot;* \(#,##0.00\);_(&quot;$&quot;* &quot;-&quot;??_);_(@_)">
                  <c:v>166.39</c:v>
                </c:pt>
                <c:pt idx="10" formatCode="_(&quot;$&quot;* #,##0.00_);_(&quot;$&quot;* \(#,##0.00\);_(&quot;$&quot;* &quot;-&quot;??_);_(@_)">
                  <c:v>177.1</c:v>
                </c:pt>
              </c:numCache>
            </c:numRef>
          </c:val>
          <c:smooth val="0"/>
        </c:ser>
        <c:ser>
          <c:idx val="2"/>
          <c:order val="2"/>
          <c:tx>
            <c:strRef>
              <c:f>'Residential Bill'!$A$53</c:f>
              <c:strCache>
                <c:ptCount val="1"/>
                <c:pt idx="0">
                  <c:v>2013 LTEP (750 kWh/month)</c:v>
                </c:pt>
              </c:strCache>
            </c:strRef>
          </c:tx>
          <c:spPr>
            <a:ln>
              <a:solidFill>
                <a:srgbClr val="9BBB59"/>
              </a:solidFill>
              <a:prstDash val="sysDash"/>
            </a:ln>
          </c:spPr>
          <c:marker>
            <c:symbol val="none"/>
          </c:marker>
          <c:cat>
            <c:numRef>
              <c:f>'Residential Bill'!$B$49:$L$49</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'Residential Bill'!$B$53:$L$53</c:f>
              <c:numCache>
                <c:formatCode>General</c:formatCode>
                <c:ptCount val="11"/>
                <c:pt idx="3" formatCode="0">
                  <c:v>119.012</c:v>
                </c:pt>
                <c:pt idx="4" formatCode="0">
                  <c:v>130.437152</c:v>
                </c:pt>
                <c:pt idx="5" formatCode="0">
                  <c:v>138.05392000000001</c:v>
                </c:pt>
                <c:pt idx="6" formatCode="0">
                  <c:v>159.000032</c:v>
                </c:pt>
                <c:pt idx="7" formatCode="0">
                  <c:v>161.85632000000001</c:v>
                </c:pt>
                <c:pt idx="8" formatCode="0">
                  <c:v>169.47308800000002</c:v>
                </c:pt>
                <c:pt idx="9" formatCode="0">
                  <c:v>168.52099200000001</c:v>
                </c:pt>
                <c:pt idx="10" formatCode="0">
                  <c:v>172.329376</c:v>
                </c:pt>
              </c:numCache>
            </c:numRef>
          </c:val>
          <c:smooth val="0"/>
        </c:ser>
        <c:dLbls>
          <c:showLegendKey val="0"/>
          <c:showVal val="0"/>
          <c:showCatName val="0"/>
          <c:showSerName val="0"/>
          <c:showPercent val="0"/>
          <c:showBubbleSize val="0"/>
        </c:dLbls>
        <c:marker val="1"/>
        <c:smooth val="0"/>
        <c:axId val="338292248"/>
        <c:axId val="338294992"/>
      </c:lineChart>
      <c:catAx>
        <c:axId val="338292248"/>
        <c:scaling>
          <c:orientation val="minMax"/>
        </c:scaling>
        <c:delete val="0"/>
        <c:axPos val="b"/>
        <c:numFmt formatCode="General" sourceLinked="1"/>
        <c:majorTickMark val="none"/>
        <c:minorTickMark val="none"/>
        <c:tickLblPos val="nextTo"/>
        <c:txPr>
          <a:bodyPr/>
          <a:lstStyle/>
          <a:p>
            <a:pPr>
              <a:defRPr sz="1200"/>
            </a:pPr>
            <a:endParaRPr lang="en-US"/>
          </a:p>
        </c:txPr>
        <c:crossAx val="338294992"/>
        <c:crosses val="autoZero"/>
        <c:auto val="1"/>
        <c:lblAlgn val="ctr"/>
        <c:lblOffset val="100"/>
        <c:noMultiLvlLbl val="0"/>
      </c:catAx>
      <c:valAx>
        <c:axId val="338294992"/>
        <c:scaling>
          <c:orientation val="minMax"/>
        </c:scaling>
        <c:delete val="0"/>
        <c:axPos val="l"/>
        <c:majorGridlines>
          <c:spPr>
            <a:ln>
              <a:prstDash val="sysDot"/>
            </a:ln>
          </c:spPr>
        </c:majorGridlines>
        <c:numFmt formatCode="#,##0" sourceLinked="0"/>
        <c:majorTickMark val="none"/>
        <c:minorTickMark val="none"/>
        <c:tickLblPos val="nextTo"/>
        <c:txPr>
          <a:bodyPr/>
          <a:lstStyle/>
          <a:p>
            <a:pPr>
              <a:defRPr sz="1200"/>
            </a:pPr>
            <a:endParaRPr lang="en-US"/>
          </a:p>
        </c:txPr>
        <c:crossAx val="338292248"/>
        <c:crosses val="autoZero"/>
        <c:crossBetween val="between"/>
      </c:valAx>
    </c:plotArea>
    <c:legend>
      <c:legendPos val="r"/>
      <c:layout>
        <c:manualLayout>
          <c:xMode val="edge"/>
          <c:yMode val="edge"/>
          <c:x val="0.73178250564247616"/>
          <c:y val="0.54108329750800632"/>
          <c:w val="0.25502433916381628"/>
          <c:h val="0.28925205043054353"/>
        </c:manualLayout>
      </c:layout>
      <c:overlay val="1"/>
      <c:spPr>
        <a:solidFill>
          <a:sysClr val="window" lastClr="FFFFFF"/>
        </a:solidFill>
      </c:spPr>
    </c:legend>
    <c:plotVisOnly val="1"/>
    <c:dispBlanksAs val="gap"/>
    <c:showDLblsOverMax val="0"/>
  </c:chart>
  <c:spPr>
    <a:ln>
      <a:noFill/>
    </a:ln>
  </c:spPr>
  <c:externalData r:id="rId2">
    <c:autoUpdate val="0"/>
  </c:externalData>
  <c:userShapes r:id="rId3"/>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6544661034985407E-2"/>
          <c:y val="0.21806722076407115"/>
          <c:w val="0.88026112895086628"/>
          <c:h val="0.50235650899900008"/>
        </c:manualLayout>
      </c:layout>
      <c:barChart>
        <c:barDir val="col"/>
        <c:grouping val="stacked"/>
        <c:varyColors val="0"/>
        <c:ser>
          <c:idx val="0"/>
          <c:order val="0"/>
          <c:tx>
            <c:strRef>
              <c:f>'Residential Bill'!$A$27</c:f>
              <c:strCache>
                <c:ptCount val="1"/>
                <c:pt idx="0">
                  <c:v>8% Rebate</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'Residential Bill'!$C$26:$H$26</c:f>
              <c:numCache>
                <c:formatCode>General</c:formatCode>
                <c:ptCount val="6"/>
                <c:pt idx="0">
                  <c:v>2017</c:v>
                </c:pt>
                <c:pt idx="1">
                  <c:v>2018</c:v>
                </c:pt>
                <c:pt idx="2">
                  <c:v>2019</c:v>
                </c:pt>
                <c:pt idx="3">
                  <c:v>2020</c:v>
                </c:pt>
                <c:pt idx="4">
                  <c:v>2021</c:v>
                </c:pt>
                <c:pt idx="5">
                  <c:v>2022</c:v>
                </c:pt>
              </c:numCache>
            </c:numRef>
          </c:cat>
          <c:val>
            <c:numRef>
              <c:f>'Residential Bill'!$C$27:$H$27</c:f>
              <c:numCache>
                <c:formatCode>0.00</c:formatCode>
                <c:ptCount val="6"/>
                <c:pt idx="0">
                  <c:v>-11.268173931474335</c:v>
                </c:pt>
                <c:pt idx="1">
                  <c:v>-11.472388331875292</c:v>
                </c:pt>
                <c:pt idx="2">
                  <c:v>-11.68884078684794</c:v>
                </c:pt>
                <c:pt idx="3">
                  <c:v>-12.435173169062084</c:v>
                </c:pt>
                <c:pt idx="4">
                  <c:v>-12.169096020666847</c:v>
                </c:pt>
                <c:pt idx="5">
                  <c:v>-12.531119151134648</c:v>
                </c:pt>
              </c:numCache>
            </c:numRef>
          </c:val>
        </c:ser>
        <c:ser>
          <c:idx val="1"/>
          <c:order val="1"/>
          <c:tx>
            <c:strRef>
              <c:f>'Residential Bill'!$A$28</c:f>
              <c:strCache>
                <c:ptCount val="1"/>
                <c:pt idx="0">
                  <c:v>Additional 5% Rebate</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'Residential Bill'!$C$26:$H$26</c:f>
              <c:numCache>
                <c:formatCode>General</c:formatCode>
                <c:ptCount val="6"/>
                <c:pt idx="0">
                  <c:v>2017</c:v>
                </c:pt>
                <c:pt idx="1">
                  <c:v>2018</c:v>
                </c:pt>
                <c:pt idx="2">
                  <c:v>2019</c:v>
                </c:pt>
                <c:pt idx="3">
                  <c:v>2020</c:v>
                </c:pt>
                <c:pt idx="4">
                  <c:v>2021</c:v>
                </c:pt>
                <c:pt idx="5">
                  <c:v>2022</c:v>
                </c:pt>
              </c:numCache>
            </c:numRef>
          </c:cat>
          <c:val>
            <c:numRef>
              <c:f>'Residential Bill'!$C$28:$H$28</c:f>
              <c:numCache>
                <c:formatCode>0.00</c:formatCode>
                <c:ptCount val="6"/>
                <c:pt idx="0">
                  <c:v>-7.0426087071714596</c:v>
                </c:pt>
                <c:pt idx="1">
                  <c:v>-7.1702427074220587</c:v>
                </c:pt>
                <c:pt idx="2">
                  <c:v>-7.3055254917799637</c:v>
                </c:pt>
                <c:pt idx="3">
                  <c:v>-7.7719832306638033</c:v>
                </c:pt>
                <c:pt idx="4">
                  <c:v>-7.6056850129167799</c:v>
                </c:pt>
                <c:pt idx="5">
                  <c:v>-7.8319494694591558</c:v>
                </c:pt>
              </c:numCache>
            </c:numRef>
          </c:val>
        </c:ser>
        <c:dLbls>
          <c:showLegendKey val="0"/>
          <c:showVal val="0"/>
          <c:showCatName val="0"/>
          <c:showSerName val="0"/>
          <c:showPercent val="0"/>
          <c:showBubbleSize val="0"/>
        </c:dLbls>
        <c:gapWidth val="150"/>
        <c:overlap val="100"/>
        <c:axId val="576104536"/>
        <c:axId val="576109240"/>
      </c:barChart>
      <c:catAx>
        <c:axId val="576104536"/>
        <c:scaling>
          <c:orientation val="minMax"/>
        </c:scaling>
        <c:delete val="0"/>
        <c:axPos val="b"/>
        <c:numFmt formatCode="General" sourceLinked="1"/>
        <c:majorTickMark val="out"/>
        <c:minorTickMark val="none"/>
        <c:tickLblPos val="low"/>
        <c:crossAx val="576109240"/>
        <c:crosses val="autoZero"/>
        <c:auto val="1"/>
        <c:lblAlgn val="ctr"/>
        <c:lblOffset val="100"/>
        <c:noMultiLvlLbl val="0"/>
      </c:catAx>
      <c:valAx>
        <c:axId val="576109240"/>
        <c:scaling>
          <c:orientation val="minMax"/>
        </c:scaling>
        <c:delete val="0"/>
        <c:axPos val="l"/>
        <c:majorGridlines>
          <c:spPr>
            <a:ln>
              <a:noFill/>
            </a:ln>
          </c:spPr>
        </c:majorGridlines>
        <c:numFmt formatCode="0" sourceLinked="0"/>
        <c:majorTickMark val="out"/>
        <c:minorTickMark val="none"/>
        <c:tickLblPos val="nextTo"/>
        <c:crossAx val="576104536"/>
        <c:crosses val="autoZero"/>
        <c:crossBetween val="between"/>
      </c:valAx>
    </c:plotArea>
    <c:legend>
      <c:legendPos val="r"/>
      <c:layout>
        <c:manualLayout>
          <c:xMode val="edge"/>
          <c:yMode val="edge"/>
          <c:x val="0.11847244094488189"/>
          <c:y val="0.88850503062117236"/>
          <c:w val="0.86877796710673383"/>
          <c:h val="9.7989938757655298E-2"/>
        </c:manualLayout>
      </c:layout>
      <c:overlay val="0"/>
    </c:legend>
    <c:plotVisOnly val="1"/>
    <c:dispBlanksAs val="gap"/>
    <c:showDLblsOverMax val="0"/>
  </c:chart>
  <c:externalData r:id="rId2">
    <c:autoUpdate val="0"/>
  </c:externalData>
  <c:userShapes r:id="rId3"/>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41924554442406"/>
          <c:y val="2.6907485286807562E-2"/>
          <c:w val="0.8337714656584877"/>
          <c:h val="0.61537582541486802"/>
        </c:manualLayout>
      </c:layout>
      <c:lineChart>
        <c:grouping val="standard"/>
        <c:varyColors val="0"/>
        <c:ser>
          <c:idx val="4"/>
          <c:order val="0"/>
          <c:tx>
            <c:strRef>
              <c:f>'2. Low'!$B$55</c:f>
              <c:strCache>
                <c:ptCount val="1"/>
                <c:pt idx="0">
                  <c:v>Historical Values</c:v>
                </c:pt>
              </c:strCache>
            </c:strRef>
          </c:tx>
          <c:spPr>
            <a:ln w="38100">
              <a:solidFill>
                <a:schemeClr val="tx1"/>
              </a:solidFill>
              <a:prstDash val="dash"/>
            </a:ln>
          </c:spPr>
          <c:marker>
            <c:symbol val="none"/>
          </c:marker>
          <c:val>
            <c:numRef>
              <c:f>'2. Low'!$C$55:$AM$55</c:f>
              <c:numCache>
                <c:formatCode>0</c:formatCode>
                <c:ptCount val="37"/>
                <c:pt idx="0">
                  <c:v>123.51</c:v>
                </c:pt>
                <c:pt idx="1">
                  <c:v>135.65</c:v>
                </c:pt>
                <c:pt idx="2">
                  <c:v>155.58000000000001</c:v>
                </c:pt>
              </c:numCache>
            </c:numRef>
          </c:val>
          <c:smooth val="0"/>
        </c:ser>
        <c:ser>
          <c:idx val="0"/>
          <c:order val="1"/>
          <c:tx>
            <c:strRef>
              <c:f>'2. Low'!$B$56</c:f>
              <c:strCache>
                <c:ptCount val="1"/>
                <c:pt idx="0">
                  <c:v>IESO Forecast</c:v>
                </c:pt>
              </c:strCache>
            </c:strRef>
          </c:tx>
          <c:spPr>
            <a:ln w="38100">
              <a:solidFill>
                <a:sysClr val="windowText" lastClr="000000"/>
              </a:solidFill>
            </a:ln>
          </c:spPr>
          <c:marker>
            <c:symbol val="none"/>
          </c:marker>
          <c:cat>
            <c:numRef>
              <c:f>'2. Low'!$C$54:$AM$54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'2. Low'!$C$56:$AM$56</c:f>
              <c:numCache>
                <c:formatCode>General</c:formatCode>
                <c:ptCount val="37"/>
                <c:pt idx="3" formatCode="0">
                  <c:v>160.21813261808913</c:v>
                </c:pt>
                <c:pt idx="4" formatCode="0">
                  <c:v>162.76950298964928</c:v>
                </c:pt>
                <c:pt idx="5" formatCode="0">
                  <c:v>165.41420006702134</c:v>
                </c:pt>
                <c:pt idx="6" formatCode="0">
                  <c:v>175.93913634995977</c:v>
                </c:pt>
                <c:pt idx="7" formatCode="0">
                  <c:v>173.59521544491813</c:v>
                </c:pt>
                <c:pt idx="8" formatCode="0">
                  <c:v>176.91285983413323</c:v>
                </c:pt>
                <c:pt idx="9" formatCode="0">
                  <c:v>181.62400566574021</c:v>
                </c:pt>
                <c:pt idx="10" formatCode="0">
                  <c:v>184.27346390503419</c:v>
                </c:pt>
                <c:pt idx="11" formatCode="0">
                  <c:v>193.40059926022687</c:v>
                </c:pt>
                <c:pt idx="12" formatCode="0">
                  <c:v>188.34673981076375</c:v>
                </c:pt>
                <c:pt idx="13" formatCode="0">
                  <c:v>198.30087601824903</c:v>
                </c:pt>
                <c:pt idx="14" formatCode="0">
                  <c:v>198.7304092484664</c:v>
                </c:pt>
                <c:pt idx="15" formatCode="0">
                  <c:v>197.50537476437415</c:v>
                </c:pt>
                <c:pt idx="16" formatCode="0">
                  <c:v>199.74140225073614</c:v>
                </c:pt>
                <c:pt idx="17" formatCode="0">
                  <c:v>202.23608967519249</c:v>
                </c:pt>
                <c:pt idx="18" formatCode="0">
                  <c:v>204.56887182590933</c:v>
                </c:pt>
                <c:pt idx="19" formatCode="0">
                  <c:v>206.53005862045072</c:v>
                </c:pt>
                <c:pt idx="20" formatCode="0">
                  <c:v>207.93290009161953</c:v>
                </c:pt>
                <c:pt idx="21" formatCode="0">
                  <c:v>204.40973222330072</c:v>
                </c:pt>
              </c:numCache>
            </c:numRef>
          </c:val>
          <c:smooth val="0"/>
        </c:ser>
        <c:ser>
          <c:idx val="3"/>
          <c:order val="2"/>
          <c:tx>
            <c:strRef>
              <c:f>'2. Low'!$B$57</c:f>
              <c:strCache>
                <c:ptCount val="1"/>
                <c:pt idx="0">
                  <c:v>IESO Forecast Extrapolated</c:v>
                </c:pt>
              </c:strCache>
            </c:strRef>
          </c:tx>
          <c:spPr>
            <a:ln w="57150">
              <a:solidFill>
                <a:sysClr val="windowText" lastClr="000000"/>
              </a:solidFill>
              <a:prstDash val="sysDot"/>
            </a:ln>
          </c:spPr>
          <c:marker>
            <c:symbol val="none"/>
          </c:marker>
          <c:cat>
            <c:numRef>
              <c:f>'2. Low'!$C$54:$AM$54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'2. Low'!$C$57:$AM$57</c:f>
              <c:numCache>
                <c:formatCode>General</c:formatCode>
                <c:ptCount val="37"/>
                <c:pt idx="22" formatCode="0">
                  <c:v>205.24539319946737</c:v>
                </c:pt>
                <c:pt idx="23" formatCode="0">
                  <c:v>206.08447049666478</c:v>
                </c:pt>
                <c:pt idx="24" formatCode="0">
                  <c:v>206.92697808138141</c:v>
                </c:pt>
                <c:pt idx="25" formatCode="0">
                  <c:v>207.77292997720306</c:v>
                </c:pt>
                <c:pt idx="26" formatCode="0">
                  <c:v>208.62234026504629</c:v>
                </c:pt>
                <c:pt idx="27" formatCode="0">
                  <c:v>209.47522308339276</c:v>
                </c:pt>
                <c:pt idx="28" formatCode="0">
                  <c:v>210.33159262852462</c:v>
                </c:pt>
                <c:pt idx="29" formatCode="0">
                  <c:v>211.19146315476075</c:v>
                </c:pt>
                <c:pt idx="30" formatCode="0">
                  <c:v>212.0548489746941</c:v>
                </c:pt>
                <c:pt idx="31" formatCode="0">
                  <c:v>212.92176445942982</c:v>
                </c:pt>
                <c:pt idx="32" formatCode="0">
                  <c:v>213.79222403882457</c:v>
                </c:pt>
                <c:pt idx="33" formatCode="0">
                  <c:v>214.66624220172667</c:v>
                </c:pt>
                <c:pt idx="34" formatCode="0">
                  <c:v>215.54383349621725</c:v>
                </c:pt>
                <c:pt idx="35" formatCode="0">
                  <c:v>216.42501252985241</c:v>
                </c:pt>
                <c:pt idx="36" formatCode="0">
                  <c:v>217.30979396990637</c:v>
                </c:pt>
              </c:numCache>
            </c:numRef>
          </c:val>
          <c:smooth val="0"/>
        </c:ser>
        <c:ser>
          <c:idx val="1"/>
          <c:order val="3"/>
          <c:tx>
            <c:strRef>
              <c:f>'2. Low'!$B$59</c:f>
              <c:strCache>
                <c:ptCount val="1"/>
                <c:pt idx="0">
                  <c:v>With GA financing</c:v>
                </c:pt>
              </c:strCache>
            </c:strRef>
          </c:tx>
          <c:spPr>
            <a:ln>
              <a:solidFill>
                <a:schemeClr val="accent3">
                  <a:lumMod val="75000"/>
                </a:schemeClr>
              </a:solidFill>
            </a:ln>
          </c:spPr>
          <c:marker>
            <c:symbol val="none"/>
          </c:marker>
          <c:cat>
            <c:numRef>
              <c:f>'2. Low'!$C$54:$AM$54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'2. Low'!$C$59:$AM$59</c:f>
              <c:numCache>
                <c:formatCode>General</c:formatCode>
                <c:ptCount val="37"/>
                <c:pt idx="3" formatCode="0">
                  <c:v>146.14683805898969</c:v>
                </c:pt>
                <c:pt idx="4" formatCode="0">
                  <c:v>151.24565368848073</c:v>
                </c:pt>
                <c:pt idx="5" formatCode="0">
                  <c:v>156.52039662015969</c:v>
                </c:pt>
                <c:pt idx="6" formatCode="0">
                  <c:v>164.68362685860041</c:v>
                </c:pt>
                <c:pt idx="7" formatCode="0">
                  <c:v>171.00362860423525</c:v>
                </c:pt>
                <c:pt idx="8" formatCode="0">
                  <c:v>176.68861176180425</c:v>
                </c:pt>
                <c:pt idx="9" formatCode="0">
                  <c:v>184.98945967669133</c:v>
                </c:pt>
                <c:pt idx="10" formatCode="0">
                  <c:v>183.93687180694718</c:v>
                </c:pt>
                <c:pt idx="11" formatCode="0">
                  <c:v>197.66974096856805</c:v>
                </c:pt>
                <c:pt idx="12" formatCode="0">
                  <c:v>196.60602066978737</c:v>
                </c:pt>
                <c:pt idx="13" formatCode="0">
                  <c:v>202.39031705823422</c:v>
                </c:pt>
                <c:pt idx="14" formatCode="0">
                  <c:v>205.34343075961104</c:v>
                </c:pt>
                <c:pt idx="15" formatCode="0">
                  <c:v>208.84168531057821</c:v>
                </c:pt>
                <c:pt idx="16" formatCode="0">
                  <c:v>210.99843789801571</c:v>
                </c:pt>
                <c:pt idx="17" formatCode="0">
                  <c:v>213.49312532247205</c:v>
                </c:pt>
                <c:pt idx="18" formatCode="0">
                  <c:v>215.74773361452722</c:v>
                </c:pt>
                <c:pt idx="19" formatCode="0">
                  <c:v>217.63182481052641</c:v>
                </c:pt>
                <c:pt idx="20" formatCode="0">
                  <c:v>207.93290009161953</c:v>
                </c:pt>
                <c:pt idx="21" formatCode="0">
                  <c:v>204.40973222330072</c:v>
                </c:pt>
                <c:pt idx="22" formatCode="0">
                  <c:v>205.24539319946737</c:v>
                </c:pt>
                <c:pt idx="23" formatCode="0">
                  <c:v>206.08447049666478</c:v>
                </c:pt>
                <c:pt idx="24" formatCode="0">
                  <c:v>206.92697808138141</c:v>
                </c:pt>
                <c:pt idx="25" formatCode="0">
                  <c:v>207.77292997720306</c:v>
                </c:pt>
                <c:pt idx="26" formatCode="0">
                  <c:v>208.62234026504629</c:v>
                </c:pt>
                <c:pt idx="27" formatCode="0">
                  <c:v>209.47522308339276</c:v>
                </c:pt>
                <c:pt idx="28" formatCode="0">
                  <c:v>210.33159262852462</c:v>
                </c:pt>
                <c:pt idx="29" formatCode="0">
                  <c:v>211.19146315476075</c:v>
                </c:pt>
                <c:pt idx="30" formatCode="0">
                  <c:v>212.0548489746941</c:v>
                </c:pt>
                <c:pt idx="31" formatCode="0">
                  <c:v>212.92176445942982</c:v>
                </c:pt>
                <c:pt idx="32" formatCode="0">
                  <c:v>213.79222403882457</c:v>
                </c:pt>
                <c:pt idx="33" formatCode="0">
                  <c:v>214.66624220172667</c:v>
                </c:pt>
                <c:pt idx="34" formatCode="0">
                  <c:v>215.54383349621725</c:v>
                </c:pt>
                <c:pt idx="35" formatCode="0">
                  <c:v>216.42501252985241</c:v>
                </c:pt>
                <c:pt idx="36" formatCode="0">
                  <c:v>217.30979396990637</c:v>
                </c:pt>
              </c:numCache>
            </c:numRef>
          </c:val>
          <c:smooth val="0"/>
        </c:ser>
        <c:ser>
          <c:idx val="5"/>
          <c:order val="4"/>
          <c:tx>
            <c:strRef>
              <c:f>'2. Low'!$B$63</c:f>
              <c:strCache>
                <c:ptCount val="1"/>
                <c:pt idx="0">
                  <c:v>2013 LTEP (750 kWh/month)</c:v>
                </c:pt>
              </c:strCache>
            </c:strRef>
          </c:tx>
          <c:spPr>
            <a:ln w="38100">
              <a:solidFill>
                <a:schemeClr val="bg1">
                  <a:lumMod val="65000"/>
                </a:schemeClr>
              </a:solidFill>
            </a:ln>
          </c:spPr>
          <c:marker>
            <c:symbol val="none"/>
          </c:marker>
          <c:val>
            <c:numRef>
              <c:f>'2. Low'!$C$63:$AM$63</c:f>
              <c:numCache>
                <c:formatCode>0</c:formatCode>
                <c:ptCount val="37"/>
                <c:pt idx="0">
                  <c:v>129.27087000000003</c:v>
                </c:pt>
                <c:pt idx="1">
                  <c:v>137.44755000000001</c:v>
                </c:pt>
                <c:pt idx="2">
                  <c:v>158.30170000000001</c:v>
                </c:pt>
                <c:pt idx="3">
                  <c:v>161.08150000000001</c:v>
                </c:pt>
                <c:pt idx="4">
                  <c:v>168.57340000000002</c:v>
                </c:pt>
                <c:pt idx="5">
                  <c:v>167.30780000000001</c:v>
                </c:pt>
                <c:pt idx="6">
                  <c:v>171.56789999999998</c:v>
                </c:pt>
                <c:pt idx="7">
                  <c:v>176.5625</c:v>
                </c:pt>
                <c:pt idx="8">
                  <c:v>182.495</c:v>
                </c:pt>
                <c:pt idx="9">
                  <c:v>178.16709999999998</c:v>
                </c:pt>
                <c:pt idx="10">
                  <c:v>180.63050000000004</c:v>
                </c:pt>
                <c:pt idx="11">
                  <c:v>183.77189999999999</c:v>
                </c:pt>
                <c:pt idx="12">
                  <c:v>187.77210000000002</c:v>
                </c:pt>
                <c:pt idx="13">
                  <c:v>189.46709999999999</c:v>
                </c:pt>
                <c:pt idx="14">
                  <c:v>191.07169999999999</c:v>
                </c:pt>
                <c:pt idx="15">
                  <c:v>192.93620000000001</c:v>
                </c:pt>
                <c:pt idx="16">
                  <c:v>193.88539999999998</c:v>
                </c:pt>
                <c:pt idx="17">
                  <c:v>196.1454</c:v>
                </c:pt>
                <c:pt idx="18">
                  <c:v>198.56360000000004</c:v>
                </c:pt>
              </c:numCache>
            </c:numRef>
          </c:val>
          <c:smooth val="0"/>
        </c:ser>
        <c:ser>
          <c:idx val="6"/>
          <c:order val="5"/>
          <c:tx>
            <c:strRef>
              <c:f>'2. Low'!$B$64</c:f>
              <c:strCache>
                <c:ptCount val="1"/>
                <c:pt idx="0">
                  <c:v>2013 LTEP (800 kWh/month)</c:v>
                </c:pt>
              </c:strCache>
            </c:strRef>
          </c:tx>
          <c:spPr>
            <a:ln w="19050">
              <a:solidFill>
                <a:schemeClr val="bg1">
                  <a:lumMod val="65000"/>
                </a:schemeClr>
              </a:solidFill>
              <a:prstDash val="sysDot"/>
            </a:ln>
          </c:spPr>
          <c:marker>
            <c:symbol val="none"/>
          </c:marker>
          <c:val>
            <c:numRef>
              <c:f>'2. Low'!$C$64:$AM$64</c:f>
              <c:numCache>
                <c:formatCode>General</c:formatCode>
                <c:ptCount val="37"/>
                <c:pt idx="0">
                  <c:v>137</c:v>
                </c:pt>
                <c:pt idx="1">
                  <c:v>145</c:v>
                </c:pt>
                <c:pt idx="2">
                  <c:v>167</c:v>
                </c:pt>
                <c:pt idx="3">
                  <c:v>170</c:v>
                </c:pt>
                <c:pt idx="4">
                  <c:v>178</c:v>
                </c:pt>
                <c:pt idx="5">
                  <c:v>177</c:v>
                </c:pt>
                <c:pt idx="6">
                  <c:v>181</c:v>
                </c:pt>
                <c:pt idx="7">
                  <c:v>187</c:v>
                </c:pt>
                <c:pt idx="8">
                  <c:v>193</c:v>
                </c:pt>
                <c:pt idx="9">
                  <c:v>188</c:v>
                </c:pt>
                <c:pt idx="10">
                  <c:v>191</c:v>
                </c:pt>
                <c:pt idx="11">
                  <c:v>194</c:v>
                </c:pt>
                <c:pt idx="12">
                  <c:v>198</c:v>
                </c:pt>
                <c:pt idx="13">
                  <c:v>200</c:v>
                </c:pt>
                <c:pt idx="14">
                  <c:v>202</c:v>
                </c:pt>
                <c:pt idx="15">
                  <c:v>204</c:v>
                </c:pt>
                <c:pt idx="16">
                  <c:v>205</c:v>
                </c:pt>
                <c:pt idx="17">
                  <c:v>207</c:v>
                </c:pt>
                <c:pt idx="18">
                  <c:v>210</c:v>
                </c:pt>
              </c:numCache>
            </c:numRef>
          </c:val>
          <c:smooth val="0"/>
        </c:ser>
        <c:dLbls>
          <c:showLegendKey val="0"/>
          <c:showVal val="0"/>
          <c:showCatName val="0"/>
          <c:showSerName val="0"/>
          <c:showPercent val="0"/>
          <c:showBubbleSize val="0"/>
        </c:dLbls>
        <c:smooth val="0"/>
        <c:axId val="576111200"/>
        <c:axId val="576105320"/>
      </c:lineChart>
      <c:catAx>
        <c:axId val="576111200"/>
        <c:scaling>
          <c:orientation val="minMax"/>
        </c:scaling>
        <c:delete val="0"/>
        <c:axPos val="b"/>
        <c:numFmt formatCode="General" sourceLinked="1"/>
        <c:majorTickMark val="out"/>
        <c:minorTickMark val="none"/>
        <c:tickLblPos val="nextTo"/>
        <c:crossAx val="576105320"/>
        <c:crosses val="autoZero"/>
        <c:auto val="1"/>
        <c:lblAlgn val="ctr"/>
        <c:lblOffset val="100"/>
        <c:noMultiLvlLbl val="0"/>
      </c:catAx>
      <c:valAx>
        <c:axId val="576105320"/>
        <c:scaling>
          <c:orientation val="minMax"/>
          <c:min val="90"/>
        </c:scaling>
        <c:delete val="0"/>
        <c:axPos val="l"/>
        <c:majorGridlines/>
        <c:title>
          <c:tx>
            <c:rich>
              <a:bodyPr rot="-5400000" vert="horz"/>
              <a:lstStyle/>
              <a:p>
                <a:pPr>
                  <a:defRPr/>
                </a:pPr>
                <a:r>
                  <a:rPr lang="en-US"/>
                  <a:t>Average Monthly Residential Bill </a:t>
                </a:r>
              </a:p>
              <a:p>
                <a:pPr>
                  <a:defRPr/>
                </a:pPr>
                <a:r>
                  <a:rPr lang="en-US"/>
                  <a:t>(nominal $/month)</a:t>
                </a:r>
              </a:p>
            </c:rich>
          </c:tx>
          <c:overlay val="0"/>
        </c:title>
        <c:numFmt formatCode="0" sourceLinked="1"/>
        <c:majorTickMark val="out"/>
        <c:minorTickMark val="none"/>
        <c:tickLblPos val="nextTo"/>
        <c:crossAx val="576111200"/>
        <c:crosses val="autoZero"/>
        <c:crossBetween val="between"/>
      </c:valAx>
    </c:plotArea>
    <c:legend>
      <c:legendPos val="b"/>
      <c:overlay val="0"/>
    </c:legend>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41924554442406"/>
          <c:y val="2.6907485286807562E-2"/>
          <c:w val="0.8337714656584877"/>
          <c:h val="0.61537582541486802"/>
        </c:manualLayout>
      </c:layout>
      <c:lineChart>
        <c:grouping val="standard"/>
        <c:varyColors val="0"/>
        <c:ser>
          <c:idx val="4"/>
          <c:order val="0"/>
          <c:tx>
            <c:strRef>
              <c:f>'3. High'!$B$56</c:f>
              <c:strCache>
                <c:ptCount val="1"/>
                <c:pt idx="0">
                  <c:v>Historical Values</c:v>
                </c:pt>
              </c:strCache>
            </c:strRef>
          </c:tx>
          <c:spPr>
            <a:ln w="38100">
              <a:solidFill>
                <a:schemeClr val="tx1"/>
              </a:solidFill>
              <a:prstDash val="dash"/>
            </a:ln>
          </c:spPr>
          <c:marker>
            <c:symbol val="none"/>
          </c:marker>
          <c:val>
            <c:numRef>
              <c:f>'3. High'!$C$56:$AM$56</c:f>
              <c:numCache>
                <c:formatCode>0</c:formatCode>
                <c:ptCount val="37"/>
                <c:pt idx="0">
                  <c:v>123.51</c:v>
                </c:pt>
                <c:pt idx="1">
                  <c:v>135.65</c:v>
                </c:pt>
                <c:pt idx="2">
                  <c:v>155.58000000000001</c:v>
                </c:pt>
              </c:numCache>
            </c:numRef>
          </c:val>
          <c:smooth val="0"/>
        </c:ser>
        <c:ser>
          <c:idx val="0"/>
          <c:order val="1"/>
          <c:tx>
            <c:strRef>
              <c:f>'3. High'!$B$57</c:f>
              <c:strCache>
                <c:ptCount val="1"/>
                <c:pt idx="0">
                  <c:v>IESO Forecast + savings*</c:v>
                </c:pt>
              </c:strCache>
            </c:strRef>
          </c:tx>
          <c:spPr>
            <a:ln w="38100">
              <a:solidFill>
                <a:sysClr val="windowText" lastClr="000000"/>
              </a:solidFill>
            </a:ln>
          </c:spPr>
          <c:marker>
            <c:symbol val="none"/>
          </c:marker>
          <c:cat>
            <c:numRef>
              <c:f>'3. High'!$C$55:$AM$55</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'3. High'!$C$57:$AM$57</c:f>
              <c:numCache>
                <c:formatCode>General</c:formatCode>
                <c:ptCount val="37"/>
                <c:pt idx="3" formatCode="0">
                  <c:v>157.67213261808914</c:v>
                </c:pt>
                <c:pt idx="4" formatCode="0">
                  <c:v>160.00678298964928</c:v>
                </c:pt>
                <c:pt idx="5" formatCode="0">
                  <c:v>162.42402566702134</c:v>
                </c:pt>
                <c:pt idx="6" formatCode="0">
                  <c:v>172.77075846195976</c:v>
                </c:pt>
                <c:pt idx="7" formatCode="0">
                  <c:v>170.25786999915812</c:v>
                </c:pt>
                <c:pt idx="8" formatCode="0">
                  <c:v>173.64576747945802</c:v>
                </c:pt>
                <c:pt idx="9" formatCode="0">
                  <c:v>179.00472146397152</c:v>
                </c:pt>
                <c:pt idx="10" formatCode="0">
                  <c:v>181.60179401923011</c:v>
                </c:pt>
                <c:pt idx="11" formatCode="0">
                  <c:v>190.67549597670671</c:v>
                </c:pt>
                <c:pt idx="12" formatCode="0">
                  <c:v>185.56713446157318</c:v>
                </c:pt>
                <c:pt idx="13" formatCode="0">
                  <c:v>195.46567856207466</c:v>
                </c:pt>
                <c:pt idx="14" formatCode="0">
                  <c:v>195.83850784316854</c:v>
                </c:pt>
                <c:pt idx="15" formatCode="0">
                  <c:v>194.55563533097035</c:v>
                </c:pt>
                <c:pt idx="16" formatCode="0">
                  <c:v>196.73266802866425</c:v>
                </c:pt>
                <c:pt idx="17" formatCode="0">
                  <c:v>199.16718076867915</c:v>
                </c:pt>
                <c:pt idx="18" formatCode="0">
                  <c:v>201.43858474126571</c:v>
                </c:pt>
                <c:pt idx="19" formatCode="0">
                  <c:v>203.33716579411424</c:v>
                </c:pt>
                <c:pt idx="20" formatCode="0">
                  <c:v>204.67614940875632</c:v>
                </c:pt>
                <c:pt idx="21" formatCode="0">
                  <c:v>201.08784652678025</c:v>
                </c:pt>
              </c:numCache>
            </c:numRef>
          </c:val>
          <c:smooth val="0"/>
        </c:ser>
        <c:ser>
          <c:idx val="3"/>
          <c:order val="2"/>
          <c:tx>
            <c:strRef>
              <c:f>'3. High'!$B$58</c:f>
              <c:strCache>
                <c:ptCount val="1"/>
                <c:pt idx="0">
                  <c:v>IESO Forecast Extrapolated + savings*</c:v>
                </c:pt>
              </c:strCache>
            </c:strRef>
          </c:tx>
          <c:spPr>
            <a:ln w="57150">
              <a:solidFill>
                <a:sysClr val="windowText" lastClr="000000"/>
              </a:solidFill>
              <a:prstDash val="sysDot"/>
            </a:ln>
          </c:spPr>
          <c:marker>
            <c:symbol val="none"/>
          </c:marker>
          <c:cat>
            <c:numRef>
              <c:f>'3. High'!$C$55:$AM$55</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'3. High'!$C$58:$AM$58</c:f>
              <c:numCache>
                <c:formatCode>General</c:formatCode>
                <c:ptCount val="37"/>
                <c:pt idx="22" formatCode="0">
                  <c:v>201.85706978901649</c:v>
                </c:pt>
                <c:pt idx="23" formatCode="0">
                  <c:v>202.62838061800488</c:v>
                </c:pt>
                <c:pt idx="24" formatCode="0">
                  <c:v>203.40176640514832</c:v>
                </c:pt>
                <c:pt idx="25" formatCode="0">
                  <c:v>204.17721406744531</c:v>
                </c:pt>
                <c:pt idx="26" formatCode="0">
                  <c:v>204.95471003709338</c:v>
                </c:pt>
                <c:pt idx="27" formatCode="0">
                  <c:v>205.73424025088079</c:v>
                </c:pt>
                <c:pt idx="28" formatCode="0">
                  <c:v>206.51579013936242</c:v>
                </c:pt>
                <c:pt idx="29" formatCode="0">
                  <c:v>207.2993446158153</c:v>
                </c:pt>
                <c:pt idx="30" formatCode="0">
                  <c:v>208.08488806496973</c:v>
                </c:pt>
                <c:pt idx="31" formatCode="0">
                  <c:v>208.87240433151098</c:v>
                </c:pt>
                <c:pt idx="32" formatCode="0">
                  <c:v>209.66187670834736</c:v>
                </c:pt>
                <c:pt idx="33" formatCode="0">
                  <c:v>210.45328792463991</c:v>
                </c:pt>
                <c:pt idx="34" formatCode="0">
                  <c:v>211.24662013358875</c:v>
                </c:pt>
                <c:pt idx="35" formatCode="0">
                  <c:v>212.04185489997133</c:v>
                </c:pt>
                <c:pt idx="36" formatCode="0">
                  <c:v>212.83897318742768</c:v>
                </c:pt>
              </c:numCache>
            </c:numRef>
          </c:val>
          <c:smooth val="0"/>
        </c:ser>
        <c:ser>
          <c:idx val="8"/>
          <c:order val="3"/>
          <c:tx>
            <c:strRef>
              <c:f>'3. High'!$B$62</c:f>
              <c:strCache>
                <c:ptCount val="1"/>
                <c:pt idx="0">
                  <c:v>25 year financing + savings*</c:v>
                </c:pt>
              </c:strCache>
            </c:strRef>
          </c:tx>
          <c:spPr>
            <a:ln>
              <a:solidFill>
                <a:schemeClr val="accent3">
                  <a:lumMod val="75000"/>
                </a:schemeClr>
              </a:solidFill>
              <a:prstDash val="solid"/>
            </a:ln>
          </c:spPr>
          <c:marker>
            <c:symbol val="none"/>
          </c:marker>
          <c:val>
            <c:numRef>
              <c:f>'3. High'!$C$62:$AM$62</c:f>
              <c:numCache>
                <c:formatCode>General</c:formatCode>
                <c:ptCount val="37"/>
                <c:pt idx="3" formatCode="0">
                  <c:v>133.19607255016402</c:v>
                </c:pt>
                <c:pt idx="4" formatCode="0">
                  <c:v>138.03086836666429</c:v>
                </c:pt>
                <c:pt idx="5" formatCode="0">
                  <c:v>142.95924142980482</c:v>
                </c:pt>
                <c:pt idx="6" formatCode="0">
                  <c:v>150.85584753386476</c:v>
                </c:pt>
                <c:pt idx="7" formatCode="0">
                  <c:v>156.8916960976768</c:v>
                </c:pt>
                <c:pt idx="8" formatCode="0">
                  <c:v>162.29913452472988</c:v>
                </c:pt>
                <c:pt idx="9" formatCode="0">
                  <c:v>170.33862083942969</c:v>
                </c:pt>
                <c:pt idx="10" formatCode="0">
                  <c:v>168.9930161929403</c:v>
                </c:pt>
                <c:pt idx="11" formatCode="0">
                  <c:v>182.42700824228103</c:v>
                </c:pt>
                <c:pt idx="12" formatCode="0">
                  <c:v>180.96788022492055</c:v>
                </c:pt>
                <c:pt idx="13" formatCode="0">
                  <c:v>186.53177792980523</c:v>
                </c:pt>
                <c:pt idx="14" formatCode="0">
                  <c:v>189.16772084861347</c:v>
                </c:pt>
                <c:pt idx="15" formatCode="0">
                  <c:v>193.76220488660741</c:v>
                </c:pt>
                <c:pt idx="16" formatCode="0">
                  <c:v>198.5580673814153</c:v>
                </c:pt>
                <c:pt idx="17" formatCode="0">
                  <c:v>208.0990252194305</c:v>
                </c:pt>
                <c:pt idx="18" formatCode="0">
                  <c:v>210.49215327586884</c:v>
                </c:pt>
                <c:pt idx="19" formatCode="0">
                  <c:v>216.8697655105309</c:v>
                </c:pt>
                <c:pt idx="20" formatCode="0">
                  <c:v>221.91335547496342</c:v>
                </c:pt>
                <c:pt idx="21" formatCode="0">
                  <c:v>230.7806780346136</c:v>
                </c:pt>
                <c:pt idx="22" formatCode="0">
                  <c:v>234.09145377768888</c:v>
                </c:pt>
                <c:pt idx="23" formatCode="0">
                  <c:v>237.33475905787361</c:v>
                </c:pt>
                <c:pt idx="24" formatCode="0">
                  <c:v>240.51528266382843</c:v>
                </c:pt>
                <c:pt idx="25" formatCode="0">
                  <c:v>243.63748040904613</c:v>
                </c:pt>
                <c:pt idx="26" formatCode="0">
                  <c:v>246.70558767165593</c:v>
                </c:pt>
                <c:pt idx="27" formatCode="0">
                  <c:v>249.72363127431225</c:v>
                </c:pt>
                <c:pt idx="28" formatCode="0">
                  <c:v>252.69544073911749</c:v>
                </c:pt>
                <c:pt idx="29" formatCode="0">
                  <c:v>207.2993446158153</c:v>
                </c:pt>
                <c:pt idx="30" formatCode="0">
                  <c:v>208.08488806496973</c:v>
                </c:pt>
                <c:pt idx="31" formatCode="0">
                  <c:v>208.87240433151098</c:v>
                </c:pt>
                <c:pt idx="32" formatCode="0">
                  <c:v>209.66187670834736</c:v>
                </c:pt>
                <c:pt idx="33" formatCode="0">
                  <c:v>210.45328792463991</c:v>
                </c:pt>
                <c:pt idx="34" formatCode="0">
                  <c:v>211.24662013358875</c:v>
                </c:pt>
                <c:pt idx="35" formatCode="0">
                  <c:v>212.04185489997133</c:v>
                </c:pt>
                <c:pt idx="36" formatCode="0">
                  <c:v>212.83897318742768</c:v>
                </c:pt>
              </c:numCache>
            </c:numRef>
          </c:val>
          <c:smooth val="0"/>
        </c:ser>
        <c:ser>
          <c:idx val="9"/>
          <c:order val="4"/>
          <c:tx>
            <c:strRef>
              <c:f>'3. High'!$B$63</c:f>
              <c:strCache>
                <c:ptCount val="1"/>
                <c:pt idx="0">
                  <c:v>30 year financing + savings*</c:v>
                </c:pt>
              </c:strCache>
            </c:strRef>
          </c:tx>
          <c:spPr>
            <a:ln>
              <a:solidFill>
                <a:srgbClr val="FF0000"/>
              </a:solidFill>
              <a:prstDash val="solid"/>
            </a:ln>
          </c:spPr>
          <c:marker>
            <c:symbol val="none"/>
          </c:marker>
          <c:val>
            <c:numRef>
              <c:f>'3. High'!$C$63:$AM$63</c:f>
              <c:numCache>
                <c:formatCode>General</c:formatCode>
                <c:ptCount val="37"/>
                <c:pt idx="3" formatCode="0">
                  <c:v>129.72229106827328</c:v>
                </c:pt>
                <c:pt idx="4" formatCode="0">
                  <c:v>134.48761125513573</c:v>
                </c:pt>
                <c:pt idx="5" formatCode="0">
                  <c:v>139.31966761087838</c:v>
                </c:pt>
                <c:pt idx="6" formatCode="0">
                  <c:v>147.14348223855978</c:v>
                </c:pt>
                <c:pt idx="7" formatCode="0">
                  <c:v>153.10508349646574</c:v>
                </c:pt>
                <c:pt idx="8" formatCode="0">
                  <c:v>158.43678967149461</c:v>
                </c:pt>
                <c:pt idx="9" formatCode="0">
                  <c:v>166.3990290891297</c:v>
                </c:pt>
                <c:pt idx="10" formatCode="0">
                  <c:v>164.97463260763433</c:v>
                </c:pt>
                <c:pt idx="11" formatCode="0">
                  <c:v>178.32825698526892</c:v>
                </c:pt>
                <c:pt idx="12" formatCode="0">
                  <c:v>176.75750340176003</c:v>
                </c:pt>
                <c:pt idx="13" formatCode="0">
                  <c:v>182.26743712200982</c:v>
                </c:pt>
                <c:pt idx="14" formatCode="0">
                  <c:v>184.81809322466216</c:v>
                </c:pt>
                <c:pt idx="15" formatCode="0">
                  <c:v>189.32558471017708</c:v>
                </c:pt>
                <c:pt idx="16" formatCode="0">
                  <c:v>194.06436062369383</c:v>
                </c:pt>
                <c:pt idx="17" formatCode="0">
                  <c:v>203.51544432655461</c:v>
                </c:pt>
                <c:pt idx="18" formatCode="0">
                  <c:v>205.84936779645997</c:v>
                </c:pt>
                <c:pt idx="19" formatCode="0">
                  <c:v>212.16678391594073</c:v>
                </c:pt>
                <c:pt idx="20" formatCode="0">
                  <c:v>217.14917069523818</c:v>
                </c:pt>
                <c:pt idx="21" formatCode="0">
                  <c:v>225.98687805220359</c:v>
                </c:pt>
                <c:pt idx="22" formatCode="0">
                  <c:v>229.22204662105574</c:v>
                </c:pt>
                <c:pt idx="23" formatCode="0">
                  <c:v>232.38855226074531</c:v>
                </c:pt>
                <c:pt idx="24" formatCode="0">
                  <c:v>235.4910649525138</c:v>
                </c:pt>
                <c:pt idx="25" formatCode="0">
                  <c:v>238.53402140580693</c:v>
                </c:pt>
                <c:pt idx="26" formatCode="0">
                  <c:v>241.52163759340019</c:v>
                </c:pt>
                <c:pt idx="27" formatCode="0">
                  <c:v>244.4579206265357</c:v>
                </c:pt>
                <c:pt idx="28" formatCode="0">
                  <c:v>247.34668000501782</c:v>
                </c:pt>
                <c:pt idx="29" formatCode="0">
                  <c:v>250.19153827536479</c:v>
                </c:pt>
                <c:pt idx="30" formatCode="0">
                  <c:v>252.99594112836655</c:v>
                </c:pt>
                <c:pt idx="31" formatCode="0">
                  <c:v>255.7631669657392</c:v>
                </c:pt>
                <c:pt idx="32" formatCode="0">
                  <c:v>258.4963359639986</c:v>
                </c:pt>
                <c:pt idx="33" formatCode="0">
                  <c:v>261.19841866218883</c:v>
                </c:pt>
                <c:pt idx="34" formatCode="0">
                  <c:v>211.24662013358875</c:v>
                </c:pt>
                <c:pt idx="35" formatCode="0">
                  <c:v>212.04185489997133</c:v>
                </c:pt>
                <c:pt idx="36" formatCode="0">
                  <c:v>212.83897318742768</c:v>
                </c:pt>
              </c:numCache>
            </c:numRef>
          </c:val>
          <c:smooth val="0"/>
        </c:ser>
        <c:ser>
          <c:idx val="5"/>
          <c:order val="5"/>
          <c:tx>
            <c:strRef>
              <c:f>'3. High'!$B$64</c:f>
              <c:strCache>
                <c:ptCount val="1"/>
                <c:pt idx="0">
                  <c:v>2013 LTEP (750 kWh/month)</c:v>
                </c:pt>
              </c:strCache>
            </c:strRef>
          </c:tx>
          <c:spPr>
            <a:ln w="38100">
              <a:solidFill>
                <a:schemeClr val="bg1">
                  <a:lumMod val="65000"/>
                </a:schemeClr>
              </a:solidFill>
            </a:ln>
          </c:spPr>
          <c:marker>
            <c:symbol val="none"/>
          </c:marker>
          <c:val>
            <c:numRef>
              <c:f>'3. High'!$C$64:$AM$64</c:f>
              <c:numCache>
                <c:formatCode>0</c:formatCode>
                <c:ptCount val="37"/>
                <c:pt idx="0">
                  <c:v>129.27087000000003</c:v>
                </c:pt>
                <c:pt idx="1">
                  <c:v>137.44755000000001</c:v>
                </c:pt>
                <c:pt idx="2">
                  <c:v>158.30170000000001</c:v>
                </c:pt>
                <c:pt idx="3">
                  <c:v>161.08150000000001</c:v>
                </c:pt>
                <c:pt idx="4">
                  <c:v>168.57340000000002</c:v>
                </c:pt>
                <c:pt idx="5">
                  <c:v>167.30780000000001</c:v>
                </c:pt>
                <c:pt idx="6">
                  <c:v>171.56789999999998</c:v>
                </c:pt>
                <c:pt idx="7">
                  <c:v>176.5625</c:v>
                </c:pt>
                <c:pt idx="8">
                  <c:v>182.495</c:v>
                </c:pt>
                <c:pt idx="9">
                  <c:v>178.16709999999998</c:v>
                </c:pt>
                <c:pt idx="10">
                  <c:v>180.63050000000004</c:v>
                </c:pt>
                <c:pt idx="11">
                  <c:v>183.77189999999999</c:v>
                </c:pt>
                <c:pt idx="12">
                  <c:v>187.77210000000002</c:v>
                </c:pt>
                <c:pt idx="13">
                  <c:v>189.46709999999999</c:v>
                </c:pt>
                <c:pt idx="14">
                  <c:v>191.07169999999999</c:v>
                </c:pt>
                <c:pt idx="15">
                  <c:v>192.93620000000001</c:v>
                </c:pt>
                <c:pt idx="16">
                  <c:v>193.88539999999998</c:v>
                </c:pt>
                <c:pt idx="17">
                  <c:v>196.1454</c:v>
                </c:pt>
                <c:pt idx="18">
                  <c:v>198.56360000000004</c:v>
                </c:pt>
              </c:numCache>
            </c:numRef>
          </c:val>
          <c:smooth val="0"/>
        </c:ser>
        <c:ser>
          <c:idx val="6"/>
          <c:order val="6"/>
          <c:tx>
            <c:strRef>
              <c:f>'3. High'!$B$65</c:f>
              <c:strCache>
                <c:ptCount val="1"/>
                <c:pt idx="0">
                  <c:v>2013 LTEP (800 kWh/month)</c:v>
                </c:pt>
              </c:strCache>
            </c:strRef>
          </c:tx>
          <c:spPr>
            <a:ln w="19050">
              <a:solidFill>
                <a:schemeClr val="bg1">
                  <a:lumMod val="65000"/>
                </a:schemeClr>
              </a:solidFill>
              <a:prstDash val="sysDot"/>
            </a:ln>
          </c:spPr>
          <c:marker>
            <c:symbol val="none"/>
          </c:marker>
          <c:val>
            <c:numRef>
              <c:f>'3. High'!$C$65:$AM$65</c:f>
              <c:numCache>
                <c:formatCode>General</c:formatCode>
                <c:ptCount val="37"/>
                <c:pt idx="0">
                  <c:v>137</c:v>
                </c:pt>
                <c:pt idx="1">
                  <c:v>145</c:v>
                </c:pt>
                <c:pt idx="2">
                  <c:v>167</c:v>
                </c:pt>
                <c:pt idx="3">
                  <c:v>170</c:v>
                </c:pt>
                <c:pt idx="4">
                  <c:v>178</c:v>
                </c:pt>
                <c:pt idx="5">
                  <c:v>177</c:v>
                </c:pt>
                <c:pt idx="6">
                  <c:v>181</c:v>
                </c:pt>
                <c:pt idx="7">
                  <c:v>187</c:v>
                </c:pt>
                <c:pt idx="8">
                  <c:v>193</c:v>
                </c:pt>
                <c:pt idx="9">
                  <c:v>188</c:v>
                </c:pt>
                <c:pt idx="10">
                  <c:v>191</c:v>
                </c:pt>
                <c:pt idx="11">
                  <c:v>194</c:v>
                </c:pt>
                <c:pt idx="12">
                  <c:v>198</c:v>
                </c:pt>
                <c:pt idx="13">
                  <c:v>200</c:v>
                </c:pt>
                <c:pt idx="14">
                  <c:v>202</c:v>
                </c:pt>
                <c:pt idx="15">
                  <c:v>204</c:v>
                </c:pt>
                <c:pt idx="16">
                  <c:v>205</c:v>
                </c:pt>
                <c:pt idx="17">
                  <c:v>207</c:v>
                </c:pt>
                <c:pt idx="18">
                  <c:v>210</c:v>
                </c:pt>
              </c:numCache>
            </c:numRef>
          </c:val>
          <c:smooth val="0"/>
        </c:ser>
        <c:dLbls>
          <c:showLegendKey val="0"/>
          <c:showVal val="0"/>
          <c:showCatName val="0"/>
          <c:showSerName val="0"/>
          <c:showPercent val="0"/>
          <c:showBubbleSize val="0"/>
        </c:dLbls>
        <c:smooth val="0"/>
        <c:axId val="576106104"/>
        <c:axId val="578550120"/>
      </c:lineChart>
      <c:catAx>
        <c:axId val="576106104"/>
        <c:scaling>
          <c:orientation val="minMax"/>
        </c:scaling>
        <c:delete val="0"/>
        <c:axPos val="b"/>
        <c:numFmt formatCode="General" sourceLinked="1"/>
        <c:majorTickMark val="out"/>
        <c:minorTickMark val="none"/>
        <c:tickLblPos val="nextTo"/>
        <c:crossAx val="578550120"/>
        <c:crosses val="autoZero"/>
        <c:auto val="1"/>
        <c:lblAlgn val="ctr"/>
        <c:lblOffset val="100"/>
        <c:noMultiLvlLbl val="0"/>
      </c:catAx>
      <c:valAx>
        <c:axId val="578550120"/>
        <c:scaling>
          <c:orientation val="minMax"/>
          <c:min val="90"/>
        </c:scaling>
        <c:delete val="0"/>
        <c:axPos val="l"/>
        <c:majorGridlines/>
        <c:title>
          <c:tx>
            <c:rich>
              <a:bodyPr rot="-5400000" vert="horz"/>
              <a:lstStyle/>
              <a:p>
                <a:pPr>
                  <a:defRPr/>
                </a:pPr>
                <a:r>
                  <a:rPr lang="en-US"/>
                  <a:t>Average Monthly Residential Bill </a:t>
                </a:r>
              </a:p>
              <a:p>
                <a:pPr>
                  <a:defRPr/>
                </a:pPr>
                <a:r>
                  <a:rPr lang="en-US"/>
                  <a:t>(nominal $/month)</a:t>
                </a:r>
              </a:p>
            </c:rich>
          </c:tx>
          <c:overlay val="0"/>
        </c:title>
        <c:numFmt formatCode="0" sourceLinked="1"/>
        <c:majorTickMark val="out"/>
        <c:minorTickMark val="none"/>
        <c:tickLblPos val="nextTo"/>
        <c:crossAx val="576106104"/>
        <c:crosses val="autoZero"/>
        <c:crossBetween val="between"/>
      </c:valAx>
    </c:plotArea>
    <c:legend>
      <c:legendPos val="b"/>
      <c:overlay val="0"/>
    </c:legend>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6049459726625082"/>
          <c:y val="0.15875585494190017"/>
          <c:w val="0.81826873913488085"/>
          <c:h val="0.5493380914273398"/>
        </c:manualLayout>
      </c:layout>
      <c:barChart>
        <c:barDir val="col"/>
        <c:grouping val="clustered"/>
        <c:varyColors val="0"/>
        <c:ser>
          <c:idx val="1"/>
          <c:order val="0"/>
          <c:tx>
            <c:strRef>
              <c:f>'Graphs - Opt7'!$B$34</c:f>
              <c:strCache>
                <c:ptCount val="1"/>
                <c:pt idx="0">
                  <c:v>Status Quo</c:v>
                </c:pt>
              </c:strCache>
            </c:strRef>
          </c:tx>
          <c:spPr>
            <a:solidFill>
              <a:schemeClr val="tx1">
                <a:lumMod val="85000"/>
                <a:lumOff val="15000"/>
              </a:schemeClr>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Opt7'!$C$33:$F$33</c:f>
              <c:numCache>
                <c:formatCode>General</c:formatCode>
                <c:ptCount val="4"/>
                <c:pt idx="0">
                  <c:v>2017</c:v>
                </c:pt>
                <c:pt idx="1">
                  <c:v>2027</c:v>
                </c:pt>
                <c:pt idx="2">
                  <c:v>2037</c:v>
                </c:pt>
                <c:pt idx="3">
                  <c:v>2047</c:v>
                </c:pt>
              </c:numCache>
            </c:numRef>
          </c:cat>
          <c:val>
            <c:numRef>
              <c:f>'Graphs - Opt7'!$C$34:$F$34</c:f>
              <c:numCache>
                <c:formatCode>0</c:formatCode>
                <c:ptCount val="4"/>
                <c:pt idx="0">
                  <c:v>98.457951024590926</c:v>
                </c:pt>
                <c:pt idx="1">
                  <c:v>119.08416403948986</c:v>
                </c:pt>
                <c:pt idx="2">
                  <c:v>147.56291751019114</c:v>
                </c:pt>
                <c:pt idx="3">
                  <c:v>270.8012201214089</c:v>
                </c:pt>
              </c:numCache>
            </c:numRef>
          </c:val>
        </c:ser>
        <c:ser>
          <c:idx val="2"/>
          <c:order val="1"/>
          <c:tx>
            <c:strRef>
              <c:f>'Graphs - Opt7'!$B$35</c:f>
              <c:strCache>
                <c:ptCount val="1"/>
                <c:pt idx="0">
                  <c:v>Scenario - 25 year financing</c:v>
                </c:pt>
              </c:strCache>
            </c:strRef>
          </c:tx>
          <c:spPr>
            <a:solidFill>
              <a:schemeClr val="accent3"/>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Opt7'!$C$33:$F$33</c:f>
              <c:numCache>
                <c:formatCode>General</c:formatCode>
                <c:ptCount val="4"/>
                <c:pt idx="0">
                  <c:v>2017</c:v>
                </c:pt>
                <c:pt idx="1">
                  <c:v>2027</c:v>
                </c:pt>
                <c:pt idx="2">
                  <c:v>2037</c:v>
                </c:pt>
                <c:pt idx="3">
                  <c:v>2047</c:v>
                </c:pt>
              </c:numCache>
            </c:numRef>
          </c:cat>
          <c:val>
            <c:numRef>
              <c:f>'Graphs - Opt7'!$C$35:$F$35</c:f>
              <c:numCache>
                <c:formatCode>0</c:formatCode>
                <c:ptCount val="4"/>
                <c:pt idx="0">
                  <c:v>83.971133708429562</c:v>
                </c:pt>
                <c:pt idx="1">
                  <c:v>118.99511298637128</c:v>
                </c:pt>
                <c:pt idx="2">
                  <c:v>156.51146337148876</c:v>
                </c:pt>
                <c:pt idx="3">
                  <c:v>270.80122012140913</c:v>
                </c:pt>
              </c:numCache>
            </c:numRef>
          </c:val>
        </c:ser>
        <c:ser>
          <c:idx val="3"/>
          <c:order val="2"/>
          <c:tx>
            <c:strRef>
              <c:f>'Graphs - Opt7'!$B$36</c:f>
              <c:strCache>
                <c:ptCount val="1"/>
                <c:pt idx="0">
                  <c:v>Scenario - 30 year financing</c:v>
                </c:pt>
              </c:strCache>
            </c:strRef>
          </c:tx>
          <c:spPr>
            <a:solidFill>
              <a:srgbClr val="C00000"/>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Opt7'!$C$33:$F$33</c:f>
              <c:numCache>
                <c:formatCode>General</c:formatCode>
                <c:ptCount val="4"/>
                <c:pt idx="0">
                  <c:v>2017</c:v>
                </c:pt>
                <c:pt idx="1">
                  <c:v>2027</c:v>
                </c:pt>
                <c:pt idx="2">
                  <c:v>2037</c:v>
                </c:pt>
                <c:pt idx="3">
                  <c:v>2047</c:v>
                </c:pt>
              </c:numCache>
            </c:numRef>
          </c:cat>
          <c:val>
            <c:numRef>
              <c:f>'Graphs - Opt7'!$C$36:$F$36</c:f>
              <c:numCache>
                <c:formatCode>0</c:formatCode>
                <c:ptCount val="4"/>
                <c:pt idx="0">
                  <c:v>82.95008617816859</c:v>
                </c:pt>
                <c:pt idx="1">
                  <c:v>117.74169659484262</c:v>
                </c:pt>
                <c:pt idx="2">
                  <c:v>156.51146337148876</c:v>
                </c:pt>
                <c:pt idx="3">
                  <c:v>279.34822866841768</c:v>
                </c:pt>
              </c:numCache>
            </c:numRef>
          </c:val>
        </c:ser>
        <c:dLbls>
          <c:showLegendKey val="0"/>
          <c:showVal val="0"/>
          <c:showCatName val="0"/>
          <c:showSerName val="0"/>
          <c:showPercent val="0"/>
          <c:showBubbleSize val="0"/>
        </c:dLbls>
        <c:gapWidth val="150"/>
        <c:axId val="578554040"/>
        <c:axId val="578553648"/>
      </c:barChart>
      <c:catAx>
        <c:axId val="578554040"/>
        <c:scaling>
          <c:orientation val="minMax"/>
        </c:scaling>
        <c:delete val="0"/>
        <c:axPos val="b"/>
        <c:numFmt formatCode="General" sourceLinked="1"/>
        <c:majorTickMark val="out"/>
        <c:minorTickMark val="none"/>
        <c:tickLblPos val="nextTo"/>
        <c:crossAx val="578553648"/>
        <c:crosses val="autoZero"/>
        <c:auto val="1"/>
        <c:lblAlgn val="ctr"/>
        <c:lblOffset val="100"/>
        <c:noMultiLvlLbl val="0"/>
      </c:catAx>
      <c:valAx>
        <c:axId val="578553648"/>
        <c:scaling>
          <c:orientation val="minMax"/>
        </c:scaling>
        <c:delete val="0"/>
        <c:axPos val="l"/>
        <c:majorGridlines>
          <c:spPr>
            <a:ln>
              <a:noFill/>
            </a:ln>
          </c:spPr>
        </c:majorGridlines>
        <c:numFmt formatCode="0" sourceLinked="1"/>
        <c:majorTickMark val="out"/>
        <c:minorTickMark val="none"/>
        <c:tickLblPos val="nextTo"/>
        <c:crossAx val="578554040"/>
        <c:crosses val="autoZero"/>
        <c:crossBetween val="between"/>
      </c:valAx>
    </c:plotArea>
    <c:legend>
      <c:legendPos val="r"/>
      <c:layout>
        <c:manualLayout>
          <c:xMode val="edge"/>
          <c:yMode val="edge"/>
          <c:x val="0.13063932633420822"/>
          <c:y val="0.82292249927092442"/>
          <c:w val="0.83880511811023617"/>
          <c:h val="0.17359944590259549"/>
        </c:manualLayout>
      </c:layout>
      <c:overlay val="0"/>
    </c:legend>
    <c:plotVisOnly val="1"/>
    <c:dispBlanksAs val="gap"/>
    <c:showDLblsOverMax val="0"/>
  </c:chart>
  <c:spPr>
    <a:ln>
      <a:noFill/>
    </a:ln>
  </c:spPr>
  <c:externalData r:id="rId2">
    <c:autoUpdate val="0"/>
  </c:externalData>
  <c:userShapes r:id="rId3"/>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6049459726625082"/>
          <c:y val="0.15875585494190017"/>
          <c:w val="0.81393973480587656"/>
          <c:h val="0.5493380914273398"/>
        </c:manualLayout>
      </c:layout>
      <c:barChart>
        <c:barDir val="col"/>
        <c:grouping val="clustered"/>
        <c:varyColors val="0"/>
        <c:ser>
          <c:idx val="2"/>
          <c:order val="0"/>
          <c:tx>
            <c:strRef>
              <c:f>'Graphs - Opt7'!$B$39</c:f>
              <c:strCache>
                <c:ptCount val="1"/>
                <c:pt idx="0">
                  <c:v>Status Quo</c:v>
                </c:pt>
              </c:strCache>
            </c:strRef>
          </c:tx>
          <c:spPr>
            <a:solidFill>
              <a:schemeClr val="tx1">
                <a:lumMod val="85000"/>
                <a:lumOff val="15000"/>
              </a:schemeClr>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Opt7'!$C$38:$F$38</c:f>
              <c:numCache>
                <c:formatCode>General</c:formatCode>
                <c:ptCount val="4"/>
                <c:pt idx="0">
                  <c:v>2017</c:v>
                </c:pt>
                <c:pt idx="1">
                  <c:v>2027</c:v>
                </c:pt>
                <c:pt idx="2">
                  <c:v>2037</c:v>
                </c:pt>
                <c:pt idx="3">
                  <c:v>2047</c:v>
                </c:pt>
              </c:numCache>
            </c:numRef>
          </c:cat>
          <c:val>
            <c:numRef>
              <c:f>'Graphs - Opt7'!$C$39:$F$39</c:f>
              <c:numCache>
                <c:formatCode>0</c:formatCode>
                <c:ptCount val="4"/>
                <c:pt idx="0">
                  <c:v>67.071638067294003</c:v>
                </c:pt>
                <c:pt idx="1">
                  <c:v>88.03877032125736</c:v>
                </c:pt>
                <c:pt idx="2">
                  <c:v>127.73854672371205</c:v>
                </c:pt>
                <c:pt idx="3">
                  <c:v>247.08145562015193</c:v>
                </c:pt>
              </c:numCache>
            </c:numRef>
          </c:val>
        </c:ser>
        <c:ser>
          <c:idx val="3"/>
          <c:order val="1"/>
          <c:tx>
            <c:strRef>
              <c:f>'Graphs - Opt7'!$B$40</c:f>
              <c:strCache>
                <c:ptCount val="1"/>
                <c:pt idx="0">
                  <c:v>Scenario - 25 year financing</c:v>
                </c:pt>
              </c:strCache>
            </c:strRef>
          </c:tx>
          <c:spPr>
            <a:solidFill>
              <a:schemeClr val="accent3"/>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Opt7'!$C$38:$F$38</c:f>
              <c:numCache>
                <c:formatCode>General</c:formatCode>
                <c:ptCount val="4"/>
                <c:pt idx="0">
                  <c:v>2017</c:v>
                </c:pt>
                <c:pt idx="1">
                  <c:v>2027</c:v>
                </c:pt>
                <c:pt idx="2">
                  <c:v>2037</c:v>
                </c:pt>
                <c:pt idx="3">
                  <c:v>2047</c:v>
                </c:pt>
              </c:numCache>
            </c:numRef>
          </c:cat>
          <c:val>
            <c:numRef>
              <c:f>'Graphs - Opt7'!$C$40:$F$40</c:f>
              <c:numCache>
                <c:formatCode>0</c:formatCode>
                <c:ptCount val="4"/>
                <c:pt idx="0">
                  <c:v>61.529430662822236</c:v>
                </c:pt>
                <c:pt idx="1">
                  <c:v>88.004702147744922</c:v>
                </c:pt>
                <c:pt idx="2">
                  <c:v>131.16198308308492</c:v>
                </c:pt>
                <c:pt idx="3">
                  <c:v>247.08145562015213</c:v>
                </c:pt>
              </c:numCache>
            </c:numRef>
          </c:val>
        </c:ser>
        <c:ser>
          <c:idx val="0"/>
          <c:order val="2"/>
          <c:tx>
            <c:strRef>
              <c:f>'Graphs - Opt7'!$B$41</c:f>
              <c:strCache>
                <c:ptCount val="1"/>
                <c:pt idx="0">
                  <c:v>Scenario - 30 year financing</c:v>
                </c:pt>
              </c:strCache>
            </c:strRef>
          </c:tx>
          <c:spPr>
            <a:solidFill>
              <a:srgbClr val="C00000"/>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Opt7'!$C$38:$F$38</c:f>
              <c:numCache>
                <c:formatCode>General</c:formatCode>
                <c:ptCount val="4"/>
                <c:pt idx="0">
                  <c:v>2017</c:v>
                </c:pt>
                <c:pt idx="1">
                  <c:v>2027</c:v>
                </c:pt>
                <c:pt idx="2">
                  <c:v>2037</c:v>
                </c:pt>
                <c:pt idx="3">
                  <c:v>2047</c:v>
                </c:pt>
              </c:numCache>
            </c:numRef>
          </c:cat>
          <c:val>
            <c:numRef>
              <c:f>'Graphs - Opt7'!$C$41:$F$41</c:f>
              <c:numCache>
                <c:formatCode>0</c:formatCode>
                <c:ptCount val="4"/>
                <c:pt idx="0">
                  <c:v>61.138809516780931</c:v>
                </c:pt>
                <c:pt idx="1">
                  <c:v>87.525183875759353</c:v>
                </c:pt>
                <c:pt idx="2">
                  <c:v>131.16198308308492</c:v>
                </c:pt>
                <c:pt idx="3">
                  <c:v>250.35127624545052</c:v>
                </c:pt>
              </c:numCache>
            </c:numRef>
          </c:val>
        </c:ser>
        <c:dLbls>
          <c:showLegendKey val="0"/>
          <c:showVal val="0"/>
          <c:showCatName val="0"/>
          <c:showSerName val="0"/>
          <c:showPercent val="0"/>
          <c:showBubbleSize val="0"/>
        </c:dLbls>
        <c:gapWidth val="150"/>
        <c:axId val="578554432"/>
        <c:axId val="578552472"/>
      </c:barChart>
      <c:catAx>
        <c:axId val="578554432"/>
        <c:scaling>
          <c:orientation val="minMax"/>
        </c:scaling>
        <c:delete val="0"/>
        <c:axPos val="b"/>
        <c:numFmt formatCode="General" sourceLinked="1"/>
        <c:majorTickMark val="out"/>
        <c:minorTickMark val="none"/>
        <c:tickLblPos val="nextTo"/>
        <c:crossAx val="578552472"/>
        <c:crosses val="autoZero"/>
        <c:auto val="1"/>
        <c:lblAlgn val="ctr"/>
        <c:lblOffset val="100"/>
        <c:noMultiLvlLbl val="0"/>
      </c:catAx>
      <c:valAx>
        <c:axId val="578552472"/>
        <c:scaling>
          <c:orientation val="minMax"/>
        </c:scaling>
        <c:delete val="0"/>
        <c:axPos val="l"/>
        <c:majorGridlines>
          <c:spPr>
            <a:ln>
              <a:noFill/>
            </a:ln>
          </c:spPr>
        </c:majorGridlines>
        <c:numFmt formatCode="0" sourceLinked="1"/>
        <c:majorTickMark val="out"/>
        <c:minorTickMark val="none"/>
        <c:tickLblPos val="nextTo"/>
        <c:crossAx val="578554432"/>
        <c:crosses val="autoZero"/>
        <c:crossBetween val="between"/>
      </c:valAx>
    </c:plotArea>
    <c:legend>
      <c:legendPos val="r"/>
      <c:layout>
        <c:manualLayout>
          <c:xMode val="edge"/>
          <c:yMode val="edge"/>
          <c:x val="0.13063932633420822"/>
          <c:y val="0.82292249927092442"/>
          <c:w val="0.85253127449977839"/>
          <c:h val="0.17707761788255427"/>
        </c:manualLayout>
      </c:layout>
      <c:overlay val="0"/>
    </c:legend>
    <c:plotVisOnly val="1"/>
    <c:dispBlanksAs val="gap"/>
    <c:showDLblsOverMax val="0"/>
  </c:chart>
  <c:spPr>
    <a:ln>
      <a:noFill/>
    </a:ln>
  </c:spPr>
  <c:externalData r:id="rId2">
    <c:autoUpdate val="0"/>
  </c:externalData>
  <c:userShapes r:id="rId3"/>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6049459726625082"/>
          <c:y val="0.15875585494190017"/>
          <c:w val="0.81393973480587656"/>
          <c:h val="0.5493380914273398"/>
        </c:manualLayout>
      </c:layout>
      <c:barChart>
        <c:barDir val="col"/>
        <c:grouping val="clustered"/>
        <c:varyColors val="0"/>
        <c:ser>
          <c:idx val="3"/>
          <c:order val="0"/>
          <c:tx>
            <c:strRef>
              <c:f>'Graphs - Opt7'!$B$44</c:f>
              <c:strCache>
                <c:ptCount val="1"/>
                <c:pt idx="0">
                  <c:v>Status Quo</c:v>
                </c:pt>
              </c:strCache>
            </c:strRef>
          </c:tx>
          <c:spPr>
            <a:solidFill>
              <a:schemeClr val="tx1">
                <a:lumMod val="85000"/>
                <a:lumOff val="15000"/>
              </a:schemeClr>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Opt7'!$C$43:$F$43</c:f>
              <c:numCache>
                <c:formatCode>General</c:formatCode>
                <c:ptCount val="4"/>
                <c:pt idx="0">
                  <c:v>2017</c:v>
                </c:pt>
                <c:pt idx="1">
                  <c:v>2027</c:v>
                </c:pt>
                <c:pt idx="2">
                  <c:v>2037</c:v>
                </c:pt>
                <c:pt idx="3">
                  <c:v>2047</c:v>
                </c:pt>
              </c:numCache>
            </c:numRef>
          </c:cat>
          <c:val>
            <c:numRef>
              <c:f>'Graphs - Opt7'!$C$44:$F$44</c:f>
              <c:numCache>
                <c:formatCode>0</c:formatCode>
                <c:ptCount val="4"/>
                <c:pt idx="0">
                  <c:v>114.03173242519247</c:v>
                </c:pt>
                <c:pt idx="1">
                  <c:v>134.0130743581949</c:v>
                </c:pt>
                <c:pt idx="2">
                  <c:v>155.89328039374007</c:v>
                </c:pt>
                <c:pt idx="3">
                  <c:v>278.8090356316473</c:v>
                </c:pt>
              </c:numCache>
            </c:numRef>
          </c:val>
        </c:ser>
        <c:ser>
          <c:idx val="0"/>
          <c:order val="1"/>
          <c:tx>
            <c:strRef>
              <c:f>'Graphs - Opt7'!$B$45</c:f>
              <c:strCache>
                <c:ptCount val="1"/>
                <c:pt idx="0">
                  <c:v>Scenario - 25 year financing</c:v>
                </c:pt>
              </c:strCache>
            </c:strRef>
          </c:tx>
          <c:spPr>
            <a:solidFill>
              <a:schemeClr val="accent3"/>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Opt7'!$C$43:$F$43</c:f>
              <c:numCache>
                <c:formatCode>General</c:formatCode>
                <c:ptCount val="4"/>
                <c:pt idx="0">
                  <c:v>2017</c:v>
                </c:pt>
                <c:pt idx="1">
                  <c:v>2027</c:v>
                </c:pt>
                <c:pt idx="2">
                  <c:v>2037</c:v>
                </c:pt>
                <c:pt idx="3">
                  <c:v>2047</c:v>
                </c:pt>
              </c:numCache>
            </c:numRef>
          </c:cat>
          <c:val>
            <c:numRef>
              <c:f>'Graphs - Opt7'!$C$45:$F$45</c:f>
              <c:numCache>
                <c:formatCode>0</c:formatCode>
                <c:ptCount val="4"/>
                <c:pt idx="0">
                  <c:v>94.971989311113191</c:v>
                </c:pt>
                <c:pt idx="1">
                  <c:v>133.89591334487935</c:v>
                </c:pt>
                <c:pt idx="2">
                  <c:v>167.66653476967659</c:v>
                </c:pt>
                <c:pt idx="3">
                  <c:v>278.80903563164753</c:v>
                </c:pt>
              </c:numCache>
            </c:numRef>
          </c:val>
        </c:ser>
        <c:ser>
          <c:idx val="1"/>
          <c:order val="2"/>
          <c:tx>
            <c:strRef>
              <c:f>'Graphs - Opt7'!$B$46</c:f>
              <c:strCache>
                <c:ptCount val="1"/>
                <c:pt idx="0">
                  <c:v>Scenario - 30 year financing</c:v>
                </c:pt>
              </c:strCache>
            </c:strRef>
          </c:tx>
          <c:spPr>
            <a:solidFill>
              <a:srgbClr val="C00000"/>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Opt7'!$C$43:$F$43</c:f>
              <c:numCache>
                <c:formatCode>General</c:formatCode>
                <c:ptCount val="4"/>
                <c:pt idx="0">
                  <c:v>2017</c:v>
                </c:pt>
                <c:pt idx="1">
                  <c:v>2027</c:v>
                </c:pt>
                <c:pt idx="2">
                  <c:v>2037</c:v>
                </c:pt>
                <c:pt idx="3">
                  <c:v>2047</c:v>
                </c:pt>
              </c:numCache>
            </c:numRef>
          </c:cat>
          <c:val>
            <c:numRef>
              <c:f>'Graphs - Opt7'!$C$46:$F$46</c:f>
              <c:numCache>
                <c:formatCode>0</c:formatCode>
                <c:ptCount val="4"/>
                <c:pt idx="0">
                  <c:v>93.628636716176487</c:v>
                </c:pt>
                <c:pt idx="1">
                  <c:v>132.24684206054272</c:v>
                </c:pt>
                <c:pt idx="2">
                  <c:v>167.66653476967659</c:v>
                </c:pt>
                <c:pt idx="3">
                  <c:v>290.05400295225348</c:v>
                </c:pt>
              </c:numCache>
            </c:numRef>
          </c:val>
        </c:ser>
        <c:dLbls>
          <c:showLegendKey val="0"/>
          <c:showVal val="0"/>
          <c:showCatName val="0"/>
          <c:showSerName val="0"/>
          <c:showPercent val="0"/>
          <c:showBubbleSize val="0"/>
        </c:dLbls>
        <c:gapWidth val="150"/>
        <c:axId val="578547768"/>
        <c:axId val="578549728"/>
      </c:barChart>
      <c:catAx>
        <c:axId val="578547768"/>
        <c:scaling>
          <c:orientation val="minMax"/>
        </c:scaling>
        <c:delete val="0"/>
        <c:axPos val="b"/>
        <c:numFmt formatCode="General" sourceLinked="1"/>
        <c:majorTickMark val="out"/>
        <c:minorTickMark val="none"/>
        <c:tickLblPos val="nextTo"/>
        <c:crossAx val="578549728"/>
        <c:crosses val="autoZero"/>
        <c:auto val="1"/>
        <c:lblAlgn val="ctr"/>
        <c:lblOffset val="100"/>
        <c:noMultiLvlLbl val="0"/>
      </c:catAx>
      <c:valAx>
        <c:axId val="578549728"/>
        <c:scaling>
          <c:orientation val="minMax"/>
          <c:max val="300"/>
        </c:scaling>
        <c:delete val="0"/>
        <c:axPos val="l"/>
        <c:majorGridlines>
          <c:spPr>
            <a:ln>
              <a:noFill/>
            </a:ln>
          </c:spPr>
        </c:majorGridlines>
        <c:numFmt formatCode="0" sourceLinked="1"/>
        <c:majorTickMark val="out"/>
        <c:minorTickMark val="none"/>
        <c:tickLblPos val="nextTo"/>
        <c:crossAx val="578547768"/>
        <c:crosses val="autoZero"/>
        <c:crossBetween val="between"/>
      </c:valAx>
    </c:plotArea>
    <c:legend>
      <c:legendPos val="r"/>
      <c:layout>
        <c:manualLayout>
          <c:xMode val="edge"/>
          <c:yMode val="edge"/>
          <c:x val="0.13063932633420822"/>
          <c:y val="0.82292249927092442"/>
          <c:w val="0.83521525718376111"/>
          <c:h val="0.17707761788255427"/>
        </c:manualLayout>
      </c:layout>
      <c:overlay val="0"/>
    </c:legend>
    <c:plotVisOnly val="1"/>
    <c:dispBlanksAs val="gap"/>
    <c:showDLblsOverMax val="0"/>
  </c:chart>
  <c:spPr>
    <a:ln>
      <a:noFill/>
    </a:ln>
  </c:spPr>
  <c:externalData r:id="rId2">
    <c:autoUpdate val="0"/>
  </c:externalData>
  <c:userShapes r:id="rId3"/>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barChart>
        <c:barDir val="col"/>
        <c:grouping val="stacked"/>
        <c:varyColors val="0"/>
        <c:ser>
          <c:idx val="0"/>
          <c:order val="0"/>
          <c:invertIfNegative val="0"/>
          <c:cat>
            <c:strRef>
              <c:f>'2015'!$B$3:$B$13</c:f>
              <c:strCache>
                <c:ptCount val="11"/>
                <c:pt idx="0">
                  <c:v>Hydro One Networks </c:v>
                </c:pt>
                <c:pt idx="1">
                  <c:v>Alectra *</c:v>
                </c:pt>
                <c:pt idx="2">
                  <c:v>Toronto Hydro</c:v>
                </c:pt>
                <c:pt idx="3">
                  <c:v>Hydro Ottawa </c:v>
                </c:pt>
                <c:pt idx="4">
                  <c:v>London Hydro</c:v>
                </c:pt>
                <c:pt idx="5">
                  <c:v>Veridian Connections</c:v>
                </c:pt>
                <c:pt idx="6">
                  <c:v>Kitchener-Wilmot Hydro</c:v>
                </c:pt>
                <c:pt idx="7">
                  <c:v>EnWin Utilities</c:v>
                </c:pt>
                <c:pt idx="8">
                  <c:v>Burlington Hydro Inc. </c:v>
                </c:pt>
                <c:pt idx="9">
                  <c:v>Oakville Hydro</c:v>
                </c:pt>
                <c:pt idx="10">
                  <c:v>All Other LDCs</c:v>
                </c:pt>
              </c:strCache>
            </c:strRef>
          </c:cat>
          <c:val>
            <c:numRef>
              <c:f>'2015'!$C$3:$C$13</c:f>
              <c:numCache>
                <c:formatCode>_-* #,##0_-;\-* #,##0_-;_-* "-"??_-;_-@_-</c:formatCode>
                <c:ptCount val="11"/>
                <c:pt idx="0">
                  <c:v>1257016</c:v>
                </c:pt>
                <c:pt idx="1">
                  <c:v>958329</c:v>
                </c:pt>
                <c:pt idx="2">
                  <c:v>758311</c:v>
                </c:pt>
                <c:pt idx="3">
                  <c:v>323919</c:v>
                </c:pt>
                <c:pt idx="4">
                  <c:v>153947</c:v>
                </c:pt>
                <c:pt idx="5">
                  <c:v>118481</c:v>
                </c:pt>
                <c:pt idx="6">
                  <c:v>92404</c:v>
                </c:pt>
                <c:pt idx="7">
                  <c:v>87212</c:v>
                </c:pt>
                <c:pt idx="8">
                  <c:v>66656</c:v>
                </c:pt>
                <c:pt idx="9">
                  <c:v>67387</c:v>
                </c:pt>
                <c:pt idx="10" formatCode="General">
                  <c:v>1171077</c:v>
                </c:pt>
              </c:numCache>
            </c:numRef>
          </c:val>
        </c:ser>
        <c:dLbls>
          <c:showLegendKey val="0"/>
          <c:showVal val="0"/>
          <c:showCatName val="0"/>
          <c:showSerName val="0"/>
          <c:showPercent val="0"/>
          <c:showBubbleSize val="0"/>
        </c:dLbls>
        <c:gapWidth val="55"/>
        <c:overlap val="100"/>
        <c:axId val="578552864"/>
        <c:axId val="578548552"/>
      </c:barChart>
      <c:catAx>
        <c:axId val="578552864"/>
        <c:scaling>
          <c:orientation val="minMax"/>
        </c:scaling>
        <c:delete val="0"/>
        <c:axPos val="b"/>
        <c:numFmt formatCode="General" sourceLinked="0"/>
        <c:majorTickMark val="none"/>
        <c:minorTickMark val="none"/>
        <c:tickLblPos val="nextTo"/>
        <c:crossAx val="578548552"/>
        <c:crosses val="autoZero"/>
        <c:auto val="1"/>
        <c:lblAlgn val="ctr"/>
        <c:lblOffset val="100"/>
        <c:noMultiLvlLbl val="0"/>
      </c:catAx>
      <c:valAx>
        <c:axId val="578548552"/>
        <c:scaling>
          <c:orientation val="minMax"/>
        </c:scaling>
        <c:delete val="0"/>
        <c:axPos val="l"/>
        <c:majorGridlines/>
        <c:numFmt formatCode="_-* #,##0_-;\-* #,##0_-;_-* &quot;-&quot;??_-;_-@_-" sourceLinked="1"/>
        <c:majorTickMark val="none"/>
        <c:minorTickMark val="none"/>
        <c:tickLblPos val="nextTo"/>
        <c:crossAx val="578552864"/>
        <c:crosses val="autoZero"/>
        <c:crossBetween val="between"/>
      </c:valAx>
    </c:plotArea>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200"/>
            </a:pPr>
            <a:r>
              <a:rPr lang="en-US" sz="1400" i="0" dirty="0">
                <a:latin typeface="Arial" pitchFamily="34" charset="0"/>
                <a:cs typeface="Arial" pitchFamily="34" charset="0"/>
              </a:rPr>
              <a:t>Typical </a:t>
            </a:r>
            <a:r>
              <a:rPr lang="en-US" sz="1400" i="0" dirty="0" smtClean="0">
                <a:latin typeface="Arial" pitchFamily="34" charset="0"/>
                <a:cs typeface="Arial" pitchFamily="34" charset="0"/>
              </a:rPr>
              <a:t>Class</a:t>
            </a:r>
            <a:r>
              <a:rPr lang="en-US" sz="1400" i="0" baseline="0" dirty="0" smtClean="0">
                <a:latin typeface="Arial" pitchFamily="34" charset="0"/>
                <a:cs typeface="Arial" pitchFamily="34" charset="0"/>
              </a:rPr>
              <a:t> A </a:t>
            </a:r>
            <a:r>
              <a:rPr lang="en-US" sz="1400" i="0" dirty="0" smtClean="0">
                <a:latin typeface="Arial" pitchFamily="34" charset="0"/>
                <a:cs typeface="Arial" pitchFamily="34" charset="0"/>
              </a:rPr>
              <a:t>Electricity </a:t>
            </a:r>
            <a:r>
              <a:rPr lang="en-US" sz="1400" i="0" dirty="0">
                <a:latin typeface="Arial" pitchFamily="34" charset="0"/>
                <a:cs typeface="Arial" pitchFamily="34" charset="0"/>
              </a:rPr>
              <a:t>Prices</a:t>
            </a:r>
          </a:p>
          <a:p>
            <a:pPr algn="l">
              <a:defRPr sz="1200"/>
            </a:pPr>
            <a:r>
              <a:rPr lang="en-US" sz="1200" b="0" i="1" baseline="0" dirty="0">
                <a:latin typeface="Arial" pitchFamily="34" charset="0"/>
                <a:cs typeface="Arial" pitchFamily="34" charset="0"/>
              </a:rPr>
              <a:t>Historical and </a:t>
            </a:r>
            <a:r>
              <a:rPr lang="en-US" sz="1200" b="0" i="1" baseline="0" dirty="0" smtClean="0">
                <a:latin typeface="Arial" pitchFamily="34" charset="0"/>
                <a:cs typeface="Arial" pitchFamily="34" charset="0"/>
              </a:rPr>
              <a:t>Forecast in $/MWh</a:t>
            </a:r>
            <a:endParaRPr lang="en-US" sz="1200" b="0" i="1" baseline="0" dirty="0">
              <a:latin typeface="Arial" pitchFamily="34" charset="0"/>
              <a:cs typeface="Arial" pitchFamily="34" charset="0"/>
            </a:endParaRPr>
          </a:p>
        </c:rich>
      </c:tx>
      <c:layout>
        <c:manualLayout>
          <c:xMode val="edge"/>
          <c:yMode val="edge"/>
          <c:x val="1.5659080559145655E-3"/>
          <c:y val="1.2915231640928785E-3"/>
        </c:manualLayout>
      </c:layout>
      <c:overlay val="0"/>
    </c:title>
    <c:autoTitleDeleted val="0"/>
    <c:plotArea>
      <c:layout/>
      <c:lineChart>
        <c:grouping val="standard"/>
        <c:varyColors val="0"/>
        <c:ser>
          <c:idx val="0"/>
          <c:order val="0"/>
          <c:tx>
            <c:v>Actual</c:v>
          </c:tx>
          <c:spPr>
            <a:ln>
              <a:solidFill>
                <a:schemeClr val="bg2">
                  <a:lumMod val="50000"/>
                </a:schemeClr>
              </a:solidFill>
            </a:ln>
          </c:spPr>
          <c:marker>
            <c:symbol val="circle"/>
            <c:size val="7"/>
            <c:spPr>
              <a:solidFill>
                <a:schemeClr val="bg1"/>
              </a:solidFill>
            </c:spPr>
          </c:marker>
          <c:dPt>
            <c:idx val="7"/>
            <c:marker>
              <c:spPr>
                <a:solidFill>
                  <a:schemeClr val="bg1"/>
                </a:solidFill>
                <a:ln>
                  <a:prstDash val="dashDot"/>
                </a:ln>
              </c:spPr>
            </c:marker>
            <c:bubble3D val="0"/>
            <c:spPr>
              <a:ln>
                <a:solidFill>
                  <a:schemeClr val="bg2">
                    <a:lumMod val="50000"/>
                  </a:schemeClr>
                </a:solidFill>
                <a:prstDash val="dashDot"/>
              </a:ln>
            </c:spPr>
          </c:dPt>
          <c:dPt>
            <c:idx val="8"/>
            <c:marker>
              <c:spPr>
                <a:solidFill>
                  <a:schemeClr val="bg1"/>
                </a:solidFill>
                <a:ln>
                  <a:prstDash val="dash"/>
                </a:ln>
              </c:spPr>
            </c:marker>
            <c:bubble3D val="0"/>
            <c:spPr>
              <a:ln>
                <a:solidFill>
                  <a:schemeClr val="bg2">
                    <a:lumMod val="50000"/>
                  </a:schemeClr>
                </a:solidFill>
                <a:prstDash val="dash"/>
              </a:ln>
            </c:spPr>
          </c:dPt>
          <c:dPt>
            <c:idx val="9"/>
            <c:marker>
              <c:spPr>
                <a:solidFill>
                  <a:schemeClr val="bg1"/>
                </a:solidFill>
                <a:ln>
                  <a:prstDash val="dash"/>
                </a:ln>
              </c:spPr>
            </c:marker>
            <c:bubble3D val="0"/>
            <c:spPr>
              <a:ln>
                <a:solidFill>
                  <a:schemeClr val="bg2">
                    <a:lumMod val="50000"/>
                  </a:schemeClr>
                </a:solidFill>
                <a:prstDash val="dash"/>
              </a:ln>
            </c:spPr>
          </c:dPt>
          <c:dPt>
            <c:idx val="10"/>
            <c:marker>
              <c:spPr>
                <a:solidFill>
                  <a:schemeClr val="bg1"/>
                </a:solidFill>
                <a:ln>
                  <a:prstDash val="dash"/>
                </a:ln>
              </c:spPr>
            </c:marker>
            <c:bubble3D val="0"/>
            <c:spPr>
              <a:ln>
                <a:solidFill>
                  <a:schemeClr val="bg2">
                    <a:lumMod val="50000"/>
                  </a:schemeClr>
                </a:solidFill>
                <a:prstDash val="dash"/>
              </a:ln>
            </c:spPr>
          </c:dPt>
          <c:dLbls>
            <c:numFmt formatCode="#,##0" sourceLinked="0"/>
            <c:spPr>
              <a:noFill/>
              <a:ln>
                <a:noFill/>
              </a:ln>
              <a:effectLst/>
            </c:spPr>
            <c:txPr>
              <a:bodyPr/>
              <a:lstStyle/>
              <a:p>
                <a:pPr>
                  <a:defRPr sz="1300" b="1">
                    <a:solidFill>
                      <a:schemeClr val="bg2">
                        <a:lumMod val="25000"/>
                      </a:schemeClr>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'Residential Bill'!$B$49:$L$49</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'Industrial Rates'!$B$27:$L$27</c:f>
              <c:numCache>
                <c:formatCode>General</c:formatCode>
                <c:ptCount val="11"/>
                <c:pt idx="0">
                  <c:v>84.13000000000001</c:v>
                </c:pt>
                <c:pt idx="1">
                  <c:v>75.949999999999989</c:v>
                </c:pt>
                <c:pt idx="2">
                  <c:v>72.47</c:v>
                </c:pt>
                <c:pt idx="3">
                  <c:v>79.87</c:v>
                </c:pt>
                <c:pt idx="4">
                  <c:v>83.35</c:v>
                </c:pt>
                <c:pt idx="5">
                  <c:v>84.289999999999992</c:v>
                </c:pt>
                <c:pt idx="6">
                  <c:v>85</c:v>
                </c:pt>
              </c:numCache>
            </c:numRef>
          </c:val>
          <c:smooth val="0"/>
        </c:ser>
        <c:ser>
          <c:idx val="1"/>
          <c:order val="1"/>
          <c:tx>
            <c:strRef>
              <c:f>'Industrial Rates'!$A$29</c:f>
              <c:strCache>
                <c:ptCount val="1"/>
                <c:pt idx="0">
                  <c:v>Updated OPO</c:v>
                </c:pt>
              </c:strCache>
            </c:strRef>
          </c:tx>
          <c:spPr>
            <a:ln>
              <a:solidFill>
                <a:schemeClr val="accent1"/>
              </a:solidFill>
              <a:prstDash val="dash"/>
            </a:ln>
          </c:spPr>
          <c:marker>
            <c:symbol val="none"/>
          </c:marker>
          <c:dLbls>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numFmt formatCode="#,##0" sourceLinked="0"/>
            <c:spPr>
              <a:noFill/>
              <a:ln>
                <a:noFill/>
              </a:ln>
              <a:effectLst/>
            </c:spPr>
            <c:txPr>
              <a:bodyPr/>
              <a:lstStyle/>
              <a:p>
                <a:pPr>
                  <a:defRPr sz="1300" b="1">
                    <a:solidFill>
                      <a:srgbClr val="265795"/>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'Residential Bill'!$B$49:$L$49</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'Industrial Rates'!$B$29:$L$29</c:f>
              <c:numCache>
                <c:formatCode>General</c:formatCode>
                <c:ptCount val="11"/>
                <c:pt idx="6">
                  <c:v>85</c:v>
                </c:pt>
                <c:pt idx="7" formatCode="0.00">
                  <c:v>99.257951024590923</c:v>
                </c:pt>
                <c:pt idx="8" formatCode="0.00">
                  <c:v>95.951573338515203</c:v>
                </c:pt>
                <c:pt idx="9" formatCode="0.00">
                  <c:v>96.133629985573492</c:v>
                </c:pt>
                <c:pt idx="10" formatCode="0.00">
                  <c:v>103.86313430840686</c:v>
                </c:pt>
              </c:numCache>
            </c:numRef>
          </c:val>
          <c:smooth val="0"/>
        </c:ser>
        <c:ser>
          <c:idx val="2"/>
          <c:order val="2"/>
          <c:tx>
            <c:strRef>
              <c:f>'Industrial Rates'!$A$28</c:f>
              <c:strCache>
                <c:ptCount val="1"/>
                <c:pt idx="0">
                  <c:v>2013 LTEP</c:v>
                </c:pt>
              </c:strCache>
            </c:strRef>
          </c:tx>
          <c:spPr>
            <a:ln>
              <a:solidFill>
                <a:srgbClr val="9BBB59"/>
              </a:solidFill>
              <a:prstDash val="sysDash"/>
            </a:ln>
          </c:spPr>
          <c:marker>
            <c:symbol val="none"/>
          </c:marker>
          <c:cat>
            <c:numRef>
              <c:f>'Residential Bill'!$B$49:$L$49</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'Industrial Rates'!$B$28:$L$28</c:f>
              <c:numCache>
                <c:formatCode>General</c:formatCode>
                <c:ptCount val="11"/>
                <c:pt idx="3">
                  <c:v>79</c:v>
                </c:pt>
                <c:pt idx="4">
                  <c:v>87</c:v>
                </c:pt>
                <c:pt idx="5">
                  <c:v>92</c:v>
                </c:pt>
                <c:pt idx="6">
                  <c:v>96</c:v>
                </c:pt>
                <c:pt idx="7">
                  <c:v>100</c:v>
                </c:pt>
                <c:pt idx="8">
                  <c:v>105</c:v>
                </c:pt>
                <c:pt idx="9">
                  <c:v>102</c:v>
                </c:pt>
                <c:pt idx="10">
                  <c:v>104</c:v>
                </c:pt>
              </c:numCache>
            </c:numRef>
          </c:val>
          <c:smooth val="0"/>
        </c:ser>
        <c:dLbls>
          <c:showLegendKey val="0"/>
          <c:showVal val="0"/>
          <c:showCatName val="0"/>
          <c:showSerName val="0"/>
          <c:showPercent val="0"/>
          <c:showBubbleSize val="0"/>
        </c:dLbls>
        <c:marker val="1"/>
        <c:smooth val="0"/>
        <c:axId val="338293424"/>
        <c:axId val="338293816"/>
      </c:lineChart>
      <c:catAx>
        <c:axId val="338293424"/>
        <c:scaling>
          <c:orientation val="minMax"/>
        </c:scaling>
        <c:delete val="0"/>
        <c:axPos val="b"/>
        <c:numFmt formatCode="General" sourceLinked="1"/>
        <c:majorTickMark val="none"/>
        <c:minorTickMark val="none"/>
        <c:tickLblPos val="nextTo"/>
        <c:txPr>
          <a:bodyPr/>
          <a:lstStyle/>
          <a:p>
            <a:pPr>
              <a:defRPr sz="1200"/>
            </a:pPr>
            <a:endParaRPr lang="en-US"/>
          </a:p>
        </c:txPr>
        <c:crossAx val="338293816"/>
        <c:crosses val="autoZero"/>
        <c:auto val="1"/>
        <c:lblAlgn val="ctr"/>
        <c:lblOffset val="100"/>
        <c:noMultiLvlLbl val="0"/>
      </c:catAx>
      <c:valAx>
        <c:axId val="338293816"/>
        <c:scaling>
          <c:orientation val="minMax"/>
        </c:scaling>
        <c:delete val="0"/>
        <c:axPos val="l"/>
        <c:majorGridlines>
          <c:spPr>
            <a:ln>
              <a:prstDash val="sysDot"/>
            </a:ln>
          </c:spPr>
        </c:majorGridlines>
        <c:numFmt formatCode="#,##0" sourceLinked="0"/>
        <c:majorTickMark val="none"/>
        <c:minorTickMark val="none"/>
        <c:tickLblPos val="nextTo"/>
        <c:txPr>
          <a:bodyPr/>
          <a:lstStyle/>
          <a:p>
            <a:pPr>
              <a:defRPr sz="1200"/>
            </a:pPr>
            <a:endParaRPr lang="en-US"/>
          </a:p>
        </c:txPr>
        <c:crossAx val="338293424"/>
        <c:crosses val="autoZero"/>
        <c:crossBetween val="between"/>
      </c:valAx>
    </c:plotArea>
    <c:legend>
      <c:legendPos val="r"/>
      <c:layout>
        <c:manualLayout>
          <c:xMode val="edge"/>
          <c:yMode val="edge"/>
          <c:x val="0.73178250564247616"/>
          <c:y val="0.54108329750800632"/>
          <c:w val="0.25502433916381628"/>
          <c:h val="0.28925205043054353"/>
        </c:manualLayout>
      </c:layout>
      <c:overlay val="1"/>
      <c:spPr>
        <a:solidFill>
          <a:sysClr val="window" lastClr="FFFFFF"/>
        </a:solidFill>
      </c:spPr>
    </c:legend>
    <c:plotVisOnly val="1"/>
    <c:dispBlanksAs val="gap"/>
    <c:showDLblsOverMax val="0"/>
  </c:chart>
  <c:spPr>
    <a:ln>
      <a:noFill/>
    </a:ln>
  </c:sp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3"/>
          <c:order val="2"/>
          <c:tx>
            <c:strRef>
              <c:f>'Indicative graph'!$B$40</c:f>
              <c:strCache>
                <c:ptCount val="1"/>
                <c:pt idx="0">
                  <c:v>Accumulated Debt</c:v>
                </c:pt>
              </c:strCache>
            </c:strRef>
          </c:tx>
          <c:spPr>
            <a:solidFill>
              <a:schemeClr val="accent3">
                <a:alpha val="50196"/>
              </a:schemeClr>
            </a:solidFill>
            <a:ln>
              <a:solidFill>
                <a:sysClr val="windowText" lastClr="000000"/>
              </a:solidFill>
              <a:prstDash val="dash"/>
            </a:ln>
          </c:spPr>
          <c:cat>
            <c:numRef>
              <c:f>'Indicative graph'!$C$36:$U$36</c:f>
              <c:numCache>
                <c:formatCode>General</c:formatCode>
                <c:ptCount val="19"/>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numCache>
            </c:numRef>
          </c:cat>
          <c:val>
            <c:numRef>
              <c:f>'Indicative graph'!$C$40:$U$40</c:f>
              <c:numCache>
                <c:formatCode>0</c:formatCode>
                <c:ptCount val="19"/>
                <c:pt idx="0">
                  <c:v>2195.3696822350448</c:v>
                </c:pt>
                <c:pt idx="1">
                  <c:v>4107.6802252012048</c:v>
                </c:pt>
                <c:pt idx="2">
                  <c:v>5688.4397959973248</c:v>
                </c:pt>
                <c:pt idx="3">
                  <c:v>7805.9835845343423</c:v>
                </c:pt>
                <c:pt idx="4">
                  <c:v>8557.939363481395</c:v>
                </c:pt>
                <c:pt idx="5">
                  <c:v>8945.8008229186398</c:v>
                </c:pt>
                <c:pt idx="6">
                  <c:v>8724.6539988211116</c:v>
                </c:pt>
                <c:pt idx="7">
                  <c:v>9132.0848446897362</c:v>
                </c:pt>
                <c:pt idx="8">
                  <c:v>8752.5485710220746</c:v>
                </c:pt>
                <c:pt idx="9">
                  <c:v>7641.8151900078446</c:v>
                </c:pt>
                <c:pt idx="10">
                  <c:v>7160.3412102737675</c:v>
                </c:pt>
                <c:pt idx="11">
                  <c:v>6187.7016861897109</c:v>
                </c:pt>
                <c:pt idx="12">
                  <c:v>4045.8957160982472</c:v>
                </c:pt>
                <c:pt idx="13">
                  <c:v>1212.9162355966419</c:v>
                </c:pt>
                <c:pt idx="14">
                  <c:v>0</c:v>
                </c:pt>
                <c:pt idx="15">
                  <c:v>0</c:v>
                </c:pt>
                <c:pt idx="16">
                  <c:v>0</c:v>
                </c:pt>
                <c:pt idx="17">
                  <c:v>0</c:v>
                </c:pt>
                <c:pt idx="18">
                  <c:v>0</c:v>
                </c:pt>
              </c:numCache>
            </c:numRef>
          </c:val>
        </c:ser>
        <c:dLbls>
          <c:showLegendKey val="0"/>
          <c:showVal val="0"/>
          <c:showCatName val="0"/>
          <c:showSerName val="0"/>
          <c:showPercent val="0"/>
          <c:showBubbleSize val="0"/>
        </c:dLbls>
        <c:axId val="338294208"/>
        <c:axId val="338294600"/>
      </c:areaChart>
      <c:barChart>
        <c:barDir val="col"/>
        <c:grouping val="clustered"/>
        <c:varyColors val="0"/>
        <c:ser>
          <c:idx val="1"/>
          <c:order val="1"/>
          <c:tx>
            <c:strRef>
              <c:f>'Indicative graph'!$B$38</c:f>
              <c:strCache>
                <c:ptCount val="1"/>
                <c:pt idx="0">
                  <c:v>Amount Paid by Ratepayer</c:v>
                </c:pt>
              </c:strCache>
            </c:strRef>
          </c:tx>
          <c:spPr>
            <a:solidFill>
              <a:schemeClr val="accent3">
                <a:lumMod val="60000"/>
                <a:lumOff val="40000"/>
              </a:schemeClr>
            </a:solidFill>
            <a:ln>
              <a:solidFill>
                <a:sysClr val="windowText" lastClr="000000"/>
              </a:solidFill>
            </a:ln>
          </c:spPr>
          <c:invertIfNegative val="0"/>
          <c:cat>
            <c:numRef>
              <c:f>'Indicative graph'!$C$36:$U$36</c:f>
              <c:numCache>
                <c:formatCode>General</c:formatCode>
                <c:ptCount val="19"/>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numCache>
            </c:numRef>
          </c:cat>
          <c:val>
            <c:numRef>
              <c:f>'Indicative graph'!$C$38:$U$38</c:f>
              <c:numCache>
                <c:formatCode>0</c:formatCode>
                <c:ptCount val="19"/>
                <c:pt idx="0">
                  <c:v>9900</c:v>
                </c:pt>
                <c:pt idx="1">
                  <c:v>10098</c:v>
                </c:pt>
                <c:pt idx="2">
                  <c:v>10299.959999999999</c:v>
                </c:pt>
                <c:pt idx="3">
                  <c:v>10505.959199999999</c:v>
                </c:pt>
                <c:pt idx="4">
                  <c:v>10716.078384</c:v>
                </c:pt>
                <c:pt idx="5">
                  <c:v>10930.399951680001</c:v>
                </c:pt>
                <c:pt idx="6">
                  <c:v>11149.007950713598</c:v>
                </c:pt>
                <c:pt idx="7">
                  <c:v>11371.988109727872</c:v>
                </c:pt>
                <c:pt idx="8">
                  <c:v>11599.427871922429</c:v>
                </c:pt>
                <c:pt idx="9">
                  <c:v>11831.416429360877</c:v>
                </c:pt>
                <c:pt idx="10">
                  <c:v>12068.044757948093</c:v>
                </c:pt>
                <c:pt idx="11">
                  <c:v>12309.405653107056</c:v>
                </c:pt>
                <c:pt idx="12">
                  <c:v>12555.593766169197</c:v>
                </c:pt>
                <c:pt idx="13">
                  <c:v>12806.705641492583</c:v>
                </c:pt>
                <c:pt idx="14">
                  <c:v>13062.839754322431</c:v>
                </c:pt>
                <c:pt idx="15">
                  <c:v>8757.5658377633827</c:v>
                </c:pt>
                <c:pt idx="16">
                  <c:v>8146.9598419964004</c:v>
                </c:pt>
                <c:pt idx="17">
                  <c:v>7669.8510360503606</c:v>
                </c:pt>
                <c:pt idx="18">
                  <c:v>5552.6253971661972</c:v>
                </c:pt>
              </c:numCache>
            </c:numRef>
          </c:val>
        </c:ser>
        <c:dLbls>
          <c:showLegendKey val="0"/>
          <c:showVal val="0"/>
          <c:showCatName val="0"/>
          <c:showSerName val="0"/>
          <c:showPercent val="0"/>
          <c:showBubbleSize val="0"/>
        </c:dLbls>
        <c:gapWidth val="150"/>
        <c:axId val="338294208"/>
        <c:axId val="338294600"/>
      </c:barChart>
      <c:lineChart>
        <c:grouping val="standard"/>
        <c:varyColors val="0"/>
        <c:ser>
          <c:idx val="0"/>
          <c:order val="0"/>
          <c:tx>
            <c:strRef>
              <c:f>'Indicative graph'!$B$37</c:f>
              <c:strCache>
                <c:ptCount val="1"/>
                <c:pt idx="0">
                  <c:v>IESO Forecast GA Cost</c:v>
                </c:pt>
              </c:strCache>
            </c:strRef>
          </c:tx>
          <c:spPr>
            <a:ln>
              <a:solidFill>
                <a:sysClr val="windowText" lastClr="000000"/>
              </a:solidFill>
            </a:ln>
          </c:spPr>
          <c:marker>
            <c:symbol val="none"/>
          </c:marker>
          <c:cat>
            <c:numRef>
              <c:f>'Indicative graph'!$C$36:$U$36</c:f>
              <c:numCache>
                <c:formatCode>General</c:formatCode>
                <c:ptCount val="19"/>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numCache>
            </c:numRef>
          </c:cat>
          <c:val>
            <c:numRef>
              <c:f>'Indicative graph'!$C$37:$U$37</c:f>
              <c:numCache>
                <c:formatCode>0</c:formatCode>
                <c:ptCount val="19"/>
                <c:pt idx="0">
                  <c:v>12095.369682235045</c:v>
                </c:pt>
                <c:pt idx="1">
                  <c:v>11834.680968387356</c:v>
                </c:pt>
                <c:pt idx="2">
                  <c:v>11552.105152780023</c:v>
                </c:pt>
                <c:pt idx="3">
                  <c:v>12168.427804857231</c:v>
                </c:pt>
                <c:pt idx="4">
                  <c:v>10843.555476184305</c:v>
                </c:pt>
                <c:pt idx="5">
                  <c:v>10633.626262038733</c:v>
                </c:pt>
                <c:pt idx="6">
                  <c:v>10212.197060782577</c:v>
                </c:pt>
                <c:pt idx="7">
                  <c:v>11081.446635690807</c:v>
                </c:pt>
                <c:pt idx="8">
                  <c:v>10489.324810679589</c:v>
                </c:pt>
                <c:pt idx="9">
                  <c:v>10020.47916266488</c:v>
                </c:pt>
                <c:pt idx="10">
                  <c:v>10975.225563013388</c:v>
                </c:pt>
                <c:pt idx="11">
                  <c:v>10763.938832201098</c:v>
                </c:pt>
                <c:pt idx="12">
                  <c:v>9918.7716611825563</c:v>
                </c:pt>
                <c:pt idx="13">
                  <c:v>9650.054503703117</c:v>
                </c:pt>
                <c:pt idx="14">
                  <c:v>8586.9634337325642</c:v>
                </c:pt>
                <c:pt idx="15">
                  <c:v>8757.5658377633827</c:v>
                </c:pt>
                <c:pt idx="16">
                  <c:v>8146.9598419964004</c:v>
                </c:pt>
                <c:pt idx="17">
                  <c:v>7669.8510360503606</c:v>
                </c:pt>
                <c:pt idx="18">
                  <c:v>5552.6253971661972</c:v>
                </c:pt>
              </c:numCache>
            </c:numRef>
          </c:val>
          <c:smooth val="0"/>
        </c:ser>
        <c:dLbls>
          <c:showLegendKey val="0"/>
          <c:showVal val="0"/>
          <c:showCatName val="0"/>
          <c:showSerName val="0"/>
          <c:showPercent val="0"/>
          <c:showBubbleSize val="0"/>
        </c:dLbls>
        <c:marker val="1"/>
        <c:smooth val="0"/>
        <c:axId val="338294208"/>
        <c:axId val="338294600"/>
      </c:lineChart>
      <c:catAx>
        <c:axId val="338294208"/>
        <c:scaling>
          <c:orientation val="minMax"/>
        </c:scaling>
        <c:delete val="0"/>
        <c:axPos val="b"/>
        <c:numFmt formatCode="General" sourceLinked="1"/>
        <c:majorTickMark val="out"/>
        <c:minorTickMark val="none"/>
        <c:tickLblPos val="nextTo"/>
        <c:crossAx val="338294600"/>
        <c:crosses val="autoZero"/>
        <c:auto val="1"/>
        <c:lblAlgn val="ctr"/>
        <c:lblOffset val="100"/>
        <c:noMultiLvlLbl val="0"/>
      </c:catAx>
      <c:valAx>
        <c:axId val="338294600"/>
        <c:scaling>
          <c:orientation val="minMax"/>
        </c:scaling>
        <c:delete val="0"/>
        <c:axPos val="l"/>
        <c:majorGridlines/>
        <c:title>
          <c:tx>
            <c:rich>
              <a:bodyPr rot="-5400000" vert="horz"/>
              <a:lstStyle/>
              <a:p>
                <a:pPr>
                  <a:defRPr/>
                </a:pPr>
                <a:r>
                  <a:rPr lang="en-US" dirty="0" smtClean="0"/>
                  <a:t>Global Adjustment</a:t>
                </a:r>
              </a:p>
              <a:p>
                <a:pPr>
                  <a:defRPr/>
                </a:pPr>
                <a:r>
                  <a:rPr lang="en-US" dirty="0" smtClean="0"/>
                  <a:t>(Nominal </a:t>
                </a:r>
                <a:r>
                  <a:rPr lang="en-US" dirty="0"/>
                  <a:t>$ </a:t>
                </a:r>
                <a:r>
                  <a:rPr lang="en-US" dirty="0" smtClean="0"/>
                  <a:t>million)</a:t>
                </a:r>
                <a:endParaRPr lang="en-US" dirty="0"/>
              </a:p>
            </c:rich>
          </c:tx>
          <c:overlay val="0"/>
        </c:title>
        <c:numFmt formatCode="0" sourceLinked="1"/>
        <c:majorTickMark val="out"/>
        <c:minorTickMark val="none"/>
        <c:tickLblPos val="nextTo"/>
        <c:crossAx val="338294208"/>
        <c:crosses val="autoZero"/>
        <c:crossBetween val="between"/>
      </c:valAx>
    </c:plotArea>
    <c:legend>
      <c:legendPos val="r"/>
      <c:overlay val="0"/>
    </c:legend>
    <c:plotVisOnly val="1"/>
    <c:dispBlanksAs val="gap"/>
    <c:showDLblsOverMax val="0"/>
  </c:chart>
  <c:spPr>
    <a:ln>
      <a:no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41924554442406"/>
          <c:y val="2.6907485286807562E-2"/>
          <c:w val="0.8337714656584877"/>
          <c:h val="0.61537582541486802"/>
        </c:manualLayout>
      </c:layout>
      <c:lineChart>
        <c:grouping val="standard"/>
        <c:varyColors val="0"/>
        <c:ser>
          <c:idx val="4"/>
          <c:order val="0"/>
          <c:tx>
            <c:strRef>
              <c:f>'1. Moderate'!$B$55</c:f>
              <c:strCache>
                <c:ptCount val="1"/>
                <c:pt idx="0">
                  <c:v>Historical Values</c:v>
                </c:pt>
              </c:strCache>
            </c:strRef>
          </c:tx>
          <c:spPr>
            <a:ln w="38100">
              <a:solidFill>
                <a:schemeClr val="tx1"/>
              </a:solidFill>
              <a:prstDash val="dash"/>
            </a:ln>
          </c:spPr>
          <c:marker>
            <c:symbol val="none"/>
          </c:marker>
          <c:val>
            <c:numRef>
              <c:f>'1. Moderate'!$C$55:$AM$55</c:f>
              <c:numCache>
                <c:formatCode>0</c:formatCode>
                <c:ptCount val="37"/>
                <c:pt idx="0">
                  <c:v>123.51</c:v>
                </c:pt>
                <c:pt idx="1">
                  <c:v>135.65</c:v>
                </c:pt>
                <c:pt idx="2">
                  <c:v>155.58000000000001</c:v>
                </c:pt>
              </c:numCache>
            </c:numRef>
          </c:val>
          <c:smooth val="0"/>
        </c:ser>
        <c:ser>
          <c:idx val="0"/>
          <c:order val="1"/>
          <c:tx>
            <c:strRef>
              <c:f>'1. Moderate'!$B$56</c:f>
              <c:strCache>
                <c:ptCount val="1"/>
                <c:pt idx="0">
                  <c:v>IESO forecast</c:v>
                </c:pt>
              </c:strCache>
            </c:strRef>
          </c:tx>
          <c:spPr>
            <a:ln w="38100">
              <a:solidFill>
                <a:sysClr val="windowText" lastClr="000000"/>
              </a:solidFill>
            </a:ln>
          </c:spPr>
          <c:marker>
            <c:symbol val="none"/>
          </c:marker>
          <c:cat>
            <c:numRef>
              <c:f>'1. Moderate'!$C$54:$AM$54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 Moderate'!$C$56:$AM$56</c:f>
              <c:numCache>
                <c:formatCode>General</c:formatCode>
                <c:ptCount val="37"/>
                <c:pt idx="3" formatCode="0">
                  <c:v>160.21813261808913</c:v>
                </c:pt>
                <c:pt idx="4" formatCode="0">
                  <c:v>162.76950298964928</c:v>
                </c:pt>
                <c:pt idx="5" formatCode="0">
                  <c:v>165.41420006702134</c:v>
                </c:pt>
                <c:pt idx="6" formatCode="0">
                  <c:v>175.93913634995977</c:v>
                </c:pt>
                <c:pt idx="7" formatCode="0">
                  <c:v>173.59521544491813</c:v>
                </c:pt>
                <c:pt idx="8" formatCode="0">
                  <c:v>176.91285983413323</c:v>
                </c:pt>
                <c:pt idx="9" formatCode="0">
                  <c:v>181.62400566574021</c:v>
                </c:pt>
                <c:pt idx="10" formatCode="0">
                  <c:v>184.27346390503419</c:v>
                </c:pt>
                <c:pt idx="11" formatCode="0">
                  <c:v>193.40059926022687</c:v>
                </c:pt>
                <c:pt idx="12" formatCode="0">
                  <c:v>188.34673981076375</c:v>
                </c:pt>
                <c:pt idx="13" formatCode="0">
                  <c:v>198.30087601824903</c:v>
                </c:pt>
                <c:pt idx="14" formatCode="0">
                  <c:v>198.7304092484664</c:v>
                </c:pt>
                <c:pt idx="15" formatCode="0">
                  <c:v>197.50537476437415</c:v>
                </c:pt>
                <c:pt idx="16" formatCode="0">
                  <c:v>199.74140225073614</c:v>
                </c:pt>
                <c:pt idx="17" formatCode="0">
                  <c:v>202.23608967519249</c:v>
                </c:pt>
                <c:pt idx="18" formatCode="0">
                  <c:v>204.56887182590933</c:v>
                </c:pt>
                <c:pt idx="19" formatCode="0">
                  <c:v>206.53005862045072</c:v>
                </c:pt>
                <c:pt idx="20" formatCode="0">
                  <c:v>207.93290009161953</c:v>
                </c:pt>
                <c:pt idx="21" formatCode="0">
                  <c:v>204.40973222330072</c:v>
                </c:pt>
              </c:numCache>
            </c:numRef>
          </c:val>
          <c:smooth val="0"/>
        </c:ser>
        <c:ser>
          <c:idx val="3"/>
          <c:order val="2"/>
          <c:tx>
            <c:strRef>
              <c:f>'1. Moderate'!$B$57</c:f>
              <c:strCache>
                <c:ptCount val="1"/>
                <c:pt idx="0">
                  <c:v>IESO forecast extrapolated</c:v>
                </c:pt>
              </c:strCache>
            </c:strRef>
          </c:tx>
          <c:spPr>
            <a:ln w="57150">
              <a:solidFill>
                <a:sysClr val="windowText" lastClr="000000"/>
              </a:solidFill>
              <a:prstDash val="sysDot"/>
            </a:ln>
          </c:spPr>
          <c:marker>
            <c:symbol val="none"/>
          </c:marker>
          <c:cat>
            <c:numRef>
              <c:f>'1. Moderate'!$C$54:$AM$54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 Moderate'!$C$57:$AM$57</c:f>
              <c:numCache>
                <c:formatCode>General</c:formatCode>
                <c:ptCount val="37"/>
                <c:pt idx="22" formatCode="0">
                  <c:v>205.24539319946737</c:v>
                </c:pt>
                <c:pt idx="23" formatCode="0">
                  <c:v>206.08447049666478</c:v>
                </c:pt>
                <c:pt idx="24" formatCode="0">
                  <c:v>206.92697808138141</c:v>
                </c:pt>
                <c:pt idx="25" formatCode="0">
                  <c:v>207.77292997720306</c:v>
                </c:pt>
                <c:pt idx="26" formatCode="0">
                  <c:v>208.62234026504629</c:v>
                </c:pt>
                <c:pt idx="27" formatCode="0">
                  <c:v>209.47522308339276</c:v>
                </c:pt>
                <c:pt idx="28" formatCode="0">
                  <c:v>210.33159262852462</c:v>
                </c:pt>
                <c:pt idx="29" formatCode="0">
                  <c:v>211.19146315476075</c:v>
                </c:pt>
                <c:pt idx="30" formatCode="0">
                  <c:v>212.0548489746941</c:v>
                </c:pt>
                <c:pt idx="31" formatCode="0">
                  <c:v>212.92176445942982</c:v>
                </c:pt>
                <c:pt idx="32" formatCode="0">
                  <c:v>213.79222403882457</c:v>
                </c:pt>
                <c:pt idx="33" formatCode="0">
                  <c:v>214.66624220172667</c:v>
                </c:pt>
                <c:pt idx="34" formatCode="0">
                  <c:v>215.54383349621725</c:v>
                </c:pt>
                <c:pt idx="35" formatCode="0">
                  <c:v>216.42501252985241</c:v>
                </c:pt>
                <c:pt idx="36" formatCode="0">
                  <c:v>217.30979396990637</c:v>
                </c:pt>
              </c:numCache>
            </c:numRef>
          </c:val>
          <c:smooth val="0"/>
        </c:ser>
        <c:ser>
          <c:idx val="1"/>
          <c:order val="3"/>
          <c:tx>
            <c:strRef>
              <c:f>'1. Moderate'!$B$59</c:f>
              <c:strCache>
                <c:ptCount val="1"/>
                <c:pt idx="0">
                  <c:v>25 year GA financing</c:v>
                </c:pt>
              </c:strCache>
            </c:strRef>
          </c:tx>
          <c:spPr>
            <a:ln>
              <a:solidFill>
                <a:schemeClr val="accent3">
                  <a:lumMod val="75000"/>
                </a:schemeClr>
              </a:solidFill>
            </a:ln>
          </c:spPr>
          <c:marker>
            <c:symbol val="none"/>
          </c:marker>
          <c:cat>
            <c:numRef>
              <c:f>'1. Moderate'!$C$54:$AM$54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 Moderate'!$C$59:$AM$59</c:f>
              <c:numCache>
                <c:formatCode>General</c:formatCode>
                <c:ptCount val="37"/>
                <c:pt idx="3" formatCode="0">
                  <c:v>142.7279507363821</c:v>
                </c:pt>
                <c:pt idx="4" formatCode="0">
                  <c:v>147.758388619421</c:v>
                </c:pt>
                <c:pt idx="5" formatCode="0">
                  <c:v>152.93833688091283</c:v>
                </c:pt>
                <c:pt idx="6" formatCode="0">
                  <c:v>161.02992592456863</c:v>
                </c:pt>
                <c:pt idx="7" formatCode="0">
                  <c:v>167.27685365152283</c:v>
                </c:pt>
                <c:pt idx="8" formatCode="0">
                  <c:v>172.88730131003757</c:v>
                </c:pt>
                <c:pt idx="9" formatCode="0">
                  <c:v>181.11212301588932</c:v>
                </c:pt>
                <c:pt idx="10" formatCode="0">
                  <c:v>179.98198841292913</c:v>
                </c:pt>
                <c:pt idx="11" formatCode="0">
                  <c:v>193.63575990666965</c:v>
                </c:pt>
                <c:pt idx="12" formatCode="0">
                  <c:v>192.46217799599046</c:v>
                </c:pt>
                <c:pt idx="13" formatCode="0">
                  <c:v>198.19336316143512</c:v>
                </c:pt>
                <c:pt idx="14" formatCode="0">
                  <c:v>201.06253778487596</c:v>
                </c:pt>
                <c:pt idx="15" formatCode="0">
                  <c:v>205.89491816159514</c:v>
                </c:pt>
                <c:pt idx="16" formatCode="0">
                  <c:v>210.86793398960617</c:v>
                </c:pt>
                <c:pt idx="17" formatCode="0">
                  <c:v>213.49312532247205</c:v>
                </c:pt>
                <c:pt idx="18" formatCode="0">
                  <c:v>215.74773361452722</c:v>
                </c:pt>
                <c:pt idx="19" formatCode="0">
                  <c:v>217.63182481052641</c:v>
                </c:pt>
                <c:pt idx="20" formatCode="0">
                  <c:v>218.95862678724265</c:v>
                </c:pt>
                <c:pt idx="21" formatCode="0">
                  <c:v>215.28646261222625</c:v>
                </c:pt>
                <c:pt idx="22" formatCode="0">
                  <c:v>216.07703705295418</c:v>
                </c:pt>
                <c:pt idx="23" formatCode="0">
                  <c:v>216.87121470871554</c:v>
                </c:pt>
                <c:pt idx="24" formatCode="0">
                  <c:v>217.66900877128035</c:v>
                </c:pt>
                <c:pt idx="25" formatCode="0">
                  <c:v>218.47043249272738</c:v>
                </c:pt>
                <c:pt idx="26" formatCode="0">
                  <c:v>219.2754991856643</c:v>
                </c:pt>
                <c:pt idx="27" formatCode="0">
                  <c:v>220.08422222344865</c:v>
                </c:pt>
                <c:pt idx="28" formatCode="0">
                  <c:v>220.89661504041004</c:v>
                </c:pt>
                <c:pt idx="29" formatCode="0">
                  <c:v>211.19146315476075</c:v>
                </c:pt>
                <c:pt idx="30" formatCode="0">
                  <c:v>212.0548489746941</c:v>
                </c:pt>
                <c:pt idx="31" formatCode="0">
                  <c:v>212.92176445942982</c:v>
                </c:pt>
                <c:pt idx="32" formatCode="0">
                  <c:v>213.79222403882457</c:v>
                </c:pt>
                <c:pt idx="33" formatCode="0">
                  <c:v>214.66624220172667</c:v>
                </c:pt>
                <c:pt idx="34" formatCode="0">
                  <c:v>215.54383349621725</c:v>
                </c:pt>
                <c:pt idx="35" formatCode="0">
                  <c:v>216.42501252985241</c:v>
                </c:pt>
                <c:pt idx="36" formatCode="0">
                  <c:v>217.30979396990637</c:v>
                </c:pt>
              </c:numCache>
            </c:numRef>
          </c:val>
          <c:smooth val="0"/>
        </c:ser>
        <c:ser>
          <c:idx val="2"/>
          <c:order val="4"/>
          <c:tx>
            <c:strRef>
              <c:f>'1. Moderate'!$B$60</c:f>
              <c:strCache>
                <c:ptCount val="1"/>
                <c:pt idx="0">
                  <c:v>30 year GA financing</c:v>
                </c:pt>
              </c:strCache>
            </c:strRef>
          </c:tx>
          <c:spPr>
            <a:ln>
              <a:solidFill>
                <a:srgbClr val="FF0000"/>
              </a:solidFill>
            </a:ln>
          </c:spPr>
          <c:marker>
            <c:symbol val="none"/>
          </c:marker>
          <c:cat>
            <c:numRef>
              <c:f>'1. Moderate'!$C$54:$AM$54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 Moderate'!$C$60:$AM$60</c:f>
              <c:numCache>
                <c:formatCode>General</c:formatCode>
                <c:ptCount val="37"/>
                <c:pt idx="3" formatCode="0">
                  <c:v>141.49522262057923</c:v>
                </c:pt>
                <c:pt idx="4" formatCode="0">
                  <c:v>146.50100594130208</c:v>
                </c:pt>
                <c:pt idx="5" formatCode="0">
                  <c:v>151.64677464548728</c:v>
                </c:pt>
                <c:pt idx="6" formatCode="0">
                  <c:v>159.71253244443457</c:v>
                </c:pt>
                <c:pt idx="7" formatCode="0">
                  <c:v>165.93311230178608</c:v>
                </c:pt>
                <c:pt idx="8" formatCode="0">
                  <c:v>171.51668513330611</c:v>
                </c:pt>
                <c:pt idx="9" formatCode="0">
                  <c:v>179.7140945156232</c:v>
                </c:pt>
                <c:pt idx="10" formatCode="0">
                  <c:v>178.55599934265771</c:v>
                </c:pt>
                <c:pt idx="11" formatCode="0">
                  <c:v>192.18125105499277</c:v>
                </c:pt>
                <c:pt idx="12" formatCode="0">
                  <c:v>190.96805698835303</c:v>
                </c:pt>
                <c:pt idx="13" formatCode="0">
                  <c:v>196.68009215215051</c:v>
                </c:pt>
                <c:pt idx="14" formatCode="0">
                  <c:v>199.51900135540566</c:v>
                </c:pt>
                <c:pt idx="15" formatCode="0">
                  <c:v>204.32051100353544</c:v>
                </c:pt>
                <c:pt idx="16" formatCode="0">
                  <c:v>209.27326872545677</c:v>
                </c:pt>
                <c:pt idx="17" formatCode="0">
                  <c:v>213.49312532247205</c:v>
                </c:pt>
                <c:pt idx="18" formatCode="0">
                  <c:v>215.74773361452722</c:v>
                </c:pt>
                <c:pt idx="19" formatCode="0">
                  <c:v>217.63182481052641</c:v>
                </c:pt>
                <c:pt idx="20" formatCode="0">
                  <c:v>218.95862678724265</c:v>
                </c:pt>
                <c:pt idx="21" formatCode="0">
                  <c:v>215.28646261222625</c:v>
                </c:pt>
                <c:pt idx="22" formatCode="0">
                  <c:v>216.07703705295418</c:v>
                </c:pt>
                <c:pt idx="23" formatCode="0">
                  <c:v>216.87121470871554</c:v>
                </c:pt>
                <c:pt idx="24" formatCode="0">
                  <c:v>217.66900877128035</c:v>
                </c:pt>
                <c:pt idx="25" formatCode="0">
                  <c:v>218.47043249272738</c:v>
                </c:pt>
                <c:pt idx="26" formatCode="0">
                  <c:v>219.2754991856643</c:v>
                </c:pt>
                <c:pt idx="27" formatCode="0">
                  <c:v>220.08422222344865</c:v>
                </c:pt>
                <c:pt idx="28" formatCode="0">
                  <c:v>220.89661504041004</c:v>
                </c:pt>
                <c:pt idx="29" formatCode="0">
                  <c:v>221.71269113207336</c:v>
                </c:pt>
                <c:pt idx="30" formatCode="0">
                  <c:v>222.53246405538283</c:v>
                </c:pt>
                <c:pt idx="31" formatCode="0">
                  <c:v>223.35594742892738</c:v>
                </c:pt>
                <c:pt idx="32" formatCode="0">
                  <c:v>224.18315493316663</c:v>
                </c:pt>
                <c:pt idx="33" formatCode="0">
                  <c:v>225.01410031065834</c:v>
                </c:pt>
                <c:pt idx="34" formatCode="0">
                  <c:v>215.54383349621725</c:v>
                </c:pt>
                <c:pt idx="35" formatCode="0">
                  <c:v>216.42501252985241</c:v>
                </c:pt>
                <c:pt idx="36" formatCode="0">
                  <c:v>217.30979396990637</c:v>
                </c:pt>
              </c:numCache>
            </c:numRef>
          </c:val>
          <c:smooth val="0"/>
        </c:ser>
        <c:ser>
          <c:idx val="5"/>
          <c:order val="5"/>
          <c:tx>
            <c:strRef>
              <c:f>'1. Moderate'!$B$63</c:f>
              <c:strCache>
                <c:ptCount val="1"/>
                <c:pt idx="0">
                  <c:v>2013 LTEP (750 kWh/month)</c:v>
                </c:pt>
              </c:strCache>
            </c:strRef>
          </c:tx>
          <c:spPr>
            <a:ln w="38100">
              <a:solidFill>
                <a:schemeClr val="bg1">
                  <a:lumMod val="65000"/>
                </a:schemeClr>
              </a:solidFill>
            </a:ln>
          </c:spPr>
          <c:marker>
            <c:symbol val="none"/>
          </c:marker>
          <c:val>
            <c:numRef>
              <c:f>'1. Moderate'!$C$63:$AM$63</c:f>
              <c:numCache>
                <c:formatCode>0</c:formatCode>
                <c:ptCount val="37"/>
                <c:pt idx="0">
                  <c:v>129.27087000000003</c:v>
                </c:pt>
                <c:pt idx="1">
                  <c:v>137.44755000000001</c:v>
                </c:pt>
                <c:pt idx="2">
                  <c:v>158.30170000000001</c:v>
                </c:pt>
                <c:pt idx="3">
                  <c:v>161.08150000000001</c:v>
                </c:pt>
                <c:pt idx="4">
                  <c:v>168.57340000000002</c:v>
                </c:pt>
                <c:pt idx="5">
                  <c:v>167.30780000000001</c:v>
                </c:pt>
                <c:pt idx="6">
                  <c:v>171.56789999999998</c:v>
                </c:pt>
                <c:pt idx="7">
                  <c:v>176.5625</c:v>
                </c:pt>
                <c:pt idx="8">
                  <c:v>182.495</c:v>
                </c:pt>
                <c:pt idx="9">
                  <c:v>178.16709999999998</c:v>
                </c:pt>
                <c:pt idx="10">
                  <c:v>180.63050000000004</c:v>
                </c:pt>
                <c:pt idx="11">
                  <c:v>183.77189999999999</c:v>
                </c:pt>
                <c:pt idx="12">
                  <c:v>187.77210000000002</c:v>
                </c:pt>
                <c:pt idx="13">
                  <c:v>189.46709999999999</c:v>
                </c:pt>
                <c:pt idx="14">
                  <c:v>191.07169999999999</c:v>
                </c:pt>
                <c:pt idx="15">
                  <c:v>192.93620000000001</c:v>
                </c:pt>
                <c:pt idx="16">
                  <c:v>193.88539999999998</c:v>
                </c:pt>
                <c:pt idx="17">
                  <c:v>196.1454</c:v>
                </c:pt>
                <c:pt idx="18">
                  <c:v>198.56360000000004</c:v>
                </c:pt>
              </c:numCache>
            </c:numRef>
          </c:val>
          <c:smooth val="0"/>
        </c:ser>
        <c:ser>
          <c:idx val="6"/>
          <c:order val="6"/>
          <c:tx>
            <c:strRef>
              <c:f>'1. Moderate'!$B$64</c:f>
              <c:strCache>
                <c:ptCount val="1"/>
                <c:pt idx="0">
                  <c:v>2013 LTEP (800 kWh/month)</c:v>
                </c:pt>
              </c:strCache>
            </c:strRef>
          </c:tx>
          <c:spPr>
            <a:ln w="19050">
              <a:solidFill>
                <a:schemeClr val="bg1">
                  <a:lumMod val="65000"/>
                </a:schemeClr>
              </a:solidFill>
              <a:prstDash val="sysDot"/>
            </a:ln>
          </c:spPr>
          <c:marker>
            <c:symbol val="none"/>
          </c:marker>
          <c:val>
            <c:numRef>
              <c:f>'1. Moderate'!$C$64:$AM$64</c:f>
              <c:numCache>
                <c:formatCode>General</c:formatCode>
                <c:ptCount val="37"/>
                <c:pt idx="0">
                  <c:v>137</c:v>
                </c:pt>
                <c:pt idx="1">
                  <c:v>145</c:v>
                </c:pt>
                <c:pt idx="2">
                  <c:v>167</c:v>
                </c:pt>
                <c:pt idx="3">
                  <c:v>170</c:v>
                </c:pt>
                <c:pt idx="4">
                  <c:v>178</c:v>
                </c:pt>
                <c:pt idx="5">
                  <c:v>177</c:v>
                </c:pt>
                <c:pt idx="6">
                  <c:v>181</c:v>
                </c:pt>
                <c:pt idx="7">
                  <c:v>187</c:v>
                </c:pt>
                <c:pt idx="8">
                  <c:v>193</c:v>
                </c:pt>
                <c:pt idx="9">
                  <c:v>188</c:v>
                </c:pt>
                <c:pt idx="10">
                  <c:v>191</c:v>
                </c:pt>
                <c:pt idx="11">
                  <c:v>194</c:v>
                </c:pt>
                <c:pt idx="12">
                  <c:v>198</c:v>
                </c:pt>
                <c:pt idx="13">
                  <c:v>200</c:v>
                </c:pt>
                <c:pt idx="14">
                  <c:v>202</c:v>
                </c:pt>
                <c:pt idx="15">
                  <c:v>204</c:v>
                </c:pt>
                <c:pt idx="16">
                  <c:v>205</c:v>
                </c:pt>
                <c:pt idx="17">
                  <c:v>207</c:v>
                </c:pt>
                <c:pt idx="18">
                  <c:v>210</c:v>
                </c:pt>
              </c:numCache>
            </c:numRef>
          </c:val>
          <c:smooth val="0"/>
        </c:ser>
        <c:dLbls>
          <c:showLegendKey val="0"/>
          <c:showVal val="0"/>
          <c:showCatName val="0"/>
          <c:showSerName val="0"/>
          <c:showPercent val="0"/>
          <c:showBubbleSize val="0"/>
        </c:dLbls>
        <c:smooth val="0"/>
        <c:axId val="338289896"/>
        <c:axId val="338287544"/>
      </c:lineChart>
      <c:catAx>
        <c:axId val="338289896"/>
        <c:scaling>
          <c:orientation val="minMax"/>
        </c:scaling>
        <c:delete val="0"/>
        <c:axPos val="b"/>
        <c:numFmt formatCode="General" sourceLinked="1"/>
        <c:majorTickMark val="out"/>
        <c:minorTickMark val="none"/>
        <c:tickLblPos val="nextTo"/>
        <c:crossAx val="338287544"/>
        <c:crosses val="autoZero"/>
        <c:auto val="1"/>
        <c:lblAlgn val="ctr"/>
        <c:lblOffset val="100"/>
        <c:noMultiLvlLbl val="0"/>
      </c:catAx>
      <c:valAx>
        <c:axId val="338287544"/>
        <c:scaling>
          <c:orientation val="minMax"/>
          <c:min val="90"/>
        </c:scaling>
        <c:delete val="0"/>
        <c:axPos val="l"/>
        <c:majorGridlines/>
        <c:title>
          <c:tx>
            <c:rich>
              <a:bodyPr rot="-5400000" vert="horz"/>
              <a:lstStyle/>
              <a:p>
                <a:pPr>
                  <a:defRPr/>
                </a:pPr>
                <a:r>
                  <a:rPr lang="en-US"/>
                  <a:t>Average Monthly Residential Bill </a:t>
                </a:r>
              </a:p>
              <a:p>
                <a:pPr>
                  <a:defRPr/>
                </a:pPr>
                <a:r>
                  <a:rPr lang="en-US"/>
                  <a:t>(nominal $/month)</a:t>
                </a:r>
              </a:p>
            </c:rich>
          </c:tx>
          <c:overlay val="0"/>
        </c:title>
        <c:numFmt formatCode="0" sourceLinked="1"/>
        <c:majorTickMark val="out"/>
        <c:minorTickMark val="none"/>
        <c:tickLblPos val="nextTo"/>
        <c:crossAx val="338289896"/>
        <c:crosses val="autoZero"/>
        <c:crossBetween val="between"/>
      </c:valAx>
    </c:plotArea>
    <c:legend>
      <c:legendPos val="b"/>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41924554442406"/>
          <c:y val="2.6907485286807562E-2"/>
          <c:w val="0.8337714656584877"/>
          <c:h val="0.64858461272147583"/>
        </c:manualLayout>
      </c:layout>
      <c:lineChart>
        <c:grouping val="standard"/>
        <c:varyColors val="0"/>
        <c:ser>
          <c:idx val="4"/>
          <c:order val="0"/>
          <c:tx>
            <c:strRef>
              <c:f>'5. Delayed increase'!$B$55</c:f>
              <c:strCache>
                <c:ptCount val="1"/>
                <c:pt idx="0">
                  <c:v>Historical Values</c:v>
                </c:pt>
              </c:strCache>
            </c:strRef>
          </c:tx>
          <c:spPr>
            <a:ln w="38100">
              <a:solidFill>
                <a:schemeClr val="tx1"/>
              </a:solidFill>
              <a:prstDash val="dash"/>
            </a:ln>
          </c:spPr>
          <c:marker>
            <c:symbol val="none"/>
          </c:marker>
          <c:val>
            <c:numRef>
              <c:f>'5. Delayed increase'!$C$55:$AM$55</c:f>
              <c:numCache>
                <c:formatCode>0</c:formatCode>
                <c:ptCount val="37"/>
                <c:pt idx="0">
                  <c:v>123.51</c:v>
                </c:pt>
                <c:pt idx="1">
                  <c:v>135.65</c:v>
                </c:pt>
                <c:pt idx="2">
                  <c:v>155.58000000000001</c:v>
                </c:pt>
              </c:numCache>
            </c:numRef>
          </c:val>
          <c:smooth val="0"/>
        </c:ser>
        <c:ser>
          <c:idx val="0"/>
          <c:order val="1"/>
          <c:tx>
            <c:strRef>
              <c:f>'5. Delayed increase'!$B$56</c:f>
              <c:strCache>
                <c:ptCount val="1"/>
                <c:pt idx="0">
                  <c:v>IESO Forecast</c:v>
                </c:pt>
              </c:strCache>
            </c:strRef>
          </c:tx>
          <c:spPr>
            <a:ln w="38100">
              <a:solidFill>
                <a:sysClr val="windowText" lastClr="000000"/>
              </a:solidFill>
            </a:ln>
          </c:spPr>
          <c:marker>
            <c:symbol val="none"/>
          </c:marker>
          <c:cat>
            <c:numRef>
              <c:f>'5. Delayed increase'!$C$54:$AM$54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'5. Delayed increase'!$C$56:$AM$56</c:f>
              <c:numCache>
                <c:formatCode>General</c:formatCode>
                <c:ptCount val="37"/>
                <c:pt idx="3" formatCode="0">
                  <c:v>160.21813261808913</c:v>
                </c:pt>
                <c:pt idx="4" formatCode="0">
                  <c:v>162.76950298964928</c:v>
                </c:pt>
                <c:pt idx="5" formatCode="0">
                  <c:v>165.41420006702134</c:v>
                </c:pt>
                <c:pt idx="6" formatCode="0">
                  <c:v>175.93913634995977</c:v>
                </c:pt>
                <c:pt idx="7" formatCode="0">
                  <c:v>173.59521544491813</c:v>
                </c:pt>
                <c:pt idx="8" formatCode="0">
                  <c:v>176.91285983413323</c:v>
                </c:pt>
                <c:pt idx="9" formatCode="0">
                  <c:v>181.62400566574021</c:v>
                </c:pt>
                <c:pt idx="10" formatCode="0">
                  <c:v>184.27346390503419</c:v>
                </c:pt>
                <c:pt idx="11" formatCode="0">
                  <c:v>193.40059926022687</c:v>
                </c:pt>
                <c:pt idx="12" formatCode="0">
                  <c:v>188.34673981076375</c:v>
                </c:pt>
                <c:pt idx="13" formatCode="0">
                  <c:v>198.30087601824903</c:v>
                </c:pt>
                <c:pt idx="14" formatCode="0">
                  <c:v>198.7304092484664</c:v>
                </c:pt>
                <c:pt idx="15" formatCode="0">
                  <c:v>197.50537476437415</c:v>
                </c:pt>
                <c:pt idx="16" formatCode="0">
                  <c:v>199.74140225073614</c:v>
                </c:pt>
                <c:pt idx="17" formatCode="0">
                  <c:v>202.23608967519249</c:v>
                </c:pt>
                <c:pt idx="18" formatCode="0">
                  <c:v>204.56887182590933</c:v>
                </c:pt>
                <c:pt idx="19" formatCode="0">
                  <c:v>206.53005862045072</c:v>
                </c:pt>
                <c:pt idx="20" formatCode="0">
                  <c:v>207.93290009161953</c:v>
                </c:pt>
                <c:pt idx="21" formatCode="0">
                  <c:v>204.40973222330072</c:v>
                </c:pt>
              </c:numCache>
            </c:numRef>
          </c:val>
          <c:smooth val="0"/>
        </c:ser>
        <c:ser>
          <c:idx val="3"/>
          <c:order val="2"/>
          <c:tx>
            <c:strRef>
              <c:f>'5. Delayed increase'!$B$57</c:f>
              <c:strCache>
                <c:ptCount val="1"/>
                <c:pt idx="0">
                  <c:v>IESO Forecast Extrapolated</c:v>
                </c:pt>
              </c:strCache>
            </c:strRef>
          </c:tx>
          <c:spPr>
            <a:ln w="57150">
              <a:solidFill>
                <a:sysClr val="windowText" lastClr="000000"/>
              </a:solidFill>
              <a:prstDash val="sysDot"/>
            </a:ln>
          </c:spPr>
          <c:marker>
            <c:symbol val="none"/>
          </c:marker>
          <c:cat>
            <c:numRef>
              <c:f>'5. Delayed increase'!$C$54:$AM$54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'5. Delayed increase'!$C$57:$AM$57</c:f>
              <c:numCache>
                <c:formatCode>General</c:formatCode>
                <c:ptCount val="37"/>
                <c:pt idx="22" formatCode="0">
                  <c:v>205.24539319946737</c:v>
                </c:pt>
                <c:pt idx="23" formatCode="0">
                  <c:v>206.08447049666478</c:v>
                </c:pt>
                <c:pt idx="24" formatCode="0">
                  <c:v>206.92697808138141</c:v>
                </c:pt>
                <c:pt idx="25" formatCode="0">
                  <c:v>207.77292997720306</c:v>
                </c:pt>
                <c:pt idx="26" formatCode="0">
                  <c:v>208.62234026504629</c:v>
                </c:pt>
                <c:pt idx="27" formatCode="0">
                  <c:v>209.47522308339276</c:v>
                </c:pt>
                <c:pt idx="28" formatCode="0">
                  <c:v>210.33159262852462</c:v>
                </c:pt>
                <c:pt idx="29" formatCode="0">
                  <c:v>211.19146315476075</c:v>
                </c:pt>
                <c:pt idx="30" formatCode="0">
                  <c:v>212.0548489746941</c:v>
                </c:pt>
                <c:pt idx="31" formatCode="0">
                  <c:v>212.92176445942982</c:v>
                </c:pt>
                <c:pt idx="32" formatCode="0">
                  <c:v>213.79222403882457</c:v>
                </c:pt>
                <c:pt idx="33" formatCode="0">
                  <c:v>214.66624220172667</c:v>
                </c:pt>
                <c:pt idx="34" formatCode="0">
                  <c:v>215.54383349621725</c:v>
                </c:pt>
                <c:pt idx="35" formatCode="0">
                  <c:v>216.42501252985241</c:v>
                </c:pt>
                <c:pt idx="36" formatCode="0">
                  <c:v>217.30979396990637</c:v>
                </c:pt>
              </c:numCache>
            </c:numRef>
          </c:val>
          <c:smooth val="0"/>
        </c:ser>
        <c:ser>
          <c:idx val="1"/>
          <c:order val="3"/>
          <c:tx>
            <c:strRef>
              <c:f>'5. Delayed increase'!$B$59</c:f>
              <c:strCache>
                <c:ptCount val="1"/>
                <c:pt idx="0">
                  <c:v>25 year financing</c:v>
                </c:pt>
              </c:strCache>
            </c:strRef>
          </c:tx>
          <c:spPr>
            <a:ln>
              <a:solidFill>
                <a:schemeClr val="accent3">
                  <a:lumMod val="75000"/>
                </a:schemeClr>
              </a:solidFill>
            </a:ln>
          </c:spPr>
          <c:marker>
            <c:symbol val="none"/>
          </c:marker>
          <c:cat>
            <c:numRef>
              <c:f>'5. Delayed increase'!$C$54:$AM$54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'5. Delayed increase'!$C$59:$AM$59</c:f>
              <c:numCache>
                <c:formatCode>General</c:formatCode>
                <c:ptCount val="37"/>
                <c:pt idx="3" formatCode="0">
                  <c:v>153.7920506606024</c:v>
                </c:pt>
                <c:pt idx="4" formatCode="0">
                  <c:v>153.38403231331355</c:v>
                </c:pt>
                <c:pt idx="5" formatCode="0">
                  <c:v>153.42653842148704</c:v>
                </c:pt>
                <c:pt idx="6" formatCode="0">
                  <c:v>156.61737509234314</c:v>
                </c:pt>
                <c:pt idx="7" formatCode="0">
                  <c:v>163.28248972774526</c:v>
                </c:pt>
                <c:pt idx="8" formatCode="0">
                  <c:v>169.3347824582147</c:v>
                </c:pt>
                <c:pt idx="9" formatCode="0">
                  <c:v>178.0260424544432</c:v>
                </c:pt>
                <c:pt idx="10" formatCode="0">
                  <c:v>177.38790706542318</c:v>
                </c:pt>
                <c:pt idx="11" formatCode="0">
                  <c:v>191.56024012630277</c:v>
                </c:pt>
                <c:pt idx="12" formatCode="0">
                  <c:v>190.9219718765994</c:v>
                </c:pt>
                <c:pt idx="13" formatCode="0">
                  <c:v>197.23883460208609</c:v>
                </c:pt>
                <c:pt idx="14" formatCode="0">
                  <c:v>200.71262051490956</c:v>
                </c:pt>
                <c:pt idx="15" formatCode="0">
                  <c:v>206.18054020298823</c:v>
                </c:pt>
                <c:pt idx="16" formatCode="0">
                  <c:v>210.99843789801571</c:v>
                </c:pt>
                <c:pt idx="17" formatCode="0">
                  <c:v>213.49312532247205</c:v>
                </c:pt>
                <c:pt idx="18" formatCode="0">
                  <c:v>215.74773361452722</c:v>
                </c:pt>
                <c:pt idx="19" formatCode="0">
                  <c:v>217.63182481052641</c:v>
                </c:pt>
                <c:pt idx="20" formatCode="0">
                  <c:v>218.95862678724265</c:v>
                </c:pt>
                <c:pt idx="21" formatCode="0">
                  <c:v>215.28646261222625</c:v>
                </c:pt>
                <c:pt idx="22" formatCode="0">
                  <c:v>216.07703705295418</c:v>
                </c:pt>
                <c:pt idx="23" formatCode="0">
                  <c:v>216.87121470871554</c:v>
                </c:pt>
                <c:pt idx="24" formatCode="0">
                  <c:v>217.66900877128035</c:v>
                </c:pt>
                <c:pt idx="25" formatCode="0">
                  <c:v>218.47043249272738</c:v>
                </c:pt>
                <c:pt idx="26" formatCode="0">
                  <c:v>219.2754991856643</c:v>
                </c:pt>
                <c:pt idx="27" formatCode="0">
                  <c:v>220.08422222344865</c:v>
                </c:pt>
                <c:pt idx="28" formatCode="0">
                  <c:v>220.89661504041004</c:v>
                </c:pt>
                <c:pt idx="29" formatCode="0">
                  <c:v>211.19146315476075</c:v>
                </c:pt>
                <c:pt idx="30" formatCode="0">
                  <c:v>212.0548489746941</c:v>
                </c:pt>
                <c:pt idx="31" formatCode="0">
                  <c:v>212.92176445942982</c:v>
                </c:pt>
                <c:pt idx="32" formatCode="0">
                  <c:v>213.79222403882457</c:v>
                </c:pt>
                <c:pt idx="33" formatCode="0">
                  <c:v>214.66624220172667</c:v>
                </c:pt>
                <c:pt idx="34" formatCode="0">
                  <c:v>215.54383349621725</c:v>
                </c:pt>
                <c:pt idx="35" formatCode="0">
                  <c:v>216.42501252985241</c:v>
                </c:pt>
                <c:pt idx="36" formatCode="0">
                  <c:v>217.30979396990637</c:v>
                </c:pt>
              </c:numCache>
            </c:numRef>
          </c:val>
          <c:smooth val="0"/>
        </c:ser>
        <c:ser>
          <c:idx val="2"/>
          <c:order val="4"/>
          <c:tx>
            <c:strRef>
              <c:f>'5. Delayed increase'!$B$60</c:f>
              <c:strCache>
                <c:ptCount val="1"/>
                <c:pt idx="0">
                  <c:v>30 year financing</c:v>
                </c:pt>
              </c:strCache>
            </c:strRef>
          </c:tx>
          <c:spPr>
            <a:ln>
              <a:solidFill>
                <a:srgbClr val="FF0000"/>
              </a:solidFill>
            </a:ln>
          </c:spPr>
          <c:marker>
            <c:symbol val="none"/>
          </c:marker>
          <c:cat>
            <c:numRef>
              <c:f>'5. Delayed increase'!$C$54:$AM$54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'5. Delayed increase'!$C$60:$AM$60</c:f>
              <c:numCache>
                <c:formatCode>General</c:formatCode>
                <c:ptCount val="37"/>
                <c:pt idx="3" formatCode="0">
                  <c:v>152.24567231075426</c:v>
                </c:pt>
                <c:pt idx="4" formatCode="0">
                  <c:v>151.94868392898451</c:v>
                </c:pt>
                <c:pt idx="5" formatCode="0">
                  <c:v>152.08486572460114</c:v>
                </c:pt>
                <c:pt idx="6" formatCode="0">
                  <c:v>155.37203449509366</c:v>
                </c:pt>
                <c:pt idx="7" formatCode="0">
                  <c:v>161.99953984445887</c:v>
                </c:pt>
                <c:pt idx="8" formatCode="0">
                  <c:v>168.01308748845304</c:v>
                </c:pt>
                <c:pt idx="9" formatCode="0">
                  <c:v>176.66443229659473</c:v>
                </c:pt>
                <c:pt idx="10" formatCode="0">
                  <c:v>175.98517628080771</c:v>
                </c:pt>
                <c:pt idx="11" formatCode="0">
                  <c:v>190.1151468719919</c:v>
                </c:pt>
                <c:pt idx="12" formatCode="0">
                  <c:v>189.42267840125237</c:v>
                </c:pt>
                <c:pt idx="13" formatCode="0">
                  <c:v>195.70513973236316</c:v>
                </c:pt>
                <c:pt idx="14" formatCode="0">
                  <c:v>199.13260806012102</c:v>
                </c:pt>
                <c:pt idx="15" formatCode="0">
                  <c:v>204.55281137206507</c:v>
                </c:pt>
                <c:pt idx="16" formatCode="0">
                  <c:v>210.14938473025481</c:v>
                </c:pt>
                <c:pt idx="17" formatCode="0">
                  <c:v>213.49312532247205</c:v>
                </c:pt>
                <c:pt idx="18" formatCode="0">
                  <c:v>215.74773361452722</c:v>
                </c:pt>
                <c:pt idx="19" formatCode="0">
                  <c:v>217.63182481052641</c:v>
                </c:pt>
                <c:pt idx="20" formatCode="0">
                  <c:v>218.95862678724265</c:v>
                </c:pt>
                <c:pt idx="21" formatCode="0">
                  <c:v>215.28646261222625</c:v>
                </c:pt>
                <c:pt idx="22" formatCode="0">
                  <c:v>216.07703705295418</c:v>
                </c:pt>
                <c:pt idx="23" formatCode="0">
                  <c:v>216.87121470871554</c:v>
                </c:pt>
                <c:pt idx="24" formatCode="0">
                  <c:v>217.66900877128035</c:v>
                </c:pt>
                <c:pt idx="25" formatCode="0">
                  <c:v>218.47043249272738</c:v>
                </c:pt>
                <c:pt idx="26" formatCode="0">
                  <c:v>219.2754991856643</c:v>
                </c:pt>
                <c:pt idx="27" formatCode="0">
                  <c:v>220.08422222344865</c:v>
                </c:pt>
                <c:pt idx="28" formatCode="0">
                  <c:v>220.89661504041004</c:v>
                </c:pt>
                <c:pt idx="29" formatCode="0">
                  <c:v>221.71269113207336</c:v>
                </c:pt>
                <c:pt idx="30" formatCode="0">
                  <c:v>222.53246405538283</c:v>
                </c:pt>
                <c:pt idx="31" formatCode="0">
                  <c:v>223.35594742892738</c:v>
                </c:pt>
                <c:pt idx="32" formatCode="0">
                  <c:v>224.18315493316663</c:v>
                </c:pt>
                <c:pt idx="33" formatCode="0">
                  <c:v>225.01410031065834</c:v>
                </c:pt>
                <c:pt idx="34" formatCode="0">
                  <c:v>215.54383349621725</c:v>
                </c:pt>
                <c:pt idx="35" formatCode="0">
                  <c:v>216.42501252985241</c:v>
                </c:pt>
                <c:pt idx="36" formatCode="0">
                  <c:v>217.30979396990637</c:v>
                </c:pt>
              </c:numCache>
            </c:numRef>
          </c:val>
          <c:smooth val="0"/>
        </c:ser>
        <c:ser>
          <c:idx val="5"/>
          <c:order val="5"/>
          <c:tx>
            <c:strRef>
              <c:f>'5. Delayed increase'!$B$63</c:f>
              <c:strCache>
                <c:ptCount val="1"/>
                <c:pt idx="0">
                  <c:v>2013 LTEP (750 kWh/month)</c:v>
                </c:pt>
              </c:strCache>
            </c:strRef>
          </c:tx>
          <c:spPr>
            <a:ln w="38100">
              <a:solidFill>
                <a:schemeClr val="bg1">
                  <a:lumMod val="65000"/>
                </a:schemeClr>
              </a:solidFill>
            </a:ln>
          </c:spPr>
          <c:marker>
            <c:symbol val="none"/>
          </c:marker>
          <c:val>
            <c:numRef>
              <c:f>'5. Delayed increase'!$C$63:$AM$63</c:f>
              <c:numCache>
                <c:formatCode>0</c:formatCode>
                <c:ptCount val="37"/>
                <c:pt idx="0">
                  <c:v>129.27087000000003</c:v>
                </c:pt>
                <c:pt idx="1">
                  <c:v>137.44755000000001</c:v>
                </c:pt>
                <c:pt idx="2">
                  <c:v>158.30170000000001</c:v>
                </c:pt>
                <c:pt idx="3">
                  <c:v>161.08150000000001</c:v>
                </c:pt>
                <c:pt idx="4">
                  <c:v>168.57340000000002</c:v>
                </c:pt>
                <c:pt idx="5">
                  <c:v>167.30780000000001</c:v>
                </c:pt>
                <c:pt idx="6">
                  <c:v>171.56789999999998</c:v>
                </c:pt>
                <c:pt idx="7">
                  <c:v>176.5625</c:v>
                </c:pt>
                <c:pt idx="8">
                  <c:v>182.495</c:v>
                </c:pt>
                <c:pt idx="9">
                  <c:v>178.16709999999998</c:v>
                </c:pt>
                <c:pt idx="10">
                  <c:v>180.63050000000004</c:v>
                </c:pt>
                <c:pt idx="11">
                  <c:v>183.77189999999999</c:v>
                </c:pt>
                <c:pt idx="12">
                  <c:v>187.77210000000002</c:v>
                </c:pt>
                <c:pt idx="13">
                  <c:v>189.46709999999999</c:v>
                </c:pt>
                <c:pt idx="14">
                  <c:v>191.07169999999999</c:v>
                </c:pt>
                <c:pt idx="15">
                  <c:v>192.93620000000001</c:v>
                </c:pt>
                <c:pt idx="16">
                  <c:v>193.88539999999998</c:v>
                </c:pt>
                <c:pt idx="17">
                  <c:v>196.1454</c:v>
                </c:pt>
                <c:pt idx="18">
                  <c:v>198.56360000000004</c:v>
                </c:pt>
              </c:numCache>
            </c:numRef>
          </c:val>
          <c:smooth val="0"/>
        </c:ser>
        <c:ser>
          <c:idx val="6"/>
          <c:order val="6"/>
          <c:tx>
            <c:strRef>
              <c:f>'5. Delayed increase'!$B$64</c:f>
              <c:strCache>
                <c:ptCount val="1"/>
                <c:pt idx="0">
                  <c:v>2013 LTEP (800 kWh/month)</c:v>
                </c:pt>
              </c:strCache>
            </c:strRef>
          </c:tx>
          <c:spPr>
            <a:ln w="19050">
              <a:solidFill>
                <a:schemeClr val="bg1">
                  <a:lumMod val="65000"/>
                </a:schemeClr>
              </a:solidFill>
              <a:prstDash val="sysDot"/>
            </a:ln>
          </c:spPr>
          <c:marker>
            <c:symbol val="none"/>
          </c:marker>
          <c:val>
            <c:numRef>
              <c:f>'5. Delayed increase'!$C$64:$AM$64</c:f>
              <c:numCache>
                <c:formatCode>General</c:formatCode>
                <c:ptCount val="37"/>
                <c:pt idx="0">
                  <c:v>137</c:v>
                </c:pt>
                <c:pt idx="1">
                  <c:v>145</c:v>
                </c:pt>
                <c:pt idx="2">
                  <c:v>167</c:v>
                </c:pt>
                <c:pt idx="3">
                  <c:v>170</c:v>
                </c:pt>
                <c:pt idx="4">
                  <c:v>178</c:v>
                </c:pt>
                <c:pt idx="5">
                  <c:v>177</c:v>
                </c:pt>
                <c:pt idx="6">
                  <c:v>181</c:v>
                </c:pt>
                <c:pt idx="7">
                  <c:v>187</c:v>
                </c:pt>
                <c:pt idx="8">
                  <c:v>193</c:v>
                </c:pt>
                <c:pt idx="9">
                  <c:v>188</c:v>
                </c:pt>
                <c:pt idx="10">
                  <c:v>191</c:v>
                </c:pt>
                <c:pt idx="11">
                  <c:v>194</c:v>
                </c:pt>
                <c:pt idx="12">
                  <c:v>198</c:v>
                </c:pt>
                <c:pt idx="13">
                  <c:v>200</c:v>
                </c:pt>
                <c:pt idx="14">
                  <c:v>202</c:v>
                </c:pt>
                <c:pt idx="15">
                  <c:v>204</c:v>
                </c:pt>
                <c:pt idx="16">
                  <c:v>205</c:v>
                </c:pt>
                <c:pt idx="17">
                  <c:v>207</c:v>
                </c:pt>
                <c:pt idx="18">
                  <c:v>210</c:v>
                </c:pt>
              </c:numCache>
            </c:numRef>
          </c:val>
          <c:smooth val="0"/>
        </c:ser>
        <c:dLbls>
          <c:showLegendKey val="0"/>
          <c:showVal val="0"/>
          <c:showCatName val="0"/>
          <c:showSerName val="0"/>
          <c:showPercent val="0"/>
          <c:showBubbleSize val="0"/>
        </c:dLbls>
        <c:smooth val="0"/>
        <c:axId val="338289112"/>
        <c:axId val="338289504"/>
      </c:lineChart>
      <c:catAx>
        <c:axId val="338289112"/>
        <c:scaling>
          <c:orientation val="minMax"/>
        </c:scaling>
        <c:delete val="0"/>
        <c:axPos val="b"/>
        <c:numFmt formatCode="General" sourceLinked="1"/>
        <c:majorTickMark val="out"/>
        <c:minorTickMark val="none"/>
        <c:tickLblPos val="nextTo"/>
        <c:crossAx val="338289504"/>
        <c:crosses val="autoZero"/>
        <c:auto val="1"/>
        <c:lblAlgn val="ctr"/>
        <c:lblOffset val="100"/>
        <c:noMultiLvlLbl val="0"/>
      </c:catAx>
      <c:valAx>
        <c:axId val="338289504"/>
        <c:scaling>
          <c:orientation val="minMax"/>
          <c:min val="90"/>
        </c:scaling>
        <c:delete val="0"/>
        <c:axPos val="l"/>
        <c:majorGridlines/>
        <c:title>
          <c:tx>
            <c:rich>
              <a:bodyPr rot="-5400000" vert="horz"/>
              <a:lstStyle/>
              <a:p>
                <a:pPr>
                  <a:defRPr/>
                </a:pPr>
                <a:r>
                  <a:rPr lang="en-US"/>
                  <a:t>Average Monthly Residential Bill </a:t>
                </a:r>
              </a:p>
              <a:p>
                <a:pPr>
                  <a:defRPr/>
                </a:pPr>
                <a:r>
                  <a:rPr lang="en-US"/>
                  <a:t>(nominal $/month)</a:t>
                </a:r>
              </a:p>
            </c:rich>
          </c:tx>
          <c:overlay val="0"/>
        </c:title>
        <c:numFmt formatCode="0" sourceLinked="1"/>
        <c:majorTickMark val="out"/>
        <c:minorTickMark val="none"/>
        <c:tickLblPos val="nextTo"/>
        <c:crossAx val="338289112"/>
        <c:crosses val="autoZero"/>
        <c:crossBetween val="between"/>
      </c:valAx>
    </c:plotArea>
    <c:legend>
      <c:legendPos val="b"/>
      <c:overlay val="0"/>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1"/>
          <c:order val="1"/>
          <c:spPr>
            <a:ln>
              <a:solidFill>
                <a:sysClr val="windowText" lastClr="000000"/>
              </a:solidFill>
            </a:ln>
          </c:spPr>
          <c:dPt>
            <c:idx val="4"/>
            <c:bubble3D val="0"/>
            <c:spPr>
              <a:solidFill>
                <a:schemeClr val="bg1">
                  <a:lumMod val="85000"/>
                </a:schemeClr>
              </a:solidFill>
              <a:ln>
                <a:solidFill>
                  <a:sysClr val="windowText" lastClr="000000"/>
                </a:solidFill>
              </a:ln>
            </c:spPr>
          </c:dPt>
          <c:dLbls>
            <c:spPr>
              <a:noFill/>
              <a:ln>
                <a:noFill/>
              </a:ln>
              <a:effectLst/>
            </c:spPr>
            <c:dLblPos val="outEnd"/>
            <c:showLegendKey val="0"/>
            <c:showVal val="1"/>
            <c:showCatName val="0"/>
            <c:showSerName val="0"/>
            <c:showPercent val="0"/>
            <c:showBubbleSize val="0"/>
            <c:showLeaderLines val="1"/>
            <c:extLst>
              <c:ext xmlns:c15="http://schemas.microsoft.com/office/drawing/2012/chart" uri="{CE6537A1-D6FC-4f65-9D91-7224C49458BB}"/>
            </c:extLst>
          </c:dLbls>
          <c:cat>
            <c:strRef>
              <c:f>'GA by Components 2006-2016'!$A$18:$A$22</c:f>
              <c:strCache>
                <c:ptCount val="5"/>
                <c:pt idx="0">
                  <c:v>Solar</c:v>
                </c:pt>
                <c:pt idx="1">
                  <c:v>Wind</c:v>
                </c:pt>
                <c:pt idx="2">
                  <c:v>Conservation</c:v>
                </c:pt>
                <c:pt idx="3">
                  <c:v>Biomass, Landfill and Byproduct</c:v>
                </c:pt>
                <c:pt idx="4">
                  <c:v>Other (Nuclear, Natural Gas, Hydro)</c:v>
                </c:pt>
              </c:strCache>
            </c:strRef>
          </c:cat>
          <c:val>
            <c:numRef>
              <c:f>'GA by Components 2006-2016'!$B$18:$B$22</c:f>
              <c:numCache>
                <c:formatCode>#,##0</c:formatCode>
                <c:ptCount val="5"/>
                <c:pt idx="0">
                  <c:v>1558.2</c:v>
                </c:pt>
                <c:pt idx="1">
                  <c:v>1339</c:v>
                </c:pt>
                <c:pt idx="2">
                  <c:v>428.1</c:v>
                </c:pt>
                <c:pt idx="3">
                  <c:v>254</c:v>
                </c:pt>
                <c:pt idx="4">
                  <c:v>7788.7999999999993</c:v>
                </c:pt>
              </c:numCache>
            </c:numRef>
          </c:val>
        </c:ser>
        <c:ser>
          <c:idx val="0"/>
          <c:order val="0"/>
          <c:spPr>
            <a:ln>
              <a:solidFill>
                <a:sysClr val="windowText" lastClr="000000"/>
              </a:solidFill>
            </a:ln>
          </c:spPr>
          <c:dPt>
            <c:idx val="4"/>
            <c:bubble3D val="0"/>
            <c:spPr>
              <a:solidFill>
                <a:schemeClr val="bg1">
                  <a:lumMod val="85000"/>
                </a:schemeClr>
              </a:solidFill>
              <a:ln>
                <a:solidFill>
                  <a:sysClr val="windowText" lastClr="000000"/>
                </a:solidFill>
              </a:ln>
            </c:spPr>
          </c:dPt>
          <c:dPt>
            <c:idx val="5"/>
            <c:bubble3D val="0"/>
            <c:spPr>
              <a:solidFill>
                <a:schemeClr val="bg1">
                  <a:lumMod val="85000"/>
                </a:schemeClr>
              </a:solidFill>
              <a:ln>
                <a:solidFill>
                  <a:sysClr val="windowText" lastClr="000000"/>
                </a:solidFill>
              </a:ln>
            </c:spPr>
          </c:dPt>
          <c:dLbls>
            <c:spPr>
              <a:noFill/>
              <a:ln>
                <a:noFill/>
              </a:ln>
              <a:effectLst/>
            </c:spPr>
            <c:dLblPos val="outEnd"/>
            <c:showLegendKey val="0"/>
            <c:showVal val="1"/>
            <c:showCatName val="0"/>
            <c:showSerName val="0"/>
            <c:showPercent val="0"/>
            <c:showBubbleSize val="0"/>
            <c:showLeaderLines val="1"/>
            <c:extLst>
              <c:ext xmlns:c15="http://schemas.microsoft.com/office/drawing/2012/chart" uri="{CE6537A1-D6FC-4f65-9D91-7224C49458BB}"/>
            </c:extLst>
          </c:dLbls>
          <c:cat>
            <c:strRef>
              <c:f>'GA by Components 2006-2016'!$A$18:$A$22</c:f>
              <c:strCache>
                <c:ptCount val="5"/>
                <c:pt idx="0">
                  <c:v>Solar</c:v>
                </c:pt>
                <c:pt idx="1">
                  <c:v>Wind</c:v>
                </c:pt>
                <c:pt idx="2">
                  <c:v>Conservation</c:v>
                </c:pt>
                <c:pt idx="3">
                  <c:v>Biomass, Landfill and Byproduct</c:v>
                </c:pt>
                <c:pt idx="4">
                  <c:v>Other (Nuclear, Natural Gas, Hydro)</c:v>
                </c:pt>
              </c:strCache>
            </c:strRef>
          </c:cat>
          <c:val>
            <c:numRef>
              <c:f>'GA by Components 2006-2016'!$B$18:$B$22</c:f>
              <c:numCache>
                <c:formatCode>#,##0</c:formatCode>
                <c:ptCount val="5"/>
                <c:pt idx="0">
                  <c:v>1558.2</c:v>
                </c:pt>
                <c:pt idx="1">
                  <c:v>1339</c:v>
                </c:pt>
                <c:pt idx="2">
                  <c:v>428.1</c:v>
                </c:pt>
                <c:pt idx="3">
                  <c:v>254</c:v>
                </c:pt>
                <c:pt idx="4">
                  <c:v>7788.7999999999993</c:v>
                </c:pt>
              </c:numCache>
            </c:numRef>
          </c:val>
        </c:ser>
        <c:dLbls>
          <c:dLblPos val="outEnd"/>
          <c:showLegendKey val="0"/>
          <c:showVal val="1"/>
          <c:showCatName val="0"/>
          <c:showSerName val="0"/>
          <c:showPercent val="0"/>
          <c:showBubbleSize val="0"/>
          <c:showLeaderLines val="1"/>
        </c:dLbls>
        <c:firstSliceAng val="0"/>
      </c:pieChart>
    </c:plotArea>
    <c:legend>
      <c:legendPos val="r"/>
      <c:overlay val="0"/>
      <c:txPr>
        <a:bodyPr/>
        <a:lstStyle/>
        <a:p>
          <a:pPr>
            <a:defRPr sz="900">
              <a:latin typeface="Arial" panose="020B0604020202020204" pitchFamily="34" charset="0"/>
              <a:cs typeface="Arial" panose="020B0604020202020204" pitchFamily="34" charset="0"/>
            </a:defRPr>
          </a:pPr>
          <a:endParaRPr lang="en-US"/>
        </a:p>
      </c:txPr>
    </c:legend>
    <c:plotVisOnly val="1"/>
    <c:dispBlanksAs val="gap"/>
    <c:showDLblsOverMax val="0"/>
  </c:chart>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564151855467597"/>
          <c:y val="0.1702730493713259"/>
          <c:w val="0.74371952170798994"/>
          <c:h val="0.51203972505470408"/>
        </c:manualLayout>
      </c:layout>
      <c:lineChart>
        <c:grouping val="standard"/>
        <c:varyColors val="0"/>
        <c:ser>
          <c:idx val="1"/>
          <c:order val="0"/>
          <c:tx>
            <c:strRef>
              <c:f>'Graphs - low'!$AJ$33</c:f>
              <c:strCache>
                <c:ptCount val="1"/>
                <c:pt idx="0">
                  <c:v>Status Quo</c:v>
                </c:pt>
              </c:strCache>
            </c:strRef>
          </c:tx>
          <c:marker>
            <c:symbol val="none"/>
          </c:marker>
          <c:cat>
            <c:numRef>
              <c:f>'Graphs - low'!$AK$32:$AO$32</c:f>
              <c:numCache>
                <c:formatCode>General</c:formatCode>
                <c:ptCount val="5"/>
                <c:pt idx="0">
                  <c:v>2016</c:v>
                </c:pt>
                <c:pt idx="1">
                  <c:v>2017</c:v>
                </c:pt>
                <c:pt idx="2">
                  <c:v>2027</c:v>
                </c:pt>
                <c:pt idx="3">
                  <c:v>2037</c:v>
                </c:pt>
                <c:pt idx="4">
                  <c:v>2047</c:v>
                </c:pt>
              </c:numCache>
            </c:numRef>
          </c:cat>
          <c:val>
            <c:numRef>
              <c:f>'Graphs - low'!$AK$33:$AO$33</c:f>
              <c:numCache>
                <c:formatCode>0</c:formatCode>
                <c:ptCount val="5"/>
                <c:pt idx="0">
                  <c:v>91.738406241604537</c:v>
                </c:pt>
                <c:pt idx="1">
                  <c:v>98.457951024590926</c:v>
                </c:pt>
                <c:pt idx="2">
                  <c:v>119.08416403948986</c:v>
                </c:pt>
                <c:pt idx="3">
                  <c:v>147.56291751019114</c:v>
                </c:pt>
                <c:pt idx="4">
                  <c:v>270.8012201214089</c:v>
                </c:pt>
              </c:numCache>
            </c:numRef>
          </c:val>
          <c:smooth val="0"/>
        </c:ser>
        <c:ser>
          <c:idx val="2"/>
          <c:order val="1"/>
          <c:tx>
            <c:strRef>
              <c:f>'Graphs - low'!$AJ$34</c:f>
              <c:strCache>
                <c:ptCount val="1"/>
                <c:pt idx="0">
                  <c:v>Low Financing</c:v>
                </c:pt>
              </c:strCache>
            </c:strRef>
          </c:tx>
          <c:marker>
            <c:symbol val="none"/>
          </c:marker>
          <c:cat>
            <c:numRef>
              <c:f>'Graphs - low'!$AK$32:$AO$32</c:f>
              <c:numCache>
                <c:formatCode>General</c:formatCode>
                <c:ptCount val="5"/>
                <c:pt idx="0">
                  <c:v>2016</c:v>
                </c:pt>
                <c:pt idx="1">
                  <c:v>2017</c:v>
                </c:pt>
                <c:pt idx="2">
                  <c:v>2027</c:v>
                </c:pt>
                <c:pt idx="3">
                  <c:v>2037</c:v>
                </c:pt>
                <c:pt idx="4">
                  <c:v>2047</c:v>
                </c:pt>
              </c:numCache>
            </c:numRef>
          </c:cat>
          <c:val>
            <c:numRef>
              <c:f>'Graphs - low'!$AK$34:$AO$34</c:f>
              <c:numCache>
                <c:formatCode>0</c:formatCode>
                <c:ptCount val="5"/>
                <c:pt idx="0">
                  <c:v>92</c:v>
                </c:pt>
                <c:pt idx="1">
                  <c:v>86.802939369579263</c:v>
                </c:pt>
                <c:pt idx="2">
                  <c:v>122.47137783018466</c:v>
                </c:pt>
                <c:pt idx="3">
                  <c:v>147.56291751019123</c:v>
                </c:pt>
                <c:pt idx="4">
                  <c:v>270.80122012140913</c:v>
                </c:pt>
              </c:numCache>
            </c:numRef>
          </c:val>
          <c:smooth val="0"/>
        </c:ser>
        <c:ser>
          <c:idx val="0"/>
          <c:order val="2"/>
          <c:tx>
            <c:strRef>
              <c:f>'Graphs - low'!$AJ$35</c:f>
              <c:strCache>
                <c:ptCount val="1"/>
                <c:pt idx="0">
                  <c:v>Moderate Financing</c:v>
                </c:pt>
              </c:strCache>
            </c:strRef>
          </c:tx>
          <c:marker>
            <c:symbol val="none"/>
          </c:marker>
          <c:cat>
            <c:numRef>
              <c:f>'Graphs - low'!$AK$32:$AO$32</c:f>
              <c:numCache>
                <c:formatCode>General</c:formatCode>
                <c:ptCount val="5"/>
                <c:pt idx="0">
                  <c:v>2016</c:v>
                </c:pt>
                <c:pt idx="1">
                  <c:v>2017</c:v>
                </c:pt>
                <c:pt idx="2">
                  <c:v>2027</c:v>
                </c:pt>
                <c:pt idx="3">
                  <c:v>2037</c:v>
                </c:pt>
                <c:pt idx="4">
                  <c:v>2047</c:v>
                </c:pt>
              </c:numCache>
            </c:numRef>
          </c:cat>
          <c:val>
            <c:numRef>
              <c:f>'Graphs - low'!$AK$35:$AO$35</c:f>
              <c:numCache>
                <c:formatCode>0</c:formatCode>
                <c:ptCount val="5"/>
                <c:pt idx="0">
                  <c:v>92</c:v>
                </c:pt>
                <c:pt idx="1">
                  <c:v>83.971133708429562</c:v>
                </c:pt>
                <c:pt idx="2">
                  <c:v>118.99511298637128</c:v>
                </c:pt>
                <c:pt idx="3">
                  <c:v>156.51146337148876</c:v>
                </c:pt>
                <c:pt idx="4">
                  <c:v>270.80122012140913</c:v>
                </c:pt>
              </c:numCache>
            </c:numRef>
          </c:val>
          <c:smooth val="0"/>
        </c:ser>
        <c:ser>
          <c:idx val="3"/>
          <c:order val="3"/>
          <c:tx>
            <c:strRef>
              <c:f>'Graphs - low'!$AJ$36</c:f>
              <c:strCache>
                <c:ptCount val="1"/>
                <c:pt idx="0">
                  <c:v>High Financing</c:v>
                </c:pt>
              </c:strCache>
            </c:strRef>
          </c:tx>
          <c:marker>
            <c:symbol val="none"/>
          </c:marker>
          <c:cat>
            <c:numRef>
              <c:f>'Graphs - low'!$AK$32:$AO$32</c:f>
              <c:numCache>
                <c:formatCode>General</c:formatCode>
                <c:ptCount val="5"/>
                <c:pt idx="0">
                  <c:v>2016</c:v>
                </c:pt>
                <c:pt idx="1">
                  <c:v>2017</c:v>
                </c:pt>
                <c:pt idx="2">
                  <c:v>2027</c:v>
                </c:pt>
                <c:pt idx="3">
                  <c:v>2037</c:v>
                </c:pt>
                <c:pt idx="4">
                  <c:v>2047</c:v>
                </c:pt>
              </c:numCache>
            </c:numRef>
          </c:cat>
          <c:val>
            <c:numRef>
              <c:f>'Graphs - low'!$AK$36:$AO$36</c:f>
              <c:numCache>
                <c:formatCode>0</c:formatCode>
                <c:ptCount val="5"/>
                <c:pt idx="0">
                  <c:v>92</c:v>
                </c:pt>
                <c:pt idx="1">
                  <c:v>78.140743627809726</c:v>
                </c:pt>
                <c:pt idx="2">
                  <c:v>111.83784921610666</c:v>
                </c:pt>
                <c:pt idx="3">
                  <c:v>176.53319149466978</c:v>
                </c:pt>
                <c:pt idx="4">
                  <c:v>270.80122012140913</c:v>
                </c:pt>
              </c:numCache>
            </c:numRef>
          </c:val>
          <c:smooth val="0"/>
        </c:ser>
        <c:dLbls>
          <c:showLegendKey val="0"/>
          <c:showVal val="0"/>
          <c:showCatName val="0"/>
          <c:showSerName val="0"/>
          <c:showPercent val="0"/>
          <c:showBubbleSize val="0"/>
        </c:dLbls>
        <c:smooth val="0"/>
        <c:axId val="336027248"/>
        <c:axId val="338748800"/>
      </c:lineChart>
      <c:catAx>
        <c:axId val="336027248"/>
        <c:scaling>
          <c:orientation val="minMax"/>
        </c:scaling>
        <c:delete val="0"/>
        <c:axPos val="b"/>
        <c:numFmt formatCode="General" sourceLinked="1"/>
        <c:majorTickMark val="none"/>
        <c:minorTickMark val="none"/>
        <c:tickLblPos val="nextTo"/>
        <c:txPr>
          <a:bodyPr/>
          <a:lstStyle/>
          <a:p>
            <a:pPr>
              <a:defRPr sz="1050"/>
            </a:pPr>
            <a:endParaRPr lang="en-US"/>
          </a:p>
        </c:txPr>
        <c:crossAx val="338748800"/>
        <c:crosses val="autoZero"/>
        <c:auto val="1"/>
        <c:lblAlgn val="ctr"/>
        <c:lblOffset val="100"/>
        <c:noMultiLvlLbl val="0"/>
      </c:catAx>
      <c:valAx>
        <c:axId val="338748800"/>
        <c:scaling>
          <c:orientation val="minMax"/>
          <c:max val="300"/>
          <c:min val="60"/>
        </c:scaling>
        <c:delete val="0"/>
        <c:axPos val="l"/>
        <c:majorGridlines>
          <c:spPr>
            <a:ln>
              <a:noFill/>
            </a:ln>
          </c:spPr>
        </c:majorGridlines>
        <c:numFmt formatCode="0" sourceLinked="1"/>
        <c:majorTickMark val="none"/>
        <c:minorTickMark val="none"/>
        <c:tickLblPos val="nextTo"/>
        <c:txPr>
          <a:bodyPr/>
          <a:lstStyle/>
          <a:p>
            <a:pPr>
              <a:defRPr sz="1050"/>
            </a:pPr>
            <a:endParaRPr lang="en-US"/>
          </a:p>
        </c:txPr>
        <c:crossAx val="336027248"/>
        <c:crosses val="autoZero"/>
        <c:crossBetween val="between"/>
        <c:majorUnit val="40"/>
      </c:valAx>
      <c:dTable>
        <c:showHorzBorder val="1"/>
        <c:showVertBorder val="1"/>
        <c:showOutline val="1"/>
        <c:showKeys val="1"/>
      </c:dTable>
    </c:plotArea>
    <c:plotVisOnly val="1"/>
    <c:dispBlanksAs val="gap"/>
    <c:showDLblsOverMax val="0"/>
  </c:chart>
  <c:spPr>
    <a:ln>
      <a:noFill/>
    </a:ln>
  </c:spPr>
  <c:externalData r:id="rId2">
    <c:autoUpdate val="0"/>
  </c:externalData>
  <c:userShapes r:id="rId3"/>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a:t>2016 Monthly Residential Distribution Bill, @ 750 kWh, Before Tax</a:t>
            </a:r>
          </a:p>
          <a:p>
            <a:pPr>
              <a:defRPr sz="1200"/>
            </a:pPr>
            <a:r>
              <a:rPr lang="en-US" sz="1200"/>
              <a:t>with Total No. of 2015 Residential Customers*</a:t>
            </a:r>
          </a:p>
        </c:rich>
      </c:tx>
      <c:overlay val="0"/>
    </c:title>
    <c:autoTitleDeleted val="0"/>
    <c:plotArea>
      <c:layout/>
      <c:barChart>
        <c:barDir val="col"/>
        <c:grouping val="clustered"/>
        <c:varyColors val="0"/>
        <c:ser>
          <c:idx val="0"/>
          <c:order val="0"/>
          <c:invertIfNegative val="0"/>
          <c:cat>
            <c:strRef>
              <c:f>'[LDC_Bill_2015ResidentalCustomers.xlsx]LDC2016 Rate'!$C$2:$C$68</c:f>
              <c:strCache>
                <c:ptCount val="67"/>
                <c:pt idx="0">
                  <c:v>ELK Energy</c:v>
                </c:pt>
                <c:pt idx="1">
                  <c:v>Hydro Hawkesbury</c:v>
                </c:pt>
                <c:pt idx="2">
                  <c:v>Thunder Bay Hydro</c:v>
                </c:pt>
                <c:pt idx="3">
                  <c:v>Kingston Hydro </c:v>
                </c:pt>
                <c:pt idx="4">
                  <c:v>Brantford Power</c:v>
                </c:pt>
                <c:pt idx="5">
                  <c:v>Kitchener Wilmot Hydro</c:v>
                </c:pt>
                <c:pt idx="6">
                  <c:v>Hydro One Brampton</c:v>
                </c:pt>
                <c:pt idx="7">
                  <c:v>PUC</c:v>
                </c:pt>
                <c:pt idx="8">
                  <c:v>Renfrew Hydro</c:v>
                </c:pt>
                <c:pt idx="9">
                  <c:v>Ottawa River Power</c:v>
                </c:pt>
                <c:pt idx="10">
                  <c:v>Oshawa PUC Networks</c:v>
                </c:pt>
                <c:pt idx="11">
                  <c:v>Energy Plus - Cambridge</c:v>
                </c:pt>
                <c:pt idx="12">
                  <c:v>Essex Powerlines</c:v>
                </c:pt>
                <c:pt idx="13">
                  <c:v>North Bay Hydro</c:v>
                </c:pt>
                <c:pt idx="14">
                  <c:v>Enersource Hydro</c:v>
                </c:pt>
                <c:pt idx="15">
                  <c:v>St. Thomas Energy</c:v>
                </c:pt>
                <c:pt idx="16">
                  <c:v>London Hydro</c:v>
                </c:pt>
                <c:pt idx="17">
                  <c:v>Wasaga</c:v>
                </c:pt>
                <c:pt idx="18">
                  <c:v>Greater Sudbury Hydro</c:v>
                </c:pt>
                <c:pt idx="19">
                  <c:v>Lakefront Utilities</c:v>
                </c:pt>
                <c:pt idx="20">
                  <c:v>Niagara-on-the-Lake Hydro</c:v>
                </c:pt>
                <c:pt idx="21">
                  <c:v>Orillia Power</c:v>
                </c:pt>
                <c:pt idx="22">
                  <c:v>Burlington Hydro</c:v>
                </c:pt>
                <c:pt idx="23">
                  <c:v>Welland Hydro</c:v>
                </c:pt>
                <c:pt idx="24">
                  <c:v>Hydro Ottawa</c:v>
                </c:pt>
                <c:pt idx="25">
                  <c:v>Hearst Power Company</c:v>
                </c:pt>
                <c:pt idx="26">
                  <c:v>Orangeville Hydro</c:v>
                </c:pt>
                <c:pt idx="27">
                  <c:v>COLLUS Power</c:v>
                </c:pt>
                <c:pt idx="28">
                  <c:v>ENWIN Utilities</c:v>
                </c:pt>
                <c:pt idx="29">
                  <c:v>Milton Hydro</c:v>
                </c:pt>
                <c:pt idx="30">
                  <c:v>Cooperative Hydro Embrun</c:v>
                </c:pt>
                <c:pt idx="31">
                  <c:v>Centre Wellington Hydro</c:v>
                </c:pt>
                <c:pt idx="32">
                  <c:v>Grimsby Power</c:v>
                </c:pt>
                <c:pt idx="33">
                  <c:v>Oakville Hydro Electricity</c:v>
                </c:pt>
                <c:pt idx="34">
                  <c:v>Rideau St. Lawrence</c:v>
                </c:pt>
                <c:pt idx="35">
                  <c:v>Halton Hills Hydro</c:v>
                </c:pt>
                <c:pt idx="36">
                  <c:v>Horizon Utilities</c:v>
                </c:pt>
                <c:pt idx="37">
                  <c:v>Tillsonburg Hydro</c:v>
                </c:pt>
                <c:pt idx="38">
                  <c:v>Whitby Hydro Electric</c:v>
                </c:pt>
                <c:pt idx="39">
                  <c:v>Westario Power</c:v>
                </c:pt>
                <c:pt idx="40">
                  <c:v>Kenora Hydro Electric</c:v>
                </c:pt>
                <c:pt idx="41">
                  <c:v>Woodstock Hydro Services</c:v>
                </c:pt>
                <c:pt idx="42">
                  <c:v>Fort Frances Power</c:v>
                </c:pt>
                <c:pt idx="43">
                  <c:v>Waterloo North Hydro</c:v>
                </c:pt>
                <c:pt idx="44">
                  <c:v>Erie Thames Powerlines</c:v>
                </c:pt>
                <c:pt idx="45">
                  <c:v>Lakeland Power</c:v>
                </c:pt>
                <c:pt idx="46">
                  <c:v>Bluewater Power</c:v>
                </c:pt>
                <c:pt idx="47">
                  <c:v>Chapleau Public Utilities</c:v>
                </c:pt>
                <c:pt idx="48">
                  <c:v>Midland Power Utility</c:v>
                </c:pt>
                <c:pt idx="49">
                  <c:v>Espanola Regional Hydro</c:v>
                </c:pt>
                <c:pt idx="50">
                  <c:v>CNP (EOP)</c:v>
                </c:pt>
                <c:pt idx="51">
                  <c:v>Hydro 2000</c:v>
                </c:pt>
                <c:pt idx="52">
                  <c:v>CNP (Port Colborne)</c:v>
                </c:pt>
                <c:pt idx="53">
                  <c:v>Hydro One UR*</c:v>
                </c:pt>
                <c:pt idx="54">
                  <c:v>CNP (Fort Erie)</c:v>
                </c:pt>
                <c:pt idx="55">
                  <c:v>West Coast Huron Energy</c:v>
                </c:pt>
                <c:pt idx="56">
                  <c:v>Toronto Hydro-Electric System</c:v>
                </c:pt>
                <c:pt idx="57">
                  <c:v>Northern Ontario Wires</c:v>
                </c:pt>
                <c:pt idx="58">
                  <c:v>Clinton Power (Erie Thames)**</c:v>
                </c:pt>
                <c:pt idx="59">
                  <c:v>Wellington North Power</c:v>
                </c:pt>
                <c:pt idx="60">
                  <c:v>Sioux Lookout Hydro</c:v>
                </c:pt>
                <c:pt idx="61">
                  <c:v>Norfolk Power**</c:v>
                </c:pt>
                <c:pt idx="62">
                  <c:v>Innisfil Hydro Systems</c:v>
                </c:pt>
                <c:pt idx="63">
                  <c:v>Parry Sound Power***</c:v>
                </c:pt>
                <c:pt idx="64">
                  <c:v>Atikokan Hydro</c:v>
                </c:pt>
                <c:pt idx="65">
                  <c:v>Hydro One R1*</c:v>
                </c:pt>
                <c:pt idx="66">
                  <c:v>Hydro One R2*</c:v>
                </c:pt>
              </c:strCache>
            </c:strRef>
          </c:cat>
          <c:val>
            <c:numRef>
              <c:f>'[LDC_Bill_2015ResidentalCustomers.xlsx]LDC2016 Rate'!$D$2:$D$68</c:f>
            </c:numRef>
          </c:val>
        </c:ser>
        <c:ser>
          <c:idx val="1"/>
          <c:order val="1"/>
          <c:invertIfNegative val="0"/>
          <c:cat>
            <c:strRef>
              <c:f>'[LDC_Bill_2015ResidentalCustomers.xlsx]LDC2016 Rate'!$C$2:$C$68</c:f>
              <c:strCache>
                <c:ptCount val="67"/>
                <c:pt idx="0">
                  <c:v>ELK Energy</c:v>
                </c:pt>
                <c:pt idx="1">
                  <c:v>Hydro Hawkesbury</c:v>
                </c:pt>
                <c:pt idx="2">
                  <c:v>Thunder Bay Hydro</c:v>
                </c:pt>
                <c:pt idx="3">
                  <c:v>Kingston Hydro </c:v>
                </c:pt>
                <c:pt idx="4">
                  <c:v>Brantford Power</c:v>
                </c:pt>
                <c:pt idx="5">
                  <c:v>Kitchener Wilmot Hydro</c:v>
                </c:pt>
                <c:pt idx="6">
                  <c:v>Hydro One Brampton</c:v>
                </c:pt>
                <c:pt idx="7">
                  <c:v>PUC</c:v>
                </c:pt>
                <c:pt idx="8">
                  <c:v>Renfrew Hydro</c:v>
                </c:pt>
                <c:pt idx="9">
                  <c:v>Ottawa River Power</c:v>
                </c:pt>
                <c:pt idx="10">
                  <c:v>Oshawa PUC Networks</c:v>
                </c:pt>
                <c:pt idx="11">
                  <c:v>Energy Plus - Cambridge</c:v>
                </c:pt>
                <c:pt idx="12">
                  <c:v>Essex Powerlines</c:v>
                </c:pt>
                <c:pt idx="13">
                  <c:v>North Bay Hydro</c:v>
                </c:pt>
                <c:pt idx="14">
                  <c:v>Enersource Hydro</c:v>
                </c:pt>
                <c:pt idx="15">
                  <c:v>St. Thomas Energy</c:v>
                </c:pt>
                <c:pt idx="16">
                  <c:v>London Hydro</c:v>
                </c:pt>
                <c:pt idx="17">
                  <c:v>Wasaga</c:v>
                </c:pt>
                <c:pt idx="18">
                  <c:v>Greater Sudbury Hydro</c:v>
                </c:pt>
                <c:pt idx="19">
                  <c:v>Lakefront Utilities</c:v>
                </c:pt>
                <c:pt idx="20">
                  <c:v>Niagara-on-the-Lake Hydro</c:v>
                </c:pt>
                <c:pt idx="21">
                  <c:v>Orillia Power</c:v>
                </c:pt>
                <c:pt idx="22">
                  <c:v>Burlington Hydro</c:v>
                </c:pt>
                <c:pt idx="23">
                  <c:v>Welland Hydro</c:v>
                </c:pt>
                <c:pt idx="24">
                  <c:v>Hydro Ottawa</c:v>
                </c:pt>
                <c:pt idx="25">
                  <c:v>Hearst Power Company</c:v>
                </c:pt>
                <c:pt idx="26">
                  <c:v>Orangeville Hydro</c:v>
                </c:pt>
                <c:pt idx="27">
                  <c:v>COLLUS Power</c:v>
                </c:pt>
                <c:pt idx="28">
                  <c:v>ENWIN Utilities</c:v>
                </c:pt>
                <c:pt idx="29">
                  <c:v>Milton Hydro</c:v>
                </c:pt>
                <c:pt idx="30">
                  <c:v>Cooperative Hydro Embrun</c:v>
                </c:pt>
                <c:pt idx="31">
                  <c:v>Centre Wellington Hydro</c:v>
                </c:pt>
                <c:pt idx="32">
                  <c:v>Grimsby Power</c:v>
                </c:pt>
                <c:pt idx="33">
                  <c:v>Oakville Hydro Electricity</c:v>
                </c:pt>
                <c:pt idx="34">
                  <c:v>Rideau St. Lawrence</c:v>
                </c:pt>
                <c:pt idx="35">
                  <c:v>Halton Hills Hydro</c:v>
                </c:pt>
                <c:pt idx="36">
                  <c:v>Horizon Utilities</c:v>
                </c:pt>
                <c:pt idx="37">
                  <c:v>Tillsonburg Hydro</c:v>
                </c:pt>
                <c:pt idx="38">
                  <c:v>Whitby Hydro Electric</c:v>
                </c:pt>
                <c:pt idx="39">
                  <c:v>Westario Power</c:v>
                </c:pt>
                <c:pt idx="40">
                  <c:v>Kenora Hydro Electric</c:v>
                </c:pt>
                <c:pt idx="41">
                  <c:v>Woodstock Hydro Services</c:v>
                </c:pt>
                <c:pt idx="42">
                  <c:v>Fort Frances Power</c:v>
                </c:pt>
                <c:pt idx="43">
                  <c:v>Waterloo North Hydro</c:v>
                </c:pt>
                <c:pt idx="44">
                  <c:v>Erie Thames Powerlines</c:v>
                </c:pt>
                <c:pt idx="45">
                  <c:v>Lakeland Power</c:v>
                </c:pt>
                <c:pt idx="46">
                  <c:v>Bluewater Power</c:v>
                </c:pt>
                <c:pt idx="47">
                  <c:v>Chapleau Public Utilities</c:v>
                </c:pt>
                <c:pt idx="48">
                  <c:v>Midland Power Utility</c:v>
                </c:pt>
                <c:pt idx="49">
                  <c:v>Espanola Regional Hydro</c:v>
                </c:pt>
                <c:pt idx="50">
                  <c:v>CNP (EOP)</c:v>
                </c:pt>
                <c:pt idx="51">
                  <c:v>Hydro 2000</c:v>
                </c:pt>
                <c:pt idx="52">
                  <c:v>CNP (Port Colborne)</c:v>
                </c:pt>
                <c:pt idx="53">
                  <c:v>Hydro One UR*</c:v>
                </c:pt>
                <c:pt idx="54">
                  <c:v>CNP (Fort Erie)</c:v>
                </c:pt>
                <c:pt idx="55">
                  <c:v>West Coast Huron Energy</c:v>
                </c:pt>
                <c:pt idx="56">
                  <c:v>Toronto Hydro-Electric System</c:v>
                </c:pt>
                <c:pt idx="57">
                  <c:v>Northern Ontario Wires</c:v>
                </c:pt>
                <c:pt idx="58">
                  <c:v>Clinton Power (Erie Thames)**</c:v>
                </c:pt>
                <c:pt idx="59">
                  <c:v>Wellington North Power</c:v>
                </c:pt>
                <c:pt idx="60">
                  <c:v>Sioux Lookout Hydro</c:v>
                </c:pt>
                <c:pt idx="61">
                  <c:v>Norfolk Power**</c:v>
                </c:pt>
                <c:pt idx="62">
                  <c:v>Innisfil Hydro Systems</c:v>
                </c:pt>
                <c:pt idx="63">
                  <c:v>Parry Sound Power***</c:v>
                </c:pt>
                <c:pt idx="64">
                  <c:v>Atikokan Hydro</c:v>
                </c:pt>
                <c:pt idx="65">
                  <c:v>Hydro One R1*</c:v>
                </c:pt>
                <c:pt idx="66">
                  <c:v>Hydro One R2*</c:v>
                </c:pt>
              </c:strCache>
            </c:strRef>
          </c:cat>
          <c:val>
            <c:numRef>
              <c:f>'[LDC_Bill_2015ResidentalCustomers.xlsx]LDC2016 Rate'!$E$2:$E$68</c:f>
            </c:numRef>
          </c:val>
        </c:ser>
        <c:ser>
          <c:idx val="2"/>
          <c:order val="2"/>
          <c:invertIfNegative val="0"/>
          <c:cat>
            <c:strRef>
              <c:f>'[LDC_Bill_2015ResidentalCustomers.xlsx]LDC2016 Rate'!$C$2:$C$68</c:f>
              <c:strCache>
                <c:ptCount val="67"/>
                <c:pt idx="0">
                  <c:v>ELK Energy</c:v>
                </c:pt>
                <c:pt idx="1">
                  <c:v>Hydro Hawkesbury</c:v>
                </c:pt>
                <c:pt idx="2">
                  <c:v>Thunder Bay Hydro</c:v>
                </c:pt>
                <c:pt idx="3">
                  <c:v>Kingston Hydro </c:v>
                </c:pt>
                <c:pt idx="4">
                  <c:v>Brantford Power</c:v>
                </c:pt>
                <c:pt idx="5">
                  <c:v>Kitchener Wilmot Hydro</c:v>
                </c:pt>
                <c:pt idx="6">
                  <c:v>Hydro One Brampton</c:v>
                </c:pt>
                <c:pt idx="7">
                  <c:v>PUC</c:v>
                </c:pt>
                <c:pt idx="8">
                  <c:v>Renfrew Hydro</c:v>
                </c:pt>
                <c:pt idx="9">
                  <c:v>Ottawa River Power</c:v>
                </c:pt>
                <c:pt idx="10">
                  <c:v>Oshawa PUC Networks</c:v>
                </c:pt>
                <c:pt idx="11">
                  <c:v>Energy Plus - Cambridge</c:v>
                </c:pt>
                <c:pt idx="12">
                  <c:v>Essex Powerlines</c:v>
                </c:pt>
                <c:pt idx="13">
                  <c:v>North Bay Hydro</c:v>
                </c:pt>
                <c:pt idx="14">
                  <c:v>Enersource Hydro</c:v>
                </c:pt>
                <c:pt idx="15">
                  <c:v>St. Thomas Energy</c:v>
                </c:pt>
                <c:pt idx="16">
                  <c:v>London Hydro</c:v>
                </c:pt>
                <c:pt idx="17">
                  <c:v>Wasaga</c:v>
                </c:pt>
                <c:pt idx="18">
                  <c:v>Greater Sudbury Hydro</c:v>
                </c:pt>
                <c:pt idx="19">
                  <c:v>Lakefront Utilities</c:v>
                </c:pt>
                <c:pt idx="20">
                  <c:v>Niagara-on-the-Lake Hydro</c:v>
                </c:pt>
                <c:pt idx="21">
                  <c:v>Orillia Power</c:v>
                </c:pt>
                <c:pt idx="22">
                  <c:v>Burlington Hydro</c:v>
                </c:pt>
                <c:pt idx="23">
                  <c:v>Welland Hydro</c:v>
                </c:pt>
                <c:pt idx="24">
                  <c:v>Hydro Ottawa</c:v>
                </c:pt>
                <c:pt idx="25">
                  <c:v>Hearst Power Company</c:v>
                </c:pt>
                <c:pt idx="26">
                  <c:v>Orangeville Hydro</c:v>
                </c:pt>
                <c:pt idx="27">
                  <c:v>COLLUS Power</c:v>
                </c:pt>
                <c:pt idx="28">
                  <c:v>ENWIN Utilities</c:v>
                </c:pt>
                <c:pt idx="29">
                  <c:v>Milton Hydro</c:v>
                </c:pt>
                <c:pt idx="30">
                  <c:v>Cooperative Hydro Embrun</c:v>
                </c:pt>
                <c:pt idx="31">
                  <c:v>Centre Wellington Hydro</c:v>
                </c:pt>
                <c:pt idx="32">
                  <c:v>Grimsby Power</c:v>
                </c:pt>
                <c:pt idx="33">
                  <c:v>Oakville Hydro Electricity</c:v>
                </c:pt>
                <c:pt idx="34">
                  <c:v>Rideau St. Lawrence</c:v>
                </c:pt>
                <c:pt idx="35">
                  <c:v>Halton Hills Hydro</c:v>
                </c:pt>
                <c:pt idx="36">
                  <c:v>Horizon Utilities</c:v>
                </c:pt>
                <c:pt idx="37">
                  <c:v>Tillsonburg Hydro</c:v>
                </c:pt>
                <c:pt idx="38">
                  <c:v>Whitby Hydro Electric</c:v>
                </c:pt>
                <c:pt idx="39">
                  <c:v>Westario Power</c:v>
                </c:pt>
                <c:pt idx="40">
                  <c:v>Kenora Hydro Electric</c:v>
                </c:pt>
                <c:pt idx="41">
                  <c:v>Woodstock Hydro Services</c:v>
                </c:pt>
                <c:pt idx="42">
                  <c:v>Fort Frances Power</c:v>
                </c:pt>
                <c:pt idx="43">
                  <c:v>Waterloo North Hydro</c:v>
                </c:pt>
                <c:pt idx="44">
                  <c:v>Erie Thames Powerlines</c:v>
                </c:pt>
                <c:pt idx="45">
                  <c:v>Lakeland Power</c:v>
                </c:pt>
                <c:pt idx="46">
                  <c:v>Bluewater Power</c:v>
                </c:pt>
                <c:pt idx="47">
                  <c:v>Chapleau Public Utilities</c:v>
                </c:pt>
                <c:pt idx="48">
                  <c:v>Midland Power Utility</c:v>
                </c:pt>
                <c:pt idx="49">
                  <c:v>Espanola Regional Hydro</c:v>
                </c:pt>
                <c:pt idx="50">
                  <c:v>CNP (EOP)</c:v>
                </c:pt>
                <c:pt idx="51">
                  <c:v>Hydro 2000</c:v>
                </c:pt>
                <c:pt idx="52">
                  <c:v>CNP (Port Colborne)</c:v>
                </c:pt>
                <c:pt idx="53">
                  <c:v>Hydro One UR*</c:v>
                </c:pt>
                <c:pt idx="54">
                  <c:v>CNP (Fort Erie)</c:v>
                </c:pt>
                <c:pt idx="55">
                  <c:v>West Coast Huron Energy</c:v>
                </c:pt>
                <c:pt idx="56">
                  <c:v>Toronto Hydro-Electric System</c:v>
                </c:pt>
                <c:pt idx="57">
                  <c:v>Northern Ontario Wires</c:v>
                </c:pt>
                <c:pt idx="58">
                  <c:v>Clinton Power (Erie Thames)**</c:v>
                </c:pt>
                <c:pt idx="59">
                  <c:v>Wellington North Power</c:v>
                </c:pt>
                <c:pt idx="60">
                  <c:v>Sioux Lookout Hydro</c:v>
                </c:pt>
                <c:pt idx="61">
                  <c:v>Norfolk Power**</c:v>
                </c:pt>
                <c:pt idx="62">
                  <c:v>Innisfil Hydro Systems</c:v>
                </c:pt>
                <c:pt idx="63">
                  <c:v>Parry Sound Power***</c:v>
                </c:pt>
                <c:pt idx="64">
                  <c:v>Atikokan Hydro</c:v>
                </c:pt>
                <c:pt idx="65">
                  <c:v>Hydro One R1*</c:v>
                </c:pt>
                <c:pt idx="66">
                  <c:v>Hydro One R2*</c:v>
                </c:pt>
              </c:strCache>
            </c:strRef>
          </c:cat>
          <c:val>
            <c:numRef>
              <c:f>'[LDC_Bill_2015ResidentalCustomers.xlsx]LDC2016 Rate'!$F$2:$F$68</c:f>
            </c:numRef>
          </c:val>
        </c:ser>
        <c:ser>
          <c:idx val="3"/>
          <c:order val="3"/>
          <c:invertIfNegative val="0"/>
          <c:cat>
            <c:strRef>
              <c:f>'[LDC_Bill_2015ResidentalCustomers.xlsx]LDC2016 Rate'!$C$2:$C$68</c:f>
              <c:strCache>
                <c:ptCount val="67"/>
                <c:pt idx="0">
                  <c:v>ELK Energy</c:v>
                </c:pt>
                <c:pt idx="1">
                  <c:v>Hydro Hawkesbury</c:v>
                </c:pt>
                <c:pt idx="2">
                  <c:v>Thunder Bay Hydro</c:v>
                </c:pt>
                <c:pt idx="3">
                  <c:v>Kingston Hydro </c:v>
                </c:pt>
                <c:pt idx="4">
                  <c:v>Brantford Power</c:v>
                </c:pt>
                <c:pt idx="5">
                  <c:v>Kitchener Wilmot Hydro</c:v>
                </c:pt>
                <c:pt idx="6">
                  <c:v>Hydro One Brampton</c:v>
                </c:pt>
                <c:pt idx="7">
                  <c:v>PUC</c:v>
                </c:pt>
                <c:pt idx="8">
                  <c:v>Renfrew Hydro</c:v>
                </c:pt>
                <c:pt idx="9">
                  <c:v>Ottawa River Power</c:v>
                </c:pt>
                <c:pt idx="10">
                  <c:v>Oshawa PUC Networks</c:v>
                </c:pt>
                <c:pt idx="11">
                  <c:v>Energy Plus - Cambridge</c:v>
                </c:pt>
                <c:pt idx="12">
                  <c:v>Essex Powerlines</c:v>
                </c:pt>
                <c:pt idx="13">
                  <c:v>North Bay Hydro</c:v>
                </c:pt>
                <c:pt idx="14">
                  <c:v>Enersource Hydro</c:v>
                </c:pt>
                <c:pt idx="15">
                  <c:v>St. Thomas Energy</c:v>
                </c:pt>
                <c:pt idx="16">
                  <c:v>London Hydro</c:v>
                </c:pt>
                <c:pt idx="17">
                  <c:v>Wasaga</c:v>
                </c:pt>
                <c:pt idx="18">
                  <c:v>Greater Sudbury Hydro</c:v>
                </c:pt>
                <c:pt idx="19">
                  <c:v>Lakefront Utilities</c:v>
                </c:pt>
                <c:pt idx="20">
                  <c:v>Niagara-on-the-Lake Hydro</c:v>
                </c:pt>
                <c:pt idx="21">
                  <c:v>Orillia Power</c:v>
                </c:pt>
                <c:pt idx="22">
                  <c:v>Burlington Hydro</c:v>
                </c:pt>
                <c:pt idx="23">
                  <c:v>Welland Hydro</c:v>
                </c:pt>
                <c:pt idx="24">
                  <c:v>Hydro Ottawa</c:v>
                </c:pt>
                <c:pt idx="25">
                  <c:v>Hearst Power Company</c:v>
                </c:pt>
                <c:pt idx="26">
                  <c:v>Orangeville Hydro</c:v>
                </c:pt>
                <c:pt idx="27">
                  <c:v>COLLUS Power</c:v>
                </c:pt>
                <c:pt idx="28">
                  <c:v>ENWIN Utilities</c:v>
                </c:pt>
                <c:pt idx="29">
                  <c:v>Milton Hydro</c:v>
                </c:pt>
                <c:pt idx="30">
                  <c:v>Cooperative Hydro Embrun</c:v>
                </c:pt>
                <c:pt idx="31">
                  <c:v>Centre Wellington Hydro</c:v>
                </c:pt>
                <c:pt idx="32">
                  <c:v>Grimsby Power</c:v>
                </c:pt>
                <c:pt idx="33">
                  <c:v>Oakville Hydro Electricity</c:v>
                </c:pt>
                <c:pt idx="34">
                  <c:v>Rideau St. Lawrence</c:v>
                </c:pt>
                <c:pt idx="35">
                  <c:v>Halton Hills Hydro</c:v>
                </c:pt>
                <c:pt idx="36">
                  <c:v>Horizon Utilities</c:v>
                </c:pt>
                <c:pt idx="37">
                  <c:v>Tillsonburg Hydro</c:v>
                </c:pt>
                <c:pt idx="38">
                  <c:v>Whitby Hydro Electric</c:v>
                </c:pt>
                <c:pt idx="39">
                  <c:v>Westario Power</c:v>
                </c:pt>
                <c:pt idx="40">
                  <c:v>Kenora Hydro Electric</c:v>
                </c:pt>
                <c:pt idx="41">
                  <c:v>Woodstock Hydro Services</c:v>
                </c:pt>
                <c:pt idx="42">
                  <c:v>Fort Frances Power</c:v>
                </c:pt>
                <c:pt idx="43">
                  <c:v>Waterloo North Hydro</c:v>
                </c:pt>
                <c:pt idx="44">
                  <c:v>Erie Thames Powerlines</c:v>
                </c:pt>
                <c:pt idx="45">
                  <c:v>Lakeland Power</c:v>
                </c:pt>
                <c:pt idx="46">
                  <c:v>Bluewater Power</c:v>
                </c:pt>
                <c:pt idx="47">
                  <c:v>Chapleau Public Utilities</c:v>
                </c:pt>
                <c:pt idx="48">
                  <c:v>Midland Power Utility</c:v>
                </c:pt>
                <c:pt idx="49">
                  <c:v>Espanola Regional Hydro</c:v>
                </c:pt>
                <c:pt idx="50">
                  <c:v>CNP (EOP)</c:v>
                </c:pt>
                <c:pt idx="51">
                  <c:v>Hydro 2000</c:v>
                </c:pt>
                <c:pt idx="52">
                  <c:v>CNP (Port Colborne)</c:v>
                </c:pt>
                <c:pt idx="53">
                  <c:v>Hydro One UR*</c:v>
                </c:pt>
                <c:pt idx="54">
                  <c:v>CNP (Fort Erie)</c:v>
                </c:pt>
                <c:pt idx="55">
                  <c:v>West Coast Huron Energy</c:v>
                </c:pt>
                <c:pt idx="56">
                  <c:v>Toronto Hydro-Electric System</c:v>
                </c:pt>
                <c:pt idx="57">
                  <c:v>Northern Ontario Wires</c:v>
                </c:pt>
                <c:pt idx="58">
                  <c:v>Clinton Power (Erie Thames)**</c:v>
                </c:pt>
                <c:pt idx="59">
                  <c:v>Wellington North Power</c:v>
                </c:pt>
                <c:pt idx="60">
                  <c:v>Sioux Lookout Hydro</c:v>
                </c:pt>
                <c:pt idx="61">
                  <c:v>Norfolk Power**</c:v>
                </c:pt>
                <c:pt idx="62">
                  <c:v>Innisfil Hydro Systems</c:v>
                </c:pt>
                <c:pt idx="63">
                  <c:v>Parry Sound Power***</c:v>
                </c:pt>
                <c:pt idx="64">
                  <c:v>Atikokan Hydro</c:v>
                </c:pt>
                <c:pt idx="65">
                  <c:v>Hydro One R1*</c:v>
                </c:pt>
                <c:pt idx="66">
                  <c:v>Hydro One R2*</c:v>
                </c:pt>
              </c:strCache>
            </c:strRef>
          </c:cat>
          <c:val>
            <c:numRef>
              <c:f>'[LDC_Bill_2015ResidentalCustomers.xlsx]LDC2016 Rate'!$G$2:$G$68</c:f>
            </c:numRef>
          </c:val>
        </c:ser>
        <c:ser>
          <c:idx val="4"/>
          <c:order val="4"/>
          <c:invertIfNegative val="0"/>
          <c:cat>
            <c:strRef>
              <c:f>'[LDC_Bill_2015ResidentalCustomers.xlsx]LDC2016 Rate'!$C$2:$C$68</c:f>
              <c:strCache>
                <c:ptCount val="67"/>
                <c:pt idx="0">
                  <c:v>ELK Energy</c:v>
                </c:pt>
                <c:pt idx="1">
                  <c:v>Hydro Hawkesbury</c:v>
                </c:pt>
                <c:pt idx="2">
                  <c:v>Thunder Bay Hydro</c:v>
                </c:pt>
                <c:pt idx="3">
                  <c:v>Kingston Hydro </c:v>
                </c:pt>
                <c:pt idx="4">
                  <c:v>Brantford Power</c:v>
                </c:pt>
                <c:pt idx="5">
                  <c:v>Kitchener Wilmot Hydro</c:v>
                </c:pt>
                <c:pt idx="6">
                  <c:v>Hydro One Brampton</c:v>
                </c:pt>
                <c:pt idx="7">
                  <c:v>PUC</c:v>
                </c:pt>
                <c:pt idx="8">
                  <c:v>Renfrew Hydro</c:v>
                </c:pt>
                <c:pt idx="9">
                  <c:v>Ottawa River Power</c:v>
                </c:pt>
                <c:pt idx="10">
                  <c:v>Oshawa PUC Networks</c:v>
                </c:pt>
                <c:pt idx="11">
                  <c:v>Energy Plus - Cambridge</c:v>
                </c:pt>
                <c:pt idx="12">
                  <c:v>Essex Powerlines</c:v>
                </c:pt>
                <c:pt idx="13">
                  <c:v>North Bay Hydro</c:v>
                </c:pt>
                <c:pt idx="14">
                  <c:v>Enersource Hydro</c:v>
                </c:pt>
                <c:pt idx="15">
                  <c:v>St. Thomas Energy</c:v>
                </c:pt>
                <c:pt idx="16">
                  <c:v>London Hydro</c:v>
                </c:pt>
                <c:pt idx="17">
                  <c:v>Wasaga</c:v>
                </c:pt>
                <c:pt idx="18">
                  <c:v>Greater Sudbury Hydro</c:v>
                </c:pt>
                <c:pt idx="19">
                  <c:v>Lakefront Utilities</c:v>
                </c:pt>
                <c:pt idx="20">
                  <c:v>Niagara-on-the-Lake Hydro</c:v>
                </c:pt>
                <c:pt idx="21">
                  <c:v>Orillia Power</c:v>
                </c:pt>
                <c:pt idx="22">
                  <c:v>Burlington Hydro</c:v>
                </c:pt>
                <c:pt idx="23">
                  <c:v>Welland Hydro</c:v>
                </c:pt>
                <c:pt idx="24">
                  <c:v>Hydro Ottawa</c:v>
                </c:pt>
                <c:pt idx="25">
                  <c:v>Hearst Power Company</c:v>
                </c:pt>
                <c:pt idx="26">
                  <c:v>Orangeville Hydro</c:v>
                </c:pt>
                <c:pt idx="27">
                  <c:v>COLLUS Power</c:v>
                </c:pt>
                <c:pt idx="28">
                  <c:v>ENWIN Utilities</c:v>
                </c:pt>
                <c:pt idx="29">
                  <c:v>Milton Hydro</c:v>
                </c:pt>
                <c:pt idx="30">
                  <c:v>Cooperative Hydro Embrun</c:v>
                </c:pt>
                <c:pt idx="31">
                  <c:v>Centre Wellington Hydro</c:v>
                </c:pt>
                <c:pt idx="32">
                  <c:v>Grimsby Power</c:v>
                </c:pt>
                <c:pt idx="33">
                  <c:v>Oakville Hydro Electricity</c:v>
                </c:pt>
                <c:pt idx="34">
                  <c:v>Rideau St. Lawrence</c:v>
                </c:pt>
                <c:pt idx="35">
                  <c:v>Halton Hills Hydro</c:v>
                </c:pt>
                <c:pt idx="36">
                  <c:v>Horizon Utilities</c:v>
                </c:pt>
                <c:pt idx="37">
                  <c:v>Tillsonburg Hydro</c:v>
                </c:pt>
                <c:pt idx="38">
                  <c:v>Whitby Hydro Electric</c:v>
                </c:pt>
                <c:pt idx="39">
                  <c:v>Westario Power</c:v>
                </c:pt>
                <c:pt idx="40">
                  <c:v>Kenora Hydro Electric</c:v>
                </c:pt>
                <c:pt idx="41">
                  <c:v>Woodstock Hydro Services</c:v>
                </c:pt>
                <c:pt idx="42">
                  <c:v>Fort Frances Power</c:v>
                </c:pt>
                <c:pt idx="43">
                  <c:v>Waterloo North Hydro</c:v>
                </c:pt>
                <c:pt idx="44">
                  <c:v>Erie Thames Powerlines</c:v>
                </c:pt>
                <c:pt idx="45">
                  <c:v>Lakeland Power</c:v>
                </c:pt>
                <c:pt idx="46">
                  <c:v>Bluewater Power</c:v>
                </c:pt>
                <c:pt idx="47">
                  <c:v>Chapleau Public Utilities</c:v>
                </c:pt>
                <c:pt idx="48">
                  <c:v>Midland Power Utility</c:v>
                </c:pt>
                <c:pt idx="49">
                  <c:v>Espanola Regional Hydro</c:v>
                </c:pt>
                <c:pt idx="50">
                  <c:v>CNP (EOP)</c:v>
                </c:pt>
                <c:pt idx="51">
                  <c:v>Hydro 2000</c:v>
                </c:pt>
                <c:pt idx="52">
                  <c:v>CNP (Port Colborne)</c:v>
                </c:pt>
                <c:pt idx="53">
                  <c:v>Hydro One UR*</c:v>
                </c:pt>
                <c:pt idx="54">
                  <c:v>CNP (Fort Erie)</c:v>
                </c:pt>
                <c:pt idx="55">
                  <c:v>West Coast Huron Energy</c:v>
                </c:pt>
                <c:pt idx="56">
                  <c:v>Toronto Hydro-Electric System</c:v>
                </c:pt>
                <c:pt idx="57">
                  <c:v>Northern Ontario Wires</c:v>
                </c:pt>
                <c:pt idx="58">
                  <c:v>Clinton Power (Erie Thames)**</c:v>
                </c:pt>
                <c:pt idx="59">
                  <c:v>Wellington North Power</c:v>
                </c:pt>
                <c:pt idx="60">
                  <c:v>Sioux Lookout Hydro</c:v>
                </c:pt>
                <c:pt idx="61">
                  <c:v>Norfolk Power**</c:v>
                </c:pt>
                <c:pt idx="62">
                  <c:v>Innisfil Hydro Systems</c:v>
                </c:pt>
                <c:pt idx="63">
                  <c:v>Parry Sound Power***</c:v>
                </c:pt>
                <c:pt idx="64">
                  <c:v>Atikokan Hydro</c:v>
                </c:pt>
                <c:pt idx="65">
                  <c:v>Hydro One R1*</c:v>
                </c:pt>
                <c:pt idx="66">
                  <c:v>Hydro One R2*</c:v>
                </c:pt>
              </c:strCache>
            </c:strRef>
          </c:cat>
          <c:val>
            <c:numRef>
              <c:f>'[LDC_Bill_2015ResidentalCustomers.xlsx]LDC2016 Rate'!$H$2:$H$68</c:f>
            </c:numRef>
          </c:val>
        </c:ser>
        <c:ser>
          <c:idx val="5"/>
          <c:order val="5"/>
          <c:tx>
            <c:strRef>
              <c:f>'[LDC_Bill_2015ResidentalCustomers.xlsx]LDC2016 Rate'!$I$1</c:f>
              <c:strCache>
                <c:ptCount val="1"/>
                <c:pt idx="0">
                  <c:v>Distribution Rate</c:v>
                </c:pt>
              </c:strCache>
            </c:strRef>
          </c:tx>
          <c:spPr>
            <a:solidFill>
              <a:schemeClr val="accent1"/>
            </a:solidFill>
          </c:spPr>
          <c:invertIfNegative val="0"/>
          <c:cat>
            <c:strRef>
              <c:f>'[LDC_Bill_2015ResidentalCustomers.xlsx]LDC2016 Rate'!$C$2:$C$68</c:f>
              <c:strCache>
                <c:ptCount val="67"/>
                <c:pt idx="0">
                  <c:v>ELK Energy</c:v>
                </c:pt>
                <c:pt idx="1">
                  <c:v>Hydro Hawkesbury</c:v>
                </c:pt>
                <c:pt idx="2">
                  <c:v>Thunder Bay Hydro</c:v>
                </c:pt>
                <c:pt idx="3">
                  <c:v>Kingston Hydro </c:v>
                </c:pt>
                <c:pt idx="4">
                  <c:v>Brantford Power</c:v>
                </c:pt>
                <c:pt idx="5">
                  <c:v>Kitchener Wilmot Hydro</c:v>
                </c:pt>
                <c:pt idx="6">
                  <c:v>Hydro One Brampton</c:v>
                </c:pt>
                <c:pt idx="7">
                  <c:v>PUC</c:v>
                </c:pt>
                <c:pt idx="8">
                  <c:v>Renfrew Hydro</c:v>
                </c:pt>
                <c:pt idx="9">
                  <c:v>Ottawa River Power</c:v>
                </c:pt>
                <c:pt idx="10">
                  <c:v>Oshawa PUC Networks</c:v>
                </c:pt>
                <c:pt idx="11">
                  <c:v>Energy Plus - Cambridge</c:v>
                </c:pt>
                <c:pt idx="12">
                  <c:v>Essex Powerlines</c:v>
                </c:pt>
                <c:pt idx="13">
                  <c:v>North Bay Hydro</c:v>
                </c:pt>
                <c:pt idx="14">
                  <c:v>Enersource Hydro</c:v>
                </c:pt>
                <c:pt idx="15">
                  <c:v>St. Thomas Energy</c:v>
                </c:pt>
                <c:pt idx="16">
                  <c:v>London Hydro</c:v>
                </c:pt>
                <c:pt idx="17">
                  <c:v>Wasaga</c:v>
                </c:pt>
                <c:pt idx="18">
                  <c:v>Greater Sudbury Hydro</c:v>
                </c:pt>
                <c:pt idx="19">
                  <c:v>Lakefront Utilities</c:v>
                </c:pt>
                <c:pt idx="20">
                  <c:v>Niagara-on-the-Lake Hydro</c:v>
                </c:pt>
                <c:pt idx="21">
                  <c:v>Orillia Power</c:v>
                </c:pt>
                <c:pt idx="22">
                  <c:v>Burlington Hydro</c:v>
                </c:pt>
                <c:pt idx="23">
                  <c:v>Welland Hydro</c:v>
                </c:pt>
                <c:pt idx="24">
                  <c:v>Hydro Ottawa</c:v>
                </c:pt>
                <c:pt idx="25">
                  <c:v>Hearst Power Company</c:v>
                </c:pt>
                <c:pt idx="26">
                  <c:v>Orangeville Hydro</c:v>
                </c:pt>
                <c:pt idx="27">
                  <c:v>COLLUS Power</c:v>
                </c:pt>
                <c:pt idx="28">
                  <c:v>ENWIN Utilities</c:v>
                </c:pt>
                <c:pt idx="29">
                  <c:v>Milton Hydro</c:v>
                </c:pt>
                <c:pt idx="30">
                  <c:v>Cooperative Hydro Embrun</c:v>
                </c:pt>
                <c:pt idx="31">
                  <c:v>Centre Wellington Hydro</c:v>
                </c:pt>
                <c:pt idx="32">
                  <c:v>Grimsby Power</c:v>
                </c:pt>
                <c:pt idx="33">
                  <c:v>Oakville Hydro Electricity</c:v>
                </c:pt>
                <c:pt idx="34">
                  <c:v>Rideau St. Lawrence</c:v>
                </c:pt>
                <c:pt idx="35">
                  <c:v>Halton Hills Hydro</c:v>
                </c:pt>
                <c:pt idx="36">
                  <c:v>Horizon Utilities</c:v>
                </c:pt>
                <c:pt idx="37">
                  <c:v>Tillsonburg Hydro</c:v>
                </c:pt>
                <c:pt idx="38">
                  <c:v>Whitby Hydro Electric</c:v>
                </c:pt>
                <c:pt idx="39">
                  <c:v>Westario Power</c:v>
                </c:pt>
                <c:pt idx="40">
                  <c:v>Kenora Hydro Electric</c:v>
                </c:pt>
                <c:pt idx="41">
                  <c:v>Woodstock Hydro Services</c:v>
                </c:pt>
                <c:pt idx="42">
                  <c:v>Fort Frances Power</c:v>
                </c:pt>
                <c:pt idx="43">
                  <c:v>Waterloo North Hydro</c:v>
                </c:pt>
                <c:pt idx="44">
                  <c:v>Erie Thames Powerlines</c:v>
                </c:pt>
                <c:pt idx="45">
                  <c:v>Lakeland Power</c:v>
                </c:pt>
                <c:pt idx="46">
                  <c:v>Bluewater Power</c:v>
                </c:pt>
                <c:pt idx="47">
                  <c:v>Chapleau Public Utilities</c:v>
                </c:pt>
                <c:pt idx="48">
                  <c:v>Midland Power Utility</c:v>
                </c:pt>
                <c:pt idx="49">
                  <c:v>Espanola Regional Hydro</c:v>
                </c:pt>
                <c:pt idx="50">
                  <c:v>CNP (EOP)</c:v>
                </c:pt>
                <c:pt idx="51">
                  <c:v>Hydro 2000</c:v>
                </c:pt>
                <c:pt idx="52">
                  <c:v>CNP (Port Colborne)</c:v>
                </c:pt>
                <c:pt idx="53">
                  <c:v>Hydro One UR*</c:v>
                </c:pt>
                <c:pt idx="54">
                  <c:v>CNP (Fort Erie)</c:v>
                </c:pt>
                <c:pt idx="55">
                  <c:v>West Coast Huron Energy</c:v>
                </c:pt>
                <c:pt idx="56">
                  <c:v>Toronto Hydro-Electric System</c:v>
                </c:pt>
                <c:pt idx="57">
                  <c:v>Northern Ontario Wires</c:v>
                </c:pt>
                <c:pt idx="58">
                  <c:v>Clinton Power (Erie Thames)**</c:v>
                </c:pt>
                <c:pt idx="59">
                  <c:v>Wellington North Power</c:v>
                </c:pt>
                <c:pt idx="60">
                  <c:v>Sioux Lookout Hydro</c:v>
                </c:pt>
                <c:pt idx="61">
                  <c:v>Norfolk Power**</c:v>
                </c:pt>
                <c:pt idx="62">
                  <c:v>Innisfil Hydro Systems</c:v>
                </c:pt>
                <c:pt idx="63">
                  <c:v>Parry Sound Power***</c:v>
                </c:pt>
                <c:pt idx="64">
                  <c:v>Atikokan Hydro</c:v>
                </c:pt>
                <c:pt idx="65">
                  <c:v>Hydro One R1*</c:v>
                </c:pt>
                <c:pt idx="66">
                  <c:v>Hydro One R2*</c:v>
                </c:pt>
              </c:strCache>
            </c:strRef>
          </c:cat>
          <c:val>
            <c:numRef>
              <c:f>'[LDC_Bill_2015ResidentalCustomers.xlsx]LDC2016 Rate'!$I$2:$I$68</c:f>
              <c:numCache>
                <c:formatCode>_-"$"* #,##0_-;\-"$"* #,##0_-;_-"$"* "-"??_-;_-@_-</c:formatCode>
                <c:ptCount val="67"/>
                <c:pt idx="0">
                  <c:v>15.545000000000002</c:v>
                </c:pt>
                <c:pt idx="1">
                  <c:v>16.615000000000002</c:v>
                </c:pt>
                <c:pt idx="2">
                  <c:v>22.555</c:v>
                </c:pt>
                <c:pt idx="3">
                  <c:v>22.91</c:v>
                </c:pt>
                <c:pt idx="4">
                  <c:v>23.810000000000002</c:v>
                </c:pt>
                <c:pt idx="5">
                  <c:v>24</c:v>
                </c:pt>
                <c:pt idx="6">
                  <c:v>24.335000000000001</c:v>
                </c:pt>
                <c:pt idx="7">
                  <c:v>24.495000000000001</c:v>
                </c:pt>
                <c:pt idx="8">
                  <c:v>24.51</c:v>
                </c:pt>
                <c:pt idx="9">
                  <c:v>24.564999999999998</c:v>
                </c:pt>
                <c:pt idx="10">
                  <c:v>24.734999999999999</c:v>
                </c:pt>
                <c:pt idx="11">
                  <c:v>24.759999999999998</c:v>
                </c:pt>
                <c:pt idx="12">
                  <c:v>24.984999999999999</c:v>
                </c:pt>
                <c:pt idx="13">
                  <c:v>25.142499999999998</c:v>
                </c:pt>
                <c:pt idx="14">
                  <c:v>25.234999999999999</c:v>
                </c:pt>
                <c:pt idx="15">
                  <c:v>25.294999999999998</c:v>
                </c:pt>
                <c:pt idx="16">
                  <c:v>25.32</c:v>
                </c:pt>
                <c:pt idx="17">
                  <c:v>25.6</c:v>
                </c:pt>
                <c:pt idx="18">
                  <c:v>25.72</c:v>
                </c:pt>
                <c:pt idx="19">
                  <c:v>25.72</c:v>
                </c:pt>
                <c:pt idx="20">
                  <c:v>26.124999999999996</c:v>
                </c:pt>
                <c:pt idx="21">
                  <c:v>26.169999999999998</c:v>
                </c:pt>
                <c:pt idx="22">
                  <c:v>26.395000000000003</c:v>
                </c:pt>
                <c:pt idx="23">
                  <c:v>26.5</c:v>
                </c:pt>
                <c:pt idx="24">
                  <c:v>26.511250000000004</c:v>
                </c:pt>
                <c:pt idx="25">
                  <c:v>27.015000000000001</c:v>
                </c:pt>
                <c:pt idx="26">
                  <c:v>27.025000000000002</c:v>
                </c:pt>
                <c:pt idx="27">
                  <c:v>27.34</c:v>
                </c:pt>
                <c:pt idx="28">
                  <c:v>27.974999999999998</c:v>
                </c:pt>
                <c:pt idx="29">
                  <c:v>28.117000000000001</c:v>
                </c:pt>
                <c:pt idx="30">
                  <c:v>28.339999999999996</c:v>
                </c:pt>
                <c:pt idx="31">
                  <c:v>28.689999999999998</c:v>
                </c:pt>
                <c:pt idx="32">
                  <c:v>28.91</c:v>
                </c:pt>
                <c:pt idx="33">
                  <c:v>29.154999999999998</c:v>
                </c:pt>
                <c:pt idx="34">
                  <c:v>29.204999999999998</c:v>
                </c:pt>
                <c:pt idx="35">
                  <c:v>29.43</c:v>
                </c:pt>
                <c:pt idx="36">
                  <c:v>29.724999999999998</c:v>
                </c:pt>
                <c:pt idx="37">
                  <c:v>30.414999999999999</c:v>
                </c:pt>
                <c:pt idx="38">
                  <c:v>30.614999999999998</c:v>
                </c:pt>
                <c:pt idx="39">
                  <c:v>31.089999999999996</c:v>
                </c:pt>
                <c:pt idx="40">
                  <c:v>31.204999999999998</c:v>
                </c:pt>
                <c:pt idx="41">
                  <c:v>31.449999999999996</c:v>
                </c:pt>
                <c:pt idx="42">
                  <c:v>31.544999999999998</c:v>
                </c:pt>
                <c:pt idx="43">
                  <c:v>31.805</c:v>
                </c:pt>
                <c:pt idx="44">
                  <c:v>32.935000000000002</c:v>
                </c:pt>
                <c:pt idx="45">
                  <c:v>32.975000000000001</c:v>
                </c:pt>
                <c:pt idx="46">
                  <c:v>33.26</c:v>
                </c:pt>
                <c:pt idx="47">
                  <c:v>33.764999999999993</c:v>
                </c:pt>
                <c:pt idx="48">
                  <c:v>33.782499999999999</c:v>
                </c:pt>
                <c:pt idx="49">
                  <c:v>33.790000000000006</c:v>
                </c:pt>
                <c:pt idx="50">
                  <c:v>33.980000000000004</c:v>
                </c:pt>
                <c:pt idx="51">
                  <c:v>34.174999999999997</c:v>
                </c:pt>
                <c:pt idx="52">
                  <c:v>34.805</c:v>
                </c:pt>
                <c:pt idx="53">
                  <c:v>35.65</c:v>
                </c:pt>
                <c:pt idx="54">
                  <c:v>36.08</c:v>
                </c:pt>
                <c:pt idx="55">
                  <c:v>36.134999999999998</c:v>
                </c:pt>
                <c:pt idx="56">
                  <c:v>37.567500000000003</c:v>
                </c:pt>
                <c:pt idx="57">
                  <c:v>38.164999999999999</c:v>
                </c:pt>
                <c:pt idx="58">
                  <c:v>38.409999999999997</c:v>
                </c:pt>
                <c:pt idx="59">
                  <c:v>39.049999999999997</c:v>
                </c:pt>
                <c:pt idx="60">
                  <c:v>39.070000000000007</c:v>
                </c:pt>
                <c:pt idx="61">
                  <c:v>39.275000000000006</c:v>
                </c:pt>
                <c:pt idx="62">
                  <c:v>41.05</c:v>
                </c:pt>
                <c:pt idx="63">
                  <c:v>43.194999999999993</c:v>
                </c:pt>
                <c:pt idx="64">
                  <c:v>47.2</c:v>
                </c:pt>
                <c:pt idx="65">
                  <c:v>54.019999999999996</c:v>
                </c:pt>
                <c:pt idx="66">
                  <c:v>76.134999999999991</c:v>
                </c:pt>
              </c:numCache>
            </c:numRef>
          </c:val>
        </c:ser>
        <c:dLbls>
          <c:showLegendKey val="0"/>
          <c:showVal val="0"/>
          <c:showCatName val="0"/>
          <c:showSerName val="0"/>
          <c:showPercent val="0"/>
          <c:showBubbleSize val="0"/>
        </c:dLbls>
        <c:gapWidth val="150"/>
        <c:axId val="576107280"/>
        <c:axId val="576111592"/>
      </c:barChart>
      <c:lineChart>
        <c:grouping val="standard"/>
        <c:varyColors val="0"/>
        <c:ser>
          <c:idx val="6"/>
          <c:order val="6"/>
          <c:tx>
            <c:strRef>
              <c:f>'[LDC_Bill_2015ResidentalCustomers.xlsx]LDC2016 Rate'!$J$1</c:f>
              <c:strCache>
                <c:ptCount val="1"/>
                <c:pt idx="0">
                  <c:v>2015 Residential Customers</c:v>
                </c:pt>
              </c:strCache>
            </c:strRef>
          </c:tx>
          <c:spPr>
            <a:ln>
              <a:solidFill>
                <a:schemeClr val="tx1"/>
              </a:solidFill>
            </a:ln>
          </c:spPr>
          <c:marker>
            <c:symbol val="none"/>
          </c:marker>
          <c:cat>
            <c:strRef>
              <c:f>'[LDC_Bill_2015ResidentalCustomers.xlsx]LDC2016 Rate'!$C$2:$C$68</c:f>
              <c:strCache>
                <c:ptCount val="67"/>
                <c:pt idx="0">
                  <c:v>ELK Energy</c:v>
                </c:pt>
                <c:pt idx="1">
                  <c:v>Hydro Hawkesbury</c:v>
                </c:pt>
                <c:pt idx="2">
                  <c:v>Thunder Bay Hydro</c:v>
                </c:pt>
                <c:pt idx="3">
                  <c:v>Kingston Hydro </c:v>
                </c:pt>
                <c:pt idx="4">
                  <c:v>Brantford Power</c:v>
                </c:pt>
                <c:pt idx="5">
                  <c:v>Kitchener Wilmot Hydro</c:v>
                </c:pt>
                <c:pt idx="6">
                  <c:v>Hydro One Brampton</c:v>
                </c:pt>
                <c:pt idx="7">
                  <c:v>PUC</c:v>
                </c:pt>
                <c:pt idx="8">
                  <c:v>Renfrew Hydro</c:v>
                </c:pt>
                <c:pt idx="9">
                  <c:v>Ottawa River Power</c:v>
                </c:pt>
                <c:pt idx="10">
                  <c:v>Oshawa PUC Networks</c:v>
                </c:pt>
                <c:pt idx="11">
                  <c:v>Energy Plus - Cambridge</c:v>
                </c:pt>
                <c:pt idx="12">
                  <c:v>Essex Powerlines</c:v>
                </c:pt>
                <c:pt idx="13">
                  <c:v>North Bay Hydro</c:v>
                </c:pt>
                <c:pt idx="14">
                  <c:v>Enersource Hydro</c:v>
                </c:pt>
                <c:pt idx="15">
                  <c:v>St. Thomas Energy</c:v>
                </c:pt>
                <c:pt idx="16">
                  <c:v>London Hydro</c:v>
                </c:pt>
                <c:pt idx="17">
                  <c:v>Wasaga</c:v>
                </c:pt>
                <c:pt idx="18">
                  <c:v>Greater Sudbury Hydro</c:v>
                </c:pt>
                <c:pt idx="19">
                  <c:v>Lakefront Utilities</c:v>
                </c:pt>
                <c:pt idx="20">
                  <c:v>Niagara-on-the-Lake Hydro</c:v>
                </c:pt>
                <c:pt idx="21">
                  <c:v>Orillia Power</c:v>
                </c:pt>
                <c:pt idx="22">
                  <c:v>Burlington Hydro</c:v>
                </c:pt>
                <c:pt idx="23">
                  <c:v>Welland Hydro</c:v>
                </c:pt>
                <c:pt idx="24">
                  <c:v>Hydro Ottawa</c:v>
                </c:pt>
                <c:pt idx="25">
                  <c:v>Hearst Power Company</c:v>
                </c:pt>
                <c:pt idx="26">
                  <c:v>Orangeville Hydro</c:v>
                </c:pt>
                <c:pt idx="27">
                  <c:v>COLLUS Power</c:v>
                </c:pt>
                <c:pt idx="28">
                  <c:v>ENWIN Utilities</c:v>
                </c:pt>
                <c:pt idx="29">
                  <c:v>Milton Hydro</c:v>
                </c:pt>
                <c:pt idx="30">
                  <c:v>Cooperative Hydro Embrun</c:v>
                </c:pt>
                <c:pt idx="31">
                  <c:v>Centre Wellington Hydro</c:v>
                </c:pt>
                <c:pt idx="32">
                  <c:v>Grimsby Power</c:v>
                </c:pt>
                <c:pt idx="33">
                  <c:v>Oakville Hydro Electricity</c:v>
                </c:pt>
                <c:pt idx="34">
                  <c:v>Rideau St. Lawrence</c:v>
                </c:pt>
                <c:pt idx="35">
                  <c:v>Halton Hills Hydro</c:v>
                </c:pt>
                <c:pt idx="36">
                  <c:v>Horizon Utilities</c:v>
                </c:pt>
                <c:pt idx="37">
                  <c:v>Tillsonburg Hydro</c:v>
                </c:pt>
                <c:pt idx="38">
                  <c:v>Whitby Hydro Electric</c:v>
                </c:pt>
                <c:pt idx="39">
                  <c:v>Westario Power</c:v>
                </c:pt>
                <c:pt idx="40">
                  <c:v>Kenora Hydro Electric</c:v>
                </c:pt>
                <c:pt idx="41">
                  <c:v>Woodstock Hydro Services</c:v>
                </c:pt>
                <c:pt idx="42">
                  <c:v>Fort Frances Power</c:v>
                </c:pt>
                <c:pt idx="43">
                  <c:v>Waterloo North Hydro</c:v>
                </c:pt>
                <c:pt idx="44">
                  <c:v>Erie Thames Powerlines</c:v>
                </c:pt>
                <c:pt idx="45">
                  <c:v>Lakeland Power</c:v>
                </c:pt>
                <c:pt idx="46">
                  <c:v>Bluewater Power</c:v>
                </c:pt>
                <c:pt idx="47">
                  <c:v>Chapleau Public Utilities</c:v>
                </c:pt>
                <c:pt idx="48">
                  <c:v>Midland Power Utility</c:v>
                </c:pt>
                <c:pt idx="49">
                  <c:v>Espanola Regional Hydro</c:v>
                </c:pt>
                <c:pt idx="50">
                  <c:v>CNP (EOP)</c:v>
                </c:pt>
                <c:pt idx="51">
                  <c:v>Hydro 2000</c:v>
                </c:pt>
                <c:pt idx="52">
                  <c:v>CNP (Port Colborne)</c:v>
                </c:pt>
                <c:pt idx="53">
                  <c:v>Hydro One UR*</c:v>
                </c:pt>
                <c:pt idx="54">
                  <c:v>CNP (Fort Erie)</c:v>
                </c:pt>
                <c:pt idx="55">
                  <c:v>West Coast Huron Energy</c:v>
                </c:pt>
                <c:pt idx="56">
                  <c:v>Toronto Hydro-Electric System</c:v>
                </c:pt>
                <c:pt idx="57">
                  <c:v>Northern Ontario Wires</c:v>
                </c:pt>
                <c:pt idx="58">
                  <c:v>Clinton Power (Erie Thames)**</c:v>
                </c:pt>
                <c:pt idx="59">
                  <c:v>Wellington North Power</c:v>
                </c:pt>
                <c:pt idx="60">
                  <c:v>Sioux Lookout Hydro</c:v>
                </c:pt>
                <c:pt idx="61">
                  <c:v>Norfolk Power**</c:v>
                </c:pt>
                <c:pt idx="62">
                  <c:v>Innisfil Hydro Systems</c:v>
                </c:pt>
                <c:pt idx="63">
                  <c:v>Parry Sound Power***</c:v>
                </c:pt>
                <c:pt idx="64">
                  <c:v>Atikokan Hydro</c:v>
                </c:pt>
                <c:pt idx="65">
                  <c:v>Hydro One R1*</c:v>
                </c:pt>
                <c:pt idx="66">
                  <c:v>Hydro One R2*</c:v>
                </c:pt>
              </c:strCache>
            </c:strRef>
          </c:cat>
          <c:val>
            <c:numRef>
              <c:f>'[LDC_Bill_2015ResidentalCustomers.xlsx]LDC2016 Rate'!$J$2:$J$68</c:f>
              <c:numCache>
                <c:formatCode>General</c:formatCode>
                <c:ptCount val="67"/>
                <c:pt idx="0">
                  <c:v>10.242000000000001</c:v>
                </c:pt>
                <c:pt idx="1">
                  <c:v>4.8150000000000004</c:v>
                </c:pt>
                <c:pt idx="2">
                  <c:v>45.445</c:v>
                </c:pt>
                <c:pt idx="3">
                  <c:v>24.170999999999999</c:v>
                </c:pt>
                <c:pt idx="4">
                  <c:v>35.892000000000003</c:v>
                </c:pt>
                <c:pt idx="5">
                  <c:v>83.641999999999996</c:v>
                </c:pt>
                <c:pt idx="6">
                  <c:v>143.095</c:v>
                </c:pt>
                <c:pt idx="7">
                  <c:v>29.594999999999999</c:v>
                </c:pt>
                <c:pt idx="8">
                  <c:v>3.7789999999999999</c:v>
                </c:pt>
                <c:pt idx="9">
                  <c:v>9.4410000000000007</c:v>
                </c:pt>
                <c:pt idx="10">
                  <c:v>51.466999999999999</c:v>
                </c:pt>
                <c:pt idx="11">
                  <c:v>47.500999999999998</c:v>
                </c:pt>
                <c:pt idx="12">
                  <c:v>26.713000000000001</c:v>
                </c:pt>
                <c:pt idx="13">
                  <c:v>21.093</c:v>
                </c:pt>
                <c:pt idx="14">
                  <c:v>181.14</c:v>
                </c:pt>
                <c:pt idx="15">
                  <c:v>15.207000000000001</c:v>
                </c:pt>
                <c:pt idx="16">
                  <c:v>139.86099999999999</c:v>
                </c:pt>
                <c:pt idx="17">
                  <c:v>12.35</c:v>
                </c:pt>
                <c:pt idx="18">
                  <c:v>42.746000000000002</c:v>
                </c:pt>
                <c:pt idx="19">
                  <c:v>8.9169999999999998</c:v>
                </c:pt>
                <c:pt idx="20">
                  <c:v>7.5510000000000002</c:v>
                </c:pt>
                <c:pt idx="21">
                  <c:v>11.916</c:v>
                </c:pt>
                <c:pt idx="22">
                  <c:v>60.366</c:v>
                </c:pt>
                <c:pt idx="23">
                  <c:v>20.734999999999999</c:v>
                </c:pt>
                <c:pt idx="24">
                  <c:v>296.036</c:v>
                </c:pt>
                <c:pt idx="25">
                  <c:v>2.2589999999999999</c:v>
                </c:pt>
                <c:pt idx="26">
                  <c:v>10.57</c:v>
                </c:pt>
                <c:pt idx="27">
                  <c:v>14.715</c:v>
                </c:pt>
                <c:pt idx="28">
                  <c:v>78.52</c:v>
                </c:pt>
                <c:pt idx="29">
                  <c:v>32.991999999999997</c:v>
                </c:pt>
                <c:pt idx="30">
                  <c:v>1.8839999999999999</c:v>
                </c:pt>
                <c:pt idx="31">
                  <c:v>5.9669999999999996</c:v>
                </c:pt>
                <c:pt idx="32">
                  <c:v>10.266999999999999</c:v>
                </c:pt>
                <c:pt idx="33">
                  <c:v>61.231000000000002</c:v>
                </c:pt>
                <c:pt idx="34">
                  <c:v>5.0540000000000003</c:v>
                </c:pt>
                <c:pt idx="35">
                  <c:v>19.800999999999998</c:v>
                </c:pt>
                <c:pt idx="36">
                  <c:v>221.27199999999999</c:v>
                </c:pt>
                <c:pt idx="37">
                  <c:v>6.2910000000000004</c:v>
                </c:pt>
                <c:pt idx="38">
                  <c:v>39.250999999999998</c:v>
                </c:pt>
                <c:pt idx="39">
                  <c:v>20.187999999999999</c:v>
                </c:pt>
                <c:pt idx="40">
                  <c:v>4.7560000000000002</c:v>
                </c:pt>
                <c:pt idx="41">
                  <c:v>14.507</c:v>
                </c:pt>
                <c:pt idx="42">
                  <c:v>3.2639999999999998</c:v>
                </c:pt>
                <c:pt idx="43">
                  <c:v>49.094000000000001</c:v>
                </c:pt>
                <c:pt idx="44">
                  <c:v>16.474</c:v>
                </c:pt>
                <c:pt idx="45">
                  <c:v>11.057</c:v>
                </c:pt>
                <c:pt idx="46">
                  <c:v>32.326000000000001</c:v>
                </c:pt>
                <c:pt idx="47">
                  <c:v>1.0589999999999999</c:v>
                </c:pt>
                <c:pt idx="48">
                  <c:v>6.2119999999999997</c:v>
                </c:pt>
                <c:pt idx="49">
                  <c:v>2.8540000000000001</c:v>
                </c:pt>
                <c:pt idx="50">
                  <c:v>25.998999999999999</c:v>
                </c:pt>
                <c:pt idx="51">
                  <c:v>1.071</c:v>
                </c:pt>
                <c:pt idx="52">
                  <c:v>25.998999999999999</c:v>
                </c:pt>
                <c:pt idx="53">
                  <c:v>213.91800000000001</c:v>
                </c:pt>
                <c:pt idx="54">
                  <c:v>25.998999999999999</c:v>
                </c:pt>
                <c:pt idx="55">
                  <c:v>3.298</c:v>
                </c:pt>
                <c:pt idx="56">
                  <c:v>675.89800000000002</c:v>
                </c:pt>
                <c:pt idx="57">
                  <c:v>5.2190000000000003</c:v>
                </c:pt>
                <c:pt idx="58">
                  <c:v>16.474</c:v>
                </c:pt>
                <c:pt idx="59">
                  <c:v>3.218</c:v>
                </c:pt>
                <c:pt idx="60">
                  <c:v>2.339</c:v>
                </c:pt>
                <c:pt idx="61">
                  <c:v>17.393000000000001</c:v>
                </c:pt>
                <c:pt idx="62">
                  <c:v>15.073</c:v>
                </c:pt>
                <c:pt idx="63">
                  <c:v>2.8839999999999999</c:v>
                </c:pt>
                <c:pt idx="64">
                  <c:v>1.4019999999999999</c:v>
                </c:pt>
                <c:pt idx="65">
                  <c:v>445.24299999999999</c:v>
                </c:pt>
                <c:pt idx="66">
                  <c:v>334.55099999999999</c:v>
                </c:pt>
              </c:numCache>
            </c:numRef>
          </c:val>
          <c:smooth val="0"/>
        </c:ser>
        <c:dLbls>
          <c:showLegendKey val="0"/>
          <c:showVal val="0"/>
          <c:showCatName val="0"/>
          <c:showSerName val="0"/>
          <c:showPercent val="0"/>
          <c:showBubbleSize val="0"/>
        </c:dLbls>
        <c:marker val="1"/>
        <c:smooth val="0"/>
        <c:axId val="576109632"/>
        <c:axId val="576107672"/>
      </c:lineChart>
      <c:catAx>
        <c:axId val="576107280"/>
        <c:scaling>
          <c:orientation val="minMax"/>
        </c:scaling>
        <c:delete val="0"/>
        <c:axPos val="b"/>
        <c:numFmt formatCode="General" sourceLinked="0"/>
        <c:majorTickMark val="out"/>
        <c:minorTickMark val="none"/>
        <c:tickLblPos val="nextTo"/>
        <c:txPr>
          <a:bodyPr/>
          <a:lstStyle/>
          <a:p>
            <a:pPr>
              <a:defRPr sz="600"/>
            </a:pPr>
            <a:endParaRPr lang="en-US"/>
          </a:p>
        </c:txPr>
        <c:crossAx val="576111592"/>
        <c:crosses val="autoZero"/>
        <c:auto val="1"/>
        <c:lblAlgn val="ctr"/>
        <c:lblOffset val="100"/>
        <c:noMultiLvlLbl val="0"/>
      </c:catAx>
      <c:valAx>
        <c:axId val="576111592"/>
        <c:scaling>
          <c:orientation val="minMax"/>
        </c:scaling>
        <c:delete val="0"/>
        <c:axPos val="l"/>
        <c:majorGridlines/>
        <c:title>
          <c:tx>
            <c:rich>
              <a:bodyPr rot="-5400000" vert="horz"/>
              <a:lstStyle/>
              <a:p>
                <a:pPr>
                  <a:defRPr/>
                </a:pPr>
                <a:r>
                  <a:rPr lang="en-US"/>
                  <a:t>Distribution Rate (in $ per month)</a:t>
                </a:r>
              </a:p>
            </c:rich>
          </c:tx>
          <c:overlay val="0"/>
        </c:title>
        <c:numFmt formatCode="_-&quot;$&quot;* #,##0_-;\-&quot;$&quot;* #,##0_-;_-&quot;$&quot;* &quot;-&quot;??_-;_-@_-" sourceLinked="1"/>
        <c:majorTickMark val="out"/>
        <c:minorTickMark val="none"/>
        <c:tickLblPos val="nextTo"/>
        <c:crossAx val="576107280"/>
        <c:crosses val="autoZero"/>
        <c:crossBetween val="between"/>
      </c:valAx>
      <c:valAx>
        <c:axId val="576107672"/>
        <c:scaling>
          <c:orientation val="minMax"/>
        </c:scaling>
        <c:delete val="0"/>
        <c:axPos val="r"/>
        <c:title>
          <c:tx>
            <c:rich>
              <a:bodyPr rot="-5400000" vert="horz"/>
              <a:lstStyle/>
              <a:p>
                <a:pPr>
                  <a:defRPr/>
                </a:pPr>
                <a:r>
                  <a:rPr lang="en-US"/>
                  <a:t># of residential customers in 2015 (in 1000s)</a:t>
                </a:r>
              </a:p>
            </c:rich>
          </c:tx>
          <c:overlay val="0"/>
        </c:title>
        <c:numFmt formatCode="General" sourceLinked="1"/>
        <c:majorTickMark val="out"/>
        <c:minorTickMark val="none"/>
        <c:tickLblPos val="nextTo"/>
        <c:crossAx val="576109632"/>
        <c:crosses val="max"/>
        <c:crossBetween val="between"/>
      </c:valAx>
      <c:catAx>
        <c:axId val="576109632"/>
        <c:scaling>
          <c:orientation val="minMax"/>
        </c:scaling>
        <c:delete val="1"/>
        <c:axPos val="b"/>
        <c:numFmt formatCode="General" sourceLinked="1"/>
        <c:majorTickMark val="out"/>
        <c:minorTickMark val="none"/>
        <c:tickLblPos val="nextTo"/>
        <c:crossAx val="576107672"/>
        <c:crosses val="autoZero"/>
        <c:auto val="1"/>
        <c:lblAlgn val="ctr"/>
        <c:lblOffset val="100"/>
        <c:noMultiLvlLbl val="0"/>
      </c:catAx>
    </c:plotArea>
    <c:legend>
      <c:legendPos val="b"/>
      <c:layout>
        <c:manualLayout>
          <c:xMode val="edge"/>
          <c:yMode val="edge"/>
          <c:x val="0.31619027777777775"/>
          <c:y val="0.94336055555555554"/>
          <c:w val="0.38960344444444445"/>
          <c:h val="4.2528333333333335E-2"/>
        </c:manualLayout>
      </c:layout>
      <c:overlay val="0"/>
    </c:legend>
    <c:plotVisOnly val="1"/>
    <c:dispBlanksAs val="gap"/>
    <c:showDLblsOverMax val="0"/>
  </c:chart>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a:pPr>
            <a:r>
              <a:rPr lang="en-CA" sz="1000" dirty="0" smtClean="0"/>
              <a:t>Example Scenario:</a:t>
            </a:r>
          </a:p>
          <a:p>
            <a:pPr>
              <a:defRPr sz="1000"/>
            </a:pPr>
            <a:r>
              <a:rPr lang="en-CA" sz="1000" dirty="0" smtClean="0"/>
              <a:t>Equalizing</a:t>
            </a:r>
            <a:r>
              <a:rPr lang="en-CA" sz="1000" baseline="0" dirty="0" smtClean="0"/>
              <a:t> </a:t>
            </a:r>
            <a:r>
              <a:rPr lang="en-CA" sz="1000" baseline="0" dirty="0" err="1" smtClean="0"/>
              <a:t>Dx</a:t>
            </a:r>
            <a:r>
              <a:rPr lang="en-CA" sz="1000" baseline="0" dirty="0" smtClean="0"/>
              <a:t> Costs (2016) </a:t>
            </a:r>
          </a:p>
          <a:p>
            <a:pPr>
              <a:defRPr sz="1000"/>
            </a:pPr>
            <a:r>
              <a:rPr lang="en-CA" sz="1000" baseline="0" dirty="0" smtClean="0"/>
              <a:t>w/ Toronto Hydro@ 1000kWh/Month</a:t>
            </a:r>
            <a:endParaRPr lang="en-CA" sz="1000" dirty="0"/>
          </a:p>
        </c:rich>
      </c:tx>
      <c:overlay val="0"/>
    </c:title>
    <c:autoTitleDeleted val="0"/>
    <c:plotArea>
      <c:layout/>
      <c:barChart>
        <c:barDir val="col"/>
        <c:grouping val="stacked"/>
        <c:varyColors val="0"/>
        <c:ser>
          <c:idx val="0"/>
          <c:order val="0"/>
          <c:tx>
            <c:strRef>
              <c:f>Sheet1!$B$1</c:f>
              <c:strCache>
                <c:ptCount val="1"/>
                <c:pt idx="0">
                  <c:v>Effective Dx Rate</c:v>
                </c:pt>
              </c:strCache>
            </c:strRef>
          </c:tx>
          <c:invertIfNegative val="0"/>
          <c:dLbls>
            <c:dLbl>
              <c:idx val="0"/>
              <c:layout>
                <c:manualLayout>
                  <c:x val="2.9633480512953215E-3"/>
                  <c:y val="-1.2439017903279734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1"/>
              <c:layout>
                <c:manualLayout>
                  <c:x val="5.9266961025906699E-3"/>
                  <c:y val="-1.2439017903279734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2"/>
              <c:layout>
                <c:manualLayout>
                  <c:x val="0"/>
                  <c:y val="-1.2439017903279734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3"/>
              <c:layout>
                <c:manualLayout>
                  <c:x val="2.9633480512953215E-3"/>
                  <c:y val="-1.2439017903279734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4"/>
              <c:layout>
                <c:manualLayout>
                  <c:x val="1.4816740256476607E-3"/>
                  <c:y val="-1.2438827927900456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2438827927900456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6"/>
              <c:layout>
                <c:manualLayout>
                  <c:x val="1.4816740256476607E-3"/>
                  <c:y val="-1.0026330587555853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7"/>
              <c:layout>
                <c:manualLayout>
                  <c:x val="4.4450220769429822E-3"/>
                  <c:y val="-1.2438827927900456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8"/>
              <c:layout>
                <c:manualLayout>
                  <c:x val="-1.0865484002417795E-16"/>
                  <c:y val="-1.2438827927900456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9"/>
              <c:layout>
                <c:manualLayout>
                  <c:x val="5.926696102590643E-3"/>
                  <c:y val="-1.2439017903279734E-2"/>
                </c:manualLayout>
              </c:layout>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0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Hydro One R2</c:v>
                </c:pt>
                <c:pt idx="1">
                  <c:v>Hydro One R1</c:v>
                </c:pt>
                <c:pt idx="2">
                  <c:v>Algoma Power*</c:v>
                </c:pt>
                <c:pt idx="3">
                  <c:v>Atikokan Hydro</c:v>
                </c:pt>
                <c:pt idx="4">
                  <c:v>InnPower</c:v>
                </c:pt>
                <c:pt idx="5">
                  <c:v>Lakeland (Parry Sound)</c:v>
                </c:pt>
                <c:pt idx="6">
                  <c:v>Norfolk (Hydro One)</c:v>
                </c:pt>
                <c:pt idx="7">
                  <c:v>Northern Ontario Wires</c:v>
                </c:pt>
                <c:pt idx="8">
                  <c:v>Wellington North Hydro</c:v>
                </c:pt>
                <c:pt idx="9">
                  <c:v>Toronto Hydro</c:v>
                </c:pt>
              </c:strCache>
            </c:strRef>
          </c:cat>
          <c:val>
            <c:numRef>
              <c:f>Sheet1!$B$2:$B$11</c:f>
              <c:numCache>
                <c:formatCode>"$"#,##0.00_);[Red]\("$"#,##0.00\)</c:formatCode>
                <c:ptCount val="10"/>
                <c:pt idx="0">
                  <c:v>42.26</c:v>
                </c:pt>
                <c:pt idx="1">
                  <c:v>42.26</c:v>
                </c:pt>
                <c:pt idx="2">
                  <c:v>42.26</c:v>
                </c:pt>
                <c:pt idx="3">
                  <c:v>42.26</c:v>
                </c:pt>
                <c:pt idx="4">
                  <c:v>42.26</c:v>
                </c:pt>
                <c:pt idx="5">
                  <c:v>42.26</c:v>
                </c:pt>
                <c:pt idx="6">
                  <c:v>42.26</c:v>
                </c:pt>
                <c:pt idx="7">
                  <c:v>42.26</c:v>
                </c:pt>
                <c:pt idx="8">
                  <c:v>42.26</c:v>
                </c:pt>
                <c:pt idx="9">
                  <c:v>42.26</c:v>
                </c:pt>
              </c:numCache>
            </c:numRef>
          </c:val>
        </c:ser>
        <c:ser>
          <c:idx val="1"/>
          <c:order val="1"/>
          <c:tx>
            <c:strRef>
              <c:f>Sheet1!$C$1</c:f>
              <c:strCache>
                <c:ptCount val="1"/>
                <c:pt idx="0">
                  <c:v>Proposed Enhacnement</c:v>
                </c:pt>
              </c:strCache>
            </c:strRef>
          </c:tx>
          <c:spPr>
            <a:pattFill prst="wdDnDiag">
              <a:fgClr>
                <a:schemeClr val="accent2"/>
              </a:fgClr>
              <a:bgClr>
                <a:schemeClr val="bg1"/>
              </a:bgClr>
            </a:pattFill>
          </c:spPr>
          <c:invertIfNegative val="0"/>
          <c:dLbls>
            <c:dLbl>
              <c:idx val="0"/>
              <c:layout>
                <c:manualLayout>
                  <c:x val="2.9633480512953215E-3"/>
                  <c:y val="-2.6256117207209946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1"/>
              <c:layout>
                <c:manualLayout>
                  <c:x val="-1.4816740256476607E-3"/>
                  <c:y val="-5.9730158971397308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2"/>
              <c:layout>
                <c:manualLayout>
                  <c:x val="0"/>
                  <c:y val="-4.6768328824584336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3"/>
              <c:layout>
                <c:manualLayout>
                  <c:x val="-1.4816740256476607E-3"/>
                  <c:y val="-3.2849782668166204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4"/>
              <c:layout>
                <c:manualLayout>
                  <c:x val="1.4816740256476607E-3"/>
                  <c:y val="-3.0880307912094593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5"/>
              <c:layout>
                <c:manualLayout>
                  <c:x val="-1.4816740256476607E-3"/>
                  <c:y val="-2.7907193227757681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6"/>
              <c:layout>
                <c:manualLayout>
                  <c:x val="-1.4816740256476607E-3"/>
                  <c:y val="-2.374312289127329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7"/>
              <c:layout>
                <c:manualLayout>
                  <c:x val="0"/>
                  <c:y val="-2.5861158393872156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8"/>
              <c:layout>
                <c:manualLayout>
                  <c:x val="1.4816740256476607E-3"/>
                  <c:y val="-2.1585572509802729E-2"/>
                </c:manualLayout>
              </c:layout>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0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Hydro One R2</c:v>
                </c:pt>
                <c:pt idx="1">
                  <c:v>Hydro One R1</c:v>
                </c:pt>
                <c:pt idx="2">
                  <c:v>Algoma Power*</c:v>
                </c:pt>
                <c:pt idx="3">
                  <c:v>Atikokan Hydro</c:v>
                </c:pt>
                <c:pt idx="4">
                  <c:v>InnPower</c:v>
                </c:pt>
                <c:pt idx="5">
                  <c:v>Lakeland (Parry Sound)</c:v>
                </c:pt>
                <c:pt idx="6">
                  <c:v>Norfolk (Hydro One)</c:v>
                </c:pt>
                <c:pt idx="7">
                  <c:v>Northern Ontario Wires</c:v>
                </c:pt>
                <c:pt idx="8">
                  <c:v>Wellington North Hydro</c:v>
                </c:pt>
                <c:pt idx="9">
                  <c:v>Toronto Hydro</c:v>
                </c:pt>
              </c:strCache>
            </c:strRef>
          </c:cat>
          <c:val>
            <c:numRef>
              <c:f>Sheet1!$C$2:$C$11</c:f>
              <c:numCache>
                <c:formatCode>"$"#,##0.00_);[Red]\("$"#,##0.00\)</c:formatCode>
                <c:ptCount val="10"/>
                <c:pt idx="0">
                  <c:v>15.55</c:v>
                </c:pt>
                <c:pt idx="1">
                  <c:v>19.21</c:v>
                </c:pt>
                <c:pt idx="2">
                  <c:v>13.19</c:v>
                </c:pt>
                <c:pt idx="3">
                  <c:v>7.74</c:v>
                </c:pt>
                <c:pt idx="4">
                  <c:v>3.19</c:v>
                </c:pt>
                <c:pt idx="5" formatCode="General">
                  <c:v>4.8600000000000003</c:v>
                </c:pt>
                <c:pt idx="6">
                  <c:v>1.34</c:v>
                </c:pt>
                <c:pt idx="7">
                  <c:v>0.28000000000000003</c:v>
                </c:pt>
                <c:pt idx="8">
                  <c:v>1.44</c:v>
                </c:pt>
              </c:numCache>
            </c:numRef>
          </c:val>
        </c:ser>
        <c:ser>
          <c:idx val="2"/>
          <c:order val="2"/>
          <c:tx>
            <c:strRef>
              <c:f>Sheet1!$D$1</c:f>
              <c:strCache>
                <c:ptCount val="1"/>
                <c:pt idx="0">
                  <c:v>Fall 2016 RRRP Expansion</c:v>
                </c:pt>
              </c:strCache>
            </c:strRef>
          </c:tx>
          <c:invertIfNegative val="0"/>
          <c:dLbls>
            <c:dLbl>
              <c:idx val="0"/>
              <c:layout>
                <c:manualLayout>
                  <c:x val="2.9633480512953215E-3"/>
                  <c:y val="-2.4415445758229733E-2"/>
                </c:manualLayout>
              </c:layout>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0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Hydro One R2</c:v>
                </c:pt>
                <c:pt idx="1">
                  <c:v>Hydro One R1</c:v>
                </c:pt>
                <c:pt idx="2">
                  <c:v>Algoma Power*</c:v>
                </c:pt>
                <c:pt idx="3">
                  <c:v>Atikokan Hydro</c:v>
                </c:pt>
                <c:pt idx="4">
                  <c:v>InnPower</c:v>
                </c:pt>
                <c:pt idx="5">
                  <c:v>Lakeland (Parry Sound)</c:v>
                </c:pt>
                <c:pt idx="6">
                  <c:v>Norfolk (Hydro One)</c:v>
                </c:pt>
                <c:pt idx="7">
                  <c:v>Northern Ontario Wires</c:v>
                </c:pt>
                <c:pt idx="8">
                  <c:v>Wellington North Hydro</c:v>
                </c:pt>
                <c:pt idx="9">
                  <c:v>Toronto Hydro</c:v>
                </c:pt>
              </c:strCache>
            </c:strRef>
          </c:cat>
          <c:val>
            <c:numRef>
              <c:f>Sheet1!$D$2:$D$11</c:f>
              <c:numCache>
                <c:formatCode>General</c:formatCode>
                <c:ptCount val="10"/>
                <c:pt idx="0" formatCode="&quot;$&quot;#,##0.00_);[Red]\(&quot;$&quot;#,##0.00\)">
                  <c:v>29</c:v>
                </c:pt>
              </c:numCache>
            </c:numRef>
          </c:val>
        </c:ser>
        <c:ser>
          <c:idx val="3"/>
          <c:order val="3"/>
          <c:tx>
            <c:strRef>
              <c:f>Sheet1!$E$1</c:f>
              <c:strCache>
                <c:ptCount val="1"/>
                <c:pt idx="0">
                  <c:v>Legacy RRRP</c:v>
                </c:pt>
              </c:strCache>
            </c:strRef>
          </c:tx>
          <c:invertIfNegative val="0"/>
          <c:dLbls>
            <c:dLbl>
              <c:idx val="0"/>
              <c:layout>
                <c:manualLayout>
                  <c:x val="2.9633480512953215E-3"/>
                  <c:y val="-6.6732651448372293E-3"/>
                </c:manualLayout>
              </c:layout>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000" b="1">
                    <a:solidFill>
                      <a:schemeClr val="bg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Hydro One R2</c:v>
                </c:pt>
                <c:pt idx="1">
                  <c:v>Hydro One R1</c:v>
                </c:pt>
                <c:pt idx="2">
                  <c:v>Algoma Power*</c:v>
                </c:pt>
                <c:pt idx="3">
                  <c:v>Atikokan Hydro</c:v>
                </c:pt>
                <c:pt idx="4">
                  <c:v>InnPower</c:v>
                </c:pt>
                <c:pt idx="5">
                  <c:v>Lakeland (Parry Sound)</c:v>
                </c:pt>
                <c:pt idx="6">
                  <c:v>Norfolk (Hydro One)</c:v>
                </c:pt>
                <c:pt idx="7">
                  <c:v>Northern Ontario Wires</c:v>
                </c:pt>
                <c:pt idx="8">
                  <c:v>Wellington North Hydro</c:v>
                </c:pt>
                <c:pt idx="9">
                  <c:v>Toronto Hydro</c:v>
                </c:pt>
              </c:strCache>
            </c:strRef>
          </c:cat>
          <c:val>
            <c:numRef>
              <c:f>Sheet1!$E$2:$E$11</c:f>
              <c:numCache>
                <c:formatCode>General</c:formatCode>
                <c:ptCount val="10"/>
                <c:pt idx="0" formatCode="&quot;$&quot;#,##0.00_);[Red]\(&quot;$&quot;#,##0.00\)">
                  <c:v>31.5</c:v>
                </c:pt>
              </c:numCache>
            </c:numRef>
          </c:val>
        </c:ser>
        <c:dLbls>
          <c:dLblPos val="inEnd"/>
          <c:showLegendKey val="0"/>
          <c:showVal val="1"/>
          <c:showCatName val="0"/>
          <c:showSerName val="0"/>
          <c:showPercent val="0"/>
          <c:showBubbleSize val="0"/>
        </c:dLbls>
        <c:gapWidth val="75"/>
        <c:overlap val="100"/>
        <c:axId val="576111984"/>
        <c:axId val="576108064"/>
      </c:barChart>
      <c:catAx>
        <c:axId val="576111984"/>
        <c:scaling>
          <c:orientation val="minMax"/>
        </c:scaling>
        <c:delete val="0"/>
        <c:axPos val="b"/>
        <c:numFmt formatCode="General" sourceLinked="0"/>
        <c:majorTickMark val="none"/>
        <c:minorTickMark val="none"/>
        <c:tickLblPos val="nextTo"/>
        <c:txPr>
          <a:bodyPr/>
          <a:lstStyle/>
          <a:p>
            <a:pPr>
              <a:defRPr sz="1000"/>
            </a:pPr>
            <a:endParaRPr lang="en-US"/>
          </a:p>
        </c:txPr>
        <c:crossAx val="576108064"/>
        <c:crosses val="autoZero"/>
        <c:auto val="1"/>
        <c:lblAlgn val="ctr"/>
        <c:lblOffset val="100"/>
        <c:noMultiLvlLbl val="0"/>
      </c:catAx>
      <c:valAx>
        <c:axId val="576108064"/>
        <c:scaling>
          <c:orientation val="minMax"/>
        </c:scaling>
        <c:delete val="0"/>
        <c:axPos val="l"/>
        <c:majorGridlines/>
        <c:numFmt formatCode="&quot;$&quot;#,##0.00_);[Red]\(&quot;$&quot;#,##0.00\)" sourceLinked="1"/>
        <c:majorTickMark val="none"/>
        <c:minorTickMark val="none"/>
        <c:tickLblPos val="nextTo"/>
        <c:spPr>
          <a:ln w="9525">
            <a:noFill/>
          </a:ln>
        </c:spPr>
        <c:txPr>
          <a:bodyPr/>
          <a:lstStyle/>
          <a:p>
            <a:pPr>
              <a:defRPr sz="1000"/>
            </a:pPr>
            <a:endParaRPr lang="en-US"/>
          </a:p>
        </c:txPr>
        <c:crossAx val="576111984"/>
        <c:crosses val="autoZero"/>
        <c:crossBetween val="between"/>
      </c:valAx>
    </c:plotArea>
    <c:legend>
      <c:legendPos val="b"/>
      <c:layout>
        <c:manualLayout>
          <c:xMode val="edge"/>
          <c:yMode val="edge"/>
          <c:x val="9.4463494582518586E-6"/>
          <c:y val="0.88914716529698579"/>
          <c:w val="0.76927218783993234"/>
          <c:h val="0.11085283470301426"/>
        </c:manualLayout>
      </c:layout>
      <c:overlay val="0"/>
      <c:txPr>
        <a:bodyPr/>
        <a:lstStyle/>
        <a:p>
          <a:pPr>
            <a:defRPr sz="1000"/>
          </a:pPr>
          <a:endParaRPr lang="en-US"/>
        </a:p>
      </c:txPr>
    </c:legend>
    <c:plotVisOnly val="1"/>
    <c:dispBlanksAs val="gap"/>
    <c:showDLblsOverMax val="0"/>
  </c:chart>
  <c:spPr>
    <a:ln>
      <a:solidFill>
        <a:schemeClr val="tx1"/>
      </a:solidFill>
    </a:ln>
  </c:spPr>
  <c:txPr>
    <a:bodyPr/>
    <a:lstStyle/>
    <a:p>
      <a:pPr>
        <a:defRPr sz="1800"/>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0.07411</cdr:x>
      <cdr:y>0.79689</cdr:y>
    </cdr:from>
    <cdr:to>
      <cdr:x>0.37332</cdr:x>
      <cdr:y>0.88052</cdr:y>
    </cdr:to>
    <cdr:sp macro="" textlink="">
      <cdr:nvSpPr>
        <cdr:cNvPr id="4" name="TextBox 4"/>
        <cdr:cNvSpPr txBox="1"/>
      </cdr:nvSpPr>
      <cdr:spPr>
        <a:xfrm xmlns:a="http://schemas.openxmlformats.org/drawingml/2006/main">
          <a:off x="570692" y="2639581"/>
          <a:ext cx="2304205" cy="277014"/>
        </a:xfrm>
        <a:prstGeom xmlns:a="http://schemas.openxmlformats.org/drawingml/2006/main" prst="rect">
          <a:avLst/>
        </a:prstGeom>
        <a:solidFill xmlns:a="http://schemas.openxmlformats.org/drawingml/2006/main">
          <a:schemeClr val="bg1"/>
        </a:solidFill>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CA" sz="1200" i="1" dirty="0"/>
            <a:t>Source</a:t>
          </a:r>
          <a:r>
            <a:rPr lang="en-CA" sz="1200" dirty="0"/>
            <a:t>:</a:t>
          </a:r>
          <a:r>
            <a:rPr lang="en-CA" sz="1200" baseline="0" dirty="0"/>
            <a:t> </a:t>
          </a:r>
          <a:r>
            <a:rPr lang="en-CA" sz="1200" dirty="0"/>
            <a:t>IESO; Ministry of Energy</a:t>
          </a:r>
        </a:p>
      </cdr:txBody>
    </cdr:sp>
  </cdr:relSizeAnchor>
</c:userShapes>
</file>

<file path=ppt/drawings/drawing2.xml><?xml version="1.0" encoding="utf-8"?>
<c:userShapes xmlns:c="http://schemas.openxmlformats.org/drawingml/2006/chart">
  <cdr:relSizeAnchor xmlns:cdr="http://schemas.openxmlformats.org/drawingml/2006/chartDrawing">
    <cdr:from>
      <cdr:x>0.07411</cdr:x>
      <cdr:y>0.79689</cdr:y>
    </cdr:from>
    <cdr:to>
      <cdr:x>0.37332</cdr:x>
      <cdr:y>0.88052</cdr:y>
    </cdr:to>
    <cdr:sp macro="" textlink="">
      <cdr:nvSpPr>
        <cdr:cNvPr id="4" name="TextBox 4"/>
        <cdr:cNvSpPr txBox="1"/>
      </cdr:nvSpPr>
      <cdr:spPr>
        <a:xfrm xmlns:a="http://schemas.openxmlformats.org/drawingml/2006/main">
          <a:off x="570692" y="2639581"/>
          <a:ext cx="2304205" cy="277014"/>
        </a:xfrm>
        <a:prstGeom xmlns:a="http://schemas.openxmlformats.org/drawingml/2006/main" prst="rect">
          <a:avLst/>
        </a:prstGeom>
        <a:solidFill xmlns:a="http://schemas.openxmlformats.org/drawingml/2006/main">
          <a:schemeClr val="bg1"/>
        </a:solidFill>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CA" sz="1200" i="1" dirty="0"/>
            <a:t>Source</a:t>
          </a:r>
          <a:r>
            <a:rPr lang="en-CA" sz="1200" dirty="0"/>
            <a:t>:</a:t>
          </a:r>
          <a:r>
            <a:rPr lang="en-CA" sz="1200" baseline="0" dirty="0"/>
            <a:t> </a:t>
          </a:r>
          <a:r>
            <a:rPr lang="en-CA" sz="1200" dirty="0"/>
            <a:t>IESO; Ministry of Energy</a:t>
          </a:r>
        </a:p>
      </cdr:txBody>
    </cdr:sp>
  </cdr:relSizeAnchor>
</c:userShapes>
</file>

<file path=ppt/drawings/drawing3.xml><?xml version="1.0" encoding="utf-8"?>
<c:userShapes xmlns:c="http://schemas.openxmlformats.org/drawingml/2006/chart">
  <cdr:relSizeAnchor xmlns:cdr="http://schemas.openxmlformats.org/drawingml/2006/chartDrawing">
    <cdr:from>
      <cdr:x>0</cdr:x>
      <cdr:y>0</cdr:y>
    </cdr:from>
    <cdr:to>
      <cdr:x>1</cdr:x>
      <cdr:y>0.17473</cdr:y>
    </cdr:to>
    <cdr:sp macro="" textlink="">
      <cdr:nvSpPr>
        <cdr:cNvPr id="2" name="TextBox 1"/>
        <cdr:cNvSpPr txBox="1"/>
      </cdr:nvSpPr>
      <cdr:spPr>
        <a:xfrm xmlns:a="http://schemas.openxmlformats.org/drawingml/2006/main">
          <a:off x="0" y="0"/>
          <a:ext cx="2933700"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1200" b="1" dirty="0">
              <a:latin typeface="Arial" panose="020B0604020202020204" pitchFamily="34" charset="0"/>
              <a:cs typeface="Arial" panose="020B0604020202020204" pitchFamily="34" charset="0"/>
            </a:rPr>
            <a:t>Estimated All-In Electricity Price </a:t>
          </a:r>
        </a:p>
        <a:p xmlns:a="http://schemas.openxmlformats.org/drawingml/2006/main">
          <a:r>
            <a:rPr lang="en-CA" sz="1200" b="0" i="1" dirty="0">
              <a:latin typeface="Arial" panose="020B0604020202020204" pitchFamily="34" charset="0"/>
              <a:cs typeface="Arial" panose="020B0604020202020204" pitchFamily="34" charset="0"/>
            </a:rPr>
            <a:t>for</a:t>
          </a:r>
          <a:r>
            <a:rPr lang="en-CA" sz="1200" b="0" i="1" baseline="0" dirty="0">
              <a:latin typeface="Arial" panose="020B0604020202020204" pitchFamily="34" charset="0"/>
              <a:cs typeface="Arial" panose="020B0604020202020204" pitchFamily="34" charset="0"/>
            </a:rPr>
            <a:t> </a:t>
          </a:r>
          <a:r>
            <a:rPr lang="en-CA" sz="1200" b="0" i="1" u="sng" baseline="0" dirty="0">
              <a:latin typeface="Arial" panose="020B0604020202020204" pitchFamily="34" charset="0"/>
              <a:cs typeface="Arial" panose="020B0604020202020204" pitchFamily="34" charset="0"/>
            </a:rPr>
            <a:t>Average Class A</a:t>
          </a:r>
          <a:r>
            <a:rPr lang="en-CA" sz="1200" b="0" i="1" u="none" baseline="0" dirty="0">
              <a:latin typeface="Arial" panose="020B0604020202020204" pitchFamily="34" charset="0"/>
              <a:cs typeface="Arial" panose="020B0604020202020204" pitchFamily="34" charset="0"/>
            </a:rPr>
            <a:t> </a:t>
          </a:r>
          <a:r>
            <a:rPr lang="en-CA" sz="1200" b="0" i="1" baseline="0" dirty="0">
              <a:latin typeface="Arial" panose="020B0604020202020204" pitchFamily="34" charset="0"/>
              <a:cs typeface="Arial" panose="020B0604020202020204" pitchFamily="34" charset="0"/>
            </a:rPr>
            <a:t>in $/MWh</a:t>
          </a:r>
          <a:endParaRPr lang="en-CA" sz="1200" b="0" i="1" dirty="0">
            <a:latin typeface="Arial" panose="020B0604020202020204" pitchFamily="34" charset="0"/>
            <a:cs typeface="Arial" panose="020B0604020202020204" pitchFamily="34"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cdr:x>
      <cdr:y>0.89025</cdr:y>
    </cdr:from>
    <cdr:to>
      <cdr:x>0.29055</cdr:x>
      <cdr:y>1</cdr:y>
    </cdr:to>
    <cdr:sp macro="" textlink="">
      <cdr:nvSpPr>
        <cdr:cNvPr id="3" name="TextBox 1"/>
        <cdr:cNvSpPr txBox="1"/>
      </cdr:nvSpPr>
      <cdr:spPr>
        <a:xfrm xmlns:a="http://schemas.openxmlformats.org/drawingml/2006/main">
          <a:off x="0" y="4807325"/>
          <a:ext cx="2510382" cy="59267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CA" sz="1000" dirty="0"/>
            <a:t>* Hydro One customer</a:t>
          </a:r>
          <a:r>
            <a:rPr lang="en-CA" sz="1000" baseline="0" dirty="0"/>
            <a:t> numbers are for 2016.</a:t>
          </a:r>
        </a:p>
        <a:p xmlns:a="http://schemas.openxmlformats.org/drawingml/2006/main">
          <a:r>
            <a:rPr lang="en-CA" sz="1000" baseline="0" dirty="0"/>
            <a:t>** 2014 res. customers.</a:t>
          </a:r>
        </a:p>
        <a:p xmlns:a="http://schemas.openxmlformats.org/drawingml/2006/main">
          <a:r>
            <a:rPr lang="en-CA" sz="1000" baseline="0" dirty="0"/>
            <a:t>*** 2013 res. customers.</a:t>
          </a:r>
          <a:endParaRPr lang="en-CA" sz="1000" dirty="0"/>
        </a:p>
      </cdr:txBody>
    </cdr:sp>
  </cdr:relSizeAnchor>
  <cdr:relSizeAnchor xmlns:cdr="http://schemas.openxmlformats.org/drawingml/2006/chartDrawing">
    <cdr:from>
      <cdr:x>0.911</cdr:x>
      <cdr:y>0.14668</cdr:y>
    </cdr:from>
    <cdr:to>
      <cdr:x>0.91647</cdr:x>
      <cdr:y>0.32003</cdr:y>
    </cdr:to>
    <cdr:sp macro="" textlink="">
      <cdr:nvSpPr>
        <cdr:cNvPr id="4" name="Left Bracket 3"/>
        <cdr:cNvSpPr/>
      </cdr:nvSpPr>
      <cdr:spPr>
        <a:xfrm xmlns:a="http://schemas.openxmlformats.org/drawingml/2006/main">
          <a:off x="8198967" y="792088"/>
          <a:ext cx="49253" cy="936086"/>
        </a:xfrm>
        <a:prstGeom xmlns:a="http://schemas.openxmlformats.org/drawingml/2006/main" prst="leftBracket">
          <a:avLst/>
        </a:prstGeom>
        <a:pattFill xmlns:a="http://schemas.openxmlformats.org/drawingml/2006/main" prst="dkUpDiag">
          <a:fgClr>
            <a:srgbClr val="6A4F81"/>
          </a:fgClr>
          <a:bgClr>
            <a:schemeClr val="bg1"/>
          </a:bgClr>
        </a:pattFill>
        <a:ln xmlns:a="http://schemas.openxmlformats.org/drawingml/2006/main" w="19050">
          <a:no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0.10291</cdr:x>
      <cdr:y>0.28003</cdr:y>
    </cdr:from>
    <cdr:to>
      <cdr:x>0.47895</cdr:x>
      <cdr:y>0.46052</cdr:y>
    </cdr:to>
    <cdr:sp macro="" textlink="">
      <cdr:nvSpPr>
        <cdr:cNvPr id="5" name="Rectangular Callout 4"/>
        <cdr:cNvSpPr/>
      </cdr:nvSpPr>
      <cdr:spPr>
        <a:xfrm xmlns:a="http://schemas.openxmlformats.org/drawingml/2006/main">
          <a:off x="926159" y="1512168"/>
          <a:ext cx="3384405" cy="974625"/>
        </a:xfrm>
        <a:prstGeom xmlns:a="http://schemas.openxmlformats.org/drawingml/2006/main" prst="wedgeRectCallout">
          <a:avLst>
            <a:gd name="adj1" fmla="val 133722"/>
            <a:gd name="adj2" fmla="val 15518"/>
          </a:avLst>
        </a:prstGeom>
        <a:solidFill xmlns:a="http://schemas.openxmlformats.org/drawingml/2006/main">
          <a:schemeClr val="bg1">
            <a:lumMod val="85000"/>
          </a:schemeClr>
        </a:solidFill>
        <a:ln xmlns:a="http://schemas.openxmlformats.org/drawingml/2006/main">
          <a:solidFill>
            <a:schemeClr val="accent1">
              <a:lumMod val="60000"/>
              <a:lumOff val="4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n-US" sz="1000" b="1" i="1" dirty="0">
              <a:solidFill>
                <a:schemeClr val="tx1"/>
              </a:solidFill>
              <a:latin typeface="Calibri" panose="020F0502020204030204" pitchFamily="34" charset="0"/>
              <a:cs typeface="Calibri" panose="020F0502020204030204" pitchFamily="34" charset="0"/>
            </a:rPr>
            <a:t>Possible F</a:t>
          </a:r>
          <a:r>
            <a:rPr lang="en-US" sz="1000" b="1" i="1" dirty="0" smtClean="0">
              <a:solidFill>
                <a:schemeClr val="tx1"/>
              </a:solidFill>
              <a:latin typeface="Calibri" panose="020F0502020204030204" pitchFamily="34" charset="0"/>
              <a:cs typeface="Calibri" panose="020F0502020204030204" pitchFamily="34" charset="0"/>
            </a:rPr>
            <a:t>urther Enhancement</a:t>
          </a:r>
          <a:r>
            <a:rPr lang="en-US" sz="1000" b="1" dirty="0">
              <a:solidFill>
                <a:schemeClr val="tx1"/>
              </a:solidFill>
              <a:latin typeface="Calibri" panose="020F0502020204030204" pitchFamily="34" charset="0"/>
              <a:cs typeface="Calibri" panose="020F0502020204030204" pitchFamily="34" charset="0"/>
            </a:rPr>
            <a:t>: </a:t>
          </a:r>
          <a:r>
            <a:rPr lang="en-US" sz="1000" dirty="0">
              <a:solidFill>
                <a:schemeClr val="tx1"/>
              </a:solidFill>
              <a:latin typeface="Calibri" panose="020F0502020204030204" pitchFamily="34" charset="0"/>
              <a:cs typeface="Calibri" panose="020F0502020204030204" pitchFamily="34" charset="0"/>
            </a:rPr>
            <a:t>RRRP could lower all consumers’ delivery charge to the </a:t>
          </a:r>
          <a:r>
            <a:rPr lang="en-US" sz="1000" dirty="0" smtClean="0">
              <a:solidFill>
                <a:schemeClr val="tx1"/>
              </a:solidFill>
              <a:latin typeface="Calibri" panose="020F0502020204030204" pitchFamily="34" charset="0"/>
              <a:cs typeface="Calibri" panose="020F0502020204030204" pitchFamily="34" charset="0"/>
            </a:rPr>
            <a:t>average Toronto Hydro rate of $42.26 (1000kWh, 2016). This would cost $165 million in year 1 and would provide benefit to roughly 900,000 customer paying the highest distribution rates in the province.</a:t>
          </a:r>
          <a:endParaRPr lang="en-US" sz="1000" dirty="0">
            <a:solidFill>
              <a:schemeClr val="tx1"/>
            </a:solidFill>
            <a:latin typeface="Calibri" panose="020F0502020204030204" pitchFamily="34" charset="0"/>
            <a:cs typeface="Calibri" panose="020F0502020204030204" pitchFamily="34" charset="0"/>
          </a:endParaRPr>
        </a:p>
      </cdr:txBody>
    </cdr:sp>
  </cdr:relSizeAnchor>
  <cdr:relSizeAnchor xmlns:cdr="http://schemas.openxmlformats.org/drawingml/2006/chartDrawing">
    <cdr:from>
      <cdr:x>0.49495</cdr:x>
      <cdr:y>0.11228</cdr:y>
    </cdr:from>
    <cdr:to>
      <cdr:x>0.77497</cdr:x>
      <cdr:y>0.3067</cdr:y>
    </cdr:to>
    <cdr:sp macro="" textlink="">
      <cdr:nvSpPr>
        <cdr:cNvPr id="6" name="Rectangular Callout 5"/>
        <cdr:cNvSpPr/>
      </cdr:nvSpPr>
      <cdr:spPr>
        <a:xfrm xmlns:a="http://schemas.openxmlformats.org/drawingml/2006/main">
          <a:off x="4454551" y="606338"/>
          <a:ext cx="2520222" cy="1049846"/>
        </a:xfrm>
        <a:prstGeom xmlns:a="http://schemas.openxmlformats.org/drawingml/2006/main" prst="wedgeRectCallout">
          <a:avLst>
            <a:gd name="adj1" fmla="val 98467"/>
            <a:gd name="adj2" fmla="val -31179"/>
          </a:avLst>
        </a:prstGeom>
        <a:solidFill xmlns:a="http://schemas.openxmlformats.org/drawingml/2006/main">
          <a:schemeClr val="bg1">
            <a:lumMod val="85000"/>
          </a:schemeClr>
        </a:solidFill>
        <a:ln xmlns:a="http://schemas.openxmlformats.org/drawingml/2006/main">
          <a:solidFill>
            <a:srgbClr val="7030A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n-US" sz="1000" b="1" i="1" dirty="0">
              <a:solidFill>
                <a:schemeClr val="tx1"/>
              </a:solidFill>
              <a:latin typeface="Calibri" panose="020F0502020204030204" pitchFamily="34" charset="0"/>
              <a:cs typeface="Calibri" panose="020F0502020204030204" pitchFamily="34" charset="0"/>
            </a:rPr>
            <a:t>Existing</a:t>
          </a:r>
          <a:r>
            <a:rPr lang="en-US" sz="1000" b="1" dirty="0">
              <a:solidFill>
                <a:schemeClr val="tx1"/>
              </a:solidFill>
              <a:latin typeface="Calibri" panose="020F0502020204030204" pitchFamily="34" charset="0"/>
              <a:cs typeface="Calibri" panose="020F0502020204030204" pitchFamily="34" charset="0"/>
            </a:rPr>
            <a:t>: </a:t>
          </a:r>
          <a:r>
            <a:rPr lang="en-US" sz="1000" dirty="0">
              <a:solidFill>
                <a:schemeClr val="tx1"/>
              </a:solidFill>
              <a:latin typeface="Calibri" panose="020F0502020204030204" pitchFamily="34" charset="0"/>
              <a:cs typeface="Calibri" panose="020F0502020204030204" pitchFamily="34" charset="0"/>
            </a:rPr>
            <a:t>As of January 1, 2017, </a:t>
          </a:r>
          <a:r>
            <a:rPr lang="en-US" sz="1000" dirty="0" smtClean="0">
              <a:solidFill>
                <a:schemeClr val="tx1"/>
              </a:solidFill>
              <a:latin typeface="Calibri" panose="020F0502020204030204" pitchFamily="34" charset="0"/>
              <a:cs typeface="Calibri" panose="020F0502020204030204" pitchFamily="34" charset="0"/>
            </a:rPr>
            <a:t>330,000 </a:t>
          </a:r>
          <a:r>
            <a:rPr lang="en-US" sz="1000" dirty="0">
              <a:solidFill>
                <a:schemeClr val="tx1"/>
              </a:solidFill>
              <a:latin typeface="Calibri" panose="020F0502020204030204" pitchFamily="34" charset="0"/>
              <a:cs typeface="Calibri" panose="020F0502020204030204" pitchFamily="34" charset="0"/>
            </a:rPr>
            <a:t>Hydro One  R2 customers will receive extra RRRP to bring their delivery charges in line with R1 customers. The total RRRP funding amount will increase from $120 million to $240 million annually for R2 customers.</a:t>
          </a:r>
        </a:p>
      </cdr:txBody>
    </cdr:sp>
  </cdr:relSizeAnchor>
</c:userShapes>
</file>

<file path=ppt/drawings/drawing5.xml><?xml version="1.0" encoding="utf-8"?>
<c:userShapes xmlns:c="http://schemas.openxmlformats.org/drawingml/2006/chart">
  <cdr:relSizeAnchor xmlns:cdr="http://schemas.openxmlformats.org/drawingml/2006/chartDrawing">
    <cdr:from>
      <cdr:x>0</cdr:x>
      <cdr:y>0.00868</cdr:y>
    </cdr:from>
    <cdr:to>
      <cdr:x>0.76042</cdr:x>
      <cdr:y>0.22743</cdr:y>
    </cdr:to>
    <cdr:sp macro="" textlink="">
      <cdr:nvSpPr>
        <cdr:cNvPr id="2" name="TextBox 1"/>
        <cdr:cNvSpPr txBox="1"/>
      </cdr:nvSpPr>
      <cdr:spPr>
        <a:xfrm xmlns:a="http://schemas.openxmlformats.org/drawingml/2006/main">
          <a:off x="0" y="23813"/>
          <a:ext cx="3476625" cy="6000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1100" b="1">
              <a:latin typeface="Arial" panose="020B0604020202020204" pitchFamily="34" charset="0"/>
              <a:cs typeface="Arial" panose="020B0604020202020204" pitchFamily="34" charset="0"/>
            </a:rPr>
            <a:t>Benefit for</a:t>
          </a:r>
          <a:r>
            <a:rPr lang="en-CA" sz="1100" b="1" baseline="0">
              <a:latin typeface="Arial" panose="020B0604020202020204" pitchFamily="34" charset="0"/>
              <a:cs typeface="Arial" panose="020B0604020202020204" pitchFamily="34" charset="0"/>
            </a:rPr>
            <a:t> a Typical Residential RPP Consumer</a:t>
          </a:r>
        </a:p>
        <a:p xmlns:a="http://schemas.openxmlformats.org/drawingml/2006/main">
          <a:r>
            <a:rPr lang="en-CA" sz="1100" b="0" i="1" baseline="0">
              <a:latin typeface="Arial" panose="020B0604020202020204" pitchFamily="34" charset="0"/>
              <a:cs typeface="Arial" panose="020B0604020202020204" pitchFamily="34" charset="0"/>
            </a:rPr>
            <a:t>in $/750-kWh month</a:t>
          </a:r>
          <a:endParaRPr lang="en-CA" sz="1100" b="0" i="1">
            <a:latin typeface="Arial" panose="020B0604020202020204" pitchFamily="34" charset="0"/>
            <a:cs typeface="Arial" panose="020B0604020202020204" pitchFamily="34" charset="0"/>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cdr:x>
      <cdr:y>0</cdr:y>
    </cdr:from>
    <cdr:to>
      <cdr:x>1</cdr:x>
      <cdr:y>0.17473</cdr:y>
    </cdr:to>
    <cdr:sp macro="" textlink="">
      <cdr:nvSpPr>
        <cdr:cNvPr id="2" name="TextBox 1"/>
        <cdr:cNvSpPr txBox="1"/>
      </cdr:nvSpPr>
      <cdr:spPr>
        <a:xfrm xmlns:a="http://schemas.openxmlformats.org/drawingml/2006/main">
          <a:off x="0" y="0"/>
          <a:ext cx="2933700"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1100" b="1">
              <a:latin typeface="Arial" panose="020B0604020202020204" pitchFamily="34" charset="0"/>
              <a:cs typeface="Arial" panose="020B0604020202020204" pitchFamily="34" charset="0"/>
            </a:rPr>
            <a:t>Estimated All-In Electricity Price </a:t>
          </a:r>
        </a:p>
        <a:p xmlns:a="http://schemas.openxmlformats.org/drawingml/2006/main">
          <a:r>
            <a:rPr lang="en-CA" sz="1100" b="0" i="1">
              <a:latin typeface="Arial" panose="020B0604020202020204" pitchFamily="34" charset="0"/>
              <a:cs typeface="Arial" panose="020B0604020202020204" pitchFamily="34" charset="0"/>
            </a:rPr>
            <a:t>for</a:t>
          </a:r>
          <a:r>
            <a:rPr lang="en-CA" sz="1100" b="0" i="1" baseline="0">
              <a:latin typeface="Arial" panose="020B0604020202020204" pitchFamily="34" charset="0"/>
              <a:cs typeface="Arial" panose="020B0604020202020204" pitchFamily="34" charset="0"/>
            </a:rPr>
            <a:t> </a:t>
          </a:r>
          <a:r>
            <a:rPr lang="en-CA" sz="1100" b="0" i="1" u="sng" baseline="0">
              <a:latin typeface="Arial" panose="020B0604020202020204" pitchFamily="34" charset="0"/>
              <a:cs typeface="Arial" panose="020B0604020202020204" pitchFamily="34" charset="0"/>
            </a:rPr>
            <a:t>Average Class A</a:t>
          </a:r>
          <a:r>
            <a:rPr lang="en-CA" sz="1100" b="0" i="1" u="none" baseline="0">
              <a:latin typeface="Arial" panose="020B0604020202020204" pitchFamily="34" charset="0"/>
              <a:cs typeface="Arial" panose="020B0604020202020204" pitchFamily="34" charset="0"/>
            </a:rPr>
            <a:t> </a:t>
          </a:r>
          <a:r>
            <a:rPr lang="en-CA" sz="1100" b="0" i="1" baseline="0">
              <a:latin typeface="Arial" panose="020B0604020202020204" pitchFamily="34" charset="0"/>
              <a:cs typeface="Arial" panose="020B0604020202020204" pitchFamily="34" charset="0"/>
            </a:rPr>
            <a:t>in $/MWh</a:t>
          </a:r>
          <a:endParaRPr lang="en-CA" sz="1100" b="0" i="1">
            <a:latin typeface="Arial" panose="020B0604020202020204" pitchFamily="34" charset="0"/>
            <a:cs typeface="Arial" panose="020B0604020202020204" pitchFamily="34" charset="0"/>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cdr:x>
      <cdr:y>0</cdr:y>
    </cdr:from>
    <cdr:to>
      <cdr:x>1</cdr:x>
      <cdr:y>0.17473</cdr:y>
    </cdr:to>
    <cdr:sp macro="" textlink="">
      <cdr:nvSpPr>
        <cdr:cNvPr id="2" name="TextBox 1"/>
        <cdr:cNvSpPr txBox="1"/>
      </cdr:nvSpPr>
      <cdr:spPr>
        <a:xfrm xmlns:a="http://schemas.openxmlformats.org/drawingml/2006/main">
          <a:off x="0" y="0"/>
          <a:ext cx="2933700"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1100" b="1">
              <a:latin typeface="Arial" panose="020B0604020202020204" pitchFamily="34" charset="0"/>
              <a:cs typeface="Arial" panose="020B0604020202020204" pitchFamily="34" charset="0"/>
            </a:rPr>
            <a:t>Estimated All-In Electricity Price </a:t>
          </a:r>
        </a:p>
        <a:p xmlns:a="http://schemas.openxmlformats.org/drawingml/2006/main">
          <a:r>
            <a:rPr lang="en-CA" sz="1100" b="0" i="1">
              <a:latin typeface="Arial" panose="020B0604020202020204" pitchFamily="34" charset="0"/>
              <a:cs typeface="Arial" panose="020B0604020202020204" pitchFamily="34" charset="0"/>
            </a:rPr>
            <a:t>for</a:t>
          </a:r>
          <a:r>
            <a:rPr lang="en-CA" sz="1100" b="0" i="1" baseline="0">
              <a:latin typeface="Arial" panose="020B0604020202020204" pitchFamily="34" charset="0"/>
              <a:cs typeface="Arial" panose="020B0604020202020204" pitchFamily="34" charset="0"/>
            </a:rPr>
            <a:t> </a:t>
          </a:r>
          <a:r>
            <a:rPr lang="en-CA" sz="1100" b="0" i="1" u="sng" baseline="0">
              <a:latin typeface="Arial" panose="020B0604020202020204" pitchFamily="34" charset="0"/>
              <a:cs typeface="Arial" panose="020B0604020202020204" pitchFamily="34" charset="0"/>
            </a:rPr>
            <a:t>Pulp &amp; Paper</a:t>
          </a:r>
          <a:r>
            <a:rPr lang="en-CA" sz="1100" b="0" i="1" u="none" baseline="0">
              <a:latin typeface="Arial" panose="020B0604020202020204" pitchFamily="34" charset="0"/>
              <a:cs typeface="Arial" panose="020B0604020202020204" pitchFamily="34" charset="0"/>
            </a:rPr>
            <a:t> </a:t>
          </a:r>
          <a:r>
            <a:rPr lang="en-CA" sz="1100" b="0" i="1" baseline="0">
              <a:latin typeface="Arial" panose="020B0604020202020204" pitchFamily="34" charset="0"/>
              <a:cs typeface="Arial" panose="020B0604020202020204" pitchFamily="34" charset="0"/>
            </a:rPr>
            <a:t>in $/MWh</a:t>
          </a:r>
          <a:endParaRPr lang="en-CA" sz="1100" b="0" i="1">
            <a:latin typeface="Arial" panose="020B0604020202020204" pitchFamily="34" charset="0"/>
            <a:cs typeface="Arial" panose="020B0604020202020204" pitchFamily="34" charset="0"/>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cdr:x>
      <cdr:y>0</cdr:y>
    </cdr:from>
    <cdr:to>
      <cdr:x>1</cdr:x>
      <cdr:y>0.17473</cdr:y>
    </cdr:to>
    <cdr:sp macro="" textlink="">
      <cdr:nvSpPr>
        <cdr:cNvPr id="2" name="TextBox 1"/>
        <cdr:cNvSpPr txBox="1"/>
      </cdr:nvSpPr>
      <cdr:spPr>
        <a:xfrm xmlns:a="http://schemas.openxmlformats.org/drawingml/2006/main">
          <a:off x="0" y="0"/>
          <a:ext cx="2933700"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1100" b="1">
              <a:latin typeface="Arial" panose="020B0604020202020204" pitchFamily="34" charset="0"/>
              <a:cs typeface="Arial" panose="020B0604020202020204" pitchFamily="34" charset="0"/>
            </a:rPr>
            <a:t>Estimated All-In Electricity Price </a:t>
          </a:r>
        </a:p>
        <a:p xmlns:a="http://schemas.openxmlformats.org/drawingml/2006/main">
          <a:r>
            <a:rPr lang="en-CA" sz="1100" b="0" i="1">
              <a:latin typeface="Arial" panose="020B0604020202020204" pitchFamily="34" charset="0"/>
              <a:cs typeface="Arial" panose="020B0604020202020204" pitchFamily="34" charset="0"/>
            </a:rPr>
            <a:t>for</a:t>
          </a:r>
          <a:r>
            <a:rPr lang="en-CA" sz="1100" b="0" i="1" baseline="0">
              <a:latin typeface="Arial" panose="020B0604020202020204" pitchFamily="34" charset="0"/>
              <a:cs typeface="Arial" panose="020B0604020202020204" pitchFamily="34" charset="0"/>
            </a:rPr>
            <a:t> </a:t>
          </a:r>
          <a:r>
            <a:rPr lang="en-CA" sz="1100" b="0" i="1" u="sng" baseline="0">
              <a:latin typeface="Arial" panose="020B0604020202020204" pitchFamily="34" charset="0"/>
              <a:cs typeface="Arial" panose="020B0604020202020204" pitchFamily="34" charset="0"/>
            </a:rPr>
            <a:t>Refining &amp; Chemicals</a:t>
          </a:r>
          <a:r>
            <a:rPr lang="en-CA" sz="1100" b="0" i="1" u="none" baseline="0">
              <a:latin typeface="Arial" panose="020B0604020202020204" pitchFamily="34" charset="0"/>
              <a:cs typeface="Arial" panose="020B0604020202020204" pitchFamily="34" charset="0"/>
            </a:rPr>
            <a:t> </a:t>
          </a:r>
          <a:r>
            <a:rPr lang="en-CA" sz="1100" b="0" i="1" baseline="0">
              <a:latin typeface="Arial" panose="020B0604020202020204" pitchFamily="34" charset="0"/>
              <a:cs typeface="Arial" panose="020B0604020202020204" pitchFamily="34" charset="0"/>
            </a:rPr>
            <a:t>in $/MWh</a:t>
          </a:r>
          <a:endParaRPr lang="en-CA" sz="1100" b="0" i="1">
            <a:latin typeface="Arial" panose="020B0604020202020204" pitchFamily="34" charset="0"/>
            <a:cs typeface="Arial" panose="020B0604020202020204" pitchFamily="34" charset="0"/>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0.1143</cdr:x>
      <cdr:y>0.96953</cdr:y>
    </cdr:from>
    <cdr:to>
      <cdr:x>0.32301</cdr:x>
      <cdr:y>0.99861</cdr:y>
    </cdr:to>
    <cdr:sp macro="" textlink="">
      <cdr:nvSpPr>
        <cdr:cNvPr id="2" name="TextBox 1"/>
        <cdr:cNvSpPr txBox="1"/>
      </cdr:nvSpPr>
      <cdr:spPr>
        <a:xfrm xmlns:a="http://schemas.openxmlformats.org/drawingml/2006/main">
          <a:off x="946448" y="4802088"/>
          <a:ext cx="1728192" cy="1440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CA"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8475" cy="465138"/>
          </a:xfrm>
          <a:prstGeom prst="rect">
            <a:avLst/>
          </a:prstGeom>
        </p:spPr>
        <p:txBody>
          <a:bodyPr vert="horz" lIns="91427" tIns="45713" rIns="91427" bIns="45713" rtlCol="0"/>
          <a:lstStyle>
            <a:lvl1pPr algn="l">
              <a:defRPr sz="1200"/>
            </a:lvl1pPr>
          </a:lstStyle>
          <a:p>
            <a:endParaRPr lang="en-CA"/>
          </a:p>
        </p:txBody>
      </p:sp>
      <p:sp>
        <p:nvSpPr>
          <p:cNvPr id="3" name="Date Placeholder 2"/>
          <p:cNvSpPr>
            <a:spLocks noGrp="1"/>
          </p:cNvSpPr>
          <p:nvPr>
            <p:ph type="dt" sz="quarter" idx="1"/>
          </p:nvPr>
        </p:nvSpPr>
        <p:spPr>
          <a:xfrm>
            <a:off x="3970341" y="0"/>
            <a:ext cx="3038475" cy="465138"/>
          </a:xfrm>
          <a:prstGeom prst="rect">
            <a:avLst/>
          </a:prstGeom>
        </p:spPr>
        <p:txBody>
          <a:bodyPr vert="horz" lIns="91427" tIns="45713" rIns="91427" bIns="45713" rtlCol="0"/>
          <a:lstStyle>
            <a:lvl1pPr algn="r">
              <a:defRPr sz="1200"/>
            </a:lvl1pPr>
          </a:lstStyle>
          <a:p>
            <a:fld id="{02ED030A-1D88-4BD9-A646-7AFE27022B5C}" type="datetimeFigureOut">
              <a:rPr lang="en-CA" smtClean="0"/>
              <a:t>10/18/2018</a:t>
            </a:fld>
            <a:endParaRPr lang="en-CA"/>
          </a:p>
        </p:txBody>
      </p:sp>
      <p:sp>
        <p:nvSpPr>
          <p:cNvPr id="4" name="Footer Placeholder 3"/>
          <p:cNvSpPr>
            <a:spLocks noGrp="1"/>
          </p:cNvSpPr>
          <p:nvPr>
            <p:ph type="ftr" sz="quarter" idx="2"/>
          </p:nvPr>
        </p:nvSpPr>
        <p:spPr>
          <a:xfrm>
            <a:off x="3" y="8829675"/>
            <a:ext cx="3038475" cy="465138"/>
          </a:xfrm>
          <a:prstGeom prst="rect">
            <a:avLst/>
          </a:prstGeom>
        </p:spPr>
        <p:txBody>
          <a:bodyPr vert="horz" lIns="91427" tIns="45713" rIns="91427" bIns="45713" rtlCol="0" anchor="b"/>
          <a:lstStyle>
            <a:lvl1pPr algn="l">
              <a:defRPr sz="1200"/>
            </a:lvl1pPr>
          </a:lstStyle>
          <a:p>
            <a:endParaRPr lang="en-CA"/>
          </a:p>
        </p:txBody>
      </p:sp>
      <p:sp>
        <p:nvSpPr>
          <p:cNvPr id="5" name="Slide Number Placeholder 4"/>
          <p:cNvSpPr>
            <a:spLocks noGrp="1"/>
          </p:cNvSpPr>
          <p:nvPr>
            <p:ph type="sldNum" sz="quarter" idx="3"/>
          </p:nvPr>
        </p:nvSpPr>
        <p:spPr>
          <a:xfrm>
            <a:off x="3970341" y="8829675"/>
            <a:ext cx="3038475" cy="465138"/>
          </a:xfrm>
          <a:prstGeom prst="rect">
            <a:avLst/>
          </a:prstGeom>
        </p:spPr>
        <p:txBody>
          <a:bodyPr vert="horz" lIns="91427" tIns="45713" rIns="91427" bIns="45713" rtlCol="0" anchor="b"/>
          <a:lstStyle>
            <a:lvl1pPr algn="r">
              <a:defRPr sz="1200"/>
            </a:lvl1pPr>
          </a:lstStyle>
          <a:p>
            <a:fld id="{470B7392-A933-4A85-81A0-FBA2B3B71538}" type="slidenum">
              <a:rPr lang="en-CA" smtClean="0"/>
              <a:t>‹#›</a:t>
            </a:fld>
            <a:endParaRPr lang="en-CA"/>
          </a:p>
        </p:txBody>
      </p:sp>
    </p:spTree>
    <p:extLst>
      <p:ext uri="{BB962C8B-B14F-4D97-AF65-F5344CB8AC3E}">
        <p14:creationId xmlns:p14="http://schemas.microsoft.com/office/powerpoint/2010/main" val="1486058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4" tIns="46582" rIns="93164" bIns="46582" rtlCol="0"/>
          <a:lstStyle>
            <a:lvl1pPr algn="l">
              <a:defRPr sz="1200"/>
            </a:lvl1pPr>
          </a:lstStyle>
          <a:p>
            <a:endParaRPr lang="en-CA"/>
          </a:p>
        </p:txBody>
      </p:sp>
      <p:sp>
        <p:nvSpPr>
          <p:cNvPr id="3" name="Date Placeholder 2"/>
          <p:cNvSpPr>
            <a:spLocks noGrp="1"/>
          </p:cNvSpPr>
          <p:nvPr>
            <p:ph type="dt" idx="1"/>
          </p:nvPr>
        </p:nvSpPr>
        <p:spPr>
          <a:xfrm>
            <a:off x="3970938" y="0"/>
            <a:ext cx="3037840" cy="464820"/>
          </a:xfrm>
          <a:prstGeom prst="rect">
            <a:avLst/>
          </a:prstGeom>
        </p:spPr>
        <p:txBody>
          <a:bodyPr vert="horz" lIns="93164" tIns="46582" rIns="93164" bIns="46582" rtlCol="0"/>
          <a:lstStyle>
            <a:lvl1pPr algn="r">
              <a:defRPr sz="1200"/>
            </a:lvl1pPr>
          </a:lstStyle>
          <a:p>
            <a:fld id="{9BE7B536-09FC-413B-89AC-3188E041EB2C}" type="datetimeFigureOut">
              <a:rPr lang="en-CA" smtClean="0"/>
              <a:pPr/>
              <a:t>10/18/2018</a:t>
            </a:fld>
            <a:endParaRPr lang="en-C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4" tIns="46582" rIns="93164" bIns="46582" rtlCol="0" anchor="ctr"/>
          <a:lstStyle/>
          <a:p>
            <a:endParaRPr lang="en-CA"/>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64" tIns="46582" rIns="93164" bIns="4658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29967"/>
            <a:ext cx="3037840" cy="464820"/>
          </a:xfrm>
          <a:prstGeom prst="rect">
            <a:avLst/>
          </a:prstGeom>
        </p:spPr>
        <p:txBody>
          <a:bodyPr vert="horz" lIns="93164" tIns="46582" rIns="93164" bIns="46582"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64" tIns="46582" rIns="93164" bIns="46582" rtlCol="0" anchor="b"/>
          <a:lstStyle>
            <a:lvl1pPr algn="r">
              <a:defRPr sz="1200"/>
            </a:lvl1pPr>
          </a:lstStyle>
          <a:p>
            <a:fld id="{6C90B55D-4405-43FA-833E-6FA169BF2943}" type="slidenum">
              <a:rPr lang="en-CA" smtClean="0"/>
              <a:pPr/>
              <a:t>‹#›</a:t>
            </a:fld>
            <a:endParaRPr lang="en-CA"/>
          </a:p>
        </p:txBody>
      </p:sp>
    </p:spTree>
    <p:extLst>
      <p:ext uri="{BB962C8B-B14F-4D97-AF65-F5344CB8AC3E}">
        <p14:creationId xmlns:p14="http://schemas.microsoft.com/office/powerpoint/2010/main" val="3727327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solidFill>
                  <a:prstClr val="black"/>
                </a:solidFill>
              </a:rPr>
              <a:pPr/>
              <a:t>1</a:t>
            </a:fld>
            <a:endParaRPr lang="en-CA" dirty="0">
              <a:solidFill>
                <a:prstClr val="black"/>
              </a:solidFill>
            </a:endParaRPr>
          </a:p>
        </p:txBody>
      </p:sp>
    </p:spTree>
    <p:extLst>
      <p:ext uri="{BB962C8B-B14F-4D97-AF65-F5344CB8AC3E}">
        <p14:creationId xmlns:p14="http://schemas.microsoft.com/office/powerpoint/2010/main" val="16238498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81200"/>
            <a:ext cx="7772400" cy="1374775"/>
          </a:xfrm>
          <a:noFill/>
        </p:spPr>
        <p:txBody>
          <a:bodyPr>
            <a:normAutofit/>
          </a:bodyPr>
          <a:lstStyle>
            <a:lvl1pPr algn="ctr">
              <a:defRPr sz="28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1800" b="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dirty="0"/>
          </a:p>
        </p:txBody>
      </p:sp>
      <p:sp>
        <p:nvSpPr>
          <p:cNvPr id="7" name="Rectangle 6"/>
          <p:cNvSpPr/>
          <p:nvPr userDrawn="1"/>
        </p:nvSpPr>
        <p:spPr>
          <a:xfrm>
            <a:off x="472440" y="1435608"/>
            <a:ext cx="8138160" cy="3657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userDrawn="1"/>
        </p:nvSpPr>
        <p:spPr>
          <a:xfrm>
            <a:off x="472440" y="1371600"/>
            <a:ext cx="8138160" cy="365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5175" y="416580"/>
            <a:ext cx="1959425" cy="914400"/>
          </a:xfrm>
          <a:prstGeom prst="rect">
            <a:avLst/>
          </a:prstGeom>
        </p:spPr>
      </p:pic>
      <p:sp>
        <p:nvSpPr>
          <p:cNvPr id="5" name="TextBox 4"/>
          <p:cNvSpPr txBox="1"/>
          <p:nvPr userDrawn="1"/>
        </p:nvSpPr>
        <p:spPr>
          <a:xfrm>
            <a:off x="7239000" y="899426"/>
            <a:ext cx="1409700" cy="400110"/>
          </a:xfrm>
          <a:prstGeom prst="rect">
            <a:avLst/>
          </a:prstGeom>
          <a:noFill/>
        </p:spPr>
        <p:txBody>
          <a:bodyPr wrap="square" rtlCol="0">
            <a:spAutoFit/>
          </a:bodyPr>
          <a:lstStyle/>
          <a:p>
            <a:r>
              <a:rPr lang="en-CA" sz="2000" b="1" dirty="0" smtClean="0">
                <a:latin typeface="Verdana" panose="020B0604030504040204" pitchFamily="34" charset="0"/>
                <a:ea typeface="Verdana" panose="020B0604030504040204" pitchFamily="34" charset="0"/>
                <a:cs typeface="Verdana" panose="020B0604030504040204" pitchFamily="34" charset="0"/>
              </a:rPr>
              <a:t>ENERGY</a:t>
            </a:r>
            <a:endParaRPr lang="en-CA" sz="20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Rectangle 5"/>
          <p:cNvSpPr/>
          <p:nvPr userDrawn="1"/>
        </p:nvSpPr>
        <p:spPr>
          <a:xfrm>
            <a:off x="6602860" y="713601"/>
            <a:ext cx="1410964" cy="276999"/>
          </a:xfrm>
          <a:prstGeom prst="rect">
            <a:avLst/>
          </a:prstGeom>
        </p:spPr>
        <p:txBody>
          <a:bodyPr wrap="none">
            <a:spAutoFit/>
          </a:bodyPr>
          <a:lstStyle/>
          <a:p>
            <a:r>
              <a:rPr lang="en-CA" sz="1200" b="1" dirty="0" smtClean="0">
                <a:latin typeface="Verdana" panose="020B0604030504040204" pitchFamily="34" charset="0"/>
                <a:ea typeface="Verdana" panose="020B0604030504040204" pitchFamily="34" charset="0"/>
                <a:cs typeface="Verdana" panose="020B0604030504040204" pitchFamily="34" charset="0"/>
              </a:rPr>
              <a:t>MINISTRY OF </a:t>
            </a:r>
            <a:endParaRPr lang="en-CA" sz="1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6533545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731520"/>
          </a:xfrm>
        </p:spPr>
        <p:txBody>
          <a:bodyPr>
            <a:normAutofit/>
          </a:bodyPr>
          <a:lstStyle>
            <a:lvl1pPr algn="l">
              <a:defRPr sz="20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Content Placeholder 2"/>
          <p:cNvSpPr>
            <a:spLocks noGrp="1"/>
          </p:cNvSpPr>
          <p:nvPr>
            <p:ph idx="1"/>
          </p:nvPr>
        </p:nvSpPr>
        <p:spPr>
          <a:xfrm>
            <a:off x="457200" y="1219200"/>
            <a:ext cx="8280000" cy="4953000"/>
          </a:xfrm>
        </p:spPr>
        <p:txBody>
          <a:bodyPr/>
          <a:lstStyle>
            <a:lvl1pPr>
              <a:spcBef>
                <a:spcPts val="400"/>
              </a:spcBef>
              <a:defRPr>
                <a:latin typeface="Verdana" panose="020B0604030504040204" pitchFamily="34" charset="0"/>
                <a:ea typeface="Verdana" panose="020B0604030504040204" pitchFamily="34" charset="0"/>
                <a:cs typeface="Verdana" panose="020B0604030504040204" pitchFamily="34" charset="0"/>
              </a:defRPr>
            </a:lvl1pPr>
            <a:lvl2pPr marL="742950" indent="-285750">
              <a:spcBef>
                <a:spcPts val="400"/>
              </a:spcBef>
              <a:buSzPct val="100000"/>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2pPr>
            <a:lvl3pPr>
              <a:spcBef>
                <a:spcPts val="400"/>
              </a:spcBef>
              <a:defRPr>
                <a:latin typeface="Verdana" panose="020B0604030504040204" pitchFamily="34" charset="0"/>
                <a:ea typeface="Verdana" panose="020B0604030504040204" pitchFamily="34" charset="0"/>
                <a:cs typeface="Verdana" panose="020B0604030504040204" pitchFamily="34" charset="0"/>
              </a:defRPr>
            </a:lvl3pPr>
          </a:lstStyle>
          <a:p>
            <a:pPr lvl="0"/>
            <a:r>
              <a:rPr lang="en-US" smtClean="0"/>
              <a:t>Click to edit Master text styles</a:t>
            </a:r>
          </a:p>
          <a:p>
            <a:pPr lvl="1"/>
            <a:r>
              <a:rPr lang="en-US" smtClean="0"/>
              <a:t>Second level</a:t>
            </a:r>
          </a:p>
          <a:p>
            <a:pPr lvl="2"/>
            <a:r>
              <a:rPr lang="en-US" smtClean="0"/>
              <a:t>Third level</a:t>
            </a:r>
          </a:p>
        </p:txBody>
      </p:sp>
      <p:sp>
        <p:nvSpPr>
          <p:cNvPr id="8" name="AutoShape 1"/>
          <p:cNvSpPr>
            <a:spLocks/>
          </p:cNvSpPr>
          <p:nvPr userDrawn="1"/>
        </p:nvSpPr>
        <p:spPr bwMode="auto">
          <a:xfrm>
            <a:off x="7308304" y="74613"/>
            <a:ext cx="1728192" cy="306387"/>
          </a:xfrm>
          <a:custGeom>
            <a:avLst/>
            <a:gdLst>
              <a:gd name="T0" fmla="*/ 2147483647 w 21600"/>
              <a:gd name="T1" fmla="*/ 30823000 h 21600"/>
              <a:gd name="T2" fmla="*/ 2147483647 w 21600"/>
              <a:gd name="T3" fmla="*/ 30823000 h 21600"/>
              <a:gd name="T4" fmla="*/ 2147483647 w 21600"/>
              <a:gd name="T5" fmla="*/ 30823000 h 21600"/>
              <a:gd name="T6" fmla="*/ 2147483647 w 21600"/>
              <a:gd name="T7" fmla="*/ 308230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Lst>
        </p:spPr>
        <p:txBody>
          <a:bodyPr lIns="45719" tIns="45719" rIns="45719" bIns="45719"/>
          <a:lstStyle/>
          <a:p>
            <a:pPr algn="r"/>
            <a:r>
              <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sym typeface="Candara" pitchFamily="34" charset="0"/>
              </a:rPr>
              <a:t>CONFIDENTIAL</a:t>
            </a:r>
            <a:endPar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9"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37194848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77240" y="2362200"/>
            <a:ext cx="7680960" cy="1133475"/>
          </a:xfrm>
          <a:ln>
            <a:solidFill>
              <a:schemeClr val="bg1">
                <a:lumMod val="50000"/>
              </a:schemeClr>
            </a:solidFill>
          </a:ln>
        </p:spPr>
        <p:txBody>
          <a:bodyPr anchor="ctr">
            <a:normAutofit/>
          </a:bodyPr>
          <a:lstStyle>
            <a:lvl1pPr algn="l">
              <a:defRPr sz="2400" b="1" cap="none"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Text Placeholder 2"/>
          <p:cNvSpPr>
            <a:spLocks noGrp="1"/>
          </p:cNvSpPr>
          <p:nvPr>
            <p:ph type="body" idx="1"/>
          </p:nvPr>
        </p:nvSpPr>
        <p:spPr>
          <a:xfrm>
            <a:off x="777240" y="3505200"/>
            <a:ext cx="7680960" cy="1500187"/>
          </a:xfrm>
        </p:spPr>
        <p:txBody>
          <a:bodyPr anchor="t">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402586812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93192" y="381000"/>
            <a:ext cx="8311896" cy="859536"/>
          </a:xfrm>
        </p:spPr>
        <p:txBody>
          <a:bodyPr>
            <a:normAutofit/>
          </a:bodyPr>
          <a:lstStyle>
            <a:lvl1pPr algn="l">
              <a:defRPr sz="20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6" name="AutoShape 1"/>
          <p:cNvSpPr>
            <a:spLocks/>
          </p:cNvSpPr>
          <p:nvPr userDrawn="1"/>
        </p:nvSpPr>
        <p:spPr bwMode="auto">
          <a:xfrm>
            <a:off x="7308304" y="76200"/>
            <a:ext cx="1728192" cy="306387"/>
          </a:xfrm>
          <a:custGeom>
            <a:avLst/>
            <a:gdLst>
              <a:gd name="T0" fmla="*/ 2147483647 w 21600"/>
              <a:gd name="T1" fmla="*/ 30823000 h 21600"/>
              <a:gd name="T2" fmla="*/ 2147483647 w 21600"/>
              <a:gd name="T3" fmla="*/ 30823000 h 21600"/>
              <a:gd name="T4" fmla="*/ 2147483647 w 21600"/>
              <a:gd name="T5" fmla="*/ 30823000 h 21600"/>
              <a:gd name="T6" fmla="*/ 2147483647 w 21600"/>
              <a:gd name="T7" fmla="*/ 308230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Lst>
        </p:spPr>
        <p:txBody>
          <a:bodyPr lIns="45719" tIns="45719" rIns="45719" bIns="45719"/>
          <a:lstStyle/>
          <a:p>
            <a:pPr algn="r"/>
            <a:r>
              <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sym typeface="Candara" pitchFamily="34" charset="0"/>
              </a:rPr>
              <a:t>CONFIDENTIAL</a:t>
            </a:r>
            <a:endPar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7"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22413198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84048"/>
            <a:ext cx="8280000" cy="731520"/>
          </a:xfrm>
          <a:prstGeom prst="rect">
            <a:avLst/>
          </a:prstGeom>
          <a:solidFill>
            <a:schemeClr val="accent3">
              <a:lumMod val="40000"/>
              <a:lumOff val="60000"/>
            </a:schemeClr>
          </a:solidFill>
        </p:spPr>
        <p:txBody>
          <a:bodyPr vert="horz" lIns="91440" tIns="45720" rIns="91440" bIns="45720" rtlCol="0" anchor="ctr">
            <a:noAutofit/>
          </a:bodyPr>
          <a:lstStyle/>
          <a:p>
            <a: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Verdana Size 20 In 2cm High Box </a:t>
            </a:r>
            <a:b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br>
            <a: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Two Rows Of Text Fit</a:t>
            </a:r>
            <a:endParaRPr lang="en-CA" dirty="0"/>
          </a:p>
        </p:txBody>
      </p:sp>
      <p:sp>
        <p:nvSpPr>
          <p:cNvPr id="3" name="Text Placeholder 2"/>
          <p:cNvSpPr>
            <a:spLocks noGrp="1"/>
          </p:cNvSpPr>
          <p:nvPr>
            <p:ph type="body" idx="1"/>
          </p:nvPr>
        </p:nvSpPr>
        <p:spPr>
          <a:xfrm>
            <a:off x="457200" y="1219200"/>
            <a:ext cx="82800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544" y="6309360"/>
            <a:ext cx="1175656" cy="548640"/>
          </a:xfrm>
          <a:prstGeom prst="rect">
            <a:avLst/>
          </a:prstGeom>
        </p:spPr>
      </p:pic>
      <p:sp>
        <p:nvSpPr>
          <p:cNvPr id="4" name="TextBox 3"/>
          <p:cNvSpPr txBox="1"/>
          <p:nvPr/>
        </p:nvSpPr>
        <p:spPr>
          <a:xfrm>
            <a:off x="6934200" y="6428601"/>
            <a:ext cx="2133600" cy="276999"/>
          </a:xfrm>
          <a:prstGeom prst="rect">
            <a:avLst/>
          </a:prstGeom>
          <a:noFill/>
        </p:spPr>
        <p:txBody>
          <a:bodyPr wrap="square" rtlCol="0">
            <a:spAutoFit/>
          </a:bodyPr>
          <a:lstStyle/>
          <a:p>
            <a:pPr algn="r"/>
            <a:r>
              <a:rPr lang="en-CA" sz="1200" b="1" baseline="24000" dirty="0" smtClean="0">
                <a:latin typeface="Verdana" panose="020B0604030504040204" pitchFamily="34" charset="0"/>
                <a:ea typeface="Verdana" panose="020B0604030504040204" pitchFamily="34" charset="0"/>
                <a:cs typeface="Verdana" panose="020B0604030504040204" pitchFamily="34" charset="0"/>
              </a:rPr>
              <a:t>MINISTRY OF </a:t>
            </a:r>
            <a:r>
              <a:rPr lang="en-CA" sz="1200" b="1" baseline="0" dirty="0" smtClean="0">
                <a:latin typeface="Verdana" panose="020B0604030504040204" pitchFamily="34" charset="0"/>
                <a:ea typeface="Verdana" panose="020B0604030504040204" pitchFamily="34" charset="0"/>
                <a:cs typeface="Verdana" panose="020B0604030504040204" pitchFamily="34" charset="0"/>
              </a:rPr>
              <a:t>ENERGY</a:t>
            </a:r>
            <a:endParaRPr lang="en-CA" sz="1200" b="1" dirty="0">
              <a:latin typeface="Verdana" panose="020B0604030504040204" pitchFamily="34" charset="0"/>
              <a:ea typeface="Verdana" panose="020B0604030504040204" pitchFamily="34" charset="0"/>
              <a:cs typeface="Verdana" panose="020B0604030504040204" pitchFamily="34" charset="0"/>
            </a:endParaRPr>
          </a:p>
        </p:txBody>
      </p:sp>
      <p:cxnSp>
        <p:nvCxnSpPr>
          <p:cNvPr id="7" name="Straight Connector 6"/>
          <p:cNvCxnSpPr/>
          <p:nvPr/>
        </p:nvCxnSpPr>
        <p:spPr bwMode="auto">
          <a:xfrm>
            <a:off x="75376" y="6324600"/>
            <a:ext cx="8961120" cy="0"/>
          </a:xfrm>
          <a:prstGeom prst="line">
            <a:avLst/>
          </a:prstGeom>
          <a:ln w="12700">
            <a:gradFill flip="none" rotWithShape="1">
              <a:gsLst>
                <a:gs pos="53000">
                  <a:schemeClr val="tx1">
                    <a:lumMod val="75000"/>
                    <a:lumOff val="25000"/>
                  </a:schemeClr>
                </a:gs>
                <a:gs pos="73000">
                  <a:srgbClr val="00B050"/>
                </a:gs>
                <a:gs pos="84000">
                  <a:srgbClr val="92D050"/>
                </a:gs>
                <a:gs pos="94000">
                  <a:schemeClr val="accent1">
                    <a:lumMod val="60000"/>
                    <a:lumOff val="40000"/>
                  </a:schemeClr>
                </a:gs>
              </a:gsLst>
              <a:lin ang="0" scaled="1"/>
              <a:tileRect/>
            </a:gra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8" name="Rectangle 3"/>
          <p:cNvSpPr>
            <a:spLocks noChangeArrowheads="1"/>
          </p:cNvSpPr>
          <p:nvPr/>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370182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Lst>
  <p:timing>
    <p:tnLst>
      <p:par>
        <p:cTn id="1" dur="indefinite" restart="never" nodeType="tmRoot"/>
      </p:par>
    </p:tnLst>
  </p:timing>
  <p:txStyles>
    <p:titleStyle>
      <a:lvl1pPr algn="l" defTabSz="914400" rtl="0" eaLnBrk="1" latinLnBrk="0" hangingPunct="1">
        <a:spcBef>
          <a:spcPct val="0"/>
        </a:spcBef>
        <a:buNone/>
        <a:defRPr sz="2000" kern="1200">
          <a:solidFill>
            <a:schemeClr val="tx1"/>
          </a:solidFill>
          <a:latin typeface="+mj-lt"/>
          <a:ea typeface="+mj-ea"/>
          <a:cs typeface="+mj-cs"/>
        </a:defRPr>
      </a:lvl1pPr>
    </p:titleStyle>
    <p:bodyStyle>
      <a:lvl1pPr marL="280988" indent="-280988" algn="l" defTabSz="914400" rtl="0" eaLnBrk="1" latinLnBrk="0" hangingPunct="1">
        <a:spcBef>
          <a:spcPct val="200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2.xml"/><Relationship Id="rId4" Type="http://schemas.openxmlformats.org/officeDocument/2006/relationships/chart" Target="../charts/chart15.xml"/></Relationships>
</file>

<file path=ppt/slides/_rels/slide42.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966825"/>
            <a:ext cx="8280920" cy="1931243"/>
          </a:xfrm>
        </p:spPr>
        <p:txBody>
          <a:bodyPr>
            <a:noAutofit/>
          </a:bodyPr>
          <a:lstStyle/>
          <a:p>
            <a:pPr algn="l"/>
            <a:r>
              <a:rPr lang="en-CA" b="0" dirty="0" smtClean="0">
                <a:latin typeface="Arial" panose="020B0604020202020204" pitchFamily="34" charset="0"/>
                <a:cs typeface="Arial" panose="020B0604020202020204" pitchFamily="34" charset="0"/>
              </a:rPr>
              <a:t>Rate Mitigation Plan Options</a:t>
            </a:r>
            <a:endParaRPr lang="en-US" b="0" dirty="0" smtClean="0">
              <a:latin typeface="Arial" panose="020B0604020202020204" pitchFamily="34" charset="0"/>
              <a:cs typeface="Arial" panose="020B0604020202020204" pitchFamily="34" charset="0"/>
            </a:endParaRPr>
          </a:p>
          <a:p>
            <a:pPr algn="l"/>
            <a:endParaRPr lang="en-US" sz="2400" b="0" dirty="0">
              <a:latin typeface="Arial" panose="020B0604020202020204" pitchFamily="34" charset="0"/>
              <a:cs typeface="Arial" panose="020B0604020202020204" pitchFamily="34" charset="0"/>
            </a:endParaRPr>
          </a:p>
          <a:p>
            <a:pPr algn="l"/>
            <a:r>
              <a:rPr lang="en-US" sz="2400" b="0" dirty="0" smtClean="0">
                <a:latin typeface="Arial" panose="020B0604020202020204" pitchFamily="34" charset="0"/>
                <a:cs typeface="Arial" panose="020B0604020202020204" pitchFamily="34" charset="0"/>
              </a:rPr>
              <a:t>Working Draft</a:t>
            </a:r>
            <a:r>
              <a:rPr lang="en-CA" sz="2400" b="0" dirty="0" smtClean="0">
                <a:latin typeface="Arial" panose="020B0604020202020204" pitchFamily="34" charset="0"/>
                <a:cs typeface="Arial" panose="020B0604020202020204" pitchFamily="34" charset="0"/>
              </a:rPr>
              <a:t/>
            </a:r>
            <a:br>
              <a:rPr lang="en-CA" sz="2400" b="0" dirty="0" smtClean="0">
                <a:latin typeface="Arial" panose="020B0604020202020204" pitchFamily="34" charset="0"/>
                <a:cs typeface="Arial" panose="020B0604020202020204" pitchFamily="34" charset="0"/>
              </a:rPr>
            </a:br>
            <a:endParaRPr lang="en-CA" sz="2400" b="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611560" y="3717032"/>
            <a:ext cx="6400800" cy="2667000"/>
          </a:xfrm>
        </p:spPr>
        <p:txBody>
          <a:bodyPr>
            <a:noAutofit/>
          </a:bodyPr>
          <a:lstStyle/>
          <a:p>
            <a:pPr algn="l"/>
            <a:endParaRPr lang="en-CA" dirty="0" smtClean="0">
              <a:solidFill>
                <a:schemeClr val="tx1"/>
              </a:solidFill>
              <a:latin typeface="Arial" panose="020B0604020202020204" pitchFamily="34" charset="0"/>
              <a:cs typeface="Arial" panose="020B0604020202020204" pitchFamily="34" charset="0"/>
            </a:endParaRPr>
          </a:p>
          <a:p>
            <a:pPr algn="l"/>
            <a:endParaRPr lang="en-CA" dirty="0" smtClean="0">
              <a:solidFill>
                <a:schemeClr val="tx1"/>
              </a:solidFill>
              <a:latin typeface="Arial" panose="020B0604020202020204" pitchFamily="34" charset="0"/>
              <a:cs typeface="Arial" panose="020B0604020202020204" pitchFamily="34" charset="0"/>
            </a:endParaRPr>
          </a:p>
          <a:p>
            <a:pPr algn="l"/>
            <a:r>
              <a:rPr lang="en-CA" dirty="0" smtClean="0">
                <a:solidFill>
                  <a:schemeClr val="tx1"/>
                </a:solidFill>
                <a:latin typeface="Arial" panose="020B0604020202020204" pitchFamily="34" charset="0"/>
                <a:cs typeface="Arial" panose="020B0604020202020204" pitchFamily="34" charset="0"/>
              </a:rPr>
              <a:t>January 2017</a:t>
            </a:r>
          </a:p>
          <a:p>
            <a:pPr algn="l"/>
            <a:endParaRPr lang="en-CA" dirty="0" smtClean="0">
              <a:solidFill>
                <a:schemeClr val="tx1"/>
              </a:solidFill>
              <a:latin typeface="Arial" panose="020B0604020202020204" pitchFamily="34" charset="0"/>
              <a:cs typeface="Arial" panose="020B0604020202020204" pitchFamily="34" charset="0"/>
            </a:endParaRPr>
          </a:p>
          <a:p>
            <a:pPr algn="l"/>
            <a:endParaRPr lang="en-CA" dirty="0" smtClean="0">
              <a:solidFill>
                <a:schemeClr val="tx1"/>
              </a:solidFill>
              <a:latin typeface="Arial" panose="020B0604020202020204" pitchFamily="34" charset="0"/>
              <a:cs typeface="Arial" panose="020B0604020202020204" pitchFamily="34" charset="0"/>
            </a:endParaRPr>
          </a:p>
          <a:p>
            <a:pPr algn="l"/>
            <a:r>
              <a:rPr lang="en-CA" sz="1600" dirty="0" smtClean="0">
                <a:solidFill>
                  <a:schemeClr val="tx1"/>
                </a:solidFill>
                <a:latin typeface="Arial" panose="020B0604020202020204" pitchFamily="34" charset="0"/>
                <a:cs typeface="Arial" panose="020B0604020202020204" pitchFamily="34" charset="0"/>
              </a:rPr>
              <a:t>CONFIDENTIAL DRAFT</a:t>
            </a:r>
          </a:p>
          <a:p>
            <a:pPr algn="l"/>
            <a:endParaRPr lang="en-CA" sz="2400" dirty="0" smtClean="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318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a:latin typeface="Arial" panose="020B0604020202020204" pitchFamily="34" charset="0"/>
                <a:cs typeface="Arial" panose="020B0604020202020204" pitchFamily="34" charset="0"/>
              </a:rPr>
              <a:t>1. </a:t>
            </a:r>
            <a:r>
              <a:rPr lang="en-CA" sz="2400" b="0" dirty="0" smtClean="0">
                <a:latin typeface="Arial" panose="020B0604020202020204" pitchFamily="34" charset="0"/>
                <a:cs typeface="Arial" panose="020B0604020202020204" pitchFamily="34" charset="0"/>
              </a:rPr>
              <a:t>GA Financing – Options</a:t>
            </a:r>
            <a:endParaRPr lang="en-CA" sz="2400" b="0" dirty="0"/>
          </a:p>
        </p:txBody>
      </p:sp>
      <p:sp>
        <p:nvSpPr>
          <p:cNvPr id="3" name="Content Placeholder 2"/>
          <p:cNvSpPr>
            <a:spLocks noGrp="1"/>
          </p:cNvSpPr>
          <p:nvPr>
            <p:ph idx="1"/>
          </p:nvPr>
        </p:nvSpPr>
        <p:spPr>
          <a:xfrm>
            <a:off x="467544" y="1268760"/>
            <a:ext cx="8280000" cy="4824536"/>
          </a:xfrm>
        </p:spPr>
        <p:txBody>
          <a:bodyPr>
            <a:noAutofit/>
          </a:bodyPr>
          <a:lstStyle/>
          <a:p>
            <a:pPr marL="57150" lvl="1" indent="0">
              <a:spcBef>
                <a:spcPts val="300"/>
              </a:spcBef>
              <a:buNone/>
            </a:pPr>
            <a:r>
              <a:rPr lang="en-CA" sz="1100" u="sng" dirty="0" smtClean="0">
                <a:latin typeface="Arial" panose="020B0604020202020204" pitchFamily="34" charset="0"/>
                <a:cs typeface="Arial" panose="020B0604020202020204" pitchFamily="34" charset="0"/>
              </a:rPr>
              <a:t>1a.   Moderate / GA Financing</a:t>
            </a:r>
            <a:endParaRPr lang="en-CA" sz="1100" u="sng" dirty="0">
              <a:latin typeface="Arial" panose="020B0604020202020204" pitchFamily="34" charset="0"/>
              <a:cs typeface="Arial" panose="020B0604020202020204" pitchFamily="34" charset="0"/>
            </a:endParaRPr>
          </a:p>
          <a:p>
            <a:pPr marL="685800" lvl="2">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The amount of GA paid by ratepayers in 2017 is lowered by $3.2 and $3.4 billion below the true cost of GA and increases at 2% in each subsequent year until the total amount of money borrowed is paid off</a:t>
            </a:r>
            <a:r>
              <a:rPr lang="en-CA" sz="1100" dirty="0">
                <a:latin typeface="Arial" panose="020B0604020202020204" pitchFamily="34" charset="0"/>
                <a:cs typeface="Arial" panose="020B0604020202020204" pitchFamily="34" charset="0"/>
              </a:rPr>
              <a:t> </a:t>
            </a:r>
            <a:r>
              <a:rPr lang="en-CA" sz="1100" dirty="0" smtClean="0">
                <a:latin typeface="Arial" panose="020B0604020202020204" pitchFamily="34" charset="0"/>
                <a:cs typeface="Arial" panose="020B0604020202020204" pitchFamily="34" charset="0"/>
              </a:rPr>
              <a:t>in 25 and 30 years respectively.</a:t>
            </a:r>
          </a:p>
          <a:p>
            <a:pPr marL="685800" lvl="2">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Future GA over-payments above the true cost of GA are capped at $2 billion to limit electricity cost increases in any given year. </a:t>
            </a:r>
          </a:p>
          <a:p>
            <a:pPr marL="0" lvl="1" indent="0">
              <a:spcBef>
                <a:spcPts val="1200"/>
              </a:spcBef>
              <a:buNone/>
            </a:pPr>
            <a:r>
              <a:rPr lang="en-CA" sz="1100" u="sng" dirty="0" smtClean="0">
                <a:latin typeface="Arial" panose="020B0604020202020204" pitchFamily="34" charset="0"/>
                <a:cs typeface="Arial" panose="020B0604020202020204" pitchFamily="34" charset="0"/>
              </a:rPr>
              <a:t>1b.   Moderate </a:t>
            </a:r>
            <a:r>
              <a:rPr lang="en-CA" sz="1100" u="sng" dirty="0">
                <a:latin typeface="Arial" panose="020B0604020202020204" pitchFamily="34" charset="0"/>
                <a:cs typeface="Arial" panose="020B0604020202020204" pitchFamily="34" charset="0"/>
              </a:rPr>
              <a:t>/ GA Financing with Delayed </a:t>
            </a:r>
            <a:r>
              <a:rPr lang="en-CA" sz="1100" u="sng" dirty="0" smtClean="0">
                <a:latin typeface="Arial" panose="020B0604020202020204" pitchFamily="34" charset="0"/>
                <a:cs typeface="Arial" panose="020B0604020202020204" pitchFamily="34" charset="0"/>
              </a:rPr>
              <a:t>Increase</a:t>
            </a:r>
          </a:p>
          <a:p>
            <a:pPr marL="685800" lvl="2">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The starting GA payment from all ratepayers in 2017 is lowered by $1.1 billion, ratepayer payments </a:t>
            </a:r>
            <a:r>
              <a:rPr lang="en-CA" sz="1100" i="1" dirty="0" smtClean="0">
                <a:latin typeface="Arial" panose="020B0604020202020204" pitchFamily="34" charset="0"/>
                <a:cs typeface="Arial" panose="020B0604020202020204" pitchFamily="34" charset="0"/>
              </a:rPr>
              <a:t>decrease</a:t>
            </a:r>
            <a:r>
              <a:rPr lang="en-CA" sz="1100" dirty="0" smtClean="0">
                <a:latin typeface="Arial" panose="020B0604020202020204" pitchFamily="34" charset="0"/>
                <a:cs typeface="Arial" panose="020B0604020202020204" pitchFamily="34" charset="0"/>
              </a:rPr>
              <a:t>  in the short term to keep residential bills relatively flat, then increases at 3% each year – up to a maximum of $2 billion above the true cost of GA – until the borrowed money is paid back over a 25 and 30 year financing period respectively.</a:t>
            </a:r>
            <a:endParaRPr lang="en-CA" sz="1100" u="sng" dirty="0" smtClean="0">
              <a:latin typeface="Arial" panose="020B0604020202020204" pitchFamily="34" charset="0"/>
              <a:cs typeface="Arial" panose="020B0604020202020204" pitchFamily="34" charset="0"/>
            </a:endParaRPr>
          </a:p>
          <a:p>
            <a:pPr marL="0" lvl="1" indent="0">
              <a:spcBef>
                <a:spcPts val="1200"/>
              </a:spcBef>
              <a:buNone/>
            </a:pPr>
            <a:r>
              <a:rPr lang="en-CA" sz="1100" u="sng" dirty="0" smtClean="0">
                <a:latin typeface="Arial" panose="020B0604020202020204" pitchFamily="34" charset="0"/>
                <a:cs typeface="Arial" panose="020B0604020202020204" pitchFamily="34" charset="0"/>
              </a:rPr>
              <a:t>Low / GA Financing (see in Appendix)</a:t>
            </a:r>
          </a:p>
          <a:p>
            <a:pPr marL="685800" lvl="2">
              <a:spcBef>
                <a:spcPts val="1200"/>
              </a:spcBef>
              <a:buFont typeface="Arial" panose="020B0604020202020204" pitchFamily="34" charset="0"/>
              <a:buChar char="•"/>
            </a:pPr>
            <a:r>
              <a:rPr lang="en-CA" sz="1100" dirty="0">
                <a:latin typeface="Arial" panose="020B0604020202020204" pitchFamily="34" charset="0"/>
                <a:cs typeface="Arial" panose="020B0604020202020204" pitchFamily="34" charset="0"/>
              </a:rPr>
              <a:t>The amount of GA paid by ratepayers in 2017 is lowered by </a:t>
            </a:r>
            <a:r>
              <a:rPr lang="en-CA" sz="1100" dirty="0" smtClean="0">
                <a:latin typeface="Arial" panose="020B0604020202020204" pitchFamily="34" charset="0"/>
                <a:cs typeface="Arial" panose="020B0604020202020204" pitchFamily="34" charset="0"/>
              </a:rPr>
              <a:t>$2.5 billion </a:t>
            </a:r>
            <a:r>
              <a:rPr lang="en-CA" sz="1100" dirty="0">
                <a:latin typeface="Arial" panose="020B0604020202020204" pitchFamily="34" charset="0"/>
                <a:cs typeface="Arial" panose="020B0604020202020204" pitchFamily="34" charset="0"/>
              </a:rPr>
              <a:t>below the true cost of </a:t>
            </a:r>
            <a:r>
              <a:rPr lang="en-CA" sz="1100" dirty="0" smtClean="0">
                <a:latin typeface="Arial" panose="020B0604020202020204" pitchFamily="34" charset="0"/>
                <a:cs typeface="Arial" panose="020B0604020202020204" pitchFamily="34" charset="0"/>
              </a:rPr>
              <a:t>GA and increases in each subsequent year until the total amount of money borrowed is paid off. </a:t>
            </a:r>
            <a:endParaRPr lang="en-CA" sz="1100" dirty="0" smtClean="0">
              <a:solidFill>
                <a:srgbClr val="FF0000"/>
              </a:solidFill>
              <a:latin typeface="Arial" panose="020B0604020202020204" pitchFamily="34" charset="0"/>
              <a:cs typeface="Arial" panose="020B0604020202020204" pitchFamily="34" charset="0"/>
            </a:endParaRPr>
          </a:p>
          <a:p>
            <a:pPr marL="685800" lvl="2">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Future </a:t>
            </a:r>
            <a:r>
              <a:rPr lang="en-CA" sz="1100" dirty="0">
                <a:latin typeface="Arial" panose="020B0604020202020204" pitchFamily="34" charset="0"/>
                <a:cs typeface="Arial" panose="020B0604020202020204" pitchFamily="34" charset="0"/>
              </a:rPr>
              <a:t>GA over-payments above the true cost of GA are capped at $2 billion to limit electricity cost increases in any given year. </a:t>
            </a:r>
            <a:endParaRPr lang="en-CA" sz="1100" dirty="0" smtClean="0">
              <a:latin typeface="Arial" panose="020B0604020202020204" pitchFamily="34" charset="0"/>
              <a:cs typeface="Arial" panose="020B0604020202020204" pitchFamily="34" charset="0"/>
            </a:endParaRPr>
          </a:p>
          <a:p>
            <a:pPr marL="0" lvl="1" indent="0">
              <a:spcBef>
                <a:spcPts val="1200"/>
              </a:spcBef>
              <a:buNone/>
            </a:pPr>
            <a:r>
              <a:rPr lang="en-CA" sz="1100" u="sng" dirty="0" smtClean="0">
                <a:latin typeface="Arial" panose="020B0604020202020204" pitchFamily="34" charset="0"/>
                <a:cs typeface="Arial" panose="020B0604020202020204" pitchFamily="34" charset="0"/>
              </a:rPr>
              <a:t>High / GA Financing (see in Appendix)</a:t>
            </a:r>
            <a:endParaRPr lang="en-CA" sz="1100" u="sng" dirty="0">
              <a:latin typeface="Arial" panose="020B0604020202020204" pitchFamily="34" charset="0"/>
              <a:cs typeface="Arial" panose="020B0604020202020204" pitchFamily="34" charset="0"/>
            </a:endParaRPr>
          </a:p>
          <a:p>
            <a:pPr marL="685800" lvl="2">
              <a:spcBef>
                <a:spcPts val="1200"/>
              </a:spcBef>
              <a:buFont typeface="Arial" panose="020B0604020202020204" pitchFamily="34" charset="0"/>
              <a:buChar char="•"/>
            </a:pPr>
            <a:r>
              <a:rPr lang="en-CA" sz="1100" dirty="0">
                <a:latin typeface="Arial" panose="020B0604020202020204" pitchFamily="34" charset="0"/>
                <a:cs typeface="Arial" panose="020B0604020202020204" pitchFamily="34" charset="0"/>
              </a:rPr>
              <a:t>The amount of GA paid by ratepayers in 2017 is lowered by </a:t>
            </a:r>
            <a:r>
              <a:rPr lang="en-CA" sz="1100" dirty="0" smtClean="0">
                <a:latin typeface="Arial" panose="020B0604020202020204" pitchFamily="34" charset="0"/>
                <a:cs typeface="Arial" panose="020B0604020202020204" pitchFamily="34" charset="0"/>
              </a:rPr>
              <a:t>$4.4 </a:t>
            </a:r>
            <a:r>
              <a:rPr lang="en-CA" sz="1100" dirty="0">
                <a:latin typeface="Arial" panose="020B0604020202020204" pitchFamily="34" charset="0"/>
                <a:cs typeface="Arial" panose="020B0604020202020204" pitchFamily="34" charset="0"/>
              </a:rPr>
              <a:t>and </a:t>
            </a:r>
            <a:r>
              <a:rPr lang="en-CA" sz="1100" dirty="0" smtClean="0">
                <a:latin typeface="Arial" panose="020B0604020202020204" pitchFamily="34" charset="0"/>
                <a:cs typeface="Arial" panose="020B0604020202020204" pitchFamily="34" charset="0"/>
              </a:rPr>
              <a:t>$</a:t>
            </a:r>
            <a:r>
              <a:rPr lang="en-CA" sz="1100" dirty="0">
                <a:latin typeface="Arial" panose="020B0604020202020204" pitchFamily="34" charset="0"/>
                <a:cs typeface="Arial" panose="020B0604020202020204" pitchFamily="34" charset="0"/>
              </a:rPr>
              <a:t>5</a:t>
            </a:r>
            <a:r>
              <a:rPr lang="en-CA" sz="1100" dirty="0" smtClean="0">
                <a:latin typeface="Arial" panose="020B0604020202020204" pitchFamily="34" charset="0"/>
                <a:cs typeface="Arial" panose="020B0604020202020204" pitchFamily="34" charset="0"/>
              </a:rPr>
              <a:t> </a:t>
            </a:r>
            <a:r>
              <a:rPr lang="en-CA" sz="1100" dirty="0">
                <a:latin typeface="Arial" panose="020B0604020202020204" pitchFamily="34" charset="0"/>
                <a:cs typeface="Arial" panose="020B0604020202020204" pitchFamily="34" charset="0"/>
              </a:rPr>
              <a:t>billion below the true cost of GA and increases at 2% in each subsequent year until the total amount of money borrowed is paid off in 25 and 30 years respectively.</a:t>
            </a:r>
          </a:p>
          <a:p>
            <a:pPr marL="685800" lvl="2">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No limit is placed on the amount charged to ratepayers above the true cost of GA.</a:t>
            </a:r>
          </a:p>
          <a:p>
            <a:pPr marL="285750" lvl="1">
              <a:spcBef>
                <a:spcPts val="1200"/>
              </a:spcBef>
              <a:buFont typeface="+mj-lt"/>
              <a:buAutoNum type="arabicPeriod"/>
            </a:pPr>
            <a:endParaRPr lang="en-CA" sz="1200" dirty="0">
              <a:latin typeface="Arial" panose="020B0604020202020204" pitchFamily="34" charset="0"/>
              <a:cs typeface="Arial" panose="020B0604020202020204" pitchFamily="34" charset="0"/>
            </a:endParaRPr>
          </a:p>
          <a:p>
            <a:pPr marL="457200" lvl="2" indent="0">
              <a:spcBef>
                <a:spcPts val="1200"/>
              </a:spcBef>
              <a:buNone/>
            </a:pPr>
            <a:endParaRPr lang="en-CA" sz="1200" strike="sngStrike" dirty="0" smtClean="0">
              <a:solidFill>
                <a:srgbClr val="FF0000"/>
              </a:solidFill>
              <a:latin typeface="Arial" panose="020B0604020202020204" pitchFamily="34" charset="0"/>
              <a:cs typeface="Arial" panose="020B0604020202020204" pitchFamily="34" charset="0"/>
            </a:endParaRPr>
          </a:p>
          <a:p>
            <a:pPr marL="457200" lvl="2" indent="0">
              <a:spcBef>
                <a:spcPts val="1200"/>
              </a:spcBef>
              <a:buNone/>
            </a:pPr>
            <a:endParaRPr lang="en-CA" sz="1200" dirty="0" smtClean="0">
              <a:latin typeface="Arial" panose="020B0604020202020204" pitchFamily="34" charset="0"/>
              <a:cs typeface="Arial" panose="020B0604020202020204" pitchFamily="34" charset="0"/>
            </a:endParaRPr>
          </a:p>
          <a:p>
            <a:pPr marL="685800" lvl="2">
              <a:spcBef>
                <a:spcPts val="1200"/>
              </a:spcBef>
              <a:buFont typeface="Arial" panose="020B0604020202020204" pitchFamily="34" charset="0"/>
              <a:buChar char="•"/>
            </a:pPr>
            <a:endParaRPr lang="en-CA" sz="1200" dirty="0">
              <a:latin typeface="Arial" panose="020B0604020202020204" pitchFamily="34" charset="0"/>
              <a:cs typeface="Arial" panose="020B0604020202020204" pitchFamily="34" charset="0"/>
            </a:endParaRPr>
          </a:p>
          <a:p>
            <a:pPr marL="914400" lvl="3" indent="0">
              <a:spcBef>
                <a:spcPts val="300"/>
              </a:spcBef>
              <a:buNone/>
            </a:pPr>
            <a:endParaRPr lang="en-CA" dirty="0" smtClean="0">
              <a:latin typeface="Arial" panose="020B0604020202020204" pitchFamily="34" charset="0"/>
              <a:cs typeface="Arial" panose="020B0604020202020204" pitchFamily="34" charset="0"/>
            </a:endParaRPr>
          </a:p>
          <a:p>
            <a:endParaRPr lang="en-CA" sz="1200" dirty="0"/>
          </a:p>
        </p:txBody>
      </p:sp>
    </p:spTree>
    <p:extLst>
      <p:ext uri="{BB962C8B-B14F-4D97-AF65-F5344CB8AC3E}">
        <p14:creationId xmlns:p14="http://schemas.microsoft.com/office/powerpoint/2010/main" val="19775323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p:cNvSpPr>
            <a:spLocks noGrp="1"/>
          </p:cNvSpPr>
          <p:nvPr>
            <p:ph sz="quarter" idx="4294967295"/>
          </p:nvPr>
        </p:nvSpPr>
        <p:spPr>
          <a:xfrm>
            <a:off x="539552" y="1197332"/>
            <a:ext cx="8136904" cy="864096"/>
          </a:xfrm>
          <a:prstGeom prst="rect">
            <a:avLst/>
          </a:prstGeom>
        </p:spPr>
        <p:txBody>
          <a:bodyPr>
            <a:noAutofit/>
          </a:bodyPr>
          <a:lstStyle/>
          <a:p>
            <a:pPr marL="285750"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In this scenario, the starting GA payment from all ratepayers in 2017 is lowered by $3.1 billion (green line) and $3.3 billion (red line) and increases at 2% each year – up to a cap of no more than $2 billion more than the true cost of GA in any year – until the borrowed money is paid back in 25 and 30 years respectively.</a:t>
            </a:r>
            <a:endParaRPr lang="en-CA"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457200" y="381000"/>
            <a:ext cx="8363272" cy="731520"/>
          </a:xfrm>
        </p:spPr>
        <p:txBody>
          <a:bodyPr>
            <a:noAutofit/>
          </a:bodyPr>
          <a:lstStyle/>
          <a:p>
            <a:r>
              <a:rPr lang="en-CA" sz="2400" b="0" dirty="0" smtClean="0">
                <a:latin typeface="Arial" panose="020B0604020202020204" pitchFamily="34" charset="0"/>
                <a:cs typeface="Arial" panose="020B0604020202020204" pitchFamily="34" charset="0"/>
              </a:rPr>
              <a:t>1a. Moderate / GA Financing – Impact on Residential Electricity Bills </a:t>
            </a:r>
            <a:endParaRPr lang="en-CA" sz="2400" b="0" dirty="0"/>
          </a:p>
        </p:txBody>
      </p:sp>
      <p:sp>
        <p:nvSpPr>
          <p:cNvPr id="14" name="TextBox 13"/>
          <p:cNvSpPr txBox="1"/>
          <p:nvPr/>
        </p:nvSpPr>
        <p:spPr>
          <a:xfrm>
            <a:off x="251520" y="5709156"/>
            <a:ext cx="8568952" cy="600164"/>
          </a:xfrm>
          <a:prstGeom prst="rect">
            <a:avLst/>
          </a:prstGeom>
          <a:noFill/>
        </p:spPr>
        <p:txBody>
          <a:bodyPr wrap="square" rtlCol="0">
            <a:spAutoFit/>
          </a:bodyPr>
          <a:lstStyle/>
          <a:p>
            <a:pPr lvl="1" indent="-171450">
              <a:spcBef>
                <a:spcPts val="6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By </a:t>
            </a:r>
            <a:r>
              <a:rPr lang="en-CA" sz="1100" b="1" dirty="0" smtClean="0">
                <a:latin typeface="Arial" panose="020B0604020202020204" pitchFamily="34" charset="0"/>
                <a:cs typeface="Arial" panose="020B0604020202020204" pitchFamily="34" charset="0"/>
              </a:rPr>
              <a:t>borrowing up to $23 billion</a:t>
            </a:r>
            <a:r>
              <a:rPr lang="en-CA" sz="1100" dirty="0" smtClean="0">
                <a:latin typeface="Arial" panose="020B0604020202020204" pitchFamily="34" charset="0"/>
                <a:cs typeface="Arial" panose="020B0604020202020204" pitchFamily="34" charset="0"/>
              </a:rPr>
              <a:t>, this scenario results in </a:t>
            </a:r>
            <a:r>
              <a:rPr lang="en-CA" sz="1100" b="1" dirty="0" smtClean="0">
                <a:latin typeface="Arial" panose="020B0604020202020204" pitchFamily="34" charset="0"/>
                <a:cs typeface="Arial" panose="020B0604020202020204" pitchFamily="34" charset="0"/>
              </a:rPr>
              <a:t>a short-term residential electricity cost reduction of up to $17-$19/month</a:t>
            </a:r>
            <a:r>
              <a:rPr lang="en-CA" sz="1100" dirty="0" smtClean="0">
                <a:latin typeface="Arial" panose="020B0604020202020204" pitchFamily="34" charset="0"/>
                <a:cs typeface="Arial" panose="020B0604020202020204" pitchFamily="34" charset="0"/>
              </a:rPr>
              <a:t> at the cost of </a:t>
            </a:r>
            <a:r>
              <a:rPr lang="en-CA" sz="1100" b="1" dirty="0" smtClean="0">
                <a:latin typeface="Arial" panose="020B0604020202020204" pitchFamily="34" charset="0"/>
                <a:cs typeface="Arial" panose="020B0604020202020204" pitchFamily="34" charset="0"/>
              </a:rPr>
              <a:t>increased future electricity bills over 14-19 years of up to $11/month</a:t>
            </a:r>
            <a:r>
              <a:rPr lang="en-CA" sz="1100" dirty="0" smtClean="0">
                <a:latin typeface="Arial" panose="020B0604020202020204" pitchFamily="34" charset="0"/>
                <a:cs typeface="Arial" panose="020B0604020202020204" pitchFamily="34" charset="0"/>
              </a:rPr>
              <a:t> above the true cost of electricity production.</a:t>
            </a:r>
          </a:p>
        </p:txBody>
      </p:sp>
      <p:graphicFrame>
        <p:nvGraphicFramePr>
          <p:cNvPr id="15" name="Chart 14"/>
          <p:cNvGraphicFramePr>
            <a:graphicFrameLocks/>
          </p:cNvGraphicFramePr>
          <p:nvPr>
            <p:extLst>
              <p:ext uri="{D42A27DB-BD31-4B8C-83A1-F6EECF244321}">
                <p14:modId xmlns:p14="http://schemas.microsoft.com/office/powerpoint/2010/main" val="1958764340"/>
              </p:ext>
            </p:extLst>
          </p:nvPr>
        </p:nvGraphicFramePr>
        <p:xfrm>
          <a:off x="88706" y="1884867"/>
          <a:ext cx="8667590" cy="3824289"/>
        </p:xfrm>
        <a:graphic>
          <a:graphicData uri="http://schemas.openxmlformats.org/drawingml/2006/chart">
            <c:chart xmlns:c="http://schemas.openxmlformats.org/drawingml/2006/chart" xmlns:r="http://schemas.openxmlformats.org/officeDocument/2006/relationships" r:id="rId2"/>
          </a:graphicData>
        </a:graphic>
      </p:graphicFrame>
      <p:grpSp>
        <p:nvGrpSpPr>
          <p:cNvPr id="16" name="Group 15"/>
          <p:cNvGrpSpPr/>
          <p:nvPr/>
        </p:nvGrpSpPr>
        <p:grpSpPr>
          <a:xfrm>
            <a:off x="1835696" y="2439318"/>
            <a:ext cx="6204389" cy="1626721"/>
            <a:chOff x="1835696" y="2439318"/>
            <a:chExt cx="6204389" cy="1626721"/>
          </a:xfrm>
        </p:grpSpPr>
        <p:cxnSp>
          <p:nvCxnSpPr>
            <p:cNvPr id="18" name="Straight Arrow Connector 17"/>
            <p:cNvCxnSpPr/>
            <p:nvPr/>
          </p:nvCxnSpPr>
          <p:spPr>
            <a:xfrm flipH="1">
              <a:off x="2056484" y="3284984"/>
              <a:ext cx="4764" cy="285750"/>
            </a:xfrm>
            <a:prstGeom prst="straightConnector1">
              <a:avLst/>
            </a:prstGeom>
            <a:ln w="19050">
              <a:solidFill>
                <a:schemeClr val="accent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093569" y="3429000"/>
              <a:ext cx="360387" cy="26613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835696" y="3789040"/>
              <a:ext cx="2154757" cy="276999"/>
            </a:xfrm>
            <a:prstGeom prst="rect">
              <a:avLst/>
            </a:prstGeom>
            <a:solidFill>
              <a:schemeClr val="bg1"/>
            </a:solidFill>
            <a:ln w="28575">
              <a:solidFill>
                <a:schemeClr val="accent1"/>
              </a:solidFill>
            </a:ln>
          </p:spPr>
          <p:txBody>
            <a:bodyPr wrap="none" rtlCol="0">
              <a:spAutoFit/>
            </a:bodyPr>
            <a:lstStyle/>
            <a:p>
              <a:pPr algn="ctr"/>
              <a:r>
                <a:rPr lang="en-CA" sz="1200" dirty="0" smtClean="0"/>
                <a:t>$18-$19/month decrease</a:t>
              </a:r>
              <a:endParaRPr lang="en-CA" sz="1200" dirty="0"/>
            </a:p>
          </p:txBody>
        </p:sp>
        <p:cxnSp>
          <p:nvCxnSpPr>
            <p:cNvPr id="21" name="Straight Arrow Connector 20"/>
            <p:cNvCxnSpPr/>
            <p:nvPr/>
          </p:nvCxnSpPr>
          <p:spPr>
            <a:xfrm flipH="1">
              <a:off x="6292850" y="2439318"/>
              <a:ext cx="7344" cy="197594"/>
            </a:xfrm>
            <a:prstGeom prst="straightConnector1">
              <a:avLst/>
            </a:prstGeom>
            <a:ln w="1905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6344865" y="2538115"/>
              <a:ext cx="507364" cy="59292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270049" y="3152001"/>
              <a:ext cx="1770036" cy="276999"/>
            </a:xfrm>
            <a:prstGeom prst="rect">
              <a:avLst/>
            </a:prstGeom>
            <a:solidFill>
              <a:schemeClr val="bg1"/>
            </a:solidFill>
            <a:ln w="19050">
              <a:solidFill>
                <a:srgbClr val="FF0000"/>
              </a:solidFill>
            </a:ln>
          </p:spPr>
          <p:txBody>
            <a:bodyPr wrap="none" rtlCol="0">
              <a:spAutoFit/>
            </a:bodyPr>
            <a:lstStyle/>
            <a:p>
              <a:pPr algn="ctr"/>
              <a:r>
                <a:rPr lang="en-CA" sz="1200" dirty="0" smtClean="0">
                  <a:solidFill>
                    <a:srgbClr val="FF0000"/>
                  </a:solidFill>
                </a:rPr>
                <a:t>$11/month pressure</a:t>
              </a:r>
              <a:endParaRPr lang="en-CA" sz="1200" dirty="0">
                <a:solidFill>
                  <a:srgbClr val="FF0000"/>
                </a:solidFill>
              </a:endParaRPr>
            </a:p>
          </p:txBody>
        </p:sp>
      </p:grpSp>
    </p:spTree>
    <p:extLst>
      <p:ext uri="{BB962C8B-B14F-4D97-AF65-F5344CB8AC3E}">
        <p14:creationId xmlns:p14="http://schemas.microsoft.com/office/powerpoint/2010/main" val="21380115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p:cNvGraphicFramePr>
            <a:graphicFrameLocks/>
          </p:cNvGraphicFramePr>
          <p:nvPr>
            <p:extLst>
              <p:ext uri="{D42A27DB-BD31-4B8C-83A1-F6EECF244321}">
                <p14:modId xmlns:p14="http://schemas.microsoft.com/office/powerpoint/2010/main" val="381646081"/>
              </p:ext>
            </p:extLst>
          </p:nvPr>
        </p:nvGraphicFramePr>
        <p:xfrm>
          <a:off x="173723" y="1941080"/>
          <a:ext cx="8574741" cy="3667396"/>
        </p:xfrm>
        <a:graphic>
          <a:graphicData uri="http://schemas.openxmlformats.org/drawingml/2006/chart">
            <c:chart xmlns:c="http://schemas.openxmlformats.org/drawingml/2006/chart" xmlns:r="http://schemas.openxmlformats.org/officeDocument/2006/relationships" r:id="rId2"/>
          </a:graphicData>
        </a:graphic>
      </p:graphicFrame>
      <p:sp>
        <p:nvSpPr>
          <p:cNvPr id="5" name="Content Placeholder 5"/>
          <p:cNvSpPr>
            <a:spLocks noGrp="1"/>
          </p:cNvSpPr>
          <p:nvPr>
            <p:ph sz="quarter" idx="4294967295"/>
          </p:nvPr>
        </p:nvSpPr>
        <p:spPr>
          <a:xfrm>
            <a:off x="539552" y="1124744"/>
            <a:ext cx="8136904" cy="864096"/>
          </a:xfrm>
          <a:prstGeom prst="rect">
            <a:avLst/>
          </a:prstGeom>
        </p:spPr>
        <p:txBody>
          <a:bodyPr>
            <a:noAutofit/>
          </a:bodyPr>
          <a:lstStyle/>
          <a:p>
            <a:pPr marL="285750"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In this option, the starting GA payment from all ratepayers in 2017 is lowered by $1.1 billion, ratepayer payments </a:t>
            </a:r>
            <a:r>
              <a:rPr lang="en-CA" sz="1200" i="1" dirty="0" smtClean="0">
                <a:latin typeface="Arial" panose="020B0604020202020204" pitchFamily="34" charset="0"/>
                <a:cs typeface="Arial" panose="020B0604020202020204" pitchFamily="34" charset="0"/>
              </a:rPr>
              <a:t>decrease </a:t>
            </a:r>
            <a:r>
              <a:rPr lang="en-CA" sz="1200" dirty="0" smtClean="0">
                <a:latin typeface="Arial" panose="020B0604020202020204" pitchFamily="34" charset="0"/>
                <a:cs typeface="Arial" panose="020B0604020202020204" pitchFamily="34" charset="0"/>
              </a:rPr>
              <a:t> in the short term to keep residential bills relatively flat, then increases at 3% each year –</a:t>
            </a:r>
            <a:r>
              <a:rPr lang="en-CA" sz="1200" dirty="0">
                <a:latin typeface="Arial" panose="020B0604020202020204" pitchFamily="34" charset="0"/>
                <a:cs typeface="Arial" panose="020B0604020202020204" pitchFamily="34" charset="0"/>
              </a:rPr>
              <a:t> </a:t>
            </a:r>
            <a:r>
              <a:rPr lang="en-CA" sz="1200" dirty="0" smtClean="0">
                <a:latin typeface="Arial" panose="020B0604020202020204" pitchFamily="34" charset="0"/>
                <a:cs typeface="Arial" panose="020B0604020202020204" pitchFamily="34" charset="0"/>
              </a:rPr>
              <a:t>up to a maximum of $2 billion above the true cost of GA – until the borrowed money is paid back over a 25 and 30 year financing period respectively.</a:t>
            </a:r>
            <a:endParaRPr lang="en-CA"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noAutofit/>
          </a:bodyPr>
          <a:lstStyle/>
          <a:p>
            <a:r>
              <a:rPr lang="en-CA" sz="2400" b="0" dirty="0" smtClean="0">
                <a:latin typeface="Arial" panose="020B0604020202020204" pitchFamily="34" charset="0"/>
                <a:cs typeface="Arial" panose="020B0604020202020204" pitchFamily="34" charset="0"/>
              </a:rPr>
              <a:t>1b.  Moderate / GA Financing with Delayed Increase in Payments – Impact on Residential Electricity Bills</a:t>
            </a:r>
            <a:endParaRPr lang="en-CA" sz="2400" b="0" dirty="0"/>
          </a:p>
        </p:txBody>
      </p:sp>
      <p:sp>
        <p:nvSpPr>
          <p:cNvPr id="4" name="TextBox 3"/>
          <p:cNvSpPr txBox="1"/>
          <p:nvPr/>
        </p:nvSpPr>
        <p:spPr>
          <a:xfrm>
            <a:off x="179512" y="5590981"/>
            <a:ext cx="8568952" cy="646331"/>
          </a:xfrm>
          <a:prstGeom prst="rect">
            <a:avLst/>
          </a:prstGeom>
          <a:noFill/>
        </p:spPr>
        <p:txBody>
          <a:bodyPr wrap="square" rtlCol="0">
            <a:spAutoFit/>
          </a:bodyPr>
          <a:lstStyle/>
          <a:p>
            <a:pPr lvl="1" indent="-171450">
              <a:spcBef>
                <a:spcPts val="6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By </a:t>
            </a:r>
            <a:r>
              <a:rPr lang="en-CA" sz="1200" b="1" dirty="0" smtClean="0">
                <a:latin typeface="Arial" panose="020B0604020202020204" pitchFamily="34" charset="0"/>
                <a:cs typeface="Arial" panose="020B0604020202020204" pitchFamily="34" charset="0"/>
              </a:rPr>
              <a:t>borrowing up to $23 billion</a:t>
            </a:r>
            <a:r>
              <a:rPr lang="en-CA" sz="1200" dirty="0" smtClean="0">
                <a:latin typeface="Arial" panose="020B0604020202020204" pitchFamily="34" charset="0"/>
                <a:cs typeface="Arial" panose="020B0604020202020204" pitchFamily="34" charset="0"/>
              </a:rPr>
              <a:t>, this scenario results in </a:t>
            </a:r>
            <a:r>
              <a:rPr lang="en-CA" sz="1200" b="1" dirty="0" smtClean="0">
                <a:latin typeface="Arial" panose="020B0604020202020204" pitchFamily="34" charset="0"/>
                <a:cs typeface="Arial" panose="020B0604020202020204" pitchFamily="34" charset="0"/>
              </a:rPr>
              <a:t>a short-term residential electricity cost reduction of up to $19-$21/month</a:t>
            </a:r>
            <a:r>
              <a:rPr lang="en-CA" sz="1200" dirty="0" smtClean="0">
                <a:latin typeface="Arial" panose="020B0604020202020204" pitchFamily="34" charset="0"/>
                <a:cs typeface="Arial" panose="020B0604020202020204" pitchFamily="34" charset="0"/>
              </a:rPr>
              <a:t> at the cost of </a:t>
            </a:r>
            <a:r>
              <a:rPr lang="en-CA" sz="1200" b="1" dirty="0" smtClean="0">
                <a:latin typeface="Arial" panose="020B0604020202020204" pitchFamily="34" charset="0"/>
                <a:cs typeface="Arial" panose="020B0604020202020204" pitchFamily="34" charset="0"/>
              </a:rPr>
              <a:t>increased future electricity bills over 14-19 years of up to $11/month</a:t>
            </a:r>
            <a:r>
              <a:rPr lang="en-CA" sz="1200" dirty="0" smtClean="0">
                <a:latin typeface="Arial" panose="020B0604020202020204" pitchFamily="34" charset="0"/>
                <a:cs typeface="Arial" panose="020B0604020202020204" pitchFamily="34" charset="0"/>
              </a:rPr>
              <a:t> above the true cost of electricity production.</a:t>
            </a:r>
          </a:p>
        </p:txBody>
      </p:sp>
      <p:cxnSp>
        <p:nvCxnSpPr>
          <p:cNvPr id="8" name="Straight Arrow Connector 7"/>
          <p:cNvCxnSpPr/>
          <p:nvPr/>
        </p:nvCxnSpPr>
        <p:spPr>
          <a:xfrm>
            <a:off x="2678364" y="3135465"/>
            <a:ext cx="542" cy="322110"/>
          </a:xfrm>
          <a:prstGeom prst="straightConnector1">
            <a:avLst/>
          </a:prstGeom>
          <a:ln w="19050">
            <a:solidFill>
              <a:schemeClr val="accent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699792" y="3287095"/>
            <a:ext cx="360387" cy="26613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411761" y="3645024"/>
            <a:ext cx="2154757" cy="276999"/>
          </a:xfrm>
          <a:prstGeom prst="rect">
            <a:avLst/>
          </a:prstGeom>
          <a:solidFill>
            <a:schemeClr val="bg1"/>
          </a:solidFill>
          <a:ln w="28575">
            <a:solidFill>
              <a:schemeClr val="accent1"/>
            </a:solidFill>
          </a:ln>
        </p:spPr>
        <p:txBody>
          <a:bodyPr wrap="none" rtlCol="0">
            <a:spAutoFit/>
          </a:bodyPr>
          <a:lstStyle/>
          <a:p>
            <a:pPr algn="ctr"/>
            <a:r>
              <a:rPr lang="en-CA" sz="1200" dirty="0" smtClean="0"/>
              <a:t>$19-$21/month decrease</a:t>
            </a:r>
            <a:endParaRPr lang="en-CA" sz="1200" dirty="0"/>
          </a:p>
        </p:txBody>
      </p:sp>
      <p:cxnSp>
        <p:nvCxnSpPr>
          <p:cNvPr id="11" name="Straight Arrow Connector 10"/>
          <p:cNvCxnSpPr/>
          <p:nvPr/>
        </p:nvCxnSpPr>
        <p:spPr>
          <a:xfrm>
            <a:off x="6660232" y="2505225"/>
            <a:ext cx="0" cy="131687"/>
          </a:xfrm>
          <a:prstGeom prst="straightConnector1">
            <a:avLst/>
          </a:prstGeom>
          <a:ln w="1905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6228183" y="2571068"/>
            <a:ext cx="360041" cy="42588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329977" y="3068960"/>
            <a:ext cx="1824538" cy="276999"/>
          </a:xfrm>
          <a:prstGeom prst="rect">
            <a:avLst/>
          </a:prstGeom>
          <a:solidFill>
            <a:schemeClr val="bg1"/>
          </a:solidFill>
          <a:ln w="19050">
            <a:solidFill>
              <a:srgbClr val="FF0000"/>
            </a:solidFill>
          </a:ln>
        </p:spPr>
        <p:txBody>
          <a:bodyPr wrap="none" rtlCol="0">
            <a:spAutoFit/>
          </a:bodyPr>
          <a:lstStyle/>
          <a:p>
            <a:pPr algn="ctr"/>
            <a:r>
              <a:rPr lang="en-CA" sz="1200" dirty="0" smtClean="0"/>
              <a:t>$11/month pressure</a:t>
            </a:r>
            <a:endParaRPr lang="en-CA" sz="1200" dirty="0"/>
          </a:p>
        </p:txBody>
      </p:sp>
    </p:spTree>
    <p:extLst>
      <p:ext uri="{BB962C8B-B14F-4D97-AF65-F5344CB8AC3E}">
        <p14:creationId xmlns:p14="http://schemas.microsoft.com/office/powerpoint/2010/main" val="2102875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a:latin typeface="Arial" panose="020B0604020202020204" pitchFamily="34" charset="0"/>
                <a:cs typeface="Arial" panose="020B0604020202020204" pitchFamily="34" charset="0"/>
              </a:rPr>
              <a:t>1. </a:t>
            </a:r>
            <a:r>
              <a:rPr lang="en-CA" sz="2400" b="0" dirty="0" smtClean="0">
                <a:latin typeface="Arial" panose="020B0604020202020204" pitchFamily="34" charset="0"/>
                <a:cs typeface="Arial" panose="020B0604020202020204" pitchFamily="34" charset="0"/>
              </a:rPr>
              <a:t>GA </a:t>
            </a:r>
            <a:r>
              <a:rPr lang="en-CA" sz="2400" b="0" dirty="0">
                <a:latin typeface="Arial" panose="020B0604020202020204" pitchFamily="34" charset="0"/>
                <a:cs typeface="Arial" panose="020B0604020202020204" pitchFamily="34" charset="0"/>
              </a:rPr>
              <a:t>Financing – </a:t>
            </a:r>
            <a:r>
              <a:rPr lang="en-CA" sz="2400" b="0" dirty="0" smtClean="0">
                <a:latin typeface="Arial" panose="020B0604020202020204" pitchFamily="34" charset="0"/>
                <a:cs typeface="Arial" panose="020B0604020202020204" pitchFamily="34" charset="0"/>
              </a:rPr>
              <a:t>Cost Breakout</a:t>
            </a:r>
            <a:endParaRPr lang="en-CA" sz="2400" dirty="0"/>
          </a:p>
        </p:txBody>
      </p:sp>
      <p:sp>
        <p:nvSpPr>
          <p:cNvPr id="3" name="Content Placeholder 2"/>
          <p:cNvSpPr>
            <a:spLocks noGrp="1"/>
          </p:cNvSpPr>
          <p:nvPr>
            <p:ph idx="1"/>
          </p:nvPr>
        </p:nvSpPr>
        <p:spPr>
          <a:xfrm>
            <a:off x="457200" y="1219200"/>
            <a:ext cx="8280000" cy="409600"/>
          </a:xfrm>
        </p:spPr>
        <p:txBody>
          <a:bodyPr>
            <a:normAutofit/>
          </a:bodyPr>
          <a:lstStyle/>
          <a:p>
            <a:r>
              <a:rPr lang="en-CA" sz="1400" dirty="0">
                <a:latin typeface="Arial" panose="020B0604020202020204" pitchFamily="34" charset="0"/>
                <a:cs typeface="Arial" panose="020B0604020202020204" pitchFamily="34" charset="0"/>
              </a:rPr>
              <a:t>T</a:t>
            </a:r>
            <a:r>
              <a:rPr lang="en-CA" sz="1400" dirty="0" smtClean="0">
                <a:latin typeface="Arial" panose="020B0604020202020204" pitchFamily="34" charset="0"/>
                <a:cs typeface="Arial" panose="020B0604020202020204" pitchFamily="34" charset="0"/>
              </a:rPr>
              <a:t>he allocation of GA costs for most of 2016 are as follows</a:t>
            </a:r>
            <a:r>
              <a:rPr lang="en-CA" sz="1400" dirty="0">
                <a:latin typeface="Arial" panose="020B0604020202020204" pitchFamily="34" charset="0"/>
                <a:cs typeface="Arial" panose="020B0604020202020204" pitchFamily="34" charset="0"/>
              </a:rPr>
              <a:t>:</a:t>
            </a:r>
            <a:r>
              <a:rPr lang="en-CA" sz="1400" dirty="0" smtClean="0">
                <a:latin typeface="Arial" panose="020B0604020202020204" pitchFamily="34" charset="0"/>
                <a:cs typeface="Arial" panose="020B0604020202020204" pitchFamily="34" charset="0"/>
              </a:rPr>
              <a:t> </a:t>
            </a:r>
            <a:endParaRPr lang="en-CA" sz="1400" dirty="0">
              <a:latin typeface="Arial" panose="020B0604020202020204" pitchFamily="34" charset="0"/>
              <a:cs typeface="Arial" panose="020B0604020202020204" pitchFamily="34" charset="0"/>
            </a:endParaRPr>
          </a:p>
        </p:txBody>
      </p:sp>
      <p:graphicFrame>
        <p:nvGraphicFramePr>
          <p:cNvPr id="6" name="Chart 5"/>
          <p:cNvGraphicFramePr>
            <a:graphicFrameLocks/>
          </p:cNvGraphicFramePr>
          <p:nvPr>
            <p:extLst>
              <p:ext uri="{D42A27DB-BD31-4B8C-83A1-F6EECF244321}">
                <p14:modId xmlns:p14="http://schemas.microsoft.com/office/powerpoint/2010/main" val="1355812985"/>
              </p:ext>
            </p:extLst>
          </p:nvPr>
        </p:nvGraphicFramePr>
        <p:xfrm>
          <a:off x="2053116" y="1743899"/>
          <a:ext cx="4896544" cy="2160240"/>
        </p:xfrm>
        <a:graphic>
          <a:graphicData uri="http://schemas.openxmlformats.org/drawingml/2006/chart">
            <c:chart xmlns:c="http://schemas.openxmlformats.org/drawingml/2006/chart" xmlns:r="http://schemas.openxmlformats.org/officeDocument/2006/relationships" r:id="rId2"/>
          </a:graphicData>
        </a:graphic>
      </p:graphicFrame>
      <p:sp>
        <p:nvSpPr>
          <p:cNvPr id="7" name="Content Placeholder 2"/>
          <p:cNvSpPr txBox="1">
            <a:spLocks/>
          </p:cNvSpPr>
          <p:nvPr/>
        </p:nvSpPr>
        <p:spPr>
          <a:xfrm>
            <a:off x="540473" y="3789040"/>
            <a:ext cx="8280000" cy="936104"/>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CA" sz="1400" dirty="0" smtClean="0">
                <a:latin typeface="Arial" panose="020B0604020202020204" pitchFamily="34" charset="0"/>
                <a:cs typeface="Arial" panose="020B0604020202020204" pitchFamily="34" charset="0"/>
              </a:rPr>
              <a:t>This cost breakdown will evolve over time as 2,181 MW of contracted generation comes online in the coming years.  </a:t>
            </a:r>
          </a:p>
          <a:p>
            <a:pPr marL="0" indent="0">
              <a:buNone/>
            </a:pPr>
            <a:endParaRPr lang="en-CA" sz="100" dirty="0" smtClean="0">
              <a:latin typeface="Arial" panose="020B0604020202020204" pitchFamily="34" charset="0"/>
              <a:cs typeface="Arial" panose="020B0604020202020204" pitchFamily="34" charset="0"/>
            </a:endParaRPr>
          </a:p>
          <a:p>
            <a:r>
              <a:rPr lang="en-CA" sz="1400" dirty="0" smtClean="0">
                <a:latin typeface="Arial" panose="020B0604020202020204" pitchFamily="34" charset="0"/>
                <a:cs typeface="Arial" panose="020B0604020202020204" pitchFamily="34" charset="0"/>
              </a:rPr>
              <a:t>The proportion of GA costs is compared with the proportion of generation in the table below</a:t>
            </a:r>
            <a:r>
              <a:rPr lang="en-CA" sz="1400" dirty="0">
                <a:latin typeface="Arial" panose="020B0604020202020204" pitchFamily="34" charset="0"/>
                <a:cs typeface="Arial" panose="020B0604020202020204" pitchFamily="34" charset="0"/>
              </a:rPr>
              <a:t>:</a:t>
            </a:r>
          </a:p>
        </p:txBody>
      </p:sp>
      <p:sp>
        <p:nvSpPr>
          <p:cNvPr id="8" name="TextBox 7"/>
          <p:cNvSpPr txBox="1"/>
          <p:nvPr/>
        </p:nvSpPr>
        <p:spPr>
          <a:xfrm flipH="1">
            <a:off x="2411760" y="1556792"/>
            <a:ext cx="4179256" cy="276999"/>
          </a:xfrm>
          <a:prstGeom prst="rect">
            <a:avLst/>
          </a:prstGeom>
          <a:noFill/>
        </p:spPr>
        <p:txBody>
          <a:bodyPr wrap="square" rtlCol="0">
            <a:spAutoFit/>
          </a:bodyPr>
          <a:lstStyle/>
          <a:p>
            <a:r>
              <a:rPr lang="en-CA" sz="1200" u="sng" dirty="0" smtClean="0">
                <a:latin typeface="Arial" panose="020B0604020202020204" pitchFamily="34" charset="0"/>
                <a:cs typeface="Arial" panose="020B0604020202020204" pitchFamily="34" charset="0"/>
              </a:rPr>
              <a:t>GA costs year-to-date November 2016 ($ million)</a:t>
            </a:r>
            <a:endParaRPr lang="en-CA" sz="1200" u="sng" dirty="0">
              <a:latin typeface="Arial" panose="020B0604020202020204" pitchFamily="34" charset="0"/>
              <a:cs typeface="Arial" panose="020B0604020202020204" pitchFamily="34" charset="0"/>
            </a:endParaRPr>
          </a:p>
        </p:txBody>
      </p:sp>
      <p:sp>
        <p:nvSpPr>
          <p:cNvPr id="11" name="TextBox 10"/>
          <p:cNvSpPr txBox="1"/>
          <p:nvPr/>
        </p:nvSpPr>
        <p:spPr>
          <a:xfrm>
            <a:off x="95682" y="6021288"/>
            <a:ext cx="8868805" cy="338554"/>
          </a:xfrm>
          <a:prstGeom prst="rect">
            <a:avLst/>
          </a:prstGeom>
          <a:noFill/>
        </p:spPr>
        <p:txBody>
          <a:bodyPr wrap="square" rtlCol="0">
            <a:spAutoFit/>
          </a:bodyPr>
          <a:lstStyle/>
          <a:p>
            <a:r>
              <a:rPr lang="en-CA" sz="800" b="1" dirty="0" smtClean="0">
                <a:latin typeface="Arial" panose="020B0604020202020204" pitchFamily="34" charset="0"/>
                <a:cs typeface="Arial" panose="020B0604020202020204" pitchFamily="34" charset="0"/>
              </a:rPr>
              <a:t>*Note: </a:t>
            </a:r>
            <a:r>
              <a:rPr lang="en-CA" sz="800" dirty="0" smtClean="0">
                <a:latin typeface="Arial" panose="020B0604020202020204" pitchFamily="34" charset="0"/>
                <a:cs typeface="Arial" panose="020B0604020202020204" pitchFamily="34" charset="0"/>
              </a:rPr>
              <a:t>Only includes generation directly connected to the transmission system. Most solar generation, for example, is connected to the distribution system and is not represented in the generation column.</a:t>
            </a:r>
            <a:endParaRPr lang="en-CA" sz="800" dirty="0">
              <a:latin typeface="Arial" panose="020B0604020202020204" pitchFamily="34" charset="0"/>
              <a:cs typeface="Arial" panose="020B0604020202020204" pitchFamily="34" charset="0"/>
            </a:endParaRPr>
          </a:p>
        </p:txBody>
      </p:sp>
      <p:graphicFrame>
        <p:nvGraphicFramePr>
          <p:cNvPr id="13" name="Table 12"/>
          <p:cNvGraphicFramePr>
            <a:graphicFrameLocks noGrp="1"/>
          </p:cNvGraphicFramePr>
          <p:nvPr>
            <p:extLst>
              <p:ext uri="{D42A27DB-BD31-4B8C-83A1-F6EECF244321}">
                <p14:modId xmlns:p14="http://schemas.microsoft.com/office/powerpoint/2010/main" val="908265173"/>
              </p:ext>
            </p:extLst>
          </p:nvPr>
        </p:nvGraphicFramePr>
        <p:xfrm>
          <a:off x="1732788" y="4725144"/>
          <a:ext cx="5537200" cy="1143000"/>
        </p:xfrm>
        <a:graphic>
          <a:graphicData uri="http://schemas.openxmlformats.org/drawingml/2006/table">
            <a:tbl>
              <a:tblPr/>
              <a:tblGrid>
                <a:gridCol w="2359494"/>
                <a:gridCol w="1588853"/>
                <a:gridCol w="1588853"/>
              </a:tblGrid>
              <a:tr h="190500">
                <a:tc>
                  <a:txBody>
                    <a:bodyPr/>
                    <a:lstStyle/>
                    <a:p>
                      <a:pPr algn="l" fontAlgn="b"/>
                      <a:endParaRPr lang="en-CA" sz="1050" b="0"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ctr"/>
                      <a:r>
                        <a:rPr lang="en-CA" sz="1050" b="1" i="0" u="none" strike="noStrike" dirty="0">
                          <a:solidFill>
                            <a:schemeClr val="tx1"/>
                          </a:solidFill>
                          <a:effectLst/>
                          <a:latin typeface="Arial" panose="020B0604020202020204" pitchFamily="34" charset="0"/>
                          <a:cs typeface="Arial" panose="020B0604020202020204" pitchFamily="34" charset="0"/>
                        </a:rPr>
                        <a:t>Fraction of GA Cost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ctr"/>
                      <a:r>
                        <a:rPr lang="en-CA" sz="1050" b="1" i="0" u="none" strike="noStrike" dirty="0">
                          <a:solidFill>
                            <a:schemeClr val="tx1"/>
                          </a:solidFill>
                          <a:effectLst/>
                          <a:latin typeface="Arial" panose="020B0604020202020204" pitchFamily="34" charset="0"/>
                          <a:cs typeface="Arial" panose="020B0604020202020204" pitchFamily="34" charset="0"/>
                        </a:rPr>
                        <a:t>Fraction of Generation*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r>
              <a:tr h="190500">
                <a:tc>
                  <a:txBody>
                    <a:bodyPr/>
                    <a:lstStyle/>
                    <a:p>
                      <a:pPr algn="l" fontAlgn="ctr"/>
                      <a:r>
                        <a:rPr lang="en-CA" sz="1050" b="1" i="0" u="none" strike="noStrike" dirty="0" smtClean="0">
                          <a:solidFill>
                            <a:schemeClr val="tx1"/>
                          </a:solidFill>
                          <a:effectLst/>
                          <a:latin typeface="Arial" panose="020B0604020202020204" pitchFamily="34" charset="0"/>
                          <a:cs typeface="Arial" panose="020B0604020202020204" pitchFamily="34" charset="0"/>
                        </a:rPr>
                        <a:t> Solar</a:t>
                      </a:r>
                      <a:endParaRPr lang="en-CA" sz="1050" b="1"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CA" sz="1050" b="0" i="0" u="none" strike="noStrike">
                          <a:solidFill>
                            <a:schemeClr val="tx1"/>
                          </a:solidFill>
                          <a:effectLst/>
                          <a:latin typeface="Arial" panose="020B0604020202020204" pitchFamily="34" charset="0"/>
                          <a:cs typeface="Arial" panose="020B0604020202020204" pitchFamily="34" charset="0"/>
                        </a:rPr>
                        <a:t>14%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CA" sz="1050" b="0" i="0" u="none" strike="noStrike" dirty="0">
                          <a:solidFill>
                            <a:schemeClr val="tx1"/>
                          </a:solidFill>
                          <a:effectLst/>
                          <a:latin typeface="Arial" panose="020B0604020202020204" pitchFamily="34" charset="0"/>
                          <a:cs typeface="Arial" panose="020B0604020202020204" pitchFamily="34" charset="0"/>
                        </a:rPr>
                        <a:t>0.3%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90500">
                <a:tc>
                  <a:txBody>
                    <a:bodyPr/>
                    <a:lstStyle/>
                    <a:p>
                      <a:pPr algn="l" fontAlgn="ctr"/>
                      <a:r>
                        <a:rPr lang="en-CA" sz="1050" b="1" i="0" u="none" strike="noStrike" dirty="0" smtClean="0">
                          <a:solidFill>
                            <a:schemeClr val="tx1"/>
                          </a:solidFill>
                          <a:effectLst/>
                          <a:latin typeface="Arial" panose="020B0604020202020204" pitchFamily="34" charset="0"/>
                          <a:cs typeface="Arial" panose="020B0604020202020204" pitchFamily="34" charset="0"/>
                        </a:rPr>
                        <a:t> Wind</a:t>
                      </a:r>
                      <a:endParaRPr lang="en-CA" sz="1050" b="1"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CA" sz="1050" b="0" i="0" u="none" strike="noStrike">
                          <a:solidFill>
                            <a:schemeClr val="tx1"/>
                          </a:solidFill>
                          <a:effectLst/>
                          <a:latin typeface="Arial" panose="020B0604020202020204" pitchFamily="34" charset="0"/>
                          <a:cs typeface="Arial" panose="020B0604020202020204" pitchFamily="34" charset="0"/>
                        </a:rPr>
                        <a:t>12%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CA" sz="1050" b="0" i="0" u="none" strike="noStrike">
                          <a:solidFill>
                            <a:schemeClr val="tx1"/>
                          </a:solidFill>
                          <a:effectLst/>
                          <a:latin typeface="Arial" panose="020B0604020202020204" pitchFamily="34" charset="0"/>
                          <a:cs typeface="Arial" panose="020B0604020202020204" pitchFamily="34" charset="0"/>
                        </a:rPr>
                        <a:t>6.0%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90500">
                <a:tc>
                  <a:txBody>
                    <a:bodyPr/>
                    <a:lstStyle/>
                    <a:p>
                      <a:pPr algn="l" fontAlgn="ctr"/>
                      <a:r>
                        <a:rPr lang="en-CA" sz="1050" b="1" i="0" u="none" strike="noStrike" dirty="0" smtClean="0">
                          <a:solidFill>
                            <a:schemeClr val="tx1"/>
                          </a:solidFill>
                          <a:effectLst/>
                          <a:latin typeface="Arial" panose="020B0604020202020204" pitchFamily="34" charset="0"/>
                          <a:cs typeface="Arial" panose="020B0604020202020204" pitchFamily="34" charset="0"/>
                        </a:rPr>
                        <a:t> Biomass</a:t>
                      </a:r>
                      <a:r>
                        <a:rPr lang="en-CA" sz="1050" b="1" i="0" u="none" strike="noStrike" dirty="0">
                          <a:solidFill>
                            <a:schemeClr val="tx1"/>
                          </a:solidFill>
                          <a:effectLst/>
                          <a:latin typeface="Arial" panose="020B0604020202020204" pitchFamily="34" charset="0"/>
                          <a:cs typeface="Arial" panose="020B0604020202020204" pitchFamily="34" charset="0"/>
                        </a:rPr>
                        <a:t>, Landfill and </a:t>
                      </a:r>
                      <a:r>
                        <a:rPr lang="en-CA" sz="1050" b="1" i="0" u="none" strike="noStrike" dirty="0" err="1">
                          <a:solidFill>
                            <a:schemeClr val="tx1"/>
                          </a:solidFill>
                          <a:effectLst/>
                          <a:latin typeface="Arial" panose="020B0604020202020204" pitchFamily="34" charset="0"/>
                          <a:cs typeface="Arial" panose="020B0604020202020204" pitchFamily="34" charset="0"/>
                        </a:rPr>
                        <a:t>Byproduct</a:t>
                      </a:r>
                      <a:endParaRPr lang="en-CA" sz="1050" b="1"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CA" sz="1050" b="0" i="0" u="none" strike="noStrike">
                          <a:solidFill>
                            <a:schemeClr val="tx1"/>
                          </a:solidFill>
                          <a:effectLst/>
                          <a:latin typeface="Arial" panose="020B0604020202020204" pitchFamily="34" charset="0"/>
                          <a:cs typeface="Arial" panose="020B0604020202020204" pitchFamily="34"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CA" sz="1050" b="0" i="0" u="none" strike="noStrike">
                          <a:solidFill>
                            <a:schemeClr val="tx1"/>
                          </a:solidFill>
                          <a:effectLst/>
                          <a:latin typeface="Arial" panose="020B0604020202020204" pitchFamily="34" charset="0"/>
                          <a:cs typeface="Arial" panose="020B0604020202020204" pitchFamily="34" charset="0"/>
                        </a:rPr>
                        <a:t>0.3%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90500">
                <a:tc>
                  <a:txBody>
                    <a:bodyPr/>
                    <a:lstStyle/>
                    <a:p>
                      <a:pPr algn="l" fontAlgn="ctr"/>
                      <a:r>
                        <a:rPr lang="en-CA" sz="1050" b="1" i="0" u="none" strike="noStrike" dirty="0" smtClean="0">
                          <a:solidFill>
                            <a:schemeClr val="tx1"/>
                          </a:solidFill>
                          <a:effectLst/>
                          <a:latin typeface="Arial" panose="020B0604020202020204" pitchFamily="34" charset="0"/>
                          <a:cs typeface="Arial" panose="020B0604020202020204" pitchFamily="34" charset="0"/>
                        </a:rPr>
                        <a:t> Conservation</a:t>
                      </a:r>
                      <a:endParaRPr lang="en-CA" sz="1050" b="1"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CA" sz="1050" b="0" i="0" u="none" strike="noStrike">
                          <a:solidFill>
                            <a:schemeClr val="tx1"/>
                          </a:solidFill>
                          <a:effectLst/>
                          <a:latin typeface="Arial" panose="020B0604020202020204" pitchFamily="34" charset="0"/>
                          <a:cs typeface="Arial" panose="020B06040202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CA" sz="1050" b="0" i="0" u="none" strike="noStrike">
                          <a:solidFill>
                            <a:schemeClr val="tx1"/>
                          </a:solidFill>
                          <a:effectLst/>
                          <a:latin typeface="Arial" panose="020B0604020202020204" pitchFamily="34" charset="0"/>
                          <a:cs typeface="Arial" panose="020B0604020202020204" pitchFamily="34" charset="0"/>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90500">
                <a:tc>
                  <a:txBody>
                    <a:bodyPr/>
                    <a:lstStyle/>
                    <a:p>
                      <a:pPr algn="l" fontAlgn="ctr"/>
                      <a:r>
                        <a:rPr lang="en-CA" sz="1050" b="1" i="0" u="none" strike="noStrike" dirty="0" smtClean="0">
                          <a:solidFill>
                            <a:schemeClr val="tx1"/>
                          </a:solidFill>
                          <a:effectLst/>
                          <a:latin typeface="Arial" panose="020B0604020202020204" pitchFamily="34" charset="0"/>
                          <a:cs typeface="Arial" panose="020B0604020202020204" pitchFamily="34" charset="0"/>
                        </a:rPr>
                        <a:t> Other </a:t>
                      </a:r>
                      <a:r>
                        <a:rPr lang="en-CA" sz="1050" b="1" i="0" u="none" strike="noStrike" dirty="0">
                          <a:solidFill>
                            <a:schemeClr val="tx1"/>
                          </a:solidFill>
                          <a:effectLst/>
                          <a:latin typeface="Arial" panose="020B0604020202020204" pitchFamily="34" charset="0"/>
                          <a:cs typeface="Arial" panose="020B0604020202020204" pitchFamily="34" charset="0"/>
                        </a:rPr>
                        <a:t>(Nuclear, Natural Gas, Hydro)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CA" sz="1050" b="0" i="0" u="none" strike="noStrike">
                          <a:solidFill>
                            <a:schemeClr val="tx1"/>
                          </a:solidFill>
                          <a:effectLst/>
                          <a:latin typeface="Arial" panose="020B0604020202020204" pitchFamily="34" charset="0"/>
                          <a:cs typeface="Arial" panose="020B0604020202020204" pitchFamily="34" charset="0"/>
                        </a:rPr>
                        <a:t>69%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CA" sz="1050" b="0" i="0" u="none" strike="noStrike" dirty="0">
                          <a:solidFill>
                            <a:schemeClr val="tx1"/>
                          </a:solidFill>
                          <a:effectLst/>
                          <a:latin typeface="Arial" panose="020B0604020202020204" pitchFamily="34" charset="0"/>
                          <a:cs typeface="Arial" panose="020B0604020202020204" pitchFamily="34" charset="0"/>
                        </a:rPr>
                        <a:t>93.4%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3966597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540472" y="1269132"/>
            <a:ext cx="8222528" cy="647700"/>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r>
              <a:rPr lang="en-CA" sz="1400" dirty="0" smtClean="0">
                <a:latin typeface="Arial" panose="020B0604020202020204" pitchFamily="34" charset="0"/>
                <a:cs typeface="Arial" panose="020B0604020202020204" pitchFamily="34" charset="0"/>
              </a:rPr>
              <a:t>Below graph illustrates the estimated impact of the level of GA financing for an average Class A electricity consumer over a 25 year amortization period. </a:t>
            </a: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p:txBody>
      </p:sp>
      <p:sp>
        <p:nvSpPr>
          <p:cNvPr id="12" name="Title 1"/>
          <p:cNvSpPr>
            <a:spLocks noGrp="1"/>
          </p:cNvSpPr>
          <p:nvPr>
            <p:ph type="title"/>
          </p:nvPr>
        </p:nvSpPr>
        <p:spPr>
          <a:xfrm>
            <a:off x="478536" y="304800"/>
            <a:ext cx="8284464" cy="891952"/>
          </a:xfrm>
        </p:spPr>
        <p:txBody>
          <a:bodyPr>
            <a:noAutofit/>
          </a:bodyPr>
          <a:lstStyle/>
          <a:p>
            <a:r>
              <a:rPr lang="en-CA" sz="2400" b="0" dirty="0" smtClean="0">
                <a:latin typeface="Arial" panose="020B0604020202020204" pitchFamily="34" charset="0"/>
                <a:cs typeface="Arial" panose="020B0604020202020204" pitchFamily="34" charset="0"/>
              </a:rPr>
              <a:t>1. GA Financing – Impact of the Level of Financing on Large Industrial Electricity Consumers </a:t>
            </a:r>
            <a:endParaRPr lang="en-CA" sz="2400" b="0" dirty="0">
              <a:latin typeface="Arial" panose="020B0604020202020204" pitchFamily="34" charset="0"/>
              <a:cs typeface="Arial" panose="020B0604020202020204" pitchFamily="34" charset="0"/>
            </a:endParaRPr>
          </a:p>
        </p:txBody>
      </p:sp>
      <p:sp>
        <p:nvSpPr>
          <p:cNvPr id="3" name="TextBox 2"/>
          <p:cNvSpPr txBox="1"/>
          <p:nvPr/>
        </p:nvSpPr>
        <p:spPr>
          <a:xfrm>
            <a:off x="289560" y="5660395"/>
            <a:ext cx="8458200" cy="430887"/>
          </a:xfrm>
          <a:prstGeom prst="rect">
            <a:avLst/>
          </a:prstGeom>
          <a:noFill/>
        </p:spPr>
        <p:txBody>
          <a:bodyPr wrap="square" rtlCol="0">
            <a:spAutoFit/>
          </a:bodyPr>
          <a:lstStyle/>
          <a:p>
            <a:r>
              <a:rPr lang="en-CA" sz="1100" b="1" dirty="0" smtClean="0">
                <a:latin typeface="Arial" panose="020B0604020202020204" pitchFamily="34" charset="0"/>
                <a:cs typeface="Arial" panose="020B0604020202020204" pitchFamily="34" charset="0"/>
              </a:rPr>
              <a:t>Note: </a:t>
            </a:r>
            <a:r>
              <a:rPr lang="en-CA" sz="1100" dirty="0" smtClean="0">
                <a:latin typeface="Arial" panose="020B0604020202020204" pitchFamily="34" charset="0"/>
                <a:cs typeface="Arial" panose="020B0604020202020204" pitchFamily="34" charset="0"/>
              </a:rPr>
              <a:t>Assumes that demand by industrial sector continues at average 2011-2015 levels. Please see the Appendix or more information on the estimated impact on large industrial electricity consumers. </a:t>
            </a:r>
            <a:endParaRPr lang="en-CA" sz="1100" dirty="0">
              <a:latin typeface="Arial" panose="020B0604020202020204" pitchFamily="34" charset="0"/>
              <a:cs typeface="Arial" panose="020B0604020202020204" pitchFamily="34" charset="0"/>
            </a:endParaRPr>
          </a:p>
        </p:txBody>
      </p:sp>
      <p:graphicFrame>
        <p:nvGraphicFramePr>
          <p:cNvPr id="6" name="Chart 5"/>
          <p:cNvGraphicFramePr>
            <a:graphicFrameLocks/>
          </p:cNvGraphicFramePr>
          <p:nvPr>
            <p:extLst>
              <p:ext uri="{D42A27DB-BD31-4B8C-83A1-F6EECF244321}">
                <p14:modId xmlns:p14="http://schemas.microsoft.com/office/powerpoint/2010/main" val="1946613950"/>
              </p:ext>
            </p:extLst>
          </p:nvPr>
        </p:nvGraphicFramePr>
        <p:xfrm>
          <a:off x="899592" y="1934000"/>
          <a:ext cx="7344816" cy="3655240"/>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2627784" y="4869160"/>
            <a:ext cx="1078992" cy="548640"/>
          </a:xfrm>
          <a:prstGeom prst="rect">
            <a:avLst/>
          </a:prstGeom>
          <a:solidFill>
            <a:schemeClr val="bg1"/>
          </a:solidFill>
        </p:spPr>
        <p:txBody>
          <a:bodyPr wrap="square" rtlCol="0">
            <a:spAutoFit/>
          </a:bodyPr>
          <a:lstStyle/>
          <a:p>
            <a:pPr algn="ctr"/>
            <a:endParaRPr lang="en-CA" sz="1050" dirty="0" smtClean="0"/>
          </a:p>
          <a:p>
            <a:pPr algn="ctr"/>
            <a:r>
              <a:rPr lang="en-CA" sz="900" dirty="0" smtClean="0"/>
              <a:t>-</a:t>
            </a:r>
          </a:p>
          <a:p>
            <a:pPr algn="ctr"/>
            <a:endParaRPr lang="en-CA" sz="1050" dirty="0"/>
          </a:p>
        </p:txBody>
      </p:sp>
    </p:spTree>
    <p:extLst>
      <p:ext uri="{BB962C8B-B14F-4D97-AF65-F5344CB8AC3E}">
        <p14:creationId xmlns:p14="http://schemas.microsoft.com/office/powerpoint/2010/main" val="5200230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a:latin typeface="Arial" panose="020B0604020202020204" pitchFamily="34" charset="0"/>
                <a:cs typeface="Arial" panose="020B0604020202020204" pitchFamily="34" charset="0"/>
              </a:rPr>
              <a:t>1. </a:t>
            </a:r>
            <a:r>
              <a:rPr lang="en-CA" sz="2400" b="0" dirty="0" smtClean="0">
                <a:latin typeface="Arial" panose="020B0604020202020204" pitchFamily="34" charset="0"/>
                <a:cs typeface="Arial" panose="020B0604020202020204" pitchFamily="34" charset="0"/>
              </a:rPr>
              <a:t>GA Financing – Considerations</a:t>
            </a:r>
            <a:endParaRPr lang="en-CA" sz="2400" b="0" dirty="0"/>
          </a:p>
        </p:txBody>
      </p:sp>
      <p:sp>
        <p:nvSpPr>
          <p:cNvPr id="3" name="Content Placeholder 2"/>
          <p:cNvSpPr>
            <a:spLocks noGrp="1"/>
          </p:cNvSpPr>
          <p:nvPr>
            <p:ph idx="1"/>
          </p:nvPr>
        </p:nvSpPr>
        <p:spPr>
          <a:xfrm>
            <a:off x="457200" y="1219200"/>
            <a:ext cx="8435280" cy="5090120"/>
          </a:xfrm>
        </p:spPr>
        <p:txBody>
          <a:bodyPr>
            <a:normAutofit fontScale="92500" lnSpcReduction="10000"/>
          </a:bodyPr>
          <a:lstStyle/>
          <a:p>
            <a:pPr marL="0" lvl="1" indent="0">
              <a:spcBef>
                <a:spcPts val="300"/>
              </a:spcBef>
              <a:buNone/>
            </a:pPr>
            <a:r>
              <a:rPr lang="en-CA" sz="1400" b="1" u="sng" dirty="0" smtClean="0">
                <a:latin typeface="Arial" panose="020B0604020202020204" pitchFamily="34" charset="0"/>
                <a:cs typeface="Arial" panose="020B0604020202020204" pitchFamily="34" charset="0"/>
              </a:rPr>
              <a:t>Considerations</a:t>
            </a:r>
          </a:p>
          <a:p>
            <a:pPr marL="0" lvl="1" indent="0">
              <a:spcBef>
                <a:spcPts val="300"/>
              </a:spcBef>
              <a:buNone/>
            </a:pPr>
            <a:endParaRPr lang="en-CA" sz="800" dirty="0" smtClean="0">
              <a:latin typeface="Arial" panose="020B0604020202020204" pitchFamily="34" charset="0"/>
              <a:cs typeface="Arial" panose="020B0604020202020204" pitchFamily="34" charset="0"/>
            </a:endParaRPr>
          </a:p>
          <a:p>
            <a:pPr marL="0" lvl="1" indent="0">
              <a:spcBef>
                <a:spcPts val="300"/>
              </a:spcBef>
              <a:buNone/>
            </a:pPr>
            <a:r>
              <a:rPr lang="en-CA" sz="1400" i="1" dirty="0" smtClean="0">
                <a:latin typeface="Arial" panose="020B0604020202020204" pitchFamily="34" charset="0"/>
                <a:cs typeface="Arial" panose="020B0604020202020204" pitchFamily="34" charset="0"/>
              </a:rPr>
              <a:t>Ratepayer:</a:t>
            </a:r>
            <a:endParaRPr lang="en-CA" sz="1400" dirty="0" smtClean="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400" dirty="0" smtClean="0">
                <a:latin typeface="Arial" panose="020B0604020202020204" pitchFamily="34" charset="0"/>
                <a:cs typeface="Arial" panose="020B0604020202020204" pitchFamily="34" charset="0"/>
              </a:rPr>
              <a:t>Borrowing money to finance the GA, while lowering costs in the short term, results in a more rapid rise in electricity prices beyond the rate of increase already expected. </a:t>
            </a:r>
          </a:p>
          <a:p>
            <a:pPr marL="285750" lvl="1">
              <a:spcBef>
                <a:spcPts val="300"/>
              </a:spcBef>
              <a:buFont typeface="Arial" panose="020B0604020202020204" pitchFamily="34" charset="0"/>
              <a:buChar char="•"/>
            </a:pPr>
            <a:endParaRPr lang="en-CA" sz="1400" dirty="0" smtClean="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400" dirty="0" smtClean="0">
                <a:latin typeface="Arial" panose="020B0604020202020204" pitchFamily="34" charset="0"/>
                <a:cs typeface="Arial" panose="020B0604020202020204" pitchFamily="34" charset="0"/>
              </a:rPr>
              <a:t>The GA financing proposal </a:t>
            </a:r>
            <a:r>
              <a:rPr lang="en-CA" sz="1400" dirty="0">
                <a:latin typeface="Arial" panose="020B0604020202020204" pitchFamily="34" charset="0"/>
                <a:cs typeface="Arial" panose="020B0604020202020204" pitchFamily="34" charset="0"/>
              </a:rPr>
              <a:t>involves </a:t>
            </a:r>
            <a:r>
              <a:rPr lang="en-CA" sz="1400" dirty="0" smtClean="0">
                <a:latin typeface="Arial" panose="020B0604020202020204" pitchFamily="34" charset="0"/>
                <a:cs typeface="Arial" panose="020B0604020202020204" pitchFamily="34" charset="0"/>
              </a:rPr>
              <a:t>borrowing large amounts of money over a long period of time (16-30 years, depending on the scenario) to </a:t>
            </a:r>
            <a:r>
              <a:rPr lang="en-CA" sz="1400" dirty="0">
                <a:latin typeface="Arial" panose="020B0604020202020204" pitchFamily="34" charset="0"/>
                <a:cs typeface="Arial" panose="020B0604020202020204" pitchFamily="34" charset="0"/>
              </a:rPr>
              <a:t>reduce electricity </a:t>
            </a:r>
            <a:r>
              <a:rPr lang="en-CA" sz="1400" dirty="0" smtClean="0">
                <a:latin typeface="Arial" panose="020B0604020202020204" pitchFamily="34" charset="0"/>
                <a:cs typeface="Arial" panose="020B0604020202020204" pitchFamily="34" charset="0"/>
              </a:rPr>
              <a:t>rates. This debt would be highly sensitive to interest rates which could extend repayment timelines or put significant pressure on electricity rates. A long-term interest rate of 5% is assumed for this analysis.</a:t>
            </a:r>
            <a:endParaRPr lang="en-CA" sz="1400" b="1" dirty="0" smtClean="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endParaRPr lang="en-CA" sz="1400" dirty="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400" dirty="0" smtClean="0">
                <a:latin typeface="Arial" panose="020B0604020202020204" pitchFamily="34" charset="0"/>
                <a:cs typeface="Arial" panose="020B0604020202020204" pitchFamily="34" charset="0"/>
              </a:rPr>
              <a:t>GA and HOEP provide a natural hedge against each other – when one goes up, the other goes down – keeping total electricity costs relatively stable and predictable. Smoothing only the GA would lead to greater price volatility for consumers</a:t>
            </a:r>
            <a:r>
              <a:rPr lang="en-CA" sz="1400" dirty="0">
                <a:latin typeface="Arial" panose="020B0604020202020204" pitchFamily="34" charset="0"/>
                <a:cs typeface="Arial" panose="020B0604020202020204" pitchFamily="34" charset="0"/>
              </a:rPr>
              <a:t> </a:t>
            </a:r>
            <a:r>
              <a:rPr lang="en-CA" sz="1400" dirty="0" smtClean="0">
                <a:latin typeface="Arial" panose="020B0604020202020204" pitchFamily="34" charset="0"/>
                <a:cs typeface="Arial" panose="020B0604020202020204" pitchFamily="34" charset="0"/>
              </a:rPr>
              <a:t>unless the schedule and amount of ratepayer payments was defined relative to the actual cost of GA. </a:t>
            </a:r>
          </a:p>
          <a:p>
            <a:pPr marL="285750" lvl="1">
              <a:spcBef>
                <a:spcPts val="300"/>
              </a:spcBef>
              <a:buFont typeface="Arial" panose="020B0604020202020204" pitchFamily="34" charset="0"/>
              <a:buChar char="•"/>
            </a:pPr>
            <a:endParaRPr lang="en-CA" sz="1400" dirty="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400" dirty="0" smtClean="0">
                <a:latin typeface="Arial" panose="020B0604020202020204" pitchFamily="34" charset="0"/>
                <a:cs typeface="Arial" panose="020B0604020202020204" pitchFamily="34" charset="0"/>
              </a:rPr>
              <a:t>Some Class A consumers pay limited Global Adjustment and would receive little benefit under the financing proposal. These consumers also currently pay very low rates.</a:t>
            </a:r>
          </a:p>
          <a:p>
            <a:pPr marL="457200" lvl="2" indent="0">
              <a:spcBef>
                <a:spcPts val="300"/>
              </a:spcBef>
              <a:buNone/>
            </a:pPr>
            <a:endParaRPr lang="en-CA" sz="1400" dirty="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400" dirty="0" smtClean="0">
                <a:latin typeface="Arial" panose="020B0604020202020204" pitchFamily="34" charset="0"/>
                <a:cs typeface="Arial" panose="020B0604020202020204" pitchFamily="34" charset="0"/>
              </a:rPr>
              <a:t>Should Ontario electricity demand be lower than forecasted, the cost of paying off the debt will be spread over a smaller pool of consumption, further increasing future costs for individual ratepayers.</a:t>
            </a:r>
          </a:p>
          <a:p>
            <a:pPr marL="285750" lvl="1">
              <a:spcBef>
                <a:spcPts val="300"/>
              </a:spcBef>
              <a:buFont typeface="Arial" panose="020B0604020202020204" pitchFamily="34" charset="0"/>
              <a:buChar char="•"/>
            </a:pPr>
            <a:endParaRPr lang="en-CA" sz="1400" dirty="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400" dirty="0">
                <a:latin typeface="Arial" panose="020B0604020202020204" pitchFamily="34" charset="0"/>
                <a:cs typeface="Arial" panose="020B0604020202020204" pitchFamily="34" charset="0"/>
              </a:rPr>
              <a:t>In recognition that </a:t>
            </a:r>
            <a:r>
              <a:rPr lang="en-CA" sz="1400" dirty="0" smtClean="0">
                <a:latin typeface="Arial" panose="020B0604020202020204" pitchFamily="34" charset="0"/>
                <a:cs typeface="Arial" panose="020B0604020202020204" pitchFamily="34" charset="0"/>
              </a:rPr>
              <a:t>Class </a:t>
            </a:r>
            <a:r>
              <a:rPr lang="en-CA" sz="1400" dirty="0">
                <a:latin typeface="Arial" panose="020B0604020202020204" pitchFamily="34" charset="0"/>
                <a:cs typeface="Arial" panose="020B0604020202020204" pitchFamily="34" charset="0"/>
              </a:rPr>
              <a:t>B </a:t>
            </a:r>
            <a:r>
              <a:rPr lang="en-CA" sz="1400" dirty="0" smtClean="0">
                <a:latin typeface="Arial" panose="020B0604020202020204" pitchFamily="34" charset="0"/>
                <a:cs typeface="Arial" panose="020B0604020202020204" pitchFamily="34" charset="0"/>
              </a:rPr>
              <a:t>electricity consumers </a:t>
            </a:r>
            <a:r>
              <a:rPr lang="en-CA" sz="1400" dirty="0">
                <a:latin typeface="Arial" panose="020B0604020202020204" pitchFamily="34" charset="0"/>
                <a:cs typeface="Arial" panose="020B0604020202020204" pitchFamily="34" charset="0"/>
              </a:rPr>
              <a:t>pay the majority of GA costs, </a:t>
            </a:r>
            <a:r>
              <a:rPr lang="en-CA" sz="1400" dirty="0" smtClean="0">
                <a:latin typeface="Arial" panose="020B0604020202020204" pitchFamily="34" charset="0"/>
                <a:cs typeface="Arial" panose="020B0604020202020204" pitchFamily="34" charset="0"/>
              </a:rPr>
              <a:t>could limit </a:t>
            </a:r>
            <a:r>
              <a:rPr lang="en-CA" sz="1400" dirty="0">
                <a:latin typeface="Arial" panose="020B0604020202020204" pitchFamily="34" charset="0"/>
                <a:cs typeface="Arial" panose="020B0604020202020204" pitchFamily="34" charset="0"/>
              </a:rPr>
              <a:t>GA cost reductions through financing to </a:t>
            </a:r>
            <a:r>
              <a:rPr lang="en-CA" sz="1400" dirty="0" smtClean="0">
                <a:latin typeface="Arial" panose="020B0604020202020204" pitchFamily="34" charset="0"/>
                <a:cs typeface="Arial" panose="020B0604020202020204" pitchFamily="34" charset="0"/>
              </a:rPr>
              <a:t>Class </a:t>
            </a:r>
            <a:r>
              <a:rPr lang="en-CA" sz="1400" dirty="0">
                <a:latin typeface="Arial" panose="020B0604020202020204" pitchFamily="34" charset="0"/>
                <a:cs typeface="Arial" panose="020B0604020202020204" pitchFamily="34" charset="0"/>
              </a:rPr>
              <a:t>B consumers only.</a:t>
            </a:r>
          </a:p>
          <a:p>
            <a:pPr marL="285750" lvl="1">
              <a:spcBef>
                <a:spcPts val="300"/>
              </a:spcBef>
              <a:buFont typeface="Arial" panose="020B0604020202020204" pitchFamily="34" charset="0"/>
              <a:buChar char="•"/>
            </a:pPr>
            <a:endParaRPr lang="en-CA" sz="1400" dirty="0" smtClean="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endParaRPr lang="en-CA" sz="1400" dirty="0">
              <a:latin typeface="Arial" panose="020B0604020202020204" pitchFamily="34" charset="0"/>
              <a:cs typeface="Arial" panose="020B0604020202020204" pitchFamily="34" charset="0"/>
            </a:endParaRPr>
          </a:p>
          <a:p>
            <a:pPr marL="0" indent="0">
              <a:buNone/>
            </a:pPr>
            <a:endParaRPr lang="en-CA" dirty="0"/>
          </a:p>
        </p:txBody>
      </p:sp>
    </p:spTree>
    <p:extLst>
      <p:ext uri="{BB962C8B-B14F-4D97-AF65-F5344CB8AC3E}">
        <p14:creationId xmlns:p14="http://schemas.microsoft.com/office/powerpoint/2010/main" val="31787349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507288" cy="731520"/>
          </a:xfrm>
        </p:spPr>
        <p:txBody>
          <a:bodyPr>
            <a:noAutofit/>
          </a:bodyPr>
          <a:lstStyle/>
          <a:p>
            <a:r>
              <a:rPr lang="en-CA" sz="2400" b="0" dirty="0">
                <a:latin typeface="Arial" panose="020B0604020202020204" pitchFamily="34" charset="0"/>
                <a:cs typeface="Arial" panose="020B0604020202020204" pitchFamily="34" charset="0"/>
              </a:rPr>
              <a:t>1. </a:t>
            </a:r>
            <a:r>
              <a:rPr lang="en-CA" sz="2400" b="0" dirty="0" smtClean="0">
                <a:latin typeface="Arial" panose="020B0604020202020204" pitchFamily="34" charset="0"/>
                <a:cs typeface="Arial" panose="020B0604020202020204" pitchFamily="34" charset="0"/>
              </a:rPr>
              <a:t>GA Financing – Considerations (cont’d)</a:t>
            </a:r>
            <a:endParaRPr lang="en-CA" sz="2400" b="0" dirty="0"/>
          </a:p>
        </p:txBody>
      </p:sp>
      <p:sp>
        <p:nvSpPr>
          <p:cNvPr id="3" name="Content Placeholder 2"/>
          <p:cNvSpPr>
            <a:spLocks noGrp="1"/>
          </p:cNvSpPr>
          <p:nvPr>
            <p:ph idx="1"/>
          </p:nvPr>
        </p:nvSpPr>
        <p:spPr>
          <a:xfrm>
            <a:off x="467544" y="1196752"/>
            <a:ext cx="8424936" cy="5090120"/>
          </a:xfrm>
        </p:spPr>
        <p:txBody>
          <a:bodyPr>
            <a:noAutofit/>
          </a:bodyPr>
          <a:lstStyle/>
          <a:p>
            <a:pPr marL="0" lvl="1" indent="0">
              <a:spcBef>
                <a:spcPts val="300"/>
              </a:spcBef>
              <a:buNone/>
            </a:pPr>
            <a:r>
              <a:rPr lang="en-CA" sz="1200" b="1" u="sng" dirty="0" smtClean="0">
                <a:latin typeface="Arial" panose="020B0604020202020204" pitchFamily="34" charset="0"/>
                <a:cs typeface="Arial" panose="020B0604020202020204" pitchFamily="34" charset="0"/>
              </a:rPr>
              <a:t>Considerations</a:t>
            </a:r>
          </a:p>
          <a:p>
            <a:pPr marL="0" lvl="1" indent="0">
              <a:spcBef>
                <a:spcPts val="300"/>
              </a:spcBef>
              <a:buNone/>
            </a:pPr>
            <a:endParaRPr lang="en-CA" sz="500" i="1" dirty="0" smtClean="0">
              <a:latin typeface="Arial" panose="020B0604020202020204" pitchFamily="34" charset="0"/>
              <a:cs typeface="Arial" panose="020B0604020202020204" pitchFamily="34" charset="0"/>
            </a:endParaRPr>
          </a:p>
          <a:p>
            <a:pPr marL="0" lvl="1" indent="0">
              <a:spcBef>
                <a:spcPts val="300"/>
              </a:spcBef>
              <a:buNone/>
            </a:pPr>
            <a:r>
              <a:rPr lang="en-CA" sz="1200" i="1" dirty="0" smtClean="0">
                <a:latin typeface="Arial" panose="020B0604020202020204" pitchFamily="34" charset="0"/>
                <a:cs typeface="Arial" panose="020B0604020202020204" pitchFamily="34" charset="0"/>
              </a:rPr>
              <a:t>Fiscal / Accounting:</a:t>
            </a:r>
            <a:endParaRPr lang="en-CA" sz="1200" dirty="0" smtClean="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Further analysis is required on whether such changes to the financing of the GA would affect the Province’s current accounting treatment for the GA and represent a potential fiscal risk. As such, early </a:t>
            </a:r>
            <a:r>
              <a:rPr lang="en-CA" sz="1200" dirty="0">
                <a:latin typeface="Arial" panose="020B0604020202020204" pitchFamily="34" charset="0"/>
                <a:cs typeface="Arial" panose="020B0604020202020204" pitchFamily="34" charset="0"/>
              </a:rPr>
              <a:t>engagement with Legal Services Branch and Treasury Board Secretariat is </a:t>
            </a:r>
            <a:r>
              <a:rPr lang="en-CA" sz="1200" dirty="0" smtClean="0">
                <a:latin typeface="Arial" panose="020B0604020202020204" pitchFamily="34" charset="0"/>
                <a:cs typeface="Arial" panose="020B0604020202020204" pitchFamily="34" charset="0"/>
              </a:rPr>
              <a:t>advised.</a:t>
            </a:r>
          </a:p>
          <a:p>
            <a:pPr lvl="1">
              <a:buFont typeface="Arial" panose="020B0604020202020204" pitchFamily="34" charset="0"/>
              <a:buChar char="–"/>
            </a:pPr>
            <a:r>
              <a:rPr lang="en-CA" sz="1100" dirty="0">
                <a:latin typeface="Arial" panose="020B0604020202020204" pitchFamily="34" charset="0"/>
                <a:cs typeface="Arial" panose="020B0604020202020204" pitchFamily="34" charset="0"/>
              </a:rPr>
              <a:t>It is unclear whether legislation could determine the manner in which this initiative is accounted for.  Further work is required. </a:t>
            </a:r>
          </a:p>
          <a:p>
            <a:pPr marL="0" lvl="1" indent="0">
              <a:spcBef>
                <a:spcPts val="300"/>
              </a:spcBef>
              <a:buNone/>
            </a:pPr>
            <a:endParaRPr lang="en-CA" sz="600" dirty="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200" dirty="0">
                <a:latin typeface="Arial" panose="020B0604020202020204" pitchFamily="34" charset="0"/>
                <a:cs typeface="Arial" panose="020B0604020202020204" pitchFamily="34" charset="0"/>
              </a:rPr>
              <a:t>Historically electricity sector financing has been conducted by the Ontario Financing </a:t>
            </a:r>
            <a:r>
              <a:rPr lang="en-CA" sz="1200" dirty="0" smtClean="0">
                <a:latin typeface="Arial" panose="020B0604020202020204" pitchFamily="34" charset="0"/>
                <a:cs typeface="Arial" panose="020B0604020202020204" pitchFamily="34" charset="0"/>
              </a:rPr>
              <a:t>Authority (i.e., managing OEFC’s stranded debt and borrowing on behalf of IESO). </a:t>
            </a:r>
            <a:r>
              <a:rPr lang="en-CA" sz="1200" dirty="0">
                <a:latin typeface="Arial" panose="020B0604020202020204" pitchFamily="34" charset="0"/>
                <a:cs typeface="Arial" panose="020B0604020202020204" pitchFamily="34" charset="0"/>
              </a:rPr>
              <a:t>Further consultation with the </a:t>
            </a:r>
            <a:r>
              <a:rPr lang="en-CA" sz="1200" dirty="0" smtClean="0">
                <a:latin typeface="Arial" panose="020B0604020202020204" pitchFamily="34" charset="0"/>
                <a:cs typeface="Arial" panose="020B0604020202020204" pitchFamily="34" charset="0"/>
              </a:rPr>
              <a:t>OFA </a:t>
            </a:r>
            <a:r>
              <a:rPr lang="en-CA" sz="1200" dirty="0">
                <a:latin typeface="Arial" panose="020B0604020202020204" pitchFamily="34" charset="0"/>
                <a:cs typeface="Arial" panose="020B0604020202020204" pitchFamily="34" charset="0"/>
              </a:rPr>
              <a:t>will be required to determine the appropriate vehicle for additional </a:t>
            </a:r>
            <a:r>
              <a:rPr lang="en-CA" sz="1200" dirty="0" smtClean="0">
                <a:latin typeface="Arial" panose="020B0604020202020204" pitchFamily="34" charset="0"/>
                <a:cs typeface="Arial" panose="020B0604020202020204" pitchFamily="34" charset="0"/>
              </a:rPr>
              <a:t>borrowing.</a:t>
            </a:r>
            <a:endParaRPr lang="en-CA" sz="1200" b="1" dirty="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endParaRPr lang="en-CA" sz="1200" dirty="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The significant amount of additional Provincial borrowing needed to finance the GA, and associated risks (e.g., interest rates, repayment timelines), could put pressure on the Province’s credit rating and overall borrowing capacity.  Further analysis is required and would suggest early engagement with the OFA through which money will be borrowed. </a:t>
            </a:r>
          </a:p>
          <a:p>
            <a:pPr marL="0" indent="0">
              <a:buNone/>
            </a:pPr>
            <a:endParaRPr lang="en-CA" sz="700" dirty="0" smtClean="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The significant deferral of electricity system costs over a long time-horizon and associated interest costs may draw criticism from some stakeholders as creating a new “stranded debt” in the sector.  </a:t>
            </a:r>
            <a:r>
              <a:rPr lang="en-CA" sz="1200" b="1" dirty="0" smtClean="0">
                <a:latin typeface="Arial" panose="020B0604020202020204" pitchFamily="34" charset="0"/>
                <a:cs typeface="Arial" panose="020B0604020202020204" pitchFamily="34" charset="0"/>
              </a:rPr>
              <a:t>Note: </a:t>
            </a:r>
            <a:r>
              <a:rPr lang="en-CA" sz="1200" dirty="0" smtClean="0">
                <a:latin typeface="Arial" panose="020B0604020202020204" pitchFamily="34" charset="0"/>
                <a:cs typeface="Arial" panose="020B0604020202020204" pitchFamily="34" charset="0"/>
              </a:rPr>
              <a:t>the Debt Retirement Charge (DRC) was removed from residential bills in 2016 and will be removed for remaining customers in 2018.</a:t>
            </a:r>
            <a:endParaRPr lang="en-CA" sz="1200" dirty="0">
              <a:latin typeface="Arial" panose="020B0604020202020204" pitchFamily="34" charset="0"/>
              <a:cs typeface="Arial" panose="020B0604020202020204" pitchFamily="34" charset="0"/>
            </a:endParaRPr>
          </a:p>
          <a:p>
            <a:endParaRPr lang="en-CA" sz="12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12137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507288" cy="731520"/>
          </a:xfrm>
        </p:spPr>
        <p:txBody>
          <a:bodyPr>
            <a:noAutofit/>
          </a:bodyPr>
          <a:lstStyle/>
          <a:p>
            <a:r>
              <a:rPr lang="en-CA" sz="2400" b="0" dirty="0">
                <a:latin typeface="Arial" panose="020B0604020202020204" pitchFamily="34" charset="0"/>
                <a:cs typeface="Arial" panose="020B0604020202020204" pitchFamily="34" charset="0"/>
              </a:rPr>
              <a:t>1. </a:t>
            </a:r>
            <a:r>
              <a:rPr lang="en-CA" sz="2400" b="0" dirty="0" smtClean="0">
                <a:latin typeface="Arial" panose="020B0604020202020204" pitchFamily="34" charset="0"/>
                <a:cs typeface="Arial" panose="020B0604020202020204" pitchFamily="34" charset="0"/>
              </a:rPr>
              <a:t>GA Financing – Guiding Principles (cont’d)</a:t>
            </a:r>
            <a:endParaRPr lang="en-CA" sz="2400" b="0" dirty="0"/>
          </a:p>
        </p:txBody>
      </p:sp>
      <p:sp>
        <p:nvSpPr>
          <p:cNvPr id="3" name="Content Placeholder 2"/>
          <p:cNvSpPr>
            <a:spLocks noGrp="1"/>
          </p:cNvSpPr>
          <p:nvPr>
            <p:ph idx="1"/>
          </p:nvPr>
        </p:nvSpPr>
        <p:spPr>
          <a:xfrm>
            <a:off x="467544" y="1268760"/>
            <a:ext cx="8424936" cy="5184576"/>
          </a:xfrm>
        </p:spPr>
        <p:txBody>
          <a:bodyPr>
            <a:noAutofit/>
          </a:bodyPr>
          <a:lstStyle/>
          <a:p>
            <a:pPr marL="285750" lvl="1">
              <a:spcBef>
                <a:spcPts val="300"/>
              </a:spcBef>
              <a:buFont typeface="Arial" panose="020B0604020202020204" pitchFamily="34" charset="0"/>
              <a:buChar char="•"/>
            </a:pPr>
            <a:r>
              <a:rPr lang="en-CA" dirty="0" smtClean="0">
                <a:latin typeface="Arial" panose="020B0604020202020204" pitchFamily="34" charset="0"/>
                <a:cs typeface="Arial" panose="020B0604020202020204" pitchFamily="34" charset="0"/>
              </a:rPr>
              <a:t>Based on preliminary discussions with KPMG, the following key steps have been identified: </a:t>
            </a:r>
          </a:p>
          <a:p>
            <a:pPr marL="742950" lvl="2" indent="-285750">
              <a:spcBef>
                <a:spcPts val="300"/>
              </a:spcBef>
              <a:buFont typeface="Arial" panose="020B0604020202020204" pitchFamily="34" charset="0"/>
              <a:buChar char="−"/>
            </a:pPr>
            <a:r>
              <a:rPr lang="en-CA" sz="1400" dirty="0">
                <a:latin typeface="Arial" panose="020B0604020202020204" pitchFamily="34" charset="0"/>
                <a:cs typeface="Arial" panose="020B0604020202020204" pitchFamily="34" charset="0"/>
              </a:rPr>
              <a:t>C</a:t>
            </a:r>
            <a:r>
              <a:rPr lang="en-CA" sz="1400" dirty="0" smtClean="0">
                <a:latin typeface="Arial" panose="020B0604020202020204" pitchFamily="34" charset="0"/>
                <a:cs typeface="Arial" panose="020B0604020202020204" pitchFamily="34" charset="0"/>
              </a:rPr>
              <a:t>reate an “asset” (and confirm that it meets accounting requirements); </a:t>
            </a:r>
          </a:p>
          <a:p>
            <a:pPr marL="742950" lvl="2" indent="-285750">
              <a:spcBef>
                <a:spcPts val="300"/>
              </a:spcBef>
              <a:buFont typeface="Arial" panose="020B0604020202020204" pitchFamily="34" charset="0"/>
              <a:buChar char="−"/>
            </a:pPr>
            <a:r>
              <a:rPr lang="en-CA" sz="1400" dirty="0" smtClean="0">
                <a:latin typeface="Arial" panose="020B0604020202020204" pitchFamily="34" charset="0"/>
                <a:cs typeface="Arial" panose="020B0604020202020204" pitchFamily="34" charset="0"/>
              </a:rPr>
              <a:t>Identify who will hold the asset(s), this could include: </a:t>
            </a:r>
          </a:p>
          <a:p>
            <a:pPr marL="1143000" lvl="3">
              <a:spcBef>
                <a:spcPts val="300"/>
              </a:spcBef>
              <a:buFont typeface="Courier New" panose="02070309020205020404" pitchFamily="49" charset="0"/>
              <a:buChar char="o"/>
            </a:pPr>
            <a:r>
              <a:rPr lang="en-CA" dirty="0" smtClean="0">
                <a:latin typeface="Arial" panose="020B0604020202020204" pitchFamily="34" charset="0"/>
                <a:cs typeface="Arial" panose="020B0604020202020204" pitchFamily="34" charset="0"/>
              </a:rPr>
              <a:t>Province (e.g., OEFC, </a:t>
            </a:r>
            <a:r>
              <a:rPr lang="en-CA" dirty="0" err="1" smtClean="0">
                <a:latin typeface="Arial" panose="020B0604020202020204" pitchFamily="34" charset="0"/>
                <a:cs typeface="Arial" panose="020B0604020202020204" pitchFamily="34" charset="0"/>
              </a:rPr>
              <a:t>etc</a:t>
            </a:r>
            <a:r>
              <a:rPr lang="en-CA" dirty="0" smtClean="0">
                <a:latin typeface="Arial" panose="020B0604020202020204" pitchFamily="34" charset="0"/>
                <a:cs typeface="Arial" panose="020B0604020202020204" pitchFamily="34" charset="0"/>
              </a:rPr>
              <a:t>); </a:t>
            </a:r>
          </a:p>
          <a:p>
            <a:pPr marL="1143000" lvl="3">
              <a:spcBef>
                <a:spcPts val="300"/>
              </a:spcBef>
              <a:buFont typeface="Courier New" panose="02070309020205020404" pitchFamily="49" charset="0"/>
              <a:buChar char="o"/>
            </a:pPr>
            <a:r>
              <a:rPr lang="en-CA" dirty="0" smtClean="0">
                <a:latin typeface="Arial" panose="020B0604020202020204" pitchFamily="34" charset="0"/>
                <a:cs typeface="Arial" panose="020B0604020202020204" pitchFamily="34" charset="0"/>
              </a:rPr>
              <a:t>IESO; or </a:t>
            </a:r>
          </a:p>
          <a:p>
            <a:pPr marL="1143000" lvl="3">
              <a:spcBef>
                <a:spcPts val="300"/>
              </a:spcBef>
              <a:buFont typeface="Courier New" panose="02070309020205020404" pitchFamily="49" charset="0"/>
              <a:buChar char="o"/>
            </a:pPr>
            <a:r>
              <a:rPr lang="en-CA" dirty="0" smtClean="0">
                <a:latin typeface="Arial" panose="020B0604020202020204" pitchFamily="34" charset="0"/>
                <a:cs typeface="Arial" panose="020B0604020202020204" pitchFamily="34" charset="0"/>
              </a:rPr>
              <a:t>LDCs. </a:t>
            </a:r>
            <a:endParaRPr lang="en-CA" sz="2000" dirty="0">
              <a:latin typeface="Arial" panose="020B0604020202020204" pitchFamily="34" charset="0"/>
              <a:cs typeface="Arial" panose="020B0604020202020204" pitchFamily="34" charset="0"/>
            </a:endParaRPr>
          </a:p>
          <a:p>
            <a:pPr marL="742950" lvl="2" indent="-285750">
              <a:spcBef>
                <a:spcPts val="300"/>
              </a:spcBef>
              <a:buFont typeface="Arial" panose="020B0604020202020204" pitchFamily="34" charset="0"/>
              <a:buChar char="−"/>
            </a:pPr>
            <a:r>
              <a:rPr lang="en-CA" sz="1400" dirty="0">
                <a:latin typeface="Arial" panose="020B0604020202020204" pitchFamily="34" charset="0"/>
                <a:cs typeface="Arial" panose="020B0604020202020204" pitchFamily="34" charset="0"/>
              </a:rPr>
              <a:t>Determine the source of the financing (e.g., </a:t>
            </a:r>
            <a:r>
              <a:rPr lang="en-CA" sz="1400" dirty="0" smtClean="0">
                <a:latin typeface="Arial" panose="020B0604020202020204" pitchFamily="34" charset="0"/>
                <a:cs typeface="Arial" panose="020B0604020202020204" pitchFamily="34" charset="0"/>
              </a:rPr>
              <a:t>OFA, IO, </a:t>
            </a:r>
            <a:r>
              <a:rPr lang="en-CA" sz="1400" dirty="0" err="1" smtClean="0">
                <a:latin typeface="Arial" panose="020B0604020202020204" pitchFamily="34" charset="0"/>
                <a:cs typeface="Arial" panose="020B0604020202020204" pitchFamily="34" charset="0"/>
              </a:rPr>
              <a:t>etc</a:t>
            </a:r>
            <a:r>
              <a:rPr lang="en-CA" sz="1400" dirty="0" smtClean="0">
                <a:latin typeface="Arial" panose="020B0604020202020204" pitchFamily="34" charset="0"/>
                <a:cs typeface="Arial" panose="020B0604020202020204" pitchFamily="34" charset="0"/>
              </a:rPr>
              <a:t>) </a:t>
            </a:r>
          </a:p>
          <a:p>
            <a:pPr marL="0" lvl="1" indent="0">
              <a:spcBef>
                <a:spcPts val="300"/>
              </a:spcBef>
              <a:buNone/>
            </a:pPr>
            <a:endParaRPr lang="en-CA" dirty="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dirty="0" smtClean="0">
                <a:latin typeface="Arial" panose="020B0604020202020204" pitchFamily="34" charset="0"/>
                <a:cs typeface="Arial" panose="020B0604020202020204" pitchFamily="34" charset="0"/>
              </a:rPr>
              <a:t>ENERGY is working with LSB, IESO, MOF, TBS and external accountants to </a:t>
            </a:r>
            <a:r>
              <a:rPr lang="en-CA" dirty="0">
                <a:latin typeface="Arial" panose="020B0604020202020204" pitchFamily="34" charset="0"/>
                <a:cs typeface="Arial" panose="020B0604020202020204" pitchFamily="34" charset="0"/>
              </a:rPr>
              <a:t>identify </a:t>
            </a:r>
            <a:r>
              <a:rPr lang="en-CA" dirty="0" smtClean="0">
                <a:latin typeface="Arial" panose="020B0604020202020204" pitchFamily="34" charset="0"/>
                <a:cs typeface="Arial" panose="020B0604020202020204" pitchFamily="34" charset="0"/>
              </a:rPr>
              <a:t>legislative, </a:t>
            </a:r>
            <a:r>
              <a:rPr lang="en-CA" dirty="0">
                <a:latin typeface="Arial" panose="020B0604020202020204" pitchFamily="34" charset="0"/>
                <a:cs typeface="Arial" panose="020B0604020202020204" pitchFamily="34" charset="0"/>
              </a:rPr>
              <a:t>regulatory and accounting </a:t>
            </a:r>
            <a:r>
              <a:rPr lang="en-CA" dirty="0" smtClean="0">
                <a:latin typeface="Arial" panose="020B0604020202020204" pitchFamily="34" charset="0"/>
                <a:cs typeface="Arial" panose="020B0604020202020204" pitchFamily="34" charset="0"/>
              </a:rPr>
              <a:t>requirements associated with GA financing </a:t>
            </a:r>
            <a:r>
              <a:rPr lang="en-CA" dirty="0">
                <a:latin typeface="Arial" panose="020B0604020202020204" pitchFamily="34" charset="0"/>
                <a:cs typeface="Arial" panose="020B0604020202020204" pitchFamily="34" charset="0"/>
              </a:rPr>
              <a:t>option</a:t>
            </a:r>
            <a:r>
              <a:rPr lang="en-CA" dirty="0" smtClean="0">
                <a:latin typeface="Arial" panose="020B0604020202020204" pitchFamily="34" charset="0"/>
                <a:cs typeface="Arial" panose="020B0604020202020204" pitchFamily="34" charset="0"/>
              </a:rPr>
              <a:t>. </a:t>
            </a:r>
          </a:p>
          <a:p>
            <a:pPr marL="0" lvl="1" indent="0">
              <a:spcBef>
                <a:spcPts val="300"/>
              </a:spcBef>
              <a:buNone/>
            </a:pPr>
            <a:endParaRPr lang="en-CA"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65458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731520"/>
          </a:xfrm>
        </p:spPr>
        <p:txBody>
          <a:bodyPr>
            <a:normAutofit/>
          </a:bodyPr>
          <a:lstStyle/>
          <a:p>
            <a:r>
              <a:rPr lang="en-CA" sz="2400" b="0" dirty="0">
                <a:latin typeface="Arial" panose="020B0604020202020204" pitchFamily="34" charset="0"/>
                <a:cs typeface="Arial" panose="020B0604020202020204" pitchFamily="34" charset="0"/>
              </a:rPr>
              <a:t>1. </a:t>
            </a:r>
            <a:r>
              <a:rPr lang="en-CA" sz="2400" b="0" dirty="0" smtClean="0">
                <a:latin typeface="Arial" panose="020B0604020202020204" pitchFamily="34" charset="0"/>
                <a:cs typeface="Arial" panose="020B0604020202020204" pitchFamily="34" charset="0"/>
              </a:rPr>
              <a:t>GA Financing – Considerations (cont’d)</a:t>
            </a:r>
            <a:endParaRPr lang="en-CA" sz="2400" b="0" dirty="0"/>
          </a:p>
        </p:txBody>
      </p:sp>
      <p:sp>
        <p:nvSpPr>
          <p:cNvPr id="3" name="Content Placeholder 2"/>
          <p:cNvSpPr>
            <a:spLocks noGrp="1"/>
          </p:cNvSpPr>
          <p:nvPr>
            <p:ph idx="1"/>
          </p:nvPr>
        </p:nvSpPr>
        <p:spPr>
          <a:xfrm>
            <a:off x="457200" y="1219200"/>
            <a:ext cx="8435280" cy="5090120"/>
          </a:xfrm>
        </p:spPr>
        <p:txBody>
          <a:bodyPr>
            <a:normAutofit/>
          </a:bodyPr>
          <a:lstStyle/>
          <a:p>
            <a:pPr marL="0" lvl="1" indent="0">
              <a:spcBef>
                <a:spcPts val="300"/>
              </a:spcBef>
              <a:buNone/>
            </a:pPr>
            <a:r>
              <a:rPr lang="en-CA" sz="1400" b="1" u="sng" dirty="0" smtClean="0">
                <a:latin typeface="Arial" panose="020B0604020202020204" pitchFamily="34" charset="0"/>
                <a:cs typeface="Arial" panose="020B0604020202020204" pitchFamily="34" charset="0"/>
              </a:rPr>
              <a:t>Considerations</a:t>
            </a:r>
          </a:p>
          <a:p>
            <a:pPr marL="0" lvl="1" indent="0">
              <a:spcBef>
                <a:spcPts val="300"/>
              </a:spcBef>
              <a:buNone/>
            </a:pPr>
            <a:endParaRPr lang="en-CA" sz="700" u="sng" dirty="0" smtClean="0">
              <a:latin typeface="Arial" panose="020B0604020202020204" pitchFamily="34" charset="0"/>
              <a:cs typeface="Arial" panose="020B0604020202020204" pitchFamily="34" charset="0"/>
            </a:endParaRPr>
          </a:p>
          <a:p>
            <a:pPr marL="0" lvl="1" indent="0">
              <a:spcBef>
                <a:spcPts val="300"/>
              </a:spcBef>
              <a:buNone/>
            </a:pPr>
            <a:r>
              <a:rPr lang="en-CA" sz="1400" i="1" dirty="0" smtClean="0">
                <a:latin typeface="Arial" panose="020B0604020202020204" pitchFamily="34" charset="0"/>
                <a:cs typeface="Arial" panose="020B0604020202020204" pitchFamily="34" charset="0"/>
              </a:rPr>
              <a:t>Legal</a:t>
            </a:r>
            <a:r>
              <a:rPr lang="en-CA" sz="1400" i="1" dirty="0">
                <a:latin typeface="Arial" panose="020B0604020202020204" pitchFamily="34" charset="0"/>
                <a:cs typeface="Arial" panose="020B0604020202020204" pitchFamily="34" charset="0"/>
              </a:rPr>
              <a:t>:</a:t>
            </a:r>
          </a:p>
          <a:p>
            <a:pPr marL="0" lvl="1" indent="0">
              <a:spcBef>
                <a:spcPts val="300"/>
              </a:spcBef>
              <a:buNone/>
            </a:pPr>
            <a:endParaRPr lang="en-CA" sz="400" b="1" strike="sngStrike" dirty="0">
              <a:latin typeface="Arial" panose="020B0604020202020204" pitchFamily="34" charset="0"/>
              <a:cs typeface="Arial" panose="020B0604020202020204" pitchFamily="34" charset="0"/>
            </a:endParaRPr>
          </a:p>
          <a:p>
            <a:pPr marL="280988" lvl="1" indent="-280988">
              <a:buFont typeface="Arial" panose="020B0604020202020204" pitchFamily="34" charset="0"/>
              <a:buChar char="•"/>
            </a:pPr>
            <a:r>
              <a:rPr lang="en-CA" sz="1400" dirty="0">
                <a:latin typeface="Arial" panose="020B0604020202020204" pitchFamily="34" charset="0"/>
                <a:cs typeface="Arial" panose="020B0604020202020204" pitchFamily="34" charset="0"/>
              </a:rPr>
              <a:t>Legislation would be required to authorize the financing proposal.  </a:t>
            </a:r>
          </a:p>
          <a:p>
            <a:pPr marL="285750" lvl="1">
              <a:spcBef>
                <a:spcPts val="300"/>
              </a:spcBef>
            </a:pPr>
            <a:endParaRPr lang="en-CA" sz="1400" dirty="0">
              <a:latin typeface="Arial" panose="020B0604020202020204" pitchFamily="34" charset="0"/>
              <a:cs typeface="Arial" panose="020B0604020202020204" pitchFamily="34" charset="0"/>
            </a:endParaRPr>
          </a:p>
          <a:p>
            <a:pPr marL="685800" lvl="2">
              <a:spcBef>
                <a:spcPts val="300"/>
              </a:spcBef>
            </a:pPr>
            <a:r>
              <a:rPr lang="en-CA" sz="1200" dirty="0">
                <a:latin typeface="Arial" panose="020B0604020202020204" pitchFamily="34" charset="0"/>
                <a:cs typeface="Arial" panose="020B0604020202020204" pitchFamily="34" charset="0"/>
              </a:rPr>
              <a:t>Amendments to the </a:t>
            </a:r>
            <a:r>
              <a:rPr lang="en-CA" sz="1200" i="1" dirty="0">
                <a:latin typeface="Arial" panose="020B0604020202020204" pitchFamily="34" charset="0"/>
                <a:cs typeface="Arial" panose="020B0604020202020204" pitchFamily="34" charset="0"/>
              </a:rPr>
              <a:t>Electricity Act, 1998 </a:t>
            </a:r>
            <a:r>
              <a:rPr lang="en-CA" sz="1200" dirty="0">
                <a:latin typeface="Arial" panose="020B0604020202020204" pitchFamily="34" charset="0"/>
                <a:cs typeface="Arial" panose="020B0604020202020204" pitchFamily="34" charset="0"/>
              </a:rPr>
              <a:t>(EA) could authorize the financing of certain costs within or part of the GA. However, whether any other legislation requires amendment is not known at this time.  </a:t>
            </a:r>
            <a:endParaRPr lang="en-CA" sz="1200" dirty="0" smtClean="0">
              <a:latin typeface="Arial" panose="020B0604020202020204" pitchFamily="34" charset="0"/>
              <a:cs typeface="Arial" panose="020B0604020202020204" pitchFamily="34" charset="0"/>
            </a:endParaRPr>
          </a:p>
          <a:p>
            <a:pPr marL="685800" lvl="2">
              <a:spcBef>
                <a:spcPts val="300"/>
              </a:spcBef>
            </a:pPr>
            <a:endParaRPr lang="en-CA" sz="1200" dirty="0">
              <a:latin typeface="Arial" panose="020B0604020202020204" pitchFamily="34" charset="0"/>
              <a:cs typeface="Arial" panose="020B0604020202020204" pitchFamily="34" charset="0"/>
            </a:endParaRPr>
          </a:p>
          <a:p>
            <a:pPr marL="685800" lvl="2">
              <a:spcBef>
                <a:spcPts val="300"/>
              </a:spcBef>
            </a:pPr>
            <a:r>
              <a:rPr lang="en-CA" sz="1200" dirty="0">
                <a:latin typeface="Arial" panose="020B0604020202020204" pitchFamily="34" charset="0"/>
                <a:cs typeface="Arial" panose="020B0604020202020204" pitchFamily="34" charset="0"/>
              </a:rPr>
              <a:t>The GA regime currently provides that “true costs” represent the true costs of making payments to generators or counter parties to contracts, not the incurring of discretionary financing or interest costs. </a:t>
            </a:r>
            <a:endParaRPr lang="en-CA" sz="1200" dirty="0" smtClean="0">
              <a:latin typeface="Arial" panose="020B0604020202020204" pitchFamily="34" charset="0"/>
              <a:cs typeface="Arial" panose="020B0604020202020204" pitchFamily="34" charset="0"/>
            </a:endParaRPr>
          </a:p>
          <a:p>
            <a:pPr marL="685800" lvl="2">
              <a:spcBef>
                <a:spcPts val="300"/>
              </a:spcBef>
            </a:pPr>
            <a:endParaRPr lang="en-CA" sz="1200" dirty="0">
              <a:latin typeface="Arial" panose="020B0604020202020204" pitchFamily="34" charset="0"/>
              <a:cs typeface="Arial" panose="020B0604020202020204" pitchFamily="34" charset="0"/>
            </a:endParaRPr>
          </a:p>
          <a:p>
            <a:pPr marL="685800" lvl="2">
              <a:spcBef>
                <a:spcPts val="300"/>
              </a:spcBef>
            </a:pPr>
            <a:r>
              <a:rPr lang="en-CA" sz="1200" dirty="0">
                <a:latin typeface="Arial" panose="020B0604020202020204" pitchFamily="34" charset="0"/>
                <a:cs typeface="Arial" panose="020B0604020202020204" pitchFamily="34" charset="0"/>
              </a:rPr>
              <a:t>Considerations such as the need to analyze legal risks or the need to address costs retroactively (if the proposal requires a January 1, 2017 start) could add to the legal and drafting </a:t>
            </a:r>
            <a:r>
              <a:rPr lang="en-CA" sz="1200" dirty="0" smtClean="0">
                <a:latin typeface="Arial" panose="020B0604020202020204" pitchFamily="34" charset="0"/>
                <a:cs typeface="Arial" panose="020B0604020202020204" pitchFamily="34" charset="0"/>
              </a:rPr>
              <a:t>complexity. </a:t>
            </a:r>
            <a:r>
              <a:rPr lang="en-CA" sz="1200" dirty="0">
                <a:latin typeface="Arial" panose="020B0604020202020204" pitchFamily="34" charset="0"/>
                <a:cs typeface="Arial" panose="020B0604020202020204" pitchFamily="34" charset="0"/>
              </a:rPr>
              <a:t>Further legal analysis is required</a:t>
            </a:r>
            <a:r>
              <a:rPr lang="en-CA" sz="1200" dirty="0" smtClean="0">
                <a:latin typeface="Arial" panose="020B0604020202020204" pitchFamily="34" charset="0"/>
                <a:cs typeface="Arial" panose="020B0604020202020204" pitchFamily="34" charset="0"/>
              </a:rPr>
              <a:t>.</a:t>
            </a:r>
          </a:p>
          <a:p>
            <a:pPr marL="685800" lvl="2">
              <a:spcBef>
                <a:spcPts val="300"/>
              </a:spcBef>
            </a:pPr>
            <a:endParaRPr lang="en-CA" sz="1400" dirty="0">
              <a:latin typeface="Arial" panose="020B0604020202020204" pitchFamily="34" charset="0"/>
              <a:cs typeface="Arial" panose="020B0604020202020204" pitchFamily="34" charset="0"/>
            </a:endParaRPr>
          </a:p>
          <a:p>
            <a:endParaRPr lang="en-CA" dirty="0"/>
          </a:p>
        </p:txBody>
      </p:sp>
    </p:spTree>
    <p:extLst>
      <p:ext uri="{BB962C8B-B14F-4D97-AF65-F5344CB8AC3E}">
        <p14:creationId xmlns:p14="http://schemas.microsoft.com/office/powerpoint/2010/main" val="1475934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Autofit/>
          </a:bodyPr>
          <a:lstStyle/>
          <a:p>
            <a:r>
              <a:rPr lang="en-US" sz="2400" b="0" dirty="0">
                <a:latin typeface="Arial" panose="020B0604020202020204" pitchFamily="34" charset="0"/>
                <a:cs typeface="Arial" panose="020B0604020202020204" pitchFamily="34" charset="0"/>
              </a:rPr>
              <a:t>2</a:t>
            </a:r>
            <a:r>
              <a:rPr lang="en-US" sz="2400" b="0" dirty="0" smtClean="0">
                <a:latin typeface="Arial" panose="020B0604020202020204" pitchFamily="34" charset="0"/>
                <a:cs typeface="Arial" panose="020B0604020202020204" pitchFamily="34" charset="0"/>
              </a:rPr>
              <a:t>a. </a:t>
            </a:r>
            <a:r>
              <a:rPr lang="en-US" sz="2400" b="0" dirty="0">
                <a:latin typeface="Arial" panose="020B0604020202020204" pitchFamily="34" charset="0"/>
                <a:cs typeface="Arial" panose="020B0604020202020204" pitchFamily="34" charset="0"/>
              </a:rPr>
              <a:t>Fund Electricity Support Programs Through the Tax-Base – </a:t>
            </a:r>
            <a:r>
              <a:rPr lang="en-US" sz="2400" b="0" dirty="0" smtClean="0">
                <a:latin typeface="Arial" panose="020B0604020202020204" pitchFamily="34" charset="0"/>
                <a:cs typeface="Arial" panose="020B0604020202020204" pitchFamily="34" charset="0"/>
              </a:rPr>
              <a:t>Rural or Remote Rate Protection (RRRP)</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FF0000"/>
              </a:solidFill>
            </a:endParaRPr>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solidFill>
                  <a:srgbClr val="FF0000"/>
                </a:solidFill>
                <a:cs typeface="Arial" panose="020B0604020202020204" pitchFamily="34" charset="0"/>
              </a:rPr>
              <a:t> </a:t>
            </a:r>
          </a:p>
        </p:txBody>
      </p:sp>
      <p:sp>
        <p:nvSpPr>
          <p:cNvPr id="4" name="Content Placeholder 3"/>
          <p:cNvSpPr>
            <a:spLocks noGrp="1"/>
          </p:cNvSpPr>
          <p:nvPr>
            <p:ph idx="1"/>
          </p:nvPr>
        </p:nvSpPr>
        <p:spPr>
          <a:xfrm>
            <a:off x="480183" y="1196752"/>
            <a:ext cx="8340289" cy="4936176"/>
          </a:xfrm>
        </p:spPr>
        <p:txBody>
          <a:bodyPr>
            <a:noAutofit/>
          </a:bodyPr>
          <a:lstStyle/>
          <a:p>
            <a:pPr marL="285750" indent="-285750">
              <a:spcBef>
                <a:spcPts val="600"/>
              </a:spcBef>
              <a:spcAft>
                <a:spcPts val="600"/>
              </a:spcAft>
            </a:pPr>
            <a:r>
              <a:rPr lang="en-US" sz="1200" dirty="0" smtClean="0">
                <a:latin typeface="Arial" panose="020B0604020202020204" pitchFamily="34" charset="0"/>
                <a:cs typeface="Arial" panose="020B0604020202020204" pitchFamily="34" charset="0"/>
              </a:rPr>
              <a:t>RRRP supports the most costly-to-serve distributors in Ontario. It is not income tested and most of the support goes to Hydro One’s R2 (low density) rate class and remote communities.</a:t>
            </a:r>
          </a:p>
          <a:p>
            <a:pPr marL="285750" indent="-285750">
              <a:spcBef>
                <a:spcPts val="600"/>
              </a:spcBef>
              <a:spcAft>
                <a:spcPts val="600"/>
              </a:spcAft>
            </a:pPr>
            <a:r>
              <a:rPr lang="en-US" sz="1200" dirty="0" smtClean="0">
                <a:latin typeface="Arial" panose="020B0604020202020204" pitchFamily="34" charset="0"/>
                <a:cs typeface="Arial" panose="020B0604020202020204" pitchFamily="34" charset="0"/>
              </a:rPr>
              <a:t>The objective of the program is to reduce extreme distribution costs experienced in low density communities, and bring rates closer to those paid by other customers across the Province.</a:t>
            </a:r>
          </a:p>
          <a:p>
            <a:pPr marL="685800" lvl="2">
              <a:spcBef>
                <a:spcPts val="300"/>
              </a:spcBef>
              <a:spcAft>
                <a:spcPts val="600"/>
              </a:spcAft>
            </a:pPr>
            <a:r>
              <a:rPr lang="en-CA" sz="1100" dirty="0">
                <a:latin typeface="Arial" panose="020B0604020202020204" pitchFamily="34" charset="0"/>
                <a:cs typeface="Arial" panose="020B0604020202020204" pitchFamily="34" charset="0"/>
              </a:rPr>
              <a:t>The OEB mandates that low density consumers pay the full cost of service and in recent rate filings has asked Hydro One to ensure this through cost allocation studies. RRRP is thus the mechanism by which these costs can be partly subsidized by all provincial ratepayers.</a:t>
            </a:r>
            <a:endParaRPr lang="en-US" sz="1100" dirty="0">
              <a:latin typeface="Arial" panose="020B0604020202020204" pitchFamily="34" charset="0"/>
              <a:cs typeface="Arial" panose="020B0604020202020204" pitchFamily="34" charset="0"/>
            </a:endParaRPr>
          </a:p>
          <a:p>
            <a:pPr marL="285750" indent="-285750">
              <a:spcBef>
                <a:spcPts val="600"/>
              </a:spcBef>
              <a:spcAft>
                <a:spcPts val="600"/>
              </a:spcAft>
            </a:pPr>
            <a:r>
              <a:rPr lang="en-US" sz="1200" dirty="0" smtClean="0">
                <a:latin typeface="Arial" panose="020B0604020202020204" pitchFamily="34" charset="0"/>
                <a:cs typeface="Arial" panose="020B0604020202020204" pitchFamily="34" charset="0"/>
              </a:rPr>
              <a:t>Effective January 1, 2017, Ontario has enhanced program funding to further reduce Hydro One R2 distribution rates. As a result, a typical Hydro One R2 customer now pays roughly the same as a Hydro One R1 (medium density) customers, the next highest distribution rate.</a:t>
            </a:r>
          </a:p>
          <a:p>
            <a:pPr marL="285750" indent="-285750">
              <a:spcBef>
                <a:spcPts val="600"/>
              </a:spcBef>
              <a:spcAft>
                <a:spcPts val="600"/>
              </a:spcAft>
            </a:pPr>
            <a:r>
              <a:rPr lang="en-US" sz="1200" dirty="0" smtClean="0">
                <a:latin typeface="Arial" panose="020B0604020202020204" pitchFamily="34" charset="0"/>
                <a:cs typeface="Arial" panose="020B0604020202020204" pitchFamily="34" charset="0"/>
              </a:rPr>
              <a:t>There is opportunity to continue the mitigation of delivery costs for the most costly-to-serve Ontario consumers by revising the program to either:</a:t>
            </a:r>
          </a:p>
          <a:p>
            <a:pPr marL="685800" lvl="2">
              <a:spcBef>
                <a:spcPts val="300"/>
              </a:spcBef>
              <a:spcAft>
                <a:spcPts val="600"/>
              </a:spcAft>
            </a:pPr>
            <a:r>
              <a:rPr lang="en-US" sz="1100" dirty="0">
                <a:latin typeface="Arial" panose="020B0604020202020204" pitchFamily="34" charset="0"/>
                <a:cs typeface="Arial" panose="020B0604020202020204" pitchFamily="34" charset="0"/>
              </a:rPr>
              <a:t>Bring other density based rural costs down by providing benefits to Hydro One R1 customers and ensuring that all RRRP recipients would pay roughly the same delivery costs; or</a:t>
            </a:r>
          </a:p>
          <a:p>
            <a:pPr marL="685800" lvl="2">
              <a:spcBef>
                <a:spcPts val="300"/>
              </a:spcBef>
              <a:spcAft>
                <a:spcPts val="600"/>
              </a:spcAft>
            </a:pPr>
            <a:r>
              <a:rPr lang="en-US" sz="1100" dirty="0">
                <a:latin typeface="Arial" panose="020B0604020202020204" pitchFamily="34" charset="0"/>
                <a:cs typeface="Arial" panose="020B0604020202020204" pitchFamily="34" charset="0"/>
              </a:rPr>
              <a:t>Expanding the program to other distributors that are costly to serve for reasons beyond density (e.g. to bring their distribution rates down to levels currently paid by customers of Toronto Hydro).</a:t>
            </a:r>
          </a:p>
          <a:p>
            <a:pPr marL="285750" indent="-285750">
              <a:spcBef>
                <a:spcPts val="600"/>
              </a:spcBef>
              <a:spcAft>
                <a:spcPts val="600"/>
              </a:spcAft>
            </a:pPr>
            <a:r>
              <a:rPr lang="en-US" sz="1200" dirty="0" smtClean="0">
                <a:latin typeface="Arial" panose="020B0604020202020204" pitchFamily="34" charset="0"/>
                <a:cs typeface="Arial" panose="020B0604020202020204" pitchFamily="34" charset="0"/>
              </a:rPr>
              <a:t>An expansion of the program would result in a cost for all other ratepayers as the RRRP regulatory charge would need to be increased. In order to avoid this and not place an additional burden on consumers, the RRRP program could be transferred to the </a:t>
            </a:r>
            <a:r>
              <a:rPr lang="en-US" sz="1200" dirty="0" err="1" smtClean="0">
                <a:latin typeface="Arial" panose="020B0604020202020204" pitchFamily="34" charset="0"/>
                <a:cs typeface="Arial" panose="020B0604020202020204" pitchFamily="34" charset="0"/>
              </a:rPr>
              <a:t>taxbase</a:t>
            </a:r>
            <a:r>
              <a:rPr lang="en-US" sz="1200" dirty="0" smtClean="0">
                <a:latin typeface="Arial" panose="020B0604020202020204" pitchFamily="34" charset="0"/>
                <a:cs typeface="Arial" panose="020B0604020202020204" pitchFamily="34" charset="0"/>
              </a:rPr>
              <a:t>.</a:t>
            </a:r>
          </a:p>
          <a:p>
            <a:pPr marL="685800" lvl="2">
              <a:spcBef>
                <a:spcPts val="300"/>
              </a:spcBef>
              <a:spcAft>
                <a:spcPts val="600"/>
              </a:spcAft>
            </a:pPr>
            <a:r>
              <a:rPr lang="en-US" sz="1100" dirty="0">
                <a:latin typeface="Arial" panose="020B0604020202020204" pitchFamily="34" charset="0"/>
                <a:cs typeface="Arial" panose="020B0604020202020204" pitchFamily="34" charset="0"/>
              </a:rPr>
              <a:t>If left on the </a:t>
            </a:r>
            <a:r>
              <a:rPr lang="en-US" sz="1100" dirty="0" err="1">
                <a:latin typeface="Arial" panose="020B0604020202020204" pitchFamily="34" charset="0"/>
                <a:cs typeface="Arial" panose="020B0604020202020204" pitchFamily="34" charset="0"/>
              </a:rPr>
              <a:t>ratebase</a:t>
            </a:r>
            <a:r>
              <a:rPr lang="en-US" sz="1100" dirty="0">
                <a:latin typeface="Arial" panose="020B0604020202020204" pitchFamily="34" charset="0"/>
                <a:cs typeface="Arial" panose="020B0604020202020204" pitchFamily="34" charset="0"/>
              </a:rPr>
              <a:t>, program costs to consumers could rise from an average of $1.58/month to roughly $3.15/month.</a:t>
            </a:r>
          </a:p>
        </p:txBody>
      </p:sp>
    </p:spTree>
    <p:extLst>
      <p:ext uri="{BB962C8B-B14F-4D97-AF65-F5344CB8AC3E}">
        <p14:creationId xmlns:p14="http://schemas.microsoft.com/office/powerpoint/2010/main" val="1877246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671736"/>
          </a:xfrm>
        </p:spPr>
        <p:txBody>
          <a:bodyPr>
            <a:normAutofit/>
          </a:bodyPr>
          <a:lstStyle/>
          <a:p>
            <a:r>
              <a:rPr lang="en-US" sz="2400" b="0" dirty="0" smtClean="0">
                <a:latin typeface="Arial" charset="0"/>
                <a:ea typeface="Arial" charset="0"/>
                <a:cs typeface="Arial" charset="0"/>
              </a:rPr>
              <a:t>Context</a:t>
            </a:r>
            <a:endParaRPr lang="en-US" sz="2400" b="0" dirty="0">
              <a:latin typeface="Arial" charset="0"/>
              <a:ea typeface="Arial" charset="0"/>
              <a:cs typeface="Arial" charset="0"/>
            </a:endParaRPr>
          </a:p>
        </p:txBody>
      </p:sp>
      <p:sp>
        <p:nvSpPr>
          <p:cNvPr id="3" name="Content Placeholder 2"/>
          <p:cNvSpPr>
            <a:spLocks noGrp="1"/>
          </p:cNvSpPr>
          <p:nvPr>
            <p:ph idx="1"/>
          </p:nvPr>
        </p:nvSpPr>
        <p:spPr>
          <a:xfrm>
            <a:off x="457200" y="1123576"/>
            <a:ext cx="8280920" cy="5112568"/>
          </a:xfrm>
        </p:spPr>
        <p:txBody>
          <a:bodyPr>
            <a:noAutofit/>
          </a:bodyPr>
          <a:lstStyle/>
          <a:p>
            <a:r>
              <a:rPr lang="en-CA" sz="1400" dirty="0">
                <a:latin typeface="Arial" panose="020B0604020202020204" pitchFamily="34" charset="0"/>
                <a:cs typeface="Arial" panose="020B0604020202020204" pitchFamily="34" charset="0"/>
              </a:rPr>
              <a:t>Electricity costs are increasing as the necessary investments are made to decarbonize and modernize the province’s electricity </a:t>
            </a:r>
            <a:r>
              <a:rPr lang="en-CA" sz="1400" dirty="0" smtClean="0">
                <a:latin typeface="Arial" panose="020B0604020202020204" pitchFamily="34" charset="0"/>
                <a:cs typeface="Arial" panose="020B0604020202020204" pitchFamily="34" charset="0"/>
              </a:rPr>
              <a:t>infrastructure (i.e., $35 billion+ investment in cleaner generation and $</a:t>
            </a:r>
            <a:r>
              <a:rPr lang="en-CA" sz="1400" dirty="0">
                <a:latin typeface="Arial" panose="020B0604020202020204" pitchFamily="34" charset="0"/>
                <a:cs typeface="Arial" panose="020B0604020202020204" pitchFamily="34" charset="0"/>
              </a:rPr>
              <a:t>15.5 </a:t>
            </a:r>
            <a:r>
              <a:rPr lang="en-CA" sz="1400" dirty="0" smtClean="0">
                <a:latin typeface="Arial" panose="020B0604020202020204" pitchFamily="34" charset="0"/>
                <a:cs typeface="Arial" panose="020B0604020202020204" pitchFamily="34" charset="0"/>
              </a:rPr>
              <a:t>billion investment in Hydro One transmission </a:t>
            </a:r>
            <a:r>
              <a:rPr lang="en-CA" sz="1400" dirty="0">
                <a:latin typeface="Arial" panose="020B0604020202020204" pitchFamily="34" charset="0"/>
                <a:cs typeface="Arial" panose="020B0604020202020204" pitchFamily="34" charset="0"/>
              </a:rPr>
              <a:t>and distribution </a:t>
            </a:r>
            <a:r>
              <a:rPr lang="en-CA" sz="1400" dirty="0" smtClean="0">
                <a:latin typeface="Arial" panose="020B0604020202020204" pitchFamily="34" charset="0"/>
                <a:cs typeface="Arial" panose="020B0604020202020204" pitchFamily="34" charset="0"/>
              </a:rPr>
              <a:t>systems).</a:t>
            </a:r>
          </a:p>
          <a:p>
            <a:pPr marL="0" indent="0">
              <a:buNone/>
            </a:pPr>
            <a:endParaRPr lang="en-US" sz="1000" dirty="0" smtClean="0">
              <a:latin typeface="Arial" panose="020B0604020202020204" pitchFamily="34" charset="0"/>
              <a:ea typeface="Arial" charset="0"/>
              <a:cs typeface="Arial" panose="020B0604020202020204" pitchFamily="34" charset="0"/>
            </a:endParaRPr>
          </a:p>
          <a:p>
            <a:r>
              <a:rPr lang="en-US" sz="1400" dirty="0" smtClean="0">
                <a:latin typeface="Arial" panose="020B0604020202020204" pitchFamily="34" charset="0"/>
                <a:ea typeface="Arial" charset="0"/>
                <a:cs typeface="Arial" panose="020B0604020202020204" pitchFamily="34" charset="0"/>
              </a:rPr>
              <a:t>Ontario has taken a number of actions to lower electricity costs </a:t>
            </a:r>
            <a:r>
              <a:rPr lang="en-US" sz="1400" dirty="0">
                <a:latin typeface="Arial" panose="020B0604020202020204" pitchFamily="34" charset="0"/>
                <a:ea typeface="Arial" charset="0"/>
                <a:cs typeface="Arial" panose="020B0604020202020204" pitchFamily="34" charset="0"/>
              </a:rPr>
              <a:t>for </a:t>
            </a:r>
            <a:r>
              <a:rPr lang="en-US" sz="1400" dirty="0" smtClean="0">
                <a:latin typeface="Arial" panose="020B0604020202020204" pitchFamily="34" charset="0"/>
                <a:ea typeface="Arial" charset="0"/>
                <a:cs typeface="Arial" panose="020B0604020202020204" pitchFamily="34" charset="0"/>
              </a:rPr>
              <a:t>all consumers by:  </a:t>
            </a:r>
          </a:p>
          <a:p>
            <a:pPr lvl="1">
              <a:buFont typeface="Arial" panose="020B0604020202020204" pitchFamily="34" charset="0"/>
              <a:buChar char="–"/>
            </a:pPr>
            <a:r>
              <a:rPr lang="en-US" sz="1200" dirty="0" smtClean="0">
                <a:latin typeface="Arial" panose="020B0604020202020204" pitchFamily="34" charset="0"/>
                <a:cs typeface="Arial" panose="020B0604020202020204" pitchFamily="34" charset="0"/>
              </a:rPr>
              <a:t>Deferring </a:t>
            </a:r>
            <a:r>
              <a:rPr lang="en-US" sz="1200" dirty="0">
                <a:latin typeface="Arial" panose="020B0604020202020204" pitchFamily="34" charset="0"/>
                <a:cs typeface="Arial" panose="020B0604020202020204" pitchFamily="34" charset="0"/>
              </a:rPr>
              <a:t>investments in generation (e.g., new build nuclear), improving market efficiency (e.g., wind dispatch) and decreasing the cost of renewable procurements (e.g., </a:t>
            </a:r>
            <a:r>
              <a:rPr lang="en-US" sz="1200" dirty="0" smtClean="0">
                <a:latin typeface="Arial" panose="020B0604020202020204" pitchFamily="34" charset="0"/>
                <a:cs typeface="Arial" panose="020B0604020202020204" pitchFamily="34" charset="0"/>
              </a:rPr>
              <a:t>GEIA renegotiation</a:t>
            </a:r>
            <a:r>
              <a:rPr lang="en-US" sz="1200" dirty="0">
                <a:latin typeface="Arial" panose="020B0604020202020204" pitchFamily="34" charset="0"/>
                <a:cs typeface="Arial" panose="020B0604020202020204" pitchFamily="34" charset="0"/>
              </a:rPr>
              <a:t>, decreasing FIT prices).</a:t>
            </a:r>
          </a:p>
          <a:p>
            <a:pPr lvl="1">
              <a:buFont typeface="Arial" panose="020B0604020202020204" pitchFamily="34" charset="0"/>
              <a:buChar char="–"/>
            </a:pPr>
            <a:r>
              <a:rPr lang="en-US" sz="1200" dirty="0" smtClean="0">
                <a:latin typeface="Arial" panose="020B0604020202020204" pitchFamily="34" charset="0"/>
                <a:cs typeface="Arial" panose="020B0604020202020204" pitchFamily="34" charset="0"/>
              </a:rPr>
              <a:t>Increasing cost </a:t>
            </a:r>
            <a:r>
              <a:rPr lang="en-US" sz="1200" dirty="0">
                <a:latin typeface="Arial" panose="020B0604020202020204" pitchFamily="34" charset="0"/>
                <a:cs typeface="Arial" panose="020B0604020202020204" pitchFamily="34" charset="0"/>
              </a:rPr>
              <a:t>effectiveness and </a:t>
            </a:r>
            <a:r>
              <a:rPr lang="en-US" sz="1200" dirty="0" smtClean="0">
                <a:latin typeface="Arial" panose="020B0604020202020204" pitchFamily="34" charset="0"/>
                <a:cs typeface="Arial" panose="020B0604020202020204" pitchFamily="34" charset="0"/>
              </a:rPr>
              <a:t>improving </a:t>
            </a:r>
            <a:r>
              <a:rPr lang="en-US" sz="1200" dirty="0">
                <a:latin typeface="Arial" panose="020B0604020202020204" pitchFamily="34" charset="0"/>
                <a:cs typeface="Arial" panose="020B0604020202020204" pitchFamily="34" charset="0"/>
              </a:rPr>
              <a:t>efficiency by adopting new electricity market approaches (e.g., competitive </a:t>
            </a:r>
            <a:r>
              <a:rPr lang="en-CA" sz="1200" dirty="0" smtClean="0">
                <a:latin typeface="Arial" panose="020B0604020202020204" pitchFamily="34" charset="0"/>
                <a:cs typeface="Arial" panose="020B0604020202020204" pitchFamily="34" charset="0"/>
              </a:rPr>
              <a:t>LRP, </a:t>
            </a:r>
            <a:r>
              <a:rPr lang="en-CA" sz="1200" dirty="0">
                <a:latin typeface="Arial" panose="020B0604020202020204" pitchFamily="34" charset="0"/>
                <a:cs typeface="Arial" panose="020B0604020202020204" pitchFamily="34" charset="0"/>
              </a:rPr>
              <a:t>no new NUG </a:t>
            </a:r>
            <a:r>
              <a:rPr lang="en-CA" sz="1200" dirty="0" smtClean="0">
                <a:latin typeface="Arial" panose="020B0604020202020204" pitchFamily="34" charset="0"/>
                <a:cs typeface="Arial" panose="020B0604020202020204" pitchFamily="34" charset="0"/>
              </a:rPr>
              <a:t>contracting</a:t>
            </a:r>
            <a:r>
              <a:rPr lang="en-US" sz="1200" dirty="0" smtClean="0">
                <a:latin typeface="Arial" panose="020B0604020202020204" pitchFamily="34" charset="0"/>
                <a:cs typeface="Arial" panose="020B0604020202020204" pitchFamily="34" charset="0"/>
              </a:rPr>
              <a:t>). </a:t>
            </a:r>
          </a:p>
          <a:p>
            <a:endParaRPr lang="en-CA" sz="1000" dirty="0" smtClean="0">
              <a:latin typeface="Arial" panose="020B0604020202020204" pitchFamily="34" charset="0"/>
              <a:cs typeface="Arial" panose="020B0604020202020204" pitchFamily="34" charset="0"/>
            </a:endParaRPr>
          </a:p>
          <a:p>
            <a:r>
              <a:rPr lang="en-CA" sz="1400" dirty="0" smtClean="0">
                <a:latin typeface="Arial" panose="020B0604020202020204" pitchFamily="34" charset="0"/>
                <a:cs typeface="Arial" panose="020B0604020202020204" pitchFamily="34" charset="0"/>
              </a:rPr>
              <a:t>Following </a:t>
            </a:r>
            <a:r>
              <a:rPr lang="en-CA" sz="1400" dirty="0">
                <a:latin typeface="Arial" panose="020B0604020202020204" pitchFamily="34" charset="0"/>
                <a:cs typeface="Arial" panose="020B0604020202020204" pitchFamily="34" charset="0"/>
              </a:rPr>
              <a:t>the 2016 Throne Speech, </a:t>
            </a:r>
            <a:r>
              <a:rPr lang="en-CA" sz="1400" dirty="0" smtClean="0">
                <a:latin typeface="Arial" panose="020B0604020202020204" pitchFamily="34" charset="0"/>
                <a:cs typeface="Arial" panose="020B0604020202020204" pitchFamily="34" charset="0"/>
              </a:rPr>
              <a:t>actions </a:t>
            </a:r>
            <a:r>
              <a:rPr lang="en-CA" sz="1400" dirty="0">
                <a:latin typeface="Arial" panose="020B0604020202020204" pitchFamily="34" charset="0"/>
                <a:cs typeface="Arial" panose="020B0604020202020204" pitchFamily="34" charset="0"/>
              </a:rPr>
              <a:t>were announced to further reduce electricity costs </a:t>
            </a:r>
            <a:r>
              <a:rPr lang="en-CA" sz="1400" dirty="0" smtClean="0">
                <a:latin typeface="Arial" panose="020B0604020202020204" pitchFamily="34" charset="0"/>
                <a:cs typeface="Arial" panose="020B0604020202020204" pitchFamily="34" charset="0"/>
              </a:rPr>
              <a:t>by: </a:t>
            </a:r>
          </a:p>
          <a:p>
            <a:pPr lvl="1">
              <a:buFont typeface="Arial" panose="020B0604020202020204" pitchFamily="34" charset="0"/>
              <a:buChar char="–"/>
            </a:pPr>
            <a:r>
              <a:rPr lang="en-CA" sz="1200" dirty="0" smtClean="0">
                <a:latin typeface="Arial" panose="020B0604020202020204" pitchFamily="34" charset="0"/>
                <a:cs typeface="Arial" panose="020B0604020202020204" pitchFamily="34" charset="0"/>
              </a:rPr>
              <a:t>Providing an 8% rebate </a:t>
            </a:r>
            <a:r>
              <a:rPr lang="en-CA" sz="1200" dirty="0">
                <a:latin typeface="Arial" panose="020B0604020202020204" pitchFamily="34" charset="0"/>
                <a:cs typeface="Arial" panose="020B0604020202020204" pitchFamily="34" charset="0"/>
              </a:rPr>
              <a:t>($11/month </a:t>
            </a:r>
            <a:r>
              <a:rPr lang="en-CA" sz="1200" dirty="0" smtClean="0">
                <a:latin typeface="Arial" panose="020B0604020202020204" pitchFamily="34" charset="0"/>
                <a:cs typeface="Arial" panose="020B0604020202020204" pitchFamily="34" charset="0"/>
              </a:rPr>
              <a:t>savings), updating RRRP ($</a:t>
            </a:r>
            <a:r>
              <a:rPr lang="en-CA" sz="1200" dirty="0">
                <a:latin typeface="Arial" panose="020B0604020202020204" pitchFamily="34" charset="0"/>
                <a:cs typeface="Arial" panose="020B0604020202020204" pitchFamily="34" charset="0"/>
              </a:rPr>
              <a:t>45/month </a:t>
            </a:r>
            <a:r>
              <a:rPr lang="en-CA" sz="1200" dirty="0" smtClean="0">
                <a:latin typeface="Arial" panose="020B0604020202020204" pitchFamily="34" charset="0"/>
                <a:cs typeface="Arial" panose="020B0604020202020204" pitchFamily="34" charset="0"/>
              </a:rPr>
              <a:t>savings), expanding ICI (</a:t>
            </a:r>
            <a:r>
              <a:rPr lang="en-CA" sz="1200" dirty="0">
                <a:latin typeface="Arial" panose="020B0604020202020204" pitchFamily="34" charset="0"/>
                <a:cs typeface="Arial" panose="020B0604020202020204" pitchFamily="34" charset="0"/>
              </a:rPr>
              <a:t>up to one-third savings for </a:t>
            </a:r>
            <a:r>
              <a:rPr lang="en-CA" sz="1200" dirty="0" smtClean="0">
                <a:latin typeface="Arial" panose="020B0604020202020204" pitchFamily="34" charset="0"/>
                <a:cs typeface="Arial" panose="020B0604020202020204" pitchFamily="34" charset="0"/>
              </a:rPr>
              <a:t>participants) and suspending the LRP II </a:t>
            </a:r>
            <a:r>
              <a:rPr lang="en-CA" sz="1200" dirty="0">
                <a:latin typeface="Arial" panose="020B0604020202020204" pitchFamily="34" charset="0"/>
                <a:cs typeface="Arial" panose="020B0604020202020204" pitchFamily="34" charset="0"/>
              </a:rPr>
              <a:t>and the </a:t>
            </a:r>
            <a:r>
              <a:rPr lang="en-CA" sz="1200" dirty="0" smtClean="0">
                <a:latin typeface="Arial" panose="020B0604020202020204" pitchFamily="34" charset="0"/>
                <a:cs typeface="Arial" panose="020B0604020202020204" pitchFamily="34" charset="0"/>
              </a:rPr>
              <a:t>EFWSOP </a:t>
            </a:r>
            <a:r>
              <a:rPr lang="en-CA" sz="1200" dirty="0">
                <a:latin typeface="Arial" panose="020B0604020202020204" pitchFamily="34" charset="0"/>
                <a:cs typeface="Arial" panose="020B0604020202020204" pitchFamily="34" charset="0"/>
              </a:rPr>
              <a:t>(up to $3.8 billion in cost savings</a:t>
            </a:r>
            <a:r>
              <a:rPr lang="en-CA" sz="1200" dirty="0" smtClean="0">
                <a:latin typeface="Arial" panose="020B0604020202020204" pitchFamily="34" charset="0"/>
                <a:cs typeface="Arial" panose="020B0604020202020204" pitchFamily="34" charset="0"/>
              </a:rPr>
              <a:t>).</a:t>
            </a:r>
          </a:p>
          <a:p>
            <a:pPr lvl="1">
              <a:buFont typeface="Arial" panose="020B0604020202020204" pitchFamily="34" charset="0"/>
              <a:buChar char="–"/>
            </a:pPr>
            <a:endParaRPr lang="en-US" sz="1000" dirty="0">
              <a:latin typeface="Arial" charset="0"/>
              <a:ea typeface="Arial" charset="0"/>
              <a:cs typeface="Arial" charset="0"/>
            </a:endParaRPr>
          </a:p>
          <a:p>
            <a:r>
              <a:rPr lang="en-CA" sz="1400" dirty="0">
                <a:latin typeface="Arial" panose="020B0604020202020204" pitchFamily="34" charset="0"/>
                <a:cs typeface="Arial" panose="020B0604020202020204" pitchFamily="34" charset="0"/>
              </a:rPr>
              <a:t>On November 28, 2016, the Minister of Energy announced</a:t>
            </a:r>
            <a:r>
              <a:rPr lang="en-US" sz="1400" dirty="0">
                <a:latin typeface="Arial" panose="020B0604020202020204" pitchFamily="34" charset="0"/>
                <a:cs typeface="Arial" panose="020B0604020202020204" pitchFamily="34" charset="0"/>
              </a:rPr>
              <a:t> the </a:t>
            </a:r>
            <a:r>
              <a:rPr lang="en-CA" sz="1400" dirty="0">
                <a:latin typeface="Arial" panose="020B0604020202020204" pitchFamily="34" charset="0"/>
                <a:cs typeface="Arial" panose="020B0604020202020204" pitchFamily="34" charset="0"/>
              </a:rPr>
              <a:t>need for </a:t>
            </a:r>
            <a:r>
              <a:rPr lang="en-US" sz="1400" dirty="0">
                <a:latin typeface="Arial" panose="020B0604020202020204" pitchFamily="34" charset="0"/>
                <a:cs typeface="Arial" panose="020B0604020202020204" pitchFamily="34" charset="0"/>
              </a:rPr>
              <a:t>changes in h</a:t>
            </a:r>
            <a:r>
              <a:rPr lang="en-CA" sz="1400" dirty="0" err="1">
                <a:latin typeface="Arial" panose="020B0604020202020204" pitchFamily="34" charset="0"/>
                <a:cs typeface="Arial" panose="020B0604020202020204" pitchFamily="34" charset="0"/>
              </a:rPr>
              <a:t>ow</a:t>
            </a:r>
            <a:r>
              <a:rPr lang="en-CA" sz="1400" dirty="0">
                <a:latin typeface="Arial" panose="020B0604020202020204" pitchFamily="34" charset="0"/>
                <a:cs typeface="Arial" panose="020B0604020202020204" pitchFamily="34" charset="0"/>
              </a:rPr>
              <a:t> electricity resources are procured,  the need for wholesale market renewal and greater electricity consumer choice. </a:t>
            </a:r>
          </a:p>
          <a:p>
            <a:pPr marL="0" indent="0">
              <a:buNone/>
            </a:pPr>
            <a:endParaRPr lang="en-CA" sz="800" dirty="0">
              <a:latin typeface="Arial" panose="020B0604020202020204" pitchFamily="34" charset="0"/>
              <a:cs typeface="Arial" panose="020B0604020202020204" pitchFamily="34" charset="0"/>
            </a:endParaRPr>
          </a:p>
          <a:p>
            <a:r>
              <a:rPr lang="en-CA" sz="1400" dirty="0">
                <a:latin typeface="Arial" panose="020B0604020202020204" pitchFamily="34" charset="0"/>
                <a:cs typeface="Arial" panose="020B0604020202020204" pitchFamily="34" charset="0"/>
              </a:rPr>
              <a:t>The Ministry of Energy is currently updating its Long-Term Energy Plan (LTEP)</a:t>
            </a:r>
            <a:r>
              <a:rPr lang="en-US" sz="1400" dirty="0">
                <a:latin typeface="Arial" panose="020B0604020202020204" pitchFamily="34" charset="0"/>
                <a:cs typeface="Arial" panose="020B0604020202020204" pitchFamily="34" charset="0"/>
              </a:rPr>
              <a:t>,  which provides an opportunity to consider a range of policy changes to  how the Ontario energy sector operates.    </a:t>
            </a:r>
            <a:endParaRPr lang="en-CA" sz="1400" dirty="0">
              <a:latin typeface="Arial" panose="020B0604020202020204" pitchFamily="34" charset="0"/>
              <a:cs typeface="Arial" panose="020B0604020202020204" pitchFamily="34" charset="0"/>
            </a:endParaRPr>
          </a:p>
          <a:p>
            <a:endParaRPr lang="en-CA" sz="1400" dirty="0">
              <a:latin typeface="Arial" panose="020B0604020202020204" pitchFamily="34" charset="0"/>
              <a:cs typeface="Arial" panose="020B0604020202020204" pitchFamily="34" charset="0"/>
            </a:endParaRPr>
          </a:p>
          <a:p>
            <a:pPr marL="457200" lvl="1" indent="0">
              <a:spcBef>
                <a:spcPts val="0"/>
              </a:spcBef>
              <a:spcAft>
                <a:spcPts val="200"/>
              </a:spcAft>
              <a:buNone/>
            </a:pPr>
            <a:endParaRPr lang="en-US" sz="1400" dirty="0">
              <a:latin typeface="Arial" panose="020B0604020202020204" pitchFamily="34" charset="0"/>
              <a:ea typeface="Arial" charset="0"/>
              <a:cs typeface="Arial" panose="020B0604020202020204" pitchFamily="34" charset="0"/>
            </a:endParaRPr>
          </a:p>
          <a:p>
            <a:endParaRPr lang="en-US" sz="1400" dirty="0">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23986277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ular Callout 6"/>
          <p:cNvSpPr/>
          <p:nvPr/>
        </p:nvSpPr>
        <p:spPr>
          <a:xfrm>
            <a:off x="971601" y="1700808"/>
            <a:ext cx="3456384" cy="576064"/>
          </a:xfrm>
          <a:prstGeom prst="wedgeRectCallout">
            <a:avLst>
              <a:gd name="adj1" fmla="val 157373"/>
              <a:gd name="adj2" fmla="val 129829"/>
            </a:avLst>
          </a:prstGeom>
          <a:solidFill>
            <a:schemeClr val="bg1">
              <a:lumMod val="8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sz="1000" b="1" i="1" dirty="0" smtClean="0">
                <a:solidFill>
                  <a:prstClr val="black"/>
                </a:solidFill>
                <a:latin typeface="Calibri" panose="020F0502020204030204" pitchFamily="34" charset="0"/>
                <a:cs typeface="Calibri" panose="020F0502020204030204" pitchFamily="34" charset="0"/>
              </a:rPr>
              <a:t>RRRP Rural Enhancement: </a:t>
            </a:r>
            <a:r>
              <a:rPr lang="en-US" sz="1000" dirty="0" smtClean="0">
                <a:solidFill>
                  <a:prstClr val="black"/>
                </a:solidFill>
                <a:latin typeface="Calibri" panose="020F0502020204030204" pitchFamily="34" charset="0"/>
                <a:cs typeface="Calibri" panose="020F0502020204030204" pitchFamily="34" charset="0"/>
              </a:rPr>
              <a:t>Assume R1 customers receive RRRP and both R1 and R2 customers DX costs reduced to Algoma at 1000kWh, potential incremental cost of ~$51M</a:t>
            </a:r>
            <a:endParaRPr lang="en-US" sz="1000" dirty="0">
              <a:solidFill>
                <a:prstClr val="black"/>
              </a:solidFill>
              <a:latin typeface="Calibri" panose="020F0502020204030204" pitchFamily="34" charset="0"/>
              <a:cs typeface="Calibri" panose="020F0502020204030204" pitchFamily="34" charset="0"/>
            </a:endParaRPr>
          </a:p>
        </p:txBody>
      </p:sp>
      <p:graphicFrame>
        <p:nvGraphicFramePr>
          <p:cNvPr id="8" name="Chart 7"/>
          <p:cNvGraphicFramePr>
            <a:graphicFrameLocks/>
          </p:cNvGraphicFramePr>
          <p:nvPr>
            <p:extLst>
              <p:ext uri="{D42A27DB-BD31-4B8C-83A1-F6EECF244321}">
                <p14:modId xmlns:p14="http://schemas.microsoft.com/office/powerpoint/2010/main" val="2677858722"/>
              </p:ext>
            </p:extLst>
          </p:nvPr>
        </p:nvGraphicFramePr>
        <p:xfrm>
          <a:off x="117449" y="980728"/>
          <a:ext cx="9000000" cy="540000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468464" y="332656"/>
            <a:ext cx="8424016" cy="720080"/>
          </a:xfrm>
        </p:spPr>
        <p:txBody>
          <a:bodyPr>
            <a:noAutofit/>
          </a:bodyPr>
          <a:lstStyle/>
          <a:p>
            <a:r>
              <a:rPr lang="en-US" sz="2400" b="0" dirty="0" smtClean="0">
                <a:latin typeface="Arial" panose="020B0604020202020204" pitchFamily="34" charset="0"/>
                <a:cs typeface="Arial" panose="020B0604020202020204" pitchFamily="34" charset="0"/>
              </a:rPr>
              <a:t>2a. RRRP Expansion (cont’d</a:t>
            </a:r>
            <a:r>
              <a:rPr lang="en-US" sz="2400" b="0" dirty="0">
                <a:latin typeface="Arial" panose="020B0604020202020204" pitchFamily="34" charset="0"/>
                <a:cs typeface="Arial" pitchFamily="34" charset="0"/>
              </a:rPr>
              <a:t>)</a:t>
            </a:r>
            <a:endParaRPr lang="en-CA" sz="2400" dirty="0"/>
          </a:p>
        </p:txBody>
      </p:sp>
      <p:sp>
        <p:nvSpPr>
          <p:cNvPr id="4" name="Rectangle 3"/>
          <p:cNvSpPr/>
          <p:nvPr/>
        </p:nvSpPr>
        <p:spPr>
          <a:xfrm>
            <a:off x="8100421" y="2636912"/>
            <a:ext cx="288003" cy="288032"/>
          </a:xfrm>
          <a:prstGeom prst="rect">
            <a:avLst/>
          </a:prstGeom>
          <a:solidFill>
            <a:schemeClr val="accent2">
              <a:lumMod val="60000"/>
              <a:lumOff val="40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solidFill>
                <a:prstClr val="black"/>
              </a:solidFill>
            </a:endParaRPr>
          </a:p>
        </p:txBody>
      </p:sp>
      <p:sp>
        <p:nvSpPr>
          <p:cNvPr id="5" name="Rectangle 4"/>
          <p:cNvSpPr/>
          <p:nvPr/>
        </p:nvSpPr>
        <p:spPr>
          <a:xfrm>
            <a:off x="7233143" y="2883156"/>
            <a:ext cx="1152099" cy="419141"/>
          </a:xfrm>
          <a:prstGeom prst="rect">
            <a:avLst/>
          </a:prstGeom>
          <a:solidFill>
            <a:schemeClr val="tx2">
              <a:lumMod val="20000"/>
              <a:lumOff val="80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Tree>
    <p:extLst>
      <p:ext uri="{BB962C8B-B14F-4D97-AF65-F5344CB8AC3E}">
        <p14:creationId xmlns:p14="http://schemas.microsoft.com/office/powerpoint/2010/main" val="33142182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81000"/>
            <a:ext cx="8568952" cy="527720"/>
          </a:xfrm>
        </p:spPr>
        <p:txBody>
          <a:bodyPr>
            <a:noAutofit/>
          </a:bodyPr>
          <a:lstStyle/>
          <a:p>
            <a:r>
              <a:rPr lang="en-US" sz="2400" b="0" dirty="0">
                <a:latin typeface="Arial" panose="020B0604020202020204" pitchFamily="34" charset="0"/>
                <a:cs typeface="Arial" panose="020B0604020202020204" pitchFamily="34" charset="0"/>
              </a:rPr>
              <a:t>2</a:t>
            </a:r>
            <a:r>
              <a:rPr lang="en-US" sz="2400" b="0" dirty="0" smtClean="0">
                <a:latin typeface="Arial" panose="020B0604020202020204" pitchFamily="34" charset="0"/>
                <a:cs typeface="Arial" panose="020B0604020202020204" pitchFamily="34" charset="0"/>
              </a:rPr>
              <a:t>a. RRRP Expansion – Ratepayer Impacts</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solidFill>
                  <a:prstClr val="black"/>
                </a:solidFill>
                <a:cs typeface="Arial" panose="020B0604020202020204" pitchFamily="34" charset="0"/>
              </a:rPr>
              <a:t>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33459997"/>
              </p:ext>
            </p:extLst>
          </p:nvPr>
        </p:nvGraphicFramePr>
        <p:xfrm>
          <a:off x="393102" y="1052736"/>
          <a:ext cx="8571386" cy="5263840"/>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Box 13"/>
          <p:cNvSpPr txBox="1"/>
          <p:nvPr/>
        </p:nvSpPr>
        <p:spPr>
          <a:xfrm>
            <a:off x="467544" y="6309320"/>
            <a:ext cx="6336704" cy="230832"/>
          </a:xfrm>
          <a:prstGeom prst="rect">
            <a:avLst/>
          </a:prstGeom>
          <a:noFill/>
        </p:spPr>
        <p:txBody>
          <a:bodyPr wrap="square" rtlCol="0">
            <a:spAutoFit/>
          </a:bodyPr>
          <a:lstStyle/>
          <a:p>
            <a:r>
              <a:rPr lang="en-CA" sz="900" b="1" dirty="0" smtClean="0">
                <a:solidFill>
                  <a:prstClr val="black"/>
                </a:solidFill>
                <a:latin typeface="Arial" panose="020B0604020202020204" pitchFamily="34" charset="0"/>
                <a:cs typeface="Arial" panose="020B0604020202020204" pitchFamily="34" charset="0"/>
              </a:rPr>
              <a:t>*Note:  </a:t>
            </a:r>
            <a:r>
              <a:rPr lang="en-CA" sz="900" dirty="0" smtClean="0">
                <a:solidFill>
                  <a:prstClr val="black"/>
                </a:solidFill>
                <a:latin typeface="Arial" panose="020B0604020202020204" pitchFamily="34" charset="0"/>
                <a:cs typeface="Arial" panose="020B0604020202020204" pitchFamily="34" charset="0"/>
              </a:rPr>
              <a:t>Algoma Power also receives $13.5 million (2017) to support operational costs.</a:t>
            </a:r>
          </a:p>
        </p:txBody>
      </p:sp>
    </p:spTree>
    <p:extLst>
      <p:ext uri="{BB962C8B-B14F-4D97-AF65-F5344CB8AC3E}">
        <p14:creationId xmlns:p14="http://schemas.microsoft.com/office/powerpoint/2010/main" val="2853992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Autofit/>
          </a:bodyPr>
          <a:lstStyle/>
          <a:p>
            <a:r>
              <a:rPr lang="en-US" sz="2400" b="0" dirty="0">
                <a:latin typeface="Arial" panose="020B0604020202020204" pitchFamily="34" charset="0"/>
                <a:cs typeface="Arial" panose="020B0604020202020204" pitchFamily="34" charset="0"/>
              </a:rPr>
              <a:t>2</a:t>
            </a:r>
            <a:r>
              <a:rPr lang="en-US" sz="2400" b="0" dirty="0" smtClean="0">
                <a:latin typeface="Arial" panose="020B0604020202020204" pitchFamily="34" charset="0"/>
                <a:cs typeface="Arial" panose="020B0604020202020204" pitchFamily="34" charset="0"/>
              </a:rPr>
              <a:t>a. RRRP Expansion – Fiscal Impacts</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cs typeface="Arial" panose="020B0604020202020204" pitchFamily="34" charset="0"/>
              </a:rPr>
              <a:t> </a:t>
            </a:r>
          </a:p>
        </p:txBody>
      </p:sp>
      <p:sp>
        <p:nvSpPr>
          <p:cNvPr id="4" name="Content Placeholder 3"/>
          <p:cNvSpPr>
            <a:spLocks noGrp="1"/>
          </p:cNvSpPr>
          <p:nvPr>
            <p:ph idx="1"/>
          </p:nvPr>
        </p:nvSpPr>
        <p:spPr>
          <a:xfrm>
            <a:off x="480183" y="1124744"/>
            <a:ext cx="8340289" cy="5256584"/>
          </a:xfrm>
        </p:spPr>
        <p:txBody>
          <a:bodyPr>
            <a:noAutofit/>
          </a:bodyPr>
          <a:lstStyle/>
          <a:p>
            <a:pPr>
              <a:spcBef>
                <a:spcPts val="600"/>
              </a:spcBef>
              <a:spcAft>
                <a:spcPts val="600"/>
              </a:spcAft>
            </a:pPr>
            <a:r>
              <a:rPr lang="en-US" sz="1200" dirty="0" smtClean="0">
                <a:latin typeface="Arial" panose="020B0604020202020204" pitchFamily="34" charset="0"/>
                <a:cs typeface="Arial" panose="020B0604020202020204" pitchFamily="34" charset="0"/>
              </a:rPr>
              <a:t>Table below shows estimate of program costs up to 2022</a:t>
            </a:r>
          </a:p>
          <a:p>
            <a:pPr>
              <a:spcBef>
                <a:spcPts val="600"/>
              </a:spcBef>
              <a:spcAft>
                <a:spcPts val="600"/>
              </a:spcAft>
            </a:pPr>
            <a:endParaRPr lang="en-US" sz="1200" dirty="0">
              <a:latin typeface="Arial" panose="020B0604020202020204" pitchFamily="34" charset="0"/>
              <a:cs typeface="Arial" panose="020B0604020202020204" pitchFamily="34" charset="0"/>
            </a:endParaRPr>
          </a:p>
          <a:p>
            <a:pPr>
              <a:spcBef>
                <a:spcPts val="600"/>
              </a:spcBef>
              <a:spcAft>
                <a:spcPts val="600"/>
              </a:spcAft>
            </a:pPr>
            <a:endParaRPr lang="en-US" sz="1200" dirty="0" smtClean="0">
              <a:latin typeface="Arial" panose="020B0604020202020204" pitchFamily="34" charset="0"/>
              <a:cs typeface="Arial" panose="020B0604020202020204" pitchFamily="34" charset="0"/>
            </a:endParaRPr>
          </a:p>
          <a:p>
            <a:pPr>
              <a:spcBef>
                <a:spcPts val="600"/>
              </a:spcBef>
              <a:spcAft>
                <a:spcPts val="600"/>
              </a:spcAft>
            </a:pPr>
            <a:endParaRPr lang="en-US" sz="1200" dirty="0">
              <a:latin typeface="Arial" panose="020B0604020202020204" pitchFamily="34" charset="0"/>
              <a:cs typeface="Arial" panose="020B0604020202020204" pitchFamily="34" charset="0"/>
            </a:endParaRPr>
          </a:p>
          <a:p>
            <a:pPr>
              <a:spcBef>
                <a:spcPts val="600"/>
              </a:spcBef>
              <a:spcAft>
                <a:spcPts val="600"/>
              </a:spcAft>
            </a:pPr>
            <a:endParaRPr lang="en-US" sz="1200" dirty="0" smtClean="0">
              <a:latin typeface="Arial" panose="020B0604020202020204" pitchFamily="34" charset="0"/>
              <a:cs typeface="Arial" panose="020B0604020202020204" pitchFamily="34" charset="0"/>
            </a:endParaRPr>
          </a:p>
          <a:p>
            <a:pPr>
              <a:spcBef>
                <a:spcPts val="600"/>
              </a:spcBef>
              <a:spcAft>
                <a:spcPts val="600"/>
              </a:spcAft>
            </a:pPr>
            <a:endParaRPr lang="en-US" sz="1200" dirty="0">
              <a:latin typeface="Arial" panose="020B0604020202020204" pitchFamily="34" charset="0"/>
              <a:cs typeface="Arial" panose="020B0604020202020204" pitchFamily="34" charset="0"/>
            </a:endParaRPr>
          </a:p>
          <a:p>
            <a:pPr marL="0" indent="0">
              <a:spcBef>
                <a:spcPts val="600"/>
              </a:spcBef>
              <a:spcAft>
                <a:spcPts val="600"/>
              </a:spcAft>
              <a:buNone/>
            </a:pPr>
            <a:endParaRPr lang="en-US" sz="1200" dirty="0">
              <a:latin typeface="Arial" panose="020B0604020202020204" pitchFamily="34" charset="0"/>
              <a:cs typeface="Arial" panose="020B0604020202020204" pitchFamily="34" charset="0"/>
            </a:endParaRPr>
          </a:p>
          <a:p>
            <a:pPr marL="0" indent="0">
              <a:spcBef>
                <a:spcPts val="600"/>
              </a:spcBef>
              <a:spcAft>
                <a:spcPts val="600"/>
              </a:spcAft>
              <a:buNone/>
            </a:pPr>
            <a:endParaRPr lang="en-US" sz="1200" dirty="0">
              <a:latin typeface="Arial" panose="020B0604020202020204" pitchFamily="34" charset="0"/>
              <a:cs typeface="Arial" panose="020B0604020202020204" pitchFamily="34" charset="0"/>
            </a:endParaRPr>
          </a:p>
          <a:p>
            <a:pPr>
              <a:spcBef>
                <a:spcPts val="600"/>
              </a:spcBef>
              <a:spcAft>
                <a:spcPts val="600"/>
              </a:spcAft>
            </a:pPr>
            <a:r>
              <a:rPr lang="en-US" sz="1200" dirty="0" smtClean="0">
                <a:latin typeface="Arial" panose="020B0604020202020204" pitchFamily="34" charset="0"/>
                <a:cs typeface="Arial" panose="020B0604020202020204" pitchFamily="34" charset="0"/>
              </a:rPr>
              <a:t>Baseline cost of $292M includes all existing funding for Hydro One R2 (including recent $116 million expansion), Hydro One Remotes, and Algoma Power. Providing the enhanced support would cost an additional $165 million (Phase 1 – $51 million + Phase 2 – $114 million) in year 1.</a:t>
            </a:r>
          </a:p>
          <a:p>
            <a:pPr>
              <a:spcBef>
                <a:spcPts val="600"/>
              </a:spcBef>
              <a:spcAft>
                <a:spcPts val="600"/>
              </a:spcAft>
            </a:pPr>
            <a:r>
              <a:rPr lang="en-US" sz="1200" dirty="0" smtClean="0">
                <a:latin typeface="Arial" panose="020B0604020202020204" pitchFamily="34" charset="0"/>
                <a:cs typeface="Arial" panose="020B0604020202020204" pitchFamily="34" charset="0"/>
              </a:rPr>
              <a:t>For forecast purposes, fiscal impacts are escalated at 2.6%/year. This reflects an estimate of the average yearly distribution rate increase.</a:t>
            </a:r>
          </a:p>
          <a:p>
            <a:pPr marL="685800" lvl="2">
              <a:spcBef>
                <a:spcPts val="300"/>
              </a:spcBef>
              <a:spcAft>
                <a:spcPts val="600"/>
              </a:spcAft>
            </a:pPr>
            <a:r>
              <a:rPr lang="en-US" sz="1100" dirty="0">
                <a:latin typeface="Arial" panose="020B0604020202020204" pitchFamily="34" charset="0"/>
                <a:cs typeface="Arial" panose="020B0604020202020204" pitchFamily="34" charset="0"/>
              </a:rPr>
              <a:t>The current RRRP program includes an adjustment mechanism to increase program funding by the same percentage as the average yearly distribution rate increase. </a:t>
            </a:r>
          </a:p>
          <a:p>
            <a:pPr marL="685800" lvl="2">
              <a:spcBef>
                <a:spcPts val="300"/>
              </a:spcBef>
              <a:spcAft>
                <a:spcPts val="600"/>
              </a:spcAft>
            </a:pPr>
            <a:r>
              <a:rPr lang="en-US" sz="1100" dirty="0">
                <a:latin typeface="Arial" panose="020B0604020202020204" pitchFamily="34" charset="0"/>
                <a:cs typeface="Arial" panose="020B0604020202020204" pitchFamily="34" charset="0"/>
              </a:rPr>
              <a:t>The continuation and appropriateness of this </a:t>
            </a:r>
            <a:r>
              <a:rPr lang="en-US" sz="1100" dirty="0" smtClean="0">
                <a:latin typeface="Arial" panose="020B0604020202020204" pitchFamily="34" charset="0"/>
                <a:cs typeface="Arial" panose="020B0604020202020204" pitchFamily="34" charset="0"/>
              </a:rPr>
              <a:t>mechanism (and in fact all program design characteristics) </a:t>
            </a:r>
            <a:r>
              <a:rPr lang="en-US" sz="1100" dirty="0">
                <a:latin typeface="Arial" panose="020B0604020202020204" pitchFamily="34" charset="0"/>
                <a:cs typeface="Arial" panose="020B0604020202020204" pitchFamily="34" charset="0"/>
              </a:rPr>
              <a:t>would be considered in moving the program to the tax base.</a:t>
            </a:r>
          </a:p>
        </p:txBody>
      </p:sp>
      <p:graphicFrame>
        <p:nvGraphicFramePr>
          <p:cNvPr id="8" name="Table 7"/>
          <p:cNvGraphicFramePr>
            <a:graphicFrameLocks noGrp="1"/>
          </p:cNvGraphicFramePr>
          <p:nvPr>
            <p:extLst>
              <p:ext uri="{D42A27DB-BD31-4B8C-83A1-F6EECF244321}">
                <p14:modId xmlns:p14="http://schemas.microsoft.com/office/powerpoint/2010/main" val="2218896708"/>
              </p:ext>
            </p:extLst>
          </p:nvPr>
        </p:nvGraphicFramePr>
        <p:xfrm>
          <a:off x="539553" y="1556792"/>
          <a:ext cx="8136905" cy="2136461"/>
        </p:xfrm>
        <a:graphic>
          <a:graphicData uri="http://schemas.openxmlformats.org/drawingml/2006/table">
            <a:tbl>
              <a:tblPr firstRow="1" bandRow="1">
                <a:tableStyleId>{F5AB1C69-6EDB-4FF4-983F-18BD219EF322}</a:tableStyleId>
              </a:tblPr>
              <a:tblGrid>
                <a:gridCol w="1411504">
                  <a:extLst>
                    <a:ext uri="{9D8B030D-6E8A-4147-A177-3AD203B41FA5}">
                      <a16:colId xmlns="" xmlns:a16="http://schemas.microsoft.com/office/drawing/2014/main" xmlns:p15="http://schemas.microsoft.com/office/powerpoint/2012/main" xmlns:p14="http://schemas.microsoft.com/office/powerpoint/2010/main" xmlns:v="urn:schemas-microsoft-com:vml" xmlns:o="urn:schemas-microsoft-com:office:office" xmlns:mc="http://schemas.openxmlformats.org/markup-compatibility/2006" xmlns:dsp="http://schemas.microsoft.com/office/drawing/2008/diagram" xmlns:dgm="http://schemas.openxmlformats.org/drawingml/2006/diagram" xmlns:c="http://schemas.openxmlformats.org/drawingml/2006/chart" val="20000"/>
                    </a:ext>
                  </a:extLst>
                </a:gridCol>
                <a:gridCol w="1411504">
                  <a:extLst>
                    <a:ext uri="{9D8B030D-6E8A-4147-A177-3AD203B41FA5}">
                      <a16:colId xmlns="" xmlns:a16="http://schemas.microsoft.com/office/drawing/2014/main" xmlns:p15="http://schemas.microsoft.com/office/powerpoint/2012/main" xmlns:p14="http://schemas.microsoft.com/office/powerpoint/2010/main" xmlns:v="urn:schemas-microsoft-com:vml" xmlns:o="urn:schemas-microsoft-com:office:office" xmlns:mc="http://schemas.openxmlformats.org/markup-compatibility/2006" xmlns:dsp="http://schemas.microsoft.com/office/drawing/2008/diagram" xmlns:dgm="http://schemas.openxmlformats.org/drawingml/2006/diagram" xmlns:c="http://schemas.openxmlformats.org/drawingml/2006/chart" val="20003"/>
                    </a:ext>
                  </a:extLst>
                </a:gridCol>
                <a:gridCol w="1411504"/>
                <a:gridCol w="1411504"/>
                <a:gridCol w="2490889">
                  <a:extLst>
                    <a:ext uri="{9D8B030D-6E8A-4147-A177-3AD203B41FA5}">
                      <a16:colId xmlns="" xmlns:a16="http://schemas.microsoft.com/office/drawing/2014/main" xmlns:p15="http://schemas.microsoft.com/office/powerpoint/2012/main" xmlns:p14="http://schemas.microsoft.com/office/powerpoint/2010/main" xmlns:v="urn:schemas-microsoft-com:vml" xmlns:o="urn:schemas-microsoft-com:office:office" xmlns:mc="http://schemas.openxmlformats.org/markup-compatibility/2006" xmlns:dsp="http://schemas.microsoft.com/office/drawing/2008/diagram" xmlns:dgm="http://schemas.openxmlformats.org/drawingml/2006/diagram" xmlns:c="http://schemas.openxmlformats.org/drawingml/2006/chart" val="20005"/>
                    </a:ext>
                  </a:extLst>
                </a:gridCol>
              </a:tblGrid>
              <a:tr h="614085">
                <a:tc>
                  <a:txBody>
                    <a:bodyPr/>
                    <a:lstStyle/>
                    <a:p>
                      <a:pPr algn="ctr" rtl="0" fontAlgn="ctr"/>
                      <a:r>
                        <a:rPr lang="en-CA" sz="1400" u="none" strike="noStrike" dirty="0">
                          <a:solidFill>
                            <a:schemeClr val="tx1"/>
                          </a:solidFill>
                          <a:effectLst/>
                          <a:latin typeface="Arial" panose="020B0604020202020204" pitchFamily="34" charset="0"/>
                          <a:cs typeface="Arial" panose="020B0604020202020204" pitchFamily="34" charset="0"/>
                        </a:rPr>
                        <a:t>Year</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u="none" strike="noStrike" dirty="0" smtClean="0">
                          <a:solidFill>
                            <a:schemeClr val="tx1"/>
                          </a:solidFill>
                          <a:effectLst/>
                          <a:latin typeface="Arial" panose="020B0604020202020204" pitchFamily="34" charset="0"/>
                          <a:cs typeface="Arial" panose="020B0604020202020204" pitchFamily="34" charset="0"/>
                        </a:rPr>
                        <a:t>RRRP Status Quo($</a:t>
                      </a:r>
                      <a:r>
                        <a:rPr lang="en-CA" sz="1400" u="none" strike="noStrike" dirty="0">
                          <a:solidFill>
                            <a:schemeClr val="tx1"/>
                          </a:solidFill>
                          <a:effectLst/>
                          <a:latin typeface="Arial" panose="020B0604020202020204" pitchFamily="34" charset="0"/>
                          <a:cs typeface="Arial" panose="020B0604020202020204" pitchFamily="34" charset="0"/>
                        </a:rPr>
                        <a:t>M)</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u="none" strike="noStrike" dirty="0" smtClean="0">
                          <a:solidFill>
                            <a:schemeClr val="tx1"/>
                          </a:solidFill>
                          <a:effectLst/>
                          <a:latin typeface="Arial" panose="020B0604020202020204" pitchFamily="34" charset="0"/>
                          <a:cs typeface="Arial" panose="020B0604020202020204" pitchFamily="34" charset="0"/>
                        </a:rPr>
                        <a:t>RRRP  Enhancement Phase 1 ($M)</a:t>
                      </a:r>
                      <a:endParaRPr lang="en-CA" sz="140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RRRP</a:t>
                      </a:r>
                      <a:r>
                        <a:rPr lang="en-CA" sz="1400" b="1" i="0" u="none" strike="noStrike" baseline="0" dirty="0" smtClean="0">
                          <a:solidFill>
                            <a:schemeClr val="tx1"/>
                          </a:solidFill>
                          <a:effectLst/>
                          <a:latin typeface="Arial" panose="020B0604020202020204" pitchFamily="34" charset="0"/>
                          <a:cs typeface="Arial" panose="020B0604020202020204" pitchFamily="34" charset="0"/>
                        </a:rPr>
                        <a:t> Enhancement Phase 2 ($M)</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u="none" strike="noStrike" dirty="0" smtClean="0">
                          <a:solidFill>
                            <a:schemeClr val="tx1"/>
                          </a:solidFill>
                          <a:effectLst/>
                          <a:latin typeface="Arial" panose="020B0604020202020204" pitchFamily="34" charset="0"/>
                          <a:cs typeface="Arial" panose="020B0604020202020204" pitchFamily="34" charset="0"/>
                        </a:rPr>
                        <a:t>TOTAL RANGE</a:t>
                      </a:r>
                      <a:r>
                        <a:rPr lang="en-CA" sz="1400" u="none" strike="noStrike" baseline="0" dirty="0" smtClean="0">
                          <a:solidFill>
                            <a:schemeClr val="tx1"/>
                          </a:solidFill>
                          <a:effectLst/>
                          <a:latin typeface="Arial" panose="020B0604020202020204" pitchFamily="34" charset="0"/>
                          <a:cs typeface="Arial" panose="020B0604020202020204" pitchFamily="34" charset="0"/>
                        </a:rPr>
                        <a:t> </a:t>
                      </a:r>
                      <a:r>
                        <a:rPr lang="en-CA" sz="1400" u="none" strike="noStrike" dirty="0" smtClean="0">
                          <a:solidFill>
                            <a:schemeClr val="tx1"/>
                          </a:solidFill>
                          <a:effectLst/>
                          <a:latin typeface="Arial" panose="020B0604020202020204" pitchFamily="34" charset="0"/>
                          <a:cs typeface="Arial" panose="020B0604020202020204" pitchFamily="34" charset="0"/>
                        </a:rPr>
                        <a:t>($</a:t>
                      </a:r>
                      <a:r>
                        <a:rPr lang="en-CA" sz="1400" u="none" strike="noStrike" dirty="0">
                          <a:solidFill>
                            <a:schemeClr val="tx1"/>
                          </a:solidFill>
                          <a:effectLst/>
                          <a:latin typeface="Arial" panose="020B0604020202020204" pitchFamily="34" charset="0"/>
                          <a:cs typeface="Arial" panose="020B0604020202020204" pitchFamily="34" charset="0"/>
                        </a:rPr>
                        <a:t>M</a:t>
                      </a:r>
                      <a:r>
                        <a:rPr lang="en-CA" sz="1400" u="none" strike="noStrike" dirty="0" smtClean="0">
                          <a:solidFill>
                            <a:schemeClr val="tx1"/>
                          </a:solidFill>
                          <a:effectLst/>
                          <a:latin typeface="Arial" panose="020B0604020202020204" pitchFamily="34" charset="0"/>
                          <a:cs typeface="Arial" panose="020B0604020202020204" pitchFamily="34" charset="0"/>
                        </a:rPr>
                        <a:t>)</a:t>
                      </a:r>
                      <a:endParaRPr lang="en-CA" sz="140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xmlns:p15="http://schemas.microsoft.com/office/powerpoint/2012/main" xmlns:p14="http://schemas.microsoft.com/office/powerpoint/2010/main" xmlns:v="urn:schemas-microsoft-com:vml" xmlns:o="urn:schemas-microsoft-com:office:office" xmlns:mc="http://schemas.openxmlformats.org/markup-compatibility/2006" xmlns:dsp="http://schemas.microsoft.com/office/drawing/2008/diagram" xmlns:dgm="http://schemas.openxmlformats.org/drawingml/2006/diagram" xmlns:c="http://schemas.openxmlformats.org/drawingml/2006/chart" val="10000"/>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2017</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u="none" strike="noStrike" dirty="0">
                          <a:effectLst/>
                          <a:latin typeface="Arial" panose="020B0604020202020204" pitchFamily="34" charset="0"/>
                          <a:cs typeface="Arial" panose="020B0604020202020204" pitchFamily="34" charset="0"/>
                        </a:rPr>
                        <a:t>$292</a:t>
                      </a:r>
                      <a:endParaRPr lang="en-CA" sz="140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600" dirty="0" smtClean="0">
                          <a:latin typeface="Arial" panose="020B0604020202020204" pitchFamily="34" charset="0"/>
                          <a:cs typeface="Arial" panose="020B0604020202020204" pitchFamily="34" charset="0"/>
                        </a:rPr>
                        <a:t>$51</a:t>
                      </a:r>
                      <a:endParaRPr lang="en-CA" sz="16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600" dirty="0" smtClean="0">
                          <a:solidFill>
                            <a:schemeClr val="tx1"/>
                          </a:solidFill>
                          <a:latin typeface="Arial" panose="020B0604020202020204" pitchFamily="34" charset="0"/>
                          <a:cs typeface="Arial" panose="020B0604020202020204" pitchFamily="34" charset="0"/>
                        </a:rPr>
                        <a:t>$114</a:t>
                      </a:r>
                      <a:endParaRPr lang="en-CA" sz="1600" dirty="0">
                        <a:solidFill>
                          <a:schemeClr val="tx1"/>
                        </a:solidFill>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$343 - $457</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xmlns:p15="http://schemas.microsoft.com/office/powerpoint/2012/main" xmlns:p14="http://schemas.microsoft.com/office/powerpoint/2010/main" xmlns:v="urn:schemas-microsoft-com:vml" xmlns:o="urn:schemas-microsoft-com:office:office" xmlns:mc="http://schemas.openxmlformats.org/markup-compatibility/2006" xmlns:dsp="http://schemas.microsoft.com/office/drawing/2008/diagram" xmlns:dgm="http://schemas.openxmlformats.org/drawingml/2006/diagram" xmlns:c="http://schemas.openxmlformats.org/drawingml/2006/chart" val="10001"/>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2018</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u="none" strike="noStrike" dirty="0">
                          <a:effectLst/>
                          <a:latin typeface="Arial" panose="020B0604020202020204" pitchFamily="34" charset="0"/>
                          <a:cs typeface="Arial" panose="020B0604020202020204" pitchFamily="34" charset="0"/>
                        </a:rPr>
                        <a:t>$300</a:t>
                      </a:r>
                      <a:endParaRPr lang="en-CA" sz="140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600" dirty="0" smtClean="0">
                          <a:latin typeface="Arial" panose="020B0604020202020204" pitchFamily="34" charset="0"/>
                          <a:cs typeface="Arial" panose="020B0604020202020204" pitchFamily="34" charset="0"/>
                        </a:rPr>
                        <a:t>$52</a:t>
                      </a:r>
                      <a:endParaRPr lang="en-CA" sz="16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600" dirty="0" smtClean="0">
                          <a:solidFill>
                            <a:schemeClr val="tx1"/>
                          </a:solidFill>
                          <a:latin typeface="Arial" panose="020B0604020202020204" pitchFamily="34" charset="0"/>
                          <a:cs typeface="Arial" panose="020B0604020202020204" pitchFamily="34" charset="0"/>
                        </a:rPr>
                        <a:t>$117</a:t>
                      </a:r>
                      <a:endParaRPr lang="en-CA" sz="1600" dirty="0">
                        <a:solidFill>
                          <a:schemeClr val="tx1"/>
                        </a:solidFill>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$352 - $469</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xmlns:p15="http://schemas.microsoft.com/office/powerpoint/2012/main" xmlns:p14="http://schemas.microsoft.com/office/powerpoint/2010/main" xmlns:v="urn:schemas-microsoft-com:vml" xmlns:o="urn:schemas-microsoft-com:office:office" xmlns:mc="http://schemas.openxmlformats.org/markup-compatibility/2006" xmlns:dsp="http://schemas.microsoft.com/office/drawing/2008/diagram" xmlns:dgm="http://schemas.openxmlformats.org/drawingml/2006/diagram" xmlns:c="http://schemas.openxmlformats.org/drawingml/2006/chart" val="10002"/>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2019</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u="none" strike="noStrike" dirty="0">
                          <a:effectLst/>
                          <a:latin typeface="Arial" panose="020B0604020202020204" pitchFamily="34" charset="0"/>
                          <a:cs typeface="Arial" panose="020B0604020202020204" pitchFamily="34" charset="0"/>
                        </a:rPr>
                        <a:t>$306</a:t>
                      </a:r>
                      <a:endParaRPr lang="en-CA" sz="140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600" dirty="0" smtClean="0">
                          <a:latin typeface="Arial" panose="020B0604020202020204" pitchFamily="34" charset="0"/>
                          <a:cs typeface="Arial" panose="020B0604020202020204" pitchFamily="34" charset="0"/>
                        </a:rPr>
                        <a:t>$54</a:t>
                      </a:r>
                      <a:endParaRPr lang="en-CA" sz="16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600" dirty="0" smtClean="0">
                          <a:solidFill>
                            <a:schemeClr val="tx1"/>
                          </a:solidFill>
                          <a:latin typeface="Arial" panose="020B0604020202020204" pitchFamily="34" charset="0"/>
                          <a:cs typeface="Arial" panose="020B0604020202020204" pitchFamily="34" charset="0"/>
                        </a:rPr>
                        <a:t>$119</a:t>
                      </a:r>
                      <a:endParaRPr lang="en-CA" sz="1600" dirty="0">
                        <a:solidFill>
                          <a:schemeClr val="tx1"/>
                        </a:solidFill>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$360 - $479</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xmlns:p15="http://schemas.microsoft.com/office/powerpoint/2012/main" xmlns:p14="http://schemas.microsoft.com/office/powerpoint/2010/main" xmlns:v="urn:schemas-microsoft-com:vml" xmlns:o="urn:schemas-microsoft-com:office:office" xmlns:mc="http://schemas.openxmlformats.org/markup-compatibility/2006" xmlns:dsp="http://schemas.microsoft.com/office/drawing/2008/diagram" xmlns:dgm="http://schemas.openxmlformats.org/drawingml/2006/diagram" xmlns:c="http://schemas.openxmlformats.org/drawingml/2006/chart" val="10003"/>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2020</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u="none" strike="noStrike" dirty="0">
                          <a:effectLst/>
                          <a:latin typeface="Arial" panose="020B0604020202020204" pitchFamily="34" charset="0"/>
                          <a:cs typeface="Arial" panose="020B0604020202020204" pitchFamily="34" charset="0"/>
                        </a:rPr>
                        <a:t>$315</a:t>
                      </a:r>
                      <a:endParaRPr lang="en-CA" sz="140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600" dirty="0" smtClean="0">
                          <a:latin typeface="Arial" panose="020B0604020202020204" pitchFamily="34" charset="0"/>
                          <a:cs typeface="Arial" panose="020B0604020202020204" pitchFamily="34" charset="0"/>
                        </a:rPr>
                        <a:t>$55</a:t>
                      </a:r>
                      <a:endParaRPr lang="en-CA" sz="16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600" dirty="0" smtClean="0">
                          <a:solidFill>
                            <a:schemeClr val="tx1"/>
                          </a:solidFill>
                          <a:latin typeface="Arial" panose="020B0604020202020204" pitchFamily="34" charset="0"/>
                          <a:cs typeface="Arial" panose="020B0604020202020204" pitchFamily="34" charset="0"/>
                        </a:rPr>
                        <a:t>$123</a:t>
                      </a:r>
                      <a:endParaRPr lang="en-CA" sz="1600" dirty="0">
                        <a:solidFill>
                          <a:schemeClr val="tx1"/>
                        </a:solidFill>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$370 - $493</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xmlns:p15="http://schemas.microsoft.com/office/powerpoint/2012/main" xmlns:p14="http://schemas.microsoft.com/office/powerpoint/2010/main" xmlns:v="urn:schemas-microsoft-com:vml" xmlns:o="urn:schemas-microsoft-com:office:office" xmlns:mc="http://schemas.openxmlformats.org/markup-compatibility/2006" xmlns:dsp="http://schemas.microsoft.com/office/drawing/2008/diagram" xmlns:dgm="http://schemas.openxmlformats.org/drawingml/2006/diagram" xmlns:c="http://schemas.openxmlformats.org/drawingml/2006/chart" val="10004"/>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2021</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u="none" strike="noStrike" dirty="0">
                          <a:effectLst/>
                          <a:latin typeface="Arial" panose="020B0604020202020204" pitchFamily="34" charset="0"/>
                          <a:cs typeface="Arial" panose="020B0604020202020204" pitchFamily="34" charset="0"/>
                        </a:rPr>
                        <a:t>$322</a:t>
                      </a:r>
                      <a:endParaRPr lang="en-CA" sz="140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600" dirty="0" smtClean="0">
                          <a:latin typeface="Arial" panose="020B0604020202020204" pitchFamily="34" charset="0"/>
                          <a:cs typeface="Arial" panose="020B0604020202020204" pitchFamily="34" charset="0"/>
                        </a:rPr>
                        <a:t>$56</a:t>
                      </a:r>
                      <a:endParaRPr lang="en-CA" sz="16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600" dirty="0" smtClean="0">
                          <a:solidFill>
                            <a:schemeClr val="tx1"/>
                          </a:solidFill>
                          <a:latin typeface="Arial" panose="020B0604020202020204" pitchFamily="34" charset="0"/>
                          <a:cs typeface="Arial" panose="020B0604020202020204" pitchFamily="34" charset="0"/>
                        </a:rPr>
                        <a:t>$127</a:t>
                      </a:r>
                      <a:endParaRPr lang="en-CA" sz="1600" dirty="0">
                        <a:solidFill>
                          <a:schemeClr val="tx1"/>
                        </a:solidFill>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$378 - $505</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xmlns:p15="http://schemas.microsoft.com/office/powerpoint/2012/main" xmlns:p14="http://schemas.microsoft.com/office/powerpoint/2010/main" xmlns:v="urn:schemas-microsoft-com:vml" xmlns:o="urn:schemas-microsoft-com:office:office" xmlns:mc="http://schemas.openxmlformats.org/markup-compatibility/2006" xmlns:dsp="http://schemas.microsoft.com/office/drawing/2008/diagram" xmlns:dgm="http://schemas.openxmlformats.org/drawingml/2006/diagram" xmlns:c="http://schemas.openxmlformats.org/drawingml/2006/chart" val="10005"/>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2022</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u="none" strike="noStrike" dirty="0">
                          <a:effectLst/>
                          <a:latin typeface="Arial" panose="020B0604020202020204" pitchFamily="34" charset="0"/>
                          <a:cs typeface="Arial" panose="020B0604020202020204" pitchFamily="34" charset="0"/>
                        </a:rPr>
                        <a:t>$329</a:t>
                      </a:r>
                      <a:endParaRPr lang="en-CA" sz="140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600" dirty="0" smtClean="0">
                          <a:latin typeface="Arial" panose="020B0604020202020204" pitchFamily="34" charset="0"/>
                          <a:cs typeface="Arial" panose="020B0604020202020204" pitchFamily="34" charset="0"/>
                        </a:rPr>
                        <a:t>$58</a:t>
                      </a:r>
                      <a:endParaRPr lang="en-CA" sz="16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600" dirty="0" smtClean="0">
                          <a:solidFill>
                            <a:schemeClr val="tx1"/>
                          </a:solidFill>
                          <a:latin typeface="Arial" panose="020B0604020202020204" pitchFamily="34" charset="0"/>
                          <a:cs typeface="Arial" panose="020B0604020202020204" pitchFamily="34" charset="0"/>
                        </a:rPr>
                        <a:t>$129</a:t>
                      </a:r>
                      <a:endParaRPr lang="en-CA" sz="1600" dirty="0">
                        <a:solidFill>
                          <a:schemeClr val="tx1"/>
                        </a:solidFill>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$387 - $516</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xmlns:p15="http://schemas.microsoft.com/office/powerpoint/2012/main" xmlns:p14="http://schemas.microsoft.com/office/powerpoint/2010/main" xmlns:v="urn:schemas-microsoft-com:vml" xmlns:o="urn:schemas-microsoft-com:office:office" xmlns:mc="http://schemas.openxmlformats.org/markup-compatibility/2006" xmlns:dsp="http://schemas.microsoft.com/office/drawing/2008/diagram" xmlns:dgm="http://schemas.openxmlformats.org/drawingml/2006/diagram" xmlns:c="http://schemas.openxmlformats.org/drawingml/2006/chart" val="10006"/>
                  </a:ext>
                </a:extLst>
              </a:tr>
            </a:tbl>
          </a:graphicData>
        </a:graphic>
      </p:graphicFrame>
    </p:spTree>
    <p:extLst>
      <p:ext uri="{BB962C8B-B14F-4D97-AF65-F5344CB8AC3E}">
        <p14:creationId xmlns:p14="http://schemas.microsoft.com/office/powerpoint/2010/main" val="33992253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Autofit/>
          </a:bodyPr>
          <a:lstStyle/>
          <a:p>
            <a:r>
              <a:rPr lang="en-US" sz="2400" b="0" dirty="0">
                <a:latin typeface="Arial" panose="020B0604020202020204" pitchFamily="34" charset="0"/>
                <a:cs typeface="Arial" panose="020B0604020202020204" pitchFamily="34" charset="0"/>
              </a:rPr>
              <a:t>2</a:t>
            </a:r>
            <a:r>
              <a:rPr lang="en-US" sz="2400" b="0" dirty="0" smtClean="0">
                <a:latin typeface="Arial" panose="020B0604020202020204" pitchFamily="34" charset="0"/>
                <a:cs typeface="Arial" panose="020B0604020202020204" pitchFamily="34" charset="0"/>
              </a:rPr>
              <a:t>a. RRRP Expansion –</a:t>
            </a:r>
            <a:r>
              <a:rPr lang="en-US" sz="2400" b="0" dirty="0">
                <a:latin typeface="Arial" panose="020B0604020202020204" pitchFamily="34" charset="0"/>
                <a:cs typeface="Arial" panose="020B0604020202020204" pitchFamily="34" charset="0"/>
              </a:rPr>
              <a:t> </a:t>
            </a:r>
            <a:r>
              <a:rPr lang="en-US" sz="2400" b="0" dirty="0" smtClean="0">
                <a:latin typeface="Arial" panose="020B0604020202020204" pitchFamily="34" charset="0"/>
                <a:cs typeface="Arial" panose="020B0604020202020204" pitchFamily="34" charset="0"/>
              </a:rPr>
              <a:t>Considerations</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FF0000"/>
              </a:solidFill>
            </a:endParaRPr>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solidFill>
                  <a:srgbClr val="FF0000"/>
                </a:solidFill>
                <a:cs typeface="Arial" panose="020B0604020202020204" pitchFamily="34" charset="0"/>
              </a:rPr>
              <a:t> </a:t>
            </a:r>
          </a:p>
        </p:txBody>
      </p:sp>
      <p:sp>
        <p:nvSpPr>
          <p:cNvPr id="4" name="Content Placeholder 3"/>
          <p:cNvSpPr>
            <a:spLocks noGrp="1"/>
          </p:cNvSpPr>
          <p:nvPr>
            <p:ph idx="1"/>
          </p:nvPr>
        </p:nvSpPr>
        <p:spPr>
          <a:xfrm>
            <a:off x="480183" y="1124744"/>
            <a:ext cx="8340289" cy="5191832"/>
          </a:xfrm>
        </p:spPr>
        <p:txBody>
          <a:bodyPr>
            <a:noAutofit/>
          </a:bodyPr>
          <a:lstStyle/>
          <a:p>
            <a:pPr marL="0" indent="0">
              <a:spcBef>
                <a:spcPts val="600"/>
              </a:spcBef>
              <a:spcAft>
                <a:spcPts val="600"/>
              </a:spcAft>
              <a:buNone/>
            </a:pPr>
            <a:r>
              <a:rPr lang="en-US" sz="1150" b="1" u="sng" dirty="0" smtClean="0">
                <a:latin typeface="Arial" panose="020B0604020202020204" pitchFamily="34" charset="0"/>
                <a:cs typeface="Arial" panose="020B0604020202020204" pitchFamily="34" charset="0"/>
              </a:rPr>
              <a:t>Considerations</a:t>
            </a:r>
          </a:p>
          <a:p>
            <a:pPr>
              <a:spcBef>
                <a:spcPts val="600"/>
              </a:spcBef>
              <a:spcAft>
                <a:spcPts val="600"/>
              </a:spcAft>
            </a:pPr>
            <a:r>
              <a:rPr lang="en-US" sz="1150" b="1" dirty="0" smtClean="0">
                <a:latin typeface="Arial" panose="020B0604020202020204" pitchFamily="34" charset="0"/>
                <a:cs typeface="Arial" panose="020B0604020202020204" pitchFamily="34" charset="0"/>
              </a:rPr>
              <a:t>Framework:</a:t>
            </a:r>
            <a:r>
              <a:rPr lang="en-US" sz="1150" dirty="0" smtClean="0">
                <a:latin typeface="Arial" panose="020B0604020202020204" pitchFamily="34" charset="0"/>
                <a:cs typeface="Arial" panose="020B0604020202020204" pitchFamily="34" charset="0"/>
              </a:rPr>
              <a:t> New legislation would be required to establish and define the parameters of a tax based RRRP. This may reveal additional considerations.</a:t>
            </a:r>
          </a:p>
          <a:p>
            <a:pPr>
              <a:spcBef>
                <a:spcPts val="600"/>
              </a:spcBef>
              <a:spcAft>
                <a:spcPts val="600"/>
              </a:spcAft>
            </a:pPr>
            <a:r>
              <a:rPr lang="en-US" sz="1150" b="1" dirty="0" smtClean="0">
                <a:latin typeface="Arial" panose="020B0604020202020204" pitchFamily="34" charset="0"/>
                <a:cs typeface="Arial" panose="020B0604020202020204" pitchFamily="34" charset="0"/>
              </a:rPr>
              <a:t>Policy Rationale:</a:t>
            </a:r>
            <a:r>
              <a:rPr lang="en-US" sz="1150" dirty="0" smtClean="0">
                <a:latin typeface="Arial" panose="020B0604020202020204" pitchFamily="34" charset="0"/>
                <a:cs typeface="Arial" panose="020B0604020202020204" pitchFamily="34" charset="0"/>
              </a:rPr>
              <a:t> Historically, RRRP has supported costs of LDCs that meet a density threshold. Expanding funding to additional LDCs that do not represent a density threshold (and selecting a specific LDC rate to serve as a cost cap) results in a fundamental change in the program. Program objectives must be considered if expansion is limited to specific LDCs.</a:t>
            </a:r>
            <a:endParaRPr lang="en-US" sz="1150" b="1" dirty="0" smtClean="0">
              <a:latin typeface="Arial" panose="020B0604020202020204" pitchFamily="34" charset="0"/>
              <a:cs typeface="Arial" panose="020B0604020202020204" pitchFamily="34" charset="0"/>
            </a:endParaRPr>
          </a:p>
          <a:p>
            <a:pPr>
              <a:spcBef>
                <a:spcPts val="600"/>
              </a:spcBef>
              <a:spcAft>
                <a:spcPts val="600"/>
              </a:spcAft>
            </a:pPr>
            <a:r>
              <a:rPr lang="en-US" sz="1150" b="1" dirty="0" smtClean="0">
                <a:latin typeface="Arial" panose="020B0604020202020204" pitchFamily="34" charset="0"/>
                <a:cs typeface="Arial" panose="020B0604020202020204" pitchFamily="34" charset="0"/>
              </a:rPr>
              <a:t>Program Design:</a:t>
            </a:r>
            <a:r>
              <a:rPr lang="en-US" sz="1150" dirty="0" smtClean="0">
                <a:latin typeface="Arial" panose="020B0604020202020204" pitchFamily="34" charset="0"/>
                <a:cs typeface="Arial" panose="020B0604020202020204" pitchFamily="34" charset="0"/>
              </a:rPr>
              <a:t> Program specifics will affect eligible customers, credit amounts, and fiscal impact widely. Issues such as how eligibility is determined and if benefits are equal for all customers within an eligible LDC need to be examined. Financial flow-through mechanisms would need to be considered in consultation with IESO and LDCs. Likely to be modeled after processes used for the Ontario Rebate for Electricity Consumers (OREC).</a:t>
            </a:r>
          </a:p>
          <a:p>
            <a:pPr>
              <a:spcBef>
                <a:spcPts val="600"/>
              </a:spcBef>
              <a:spcAft>
                <a:spcPts val="600"/>
              </a:spcAft>
            </a:pPr>
            <a:r>
              <a:rPr lang="en-US" sz="1150" b="1" dirty="0" smtClean="0">
                <a:latin typeface="Arial" panose="020B0604020202020204" pitchFamily="34" charset="0"/>
                <a:cs typeface="Arial" panose="020B0604020202020204" pitchFamily="34" charset="0"/>
              </a:rPr>
              <a:t>Continuing Support:</a:t>
            </a:r>
            <a:r>
              <a:rPr lang="en-US" sz="1150" dirty="0" smtClean="0">
                <a:latin typeface="Arial" panose="020B0604020202020204" pitchFamily="34" charset="0"/>
                <a:cs typeface="Arial" panose="020B0604020202020204" pitchFamily="34" charset="0"/>
              </a:rPr>
              <a:t> There are multiple options and mechanisms available to adjust funding year-over-year depending on desired objective (continuously peg to Toronto, cover annual rate increases, provide inflationary support, amend as needed, etc…). Selection will impact fiscal projections.</a:t>
            </a:r>
          </a:p>
          <a:p>
            <a:pPr>
              <a:spcBef>
                <a:spcPts val="600"/>
              </a:spcBef>
              <a:spcAft>
                <a:spcPts val="600"/>
              </a:spcAft>
            </a:pPr>
            <a:r>
              <a:rPr lang="en-US" sz="1150" b="1" dirty="0" smtClean="0">
                <a:latin typeface="Arial" panose="020B0604020202020204" pitchFamily="34" charset="0"/>
                <a:cs typeface="Arial" panose="020B0604020202020204" pitchFamily="34" charset="0"/>
              </a:rPr>
              <a:t>Fiscal Risk:</a:t>
            </a:r>
            <a:r>
              <a:rPr lang="en-US" sz="1150" dirty="0" smtClean="0">
                <a:latin typeface="Arial" panose="020B0604020202020204" pitchFamily="34" charset="0"/>
                <a:cs typeface="Arial" panose="020B0604020202020204" pitchFamily="34" charset="0"/>
              </a:rPr>
              <a:t> As LDC rates change year-over-year, LDCs eligible for tax-based support will change and can cause significant fluctuation in fiscal projects and impacts. For example, if Toronto Hydro meets eligibility criteria in any given year, over 700,000 customers could become newly entitled to </a:t>
            </a:r>
            <a:r>
              <a:rPr lang="en-US" sz="1150" dirty="0" err="1" smtClean="0">
                <a:latin typeface="Arial" panose="020B0604020202020204" pitchFamily="34" charset="0"/>
                <a:cs typeface="Arial" panose="020B0604020202020204" pitchFamily="34" charset="0"/>
              </a:rPr>
              <a:t>taxbase</a:t>
            </a:r>
            <a:r>
              <a:rPr lang="en-US" sz="1150" dirty="0" smtClean="0">
                <a:latin typeface="Arial" panose="020B0604020202020204" pitchFamily="34" charset="0"/>
                <a:cs typeface="Arial" panose="020B0604020202020204" pitchFamily="34" charset="0"/>
              </a:rPr>
              <a:t> support.</a:t>
            </a:r>
          </a:p>
          <a:p>
            <a:pPr>
              <a:spcBef>
                <a:spcPts val="600"/>
              </a:spcBef>
              <a:spcAft>
                <a:spcPts val="600"/>
              </a:spcAft>
            </a:pPr>
            <a:r>
              <a:rPr lang="en-US" sz="1150" b="1" dirty="0" smtClean="0">
                <a:latin typeface="Arial" panose="020B0604020202020204" pitchFamily="34" charset="0"/>
                <a:cs typeface="Arial" panose="020B0604020202020204" pitchFamily="34" charset="0"/>
              </a:rPr>
              <a:t>Legal Risk:</a:t>
            </a:r>
            <a:r>
              <a:rPr lang="en-US" sz="1150" dirty="0" smtClean="0">
                <a:latin typeface="Arial" panose="020B0604020202020204" pitchFamily="34" charset="0"/>
                <a:cs typeface="Arial" panose="020B0604020202020204" pitchFamily="34" charset="0"/>
              </a:rPr>
              <a:t> The OEB is the energy sector’s independent regulator and has sole authority to set rates. Ministry-OEB authority must be considered when prescribing cost levels.</a:t>
            </a:r>
            <a:endParaRPr lang="en-US" sz="1150" b="1" dirty="0" smtClean="0">
              <a:latin typeface="Arial" panose="020B0604020202020204" pitchFamily="34" charset="0"/>
              <a:cs typeface="Arial" panose="020B0604020202020204" pitchFamily="34" charset="0"/>
            </a:endParaRPr>
          </a:p>
          <a:p>
            <a:pPr>
              <a:spcBef>
                <a:spcPts val="600"/>
              </a:spcBef>
              <a:spcAft>
                <a:spcPts val="600"/>
              </a:spcAft>
            </a:pPr>
            <a:r>
              <a:rPr lang="en-US" sz="1150" b="1" dirty="0" smtClean="0">
                <a:latin typeface="Arial" panose="020B0604020202020204" pitchFamily="34" charset="0"/>
                <a:cs typeface="Arial" panose="020B0604020202020204" pitchFamily="34" charset="0"/>
              </a:rPr>
              <a:t>Hydro One:</a:t>
            </a:r>
            <a:r>
              <a:rPr lang="en-US" sz="1150" dirty="0" smtClean="0">
                <a:latin typeface="Arial" panose="020B0604020202020204" pitchFamily="34" charset="0"/>
                <a:cs typeface="Arial" panose="020B0604020202020204" pitchFamily="34" charset="0"/>
              </a:rPr>
              <a:t> Providing tax-based support for Hydro One may be controversial following the broadening of ownership. Hydro One is also transitioning seasonal customers to its R2 and R1 classes; program eligibility will need to be considered.</a:t>
            </a:r>
            <a:endParaRPr lang="en-US" sz="115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13249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Autofit/>
          </a:bodyPr>
          <a:lstStyle/>
          <a:p>
            <a:r>
              <a:rPr lang="en-US" sz="2400" b="0" dirty="0">
                <a:latin typeface="Arial" panose="020B0604020202020204" pitchFamily="34" charset="0"/>
                <a:cs typeface="Arial" panose="020B0604020202020204" pitchFamily="34" charset="0"/>
              </a:rPr>
              <a:t>2</a:t>
            </a:r>
            <a:r>
              <a:rPr lang="en-US" sz="2400" b="0" dirty="0" smtClean="0">
                <a:latin typeface="Arial" panose="020B0604020202020204" pitchFamily="34" charset="0"/>
                <a:cs typeface="Arial" panose="020B0604020202020204" pitchFamily="34" charset="0"/>
              </a:rPr>
              <a:t>b. Ontario Electricity Support Program (OESP) Expansion</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FF0000"/>
              </a:solidFill>
            </a:endParaRPr>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solidFill>
                  <a:srgbClr val="FF0000"/>
                </a:solidFill>
                <a:cs typeface="Arial" panose="020B0604020202020204" pitchFamily="34" charset="0"/>
              </a:rPr>
              <a:t> </a:t>
            </a:r>
          </a:p>
        </p:txBody>
      </p:sp>
      <p:sp>
        <p:nvSpPr>
          <p:cNvPr id="4" name="Content Placeholder 3"/>
          <p:cNvSpPr>
            <a:spLocks noGrp="1"/>
          </p:cNvSpPr>
          <p:nvPr>
            <p:ph idx="1"/>
          </p:nvPr>
        </p:nvSpPr>
        <p:spPr>
          <a:xfrm>
            <a:off x="480183" y="1124744"/>
            <a:ext cx="8340289" cy="5256584"/>
          </a:xfrm>
        </p:spPr>
        <p:txBody>
          <a:bodyPr>
            <a:noAutofit/>
          </a:bodyPr>
          <a:lstStyle/>
          <a:p>
            <a:pPr>
              <a:spcBef>
                <a:spcPts val="600"/>
              </a:spcBef>
              <a:spcAft>
                <a:spcPts val="600"/>
              </a:spcAft>
            </a:pPr>
            <a:r>
              <a:rPr lang="en-CA" sz="1400" dirty="0">
                <a:latin typeface="Arial" panose="020B0604020202020204" pitchFamily="34" charset="0"/>
                <a:cs typeface="Arial" panose="020B0604020202020204" pitchFamily="34" charset="0"/>
              </a:rPr>
              <a:t>The OESP is an income-tested, application based program that lowers the electricity costs of the most vulnerable consumers by providing a rebate directly on their electricity bills. </a:t>
            </a:r>
            <a:endParaRPr lang="en-CA" sz="1400" dirty="0" smtClean="0">
              <a:latin typeface="Arial" panose="020B0604020202020204" pitchFamily="34" charset="0"/>
              <a:cs typeface="Arial" panose="020B0604020202020204" pitchFamily="34" charset="0"/>
            </a:endParaRPr>
          </a:p>
          <a:p>
            <a:pPr>
              <a:spcBef>
                <a:spcPts val="600"/>
              </a:spcBef>
              <a:spcAft>
                <a:spcPts val="600"/>
              </a:spcAft>
            </a:pPr>
            <a:r>
              <a:rPr lang="en-CA" sz="1400" dirty="0" smtClean="0">
                <a:latin typeface="Arial" panose="020B0604020202020204" pitchFamily="34" charset="0"/>
                <a:cs typeface="Arial" panose="020B0604020202020204" pitchFamily="34" charset="0"/>
              </a:rPr>
              <a:t>The </a:t>
            </a:r>
            <a:r>
              <a:rPr lang="en-CA" sz="1400" dirty="0">
                <a:latin typeface="Arial" panose="020B0604020202020204" pitchFamily="34" charset="0"/>
                <a:cs typeface="Arial" panose="020B0604020202020204" pitchFamily="34" charset="0"/>
              </a:rPr>
              <a:t>OESP provides basic benefits to most consumers and enhanced benefits to Indigenous customers and customers with electric heat and medical </a:t>
            </a:r>
            <a:r>
              <a:rPr lang="en-CA" sz="1400" dirty="0" smtClean="0">
                <a:latin typeface="Arial" panose="020B0604020202020204" pitchFamily="34" charset="0"/>
                <a:cs typeface="Arial" panose="020B0604020202020204" pitchFamily="34" charset="0"/>
              </a:rPr>
              <a:t>devices. </a:t>
            </a:r>
          </a:p>
          <a:p>
            <a:pPr>
              <a:spcBef>
                <a:spcPts val="600"/>
              </a:spcBef>
              <a:spcAft>
                <a:spcPts val="600"/>
              </a:spcAft>
            </a:pPr>
            <a:r>
              <a:rPr lang="en-CA" sz="1400" dirty="0" smtClean="0">
                <a:latin typeface="Arial" panose="020B0604020202020204" pitchFamily="34" charset="0"/>
                <a:cs typeface="Arial" panose="020B0604020202020204" pitchFamily="34" charset="0"/>
              </a:rPr>
              <a:t>OESP funding is collected from a charge levied on all electricity ratepayers. Based on current level of program up-take and funding collection, OESP program benefits could be increased across the board by 50</a:t>
            </a:r>
            <a:r>
              <a:rPr lang="en-CA" sz="1400" dirty="0">
                <a:latin typeface="Arial" panose="020B0604020202020204" pitchFamily="34" charset="0"/>
                <a:cs typeface="Arial" panose="020B0604020202020204" pitchFamily="34" charset="0"/>
              </a:rPr>
              <a:t>%. </a:t>
            </a:r>
            <a:r>
              <a:rPr lang="en-CA" sz="1400" dirty="0" smtClean="0">
                <a:latin typeface="Arial" panose="020B0604020202020204" pitchFamily="34" charset="0"/>
                <a:cs typeface="Arial" panose="020B0604020202020204" pitchFamily="34" charset="0"/>
              </a:rPr>
              <a:t>This would mean:</a:t>
            </a:r>
          </a:p>
          <a:p>
            <a:pPr marL="685800" lvl="2">
              <a:spcBef>
                <a:spcPts val="300"/>
              </a:spcBef>
              <a:spcAft>
                <a:spcPts val="600"/>
              </a:spcAft>
            </a:pPr>
            <a:r>
              <a:rPr lang="en-CA" sz="1200" dirty="0">
                <a:latin typeface="Arial" panose="020B0604020202020204" pitchFamily="34" charset="0"/>
                <a:cs typeface="Arial" panose="020B0604020202020204" pitchFamily="34" charset="0"/>
              </a:rPr>
              <a:t>Single low income consumers would see an increase from $30 to $45/ month ($540/year); </a:t>
            </a:r>
          </a:p>
          <a:p>
            <a:pPr marL="685800" lvl="2">
              <a:spcBef>
                <a:spcPts val="300"/>
              </a:spcBef>
              <a:spcAft>
                <a:spcPts val="600"/>
              </a:spcAft>
            </a:pPr>
            <a:r>
              <a:rPr lang="en-CA" sz="1200" dirty="0">
                <a:latin typeface="Arial" panose="020B0604020202020204" pitchFamily="34" charset="0"/>
                <a:cs typeface="Arial" panose="020B0604020202020204" pitchFamily="34" charset="0"/>
              </a:rPr>
              <a:t>Families of four with electric heat could see an increase from $55 to $82.50/month ($990/year</a:t>
            </a:r>
            <a:r>
              <a:rPr lang="en-CA" sz="1200" dirty="0" smtClean="0">
                <a:latin typeface="Arial" panose="020B0604020202020204" pitchFamily="34" charset="0"/>
                <a:cs typeface="Arial" panose="020B0604020202020204" pitchFamily="34" charset="0"/>
              </a:rPr>
              <a:t>); and</a:t>
            </a:r>
            <a:endParaRPr lang="en-CA" sz="1200" dirty="0">
              <a:latin typeface="Arial" panose="020B0604020202020204" pitchFamily="34" charset="0"/>
              <a:cs typeface="Arial" panose="020B0604020202020204" pitchFamily="34" charset="0"/>
            </a:endParaRPr>
          </a:p>
          <a:p>
            <a:pPr marL="685800" lvl="2">
              <a:spcBef>
                <a:spcPts val="300"/>
              </a:spcBef>
              <a:spcAft>
                <a:spcPts val="600"/>
              </a:spcAft>
            </a:pPr>
            <a:r>
              <a:rPr lang="en-CA" sz="1200" dirty="0">
                <a:latin typeface="Arial" panose="020B0604020202020204" pitchFamily="34" charset="0"/>
                <a:cs typeface="Arial" panose="020B0604020202020204" pitchFamily="34" charset="0"/>
              </a:rPr>
              <a:t>Indigenous and Métis consumers would also see benefit increases at the same level as those with electric heat and medical devices</a:t>
            </a:r>
            <a:r>
              <a:rPr lang="en-CA" sz="1200" dirty="0" smtClean="0">
                <a:latin typeface="Arial" panose="020B0604020202020204" pitchFamily="34" charset="0"/>
                <a:cs typeface="Arial" panose="020B0604020202020204" pitchFamily="34" charset="0"/>
              </a:rPr>
              <a:t>.</a:t>
            </a:r>
          </a:p>
          <a:p>
            <a:pPr marL="1143000" lvl="3">
              <a:spcBef>
                <a:spcPts val="300"/>
              </a:spcBef>
              <a:spcAft>
                <a:spcPts val="600"/>
              </a:spcAft>
              <a:buFont typeface="Courier New" panose="02070309020205020404" pitchFamily="49" charset="0"/>
              <a:buChar char="o"/>
            </a:pPr>
            <a:r>
              <a:rPr lang="en-CA" sz="1100" dirty="0" smtClean="0">
                <a:latin typeface="Arial" panose="020B0604020202020204" pitchFamily="34" charset="0"/>
                <a:cs typeface="Arial" panose="020B0604020202020204" pitchFamily="34" charset="0"/>
              </a:rPr>
              <a:t>The Ministry is also considering options to support a “Delivery” line credit for Indigenous consumers. This would cost ~$18 million/year (Option 2d on slide 8) and would save Indigenous consumers between $75 and $100/month.</a:t>
            </a:r>
            <a:endParaRPr lang="en-CA" sz="1100" dirty="0">
              <a:latin typeface="Arial" panose="020B0604020202020204" pitchFamily="34" charset="0"/>
              <a:cs typeface="Arial" panose="020B0604020202020204" pitchFamily="34" charset="0"/>
            </a:endParaRPr>
          </a:p>
          <a:p>
            <a:pPr>
              <a:spcBef>
                <a:spcPts val="600"/>
              </a:spcBef>
              <a:spcAft>
                <a:spcPts val="600"/>
              </a:spcAft>
            </a:pPr>
            <a:r>
              <a:rPr lang="en-CA" sz="1400" dirty="0" smtClean="0">
                <a:latin typeface="Arial" panose="020B0604020202020204" pitchFamily="34" charset="0"/>
                <a:cs typeface="Arial" panose="020B0604020202020204" pitchFamily="34" charset="0"/>
              </a:rPr>
              <a:t>Greater focus and support can be placed on lower income Ontarians by funding OESP through the tax base. This would also reduce costs for all consumers as a result of eliminating the OESP charge.</a:t>
            </a:r>
          </a:p>
          <a:p>
            <a:pPr marL="685800" lvl="2">
              <a:spcBef>
                <a:spcPts val="300"/>
              </a:spcBef>
              <a:spcAft>
                <a:spcPts val="600"/>
              </a:spcAft>
            </a:pPr>
            <a:r>
              <a:rPr lang="en-CA" sz="1200" dirty="0">
                <a:latin typeface="Arial" panose="020B0604020202020204" pitchFamily="34" charset="0"/>
                <a:cs typeface="Arial" panose="020B0604020202020204" pitchFamily="34" charset="0"/>
              </a:rPr>
              <a:t>Average residential customer savings: $</a:t>
            </a:r>
            <a:r>
              <a:rPr lang="en-CA" sz="1200" dirty="0" smtClean="0">
                <a:latin typeface="Arial" panose="020B0604020202020204" pitchFamily="34" charset="0"/>
                <a:cs typeface="Arial" panose="020B0604020202020204" pitchFamily="34" charset="0"/>
              </a:rPr>
              <a:t>0.83/month; and</a:t>
            </a:r>
            <a:endParaRPr lang="en-CA" sz="1200" dirty="0">
              <a:latin typeface="Arial" panose="020B0604020202020204" pitchFamily="34" charset="0"/>
              <a:cs typeface="Arial" panose="020B0604020202020204" pitchFamily="34" charset="0"/>
            </a:endParaRPr>
          </a:p>
          <a:p>
            <a:pPr marL="685800" lvl="2">
              <a:spcBef>
                <a:spcPts val="300"/>
              </a:spcBef>
              <a:spcAft>
                <a:spcPts val="600"/>
              </a:spcAft>
            </a:pPr>
            <a:r>
              <a:rPr lang="en-CA" sz="1200" dirty="0">
                <a:latin typeface="Arial" panose="020B0604020202020204" pitchFamily="34" charset="0"/>
                <a:cs typeface="Arial" panose="020B0604020202020204" pitchFamily="34" charset="0"/>
              </a:rPr>
              <a:t>Average industrial customer savings: $</a:t>
            </a:r>
            <a:r>
              <a:rPr lang="en-CA" sz="1200" dirty="0" smtClean="0">
                <a:latin typeface="Arial" panose="020B0604020202020204" pitchFamily="34" charset="0"/>
                <a:cs typeface="Arial" panose="020B0604020202020204" pitchFamily="34" charset="0"/>
              </a:rPr>
              <a:t>1.10/</a:t>
            </a:r>
            <a:r>
              <a:rPr lang="en-CA" sz="1200" dirty="0" err="1" smtClean="0">
                <a:latin typeface="Arial" panose="020B0604020202020204" pitchFamily="34" charset="0"/>
                <a:cs typeface="Arial" panose="020B0604020202020204" pitchFamily="34" charset="0"/>
              </a:rPr>
              <a:t>MWh</a:t>
            </a:r>
            <a:r>
              <a:rPr lang="en-CA" sz="1200" dirty="0" smtClean="0">
                <a:latin typeface="Arial" panose="020B0604020202020204" pitchFamily="34" charset="0"/>
                <a:cs typeface="Arial" panose="020B0604020202020204" pitchFamily="34" charset="0"/>
              </a:rPr>
              <a:t>.</a:t>
            </a:r>
            <a:endParaRPr lang="en-CA"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72209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Autofit/>
          </a:bodyPr>
          <a:lstStyle/>
          <a:p>
            <a:r>
              <a:rPr lang="en-US" sz="2400" b="0" dirty="0">
                <a:latin typeface="Arial" panose="020B0604020202020204" pitchFamily="34" charset="0"/>
                <a:cs typeface="Arial" panose="020B0604020202020204" pitchFamily="34" charset="0"/>
              </a:rPr>
              <a:t>2</a:t>
            </a:r>
            <a:r>
              <a:rPr lang="en-US" sz="2400" b="0" dirty="0" smtClean="0">
                <a:latin typeface="Arial" panose="020B0604020202020204" pitchFamily="34" charset="0"/>
                <a:cs typeface="Arial" panose="020B0604020202020204" pitchFamily="34" charset="0"/>
              </a:rPr>
              <a:t>b. OESP Expansion –</a:t>
            </a:r>
            <a:r>
              <a:rPr lang="en-US" sz="2400" b="0" dirty="0">
                <a:latin typeface="Arial" panose="020B0604020202020204" pitchFamily="34" charset="0"/>
                <a:cs typeface="Arial" panose="020B0604020202020204" pitchFamily="34" charset="0"/>
              </a:rPr>
              <a:t> </a:t>
            </a:r>
            <a:r>
              <a:rPr lang="en-US" sz="2400" b="0" dirty="0" smtClean="0">
                <a:latin typeface="Arial" panose="020B0604020202020204" pitchFamily="34" charset="0"/>
                <a:cs typeface="Arial" panose="020B0604020202020204" pitchFamily="34" charset="0"/>
              </a:rPr>
              <a:t>Fiscal Impacts</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FF0000"/>
              </a:solidFill>
            </a:endParaRPr>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solidFill>
                  <a:srgbClr val="FF0000"/>
                </a:solidFill>
                <a:cs typeface="Arial" panose="020B0604020202020204" pitchFamily="34" charset="0"/>
              </a:rPr>
              <a:t> </a:t>
            </a:r>
          </a:p>
        </p:txBody>
      </p:sp>
      <p:sp>
        <p:nvSpPr>
          <p:cNvPr id="4" name="Content Placeholder 3"/>
          <p:cNvSpPr>
            <a:spLocks noGrp="1"/>
          </p:cNvSpPr>
          <p:nvPr>
            <p:ph idx="1"/>
          </p:nvPr>
        </p:nvSpPr>
        <p:spPr>
          <a:xfrm>
            <a:off x="480183" y="1124744"/>
            <a:ext cx="8340289" cy="5256584"/>
          </a:xfrm>
        </p:spPr>
        <p:txBody>
          <a:bodyPr>
            <a:noAutofit/>
          </a:bodyPr>
          <a:lstStyle/>
          <a:p>
            <a:pPr>
              <a:spcBef>
                <a:spcPts val="600"/>
              </a:spcBef>
              <a:spcAft>
                <a:spcPts val="600"/>
              </a:spcAft>
            </a:pPr>
            <a:r>
              <a:rPr lang="en-US" sz="1100" dirty="0" smtClean="0">
                <a:latin typeface="Arial" panose="020B0604020202020204" pitchFamily="34" charset="0"/>
                <a:cs typeface="Arial" panose="020B0604020202020204" pitchFamily="34" charset="0"/>
              </a:rPr>
              <a:t>Table below shows estimate of program costs up to 2022:</a:t>
            </a:r>
          </a:p>
          <a:p>
            <a:pPr>
              <a:spcBef>
                <a:spcPts val="600"/>
              </a:spcBef>
              <a:spcAft>
                <a:spcPts val="600"/>
              </a:spcAft>
            </a:pPr>
            <a:endParaRPr lang="en-US" sz="1100" dirty="0">
              <a:latin typeface="Arial" panose="020B0604020202020204" pitchFamily="34" charset="0"/>
              <a:cs typeface="Arial" panose="020B0604020202020204" pitchFamily="34" charset="0"/>
            </a:endParaRPr>
          </a:p>
          <a:p>
            <a:pPr>
              <a:spcBef>
                <a:spcPts val="600"/>
              </a:spcBef>
              <a:spcAft>
                <a:spcPts val="600"/>
              </a:spcAft>
            </a:pPr>
            <a:endParaRPr lang="en-US" sz="1100" dirty="0" smtClean="0">
              <a:latin typeface="Arial" panose="020B0604020202020204" pitchFamily="34" charset="0"/>
              <a:cs typeface="Arial" panose="020B0604020202020204" pitchFamily="34" charset="0"/>
            </a:endParaRPr>
          </a:p>
          <a:p>
            <a:pPr>
              <a:spcBef>
                <a:spcPts val="600"/>
              </a:spcBef>
              <a:spcAft>
                <a:spcPts val="600"/>
              </a:spcAft>
            </a:pPr>
            <a:endParaRPr lang="en-US" sz="1100" dirty="0">
              <a:latin typeface="Arial" panose="020B0604020202020204" pitchFamily="34" charset="0"/>
              <a:cs typeface="Arial" panose="020B0604020202020204" pitchFamily="34" charset="0"/>
            </a:endParaRPr>
          </a:p>
          <a:p>
            <a:pPr>
              <a:spcBef>
                <a:spcPts val="600"/>
              </a:spcBef>
              <a:spcAft>
                <a:spcPts val="600"/>
              </a:spcAft>
            </a:pPr>
            <a:endParaRPr lang="en-US" sz="1100" dirty="0" smtClean="0">
              <a:latin typeface="Arial" panose="020B0604020202020204" pitchFamily="34" charset="0"/>
              <a:cs typeface="Arial" panose="020B0604020202020204" pitchFamily="34" charset="0"/>
            </a:endParaRPr>
          </a:p>
          <a:p>
            <a:pPr marL="0" indent="0">
              <a:spcBef>
                <a:spcPts val="600"/>
              </a:spcBef>
              <a:spcAft>
                <a:spcPts val="600"/>
              </a:spcAft>
              <a:buNone/>
            </a:pPr>
            <a:endParaRPr lang="en-US" sz="1100" dirty="0">
              <a:latin typeface="Arial" panose="020B0604020202020204" pitchFamily="34" charset="0"/>
              <a:cs typeface="Arial" panose="020B0604020202020204" pitchFamily="34" charset="0"/>
            </a:endParaRPr>
          </a:p>
          <a:p>
            <a:pPr>
              <a:spcBef>
                <a:spcPts val="0"/>
              </a:spcBef>
            </a:pPr>
            <a:endParaRPr lang="en-US" sz="1100" dirty="0" smtClean="0">
              <a:latin typeface="Arial" panose="020B0604020202020204" pitchFamily="34" charset="0"/>
              <a:cs typeface="Arial" panose="020B0604020202020204" pitchFamily="34" charset="0"/>
            </a:endParaRPr>
          </a:p>
          <a:p>
            <a:pPr marL="0" indent="0">
              <a:spcBef>
                <a:spcPts val="600"/>
              </a:spcBef>
              <a:spcAft>
                <a:spcPts val="600"/>
              </a:spcAft>
              <a:buNone/>
            </a:pPr>
            <a:endParaRPr lang="en-US" sz="400" dirty="0" smtClean="0">
              <a:latin typeface="Arial" panose="020B0604020202020204" pitchFamily="34" charset="0"/>
              <a:cs typeface="Arial" panose="020B0604020202020204" pitchFamily="34" charset="0"/>
            </a:endParaRPr>
          </a:p>
          <a:p>
            <a:pPr>
              <a:spcBef>
                <a:spcPts val="600"/>
              </a:spcBef>
              <a:spcAft>
                <a:spcPts val="600"/>
              </a:spcAft>
            </a:pPr>
            <a:r>
              <a:rPr lang="en-US" sz="1100" dirty="0" smtClean="0">
                <a:latin typeface="Arial" panose="020B0604020202020204" pitchFamily="34" charset="0"/>
                <a:cs typeface="Arial" panose="020B0604020202020204" pitchFamily="34" charset="0"/>
              </a:rPr>
              <a:t>2017 program costs are based at current program sign-up rate – 30% of eligible consumers. Cost projections assume the program grows to 100% of eligible consumers by 2022 and remains at that level. </a:t>
            </a:r>
          </a:p>
          <a:p>
            <a:pPr>
              <a:spcBef>
                <a:spcPts val="600"/>
              </a:spcBef>
              <a:spcAft>
                <a:spcPts val="600"/>
              </a:spcAft>
            </a:pPr>
            <a:r>
              <a:rPr lang="en-US" sz="1100" dirty="0" smtClean="0">
                <a:latin typeface="Arial" panose="020B0604020202020204" pitchFamily="34" charset="0"/>
                <a:cs typeface="Arial" panose="020B0604020202020204" pitchFamily="34" charset="0"/>
              </a:rPr>
              <a:t>At the time of program design, it was estimated that 40-50% participation would be high for an application-based program delivered through electricity bills. However OESP can be enhanced by working to ensure the program uptake is as close as possible to 100%:</a:t>
            </a:r>
          </a:p>
          <a:p>
            <a:pPr marL="685800" lvl="2">
              <a:spcBef>
                <a:spcPts val="300"/>
              </a:spcBef>
              <a:spcAft>
                <a:spcPts val="600"/>
              </a:spcAft>
            </a:pPr>
            <a:r>
              <a:rPr lang="en-US" sz="1000" dirty="0">
                <a:latin typeface="Arial" panose="020B0604020202020204" pitchFamily="34" charset="0"/>
                <a:cs typeface="Arial" panose="020B0604020202020204" pitchFamily="34" charset="0"/>
              </a:rPr>
              <a:t>Streamlining the application process to make it easier and quicker to get through;</a:t>
            </a:r>
          </a:p>
          <a:p>
            <a:pPr marL="685800" lvl="2">
              <a:spcBef>
                <a:spcPts val="300"/>
              </a:spcBef>
              <a:spcAft>
                <a:spcPts val="600"/>
              </a:spcAft>
            </a:pPr>
            <a:r>
              <a:rPr lang="en-US" sz="1000" dirty="0">
                <a:latin typeface="Arial" panose="020B0604020202020204" pitchFamily="34" charset="0"/>
                <a:cs typeface="Arial" panose="020B0604020202020204" pitchFamily="34" charset="0"/>
              </a:rPr>
              <a:t>Putting in place a more aggressive communications strategy to make sure people are aware of the program;</a:t>
            </a:r>
          </a:p>
          <a:p>
            <a:pPr marL="685800" lvl="2">
              <a:spcBef>
                <a:spcPts val="300"/>
              </a:spcBef>
              <a:spcAft>
                <a:spcPts val="600"/>
              </a:spcAft>
            </a:pPr>
            <a:r>
              <a:rPr lang="en-US" sz="1000" dirty="0">
                <a:latin typeface="Arial" panose="020B0604020202020204" pitchFamily="34" charset="0"/>
                <a:cs typeface="Arial" panose="020B0604020202020204" pitchFamily="34" charset="0"/>
              </a:rPr>
              <a:t>Increasing funding for key partner agencies to work directly with individuals who are applying; and</a:t>
            </a:r>
          </a:p>
          <a:p>
            <a:pPr marL="685800" lvl="2">
              <a:spcBef>
                <a:spcPts val="300"/>
              </a:spcBef>
              <a:spcAft>
                <a:spcPts val="600"/>
              </a:spcAft>
            </a:pPr>
            <a:r>
              <a:rPr lang="en-US" sz="1000" dirty="0">
                <a:latin typeface="Arial" panose="020B0604020202020204" pitchFamily="34" charset="0"/>
                <a:cs typeface="Arial" panose="020B0604020202020204" pitchFamily="34" charset="0"/>
              </a:rPr>
              <a:t>Exploring automatic OESP qualification for those who receive provincial programs (e.g., ODSP</a:t>
            </a:r>
            <a:r>
              <a:rPr lang="en-US" sz="1000" dirty="0" smtClean="0">
                <a:latin typeface="Arial" panose="020B0604020202020204" pitchFamily="34" charset="0"/>
                <a:cs typeface="Arial" panose="020B0604020202020204" pitchFamily="34" charset="0"/>
              </a:rPr>
              <a:t>).</a:t>
            </a:r>
            <a:endParaRPr lang="en-CA" sz="1400" dirty="0"/>
          </a:p>
          <a:p>
            <a:pPr marL="280988" lvl="1" indent="-280988">
              <a:spcBef>
                <a:spcPts val="600"/>
              </a:spcBef>
              <a:spcAft>
                <a:spcPts val="600"/>
              </a:spcAft>
              <a:buFont typeface="Arial" panose="020B0604020202020204" pitchFamily="34" charset="0"/>
              <a:buChar char="•"/>
            </a:pPr>
            <a:r>
              <a:rPr lang="en-US" sz="1100" dirty="0">
                <a:latin typeface="Arial" panose="020B0604020202020204" pitchFamily="34" charset="0"/>
                <a:cs typeface="Arial" panose="020B0604020202020204" pitchFamily="34" charset="0"/>
              </a:rPr>
              <a:t>OEB is currently exploring options for simplifying the OESP process, including exploring options with MCSS on auto-enrollment options, discussing options to eliminate wet signature consent forms with the federal government, and working with partners to do open houses to better reach vulnerable consumers.</a:t>
            </a:r>
            <a:endParaRPr lang="en-CA" sz="1100" dirty="0">
              <a:latin typeface="Arial" panose="020B0604020202020204" pitchFamily="34" charset="0"/>
              <a:cs typeface="Arial" panose="020B0604020202020204" pitchFamily="34" charset="0"/>
            </a:endParaRPr>
          </a:p>
          <a:p>
            <a:pPr>
              <a:spcBef>
                <a:spcPts val="600"/>
              </a:spcBef>
              <a:spcAft>
                <a:spcPts val="600"/>
              </a:spcAft>
            </a:pPr>
            <a:endParaRPr lang="en-US" sz="1100" dirty="0">
              <a:latin typeface="Arial" panose="020B0604020202020204" pitchFamily="34" charset="0"/>
              <a:cs typeface="Arial" panose="020B060402020202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3733913594"/>
              </p:ext>
            </p:extLst>
          </p:nvPr>
        </p:nvGraphicFramePr>
        <p:xfrm>
          <a:off x="539553" y="1506177"/>
          <a:ext cx="8136903" cy="1922823"/>
        </p:xfrm>
        <a:graphic>
          <a:graphicData uri="http://schemas.openxmlformats.org/drawingml/2006/table">
            <a:tbl>
              <a:tblPr firstRow="1" bandRow="1">
                <a:tableStyleId>{F5AB1C69-6EDB-4FF4-983F-18BD219EF322}</a:tableStyleId>
              </a:tblPr>
              <a:tblGrid>
                <a:gridCol w="1707745">
                  <a:extLst>
                    <a:ext uri="{9D8B030D-6E8A-4147-A177-3AD203B41FA5}">
                      <a16:col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20000"/>
                    </a:ext>
                  </a:extLst>
                </a:gridCol>
                <a:gridCol w="1707745">
                  <a:extLst>
                    <a:ext uri="{9D8B030D-6E8A-4147-A177-3AD203B41FA5}">
                      <a16:col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20003"/>
                    </a:ext>
                  </a:extLst>
                </a:gridCol>
                <a:gridCol w="1707745"/>
                <a:gridCol w="3013668">
                  <a:extLst>
                    <a:ext uri="{9D8B030D-6E8A-4147-A177-3AD203B41FA5}">
                      <a16:col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20005"/>
                    </a:ext>
                  </a:extLst>
                </a:gridCol>
              </a:tblGrid>
              <a:tr h="614085">
                <a:tc>
                  <a:txBody>
                    <a:bodyPr/>
                    <a:lstStyle/>
                    <a:p>
                      <a:pPr algn="ctr" rtl="0" fontAlgn="ctr"/>
                      <a:r>
                        <a:rPr lang="en-CA" sz="1400" u="none" strike="noStrike" dirty="0">
                          <a:solidFill>
                            <a:schemeClr val="tx1"/>
                          </a:solidFill>
                          <a:effectLst/>
                          <a:latin typeface="Arial" panose="020B0604020202020204" pitchFamily="34" charset="0"/>
                          <a:cs typeface="Arial" panose="020B0604020202020204" pitchFamily="34" charset="0"/>
                        </a:rPr>
                        <a:t>Year</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u="none" strike="noStrike" dirty="0" smtClean="0">
                          <a:solidFill>
                            <a:schemeClr val="tx1"/>
                          </a:solidFill>
                          <a:effectLst/>
                          <a:latin typeface="Arial" panose="020B0604020202020204" pitchFamily="34" charset="0"/>
                          <a:cs typeface="Arial" panose="020B0604020202020204" pitchFamily="34" charset="0"/>
                        </a:rPr>
                        <a:t>OESP Status Quo($</a:t>
                      </a:r>
                      <a:r>
                        <a:rPr lang="en-CA" sz="1400" u="none" strike="noStrike" dirty="0">
                          <a:solidFill>
                            <a:schemeClr val="tx1"/>
                          </a:solidFill>
                          <a:effectLst/>
                          <a:latin typeface="Arial" panose="020B0604020202020204" pitchFamily="34" charset="0"/>
                          <a:cs typeface="Arial" panose="020B0604020202020204" pitchFamily="34" charset="0"/>
                        </a:rPr>
                        <a:t>M)</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u="none" strike="noStrike" dirty="0" smtClean="0">
                          <a:solidFill>
                            <a:schemeClr val="tx1"/>
                          </a:solidFill>
                          <a:effectLst/>
                          <a:latin typeface="Arial" panose="020B0604020202020204" pitchFamily="34" charset="0"/>
                          <a:cs typeface="Arial" panose="020B0604020202020204" pitchFamily="34" charset="0"/>
                        </a:rPr>
                        <a:t>+50%($M)</a:t>
                      </a:r>
                      <a:endParaRPr lang="en-CA" sz="140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u="none" strike="noStrike" dirty="0" smtClean="0">
                          <a:solidFill>
                            <a:schemeClr val="tx1"/>
                          </a:solidFill>
                          <a:effectLst/>
                          <a:latin typeface="Arial" panose="020B0604020202020204" pitchFamily="34" charset="0"/>
                          <a:cs typeface="Arial" panose="020B0604020202020204" pitchFamily="34" charset="0"/>
                        </a:rPr>
                        <a:t>TOTAL ($</a:t>
                      </a:r>
                      <a:r>
                        <a:rPr lang="en-CA" sz="1400" u="none" strike="noStrike" dirty="0">
                          <a:solidFill>
                            <a:schemeClr val="tx1"/>
                          </a:solidFill>
                          <a:effectLst/>
                          <a:latin typeface="Arial" panose="020B0604020202020204" pitchFamily="34" charset="0"/>
                          <a:cs typeface="Arial" panose="020B0604020202020204" pitchFamily="34" charset="0"/>
                        </a:rPr>
                        <a:t>M</a:t>
                      </a:r>
                      <a:r>
                        <a:rPr lang="en-CA" sz="1400" u="none" strike="noStrike" dirty="0" smtClean="0">
                          <a:solidFill>
                            <a:schemeClr val="tx1"/>
                          </a:solidFill>
                          <a:effectLst/>
                          <a:latin typeface="Arial" panose="020B0604020202020204" pitchFamily="34" charset="0"/>
                          <a:cs typeface="Arial" panose="020B0604020202020204" pitchFamily="34" charset="0"/>
                        </a:rPr>
                        <a:t>)</a:t>
                      </a:r>
                      <a:endParaRPr lang="en-CA" sz="140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10000"/>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2017</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$108</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$54</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$162</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10001"/>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2018</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$150</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$75</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$225</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10002"/>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2019</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$186</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$93</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$279</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10003"/>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2020</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$215</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$108</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$323</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10004"/>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2021</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$243</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$122</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$365</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10005"/>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2022</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$272</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$136</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$408</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10006"/>
                  </a:ext>
                </a:extLst>
              </a:tr>
            </a:tbl>
          </a:graphicData>
        </a:graphic>
      </p:graphicFrame>
    </p:spTree>
    <p:extLst>
      <p:ext uri="{BB962C8B-B14F-4D97-AF65-F5344CB8AC3E}">
        <p14:creationId xmlns:p14="http://schemas.microsoft.com/office/powerpoint/2010/main" val="19080381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Autofit/>
          </a:bodyPr>
          <a:lstStyle/>
          <a:p>
            <a:r>
              <a:rPr lang="en-US" sz="2400" b="0" dirty="0">
                <a:latin typeface="Arial" panose="020B0604020202020204" pitchFamily="34" charset="0"/>
                <a:cs typeface="Arial" panose="020B0604020202020204" pitchFamily="34" charset="0"/>
              </a:rPr>
              <a:t>2</a:t>
            </a:r>
            <a:r>
              <a:rPr lang="en-US" sz="2400" b="0" dirty="0" smtClean="0">
                <a:latin typeface="Arial" panose="020B0604020202020204" pitchFamily="34" charset="0"/>
                <a:cs typeface="Arial" panose="020B0604020202020204" pitchFamily="34" charset="0"/>
              </a:rPr>
              <a:t>b. OESP Expansion – Considerations</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FF0000"/>
              </a:solidFill>
            </a:endParaRPr>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solidFill>
                  <a:srgbClr val="FF0000"/>
                </a:solidFill>
                <a:cs typeface="Arial" panose="020B0604020202020204" pitchFamily="34" charset="0"/>
              </a:rPr>
              <a:t> </a:t>
            </a:r>
          </a:p>
        </p:txBody>
      </p:sp>
      <p:sp>
        <p:nvSpPr>
          <p:cNvPr id="4" name="Content Placeholder 3"/>
          <p:cNvSpPr>
            <a:spLocks noGrp="1"/>
          </p:cNvSpPr>
          <p:nvPr>
            <p:ph idx="1"/>
          </p:nvPr>
        </p:nvSpPr>
        <p:spPr>
          <a:xfrm>
            <a:off x="480183" y="1124744"/>
            <a:ext cx="8340289" cy="5256584"/>
          </a:xfrm>
        </p:spPr>
        <p:txBody>
          <a:bodyPr>
            <a:noAutofit/>
          </a:bodyPr>
          <a:lstStyle/>
          <a:p>
            <a:pPr>
              <a:spcBef>
                <a:spcPts val="600"/>
              </a:spcBef>
              <a:spcAft>
                <a:spcPts val="600"/>
              </a:spcAft>
            </a:pPr>
            <a:r>
              <a:rPr lang="en-US" sz="1400" b="1" dirty="0" smtClean="0">
                <a:latin typeface="Arial" panose="020B0604020202020204" pitchFamily="34" charset="0"/>
                <a:cs typeface="Arial" panose="020B0604020202020204" pitchFamily="34" charset="0"/>
              </a:rPr>
              <a:t>Framework:</a:t>
            </a:r>
            <a:r>
              <a:rPr lang="en-US" sz="1400" dirty="0" smtClean="0">
                <a:latin typeface="Arial" panose="020B0604020202020204" pitchFamily="34" charset="0"/>
                <a:cs typeface="Arial" panose="020B0604020202020204" pitchFamily="34" charset="0"/>
              </a:rPr>
              <a:t> New legislation would be required to establish and define the parameters of a tax-based OESP. This may reveal additional considerations, including possible assessment as a tax credit.</a:t>
            </a:r>
          </a:p>
          <a:p>
            <a:pPr lvl="0">
              <a:spcBef>
                <a:spcPts val="600"/>
              </a:spcBef>
              <a:spcAft>
                <a:spcPts val="600"/>
              </a:spcAft>
            </a:pPr>
            <a:r>
              <a:rPr lang="en-US" sz="1400" b="1" dirty="0">
                <a:latin typeface="Arial" panose="020B0604020202020204" pitchFamily="34" charset="0"/>
                <a:cs typeface="Arial" panose="020B0604020202020204" pitchFamily="34" charset="0"/>
              </a:rPr>
              <a:t>Implementation:</a:t>
            </a:r>
            <a:r>
              <a:rPr lang="en-US" sz="1400" dirty="0">
                <a:latin typeface="Arial" panose="020B0604020202020204" pitchFamily="34" charset="0"/>
                <a:cs typeface="Arial" panose="020B0604020202020204" pitchFamily="34" charset="0"/>
              </a:rPr>
              <a:t> Financial flow-through mechanisms would need to be considered in consultation with IESO and LDCs. Likely to be modeled after processes used for the Ontario Rebate for Electricity Consumers (OREC</a:t>
            </a:r>
            <a:r>
              <a:rPr lang="en-US" sz="1400" dirty="0" smtClean="0">
                <a:latin typeface="Arial" panose="020B0604020202020204" pitchFamily="34" charset="0"/>
                <a:cs typeface="Arial" panose="020B0604020202020204" pitchFamily="34" charset="0"/>
              </a:rPr>
              <a:t>).</a:t>
            </a:r>
            <a:endParaRPr lang="en-US" sz="1400" b="1" dirty="0" smtClean="0">
              <a:latin typeface="Arial" panose="020B0604020202020204" pitchFamily="34" charset="0"/>
              <a:cs typeface="Arial" panose="020B0604020202020204" pitchFamily="34" charset="0"/>
            </a:endParaRPr>
          </a:p>
          <a:p>
            <a:pPr>
              <a:spcBef>
                <a:spcPts val="600"/>
              </a:spcBef>
              <a:spcAft>
                <a:spcPts val="600"/>
              </a:spcAft>
            </a:pPr>
            <a:r>
              <a:rPr lang="en-US" sz="1400" b="1" dirty="0" smtClean="0">
                <a:latin typeface="Arial" panose="020B0604020202020204" pitchFamily="34" charset="0"/>
                <a:cs typeface="Arial" panose="020B0604020202020204" pitchFamily="34" charset="0"/>
              </a:rPr>
              <a:t>Alternative Delivery:</a:t>
            </a:r>
            <a:r>
              <a:rPr lang="en-US" sz="1400" dirty="0" smtClean="0">
                <a:latin typeface="Arial" panose="020B0604020202020204" pitchFamily="34" charset="0"/>
                <a:cs typeface="Arial" panose="020B0604020202020204" pitchFamily="34" charset="0"/>
              </a:rPr>
              <a:t> </a:t>
            </a:r>
            <a:r>
              <a:rPr lang="en-CA" sz="1400" dirty="0">
                <a:latin typeface="Arial" panose="020B0604020202020204" pitchFamily="34" charset="0"/>
                <a:cs typeface="Arial" panose="020B0604020202020204" pitchFamily="34" charset="0"/>
              </a:rPr>
              <a:t>If the OESP was funded by the tax-base, it could also be explored whether the OESP could be better delivered as a provincial program via the tax system. This may help ensure that the program’s participation rate is as high as </a:t>
            </a:r>
            <a:r>
              <a:rPr lang="en-CA" sz="1400" dirty="0" smtClean="0">
                <a:latin typeface="Arial" panose="020B0604020202020204" pitchFamily="34" charset="0"/>
                <a:cs typeface="Arial" panose="020B0604020202020204" pitchFamily="34" charset="0"/>
              </a:rPr>
              <a:t>possible, and could expand coverage to the ~142,000 low-income households that do not receive an electricity bill.</a:t>
            </a:r>
          </a:p>
          <a:p>
            <a:pPr>
              <a:spcBef>
                <a:spcPts val="600"/>
              </a:spcBef>
              <a:spcAft>
                <a:spcPts val="600"/>
              </a:spcAft>
            </a:pPr>
            <a:r>
              <a:rPr lang="en-CA" sz="1400" b="1" dirty="0" smtClean="0">
                <a:latin typeface="Arial" panose="020B0604020202020204" pitchFamily="34" charset="0"/>
                <a:cs typeface="Arial" panose="020B0604020202020204" pitchFamily="34" charset="0"/>
              </a:rPr>
              <a:t>Transition to Social Assistance:</a:t>
            </a:r>
            <a:r>
              <a:rPr lang="en-CA" sz="1400" dirty="0" smtClean="0">
                <a:latin typeface="Arial" panose="020B0604020202020204" pitchFamily="34" charset="0"/>
                <a:cs typeface="Arial" panose="020B0604020202020204" pitchFamily="34" charset="0"/>
              </a:rPr>
              <a:t> Moving OESP to the </a:t>
            </a:r>
            <a:r>
              <a:rPr lang="en-CA" sz="1400" dirty="0" err="1" smtClean="0">
                <a:latin typeface="Arial" panose="020B0604020202020204" pitchFamily="34" charset="0"/>
                <a:cs typeface="Arial" panose="020B0604020202020204" pitchFamily="34" charset="0"/>
              </a:rPr>
              <a:t>taxbase</a:t>
            </a:r>
            <a:r>
              <a:rPr lang="en-CA" sz="1400" dirty="0" smtClean="0">
                <a:latin typeface="Arial" panose="020B0604020202020204" pitchFamily="34" charset="0"/>
                <a:cs typeface="Arial" panose="020B0604020202020204" pitchFamily="34" charset="0"/>
              </a:rPr>
              <a:t> can be a transitional step in folding this program into a reform of social and disability assistance programs and enhancement of MCSS’ Social Assistance Management System moving forward.</a:t>
            </a:r>
            <a:endParaRPr lang="en-CA" sz="1400" b="1" dirty="0" smtClean="0">
              <a:latin typeface="Arial" panose="020B0604020202020204" pitchFamily="34" charset="0"/>
              <a:cs typeface="Arial" panose="020B0604020202020204" pitchFamily="34" charset="0"/>
            </a:endParaRPr>
          </a:p>
          <a:p>
            <a:pPr>
              <a:spcBef>
                <a:spcPts val="600"/>
              </a:spcBef>
              <a:spcAft>
                <a:spcPts val="600"/>
              </a:spcAft>
            </a:pPr>
            <a:r>
              <a:rPr lang="en-CA" sz="1400" b="1" dirty="0" smtClean="0">
                <a:latin typeface="Arial" panose="020B0604020202020204" pitchFamily="34" charset="0"/>
                <a:cs typeface="Arial" panose="020B0604020202020204" pitchFamily="34" charset="0"/>
              </a:rPr>
              <a:t>Additional Enhancements:</a:t>
            </a:r>
            <a:r>
              <a:rPr lang="en-CA" sz="1400" dirty="0" smtClean="0">
                <a:latin typeface="Arial" panose="020B0604020202020204" pitchFamily="34" charset="0"/>
                <a:cs typeface="Arial" panose="020B0604020202020204" pitchFamily="34" charset="0"/>
              </a:rPr>
              <a:t> The enhanced credit could be expanded to include additional eligibility categories of customers. For example, a new “Low Density Consumer” category could be introduced that provides Hydro One R2 and/or R1 customers (highest distribution rates) who are already OESP eligible with the enhanced credit.</a:t>
            </a:r>
          </a:p>
          <a:p>
            <a:pPr>
              <a:spcBef>
                <a:spcPts val="600"/>
              </a:spcBef>
              <a:spcAft>
                <a:spcPts val="600"/>
              </a:spcAft>
            </a:pPr>
            <a:r>
              <a:rPr lang="en-CA" sz="1400" b="1" dirty="0" smtClean="0">
                <a:latin typeface="Arial" panose="020B0604020202020204" pitchFamily="34" charset="0"/>
                <a:cs typeface="Arial" panose="020B0604020202020204" pitchFamily="34" charset="0"/>
              </a:rPr>
              <a:t>Variance Account: </a:t>
            </a:r>
            <a:r>
              <a:rPr lang="en-CA" sz="1400" dirty="0" smtClean="0">
                <a:latin typeface="Arial" panose="020B0604020202020204" pitchFamily="34" charset="0"/>
                <a:cs typeface="Arial" panose="020B0604020202020204" pitchFamily="34" charset="0"/>
              </a:rPr>
              <a:t>The OEB has been collecting program funding in excess of program costs and has accrued a positive balance. This balance must be addressed when moving to the tax base.</a:t>
            </a:r>
            <a:endParaRPr lang="en-CA" sz="1400" b="1" dirty="0">
              <a:latin typeface="Arial" panose="020B0604020202020204" pitchFamily="34" charset="0"/>
              <a:cs typeface="Arial" panose="020B0604020202020204" pitchFamily="34" charset="0"/>
            </a:endParaRPr>
          </a:p>
          <a:p>
            <a:pPr>
              <a:spcBef>
                <a:spcPts val="600"/>
              </a:spcBef>
              <a:spcAft>
                <a:spcPts val="600"/>
              </a:spcAft>
            </a:pPr>
            <a:endParaRPr lang="en-US" sz="14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50727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Autofit/>
          </a:bodyPr>
          <a:lstStyle/>
          <a:p>
            <a:r>
              <a:rPr lang="en-US" sz="2400" b="0" dirty="0">
                <a:latin typeface="Arial" panose="020B0604020202020204" pitchFamily="34" charset="0"/>
                <a:cs typeface="Arial" panose="020B0604020202020204" pitchFamily="34" charset="0"/>
              </a:rPr>
              <a:t>2</a:t>
            </a:r>
            <a:r>
              <a:rPr lang="en-US" sz="2400" b="0" dirty="0" smtClean="0">
                <a:latin typeface="Arial" panose="020B0604020202020204" pitchFamily="34" charset="0"/>
                <a:cs typeface="Arial" panose="020B0604020202020204" pitchFamily="34" charset="0"/>
              </a:rPr>
              <a:t>c. Low Income Conservation Benefit Program</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3" name="Rectangle 2"/>
          <p:cNvSpPr/>
          <p:nvPr/>
        </p:nvSpPr>
        <p:spPr>
          <a:xfrm>
            <a:off x="395536" y="1210867"/>
            <a:ext cx="8424936" cy="646331"/>
          </a:xfrm>
          <a:prstGeom prst="rect">
            <a:avLst/>
          </a:prstGeom>
        </p:spPr>
        <p:txBody>
          <a:bodyPr wrap="square">
            <a:spAutoFit/>
          </a:bodyPr>
          <a:lstStyle/>
          <a:p>
            <a:pPr lvl="1"/>
            <a:endParaRPr lang="en-US" sz="1200" dirty="0" smtClean="0">
              <a:cs typeface="Arial" panose="020B0604020202020204" pitchFamily="34" charset="0"/>
            </a:endParaRPr>
          </a:p>
          <a:p>
            <a:pPr lvl="1"/>
            <a:endParaRPr lang="en-US" sz="1200" dirty="0">
              <a:cs typeface="Arial" panose="020B0604020202020204" pitchFamily="34" charset="0"/>
            </a:endParaRPr>
          </a:p>
          <a:p>
            <a:pPr lvl="1"/>
            <a:r>
              <a:rPr lang="en-US" sz="1200" dirty="0" smtClean="0">
                <a:cs typeface="Arial" panose="020B0604020202020204" pitchFamily="34" charset="0"/>
              </a:rPr>
              <a:t> </a:t>
            </a:r>
            <a:endParaRPr lang="en-US" sz="1200" dirty="0">
              <a:cs typeface="Arial" panose="020B0604020202020204" pitchFamily="34" charset="0"/>
            </a:endParaRPr>
          </a:p>
        </p:txBody>
      </p:sp>
      <p:sp>
        <p:nvSpPr>
          <p:cNvPr id="4" name="Content Placeholder 3"/>
          <p:cNvSpPr>
            <a:spLocks noGrp="1"/>
          </p:cNvSpPr>
          <p:nvPr>
            <p:ph idx="1"/>
          </p:nvPr>
        </p:nvSpPr>
        <p:spPr>
          <a:xfrm>
            <a:off x="539552" y="1124744"/>
            <a:ext cx="8424936" cy="5328592"/>
          </a:xfrm>
        </p:spPr>
        <p:txBody>
          <a:bodyPr>
            <a:noAutofit/>
          </a:bodyPr>
          <a:lstStyle/>
          <a:p>
            <a:pPr>
              <a:spcBef>
                <a:spcPts val="600"/>
              </a:spcBef>
              <a:spcAft>
                <a:spcPts val="600"/>
              </a:spcAft>
            </a:pPr>
            <a:r>
              <a:rPr lang="en-US" sz="1400" dirty="0" smtClean="0">
                <a:latin typeface="Arial" panose="020B0604020202020204" pitchFamily="34" charset="0"/>
                <a:cs typeface="Arial" panose="020B0604020202020204" pitchFamily="34" charset="0"/>
              </a:rPr>
              <a:t>Existing low income programs delivered by LDCs and IESO help qualified homeowners and social and/or assisted housing providers improve the energy efficiency of their homes. </a:t>
            </a:r>
          </a:p>
          <a:p>
            <a:pPr marL="717550" indent="-285750">
              <a:spcBef>
                <a:spcPts val="600"/>
              </a:spcBef>
              <a:spcAft>
                <a:spcPts val="600"/>
              </a:spcAft>
              <a:buFont typeface="Arial" panose="020B0604020202020204" pitchFamily="34" charset="0"/>
              <a:buChar char="−"/>
            </a:pPr>
            <a:r>
              <a:rPr lang="en-US" sz="1200" dirty="0" smtClean="0">
                <a:latin typeface="Arial" panose="020B0604020202020204" pitchFamily="34" charset="0"/>
                <a:cs typeface="Arial" panose="020B0604020202020204" pitchFamily="34" charset="0"/>
              </a:rPr>
              <a:t>Programs include the Home Assistance Program and the Retrofit Program (Social </a:t>
            </a:r>
            <a:r>
              <a:rPr lang="en-US" sz="1200" dirty="0">
                <a:latin typeface="Arial" panose="020B0604020202020204" pitchFamily="34" charset="0"/>
                <a:cs typeface="Arial" panose="020B0604020202020204" pitchFamily="34" charset="0"/>
              </a:rPr>
              <a:t>H</a:t>
            </a:r>
            <a:r>
              <a:rPr lang="en-US" sz="1200" dirty="0" smtClean="0">
                <a:latin typeface="Arial" panose="020B0604020202020204" pitchFamily="34" charset="0"/>
                <a:cs typeface="Arial" panose="020B0604020202020204" pitchFamily="34" charset="0"/>
              </a:rPr>
              <a:t>ousing Stream).</a:t>
            </a:r>
          </a:p>
          <a:p>
            <a:pPr>
              <a:spcBef>
                <a:spcPts val="600"/>
              </a:spcBef>
              <a:spcAft>
                <a:spcPts val="600"/>
              </a:spcAft>
            </a:pPr>
            <a:r>
              <a:rPr lang="en-US" sz="1400" dirty="0" smtClean="0">
                <a:latin typeface="Arial" panose="020B0604020202020204" pitchFamily="34" charset="0"/>
                <a:cs typeface="Arial" panose="020B0604020202020204" pitchFamily="34" charset="0"/>
              </a:rPr>
              <a:t>A new Low Income Conservation Benefit Program would build on existing programs. </a:t>
            </a:r>
          </a:p>
          <a:p>
            <a:pPr marL="717550" indent="-285750">
              <a:spcBef>
                <a:spcPts val="600"/>
              </a:spcBef>
              <a:spcAft>
                <a:spcPts val="600"/>
              </a:spcAft>
              <a:buFont typeface="Arial" panose="020B0604020202020204" pitchFamily="34" charset="0"/>
              <a:buChar char="−"/>
            </a:pPr>
            <a:r>
              <a:rPr lang="en-US" sz="1200" dirty="0">
                <a:latin typeface="Arial" panose="020B0604020202020204" pitchFamily="34" charset="0"/>
                <a:cs typeface="Arial" panose="020B0604020202020204" pitchFamily="34" charset="0"/>
              </a:rPr>
              <a:t>Participants could receive incentives for conservation measures not currently covered (e.g. air conditioning, heat pumps (electric heated homes</a:t>
            </a:r>
            <a:r>
              <a:rPr lang="en-US" sz="1200" dirty="0" smtClean="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a:p>
            <a:pPr marL="717550" indent="-285750">
              <a:spcBef>
                <a:spcPts val="600"/>
              </a:spcBef>
              <a:spcAft>
                <a:spcPts val="600"/>
              </a:spcAft>
              <a:buFont typeface="Arial" panose="020B0604020202020204" pitchFamily="34" charset="0"/>
              <a:buChar char="−"/>
            </a:pPr>
            <a:r>
              <a:rPr lang="en-US" sz="1200" dirty="0">
                <a:latin typeface="Arial" panose="020B0604020202020204" pitchFamily="34" charset="0"/>
                <a:cs typeface="Arial" panose="020B0604020202020204" pitchFamily="34" charset="0"/>
              </a:rPr>
              <a:t>Increased incentive amounts (e.g</a:t>
            </a:r>
            <a:r>
              <a:rPr lang="en-US" sz="1200" dirty="0" smtClean="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under the existing Retrofit Program, incentives cover approx. </a:t>
            </a:r>
            <a:r>
              <a:rPr lang="en-US" sz="1200" dirty="0" smtClean="0">
                <a:latin typeface="Arial" panose="020B0604020202020204" pitchFamily="34" charset="0"/>
                <a:cs typeface="Arial" panose="020B0604020202020204" pitchFamily="34" charset="0"/>
              </a:rPr>
              <a:t>60% of </a:t>
            </a:r>
            <a:r>
              <a:rPr lang="en-US" sz="1200" dirty="0">
                <a:latin typeface="Arial" panose="020B0604020202020204" pitchFamily="34" charset="0"/>
                <a:cs typeface="Arial" panose="020B0604020202020204" pitchFamily="34" charset="0"/>
              </a:rPr>
              <a:t>the total cost of the energy efficiency upgrade</a:t>
            </a:r>
            <a:r>
              <a:rPr lang="en-US" sz="1200" dirty="0" smtClean="0">
                <a:latin typeface="Arial" panose="020B0604020202020204" pitchFamily="34" charset="0"/>
                <a:cs typeface="Arial" panose="020B0604020202020204" pitchFamily="34" charset="0"/>
              </a:rPr>
              <a:t>). </a:t>
            </a:r>
            <a:endParaRPr lang="en-US" sz="1200" dirty="0">
              <a:latin typeface="Arial" panose="020B0604020202020204" pitchFamily="34" charset="0"/>
              <a:cs typeface="Arial" panose="020B0604020202020204" pitchFamily="34" charset="0"/>
            </a:endParaRPr>
          </a:p>
          <a:p>
            <a:pPr marL="717550" indent="-285750">
              <a:spcBef>
                <a:spcPts val="600"/>
              </a:spcBef>
              <a:spcAft>
                <a:spcPts val="600"/>
              </a:spcAft>
              <a:buFont typeface="Arial" panose="020B0604020202020204" pitchFamily="34" charset="0"/>
              <a:buChar char="−"/>
            </a:pPr>
            <a:r>
              <a:rPr lang="en-US" sz="1200" dirty="0">
                <a:latin typeface="Arial" panose="020B0604020202020204" pitchFamily="34" charset="0"/>
                <a:cs typeface="Arial" panose="020B0604020202020204" pitchFamily="34" charset="0"/>
              </a:rPr>
              <a:t>Targeted education and awareness </a:t>
            </a:r>
            <a:r>
              <a:rPr lang="en-US" sz="1200" dirty="0" smtClean="0">
                <a:latin typeface="Arial" panose="020B0604020202020204" pitchFamily="34" charset="0"/>
                <a:cs typeface="Arial" panose="020B0604020202020204" pitchFamily="34" charset="0"/>
              </a:rPr>
              <a:t>initiatives.</a:t>
            </a:r>
            <a:endParaRPr lang="en-US" sz="1200" dirty="0">
              <a:latin typeface="Arial" panose="020B0604020202020204" pitchFamily="34" charset="0"/>
              <a:cs typeface="Arial" panose="020B0604020202020204" pitchFamily="34" charset="0"/>
            </a:endParaRPr>
          </a:p>
          <a:p>
            <a:r>
              <a:rPr lang="en-CA" sz="1400" dirty="0" smtClean="0">
                <a:latin typeface="Arial" panose="020B0604020202020204" pitchFamily="34" charset="0"/>
                <a:cs typeface="Arial" panose="020B0604020202020204" pitchFamily="34" charset="0"/>
              </a:rPr>
              <a:t>The new program would be delivered through LDCs and/or IESO. </a:t>
            </a:r>
          </a:p>
          <a:p>
            <a:r>
              <a:rPr lang="en-CA" sz="1400" dirty="0" smtClean="0">
                <a:latin typeface="Arial" panose="020B0604020202020204" pitchFamily="34" charset="0"/>
                <a:cs typeface="Arial" panose="020B0604020202020204" pitchFamily="34" charset="0"/>
              </a:rPr>
              <a:t>The new program would coordinate with CCAP initiatives. </a:t>
            </a:r>
          </a:p>
          <a:p>
            <a:r>
              <a:rPr lang="en-CA" sz="1400" dirty="0" smtClean="0">
                <a:latin typeface="Arial" panose="020B0604020202020204" pitchFamily="34" charset="0"/>
                <a:cs typeface="Arial" panose="020B0604020202020204" pitchFamily="34" charset="0"/>
              </a:rPr>
              <a:t>The budget estimate below is illustrative and assumes annual program budgets three times the 2015 spending for the Home Assistance Program.</a:t>
            </a:r>
          </a:p>
          <a:p>
            <a:endParaRPr lang="en-CA" sz="1400" dirty="0" smtClean="0"/>
          </a:p>
          <a:p>
            <a:endParaRPr lang="en-CA" sz="1400" dirty="0" smtClean="0"/>
          </a:p>
          <a:p>
            <a:pPr marL="0" indent="0">
              <a:buNone/>
            </a:pPr>
            <a:endParaRPr lang="en-CA" sz="1400" dirty="0" smtClean="0"/>
          </a:p>
          <a:p>
            <a:pPr>
              <a:spcBef>
                <a:spcPts val="600"/>
              </a:spcBef>
              <a:spcAft>
                <a:spcPts val="600"/>
              </a:spcAft>
            </a:pPr>
            <a:r>
              <a:rPr lang="en-US" sz="1400" dirty="0" smtClean="0">
                <a:latin typeface="Arial" panose="020B0604020202020204" pitchFamily="34" charset="0"/>
                <a:cs typeface="Arial" panose="020B0604020202020204" pitchFamily="34" charset="0"/>
              </a:rPr>
              <a:t>Further analysis is required on costing and implementation details, including alignment with the Conservation First Framework. </a:t>
            </a:r>
          </a:p>
        </p:txBody>
      </p:sp>
      <p:graphicFrame>
        <p:nvGraphicFramePr>
          <p:cNvPr id="5" name="Table 4"/>
          <p:cNvGraphicFramePr>
            <a:graphicFrameLocks noGrp="1"/>
          </p:cNvGraphicFramePr>
          <p:nvPr>
            <p:extLst>
              <p:ext uri="{D42A27DB-BD31-4B8C-83A1-F6EECF244321}">
                <p14:modId xmlns:p14="http://schemas.microsoft.com/office/powerpoint/2010/main" val="3954795541"/>
              </p:ext>
            </p:extLst>
          </p:nvPr>
        </p:nvGraphicFramePr>
        <p:xfrm>
          <a:off x="1547664" y="4941168"/>
          <a:ext cx="5328594" cy="517441"/>
        </p:xfrm>
        <a:graphic>
          <a:graphicData uri="http://schemas.openxmlformats.org/drawingml/2006/table">
            <a:tbl>
              <a:tblPr firstRow="1" bandRow="1">
                <a:tableStyleId>{C4B1156A-380E-4F78-BDF5-A606A8083BF9}</a:tableStyleId>
              </a:tblPr>
              <a:tblGrid>
                <a:gridCol w="2079381"/>
                <a:gridCol w="544223"/>
                <a:gridCol w="544223"/>
                <a:gridCol w="544223"/>
                <a:gridCol w="544223"/>
                <a:gridCol w="544223"/>
                <a:gridCol w="528098"/>
              </a:tblGrid>
              <a:tr h="273601">
                <a:tc>
                  <a:txBody>
                    <a:bodyPr/>
                    <a:lstStyle/>
                    <a:p>
                      <a:endParaRPr lang="en-CA" sz="1000" b="0" i="1"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2017</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2018</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2019</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2020</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2021</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2022</a:t>
                      </a:r>
                      <a:endParaRPr lang="en-CA" sz="1000" dirty="0">
                        <a:solidFill>
                          <a:schemeClr val="tx1"/>
                        </a:solidFill>
                        <a:latin typeface="Arial" pitchFamily="34" charset="0"/>
                        <a:cs typeface="Arial" pitchFamily="34" charset="0"/>
                      </a:endParaRPr>
                    </a:p>
                  </a:txBody>
                  <a:tcPr/>
                </a:tc>
              </a:tr>
              <a:tr h="158447">
                <a:tc>
                  <a:txBody>
                    <a:bodyPr/>
                    <a:lstStyle/>
                    <a:p>
                      <a:pPr marL="0" indent="0">
                        <a:buFont typeface="+mj-lt"/>
                        <a:buNone/>
                      </a:pPr>
                      <a:r>
                        <a:rPr lang="en-CA" sz="1000" dirty="0" smtClean="0">
                          <a:solidFill>
                            <a:schemeClr val="tx1"/>
                          </a:solidFill>
                          <a:latin typeface="Arial" pitchFamily="34" charset="0"/>
                          <a:cs typeface="Arial" pitchFamily="34" charset="0"/>
                        </a:rPr>
                        <a:t>Proposed</a:t>
                      </a:r>
                      <a:r>
                        <a:rPr lang="en-CA" sz="1000" baseline="0" dirty="0" smtClean="0">
                          <a:solidFill>
                            <a:schemeClr val="tx1"/>
                          </a:solidFill>
                          <a:latin typeface="Arial" pitchFamily="34" charset="0"/>
                          <a:cs typeface="Arial" pitchFamily="34" charset="0"/>
                        </a:rPr>
                        <a:t> Budget ($ Million)</a:t>
                      </a:r>
                      <a:endParaRPr lang="en-CA" sz="1000" dirty="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dirty="0" smtClean="0">
                          <a:solidFill>
                            <a:schemeClr val="tx1"/>
                          </a:solidFill>
                          <a:latin typeface="Arial" pitchFamily="34" charset="0"/>
                          <a:cs typeface="Arial" pitchFamily="34" charset="0"/>
                        </a:rPr>
                        <a:t>$60</a:t>
                      </a:r>
                      <a:r>
                        <a:rPr lang="en-CA" sz="1000" baseline="0" dirty="0" smtClean="0">
                          <a:solidFill>
                            <a:schemeClr val="tx1"/>
                          </a:solidFill>
                          <a:latin typeface="Arial" pitchFamily="34" charset="0"/>
                          <a:cs typeface="Arial" pitchFamily="34" charset="0"/>
                        </a:rPr>
                        <a:t> </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$60</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$60</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$60</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$60</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$60</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8353074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599728"/>
          </a:xfrm>
        </p:spPr>
        <p:txBody>
          <a:bodyPr>
            <a:noAutofit/>
          </a:bodyPr>
          <a:lstStyle/>
          <a:p>
            <a:r>
              <a:rPr lang="en-CA" sz="2400" b="0" dirty="0" smtClean="0">
                <a:latin typeface="Arial" panose="020B0604020202020204" pitchFamily="34" charset="0"/>
                <a:cs typeface="Arial" panose="020B0604020202020204" pitchFamily="34" charset="0"/>
              </a:rPr>
              <a:t>3a. IESO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Market Renewal</a:t>
            </a:r>
            <a:endParaRPr lang="en-CA" sz="2400" b="0" dirty="0">
              <a:latin typeface="Arial" pitchFamily="34" charset="0"/>
              <a:cs typeface="Arial" pitchFamily="34" charset="0"/>
            </a:endParaRPr>
          </a:p>
        </p:txBody>
      </p:sp>
      <p:sp>
        <p:nvSpPr>
          <p:cNvPr id="3" name="Content Placeholder 2"/>
          <p:cNvSpPr>
            <a:spLocks noGrp="1"/>
          </p:cNvSpPr>
          <p:nvPr>
            <p:ph idx="1"/>
          </p:nvPr>
        </p:nvSpPr>
        <p:spPr>
          <a:xfrm>
            <a:off x="467544" y="1003176"/>
            <a:ext cx="8496944" cy="5306144"/>
          </a:xfrm>
        </p:spPr>
        <p:txBody>
          <a:bodyPr>
            <a:noAutofit/>
          </a:bodyPr>
          <a:lstStyle/>
          <a:p>
            <a:r>
              <a:rPr lang="en-CA" sz="1400" dirty="0" smtClean="0">
                <a:latin typeface="Arial" pitchFamily="34" charset="0"/>
                <a:cs typeface="Arial" pitchFamily="34" charset="0"/>
              </a:rPr>
              <a:t>Continue to move forward with Independent Electricity System Operator’s (IESO) Market Renewal initiatives</a:t>
            </a:r>
            <a:r>
              <a:rPr lang="en-US" sz="1400" dirty="0" smtClean="0">
                <a:latin typeface="Arial" pitchFamily="34" charset="0"/>
                <a:cs typeface="Arial" pitchFamily="34" charset="0"/>
              </a:rPr>
              <a:t>:</a:t>
            </a:r>
            <a:endParaRPr lang="en-CA" sz="1400" dirty="0">
              <a:latin typeface="Arial" pitchFamily="34" charset="0"/>
              <a:cs typeface="Arial" pitchFamily="34" charset="0"/>
            </a:endParaRPr>
          </a:p>
          <a:p>
            <a:pPr lvl="1">
              <a:spcBef>
                <a:spcPts val="600"/>
              </a:spcBef>
              <a:spcAft>
                <a:spcPts val="600"/>
              </a:spcAft>
              <a:buFont typeface="Arial" pitchFamily="34" charset="0"/>
              <a:buChar char="−"/>
            </a:pPr>
            <a:r>
              <a:rPr lang="en-CA" sz="1200" dirty="0">
                <a:latin typeface="Arial" pitchFamily="34" charset="0"/>
                <a:cs typeface="Arial" pitchFamily="34" charset="0"/>
              </a:rPr>
              <a:t>Market Renewal encompasses projects such as a single-schedule system (from the current two-schedule system), more frequent intertie scheduling to better align with other jurisdictions and a day-ahead market</a:t>
            </a:r>
            <a:r>
              <a:rPr lang="en-CA" sz="1200" dirty="0" smtClean="0">
                <a:latin typeface="Arial" pitchFamily="34" charset="0"/>
                <a:cs typeface="Arial" pitchFamily="34" charset="0"/>
              </a:rPr>
              <a:t>. There will be up front capital costs to enable the initiative. IESO is currently assessing these costs.  </a:t>
            </a:r>
            <a:endParaRPr lang="en-CA" sz="1200" b="1" dirty="0" smtClean="0">
              <a:latin typeface="Arial" pitchFamily="34" charset="0"/>
              <a:cs typeface="Arial" pitchFamily="34" charset="0"/>
            </a:endParaRPr>
          </a:p>
          <a:p>
            <a:pPr lvl="1">
              <a:spcBef>
                <a:spcPts val="600"/>
              </a:spcBef>
              <a:spcAft>
                <a:spcPts val="600"/>
              </a:spcAft>
              <a:buFont typeface="Arial" pitchFamily="34" charset="0"/>
              <a:buChar char="−"/>
            </a:pPr>
            <a:r>
              <a:rPr lang="en-CA" sz="1200" dirty="0" smtClean="0">
                <a:latin typeface="Arial" pitchFamily="34" charset="0"/>
                <a:cs typeface="Arial" pitchFamily="34" charset="0"/>
              </a:rPr>
              <a:t>Moving to “technology-agnostic” procurements will provide new opportunities for innovation and modernization and ensure ratepayers receive the best prices possible.</a:t>
            </a:r>
          </a:p>
          <a:p>
            <a:pPr marL="0" indent="0">
              <a:buNone/>
            </a:pPr>
            <a:r>
              <a:rPr lang="en-CA" sz="1400" b="1" u="sng" dirty="0" smtClean="0">
                <a:latin typeface="Arial" pitchFamily="34" charset="0"/>
                <a:cs typeface="Arial" pitchFamily="34" charset="0"/>
              </a:rPr>
              <a:t>Considerations</a:t>
            </a:r>
          </a:p>
          <a:p>
            <a:r>
              <a:rPr lang="en-CA" sz="1400" dirty="0" smtClean="0">
                <a:latin typeface="Arial" pitchFamily="34" charset="0"/>
                <a:cs typeface="Arial" pitchFamily="34" charset="0"/>
              </a:rPr>
              <a:t>Changes </a:t>
            </a:r>
            <a:r>
              <a:rPr lang="en-CA" sz="1400" dirty="0">
                <a:latin typeface="Arial" pitchFamily="34" charset="0"/>
                <a:cs typeface="Arial" pitchFamily="34" charset="0"/>
              </a:rPr>
              <a:t>related to </a:t>
            </a:r>
            <a:r>
              <a:rPr lang="en-CA" sz="1400" dirty="0" smtClean="0">
                <a:latin typeface="Arial" pitchFamily="34" charset="0"/>
                <a:cs typeface="Arial" pitchFamily="34" charset="0"/>
              </a:rPr>
              <a:t>IESO’s Market </a:t>
            </a:r>
            <a:r>
              <a:rPr lang="en-CA" sz="1400" dirty="0">
                <a:latin typeface="Arial" pitchFamily="34" charset="0"/>
                <a:cs typeface="Arial" pitchFamily="34" charset="0"/>
              </a:rPr>
              <a:t>Renewal initiatives, reflected in HOEP and uplifts, are estimated to save up to $300 million per year</a:t>
            </a:r>
            <a:r>
              <a:rPr lang="en-CA" sz="1400" dirty="0" smtClean="0">
                <a:latin typeface="Arial" pitchFamily="34" charset="0"/>
                <a:cs typeface="Arial" pitchFamily="34" charset="0"/>
              </a:rPr>
              <a:t>, starting in 2021, </a:t>
            </a:r>
            <a:r>
              <a:rPr lang="en-CA" sz="1400" dirty="0">
                <a:latin typeface="Arial" pitchFamily="34" charset="0"/>
                <a:cs typeface="Arial" pitchFamily="34" charset="0"/>
              </a:rPr>
              <a:t>leading to a reduction of: </a:t>
            </a:r>
          </a:p>
          <a:p>
            <a:pPr lvl="1">
              <a:spcBef>
                <a:spcPts val="600"/>
              </a:spcBef>
              <a:spcAft>
                <a:spcPts val="600"/>
              </a:spcAft>
              <a:buFont typeface="Arial" pitchFamily="34" charset="0"/>
              <a:buChar char="−"/>
            </a:pPr>
            <a:r>
              <a:rPr lang="en-CA" sz="1200" dirty="0">
                <a:latin typeface="Arial" pitchFamily="34" charset="0"/>
                <a:cs typeface="Arial" pitchFamily="34" charset="0"/>
              </a:rPr>
              <a:t>About $</a:t>
            </a:r>
            <a:r>
              <a:rPr lang="en-CA" sz="1200" dirty="0" smtClean="0">
                <a:latin typeface="Arial" pitchFamily="34" charset="0"/>
                <a:cs typeface="Arial" pitchFamily="34" charset="0"/>
              </a:rPr>
              <a:t>1/month </a:t>
            </a:r>
            <a:r>
              <a:rPr lang="en-CA" sz="1200" dirty="0">
                <a:latin typeface="Arial" pitchFamily="34" charset="0"/>
                <a:cs typeface="Arial" pitchFamily="34" charset="0"/>
              </a:rPr>
              <a:t>or </a:t>
            </a:r>
            <a:r>
              <a:rPr lang="en-CA" sz="1200" dirty="0" smtClean="0">
                <a:latin typeface="Arial" pitchFamily="34" charset="0"/>
                <a:cs typeface="Arial" pitchFamily="34" charset="0"/>
              </a:rPr>
              <a:t>less than </a:t>
            </a:r>
            <a:r>
              <a:rPr lang="en-CA" sz="1200" dirty="0">
                <a:latin typeface="Arial" pitchFamily="34" charset="0"/>
                <a:cs typeface="Arial" pitchFamily="34" charset="0"/>
              </a:rPr>
              <a:t>1% at current retail prices for a typical residential bill; and</a:t>
            </a:r>
          </a:p>
          <a:p>
            <a:pPr lvl="1">
              <a:spcBef>
                <a:spcPts val="600"/>
              </a:spcBef>
              <a:spcAft>
                <a:spcPts val="600"/>
              </a:spcAft>
              <a:buFont typeface="Arial" pitchFamily="34" charset="0"/>
              <a:buChar char="−"/>
            </a:pPr>
            <a:r>
              <a:rPr lang="en-CA" sz="1200" dirty="0">
                <a:latin typeface="Arial" pitchFamily="34" charset="0"/>
                <a:cs typeface="Arial" pitchFamily="34" charset="0"/>
              </a:rPr>
              <a:t>About </a:t>
            </a:r>
            <a:r>
              <a:rPr lang="en-CA" sz="1200" dirty="0" smtClean="0">
                <a:latin typeface="Arial" pitchFamily="34" charset="0"/>
                <a:cs typeface="Arial" pitchFamily="34" charset="0"/>
              </a:rPr>
              <a:t>$1.30/</a:t>
            </a:r>
            <a:r>
              <a:rPr lang="en-CA" sz="1200" dirty="0" err="1" smtClean="0">
                <a:latin typeface="Arial" pitchFamily="34" charset="0"/>
                <a:cs typeface="Arial" pitchFamily="34" charset="0"/>
              </a:rPr>
              <a:t>MWh</a:t>
            </a:r>
            <a:r>
              <a:rPr lang="en-CA" sz="1200" dirty="0" smtClean="0">
                <a:latin typeface="Arial" pitchFamily="34" charset="0"/>
                <a:cs typeface="Arial" pitchFamily="34" charset="0"/>
              </a:rPr>
              <a:t> at </a:t>
            </a:r>
            <a:r>
              <a:rPr lang="en-CA" sz="1200" dirty="0">
                <a:latin typeface="Arial" pitchFamily="34" charset="0"/>
                <a:cs typeface="Arial" pitchFamily="34" charset="0"/>
              </a:rPr>
              <a:t>current all-in prices for industrial and SME electricity consumers</a:t>
            </a:r>
            <a:r>
              <a:rPr lang="en-CA" sz="1200" dirty="0" smtClean="0">
                <a:latin typeface="Arial" pitchFamily="34" charset="0"/>
                <a:cs typeface="Arial" pitchFamily="34" charset="0"/>
              </a:rPr>
              <a:t>.</a:t>
            </a:r>
          </a:p>
          <a:p>
            <a:endParaRPr lang="en-US" sz="200" dirty="0" smtClean="0">
              <a:latin typeface="Arial" pitchFamily="34" charset="0"/>
              <a:cs typeface="Arial" pitchFamily="34" charset="0"/>
            </a:endParaRPr>
          </a:p>
          <a:p>
            <a:r>
              <a:rPr lang="en-US" sz="1400" dirty="0" smtClean="0">
                <a:latin typeface="Arial" pitchFamily="34" charset="0"/>
                <a:cs typeface="Arial" pitchFamily="34" charset="0"/>
              </a:rPr>
              <a:t>The </a:t>
            </a:r>
            <a:r>
              <a:rPr lang="en-US" sz="1400" dirty="0">
                <a:latin typeface="Arial" pitchFamily="34" charset="0"/>
                <a:cs typeface="Arial" pitchFamily="34" charset="0"/>
              </a:rPr>
              <a:t>IESO's Market Renewal </a:t>
            </a:r>
            <a:r>
              <a:rPr lang="en-CA" sz="1400" dirty="0">
                <a:latin typeface="Arial" pitchFamily="34" charset="0"/>
                <a:cs typeface="Arial" pitchFamily="34" charset="0"/>
              </a:rPr>
              <a:t>is a broad initiative that will impact </a:t>
            </a:r>
            <a:r>
              <a:rPr lang="en-CA" sz="1400" u="sng" dirty="0">
                <a:latin typeface="Arial" pitchFamily="34" charset="0"/>
                <a:cs typeface="Arial" pitchFamily="34" charset="0"/>
              </a:rPr>
              <a:t>all</a:t>
            </a:r>
            <a:r>
              <a:rPr lang="en-CA" sz="1400" dirty="0">
                <a:latin typeface="Arial" pitchFamily="34" charset="0"/>
                <a:cs typeface="Arial" pitchFamily="34" charset="0"/>
              </a:rPr>
              <a:t> aspects of </a:t>
            </a:r>
            <a:r>
              <a:rPr lang="en-US" sz="1400" dirty="0">
                <a:latin typeface="Arial" pitchFamily="34" charset="0"/>
                <a:cs typeface="Arial" pitchFamily="34" charset="0"/>
              </a:rPr>
              <a:t>Ontario's </a:t>
            </a:r>
            <a:r>
              <a:rPr lang="en-CA" sz="1400" dirty="0">
                <a:latin typeface="Arial" pitchFamily="34" charset="0"/>
                <a:cs typeface="Arial" pitchFamily="34" charset="0"/>
              </a:rPr>
              <a:t>electricity market. Ontario has had a uniform price since market opening. </a:t>
            </a:r>
            <a:r>
              <a:rPr lang="en-US" sz="1400" dirty="0">
                <a:latin typeface="Arial" pitchFamily="34" charset="0"/>
                <a:cs typeface="Arial" pitchFamily="34" charset="0"/>
              </a:rPr>
              <a:t> </a:t>
            </a:r>
          </a:p>
          <a:p>
            <a:endParaRPr lang="en-US" sz="700" dirty="0" smtClean="0">
              <a:latin typeface="Arial" pitchFamily="34" charset="0"/>
              <a:cs typeface="Arial" pitchFamily="34" charset="0"/>
            </a:endParaRPr>
          </a:p>
          <a:p>
            <a:r>
              <a:rPr lang="en-US" sz="1400" dirty="0" smtClean="0">
                <a:latin typeface="Arial" pitchFamily="34" charset="0"/>
                <a:cs typeface="Arial" pitchFamily="34" charset="0"/>
              </a:rPr>
              <a:t>Adopting </a:t>
            </a:r>
            <a:r>
              <a:rPr lang="en-US" sz="1400" dirty="0">
                <a:latin typeface="Arial" pitchFamily="34" charset="0"/>
                <a:cs typeface="Arial" pitchFamily="34" charset="0"/>
              </a:rPr>
              <a:t>a technology-agnostic stance will lower the overall cost of providing electricity service by selecting the most cost-effective resources to fulfill various system needs</a:t>
            </a:r>
            <a:r>
              <a:rPr lang="en-US" sz="1400" dirty="0" smtClean="0">
                <a:latin typeface="Arial" pitchFamily="34" charset="0"/>
                <a:cs typeface="Arial" pitchFamily="34" charset="0"/>
              </a:rPr>
              <a:t>.</a:t>
            </a:r>
          </a:p>
          <a:p>
            <a:endParaRPr lang="en-CA" sz="700" dirty="0" smtClean="0">
              <a:latin typeface="Arial" pitchFamily="34" charset="0"/>
              <a:cs typeface="Arial" pitchFamily="34" charset="0"/>
            </a:endParaRPr>
          </a:p>
          <a:p>
            <a:r>
              <a:rPr lang="en-CA" sz="1400" dirty="0" smtClean="0">
                <a:latin typeface="Arial" pitchFamily="34" charset="0"/>
                <a:cs typeface="Arial" pitchFamily="34" charset="0"/>
              </a:rPr>
              <a:t>IESO estimates that the total implementation cost – including a 15% contingency and net of avoided costs – will be $150 </a:t>
            </a:r>
            <a:r>
              <a:rPr lang="en-CA" sz="1400" dirty="0">
                <a:latin typeface="Arial" pitchFamily="34" charset="0"/>
                <a:cs typeface="Arial" pitchFamily="34" charset="0"/>
              </a:rPr>
              <a:t>million. The bulk of the costs (capital) would only be recovered once the project has been implemented and as the benefits are being </a:t>
            </a:r>
            <a:r>
              <a:rPr lang="en-CA" sz="1400" dirty="0" smtClean="0">
                <a:latin typeface="Arial" pitchFamily="34" charset="0"/>
                <a:cs typeface="Arial" pitchFamily="34" charset="0"/>
              </a:rPr>
              <a:t>realized.</a:t>
            </a:r>
            <a:endParaRPr lang="en-CA" sz="1400" dirty="0">
              <a:latin typeface="Arial" pitchFamily="34" charset="0"/>
              <a:cs typeface="Arial" pitchFamily="34" charset="0"/>
            </a:endParaRPr>
          </a:p>
          <a:p>
            <a:pPr lvl="1">
              <a:spcBef>
                <a:spcPts val="600"/>
              </a:spcBef>
              <a:spcAft>
                <a:spcPts val="600"/>
              </a:spcAft>
              <a:buFont typeface="Arial" pitchFamily="34" charset="0"/>
              <a:buChar char="−"/>
            </a:pPr>
            <a:endParaRPr lang="en-CA" sz="1400" dirty="0">
              <a:latin typeface="Arial" pitchFamily="34" charset="0"/>
              <a:cs typeface="Arial" pitchFamily="34" charset="0"/>
            </a:endParaRPr>
          </a:p>
          <a:p>
            <a:pPr lvl="1">
              <a:spcBef>
                <a:spcPts val="600"/>
              </a:spcBef>
              <a:spcAft>
                <a:spcPts val="600"/>
              </a:spcAft>
              <a:buFont typeface="Arial" pitchFamily="34" charset="0"/>
              <a:buChar char="−"/>
            </a:pPr>
            <a:endParaRPr lang="en-CA" sz="1400" dirty="0">
              <a:latin typeface="Arial" pitchFamily="34" charset="0"/>
              <a:cs typeface="Arial" pitchFamily="34" charset="0"/>
            </a:endParaRPr>
          </a:p>
        </p:txBody>
      </p:sp>
    </p:spTree>
    <p:extLst>
      <p:ext uri="{BB962C8B-B14F-4D97-AF65-F5344CB8AC3E}">
        <p14:creationId xmlns:p14="http://schemas.microsoft.com/office/powerpoint/2010/main" val="3474024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Autofit/>
          </a:bodyPr>
          <a:lstStyle/>
          <a:p>
            <a:pPr lvl="2" algn="l" rtl="0">
              <a:spcBef>
                <a:spcPct val="0"/>
              </a:spcBef>
            </a:pPr>
            <a:r>
              <a:rPr lang="en-US" sz="2400" b="0" dirty="0" smtClean="0">
                <a:solidFill>
                  <a:schemeClr val="tx1"/>
                </a:solidFill>
                <a:latin typeface="Arial" panose="020B0604020202020204" pitchFamily="34" charset="0"/>
                <a:cs typeface="Arial" panose="020B0604020202020204" pitchFamily="34" charset="0"/>
              </a:rPr>
              <a:t>3b. OEB – </a:t>
            </a:r>
            <a:r>
              <a:rPr lang="en-CA" sz="2400" kern="1200" dirty="0" smtClean="0">
                <a:solidFill>
                  <a:schemeClr val="tx1"/>
                </a:solidFill>
                <a:latin typeface="Arial" pitchFamily="34" charset="0"/>
                <a:cs typeface="Arial" pitchFamily="34" charset="0"/>
              </a:rPr>
              <a:t>LDC </a:t>
            </a:r>
            <a:r>
              <a:rPr lang="en-CA" sz="2400" kern="1200" dirty="0">
                <a:solidFill>
                  <a:schemeClr val="tx1"/>
                </a:solidFill>
                <a:latin typeface="Arial" pitchFamily="34" charset="0"/>
                <a:cs typeface="Arial" pitchFamily="34" charset="0"/>
              </a:rPr>
              <a:t>Efficiencies  </a:t>
            </a:r>
            <a:r>
              <a:rPr lang="en-CA" sz="2400" kern="1200" dirty="0" smtClean="0">
                <a:solidFill>
                  <a:schemeClr val="tx1"/>
                </a:solidFill>
                <a:latin typeface="Arial" pitchFamily="34" charset="0"/>
                <a:cs typeface="Arial" pitchFamily="34" charset="0"/>
              </a:rPr>
              <a:t>and Rates</a:t>
            </a:r>
            <a:endParaRPr lang="en-CA" sz="2400" b="0" dirty="0">
              <a:solidFill>
                <a:schemeClr val="tx1"/>
              </a:solidFill>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cs typeface="Arial" panose="020B0604020202020204" pitchFamily="34" charset="0"/>
              </a:rPr>
              <a:t> </a:t>
            </a:r>
          </a:p>
        </p:txBody>
      </p:sp>
      <p:sp>
        <p:nvSpPr>
          <p:cNvPr id="4" name="Content Placeholder 3"/>
          <p:cNvSpPr>
            <a:spLocks noGrp="1"/>
          </p:cNvSpPr>
          <p:nvPr>
            <p:ph idx="1"/>
          </p:nvPr>
        </p:nvSpPr>
        <p:spPr>
          <a:xfrm>
            <a:off x="480183" y="1085895"/>
            <a:ext cx="8340289" cy="5256584"/>
          </a:xfrm>
        </p:spPr>
        <p:txBody>
          <a:bodyPr>
            <a:noAutofit/>
          </a:bodyPr>
          <a:lstStyle/>
          <a:p>
            <a:pPr lvl="0">
              <a:spcBef>
                <a:spcPts val="600"/>
              </a:spcBef>
              <a:spcAft>
                <a:spcPts val="600"/>
              </a:spcAft>
            </a:pPr>
            <a:r>
              <a:rPr lang="en-US" sz="1000" dirty="0">
                <a:latin typeface="Arial" panose="020B0604020202020204" pitchFamily="34" charset="0"/>
                <a:cs typeface="Arial" panose="020B0604020202020204" pitchFamily="34" charset="0"/>
              </a:rPr>
              <a:t>Reducing costs and having LDCs become more efficient could result in a reduction of </a:t>
            </a:r>
            <a:r>
              <a:rPr lang="en-US" sz="1000" dirty="0" smtClean="0">
                <a:latin typeface="Arial" panose="020B0604020202020204" pitchFamily="34" charset="0"/>
                <a:cs typeface="Arial" panose="020B0604020202020204" pitchFamily="34" charset="0"/>
              </a:rPr>
              <a:t>distribution </a:t>
            </a:r>
            <a:r>
              <a:rPr lang="en-US" sz="1000" dirty="0">
                <a:latin typeface="Arial" panose="020B0604020202020204" pitchFamily="34" charset="0"/>
                <a:cs typeface="Arial" panose="020B0604020202020204" pitchFamily="34" charset="0"/>
              </a:rPr>
              <a:t>costs on electricity bills. </a:t>
            </a:r>
          </a:p>
          <a:p>
            <a:pPr lvl="1">
              <a:spcBef>
                <a:spcPts val="600"/>
              </a:spcBef>
              <a:spcAft>
                <a:spcPts val="600"/>
              </a:spcAft>
              <a:buFont typeface="Arial" panose="020B0604020202020204" pitchFamily="34" charset="0"/>
              <a:buChar char="−"/>
            </a:pPr>
            <a:r>
              <a:rPr lang="en-US" sz="900" dirty="0">
                <a:latin typeface="Arial" panose="020B0604020202020204" pitchFamily="34" charset="0"/>
                <a:cs typeface="Arial" panose="020B0604020202020204" pitchFamily="34" charset="0"/>
              </a:rPr>
              <a:t>Currently, LDCs recover costs through the Delivery line of the electricity bill, which is broken into Distribution and Transmission costs. LDCs are responsible for the Distribution costs of the electricity bill which account which account for about 20% of the total bill.</a:t>
            </a:r>
          </a:p>
          <a:p>
            <a:pPr>
              <a:spcBef>
                <a:spcPts val="600"/>
              </a:spcBef>
              <a:spcAft>
                <a:spcPts val="600"/>
              </a:spcAft>
            </a:pPr>
            <a:r>
              <a:rPr lang="en-US" sz="1000" dirty="0">
                <a:latin typeface="Arial" panose="020B0604020202020204" pitchFamily="34" charset="0"/>
                <a:cs typeface="Arial" panose="020B0604020202020204" pitchFamily="34" charset="0"/>
              </a:rPr>
              <a:t>Distribution costs vary across the province as LDCs have different service territories </a:t>
            </a:r>
            <a:r>
              <a:rPr lang="en-US" sz="1000" dirty="0" smtClean="0">
                <a:latin typeface="Arial" panose="020B0604020202020204" pitchFamily="34" charset="0"/>
                <a:cs typeface="Arial" panose="020B0604020202020204" pitchFamily="34" charset="0"/>
              </a:rPr>
              <a:t>and  </a:t>
            </a:r>
            <a:r>
              <a:rPr lang="en-US" sz="1000" dirty="0">
                <a:latin typeface="Arial" panose="020B0604020202020204" pitchFamily="34" charset="0"/>
                <a:cs typeface="Arial" panose="020B0604020202020204" pitchFamily="34" charset="0"/>
              </a:rPr>
              <a:t>needs (e.g.,  geography, number of customers, density of customers, life/health of capital assets, </a:t>
            </a:r>
            <a:r>
              <a:rPr lang="en-US" sz="1000" dirty="0" err="1">
                <a:latin typeface="Arial" panose="020B0604020202020204" pitchFamily="34" charset="0"/>
                <a:cs typeface="Arial" panose="020B0604020202020204" pitchFamily="34" charset="0"/>
              </a:rPr>
              <a:t>etc</a:t>
            </a:r>
            <a:r>
              <a:rPr lang="en-US" sz="1000" dirty="0">
                <a:latin typeface="Arial" panose="020B0604020202020204" pitchFamily="34" charset="0"/>
                <a:cs typeface="Arial" panose="020B0604020202020204" pitchFamily="34" charset="0"/>
              </a:rPr>
              <a:t>). See next slide for more detail.</a:t>
            </a:r>
          </a:p>
          <a:p>
            <a:pPr lvl="1">
              <a:spcBef>
                <a:spcPts val="600"/>
              </a:spcBef>
              <a:spcAft>
                <a:spcPts val="600"/>
              </a:spcAft>
              <a:buFont typeface="Arial" panose="020B0604020202020204" pitchFamily="34" charset="0"/>
              <a:buChar char="−"/>
            </a:pPr>
            <a:r>
              <a:rPr lang="en-US" sz="900" dirty="0">
                <a:latin typeface="Arial" panose="020B0604020202020204" pitchFamily="34" charset="0"/>
                <a:cs typeface="Arial" panose="020B0604020202020204" pitchFamily="34" charset="0"/>
              </a:rPr>
              <a:t>For example, comparing 2016 with 2006, distribution rates have increased by about 24.5% (or about 2.2% per year, compounded annually) across the Province, with significant variation between regions and LDCs (-17% to 148%). Overall consumer price inflation in Ontario for the same period increased by about 19% or 1.8% per year.</a:t>
            </a:r>
          </a:p>
          <a:p>
            <a:pPr lvl="0">
              <a:spcBef>
                <a:spcPts val="600"/>
              </a:spcBef>
              <a:spcAft>
                <a:spcPts val="600"/>
              </a:spcAft>
            </a:pPr>
            <a:r>
              <a:rPr lang="en-US" sz="1000" dirty="0">
                <a:latin typeface="Arial" panose="020B0604020202020204" pitchFamily="34" charset="0"/>
                <a:cs typeface="Arial" panose="020B0604020202020204" pitchFamily="34" charset="0"/>
              </a:rPr>
              <a:t>Over the same time period, distribution sector productivity and cost efficiency have decreased. This trend raises concern that customers are not realizing a net benefit from sector cost increases, as customers receive less value from the distribution portion of their bill.</a:t>
            </a:r>
          </a:p>
          <a:p>
            <a:pPr lvl="1">
              <a:spcBef>
                <a:spcPts val="600"/>
              </a:spcBef>
              <a:spcAft>
                <a:spcPts val="600"/>
              </a:spcAft>
              <a:buFont typeface="Arial" panose="020B0604020202020204" pitchFamily="34" charset="0"/>
              <a:buChar char="−"/>
            </a:pPr>
            <a:r>
              <a:rPr lang="en-CA" sz="900" dirty="0">
                <a:latin typeface="Arial" panose="020B0604020202020204" pitchFamily="34" charset="0"/>
                <a:cs typeface="Arial" panose="020B0604020202020204" pitchFamily="34" charset="0"/>
              </a:rPr>
              <a:t>OM&amp;A costs per customer have increased on average from $235 in 2006 to $319 in 2015.</a:t>
            </a:r>
          </a:p>
          <a:p>
            <a:pPr lvl="1">
              <a:spcBef>
                <a:spcPts val="600"/>
              </a:spcBef>
              <a:spcAft>
                <a:spcPts val="600"/>
              </a:spcAft>
              <a:buFont typeface="Arial" panose="020B0604020202020204" pitchFamily="34" charset="0"/>
              <a:buChar char="−"/>
            </a:pPr>
            <a:r>
              <a:rPr lang="en-CA" sz="900" dirty="0">
                <a:latin typeface="Arial" panose="020B0604020202020204" pitchFamily="34" charset="0"/>
                <a:cs typeface="Arial" panose="020B0604020202020204" pitchFamily="34" charset="0"/>
              </a:rPr>
              <a:t>For the period 2002-2012, sector productivity has decreased by an annual average of -0.93% when including Hydro One and Toronto Hydro, the worst performers.</a:t>
            </a:r>
          </a:p>
          <a:p>
            <a:pPr lvl="0">
              <a:spcBef>
                <a:spcPts val="300"/>
              </a:spcBef>
              <a:spcAft>
                <a:spcPts val="300"/>
              </a:spcAft>
            </a:pPr>
            <a:r>
              <a:rPr lang="en-CA" sz="1000" dirty="0">
                <a:latin typeface="Arial" panose="020B0604020202020204" pitchFamily="34" charset="0"/>
                <a:cs typeface="Arial" panose="020B0604020202020204" pitchFamily="34" charset="0"/>
              </a:rPr>
              <a:t>In 2012, the government asked the Ontario Distribution Sector Review Panel to review the distribution sector and make recommendations about how it could become more efficient. The Panel concluded that a $1.2 billion net present value in savings could be achieved by consolidating LDCs into 8-12 regional entities. The panel recommended legislation to mandate consolidation.</a:t>
            </a:r>
          </a:p>
          <a:p>
            <a:pPr lvl="1">
              <a:spcBef>
                <a:spcPts val="600"/>
              </a:spcBef>
              <a:spcAft>
                <a:spcPts val="600"/>
              </a:spcAft>
              <a:buFont typeface="Arial" panose="020B0604020202020204" pitchFamily="34" charset="0"/>
              <a:buChar char="−"/>
            </a:pPr>
            <a:r>
              <a:rPr lang="en-CA" sz="900" dirty="0">
                <a:latin typeface="Arial" panose="020B0604020202020204" pitchFamily="34" charset="0"/>
                <a:cs typeface="Arial" panose="020B0604020202020204" pitchFamily="34" charset="0"/>
              </a:rPr>
              <a:t>Rather than mandating consolidation, the government response was to pursue voluntary consolidation and put in place tax incentive for </a:t>
            </a:r>
            <a:r>
              <a:rPr lang="en-CA" sz="900" dirty="0" smtClean="0">
                <a:latin typeface="Arial" panose="020B0604020202020204" pitchFamily="34" charset="0"/>
                <a:cs typeface="Arial" panose="020B0604020202020204" pitchFamily="34" charset="0"/>
              </a:rPr>
              <a:t>consolidation</a:t>
            </a:r>
            <a:r>
              <a:rPr lang="en-CA" sz="900" dirty="0">
                <a:latin typeface="Arial" panose="020B0604020202020204" pitchFamily="34" charset="0"/>
                <a:cs typeface="Arial" panose="020B0604020202020204" pitchFamily="34" charset="0"/>
              </a:rPr>
              <a:t> </a:t>
            </a:r>
            <a:r>
              <a:rPr lang="en-CA" sz="900" dirty="0" smtClean="0">
                <a:latin typeface="Arial" panose="020B0604020202020204" pitchFamily="34" charset="0"/>
                <a:cs typeface="Arial" panose="020B0604020202020204" pitchFamily="34" charset="0"/>
              </a:rPr>
              <a:t>\further </a:t>
            </a:r>
            <a:r>
              <a:rPr lang="en-CA" sz="900" dirty="0">
                <a:latin typeface="Arial" panose="020B0604020202020204" pitchFamily="34" charset="0"/>
                <a:cs typeface="Arial" panose="020B0604020202020204" pitchFamily="34" charset="0"/>
              </a:rPr>
              <a:t>changes to the tax incentives and/or revisiting legislated consolidation could be considered.</a:t>
            </a:r>
            <a:endParaRPr lang="en-US" sz="900" dirty="0">
              <a:latin typeface="Arial" panose="020B0604020202020204" pitchFamily="34" charset="0"/>
              <a:cs typeface="Arial" panose="020B0604020202020204" pitchFamily="34" charset="0"/>
            </a:endParaRPr>
          </a:p>
          <a:p>
            <a:pPr lvl="0">
              <a:spcBef>
                <a:spcPts val="600"/>
              </a:spcBef>
              <a:spcAft>
                <a:spcPts val="600"/>
              </a:spcAft>
            </a:pPr>
            <a:r>
              <a:rPr lang="en-CA" sz="1000" dirty="0">
                <a:latin typeface="Arial" pitchFamily="34" charset="0"/>
                <a:cs typeface="Arial" pitchFamily="34" charset="0"/>
              </a:rPr>
              <a:t>The Ontario Energy Board (OEB) has a mandate to regulate the electricity distribution sector in the public interest, ensuring the financial viability of the sector while promoting reliable service to customers at just and reasonable rates. Since 2012, the OEB has taken action – through the Renewed Regulatory Framework for Energy – to more closely link rate regulation with performance measures and outcomes.</a:t>
            </a:r>
          </a:p>
          <a:p>
            <a:pPr lvl="0">
              <a:spcBef>
                <a:spcPts val="600"/>
              </a:spcBef>
              <a:spcAft>
                <a:spcPts val="600"/>
              </a:spcAft>
            </a:pPr>
            <a:r>
              <a:rPr lang="en-CA" sz="1000" dirty="0">
                <a:latin typeface="Arial" pitchFamily="34" charset="0"/>
                <a:cs typeface="Arial" pitchFamily="34" charset="0"/>
              </a:rPr>
              <a:t>ENERGY could help promote or accelerate these efforts by asking the OEB </a:t>
            </a:r>
            <a:r>
              <a:rPr lang="en-CA" sz="1000" dirty="0" smtClean="0">
                <a:latin typeface="Arial" pitchFamily="34" charset="0"/>
                <a:cs typeface="Arial" pitchFamily="34" charset="0"/>
              </a:rPr>
              <a:t>– through </a:t>
            </a:r>
            <a:r>
              <a:rPr lang="en-CA" sz="1000" dirty="0">
                <a:latin typeface="Arial" pitchFamily="34" charset="0"/>
                <a:cs typeface="Arial" pitchFamily="34" charset="0"/>
              </a:rPr>
              <a:t>the LTEP Implementation Directive, s. 35 of the </a:t>
            </a:r>
            <a:r>
              <a:rPr lang="en-CA" sz="1000" i="1" dirty="0">
                <a:latin typeface="Arial" pitchFamily="34" charset="0"/>
                <a:cs typeface="Arial" pitchFamily="34" charset="0"/>
              </a:rPr>
              <a:t>Ontario Energy Board Act, 1998</a:t>
            </a:r>
            <a:r>
              <a:rPr lang="en-CA" sz="1000" dirty="0">
                <a:latin typeface="Arial" pitchFamily="34" charset="0"/>
                <a:cs typeface="Arial" pitchFamily="34" charset="0"/>
              </a:rPr>
              <a:t>, and/or the 2017 Mandate Letter and other agency business planning </a:t>
            </a:r>
            <a:r>
              <a:rPr lang="en-CA" sz="1000" dirty="0" smtClean="0">
                <a:latin typeface="Arial" pitchFamily="34" charset="0"/>
                <a:cs typeface="Arial" pitchFamily="34" charset="0"/>
              </a:rPr>
              <a:t>processes – to consider opportunities to further drive these efficiency, productivity, and performance improvements.</a:t>
            </a:r>
            <a:endParaRPr lang="en-CA" sz="1000" dirty="0">
              <a:latin typeface="Arial" pitchFamily="34" charset="0"/>
              <a:cs typeface="Arial" pitchFamily="34" charset="0"/>
            </a:endParaRPr>
          </a:p>
        </p:txBody>
      </p:sp>
    </p:spTree>
    <p:extLst>
      <p:ext uri="{BB962C8B-B14F-4D97-AF65-F5344CB8AC3E}">
        <p14:creationId xmlns:p14="http://schemas.microsoft.com/office/powerpoint/2010/main" val="2792852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80000" cy="731520"/>
          </a:xfrm>
        </p:spPr>
        <p:txBody>
          <a:bodyPr>
            <a:normAutofit/>
          </a:bodyPr>
          <a:lstStyle/>
          <a:p>
            <a:r>
              <a:rPr lang="en-CA" sz="2400" b="0" dirty="0">
                <a:latin typeface="Arial" panose="020B0604020202020204" pitchFamily="34" charset="0"/>
                <a:cs typeface="Arial" panose="020B0604020202020204" pitchFamily="34" charset="0"/>
              </a:rPr>
              <a:t>Context </a:t>
            </a:r>
            <a:r>
              <a:rPr lang="en-CA" sz="2400" b="0" dirty="0" smtClean="0">
                <a:latin typeface="Arial" panose="020B0604020202020204" pitchFamily="34" charset="0"/>
                <a:cs typeface="Arial" panose="020B0604020202020204" pitchFamily="34" charset="0"/>
              </a:rPr>
              <a:t>– Residential Electricity Prices</a:t>
            </a:r>
            <a:endParaRPr lang="en-CA" sz="2400" b="0" dirty="0"/>
          </a:p>
        </p:txBody>
      </p:sp>
      <p:sp>
        <p:nvSpPr>
          <p:cNvPr id="3" name="Content Placeholder 2"/>
          <p:cNvSpPr>
            <a:spLocks noGrp="1"/>
          </p:cNvSpPr>
          <p:nvPr>
            <p:ph idx="1"/>
          </p:nvPr>
        </p:nvSpPr>
        <p:spPr>
          <a:xfrm>
            <a:off x="468464" y="1196752"/>
            <a:ext cx="8280000" cy="4175458"/>
          </a:xfrm>
        </p:spPr>
        <p:txBody>
          <a:bodyPr>
            <a:normAutofit/>
          </a:bodyPr>
          <a:lstStyle/>
          <a:p>
            <a:r>
              <a:rPr lang="en-CA" sz="1400" dirty="0">
                <a:latin typeface="Arial" pitchFamily="34" charset="0"/>
                <a:cs typeface="Arial" pitchFamily="34" charset="0"/>
              </a:rPr>
              <a:t>Residential </a:t>
            </a:r>
            <a:r>
              <a:rPr lang="en-CA" sz="1400" dirty="0" smtClean="0">
                <a:latin typeface="Arial" pitchFamily="34" charset="0"/>
                <a:cs typeface="Arial" pitchFamily="34" charset="0"/>
              </a:rPr>
              <a:t>consumers electricity </a:t>
            </a:r>
            <a:r>
              <a:rPr lang="en-CA" sz="1400" dirty="0">
                <a:latin typeface="Arial" pitchFamily="34" charset="0"/>
                <a:cs typeface="Arial" pitchFamily="34" charset="0"/>
              </a:rPr>
              <a:t>prices continue to be a concern for many Ontarians, particularly those that rely on electric heat.</a:t>
            </a:r>
          </a:p>
          <a:p>
            <a:pPr lvl="1">
              <a:buFont typeface="Arial" panose="020B0604020202020204" pitchFamily="34" charset="0"/>
              <a:buChar char="–"/>
            </a:pPr>
            <a:r>
              <a:rPr lang="en-CA" sz="1200" b="1" dirty="0" smtClean="0">
                <a:latin typeface="Arial" panose="020B0604020202020204" pitchFamily="34" charset="0"/>
                <a:cs typeface="Arial" panose="020B0604020202020204" pitchFamily="34" charset="0"/>
              </a:rPr>
              <a:t>Note:  </a:t>
            </a:r>
            <a:r>
              <a:rPr lang="en-CA" sz="1200" dirty="0" smtClean="0">
                <a:latin typeface="Arial" panose="020B0604020202020204" pitchFamily="34" charset="0"/>
                <a:cs typeface="Arial" panose="020B0604020202020204" pitchFamily="34" charset="0"/>
              </a:rPr>
              <a:t>The typical </a:t>
            </a:r>
            <a:r>
              <a:rPr lang="en-CA" sz="1200" dirty="0">
                <a:latin typeface="Arial" panose="020B0604020202020204" pitchFamily="34" charset="0"/>
                <a:cs typeface="Arial" panose="020B0604020202020204" pitchFamily="34" charset="0"/>
              </a:rPr>
              <a:t>residential </a:t>
            </a:r>
            <a:r>
              <a:rPr lang="en-CA" sz="1200" dirty="0" smtClean="0">
                <a:latin typeface="Arial" panose="020B0604020202020204" pitchFamily="34" charset="0"/>
                <a:cs typeface="Arial" panose="020B0604020202020204" pitchFamily="34" charset="0"/>
              </a:rPr>
              <a:t>bill is currently below the 2013 Long-Term Energy Plan (2013 LTEP) forecast.</a:t>
            </a:r>
            <a:endParaRPr lang="en-CA" sz="1200" dirty="0">
              <a:latin typeface="Arial" panose="020B0604020202020204" pitchFamily="34" charset="0"/>
              <a:cs typeface="Arial" panose="020B0604020202020204" pitchFamily="34" charset="0"/>
            </a:endParaRPr>
          </a:p>
          <a:p>
            <a:endParaRPr lang="en-CA" sz="1000" dirty="0">
              <a:latin typeface="Arial" pitchFamily="34" charset="0"/>
              <a:cs typeface="Arial" pitchFamily="34" charset="0"/>
            </a:endParaRPr>
          </a:p>
        </p:txBody>
      </p:sp>
      <p:sp>
        <p:nvSpPr>
          <p:cNvPr id="4" name="TextBox 3"/>
          <p:cNvSpPr txBox="1"/>
          <p:nvPr/>
        </p:nvSpPr>
        <p:spPr>
          <a:xfrm>
            <a:off x="72008" y="5755322"/>
            <a:ext cx="9036496" cy="507831"/>
          </a:xfrm>
          <a:prstGeom prst="rect">
            <a:avLst/>
          </a:prstGeom>
          <a:noFill/>
        </p:spPr>
        <p:txBody>
          <a:bodyPr wrap="square" rtlCol="0">
            <a:spAutoFit/>
          </a:bodyPr>
          <a:lstStyle/>
          <a:p>
            <a:r>
              <a:rPr lang="en-CA" sz="900" b="1" dirty="0" smtClean="0">
                <a:latin typeface="Arial" pitchFamily="34" charset="0"/>
                <a:cs typeface="Arial" pitchFamily="34" charset="0"/>
              </a:rPr>
              <a:t>Note</a:t>
            </a:r>
            <a:r>
              <a:rPr lang="en-CA" sz="900" dirty="0" smtClean="0">
                <a:latin typeface="Arial" pitchFamily="34" charset="0"/>
                <a:cs typeface="Arial" pitchFamily="34" charset="0"/>
              </a:rPr>
              <a:t>: The </a:t>
            </a:r>
            <a:r>
              <a:rPr lang="en-CA" sz="900" dirty="0">
                <a:latin typeface="Arial" pitchFamily="34" charset="0"/>
                <a:cs typeface="Arial" pitchFamily="34" charset="0"/>
              </a:rPr>
              <a:t>2013 LTEP forecast for residential bills was based on 800 kWh/month without RRRP or electric heating; the above has been rebased to 750 kWh/month for comparison purposes. Typical residential </a:t>
            </a:r>
            <a:r>
              <a:rPr lang="en-CA" sz="900" dirty="0" smtClean="0">
                <a:latin typeface="Arial" pitchFamily="34" charset="0"/>
                <a:cs typeface="Arial" pitchFamily="34" charset="0"/>
              </a:rPr>
              <a:t>are </a:t>
            </a:r>
            <a:r>
              <a:rPr lang="en-CA" sz="900" dirty="0">
                <a:latin typeface="Arial" pitchFamily="34" charset="0"/>
                <a:cs typeface="Arial" pitchFamily="34" charset="0"/>
              </a:rPr>
              <a:t>based on Toronto Hydro. </a:t>
            </a:r>
            <a:r>
              <a:rPr lang="en-CA" sz="900" dirty="0" smtClean="0">
                <a:latin typeface="Arial" pitchFamily="34" charset="0"/>
                <a:cs typeface="Arial" pitchFamily="34" charset="0"/>
              </a:rPr>
              <a:t>The updated OPO forecast above includes the 8% rebate to offset the provincial portion of HST, ICI expansion and RRRP expansion. </a:t>
            </a:r>
            <a:endParaRPr lang="en-CA" sz="900" dirty="0">
              <a:latin typeface="Arial" pitchFamily="34" charset="0"/>
              <a:cs typeface="Arial" pitchFamily="34" charset="0"/>
            </a:endParaRPr>
          </a:p>
        </p:txBody>
      </p:sp>
      <p:graphicFrame>
        <p:nvGraphicFramePr>
          <p:cNvPr id="7" name="Chart 6"/>
          <p:cNvGraphicFramePr>
            <a:graphicFrameLocks/>
          </p:cNvGraphicFramePr>
          <p:nvPr>
            <p:extLst>
              <p:ext uri="{D42A27DB-BD31-4B8C-83A1-F6EECF244321}">
                <p14:modId xmlns:p14="http://schemas.microsoft.com/office/powerpoint/2010/main" val="2363867676"/>
              </p:ext>
            </p:extLst>
          </p:nvPr>
        </p:nvGraphicFramePr>
        <p:xfrm>
          <a:off x="739774" y="2276872"/>
          <a:ext cx="7700963" cy="33123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392599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Autofit/>
          </a:bodyPr>
          <a:lstStyle/>
          <a:p>
            <a:r>
              <a:rPr lang="en-US" sz="2400" b="0" dirty="0" smtClean="0">
                <a:latin typeface="Arial" panose="020B0604020202020204" pitchFamily="34" charset="0"/>
                <a:cs typeface="Arial" panose="020B0604020202020204" pitchFamily="34" charset="0"/>
              </a:rPr>
              <a:t>3b.  OEB –</a:t>
            </a:r>
            <a:r>
              <a:rPr lang="en-US" sz="2400" b="0" dirty="0">
                <a:latin typeface="Arial" panose="020B0604020202020204" pitchFamily="34" charset="0"/>
                <a:cs typeface="Arial" panose="020B0604020202020204" pitchFamily="34" charset="0"/>
              </a:rPr>
              <a:t> </a:t>
            </a:r>
            <a:r>
              <a:rPr lang="en-US" sz="2400" b="0" dirty="0" smtClean="0">
                <a:latin typeface="Arial" panose="020B0604020202020204" pitchFamily="34" charset="0"/>
                <a:cs typeface="Arial" panose="020B0604020202020204" pitchFamily="34" charset="0"/>
              </a:rPr>
              <a:t>LDC </a:t>
            </a:r>
            <a:r>
              <a:rPr lang="en-CA" sz="2400" b="0" dirty="0" smtClean="0">
                <a:latin typeface="Arial" panose="020B0604020202020204" pitchFamily="34" charset="0"/>
                <a:cs typeface="Arial" panose="020B0604020202020204" pitchFamily="34" charset="0"/>
              </a:rPr>
              <a:t>Efficiencies </a:t>
            </a:r>
            <a:r>
              <a:rPr lang="en-CA" sz="2400" b="0" dirty="0">
                <a:latin typeface="Arial" panose="020B0604020202020204" pitchFamily="34" charset="0"/>
                <a:cs typeface="Arial" panose="020B0604020202020204" pitchFamily="34" charset="0"/>
              </a:rPr>
              <a:t>and </a:t>
            </a:r>
            <a:r>
              <a:rPr lang="en-CA" sz="2400" b="0" dirty="0" smtClean="0">
                <a:latin typeface="Arial" panose="020B0604020202020204" pitchFamily="34" charset="0"/>
                <a:cs typeface="Arial" panose="020B0604020202020204" pitchFamily="34" charset="0"/>
              </a:rPr>
              <a:t>Rates – </a:t>
            </a:r>
            <a:r>
              <a:rPr lang="en-US" sz="2400" b="0" dirty="0" smtClean="0">
                <a:latin typeface="Arial" panose="020B0604020202020204" pitchFamily="34" charset="0"/>
                <a:cs typeface="Arial" panose="020B0604020202020204" pitchFamily="34" charset="0"/>
              </a:rPr>
              <a:t>Potential LDC Cost Reduction Measures (cont’d)</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cs typeface="Arial" panose="020B0604020202020204" pitchFamily="34" charset="0"/>
              </a:rPr>
              <a:t> </a:t>
            </a:r>
          </a:p>
        </p:txBody>
      </p:sp>
      <p:graphicFrame>
        <p:nvGraphicFramePr>
          <p:cNvPr id="8" name="Table 7"/>
          <p:cNvGraphicFramePr>
            <a:graphicFrameLocks noGrp="1"/>
          </p:cNvGraphicFramePr>
          <p:nvPr>
            <p:extLst>
              <p:ext uri="{D42A27DB-BD31-4B8C-83A1-F6EECF244321}">
                <p14:modId xmlns:p14="http://schemas.microsoft.com/office/powerpoint/2010/main" val="1766889927"/>
              </p:ext>
            </p:extLst>
          </p:nvPr>
        </p:nvGraphicFramePr>
        <p:xfrm>
          <a:off x="461912" y="1160644"/>
          <a:ext cx="8276736" cy="4808664"/>
        </p:xfrm>
        <a:graphic>
          <a:graphicData uri="http://schemas.openxmlformats.org/drawingml/2006/table">
            <a:tbl>
              <a:tblPr firstRow="1" bandRow="1">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effectLst>
                  <a:outerShdw blurRad="40000" dist="20000" dir="5400000" rotWithShape="0">
                    <a:srgbClr val="000000">
                      <a:alpha val="38000"/>
                    </a:srgbClr>
                  </a:outerShdw>
                </a:effectLst>
              </a:tblPr>
              <a:tblGrid>
                <a:gridCol w="1236201"/>
                <a:gridCol w="1997587"/>
                <a:gridCol w="2396710"/>
                <a:gridCol w="1137065"/>
                <a:gridCol w="1509173"/>
              </a:tblGrid>
              <a:tr h="328104">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CA" sz="1000" dirty="0" smtClean="0">
                          <a:solidFill>
                            <a:schemeClr val="tx1"/>
                          </a:solidFill>
                          <a:latin typeface="Arial" panose="020B0604020202020204" pitchFamily="34" charset="0"/>
                          <a:cs typeface="Arial" panose="020B0604020202020204" pitchFamily="34" charset="0"/>
                        </a:rPr>
                        <a:t>Option</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BBB59"/>
                    </a:solidFill>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CA" sz="1000" dirty="0" smtClean="0">
                          <a:solidFill>
                            <a:schemeClr val="tx1"/>
                          </a:solidFill>
                          <a:latin typeface="Arial" panose="020B0604020202020204" pitchFamily="34" charset="0"/>
                          <a:cs typeface="Arial" panose="020B0604020202020204" pitchFamily="34" charset="0"/>
                        </a:rPr>
                        <a:t>Description</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BBB59"/>
                    </a:solidFill>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CA" sz="1000" dirty="0" smtClean="0">
                          <a:solidFill>
                            <a:schemeClr val="tx1"/>
                          </a:solidFill>
                          <a:latin typeface="Arial" panose="020B0604020202020204" pitchFamily="34" charset="0"/>
                          <a:cs typeface="Arial" panose="020B0604020202020204" pitchFamily="34" charset="0"/>
                        </a:rPr>
                        <a:t>Potential Cost</a:t>
                      </a:r>
                      <a:r>
                        <a:rPr lang="en-CA" sz="1000" baseline="0" dirty="0" smtClean="0">
                          <a:solidFill>
                            <a:schemeClr val="tx1"/>
                          </a:solidFill>
                          <a:latin typeface="Arial" panose="020B0604020202020204" pitchFamily="34" charset="0"/>
                          <a:cs typeface="Arial" panose="020B0604020202020204" pitchFamily="34" charset="0"/>
                        </a:rPr>
                        <a:t> Impacts*</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BBB59"/>
                    </a:solidFill>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CA" sz="1000" dirty="0" smtClean="0">
                          <a:solidFill>
                            <a:schemeClr val="tx1"/>
                          </a:solidFill>
                          <a:latin typeface="Arial" panose="020B0604020202020204" pitchFamily="34" charset="0"/>
                          <a:cs typeface="Arial" panose="020B0604020202020204" pitchFamily="34" charset="0"/>
                        </a:rPr>
                        <a:t>Timeline**</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BBB59"/>
                    </a:solidFill>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CA" sz="1000" dirty="0" smtClean="0">
                          <a:solidFill>
                            <a:schemeClr val="tx1"/>
                          </a:solidFill>
                          <a:latin typeface="Arial" panose="020B0604020202020204" pitchFamily="34" charset="0"/>
                          <a:cs typeface="Arial" panose="020B0604020202020204" pitchFamily="34" charset="0"/>
                        </a:rPr>
                        <a:t>Notes</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BBB59"/>
                    </a:solidFill>
                  </a:tcPr>
                </a:tc>
              </a:tr>
              <a:tr h="370840">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CA" sz="1000" b="1" dirty="0" smtClean="0">
                          <a:latin typeface="Arial" panose="020B0604020202020204" pitchFamily="34" charset="0"/>
                          <a:cs typeface="Arial" panose="020B0604020202020204" pitchFamily="34" charset="0"/>
                        </a:rPr>
                        <a:t>Performance Standards with Rewards &amp; Penalties</a:t>
                      </a:r>
                      <a:endParaRPr lang="en-CA" sz="10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Strengthen LDC scorecard by connecting to LDC financial performance through earnings sharing or penalties</a:t>
                      </a:r>
                      <a:r>
                        <a:rPr lang="en-CA" sz="1000" baseline="0" dirty="0" smtClean="0">
                          <a:latin typeface="Arial" panose="020B0604020202020204" pitchFamily="34" charset="0"/>
                          <a:cs typeface="Arial" panose="020B0604020202020204" pitchFamily="34" charset="0"/>
                        </a:rPr>
                        <a:t> paid to consumers.</a:t>
                      </a:r>
                    </a:p>
                    <a:p>
                      <a:r>
                        <a:rPr lang="en-CA" sz="1000" baseline="0" dirty="0" smtClean="0">
                          <a:latin typeface="Arial" panose="020B0604020202020204" pitchFamily="34" charset="0"/>
                          <a:cs typeface="Arial" panose="020B0604020202020204" pitchFamily="34" charset="0"/>
                        </a:rPr>
                        <a:t>Ex: SAIDI/SAIFI; OM&amp;A per customer</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171450" indent="-171450">
                        <a:buFont typeface="Arial" panose="020B0604020202020204" pitchFamily="34" charset="0"/>
                        <a:buChar char="•"/>
                      </a:pPr>
                      <a:r>
                        <a:rPr lang="en-CA" sz="1000" dirty="0" smtClean="0">
                          <a:latin typeface="Arial" panose="020B0604020202020204" pitchFamily="34" charset="0"/>
                          <a:cs typeface="Arial" panose="020B0604020202020204" pitchFamily="34" charset="0"/>
                        </a:rPr>
                        <a:t>1-2%</a:t>
                      </a:r>
                      <a:r>
                        <a:rPr lang="en-CA" sz="1000" baseline="0" dirty="0" smtClean="0">
                          <a:latin typeface="Arial" panose="020B0604020202020204" pitchFamily="34" charset="0"/>
                          <a:cs typeface="Arial" panose="020B0604020202020204" pitchFamily="34" charset="0"/>
                        </a:rPr>
                        <a:t> of revenue requirement could be recycled back to customers.</a:t>
                      </a:r>
                    </a:p>
                    <a:p>
                      <a:pPr marL="171450" indent="-171450">
                        <a:buFont typeface="Arial" panose="020B0604020202020204" pitchFamily="34" charset="0"/>
                        <a:buChar char="•"/>
                      </a:pPr>
                      <a:r>
                        <a:rPr lang="en-CA" sz="1000" baseline="0" dirty="0" smtClean="0">
                          <a:latin typeface="Arial" panose="020B0604020202020204" pitchFamily="34" charset="0"/>
                          <a:cs typeface="Arial" panose="020B0604020202020204" pitchFamily="34" charset="0"/>
                        </a:rPr>
                        <a:t>Performance penalties would be real, periodic on-bill $ reductions.</a:t>
                      </a:r>
                    </a:p>
                    <a:p>
                      <a:pPr marL="171450" indent="-171450">
                        <a:buFont typeface="Arial" panose="020B0604020202020204" pitchFamily="34" charset="0"/>
                        <a:buChar char="•"/>
                      </a:pPr>
                      <a:r>
                        <a:rPr lang="en-CA" sz="1000" baseline="0" dirty="0" smtClean="0">
                          <a:latin typeface="Arial" panose="020B0604020202020204" pitchFamily="34" charset="0"/>
                          <a:cs typeface="Arial" panose="020B0604020202020204" pitchFamily="34" charset="0"/>
                        </a:rPr>
                        <a:t>Cost reduction would only occur if standards are not met.</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1 year</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UK Regulator </a:t>
                      </a:r>
                      <a:r>
                        <a:rPr lang="en-CA" sz="1000" dirty="0" err="1" smtClean="0">
                          <a:latin typeface="Arial" panose="020B0604020202020204" pitchFamily="34" charset="0"/>
                          <a:cs typeface="Arial" panose="020B0604020202020204" pitchFamily="34" charset="0"/>
                        </a:rPr>
                        <a:t>Ofgem</a:t>
                      </a:r>
                      <a:r>
                        <a:rPr lang="en-CA" sz="1000" dirty="0" smtClean="0">
                          <a:latin typeface="Arial" panose="020B0604020202020204" pitchFamily="34" charset="0"/>
                          <a:cs typeface="Arial" panose="020B0604020202020204" pitchFamily="34" charset="0"/>
                        </a:rPr>
                        <a:t> requires utilities to pay consumers up to ₤50 if reliability standards are not met.</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CA" sz="1000" b="1" dirty="0" smtClean="0">
                          <a:latin typeface="Arial" panose="020B0604020202020204" pitchFamily="34" charset="0"/>
                          <a:cs typeface="Arial" panose="020B0604020202020204" pitchFamily="34" charset="0"/>
                        </a:rPr>
                        <a:t>Enhanced</a:t>
                      </a:r>
                      <a:r>
                        <a:rPr lang="en-CA" sz="1000" b="1" baseline="0" dirty="0" smtClean="0">
                          <a:latin typeface="Arial" panose="020B0604020202020204" pitchFamily="34" charset="0"/>
                          <a:cs typeface="Arial" panose="020B0604020202020204" pitchFamily="34" charset="0"/>
                        </a:rPr>
                        <a:t> Economic Regulation</a:t>
                      </a:r>
                      <a:endParaRPr lang="en-CA" sz="10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Revise rate-setting to reflect tightening productivity requirements and capital cost avoidance.</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171450" indent="-171450">
                        <a:buFont typeface="Arial" panose="020B0604020202020204" pitchFamily="34" charset="0"/>
                        <a:buChar char="•"/>
                      </a:pPr>
                      <a:r>
                        <a:rPr lang="en-CA" sz="1000" dirty="0" smtClean="0">
                          <a:latin typeface="Arial" panose="020B0604020202020204" pitchFamily="34" charset="0"/>
                          <a:cs typeface="Arial" panose="020B0604020202020204" pitchFamily="34" charset="0"/>
                        </a:rPr>
                        <a:t>&lt;1% reduction</a:t>
                      </a:r>
                      <a:r>
                        <a:rPr lang="en-CA" sz="1000" baseline="0" dirty="0" smtClean="0">
                          <a:latin typeface="Arial" panose="020B0604020202020204" pitchFamily="34" charset="0"/>
                          <a:cs typeface="Arial" panose="020B0604020202020204" pitchFamily="34" charset="0"/>
                        </a:rPr>
                        <a:t> in rates annually, with additional capital investment avoidance.</a:t>
                      </a:r>
                    </a:p>
                    <a:p>
                      <a:pPr marL="171450" indent="-171450">
                        <a:buFont typeface="Arial" panose="020B0604020202020204" pitchFamily="34" charset="0"/>
                        <a:buChar char="•"/>
                      </a:pPr>
                      <a:r>
                        <a:rPr lang="en-CA" sz="1000" baseline="0" dirty="0" smtClean="0">
                          <a:latin typeface="Arial" panose="020B0604020202020204" pitchFamily="34" charset="0"/>
                          <a:cs typeface="Arial" panose="020B0604020202020204" pitchFamily="34" charset="0"/>
                        </a:rPr>
                        <a:t>Methods include stronger productivity factors, broader peer comparisons, and elimination of ICM.</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1-3 years</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Incents innovation by requiring LDCs to provide equal or better service on less inflation-adjusted revenue annually.</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CA" sz="1000" b="1" dirty="0" smtClean="0">
                          <a:latin typeface="Arial" panose="020B0604020202020204" pitchFamily="34" charset="0"/>
                          <a:cs typeface="Arial" panose="020B0604020202020204" pitchFamily="34" charset="0"/>
                        </a:rPr>
                        <a:t>LDC Collaboration Incentives</a:t>
                      </a:r>
                      <a:endParaRPr lang="en-CA" sz="10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Create regulatory</a:t>
                      </a:r>
                      <a:r>
                        <a:rPr lang="en-CA" sz="1000" baseline="0" dirty="0" smtClean="0">
                          <a:latin typeface="Arial" panose="020B0604020202020204" pitchFamily="34" charset="0"/>
                          <a:cs typeface="Arial" panose="020B0604020202020204" pitchFamily="34" charset="0"/>
                        </a:rPr>
                        <a:t> incentives for LDCs to pursue efficiencies and service sharing agreements.</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171450" indent="-171450">
                        <a:buFont typeface="Arial" panose="020B0604020202020204" pitchFamily="34" charset="0"/>
                        <a:buChar char="•"/>
                      </a:pPr>
                      <a:r>
                        <a:rPr lang="en-CA" sz="1000" dirty="0" smtClean="0">
                          <a:latin typeface="Arial" panose="020B0604020202020204" pitchFamily="34" charset="0"/>
                          <a:cs typeface="Arial" panose="020B0604020202020204" pitchFamily="34" charset="0"/>
                        </a:rPr>
                        <a:t>Potential to avoid</a:t>
                      </a:r>
                      <a:r>
                        <a:rPr lang="en-CA" sz="1000" baseline="0" dirty="0" smtClean="0">
                          <a:latin typeface="Arial" panose="020B0604020202020204" pitchFamily="34" charset="0"/>
                          <a:cs typeface="Arial" panose="020B0604020202020204" pitchFamily="34" charset="0"/>
                        </a:rPr>
                        <a:t> individual LDC capital investments of up to six figures, plus additional OM&amp;A tightening.</a:t>
                      </a:r>
                    </a:p>
                    <a:p>
                      <a:pPr marL="171450" indent="-171450">
                        <a:buFont typeface="Arial" panose="020B0604020202020204" pitchFamily="34" charset="0"/>
                        <a:buChar char="•"/>
                      </a:pPr>
                      <a:r>
                        <a:rPr lang="en-CA" sz="1000" baseline="0" dirty="0" smtClean="0">
                          <a:latin typeface="Arial" panose="020B0604020202020204" pitchFamily="34" charset="0"/>
                          <a:cs typeface="Arial" panose="020B0604020202020204" pitchFamily="34" charset="0"/>
                        </a:rPr>
                        <a:t>Actual level of rate reduction dependent on specific LDC proposals.</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1 year for new guidelines, savings to be realized through LDC planning</a:t>
                      </a:r>
                      <a:r>
                        <a:rPr lang="en-CA" sz="1000" baseline="0" dirty="0" smtClean="0">
                          <a:latin typeface="Arial" panose="020B0604020202020204" pitchFamily="34" charset="0"/>
                          <a:cs typeface="Arial" panose="020B0604020202020204" pitchFamily="34" charset="0"/>
                        </a:rPr>
                        <a:t> process.</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LDCs have already indicated an interest in pursuing such arrangements but have expressed concern on regulatory barriers and costs.</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CA" sz="1000" b="1" dirty="0" smtClean="0">
                          <a:latin typeface="Arial" panose="020B0604020202020204" pitchFamily="34" charset="0"/>
                          <a:cs typeface="Arial" panose="020B0604020202020204" pitchFamily="34" charset="0"/>
                        </a:rPr>
                        <a:t>Line Loss Accountability</a:t>
                      </a:r>
                      <a:endParaRPr lang="en-CA" sz="10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Create appropriate benefit-sharing</a:t>
                      </a:r>
                      <a:r>
                        <a:rPr lang="en-CA" sz="1000" baseline="0" dirty="0" smtClean="0">
                          <a:latin typeface="Arial" panose="020B0604020202020204" pitchFamily="34" charset="0"/>
                          <a:cs typeface="Arial" panose="020B0604020202020204" pitchFamily="34" charset="0"/>
                        </a:rPr>
                        <a:t> mechanism so LDCs are incented to pursue line loss reductions.</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171450" indent="-171450">
                        <a:buFont typeface="Arial" panose="020B0604020202020204" pitchFamily="34" charset="0"/>
                        <a:buChar char="•"/>
                      </a:pPr>
                      <a:r>
                        <a:rPr lang="en-CA" sz="1000" dirty="0" smtClean="0">
                          <a:latin typeface="Arial" panose="020B0604020202020204" pitchFamily="34" charset="0"/>
                          <a:cs typeface="Arial" panose="020B0604020202020204" pitchFamily="34" charset="0"/>
                        </a:rPr>
                        <a:t>Potential for 1-3% reduction in commodity</a:t>
                      </a:r>
                      <a:r>
                        <a:rPr lang="en-CA" sz="1000" baseline="0" dirty="0" smtClean="0">
                          <a:latin typeface="Arial" panose="020B0604020202020204" pitchFamily="34" charset="0"/>
                          <a:cs typeface="Arial" panose="020B0604020202020204" pitchFamily="34" charset="0"/>
                        </a:rPr>
                        <a:t> charges associated with losses.</a:t>
                      </a:r>
                    </a:p>
                    <a:p>
                      <a:pPr marL="171450" indent="-171450">
                        <a:buFont typeface="Arial" panose="020B0604020202020204" pitchFamily="34" charset="0"/>
                        <a:buChar char="•"/>
                      </a:pPr>
                      <a:r>
                        <a:rPr lang="en-CA" sz="1000" baseline="0" dirty="0" smtClean="0">
                          <a:latin typeface="Arial" panose="020B0604020202020204" pitchFamily="34" charset="0"/>
                          <a:cs typeface="Arial" panose="020B0604020202020204" pitchFamily="34" charset="0"/>
                        </a:rPr>
                        <a:t>Requirements dependent on business cases so costs don’t outweigh benefits.</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1-2 years</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Potential linkages with related proposal for in-front</a:t>
                      </a:r>
                      <a:r>
                        <a:rPr lang="en-CA" sz="1000" baseline="0" dirty="0" smtClean="0">
                          <a:latin typeface="Arial" panose="020B0604020202020204" pitchFamily="34" charset="0"/>
                          <a:cs typeface="Arial" panose="020B0604020202020204" pitchFamily="34" charset="0"/>
                        </a:rPr>
                        <a:t> of the meter conservation.</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9" name="TextBox 8"/>
          <p:cNvSpPr txBox="1"/>
          <p:nvPr/>
        </p:nvSpPr>
        <p:spPr>
          <a:xfrm>
            <a:off x="1263191" y="6341258"/>
            <a:ext cx="2660737" cy="400110"/>
          </a:xfrm>
          <a:prstGeom prst="rect">
            <a:avLst/>
          </a:prstGeom>
          <a:noFill/>
        </p:spPr>
        <p:txBody>
          <a:bodyPr wrap="square" rtlCol="0">
            <a:spAutoFit/>
          </a:bodyPr>
          <a:lstStyle/>
          <a:p>
            <a:r>
              <a:rPr lang="en-CA" sz="1000" b="1" kern="0" dirty="0" smtClean="0">
                <a:latin typeface="Arial" panose="020B0604020202020204" pitchFamily="34" charset="0"/>
                <a:cs typeface="Arial" panose="020B0604020202020204" pitchFamily="34" charset="0"/>
              </a:rPr>
              <a:t>*Note:  </a:t>
            </a:r>
            <a:r>
              <a:rPr lang="en-CA" sz="1000" kern="0" dirty="0" smtClean="0">
                <a:latin typeface="Arial" panose="020B0604020202020204" pitchFamily="34" charset="0"/>
                <a:cs typeface="Arial" panose="020B0604020202020204" pitchFamily="34" charset="0"/>
              </a:rPr>
              <a:t>Dependent on implementation specifics as determined by OEB</a:t>
            </a:r>
            <a:endParaRPr lang="en-CA" sz="1000" kern="0" dirty="0">
              <a:latin typeface="Arial" panose="020B0604020202020204" pitchFamily="34" charset="0"/>
              <a:cs typeface="Arial" panose="020B0604020202020204" pitchFamily="34" charset="0"/>
            </a:endParaRPr>
          </a:p>
        </p:txBody>
      </p:sp>
      <p:sp>
        <p:nvSpPr>
          <p:cNvPr id="10" name="TextBox 9"/>
          <p:cNvSpPr txBox="1"/>
          <p:nvPr/>
        </p:nvSpPr>
        <p:spPr>
          <a:xfrm>
            <a:off x="4913895" y="6339572"/>
            <a:ext cx="2394409" cy="553998"/>
          </a:xfrm>
          <a:prstGeom prst="rect">
            <a:avLst/>
          </a:prstGeom>
          <a:noFill/>
        </p:spPr>
        <p:txBody>
          <a:bodyPr wrap="square" rtlCol="0">
            <a:spAutoFit/>
          </a:bodyPr>
          <a:lstStyle/>
          <a:p>
            <a:r>
              <a:rPr lang="en-CA" sz="1000" b="1" kern="0" dirty="0" smtClean="0">
                <a:latin typeface="Arial" panose="020B0604020202020204" pitchFamily="34" charset="0"/>
                <a:cs typeface="Arial" panose="020B0604020202020204" pitchFamily="34" charset="0"/>
              </a:rPr>
              <a:t>**Note:  </a:t>
            </a:r>
            <a:r>
              <a:rPr lang="en-CA" sz="1000" kern="0" dirty="0" smtClean="0">
                <a:latin typeface="Arial" panose="020B0604020202020204" pitchFamily="34" charset="0"/>
                <a:cs typeface="Arial" panose="020B0604020202020204" pitchFamily="34" charset="0"/>
              </a:rPr>
              <a:t>Timelines begin from Ministry approval of OEB LTEP Implementation Plan</a:t>
            </a:r>
            <a:endParaRPr lang="en-CA" sz="1000"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47457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Autofit/>
          </a:bodyPr>
          <a:lstStyle/>
          <a:p>
            <a:r>
              <a:rPr lang="en-US" sz="2400" b="0" dirty="0" smtClean="0">
                <a:latin typeface="Arial" panose="020B0604020202020204" pitchFamily="34" charset="0"/>
                <a:cs typeface="Arial" panose="020B0604020202020204" pitchFamily="34" charset="0"/>
              </a:rPr>
              <a:t>3b. OEB – LDC </a:t>
            </a:r>
            <a:r>
              <a:rPr lang="en-CA" sz="2400" b="0" dirty="0">
                <a:latin typeface="Arial" panose="020B0604020202020204" pitchFamily="34" charset="0"/>
                <a:cs typeface="Arial" panose="020B0604020202020204" pitchFamily="34" charset="0"/>
              </a:rPr>
              <a:t>Efficiencies and Rates </a:t>
            </a:r>
            <a:r>
              <a:rPr lang="en-CA" sz="2400" b="0" dirty="0" smtClean="0">
                <a:latin typeface="Arial" panose="020B0604020202020204" pitchFamily="34" charset="0"/>
                <a:cs typeface="Arial" panose="020B0604020202020204" pitchFamily="34" charset="0"/>
              </a:rPr>
              <a:t>– </a:t>
            </a:r>
            <a:r>
              <a:rPr lang="en-US" sz="2400" b="0" dirty="0" smtClean="0">
                <a:latin typeface="Arial" panose="020B0604020202020204" pitchFamily="34" charset="0"/>
                <a:cs typeface="Arial" panose="020B0604020202020204" pitchFamily="34" charset="0"/>
              </a:rPr>
              <a:t>Considerations</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latin typeface="Arial" panose="020B0604020202020204" pitchFamily="34" charset="0"/>
              <a:cs typeface="Arial" panose="020B0604020202020204" pitchFamily="34" charset="0"/>
            </a:endParaRPr>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latin typeface="Arial" panose="020B0604020202020204" pitchFamily="34" charset="0"/>
                <a:cs typeface="Arial" panose="020B0604020202020204" pitchFamily="34" charset="0"/>
              </a:rPr>
              <a:t> </a:t>
            </a:r>
          </a:p>
        </p:txBody>
      </p:sp>
      <p:sp>
        <p:nvSpPr>
          <p:cNvPr id="4" name="Content Placeholder 3"/>
          <p:cNvSpPr>
            <a:spLocks noGrp="1"/>
          </p:cNvSpPr>
          <p:nvPr>
            <p:ph idx="1"/>
          </p:nvPr>
        </p:nvSpPr>
        <p:spPr>
          <a:xfrm>
            <a:off x="437859" y="1059992"/>
            <a:ext cx="8526629" cy="5256584"/>
          </a:xfrm>
        </p:spPr>
        <p:txBody>
          <a:bodyPr>
            <a:noAutofit/>
          </a:bodyPr>
          <a:lstStyle/>
          <a:p>
            <a:pPr marL="0" lvl="0" indent="0">
              <a:spcBef>
                <a:spcPts val="600"/>
              </a:spcBef>
              <a:spcAft>
                <a:spcPts val="600"/>
              </a:spcAft>
              <a:buNone/>
            </a:pPr>
            <a:r>
              <a:rPr lang="en-CA" sz="1100" b="1" i="1" dirty="0" smtClean="0">
                <a:latin typeface="Arial" panose="020B0604020202020204" pitchFamily="34" charset="0"/>
                <a:cs typeface="Arial" panose="020B0604020202020204" pitchFamily="34" charset="0"/>
              </a:rPr>
              <a:t>Sector:</a:t>
            </a:r>
            <a:endParaRPr lang="en-CA" sz="1100" dirty="0" smtClean="0">
              <a:latin typeface="Arial" panose="020B0604020202020204" pitchFamily="34" charset="0"/>
              <a:cs typeface="Arial" panose="020B0604020202020204" pitchFamily="34" charset="0"/>
            </a:endParaRPr>
          </a:p>
          <a:p>
            <a:pPr lvl="0">
              <a:spcBef>
                <a:spcPts val="600"/>
              </a:spcBef>
              <a:spcAft>
                <a:spcPts val="600"/>
              </a:spcAft>
            </a:pPr>
            <a:r>
              <a:rPr lang="en-CA" sz="1100" dirty="0" smtClean="0">
                <a:latin typeface="Arial" panose="020B0604020202020204" pitchFamily="34" charset="0"/>
                <a:cs typeface="Arial" panose="020B0604020202020204" pitchFamily="34" charset="0"/>
              </a:rPr>
              <a:t>Exact bill reduction levels are unknown, but real OM&amp;A and some capital cost avoidance can reasonably be expected.</a:t>
            </a:r>
          </a:p>
          <a:p>
            <a:pPr lvl="0">
              <a:spcBef>
                <a:spcPts val="600"/>
              </a:spcBef>
              <a:spcAft>
                <a:spcPts val="600"/>
              </a:spcAft>
            </a:pPr>
            <a:r>
              <a:rPr lang="en-CA" sz="1100" dirty="0" smtClean="0">
                <a:latin typeface="Arial" panose="020B0604020202020204" pitchFamily="34" charset="0"/>
                <a:cs typeface="Arial" panose="020B0604020202020204" pitchFamily="34" charset="0"/>
              </a:rPr>
              <a:t>Could </a:t>
            </a:r>
            <a:r>
              <a:rPr lang="en-CA" sz="1100" dirty="0">
                <a:latin typeface="Arial" panose="020B0604020202020204" pitchFamily="34" charset="0"/>
                <a:cs typeface="Arial" panose="020B0604020202020204" pitchFamily="34" charset="0"/>
              </a:rPr>
              <a:t>indirectly incent consolidation if LDCs feel they are unable to adequately manage their assets in light of tightening requirements.</a:t>
            </a:r>
          </a:p>
          <a:p>
            <a:pPr lvl="0">
              <a:spcBef>
                <a:spcPts val="600"/>
              </a:spcBef>
              <a:spcAft>
                <a:spcPts val="600"/>
              </a:spcAft>
            </a:pPr>
            <a:r>
              <a:rPr lang="en-CA" sz="1100" dirty="0">
                <a:latin typeface="Arial" panose="020B0604020202020204" pitchFamily="34" charset="0"/>
                <a:cs typeface="Arial" panose="020B0604020202020204" pitchFamily="34" charset="0"/>
              </a:rPr>
              <a:t>Any initiatives that have a direct impact on LDC profitability could affect the value of Hydro One.</a:t>
            </a:r>
          </a:p>
          <a:p>
            <a:pPr lvl="0">
              <a:spcBef>
                <a:spcPts val="600"/>
              </a:spcBef>
              <a:spcAft>
                <a:spcPts val="600"/>
              </a:spcAft>
            </a:pPr>
            <a:r>
              <a:rPr lang="en-CA" sz="1100" dirty="0">
                <a:latin typeface="Arial" panose="020B0604020202020204" pitchFamily="34" charset="0"/>
                <a:cs typeface="Arial" panose="020B0604020202020204" pitchFamily="34" charset="0"/>
              </a:rPr>
              <a:t>There is a tension between requiring productivity enhancements and creating firm performance standards.  LDCs have to invest to maintain system levels, but also finding cost efficiencies, which is an incentive for </a:t>
            </a:r>
            <a:r>
              <a:rPr lang="en-CA" sz="1100" dirty="0" smtClean="0">
                <a:latin typeface="Arial" panose="020B0604020202020204" pitchFamily="34" charset="0"/>
                <a:cs typeface="Arial" panose="020B0604020202020204" pitchFamily="34" charset="0"/>
              </a:rPr>
              <a:t>innovation. The Ministry and the OEB may have to also explore reducing regulatory burden/barriers on LDCs so they have the tools available to satisfy new performance expectations.</a:t>
            </a:r>
            <a:endParaRPr lang="en-CA" sz="1100" dirty="0">
              <a:latin typeface="Arial" panose="020B0604020202020204" pitchFamily="34" charset="0"/>
              <a:cs typeface="Arial" panose="020B0604020202020204" pitchFamily="34" charset="0"/>
            </a:endParaRPr>
          </a:p>
          <a:p>
            <a:pPr marL="0" lvl="0" indent="0">
              <a:spcBef>
                <a:spcPts val="600"/>
              </a:spcBef>
              <a:spcAft>
                <a:spcPts val="600"/>
              </a:spcAft>
              <a:buNone/>
            </a:pPr>
            <a:r>
              <a:rPr lang="en-CA" sz="1100" b="1" i="1" dirty="0" smtClean="0">
                <a:latin typeface="Arial" panose="020B0604020202020204" pitchFamily="34" charset="0"/>
                <a:cs typeface="Arial" panose="020B0604020202020204" pitchFamily="34" charset="0"/>
              </a:rPr>
              <a:t>Regulatory:</a:t>
            </a:r>
            <a:endParaRPr lang="en-CA" sz="1100" b="1" i="1" dirty="0">
              <a:latin typeface="Arial" panose="020B0604020202020204" pitchFamily="34" charset="0"/>
              <a:cs typeface="Arial" panose="020B0604020202020204" pitchFamily="34" charset="0"/>
            </a:endParaRPr>
          </a:p>
          <a:p>
            <a:pPr lvl="0">
              <a:spcBef>
                <a:spcPts val="600"/>
              </a:spcBef>
              <a:spcAft>
                <a:spcPts val="600"/>
              </a:spcAft>
            </a:pPr>
            <a:r>
              <a:rPr lang="en-CA" sz="1100" dirty="0">
                <a:latin typeface="Arial" panose="020B0604020202020204" pitchFamily="34" charset="0"/>
                <a:cs typeface="Arial" panose="020B0604020202020204" pitchFamily="34" charset="0"/>
              </a:rPr>
              <a:t>The OEB is the electricity distribution sector’s independent regulator and as such is responsible for establishing rate-setting mechanisms in line with its statutory objectives.</a:t>
            </a:r>
          </a:p>
          <a:p>
            <a:pPr lvl="1">
              <a:spcBef>
                <a:spcPts val="300"/>
              </a:spcBef>
              <a:spcAft>
                <a:spcPts val="300"/>
              </a:spcAft>
              <a:buFont typeface="Arial" pitchFamily="34" charset="0"/>
              <a:buChar char="−"/>
            </a:pPr>
            <a:r>
              <a:rPr lang="en-CA" sz="1000" dirty="0">
                <a:latin typeface="Arial" panose="020B0604020202020204" pitchFamily="34" charset="0"/>
                <a:cs typeface="Arial" panose="020B0604020202020204" pitchFamily="34" charset="0"/>
              </a:rPr>
              <a:t>The Ministry would engage with OEB to align on approach, and provide only high-level direction so as to respect OEB’s role in determining implementation specifics.</a:t>
            </a:r>
          </a:p>
          <a:p>
            <a:pPr lvl="1">
              <a:spcBef>
                <a:spcPts val="300"/>
              </a:spcBef>
              <a:spcAft>
                <a:spcPts val="300"/>
              </a:spcAft>
              <a:buFont typeface="Arial" pitchFamily="34" charset="0"/>
              <a:buChar char="−"/>
            </a:pPr>
            <a:r>
              <a:rPr lang="en-CA" sz="1000" dirty="0">
                <a:latin typeface="Arial" panose="020B0604020202020204" pitchFamily="34" charset="0"/>
                <a:cs typeface="Arial" panose="020B0604020202020204" pitchFamily="34" charset="0"/>
              </a:rPr>
              <a:t>The OEB would likely need to conduct policy hearings and stakeholder consultations on these initiatives, though Ministry could request new rules be in place for next major LDC rate cycle.</a:t>
            </a:r>
          </a:p>
          <a:p>
            <a:pPr lvl="0">
              <a:spcBef>
                <a:spcPts val="600"/>
              </a:spcBef>
              <a:spcAft>
                <a:spcPts val="600"/>
              </a:spcAft>
            </a:pPr>
            <a:r>
              <a:rPr lang="en-CA" sz="1100" dirty="0">
                <a:latin typeface="Arial" panose="020B0604020202020204" pitchFamily="34" charset="0"/>
                <a:cs typeface="Arial" panose="020B0604020202020204" pitchFamily="34" charset="0"/>
              </a:rPr>
              <a:t>LDCs are resistant to peer comparison for a variety of historical and service territory issues. OEB econometric analysis has generally supported limiting peer comparisons. As comparisons would be an important component of benchmarking performance standards, the Ministry may experience sector pushback.</a:t>
            </a:r>
          </a:p>
          <a:p>
            <a:pPr lvl="0">
              <a:spcBef>
                <a:spcPts val="600"/>
              </a:spcBef>
              <a:spcAft>
                <a:spcPts val="600"/>
              </a:spcAft>
            </a:pPr>
            <a:r>
              <a:rPr lang="en-CA" sz="1100" dirty="0">
                <a:latin typeface="Arial" panose="020B0604020202020204" pitchFamily="34" charset="0"/>
                <a:cs typeface="Arial" panose="020B0604020202020204" pitchFamily="34" charset="0"/>
              </a:rPr>
              <a:t>Updating rate-setting mechanisms and regulatory processes could create regulatory uncertainty and limit LDC activity. The OEB has revised its processes multiple times over the past 15 years</a:t>
            </a:r>
            <a:r>
              <a:rPr lang="en-CA" sz="1100" dirty="0" smtClean="0">
                <a:latin typeface="Arial" panose="020B0604020202020204" pitchFamily="34" charset="0"/>
                <a:cs typeface="Arial" panose="020B0604020202020204" pitchFamily="34" charset="0"/>
              </a:rPr>
              <a:t>.</a:t>
            </a:r>
            <a:endParaRPr lang="en-CA"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11289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CA"/>
          </a:p>
        </p:txBody>
      </p:sp>
      <p:sp>
        <p:nvSpPr>
          <p:cNvPr id="3" name="Subtitle 2"/>
          <p:cNvSpPr>
            <a:spLocks noGrp="1"/>
          </p:cNvSpPr>
          <p:nvPr>
            <p:ph type="subTitle" idx="1"/>
          </p:nvPr>
        </p:nvSpPr>
        <p:spPr/>
        <p:txBody>
          <a:bodyPr/>
          <a:lstStyle/>
          <a:p>
            <a:endParaRPr lang="en-CA"/>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950" y="188640"/>
            <a:ext cx="8982100" cy="6480720"/>
          </a:xfrm>
          <a:prstGeom prst="rect">
            <a:avLst/>
          </a:prstGeom>
          <a:ln>
            <a:solidFill>
              <a:schemeClr val="tx1"/>
            </a:solidFill>
          </a:ln>
        </p:spPr>
      </p:pic>
    </p:spTree>
    <p:extLst>
      <p:ext uri="{BB962C8B-B14F-4D97-AF65-F5344CB8AC3E}">
        <p14:creationId xmlns:p14="http://schemas.microsoft.com/office/powerpoint/2010/main" val="6074140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507288" cy="720080"/>
          </a:xfrm>
        </p:spPr>
        <p:txBody>
          <a:bodyPr>
            <a:noAutofit/>
          </a:bodyPr>
          <a:lstStyle/>
          <a:p>
            <a:r>
              <a:rPr lang="en-CA" sz="2400" b="0" dirty="0" smtClean="0">
                <a:latin typeface="Arial" pitchFamily="34" charset="0"/>
                <a:cs typeface="Arial" pitchFamily="34" charset="0"/>
              </a:rPr>
              <a:t>3c. OPG –</a:t>
            </a:r>
            <a:r>
              <a:rPr lang="en-CA" sz="2400" b="0" dirty="0">
                <a:latin typeface="Arial" pitchFamily="34" charset="0"/>
                <a:cs typeface="Arial" pitchFamily="34" charset="0"/>
              </a:rPr>
              <a:t> </a:t>
            </a:r>
            <a:r>
              <a:rPr lang="en-CA" sz="2400" b="0" dirty="0" smtClean="0">
                <a:latin typeface="Arial" pitchFamily="34" charset="0"/>
                <a:cs typeface="Arial" pitchFamily="34" charset="0"/>
              </a:rPr>
              <a:t>Operational Efficiencies</a:t>
            </a:r>
            <a:endParaRPr lang="en-CA" b="0" dirty="0">
              <a:latin typeface="Arial" pitchFamily="34" charset="0"/>
              <a:cs typeface="Arial" pitchFamily="34" charset="0"/>
            </a:endParaRPr>
          </a:p>
        </p:txBody>
      </p:sp>
      <p:sp>
        <p:nvSpPr>
          <p:cNvPr id="3" name="Content Placeholder 2"/>
          <p:cNvSpPr>
            <a:spLocks noGrp="1"/>
          </p:cNvSpPr>
          <p:nvPr>
            <p:ph idx="1"/>
          </p:nvPr>
        </p:nvSpPr>
        <p:spPr>
          <a:xfrm>
            <a:off x="603058" y="1196752"/>
            <a:ext cx="8507288" cy="5070544"/>
          </a:xfrm>
        </p:spPr>
        <p:txBody>
          <a:bodyPr>
            <a:noAutofit/>
          </a:bodyPr>
          <a:lstStyle/>
          <a:p>
            <a:pPr>
              <a:spcAft>
                <a:spcPts val="400"/>
              </a:spcAft>
            </a:pPr>
            <a:r>
              <a:rPr lang="en-US" sz="1100" dirty="0" smtClean="0">
                <a:latin typeface="Arial" panose="020B0604020202020204" pitchFamily="34" charset="0"/>
                <a:cs typeface="Arial" panose="020B0604020202020204" pitchFamily="34" charset="0"/>
              </a:rPr>
              <a:t>Provide expectation that OPG meet more aggressive cost targets, improving efficiency by ~$3/Megawatt hour (</a:t>
            </a:r>
            <a:r>
              <a:rPr lang="en-US" sz="1100" dirty="0" err="1" smtClean="0">
                <a:latin typeface="Arial" panose="020B0604020202020204" pitchFamily="34" charset="0"/>
                <a:cs typeface="Arial" panose="020B0604020202020204" pitchFamily="34" charset="0"/>
              </a:rPr>
              <a:t>MWh</a:t>
            </a:r>
            <a:r>
              <a:rPr lang="en-US" sz="1100" dirty="0" smtClean="0">
                <a:latin typeface="Arial" panose="020B0604020202020204" pitchFamily="34" charset="0"/>
                <a:cs typeface="Arial" panose="020B0604020202020204" pitchFamily="34" charset="0"/>
              </a:rPr>
              <a:t>).</a:t>
            </a:r>
            <a:endParaRPr lang="en-CA" sz="1050" b="1" u="sng" dirty="0" smtClean="0">
              <a:latin typeface="Arial" panose="020B0604020202020204" pitchFamily="34" charset="0"/>
              <a:cs typeface="Arial" panose="020B0604020202020204" pitchFamily="34" charset="0"/>
            </a:endParaRPr>
          </a:p>
          <a:p>
            <a:pPr marL="0" indent="0">
              <a:spcAft>
                <a:spcPts val="400"/>
              </a:spcAft>
              <a:buNone/>
            </a:pPr>
            <a:r>
              <a:rPr lang="en-CA" sz="1100" b="1" u="sng" dirty="0" smtClean="0">
                <a:latin typeface="Arial" panose="020B0604020202020204" pitchFamily="34" charset="0"/>
                <a:cs typeface="Arial" panose="020B0604020202020204" pitchFamily="34" charset="0"/>
              </a:rPr>
              <a:t>Considerations</a:t>
            </a:r>
            <a:endParaRPr lang="en-CA" sz="1100" b="1" u="sng" dirty="0">
              <a:latin typeface="Arial" panose="020B0604020202020204" pitchFamily="34" charset="0"/>
              <a:cs typeface="Arial" panose="020B0604020202020204" pitchFamily="34" charset="0"/>
            </a:endParaRPr>
          </a:p>
          <a:p>
            <a:pPr>
              <a:spcAft>
                <a:spcPts val="400"/>
              </a:spcAft>
            </a:pPr>
            <a:r>
              <a:rPr lang="en-US" sz="1100" dirty="0" smtClean="0">
                <a:latin typeface="Arial" panose="020B0604020202020204" pitchFamily="34" charset="0"/>
                <a:cs typeface="Arial" panose="020B0604020202020204" pitchFamily="34" charset="0"/>
              </a:rPr>
              <a:t>OPG recently submitted its 2017-19 business plan to the Province for concurrence.  That plan includes the following:</a:t>
            </a:r>
          </a:p>
          <a:p>
            <a:pPr lvl="1">
              <a:spcAft>
                <a:spcPts val="400"/>
              </a:spcAft>
              <a:buFont typeface="Arial" pitchFamily="34" charset="0"/>
              <a:buChar char="−"/>
            </a:pPr>
            <a:r>
              <a:rPr lang="en-US" sz="1000" dirty="0" smtClean="0">
                <a:latin typeface="Arial" panose="020B0604020202020204" pitchFamily="34" charset="0"/>
                <a:cs typeface="Arial" panose="020B0604020202020204" pitchFamily="34" charset="0"/>
              </a:rPr>
              <a:t>Enterprise total generating cost increasing from $48/</a:t>
            </a:r>
            <a:r>
              <a:rPr lang="en-US" sz="1000" dirty="0" err="1" smtClean="0">
                <a:latin typeface="Arial" panose="020B0604020202020204" pitchFamily="34" charset="0"/>
                <a:cs typeface="Arial" panose="020B0604020202020204" pitchFamily="34" charset="0"/>
              </a:rPr>
              <a:t>MWh</a:t>
            </a:r>
            <a:r>
              <a:rPr lang="en-US" sz="1000" dirty="0" smtClean="0">
                <a:latin typeface="Arial" panose="020B0604020202020204" pitchFamily="34" charset="0"/>
                <a:cs typeface="Arial" panose="020B0604020202020204" pitchFamily="34" charset="0"/>
              </a:rPr>
              <a:t> in 2016 to an average of $55/</a:t>
            </a:r>
            <a:r>
              <a:rPr lang="en-US" sz="1000" dirty="0" err="1" smtClean="0">
                <a:latin typeface="Arial" panose="020B0604020202020204" pitchFamily="34" charset="0"/>
                <a:cs typeface="Arial" panose="020B0604020202020204" pitchFamily="34" charset="0"/>
              </a:rPr>
              <a:t>MWh</a:t>
            </a:r>
            <a:r>
              <a:rPr lang="en-US" sz="1000" dirty="0" smtClean="0">
                <a:latin typeface="Arial" panose="020B0604020202020204" pitchFamily="34" charset="0"/>
                <a:cs typeface="Arial" panose="020B0604020202020204" pitchFamily="34" charset="0"/>
              </a:rPr>
              <a:t> over the plan period.</a:t>
            </a:r>
          </a:p>
          <a:p>
            <a:pPr lvl="1">
              <a:spcAft>
                <a:spcPts val="400"/>
              </a:spcAft>
              <a:buFont typeface="Arial" pitchFamily="34" charset="0"/>
              <a:buChar char="−"/>
            </a:pPr>
            <a:r>
              <a:rPr lang="en-US" sz="1000" dirty="0" smtClean="0">
                <a:latin typeface="Arial" panose="020B0604020202020204" pitchFamily="34" charset="0"/>
                <a:cs typeface="Arial" panose="020B0604020202020204" pitchFamily="34" charset="0"/>
              </a:rPr>
              <a:t>An average residential monthly bill increases of $1.05/month annually from 2017-2021.</a:t>
            </a:r>
          </a:p>
          <a:p>
            <a:pPr>
              <a:spcAft>
                <a:spcPts val="400"/>
              </a:spcAft>
            </a:pPr>
            <a:r>
              <a:rPr lang="en-US" sz="1100" dirty="0" smtClean="0">
                <a:latin typeface="Arial" panose="020B0604020202020204" pitchFamily="34" charset="0"/>
                <a:cs typeface="Arial" panose="020B0604020202020204" pitchFamily="34" charset="0"/>
              </a:rPr>
              <a:t>Much of this increase is due to the Darlington refurbishment project, which increases costs and reduces OPG’s generation over the planning period.</a:t>
            </a:r>
          </a:p>
          <a:p>
            <a:pPr>
              <a:spcAft>
                <a:spcPts val="400"/>
              </a:spcAft>
            </a:pPr>
            <a:r>
              <a:rPr lang="en-US" sz="1100" dirty="0" smtClean="0">
                <a:latin typeface="Arial" panose="020B0604020202020204" pitchFamily="34" charset="0"/>
                <a:cs typeface="Arial" panose="020B0604020202020204" pitchFamily="34" charset="0"/>
              </a:rPr>
              <a:t>OPG has also shared its stretch targets for total cost of generation, which average $52/</a:t>
            </a:r>
            <a:r>
              <a:rPr lang="en-US" sz="1100" dirty="0" err="1" smtClean="0">
                <a:latin typeface="Arial" panose="020B0604020202020204" pitchFamily="34" charset="0"/>
                <a:cs typeface="Arial" panose="020B0604020202020204" pitchFamily="34" charset="0"/>
              </a:rPr>
              <a:t>MWh</a:t>
            </a:r>
            <a:r>
              <a:rPr lang="en-US" sz="1100" dirty="0" smtClean="0">
                <a:latin typeface="Arial" panose="020B0604020202020204" pitchFamily="34" charset="0"/>
                <a:cs typeface="Arial" panose="020B0604020202020204" pitchFamily="34" charset="0"/>
              </a:rPr>
              <a:t> over the 2017-19 plan, a ~$3/</a:t>
            </a:r>
            <a:r>
              <a:rPr lang="en-US" sz="1100" dirty="0" err="1" smtClean="0">
                <a:latin typeface="Arial" panose="020B0604020202020204" pitchFamily="34" charset="0"/>
                <a:cs typeface="Arial" panose="020B0604020202020204" pitchFamily="34" charset="0"/>
              </a:rPr>
              <a:t>MWh</a:t>
            </a:r>
            <a:r>
              <a:rPr lang="en-US" sz="1100" dirty="0" smtClean="0">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reduction (5-6%) relative </a:t>
            </a:r>
            <a:r>
              <a:rPr lang="en-US" sz="1100" dirty="0" smtClean="0">
                <a:latin typeface="Arial" panose="020B0604020202020204" pitchFamily="34" charset="0"/>
                <a:cs typeface="Arial" panose="020B0604020202020204" pitchFamily="34" charset="0"/>
              </a:rPr>
              <a:t>to its $55/</a:t>
            </a:r>
            <a:r>
              <a:rPr lang="en-US" sz="1100" dirty="0" err="1" smtClean="0">
                <a:latin typeface="Arial" panose="020B0604020202020204" pitchFamily="34" charset="0"/>
                <a:cs typeface="Arial" panose="020B0604020202020204" pitchFamily="34" charset="0"/>
              </a:rPr>
              <a:t>MWh</a:t>
            </a:r>
            <a:r>
              <a:rPr lang="en-US" sz="1100" dirty="0" smtClean="0">
                <a:latin typeface="Arial" panose="020B0604020202020204" pitchFamily="34" charset="0"/>
                <a:cs typeface="Arial" panose="020B0604020202020204" pitchFamily="34" charset="0"/>
              </a:rPr>
              <a:t> business plan targets. </a:t>
            </a:r>
          </a:p>
          <a:p>
            <a:pPr>
              <a:spcAft>
                <a:spcPts val="400"/>
              </a:spcAft>
            </a:pPr>
            <a:r>
              <a:rPr lang="en-US" sz="1100" dirty="0" smtClean="0">
                <a:latin typeface="Arial" panose="020B0604020202020204" pitchFamily="34" charset="0"/>
                <a:cs typeface="Arial" panose="020B0604020202020204" pitchFamily="34" charset="0"/>
              </a:rPr>
              <a:t>The Province could provide instructions to OPG to focus on its stretch target as part of the Minister’s Concurrence letter.  This is a public document that OEB would likely review and incorporate as part of OPG’s current rate application.</a:t>
            </a:r>
          </a:p>
          <a:p>
            <a:pPr>
              <a:spcAft>
                <a:spcPts val="400"/>
              </a:spcAft>
            </a:pPr>
            <a:r>
              <a:rPr lang="en-US" sz="1100" dirty="0" smtClean="0">
                <a:latin typeface="Arial" panose="020B0604020202020204" pitchFamily="34" charset="0"/>
                <a:cs typeface="Arial" panose="020B0604020202020204" pitchFamily="34" charset="0"/>
              </a:rPr>
              <a:t>Consistent with regulations under the </a:t>
            </a:r>
            <a:r>
              <a:rPr lang="en-US" sz="1100" i="1" dirty="0" smtClean="0">
                <a:latin typeface="Arial" panose="020B0604020202020204" pitchFamily="34" charset="0"/>
                <a:cs typeface="Arial" panose="020B0604020202020204" pitchFamily="34" charset="0"/>
              </a:rPr>
              <a:t>Ontario Energy Board Act</a:t>
            </a:r>
            <a:r>
              <a:rPr lang="en-US" sz="1100" dirty="0" smtClean="0">
                <a:latin typeface="Arial" panose="020B0604020202020204" pitchFamily="34" charset="0"/>
                <a:cs typeface="Arial" panose="020B0604020202020204" pitchFamily="34" charset="0"/>
              </a:rPr>
              <a:t>, OPG is seeking smoothed rates for nuclear as part of its 2017-2021 rate application.  </a:t>
            </a:r>
          </a:p>
          <a:p>
            <a:pPr lvl="1">
              <a:spcAft>
                <a:spcPts val="400"/>
              </a:spcAft>
              <a:buFont typeface="Arial" pitchFamily="34" charset="0"/>
              <a:buChar char="−"/>
            </a:pPr>
            <a:r>
              <a:rPr lang="en-US" sz="1000" dirty="0" smtClean="0">
                <a:latin typeface="Arial" pitchFamily="34" charset="0"/>
                <a:cs typeface="Arial" pitchFamily="34" charset="0"/>
              </a:rPr>
              <a:t>As a result, the benefit to ratepayers of reducing generation costs is uncertain.  </a:t>
            </a:r>
          </a:p>
          <a:p>
            <a:pPr lvl="1">
              <a:spcAft>
                <a:spcPts val="400"/>
              </a:spcAft>
              <a:buFont typeface="Arial" pitchFamily="34" charset="0"/>
              <a:buChar char="−"/>
            </a:pPr>
            <a:r>
              <a:rPr lang="en-US" sz="1000" dirty="0" smtClean="0">
                <a:latin typeface="Arial" pitchFamily="34" charset="0"/>
                <a:cs typeface="Arial" pitchFamily="34" charset="0"/>
              </a:rPr>
              <a:t>Given that the application extends beyond the business plan period, and to ensure OPG does not delay costs beyond the planning horizon, the Province may want to provide additional direction for out year expenditures.</a:t>
            </a:r>
          </a:p>
          <a:p>
            <a:pPr>
              <a:spcAft>
                <a:spcPts val="400"/>
              </a:spcAft>
            </a:pPr>
            <a:r>
              <a:rPr lang="en-US" sz="1100" dirty="0" smtClean="0">
                <a:latin typeface="Arial" pitchFamily="34" charset="0"/>
                <a:cs typeface="Arial" pitchFamily="34" charset="0"/>
              </a:rPr>
              <a:t>If OPG is unable to meet more aggressive cost targets, this could impact net income, and the Province’s fiscal plan.</a:t>
            </a:r>
          </a:p>
          <a:p>
            <a:pPr lvl="1">
              <a:spcAft>
                <a:spcPts val="400"/>
              </a:spcAft>
              <a:buFont typeface="Arial" pitchFamily="34" charset="0"/>
              <a:buChar char="−"/>
            </a:pPr>
            <a:r>
              <a:rPr lang="en-US" sz="1000" dirty="0" smtClean="0">
                <a:latin typeface="Arial" pitchFamily="34" charset="0"/>
                <a:cs typeface="Arial" pitchFamily="34" charset="0"/>
              </a:rPr>
              <a:t>The total cost of $3/</a:t>
            </a:r>
            <a:r>
              <a:rPr lang="en-US" sz="1000" dirty="0" err="1" smtClean="0">
                <a:latin typeface="Arial" pitchFamily="34" charset="0"/>
                <a:cs typeface="Arial" pitchFamily="34" charset="0"/>
              </a:rPr>
              <a:t>MWh</a:t>
            </a:r>
            <a:r>
              <a:rPr lang="en-US" sz="1000" dirty="0" smtClean="0">
                <a:latin typeface="Arial" pitchFamily="34" charset="0"/>
                <a:cs typeface="Arial" pitchFamily="34" charset="0"/>
              </a:rPr>
              <a:t> based on OPG’s forecast production of 74 </a:t>
            </a:r>
            <a:r>
              <a:rPr lang="en-US" sz="1000" dirty="0" err="1" smtClean="0">
                <a:latin typeface="Arial" pitchFamily="34" charset="0"/>
                <a:cs typeface="Arial" pitchFamily="34" charset="0"/>
              </a:rPr>
              <a:t>TWh</a:t>
            </a:r>
            <a:r>
              <a:rPr lang="en-US" sz="1000" dirty="0" smtClean="0">
                <a:latin typeface="Arial" pitchFamily="34" charset="0"/>
                <a:cs typeface="Arial" pitchFamily="34" charset="0"/>
              </a:rPr>
              <a:t>/</a:t>
            </a:r>
            <a:r>
              <a:rPr lang="en-US" sz="1000" dirty="0" err="1" smtClean="0">
                <a:latin typeface="Arial" pitchFamily="34" charset="0"/>
                <a:cs typeface="Arial" pitchFamily="34" charset="0"/>
              </a:rPr>
              <a:t>yr</a:t>
            </a:r>
            <a:r>
              <a:rPr lang="en-US" sz="1000" dirty="0" smtClean="0">
                <a:latin typeface="Arial" pitchFamily="34" charset="0"/>
                <a:cs typeface="Arial" pitchFamily="34" charset="0"/>
              </a:rPr>
              <a:t> is about $240 million per year. </a:t>
            </a:r>
          </a:p>
          <a:p>
            <a:pPr>
              <a:spcAft>
                <a:spcPts val="400"/>
              </a:spcAft>
            </a:pPr>
            <a:r>
              <a:rPr lang="en-US" sz="1100" dirty="0" smtClean="0">
                <a:latin typeface="Arial" pitchFamily="34" charset="0"/>
                <a:cs typeface="Arial" pitchFamily="34" charset="0"/>
              </a:rPr>
              <a:t>The Province could work with OPG to craft language in the concurrence letter in order to avoid setting unintended precedents for future rate application processes.</a:t>
            </a:r>
          </a:p>
        </p:txBody>
      </p:sp>
    </p:spTree>
    <p:extLst>
      <p:ext uri="{BB962C8B-B14F-4D97-AF65-F5344CB8AC3E}">
        <p14:creationId xmlns:p14="http://schemas.microsoft.com/office/powerpoint/2010/main" val="238195464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731520"/>
          </a:xfrm>
        </p:spPr>
        <p:txBody>
          <a:bodyPr>
            <a:normAutofit/>
          </a:bodyPr>
          <a:lstStyle/>
          <a:p>
            <a:pPr marL="457200" indent="-457200">
              <a:buFont typeface="+mj-lt"/>
              <a:buAutoNum type="arabicPeriod" startAt="4"/>
            </a:pPr>
            <a:r>
              <a:rPr lang="en-CA" sz="2400" b="0" dirty="0" smtClean="0">
                <a:latin typeface="Arial" pitchFamily="34" charset="0"/>
                <a:cs typeface="Arial" pitchFamily="34" charset="0"/>
              </a:rPr>
              <a:t>Enhanced Tax-Base RPP Rebate (5%)</a:t>
            </a:r>
            <a:endParaRPr lang="en-CA" sz="2400" strike="sngStrike" dirty="0"/>
          </a:p>
        </p:txBody>
      </p:sp>
      <p:sp>
        <p:nvSpPr>
          <p:cNvPr id="3" name="Content Placeholder 2"/>
          <p:cNvSpPr>
            <a:spLocks noGrp="1"/>
          </p:cNvSpPr>
          <p:nvPr>
            <p:ph idx="1"/>
          </p:nvPr>
        </p:nvSpPr>
        <p:spPr>
          <a:xfrm>
            <a:off x="457200" y="1219200"/>
            <a:ext cx="8507288" cy="2929880"/>
          </a:xfrm>
        </p:spPr>
        <p:txBody>
          <a:bodyPr>
            <a:noAutofit/>
          </a:bodyPr>
          <a:lstStyle/>
          <a:p>
            <a:pPr>
              <a:spcBef>
                <a:spcPts val="0"/>
              </a:spcBef>
            </a:pPr>
            <a:r>
              <a:rPr lang="en-CA" sz="1100" dirty="0">
                <a:latin typeface="Arial" panose="020B0604020202020204" pitchFamily="34" charset="0"/>
                <a:cs typeface="Arial" panose="020B0604020202020204" pitchFamily="34" charset="0"/>
              </a:rPr>
              <a:t>Enhancing the rebate by a further 5% on the amount before tax provides an average savings of about $7 each month or $84 annually for a typical residential electricity consumer.  </a:t>
            </a:r>
          </a:p>
          <a:p>
            <a:pPr>
              <a:spcBef>
                <a:spcPts val="0"/>
              </a:spcBef>
            </a:pPr>
            <a:endParaRPr lang="en-CA" sz="1100" dirty="0" smtClean="0">
              <a:latin typeface="Arial" panose="020B0604020202020204" pitchFamily="34" charset="0"/>
              <a:cs typeface="Arial" panose="020B0604020202020204" pitchFamily="34" charset="0"/>
            </a:endParaRPr>
          </a:p>
          <a:p>
            <a:pPr>
              <a:spcBef>
                <a:spcPts val="0"/>
              </a:spcBef>
            </a:pPr>
            <a:r>
              <a:rPr lang="en-CA" sz="1100" dirty="0" smtClean="0">
                <a:latin typeface="Arial" panose="020B0604020202020204" pitchFamily="34" charset="0"/>
                <a:cs typeface="Arial" panose="020B0604020202020204" pitchFamily="34" charset="0"/>
              </a:rPr>
              <a:t>As of January 1, 2017, electricity consumers eligible for the Regulated Price Plan (RPP) receive an 8% rebate equivalent to the provincial portion of HST on their pre-tax bill.</a:t>
            </a:r>
          </a:p>
          <a:p>
            <a:pPr>
              <a:spcBef>
                <a:spcPts val="0"/>
              </a:spcBef>
            </a:pPr>
            <a:endParaRPr lang="en-CA" sz="1100" dirty="0">
              <a:latin typeface="Arial" panose="020B0604020202020204" pitchFamily="34" charset="0"/>
              <a:cs typeface="Arial" panose="020B0604020202020204" pitchFamily="34" charset="0"/>
            </a:endParaRPr>
          </a:p>
          <a:p>
            <a:pPr>
              <a:spcBef>
                <a:spcPts val="0"/>
              </a:spcBef>
            </a:pPr>
            <a:r>
              <a:rPr lang="en-CA" sz="1100" dirty="0">
                <a:latin typeface="Arial" panose="020B0604020202020204" pitchFamily="34" charset="0"/>
                <a:cs typeface="Arial" panose="020B0604020202020204" pitchFamily="34" charset="0"/>
              </a:rPr>
              <a:t>The eligibility criteria for the 8% rebate is as follows:</a:t>
            </a:r>
          </a:p>
          <a:p>
            <a:pPr marL="685800" lvl="2">
              <a:spcBef>
                <a:spcPts val="300"/>
              </a:spcBef>
            </a:pPr>
            <a:r>
              <a:rPr lang="en-CA" sz="1000" dirty="0">
                <a:latin typeface="Arial" panose="020B0604020202020204" pitchFamily="34" charset="0"/>
                <a:cs typeface="Arial" panose="020B0604020202020204" pitchFamily="34" charset="0"/>
              </a:rPr>
              <a:t>Consumers with a demand of 50 kW or less;</a:t>
            </a:r>
          </a:p>
          <a:p>
            <a:pPr marL="685800" lvl="2">
              <a:spcBef>
                <a:spcPts val="300"/>
              </a:spcBef>
            </a:pPr>
            <a:r>
              <a:rPr lang="en-CA" sz="1000" dirty="0">
                <a:latin typeface="Arial" panose="020B0604020202020204" pitchFamily="34" charset="0"/>
                <a:cs typeface="Arial" panose="020B0604020202020204" pitchFamily="34" charset="0"/>
              </a:rPr>
              <a:t>Consumers with a demand of 250,000 kWh/year or less;</a:t>
            </a:r>
          </a:p>
          <a:p>
            <a:pPr marL="685800" lvl="2">
              <a:spcBef>
                <a:spcPts val="300"/>
              </a:spcBef>
            </a:pPr>
            <a:r>
              <a:rPr lang="en-CA" sz="1000" dirty="0">
                <a:latin typeface="Arial" panose="020B0604020202020204" pitchFamily="34" charset="0"/>
                <a:cs typeface="Arial" panose="020B0604020202020204" pitchFamily="34" charset="0"/>
              </a:rPr>
              <a:t>Farms;</a:t>
            </a:r>
          </a:p>
          <a:p>
            <a:pPr marL="685800" lvl="2">
              <a:spcBef>
                <a:spcPts val="300"/>
              </a:spcBef>
            </a:pPr>
            <a:r>
              <a:rPr lang="en-CA" sz="1000" dirty="0">
                <a:latin typeface="Arial" panose="020B0604020202020204" pitchFamily="34" charset="0"/>
                <a:cs typeface="Arial" panose="020B0604020202020204" pitchFamily="34" charset="0"/>
              </a:rPr>
              <a:t>Multi-unit residential buildings and other facilities used as residential rental units;</a:t>
            </a:r>
          </a:p>
          <a:p>
            <a:pPr marL="685800" lvl="2">
              <a:spcBef>
                <a:spcPts val="300"/>
              </a:spcBef>
            </a:pPr>
            <a:r>
              <a:rPr lang="en-CA" sz="1000" dirty="0">
                <a:latin typeface="Arial" panose="020B0604020202020204" pitchFamily="34" charset="0"/>
                <a:cs typeface="Arial" panose="020B0604020202020204" pitchFamily="34" charset="0"/>
              </a:rPr>
              <a:t>Dwellings;</a:t>
            </a:r>
          </a:p>
          <a:p>
            <a:pPr marL="685800" lvl="2">
              <a:spcBef>
                <a:spcPts val="300"/>
              </a:spcBef>
            </a:pPr>
            <a:r>
              <a:rPr lang="en-CA" sz="1000" dirty="0">
                <a:latin typeface="Arial" panose="020B0604020202020204" pitchFamily="34" charset="0"/>
                <a:cs typeface="Arial" panose="020B0604020202020204" pitchFamily="34" charset="0"/>
              </a:rPr>
              <a:t>Condominiums; and</a:t>
            </a:r>
          </a:p>
          <a:p>
            <a:pPr marL="685800" lvl="2">
              <a:spcBef>
                <a:spcPts val="300"/>
              </a:spcBef>
            </a:pPr>
            <a:r>
              <a:rPr lang="en-CA" sz="1000" dirty="0">
                <a:latin typeface="Arial" panose="020B0604020202020204" pitchFamily="34" charset="0"/>
                <a:cs typeface="Arial" panose="020B0604020202020204" pitchFamily="34" charset="0"/>
              </a:rPr>
              <a:t>Co-operatives with housing </a:t>
            </a:r>
            <a:r>
              <a:rPr lang="en-CA" sz="1000" dirty="0" smtClean="0">
                <a:latin typeface="Arial" panose="020B0604020202020204" pitchFamily="34" charset="0"/>
                <a:cs typeface="Arial" panose="020B0604020202020204" pitchFamily="34" charset="0"/>
              </a:rPr>
              <a:t>units.</a:t>
            </a:r>
            <a:endParaRPr lang="en-CA" sz="1000" dirty="0">
              <a:latin typeface="Arial" panose="020B0604020202020204" pitchFamily="34" charset="0"/>
              <a:cs typeface="Arial" panose="020B0604020202020204" pitchFamily="34" charset="0"/>
            </a:endParaRPr>
          </a:p>
          <a:p>
            <a:pPr>
              <a:spcBef>
                <a:spcPts val="0"/>
              </a:spcBef>
            </a:pPr>
            <a:endParaRPr lang="en-CA" sz="1100" dirty="0" smtClean="0">
              <a:latin typeface="Arial" panose="020B0604020202020204" pitchFamily="34" charset="0"/>
              <a:cs typeface="Arial" panose="020B0604020202020204" pitchFamily="34" charset="0"/>
            </a:endParaRPr>
          </a:p>
          <a:p>
            <a:pPr marL="0" indent="0">
              <a:lnSpc>
                <a:spcPct val="120000"/>
              </a:lnSpc>
              <a:spcBef>
                <a:spcPts val="0"/>
              </a:spcBef>
              <a:spcAft>
                <a:spcPts val="400"/>
              </a:spcAft>
              <a:buNone/>
            </a:pPr>
            <a:r>
              <a:rPr lang="en-CA" sz="1100" dirty="0" smtClean="0">
                <a:latin typeface="Arial" panose="020B0604020202020204" pitchFamily="34" charset="0"/>
                <a:cs typeface="Arial" panose="020B0604020202020204" pitchFamily="34" charset="0"/>
              </a:rPr>
              <a:t> </a:t>
            </a:r>
          </a:p>
          <a:p>
            <a:pPr>
              <a:lnSpc>
                <a:spcPct val="120000"/>
              </a:lnSpc>
              <a:spcBef>
                <a:spcPts val="0"/>
              </a:spcBef>
              <a:spcAft>
                <a:spcPts val="400"/>
              </a:spcAft>
            </a:pPr>
            <a:endParaRPr lang="en-CA" sz="1050" dirty="0">
              <a:latin typeface="Arial" panose="020B0604020202020204" pitchFamily="34" charset="0"/>
              <a:cs typeface="Arial" panose="020B0604020202020204" pitchFamily="34" charset="0"/>
            </a:endParaRPr>
          </a:p>
        </p:txBody>
      </p:sp>
      <p:graphicFrame>
        <p:nvGraphicFramePr>
          <p:cNvPr id="7" name="Chart 6"/>
          <p:cNvGraphicFramePr>
            <a:graphicFrameLocks/>
          </p:cNvGraphicFramePr>
          <p:nvPr>
            <p:extLst>
              <p:ext uri="{D42A27DB-BD31-4B8C-83A1-F6EECF244321}">
                <p14:modId xmlns:p14="http://schemas.microsoft.com/office/powerpoint/2010/main" val="3931764797"/>
              </p:ext>
            </p:extLst>
          </p:nvPr>
        </p:nvGraphicFramePr>
        <p:xfrm>
          <a:off x="1259632" y="3933056"/>
          <a:ext cx="6552728" cy="23042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816294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731520"/>
          </a:xfrm>
        </p:spPr>
        <p:txBody>
          <a:bodyPr>
            <a:normAutofit/>
          </a:bodyPr>
          <a:lstStyle/>
          <a:p>
            <a:pPr marL="457200" indent="-457200">
              <a:buFont typeface="+mj-lt"/>
              <a:buAutoNum type="arabicPeriod" startAt="4"/>
            </a:pPr>
            <a:r>
              <a:rPr lang="en-CA" sz="2400" b="0" dirty="0" smtClean="0">
                <a:latin typeface="Arial" pitchFamily="34" charset="0"/>
                <a:cs typeface="Arial" pitchFamily="34" charset="0"/>
              </a:rPr>
              <a:t>Enhanced Tax-Base RPP Rebate (5%) (cont’d)</a:t>
            </a:r>
            <a:endParaRPr lang="en-CA" sz="2400" dirty="0"/>
          </a:p>
        </p:txBody>
      </p:sp>
      <p:sp>
        <p:nvSpPr>
          <p:cNvPr id="3" name="Content Placeholder 2"/>
          <p:cNvSpPr>
            <a:spLocks noGrp="1"/>
          </p:cNvSpPr>
          <p:nvPr>
            <p:ph idx="1"/>
          </p:nvPr>
        </p:nvSpPr>
        <p:spPr>
          <a:xfrm>
            <a:off x="457200" y="1219200"/>
            <a:ext cx="8507288" cy="4953000"/>
          </a:xfrm>
        </p:spPr>
        <p:txBody>
          <a:bodyPr>
            <a:normAutofit/>
          </a:bodyPr>
          <a:lstStyle/>
          <a:p>
            <a:pPr marL="0" indent="0">
              <a:lnSpc>
                <a:spcPct val="120000"/>
              </a:lnSpc>
              <a:spcBef>
                <a:spcPts val="0"/>
              </a:spcBef>
              <a:spcAft>
                <a:spcPts val="400"/>
              </a:spcAft>
              <a:buNone/>
            </a:pPr>
            <a:r>
              <a:rPr lang="en-CA" sz="1200" b="1" u="sng" dirty="0" smtClean="0">
                <a:latin typeface="Arial" panose="020B0604020202020204" pitchFamily="34" charset="0"/>
                <a:cs typeface="Arial" panose="020B0604020202020204" pitchFamily="34" charset="0"/>
              </a:rPr>
              <a:t>Considerations</a:t>
            </a:r>
          </a:p>
          <a:p>
            <a:pPr>
              <a:spcBef>
                <a:spcPts val="0"/>
              </a:spcBef>
            </a:pPr>
            <a:r>
              <a:rPr lang="en-CA" sz="1200" dirty="0" smtClean="0">
                <a:latin typeface="Arial" panose="020B0604020202020204" pitchFamily="34" charset="0"/>
                <a:cs typeface="Arial" panose="020B0604020202020204" pitchFamily="34" charset="0"/>
              </a:rPr>
              <a:t>Amendments would </a:t>
            </a:r>
            <a:r>
              <a:rPr lang="en-CA" sz="1200" dirty="0">
                <a:latin typeface="Arial" panose="020B0604020202020204" pitchFamily="34" charset="0"/>
                <a:cs typeface="Arial" panose="020B0604020202020204" pitchFamily="34" charset="0"/>
              </a:rPr>
              <a:t>be required </a:t>
            </a:r>
            <a:r>
              <a:rPr lang="en-CA" sz="1200" dirty="0" smtClean="0">
                <a:latin typeface="Arial" panose="020B0604020202020204" pitchFamily="34" charset="0"/>
                <a:cs typeface="Arial" panose="020B0604020202020204" pitchFamily="34" charset="0"/>
              </a:rPr>
              <a:t>related to the </a:t>
            </a:r>
            <a:r>
              <a:rPr lang="en-CA" sz="1200" i="1" dirty="0">
                <a:latin typeface="Arial" panose="020B0604020202020204" pitchFamily="34" charset="0"/>
                <a:cs typeface="Arial" panose="020B0604020202020204" pitchFamily="34" charset="0"/>
              </a:rPr>
              <a:t>Ontario Rebate for Electricity Consumers Act, </a:t>
            </a:r>
            <a:r>
              <a:rPr lang="en-CA" sz="1200" i="1" dirty="0" smtClean="0">
                <a:latin typeface="Arial" panose="020B0604020202020204" pitchFamily="34" charset="0"/>
                <a:cs typeface="Arial" panose="020B0604020202020204" pitchFamily="34" charset="0"/>
              </a:rPr>
              <a:t>2016. </a:t>
            </a:r>
          </a:p>
          <a:p>
            <a:pPr>
              <a:spcBef>
                <a:spcPts val="0"/>
              </a:spcBef>
            </a:pPr>
            <a:endParaRPr lang="en-CA" sz="1200" i="1" dirty="0">
              <a:latin typeface="Arial" panose="020B0604020202020204" pitchFamily="34" charset="0"/>
              <a:cs typeface="Arial" panose="020B0604020202020204" pitchFamily="34" charset="0"/>
            </a:endParaRPr>
          </a:p>
          <a:p>
            <a:pPr>
              <a:spcBef>
                <a:spcPts val="0"/>
              </a:spcBef>
            </a:pPr>
            <a:r>
              <a:rPr lang="en-CA" sz="1200" dirty="0">
                <a:latin typeface="Arial" panose="020B0604020202020204" pitchFamily="34" charset="0"/>
                <a:cs typeface="Arial" panose="020B0604020202020204" pitchFamily="34" charset="0"/>
              </a:rPr>
              <a:t>The Act authorizes the making of regulations to reimburse electricity vendors for amounts credited to consumers’ accounts under the Act. The Act authorizes the making of other regulations to put in place mechanisms needed to implement the financial assistance. </a:t>
            </a:r>
          </a:p>
          <a:p>
            <a:pPr>
              <a:spcBef>
                <a:spcPts val="0"/>
              </a:spcBef>
            </a:pPr>
            <a:endParaRPr lang="en-CA" sz="1200" dirty="0" smtClean="0">
              <a:latin typeface="Arial" panose="020B0604020202020204" pitchFamily="34" charset="0"/>
              <a:cs typeface="Arial" panose="020B0604020202020204" pitchFamily="34" charset="0"/>
            </a:endParaRPr>
          </a:p>
          <a:p>
            <a:pPr>
              <a:spcBef>
                <a:spcPts val="0"/>
              </a:spcBef>
            </a:pPr>
            <a:r>
              <a:rPr lang="en-CA" sz="1200" dirty="0" smtClean="0">
                <a:latin typeface="Arial" panose="020B0604020202020204" pitchFamily="34" charset="0"/>
                <a:cs typeface="Arial" panose="020B0604020202020204" pitchFamily="34" charset="0"/>
              </a:rPr>
              <a:t>The rebate could be made retroactive to January 1, 2017. Similar to the current 8% rebate, electricity consumers would receive </a:t>
            </a:r>
            <a:r>
              <a:rPr lang="en-CA" sz="1200" dirty="0">
                <a:latin typeface="Arial" panose="020B0604020202020204" pitchFamily="34" charset="0"/>
                <a:cs typeface="Arial" panose="020B0604020202020204" pitchFamily="34" charset="0"/>
              </a:rPr>
              <a:t>a retroactive payment once the local distributor begins issuing the rebates if the distributor needs more time to adjust </a:t>
            </a:r>
            <a:r>
              <a:rPr lang="en-CA" sz="1200" dirty="0" smtClean="0">
                <a:latin typeface="Arial" panose="020B0604020202020204" pitchFamily="34" charset="0"/>
                <a:cs typeface="Arial" panose="020B0604020202020204" pitchFamily="34" charset="0"/>
              </a:rPr>
              <a:t>its billing </a:t>
            </a:r>
            <a:r>
              <a:rPr lang="en-CA" sz="1200" dirty="0">
                <a:latin typeface="Arial" panose="020B0604020202020204" pitchFamily="34" charset="0"/>
                <a:cs typeface="Arial" panose="020B0604020202020204" pitchFamily="34" charset="0"/>
              </a:rPr>
              <a:t>systems.</a:t>
            </a:r>
          </a:p>
          <a:p>
            <a:pPr>
              <a:lnSpc>
                <a:spcPct val="120000"/>
              </a:lnSpc>
              <a:spcBef>
                <a:spcPts val="0"/>
              </a:spcBef>
              <a:spcAft>
                <a:spcPts val="400"/>
              </a:spcAft>
            </a:pPr>
            <a:endParaRPr lang="en-CA" sz="1200" dirty="0" smtClean="0">
              <a:latin typeface="Arial" panose="020B0604020202020204" pitchFamily="34" charset="0"/>
              <a:cs typeface="Arial" panose="020B0604020202020204" pitchFamily="34" charset="0"/>
            </a:endParaRPr>
          </a:p>
          <a:p>
            <a:pPr>
              <a:lnSpc>
                <a:spcPct val="120000"/>
              </a:lnSpc>
              <a:spcBef>
                <a:spcPts val="0"/>
              </a:spcBef>
              <a:spcAft>
                <a:spcPts val="400"/>
              </a:spcAft>
            </a:pPr>
            <a:endParaRPr lang="en-CA" sz="1050" dirty="0">
              <a:latin typeface="Arial" panose="020B0604020202020204" pitchFamily="34" charset="0"/>
              <a:cs typeface="Arial" panose="020B0604020202020204" pitchFamily="34" charset="0"/>
            </a:endParaRPr>
          </a:p>
        </p:txBody>
      </p:sp>
      <p:sp>
        <p:nvSpPr>
          <p:cNvPr id="6" name="TextBox 5"/>
          <p:cNvSpPr txBox="1"/>
          <p:nvPr/>
        </p:nvSpPr>
        <p:spPr>
          <a:xfrm>
            <a:off x="1115616" y="3429000"/>
            <a:ext cx="4176464" cy="430887"/>
          </a:xfrm>
          <a:prstGeom prst="rect">
            <a:avLst/>
          </a:prstGeom>
          <a:noFill/>
        </p:spPr>
        <p:txBody>
          <a:bodyPr wrap="square" rtlCol="0">
            <a:spAutoFit/>
          </a:bodyPr>
          <a:lstStyle/>
          <a:p>
            <a:r>
              <a:rPr lang="en-CA" sz="1100" b="1" dirty="0" smtClean="0">
                <a:latin typeface="Arial" panose="020B0604020202020204" pitchFamily="34" charset="0"/>
                <a:cs typeface="Arial" panose="020B0604020202020204" pitchFamily="34" charset="0"/>
              </a:rPr>
              <a:t>Fiscal Cost of an Enhanced Rebate </a:t>
            </a:r>
          </a:p>
          <a:p>
            <a:r>
              <a:rPr lang="en-CA" sz="1100" i="1" dirty="0" smtClean="0">
                <a:latin typeface="Arial" panose="020B0604020202020204" pitchFamily="34" charset="0"/>
                <a:cs typeface="Arial" panose="020B0604020202020204" pitchFamily="34" charset="0"/>
              </a:rPr>
              <a:t>in $millions</a:t>
            </a:r>
            <a:endParaRPr lang="en-CA" sz="1100" i="1" dirty="0">
              <a:latin typeface="Arial" panose="020B0604020202020204" pitchFamily="34" charset="0"/>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592011873"/>
              </p:ext>
            </p:extLst>
          </p:nvPr>
        </p:nvGraphicFramePr>
        <p:xfrm>
          <a:off x="1187624" y="3933056"/>
          <a:ext cx="7272810" cy="2088232"/>
        </p:xfrm>
        <a:graphic>
          <a:graphicData uri="http://schemas.openxmlformats.org/drawingml/2006/table">
            <a:tbl>
              <a:tblPr firstRow="1" firstCol="1" bandRow="1">
                <a:tableStyleId>{5C22544A-7EE6-4342-B048-85BDC9FD1C3A}</a:tableStyleId>
              </a:tblPr>
              <a:tblGrid>
                <a:gridCol w="1944216"/>
                <a:gridCol w="888099"/>
                <a:gridCol w="888099"/>
                <a:gridCol w="888099"/>
                <a:gridCol w="888099"/>
                <a:gridCol w="888099"/>
                <a:gridCol w="888099"/>
              </a:tblGrid>
              <a:tr h="484171">
                <a:tc>
                  <a:txBody>
                    <a:bodyPr/>
                    <a:lstStyle/>
                    <a:p>
                      <a:pPr marL="0" marR="0">
                        <a:spcBef>
                          <a:spcPts val="0"/>
                        </a:spcBef>
                        <a:spcAft>
                          <a:spcPts val="0"/>
                        </a:spcAft>
                      </a:pPr>
                      <a:r>
                        <a:rPr lang="en-CA" sz="1000" dirty="0" smtClean="0">
                          <a:solidFill>
                            <a:schemeClr val="tx1"/>
                          </a:solidFill>
                          <a:effectLst/>
                          <a:latin typeface="Arial" panose="020B0604020202020204" pitchFamily="34" charset="0"/>
                          <a:ea typeface="+mn-ea"/>
                          <a:cs typeface="Arial" panose="020B0604020202020204" pitchFamily="34" charset="0"/>
                        </a:rPr>
                        <a:t>Cost</a:t>
                      </a:r>
                      <a:r>
                        <a:rPr lang="en-CA" sz="1000" baseline="0" dirty="0" smtClean="0">
                          <a:solidFill>
                            <a:schemeClr val="tx1"/>
                          </a:solidFill>
                          <a:effectLst/>
                          <a:latin typeface="Arial" panose="020B0604020202020204" pitchFamily="34" charset="0"/>
                          <a:ea typeface="+mn-ea"/>
                          <a:cs typeface="Arial" panose="020B0604020202020204" pitchFamily="34" charset="0"/>
                        </a:rPr>
                        <a:t> ($M)</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2016-2017</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2017-2018</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2018-2019</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2019-2020</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2020-2021</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ea typeface="Calibri"/>
                          <a:cs typeface="Arial" panose="020B0604020202020204" pitchFamily="34" charset="0"/>
                        </a:rPr>
                        <a:t>2021-2022</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r>
              <a:tr h="534687">
                <a:tc>
                  <a:txBody>
                    <a:bodyPr/>
                    <a:lstStyle/>
                    <a:p>
                      <a:pPr marL="0" marR="0" algn="l">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Cost of </a:t>
                      </a:r>
                      <a:r>
                        <a:rPr lang="en-CA" sz="1000" dirty="0" smtClean="0">
                          <a:solidFill>
                            <a:schemeClr val="tx1"/>
                          </a:solidFill>
                          <a:effectLst/>
                          <a:latin typeface="Arial" panose="020B0604020202020204" pitchFamily="34" charset="0"/>
                          <a:cs typeface="Arial" panose="020B0604020202020204" pitchFamily="34" charset="0"/>
                        </a:rPr>
                        <a:t>8%</a:t>
                      </a:r>
                      <a:r>
                        <a:rPr lang="en-CA" sz="1000" baseline="0" dirty="0" smtClean="0">
                          <a:solidFill>
                            <a:schemeClr val="tx1"/>
                          </a:solidFill>
                          <a:effectLst/>
                          <a:latin typeface="Arial" panose="020B0604020202020204" pitchFamily="34" charset="0"/>
                          <a:cs typeface="Arial" panose="020B0604020202020204" pitchFamily="34" charset="0"/>
                        </a:rPr>
                        <a:t> rebate</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271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1,119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 1,086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1,171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1,159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ea typeface="Calibri"/>
                          <a:cs typeface="Arial" panose="020B0604020202020204" pitchFamily="34" charset="0"/>
                        </a:rPr>
                        <a:t>1,208</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34687">
                <a:tc>
                  <a:txBody>
                    <a:bodyPr/>
                    <a:lstStyle/>
                    <a:p>
                      <a:pPr marL="0" marR="0" algn="l">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Cost of </a:t>
                      </a:r>
                      <a:r>
                        <a:rPr lang="en-CA" sz="1000" dirty="0" smtClean="0">
                          <a:solidFill>
                            <a:schemeClr val="tx1"/>
                          </a:solidFill>
                          <a:effectLst/>
                          <a:latin typeface="Arial" panose="020B0604020202020204" pitchFamily="34" charset="0"/>
                          <a:cs typeface="Arial" panose="020B0604020202020204" pitchFamily="34" charset="0"/>
                        </a:rPr>
                        <a:t>13%</a:t>
                      </a:r>
                      <a:r>
                        <a:rPr lang="en-CA" sz="1000" baseline="0" dirty="0" smtClean="0">
                          <a:solidFill>
                            <a:schemeClr val="tx1"/>
                          </a:solidFill>
                          <a:effectLst/>
                          <a:latin typeface="Arial" panose="020B0604020202020204" pitchFamily="34" charset="0"/>
                          <a:cs typeface="Arial" panose="020B0604020202020204" pitchFamily="34" charset="0"/>
                        </a:rPr>
                        <a:t> rebate</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440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 </a:t>
                      </a:r>
                      <a:r>
                        <a:rPr lang="en-CA" sz="1000" dirty="0" smtClean="0">
                          <a:solidFill>
                            <a:schemeClr val="tx1"/>
                          </a:solidFill>
                          <a:effectLst/>
                          <a:latin typeface="Arial" panose="020B0604020202020204" pitchFamily="34" charset="0"/>
                          <a:cs typeface="Arial" panose="020B0604020202020204" pitchFamily="34" charset="0"/>
                        </a:rPr>
                        <a:t>1,818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1,764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1,903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1,884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ea typeface="Calibri"/>
                          <a:cs typeface="Arial" panose="020B0604020202020204" pitchFamily="34" charset="0"/>
                        </a:rPr>
                        <a:t>1,963</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34687">
                <a:tc>
                  <a:txBody>
                    <a:bodyPr/>
                    <a:lstStyle/>
                    <a:p>
                      <a:pPr marL="0" marR="0" algn="l">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Cost of incremental 5</a:t>
                      </a:r>
                      <a:r>
                        <a:rPr lang="en-CA" sz="1000" dirty="0" smtClean="0">
                          <a:solidFill>
                            <a:schemeClr val="tx1"/>
                          </a:solidFill>
                          <a:effectLst/>
                          <a:latin typeface="Arial" panose="020B0604020202020204" pitchFamily="34" charset="0"/>
                          <a:cs typeface="Arial" panose="020B0604020202020204" pitchFamily="34" charset="0"/>
                        </a:rPr>
                        <a:t>% rebate</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169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699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 679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 732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724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ea typeface="Calibri"/>
                          <a:cs typeface="Arial" panose="020B0604020202020204" pitchFamily="34" charset="0"/>
                        </a:rPr>
                        <a:t>755</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r>
            </a:tbl>
          </a:graphicData>
        </a:graphic>
      </p:graphicFrame>
    </p:spTree>
    <p:extLst>
      <p:ext uri="{BB962C8B-B14F-4D97-AF65-F5344CB8AC3E}">
        <p14:creationId xmlns:p14="http://schemas.microsoft.com/office/powerpoint/2010/main" val="12405734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b="0" dirty="0" smtClean="0">
                <a:latin typeface="Arial" panose="020B0604020202020204" pitchFamily="34" charset="0"/>
                <a:cs typeface="Arial" panose="020B0604020202020204" pitchFamily="34" charset="0"/>
              </a:rPr>
              <a:t>Appendix</a:t>
            </a:r>
            <a:endParaRPr lang="en-CA"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13660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0" dirty="0">
                <a:latin typeface="Arial" panose="020B0604020202020204" pitchFamily="34" charset="0"/>
                <a:cs typeface="Arial" panose="020B0604020202020204" pitchFamily="34" charset="0"/>
              </a:rPr>
              <a:t>Existing Rate Mitigation Programs </a:t>
            </a:r>
            <a:r>
              <a:rPr lang="en-US" sz="2400" b="0" dirty="0" smtClean="0">
                <a:latin typeface="Arial" panose="020B0604020202020204" pitchFamily="34" charset="0"/>
                <a:cs typeface="Arial" panose="020B0604020202020204" pitchFamily="34" charset="0"/>
              </a:rPr>
              <a:t>– Overview</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225224"/>
            <a:ext cx="8280000" cy="5184576"/>
          </a:xfrm>
        </p:spPr>
        <p:txBody>
          <a:bodyPr>
            <a:noAutofit/>
          </a:bodyPr>
          <a:lstStyle/>
          <a:p>
            <a:r>
              <a:rPr lang="en-US" sz="1400" dirty="0">
                <a:latin typeface="Arial" panose="020B0604020202020204" pitchFamily="34" charset="0"/>
                <a:cs typeface="Arial" panose="020B0604020202020204" pitchFamily="34" charset="0"/>
              </a:rPr>
              <a:t>There are a number of existing programs funded by electricity ratepayers that help mitigate electricity bills for some customers, each of which has a unique policy rationale. </a:t>
            </a:r>
          </a:p>
          <a:p>
            <a:endParaRPr lang="en-US" sz="1400" dirty="0">
              <a:latin typeface="Arial" panose="020B0604020202020204" pitchFamily="34" charset="0"/>
              <a:cs typeface="Arial" panose="020B0604020202020204" pitchFamily="34" charset="0"/>
            </a:endParaRPr>
          </a:p>
          <a:p>
            <a:r>
              <a:rPr lang="en-US" sz="1400" b="0" dirty="0">
                <a:latin typeface="Arial" panose="020B0604020202020204" pitchFamily="34" charset="0"/>
                <a:cs typeface="Arial" panose="020B0604020202020204" pitchFamily="34" charset="0"/>
              </a:rPr>
              <a:t>Programs such as the as the Rural or Remote Rate Protection (RRRP) program are targeted at all customers who face the highest delivery costs in the province, while others such as the Ontario Electricity Support Program (OESP), are income tested and targeted at the most vulnerable energy consumers. </a:t>
            </a:r>
            <a:endParaRPr lang="en-US" sz="1200" b="1" dirty="0">
              <a:latin typeface="Arial" panose="020B0604020202020204" pitchFamily="34" charset="0"/>
              <a:cs typeface="Arial" panose="020B0604020202020204" pitchFamily="34" charset="0"/>
            </a:endParaRPr>
          </a:p>
          <a:p>
            <a:pPr lvl="1">
              <a:spcBef>
                <a:spcPts val="300"/>
              </a:spcBef>
              <a:spcAft>
                <a:spcPts val="300"/>
              </a:spcAft>
              <a:buFont typeface="Arial" pitchFamily="34" charset="0"/>
              <a:buChar char="−"/>
            </a:pPr>
            <a:r>
              <a:rPr lang="en-US" sz="1200" b="0" dirty="0">
                <a:latin typeface="Arial" panose="020B0604020202020204" pitchFamily="34" charset="0"/>
                <a:cs typeface="Arial" panose="020B0604020202020204" pitchFamily="34" charset="0"/>
                <a:sym typeface="Wingdings" panose="05000000000000000000" pitchFamily="2" charset="2"/>
              </a:rPr>
              <a:t>These program are not mutually exclusive and a customer could receive both the RRRP and the OESP. </a:t>
            </a:r>
          </a:p>
          <a:p>
            <a:pPr lvl="1">
              <a:spcBef>
                <a:spcPts val="300"/>
              </a:spcBef>
              <a:spcAft>
                <a:spcPts val="300"/>
              </a:spcAft>
              <a:buFont typeface="Arial" pitchFamily="34" charset="0"/>
              <a:buChar char="−"/>
            </a:pPr>
            <a:r>
              <a:rPr lang="en-US" sz="1200" b="0" dirty="0">
                <a:latin typeface="Arial" panose="020B0604020202020204" pitchFamily="34" charset="0"/>
                <a:cs typeface="Arial" panose="020B0604020202020204" pitchFamily="34" charset="0"/>
                <a:sym typeface="Wingdings" panose="05000000000000000000" pitchFamily="2" charset="2"/>
              </a:rPr>
              <a:t>There are other programs that are still under development such as options for a First Nations Rate</a:t>
            </a:r>
            <a:r>
              <a:rPr lang="en-US" sz="1200" b="1" dirty="0">
                <a:latin typeface="Arial" panose="020B0604020202020204" pitchFamily="34" charset="0"/>
                <a:cs typeface="Arial" panose="020B0604020202020204" pitchFamily="34" charset="0"/>
                <a:sym typeface="Wingdings" panose="05000000000000000000" pitchFamily="2" charset="2"/>
              </a:rPr>
              <a:t> </a:t>
            </a:r>
            <a:r>
              <a:rPr lang="en-US" sz="1200" dirty="0">
                <a:latin typeface="Arial" panose="020B0604020202020204" pitchFamily="34" charset="0"/>
                <a:cs typeface="Arial" panose="020B0604020202020204" pitchFamily="34" charset="0"/>
                <a:sym typeface="Wingdings" panose="05000000000000000000" pitchFamily="2" charset="2"/>
              </a:rPr>
              <a:t>currently being developed by the OEB as per the request of the Minister of Energy. These options are ailed  to alleviate high delivery costs for on-reserve indigenous consumers.</a:t>
            </a:r>
          </a:p>
          <a:p>
            <a:pPr marL="457200" lvl="1" indent="0">
              <a:spcBef>
                <a:spcPts val="300"/>
              </a:spcBef>
              <a:spcAft>
                <a:spcPts val="300"/>
              </a:spcAft>
              <a:buNone/>
            </a:pPr>
            <a:endParaRPr lang="en-US" sz="1100" dirty="0">
              <a:latin typeface="Arial" panose="020B0604020202020204" pitchFamily="34" charset="0"/>
              <a:cs typeface="Arial" panose="020B0604020202020204" pitchFamily="34" charset="0"/>
              <a:sym typeface="Wingdings" panose="05000000000000000000" pitchFamily="2" charset="2"/>
            </a:endParaRPr>
          </a:p>
          <a:p>
            <a:r>
              <a:rPr lang="en-US" sz="1400" dirty="0">
                <a:latin typeface="Arial" panose="020B0604020202020204" pitchFamily="34" charset="0"/>
                <a:cs typeface="Arial" panose="020B0604020202020204" pitchFamily="34" charset="0"/>
                <a:sym typeface="Wingdings" panose="05000000000000000000" pitchFamily="2" charset="2"/>
              </a:rPr>
              <a:t>There are opportunities to enhance each of these programs. However, if enhancements are funded through the electricity rate-base, while they would lower costs for eligible consumers, they would raise costs for all other ratepayers.</a:t>
            </a:r>
          </a:p>
          <a:p>
            <a:endParaRPr lang="en-US" sz="1400" dirty="0">
              <a:latin typeface="Arial" panose="020B0604020202020204" pitchFamily="34" charset="0"/>
              <a:cs typeface="Arial" panose="020B0604020202020204" pitchFamily="34" charset="0"/>
              <a:sym typeface="Wingdings" panose="05000000000000000000" pitchFamily="2" charset="2"/>
            </a:endParaRPr>
          </a:p>
          <a:p>
            <a:r>
              <a:rPr lang="en-US" sz="1400" dirty="0">
                <a:latin typeface="Arial" panose="020B0604020202020204" pitchFamily="34" charset="0"/>
                <a:cs typeface="Arial" panose="020B0604020202020204" pitchFamily="34" charset="0"/>
                <a:sym typeface="Wingdings" panose="05000000000000000000" pitchFamily="2" charset="2"/>
              </a:rPr>
              <a:t>Given that these programs focus on promoting equity between different area of the province (RRRP) or on social equity (OESP), they could be funded by the tax-base rather than the rate-base. This would allow their goals to be achieved and enhanced without increasing electricity rates. The following slides explore options to enhance each program using the tax-base</a:t>
            </a:r>
            <a:r>
              <a:rPr lang="en-US" sz="1400" dirty="0" smtClean="0">
                <a:latin typeface="Arial" panose="020B0604020202020204" pitchFamily="34" charset="0"/>
                <a:cs typeface="Arial" panose="020B0604020202020204" pitchFamily="34" charset="0"/>
                <a:sym typeface="Wingdings" panose="05000000000000000000" pitchFamily="2" charset="2"/>
              </a:rPr>
              <a:t>.</a:t>
            </a:r>
            <a:endParaRPr lang="en-US" sz="1400" dirty="0">
              <a:latin typeface="Arial" panose="020B0604020202020204" pitchFamily="34" charset="0"/>
              <a:cs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4394255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Global Adjustment (GA) Financing</a:t>
            </a:r>
            <a:endParaRPr lang="en-CA" sz="2400" b="0" dirty="0"/>
          </a:p>
        </p:txBody>
      </p:sp>
      <p:sp>
        <p:nvSpPr>
          <p:cNvPr id="3" name="Content Placeholder 2"/>
          <p:cNvSpPr>
            <a:spLocks noGrp="1"/>
          </p:cNvSpPr>
          <p:nvPr>
            <p:ph idx="1"/>
          </p:nvPr>
        </p:nvSpPr>
        <p:spPr>
          <a:xfrm>
            <a:off x="457200" y="1196752"/>
            <a:ext cx="8280000" cy="4752528"/>
          </a:xfrm>
        </p:spPr>
        <p:txBody>
          <a:bodyPr>
            <a:noAutofit/>
          </a:bodyPr>
          <a:lstStyle/>
          <a:p>
            <a:pPr marL="285750" lvl="1">
              <a:spcBef>
                <a:spcPts val="300"/>
              </a:spcBef>
              <a:buFont typeface="Arial" panose="020B0604020202020204" pitchFamily="34" charset="0"/>
              <a:buChar char="•"/>
            </a:pPr>
            <a:r>
              <a:rPr lang="en-CA" sz="1400" dirty="0" smtClean="0">
                <a:latin typeface="Arial" panose="020B0604020202020204" pitchFamily="34" charset="0"/>
                <a:cs typeface="Arial" panose="020B0604020202020204" pitchFamily="34" charset="0"/>
              </a:rPr>
              <a:t>The global adjustment (GA) is comprised of costs for regulated and contracted generation, as well as conservation.</a:t>
            </a:r>
          </a:p>
          <a:p>
            <a:pPr marL="285750" lvl="1">
              <a:spcBef>
                <a:spcPts val="300"/>
              </a:spcBef>
              <a:buFont typeface="Arial" panose="020B0604020202020204" pitchFamily="34" charset="0"/>
              <a:buChar char="•"/>
            </a:pPr>
            <a:endParaRPr lang="en-CA" sz="1400" dirty="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400" dirty="0" smtClean="0">
                <a:latin typeface="Arial" panose="020B0604020202020204" pitchFamily="34" charset="0"/>
                <a:cs typeface="Arial" panose="020B0604020202020204" pitchFamily="34" charset="0"/>
              </a:rPr>
              <a:t>Some contracted generation assets are expected to have a useful life that extends beyond the term of their current financial contracts (typically 20-years).</a:t>
            </a:r>
          </a:p>
          <a:p>
            <a:pPr marL="285750" lvl="1">
              <a:spcBef>
                <a:spcPts val="300"/>
              </a:spcBef>
              <a:buFont typeface="Arial" panose="020B0604020202020204" pitchFamily="34" charset="0"/>
              <a:buChar char="•"/>
            </a:pPr>
            <a:endParaRPr lang="en-CA" sz="1400" dirty="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400" dirty="0" smtClean="0">
                <a:latin typeface="Arial" panose="020B0604020202020204" pitchFamily="34" charset="0"/>
                <a:cs typeface="Arial" panose="020B0604020202020204" pitchFamily="34" charset="0"/>
              </a:rPr>
              <a:t>Similarly, conservation costs are recovered through the GA on an annual basis while conservation initiatives provide benefits to the electricity system over the course of many years.</a:t>
            </a:r>
          </a:p>
          <a:p>
            <a:pPr marL="285750" lvl="1">
              <a:spcBef>
                <a:spcPts val="300"/>
              </a:spcBef>
              <a:buFont typeface="Arial" panose="020B0604020202020204" pitchFamily="34" charset="0"/>
              <a:buChar char="•"/>
            </a:pPr>
            <a:endParaRPr lang="en-CA" sz="1400" dirty="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400" dirty="0" smtClean="0">
                <a:latin typeface="Arial" panose="020B0604020202020204" pitchFamily="34" charset="0"/>
                <a:cs typeface="Arial" panose="020B0604020202020204" pitchFamily="34" charset="0"/>
              </a:rPr>
              <a:t>Since the GA only includes costs related to the contractual life of these assets, there may be an opportunity to recognize the longer-term benefit of these assets to the electricity system and “bring forward” that benefit for ratepayers today, while deferring some of the current costs.</a:t>
            </a:r>
          </a:p>
          <a:p>
            <a:pPr marL="285750" lvl="1">
              <a:spcBef>
                <a:spcPts val="300"/>
              </a:spcBef>
              <a:buFont typeface="Arial" panose="020B0604020202020204" pitchFamily="34" charset="0"/>
              <a:buChar char="•"/>
            </a:pPr>
            <a:endParaRPr lang="en-CA" sz="1400" dirty="0" smtClean="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400" dirty="0" smtClean="0">
                <a:latin typeface="Arial" panose="020B0604020202020204" pitchFamily="34" charset="0"/>
                <a:cs typeface="Arial" panose="020B0604020202020204" pitchFamily="34" charset="0"/>
              </a:rPr>
              <a:t>An </a:t>
            </a:r>
            <a:r>
              <a:rPr lang="en-CA" sz="1400" dirty="0">
                <a:latin typeface="Arial" panose="020B0604020202020204" pitchFamily="34" charset="0"/>
                <a:cs typeface="Arial" panose="020B0604020202020204" pitchFamily="34" charset="0"/>
              </a:rPr>
              <a:t>indicative GA financing proposal is presented that lowers ratepayers costs over the short term </a:t>
            </a:r>
            <a:r>
              <a:rPr lang="en-CA" sz="1400" dirty="0" smtClean="0">
                <a:latin typeface="Arial" panose="020B0604020202020204" pitchFamily="34" charset="0"/>
                <a:cs typeface="Arial" panose="020B0604020202020204" pitchFamily="34" charset="0"/>
              </a:rPr>
              <a:t>by </a:t>
            </a:r>
            <a:r>
              <a:rPr lang="en-CA" sz="1400" dirty="0">
                <a:latin typeface="Arial" panose="020B0604020202020204" pitchFamily="34" charset="0"/>
                <a:cs typeface="Arial" panose="020B0604020202020204" pitchFamily="34" charset="0"/>
              </a:rPr>
              <a:t>borrowing money </a:t>
            </a:r>
            <a:r>
              <a:rPr lang="en-CA" sz="1400" dirty="0" smtClean="0">
                <a:latin typeface="Arial" panose="020B0604020202020204" pitchFamily="34" charset="0"/>
                <a:cs typeface="Arial" panose="020B0604020202020204" pitchFamily="34" charset="0"/>
              </a:rPr>
              <a:t>but increases costs over the long term when </a:t>
            </a:r>
            <a:r>
              <a:rPr lang="en-CA" sz="1400" dirty="0">
                <a:latin typeface="Arial" panose="020B0604020202020204" pitchFamily="34" charset="0"/>
                <a:cs typeface="Arial" panose="020B0604020202020204" pitchFamily="34" charset="0"/>
              </a:rPr>
              <a:t>GA costs are forecast to be lower. </a:t>
            </a:r>
            <a:endParaRPr lang="en-CA" sz="1400" dirty="0" smtClean="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endParaRPr lang="en-CA" sz="1400" dirty="0" smtClean="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400" b="1" dirty="0" smtClean="0">
                <a:latin typeface="Arial" panose="020B0604020202020204" pitchFamily="34" charset="0"/>
                <a:cs typeface="Arial" panose="020B0604020202020204" pitchFamily="34" charset="0"/>
              </a:rPr>
              <a:t>Note:</a:t>
            </a:r>
            <a:r>
              <a:rPr lang="en-CA" sz="1400" dirty="0" smtClean="0">
                <a:latin typeface="Arial" panose="020B0604020202020204" pitchFamily="34" charset="0"/>
                <a:cs typeface="Arial" panose="020B0604020202020204" pitchFamily="34" charset="0"/>
              </a:rPr>
              <a:t> Not </a:t>
            </a:r>
            <a:r>
              <a:rPr lang="en-CA" sz="1400" dirty="0">
                <a:latin typeface="Arial" panose="020B0604020202020204" pitchFamily="34" charset="0"/>
                <a:cs typeface="Arial" panose="020B0604020202020204" pitchFamily="34" charset="0"/>
              </a:rPr>
              <a:t>all generating assets will continue operations at the end of their contract term. Regulatory constraints (i.e., nuclear licences) or low demand conditions (i.e., as experienced with current expiring NUGs) would mean that some generators will shutdown at the expiry of their contract. Future ratepayers would be paying for these assets that are no longer producing power</a:t>
            </a:r>
            <a:r>
              <a:rPr lang="en-CA" sz="1400" dirty="0">
                <a:solidFill>
                  <a:srgbClr val="FF0000"/>
                </a:solidFill>
                <a:latin typeface="Arial" panose="020B0604020202020204" pitchFamily="34" charset="0"/>
                <a:cs typeface="Arial" panose="020B0604020202020204" pitchFamily="34" charset="0"/>
              </a:rPr>
              <a:t>.</a:t>
            </a:r>
          </a:p>
          <a:p>
            <a:pPr marL="285750" lvl="1">
              <a:spcBef>
                <a:spcPts val="300"/>
              </a:spcBef>
              <a:buFont typeface="Arial" panose="020B0604020202020204" pitchFamily="34" charset="0"/>
              <a:buChar char="•"/>
            </a:pPr>
            <a:endParaRPr lang="en-CA" sz="1400" dirty="0">
              <a:solidFill>
                <a:srgbClr val="FF0000"/>
              </a:solidFill>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endParaRPr lang="en-CA" sz="14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42819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p:cNvGraphicFramePr>
            <a:graphicFrameLocks/>
          </p:cNvGraphicFramePr>
          <p:nvPr>
            <p:extLst>
              <p:ext uri="{D42A27DB-BD31-4B8C-83A1-F6EECF244321}">
                <p14:modId xmlns:p14="http://schemas.microsoft.com/office/powerpoint/2010/main" val="1948400460"/>
              </p:ext>
            </p:extLst>
          </p:nvPr>
        </p:nvGraphicFramePr>
        <p:xfrm>
          <a:off x="0" y="1862004"/>
          <a:ext cx="8667590" cy="3664737"/>
        </p:xfrm>
        <a:graphic>
          <a:graphicData uri="http://schemas.openxmlformats.org/drawingml/2006/chart">
            <c:chart xmlns:c="http://schemas.openxmlformats.org/drawingml/2006/chart" xmlns:r="http://schemas.openxmlformats.org/officeDocument/2006/relationships" r:id="rId2"/>
          </a:graphicData>
        </a:graphic>
      </p:graphicFrame>
      <p:sp>
        <p:nvSpPr>
          <p:cNvPr id="5" name="Content Placeholder 5"/>
          <p:cNvSpPr>
            <a:spLocks noGrp="1"/>
          </p:cNvSpPr>
          <p:nvPr>
            <p:ph sz="quarter" idx="4294967295"/>
          </p:nvPr>
        </p:nvSpPr>
        <p:spPr>
          <a:xfrm>
            <a:off x="539802" y="1196752"/>
            <a:ext cx="8136904" cy="648072"/>
          </a:xfrm>
          <a:prstGeom prst="rect">
            <a:avLst/>
          </a:prstGeom>
        </p:spPr>
        <p:txBody>
          <a:bodyPr>
            <a:noAutofit/>
          </a:bodyPr>
          <a:lstStyle/>
          <a:p>
            <a:pPr marL="285750"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In this option, the starting GA payment from all ratepayers in 2017 is lowered by $2.5 billion and increases at 2% each year – up to a cap of no more than $2 billion more than the true cost of GA in any year – until the borrowed money is paid back in 2032.</a:t>
            </a:r>
            <a:endParaRPr lang="en-CA"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noAutofit/>
          </a:bodyPr>
          <a:lstStyle/>
          <a:p>
            <a:r>
              <a:rPr lang="en-CA" sz="2400" b="0" dirty="0" smtClean="0">
                <a:latin typeface="Arial" panose="020B0604020202020204" pitchFamily="34" charset="0"/>
                <a:cs typeface="Arial" panose="020B0604020202020204" pitchFamily="34" charset="0"/>
              </a:rPr>
              <a:t>Low / GA Financing – Impact on Residential Electricity Bills</a:t>
            </a:r>
            <a:endParaRPr lang="en-CA" sz="2400" b="0" dirty="0">
              <a:solidFill>
                <a:srgbClr val="FF0000"/>
              </a:solidFill>
            </a:endParaRPr>
          </a:p>
        </p:txBody>
      </p:sp>
      <p:sp>
        <p:nvSpPr>
          <p:cNvPr id="4" name="TextBox 3"/>
          <p:cNvSpPr txBox="1"/>
          <p:nvPr/>
        </p:nvSpPr>
        <p:spPr>
          <a:xfrm>
            <a:off x="179512" y="5590981"/>
            <a:ext cx="8568952" cy="646331"/>
          </a:xfrm>
          <a:prstGeom prst="rect">
            <a:avLst/>
          </a:prstGeom>
          <a:noFill/>
        </p:spPr>
        <p:txBody>
          <a:bodyPr wrap="square" rtlCol="0">
            <a:spAutoFit/>
          </a:bodyPr>
          <a:lstStyle/>
          <a:p>
            <a:pPr lvl="1" indent="-171450">
              <a:spcBef>
                <a:spcPts val="6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By </a:t>
            </a:r>
            <a:r>
              <a:rPr lang="en-CA" sz="1200" b="1" dirty="0" smtClean="0">
                <a:latin typeface="Arial" panose="020B0604020202020204" pitchFamily="34" charset="0"/>
                <a:cs typeface="Arial" panose="020B0604020202020204" pitchFamily="34" charset="0"/>
              </a:rPr>
              <a:t>borrowing up to $9.3 billion</a:t>
            </a:r>
            <a:r>
              <a:rPr lang="en-CA" sz="1200" dirty="0" smtClean="0">
                <a:latin typeface="Arial" panose="020B0604020202020204" pitchFamily="34" charset="0"/>
                <a:cs typeface="Arial" panose="020B0604020202020204" pitchFamily="34" charset="0"/>
              </a:rPr>
              <a:t>, this scenario results in </a:t>
            </a:r>
            <a:r>
              <a:rPr lang="en-CA" sz="1200" b="1" dirty="0" smtClean="0">
                <a:latin typeface="Arial" panose="020B0604020202020204" pitchFamily="34" charset="0"/>
                <a:cs typeface="Arial" panose="020B0604020202020204" pitchFamily="34" charset="0"/>
              </a:rPr>
              <a:t>a short-term residential electricity cost reduction of up to $14/month</a:t>
            </a:r>
            <a:r>
              <a:rPr lang="en-CA" sz="1200" dirty="0" smtClean="0">
                <a:latin typeface="Arial" panose="020B0604020202020204" pitchFamily="34" charset="0"/>
                <a:cs typeface="Arial" panose="020B0604020202020204" pitchFamily="34" charset="0"/>
              </a:rPr>
              <a:t> at the cost of </a:t>
            </a:r>
            <a:r>
              <a:rPr lang="en-CA" sz="1200" b="1" dirty="0" smtClean="0">
                <a:latin typeface="Arial" panose="020B0604020202020204" pitchFamily="34" charset="0"/>
                <a:cs typeface="Arial" panose="020B0604020202020204" pitchFamily="34" charset="0"/>
              </a:rPr>
              <a:t>increased future electricity bills over 10 years of up to $11/month</a:t>
            </a:r>
            <a:r>
              <a:rPr lang="en-CA" sz="1200" dirty="0" smtClean="0">
                <a:latin typeface="Arial" panose="020B0604020202020204" pitchFamily="34" charset="0"/>
                <a:cs typeface="Arial" panose="020B0604020202020204" pitchFamily="34" charset="0"/>
              </a:rPr>
              <a:t> above the true cost of electricity production.</a:t>
            </a:r>
          </a:p>
        </p:txBody>
      </p:sp>
      <p:cxnSp>
        <p:nvCxnSpPr>
          <p:cNvPr id="8" name="Straight Arrow Connector 7"/>
          <p:cNvCxnSpPr/>
          <p:nvPr/>
        </p:nvCxnSpPr>
        <p:spPr>
          <a:xfrm>
            <a:off x="1979712" y="3060656"/>
            <a:ext cx="3869" cy="249282"/>
          </a:xfrm>
          <a:prstGeom prst="straightConnector1">
            <a:avLst/>
          </a:prstGeom>
          <a:ln w="19050">
            <a:solidFill>
              <a:schemeClr val="accent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013343" y="3162113"/>
            <a:ext cx="360387" cy="26613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193536" y="3487087"/>
            <a:ext cx="1790876" cy="276999"/>
          </a:xfrm>
          <a:prstGeom prst="rect">
            <a:avLst/>
          </a:prstGeom>
          <a:solidFill>
            <a:schemeClr val="bg1"/>
          </a:solidFill>
          <a:ln w="28575">
            <a:solidFill>
              <a:schemeClr val="accent1"/>
            </a:solidFill>
          </a:ln>
        </p:spPr>
        <p:txBody>
          <a:bodyPr wrap="none" rtlCol="0">
            <a:spAutoFit/>
          </a:bodyPr>
          <a:lstStyle/>
          <a:p>
            <a:pPr algn="ctr"/>
            <a:r>
              <a:rPr lang="en-CA" sz="1200" dirty="0" smtClean="0"/>
              <a:t>$14/month decrease</a:t>
            </a:r>
            <a:endParaRPr lang="en-CA" sz="1200" dirty="0"/>
          </a:p>
        </p:txBody>
      </p:sp>
      <p:cxnSp>
        <p:nvCxnSpPr>
          <p:cNvPr id="11" name="Straight Arrow Connector 10"/>
          <p:cNvCxnSpPr/>
          <p:nvPr/>
        </p:nvCxnSpPr>
        <p:spPr>
          <a:xfrm>
            <a:off x="4585526" y="2237629"/>
            <a:ext cx="762" cy="200771"/>
          </a:xfrm>
          <a:prstGeom prst="straightConnector1">
            <a:avLst/>
          </a:prstGeom>
          <a:ln w="1905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680012" y="2338014"/>
            <a:ext cx="324036" cy="44291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461337" y="2844507"/>
            <a:ext cx="1824538" cy="276999"/>
          </a:xfrm>
          <a:prstGeom prst="rect">
            <a:avLst/>
          </a:prstGeom>
          <a:solidFill>
            <a:schemeClr val="bg1"/>
          </a:solidFill>
          <a:ln w="19050">
            <a:solidFill>
              <a:srgbClr val="FF0000"/>
            </a:solidFill>
          </a:ln>
        </p:spPr>
        <p:txBody>
          <a:bodyPr wrap="none" rtlCol="0">
            <a:spAutoFit/>
          </a:bodyPr>
          <a:lstStyle/>
          <a:p>
            <a:pPr algn="ctr"/>
            <a:r>
              <a:rPr lang="en-CA" sz="1200" dirty="0" smtClean="0">
                <a:solidFill>
                  <a:srgbClr val="FF0000"/>
                </a:solidFill>
              </a:rPr>
              <a:t>$11/month pressure</a:t>
            </a:r>
            <a:endParaRPr lang="en-CA" sz="1200" dirty="0">
              <a:solidFill>
                <a:srgbClr val="FF0000"/>
              </a:solidFill>
            </a:endParaRPr>
          </a:p>
        </p:txBody>
      </p:sp>
    </p:spTree>
    <p:extLst>
      <p:ext uri="{BB962C8B-B14F-4D97-AF65-F5344CB8AC3E}">
        <p14:creationId xmlns:p14="http://schemas.microsoft.com/office/powerpoint/2010/main" val="2499331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2400" b="0" dirty="0">
                <a:latin typeface="Arial" panose="020B0604020202020204" pitchFamily="34" charset="0"/>
                <a:cs typeface="Arial" panose="020B0604020202020204" pitchFamily="34" charset="0"/>
              </a:rPr>
              <a:t>Context </a:t>
            </a:r>
            <a:r>
              <a:rPr lang="en-CA" sz="2400" b="0" dirty="0" smtClean="0">
                <a:latin typeface="Arial" panose="020B0604020202020204" pitchFamily="34" charset="0"/>
                <a:cs typeface="Arial" panose="020B0604020202020204" pitchFamily="34" charset="0"/>
              </a:rPr>
              <a:t>– Large Industrial Electricity Prices</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CA" sz="1400" dirty="0" smtClean="0">
                <a:latin typeface="Arial" panose="020B0604020202020204" pitchFamily="34" charset="0"/>
                <a:cs typeface="Arial" panose="020B0604020202020204" pitchFamily="34" charset="0"/>
              </a:rPr>
              <a:t>Industrial electricity prices </a:t>
            </a:r>
            <a:r>
              <a:rPr lang="en-CA" sz="1400" dirty="0">
                <a:latin typeface="Arial" panose="020B0604020202020204" pitchFamily="34" charset="0"/>
                <a:cs typeface="Arial" panose="020B0604020202020204" pitchFamily="34" charset="0"/>
              </a:rPr>
              <a:t>continue to be a concern for </a:t>
            </a:r>
            <a:r>
              <a:rPr lang="en-CA" sz="1400" dirty="0" smtClean="0">
                <a:latin typeface="Arial" panose="020B0604020202020204" pitchFamily="34" charset="0"/>
                <a:cs typeface="Arial" panose="020B0604020202020204" pitchFamily="34" charset="0"/>
              </a:rPr>
              <a:t>many businesses.</a:t>
            </a:r>
            <a:endParaRPr lang="en-CA" sz="14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CA" sz="1200" b="1" dirty="0">
                <a:latin typeface="Arial" panose="020B0604020202020204" pitchFamily="34" charset="0"/>
                <a:cs typeface="Arial" panose="020B0604020202020204" pitchFamily="34" charset="0"/>
              </a:rPr>
              <a:t>Note:  </a:t>
            </a:r>
            <a:r>
              <a:rPr lang="en-CA" sz="1200" dirty="0">
                <a:latin typeface="Arial" panose="020B0604020202020204" pitchFamily="34" charset="0"/>
                <a:cs typeface="Arial" panose="020B0604020202020204" pitchFamily="34" charset="0"/>
              </a:rPr>
              <a:t>The typical </a:t>
            </a:r>
            <a:r>
              <a:rPr lang="en-CA" sz="1200" dirty="0" smtClean="0">
                <a:latin typeface="Arial" panose="020B0604020202020204" pitchFamily="34" charset="0"/>
                <a:cs typeface="Arial" panose="020B0604020202020204" pitchFamily="34" charset="0"/>
              </a:rPr>
              <a:t>industrial electricity price is </a:t>
            </a:r>
            <a:r>
              <a:rPr lang="en-CA" sz="1200" dirty="0">
                <a:latin typeface="Arial" panose="020B0604020202020204" pitchFamily="34" charset="0"/>
                <a:cs typeface="Arial" panose="020B0604020202020204" pitchFamily="34" charset="0"/>
              </a:rPr>
              <a:t>currently below the </a:t>
            </a:r>
            <a:r>
              <a:rPr lang="en-CA" sz="1200" dirty="0" smtClean="0">
                <a:latin typeface="Arial" panose="020B0604020202020204" pitchFamily="34" charset="0"/>
                <a:cs typeface="Arial" panose="020B0604020202020204" pitchFamily="34" charset="0"/>
              </a:rPr>
              <a:t>2013 LTEP </a:t>
            </a:r>
            <a:r>
              <a:rPr lang="en-CA" sz="1200" dirty="0">
                <a:latin typeface="Arial" panose="020B0604020202020204" pitchFamily="34" charset="0"/>
                <a:cs typeface="Arial" panose="020B0604020202020204" pitchFamily="34" charset="0"/>
              </a:rPr>
              <a:t>forecast.</a:t>
            </a:r>
          </a:p>
        </p:txBody>
      </p:sp>
      <p:graphicFrame>
        <p:nvGraphicFramePr>
          <p:cNvPr id="4" name="Chart 3"/>
          <p:cNvGraphicFramePr>
            <a:graphicFrameLocks/>
          </p:cNvGraphicFramePr>
          <p:nvPr>
            <p:extLst>
              <p:ext uri="{D42A27DB-BD31-4B8C-83A1-F6EECF244321}">
                <p14:modId xmlns:p14="http://schemas.microsoft.com/office/powerpoint/2010/main" val="952591690"/>
              </p:ext>
            </p:extLst>
          </p:nvPr>
        </p:nvGraphicFramePr>
        <p:xfrm>
          <a:off x="395536" y="1916832"/>
          <a:ext cx="8208912" cy="381674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2008" y="5755322"/>
            <a:ext cx="9036496" cy="369332"/>
          </a:xfrm>
          <a:prstGeom prst="rect">
            <a:avLst/>
          </a:prstGeom>
          <a:noFill/>
        </p:spPr>
        <p:txBody>
          <a:bodyPr wrap="square" rtlCol="0">
            <a:spAutoFit/>
          </a:bodyPr>
          <a:lstStyle/>
          <a:p>
            <a:r>
              <a:rPr lang="en-CA" sz="900" b="1" dirty="0" smtClean="0">
                <a:latin typeface="Arial" panose="020B0604020202020204" pitchFamily="34" charset="0"/>
                <a:cs typeface="Arial" panose="020B0604020202020204" pitchFamily="34" charset="0"/>
              </a:rPr>
              <a:t>Note</a:t>
            </a:r>
            <a:r>
              <a:rPr lang="en-CA" sz="900" dirty="0" smtClean="0">
                <a:latin typeface="Arial" panose="020B0604020202020204" pitchFamily="34" charset="0"/>
                <a:cs typeface="Arial" panose="020B0604020202020204" pitchFamily="34" charset="0"/>
              </a:rPr>
              <a:t>: The </a:t>
            </a:r>
            <a:r>
              <a:rPr lang="en-CA" sz="900" dirty="0">
                <a:latin typeface="Arial" panose="020B0604020202020204" pitchFamily="34" charset="0"/>
                <a:cs typeface="Arial" panose="020B0604020202020204" pitchFamily="34" charset="0"/>
              </a:rPr>
              <a:t>2013 LTEP forecast for </a:t>
            </a:r>
            <a:r>
              <a:rPr lang="en-CA" sz="900" dirty="0" smtClean="0">
                <a:latin typeface="Arial" panose="020B0604020202020204" pitchFamily="34" charset="0"/>
                <a:cs typeface="Arial" panose="020B0604020202020204" pitchFamily="34" charset="0"/>
              </a:rPr>
              <a:t>industrial reflects a transmission connected Class A electricity consumer</a:t>
            </a:r>
            <a:r>
              <a:rPr lang="en-CA" sz="900" dirty="0">
                <a:latin typeface="Arial" panose="020B0604020202020204" pitchFamily="34" charset="0"/>
                <a:cs typeface="Arial" panose="020B0604020202020204" pitchFamily="34" charset="0"/>
              </a:rPr>
              <a:t>. The updated OPO forecast above includes </a:t>
            </a:r>
            <a:r>
              <a:rPr lang="en-CA" sz="900" dirty="0" smtClean="0">
                <a:latin typeface="Arial" panose="020B0604020202020204" pitchFamily="34" charset="0"/>
                <a:cs typeface="Arial" panose="020B0604020202020204" pitchFamily="34" charset="0"/>
              </a:rPr>
              <a:t>ICI </a:t>
            </a:r>
            <a:r>
              <a:rPr lang="en-CA" sz="900" dirty="0">
                <a:latin typeface="Arial" panose="020B0604020202020204" pitchFamily="34" charset="0"/>
                <a:cs typeface="Arial" panose="020B0604020202020204" pitchFamily="34" charset="0"/>
              </a:rPr>
              <a:t>expansion and RRRP expansion. </a:t>
            </a:r>
            <a:r>
              <a:rPr lang="en-CA" sz="900" dirty="0" smtClean="0">
                <a:latin typeface="Arial" panose="020B0604020202020204" pitchFamily="34" charset="0"/>
                <a:cs typeface="Arial" panose="020B0604020202020204" pitchFamily="34" charset="0"/>
              </a:rPr>
              <a:t> </a:t>
            </a:r>
            <a:endParaRPr lang="en-CA"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614005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p:cNvGraphicFramePr>
            <a:graphicFrameLocks/>
          </p:cNvGraphicFramePr>
          <p:nvPr>
            <p:extLst>
              <p:ext uri="{D42A27DB-BD31-4B8C-83A1-F6EECF244321}">
                <p14:modId xmlns:p14="http://schemas.microsoft.com/office/powerpoint/2010/main" val="3506879020"/>
              </p:ext>
            </p:extLst>
          </p:nvPr>
        </p:nvGraphicFramePr>
        <p:xfrm>
          <a:off x="190981" y="1764951"/>
          <a:ext cx="8574741" cy="3824289"/>
        </p:xfrm>
        <a:graphic>
          <a:graphicData uri="http://schemas.openxmlformats.org/drawingml/2006/chart">
            <c:chart xmlns:c="http://schemas.openxmlformats.org/drawingml/2006/chart" xmlns:r="http://schemas.openxmlformats.org/officeDocument/2006/relationships" r:id="rId2"/>
          </a:graphicData>
        </a:graphic>
      </p:graphicFrame>
      <p:sp>
        <p:nvSpPr>
          <p:cNvPr id="5" name="Content Placeholder 5"/>
          <p:cNvSpPr>
            <a:spLocks noGrp="1"/>
          </p:cNvSpPr>
          <p:nvPr>
            <p:ph sz="quarter" idx="4294967295"/>
          </p:nvPr>
        </p:nvSpPr>
        <p:spPr>
          <a:xfrm>
            <a:off x="539552" y="1124744"/>
            <a:ext cx="8136904" cy="504056"/>
          </a:xfrm>
          <a:prstGeom prst="rect">
            <a:avLst/>
          </a:prstGeom>
        </p:spPr>
        <p:txBody>
          <a:bodyPr>
            <a:noAutofit/>
          </a:bodyPr>
          <a:lstStyle/>
          <a:p>
            <a:pPr marL="285750"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In this option, the starting GA payment from all ratepayers in 2017 is lowered by $4.4 and $5 billion and increases at 2% each year until the borrowed money is paid back over a 25 and 30 year financing period respectively.</a:t>
            </a:r>
            <a:endParaRPr lang="en-CA"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noAutofit/>
          </a:bodyPr>
          <a:lstStyle/>
          <a:p>
            <a:r>
              <a:rPr lang="en-CA" sz="2400" b="0" dirty="0" smtClean="0">
                <a:latin typeface="Arial" panose="020B0604020202020204" pitchFamily="34" charset="0"/>
                <a:cs typeface="Arial" panose="020B0604020202020204" pitchFamily="34" charset="0"/>
              </a:rPr>
              <a:t>High / GA Financing – Impact on Residential Electricity Bills</a:t>
            </a:r>
            <a:endParaRPr lang="en-CA" sz="2400" b="0" dirty="0">
              <a:solidFill>
                <a:srgbClr val="FF0000"/>
              </a:solidFill>
            </a:endParaRPr>
          </a:p>
        </p:txBody>
      </p:sp>
      <p:sp>
        <p:nvSpPr>
          <p:cNvPr id="4" name="TextBox 3"/>
          <p:cNvSpPr txBox="1"/>
          <p:nvPr/>
        </p:nvSpPr>
        <p:spPr>
          <a:xfrm>
            <a:off x="179512" y="5662989"/>
            <a:ext cx="8712968" cy="646331"/>
          </a:xfrm>
          <a:prstGeom prst="rect">
            <a:avLst/>
          </a:prstGeom>
          <a:noFill/>
        </p:spPr>
        <p:txBody>
          <a:bodyPr wrap="square" rtlCol="0">
            <a:spAutoFit/>
          </a:bodyPr>
          <a:lstStyle/>
          <a:p>
            <a:pPr lvl="1" indent="-171450">
              <a:spcBef>
                <a:spcPts val="6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By </a:t>
            </a:r>
            <a:r>
              <a:rPr lang="en-CA" sz="1200" b="1" dirty="0" smtClean="0">
                <a:latin typeface="Arial" panose="020B0604020202020204" pitchFamily="34" charset="0"/>
                <a:cs typeface="Arial" panose="020B0604020202020204" pitchFamily="34" charset="0"/>
              </a:rPr>
              <a:t>borrowing up to $65 billion</a:t>
            </a:r>
            <a:r>
              <a:rPr lang="en-CA" sz="1200" dirty="0" smtClean="0">
                <a:latin typeface="Arial" panose="020B0604020202020204" pitchFamily="34" charset="0"/>
                <a:cs typeface="Arial" panose="020B0604020202020204" pitchFamily="34" charset="0"/>
              </a:rPr>
              <a:t>, this scenario results in </a:t>
            </a:r>
            <a:r>
              <a:rPr lang="en-CA" sz="1200" b="1" dirty="0" smtClean="0">
                <a:latin typeface="Arial" panose="020B0604020202020204" pitchFamily="34" charset="0"/>
                <a:cs typeface="Arial" panose="020B0604020202020204" pitchFamily="34" charset="0"/>
              </a:rPr>
              <a:t>a short-term residential electricity cost reduction of up to $2</a:t>
            </a:r>
            <a:r>
              <a:rPr lang="en-CA" sz="1200" b="1" dirty="0" smtClean="0">
                <a:solidFill>
                  <a:schemeClr val="accent4">
                    <a:lumMod val="50000"/>
                    <a:lumOff val="50000"/>
                  </a:schemeClr>
                </a:solidFill>
                <a:latin typeface="Arial" panose="020B0604020202020204" pitchFamily="34" charset="0"/>
                <a:cs typeface="Arial" panose="020B0604020202020204" pitchFamily="34" charset="0"/>
              </a:rPr>
              <a:t>5</a:t>
            </a:r>
            <a:r>
              <a:rPr lang="en-CA" sz="1200" b="1" dirty="0" smtClean="0">
                <a:latin typeface="Arial" panose="020B0604020202020204" pitchFamily="34" charset="0"/>
                <a:cs typeface="Arial" panose="020B0604020202020204" pitchFamily="34" charset="0"/>
              </a:rPr>
              <a:t>-$28/month</a:t>
            </a:r>
            <a:r>
              <a:rPr lang="en-CA" sz="1200" dirty="0" smtClean="0">
                <a:latin typeface="Arial" panose="020B0604020202020204" pitchFamily="34" charset="0"/>
                <a:cs typeface="Arial" panose="020B0604020202020204" pitchFamily="34" charset="0"/>
              </a:rPr>
              <a:t> at the cost of </a:t>
            </a:r>
            <a:r>
              <a:rPr lang="en-CA" sz="1200" b="1" dirty="0" smtClean="0">
                <a:latin typeface="Arial" panose="020B0604020202020204" pitchFamily="34" charset="0"/>
                <a:cs typeface="Arial" panose="020B0604020202020204" pitchFamily="34" charset="0"/>
              </a:rPr>
              <a:t>increased future electricity bills over 12-17 years of up to $46-$51/month</a:t>
            </a:r>
            <a:r>
              <a:rPr lang="en-CA" sz="1200" dirty="0" smtClean="0">
                <a:latin typeface="Arial" panose="020B0604020202020204" pitchFamily="34" charset="0"/>
                <a:cs typeface="Arial" panose="020B0604020202020204" pitchFamily="34" charset="0"/>
              </a:rPr>
              <a:t> above the true cost of electricity production.</a:t>
            </a:r>
          </a:p>
        </p:txBody>
      </p:sp>
      <p:cxnSp>
        <p:nvCxnSpPr>
          <p:cNvPr id="8" name="Straight Arrow Connector 7"/>
          <p:cNvCxnSpPr/>
          <p:nvPr/>
        </p:nvCxnSpPr>
        <p:spPr>
          <a:xfrm flipH="1">
            <a:off x="2140744" y="3328131"/>
            <a:ext cx="4763" cy="345282"/>
          </a:xfrm>
          <a:prstGeom prst="straightConnector1">
            <a:avLst/>
          </a:prstGeom>
          <a:ln w="19050">
            <a:solidFill>
              <a:schemeClr val="accent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195736" y="3500772"/>
            <a:ext cx="360387" cy="26613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627785" y="3841527"/>
            <a:ext cx="2154757" cy="276999"/>
          </a:xfrm>
          <a:prstGeom prst="rect">
            <a:avLst/>
          </a:prstGeom>
          <a:solidFill>
            <a:schemeClr val="bg1"/>
          </a:solidFill>
          <a:ln w="28575">
            <a:solidFill>
              <a:schemeClr val="accent1"/>
            </a:solidFill>
          </a:ln>
        </p:spPr>
        <p:txBody>
          <a:bodyPr wrap="none" rtlCol="0">
            <a:spAutoFit/>
          </a:bodyPr>
          <a:lstStyle/>
          <a:p>
            <a:pPr algn="ctr"/>
            <a:r>
              <a:rPr lang="en-CA" sz="1200" dirty="0" smtClean="0"/>
              <a:t>$25-$28/month decrease</a:t>
            </a:r>
            <a:endParaRPr lang="en-CA" sz="1200" dirty="0"/>
          </a:p>
        </p:txBody>
      </p:sp>
      <p:cxnSp>
        <p:nvCxnSpPr>
          <p:cNvPr id="11" name="Straight Arrow Connector 10"/>
          <p:cNvCxnSpPr/>
          <p:nvPr/>
        </p:nvCxnSpPr>
        <p:spPr>
          <a:xfrm>
            <a:off x="7884368" y="2005223"/>
            <a:ext cx="4267" cy="619022"/>
          </a:xfrm>
          <a:prstGeom prst="straightConnector1">
            <a:avLst/>
          </a:prstGeom>
          <a:ln w="1905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7164288" y="2293255"/>
            <a:ext cx="648072" cy="72008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214561" y="3097631"/>
            <a:ext cx="1770036" cy="276999"/>
          </a:xfrm>
          <a:prstGeom prst="rect">
            <a:avLst/>
          </a:prstGeom>
          <a:solidFill>
            <a:schemeClr val="bg1"/>
          </a:solidFill>
          <a:ln w="19050">
            <a:solidFill>
              <a:srgbClr val="FF0000"/>
            </a:solidFill>
          </a:ln>
        </p:spPr>
        <p:txBody>
          <a:bodyPr wrap="none" rtlCol="0">
            <a:spAutoFit/>
          </a:bodyPr>
          <a:lstStyle/>
          <a:p>
            <a:pPr algn="ctr"/>
            <a:r>
              <a:rPr lang="en-CA" sz="1200" dirty="0" smtClean="0">
                <a:solidFill>
                  <a:srgbClr val="FF0000"/>
                </a:solidFill>
              </a:rPr>
              <a:t>$51/month pressure</a:t>
            </a:r>
            <a:endParaRPr lang="en-CA" sz="1200" dirty="0">
              <a:solidFill>
                <a:srgbClr val="FF0000"/>
              </a:solidFill>
            </a:endParaRPr>
          </a:p>
        </p:txBody>
      </p:sp>
    </p:spTree>
    <p:extLst>
      <p:ext uri="{BB962C8B-B14F-4D97-AF65-F5344CB8AC3E}">
        <p14:creationId xmlns:p14="http://schemas.microsoft.com/office/powerpoint/2010/main" val="7744659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323528" y="1268760"/>
            <a:ext cx="8510560" cy="773832"/>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r>
              <a:rPr lang="en-CA" sz="1400" dirty="0" smtClean="0">
                <a:latin typeface="Arial" panose="020B0604020202020204" pitchFamily="34" charset="0"/>
                <a:cs typeface="Arial" panose="020B0604020202020204" pitchFamily="34" charset="0"/>
              </a:rPr>
              <a:t>Below graphs illustrate the estimated impact under the </a:t>
            </a:r>
            <a:r>
              <a:rPr lang="en-CA" sz="1400" u="sng" dirty="0" smtClean="0">
                <a:latin typeface="Arial" panose="020B0604020202020204" pitchFamily="34" charset="0"/>
                <a:cs typeface="Arial" panose="020B0604020202020204" pitchFamily="34" charset="0"/>
              </a:rPr>
              <a:t>moderate GA financing scenario</a:t>
            </a:r>
            <a:r>
              <a:rPr lang="en-CA" sz="1400" dirty="0" smtClean="0">
                <a:latin typeface="Arial" panose="020B0604020202020204" pitchFamily="34" charset="0"/>
                <a:cs typeface="Arial" panose="020B0604020202020204" pitchFamily="34" charset="0"/>
              </a:rPr>
              <a:t> for an average Class A electricity consumer, a consumer that pays low GA (i.e., pulp and paper) and high GA (i.e., refining and chemical manufacturing). </a:t>
            </a:r>
            <a:endParaRPr lang="en-CA" sz="1400" dirty="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p:txBody>
      </p:sp>
      <p:sp>
        <p:nvSpPr>
          <p:cNvPr id="12" name="Title 1"/>
          <p:cNvSpPr>
            <a:spLocks noGrp="1"/>
          </p:cNvSpPr>
          <p:nvPr>
            <p:ph type="title"/>
          </p:nvPr>
        </p:nvSpPr>
        <p:spPr>
          <a:xfrm>
            <a:off x="251520" y="404664"/>
            <a:ext cx="8640960" cy="738336"/>
          </a:xfrm>
        </p:spPr>
        <p:txBody>
          <a:bodyPr>
            <a:noAutofit/>
          </a:bodyPr>
          <a:lstStyle/>
          <a:p>
            <a:r>
              <a:rPr lang="en-CA" sz="2400" b="0" dirty="0" smtClean="0">
                <a:latin typeface="Arial" panose="020B0604020202020204" pitchFamily="34" charset="0"/>
                <a:cs typeface="Arial" panose="020B0604020202020204" pitchFamily="34" charset="0"/>
              </a:rPr>
              <a:t>GA Financing – Illustrative Impact for Large Industrial Electricity Consumers</a:t>
            </a:r>
            <a:endParaRPr lang="en-CA" sz="2400" b="0" dirty="0">
              <a:latin typeface="Arial" panose="020B0604020202020204" pitchFamily="34" charset="0"/>
              <a:cs typeface="Arial" panose="020B0604020202020204" pitchFamily="34" charset="0"/>
            </a:endParaRPr>
          </a:p>
        </p:txBody>
      </p:sp>
      <p:sp>
        <p:nvSpPr>
          <p:cNvPr id="3" name="TextBox 2"/>
          <p:cNvSpPr txBox="1"/>
          <p:nvPr/>
        </p:nvSpPr>
        <p:spPr>
          <a:xfrm>
            <a:off x="289560" y="5660395"/>
            <a:ext cx="8458200" cy="261610"/>
          </a:xfrm>
          <a:prstGeom prst="rect">
            <a:avLst/>
          </a:prstGeom>
          <a:noFill/>
        </p:spPr>
        <p:txBody>
          <a:bodyPr wrap="square" rtlCol="0">
            <a:spAutoFit/>
          </a:bodyPr>
          <a:lstStyle/>
          <a:p>
            <a:r>
              <a:rPr lang="en-CA" sz="1100" b="1" dirty="0" smtClean="0">
                <a:latin typeface="Arial" panose="020B0604020202020204" pitchFamily="34" charset="0"/>
                <a:cs typeface="Arial" panose="020B0604020202020204" pitchFamily="34" charset="0"/>
              </a:rPr>
              <a:t>Note: </a:t>
            </a:r>
            <a:r>
              <a:rPr lang="en-CA" sz="1100" dirty="0" smtClean="0">
                <a:latin typeface="Arial" panose="020B0604020202020204" pitchFamily="34" charset="0"/>
                <a:cs typeface="Arial" panose="020B0604020202020204" pitchFamily="34" charset="0"/>
              </a:rPr>
              <a:t>Assumes that demand by industrial sector continues at average 2011-2015 levels. </a:t>
            </a:r>
            <a:endParaRPr lang="en-CA" sz="1100" dirty="0">
              <a:latin typeface="Arial" panose="020B0604020202020204" pitchFamily="34" charset="0"/>
              <a:cs typeface="Arial" panose="020B0604020202020204" pitchFamily="34" charset="0"/>
            </a:endParaRPr>
          </a:p>
        </p:txBody>
      </p:sp>
      <p:graphicFrame>
        <p:nvGraphicFramePr>
          <p:cNvPr id="8" name="Chart 7"/>
          <p:cNvGraphicFramePr>
            <a:graphicFrameLocks/>
          </p:cNvGraphicFramePr>
          <p:nvPr>
            <p:extLst>
              <p:ext uri="{D42A27DB-BD31-4B8C-83A1-F6EECF244321}">
                <p14:modId xmlns:p14="http://schemas.microsoft.com/office/powerpoint/2010/main" val="4112687963"/>
              </p:ext>
            </p:extLst>
          </p:nvPr>
        </p:nvGraphicFramePr>
        <p:xfrm>
          <a:off x="260466" y="2204864"/>
          <a:ext cx="2933700" cy="30527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a:graphicFrameLocks/>
          </p:cNvGraphicFramePr>
          <p:nvPr>
            <p:extLst>
              <p:ext uri="{D42A27DB-BD31-4B8C-83A1-F6EECF244321}">
                <p14:modId xmlns:p14="http://schemas.microsoft.com/office/powerpoint/2010/main" val="2817098606"/>
              </p:ext>
            </p:extLst>
          </p:nvPr>
        </p:nvGraphicFramePr>
        <p:xfrm>
          <a:off x="3051810" y="2204864"/>
          <a:ext cx="2933700" cy="30527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p:cNvGraphicFramePr>
            <a:graphicFrameLocks/>
          </p:cNvGraphicFramePr>
          <p:nvPr>
            <p:extLst>
              <p:ext uri="{D42A27DB-BD31-4B8C-83A1-F6EECF244321}">
                <p14:modId xmlns:p14="http://schemas.microsoft.com/office/powerpoint/2010/main" val="1108839506"/>
              </p:ext>
            </p:extLst>
          </p:nvPr>
        </p:nvGraphicFramePr>
        <p:xfrm>
          <a:off x="5849334" y="2204864"/>
          <a:ext cx="2933700" cy="30527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2593030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0" dirty="0" smtClean="0">
                <a:latin typeface="Arial" panose="020B0604020202020204" pitchFamily="34" charset="0"/>
                <a:cs typeface="Arial" panose="020B0604020202020204" pitchFamily="34" charset="0"/>
              </a:rPr>
              <a:t>Largest LDCs by Customer Base</a:t>
            </a:r>
            <a:endParaRPr lang="en-CA" sz="2400" b="0" dirty="0">
              <a:latin typeface="Arial" panose="020B0604020202020204" pitchFamily="34" charset="0"/>
              <a:cs typeface="Arial" panose="020B0604020202020204" pitchFamily="34"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41468855"/>
              </p:ext>
            </p:extLst>
          </p:nvPr>
        </p:nvGraphicFramePr>
        <p:xfrm>
          <a:off x="457200" y="1219200"/>
          <a:ext cx="82804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971600" y="5877272"/>
            <a:ext cx="5112568" cy="461665"/>
          </a:xfrm>
          <a:prstGeom prst="rect">
            <a:avLst/>
          </a:prstGeom>
          <a:noFill/>
        </p:spPr>
        <p:txBody>
          <a:bodyPr wrap="square" rtlCol="0">
            <a:spAutoFit/>
          </a:bodyPr>
          <a:lstStyle/>
          <a:p>
            <a:r>
              <a:rPr lang="en-CA" sz="800" b="1" dirty="0" smtClean="0">
                <a:latin typeface="Arial" panose="020B0604020202020204" pitchFamily="34" charset="0"/>
                <a:cs typeface="Arial" panose="020B0604020202020204" pitchFamily="34" charset="0"/>
              </a:rPr>
              <a:t>Note: </a:t>
            </a:r>
            <a:r>
              <a:rPr lang="en-CA" sz="800" dirty="0" smtClean="0">
                <a:latin typeface="Arial" panose="020B0604020202020204" pitchFamily="34" charset="0"/>
                <a:cs typeface="Arial" panose="020B0604020202020204" pitchFamily="34" charset="0"/>
              </a:rPr>
              <a:t>Represents all customer classes</a:t>
            </a:r>
          </a:p>
          <a:p>
            <a:r>
              <a:rPr lang="en-CA" sz="800" dirty="0" smtClean="0">
                <a:latin typeface="Arial" panose="020B0604020202020204" pitchFamily="34" charset="0"/>
                <a:cs typeface="Arial" panose="020B0604020202020204" pitchFamily="34" charset="0"/>
              </a:rPr>
              <a:t>Source: OEB Yearbook 2015</a:t>
            </a:r>
          </a:p>
          <a:p>
            <a:r>
              <a:rPr lang="en-CA" sz="800" dirty="0" smtClean="0">
                <a:latin typeface="Arial" panose="020B0604020202020204" pitchFamily="34" charset="0"/>
                <a:cs typeface="Arial" panose="020B0604020202020204" pitchFamily="34" charset="0"/>
              </a:rPr>
              <a:t>*Recently approved merger of </a:t>
            </a:r>
            <a:r>
              <a:rPr lang="en-CA" sz="800" dirty="0" err="1" smtClean="0">
                <a:latin typeface="Arial" panose="020B0604020202020204" pitchFamily="34" charset="0"/>
                <a:cs typeface="Arial" panose="020B0604020202020204" pitchFamily="34" charset="0"/>
              </a:rPr>
              <a:t>Powerstream</a:t>
            </a:r>
            <a:r>
              <a:rPr lang="en-CA" sz="800" dirty="0" smtClean="0">
                <a:latin typeface="Arial" panose="020B0604020202020204" pitchFamily="34" charset="0"/>
                <a:cs typeface="Arial" panose="020B0604020202020204" pitchFamily="34" charset="0"/>
              </a:rPr>
              <a:t>, </a:t>
            </a:r>
            <a:r>
              <a:rPr lang="en-CA" sz="800" dirty="0" err="1" smtClean="0">
                <a:latin typeface="Arial" panose="020B0604020202020204" pitchFamily="34" charset="0"/>
                <a:cs typeface="Arial" panose="020B0604020202020204" pitchFamily="34" charset="0"/>
              </a:rPr>
              <a:t>Enersource</a:t>
            </a:r>
            <a:r>
              <a:rPr lang="en-CA" sz="800" dirty="0" smtClean="0">
                <a:latin typeface="Arial" panose="020B0604020202020204" pitchFamily="34" charset="0"/>
                <a:cs typeface="Arial" panose="020B0604020202020204" pitchFamily="34" charset="0"/>
              </a:rPr>
              <a:t>, Horizon, and Hydro One Brampton</a:t>
            </a:r>
            <a:endParaRPr lang="en-CA"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45087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640960" cy="648072"/>
          </a:xfrm>
        </p:spPr>
        <p:txBody>
          <a:bodyPr>
            <a:normAutofit/>
          </a:bodyPr>
          <a:lstStyle/>
          <a:p>
            <a:r>
              <a:rPr lang="en-CA" sz="2400" b="0" dirty="0" smtClean="0">
                <a:latin typeface="Arial" pitchFamily="34" charset="0"/>
                <a:cs typeface="Arial" pitchFamily="34" charset="0"/>
              </a:rPr>
              <a:t>Extend Length of Existing Wind / Solar Contracts</a:t>
            </a:r>
            <a:endParaRPr lang="en-CA" sz="2400" dirty="0"/>
          </a:p>
        </p:txBody>
      </p:sp>
      <p:sp>
        <p:nvSpPr>
          <p:cNvPr id="3" name="Content Placeholder 2"/>
          <p:cNvSpPr>
            <a:spLocks noGrp="1"/>
          </p:cNvSpPr>
          <p:nvPr>
            <p:ph idx="1"/>
          </p:nvPr>
        </p:nvSpPr>
        <p:spPr>
          <a:xfrm>
            <a:off x="395536" y="1052736"/>
            <a:ext cx="8496944" cy="5112568"/>
          </a:xfrm>
        </p:spPr>
        <p:txBody>
          <a:bodyPr>
            <a:noAutofit/>
          </a:bodyPr>
          <a:lstStyle/>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Wind and solar developments are typically contracted through standard offer procurements on 20 year fixed terms at fixed pricing.</a:t>
            </a: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Many </a:t>
            </a:r>
            <a:r>
              <a:rPr lang="en-CA" sz="1200" dirty="0">
                <a:latin typeface="Arial" panose="020B0604020202020204" pitchFamily="34" charset="0"/>
                <a:cs typeface="Arial" panose="020B0604020202020204" pitchFamily="34" charset="0"/>
              </a:rPr>
              <a:t>of these projects have already reached commercial </a:t>
            </a:r>
            <a:r>
              <a:rPr lang="en-CA" sz="1200" dirty="0" smtClean="0">
                <a:latin typeface="Arial" panose="020B0604020202020204" pitchFamily="34" charset="0"/>
                <a:cs typeface="Arial" panose="020B0604020202020204" pitchFamily="34" charset="0"/>
              </a:rPr>
              <a:t>operation.</a:t>
            </a:r>
            <a:endParaRPr lang="en-CA" sz="1200" dirty="0">
              <a:latin typeface="Arial" panose="020B0604020202020204" pitchFamily="34" charset="0"/>
              <a:cs typeface="Arial" panose="020B0604020202020204" pitchFamily="34" charset="0"/>
            </a:endParaRP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The </a:t>
            </a:r>
            <a:r>
              <a:rPr lang="en-CA" sz="1200" dirty="0">
                <a:latin typeface="Arial" panose="020B0604020202020204" pitchFamily="34" charset="0"/>
                <a:cs typeface="Arial" panose="020B0604020202020204" pitchFamily="34" charset="0"/>
              </a:rPr>
              <a:t>province could explore </a:t>
            </a:r>
            <a:r>
              <a:rPr lang="en-CA" sz="1200" dirty="0" smtClean="0">
                <a:latin typeface="Arial" panose="020B0604020202020204" pitchFamily="34" charset="0"/>
                <a:cs typeface="Arial" panose="020B0604020202020204" pitchFamily="34" charset="0"/>
              </a:rPr>
              <a:t>options for  IESO to negotiate</a:t>
            </a:r>
            <a:r>
              <a:rPr lang="en-CA" sz="1200" dirty="0">
                <a:latin typeface="Arial" panose="020B0604020202020204" pitchFamily="34" charset="0"/>
                <a:cs typeface="Arial" panose="020B0604020202020204" pitchFamily="34" charset="0"/>
              </a:rPr>
              <a:t> </a:t>
            </a:r>
            <a:r>
              <a:rPr lang="en-CA" sz="1200" dirty="0" smtClean="0">
                <a:latin typeface="Arial" panose="020B0604020202020204" pitchFamily="34" charset="0"/>
                <a:cs typeface="Arial" panose="020B0604020202020204" pitchFamily="34" charset="0"/>
              </a:rPr>
              <a:t>extensions to existing renewable energy contracts, for example, by 10 years, in return for the contract holders agreeing to</a:t>
            </a:r>
            <a:r>
              <a:rPr lang="en-CA" sz="1200" dirty="0">
                <a:latin typeface="Arial" panose="020B0604020202020204" pitchFamily="34" charset="0"/>
                <a:cs typeface="Arial" panose="020B0604020202020204" pitchFamily="34" charset="0"/>
              </a:rPr>
              <a:t> </a:t>
            </a:r>
            <a:r>
              <a:rPr lang="en-CA" sz="1200" dirty="0" smtClean="0">
                <a:latin typeface="Arial" panose="020B0604020202020204" pitchFamily="34" charset="0"/>
                <a:cs typeface="Arial" panose="020B0604020202020204" pitchFamily="34" charset="0"/>
              </a:rPr>
              <a:t>a lower price in the near term.</a:t>
            </a:r>
            <a:endParaRPr lang="en-CA" sz="1200" b="1" u="sng" dirty="0" smtClean="0">
              <a:latin typeface="Arial" panose="020B0604020202020204" pitchFamily="34" charset="0"/>
              <a:cs typeface="Arial" panose="020B0604020202020204" pitchFamily="34" charset="0"/>
            </a:endParaRPr>
          </a:p>
          <a:p>
            <a:pPr marL="0" indent="0">
              <a:lnSpc>
                <a:spcPct val="120000"/>
              </a:lnSpc>
              <a:spcBef>
                <a:spcPts val="0"/>
              </a:spcBef>
              <a:spcAft>
                <a:spcPts val="400"/>
              </a:spcAft>
              <a:buNone/>
            </a:pPr>
            <a:endParaRPr lang="en-CA" sz="1200" b="1" u="sng" dirty="0" smtClean="0">
              <a:latin typeface="Arial" panose="020B0604020202020204" pitchFamily="34" charset="0"/>
              <a:cs typeface="Arial" panose="020B0604020202020204" pitchFamily="34" charset="0"/>
            </a:endParaRPr>
          </a:p>
          <a:p>
            <a:pPr marL="0" indent="0">
              <a:lnSpc>
                <a:spcPct val="120000"/>
              </a:lnSpc>
              <a:spcBef>
                <a:spcPts val="0"/>
              </a:spcBef>
              <a:spcAft>
                <a:spcPts val="400"/>
              </a:spcAft>
              <a:buNone/>
            </a:pPr>
            <a:r>
              <a:rPr lang="en-CA" sz="1200" b="1" u="sng" dirty="0" smtClean="0">
                <a:latin typeface="Arial" panose="020B0604020202020204" pitchFamily="34" charset="0"/>
                <a:cs typeface="Arial" panose="020B0604020202020204" pitchFamily="34" charset="0"/>
              </a:rPr>
              <a:t>Considerations</a:t>
            </a:r>
          </a:p>
          <a:p>
            <a:pPr>
              <a:lnSpc>
                <a:spcPct val="120000"/>
              </a:lnSpc>
              <a:spcBef>
                <a:spcPts val="0"/>
              </a:spcBef>
              <a:spcAft>
                <a:spcPts val="400"/>
              </a:spcAft>
            </a:pPr>
            <a:r>
              <a:rPr lang="en-CA" sz="1200" dirty="0">
                <a:latin typeface="Arial" panose="020B0604020202020204" pitchFamily="34" charset="0"/>
                <a:cs typeface="Arial" panose="020B0604020202020204" pitchFamily="34" charset="0"/>
              </a:rPr>
              <a:t>Projects in commercial operation offer potential for </a:t>
            </a:r>
            <a:r>
              <a:rPr lang="en-CA" sz="1200" dirty="0" smtClean="0">
                <a:latin typeface="Arial" panose="020B0604020202020204" pitchFamily="34" charset="0"/>
                <a:cs typeface="Arial" panose="020B0604020202020204" pitchFamily="34" charset="0"/>
              </a:rPr>
              <a:t>near-term rate </a:t>
            </a:r>
            <a:r>
              <a:rPr lang="en-CA" sz="1200" dirty="0">
                <a:latin typeface="Arial" panose="020B0604020202020204" pitchFamily="34" charset="0"/>
                <a:cs typeface="Arial" panose="020B0604020202020204" pitchFamily="34" charset="0"/>
              </a:rPr>
              <a:t>reduction whereas projects that have yet to reach commercial operation provide potential to mitigate future rate increases only.</a:t>
            </a: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The attractiveness of this </a:t>
            </a:r>
            <a:r>
              <a:rPr lang="en-CA" sz="1200" dirty="0">
                <a:latin typeface="Arial" panose="020B0604020202020204" pitchFamily="34" charset="0"/>
                <a:cs typeface="Arial" panose="020B0604020202020204" pitchFamily="34" charset="0"/>
              </a:rPr>
              <a:t>option to contract holders </a:t>
            </a:r>
            <a:r>
              <a:rPr lang="en-CA" sz="1200" dirty="0" smtClean="0">
                <a:latin typeface="Arial" panose="020B0604020202020204" pitchFamily="34" charset="0"/>
                <a:cs typeface="Arial" panose="020B0604020202020204" pitchFamily="34" charset="0"/>
              </a:rPr>
              <a:t>would vary from project to project and would depend on project economics.</a:t>
            </a: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Revised pricing </a:t>
            </a:r>
            <a:r>
              <a:rPr lang="en-CA" sz="1200" dirty="0">
                <a:latin typeface="Arial" panose="020B0604020202020204" pitchFamily="34" charset="0"/>
                <a:cs typeface="Arial" panose="020B0604020202020204" pitchFamily="34" charset="0"/>
              </a:rPr>
              <a:t>would be subject to </a:t>
            </a:r>
            <a:r>
              <a:rPr lang="en-CA" sz="1200" dirty="0" smtClean="0">
                <a:latin typeface="Arial" panose="020B0604020202020204" pitchFamily="34" charset="0"/>
                <a:cs typeface="Arial" panose="020B0604020202020204" pitchFamily="34" charset="0"/>
              </a:rPr>
              <a:t>negotiation</a:t>
            </a:r>
            <a:r>
              <a:rPr lang="en-CA" sz="1200" dirty="0">
                <a:latin typeface="Arial" panose="020B0604020202020204" pitchFamily="34" charset="0"/>
                <a:cs typeface="Arial" panose="020B0604020202020204" pitchFamily="34" charset="0"/>
              </a:rPr>
              <a:t>, </a:t>
            </a:r>
            <a:r>
              <a:rPr lang="en-CA" sz="1200" dirty="0" smtClean="0">
                <a:latin typeface="Arial" panose="020B0604020202020204" pitchFamily="34" charset="0"/>
                <a:cs typeface="Arial" panose="020B0604020202020204" pitchFamily="34" charset="0"/>
              </a:rPr>
              <a:t>and associated ratepayer savings would </a:t>
            </a:r>
            <a:r>
              <a:rPr lang="en-CA" sz="1200" dirty="0">
                <a:latin typeface="Arial" panose="020B0604020202020204" pitchFamily="34" charset="0"/>
                <a:cs typeface="Arial" panose="020B0604020202020204" pitchFamily="34" charset="0"/>
              </a:rPr>
              <a:t>be difficult to forecast accurately</a:t>
            </a:r>
            <a:r>
              <a:rPr lang="en-CA" sz="1200" dirty="0" smtClean="0">
                <a:latin typeface="Arial" panose="020B0604020202020204" pitchFamily="34" charset="0"/>
                <a:cs typeface="Arial" panose="020B0604020202020204" pitchFamily="34" charset="0"/>
              </a:rPr>
              <a:t>. </a:t>
            </a: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The duration of contract renegotiation is difficult to forecast </a:t>
            </a:r>
            <a:r>
              <a:rPr lang="en-CA" sz="1200" dirty="0">
                <a:latin typeface="Arial" panose="020B0604020202020204" pitchFamily="34" charset="0"/>
                <a:cs typeface="Arial" panose="020B0604020202020204" pitchFamily="34" charset="0"/>
              </a:rPr>
              <a:t>and may not be achievable in the near </a:t>
            </a:r>
            <a:r>
              <a:rPr lang="en-CA" sz="1200" dirty="0" smtClean="0">
                <a:latin typeface="Arial" panose="020B0604020202020204" pitchFamily="34" charset="0"/>
                <a:cs typeface="Arial" panose="020B0604020202020204" pitchFamily="34" charset="0"/>
              </a:rPr>
              <a:t>term. </a:t>
            </a:r>
            <a:endParaRPr lang="en-CA" sz="1200" strike="sngStrike" dirty="0" smtClean="0">
              <a:latin typeface="Arial" panose="020B0604020202020204" pitchFamily="34" charset="0"/>
              <a:cs typeface="Arial" panose="020B0604020202020204" pitchFamily="34" charset="0"/>
            </a:endParaRPr>
          </a:p>
          <a:p>
            <a:pPr lvl="1">
              <a:lnSpc>
                <a:spcPct val="120000"/>
              </a:lnSpc>
              <a:spcBef>
                <a:spcPts val="0"/>
              </a:spcBef>
              <a:spcAft>
                <a:spcPts val="400"/>
              </a:spcAft>
              <a:buFont typeface="Arial" pitchFamily="34" charset="0"/>
              <a:buChar char="−"/>
            </a:pPr>
            <a:r>
              <a:rPr lang="en-CA" sz="1100" dirty="0" smtClean="0">
                <a:latin typeface="Arial" pitchFamily="34" charset="0"/>
                <a:cs typeface="Arial" pitchFamily="34" charset="0"/>
              </a:rPr>
              <a:t>Proponents may have to renegotiate </a:t>
            </a:r>
            <a:r>
              <a:rPr lang="en-CA" sz="1100" dirty="0">
                <a:latin typeface="Arial" pitchFamily="34" charset="0"/>
                <a:cs typeface="Arial" pitchFamily="34" charset="0"/>
              </a:rPr>
              <a:t>their project financing arrangements, </a:t>
            </a:r>
            <a:r>
              <a:rPr lang="en-CA" sz="1100" dirty="0" smtClean="0">
                <a:latin typeface="Arial" pitchFamily="34" charset="0"/>
                <a:cs typeface="Arial" pitchFamily="34" charset="0"/>
              </a:rPr>
              <a:t>ensure project </a:t>
            </a:r>
            <a:r>
              <a:rPr lang="en-CA" sz="1100" dirty="0">
                <a:latin typeface="Arial" pitchFamily="34" charset="0"/>
                <a:cs typeface="Arial" pitchFamily="34" charset="0"/>
              </a:rPr>
              <a:t>investors are satisfied with any changes in ROI, and </a:t>
            </a:r>
            <a:r>
              <a:rPr lang="en-CA" sz="1100" dirty="0" smtClean="0">
                <a:latin typeface="Arial" pitchFamily="34" charset="0"/>
                <a:cs typeface="Arial" pitchFamily="34" charset="0"/>
              </a:rPr>
              <a:t>extend </a:t>
            </a:r>
            <a:r>
              <a:rPr lang="en-CA" sz="1100" dirty="0">
                <a:latin typeface="Arial" pitchFamily="34" charset="0"/>
                <a:cs typeface="Arial" pitchFamily="34" charset="0"/>
              </a:rPr>
              <a:t>land leases.</a:t>
            </a:r>
          </a:p>
          <a:p>
            <a:pPr>
              <a:lnSpc>
                <a:spcPct val="120000"/>
              </a:lnSpc>
              <a:spcBef>
                <a:spcPts val="0"/>
              </a:spcBef>
              <a:spcAft>
                <a:spcPts val="400"/>
              </a:spcAft>
            </a:pPr>
            <a:r>
              <a:rPr lang="en-CA" sz="1200" dirty="0">
                <a:latin typeface="Arial" pitchFamily="34" charset="0"/>
                <a:cs typeface="Arial" pitchFamily="34" charset="0"/>
              </a:rPr>
              <a:t>P</a:t>
            </a:r>
            <a:r>
              <a:rPr lang="en-CA" sz="1200" dirty="0" smtClean="0">
                <a:latin typeface="Arial" panose="020B0604020202020204" pitchFamily="34" charset="0"/>
                <a:cs typeface="Arial" panose="020B0604020202020204" pitchFamily="34" charset="0"/>
              </a:rPr>
              <a:t>roject host communities and Indigenous communities whose traditional territory the projects are sited in may not be interested in these projects extending their operational period; discussions/consultation may be required in advance of this potential option moving forward.</a:t>
            </a:r>
          </a:p>
          <a:p>
            <a:pPr>
              <a:lnSpc>
                <a:spcPct val="120000"/>
              </a:lnSpc>
              <a:spcBef>
                <a:spcPts val="0"/>
              </a:spcBef>
              <a:spcAft>
                <a:spcPts val="400"/>
              </a:spcAft>
            </a:pPr>
            <a:endParaRPr lang="en-CA"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958264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640960" cy="648072"/>
          </a:xfrm>
        </p:spPr>
        <p:txBody>
          <a:bodyPr>
            <a:normAutofit/>
          </a:bodyPr>
          <a:lstStyle/>
          <a:p>
            <a:r>
              <a:rPr lang="en-CA" sz="2400" b="0" dirty="0" smtClean="0">
                <a:latin typeface="Arial" pitchFamily="34" charset="0"/>
                <a:cs typeface="Arial" pitchFamily="34" charset="0"/>
              </a:rPr>
              <a:t>Extend Length of Existing Wind / Solar Contracts (cont’d)</a:t>
            </a:r>
            <a:endParaRPr lang="en-CA" sz="2400" dirty="0"/>
          </a:p>
        </p:txBody>
      </p:sp>
      <p:sp>
        <p:nvSpPr>
          <p:cNvPr id="3" name="Content Placeholder 2"/>
          <p:cNvSpPr>
            <a:spLocks noGrp="1"/>
          </p:cNvSpPr>
          <p:nvPr>
            <p:ph idx="1"/>
          </p:nvPr>
        </p:nvSpPr>
        <p:spPr>
          <a:xfrm>
            <a:off x="395536" y="1124744"/>
            <a:ext cx="8640960" cy="5184576"/>
          </a:xfrm>
        </p:spPr>
        <p:txBody>
          <a:bodyPr>
            <a:noAutofit/>
          </a:bodyPr>
          <a:lstStyle/>
          <a:p>
            <a:pPr marL="0" indent="0">
              <a:lnSpc>
                <a:spcPct val="120000"/>
              </a:lnSpc>
              <a:spcBef>
                <a:spcPts val="0"/>
              </a:spcBef>
              <a:spcAft>
                <a:spcPts val="400"/>
              </a:spcAft>
              <a:buNone/>
            </a:pPr>
            <a:r>
              <a:rPr lang="en-CA" sz="1200" b="1" u="sng" dirty="0" smtClean="0">
                <a:latin typeface="Arial" panose="020B0604020202020204" pitchFamily="34" charset="0"/>
                <a:cs typeface="Arial" panose="020B0604020202020204" pitchFamily="34" charset="0"/>
              </a:rPr>
              <a:t>Considerations (cont’d)</a:t>
            </a: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Should </a:t>
            </a:r>
            <a:r>
              <a:rPr lang="en-CA" sz="1200" dirty="0">
                <a:latin typeface="Arial" panose="020B0604020202020204" pitchFamily="34" charset="0"/>
                <a:cs typeface="Arial" panose="020B0604020202020204" pitchFamily="34" charset="0"/>
              </a:rPr>
              <a:t>Ontario be successful in negotiating lower prices in the near term, it should be noted that contract holders will </a:t>
            </a:r>
            <a:r>
              <a:rPr lang="en-CA" sz="1200" dirty="0" smtClean="0">
                <a:latin typeface="Arial" panose="020B0604020202020204" pitchFamily="34" charset="0"/>
                <a:cs typeface="Arial" panose="020B0604020202020204" pitchFamily="34" charset="0"/>
              </a:rPr>
              <a:t>be in a strong bargaining position (given their existing fixed-priced contracts), and will </a:t>
            </a:r>
            <a:r>
              <a:rPr lang="en-CA" sz="1200" dirty="0">
                <a:latin typeface="Arial" panose="020B0604020202020204" pitchFamily="34" charset="0"/>
                <a:cs typeface="Arial" panose="020B0604020202020204" pitchFamily="34" charset="0"/>
              </a:rPr>
              <a:t>likely extract additional value from the </a:t>
            </a:r>
            <a:r>
              <a:rPr lang="en-CA" sz="1200" dirty="0" smtClean="0">
                <a:latin typeface="Arial" panose="020B0604020202020204" pitchFamily="34" charset="0"/>
                <a:cs typeface="Arial" panose="020B0604020202020204" pitchFamily="34" charset="0"/>
              </a:rPr>
              <a:t>negotiations. </a:t>
            </a:r>
            <a:endParaRPr lang="en-CA" sz="1200" dirty="0">
              <a:latin typeface="Arial" panose="020B0604020202020204" pitchFamily="34" charset="0"/>
              <a:cs typeface="Arial" panose="020B0604020202020204" pitchFamily="34" charset="0"/>
            </a:endParaRPr>
          </a:p>
          <a:p>
            <a:pPr>
              <a:lnSpc>
                <a:spcPct val="120000"/>
              </a:lnSpc>
              <a:spcBef>
                <a:spcPts val="0"/>
              </a:spcBef>
              <a:spcAft>
                <a:spcPts val="400"/>
              </a:spcAft>
            </a:pPr>
            <a:endParaRPr lang="en-CA" sz="1200" dirty="0" smtClean="0">
              <a:latin typeface="Arial" panose="020B0604020202020204" pitchFamily="34" charset="0"/>
              <a:cs typeface="Arial" panose="020B0604020202020204" pitchFamily="34" charset="0"/>
            </a:endParaRP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The Province </a:t>
            </a:r>
            <a:r>
              <a:rPr lang="en-CA" sz="1200" dirty="0">
                <a:latin typeface="Arial" panose="020B0604020202020204" pitchFamily="34" charset="0"/>
                <a:cs typeface="Arial" panose="020B0604020202020204" pitchFamily="34" charset="0"/>
              </a:rPr>
              <a:t>i</a:t>
            </a:r>
            <a:r>
              <a:rPr lang="en-CA" sz="1200" dirty="0" smtClean="0">
                <a:latin typeface="Arial" panose="020B0604020202020204" pitchFamily="34" charset="0"/>
                <a:cs typeface="Arial" panose="020B0604020202020204" pitchFamily="34" charset="0"/>
              </a:rPr>
              <a:t>s </a:t>
            </a:r>
            <a:r>
              <a:rPr lang="en-CA" sz="1200" dirty="0">
                <a:latin typeface="Arial" panose="020B0604020202020204" pitchFamily="34" charset="0"/>
                <a:cs typeface="Arial" panose="020B0604020202020204" pitchFamily="34" charset="0"/>
              </a:rPr>
              <a:t>not a </a:t>
            </a:r>
            <a:r>
              <a:rPr lang="en-CA" sz="1200" dirty="0" smtClean="0">
                <a:latin typeface="Arial" panose="020B0604020202020204" pitchFamily="34" charset="0"/>
                <a:cs typeface="Arial" panose="020B0604020202020204" pitchFamily="34" charset="0"/>
              </a:rPr>
              <a:t>party to the contracts and has never been involved in the negotiation of the contracts themselves. IESO </a:t>
            </a:r>
            <a:r>
              <a:rPr lang="en-CA" sz="1200" dirty="0">
                <a:latin typeface="Arial" panose="020B0604020202020204" pitchFamily="34" charset="0"/>
                <a:cs typeface="Arial" panose="020B0604020202020204" pitchFamily="34" charset="0"/>
              </a:rPr>
              <a:t>would be required to renegotiate the contracts, which would likely involve a direction or directive to </a:t>
            </a:r>
            <a:r>
              <a:rPr lang="en-CA" sz="1200" dirty="0" smtClean="0">
                <a:latin typeface="Arial" panose="020B0604020202020204" pitchFamily="34" charset="0"/>
                <a:cs typeface="Arial" panose="020B0604020202020204" pitchFamily="34" charset="0"/>
              </a:rPr>
              <a:t>IESO</a:t>
            </a:r>
            <a:r>
              <a:rPr lang="en-CA" sz="1200" dirty="0">
                <a:latin typeface="Arial" panose="020B0604020202020204" pitchFamily="34" charset="0"/>
                <a:cs typeface="Arial" panose="020B0604020202020204" pitchFamily="34" charset="0"/>
              </a:rPr>
              <a:t>.  </a:t>
            </a:r>
          </a:p>
          <a:p>
            <a:pPr marL="0" indent="0">
              <a:lnSpc>
                <a:spcPct val="120000"/>
              </a:lnSpc>
              <a:spcBef>
                <a:spcPts val="0"/>
              </a:spcBef>
              <a:spcAft>
                <a:spcPts val="400"/>
              </a:spcAft>
              <a:buNone/>
            </a:pPr>
            <a:endParaRPr lang="en-CA" sz="1200" dirty="0" smtClean="0">
              <a:latin typeface="Arial" panose="020B0604020202020204" pitchFamily="34" charset="0"/>
              <a:cs typeface="Arial" panose="020B0604020202020204" pitchFamily="34" charset="0"/>
            </a:endParaRP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Further </a:t>
            </a:r>
            <a:r>
              <a:rPr lang="en-CA" sz="1200" dirty="0">
                <a:latin typeface="Arial" panose="020B0604020202020204" pitchFamily="34" charset="0"/>
                <a:cs typeface="Arial" panose="020B0604020202020204" pitchFamily="34" charset="0"/>
              </a:rPr>
              <a:t>analysis is required as to how ENERGY </a:t>
            </a:r>
            <a:r>
              <a:rPr lang="en-CA" sz="1200" dirty="0" smtClean="0">
                <a:latin typeface="Arial" panose="020B0604020202020204" pitchFamily="34" charset="0"/>
                <a:cs typeface="Arial" panose="020B0604020202020204" pitchFamily="34" charset="0"/>
              </a:rPr>
              <a:t>could </a:t>
            </a:r>
            <a:r>
              <a:rPr lang="en-CA" sz="1200" dirty="0">
                <a:latin typeface="Arial" panose="020B0604020202020204" pitchFamily="34" charset="0"/>
                <a:cs typeface="Arial" panose="020B0604020202020204" pitchFamily="34" charset="0"/>
              </a:rPr>
              <a:t>express its policy intent to have </a:t>
            </a:r>
            <a:r>
              <a:rPr lang="en-CA" sz="1200" dirty="0" smtClean="0">
                <a:latin typeface="Arial" panose="020B0604020202020204" pitchFamily="34" charset="0"/>
                <a:cs typeface="Arial" panose="020B0604020202020204" pitchFamily="34" charset="0"/>
              </a:rPr>
              <a:t> </a:t>
            </a:r>
            <a:r>
              <a:rPr lang="en-CA" sz="1200" dirty="0">
                <a:latin typeface="Arial" panose="020B0604020202020204" pitchFamily="34" charset="0"/>
                <a:cs typeface="Arial" panose="020B0604020202020204" pitchFamily="34" charset="0"/>
              </a:rPr>
              <a:t>IESO renegotiate the contracts for a reduced rate at a longer term, however it is unlikely </a:t>
            </a:r>
            <a:r>
              <a:rPr lang="en-CA" sz="1200" dirty="0" smtClean="0">
                <a:latin typeface="Arial" panose="020B0604020202020204" pitchFamily="34" charset="0"/>
                <a:cs typeface="Arial" panose="020B0604020202020204" pitchFamily="34" charset="0"/>
              </a:rPr>
              <a:t>that </a:t>
            </a:r>
            <a:r>
              <a:rPr lang="en-CA" sz="1200" dirty="0">
                <a:latin typeface="Arial" panose="020B0604020202020204" pitchFamily="34" charset="0"/>
                <a:cs typeface="Arial" panose="020B0604020202020204" pitchFamily="34" charset="0"/>
              </a:rPr>
              <a:t>IESO could guarantee the outcome.</a:t>
            </a:r>
          </a:p>
          <a:p>
            <a:pPr>
              <a:lnSpc>
                <a:spcPct val="120000"/>
              </a:lnSpc>
              <a:spcBef>
                <a:spcPts val="0"/>
              </a:spcBef>
              <a:spcAft>
                <a:spcPts val="400"/>
              </a:spcAft>
            </a:pPr>
            <a:endParaRPr lang="en-CA" sz="1200" dirty="0" smtClean="0">
              <a:latin typeface="Arial" panose="020B0604020202020204" pitchFamily="34" charset="0"/>
              <a:cs typeface="Arial" panose="020B0604020202020204" pitchFamily="34" charset="0"/>
            </a:endParaRP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Further </a:t>
            </a:r>
            <a:r>
              <a:rPr lang="en-CA" sz="1200" dirty="0">
                <a:latin typeface="Arial" panose="020B0604020202020204" pitchFamily="34" charset="0"/>
                <a:cs typeface="Arial" panose="020B0604020202020204" pitchFamily="34" charset="0"/>
              </a:rPr>
              <a:t>analysis is </a:t>
            </a:r>
            <a:r>
              <a:rPr lang="en-CA" sz="1200" dirty="0" smtClean="0">
                <a:latin typeface="Arial" panose="020B0604020202020204" pitchFamily="34" charset="0"/>
                <a:cs typeface="Arial" panose="020B0604020202020204" pitchFamily="34" charset="0"/>
              </a:rPr>
              <a:t>also required to ascertain whether </a:t>
            </a:r>
            <a:r>
              <a:rPr lang="en-CA" sz="1200" dirty="0">
                <a:latin typeface="Arial" panose="020B0604020202020204" pitchFamily="34" charset="0"/>
                <a:cs typeface="Arial" panose="020B0604020202020204" pitchFamily="34" charset="0"/>
              </a:rPr>
              <a:t>there is scope within the existing contracts </a:t>
            </a:r>
            <a:r>
              <a:rPr lang="en-CA" sz="1200" dirty="0" smtClean="0">
                <a:latin typeface="Arial" panose="020B0604020202020204" pitchFamily="34" charset="0"/>
                <a:cs typeface="Arial" panose="020B0604020202020204" pitchFamily="34" charset="0"/>
              </a:rPr>
              <a:t>for </a:t>
            </a:r>
            <a:r>
              <a:rPr lang="en-CA" sz="1200" dirty="0">
                <a:latin typeface="Arial" panose="020B0604020202020204" pitchFamily="34" charset="0"/>
                <a:cs typeface="Arial" panose="020B0604020202020204" pitchFamily="34" charset="0"/>
              </a:rPr>
              <a:t>IESO to renegotiate their terms in this manner. </a:t>
            </a:r>
          </a:p>
          <a:p>
            <a:pPr>
              <a:lnSpc>
                <a:spcPct val="120000"/>
              </a:lnSpc>
              <a:spcBef>
                <a:spcPts val="0"/>
              </a:spcBef>
              <a:spcAft>
                <a:spcPts val="400"/>
              </a:spcAft>
            </a:pPr>
            <a:endParaRPr lang="en-CA" sz="1200" dirty="0" smtClean="0">
              <a:latin typeface="Arial" panose="020B0604020202020204" pitchFamily="34" charset="0"/>
              <a:cs typeface="Arial" panose="020B0604020202020204" pitchFamily="34" charset="0"/>
            </a:endParaRP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Extending contract terms may require investments in component replacement and additional operation and maintenance costs that developers would seek to recover under any renegotiated contract.</a:t>
            </a:r>
          </a:p>
          <a:p>
            <a:pPr marL="0" indent="0">
              <a:lnSpc>
                <a:spcPct val="120000"/>
              </a:lnSpc>
              <a:spcBef>
                <a:spcPts val="0"/>
              </a:spcBef>
              <a:spcAft>
                <a:spcPts val="400"/>
              </a:spcAft>
              <a:buNone/>
            </a:pPr>
            <a:endParaRPr lang="en-CA" sz="1200" dirty="0" smtClean="0">
              <a:latin typeface="Arial" panose="020B0604020202020204" pitchFamily="34" charset="0"/>
              <a:cs typeface="Arial" panose="020B0604020202020204" pitchFamily="34" charset="0"/>
            </a:endParaRPr>
          </a:p>
          <a:p>
            <a:pPr>
              <a:lnSpc>
                <a:spcPct val="120000"/>
              </a:lnSpc>
              <a:spcBef>
                <a:spcPts val="0"/>
              </a:spcBef>
              <a:spcAft>
                <a:spcPts val="400"/>
              </a:spcAft>
            </a:pPr>
            <a:r>
              <a:rPr lang="en-CA" sz="1200" dirty="0">
                <a:latin typeface="Arial" panose="020B0604020202020204" pitchFamily="34" charset="0"/>
                <a:cs typeface="Arial" panose="020B0604020202020204" pitchFamily="34" charset="0"/>
              </a:rPr>
              <a:t>Extending contract terms would reduce planned flexibility and increase the risk of overpayment as this existing capacity would now be contracted into the 2040s and not the 2030s.</a:t>
            </a:r>
          </a:p>
          <a:p>
            <a:pPr>
              <a:lnSpc>
                <a:spcPct val="120000"/>
              </a:lnSpc>
              <a:spcBef>
                <a:spcPts val="0"/>
              </a:spcBef>
              <a:spcAft>
                <a:spcPts val="400"/>
              </a:spcAft>
            </a:pPr>
            <a:endParaRPr lang="en-CA" sz="10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163676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81000"/>
            <a:ext cx="8640960" cy="599728"/>
          </a:xfrm>
        </p:spPr>
        <p:txBody>
          <a:bodyPr>
            <a:normAutofit/>
          </a:bodyPr>
          <a:lstStyle/>
          <a:p>
            <a:r>
              <a:rPr lang="en-CA" sz="2400" b="0" dirty="0" smtClean="0">
                <a:latin typeface="Arial" pitchFamily="34" charset="0"/>
                <a:cs typeface="Arial" pitchFamily="34" charset="0"/>
              </a:rPr>
              <a:t>Extend </a:t>
            </a:r>
            <a:r>
              <a:rPr lang="en-CA" sz="2400" b="0" dirty="0">
                <a:latin typeface="Arial" pitchFamily="34" charset="0"/>
                <a:cs typeface="Arial" pitchFamily="34" charset="0"/>
              </a:rPr>
              <a:t>Length of Existing Wind / Solar </a:t>
            </a:r>
            <a:r>
              <a:rPr lang="en-CA" sz="2400" b="0" dirty="0" smtClean="0">
                <a:latin typeface="Arial" pitchFamily="34" charset="0"/>
                <a:cs typeface="Arial" pitchFamily="34" charset="0"/>
              </a:rPr>
              <a:t>Contracts (cont’d)</a:t>
            </a:r>
            <a:endParaRPr lang="en-CA" sz="2400" dirty="0"/>
          </a:p>
        </p:txBody>
      </p:sp>
      <p:sp>
        <p:nvSpPr>
          <p:cNvPr id="3" name="Content Placeholder 2"/>
          <p:cNvSpPr>
            <a:spLocks noGrp="1"/>
          </p:cNvSpPr>
          <p:nvPr>
            <p:ph idx="1"/>
          </p:nvPr>
        </p:nvSpPr>
        <p:spPr>
          <a:xfrm>
            <a:off x="395536" y="980728"/>
            <a:ext cx="8748464" cy="3816424"/>
          </a:xfrm>
        </p:spPr>
        <p:txBody>
          <a:bodyPr>
            <a:noAutofit/>
          </a:bodyPr>
          <a:lstStyle/>
          <a:p>
            <a:pPr marL="0" indent="0">
              <a:buNone/>
            </a:pPr>
            <a:r>
              <a:rPr lang="en-CA" sz="1200" b="1" u="sng" dirty="0" smtClean="0">
                <a:latin typeface="Arial" panose="020B0604020202020204" pitchFamily="34" charset="0"/>
                <a:cs typeface="Arial" panose="020B0604020202020204" pitchFamily="34" charset="0"/>
              </a:rPr>
              <a:t>Considerations (cont’d) </a:t>
            </a:r>
          </a:p>
          <a:p>
            <a:r>
              <a:rPr lang="en-CA" sz="1200" dirty="0" smtClean="0">
                <a:latin typeface="Arial" panose="020B0604020202020204" pitchFamily="34" charset="0"/>
                <a:cs typeface="Arial" panose="020B0604020202020204" pitchFamily="34" charset="0"/>
              </a:rPr>
              <a:t>Ontario has over 4,500 MW of wind in commercial operation, with the vast majority being large scale (&gt;500kW) developments. </a:t>
            </a:r>
          </a:p>
          <a:p>
            <a:pPr lvl="1">
              <a:spcBef>
                <a:spcPts val="0"/>
              </a:spcBef>
              <a:spcAft>
                <a:spcPts val="400"/>
              </a:spcAft>
              <a:buFont typeface="Arial" pitchFamily="34" charset="0"/>
              <a:buChar char="−"/>
            </a:pPr>
            <a:r>
              <a:rPr lang="en-CA" sz="1100" dirty="0">
                <a:latin typeface="Arial" pitchFamily="34" charset="0"/>
                <a:cs typeface="Arial" pitchFamily="34" charset="0"/>
              </a:rPr>
              <a:t>This includes over 2,700 MW of large FIT 1 and GEIA wind projects representing 47 contracts (average size ~58 MW</a:t>
            </a:r>
            <a:r>
              <a:rPr lang="en-CA" sz="1100" dirty="0" smtClean="0">
                <a:latin typeface="Arial" pitchFamily="34" charset="0"/>
                <a:cs typeface="Arial" pitchFamily="34" charset="0"/>
              </a:rPr>
              <a:t>) </a:t>
            </a:r>
            <a:r>
              <a:rPr lang="en-CA" sz="1100" dirty="0">
                <a:latin typeface="Arial" panose="020B0604020202020204" pitchFamily="34" charset="0"/>
                <a:cs typeface="Arial" panose="020B0604020202020204" pitchFamily="34" charset="0"/>
              </a:rPr>
              <a:t>and over 1,000 MW of solar projects representing 103 </a:t>
            </a:r>
            <a:r>
              <a:rPr lang="en-CA" sz="1100" dirty="0" smtClean="0">
                <a:latin typeface="Arial" panose="020B0604020202020204" pitchFamily="34" charset="0"/>
                <a:cs typeface="Arial" panose="020B0604020202020204" pitchFamily="34" charset="0"/>
              </a:rPr>
              <a:t>contracts. </a:t>
            </a:r>
          </a:p>
          <a:p>
            <a:r>
              <a:rPr lang="en-CA" sz="1200" dirty="0" smtClean="0">
                <a:latin typeface="Arial" panose="020B0604020202020204" pitchFamily="34" charset="0"/>
                <a:cs typeface="Arial" panose="020B0604020202020204" pitchFamily="34" charset="0"/>
              </a:rPr>
              <a:t>Below are two potential approaches to reducing ratepayer costs in the near term by extending contract terms at reduced prices. An illustrative example of a typical large wind project is used. </a:t>
            </a:r>
            <a:endParaRPr lang="en-CA" sz="1200" b="1" dirty="0" smtClean="0">
              <a:latin typeface="Arial" panose="020B0604020202020204" pitchFamily="34" charset="0"/>
              <a:cs typeface="Arial" panose="020B0604020202020204" pitchFamily="34" charset="0"/>
            </a:endParaRPr>
          </a:p>
          <a:p>
            <a:r>
              <a:rPr lang="en-CA" sz="1200" b="1" dirty="0" smtClean="0">
                <a:latin typeface="Arial" panose="020B0604020202020204" pitchFamily="34" charset="0"/>
                <a:cs typeface="Arial" panose="020B0604020202020204" pitchFamily="34" charset="0"/>
              </a:rPr>
              <a:t>Example: </a:t>
            </a:r>
            <a:r>
              <a:rPr lang="en-CA" sz="1200" dirty="0" smtClean="0">
                <a:latin typeface="Arial" panose="020B0604020202020204" pitchFamily="34" charset="0"/>
                <a:cs typeface="Arial" panose="020B0604020202020204" pitchFamily="34" charset="0"/>
              </a:rPr>
              <a:t>100 MW FIT 1 wind project achieving Commercial Operation in 2014 (i.e., 17 years remaining on initial 20 year contract), assuming a 10 year contract extension negotiated at the LRP I low weighted average wind price of $64.5/</a:t>
            </a:r>
            <a:r>
              <a:rPr lang="en-CA" sz="1200" dirty="0" err="1" smtClean="0">
                <a:latin typeface="Arial" panose="020B0604020202020204" pitchFamily="34" charset="0"/>
                <a:cs typeface="Arial" panose="020B0604020202020204" pitchFamily="34" charset="0"/>
              </a:rPr>
              <a:t>MWh</a:t>
            </a:r>
            <a:r>
              <a:rPr lang="en-CA" sz="1200" dirty="0" smtClean="0">
                <a:latin typeface="Arial" panose="020B0604020202020204" pitchFamily="34" charset="0"/>
                <a:cs typeface="Arial" panose="020B0604020202020204" pitchFamily="34" charset="0"/>
              </a:rPr>
              <a:t> </a:t>
            </a:r>
          </a:p>
          <a:p>
            <a:pPr lvl="1">
              <a:spcBef>
                <a:spcPts val="0"/>
              </a:spcBef>
              <a:spcAft>
                <a:spcPts val="400"/>
              </a:spcAft>
              <a:buFont typeface="Arial" pitchFamily="34" charset="0"/>
              <a:buChar char="−"/>
            </a:pPr>
            <a:r>
              <a:rPr lang="en-CA" sz="1100" dirty="0">
                <a:latin typeface="Arial" pitchFamily="34" charset="0"/>
                <a:cs typeface="Arial" pitchFamily="34" charset="0"/>
              </a:rPr>
              <a:t>(17 years @ $135/MWh + 10 years @ $64.5/MWh</a:t>
            </a:r>
            <a:r>
              <a:rPr lang="en-CA" sz="1100" dirty="0" smtClean="0">
                <a:latin typeface="Arial" pitchFamily="34" charset="0"/>
                <a:cs typeface="Arial" pitchFamily="34" charset="0"/>
              </a:rPr>
              <a:t>) </a:t>
            </a:r>
            <a:endParaRPr lang="en-CA" sz="1100" strike="sngStrike" dirty="0">
              <a:latin typeface="Arial" pitchFamily="34" charset="0"/>
              <a:cs typeface="Arial" pitchFamily="34" charset="0"/>
            </a:endParaRPr>
          </a:p>
          <a:p>
            <a:pPr>
              <a:spcBef>
                <a:spcPts val="0"/>
              </a:spcBef>
              <a:spcAft>
                <a:spcPts val="400"/>
              </a:spcAft>
            </a:pPr>
            <a:r>
              <a:rPr lang="en-CA" sz="1200" b="1" dirty="0" smtClean="0">
                <a:latin typeface="Arial" panose="020B0604020202020204" pitchFamily="34" charset="0"/>
                <a:cs typeface="Arial" panose="020B0604020202020204" pitchFamily="34" charset="0"/>
              </a:rPr>
              <a:t>Potential </a:t>
            </a:r>
            <a:r>
              <a:rPr lang="en-CA" sz="1200" b="1" dirty="0">
                <a:latin typeface="Arial" panose="020B0604020202020204" pitchFamily="34" charset="0"/>
                <a:cs typeface="Arial" panose="020B0604020202020204" pitchFamily="34" charset="0"/>
              </a:rPr>
              <a:t>Approach 1: </a:t>
            </a:r>
            <a:r>
              <a:rPr lang="en-CA" sz="1200" dirty="0">
                <a:latin typeface="Arial" panose="020B0604020202020204" pitchFamily="34" charset="0"/>
                <a:cs typeface="Arial" panose="020B0604020202020204" pitchFamily="34" charset="0"/>
              </a:rPr>
              <a:t>Provide a single new contract price that is the average of the lower extension price and the </a:t>
            </a:r>
            <a:r>
              <a:rPr lang="en-CA" sz="1200" dirty="0" smtClean="0">
                <a:latin typeface="Arial" panose="020B0604020202020204" pitchFamily="34" charset="0"/>
                <a:cs typeface="Arial" panose="020B0604020202020204" pitchFamily="34" charset="0"/>
              </a:rPr>
              <a:t>FIT</a:t>
            </a:r>
            <a:r>
              <a:rPr lang="en-CA" sz="1200" strike="sngStrike" dirty="0">
                <a:latin typeface="Arial" panose="020B0604020202020204" pitchFamily="34" charset="0"/>
                <a:cs typeface="Arial" panose="020B0604020202020204" pitchFamily="34" charset="0"/>
              </a:rPr>
              <a:t> </a:t>
            </a:r>
            <a:r>
              <a:rPr lang="en-CA" sz="1200" dirty="0" smtClean="0">
                <a:latin typeface="Arial" panose="020B0604020202020204" pitchFamily="34" charset="0"/>
                <a:cs typeface="Arial" panose="020B0604020202020204" pitchFamily="34" charset="0"/>
              </a:rPr>
              <a:t>contract </a:t>
            </a:r>
            <a:r>
              <a:rPr lang="en-CA" sz="1200" dirty="0">
                <a:latin typeface="Arial" panose="020B0604020202020204" pitchFamily="34" charset="0"/>
                <a:cs typeface="Arial" panose="020B0604020202020204" pitchFamily="34" charset="0"/>
              </a:rPr>
              <a:t>price over the new contract term. The new price would be lower over a longer term.</a:t>
            </a:r>
          </a:p>
          <a:p>
            <a:pPr lvl="1">
              <a:spcBef>
                <a:spcPts val="0"/>
              </a:spcBef>
              <a:spcAft>
                <a:spcPts val="400"/>
              </a:spcAft>
              <a:buFont typeface="Arial" pitchFamily="34" charset="0"/>
              <a:buChar char="−"/>
            </a:pPr>
            <a:r>
              <a:rPr lang="en-CA" sz="1100" b="1" dirty="0">
                <a:latin typeface="Arial" pitchFamily="34" charset="0"/>
                <a:cs typeface="Arial" pitchFamily="34" charset="0"/>
              </a:rPr>
              <a:t>Illustrative Example: </a:t>
            </a:r>
            <a:r>
              <a:rPr lang="en-CA" sz="1100" dirty="0">
                <a:latin typeface="Arial" pitchFamily="34" charset="0"/>
                <a:cs typeface="Arial" pitchFamily="34" charset="0"/>
              </a:rPr>
              <a:t>New contract for 27 years at </a:t>
            </a:r>
            <a:r>
              <a:rPr lang="en-CA" sz="1100" dirty="0" smtClean="0">
                <a:latin typeface="Arial" pitchFamily="34" charset="0"/>
                <a:cs typeface="Arial" pitchFamily="34" charset="0"/>
              </a:rPr>
              <a:t>$129/MWh.</a:t>
            </a:r>
          </a:p>
          <a:p>
            <a:pPr lvl="1">
              <a:spcBef>
                <a:spcPts val="0"/>
              </a:spcBef>
              <a:spcAft>
                <a:spcPts val="400"/>
              </a:spcAft>
              <a:buFont typeface="Arial" pitchFamily="34" charset="0"/>
              <a:buChar char="−"/>
            </a:pPr>
            <a:r>
              <a:rPr lang="en-CA" sz="1100" dirty="0">
                <a:latin typeface="Arial" pitchFamily="34" charset="0"/>
                <a:cs typeface="Arial" pitchFamily="34" charset="0"/>
              </a:rPr>
              <a:t>New contract price set to allow 10% rate of return over 27 year contract per FIT pricing approach.</a:t>
            </a:r>
          </a:p>
          <a:p>
            <a:pPr lvl="1">
              <a:spcBef>
                <a:spcPts val="0"/>
              </a:spcBef>
              <a:spcAft>
                <a:spcPts val="400"/>
              </a:spcAft>
              <a:buFont typeface="Arial" pitchFamily="34" charset="0"/>
              <a:buChar char="−"/>
            </a:pPr>
            <a:endParaRPr lang="en-CA" sz="1100" i="1" dirty="0">
              <a:latin typeface="Arial" panose="020B0604020202020204" pitchFamily="34" charset="0"/>
              <a:cs typeface="Arial" panose="020B0604020202020204" pitchFamily="34" charset="0"/>
            </a:endParaRPr>
          </a:p>
          <a:p>
            <a:endParaRPr lang="en-CA" sz="1100" i="1" dirty="0" smtClean="0">
              <a:latin typeface="Arial" panose="020B0604020202020204" pitchFamily="34" charset="0"/>
              <a:cs typeface="Arial" panose="020B0604020202020204" pitchFamily="34" charset="0"/>
            </a:endParaRPr>
          </a:p>
          <a:p>
            <a:endParaRPr lang="en-CA" sz="1100" i="1" dirty="0" smtClean="0">
              <a:latin typeface="Arial" panose="020B0604020202020204" pitchFamily="34" charset="0"/>
              <a:cs typeface="Arial" panose="020B0604020202020204" pitchFamily="34" charset="0"/>
            </a:endParaRPr>
          </a:p>
          <a:p>
            <a:endParaRPr lang="en-CA" sz="1100" i="1" dirty="0">
              <a:latin typeface="Arial" panose="020B0604020202020204" pitchFamily="34" charset="0"/>
              <a:cs typeface="Arial" panose="020B0604020202020204" pitchFamily="34" charset="0"/>
            </a:endParaRPr>
          </a:p>
          <a:p>
            <a:endParaRPr lang="en-CA" sz="1100" i="1" dirty="0" smtClean="0">
              <a:latin typeface="Arial" panose="020B0604020202020204" pitchFamily="34" charset="0"/>
              <a:cs typeface="Arial" panose="020B0604020202020204" pitchFamily="34" charset="0"/>
            </a:endParaRPr>
          </a:p>
          <a:p>
            <a:endParaRPr lang="en-CA" sz="1100" i="1" dirty="0" smtClean="0">
              <a:latin typeface="Arial" panose="020B0604020202020204" pitchFamily="34" charset="0"/>
              <a:cs typeface="Arial" panose="020B0604020202020204" pitchFamily="34" charset="0"/>
            </a:endParaRPr>
          </a:p>
          <a:p>
            <a:endParaRPr lang="en-CA" sz="1100" i="1" dirty="0">
              <a:latin typeface="Arial" panose="020B0604020202020204" pitchFamily="34" charset="0"/>
              <a:cs typeface="Arial" panose="020B0604020202020204" pitchFamily="34" charset="0"/>
            </a:endParaRPr>
          </a:p>
          <a:p>
            <a:pPr marL="0" indent="0">
              <a:buNone/>
            </a:pPr>
            <a:endParaRPr lang="en-CA" sz="1100" dirty="0">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231406778"/>
              </p:ext>
            </p:extLst>
          </p:nvPr>
        </p:nvGraphicFramePr>
        <p:xfrm>
          <a:off x="467544" y="4280251"/>
          <a:ext cx="8280920" cy="1813045"/>
        </p:xfrm>
        <a:graphic>
          <a:graphicData uri="http://schemas.openxmlformats.org/drawingml/2006/table">
            <a:tbl>
              <a:tblPr firstRow="1" bandRow="1">
                <a:tableStyleId>{5C22544A-7EE6-4342-B048-85BDC9FD1C3A}</a:tableStyleId>
              </a:tblPr>
              <a:tblGrid>
                <a:gridCol w="3456384"/>
                <a:gridCol w="1728192"/>
                <a:gridCol w="3096344"/>
              </a:tblGrid>
              <a:tr h="387982">
                <a:tc>
                  <a:txBody>
                    <a:bodyPr/>
                    <a:lstStyle/>
                    <a:p>
                      <a:r>
                        <a:rPr lang="en-CA" sz="1050" dirty="0" smtClean="0">
                          <a:solidFill>
                            <a:schemeClr val="tx1"/>
                          </a:solidFill>
                          <a:latin typeface="Arial" panose="020B0604020202020204" pitchFamily="34" charset="0"/>
                          <a:cs typeface="Arial" panose="020B0604020202020204" pitchFamily="34" charset="0"/>
                        </a:rPr>
                        <a:t>100 MW Wind Project </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sz="1050" dirty="0" smtClean="0">
                          <a:solidFill>
                            <a:schemeClr val="tx1"/>
                          </a:solidFill>
                          <a:latin typeface="Arial" panose="020B0604020202020204" pitchFamily="34" charset="0"/>
                          <a:cs typeface="Arial" panose="020B0604020202020204" pitchFamily="34" charset="0"/>
                        </a:rPr>
                        <a:t>Status Quo</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sz="1050" dirty="0" smtClean="0">
                          <a:solidFill>
                            <a:schemeClr val="tx1"/>
                          </a:solidFill>
                          <a:latin typeface="Arial" panose="020B0604020202020204" pitchFamily="34" charset="0"/>
                          <a:cs typeface="Arial" panose="020B0604020202020204" pitchFamily="34" charset="0"/>
                        </a:rPr>
                        <a:t>27 Year</a:t>
                      </a:r>
                      <a:r>
                        <a:rPr lang="en-CA" sz="1050" baseline="0" dirty="0" smtClean="0">
                          <a:solidFill>
                            <a:schemeClr val="tx1"/>
                          </a:solidFill>
                          <a:latin typeface="Arial" panose="020B0604020202020204" pitchFamily="34" charset="0"/>
                          <a:cs typeface="Arial" panose="020B0604020202020204" pitchFamily="34" charset="0"/>
                        </a:rPr>
                        <a:t> Contract (remaining term extended for 10 additional years)</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37100">
                <a:tc>
                  <a:txBody>
                    <a:bodyPr/>
                    <a:lstStyle/>
                    <a:p>
                      <a:r>
                        <a:rPr lang="en-CA" sz="1050" dirty="0" smtClean="0">
                          <a:solidFill>
                            <a:schemeClr val="tx1"/>
                          </a:solidFill>
                          <a:latin typeface="Arial" panose="020B0604020202020204" pitchFamily="34" charset="0"/>
                          <a:cs typeface="Arial" panose="020B0604020202020204" pitchFamily="34" charset="0"/>
                        </a:rPr>
                        <a:t>Contract </a:t>
                      </a:r>
                      <a:r>
                        <a:rPr lang="en-CA" sz="1050" baseline="0" dirty="0" smtClean="0">
                          <a:solidFill>
                            <a:schemeClr val="tx1"/>
                          </a:solidFill>
                          <a:latin typeface="Arial" panose="020B0604020202020204" pitchFamily="34" charset="0"/>
                          <a:cs typeface="Arial" panose="020B0604020202020204" pitchFamily="34" charset="0"/>
                        </a:rPr>
                        <a:t>Cost (NPV 2017)</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smtClean="0">
                          <a:solidFill>
                            <a:schemeClr val="tx1"/>
                          </a:solidFill>
                          <a:latin typeface="Arial" panose="020B0604020202020204" pitchFamily="34" charset="0"/>
                          <a:cs typeface="Arial" panose="020B0604020202020204" pitchFamily="34" charset="0"/>
                        </a:rPr>
                        <a:t>$550 Million</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smtClean="0">
                          <a:solidFill>
                            <a:schemeClr val="tx1"/>
                          </a:solidFill>
                          <a:latin typeface="Arial" panose="020B0604020202020204" pitchFamily="34" charset="0"/>
                          <a:cs typeface="Arial" panose="020B0604020202020204" pitchFamily="34" charset="0"/>
                        </a:rPr>
                        <a:t>$582 Million</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71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dirty="0" smtClean="0">
                          <a:solidFill>
                            <a:schemeClr val="tx1"/>
                          </a:solidFill>
                          <a:latin typeface="Arial" panose="020B0604020202020204" pitchFamily="34" charset="0"/>
                          <a:cs typeface="Arial" panose="020B0604020202020204" pitchFamily="34" charset="0"/>
                        </a:rPr>
                        <a:t>Average Monthly Ratepayer Impact Over First 5 Years</a:t>
                      </a:r>
                      <a:endParaRPr lang="en-CA" sz="1050" strike="sngStrike"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CA" sz="1050" dirty="0" smtClean="0">
                          <a:solidFill>
                            <a:schemeClr val="tx1"/>
                          </a:solidFill>
                          <a:latin typeface="Arial" panose="020B0604020202020204" pitchFamily="34" charset="0"/>
                          <a:cs typeface="Arial" panose="020B0604020202020204" pitchFamily="34" charset="0"/>
                        </a:rPr>
                        <a:t>$0.03 savings</a:t>
                      </a:r>
                      <a:endParaRPr lang="en-CA" sz="105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CA" sz="1100" dirty="0"/>
                    </a:p>
                  </a:txBody>
                  <a:tcPr/>
                </a:tc>
              </a:tr>
              <a:tr h="3879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strike="noStrike" dirty="0" smtClean="0">
                          <a:solidFill>
                            <a:schemeClr val="tx1"/>
                          </a:solidFill>
                          <a:latin typeface="Arial" panose="020B0604020202020204" pitchFamily="34" charset="0"/>
                          <a:cs typeface="Arial" panose="020B0604020202020204" pitchFamily="34" charset="0"/>
                        </a:rPr>
                        <a:t>Average Monthly Ratepayer</a:t>
                      </a:r>
                      <a:r>
                        <a:rPr lang="en-CA" sz="1050" strike="noStrike" baseline="0" dirty="0" smtClean="0">
                          <a:solidFill>
                            <a:schemeClr val="tx1"/>
                          </a:solidFill>
                          <a:latin typeface="Arial" panose="020B0604020202020204" pitchFamily="34" charset="0"/>
                          <a:cs typeface="Arial" panose="020B0604020202020204" pitchFamily="34" charset="0"/>
                        </a:rPr>
                        <a:t> Impact Over Remaining 22 Years</a:t>
                      </a:r>
                      <a:endParaRPr lang="en-CA" sz="1050" strike="noStrike"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CA" sz="1050" dirty="0" smtClean="0">
                          <a:solidFill>
                            <a:schemeClr val="tx1"/>
                          </a:solidFill>
                          <a:latin typeface="Arial" panose="020B0604020202020204" pitchFamily="34" charset="0"/>
                          <a:cs typeface="Arial" panose="020B0604020202020204" pitchFamily="34" charset="0"/>
                        </a:rPr>
                        <a:t>$0.02 increase</a:t>
                      </a:r>
                      <a:endParaRPr lang="en-CA" sz="105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r>
              <a:tr h="3879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strike="noStrike" dirty="0" smtClean="0">
                          <a:solidFill>
                            <a:schemeClr val="tx1"/>
                          </a:solidFill>
                          <a:latin typeface="Arial" panose="020B0604020202020204" pitchFamily="34" charset="0"/>
                          <a:cs typeface="Arial" panose="020B0604020202020204" pitchFamily="34" charset="0"/>
                        </a:rPr>
                        <a:t>Average Monthly Ratepayer Impact</a:t>
                      </a:r>
                      <a:r>
                        <a:rPr lang="en-CA" sz="1050" strike="noStrike" baseline="0" dirty="0" smtClean="0">
                          <a:solidFill>
                            <a:schemeClr val="tx1"/>
                          </a:solidFill>
                          <a:latin typeface="Arial" panose="020B0604020202020204" pitchFamily="34" charset="0"/>
                          <a:cs typeface="Arial" panose="020B0604020202020204" pitchFamily="34" charset="0"/>
                        </a:rPr>
                        <a:t> Over Entire 27 Year Contract</a:t>
                      </a:r>
                      <a:endParaRPr lang="en-CA" sz="1050" strike="noStrike"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CA" sz="1050" dirty="0" smtClean="0">
                          <a:solidFill>
                            <a:schemeClr val="tx1"/>
                          </a:solidFill>
                          <a:latin typeface="Arial" panose="020B0604020202020204" pitchFamily="34" charset="0"/>
                          <a:cs typeface="Arial" panose="020B0604020202020204" pitchFamily="34" charset="0"/>
                        </a:rPr>
                        <a:t>$0.01 increase</a:t>
                      </a:r>
                      <a:endParaRPr lang="en-CA" sz="105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r>
            </a:tbl>
          </a:graphicData>
        </a:graphic>
      </p:graphicFrame>
    </p:spTree>
    <p:extLst>
      <p:ext uri="{BB962C8B-B14F-4D97-AF65-F5344CB8AC3E}">
        <p14:creationId xmlns:p14="http://schemas.microsoft.com/office/powerpoint/2010/main" val="190421050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81000"/>
            <a:ext cx="8413672" cy="671736"/>
          </a:xfrm>
        </p:spPr>
        <p:txBody>
          <a:bodyPr>
            <a:normAutofit/>
          </a:bodyPr>
          <a:lstStyle/>
          <a:p>
            <a:r>
              <a:rPr lang="en-CA" sz="2400" b="0" dirty="0" smtClean="0">
                <a:latin typeface="Arial" pitchFamily="34" charset="0"/>
                <a:cs typeface="Arial" pitchFamily="34" charset="0"/>
              </a:rPr>
              <a:t>Extend </a:t>
            </a:r>
            <a:r>
              <a:rPr lang="en-CA" sz="2400" b="0" dirty="0">
                <a:latin typeface="Arial" pitchFamily="34" charset="0"/>
                <a:cs typeface="Arial" pitchFamily="34" charset="0"/>
              </a:rPr>
              <a:t>Length of Existing Wind / Solar Contracts (cont’d)</a:t>
            </a:r>
            <a:endParaRPr lang="en-CA" sz="2400" dirty="0"/>
          </a:p>
        </p:txBody>
      </p:sp>
      <p:sp>
        <p:nvSpPr>
          <p:cNvPr id="3" name="Content Placeholder 2"/>
          <p:cNvSpPr>
            <a:spLocks noGrp="1"/>
          </p:cNvSpPr>
          <p:nvPr>
            <p:ph idx="1"/>
          </p:nvPr>
        </p:nvSpPr>
        <p:spPr>
          <a:xfrm>
            <a:off x="540472" y="1140296"/>
            <a:ext cx="8280000" cy="1928664"/>
          </a:xfrm>
        </p:spPr>
        <p:txBody>
          <a:bodyPr>
            <a:normAutofit/>
          </a:bodyPr>
          <a:lstStyle/>
          <a:p>
            <a:pPr marL="0" indent="0">
              <a:buNone/>
            </a:pPr>
            <a:r>
              <a:rPr lang="en-CA" sz="1200" b="1" u="sng" dirty="0">
                <a:latin typeface="Arial" panose="020B0604020202020204" pitchFamily="34" charset="0"/>
                <a:cs typeface="Arial" panose="020B0604020202020204" pitchFamily="34" charset="0"/>
              </a:rPr>
              <a:t>Considerations (cont’d) </a:t>
            </a:r>
          </a:p>
          <a:p>
            <a:pPr marL="0" indent="0">
              <a:buNone/>
            </a:pPr>
            <a:endParaRPr lang="en-CA" sz="1200" b="1" dirty="0">
              <a:latin typeface="Arial" panose="020B0604020202020204" pitchFamily="34" charset="0"/>
              <a:cs typeface="Arial" panose="020B0604020202020204" pitchFamily="34" charset="0"/>
            </a:endParaRPr>
          </a:p>
          <a:p>
            <a:r>
              <a:rPr lang="en-CA" sz="1200" b="1" dirty="0" smtClean="0">
                <a:latin typeface="Arial" panose="020B0604020202020204" pitchFamily="34" charset="0"/>
                <a:cs typeface="Arial" panose="020B0604020202020204" pitchFamily="34" charset="0"/>
              </a:rPr>
              <a:t>Potential Approach 2: </a:t>
            </a:r>
            <a:r>
              <a:rPr lang="en-CA" sz="1200" dirty="0" smtClean="0">
                <a:latin typeface="Arial" panose="020B0604020202020204" pitchFamily="34" charset="0"/>
                <a:cs typeface="Arial" panose="020B0604020202020204" pitchFamily="34" charset="0"/>
              </a:rPr>
              <a:t>Offer facilities a revised contract that extends terms and is structured to offer lower pricing in the initial contract years and higher pricing in the later years of the contract. </a:t>
            </a:r>
          </a:p>
          <a:p>
            <a:pPr lvl="1">
              <a:spcBef>
                <a:spcPts val="0"/>
              </a:spcBef>
              <a:buFont typeface="Arial" pitchFamily="34" charset="0"/>
              <a:buChar char="−"/>
            </a:pPr>
            <a:r>
              <a:rPr lang="en-CA" sz="1200" b="1" dirty="0" smtClean="0">
                <a:latin typeface="Arial" pitchFamily="34" charset="0"/>
                <a:cs typeface="Arial" pitchFamily="34" charset="0"/>
              </a:rPr>
              <a:t>Illustrative Example:  </a:t>
            </a:r>
            <a:r>
              <a:rPr lang="en-CA" sz="1200" dirty="0" smtClean="0">
                <a:latin typeface="Arial" pitchFamily="34" charset="0"/>
                <a:cs typeface="Arial" pitchFamily="34" charset="0"/>
              </a:rPr>
              <a:t>New </a:t>
            </a:r>
            <a:r>
              <a:rPr lang="en-CA" sz="1200" dirty="0">
                <a:latin typeface="Arial" pitchFamily="34" charset="0"/>
                <a:cs typeface="Arial" pitchFamily="34" charset="0"/>
              </a:rPr>
              <a:t>contract </a:t>
            </a:r>
            <a:r>
              <a:rPr lang="en-CA" sz="1200" dirty="0" smtClean="0">
                <a:latin typeface="Arial" pitchFamily="34" charset="0"/>
                <a:cs typeface="Arial" pitchFamily="34" charset="0"/>
              </a:rPr>
              <a:t>for 27 years at $85.9/</a:t>
            </a:r>
            <a:r>
              <a:rPr lang="en-CA" sz="1200" dirty="0" err="1" smtClean="0">
                <a:latin typeface="Arial" pitchFamily="34" charset="0"/>
                <a:cs typeface="Arial" pitchFamily="34" charset="0"/>
              </a:rPr>
              <a:t>MWh</a:t>
            </a:r>
            <a:r>
              <a:rPr lang="en-CA" sz="1200" dirty="0" smtClean="0">
                <a:latin typeface="Arial" pitchFamily="34" charset="0"/>
                <a:cs typeface="Arial" pitchFamily="34" charset="0"/>
              </a:rPr>
              <a:t> </a:t>
            </a:r>
            <a:r>
              <a:rPr lang="en-CA" sz="1200" dirty="0">
                <a:latin typeface="Arial" pitchFamily="34" charset="0"/>
                <a:cs typeface="Arial" pitchFamily="34" charset="0"/>
              </a:rPr>
              <a:t>over the first 5 years and </a:t>
            </a:r>
            <a:r>
              <a:rPr lang="en-CA" sz="1200" dirty="0" smtClean="0">
                <a:latin typeface="Arial" pitchFamily="34" charset="0"/>
                <a:cs typeface="Arial" pitchFamily="34" charset="0"/>
              </a:rPr>
              <a:t>$169/</a:t>
            </a:r>
            <a:r>
              <a:rPr lang="en-CA" sz="1200" dirty="0" err="1" smtClean="0">
                <a:latin typeface="Arial" pitchFamily="34" charset="0"/>
                <a:cs typeface="Arial" pitchFamily="34" charset="0"/>
              </a:rPr>
              <a:t>MWh</a:t>
            </a:r>
            <a:r>
              <a:rPr lang="en-CA" sz="1200" dirty="0" smtClean="0">
                <a:latin typeface="Arial" pitchFamily="34" charset="0"/>
                <a:cs typeface="Arial" pitchFamily="34" charset="0"/>
              </a:rPr>
              <a:t> </a:t>
            </a:r>
            <a:r>
              <a:rPr lang="en-CA" sz="1200" dirty="0">
                <a:latin typeface="Arial" pitchFamily="34" charset="0"/>
                <a:cs typeface="Arial" pitchFamily="34" charset="0"/>
              </a:rPr>
              <a:t>over the remaining 22 years.</a:t>
            </a:r>
          </a:p>
          <a:p>
            <a:pPr lvl="2">
              <a:spcBef>
                <a:spcPts val="0"/>
              </a:spcBef>
              <a:buFont typeface="Courier New" panose="02070309020205020404" pitchFamily="49" charset="0"/>
              <a:buChar char="o"/>
            </a:pPr>
            <a:r>
              <a:rPr lang="en-CA" sz="1100" dirty="0">
                <a:latin typeface="Arial" pitchFamily="34" charset="0"/>
                <a:cs typeface="Arial" pitchFamily="34" charset="0"/>
              </a:rPr>
              <a:t>Price over first 5 years is LRP I weighted average wind price.</a:t>
            </a:r>
          </a:p>
          <a:p>
            <a:pPr lvl="2">
              <a:spcBef>
                <a:spcPts val="0"/>
              </a:spcBef>
              <a:buFont typeface="Courier New" panose="02070309020205020404" pitchFamily="49" charset="0"/>
              <a:buChar char="o"/>
            </a:pPr>
            <a:r>
              <a:rPr lang="en-CA" sz="1100" dirty="0">
                <a:latin typeface="Arial" pitchFamily="34" charset="0"/>
                <a:cs typeface="Arial" pitchFamily="34" charset="0"/>
              </a:rPr>
              <a:t>Price over remaining 22 years is set to allow 10% rate of return over entire 27 year contract per FIT pricing approach.</a:t>
            </a:r>
          </a:p>
          <a:p>
            <a:pPr marL="0" indent="0">
              <a:buNone/>
            </a:pPr>
            <a:endParaRPr lang="en-CA" dirty="0">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215879824"/>
              </p:ext>
            </p:extLst>
          </p:nvPr>
        </p:nvGraphicFramePr>
        <p:xfrm>
          <a:off x="467544" y="3501008"/>
          <a:ext cx="8277671" cy="2086352"/>
        </p:xfrm>
        <a:graphic>
          <a:graphicData uri="http://schemas.openxmlformats.org/drawingml/2006/table">
            <a:tbl>
              <a:tblPr firstRow="1" bandRow="1">
                <a:tableStyleId>{5C22544A-7EE6-4342-B048-85BDC9FD1C3A}</a:tableStyleId>
              </a:tblPr>
              <a:tblGrid>
                <a:gridCol w="2676753"/>
                <a:gridCol w="1789390"/>
                <a:gridCol w="1976148"/>
                <a:gridCol w="1835380"/>
              </a:tblGrid>
              <a:tr h="144016">
                <a:tc rowSpan="2">
                  <a:txBody>
                    <a:bodyPr/>
                    <a:lstStyle/>
                    <a:p>
                      <a:pPr algn="ctr"/>
                      <a:r>
                        <a:rPr lang="en-CA" sz="1100" dirty="0" smtClean="0">
                          <a:solidFill>
                            <a:schemeClr val="tx1"/>
                          </a:solidFill>
                          <a:latin typeface="Arial" panose="020B0604020202020204" pitchFamily="34" charset="0"/>
                          <a:cs typeface="Arial" panose="020B0604020202020204" pitchFamily="34" charset="0"/>
                        </a:rPr>
                        <a:t>100 MW Wind Project </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r>
                        <a:rPr lang="en-CA" sz="1100" dirty="0" smtClean="0">
                          <a:solidFill>
                            <a:schemeClr val="tx1"/>
                          </a:solidFill>
                          <a:latin typeface="Arial" panose="020B0604020202020204" pitchFamily="34" charset="0"/>
                          <a:cs typeface="Arial" panose="020B0604020202020204" pitchFamily="34" charset="0"/>
                        </a:rPr>
                        <a:t>Status Quo</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CA" sz="1100" dirty="0" smtClean="0">
                          <a:solidFill>
                            <a:schemeClr val="tx1"/>
                          </a:solidFill>
                          <a:latin typeface="Arial" panose="020B0604020202020204" pitchFamily="34" charset="0"/>
                          <a:cs typeface="Arial" panose="020B0604020202020204" pitchFamily="34" charset="0"/>
                        </a:rPr>
                        <a:t>27 Year Contract</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sz="1100" dirty="0"/>
                    </a:p>
                  </a:txBody>
                  <a:tcPr/>
                </a:tc>
              </a:tr>
              <a:tr h="288032">
                <a:tc vMerge="1">
                  <a:txBody>
                    <a:bodyPr/>
                    <a:lstStyle/>
                    <a:p>
                      <a:endParaRPr lang="en-CA" sz="1100" dirty="0"/>
                    </a:p>
                  </a:txBody>
                  <a:tcPr/>
                </a:tc>
                <a:tc vMerge="1">
                  <a:txBody>
                    <a:bodyPr/>
                    <a:lstStyle/>
                    <a:p>
                      <a:endParaRPr lang="en-CA" sz="1100" dirty="0"/>
                    </a:p>
                  </a:txBody>
                  <a:tcPr/>
                </a:tc>
                <a:tc>
                  <a:txBody>
                    <a:bodyPr/>
                    <a:lstStyle/>
                    <a:p>
                      <a:pPr algn="ctr"/>
                      <a:r>
                        <a:rPr lang="en-CA" sz="1100" b="1" kern="1200" dirty="0" smtClean="0">
                          <a:solidFill>
                            <a:schemeClr val="tx1"/>
                          </a:solidFill>
                          <a:latin typeface="Arial" panose="020B0604020202020204" pitchFamily="34" charset="0"/>
                          <a:ea typeface="+mn-ea"/>
                          <a:cs typeface="Arial" panose="020B0604020202020204" pitchFamily="34" charset="0"/>
                        </a:rPr>
                        <a:t>Initial 5 Years</a:t>
                      </a:r>
                      <a:endParaRPr lang="en-CA" sz="1100" b="1" kern="1200" dirty="0">
                        <a:solidFill>
                          <a:schemeClr val="tx1"/>
                        </a:solidFill>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b="1" kern="1200" dirty="0" smtClean="0">
                          <a:solidFill>
                            <a:schemeClr val="tx1"/>
                          </a:solidFill>
                          <a:latin typeface="Arial" panose="020B0604020202020204" pitchFamily="34" charset="0"/>
                          <a:ea typeface="+mn-ea"/>
                          <a:cs typeface="Arial" panose="020B0604020202020204" pitchFamily="34" charset="0"/>
                        </a:rPr>
                        <a:t>Last 22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r h="234638">
                <a:tc>
                  <a:txBody>
                    <a:bodyPr/>
                    <a:lstStyle/>
                    <a:p>
                      <a:r>
                        <a:rPr lang="en-CA" sz="1100" dirty="0" smtClean="0">
                          <a:solidFill>
                            <a:schemeClr val="tx1"/>
                          </a:solidFill>
                          <a:latin typeface="Arial" panose="020B0604020202020204" pitchFamily="34" charset="0"/>
                          <a:cs typeface="Arial" panose="020B0604020202020204" pitchFamily="34" charset="0"/>
                        </a:rPr>
                        <a:t>Contract Cost</a:t>
                      </a:r>
                      <a:r>
                        <a:rPr lang="en-CA" sz="1100" baseline="0" dirty="0" smtClean="0">
                          <a:solidFill>
                            <a:schemeClr val="tx1"/>
                          </a:solidFill>
                          <a:latin typeface="Arial" panose="020B0604020202020204" pitchFamily="34" charset="0"/>
                          <a:cs typeface="Arial" panose="020B0604020202020204" pitchFamily="34" charset="0"/>
                        </a:rPr>
                        <a:t> (NPV 2017)</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$550 Million</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CA" sz="1100" dirty="0" smtClean="0">
                          <a:solidFill>
                            <a:schemeClr val="tx1"/>
                          </a:solidFill>
                          <a:latin typeface="Arial" panose="020B0604020202020204" pitchFamily="34" charset="0"/>
                          <a:cs typeface="Arial" panose="020B0604020202020204" pitchFamily="34" charset="0"/>
                        </a:rPr>
                        <a:t>$632 Million</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CA" sz="1100" dirty="0" smtClean="0"/>
                    </a:p>
                  </a:txBody>
                  <a:tcPr anchor="ctr"/>
                </a:tc>
              </a:tr>
              <a:tr h="391063">
                <a:tc>
                  <a:txBody>
                    <a:bodyPr/>
                    <a:lstStyle/>
                    <a:p>
                      <a:r>
                        <a:rPr lang="en-CA" sz="1100" dirty="0" smtClean="0">
                          <a:solidFill>
                            <a:schemeClr val="tx1"/>
                          </a:solidFill>
                          <a:latin typeface="Arial" panose="020B0604020202020204" pitchFamily="34" charset="0"/>
                          <a:cs typeface="Arial" panose="020B0604020202020204" pitchFamily="34" charset="0"/>
                        </a:rPr>
                        <a:t>Monthly Average Ratepayer Impact Ove</a:t>
                      </a:r>
                      <a:r>
                        <a:rPr lang="en-CA" sz="1100" baseline="0" dirty="0" smtClean="0">
                          <a:solidFill>
                            <a:schemeClr val="tx1"/>
                          </a:solidFill>
                          <a:latin typeface="Arial" panose="020B0604020202020204" pitchFamily="34" charset="0"/>
                          <a:cs typeface="Arial" panose="020B0604020202020204" pitchFamily="34" charset="0"/>
                        </a:rPr>
                        <a:t>r First 5 Years</a:t>
                      </a:r>
                      <a:endParaRPr lang="en-CA" sz="1100" strike="sngStrike"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dirty="0" smtClean="0">
                          <a:solidFill>
                            <a:schemeClr val="tx1"/>
                          </a:solidFill>
                          <a:latin typeface="Arial" panose="020B0604020202020204" pitchFamily="34" charset="0"/>
                          <a:cs typeface="Arial" panose="020B0604020202020204" pitchFamily="34" charset="0"/>
                        </a:rPr>
                        <a:t>$0.09 savings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CA" sz="1100" dirty="0" smtClean="0"/>
                    </a:p>
                  </a:txBody>
                  <a:tcPr anchor="ct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CA" sz="1100" dirty="0" smtClean="0"/>
                    </a:p>
                  </a:txBody>
                  <a:tcPr anchor="ctr"/>
                </a:tc>
              </a:tr>
              <a:tr h="391063">
                <a:tc>
                  <a:txBody>
                    <a:bodyPr/>
                    <a:lstStyle/>
                    <a:p>
                      <a:r>
                        <a:rPr lang="en-CA" sz="1100" strike="noStrike" dirty="0" smtClean="0">
                          <a:solidFill>
                            <a:schemeClr val="tx1"/>
                          </a:solidFill>
                          <a:latin typeface="Arial" panose="020B0604020202020204" pitchFamily="34" charset="0"/>
                          <a:cs typeface="Arial" panose="020B0604020202020204" pitchFamily="34" charset="0"/>
                        </a:rPr>
                        <a:t>Monthly Average Ratepayer</a:t>
                      </a:r>
                      <a:r>
                        <a:rPr lang="en-CA" sz="1100" strike="noStrike" baseline="0" dirty="0" smtClean="0">
                          <a:solidFill>
                            <a:schemeClr val="tx1"/>
                          </a:solidFill>
                          <a:latin typeface="Arial" panose="020B0604020202020204" pitchFamily="34" charset="0"/>
                          <a:cs typeface="Arial" panose="020B0604020202020204" pitchFamily="34" charset="0"/>
                        </a:rPr>
                        <a:t> Impact Over Remaining 22 Years</a:t>
                      </a:r>
                      <a:endParaRPr lang="en-CA" sz="1100" strike="noStrike"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en-CA" sz="1100" dirty="0" smtClean="0">
                          <a:solidFill>
                            <a:schemeClr val="tx1"/>
                          </a:solidFill>
                          <a:latin typeface="Arial" panose="020B0604020202020204" pitchFamily="34" charset="0"/>
                          <a:cs typeface="Arial" panose="020B0604020202020204" pitchFamily="34" charset="0"/>
                        </a:rPr>
                        <a:t>$0.07 increase</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CA" sz="1100" dirty="0" smtClean="0"/>
                    </a:p>
                  </a:txBody>
                  <a:tcPr anchor="ct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CA" sz="1100" dirty="0" smtClean="0"/>
                    </a:p>
                  </a:txBody>
                  <a:tcPr anchor="ctr"/>
                </a:tc>
              </a:tr>
              <a:tr h="391063">
                <a:tc>
                  <a:txBody>
                    <a:bodyPr/>
                    <a:lstStyle/>
                    <a:p>
                      <a:r>
                        <a:rPr lang="en-CA" sz="1100" strike="noStrike" dirty="0" smtClean="0">
                          <a:solidFill>
                            <a:schemeClr val="tx1"/>
                          </a:solidFill>
                          <a:latin typeface="Arial" panose="020B0604020202020204" pitchFamily="34" charset="0"/>
                          <a:cs typeface="Arial" panose="020B0604020202020204" pitchFamily="34" charset="0"/>
                        </a:rPr>
                        <a:t>Monthly Average Ratepayer</a:t>
                      </a:r>
                      <a:r>
                        <a:rPr lang="en-CA" sz="1100" strike="noStrike" baseline="0" dirty="0" smtClean="0">
                          <a:solidFill>
                            <a:schemeClr val="tx1"/>
                          </a:solidFill>
                          <a:latin typeface="Arial" panose="020B0604020202020204" pitchFamily="34" charset="0"/>
                          <a:cs typeface="Arial" panose="020B0604020202020204" pitchFamily="34" charset="0"/>
                        </a:rPr>
                        <a:t> Impact Over Entire 27 Year Contract</a:t>
                      </a:r>
                      <a:endParaRPr lang="en-CA" sz="1100" strike="noStrike"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en-CA" sz="1100" dirty="0" smtClean="0">
                          <a:solidFill>
                            <a:schemeClr val="tx1"/>
                          </a:solidFill>
                          <a:latin typeface="Arial" panose="020B0604020202020204" pitchFamily="34" charset="0"/>
                          <a:cs typeface="Arial" panose="020B0604020202020204" pitchFamily="34" charset="0"/>
                        </a:rPr>
                        <a:t>$0.04 increase</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r>
            </a:tbl>
          </a:graphicData>
        </a:graphic>
      </p:graphicFrame>
    </p:spTree>
    <p:extLst>
      <p:ext uri="{BB962C8B-B14F-4D97-AF65-F5344CB8AC3E}">
        <p14:creationId xmlns:p14="http://schemas.microsoft.com/office/powerpoint/2010/main" val="354237454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671736"/>
          </a:xfrm>
        </p:spPr>
        <p:txBody>
          <a:bodyPr>
            <a:normAutofit/>
          </a:bodyPr>
          <a:lstStyle/>
          <a:p>
            <a:r>
              <a:rPr lang="en-CA" sz="2400" b="0" dirty="0" smtClean="0">
                <a:latin typeface="Arial" pitchFamily="34" charset="0"/>
                <a:cs typeface="Arial" pitchFamily="34" charset="0"/>
              </a:rPr>
              <a:t>Extend </a:t>
            </a:r>
            <a:r>
              <a:rPr lang="en-CA" sz="2400" b="0" dirty="0">
                <a:latin typeface="Arial" pitchFamily="34" charset="0"/>
                <a:cs typeface="Arial" pitchFamily="34" charset="0"/>
              </a:rPr>
              <a:t>Length of Existing Wind / Solar Contracts (cont’d)</a:t>
            </a:r>
            <a:endParaRPr lang="en-CA" sz="2400" dirty="0"/>
          </a:p>
        </p:txBody>
      </p:sp>
      <p:sp>
        <p:nvSpPr>
          <p:cNvPr id="3" name="Content Placeholder 2"/>
          <p:cNvSpPr>
            <a:spLocks noGrp="1"/>
          </p:cNvSpPr>
          <p:nvPr>
            <p:ph idx="1"/>
          </p:nvPr>
        </p:nvSpPr>
        <p:spPr>
          <a:xfrm>
            <a:off x="540472" y="1140296"/>
            <a:ext cx="8280000" cy="5169024"/>
          </a:xfrm>
        </p:spPr>
        <p:txBody>
          <a:bodyPr>
            <a:normAutofit/>
          </a:bodyPr>
          <a:lstStyle/>
          <a:p>
            <a:r>
              <a:rPr lang="en-CA" sz="1200" dirty="0" smtClean="0">
                <a:latin typeface="Arial" panose="020B0604020202020204" pitchFamily="34" charset="0"/>
                <a:cs typeface="Arial" panose="020B0604020202020204" pitchFamily="34" charset="0"/>
              </a:rPr>
              <a:t>Below are illustrative estimates of potential GA savings if all contracts for large FIT and GEIA wind and solar projects in commercial operation are renegotiated according to the approaches illustrated above. </a:t>
            </a:r>
          </a:p>
          <a:p>
            <a:r>
              <a:rPr lang="en-CA" sz="1200" dirty="0" smtClean="0">
                <a:latin typeface="Arial" panose="020B0604020202020204" pitchFamily="34" charset="0"/>
                <a:cs typeface="Arial" panose="020B0604020202020204" pitchFamily="34" charset="0"/>
              </a:rPr>
              <a:t>Estimates </a:t>
            </a:r>
            <a:r>
              <a:rPr lang="en-CA" sz="1200" dirty="0">
                <a:latin typeface="Arial" panose="020B0604020202020204" pitchFamily="34" charset="0"/>
                <a:cs typeface="Arial" panose="020B0604020202020204" pitchFamily="34" charset="0"/>
              </a:rPr>
              <a:t>are for large (10 MW or greater) FIT 1 and GEIA wind and solar projects in commercial </a:t>
            </a:r>
            <a:r>
              <a:rPr lang="en-CA" sz="1200" dirty="0" smtClean="0">
                <a:latin typeface="Arial" panose="020B0604020202020204" pitchFamily="34" charset="0"/>
                <a:cs typeface="Arial" panose="020B0604020202020204" pitchFamily="34" charset="0"/>
              </a:rPr>
              <a:t>operation, totalling about 2,700 MW of wind and about 900 MW of solar capacity. </a:t>
            </a:r>
            <a:r>
              <a:rPr lang="en-CA" sz="1200" dirty="0">
                <a:latin typeface="Arial" panose="020B0604020202020204" pitchFamily="34" charset="0"/>
                <a:cs typeface="Arial" panose="020B0604020202020204" pitchFamily="34" charset="0"/>
              </a:rPr>
              <a:t>A 10 year contract extension is assumed at a price of:</a:t>
            </a:r>
          </a:p>
          <a:p>
            <a:pPr lvl="1"/>
            <a:r>
              <a:rPr lang="en-CA" sz="1100" b="1" dirty="0">
                <a:latin typeface="Arial" panose="020B0604020202020204" pitchFamily="34" charset="0"/>
                <a:cs typeface="Arial" panose="020B0604020202020204" pitchFamily="34" charset="0"/>
              </a:rPr>
              <a:t>For Wind: </a:t>
            </a:r>
            <a:r>
              <a:rPr lang="en-CA" sz="1100" dirty="0">
                <a:latin typeface="Arial" panose="020B0604020202020204" pitchFamily="34" charset="0"/>
                <a:cs typeface="Arial" panose="020B0604020202020204" pitchFamily="34" charset="0"/>
              </a:rPr>
              <a:t>LRP I low weighted </a:t>
            </a:r>
            <a:r>
              <a:rPr lang="en-CA" sz="1100" dirty="0" smtClean="0">
                <a:latin typeface="Arial" panose="020B0604020202020204" pitchFamily="34" charset="0"/>
                <a:cs typeface="Arial" panose="020B0604020202020204" pitchFamily="34" charset="0"/>
              </a:rPr>
              <a:t>wind </a:t>
            </a:r>
            <a:r>
              <a:rPr lang="en-CA" sz="1100" dirty="0">
                <a:latin typeface="Arial" panose="020B0604020202020204" pitchFamily="34" charset="0"/>
                <a:cs typeface="Arial" panose="020B0604020202020204" pitchFamily="34" charset="0"/>
              </a:rPr>
              <a:t>price of $64.5/</a:t>
            </a:r>
            <a:r>
              <a:rPr lang="en-CA" sz="1100" dirty="0" err="1">
                <a:latin typeface="Arial" panose="020B0604020202020204" pitchFamily="34" charset="0"/>
                <a:cs typeface="Arial" panose="020B0604020202020204" pitchFamily="34" charset="0"/>
              </a:rPr>
              <a:t>MWh</a:t>
            </a:r>
            <a:endParaRPr lang="en-CA" sz="1100" dirty="0">
              <a:latin typeface="Arial" panose="020B0604020202020204" pitchFamily="34" charset="0"/>
              <a:cs typeface="Arial" panose="020B0604020202020204" pitchFamily="34" charset="0"/>
            </a:endParaRPr>
          </a:p>
          <a:p>
            <a:pPr lvl="1"/>
            <a:r>
              <a:rPr lang="en-CA" sz="1100" b="1" dirty="0">
                <a:latin typeface="Arial" panose="020B0604020202020204" pitchFamily="34" charset="0"/>
                <a:cs typeface="Arial" panose="020B0604020202020204" pitchFamily="34" charset="0"/>
              </a:rPr>
              <a:t>For Solar: </a:t>
            </a:r>
            <a:r>
              <a:rPr lang="en-CA" sz="1100" dirty="0">
                <a:latin typeface="Arial" panose="020B0604020202020204" pitchFamily="34" charset="0"/>
                <a:cs typeface="Arial" panose="020B0604020202020204" pitchFamily="34" charset="0"/>
              </a:rPr>
              <a:t>LRP I low weighted </a:t>
            </a:r>
            <a:r>
              <a:rPr lang="en-CA" sz="1100" dirty="0" smtClean="0">
                <a:latin typeface="Arial" panose="020B0604020202020204" pitchFamily="34" charset="0"/>
                <a:cs typeface="Arial" panose="020B0604020202020204" pitchFamily="34" charset="0"/>
              </a:rPr>
              <a:t>solar </a:t>
            </a:r>
            <a:r>
              <a:rPr lang="en-CA" sz="1100" dirty="0">
                <a:latin typeface="Arial" panose="020B0604020202020204" pitchFamily="34" charset="0"/>
                <a:cs typeface="Arial" panose="020B0604020202020204" pitchFamily="34" charset="0"/>
              </a:rPr>
              <a:t>price of $</a:t>
            </a:r>
            <a:r>
              <a:rPr lang="en-CA" sz="1100" dirty="0" smtClean="0">
                <a:latin typeface="Arial" panose="020B0604020202020204" pitchFamily="34" charset="0"/>
                <a:cs typeface="Arial" panose="020B0604020202020204" pitchFamily="34" charset="0"/>
              </a:rPr>
              <a:t>141.5/</a:t>
            </a:r>
            <a:r>
              <a:rPr lang="en-CA" sz="1100" dirty="0" err="1" smtClean="0">
                <a:latin typeface="Arial" panose="020B0604020202020204" pitchFamily="34" charset="0"/>
                <a:cs typeface="Arial" panose="020B0604020202020204" pitchFamily="34" charset="0"/>
              </a:rPr>
              <a:t>MWh</a:t>
            </a:r>
            <a:endParaRPr lang="en-CA" sz="1100" b="1" dirty="0" smtClean="0">
              <a:latin typeface="Arial" panose="020B0604020202020204" pitchFamily="34" charset="0"/>
              <a:cs typeface="Arial" panose="020B0604020202020204" pitchFamily="34" charset="0"/>
            </a:endParaRPr>
          </a:p>
          <a:p>
            <a:pPr marL="0" indent="0">
              <a:spcBef>
                <a:spcPts val="600"/>
              </a:spcBef>
              <a:buNone/>
            </a:pPr>
            <a:r>
              <a:rPr lang="en-CA" sz="1200" b="1" dirty="0" smtClean="0">
                <a:latin typeface="Arial" panose="020B0604020202020204" pitchFamily="34" charset="0"/>
                <a:cs typeface="Arial" panose="020B0604020202020204" pitchFamily="34" charset="0"/>
              </a:rPr>
              <a:t>Potential Approach 1: </a:t>
            </a:r>
          </a:p>
          <a:p>
            <a:pPr marL="0" indent="0">
              <a:buNone/>
            </a:pPr>
            <a:endParaRPr lang="en-CA" sz="1200" b="1" dirty="0">
              <a:latin typeface="Arial" panose="020B0604020202020204" pitchFamily="34" charset="0"/>
              <a:cs typeface="Arial" panose="020B0604020202020204" pitchFamily="34" charset="0"/>
            </a:endParaRPr>
          </a:p>
          <a:p>
            <a:pPr marL="0" indent="0">
              <a:buNone/>
            </a:pPr>
            <a:endParaRPr lang="en-CA" sz="1200" b="1" dirty="0" smtClean="0">
              <a:latin typeface="Arial" panose="020B0604020202020204" pitchFamily="34" charset="0"/>
              <a:cs typeface="Arial" panose="020B0604020202020204" pitchFamily="34" charset="0"/>
            </a:endParaRPr>
          </a:p>
          <a:p>
            <a:pPr marL="0" indent="0">
              <a:buNone/>
            </a:pPr>
            <a:endParaRPr lang="en-CA" sz="1200" b="1" dirty="0">
              <a:latin typeface="Arial" panose="020B0604020202020204" pitchFamily="34" charset="0"/>
              <a:cs typeface="Arial" panose="020B0604020202020204" pitchFamily="34" charset="0"/>
            </a:endParaRPr>
          </a:p>
          <a:p>
            <a:pPr marL="0" indent="0">
              <a:buNone/>
            </a:pPr>
            <a:endParaRPr lang="en-CA" sz="1200" b="1" dirty="0" smtClean="0">
              <a:latin typeface="Arial" panose="020B0604020202020204" pitchFamily="34" charset="0"/>
              <a:cs typeface="Arial" panose="020B0604020202020204" pitchFamily="34" charset="0"/>
            </a:endParaRPr>
          </a:p>
          <a:p>
            <a:pPr marL="0" indent="0">
              <a:buNone/>
            </a:pPr>
            <a:endParaRPr lang="en-CA" sz="1200" b="1" dirty="0" smtClean="0">
              <a:latin typeface="Arial" panose="020B0604020202020204" pitchFamily="34" charset="0"/>
              <a:cs typeface="Arial" panose="020B0604020202020204" pitchFamily="34" charset="0"/>
            </a:endParaRPr>
          </a:p>
          <a:p>
            <a:pPr marL="0" indent="0">
              <a:buNone/>
            </a:pPr>
            <a:endParaRPr lang="en-CA" sz="1200" b="1" dirty="0" smtClean="0">
              <a:latin typeface="Arial" panose="020B0604020202020204" pitchFamily="34" charset="0"/>
              <a:cs typeface="Arial" panose="020B0604020202020204" pitchFamily="34" charset="0"/>
            </a:endParaRPr>
          </a:p>
          <a:p>
            <a:pPr marL="0" indent="0">
              <a:buNone/>
            </a:pPr>
            <a:endParaRPr lang="en-CA" sz="1200" b="1" dirty="0" smtClean="0">
              <a:latin typeface="Arial" panose="020B0604020202020204" pitchFamily="34" charset="0"/>
              <a:cs typeface="Arial" panose="020B0604020202020204" pitchFamily="34" charset="0"/>
            </a:endParaRPr>
          </a:p>
          <a:p>
            <a:pPr marL="0" indent="0">
              <a:buNone/>
            </a:pPr>
            <a:endParaRPr lang="en-CA" sz="1200" b="1" strike="sngStrike" dirty="0" smtClean="0">
              <a:solidFill>
                <a:srgbClr val="7030A0"/>
              </a:solidFill>
              <a:latin typeface="Arial" panose="020B0604020202020204" pitchFamily="34" charset="0"/>
              <a:cs typeface="Arial" panose="020B0604020202020204" pitchFamily="34" charset="0"/>
            </a:endParaRPr>
          </a:p>
          <a:p>
            <a:pPr marL="0" indent="0">
              <a:spcBef>
                <a:spcPts val="600"/>
              </a:spcBef>
              <a:buNone/>
            </a:pPr>
            <a:r>
              <a:rPr lang="en-CA" sz="1200" b="1" dirty="0" smtClean="0">
                <a:latin typeface="Arial" panose="020B0604020202020204" pitchFamily="34" charset="0"/>
                <a:cs typeface="Arial" panose="020B0604020202020204" pitchFamily="34" charset="0"/>
              </a:rPr>
              <a:t>Potential Approach 2”</a:t>
            </a:r>
          </a:p>
          <a:p>
            <a:pPr marL="0" indent="0">
              <a:spcBef>
                <a:spcPts val="600"/>
              </a:spcBef>
              <a:buNone/>
            </a:pPr>
            <a:endParaRPr lang="en-CA" sz="1200" b="1" dirty="0">
              <a:latin typeface="Arial" panose="020B0604020202020204" pitchFamily="34" charset="0"/>
              <a:cs typeface="Arial" panose="020B0604020202020204" pitchFamily="34" charset="0"/>
            </a:endParaRPr>
          </a:p>
          <a:p>
            <a:pPr marL="0" indent="0">
              <a:spcBef>
                <a:spcPts val="600"/>
              </a:spcBef>
              <a:buNone/>
            </a:pPr>
            <a:endParaRPr lang="en-CA" sz="1200" b="1" dirty="0" smtClean="0">
              <a:latin typeface="Arial" panose="020B0604020202020204" pitchFamily="34" charset="0"/>
              <a:cs typeface="Arial" panose="020B0604020202020204" pitchFamily="34" charset="0"/>
            </a:endParaRPr>
          </a:p>
          <a:p>
            <a:pPr marL="0" indent="0">
              <a:spcBef>
                <a:spcPts val="600"/>
              </a:spcBef>
              <a:buNone/>
            </a:pPr>
            <a:endParaRPr lang="en-CA" sz="1200" b="1" dirty="0">
              <a:latin typeface="Arial" panose="020B0604020202020204" pitchFamily="34" charset="0"/>
              <a:cs typeface="Arial" panose="020B0604020202020204" pitchFamily="34" charset="0"/>
            </a:endParaRPr>
          </a:p>
          <a:p>
            <a:pPr marL="0" indent="0">
              <a:spcBef>
                <a:spcPts val="600"/>
              </a:spcBef>
              <a:buNone/>
            </a:pPr>
            <a:endParaRPr lang="en-CA" sz="1200" b="1" dirty="0" smtClean="0">
              <a:latin typeface="Arial" panose="020B0604020202020204" pitchFamily="34" charset="0"/>
              <a:cs typeface="Arial" panose="020B0604020202020204" pitchFamily="34" charset="0"/>
            </a:endParaRPr>
          </a:p>
          <a:p>
            <a:pPr marL="0" indent="0">
              <a:spcBef>
                <a:spcPts val="600"/>
              </a:spcBef>
              <a:buNone/>
            </a:pPr>
            <a:endParaRPr lang="en-CA" sz="1200" b="1" dirty="0">
              <a:latin typeface="Arial" panose="020B0604020202020204" pitchFamily="34" charset="0"/>
              <a:cs typeface="Arial" panose="020B0604020202020204" pitchFamily="34" charset="0"/>
            </a:endParaRPr>
          </a:p>
          <a:p>
            <a:pPr marL="0" indent="0">
              <a:spcBef>
                <a:spcPts val="600"/>
              </a:spcBef>
              <a:buNone/>
            </a:pPr>
            <a:endParaRPr lang="en-CA" sz="1200" b="1" dirty="0" smtClean="0">
              <a:latin typeface="Arial" panose="020B0604020202020204" pitchFamily="34" charset="0"/>
              <a:cs typeface="Arial" panose="020B0604020202020204" pitchFamily="34" charset="0"/>
            </a:endParaRPr>
          </a:p>
          <a:p>
            <a:pPr marL="0" indent="0">
              <a:spcBef>
                <a:spcPts val="600"/>
              </a:spcBef>
              <a:buNone/>
            </a:pPr>
            <a:endParaRPr lang="en-CA" sz="1200" b="1" dirty="0">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791261651"/>
              </p:ext>
            </p:extLst>
          </p:nvPr>
        </p:nvGraphicFramePr>
        <p:xfrm>
          <a:off x="755576" y="2708920"/>
          <a:ext cx="6096000" cy="1661656"/>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dirty="0" smtClean="0">
                          <a:solidFill>
                            <a:schemeClr val="tx1"/>
                          </a:solidFill>
                          <a:latin typeface="Arial" panose="020B0604020202020204" pitchFamily="34" charset="0"/>
                          <a:cs typeface="Arial" panose="020B0604020202020204" pitchFamily="34" charset="0"/>
                        </a:rPr>
                        <a:t>Current Contracts*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sz="1100" dirty="0" smtClean="0">
                          <a:solidFill>
                            <a:schemeClr val="tx1"/>
                          </a:solidFill>
                          <a:latin typeface="Arial" panose="020B0604020202020204" pitchFamily="34" charset="0"/>
                          <a:cs typeface="Arial" panose="020B0604020202020204" pitchFamily="34" charset="0"/>
                        </a:rPr>
                        <a:t>New Extended Contracts</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3256">
                <a:tc>
                  <a:txBody>
                    <a:bodyPr/>
                    <a:lstStyle/>
                    <a:p>
                      <a:r>
                        <a:rPr lang="en-CA" sz="1100" dirty="0" smtClean="0">
                          <a:solidFill>
                            <a:schemeClr val="tx1"/>
                          </a:solidFill>
                          <a:latin typeface="Arial" panose="020B0604020202020204" pitchFamily="34" charset="0"/>
                          <a:cs typeface="Arial" panose="020B0604020202020204" pitchFamily="34" charset="0"/>
                        </a:rPr>
                        <a:t>Total Value (NPV 2017)</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sz="1100" dirty="0" smtClean="0">
                          <a:solidFill>
                            <a:schemeClr val="tx1"/>
                          </a:solidFill>
                          <a:latin typeface="Arial" panose="020B0604020202020204" pitchFamily="34" charset="0"/>
                          <a:cs typeface="Arial" panose="020B0604020202020204" pitchFamily="34" charset="0"/>
                        </a:rPr>
                        <a:t>$22.9 Billion</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dirty="0" smtClean="0">
                          <a:solidFill>
                            <a:schemeClr val="tx1"/>
                          </a:solidFill>
                          <a:latin typeface="Arial" panose="020B0604020202020204" pitchFamily="34" charset="0"/>
                          <a:cs typeface="Arial" panose="020B0604020202020204" pitchFamily="34" charset="0"/>
                        </a:rPr>
                        <a:t>$22.8 Billion</a:t>
                      </a:r>
                    </a:p>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CA" sz="1100" dirty="0" smtClean="0">
                          <a:solidFill>
                            <a:schemeClr val="tx1"/>
                          </a:solidFill>
                          <a:latin typeface="Arial" panose="020B0604020202020204" pitchFamily="34" charset="0"/>
                          <a:cs typeface="Arial" panose="020B0604020202020204" pitchFamily="34" charset="0"/>
                        </a:rPr>
                        <a:t>Average</a:t>
                      </a:r>
                      <a:r>
                        <a:rPr lang="en-CA" sz="1100" baseline="0" dirty="0" smtClean="0">
                          <a:solidFill>
                            <a:schemeClr val="tx1"/>
                          </a:solidFill>
                          <a:latin typeface="Arial" panose="020B0604020202020204" pitchFamily="34" charset="0"/>
                          <a:cs typeface="Arial" panose="020B0604020202020204" pitchFamily="34" charset="0"/>
                        </a:rPr>
                        <a:t> Annual Contract Value (First 5 Years)</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dirty="0" smtClean="0">
                          <a:solidFill>
                            <a:schemeClr val="tx1"/>
                          </a:solidFill>
                          <a:latin typeface="Arial" panose="020B0604020202020204" pitchFamily="34" charset="0"/>
                          <a:cs typeface="Arial" panose="020B0604020202020204" pitchFamily="34" charset="0"/>
                        </a:rPr>
                        <a:t>$1.5 Billion</a:t>
                      </a:r>
                      <a:endParaRPr lang="en-CA" sz="1100" strike="sngStrike" dirty="0" smtClean="0">
                        <a:solidFill>
                          <a:schemeClr val="tx1"/>
                        </a:solidFill>
                        <a:latin typeface="Arial" panose="020B0604020202020204" pitchFamily="34" charset="0"/>
                        <a:cs typeface="Arial" panose="020B0604020202020204" pitchFamily="34" charset="0"/>
                      </a:endParaRPr>
                    </a:p>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dirty="0" smtClean="0">
                          <a:solidFill>
                            <a:schemeClr val="tx1"/>
                          </a:solidFill>
                          <a:latin typeface="Arial" panose="020B0604020202020204" pitchFamily="34" charset="0"/>
                          <a:cs typeface="Arial" panose="020B0604020202020204" pitchFamily="34" charset="0"/>
                        </a:rPr>
                        <a:t>$</a:t>
                      </a:r>
                      <a:r>
                        <a:rPr lang="en-CA" sz="1100" strike="noStrike" dirty="0" smtClean="0">
                          <a:solidFill>
                            <a:schemeClr val="tx1"/>
                          </a:solidFill>
                          <a:latin typeface="Arial" panose="020B0604020202020204" pitchFamily="34" charset="0"/>
                          <a:cs typeface="Arial" panose="020B0604020202020204" pitchFamily="34" charset="0"/>
                        </a:rPr>
                        <a:t>1.3 Billion</a:t>
                      </a:r>
                      <a:endParaRPr lang="en-CA" sz="1100" strike="sngStrike" dirty="0" smtClean="0">
                        <a:solidFill>
                          <a:schemeClr val="tx1"/>
                        </a:solidFill>
                        <a:latin typeface="Arial" panose="020B0604020202020204" pitchFamily="34" charset="0"/>
                        <a:cs typeface="Arial" panose="020B0604020202020204" pitchFamily="34" charset="0"/>
                      </a:endParaRPr>
                    </a:p>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gridSpan="3">
                  <a:txBody>
                    <a:bodyPr/>
                    <a:lstStyle/>
                    <a:p>
                      <a:r>
                        <a:rPr lang="en-CA" sz="900" dirty="0" smtClean="0">
                          <a:solidFill>
                            <a:schemeClr val="tx1"/>
                          </a:solidFill>
                          <a:latin typeface="Arial" panose="020B0604020202020204" pitchFamily="34" charset="0"/>
                          <a:cs typeface="Arial" panose="020B0604020202020204" pitchFamily="34" charset="0"/>
                        </a:rPr>
                        <a:t>*Figures </a:t>
                      </a:r>
                      <a:r>
                        <a:rPr lang="en-CA" sz="900" baseline="0" dirty="0" smtClean="0">
                          <a:solidFill>
                            <a:schemeClr val="tx1"/>
                          </a:solidFill>
                          <a:latin typeface="Arial" panose="020B0604020202020204" pitchFamily="34" charset="0"/>
                          <a:cs typeface="Arial" panose="020B0604020202020204" pitchFamily="34" charset="0"/>
                        </a:rPr>
                        <a:t>assume projects remain operational after contract expiry at the LRP I low weighted price inflated to the year of contract expiry, as per OPO assumptions .</a:t>
                      </a:r>
                      <a:endParaRPr lang="en-CA" sz="9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sz="1100" dirty="0">
                        <a:solidFill>
                          <a:srgbClr val="7030A0"/>
                        </a:solidFill>
                        <a:latin typeface="Arial" panose="020B0604020202020204" pitchFamily="34" charset="0"/>
                        <a:cs typeface="Arial" panose="020B0604020202020204" pitchFamily="34" charset="0"/>
                      </a:endParaRPr>
                    </a:p>
                  </a:txBody>
                  <a:tcPr/>
                </a:tc>
                <a:tc hMerge="1">
                  <a:txBody>
                    <a:bodyPr/>
                    <a:lstStyle/>
                    <a:p>
                      <a:endParaRPr lang="en-CA" sz="1100" dirty="0">
                        <a:solidFill>
                          <a:srgbClr val="7030A0"/>
                        </a:solidFill>
                        <a:latin typeface="Arial" panose="020B0604020202020204" pitchFamily="34" charset="0"/>
                        <a:cs typeface="Arial" panose="020B0604020202020204" pitchFamily="34" charset="0"/>
                      </a:endParaRPr>
                    </a:p>
                  </a:txBody>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778237687"/>
              </p:ext>
            </p:extLst>
          </p:nvPr>
        </p:nvGraphicFramePr>
        <p:xfrm>
          <a:off x="683568" y="4869160"/>
          <a:ext cx="6192688" cy="1224280"/>
        </p:xfrm>
        <a:graphic>
          <a:graphicData uri="http://schemas.openxmlformats.org/drawingml/2006/table">
            <a:tbl>
              <a:tblPr firstRow="1" bandRow="1">
                <a:tableStyleId>{5C22544A-7EE6-4342-B048-85BDC9FD1C3A}</a:tableStyleId>
              </a:tblPr>
              <a:tblGrid>
                <a:gridCol w="2032000"/>
                <a:gridCol w="2032000"/>
                <a:gridCol w="2128688"/>
              </a:tblGrid>
              <a:tr h="370840">
                <a:tc>
                  <a:txBody>
                    <a:bodyPr/>
                    <a:lstStyle/>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dirty="0" smtClean="0">
                          <a:solidFill>
                            <a:schemeClr val="tx1"/>
                          </a:solidFill>
                          <a:latin typeface="Arial" panose="020B0604020202020204" pitchFamily="34" charset="0"/>
                          <a:cs typeface="Arial" panose="020B0604020202020204" pitchFamily="34" charset="0"/>
                        </a:rPr>
                        <a:t>Current Contracts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sz="1100" dirty="0" smtClean="0">
                          <a:solidFill>
                            <a:schemeClr val="tx1"/>
                          </a:solidFill>
                          <a:latin typeface="Arial" panose="020B0604020202020204" pitchFamily="34" charset="0"/>
                          <a:cs typeface="Arial" panose="020B0604020202020204" pitchFamily="34" charset="0"/>
                        </a:rPr>
                        <a:t>New Extended Contracts</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CA" sz="1100" dirty="0" smtClean="0">
                          <a:solidFill>
                            <a:schemeClr val="tx1"/>
                          </a:solidFill>
                          <a:latin typeface="Arial" panose="020B0604020202020204" pitchFamily="34" charset="0"/>
                          <a:cs typeface="Arial" panose="020B0604020202020204" pitchFamily="34" charset="0"/>
                        </a:rPr>
                        <a:t>Total Value (NPV 2017)</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sz="1100" strike="noStrike" dirty="0" smtClean="0">
                          <a:solidFill>
                            <a:schemeClr val="tx1"/>
                          </a:solidFill>
                          <a:latin typeface="Arial" panose="020B0604020202020204" pitchFamily="34" charset="0"/>
                          <a:cs typeface="Arial" panose="020B0604020202020204" pitchFamily="34" charset="0"/>
                        </a:rPr>
                        <a:t>$ 22.9 Billion</a:t>
                      </a:r>
                      <a:endParaRPr lang="en-CA" sz="1100" strike="sngStrike"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strike="noStrike" dirty="0" smtClean="0">
                          <a:solidFill>
                            <a:schemeClr val="tx1"/>
                          </a:solidFill>
                          <a:latin typeface="Arial" panose="020B0604020202020204" pitchFamily="34" charset="0"/>
                          <a:cs typeface="Arial" panose="020B0604020202020204" pitchFamily="34" charset="0"/>
                        </a:rPr>
                        <a:t>$ 25.3 Billion</a:t>
                      </a:r>
                      <a:endParaRPr lang="en-CA" sz="1100" strike="sngStrike" dirty="0" smtClean="0">
                        <a:solidFill>
                          <a:schemeClr val="tx1"/>
                        </a:solidFill>
                        <a:latin typeface="Arial" panose="020B0604020202020204" pitchFamily="34" charset="0"/>
                        <a:cs typeface="Arial" panose="020B0604020202020204" pitchFamily="34" charset="0"/>
                      </a:endParaRPr>
                    </a:p>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CA" sz="1100" dirty="0" smtClean="0">
                          <a:solidFill>
                            <a:schemeClr val="tx1"/>
                          </a:solidFill>
                          <a:latin typeface="Arial" panose="020B0604020202020204" pitchFamily="34" charset="0"/>
                          <a:cs typeface="Arial" panose="020B0604020202020204" pitchFamily="34" charset="0"/>
                        </a:rPr>
                        <a:t>Average</a:t>
                      </a:r>
                      <a:r>
                        <a:rPr lang="en-CA" sz="1100" baseline="0" dirty="0" smtClean="0">
                          <a:solidFill>
                            <a:schemeClr val="tx1"/>
                          </a:solidFill>
                          <a:latin typeface="Arial" panose="020B0604020202020204" pitchFamily="34" charset="0"/>
                          <a:cs typeface="Arial" panose="020B0604020202020204" pitchFamily="34" charset="0"/>
                        </a:rPr>
                        <a:t> Annual Contract Value (First 5 Years)</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strike="noStrike" dirty="0" smtClean="0">
                          <a:solidFill>
                            <a:schemeClr val="tx1"/>
                          </a:solidFill>
                          <a:latin typeface="Arial" panose="020B0604020202020204" pitchFamily="34" charset="0"/>
                          <a:cs typeface="Arial" panose="020B0604020202020204" pitchFamily="34" charset="0"/>
                        </a:rPr>
                        <a:t>1.5 Billion</a:t>
                      </a:r>
                      <a:endParaRPr lang="en-CA" sz="1100" strike="sngStrike" dirty="0" smtClean="0">
                        <a:solidFill>
                          <a:schemeClr val="tx1"/>
                        </a:solidFill>
                        <a:latin typeface="Arial" panose="020B0604020202020204" pitchFamily="34" charset="0"/>
                        <a:cs typeface="Arial" panose="020B0604020202020204" pitchFamily="34" charset="0"/>
                      </a:endParaRPr>
                    </a:p>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strike="noStrike" dirty="0" smtClean="0">
                          <a:solidFill>
                            <a:schemeClr val="tx1"/>
                          </a:solidFill>
                          <a:latin typeface="Arial" panose="020B0604020202020204" pitchFamily="34" charset="0"/>
                          <a:cs typeface="Arial" panose="020B0604020202020204" pitchFamily="34" charset="0"/>
                        </a:rPr>
                        <a:t>$1.0 Billion</a:t>
                      </a:r>
                      <a:endParaRPr lang="en-CA" sz="1100" strike="sngStrike" dirty="0" smtClean="0">
                        <a:solidFill>
                          <a:schemeClr val="tx1"/>
                        </a:solidFill>
                        <a:latin typeface="Arial" panose="020B0604020202020204" pitchFamily="34" charset="0"/>
                        <a:cs typeface="Arial" panose="020B0604020202020204" pitchFamily="34" charset="0"/>
                      </a:endParaRPr>
                    </a:p>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51802023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itchFamily="34" charset="0"/>
              </a:rPr>
              <a:t>Extend </a:t>
            </a:r>
            <a:r>
              <a:rPr lang="en-CA" sz="2400" b="0" dirty="0">
                <a:latin typeface="Arial" panose="020B0604020202020204" pitchFamily="34" charset="0"/>
                <a:cs typeface="Arial" pitchFamily="34" charset="0"/>
              </a:rPr>
              <a:t>Length of Existing Wind / Solar Contracts (cont’d)</a:t>
            </a:r>
            <a:endParaRPr lang="en-CA" sz="24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124744"/>
            <a:ext cx="8280000" cy="5047456"/>
          </a:xfrm>
        </p:spPr>
        <p:txBody>
          <a:bodyPr>
            <a:normAutofit/>
          </a:bodyPr>
          <a:lstStyle/>
          <a:p>
            <a:r>
              <a:rPr lang="en-CA" sz="1400" dirty="0" smtClean="0">
                <a:latin typeface="Arial" panose="020B0604020202020204" pitchFamily="34" charset="0"/>
                <a:cs typeface="Arial" panose="020B0604020202020204" pitchFamily="34" charset="0"/>
              </a:rPr>
              <a:t>Contract re-negotiations could be piloted with large wind and solar contract holders.</a:t>
            </a:r>
          </a:p>
          <a:p>
            <a:r>
              <a:rPr lang="en-CA" sz="1400" dirty="0" smtClean="0">
                <a:latin typeface="Arial" panose="020B0604020202020204" pitchFamily="34" charset="0"/>
                <a:cs typeface="Arial" panose="020B0604020202020204" pitchFamily="34" charset="0"/>
              </a:rPr>
              <a:t>For example, the top 5 contract holders by portfolio value (online projects 10 MW and larger) include:</a:t>
            </a:r>
            <a:endParaRPr lang="en-CA" sz="1400" dirty="0">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507608446"/>
              </p:ext>
            </p:extLst>
          </p:nvPr>
        </p:nvGraphicFramePr>
        <p:xfrm>
          <a:off x="611560" y="2060848"/>
          <a:ext cx="8064895" cy="2263120"/>
        </p:xfrm>
        <a:graphic>
          <a:graphicData uri="http://schemas.openxmlformats.org/drawingml/2006/table">
            <a:tbl>
              <a:tblPr firstRow="1" bandRow="1">
                <a:tableStyleId>{5C22544A-7EE6-4342-B048-85BDC9FD1C3A}</a:tableStyleId>
              </a:tblPr>
              <a:tblGrid>
                <a:gridCol w="1612979"/>
                <a:gridCol w="1612979"/>
                <a:gridCol w="1612979"/>
                <a:gridCol w="1612979"/>
                <a:gridCol w="1612979"/>
              </a:tblGrid>
              <a:tr h="144016">
                <a:tc>
                  <a:txBody>
                    <a:bodyPr/>
                    <a:lstStyle/>
                    <a:p>
                      <a:pPr indent="0" algn="l"/>
                      <a:r>
                        <a:rPr lang="en-CA" sz="1200" dirty="0" smtClean="0">
                          <a:solidFill>
                            <a:schemeClr val="tx1"/>
                          </a:solidFill>
                          <a:latin typeface="Arial" panose="020B0604020202020204" pitchFamily="34" charset="0"/>
                          <a:cs typeface="Arial" panose="020B0604020202020204" pitchFamily="34" charset="0"/>
                        </a:rPr>
                        <a:t>Contract</a:t>
                      </a:r>
                      <a:r>
                        <a:rPr lang="en-CA" sz="1200" baseline="0" dirty="0" smtClean="0">
                          <a:solidFill>
                            <a:schemeClr val="tx1"/>
                          </a:solidFill>
                          <a:latin typeface="Arial" panose="020B0604020202020204" pitchFamily="34" charset="0"/>
                          <a:cs typeface="Arial" panose="020B0604020202020204" pitchFamily="34" charset="0"/>
                        </a:rPr>
                        <a:t> Holder</a:t>
                      </a:r>
                      <a:endParaRPr lang="en-CA"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CA" sz="1200" dirty="0" smtClean="0">
                          <a:solidFill>
                            <a:schemeClr val="tx1"/>
                          </a:solidFill>
                          <a:latin typeface="Arial" panose="020B0604020202020204" pitchFamily="34" charset="0"/>
                          <a:cs typeface="Arial" panose="020B0604020202020204" pitchFamily="34" charset="0"/>
                        </a:rPr>
                        <a:t>Technology</a:t>
                      </a:r>
                      <a:endParaRPr lang="en-CA"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CA" sz="1200" dirty="0" smtClean="0">
                          <a:solidFill>
                            <a:schemeClr val="tx1"/>
                          </a:solidFill>
                          <a:latin typeface="Arial" panose="020B0604020202020204" pitchFamily="34" charset="0"/>
                          <a:cs typeface="Arial" panose="020B0604020202020204" pitchFamily="34" charset="0"/>
                        </a:rPr>
                        <a:t># of Contracts</a:t>
                      </a:r>
                      <a:endParaRPr lang="en-CA"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CA" sz="1200" dirty="0" smtClean="0">
                          <a:solidFill>
                            <a:schemeClr val="tx1"/>
                          </a:solidFill>
                          <a:latin typeface="Arial" panose="020B0604020202020204" pitchFamily="34" charset="0"/>
                          <a:cs typeface="Arial" panose="020B0604020202020204" pitchFamily="34" charset="0"/>
                        </a:rPr>
                        <a:t>Capacity (MW)</a:t>
                      </a:r>
                      <a:endParaRPr lang="en-CA"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CA" sz="1200" dirty="0" smtClean="0">
                          <a:solidFill>
                            <a:schemeClr val="tx1"/>
                          </a:solidFill>
                          <a:latin typeface="Arial" panose="020B0604020202020204" pitchFamily="34" charset="0"/>
                          <a:cs typeface="Arial" panose="020B0604020202020204" pitchFamily="34" charset="0"/>
                        </a:rPr>
                        <a:t>Estimated</a:t>
                      </a:r>
                      <a:r>
                        <a:rPr lang="en-CA" sz="1200" baseline="0" dirty="0" smtClean="0">
                          <a:solidFill>
                            <a:schemeClr val="tx1"/>
                          </a:solidFill>
                          <a:latin typeface="Arial" panose="020B0604020202020204" pitchFamily="34" charset="0"/>
                          <a:cs typeface="Arial" panose="020B0604020202020204" pitchFamily="34" charset="0"/>
                        </a:rPr>
                        <a:t> Value (NPV 2017)</a:t>
                      </a:r>
                      <a:endParaRPr lang="en-CA"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Samsung</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Wind &amp; Solar</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5</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799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$4.6</a:t>
                      </a:r>
                      <a:r>
                        <a:rPr lang="en-CA" sz="1200" baseline="0" dirty="0" smtClean="0">
                          <a:solidFill>
                            <a:schemeClr val="tx1"/>
                          </a:solidFill>
                          <a:effectLst/>
                          <a:latin typeface="Arial" panose="020B0604020202020204" pitchFamily="34" charset="0"/>
                          <a:ea typeface="Calibri"/>
                          <a:cs typeface="Arial" panose="020B0604020202020204" pitchFamily="34" charset="0"/>
                        </a:rPr>
                        <a:t> Billion</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indent="0" algn="l">
                        <a:spcAft>
                          <a:spcPts val="0"/>
                        </a:spcAft>
                      </a:pPr>
                      <a:r>
                        <a:rPr lang="en-CA" sz="1200" dirty="0" err="1">
                          <a:solidFill>
                            <a:schemeClr val="tx1"/>
                          </a:solidFill>
                          <a:effectLst/>
                          <a:latin typeface="Arial" panose="020B0604020202020204" pitchFamily="34" charset="0"/>
                          <a:ea typeface="Calibri"/>
                          <a:cs typeface="Arial" panose="020B0604020202020204" pitchFamily="34" charset="0"/>
                        </a:rPr>
                        <a:t>NextERA</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Wind</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534</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$2.7</a:t>
                      </a:r>
                      <a:r>
                        <a:rPr lang="en-CA" sz="1200" baseline="0" dirty="0" smtClean="0">
                          <a:solidFill>
                            <a:schemeClr val="tx1"/>
                          </a:solidFill>
                          <a:effectLst/>
                          <a:latin typeface="Arial" panose="020B0604020202020204" pitchFamily="34" charset="0"/>
                          <a:ea typeface="Calibri"/>
                          <a:cs typeface="Arial" panose="020B0604020202020204" pitchFamily="34" charset="0"/>
                        </a:rPr>
                        <a:t> Billion</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Pattern / Capital Power</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Wind</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1</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270</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$1.5 Billion</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ENGIE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Wind</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265</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$1.2</a:t>
                      </a:r>
                      <a:r>
                        <a:rPr lang="en-CA" sz="1200" baseline="0" dirty="0" smtClean="0">
                          <a:solidFill>
                            <a:schemeClr val="tx1"/>
                          </a:solidFill>
                          <a:effectLst/>
                          <a:latin typeface="Arial" panose="020B0604020202020204" pitchFamily="34" charset="0"/>
                          <a:ea typeface="Calibri"/>
                          <a:cs typeface="Arial" panose="020B0604020202020204" pitchFamily="34" charset="0"/>
                        </a:rPr>
                        <a:t> Billion</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Northland Power</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Wind &amp; Solar</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15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290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$1.2 Billion</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4497105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5" y="332656"/>
            <a:ext cx="8665337" cy="720080"/>
          </a:xfrm>
        </p:spPr>
        <p:txBody>
          <a:bodyPr>
            <a:noAutofit/>
          </a:bodyPr>
          <a:lstStyle/>
          <a:p>
            <a:r>
              <a:rPr lang="en-CA" sz="2400" b="0" dirty="0" smtClean="0">
                <a:latin typeface="Arial" pitchFamily="34" charset="0"/>
                <a:cs typeface="Arial" pitchFamily="34" charset="0"/>
              </a:rPr>
              <a:t>Other Options Considered – Typical Residential  Electricity Consumer</a:t>
            </a:r>
            <a:endParaRPr lang="en-CA" sz="2400" b="0" dirty="0">
              <a:latin typeface="Arial" pitchFamily="34" charset="0"/>
              <a:cs typeface="Arial"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80901281"/>
              </p:ext>
            </p:extLst>
          </p:nvPr>
        </p:nvGraphicFramePr>
        <p:xfrm>
          <a:off x="395536" y="1253088"/>
          <a:ext cx="8496944" cy="4023360"/>
        </p:xfrm>
        <a:graphic>
          <a:graphicData uri="http://schemas.openxmlformats.org/drawingml/2006/table">
            <a:tbl>
              <a:tblPr firstRow="1" bandRow="1">
                <a:tableStyleId>{C4B1156A-380E-4F78-BDF5-A606A8083BF9}</a:tableStyleId>
              </a:tblPr>
              <a:tblGrid>
                <a:gridCol w="3960440"/>
                <a:gridCol w="576064"/>
                <a:gridCol w="576064"/>
                <a:gridCol w="576064"/>
                <a:gridCol w="576064"/>
                <a:gridCol w="576064"/>
                <a:gridCol w="558996"/>
                <a:gridCol w="1097188"/>
              </a:tblGrid>
              <a:tr h="216024">
                <a:tc>
                  <a:txBody>
                    <a:bodyPr/>
                    <a:lstStyle/>
                    <a:p>
                      <a:r>
                        <a:rPr lang="en-CA" sz="1200" b="0" i="1" dirty="0" smtClean="0">
                          <a:solidFill>
                            <a:schemeClr val="tx1"/>
                          </a:solidFill>
                          <a:latin typeface="Arial" pitchFamily="34" charset="0"/>
                          <a:cs typeface="Arial" pitchFamily="34" charset="0"/>
                        </a:rPr>
                        <a:t>$/750kWh</a:t>
                      </a:r>
                      <a:endParaRPr lang="en-CA" sz="1200" b="0" i="1" dirty="0">
                        <a:solidFill>
                          <a:schemeClr val="tx1"/>
                        </a:solidFill>
                        <a:latin typeface="Arial" pitchFamily="34" charset="0"/>
                        <a:cs typeface="Arial" pitchFamily="34" charset="0"/>
                      </a:endParaRPr>
                    </a:p>
                  </a:txBody>
                  <a:tcPr/>
                </a:tc>
                <a:tc>
                  <a:txBody>
                    <a:bodyPr/>
                    <a:lstStyle/>
                    <a:p>
                      <a:pPr algn="ctr"/>
                      <a:r>
                        <a:rPr lang="en-CA" sz="1200" dirty="0" smtClean="0">
                          <a:solidFill>
                            <a:schemeClr val="tx1"/>
                          </a:solidFill>
                          <a:latin typeface="Arial" pitchFamily="34" charset="0"/>
                          <a:cs typeface="Arial" pitchFamily="34" charset="0"/>
                        </a:rPr>
                        <a:t>2017</a:t>
                      </a:r>
                      <a:endParaRPr lang="en-CA" sz="1200" dirty="0">
                        <a:solidFill>
                          <a:schemeClr val="tx1"/>
                        </a:solidFill>
                        <a:latin typeface="Arial" pitchFamily="34" charset="0"/>
                        <a:cs typeface="Arial" pitchFamily="34" charset="0"/>
                      </a:endParaRPr>
                    </a:p>
                  </a:txBody>
                  <a:tcPr/>
                </a:tc>
                <a:tc>
                  <a:txBody>
                    <a:bodyPr/>
                    <a:lstStyle/>
                    <a:p>
                      <a:pPr algn="ctr"/>
                      <a:r>
                        <a:rPr lang="en-CA" sz="1200" dirty="0" smtClean="0">
                          <a:solidFill>
                            <a:schemeClr val="tx1"/>
                          </a:solidFill>
                          <a:latin typeface="Arial" pitchFamily="34" charset="0"/>
                          <a:cs typeface="Arial" pitchFamily="34" charset="0"/>
                        </a:rPr>
                        <a:t>2018</a:t>
                      </a:r>
                      <a:endParaRPr lang="en-CA" sz="1200" dirty="0">
                        <a:solidFill>
                          <a:schemeClr val="tx1"/>
                        </a:solidFill>
                        <a:latin typeface="Arial" pitchFamily="34" charset="0"/>
                        <a:cs typeface="Arial" pitchFamily="34" charset="0"/>
                      </a:endParaRPr>
                    </a:p>
                  </a:txBody>
                  <a:tcPr/>
                </a:tc>
                <a:tc>
                  <a:txBody>
                    <a:bodyPr/>
                    <a:lstStyle/>
                    <a:p>
                      <a:pPr algn="ctr"/>
                      <a:r>
                        <a:rPr lang="en-CA" sz="1200" dirty="0" smtClean="0">
                          <a:solidFill>
                            <a:schemeClr val="tx1"/>
                          </a:solidFill>
                          <a:latin typeface="Arial" pitchFamily="34" charset="0"/>
                          <a:cs typeface="Arial" pitchFamily="34" charset="0"/>
                        </a:rPr>
                        <a:t>2019</a:t>
                      </a:r>
                      <a:endParaRPr lang="en-CA" sz="1200" dirty="0">
                        <a:solidFill>
                          <a:schemeClr val="tx1"/>
                        </a:solidFill>
                        <a:latin typeface="Arial" pitchFamily="34" charset="0"/>
                        <a:cs typeface="Arial" pitchFamily="34" charset="0"/>
                      </a:endParaRPr>
                    </a:p>
                  </a:txBody>
                  <a:tcPr/>
                </a:tc>
                <a:tc>
                  <a:txBody>
                    <a:bodyPr/>
                    <a:lstStyle/>
                    <a:p>
                      <a:pPr algn="ctr"/>
                      <a:r>
                        <a:rPr lang="en-CA" sz="1200" dirty="0" smtClean="0">
                          <a:solidFill>
                            <a:schemeClr val="tx1"/>
                          </a:solidFill>
                          <a:latin typeface="Arial" pitchFamily="34" charset="0"/>
                          <a:cs typeface="Arial" pitchFamily="34" charset="0"/>
                        </a:rPr>
                        <a:t>2020</a:t>
                      </a:r>
                      <a:endParaRPr lang="en-CA" sz="1200" dirty="0">
                        <a:solidFill>
                          <a:schemeClr val="tx1"/>
                        </a:solidFill>
                        <a:latin typeface="Arial" pitchFamily="34" charset="0"/>
                        <a:cs typeface="Arial" pitchFamily="34" charset="0"/>
                      </a:endParaRPr>
                    </a:p>
                  </a:txBody>
                  <a:tcPr/>
                </a:tc>
                <a:tc>
                  <a:txBody>
                    <a:bodyPr/>
                    <a:lstStyle/>
                    <a:p>
                      <a:pPr algn="ctr"/>
                      <a:r>
                        <a:rPr lang="en-CA" sz="1200" dirty="0" smtClean="0">
                          <a:solidFill>
                            <a:schemeClr val="tx1"/>
                          </a:solidFill>
                          <a:latin typeface="Arial" pitchFamily="34" charset="0"/>
                          <a:cs typeface="Arial" pitchFamily="34" charset="0"/>
                        </a:rPr>
                        <a:t>2021</a:t>
                      </a:r>
                      <a:endParaRPr lang="en-CA" sz="1200" dirty="0">
                        <a:solidFill>
                          <a:schemeClr val="tx1"/>
                        </a:solidFill>
                        <a:latin typeface="Arial" pitchFamily="34" charset="0"/>
                        <a:cs typeface="Arial" pitchFamily="34" charset="0"/>
                      </a:endParaRPr>
                    </a:p>
                  </a:txBody>
                  <a:tcPr/>
                </a:tc>
                <a:tc>
                  <a:txBody>
                    <a:bodyPr/>
                    <a:lstStyle/>
                    <a:p>
                      <a:pPr algn="ctr"/>
                      <a:r>
                        <a:rPr lang="en-CA" sz="1200" dirty="0" smtClean="0">
                          <a:solidFill>
                            <a:schemeClr val="tx1"/>
                          </a:solidFill>
                          <a:latin typeface="Arial" pitchFamily="34" charset="0"/>
                          <a:cs typeface="Arial" pitchFamily="34" charset="0"/>
                        </a:rPr>
                        <a:t>2022</a:t>
                      </a:r>
                      <a:endParaRPr lang="en-CA" sz="1200" dirty="0">
                        <a:solidFill>
                          <a:schemeClr val="tx1"/>
                        </a:solidFill>
                        <a:latin typeface="Arial" pitchFamily="34" charset="0"/>
                        <a:cs typeface="Arial" pitchFamily="34" charset="0"/>
                      </a:endParaRPr>
                    </a:p>
                  </a:txBody>
                  <a:tcPr/>
                </a:tc>
                <a:tc>
                  <a:txBody>
                    <a:bodyPr/>
                    <a:lstStyle/>
                    <a:p>
                      <a:pPr algn="ctr"/>
                      <a:r>
                        <a:rPr lang="en-CA" sz="1200" dirty="0" smtClean="0">
                          <a:solidFill>
                            <a:schemeClr val="tx1"/>
                          </a:solidFill>
                          <a:latin typeface="Arial" pitchFamily="34" charset="0"/>
                          <a:cs typeface="Arial" pitchFamily="34" charset="0"/>
                        </a:rPr>
                        <a:t>Timing of Benefit</a:t>
                      </a:r>
                      <a:endParaRPr lang="en-CA" sz="1200" dirty="0">
                        <a:solidFill>
                          <a:schemeClr val="tx1"/>
                        </a:solidFill>
                        <a:latin typeface="Arial" pitchFamily="34" charset="0"/>
                        <a:cs typeface="Arial" pitchFamily="34" charset="0"/>
                      </a:endParaRPr>
                    </a:p>
                  </a:txBody>
                  <a:tcPr/>
                </a:tc>
              </a:tr>
              <a:tr h="171805">
                <a:tc>
                  <a: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en-CA" sz="1200" strike="noStrike" baseline="0" dirty="0" smtClean="0">
                          <a:solidFill>
                            <a:schemeClr val="tx1"/>
                          </a:solidFill>
                          <a:latin typeface="Arial" pitchFamily="34" charset="0"/>
                          <a:cs typeface="Arial" pitchFamily="34" charset="0"/>
                        </a:rPr>
                        <a:t>Conservation Funding  Options</a:t>
                      </a:r>
                    </a:p>
                  </a:txBody>
                  <a:tcPr>
                    <a:solidFill>
                      <a:schemeClr val="bg1"/>
                    </a:solidFill>
                  </a:tcPr>
                </a:tc>
                <a:tc>
                  <a:txBody>
                    <a:bodyPr/>
                    <a:lstStyle/>
                    <a:p>
                      <a:pPr algn="ct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fontAlgn="b"/>
                      <a:endParaRPr lang="en-CA" sz="1200" b="0" i="0" u="none" strike="noStrike" dirty="0" smtClean="0">
                        <a:solidFill>
                          <a:schemeClr val="tx1"/>
                        </a:solidFill>
                        <a:effectLst/>
                        <a:latin typeface="Arial" pitchFamily="34" charset="0"/>
                        <a:cs typeface="Arial" pitchFamily="34" charset="0"/>
                      </a:endParaRPr>
                    </a:p>
                  </a:txBody>
                  <a:tcPr anchor="ctr">
                    <a:solidFill>
                      <a:schemeClr val="bg1"/>
                    </a:solidFill>
                  </a:tcPr>
                </a:tc>
              </a:tr>
              <a:tr h="210312">
                <a:tc>
                  <a:txBody>
                    <a:bodyPr/>
                    <a:lstStyle/>
                    <a:p>
                      <a:pPr marL="800100" lvl="1" indent="-342900" algn="l" defTabSz="914400" rtl="0" eaLnBrk="1" latinLnBrk="0" hangingPunct="1">
                        <a:buFont typeface="+mj-lt"/>
                        <a:buAutoNum type="alphaLcPeriod"/>
                      </a:pPr>
                      <a:r>
                        <a:rPr lang="en-CA" sz="1200" kern="1200" dirty="0" smtClean="0">
                          <a:solidFill>
                            <a:schemeClr val="tx1"/>
                          </a:solidFill>
                          <a:latin typeface="Arial" pitchFamily="34" charset="0"/>
                          <a:ea typeface="+mn-ea"/>
                          <a:cs typeface="Arial" pitchFamily="34" charset="0"/>
                        </a:rPr>
                        <a:t>Amortize Conservation Program Costs (15-Year Amortization)</a:t>
                      </a:r>
                    </a:p>
                  </a:txBody>
                  <a:tcPr>
                    <a:solidFill>
                      <a:schemeClr val="bg1"/>
                    </a:solidFill>
                  </a:tcPr>
                </a:tc>
                <a:tc>
                  <a:txBody>
                    <a:bodyPr/>
                    <a:lstStyle/>
                    <a:p>
                      <a:pPr algn="ctr"/>
                      <a:r>
                        <a:rPr lang="en-CA" sz="1200" dirty="0" smtClean="0">
                          <a:solidFill>
                            <a:schemeClr val="tx1"/>
                          </a:solidFill>
                          <a:latin typeface="Arial" pitchFamily="34" charset="0"/>
                          <a:cs typeface="Arial" pitchFamily="34" charset="0"/>
                        </a:rPr>
                        <a:t>1.62</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1.88</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1.16</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1.20</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0.82</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0.69</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200" b="0" i="0" u="none" strike="noStrike" dirty="0" smtClean="0">
                          <a:solidFill>
                            <a:schemeClr val="tx1"/>
                          </a:solidFill>
                          <a:effectLst/>
                          <a:latin typeface="Arial" pitchFamily="34" charset="0"/>
                          <a:cs typeface="Arial" pitchFamily="34" charset="0"/>
                        </a:rPr>
                        <a:t>Immediate</a:t>
                      </a:r>
                    </a:p>
                  </a:txBody>
                  <a:tcPr anchor="ctr">
                    <a:solidFill>
                      <a:schemeClr val="bg1"/>
                    </a:solidFill>
                  </a:tcPr>
                </a:tc>
              </a:tr>
              <a:tr h="210312">
                <a:tc>
                  <a:txBody>
                    <a:bodyPr/>
                    <a:lstStyle/>
                    <a:p>
                      <a:pPr marL="800100" lvl="1" indent="-342900" algn="l" defTabSz="914400" rtl="0" eaLnBrk="1" latinLnBrk="0" hangingPunct="1">
                        <a:buFont typeface="+mj-lt"/>
                        <a:buAutoNum type="alphaLcPeriod" startAt="2"/>
                      </a:pPr>
                      <a:r>
                        <a:rPr lang="en-CA" sz="1200" kern="1200" dirty="0" smtClean="0">
                          <a:solidFill>
                            <a:schemeClr val="tx1"/>
                          </a:solidFill>
                          <a:latin typeface="Arial" pitchFamily="34" charset="0"/>
                          <a:ea typeface="+mn-ea"/>
                          <a:cs typeface="Arial" pitchFamily="34" charset="0"/>
                        </a:rPr>
                        <a:t>Fund Conservation Programs Through The Tax-Base</a:t>
                      </a:r>
                    </a:p>
                  </a:txBody>
                  <a:tcPr>
                    <a:solidFill>
                      <a:schemeClr val="bg1"/>
                    </a:solidFill>
                  </a:tcPr>
                </a:tc>
                <a:tc>
                  <a:txBody>
                    <a:bodyPr/>
                    <a:lstStyle/>
                    <a:p>
                      <a:pPr algn="ctr"/>
                      <a:r>
                        <a:rPr lang="en-CA" sz="1200" strike="noStrike" dirty="0" smtClean="0">
                          <a:solidFill>
                            <a:schemeClr val="tx1"/>
                          </a:solidFill>
                          <a:latin typeface="Arial" pitchFamily="34" charset="0"/>
                          <a:cs typeface="Arial" pitchFamily="34" charset="0"/>
                        </a:rPr>
                        <a:t>3.47</a:t>
                      </a:r>
                      <a:endParaRPr lang="en-CA" sz="12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strike="noStrike" dirty="0" smtClean="0">
                          <a:solidFill>
                            <a:schemeClr val="tx1"/>
                          </a:solidFill>
                          <a:latin typeface="Arial" pitchFamily="34" charset="0"/>
                          <a:cs typeface="Arial" pitchFamily="34" charset="0"/>
                        </a:rPr>
                        <a:t>3.83</a:t>
                      </a:r>
                      <a:endParaRPr lang="en-CA" sz="1200" strike="noStrike" dirty="0">
                        <a:solidFill>
                          <a:schemeClr val="tx1"/>
                        </a:solidFill>
                        <a:latin typeface="Arial" pitchFamily="34" charset="0"/>
                        <a:cs typeface="Arial" pitchFamily="34" charset="0"/>
                      </a:endParaRP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200" strike="noStrike" dirty="0" smtClean="0">
                          <a:solidFill>
                            <a:schemeClr val="tx1"/>
                          </a:solidFill>
                          <a:latin typeface="Arial" pitchFamily="34" charset="0"/>
                          <a:cs typeface="Arial" pitchFamily="34" charset="0"/>
                        </a:rPr>
                        <a:t>3.17</a:t>
                      </a: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200" strike="noStrike" dirty="0" smtClean="0">
                          <a:solidFill>
                            <a:schemeClr val="tx1"/>
                          </a:solidFill>
                          <a:latin typeface="Arial" pitchFamily="34" charset="0"/>
                          <a:cs typeface="Arial" pitchFamily="34" charset="0"/>
                        </a:rPr>
                        <a:t>3.35</a:t>
                      </a: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200" strike="noStrike" dirty="0" smtClean="0">
                          <a:solidFill>
                            <a:schemeClr val="tx1"/>
                          </a:solidFill>
                          <a:latin typeface="Arial" pitchFamily="34" charset="0"/>
                          <a:cs typeface="Arial" pitchFamily="34" charset="0"/>
                        </a:rPr>
                        <a:t>2.84</a:t>
                      </a: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200" strike="noStrike" dirty="0" smtClean="0">
                          <a:solidFill>
                            <a:schemeClr val="tx1"/>
                          </a:solidFill>
                          <a:latin typeface="Arial" pitchFamily="34" charset="0"/>
                          <a:cs typeface="Arial" pitchFamily="34" charset="0"/>
                        </a:rPr>
                        <a:t>2.90</a:t>
                      </a:r>
                    </a:p>
                  </a:txBody>
                  <a:tcPr anchor="ctr">
                    <a:solidFill>
                      <a:schemeClr val="bg1"/>
                    </a:solidFill>
                  </a:tcPr>
                </a:tc>
                <a:tc>
                  <a:txBody>
                    <a:bodyPr/>
                    <a:lstStyle/>
                    <a:p>
                      <a:pPr algn="ctr" fontAlgn="b"/>
                      <a:r>
                        <a:rPr lang="en-CA" sz="1200" b="0" i="0" u="none" strike="noStrike" dirty="0" smtClean="0">
                          <a:solidFill>
                            <a:schemeClr val="tx1"/>
                          </a:solidFill>
                          <a:effectLst/>
                          <a:latin typeface="Arial" pitchFamily="34" charset="0"/>
                          <a:cs typeface="Arial" pitchFamily="34" charset="0"/>
                        </a:rPr>
                        <a:t>Immediate</a:t>
                      </a:r>
                    </a:p>
                  </a:txBody>
                  <a:tcPr anchor="ctr">
                    <a:solidFill>
                      <a:schemeClr val="bg1"/>
                    </a:solidFill>
                  </a:tcPr>
                </a:tc>
              </a:tr>
              <a:tr h="210312">
                <a:tc>
                  <a:txBody>
                    <a:bodyPr/>
                    <a:lstStyle/>
                    <a:p>
                      <a:pPr marL="0" indent="0">
                        <a:buFont typeface="+mj-lt"/>
                        <a:buNone/>
                      </a:pPr>
                      <a:r>
                        <a:rPr lang="en-CA" sz="1200" i="0" strike="noStrike" dirty="0" smtClean="0">
                          <a:solidFill>
                            <a:schemeClr val="tx1"/>
                          </a:solidFill>
                          <a:latin typeface="Arial" pitchFamily="34" charset="0"/>
                          <a:cs typeface="Arial" pitchFamily="34" charset="0"/>
                        </a:rPr>
                        <a:t>Eliminate the Industrial</a:t>
                      </a:r>
                      <a:r>
                        <a:rPr lang="en-CA" sz="1200" i="0" strike="noStrike" baseline="0" dirty="0" smtClean="0">
                          <a:solidFill>
                            <a:schemeClr val="tx1"/>
                          </a:solidFill>
                          <a:latin typeface="Arial" pitchFamily="34" charset="0"/>
                          <a:cs typeface="Arial" pitchFamily="34" charset="0"/>
                        </a:rPr>
                        <a:t> </a:t>
                      </a:r>
                      <a:r>
                        <a:rPr lang="en-CA" sz="1200" i="0" strike="noStrike" dirty="0" smtClean="0">
                          <a:solidFill>
                            <a:schemeClr val="tx1"/>
                          </a:solidFill>
                          <a:latin typeface="Arial" pitchFamily="34" charset="0"/>
                          <a:cs typeface="Arial" pitchFamily="34" charset="0"/>
                        </a:rPr>
                        <a:t>Conservation Initiative (ICI)</a:t>
                      </a:r>
                    </a:p>
                  </a:txBody>
                  <a:tcPr>
                    <a:solidFill>
                      <a:schemeClr val="bg1"/>
                    </a:solidFill>
                  </a:tcPr>
                </a:tc>
                <a:tc>
                  <a:txBody>
                    <a:bodyPr/>
                    <a:lstStyle/>
                    <a:p>
                      <a:pPr algn="ctr"/>
                      <a:r>
                        <a:rPr lang="en-CA" sz="1200" i="0" strike="noStrike" dirty="0" smtClean="0">
                          <a:solidFill>
                            <a:schemeClr val="tx1"/>
                          </a:solidFill>
                          <a:latin typeface="Arial" pitchFamily="34" charset="0"/>
                          <a:cs typeface="Arial" pitchFamily="34" charset="0"/>
                        </a:rPr>
                        <a:t>4.40</a:t>
                      </a: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i="0" strike="noStrike" dirty="0" smtClean="0">
                          <a:solidFill>
                            <a:schemeClr val="tx1"/>
                          </a:solidFill>
                          <a:latin typeface="Arial" pitchFamily="34" charset="0"/>
                          <a:cs typeface="Arial" pitchFamily="34" charset="0"/>
                        </a:rPr>
                        <a:t>4.24</a:t>
                      </a: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i="0" strike="noStrike" dirty="0" smtClean="0">
                          <a:solidFill>
                            <a:schemeClr val="tx1"/>
                          </a:solidFill>
                          <a:latin typeface="Arial" pitchFamily="34" charset="0"/>
                          <a:cs typeface="Arial" pitchFamily="34" charset="0"/>
                        </a:rPr>
                        <a:t>4.10</a:t>
                      </a: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i="0" strike="noStrike" dirty="0" smtClean="0">
                          <a:solidFill>
                            <a:schemeClr val="tx1"/>
                          </a:solidFill>
                          <a:latin typeface="Arial" pitchFamily="34" charset="0"/>
                          <a:cs typeface="Arial" pitchFamily="34" charset="0"/>
                        </a:rPr>
                        <a:t>4.24</a:t>
                      </a: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i="0" strike="noStrike" dirty="0" smtClean="0">
                          <a:solidFill>
                            <a:schemeClr val="tx1"/>
                          </a:solidFill>
                          <a:latin typeface="Arial" pitchFamily="34" charset="0"/>
                          <a:cs typeface="Arial" pitchFamily="34" charset="0"/>
                        </a:rPr>
                        <a:t>3.73</a:t>
                      </a: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i="0" strike="noStrike" dirty="0" smtClean="0">
                          <a:solidFill>
                            <a:schemeClr val="tx1"/>
                          </a:solidFill>
                          <a:latin typeface="Arial" pitchFamily="34" charset="0"/>
                          <a:cs typeface="Arial" pitchFamily="34" charset="0"/>
                        </a:rPr>
                        <a:t>3.58</a:t>
                      </a: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200" b="0" i="0" u="none" strike="noStrike" dirty="0" smtClean="0">
                          <a:solidFill>
                            <a:schemeClr val="tx1"/>
                          </a:solidFill>
                          <a:effectLst/>
                          <a:latin typeface="Arial" pitchFamily="34" charset="0"/>
                          <a:cs typeface="Arial" pitchFamily="34" charset="0"/>
                        </a:rPr>
                        <a:t>Immediate</a:t>
                      </a:r>
                    </a:p>
                  </a:txBody>
                  <a:tcPr anchor="ctr">
                    <a:solidFill>
                      <a:schemeClr val="bg1"/>
                    </a:solidFill>
                  </a:tcPr>
                </a:tc>
              </a:tr>
              <a:tr h="210312">
                <a:tc>
                  <a:txBody>
                    <a:bodyPr/>
                    <a:lstStyle/>
                    <a:p>
                      <a:pPr marL="0" indent="0">
                        <a:buFont typeface="+mj-lt"/>
                        <a:buNone/>
                      </a:pPr>
                      <a:r>
                        <a:rPr lang="en-CA" sz="1200" i="0" strike="noStrike" dirty="0" smtClean="0">
                          <a:solidFill>
                            <a:schemeClr val="tx1"/>
                          </a:solidFill>
                          <a:latin typeface="Arial" pitchFamily="34" charset="0"/>
                          <a:cs typeface="Arial" pitchFamily="34" charset="0"/>
                        </a:rPr>
                        <a:t>Cancel LRP I</a:t>
                      </a:r>
                    </a:p>
                  </a:txBody>
                  <a:tcPr>
                    <a:solidFill>
                      <a:schemeClr val="bg1"/>
                    </a:solidFill>
                  </a:tcPr>
                </a:tc>
                <a:tc>
                  <a:txBody>
                    <a:bodyPr/>
                    <a:lstStyle/>
                    <a:p>
                      <a:pPr algn="ctr"/>
                      <a:r>
                        <a:rPr lang="en-CA" sz="1200" i="0" strike="noStrike" dirty="0" smtClean="0">
                          <a:solidFill>
                            <a:schemeClr val="tx1"/>
                          </a:solidFill>
                          <a:latin typeface="Arial" pitchFamily="34" charset="0"/>
                          <a:cs typeface="Arial" pitchFamily="34" charset="0"/>
                        </a:rPr>
                        <a:t>-</a:t>
                      </a: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i="0" strike="noStrike" dirty="0" smtClean="0">
                          <a:solidFill>
                            <a:schemeClr val="tx1"/>
                          </a:solidFill>
                          <a:latin typeface="Arial" pitchFamily="34" charset="0"/>
                          <a:cs typeface="Arial" pitchFamily="34" charset="0"/>
                        </a:rPr>
                        <a:t>-</a:t>
                      </a: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i="0" dirty="0" smtClean="0">
                          <a:solidFill>
                            <a:schemeClr val="tx1"/>
                          </a:solidFill>
                          <a:latin typeface="Arial" pitchFamily="34" charset="0"/>
                          <a:cs typeface="Arial" pitchFamily="34" charset="0"/>
                        </a:rPr>
                        <a:t>TBD</a:t>
                      </a:r>
                      <a:endParaRPr lang="en-CA" sz="1200" i="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i="0" dirty="0" smtClean="0">
                          <a:solidFill>
                            <a:schemeClr val="tx1"/>
                          </a:solidFill>
                          <a:latin typeface="Arial" pitchFamily="34" charset="0"/>
                          <a:cs typeface="Arial" pitchFamily="34" charset="0"/>
                        </a:rPr>
                        <a:t>TBD</a:t>
                      </a:r>
                      <a:endParaRPr lang="en-CA" sz="1200" i="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i="0" dirty="0" smtClean="0">
                          <a:solidFill>
                            <a:schemeClr val="tx1"/>
                          </a:solidFill>
                          <a:latin typeface="Arial" pitchFamily="34" charset="0"/>
                          <a:cs typeface="Arial" pitchFamily="34" charset="0"/>
                        </a:rPr>
                        <a:t>TBD</a:t>
                      </a:r>
                      <a:endParaRPr lang="en-CA" sz="1200" i="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i="0" dirty="0" smtClean="0">
                          <a:solidFill>
                            <a:schemeClr val="tx1"/>
                          </a:solidFill>
                          <a:latin typeface="Arial" pitchFamily="34" charset="0"/>
                          <a:cs typeface="Arial" pitchFamily="34" charset="0"/>
                        </a:rPr>
                        <a:t>TBD</a:t>
                      </a:r>
                      <a:endParaRPr lang="en-CA" sz="1200" i="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200" b="0" i="0" u="none" strike="noStrike" dirty="0" smtClean="0">
                          <a:solidFill>
                            <a:schemeClr val="tx1"/>
                          </a:solidFill>
                          <a:effectLst/>
                          <a:latin typeface="Arial" pitchFamily="34" charset="0"/>
                          <a:cs typeface="Arial" pitchFamily="34" charset="0"/>
                        </a:rPr>
                        <a:t>Medium-Term</a:t>
                      </a:r>
                    </a:p>
                  </a:txBody>
                  <a:tcPr anchor="ctr">
                    <a:solidFill>
                      <a:schemeClr val="bg1"/>
                    </a:solidFill>
                  </a:tcPr>
                </a:tc>
              </a:tr>
              <a:tr h="210312">
                <a:tc>
                  <a:txBody>
                    <a:bodyPr/>
                    <a:lstStyle/>
                    <a:p>
                      <a:pPr marL="0" indent="0">
                        <a:buFont typeface="+mj-lt"/>
                        <a:buNone/>
                      </a:pPr>
                      <a:r>
                        <a:rPr lang="en-CA" sz="1200" strike="noStrike" baseline="0" dirty="0" smtClean="0">
                          <a:solidFill>
                            <a:schemeClr val="tx1"/>
                          </a:solidFill>
                          <a:latin typeface="Arial" pitchFamily="34" charset="0"/>
                          <a:cs typeface="Arial" pitchFamily="34" charset="0"/>
                        </a:rPr>
                        <a:t>Expand the Scope of Trillium Trust to Make Investments in Energy Infrastructure (e.g., Transmission upgrade, etc.)</a:t>
                      </a:r>
                    </a:p>
                  </a:txBody>
                  <a:tcP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2.16</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2.16</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2.17</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200" b="0" i="0" u="none" strike="noStrike" dirty="0" smtClean="0">
                          <a:solidFill>
                            <a:schemeClr val="tx1"/>
                          </a:solidFill>
                          <a:effectLst/>
                          <a:latin typeface="Arial" pitchFamily="34" charset="0"/>
                          <a:cs typeface="Arial" pitchFamily="34" charset="0"/>
                        </a:rPr>
                        <a:t>Medium</a:t>
                      </a:r>
                      <a:r>
                        <a:rPr lang="en-CA" sz="1200" b="0" i="0" u="none" strike="noStrike" baseline="0" dirty="0" smtClean="0">
                          <a:solidFill>
                            <a:schemeClr val="tx1"/>
                          </a:solidFill>
                          <a:effectLst/>
                          <a:latin typeface="Arial" pitchFamily="34" charset="0"/>
                          <a:cs typeface="Arial" pitchFamily="34" charset="0"/>
                        </a:rPr>
                        <a:t> to Long-Term</a:t>
                      </a:r>
                      <a:endParaRPr lang="en-CA" sz="1200" b="0" i="0" u="none" strike="noStrike" dirty="0" smtClean="0">
                        <a:solidFill>
                          <a:schemeClr val="tx1"/>
                        </a:solidFill>
                        <a:effectLst/>
                        <a:latin typeface="Arial" pitchFamily="34" charset="0"/>
                        <a:cs typeface="Arial" pitchFamily="34" charset="0"/>
                      </a:endParaRPr>
                    </a:p>
                  </a:txBody>
                  <a:tcPr anchor="ctr">
                    <a:solidFill>
                      <a:schemeClr val="bg1"/>
                    </a:solidFill>
                  </a:tcPr>
                </a:tc>
              </a:tr>
              <a:tr h="210312">
                <a:tc>
                  <a:txBody>
                    <a:bodyPr/>
                    <a:lstStyle/>
                    <a:p>
                      <a:pPr marL="0" indent="0">
                        <a:buFont typeface="+mj-lt"/>
                        <a:buNone/>
                      </a:pPr>
                      <a:r>
                        <a:rPr lang="en-CA" sz="1200" dirty="0" smtClean="0">
                          <a:solidFill>
                            <a:schemeClr val="tx1"/>
                          </a:solidFill>
                          <a:latin typeface="Arial" pitchFamily="34" charset="0"/>
                          <a:cs typeface="Arial" pitchFamily="34" charset="0"/>
                        </a:rPr>
                        <a:t>Dedicate</a:t>
                      </a:r>
                      <a:r>
                        <a:rPr lang="en-CA" sz="1200" baseline="0" dirty="0" smtClean="0">
                          <a:solidFill>
                            <a:schemeClr val="tx1"/>
                          </a:solidFill>
                          <a:latin typeface="Arial" pitchFamily="34" charset="0"/>
                          <a:cs typeface="Arial" pitchFamily="34" charset="0"/>
                        </a:rPr>
                        <a:t> Departure Tax</a:t>
                      </a:r>
                      <a:endParaRPr lang="en-CA" sz="1200" dirty="0">
                        <a:solidFill>
                          <a:schemeClr val="tx1"/>
                        </a:solidFill>
                        <a:latin typeface="Arial" pitchFamily="34" charset="0"/>
                        <a:cs typeface="Arial" pitchFamily="34" charset="0"/>
                      </a:endParaRPr>
                    </a:p>
                  </a:txBody>
                  <a:tcPr>
                    <a:solidFill>
                      <a:schemeClr val="bg1"/>
                    </a:solidFill>
                  </a:tcPr>
                </a:tc>
                <a:tc>
                  <a:txBody>
                    <a:bodyPr/>
                    <a:lstStyle/>
                    <a:p>
                      <a:pPr algn="ctr"/>
                      <a:r>
                        <a:rPr lang="en-CA" sz="1200" dirty="0" smtClean="0">
                          <a:solidFill>
                            <a:schemeClr val="tx1"/>
                          </a:solidFill>
                          <a:latin typeface="Arial" pitchFamily="34" charset="0"/>
                          <a:cs typeface="Arial" pitchFamily="34" charset="0"/>
                        </a:rPr>
                        <a:t>1.39</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1.39</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1.39</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1.39</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1.39</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1.39</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200" b="0" i="0" u="none" strike="noStrike" dirty="0" smtClean="0">
                          <a:solidFill>
                            <a:schemeClr val="tx1"/>
                          </a:solidFill>
                          <a:effectLst/>
                          <a:latin typeface="Arial" pitchFamily="34" charset="0"/>
                          <a:cs typeface="Arial" pitchFamily="34" charset="0"/>
                        </a:rPr>
                        <a:t>Immediate</a:t>
                      </a:r>
                      <a:endParaRPr lang="en-CA" sz="1200" b="0" i="0" u="none" strike="noStrike" dirty="0">
                        <a:solidFill>
                          <a:schemeClr val="tx1"/>
                        </a:solidFill>
                        <a:effectLst/>
                        <a:latin typeface="Arial" pitchFamily="34" charset="0"/>
                        <a:cs typeface="Arial" pitchFamily="34" charset="0"/>
                      </a:endParaRPr>
                    </a:p>
                  </a:txBody>
                  <a:tcPr anchor="ctr">
                    <a:solidFill>
                      <a:schemeClr val="bg1"/>
                    </a:solidFill>
                  </a:tcPr>
                </a:tc>
              </a:tr>
              <a:tr h="210312">
                <a:tc>
                  <a: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en-CA" sz="1200" strike="noStrike" baseline="0" dirty="0" smtClean="0">
                          <a:solidFill>
                            <a:schemeClr val="tx1"/>
                          </a:solidFill>
                          <a:latin typeface="Arial" pitchFamily="34" charset="0"/>
                          <a:cs typeface="Arial" pitchFamily="34" charset="0"/>
                        </a:rPr>
                        <a:t>Give Residential Consumers More Rate Choices</a:t>
                      </a:r>
                      <a:endParaRPr lang="en-CA" sz="1200" strike="sngStrike" dirty="0" smtClean="0">
                        <a:solidFill>
                          <a:schemeClr val="tx1"/>
                        </a:solidFill>
                        <a:latin typeface="Arial" pitchFamily="34" charset="0"/>
                        <a:cs typeface="Arial" pitchFamily="34" charset="0"/>
                      </a:endParaRPr>
                    </a:p>
                  </a:txBody>
                  <a:tcP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200" b="0" i="0" u="none" strike="noStrike" dirty="0" smtClean="0">
                          <a:solidFill>
                            <a:schemeClr val="tx1"/>
                          </a:solidFill>
                          <a:effectLst/>
                          <a:latin typeface="Arial" pitchFamily="34" charset="0"/>
                          <a:cs typeface="Arial" pitchFamily="34" charset="0"/>
                        </a:rPr>
                        <a:t>n/a</a:t>
                      </a:r>
                      <a:endParaRPr lang="en-CA" sz="1200" b="0" i="0" u="none" strike="noStrike" dirty="0">
                        <a:solidFill>
                          <a:schemeClr val="tx1"/>
                        </a:solidFill>
                        <a:effectLst/>
                        <a:latin typeface="Arial" pitchFamily="34" charset="0"/>
                        <a:cs typeface="Arial" pitchFamily="34" charset="0"/>
                      </a:endParaRPr>
                    </a:p>
                  </a:txBody>
                  <a:tcPr anchor="ctr">
                    <a:solidFill>
                      <a:schemeClr val="bg1"/>
                    </a:solidFill>
                  </a:tcPr>
                </a:tc>
              </a:tr>
              <a:tr h="210312">
                <a:tc>
                  <a:txBody>
                    <a:bodyPr/>
                    <a:lstStyle/>
                    <a:p>
                      <a:pPr marL="0" indent="0">
                        <a:buFont typeface="+mj-lt"/>
                        <a:buNone/>
                      </a:pPr>
                      <a:r>
                        <a:rPr lang="en-CA" sz="1200" dirty="0" smtClean="0">
                          <a:solidFill>
                            <a:schemeClr val="tx1"/>
                          </a:solidFill>
                          <a:latin typeface="Arial" pitchFamily="34" charset="0"/>
                          <a:cs typeface="Arial" pitchFamily="34" charset="0"/>
                        </a:rPr>
                        <a:t>Help Small</a:t>
                      </a:r>
                      <a:r>
                        <a:rPr lang="en-CA" sz="1200" baseline="0" dirty="0" smtClean="0">
                          <a:solidFill>
                            <a:schemeClr val="tx1"/>
                          </a:solidFill>
                          <a:latin typeface="Arial" pitchFamily="34" charset="0"/>
                          <a:cs typeface="Arial" pitchFamily="34" charset="0"/>
                        </a:rPr>
                        <a:t> Business Manage Their Electricity Costs (i.e., </a:t>
                      </a:r>
                      <a:r>
                        <a:rPr lang="en-CA" sz="1200" dirty="0" smtClean="0">
                          <a:solidFill>
                            <a:schemeClr val="tx1"/>
                          </a:solidFill>
                          <a:latin typeface="Arial" pitchFamily="34" charset="0"/>
                          <a:cs typeface="Arial" pitchFamily="34" charset="0"/>
                        </a:rPr>
                        <a:t>End DRC early for </a:t>
                      </a:r>
                      <a:r>
                        <a:rPr lang="en-CA" sz="1200" strike="noStrike" baseline="0" dirty="0" smtClean="0">
                          <a:solidFill>
                            <a:schemeClr val="tx1"/>
                          </a:solidFill>
                          <a:latin typeface="Arial" pitchFamily="34" charset="0"/>
                          <a:cs typeface="Arial" pitchFamily="34" charset="0"/>
                        </a:rPr>
                        <a:t>Class B electricity consumers)**</a:t>
                      </a:r>
                      <a:endParaRPr lang="en-CA" sz="1200" strike="sngStrike" dirty="0">
                        <a:solidFill>
                          <a:schemeClr val="tx1"/>
                        </a:solidFill>
                        <a:latin typeface="Arial" pitchFamily="34" charset="0"/>
                        <a:cs typeface="Arial" pitchFamily="34" charset="0"/>
                      </a:endParaRPr>
                    </a:p>
                  </a:txBody>
                  <a:tcP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n/a</a:t>
                      </a:r>
                      <a:endParaRPr lang="en-CA" sz="1200" dirty="0">
                        <a:solidFill>
                          <a:schemeClr val="tx1"/>
                        </a:solidFill>
                        <a:latin typeface="Arial" pitchFamily="34" charset="0"/>
                        <a:cs typeface="Arial" pitchFamily="34" charset="0"/>
                      </a:endParaRPr>
                    </a:p>
                  </a:txBody>
                  <a:tcPr anchor="ctr">
                    <a:solidFill>
                      <a:schemeClr val="bg1"/>
                    </a:solidFill>
                  </a:tcPr>
                </a:tc>
              </a:tr>
            </a:tbl>
          </a:graphicData>
        </a:graphic>
      </p:graphicFrame>
      <p:sp>
        <p:nvSpPr>
          <p:cNvPr id="5" name="TextBox 4"/>
          <p:cNvSpPr txBox="1"/>
          <p:nvPr/>
        </p:nvSpPr>
        <p:spPr>
          <a:xfrm>
            <a:off x="98624" y="5733256"/>
            <a:ext cx="9036496" cy="461665"/>
          </a:xfrm>
          <a:prstGeom prst="rect">
            <a:avLst/>
          </a:prstGeom>
          <a:solidFill>
            <a:schemeClr val="bg1"/>
          </a:solidFill>
        </p:spPr>
        <p:txBody>
          <a:bodyPr wrap="square" rtlCol="0">
            <a:spAutoFit/>
          </a:bodyPr>
          <a:lstStyle/>
          <a:p>
            <a:r>
              <a:rPr lang="en-CA" sz="800" b="1" dirty="0" smtClean="0">
                <a:latin typeface="Arial" pitchFamily="34" charset="0"/>
                <a:cs typeface="Arial" panose="020B0604020202020204" pitchFamily="34" charset="0"/>
              </a:rPr>
              <a:t>Note: </a:t>
            </a:r>
            <a:r>
              <a:rPr lang="en-CA" sz="800" dirty="0" smtClean="0">
                <a:latin typeface="Arial" panose="020B0604020202020204" pitchFamily="34" charset="0"/>
                <a:cs typeface="Arial" panose="020B0604020202020204" pitchFamily="34" charset="0"/>
              </a:rPr>
              <a:t>The above initiatives will provide similar benefits for non-RPP Class B electricity consumers. Proposal 1 assumes OESP participation of 50% and 5-year maturity</a:t>
            </a:r>
            <a:r>
              <a:rPr lang="en-CA" sz="800" dirty="0">
                <a:latin typeface="Arial" panose="020B0604020202020204" pitchFamily="34" charset="0"/>
                <a:cs typeface="Arial" panose="020B0604020202020204" pitchFamily="34" charset="0"/>
              </a:rPr>
              <a:t>. </a:t>
            </a:r>
            <a:r>
              <a:rPr lang="en-CA" sz="800" dirty="0" smtClean="0">
                <a:latin typeface="Arial" panose="020B0604020202020204" pitchFamily="34" charset="0"/>
                <a:cs typeface="Arial" panose="020B0604020202020204" pitchFamily="34" charset="0"/>
              </a:rPr>
              <a:t>*Assessing </a:t>
            </a:r>
            <a:r>
              <a:rPr lang="en-CA" sz="800" dirty="0">
                <a:latin typeface="Arial" panose="020B0604020202020204" pitchFamily="34" charset="0"/>
                <a:cs typeface="Arial" panose="020B0604020202020204" pitchFamily="34" charset="0"/>
              </a:rPr>
              <a:t>the range of ratepayer impacts will be done through the LTEP development and implementation process in conjunction with the </a:t>
            </a:r>
            <a:r>
              <a:rPr lang="en-CA" sz="800" dirty="0" smtClean="0">
                <a:latin typeface="Arial" panose="020B0604020202020204" pitchFamily="34" charset="0"/>
                <a:cs typeface="Arial" panose="020B0604020202020204" pitchFamily="34" charset="0"/>
              </a:rPr>
              <a:t>OEB. **Class </a:t>
            </a:r>
            <a:r>
              <a:rPr lang="en-CA" sz="800" dirty="0">
                <a:latin typeface="Arial" panose="020B0604020202020204" pitchFamily="34" charset="0"/>
                <a:cs typeface="Arial" panose="020B0604020202020204" pitchFamily="34" charset="0"/>
              </a:rPr>
              <a:t>B includes small-medium enterprises (SMEs</a:t>
            </a:r>
            <a:r>
              <a:rPr lang="en-CA" sz="800" dirty="0" smtClean="0">
                <a:latin typeface="Arial" panose="020B0604020202020204" pitchFamily="34" charset="0"/>
                <a:cs typeface="Arial" panose="020B0604020202020204" pitchFamily="34" charset="0"/>
              </a:rPr>
              <a:t>). </a:t>
            </a:r>
          </a:p>
          <a:p>
            <a:endParaRPr lang="en-CA"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85384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507288" cy="527720"/>
          </a:xfrm>
        </p:spPr>
        <p:txBody>
          <a:bodyPr>
            <a:normAutofit/>
          </a:bodyPr>
          <a:lstStyle/>
          <a:p>
            <a:r>
              <a:rPr lang="en-CA" sz="2400" b="0" dirty="0" smtClean="0">
                <a:latin typeface="Arial" panose="020B0604020202020204" pitchFamily="34" charset="0"/>
                <a:cs typeface="Arial" panose="020B0604020202020204" pitchFamily="34" charset="0"/>
              </a:rPr>
              <a:t>Broad Policy Themes / Rationale </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40472" y="996280"/>
            <a:ext cx="8424016" cy="5169024"/>
          </a:xfrm>
        </p:spPr>
        <p:txBody>
          <a:bodyPr>
            <a:noAutofit/>
          </a:bodyPr>
          <a:lstStyle/>
          <a:p>
            <a:r>
              <a:rPr lang="en-CA" sz="1800" dirty="0" smtClean="0">
                <a:latin typeface="Arial" pitchFamily="34" charset="0"/>
                <a:cs typeface="Arial" pitchFamily="34" charset="0"/>
              </a:rPr>
              <a:t>In recognition of the costs borne by ratepayers related to the</a:t>
            </a:r>
            <a:r>
              <a:rPr lang="en-CA" sz="1800" dirty="0">
                <a:latin typeface="Arial" panose="020B0604020202020204" pitchFamily="34" charset="0"/>
                <a:cs typeface="Arial" panose="020B0604020202020204" pitchFamily="34" charset="0"/>
              </a:rPr>
              <a:t> to </a:t>
            </a:r>
            <a:r>
              <a:rPr lang="en-CA" sz="1800" dirty="0" smtClean="0">
                <a:latin typeface="Arial" panose="020B0604020202020204" pitchFamily="34" charset="0"/>
                <a:cs typeface="Arial" panose="020B0604020202020204" pitchFamily="34" charset="0"/>
              </a:rPr>
              <a:t>decarbonizing </a:t>
            </a:r>
            <a:r>
              <a:rPr lang="en-CA" sz="1800" dirty="0">
                <a:latin typeface="Arial" panose="020B0604020202020204" pitchFamily="34" charset="0"/>
                <a:cs typeface="Arial" panose="020B0604020202020204" pitchFamily="34" charset="0"/>
              </a:rPr>
              <a:t>and </a:t>
            </a:r>
            <a:r>
              <a:rPr lang="en-CA" sz="1800" dirty="0" smtClean="0">
                <a:latin typeface="Arial" panose="020B0604020202020204" pitchFamily="34" charset="0"/>
                <a:cs typeface="Arial" panose="020B0604020202020204" pitchFamily="34" charset="0"/>
              </a:rPr>
              <a:t>modernizing </a:t>
            </a:r>
            <a:r>
              <a:rPr lang="en-CA" sz="1800" dirty="0">
                <a:latin typeface="Arial" panose="020B0604020202020204" pitchFamily="34" charset="0"/>
                <a:cs typeface="Arial" panose="020B0604020202020204" pitchFamily="34" charset="0"/>
              </a:rPr>
              <a:t>the province’s electricity </a:t>
            </a:r>
            <a:r>
              <a:rPr lang="en-CA" sz="1800" dirty="0" smtClean="0">
                <a:latin typeface="Arial" pitchFamily="34" charset="0"/>
                <a:cs typeface="Arial" pitchFamily="34" charset="0"/>
              </a:rPr>
              <a:t>sector:</a:t>
            </a:r>
            <a:endParaRPr lang="en-CA" dirty="0" smtClean="0">
              <a:latin typeface="Arial" pitchFamily="34" charset="0"/>
              <a:cs typeface="Arial" pitchFamily="34" charset="0"/>
            </a:endParaRPr>
          </a:p>
          <a:p>
            <a:pPr marL="800100" lvl="1" indent="-342900">
              <a:buFont typeface="+mj-lt"/>
              <a:buAutoNum type="arabicPeriod"/>
            </a:pPr>
            <a:r>
              <a:rPr lang="en-CA" dirty="0" smtClean="0">
                <a:latin typeface="Arial" pitchFamily="34" charset="0"/>
                <a:cs typeface="Arial" pitchFamily="34" charset="0"/>
              </a:rPr>
              <a:t>Provide significant and immediate rate relief through cost deferral of the global adjustment (GA).</a:t>
            </a:r>
          </a:p>
          <a:p>
            <a:pPr lvl="1">
              <a:buFont typeface="Arial" panose="020B0604020202020204" pitchFamily="34" charset="0"/>
              <a:buChar char="−"/>
            </a:pPr>
            <a:endParaRPr lang="en-CA" dirty="0" smtClean="0">
              <a:latin typeface="Arial" pitchFamily="34" charset="0"/>
              <a:cs typeface="Arial" pitchFamily="34" charset="0"/>
            </a:endParaRPr>
          </a:p>
          <a:p>
            <a:pPr marL="800100" lvl="1" indent="-342900">
              <a:buFont typeface="+mj-lt"/>
              <a:buAutoNum type="arabicPeriod" startAt="2"/>
            </a:pPr>
            <a:r>
              <a:rPr lang="en-CA" dirty="0" smtClean="0">
                <a:latin typeface="Arial" pitchFamily="34" charset="0"/>
                <a:cs typeface="Arial" pitchFamily="34" charset="0"/>
              </a:rPr>
              <a:t>Provide </a:t>
            </a:r>
            <a:r>
              <a:rPr lang="en-CA" dirty="0">
                <a:latin typeface="Arial" pitchFamily="34" charset="0"/>
                <a:cs typeface="Arial" pitchFamily="34" charset="0"/>
              </a:rPr>
              <a:t>a greater focus on vulnerable </a:t>
            </a:r>
            <a:r>
              <a:rPr lang="en-CA" dirty="0" smtClean="0">
                <a:latin typeface="Arial" pitchFamily="34" charset="0"/>
                <a:cs typeface="Arial" pitchFamily="34" charset="0"/>
              </a:rPr>
              <a:t>consumers </a:t>
            </a:r>
            <a:r>
              <a:rPr lang="en-CA" dirty="0">
                <a:latin typeface="Arial" pitchFamily="34" charset="0"/>
                <a:cs typeface="Arial" pitchFamily="34" charset="0"/>
              </a:rPr>
              <a:t>by funding electricity support </a:t>
            </a:r>
            <a:r>
              <a:rPr lang="en-CA" dirty="0" smtClean="0">
                <a:latin typeface="Arial" pitchFamily="34" charset="0"/>
                <a:cs typeface="Arial" pitchFamily="34" charset="0"/>
              </a:rPr>
              <a:t>programs, </a:t>
            </a:r>
            <a:r>
              <a:rPr lang="en-CA" dirty="0">
                <a:latin typeface="Arial" pitchFamily="34" charset="0"/>
                <a:cs typeface="Arial" pitchFamily="34" charset="0"/>
              </a:rPr>
              <a:t>such as the Ontario Electricity Support Program (OESP) and the Rural or Remote Electricity Rate </a:t>
            </a:r>
            <a:r>
              <a:rPr lang="en-CA" dirty="0" smtClean="0">
                <a:latin typeface="Arial" pitchFamily="34" charset="0"/>
                <a:cs typeface="Arial" pitchFamily="34" charset="0"/>
              </a:rPr>
              <a:t>Protection, </a:t>
            </a:r>
            <a:r>
              <a:rPr lang="en-CA" dirty="0">
                <a:latin typeface="Arial" pitchFamily="34" charset="0"/>
                <a:cs typeface="Arial" pitchFamily="34" charset="0"/>
              </a:rPr>
              <a:t>(RRRP) through the </a:t>
            </a:r>
            <a:r>
              <a:rPr lang="en-CA" dirty="0" smtClean="0">
                <a:latin typeface="Arial" pitchFamily="34" charset="0"/>
                <a:cs typeface="Arial" pitchFamily="34" charset="0"/>
              </a:rPr>
              <a:t>tax-base. </a:t>
            </a:r>
            <a:r>
              <a:rPr lang="en-CA" dirty="0">
                <a:latin typeface="Arial" panose="020B0604020202020204" pitchFamily="34" charset="0"/>
                <a:cs typeface="Arial" panose="020B0604020202020204" pitchFamily="34" charset="0"/>
              </a:rPr>
              <a:t> </a:t>
            </a:r>
            <a:r>
              <a:rPr lang="en-CA" dirty="0" smtClean="0">
                <a:latin typeface="Arial" panose="020B0604020202020204" pitchFamily="34" charset="0"/>
                <a:cs typeface="Arial" panose="020B0604020202020204" pitchFamily="34" charset="0"/>
              </a:rPr>
              <a:t>In addition, </a:t>
            </a:r>
            <a:r>
              <a:rPr lang="en-CA" dirty="0">
                <a:latin typeface="Arial" panose="020B0604020202020204" pitchFamily="34" charset="0"/>
                <a:cs typeface="Arial" panose="020B0604020202020204" pitchFamily="34" charset="0"/>
              </a:rPr>
              <a:t>p</a:t>
            </a:r>
            <a:r>
              <a:rPr lang="en-CA" dirty="0" smtClean="0">
                <a:latin typeface="Arial" panose="020B0604020202020204" pitchFamily="34" charset="0"/>
                <a:cs typeface="Arial" panose="020B0604020202020204" pitchFamily="34" charset="0"/>
              </a:rPr>
              <a:t>rovide </a:t>
            </a:r>
            <a:r>
              <a:rPr lang="en-CA" dirty="0">
                <a:latin typeface="Arial" panose="020B0604020202020204" pitchFamily="34" charset="0"/>
                <a:cs typeface="Arial" panose="020B0604020202020204" pitchFamily="34" charset="0"/>
              </a:rPr>
              <a:t>greater support for lower income </a:t>
            </a:r>
            <a:r>
              <a:rPr lang="en-CA" dirty="0" smtClean="0">
                <a:latin typeface="Arial" panose="020B0604020202020204" pitchFamily="34" charset="0"/>
                <a:cs typeface="Arial" panose="020B0604020202020204" pitchFamily="34" charset="0"/>
              </a:rPr>
              <a:t>Ontarians by enhancing the OESP, etc.</a:t>
            </a:r>
          </a:p>
          <a:p>
            <a:pPr marL="280988" lvl="1" indent="-280988">
              <a:buSzTx/>
              <a:buFont typeface="Arial" panose="020B0604020202020204" pitchFamily="34" charset="0"/>
              <a:buChar char="−"/>
            </a:pPr>
            <a:endParaRPr lang="en-CA" dirty="0" smtClean="0">
              <a:latin typeface="Arial" panose="020B0604020202020204" pitchFamily="34" charset="0"/>
              <a:cs typeface="Arial" panose="020B0604020202020204" pitchFamily="34" charset="0"/>
            </a:endParaRPr>
          </a:p>
          <a:p>
            <a:pPr marL="742950" lvl="2" indent="-342900">
              <a:buFont typeface="+mj-lt"/>
              <a:buAutoNum type="arabicPeriod" startAt="3"/>
            </a:pPr>
            <a:r>
              <a:rPr lang="en-CA" dirty="0" smtClean="0">
                <a:latin typeface="Arial" panose="020B0604020202020204" pitchFamily="34" charset="0"/>
                <a:cs typeface="Arial" panose="020B0604020202020204" pitchFamily="34" charset="0"/>
              </a:rPr>
              <a:t>Empower </a:t>
            </a:r>
            <a:r>
              <a:rPr lang="en-CA" dirty="0">
                <a:latin typeface="Arial" panose="020B0604020202020204" pitchFamily="34" charset="0"/>
                <a:cs typeface="Arial" panose="020B0604020202020204" pitchFamily="34" charset="0"/>
              </a:rPr>
              <a:t>energy  agencies </a:t>
            </a:r>
            <a:r>
              <a:rPr lang="en-CA" dirty="0" smtClean="0">
                <a:latin typeface="Arial" panose="020B0604020202020204" pitchFamily="34" charset="0"/>
                <a:cs typeface="Arial" panose="020B0604020202020204" pitchFamily="34" charset="0"/>
              </a:rPr>
              <a:t>to increase </a:t>
            </a:r>
            <a:r>
              <a:rPr lang="en-CA" dirty="0">
                <a:latin typeface="Arial" panose="020B0604020202020204" pitchFamily="34" charset="0"/>
                <a:cs typeface="Arial" panose="020B0604020202020204" pitchFamily="34" charset="0"/>
              </a:rPr>
              <a:t>cost effectiveness and improve </a:t>
            </a:r>
            <a:r>
              <a:rPr lang="en-CA" dirty="0" smtClean="0">
                <a:latin typeface="Arial" panose="020B0604020202020204" pitchFamily="34" charset="0"/>
                <a:cs typeface="Arial" panose="020B0604020202020204" pitchFamily="34" charset="0"/>
              </a:rPr>
              <a:t>efficiency by having – </a:t>
            </a:r>
            <a:r>
              <a:rPr lang="en-US" dirty="0" smtClean="0">
                <a:latin typeface="Arial" panose="020B0604020202020204" pitchFamily="34" charset="0"/>
                <a:cs typeface="Arial" panose="020B0604020202020204" pitchFamily="34" charset="0"/>
              </a:rPr>
              <a:t>Independent Electricity System Operator (IESO) </a:t>
            </a:r>
            <a:r>
              <a:rPr lang="en-CA" dirty="0">
                <a:latin typeface="Arial" panose="020B0604020202020204" pitchFamily="34" charset="0"/>
                <a:cs typeface="Arial" panose="020B0604020202020204" pitchFamily="34" charset="0"/>
              </a:rPr>
              <a:t>modernize Ontario’s electricity market through electricity market renewal </a:t>
            </a:r>
            <a:r>
              <a:rPr lang="en-CA" dirty="0" smtClean="0">
                <a:latin typeface="Arial" panose="020B0604020202020204" pitchFamily="34" charset="0"/>
                <a:cs typeface="Arial" panose="020B0604020202020204" pitchFamily="34" charset="0"/>
              </a:rPr>
              <a:t>initiatives, the Ontario Energy Board (OEB) identify opportunities </a:t>
            </a:r>
            <a:r>
              <a:rPr lang="en-CA" dirty="0">
                <a:latin typeface="Arial" panose="020B0604020202020204" pitchFamily="34" charset="0"/>
                <a:cs typeface="Arial" panose="020B0604020202020204" pitchFamily="34" charset="0"/>
              </a:rPr>
              <a:t>for future LDC cost </a:t>
            </a:r>
            <a:r>
              <a:rPr lang="en-CA" dirty="0" smtClean="0">
                <a:latin typeface="Arial" panose="020B0604020202020204" pitchFamily="34" charset="0"/>
                <a:cs typeface="Arial" panose="020B0604020202020204" pitchFamily="34" charset="0"/>
              </a:rPr>
              <a:t>reductions/efficiencies and work with Ontario Power Generation (OPG) to find further efficiencies in operations</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and pass on savings to </a:t>
            </a:r>
            <a:r>
              <a:rPr lang="en-US" dirty="0" smtClean="0">
                <a:latin typeface="Arial" panose="020B0604020202020204" pitchFamily="34" charset="0"/>
                <a:cs typeface="Arial" panose="020B0604020202020204" pitchFamily="34" charset="0"/>
              </a:rPr>
              <a:t>ratepayers</a:t>
            </a:r>
            <a:r>
              <a:rPr lang="en-CA" dirty="0" smtClean="0">
                <a:latin typeface="Arial" panose="020B0604020202020204" pitchFamily="34" charset="0"/>
                <a:cs typeface="Arial" panose="020B0604020202020204" pitchFamily="34" charset="0"/>
              </a:rPr>
              <a:t>.</a:t>
            </a:r>
          </a:p>
          <a:p>
            <a:pPr marL="742950" lvl="2" indent="-342900">
              <a:buFont typeface="+mj-lt"/>
              <a:buAutoNum type="arabicPeriod" startAt="3"/>
            </a:pPr>
            <a:endParaRPr lang="en-CA" dirty="0">
              <a:latin typeface="Arial" panose="020B0604020202020204" pitchFamily="34" charset="0"/>
              <a:cs typeface="Arial" panose="020B0604020202020204" pitchFamily="34" charset="0"/>
            </a:endParaRPr>
          </a:p>
          <a:p>
            <a:pPr marL="742950" lvl="2" indent="-342900">
              <a:buFont typeface="+mj-lt"/>
              <a:buAutoNum type="arabicPeriod" startAt="3"/>
            </a:pPr>
            <a:r>
              <a:rPr lang="en-CA" dirty="0" smtClean="0">
                <a:latin typeface="Arial" pitchFamily="34" charset="0"/>
                <a:cs typeface="Arial" pitchFamily="34" charset="0"/>
              </a:rPr>
              <a:t>Enhance </a:t>
            </a:r>
            <a:r>
              <a:rPr lang="en-CA" dirty="0">
                <a:latin typeface="Arial" pitchFamily="34" charset="0"/>
                <a:cs typeface="Arial" pitchFamily="34" charset="0"/>
              </a:rPr>
              <a:t>the existing 8</a:t>
            </a:r>
            <a:r>
              <a:rPr lang="en-CA" dirty="0" smtClean="0">
                <a:latin typeface="Arial" pitchFamily="34" charset="0"/>
                <a:cs typeface="Arial" pitchFamily="34" charset="0"/>
              </a:rPr>
              <a:t>% </a:t>
            </a:r>
            <a:r>
              <a:rPr lang="en-CA" dirty="0">
                <a:latin typeface="Arial" pitchFamily="34" charset="0"/>
                <a:cs typeface="Arial" pitchFamily="34" charset="0"/>
              </a:rPr>
              <a:t>rebate that went into effect January </a:t>
            </a:r>
            <a:r>
              <a:rPr lang="en-CA" dirty="0" smtClean="0">
                <a:latin typeface="Arial" pitchFamily="34" charset="0"/>
                <a:cs typeface="Arial" pitchFamily="34" charset="0"/>
              </a:rPr>
              <a:t>1, </a:t>
            </a:r>
            <a:r>
              <a:rPr lang="en-CA" dirty="0">
                <a:latin typeface="Arial" pitchFamily="34" charset="0"/>
                <a:cs typeface="Arial" pitchFamily="34" charset="0"/>
              </a:rPr>
              <a:t>2017.</a:t>
            </a:r>
          </a:p>
          <a:p>
            <a:pPr marL="681038" lvl="2" indent="-280988">
              <a:buFont typeface="Arial" panose="020B0604020202020204" pitchFamily="34" charset="0"/>
              <a:buChar char="−"/>
            </a:pPr>
            <a:endParaRPr lang="en-CA" dirty="0" smtClean="0">
              <a:latin typeface="Arial" panose="020B0604020202020204" pitchFamily="34" charset="0"/>
              <a:cs typeface="Arial" panose="020B0604020202020204" pitchFamily="34" charset="0"/>
            </a:endParaRPr>
          </a:p>
          <a:p>
            <a:pPr marL="0" indent="0">
              <a:buNone/>
            </a:pPr>
            <a:endParaRPr lang="en-CA" sz="1800" dirty="0">
              <a:latin typeface="Arial" panose="020B0604020202020204" pitchFamily="34" charset="0"/>
              <a:cs typeface="Arial" panose="020B0604020202020204" pitchFamily="34" charset="0"/>
            </a:endParaRPr>
          </a:p>
          <a:p>
            <a:pPr marL="280988" lvl="1" indent="-280988">
              <a:buSzTx/>
              <a:buFont typeface="Arial" panose="020B0604020202020204" pitchFamily="34" charset="0"/>
              <a:buChar char="•"/>
            </a:pPr>
            <a:endParaRPr lang="en-CA" sz="1800" dirty="0" smtClean="0">
              <a:latin typeface="Arial" panose="020B0604020202020204" pitchFamily="34" charset="0"/>
              <a:cs typeface="Arial" panose="020B0604020202020204" pitchFamily="34" charset="0"/>
            </a:endParaRPr>
          </a:p>
          <a:p>
            <a:pPr marL="0" lvl="1" indent="0">
              <a:buSzTx/>
              <a:buNone/>
            </a:pPr>
            <a:endParaRPr lang="en-CA" sz="1800" dirty="0" smtClean="0">
              <a:latin typeface="Arial" panose="020B0604020202020204" pitchFamily="34" charset="0"/>
              <a:cs typeface="Arial" panose="020B0604020202020204" pitchFamily="34" charset="0"/>
            </a:endParaRPr>
          </a:p>
          <a:p>
            <a:pPr marL="280988" lvl="1" indent="-280988">
              <a:buSzTx/>
              <a:buFont typeface="Arial" panose="020B0604020202020204" pitchFamily="34" charset="0"/>
              <a:buChar char="•"/>
            </a:pPr>
            <a:endParaRPr lang="en-CA"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476202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8640960" cy="720080"/>
          </a:xfrm>
        </p:spPr>
        <p:txBody>
          <a:bodyPr>
            <a:noAutofit/>
          </a:bodyPr>
          <a:lstStyle/>
          <a:p>
            <a:r>
              <a:rPr lang="en-CA" sz="2400" b="0" dirty="0">
                <a:latin typeface="Arial" pitchFamily="34" charset="0"/>
                <a:cs typeface="Arial" pitchFamily="34" charset="0"/>
              </a:rPr>
              <a:t>Options </a:t>
            </a:r>
            <a:r>
              <a:rPr lang="en-CA" sz="2400" b="0" dirty="0" smtClean="0">
                <a:latin typeface="Arial" pitchFamily="34" charset="0"/>
                <a:cs typeface="Arial" pitchFamily="34" charset="0"/>
              </a:rPr>
              <a:t>Considered – Average </a:t>
            </a:r>
            <a:r>
              <a:rPr lang="en-CA" sz="2400" b="0" dirty="0">
                <a:latin typeface="Arial" pitchFamily="34" charset="0"/>
                <a:cs typeface="Arial" pitchFamily="34" charset="0"/>
              </a:rPr>
              <a:t>Industrial Electricity Consumers</a:t>
            </a:r>
            <a:endParaRPr lang="en-CA" sz="2400" dirty="0"/>
          </a:p>
        </p:txBody>
      </p:sp>
      <p:graphicFrame>
        <p:nvGraphicFramePr>
          <p:cNvPr id="4" name="Content Placeholder 3"/>
          <p:cNvGraphicFramePr>
            <a:graphicFrameLocks/>
          </p:cNvGraphicFramePr>
          <p:nvPr>
            <p:extLst>
              <p:ext uri="{D42A27DB-BD31-4B8C-83A1-F6EECF244321}">
                <p14:modId xmlns:p14="http://schemas.microsoft.com/office/powerpoint/2010/main" val="1090670231"/>
              </p:ext>
            </p:extLst>
          </p:nvPr>
        </p:nvGraphicFramePr>
        <p:xfrm>
          <a:off x="467544" y="1237456"/>
          <a:ext cx="8496944" cy="3870960"/>
        </p:xfrm>
        <a:graphic>
          <a:graphicData uri="http://schemas.openxmlformats.org/drawingml/2006/table">
            <a:tbl>
              <a:tblPr firstRow="1" bandRow="1">
                <a:tableStyleId>{C4B1156A-380E-4F78-BDF5-A606A8083BF9}</a:tableStyleId>
              </a:tblPr>
              <a:tblGrid>
                <a:gridCol w="3744416"/>
                <a:gridCol w="636071"/>
                <a:gridCol w="636071"/>
                <a:gridCol w="636071"/>
                <a:gridCol w="636071"/>
                <a:gridCol w="636071"/>
                <a:gridCol w="636071"/>
                <a:gridCol w="936102"/>
              </a:tblGrid>
              <a:tr h="261172">
                <a:tc>
                  <a:txBody>
                    <a:bodyPr/>
                    <a:lstStyle/>
                    <a:p>
                      <a:r>
                        <a:rPr lang="en-CA" sz="1100" b="0" i="1" dirty="0" smtClean="0">
                          <a:solidFill>
                            <a:schemeClr val="tx1"/>
                          </a:solidFill>
                          <a:latin typeface="Arial" pitchFamily="34" charset="0"/>
                          <a:cs typeface="Arial" pitchFamily="34" charset="0"/>
                        </a:rPr>
                        <a:t>$/</a:t>
                      </a:r>
                      <a:r>
                        <a:rPr lang="en-CA" sz="1100" b="0" i="1" dirty="0" err="1" smtClean="0">
                          <a:solidFill>
                            <a:schemeClr val="tx1"/>
                          </a:solidFill>
                          <a:latin typeface="Arial" pitchFamily="34" charset="0"/>
                          <a:cs typeface="Arial" pitchFamily="34" charset="0"/>
                        </a:rPr>
                        <a:t>MWh</a:t>
                      </a:r>
                      <a:endParaRPr lang="en-CA" sz="1100" b="0" i="1"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2017</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2018</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2019</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2020</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2021</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2022</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Timing of Benefit</a:t>
                      </a:r>
                      <a:endParaRPr lang="en-CA" sz="1100" dirty="0">
                        <a:solidFill>
                          <a:schemeClr val="tx1"/>
                        </a:solidFill>
                        <a:latin typeface="Arial" pitchFamily="34" charset="0"/>
                        <a:cs typeface="Arial" pitchFamily="34" charset="0"/>
                      </a:endParaRPr>
                    </a:p>
                  </a:txBody>
                  <a:tcPr/>
                </a:tc>
              </a:tr>
              <a:tr h="244721">
                <a:tc>
                  <a: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en-CA" sz="1100" strike="noStrike" baseline="0" dirty="0" smtClean="0">
                          <a:solidFill>
                            <a:schemeClr val="tx1"/>
                          </a:solidFill>
                          <a:latin typeface="Arial" pitchFamily="34" charset="0"/>
                          <a:cs typeface="Arial" pitchFamily="34" charset="0"/>
                        </a:rPr>
                        <a:t>Conservation Funding Options</a:t>
                      </a:r>
                    </a:p>
                  </a:txBody>
                  <a:tcPr>
                    <a:solidFill>
                      <a:schemeClr val="bg1"/>
                    </a:solidFill>
                  </a:tcPr>
                </a:tc>
                <a:tc>
                  <a:txBody>
                    <a:bodyPr/>
                    <a:lstStyle/>
                    <a:p>
                      <a:endParaRPr lang="en-CA" dirty="0"/>
                    </a:p>
                  </a:txBody>
                  <a:tcPr anchor="ctr">
                    <a:solidFill>
                      <a:schemeClr val="bg1"/>
                    </a:solidFill>
                  </a:tcPr>
                </a:tc>
                <a:tc>
                  <a:txBody>
                    <a:bodyPr/>
                    <a:lstStyle/>
                    <a:p>
                      <a:pPr algn="ct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endParaRPr lang="en-CA" dirty="0"/>
                    </a:p>
                  </a:txBody>
                  <a:tcPr anchor="ctr">
                    <a:solidFill>
                      <a:schemeClr val="bg1"/>
                    </a:solidFill>
                  </a:tcPr>
                </a:tc>
              </a:tr>
              <a:tr h="210312">
                <a:tc>
                  <a:txBody>
                    <a:bodyPr/>
                    <a:lstStyle/>
                    <a:p>
                      <a:pPr marL="800100" lvl="1" indent="-342900" algn="l" defTabSz="914400" rtl="0" eaLnBrk="1" latinLnBrk="0" hangingPunct="1">
                        <a:buFont typeface="+mj-lt"/>
                        <a:buAutoNum type="alphaLcPeriod"/>
                      </a:pPr>
                      <a:r>
                        <a:rPr lang="en-CA" sz="1100" kern="1200" dirty="0" smtClean="0">
                          <a:solidFill>
                            <a:schemeClr val="tx1"/>
                          </a:solidFill>
                          <a:latin typeface="Arial" pitchFamily="34" charset="0"/>
                          <a:ea typeface="+mn-ea"/>
                          <a:cs typeface="Arial" pitchFamily="34" charset="0"/>
                        </a:rPr>
                        <a:t>Amortize Conservation Program Costs (15-Year Amortization)</a:t>
                      </a: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1.12</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1.30</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0.80</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0.83</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0.57</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0.47</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b="0" i="0" u="none" strike="noStrike" dirty="0" smtClean="0">
                          <a:solidFill>
                            <a:schemeClr val="tx1"/>
                          </a:solidFill>
                          <a:effectLst/>
                          <a:latin typeface="Arial" pitchFamily="34" charset="0"/>
                          <a:cs typeface="Arial" pitchFamily="34" charset="0"/>
                        </a:rPr>
                        <a:t>Immediate</a:t>
                      </a:r>
                    </a:p>
                  </a:txBody>
                  <a:tcPr anchor="ctr">
                    <a:solidFill>
                      <a:schemeClr val="bg1"/>
                    </a:solidFill>
                  </a:tcPr>
                </a:tc>
              </a:tr>
              <a:tr h="210312">
                <a:tc>
                  <a:txBody>
                    <a:bodyPr/>
                    <a:lstStyle/>
                    <a:p>
                      <a:pPr marL="800100" lvl="1" indent="-342900" algn="l" defTabSz="914400" rtl="0" eaLnBrk="1" latinLnBrk="0" hangingPunct="1">
                        <a:buFont typeface="+mj-lt"/>
                        <a:buAutoNum type="alphaLcPeriod" startAt="2"/>
                      </a:pPr>
                      <a:r>
                        <a:rPr lang="en-CA" sz="1100" kern="1200" dirty="0" smtClean="0">
                          <a:solidFill>
                            <a:schemeClr val="tx1"/>
                          </a:solidFill>
                          <a:latin typeface="Arial" pitchFamily="34" charset="0"/>
                          <a:ea typeface="+mn-ea"/>
                          <a:cs typeface="Arial" pitchFamily="34" charset="0"/>
                        </a:rPr>
                        <a:t>Fund Conservation Programs Through The Tax-Base</a:t>
                      </a:r>
                    </a:p>
                  </a:txBody>
                  <a:tcPr>
                    <a:solidFill>
                      <a:schemeClr val="bg1"/>
                    </a:solidFill>
                  </a:tcPr>
                </a:tc>
                <a:tc>
                  <a:txBody>
                    <a:bodyPr/>
                    <a:lstStyle/>
                    <a:p>
                      <a:pPr algn="ctr"/>
                      <a:r>
                        <a:rPr lang="en-CA" sz="1100" strike="noStrike" dirty="0" smtClean="0">
                          <a:solidFill>
                            <a:schemeClr val="tx1"/>
                          </a:solidFill>
                          <a:latin typeface="Arial" pitchFamily="34" charset="0"/>
                          <a:cs typeface="Arial" pitchFamily="34" charset="0"/>
                        </a:rPr>
                        <a:t>2.88</a:t>
                      </a: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strike="noStrike" dirty="0" smtClean="0">
                          <a:solidFill>
                            <a:schemeClr val="tx1"/>
                          </a:solidFill>
                          <a:latin typeface="Arial" pitchFamily="34" charset="0"/>
                          <a:cs typeface="Arial" pitchFamily="34" charset="0"/>
                        </a:rPr>
                        <a:t>3.17</a:t>
                      </a:r>
                      <a:endParaRPr lang="en-CA" sz="1100" strike="sngStrike" dirty="0" smtClean="0">
                        <a:solidFill>
                          <a:schemeClr val="tx1"/>
                        </a:solidFill>
                        <a:latin typeface="Arial" pitchFamily="34" charset="0"/>
                        <a:cs typeface="Arial" pitchFamily="34" charset="0"/>
                      </a:endParaRP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strike="noStrike" dirty="0" smtClean="0">
                          <a:solidFill>
                            <a:schemeClr val="tx1"/>
                          </a:solidFill>
                          <a:latin typeface="Arial" pitchFamily="34" charset="0"/>
                          <a:cs typeface="Arial" pitchFamily="34" charset="0"/>
                        </a:rPr>
                        <a:t>2.66</a:t>
                      </a: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strike="noStrike" dirty="0" smtClean="0">
                          <a:solidFill>
                            <a:schemeClr val="tx1"/>
                          </a:solidFill>
                          <a:latin typeface="Arial" pitchFamily="34" charset="0"/>
                          <a:cs typeface="Arial" pitchFamily="34" charset="0"/>
                        </a:rPr>
                        <a:t>2.77</a:t>
                      </a: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strike="noStrike" dirty="0" smtClean="0">
                          <a:solidFill>
                            <a:schemeClr val="tx1"/>
                          </a:solidFill>
                          <a:latin typeface="Arial" pitchFamily="34" charset="0"/>
                          <a:cs typeface="Arial" pitchFamily="34" charset="0"/>
                        </a:rPr>
                        <a:t>2.36</a:t>
                      </a: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strike="noStrike" dirty="0" smtClean="0">
                          <a:solidFill>
                            <a:schemeClr val="tx1"/>
                          </a:solidFill>
                          <a:latin typeface="Arial" pitchFamily="34" charset="0"/>
                          <a:cs typeface="Arial" pitchFamily="34" charset="0"/>
                        </a:rPr>
                        <a:t>2.41</a:t>
                      </a:r>
                    </a:p>
                  </a:txBody>
                  <a:tcPr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Immediate</a:t>
                      </a:r>
                    </a:p>
                  </a:txBody>
                  <a:tcPr anchor="ctr">
                    <a:solidFill>
                      <a:schemeClr val="bg1"/>
                    </a:solidFill>
                  </a:tcPr>
                </a:tc>
              </a:tr>
              <a:tr h="210312">
                <a:tc>
                  <a:txBody>
                    <a:bodyPr/>
                    <a:lstStyle/>
                    <a:p>
                      <a:pPr marL="0" indent="0">
                        <a:buFont typeface="+mj-lt"/>
                        <a:buNone/>
                      </a:pPr>
                      <a:r>
                        <a:rPr lang="en-CA" sz="1100" i="0" strike="noStrike" dirty="0" smtClean="0">
                          <a:solidFill>
                            <a:schemeClr val="tx1"/>
                          </a:solidFill>
                          <a:latin typeface="Arial" pitchFamily="34" charset="0"/>
                          <a:cs typeface="Arial" pitchFamily="34" charset="0"/>
                        </a:rPr>
                        <a:t>Eliminate the Industrial</a:t>
                      </a:r>
                      <a:r>
                        <a:rPr lang="en-CA" sz="1100" i="0" strike="noStrike" baseline="0" dirty="0" smtClean="0">
                          <a:solidFill>
                            <a:schemeClr val="tx1"/>
                          </a:solidFill>
                          <a:latin typeface="Arial" pitchFamily="34" charset="0"/>
                          <a:cs typeface="Arial" pitchFamily="34" charset="0"/>
                        </a:rPr>
                        <a:t> </a:t>
                      </a:r>
                      <a:r>
                        <a:rPr lang="en-CA" sz="1100" i="0" strike="noStrike" dirty="0" smtClean="0">
                          <a:solidFill>
                            <a:schemeClr val="tx1"/>
                          </a:solidFill>
                          <a:latin typeface="Arial" pitchFamily="34" charset="0"/>
                          <a:cs typeface="Arial" pitchFamily="34" charset="0"/>
                        </a:rPr>
                        <a:t>Conservation Initiative (ICI)</a:t>
                      </a:r>
                    </a:p>
                  </a:txBody>
                  <a:tcPr>
                    <a:solidFill>
                      <a:schemeClr val="bg1"/>
                    </a:solidFill>
                  </a:tcPr>
                </a:tc>
                <a:tc>
                  <a:txBody>
                    <a:bodyPr/>
                    <a:lstStyle/>
                    <a:p>
                      <a:pPr algn="ctr"/>
                      <a:r>
                        <a:rPr lang="en-CA" sz="1100" strike="noStrike" dirty="0" smtClean="0">
                          <a:solidFill>
                            <a:schemeClr val="tx1"/>
                          </a:solidFill>
                          <a:latin typeface="Arial" pitchFamily="34" charset="0"/>
                          <a:cs typeface="Arial" pitchFamily="34" charset="0"/>
                        </a:rPr>
                        <a:t>(24.12)</a:t>
                      </a: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strike="noStrike" dirty="0" smtClean="0">
                          <a:solidFill>
                            <a:schemeClr val="tx1"/>
                          </a:solidFill>
                          <a:latin typeface="Arial" pitchFamily="34" charset="0"/>
                          <a:cs typeface="Arial" pitchFamily="34" charset="0"/>
                        </a:rPr>
                        <a:t>(23.21)</a:t>
                      </a: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strike="noStrike" dirty="0" smtClean="0">
                          <a:solidFill>
                            <a:schemeClr val="tx1"/>
                          </a:solidFill>
                          <a:latin typeface="Arial" pitchFamily="34" charset="0"/>
                          <a:cs typeface="Arial" pitchFamily="34" charset="0"/>
                        </a:rPr>
                        <a:t>(22.45)</a:t>
                      </a: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strike="noStrike" dirty="0" smtClean="0">
                          <a:solidFill>
                            <a:schemeClr val="tx1"/>
                          </a:solidFill>
                          <a:latin typeface="Arial" pitchFamily="34" charset="0"/>
                          <a:cs typeface="Arial" pitchFamily="34" charset="0"/>
                        </a:rPr>
                        <a:t>(23.23)</a:t>
                      </a: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strike="noStrike" dirty="0" smtClean="0">
                          <a:solidFill>
                            <a:schemeClr val="tx1"/>
                          </a:solidFill>
                          <a:latin typeface="Arial" pitchFamily="34" charset="0"/>
                          <a:cs typeface="Arial" pitchFamily="34" charset="0"/>
                        </a:rPr>
                        <a:t>(20.42)</a:t>
                      </a: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strike="noStrike" dirty="0" smtClean="0">
                          <a:solidFill>
                            <a:schemeClr val="tx1"/>
                          </a:solidFill>
                          <a:latin typeface="Arial" pitchFamily="34" charset="0"/>
                          <a:cs typeface="Arial" pitchFamily="34" charset="0"/>
                        </a:rPr>
                        <a:t>(19.61)</a:t>
                      </a: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Immediate</a:t>
                      </a:r>
                    </a:p>
                  </a:txBody>
                  <a:tcPr anchor="ctr">
                    <a:solidFill>
                      <a:schemeClr val="bg1"/>
                    </a:solidFill>
                  </a:tcPr>
                </a:tc>
              </a:tr>
              <a:tr h="210312">
                <a:tc>
                  <a:txBody>
                    <a:bodyPr/>
                    <a:lstStyle/>
                    <a:p>
                      <a:pPr marL="0" indent="0">
                        <a:buFont typeface="+mj-lt"/>
                        <a:buNone/>
                      </a:pPr>
                      <a:r>
                        <a:rPr lang="en-CA" sz="1100" i="0" strike="noStrike" dirty="0" smtClean="0">
                          <a:solidFill>
                            <a:schemeClr val="tx1"/>
                          </a:solidFill>
                          <a:latin typeface="Arial" pitchFamily="34" charset="0"/>
                          <a:cs typeface="Arial" pitchFamily="34" charset="0"/>
                        </a:rPr>
                        <a:t>Cancel LRP I</a:t>
                      </a:r>
                    </a:p>
                  </a:txBody>
                  <a:tcPr>
                    <a:solidFill>
                      <a:schemeClr val="bg1"/>
                    </a:solidFill>
                  </a:tcPr>
                </a:tc>
                <a:tc>
                  <a:txBody>
                    <a:bodyPr/>
                    <a:lstStyle/>
                    <a:p>
                      <a:pPr algn="ctr"/>
                      <a:r>
                        <a:rPr lang="en-CA" sz="1100" i="0" strike="noStrike" dirty="0" smtClean="0">
                          <a:solidFill>
                            <a:schemeClr val="tx1"/>
                          </a:solidFill>
                          <a:latin typeface="Arial" pitchFamily="34" charset="0"/>
                          <a:cs typeface="Arial" pitchFamily="34" charset="0"/>
                        </a:rPr>
                        <a:t>-</a:t>
                      </a:r>
                      <a:endParaRPr lang="en-CA" sz="11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i="0" strike="noStrike" dirty="0" smtClean="0">
                          <a:solidFill>
                            <a:schemeClr val="tx1"/>
                          </a:solidFill>
                          <a:latin typeface="Arial" pitchFamily="34" charset="0"/>
                          <a:cs typeface="Arial" pitchFamily="34" charset="0"/>
                        </a:rPr>
                        <a:t>-</a:t>
                      </a:r>
                      <a:endParaRPr lang="en-CA" sz="11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i="0" dirty="0" smtClean="0">
                          <a:solidFill>
                            <a:schemeClr val="tx1"/>
                          </a:solidFill>
                          <a:latin typeface="Arial" pitchFamily="34" charset="0"/>
                          <a:cs typeface="Arial" pitchFamily="34" charset="0"/>
                        </a:rPr>
                        <a:t>TBD</a:t>
                      </a:r>
                      <a:endParaRPr lang="en-CA" sz="1100" i="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i="0" dirty="0" smtClean="0">
                          <a:solidFill>
                            <a:schemeClr val="tx1"/>
                          </a:solidFill>
                          <a:latin typeface="Arial" pitchFamily="34" charset="0"/>
                          <a:cs typeface="Arial" pitchFamily="34" charset="0"/>
                        </a:rPr>
                        <a:t>TBD</a:t>
                      </a:r>
                      <a:endParaRPr lang="en-CA" sz="1100" i="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i="0" dirty="0" smtClean="0">
                          <a:solidFill>
                            <a:schemeClr val="tx1"/>
                          </a:solidFill>
                          <a:latin typeface="Arial" pitchFamily="34" charset="0"/>
                          <a:cs typeface="Arial" pitchFamily="34" charset="0"/>
                        </a:rPr>
                        <a:t>TBD</a:t>
                      </a:r>
                      <a:endParaRPr lang="en-CA" sz="1100" i="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i="0" dirty="0" smtClean="0">
                          <a:solidFill>
                            <a:schemeClr val="tx1"/>
                          </a:solidFill>
                          <a:latin typeface="Arial" pitchFamily="34" charset="0"/>
                          <a:cs typeface="Arial" pitchFamily="34" charset="0"/>
                        </a:rPr>
                        <a:t>TBD</a:t>
                      </a:r>
                      <a:endParaRPr lang="en-CA" sz="1100" i="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Medium-Term</a:t>
                      </a:r>
                    </a:p>
                  </a:txBody>
                  <a:tcPr anchor="ctr">
                    <a:solidFill>
                      <a:schemeClr val="bg1"/>
                    </a:solidFill>
                  </a:tcPr>
                </a:tc>
              </a:tr>
              <a:tr h="210312">
                <a:tc>
                  <a:txBody>
                    <a:bodyPr/>
                    <a:lstStyle/>
                    <a:p>
                      <a:pPr marL="0" indent="0">
                        <a:buFont typeface="+mj-lt"/>
                        <a:buNone/>
                      </a:pPr>
                      <a:r>
                        <a:rPr lang="en-CA" sz="1100" strike="noStrike" baseline="0" dirty="0" smtClean="0">
                          <a:solidFill>
                            <a:schemeClr val="tx1"/>
                          </a:solidFill>
                          <a:latin typeface="Arial" pitchFamily="34" charset="0"/>
                          <a:cs typeface="Arial" pitchFamily="34" charset="0"/>
                        </a:rPr>
                        <a:t>Expand the Scope of Trillium Trust to Make Investments in Energy Infrastructure (e.g., Transmission upgrade, etc.)</a:t>
                      </a: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1.79</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1.79</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1.79</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Medium</a:t>
                      </a:r>
                      <a:r>
                        <a:rPr lang="en-CA" sz="1100" b="0" i="0" u="none" strike="noStrike" baseline="0" dirty="0" smtClean="0">
                          <a:solidFill>
                            <a:schemeClr val="tx1"/>
                          </a:solidFill>
                          <a:effectLst/>
                          <a:latin typeface="Arial" pitchFamily="34" charset="0"/>
                          <a:cs typeface="Arial" pitchFamily="34" charset="0"/>
                        </a:rPr>
                        <a:t> to Long-Term</a:t>
                      </a:r>
                      <a:endParaRPr lang="en-CA" sz="1100" b="0" i="0" u="none" strike="noStrike" dirty="0" smtClean="0">
                        <a:solidFill>
                          <a:schemeClr val="tx1"/>
                        </a:solidFill>
                        <a:effectLst/>
                        <a:latin typeface="Arial" pitchFamily="34" charset="0"/>
                        <a:cs typeface="Arial" pitchFamily="34" charset="0"/>
                      </a:endParaRPr>
                    </a:p>
                  </a:txBody>
                  <a:tcPr anchor="ctr">
                    <a:solidFill>
                      <a:schemeClr val="bg1"/>
                    </a:solidFill>
                  </a:tcPr>
                </a:tc>
              </a:tr>
              <a:tr h="210312">
                <a:tc>
                  <a:txBody>
                    <a:bodyPr/>
                    <a:lstStyle/>
                    <a:p>
                      <a:pPr marL="0" indent="0">
                        <a:buFont typeface="+mj-lt"/>
                        <a:buNone/>
                      </a:pPr>
                      <a:r>
                        <a:rPr lang="en-CA" sz="1100" dirty="0" smtClean="0">
                          <a:solidFill>
                            <a:schemeClr val="tx1"/>
                          </a:solidFill>
                          <a:latin typeface="Arial" pitchFamily="34" charset="0"/>
                          <a:cs typeface="Arial" pitchFamily="34" charset="0"/>
                        </a:rPr>
                        <a:t>Dedicate</a:t>
                      </a:r>
                      <a:r>
                        <a:rPr lang="en-CA" sz="1100" baseline="0" dirty="0" smtClean="0">
                          <a:solidFill>
                            <a:schemeClr val="tx1"/>
                          </a:solidFill>
                          <a:latin typeface="Arial" pitchFamily="34" charset="0"/>
                          <a:cs typeface="Arial" pitchFamily="34" charset="0"/>
                        </a:rPr>
                        <a:t> Departure Tax</a:t>
                      </a:r>
                      <a:endParaRPr lang="en-CA" sz="1100" dirty="0">
                        <a:solidFill>
                          <a:schemeClr val="tx1"/>
                        </a:solidFill>
                        <a:latin typeface="Arial" pitchFamily="34" charset="0"/>
                        <a:cs typeface="Arial" pitchFamily="34" charset="0"/>
                      </a:endParaRP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1.86</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1.86</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1.86</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1.86</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1.86</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1.86</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Immediate</a:t>
                      </a:r>
                      <a:endParaRPr lang="en-CA" sz="1100" b="0" i="0" u="none" strike="noStrike" dirty="0">
                        <a:solidFill>
                          <a:schemeClr val="tx1"/>
                        </a:solidFill>
                        <a:effectLst/>
                        <a:latin typeface="Arial" pitchFamily="34" charset="0"/>
                        <a:cs typeface="Arial" pitchFamily="34" charset="0"/>
                      </a:endParaRPr>
                    </a:p>
                  </a:txBody>
                  <a:tcPr anchor="ctr">
                    <a:solidFill>
                      <a:schemeClr val="bg1"/>
                    </a:solidFill>
                  </a:tcPr>
                </a:tc>
              </a:tr>
              <a:tr h="210312">
                <a:tc>
                  <a: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en-CA" sz="1100" strike="noStrike" baseline="0" dirty="0" smtClean="0">
                          <a:solidFill>
                            <a:schemeClr val="tx1"/>
                          </a:solidFill>
                          <a:latin typeface="Arial" pitchFamily="34" charset="0"/>
                          <a:cs typeface="Arial" pitchFamily="34" charset="0"/>
                        </a:rPr>
                        <a:t>Give Residential Consumers More Rate Choices</a:t>
                      </a:r>
                      <a:endParaRPr lang="en-CA" sz="1100" strike="sngStrike" dirty="0" smtClean="0">
                        <a:solidFill>
                          <a:schemeClr val="tx1"/>
                        </a:solidFill>
                        <a:latin typeface="Arial" pitchFamily="34" charset="0"/>
                        <a:cs typeface="Arial" pitchFamily="34" charset="0"/>
                      </a:endParaRP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n/a</a:t>
                      </a:r>
                      <a:endParaRPr lang="en-CA" sz="1100" b="0" i="0" u="none" strike="noStrike" dirty="0">
                        <a:solidFill>
                          <a:schemeClr val="tx1"/>
                        </a:solidFill>
                        <a:effectLst/>
                        <a:latin typeface="Arial" pitchFamily="34" charset="0"/>
                        <a:cs typeface="Arial" pitchFamily="34" charset="0"/>
                      </a:endParaRPr>
                    </a:p>
                  </a:txBody>
                  <a:tcPr anchor="ctr">
                    <a:solidFill>
                      <a:schemeClr val="bg1"/>
                    </a:solidFill>
                  </a:tcPr>
                </a:tc>
              </a:tr>
              <a:tr h="210312">
                <a:tc>
                  <a:txBody>
                    <a:bodyPr/>
                    <a:lstStyle/>
                    <a:p>
                      <a:pPr marL="0" indent="0">
                        <a:buFont typeface="+mj-lt"/>
                        <a:buNone/>
                      </a:pPr>
                      <a:r>
                        <a:rPr lang="en-CA" sz="1100" dirty="0" smtClean="0">
                          <a:solidFill>
                            <a:schemeClr val="tx1"/>
                          </a:solidFill>
                          <a:latin typeface="Arial" pitchFamily="34" charset="0"/>
                          <a:cs typeface="Arial" pitchFamily="34" charset="0"/>
                        </a:rPr>
                        <a:t>Help Small</a:t>
                      </a:r>
                      <a:r>
                        <a:rPr lang="en-CA" sz="1100" baseline="0" dirty="0" smtClean="0">
                          <a:solidFill>
                            <a:schemeClr val="tx1"/>
                          </a:solidFill>
                          <a:latin typeface="Arial" pitchFamily="34" charset="0"/>
                          <a:cs typeface="Arial" pitchFamily="34" charset="0"/>
                        </a:rPr>
                        <a:t> Business Manage Their Electricity Costs (i.e., </a:t>
                      </a:r>
                      <a:r>
                        <a:rPr lang="en-CA" sz="1100" dirty="0" smtClean="0">
                          <a:solidFill>
                            <a:schemeClr val="tx1"/>
                          </a:solidFill>
                          <a:latin typeface="Arial" pitchFamily="34" charset="0"/>
                          <a:cs typeface="Arial" pitchFamily="34" charset="0"/>
                        </a:rPr>
                        <a:t>End DRC early for </a:t>
                      </a:r>
                      <a:r>
                        <a:rPr lang="en-CA" sz="1100" strike="noStrike" baseline="0" dirty="0" smtClean="0">
                          <a:solidFill>
                            <a:schemeClr val="tx1"/>
                          </a:solidFill>
                          <a:latin typeface="Arial" pitchFamily="34" charset="0"/>
                          <a:cs typeface="Arial" pitchFamily="34" charset="0"/>
                        </a:rPr>
                        <a:t>Class B electricity consumers)**</a:t>
                      </a:r>
                      <a:endParaRPr lang="en-CA" sz="1100" strike="sngStrike" dirty="0">
                        <a:solidFill>
                          <a:schemeClr val="tx1"/>
                        </a:solidFill>
                        <a:latin typeface="Arial" pitchFamily="34" charset="0"/>
                        <a:cs typeface="Arial" pitchFamily="34" charset="0"/>
                      </a:endParaRP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n/a</a:t>
                      </a:r>
                      <a:endParaRPr lang="en-CA" sz="1100" dirty="0">
                        <a:solidFill>
                          <a:schemeClr val="tx1"/>
                        </a:solidFill>
                        <a:latin typeface="Arial" pitchFamily="34" charset="0"/>
                        <a:cs typeface="Arial" pitchFamily="34" charset="0"/>
                      </a:endParaRPr>
                    </a:p>
                  </a:txBody>
                  <a:tcPr anchor="ctr">
                    <a:solidFill>
                      <a:schemeClr val="bg1"/>
                    </a:solidFill>
                  </a:tcPr>
                </a:tc>
              </a:tr>
            </a:tbl>
          </a:graphicData>
        </a:graphic>
      </p:graphicFrame>
      <p:sp>
        <p:nvSpPr>
          <p:cNvPr id="5" name="TextBox 4"/>
          <p:cNvSpPr txBox="1"/>
          <p:nvPr/>
        </p:nvSpPr>
        <p:spPr>
          <a:xfrm>
            <a:off x="72008" y="5775647"/>
            <a:ext cx="9036496" cy="461665"/>
          </a:xfrm>
          <a:prstGeom prst="rect">
            <a:avLst/>
          </a:prstGeom>
          <a:solidFill>
            <a:schemeClr val="bg1"/>
          </a:solidFill>
        </p:spPr>
        <p:txBody>
          <a:bodyPr wrap="square" rtlCol="0">
            <a:spAutoFit/>
          </a:bodyPr>
          <a:lstStyle/>
          <a:p>
            <a:r>
              <a:rPr lang="en-CA" sz="800" b="1" dirty="0" smtClean="0">
                <a:latin typeface="Arial" pitchFamily="34" charset="0"/>
                <a:cs typeface="Arial" panose="020B0604020202020204" pitchFamily="34" charset="0"/>
              </a:rPr>
              <a:t>Note: </a:t>
            </a:r>
            <a:r>
              <a:rPr lang="en-CA" sz="800" dirty="0" smtClean="0">
                <a:latin typeface="Arial" panose="020B0604020202020204" pitchFamily="34" charset="0"/>
                <a:cs typeface="Arial" panose="020B0604020202020204" pitchFamily="34" charset="0"/>
              </a:rPr>
              <a:t>The above initiatives will provide similar benefits for non-RPP Class B electricity consumers. Proposal 1 assumes OESP participation of 50% and 5-year maturity</a:t>
            </a:r>
            <a:r>
              <a:rPr lang="en-CA" sz="800" dirty="0">
                <a:latin typeface="Arial" panose="020B0604020202020204" pitchFamily="34" charset="0"/>
                <a:cs typeface="Arial" panose="020B0604020202020204" pitchFamily="34" charset="0"/>
              </a:rPr>
              <a:t>. </a:t>
            </a:r>
            <a:r>
              <a:rPr lang="en-CA" sz="800" dirty="0" smtClean="0">
                <a:latin typeface="Arial" panose="020B0604020202020204" pitchFamily="34" charset="0"/>
                <a:cs typeface="Arial" panose="020B0604020202020204" pitchFamily="34" charset="0"/>
              </a:rPr>
              <a:t>*</a:t>
            </a:r>
            <a:r>
              <a:rPr lang="en-CA" sz="800" dirty="0">
                <a:latin typeface="Arial" panose="020B0604020202020204" pitchFamily="34" charset="0"/>
                <a:cs typeface="Arial" panose="020B0604020202020204" pitchFamily="34" charset="0"/>
              </a:rPr>
              <a:t>Assessing the range of ratepayer impacts will be done through the LTEP development and implementation process in conjunction with the </a:t>
            </a:r>
            <a:r>
              <a:rPr lang="en-CA" sz="800" dirty="0" smtClean="0">
                <a:latin typeface="Arial" panose="020B0604020202020204" pitchFamily="34" charset="0"/>
                <a:cs typeface="Arial" panose="020B0604020202020204" pitchFamily="34" charset="0"/>
              </a:rPr>
              <a:t>OEB. **Class </a:t>
            </a:r>
            <a:r>
              <a:rPr lang="en-CA" sz="800" dirty="0">
                <a:latin typeface="Arial" panose="020B0604020202020204" pitchFamily="34" charset="0"/>
                <a:cs typeface="Arial" panose="020B0604020202020204" pitchFamily="34" charset="0"/>
              </a:rPr>
              <a:t>B includes small-medium enterprises (SMEs</a:t>
            </a:r>
            <a:r>
              <a:rPr lang="en-CA" sz="800" dirty="0" smtClean="0">
                <a:latin typeface="Arial" panose="020B0604020202020204" pitchFamily="34" charset="0"/>
                <a:cs typeface="Arial" panose="020B0604020202020204" pitchFamily="34" charset="0"/>
              </a:rPr>
              <a:t>). </a:t>
            </a:r>
          </a:p>
          <a:p>
            <a:endParaRPr lang="en-CA"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5896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5" y="404664"/>
            <a:ext cx="8568953" cy="792088"/>
          </a:xfrm>
        </p:spPr>
        <p:txBody>
          <a:bodyPr>
            <a:noAutofit/>
          </a:bodyPr>
          <a:lstStyle/>
          <a:p>
            <a:r>
              <a:rPr lang="en-US" sz="2400" b="0" dirty="0" smtClean="0">
                <a:latin typeface="Arial" pitchFamily="34" charset="0"/>
                <a:cs typeface="Arial" pitchFamily="34" charset="0"/>
              </a:rPr>
              <a:t>Proposed Initiatives – </a:t>
            </a:r>
            <a:r>
              <a:rPr lang="en-CA" sz="2400" b="0" dirty="0" smtClean="0">
                <a:latin typeface="Arial" pitchFamily="34" charset="0"/>
                <a:cs typeface="Arial" pitchFamily="34" charset="0"/>
              </a:rPr>
              <a:t>Potential </a:t>
            </a:r>
            <a:r>
              <a:rPr lang="en-CA" sz="2400" b="0" dirty="0">
                <a:latin typeface="Arial" pitchFamily="34" charset="0"/>
                <a:cs typeface="Arial" pitchFamily="34" charset="0"/>
              </a:rPr>
              <a:t>Savings for </a:t>
            </a:r>
            <a:r>
              <a:rPr lang="en-CA" sz="2400" b="0" dirty="0" smtClean="0">
                <a:latin typeface="Arial" pitchFamily="34" charset="0"/>
                <a:cs typeface="Arial" pitchFamily="34" charset="0"/>
              </a:rPr>
              <a:t>Typical Residential </a:t>
            </a:r>
            <a:r>
              <a:rPr lang="en-CA" sz="2400" b="0" dirty="0">
                <a:latin typeface="Arial" pitchFamily="34" charset="0"/>
                <a:cs typeface="Arial" pitchFamily="34" charset="0"/>
              </a:rPr>
              <a:t>Electricity </a:t>
            </a:r>
            <a:r>
              <a:rPr lang="en-CA" sz="2400" b="0" dirty="0" smtClean="0">
                <a:latin typeface="Arial" pitchFamily="34" charset="0"/>
                <a:cs typeface="Arial" pitchFamily="34" charset="0"/>
              </a:rPr>
              <a:t>Consumers</a:t>
            </a:r>
            <a:endParaRPr lang="en-CA" sz="2400" b="0" dirty="0">
              <a:latin typeface="Arial" pitchFamily="34" charset="0"/>
              <a:cs typeface="Arial"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07851886"/>
              </p:ext>
            </p:extLst>
          </p:nvPr>
        </p:nvGraphicFramePr>
        <p:xfrm>
          <a:off x="467544" y="1340768"/>
          <a:ext cx="8496946" cy="4145280"/>
        </p:xfrm>
        <a:graphic>
          <a:graphicData uri="http://schemas.openxmlformats.org/drawingml/2006/table">
            <a:tbl>
              <a:tblPr firstRow="1" bandRow="1">
                <a:tableStyleId>{C4B1156A-380E-4F78-BDF5-A606A8083BF9}</a:tableStyleId>
              </a:tblPr>
              <a:tblGrid>
                <a:gridCol w="3708983"/>
                <a:gridCol w="539489"/>
                <a:gridCol w="539489"/>
                <a:gridCol w="539489"/>
                <a:gridCol w="539489"/>
                <a:gridCol w="539489"/>
                <a:gridCol w="539489"/>
                <a:gridCol w="523504"/>
                <a:gridCol w="1027525"/>
              </a:tblGrid>
              <a:tr h="216024">
                <a:tc>
                  <a:txBody>
                    <a:bodyPr/>
                    <a:lstStyle/>
                    <a:p>
                      <a:r>
                        <a:rPr lang="en-CA" sz="1000" b="0" i="1" dirty="0" smtClean="0">
                          <a:solidFill>
                            <a:schemeClr val="tx1"/>
                          </a:solidFill>
                          <a:latin typeface="Arial" pitchFamily="34" charset="0"/>
                          <a:cs typeface="Arial" pitchFamily="34" charset="0"/>
                        </a:rPr>
                        <a:t>$/750kWh</a:t>
                      </a:r>
                      <a:endParaRPr lang="en-CA" sz="1000" b="0" i="1"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2016</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2017</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2018</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2019</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2020</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2021</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2022</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Timing of Benefit</a:t>
                      </a:r>
                      <a:endParaRPr lang="en-CA" sz="1000" dirty="0">
                        <a:solidFill>
                          <a:schemeClr val="tx1"/>
                        </a:solidFill>
                        <a:latin typeface="Arial" pitchFamily="34" charset="0"/>
                        <a:cs typeface="Arial" pitchFamily="34" charset="0"/>
                      </a:endParaRPr>
                    </a:p>
                  </a:txBody>
                  <a:tcPr/>
                </a:tc>
              </a:tr>
              <a:tr h="182880">
                <a:tc>
                  <a:txBody>
                    <a:bodyPr/>
                    <a:lstStyle/>
                    <a:p>
                      <a:pPr marL="228600" indent="-228600">
                        <a:buFont typeface="+mj-lt"/>
                        <a:buAutoNum type="arabicPeriod"/>
                      </a:pPr>
                      <a:r>
                        <a:rPr lang="en-CA" sz="1000" dirty="0" smtClean="0">
                          <a:solidFill>
                            <a:schemeClr val="tx1"/>
                          </a:solidFill>
                          <a:latin typeface="Arial" pitchFamily="34" charset="0"/>
                          <a:cs typeface="Arial" pitchFamily="34" charset="0"/>
                        </a:rPr>
                        <a:t>Global</a:t>
                      </a:r>
                      <a:r>
                        <a:rPr lang="en-CA" sz="1000" baseline="0" dirty="0" smtClean="0">
                          <a:solidFill>
                            <a:schemeClr val="tx1"/>
                          </a:solidFill>
                          <a:latin typeface="Arial" pitchFamily="34" charset="0"/>
                          <a:cs typeface="Arial" pitchFamily="34" charset="0"/>
                        </a:rPr>
                        <a:t> </a:t>
                      </a:r>
                      <a:r>
                        <a:rPr lang="en-CA" sz="1000" dirty="0" smtClean="0">
                          <a:solidFill>
                            <a:schemeClr val="tx1"/>
                          </a:solidFill>
                          <a:latin typeface="Arial" pitchFamily="34" charset="0"/>
                          <a:cs typeface="Arial" pitchFamily="34" charset="0"/>
                        </a:rPr>
                        <a:t>Adjustment  (GA) Financing </a:t>
                      </a:r>
                      <a:r>
                        <a:rPr lang="en-CA" sz="1000" baseline="0" dirty="0" smtClean="0">
                          <a:solidFill>
                            <a:schemeClr val="tx1"/>
                          </a:solidFill>
                          <a:latin typeface="Arial" pitchFamily="34" charset="0"/>
                          <a:cs typeface="Arial" pitchFamily="34" charset="0"/>
                        </a:rPr>
                        <a:t> (Moderate)</a:t>
                      </a:r>
                      <a:endParaRPr lang="en-CA" sz="1000" dirty="0" smtClean="0">
                        <a:solidFill>
                          <a:schemeClr val="tx1"/>
                        </a:solidFill>
                        <a:latin typeface="Arial" pitchFamily="34" charset="0"/>
                        <a:cs typeface="Arial" pitchFamily="34" charset="0"/>
                      </a:endParaRPr>
                    </a:p>
                    <a:p>
                      <a:pPr marL="0" indent="0">
                        <a:buFont typeface="+mj-lt"/>
                        <a:buNone/>
                      </a:pPr>
                      <a:endParaRPr lang="en-CA" sz="1000" dirty="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a:t>
                      </a:r>
                      <a:endParaRPr lang="en-CA" sz="1000" strike="no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17.49</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15.01</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12.49</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 14.91</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6.32</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 4.03</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r>
              <a:tr h="182880">
                <a:tc gridSpan="9">
                  <a:txBody>
                    <a:bodyPr/>
                    <a:lstStyle/>
                    <a:p>
                      <a:pPr marL="233363" lvl="1" indent="-228600">
                        <a:buFont typeface="+mj-lt"/>
                        <a:buAutoNum type="arabicPeriod" startAt="2"/>
                      </a:pPr>
                      <a:r>
                        <a:rPr lang="en-CA" sz="1000" dirty="0" smtClean="0">
                          <a:solidFill>
                            <a:schemeClr val="tx1"/>
                          </a:solidFill>
                          <a:latin typeface="Arial" pitchFamily="34" charset="0"/>
                          <a:cs typeface="Arial" pitchFamily="34" charset="0"/>
                        </a:rPr>
                        <a:t>Fund Electricity</a:t>
                      </a:r>
                      <a:r>
                        <a:rPr lang="en-CA" sz="1000" baseline="0" dirty="0" smtClean="0">
                          <a:solidFill>
                            <a:schemeClr val="tx1"/>
                          </a:solidFill>
                          <a:latin typeface="Arial" pitchFamily="34" charset="0"/>
                          <a:cs typeface="Arial" pitchFamily="34" charset="0"/>
                        </a:rPr>
                        <a:t> Support Programs Through the Tax-Base</a:t>
                      </a:r>
                      <a:endParaRPr lang="en-CA" sz="1000" strike="sngStrike" baseline="0" dirty="0" smtClean="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hMerge="1">
                  <a:txBody>
                    <a:bodyPr/>
                    <a:lstStyle/>
                    <a:p>
                      <a:endParaRPr lang="en-CA"/>
                    </a:p>
                  </a:txBody>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461963" lvl="2" indent="0">
                        <a:buFont typeface="+mj-lt"/>
                        <a:buNone/>
                      </a:pPr>
                      <a:r>
                        <a:rPr lang="en-CA" sz="1000" baseline="0" dirty="0" smtClean="0">
                          <a:solidFill>
                            <a:schemeClr val="tx1"/>
                          </a:solidFill>
                          <a:latin typeface="Arial" pitchFamily="34" charset="0"/>
                          <a:cs typeface="Arial" pitchFamily="34" charset="0"/>
                        </a:rPr>
                        <a:t>a. Rural or Remote Rate Protection (RRRP)</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1.58</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1.62</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1.66</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1.70</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1.75</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1.79</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461963" lvl="2" indent="0">
                        <a:buFont typeface="+mj-lt"/>
                        <a:buNone/>
                      </a:pPr>
                      <a:r>
                        <a:rPr lang="en-CA" sz="1000" baseline="0" dirty="0" smtClean="0">
                          <a:solidFill>
                            <a:schemeClr val="tx1"/>
                          </a:solidFill>
                          <a:latin typeface="Arial" pitchFamily="34" charset="0"/>
                          <a:cs typeface="Arial" pitchFamily="34" charset="0"/>
                        </a:rPr>
                        <a:t>b. Ontario  Electricity Support Program (OESP)*</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0.83</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0.83</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0.83</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0.83</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0.83</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0.83</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461963" lvl="2" indent="0">
                        <a:buFont typeface="+mj-lt"/>
                        <a:buNone/>
                      </a:pPr>
                      <a:r>
                        <a:rPr lang="en-CA" sz="1000" baseline="0" dirty="0" smtClean="0">
                          <a:solidFill>
                            <a:schemeClr val="tx1"/>
                          </a:solidFill>
                          <a:latin typeface="Arial" pitchFamily="34" charset="0"/>
                          <a:cs typeface="Arial" pitchFamily="34" charset="0"/>
                        </a:rPr>
                        <a:t>c. Low-Income Conservation</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461963" lvl="2" indent="0">
                        <a:buFont typeface="+mj-lt"/>
                        <a:buNone/>
                      </a:pPr>
                      <a:r>
                        <a:rPr lang="en-CA" sz="1000" baseline="0" dirty="0" smtClean="0">
                          <a:solidFill>
                            <a:schemeClr val="tx1"/>
                          </a:solidFill>
                          <a:latin typeface="Arial" pitchFamily="34" charset="0"/>
                          <a:cs typeface="Arial" pitchFamily="34" charset="0"/>
                        </a:rPr>
                        <a:t>d. First Nations Rate</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233363" marR="0" lvl="1" indent="-228600" algn="l" defTabSz="914400" rtl="0" eaLnBrk="1" fontAlgn="auto" latinLnBrk="0" hangingPunct="1">
                        <a:lnSpc>
                          <a:spcPct val="100000"/>
                        </a:lnSpc>
                        <a:spcBef>
                          <a:spcPts val="0"/>
                        </a:spcBef>
                        <a:spcAft>
                          <a:spcPts val="0"/>
                        </a:spcAft>
                        <a:buClrTx/>
                        <a:buSzTx/>
                        <a:buFont typeface="+mj-lt"/>
                        <a:buAutoNum type="arabicPeriod" startAt="3"/>
                        <a:tabLst/>
                        <a:defRPr/>
                      </a:pPr>
                      <a:r>
                        <a:rPr lang="en-CA" sz="1000" kern="1200" dirty="0" smtClean="0">
                          <a:solidFill>
                            <a:schemeClr val="tx1"/>
                          </a:solidFill>
                          <a:latin typeface="Arial" pitchFamily="34" charset="0"/>
                          <a:ea typeface="+mn-ea"/>
                          <a:cs typeface="Arial" pitchFamily="34" charset="0"/>
                        </a:rPr>
                        <a:t>Empowering</a:t>
                      </a:r>
                      <a:r>
                        <a:rPr lang="en-CA" sz="1000" kern="1200" baseline="0" dirty="0" smtClean="0">
                          <a:solidFill>
                            <a:schemeClr val="tx1"/>
                          </a:solidFill>
                          <a:latin typeface="Arial" pitchFamily="34" charset="0"/>
                          <a:ea typeface="+mn-ea"/>
                          <a:cs typeface="Arial" pitchFamily="34" charset="0"/>
                        </a:rPr>
                        <a:t> Energy Agencies To Increase Cost Effectiveness and Improve Efficiency</a:t>
                      </a:r>
                      <a:endParaRPr lang="en-CA" sz="1000" kern="1200" dirty="0" smtClean="0">
                        <a:solidFill>
                          <a:schemeClr val="tx1"/>
                        </a:solidFill>
                        <a:latin typeface="Arial" pitchFamily="34" charset="0"/>
                        <a:ea typeface="+mn-ea"/>
                        <a:cs typeface="Arial" pitchFamily="34" charset="0"/>
                      </a:endParaRPr>
                    </a:p>
                  </a:txBody>
                  <a:tcPr>
                    <a:lnR w="12700" cap="flat" cmpd="sng" algn="ctr">
                      <a:noFill/>
                      <a:prstDash val="solid"/>
                      <a:round/>
                      <a:headEnd type="none" w="med" len="med"/>
                      <a:tailEnd type="none" w="med" len="med"/>
                    </a:lnR>
                    <a:solidFill>
                      <a:schemeClr val="bg1"/>
                    </a:solidFill>
                  </a:tcPr>
                </a:tc>
                <a:tc>
                  <a:txBody>
                    <a:bodyPr/>
                    <a:lstStyle/>
                    <a:p>
                      <a:pPr algn="ctr"/>
                      <a:endParaRPr lang="en-CA" sz="1000"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CA" sz="1000"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CA" sz="1000"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CA" sz="1000"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CA" sz="1000"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CA" sz="1000"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CA" sz="1000"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marR="0" lvl="2" indent="-228600" algn="l" defTabSz="914400" rtl="0" eaLnBrk="1" fontAlgn="auto" latinLnBrk="0" hangingPunct="1">
                        <a:lnSpc>
                          <a:spcPct val="100000"/>
                        </a:lnSpc>
                        <a:spcBef>
                          <a:spcPts val="0"/>
                        </a:spcBef>
                        <a:spcAft>
                          <a:spcPts val="0"/>
                        </a:spcAft>
                        <a:buClrTx/>
                        <a:buSzTx/>
                        <a:buFont typeface="+mj-lt"/>
                        <a:buAutoNum type="alphaLcPeriod"/>
                        <a:tabLst/>
                        <a:defRPr/>
                      </a:pPr>
                      <a:r>
                        <a:rPr lang="en-CA" sz="1000" kern="1200" dirty="0" smtClean="0">
                          <a:solidFill>
                            <a:schemeClr val="tx1"/>
                          </a:solidFill>
                          <a:latin typeface="Arial" pitchFamily="34" charset="0"/>
                          <a:ea typeface="+mn-ea"/>
                          <a:cs typeface="Arial" pitchFamily="34" charset="0"/>
                        </a:rPr>
                        <a:t>IESO</a:t>
                      </a:r>
                      <a:r>
                        <a:rPr lang="en-CA" sz="1000" kern="1200" baseline="0" dirty="0" smtClean="0">
                          <a:solidFill>
                            <a:schemeClr val="tx1"/>
                          </a:solidFill>
                          <a:latin typeface="Arial" pitchFamily="34" charset="0"/>
                          <a:ea typeface="+mn-ea"/>
                          <a:cs typeface="Arial" pitchFamily="34" charset="0"/>
                        </a:rPr>
                        <a:t> </a:t>
                      </a:r>
                      <a:r>
                        <a:rPr lang="en-CA" sz="1000" kern="1200" dirty="0" smtClean="0">
                          <a:solidFill>
                            <a:schemeClr val="tx1"/>
                          </a:solidFill>
                          <a:latin typeface="Arial" pitchFamily="34" charset="0"/>
                          <a:ea typeface="+mn-ea"/>
                          <a:cs typeface="Arial" pitchFamily="34" charset="0"/>
                        </a:rPr>
                        <a:t>– Market Renewal</a:t>
                      </a:r>
                    </a:p>
                    <a:p>
                      <a:pPr marL="4763" marR="0" lvl="1" indent="0" algn="l" defTabSz="914400" rtl="0" eaLnBrk="1" fontAlgn="auto" latinLnBrk="0" hangingPunct="1">
                        <a:lnSpc>
                          <a:spcPct val="100000"/>
                        </a:lnSpc>
                        <a:spcBef>
                          <a:spcPts val="0"/>
                        </a:spcBef>
                        <a:spcAft>
                          <a:spcPts val="0"/>
                        </a:spcAft>
                        <a:buClrTx/>
                        <a:buSzTx/>
                        <a:buFont typeface="+mj-lt"/>
                        <a:buNone/>
                        <a:tabLst/>
                        <a:defRPr/>
                      </a:pPr>
                      <a:endParaRPr lang="en-CA" sz="1000" kern="1200" dirty="0" smtClean="0">
                        <a:solidFill>
                          <a:schemeClr val="tx1"/>
                        </a:solidFill>
                        <a:latin typeface="Arial" pitchFamily="34" charset="0"/>
                        <a:ea typeface="+mn-ea"/>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1.00</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1.03</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Long-Term</a:t>
                      </a:r>
                      <a:endParaRPr lang="en-CA" sz="1000" b="0" i="0" u="none" strike="noStrike" dirty="0">
                        <a:solidFill>
                          <a:schemeClr val="tx1"/>
                        </a:solidFill>
                        <a:effectLst/>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marR="0" lvl="2" indent="-228600" algn="l" defTabSz="914400" rtl="0" eaLnBrk="1" fontAlgn="auto" latinLnBrk="0" hangingPunct="1">
                        <a:lnSpc>
                          <a:spcPct val="100000"/>
                        </a:lnSpc>
                        <a:spcBef>
                          <a:spcPts val="0"/>
                        </a:spcBef>
                        <a:spcAft>
                          <a:spcPts val="0"/>
                        </a:spcAft>
                        <a:buClrTx/>
                        <a:buSzTx/>
                        <a:buFont typeface="+mj-lt"/>
                        <a:buAutoNum type="alphaLcPeriod" startAt="2"/>
                        <a:tabLst/>
                        <a:defRPr/>
                      </a:pPr>
                      <a:r>
                        <a:rPr lang="en-CA" sz="1000" kern="1200" dirty="0" smtClean="0">
                          <a:solidFill>
                            <a:schemeClr val="tx1"/>
                          </a:solidFill>
                          <a:latin typeface="Arial" pitchFamily="34" charset="0"/>
                          <a:ea typeface="+mn-ea"/>
                          <a:cs typeface="Arial" pitchFamily="34" charset="0"/>
                        </a:rPr>
                        <a:t>OEB – LDC Efficiencies/Rates</a:t>
                      </a:r>
                      <a:r>
                        <a:rPr lang="en-CA" sz="1000" strike="noStrike" kern="1200" dirty="0" smtClean="0">
                          <a:solidFill>
                            <a:schemeClr val="tx1"/>
                          </a:solidFill>
                          <a:latin typeface="Arial" pitchFamily="34" charset="0"/>
                          <a:ea typeface="+mn-ea"/>
                          <a:cs typeface="Arial" pitchFamily="34" charset="0"/>
                        </a:rPr>
                        <a:t>*</a:t>
                      </a:r>
                    </a:p>
                    <a:p>
                      <a:pPr marL="461963" marR="0" lvl="2" indent="0" algn="l" defTabSz="914400" rtl="0" eaLnBrk="1" fontAlgn="auto" latinLnBrk="0" hangingPunct="1">
                        <a:lnSpc>
                          <a:spcPct val="100000"/>
                        </a:lnSpc>
                        <a:spcBef>
                          <a:spcPts val="0"/>
                        </a:spcBef>
                        <a:spcAft>
                          <a:spcPts val="0"/>
                        </a:spcAft>
                        <a:buClrTx/>
                        <a:buSzTx/>
                        <a:buFont typeface="+mj-lt"/>
                        <a:buNone/>
                        <a:tabLst/>
                        <a:defRPr/>
                      </a:pPr>
                      <a:endParaRPr lang="en-CA" sz="1000" kern="1200" dirty="0" smtClean="0">
                        <a:solidFill>
                          <a:schemeClr val="tx1"/>
                        </a:solidFill>
                        <a:latin typeface="Arial" pitchFamily="34" charset="0"/>
                        <a:ea typeface="+mn-ea"/>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TBD</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TBD</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TBD</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TBD</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TBD</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TBD</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CA" sz="1000" b="0" i="0" u="none" strike="noStrike" dirty="0" smtClean="0">
                          <a:solidFill>
                            <a:schemeClr val="tx1"/>
                          </a:solidFill>
                          <a:effectLst/>
                          <a:latin typeface="Arial" pitchFamily="34" charset="0"/>
                          <a:cs typeface="Arial" pitchFamily="34" charset="0"/>
                        </a:rPr>
                        <a:t>Medium-Term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marR="0" lvl="2" indent="-228600" algn="l" defTabSz="914400" rtl="0" eaLnBrk="1" fontAlgn="auto" latinLnBrk="0" hangingPunct="1">
                        <a:lnSpc>
                          <a:spcPct val="100000"/>
                        </a:lnSpc>
                        <a:spcBef>
                          <a:spcPts val="0"/>
                        </a:spcBef>
                        <a:spcAft>
                          <a:spcPts val="0"/>
                        </a:spcAft>
                        <a:buClrTx/>
                        <a:buSzTx/>
                        <a:buFont typeface="+mj-lt"/>
                        <a:buAutoNum type="alphaLcPeriod" startAt="3"/>
                        <a:tabLst/>
                        <a:defRPr/>
                      </a:pPr>
                      <a:r>
                        <a:rPr lang="en-CA" sz="1000" kern="1200" dirty="0" smtClean="0">
                          <a:solidFill>
                            <a:schemeClr val="tx1"/>
                          </a:solidFill>
                          <a:latin typeface="Arial" pitchFamily="34" charset="0"/>
                          <a:ea typeface="+mn-ea"/>
                          <a:cs typeface="Arial" pitchFamily="34" charset="0"/>
                        </a:rPr>
                        <a:t>OPG – Operational Efficiencies</a:t>
                      </a:r>
                    </a:p>
                    <a:p>
                      <a:pPr marL="4763" marR="0" lvl="1" indent="0" algn="l" defTabSz="914400" rtl="0" eaLnBrk="1" fontAlgn="auto" latinLnBrk="0" hangingPunct="1">
                        <a:lnSpc>
                          <a:spcPct val="100000"/>
                        </a:lnSpc>
                        <a:spcBef>
                          <a:spcPts val="0"/>
                        </a:spcBef>
                        <a:spcAft>
                          <a:spcPts val="0"/>
                        </a:spcAft>
                        <a:buClrTx/>
                        <a:buSzTx/>
                        <a:buFont typeface="+mj-lt"/>
                        <a:buNone/>
                        <a:tabLst/>
                        <a:defRPr/>
                      </a:pPr>
                      <a:endParaRPr lang="en-CA" sz="1000" kern="1200" dirty="0" smtClean="0">
                        <a:solidFill>
                          <a:schemeClr val="tx1"/>
                        </a:solidFill>
                        <a:latin typeface="Arial" pitchFamily="34" charset="0"/>
                        <a:ea typeface="+mn-ea"/>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kern="1200" dirty="0" smtClean="0">
                          <a:solidFill>
                            <a:schemeClr val="tx1"/>
                          </a:solidFill>
                          <a:latin typeface="Arial" pitchFamily="34" charset="0"/>
                          <a:ea typeface="+mn-ea"/>
                          <a:cs typeface="Arial" pitchFamily="34" charset="0"/>
                        </a:rPr>
                        <a:t>-</a:t>
                      </a:r>
                      <a:endParaRPr lang="en-CA" sz="1000" kern="1200" dirty="0">
                        <a:solidFill>
                          <a:schemeClr val="tx1"/>
                        </a:solidFill>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kern="1200" dirty="0" smtClean="0">
                          <a:solidFill>
                            <a:schemeClr val="tx1"/>
                          </a:solidFill>
                          <a:latin typeface="Arial" pitchFamily="34" charset="0"/>
                          <a:ea typeface="+mn-ea"/>
                          <a:cs typeface="Arial" pitchFamily="34" charset="0"/>
                        </a:rPr>
                        <a:t>0.71</a:t>
                      </a:r>
                      <a:endParaRPr lang="en-CA" sz="1000" kern="1200" dirty="0">
                        <a:solidFill>
                          <a:schemeClr val="tx1"/>
                        </a:solidFill>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kern="1200" dirty="0" smtClean="0">
                          <a:solidFill>
                            <a:schemeClr val="tx1"/>
                          </a:solidFill>
                          <a:latin typeface="Arial" pitchFamily="34" charset="0"/>
                          <a:ea typeface="+mn-ea"/>
                          <a:cs typeface="Arial" pitchFamily="34" charset="0"/>
                        </a:rPr>
                        <a:t>0.89</a:t>
                      </a:r>
                      <a:endParaRPr lang="en-CA" sz="1000" kern="1200" dirty="0">
                        <a:solidFill>
                          <a:schemeClr val="tx1"/>
                        </a:solidFill>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kern="1200" dirty="0" smtClean="0">
                          <a:solidFill>
                            <a:schemeClr val="tx1"/>
                          </a:solidFill>
                          <a:latin typeface="Arial" pitchFamily="34" charset="0"/>
                          <a:ea typeface="+mn-ea"/>
                          <a:cs typeface="Arial" pitchFamily="34" charset="0"/>
                        </a:rPr>
                        <a:t>1.08</a:t>
                      </a:r>
                      <a:endParaRPr lang="en-CA" sz="1000" kern="1200" dirty="0">
                        <a:solidFill>
                          <a:schemeClr val="tx1"/>
                        </a:solidFill>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kern="1200" dirty="0" smtClean="0">
                          <a:solidFill>
                            <a:schemeClr val="tx1"/>
                          </a:solidFill>
                          <a:latin typeface="Arial" pitchFamily="34" charset="0"/>
                          <a:ea typeface="+mn-ea"/>
                          <a:cs typeface="Arial" pitchFamily="34" charset="0"/>
                        </a:rPr>
                        <a:t>1.22</a:t>
                      </a:r>
                      <a:endParaRPr lang="en-CA" sz="1000" kern="1200" dirty="0">
                        <a:solidFill>
                          <a:schemeClr val="tx1"/>
                        </a:solidFill>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kern="1200" dirty="0" smtClean="0">
                          <a:solidFill>
                            <a:schemeClr val="tx1"/>
                          </a:solidFill>
                          <a:latin typeface="Arial" pitchFamily="34" charset="0"/>
                          <a:ea typeface="+mn-ea"/>
                          <a:cs typeface="Arial" pitchFamily="34" charset="0"/>
                        </a:rPr>
                        <a:t>1.35</a:t>
                      </a:r>
                      <a:endParaRPr lang="en-CA" sz="1000" kern="1200" dirty="0">
                        <a:solidFill>
                          <a:schemeClr val="tx1"/>
                        </a:solidFill>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kern="1200" dirty="0" smtClean="0">
                          <a:solidFill>
                            <a:schemeClr val="tx1"/>
                          </a:solidFill>
                          <a:latin typeface="Arial" pitchFamily="34" charset="0"/>
                          <a:ea typeface="+mn-ea"/>
                          <a:cs typeface="Arial" pitchFamily="34" charset="0"/>
                        </a:rPr>
                        <a:t>1.24</a:t>
                      </a:r>
                      <a:endParaRPr lang="en-CA" sz="1000" kern="1200" dirty="0">
                        <a:solidFill>
                          <a:schemeClr val="tx1"/>
                        </a:solidFill>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228600" indent="-228600">
                        <a:buFont typeface="+mj-lt"/>
                        <a:buAutoNum type="arabicPeriod" startAt="4"/>
                      </a:pPr>
                      <a:r>
                        <a:rPr lang="en-CA" sz="1000" dirty="0" smtClean="0">
                          <a:solidFill>
                            <a:schemeClr val="tx1"/>
                          </a:solidFill>
                          <a:latin typeface="Arial" pitchFamily="34" charset="0"/>
                          <a:cs typeface="Arial" pitchFamily="34" charset="0"/>
                        </a:rPr>
                        <a:t>Enhanced Tax-based RPP Rebate (5%)</a:t>
                      </a:r>
                    </a:p>
                    <a:p>
                      <a:pPr marL="0" indent="0">
                        <a:buFont typeface="+mj-lt"/>
                        <a:buNone/>
                      </a:pPr>
                      <a:endParaRPr lang="en-CA" sz="1000" dirty="0" smtClean="0">
                        <a:solidFill>
                          <a:schemeClr val="tx1"/>
                        </a:solidFill>
                        <a:latin typeface="Arial" pitchFamily="34" charset="0"/>
                        <a:cs typeface="Arial" pitchFamily="34" charset="0"/>
                      </a:endParaRPr>
                    </a:p>
                    <a:p>
                      <a:pPr marL="0" indent="0">
                        <a:buFont typeface="+mj-lt"/>
                        <a:buNone/>
                      </a:pPr>
                      <a:endParaRPr lang="en-CA" sz="1000" dirty="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7.04</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7.17</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7.31</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7.77</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7.61</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7.83</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TextBox 4"/>
          <p:cNvSpPr txBox="1"/>
          <p:nvPr/>
        </p:nvSpPr>
        <p:spPr>
          <a:xfrm>
            <a:off x="76385" y="5796553"/>
            <a:ext cx="9036496" cy="461665"/>
          </a:xfrm>
          <a:prstGeom prst="rect">
            <a:avLst/>
          </a:prstGeom>
          <a:solidFill>
            <a:schemeClr val="bg1"/>
          </a:solidFill>
        </p:spPr>
        <p:txBody>
          <a:bodyPr wrap="square" rtlCol="0">
            <a:spAutoFit/>
          </a:bodyPr>
          <a:lstStyle/>
          <a:p>
            <a:r>
              <a:rPr lang="en-CA" sz="800" b="1" dirty="0" smtClean="0">
                <a:latin typeface="Arial" pitchFamily="34" charset="0"/>
                <a:cs typeface="Arial" panose="020B0604020202020204" pitchFamily="34" charset="0"/>
              </a:rPr>
              <a:t>*Note</a:t>
            </a:r>
            <a:r>
              <a:rPr lang="en-CA" sz="800" dirty="0" smtClean="0">
                <a:latin typeface="Arial" pitchFamily="34" charset="0"/>
                <a:cs typeface="Arial" panose="020B0604020202020204" pitchFamily="34" charset="0"/>
              </a:rPr>
              <a:t>: Savings </a:t>
            </a:r>
            <a:r>
              <a:rPr lang="en-CA" sz="800" dirty="0">
                <a:latin typeface="Arial" pitchFamily="34" charset="0"/>
                <a:cs typeface="Arial" panose="020B0604020202020204" pitchFamily="34" charset="0"/>
              </a:rPr>
              <a:t>based on currently approved OESP rate set by </a:t>
            </a:r>
            <a:r>
              <a:rPr lang="en-CA" sz="800" dirty="0" smtClean="0">
                <a:latin typeface="Arial" pitchFamily="34" charset="0"/>
                <a:cs typeface="Arial" panose="020B0604020202020204" pitchFamily="34" charset="0"/>
              </a:rPr>
              <a:t>OEB.</a:t>
            </a:r>
            <a:endParaRPr lang="en-CA" sz="800" dirty="0">
              <a:latin typeface="Arial" pitchFamily="34" charset="0"/>
              <a:cs typeface="Arial" panose="020B0604020202020204" pitchFamily="34" charset="0"/>
            </a:endParaRPr>
          </a:p>
          <a:p>
            <a:r>
              <a:rPr lang="en-CA" sz="800" b="1" dirty="0" smtClean="0">
                <a:latin typeface="Arial" pitchFamily="34" charset="0"/>
                <a:cs typeface="Arial" panose="020B0604020202020204" pitchFamily="34" charset="0"/>
              </a:rPr>
              <a:t>Note: </a:t>
            </a:r>
            <a:r>
              <a:rPr lang="en-CA" sz="800" dirty="0" smtClean="0">
                <a:latin typeface="Arial" panose="020B0604020202020204" pitchFamily="34" charset="0"/>
                <a:cs typeface="Arial" panose="020B0604020202020204" pitchFamily="34" charset="0"/>
              </a:rPr>
              <a:t>The above initiatives will provide similar benefits for non-RPP Class B electricity consumers. </a:t>
            </a:r>
            <a:r>
              <a:rPr lang="en-CA" sz="800" dirty="0">
                <a:latin typeface="Arial" panose="020B0604020202020204" pitchFamily="34" charset="0"/>
                <a:cs typeface="Arial" panose="020B0604020202020204" pitchFamily="34" charset="0"/>
              </a:rPr>
              <a:t>Class B includes small-medium enterprises (SMEs). </a:t>
            </a:r>
          </a:p>
          <a:p>
            <a:endParaRPr lang="en-CA" sz="8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67489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4664"/>
            <a:ext cx="8640960" cy="792088"/>
          </a:xfrm>
        </p:spPr>
        <p:txBody>
          <a:bodyPr>
            <a:noAutofit/>
          </a:bodyPr>
          <a:lstStyle/>
          <a:p>
            <a:r>
              <a:rPr lang="en-US" sz="2400" b="0" dirty="0">
                <a:latin typeface="Arial" pitchFamily="34" charset="0"/>
                <a:cs typeface="Arial" pitchFamily="34" charset="0"/>
              </a:rPr>
              <a:t>Proposed Initiatives – </a:t>
            </a:r>
            <a:r>
              <a:rPr lang="en-CA" sz="2400" b="0" dirty="0">
                <a:latin typeface="Arial" pitchFamily="34" charset="0"/>
                <a:cs typeface="Arial" pitchFamily="34" charset="0"/>
              </a:rPr>
              <a:t>Potential Savings for Average Industrial Electricity Consumers</a:t>
            </a:r>
            <a:endParaRPr lang="en-CA" sz="2400" dirty="0"/>
          </a:p>
        </p:txBody>
      </p:sp>
      <p:graphicFrame>
        <p:nvGraphicFramePr>
          <p:cNvPr id="4" name="Content Placeholder 3"/>
          <p:cNvGraphicFramePr>
            <a:graphicFrameLocks/>
          </p:cNvGraphicFramePr>
          <p:nvPr>
            <p:extLst>
              <p:ext uri="{D42A27DB-BD31-4B8C-83A1-F6EECF244321}">
                <p14:modId xmlns:p14="http://schemas.microsoft.com/office/powerpoint/2010/main" val="579016155"/>
              </p:ext>
            </p:extLst>
          </p:nvPr>
        </p:nvGraphicFramePr>
        <p:xfrm>
          <a:off x="395536" y="1271384"/>
          <a:ext cx="8640961" cy="3992880"/>
        </p:xfrm>
        <a:graphic>
          <a:graphicData uri="http://schemas.openxmlformats.org/drawingml/2006/table">
            <a:tbl>
              <a:tblPr firstRow="1" bandRow="1">
                <a:tableStyleId>{C4B1156A-380E-4F78-BDF5-A606A8083BF9}</a:tableStyleId>
              </a:tblPr>
              <a:tblGrid>
                <a:gridCol w="3712913"/>
                <a:gridCol w="540060"/>
                <a:gridCol w="540060"/>
                <a:gridCol w="540060"/>
                <a:gridCol w="540060"/>
                <a:gridCol w="540060"/>
                <a:gridCol w="540060"/>
                <a:gridCol w="524059"/>
                <a:gridCol w="1163629"/>
              </a:tblGrid>
              <a:tr h="261172">
                <a:tc>
                  <a:txBody>
                    <a:bodyPr/>
                    <a:lstStyle/>
                    <a:p>
                      <a:r>
                        <a:rPr lang="en-CA" sz="1000" b="0" i="1" dirty="0" smtClean="0">
                          <a:solidFill>
                            <a:schemeClr val="tx1"/>
                          </a:solidFill>
                          <a:latin typeface="Arial" pitchFamily="34" charset="0"/>
                          <a:cs typeface="Arial" pitchFamily="34" charset="0"/>
                        </a:rPr>
                        <a:t>$/</a:t>
                      </a:r>
                      <a:r>
                        <a:rPr lang="en-CA" sz="1000" b="0" i="1" dirty="0" err="1" smtClean="0">
                          <a:solidFill>
                            <a:schemeClr val="tx1"/>
                          </a:solidFill>
                          <a:latin typeface="Arial" pitchFamily="34" charset="0"/>
                          <a:cs typeface="Arial" pitchFamily="34" charset="0"/>
                        </a:rPr>
                        <a:t>MWh</a:t>
                      </a:r>
                      <a:endParaRPr lang="en-CA" sz="1000" b="0" i="1"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2016</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2017</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2018</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2019</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2020</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2021</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2022</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Timing of Benefit</a:t>
                      </a:r>
                      <a:endParaRPr lang="en-CA" sz="1000" dirty="0">
                        <a:solidFill>
                          <a:schemeClr val="tx1"/>
                        </a:solidFill>
                        <a:latin typeface="Arial" pitchFamily="34" charset="0"/>
                        <a:cs typeface="Arial" pitchFamily="34" charset="0"/>
                      </a:endParaRPr>
                    </a:p>
                  </a:txBody>
                  <a:tcPr/>
                </a:tc>
              </a:tr>
              <a:tr h="182880">
                <a:tc>
                  <a:txBody>
                    <a:bodyPr/>
                    <a:lstStyle/>
                    <a:p>
                      <a:pPr marL="228600" indent="-228600">
                        <a:buFont typeface="+mj-lt"/>
                        <a:buAutoNum type="arabicPeriod"/>
                      </a:pPr>
                      <a:r>
                        <a:rPr lang="en-CA" sz="1000" dirty="0" smtClean="0">
                          <a:solidFill>
                            <a:schemeClr val="tx1"/>
                          </a:solidFill>
                          <a:latin typeface="Arial" pitchFamily="34" charset="0"/>
                          <a:cs typeface="Arial" pitchFamily="34" charset="0"/>
                        </a:rPr>
                        <a:t>Global Adjustment  (GA) Financing (Moderate)</a:t>
                      </a:r>
                    </a:p>
                    <a:p>
                      <a:pPr marL="0" indent="0">
                        <a:buFont typeface="+mj-lt"/>
                        <a:buNone/>
                      </a:pPr>
                      <a:endParaRPr lang="en-CA" sz="1000" dirty="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strike="noStrike" dirty="0" smtClean="0">
                          <a:solidFill>
                            <a:srgbClr val="0070C0"/>
                          </a:solidFill>
                          <a:latin typeface="Arial" pitchFamily="34" charset="0"/>
                          <a:cs typeface="Arial" pitchFamily="34" charset="0"/>
                        </a:rPr>
                        <a:t>-</a:t>
                      </a:r>
                      <a:endParaRPr lang="en-CA" sz="1000" strike="noStrike" dirty="0">
                        <a:solidFill>
                          <a:srgbClr val="0070C0"/>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14.49</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12.43</a:t>
                      </a:r>
                      <a:endParaRPr lang="en-CA" sz="1000" strike="no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10.33</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12.35</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5.23</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3.33</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r>
              <a:tr h="182880">
                <a:tc gridSpan="9">
                  <a:txBody>
                    <a:bodyPr/>
                    <a:lstStyle/>
                    <a:p>
                      <a:pPr marL="233363" marR="0" lvl="1" indent="-228600" algn="l" defTabSz="914400" rtl="0" eaLnBrk="1" fontAlgn="auto" latinLnBrk="0" hangingPunct="1">
                        <a:lnSpc>
                          <a:spcPct val="100000"/>
                        </a:lnSpc>
                        <a:spcBef>
                          <a:spcPts val="0"/>
                        </a:spcBef>
                        <a:spcAft>
                          <a:spcPts val="0"/>
                        </a:spcAft>
                        <a:buClrTx/>
                        <a:buSzTx/>
                        <a:buFont typeface="+mj-lt"/>
                        <a:buAutoNum type="arabicPeriod" startAt="2"/>
                        <a:tabLst/>
                        <a:defRPr/>
                      </a:pPr>
                      <a:r>
                        <a:rPr lang="en-CA" sz="1000" dirty="0" smtClean="0">
                          <a:solidFill>
                            <a:schemeClr val="tx1"/>
                          </a:solidFill>
                          <a:latin typeface="Arial" pitchFamily="34" charset="0"/>
                          <a:cs typeface="Arial" pitchFamily="34" charset="0"/>
                        </a:rPr>
                        <a:t>Fund Electricity</a:t>
                      </a:r>
                      <a:r>
                        <a:rPr lang="en-CA" sz="1000" baseline="0" dirty="0" smtClean="0">
                          <a:solidFill>
                            <a:schemeClr val="tx1"/>
                          </a:solidFill>
                          <a:latin typeface="Arial" pitchFamily="34" charset="0"/>
                          <a:cs typeface="Arial" pitchFamily="34" charset="0"/>
                        </a:rPr>
                        <a:t> Support Programs Through the Tax-Base</a:t>
                      </a:r>
                      <a:endParaRPr lang="en-CA" sz="1000" strike="sngStrike" baseline="0" dirty="0" smtClean="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hMerge="1">
                  <a:txBody>
                    <a:bodyPr/>
                    <a:lstStyle/>
                    <a:p>
                      <a:endParaRPr lang="en-CA"/>
                    </a:p>
                  </a:txBody>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461963" marR="0" lvl="2" indent="0" algn="l" defTabSz="914400" rtl="0" eaLnBrk="1" fontAlgn="auto" latinLnBrk="0" hangingPunct="1">
                        <a:lnSpc>
                          <a:spcPct val="100000"/>
                        </a:lnSpc>
                        <a:spcBef>
                          <a:spcPts val="0"/>
                        </a:spcBef>
                        <a:spcAft>
                          <a:spcPts val="0"/>
                        </a:spcAft>
                        <a:buClrTx/>
                        <a:buSzTx/>
                        <a:buFont typeface="+mj-lt"/>
                        <a:buNone/>
                        <a:tabLst/>
                        <a:defRPr/>
                      </a:pPr>
                      <a:r>
                        <a:rPr lang="en-CA" sz="1000" baseline="0" dirty="0" smtClean="0">
                          <a:solidFill>
                            <a:schemeClr val="tx1"/>
                          </a:solidFill>
                          <a:latin typeface="Arial" pitchFamily="34" charset="0"/>
                          <a:cs typeface="Arial" pitchFamily="34" charset="0"/>
                        </a:rPr>
                        <a:t>a. RRRP</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rgbClr val="0070C0"/>
                          </a:solidFill>
                          <a:effectLst/>
                          <a:latin typeface="Arial" pitchFamily="34" charset="0"/>
                          <a:cs typeface="Arial" pitchFamily="34" charset="0"/>
                        </a:rPr>
                        <a:t>-</a:t>
                      </a:r>
                      <a:endParaRPr lang="en-CA" sz="1000" b="0" i="0" u="none" strike="noStrike" dirty="0">
                        <a:solidFill>
                          <a:srgbClr val="0070C0"/>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2.10</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2.15</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2.21</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2.26</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2.32</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2.38</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461963" marR="0" lvl="2" indent="0" algn="l" defTabSz="914400" rtl="0" eaLnBrk="1" fontAlgn="auto" latinLnBrk="0" hangingPunct="1">
                        <a:lnSpc>
                          <a:spcPct val="100000"/>
                        </a:lnSpc>
                        <a:spcBef>
                          <a:spcPts val="0"/>
                        </a:spcBef>
                        <a:spcAft>
                          <a:spcPts val="0"/>
                        </a:spcAft>
                        <a:buClrTx/>
                        <a:buSzTx/>
                        <a:buFont typeface="+mj-lt"/>
                        <a:buNone/>
                        <a:tabLst/>
                        <a:defRPr/>
                      </a:pPr>
                      <a:r>
                        <a:rPr lang="en-CA" sz="1000" baseline="0" dirty="0" smtClean="0">
                          <a:solidFill>
                            <a:schemeClr val="tx1"/>
                          </a:solidFill>
                          <a:latin typeface="Arial" pitchFamily="34" charset="0"/>
                          <a:cs typeface="Arial" pitchFamily="34" charset="0"/>
                        </a:rPr>
                        <a:t>b. OESP*</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rgbClr val="0070C0"/>
                          </a:solidFill>
                          <a:effectLst/>
                          <a:latin typeface="Arial" pitchFamily="34" charset="0"/>
                          <a:cs typeface="Arial" pitchFamily="34" charset="0"/>
                        </a:rPr>
                        <a:t>-</a:t>
                      </a:r>
                      <a:endParaRPr lang="en-CA" sz="1000" b="0" i="0" u="none" strike="noStrike" dirty="0">
                        <a:solidFill>
                          <a:srgbClr val="0070C0"/>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1.10</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1.10</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1.10</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1.10</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1.10</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1.10</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461963" marR="0" lvl="2" indent="0" algn="l" defTabSz="914400" rtl="0" eaLnBrk="1" fontAlgn="auto" latinLnBrk="0" hangingPunct="1">
                        <a:lnSpc>
                          <a:spcPct val="100000"/>
                        </a:lnSpc>
                        <a:spcBef>
                          <a:spcPts val="0"/>
                        </a:spcBef>
                        <a:spcAft>
                          <a:spcPts val="0"/>
                        </a:spcAft>
                        <a:buClrTx/>
                        <a:buSzTx/>
                        <a:buFont typeface="+mj-lt"/>
                        <a:buNone/>
                        <a:tabLst/>
                        <a:defRPr/>
                      </a:pPr>
                      <a:r>
                        <a:rPr lang="en-CA" sz="1000" baseline="0" dirty="0" smtClean="0">
                          <a:solidFill>
                            <a:schemeClr val="tx1"/>
                          </a:solidFill>
                          <a:latin typeface="Arial" pitchFamily="34" charset="0"/>
                          <a:cs typeface="Arial" pitchFamily="34" charset="0"/>
                        </a:rPr>
                        <a:t>c. Low-Income Conservation</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rgbClr val="0070C0"/>
                          </a:solidFill>
                          <a:effectLst/>
                          <a:latin typeface="Arial" pitchFamily="34" charset="0"/>
                          <a:cs typeface="Arial" pitchFamily="34" charset="0"/>
                        </a:rPr>
                        <a:t>-</a:t>
                      </a:r>
                      <a:endParaRPr lang="en-CA" sz="1000" b="0" i="0" u="none" strike="noStrike" dirty="0">
                        <a:solidFill>
                          <a:srgbClr val="0070C0"/>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461963" marR="0" lvl="2" indent="0" algn="l" defTabSz="914400" rtl="0" eaLnBrk="1" fontAlgn="auto" latinLnBrk="0" hangingPunct="1">
                        <a:lnSpc>
                          <a:spcPct val="100000"/>
                        </a:lnSpc>
                        <a:spcBef>
                          <a:spcPts val="0"/>
                        </a:spcBef>
                        <a:spcAft>
                          <a:spcPts val="0"/>
                        </a:spcAft>
                        <a:buClrTx/>
                        <a:buSzTx/>
                        <a:buFont typeface="+mj-lt"/>
                        <a:buNone/>
                        <a:tabLst/>
                        <a:defRPr/>
                      </a:pPr>
                      <a:r>
                        <a:rPr lang="en-CA" sz="1000" baseline="0" dirty="0" smtClean="0">
                          <a:solidFill>
                            <a:schemeClr val="tx1"/>
                          </a:solidFill>
                          <a:latin typeface="Arial" pitchFamily="34" charset="0"/>
                          <a:cs typeface="Arial" pitchFamily="34" charset="0"/>
                        </a:rPr>
                        <a:t>d. First Nations Rate</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rgbClr val="0070C0"/>
                          </a:solidFill>
                          <a:effectLst/>
                          <a:latin typeface="Arial" pitchFamily="34" charset="0"/>
                          <a:cs typeface="Arial" pitchFamily="34" charset="0"/>
                        </a:rPr>
                        <a:t>-</a:t>
                      </a:r>
                      <a:endParaRPr lang="en-CA" sz="1000" b="0" i="0" u="none" strike="noStrike" dirty="0">
                        <a:solidFill>
                          <a:srgbClr val="0070C0"/>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87112">
                <a:tc>
                  <a:txBody>
                    <a:bodyPr/>
                    <a:lstStyle/>
                    <a:p>
                      <a:pPr marL="233363" marR="0" lvl="1" indent="-228600" algn="l" defTabSz="914400" rtl="0" eaLnBrk="1" fontAlgn="auto" latinLnBrk="0" hangingPunct="1">
                        <a:lnSpc>
                          <a:spcPct val="100000"/>
                        </a:lnSpc>
                        <a:spcBef>
                          <a:spcPts val="0"/>
                        </a:spcBef>
                        <a:spcAft>
                          <a:spcPts val="0"/>
                        </a:spcAft>
                        <a:buClrTx/>
                        <a:buSzTx/>
                        <a:buFont typeface="+mj-lt"/>
                        <a:buAutoNum type="arabicPeriod" startAt="3"/>
                        <a:tabLst/>
                        <a:defRPr/>
                      </a:pPr>
                      <a:r>
                        <a:rPr lang="en-CA" sz="1000" kern="1200" dirty="0" smtClean="0">
                          <a:solidFill>
                            <a:schemeClr val="tx1"/>
                          </a:solidFill>
                          <a:latin typeface="Arial" pitchFamily="34" charset="0"/>
                          <a:ea typeface="+mn-ea"/>
                          <a:cs typeface="Arial" pitchFamily="34" charset="0"/>
                        </a:rPr>
                        <a:t>Empowering</a:t>
                      </a:r>
                      <a:r>
                        <a:rPr lang="en-CA" sz="1000" kern="1200" baseline="0" dirty="0" smtClean="0">
                          <a:solidFill>
                            <a:schemeClr val="tx1"/>
                          </a:solidFill>
                          <a:latin typeface="Arial" pitchFamily="34" charset="0"/>
                          <a:ea typeface="+mn-ea"/>
                          <a:cs typeface="Arial" pitchFamily="34" charset="0"/>
                        </a:rPr>
                        <a:t> Energy Agencies To Increase Cost Effectiveness and Improve Efficiency</a:t>
                      </a:r>
                      <a:endParaRPr lang="en-CA" sz="1000" kern="1200" dirty="0" smtClean="0">
                        <a:solidFill>
                          <a:schemeClr val="tx1"/>
                        </a:solidFill>
                        <a:latin typeface="Arial" pitchFamily="34" charset="0"/>
                        <a:ea typeface="+mn-ea"/>
                        <a:cs typeface="Arial" pitchFamily="34" charset="0"/>
                      </a:endParaRPr>
                    </a:p>
                  </a:txBody>
                  <a:tcPr>
                    <a:lnR w="12700" cap="flat" cmpd="sng" algn="ctr">
                      <a:noFill/>
                      <a:prstDash val="solid"/>
                      <a:round/>
                      <a:headEnd type="none" w="med" len="med"/>
                      <a:tailEnd type="none" w="med" len="med"/>
                    </a:lnR>
                    <a:solidFill>
                      <a:schemeClr val="bg1"/>
                    </a:solidFill>
                  </a:tcPr>
                </a:tc>
                <a:tc>
                  <a:txBody>
                    <a:bodyPr/>
                    <a:lstStyle/>
                    <a:p>
                      <a:pPr algn="ctr"/>
                      <a:endParaRPr lang="en-CA" sz="1000"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CA" sz="1000"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CA" sz="1000"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CA" sz="1000"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CA" sz="1000"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CA" sz="1000"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CA" sz="1000"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marR="0" lvl="2" indent="-228600" algn="l" defTabSz="914400" rtl="0" eaLnBrk="1" fontAlgn="auto" latinLnBrk="0" hangingPunct="1">
                        <a:lnSpc>
                          <a:spcPct val="100000"/>
                        </a:lnSpc>
                        <a:spcBef>
                          <a:spcPts val="0"/>
                        </a:spcBef>
                        <a:spcAft>
                          <a:spcPts val="0"/>
                        </a:spcAft>
                        <a:buClrTx/>
                        <a:buSzTx/>
                        <a:buFont typeface="+mj-lt"/>
                        <a:buAutoNum type="alphaLcPeriod"/>
                        <a:tabLst/>
                        <a:defRPr/>
                      </a:pPr>
                      <a:r>
                        <a:rPr lang="en-CA" sz="1000" kern="1200" dirty="0" smtClean="0">
                          <a:solidFill>
                            <a:schemeClr val="tx1"/>
                          </a:solidFill>
                          <a:latin typeface="Arial" pitchFamily="34" charset="0"/>
                          <a:ea typeface="+mn-ea"/>
                          <a:cs typeface="Arial" pitchFamily="34" charset="0"/>
                        </a:rPr>
                        <a:t>IESO</a:t>
                      </a:r>
                      <a:r>
                        <a:rPr lang="en-CA" sz="1000" kern="1200" baseline="0" dirty="0" smtClean="0">
                          <a:solidFill>
                            <a:schemeClr val="tx1"/>
                          </a:solidFill>
                          <a:latin typeface="Arial" pitchFamily="34" charset="0"/>
                          <a:ea typeface="+mn-ea"/>
                          <a:cs typeface="Arial" pitchFamily="34" charset="0"/>
                        </a:rPr>
                        <a:t> </a:t>
                      </a:r>
                      <a:r>
                        <a:rPr lang="en-CA" sz="1000" kern="1200" dirty="0" smtClean="0">
                          <a:solidFill>
                            <a:schemeClr val="tx1"/>
                          </a:solidFill>
                          <a:latin typeface="Arial" pitchFamily="34" charset="0"/>
                          <a:ea typeface="+mn-ea"/>
                          <a:cs typeface="Arial" pitchFamily="34" charset="0"/>
                        </a:rPr>
                        <a:t>– Market Renewal</a:t>
                      </a:r>
                    </a:p>
                    <a:p>
                      <a:pPr marL="4763" marR="0" lvl="1" indent="0" algn="l" defTabSz="914400" rtl="0" eaLnBrk="1" fontAlgn="auto" latinLnBrk="0" hangingPunct="1">
                        <a:lnSpc>
                          <a:spcPct val="100000"/>
                        </a:lnSpc>
                        <a:spcBef>
                          <a:spcPts val="0"/>
                        </a:spcBef>
                        <a:spcAft>
                          <a:spcPts val="0"/>
                        </a:spcAft>
                        <a:buClrTx/>
                        <a:buSzTx/>
                        <a:buFont typeface="+mj-lt"/>
                        <a:buNone/>
                        <a:tabLst/>
                        <a:defRPr/>
                      </a:pPr>
                      <a:endParaRPr lang="en-CA" sz="1000" kern="1200" dirty="0" smtClean="0">
                        <a:solidFill>
                          <a:schemeClr val="tx1"/>
                        </a:solidFill>
                        <a:latin typeface="Arial" pitchFamily="34" charset="0"/>
                        <a:ea typeface="+mn-ea"/>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dirty="0" smtClean="0">
                          <a:solidFill>
                            <a:srgbClr val="0070C0"/>
                          </a:solidFill>
                          <a:latin typeface="Arial" pitchFamily="34" charset="0"/>
                          <a:cs typeface="Arial" pitchFamily="34" charset="0"/>
                        </a:rPr>
                        <a:t>-</a:t>
                      </a:r>
                      <a:endParaRPr lang="en-CA" sz="1000" dirty="0">
                        <a:solidFill>
                          <a:srgbClr val="0070C0"/>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1.34</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1.38</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Long-Term</a:t>
                      </a:r>
                      <a:endParaRPr lang="en-CA" sz="1000" b="0" i="0" u="none" strike="noStrike" dirty="0">
                        <a:solidFill>
                          <a:schemeClr val="tx1"/>
                        </a:solidFill>
                        <a:effectLst/>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marR="0" lvl="2" indent="-228600" algn="l" defTabSz="914400" rtl="0" eaLnBrk="1" fontAlgn="auto" latinLnBrk="0" hangingPunct="1">
                        <a:lnSpc>
                          <a:spcPct val="100000"/>
                        </a:lnSpc>
                        <a:spcBef>
                          <a:spcPts val="0"/>
                        </a:spcBef>
                        <a:spcAft>
                          <a:spcPts val="0"/>
                        </a:spcAft>
                        <a:buClrTx/>
                        <a:buSzTx/>
                        <a:buFont typeface="+mj-lt"/>
                        <a:buAutoNum type="alphaLcPeriod" startAt="2"/>
                        <a:tabLst/>
                        <a:defRPr/>
                      </a:pPr>
                      <a:r>
                        <a:rPr lang="en-CA" sz="1000" kern="1200" dirty="0" smtClean="0">
                          <a:solidFill>
                            <a:schemeClr val="tx1"/>
                          </a:solidFill>
                          <a:latin typeface="Arial" pitchFamily="34" charset="0"/>
                          <a:ea typeface="+mn-ea"/>
                          <a:cs typeface="Arial" pitchFamily="34" charset="0"/>
                        </a:rPr>
                        <a:t>OEB – LDC Efficiencies / Rates</a:t>
                      </a:r>
                      <a:r>
                        <a:rPr lang="en-CA" sz="1000" strike="noStrike" kern="1200" dirty="0" smtClean="0">
                          <a:solidFill>
                            <a:schemeClr val="tx1"/>
                          </a:solidFill>
                          <a:latin typeface="Arial" pitchFamily="34" charset="0"/>
                          <a:ea typeface="+mn-ea"/>
                          <a:cs typeface="Arial" pitchFamily="34" charset="0"/>
                        </a:rPr>
                        <a:t>*</a:t>
                      </a:r>
                    </a:p>
                    <a:p>
                      <a:pPr marL="461963" marR="0" lvl="2" indent="0" algn="l" defTabSz="914400" rtl="0" eaLnBrk="1" fontAlgn="auto" latinLnBrk="0" hangingPunct="1">
                        <a:lnSpc>
                          <a:spcPct val="100000"/>
                        </a:lnSpc>
                        <a:spcBef>
                          <a:spcPts val="0"/>
                        </a:spcBef>
                        <a:spcAft>
                          <a:spcPts val="0"/>
                        </a:spcAft>
                        <a:buClrTx/>
                        <a:buSzTx/>
                        <a:buFont typeface="+mj-lt"/>
                        <a:buNone/>
                        <a:tabLst/>
                        <a:defRPr/>
                      </a:pPr>
                      <a:endParaRPr lang="en-CA" sz="1000" kern="1200" dirty="0" smtClean="0">
                        <a:solidFill>
                          <a:schemeClr val="tx1"/>
                        </a:solidFill>
                        <a:latin typeface="Arial" pitchFamily="34" charset="0"/>
                        <a:ea typeface="+mn-ea"/>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dirty="0" smtClean="0">
                          <a:solidFill>
                            <a:srgbClr val="0070C0"/>
                          </a:solidFill>
                          <a:latin typeface="Arial" pitchFamily="34" charset="0"/>
                          <a:cs typeface="Arial" pitchFamily="34" charset="0"/>
                        </a:rPr>
                        <a:t>-</a:t>
                      </a:r>
                      <a:endParaRPr lang="en-CA" sz="1000" dirty="0">
                        <a:solidFill>
                          <a:srgbClr val="0070C0"/>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TBD</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TBD</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TBD</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TBD</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TBD</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TBD</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CA" sz="1000" b="0" i="0" u="none" strike="noStrike" dirty="0" smtClean="0">
                          <a:solidFill>
                            <a:schemeClr val="tx1"/>
                          </a:solidFill>
                          <a:effectLst/>
                          <a:latin typeface="Arial" pitchFamily="34" charset="0"/>
                          <a:cs typeface="Arial" pitchFamily="34" charset="0"/>
                        </a:rPr>
                        <a:t>Medium-Term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2792">
                <a:tc>
                  <a:txBody>
                    <a:bodyPr/>
                    <a:lstStyle/>
                    <a:p>
                      <a:pPr marL="690563" marR="0" lvl="2" indent="-228600" algn="l" defTabSz="914400" rtl="0" eaLnBrk="1" fontAlgn="auto" latinLnBrk="0" hangingPunct="1">
                        <a:lnSpc>
                          <a:spcPct val="100000"/>
                        </a:lnSpc>
                        <a:spcBef>
                          <a:spcPts val="0"/>
                        </a:spcBef>
                        <a:spcAft>
                          <a:spcPts val="0"/>
                        </a:spcAft>
                        <a:buClrTx/>
                        <a:buSzTx/>
                        <a:buFont typeface="+mj-lt"/>
                        <a:buAutoNum type="alphaLcPeriod" startAt="3"/>
                        <a:tabLst/>
                        <a:defRPr/>
                      </a:pPr>
                      <a:r>
                        <a:rPr lang="en-CA" sz="1000" kern="1200" dirty="0" smtClean="0">
                          <a:solidFill>
                            <a:schemeClr val="tx1"/>
                          </a:solidFill>
                          <a:latin typeface="Arial" pitchFamily="34" charset="0"/>
                          <a:ea typeface="+mn-ea"/>
                          <a:cs typeface="Arial" pitchFamily="34" charset="0"/>
                        </a:rPr>
                        <a:t>OPG –  Operational </a:t>
                      </a:r>
                      <a:r>
                        <a:rPr lang="en-US" sz="1000" kern="1200" dirty="0" smtClean="0">
                          <a:solidFill>
                            <a:schemeClr val="tx1"/>
                          </a:solidFill>
                          <a:latin typeface="Arial" pitchFamily="34" charset="0"/>
                          <a:ea typeface="+mn-ea"/>
                          <a:cs typeface="Arial" pitchFamily="34" charset="0"/>
                        </a:rPr>
                        <a:t>Efficiencies</a:t>
                      </a:r>
                    </a:p>
                    <a:p>
                      <a:pPr marL="4763" marR="0" lvl="1" indent="0" algn="l" defTabSz="914400" rtl="0" eaLnBrk="1" fontAlgn="auto" latinLnBrk="0" hangingPunct="1">
                        <a:lnSpc>
                          <a:spcPct val="100000"/>
                        </a:lnSpc>
                        <a:spcBef>
                          <a:spcPts val="0"/>
                        </a:spcBef>
                        <a:spcAft>
                          <a:spcPts val="0"/>
                        </a:spcAft>
                        <a:buClrTx/>
                        <a:buSzTx/>
                        <a:buFont typeface="+mj-lt"/>
                        <a:buNone/>
                        <a:tabLst/>
                        <a:defRPr/>
                      </a:pPr>
                      <a:endParaRPr lang="en-CA" sz="1000" kern="1200" dirty="0" smtClean="0">
                        <a:solidFill>
                          <a:schemeClr val="tx1"/>
                        </a:solidFill>
                        <a:latin typeface="Arial" pitchFamily="34" charset="0"/>
                        <a:ea typeface="+mn-ea"/>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kern="1200" dirty="0" smtClean="0">
                          <a:solidFill>
                            <a:srgbClr val="0070C0"/>
                          </a:solidFill>
                          <a:latin typeface="Arial" pitchFamily="34" charset="0"/>
                          <a:ea typeface="+mn-ea"/>
                          <a:cs typeface="Arial" pitchFamily="34" charset="0"/>
                        </a:rPr>
                        <a:t>-</a:t>
                      </a:r>
                      <a:endParaRPr lang="en-CA" sz="1000" kern="1200" dirty="0">
                        <a:solidFill>
                          <a:srgbClr val="0070C0"/>
                        </a:solidFill>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kern="1200" dirty="0" smtClean="0">
                          <a:solidFill>
                            <a:schemeClr val="tx1"/>
                          </a:solidFill>
                          <a:latin typeface="Arial" pitchFamily="34" charset="0"/>
                          <a:ea typeface="+mn-ea"/>
                          <a:cs typeface="Arial" pitchFamily="34" charset="0"/>
                        </a:rPr>
                        <a:t>0.59 </a:t>
                      </a:r>
                      <a:endParaRPr lang="en-CA" sz="1000" kern="1200" dirty="0">
                        <a:solidFill>
                          <a:schemeClr val="tx1"/>
                        </a:solidFill>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kern="1200" dirty="0" smtClean="0">
                          <a:solidFill>
                            <a:schemeClr val="tx1"/>
                          </a:solidFill>
                          <a:latin typeface="Arial" pitchFamily="34" charset="0"/>
                          <a:ea typeface="+mn-ea"/>
                          <a:cs typeface="Arial" pitchFamily="34" charset="0"/>
                        </a:rPr>
                        <a:t>0.74 </a:t>
                      </a:r>
                      <a:endParaRPr lang="en-CA" sz="1000" kern="1200" dirty="0">
                        <a:solidFill>
                          <a:schemeClr val="tx1"/>
                        </a:solidFill>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kern="1200" dirty="0" smtClean="0">
                          <a:solidFill>
                            <a:schemeClr val="tx1"/>
                          </a:solidFill>
                          <a:latin typeface="Arial" pitchFamily="34" charset="0"/>
                          <a:ea typeface="+mn-ea"/>
                          <a:cs typeface="Arial" pitchFamily="34" charset="0"/>
                        </a:rPr>
                        <a:t>0.89 </a:t>
                      </a:r>
                      <a:endParaRPr lang="en-CA" sz="1000" kern="1200" dirty="0">
                        <a:solidFill>
                          <a:schemeClr val="tx1"/>
                        </a:solidFill>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kern="1200" dirty="0" smtClean="0">
                          <a:solidFill>
                            <a:schemeClr val="tx1"/>
                          </a:solidFill>
                          <a:latin typeface="Arial" pitchFamily="34" charset="0"/>
                          <a:ea typeface="+mn-ea"/>
                          <a:cs typeface="Arial" pitchFamily="34" charset="0"/>
                        </a:rPr>
                        <a:t>1.01 </a:t>
                      </a:r>
                      <a:endParaRPr lang="en-CA" sz="1000" kern="1200" dirty="0">
                        <a:solidFill>
                          <a:schemeClr val="tx1"/>
                        </a:solidFill>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kern="1200" dirty="0" smtClean="0">
                          <a:solidFill>
                            <a:schemeClr val="tx1"/>
                          </a:solidFill>
                          <a:latin typeface="Arial" pitchFamily="34" charset="0"/>
                          <a:ea typeface="+mn-ea"/>
                          <a:cs typeface="Arial" pitchFamily="34" charset="0"/>
                        </a:rPr>
                        <a:t>1.12 </a:t>
                      </a:r>
                      <a:endParaRPr lang="en-CA" sz="1000" kern="1200" dirty="0">
                        <a:solidFill>
                          <a:schemeClr val="tx1"/>
                        </a:solidFill>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kern="1200" dirty="0" smtClean="0">
                          <a:solidFill>
                            <a:schemeClr val="tx1"/>
                          </a:solidFill>
                          <a:latin typeface="Arial" pitchFamily="34" charset="0"/>
                          <a:ea typeface="+mn-ea"/>
                          <a:cs typeface="Arial" pitchFamily="34" charset="0"/>
                        </a:rPr>
                        <a:t>1.03 </a:t>
                      </a:r>
                      <a:endParaRPr lang="en-CA" sz="1000" kern="1200" dirty="0">
                        <a:solidFill>
                          <a:schemeClr val="tx1"/>
                        </a:solidFill>
                        <a:latin typeface="Arial" pitchFamily="34" charset="0"/>
                        <a:ea typeface="+mn-ea"/>
                        <a:cs typeface="Arial"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228600" indent="-228600">
                        <a:buFont typeface="+mj-lt"/>
                        <a:buAutoNum type="arabicPeriod" startAt="4"/>
                      </a:pPr>
                      <a:r>
                        <a:rPr lang="en-CA" sz="1000" dirty="0" smtClean="0">
                          <a:solidFill>
                            <a:schemeClr val="tx1"/>
                          </a:solidFill>
                          <a:latin typeface="Arial" pitchFamily="34" charset="0"/>
                          <a:cs typeface="Arial" pitchFamily="34" charset="0"/>
                        </a:rPr>
                        <a:t>Enhanced Tax-based RPP</a:t>
                      </a:r>
                      <a:r>
                        <a:rPr lang="en-CA" sz="1000" baseline="0" dirty="0" smtClean="0">
                          <a:solidFill>
                            <a:schemeClr val="tx1"/>
                          </a:solidFill>
                          <a:latin typeface="Arial" pitchFamily="34" charset="0"/>
                          <a:cs typeface="Arial" pitchFamily="34" charset="0"/>
                        </a:rPr>
                        <a:t> </a:t>
                      </a:r>
                      <a:r>
                        <a:rPr lang="en-CA" sz="1000" dirty="0" smtClean="0">
                          <a:solidFill>
                            <a:schemeClr val="tx1"/>
                          </a:solidFill>
                          <a:latin typeface="Arial" pitchFamily="34" charset="0"/>
                          <a:cs typeface="Arial" pitchFamily="34" charset="0"/>
                        </a:rPr>
                        <a:t>Rebate (5%)</a:t>
                      </a:r>
                    </a:p>
                    <a:p>
                      <a:pPr marL="0" indent="0">
                        <a:buFont typeface="+mj-lt"/>
                        <a:buNone/>
                      </a:pPr>
                      <a:endParaRPr lang="en-CA" sz="1000" dirty="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dirty="0" smtClean="0">
                          <a:solidFill>
                            <a:srgbClr val="0070C0"/>
                          </a:solidFill>
                          <a:latin typeface="Arial" pitchFamily="34" charset="0"/>
                          <a:cs typeface="Arial" pitchFamily="34" charset="0"/>
                        </a:rPr>
                        <a:t>-</a:t>
                      </a:r>
                      <a:endParaRPr lang="en-CA" sz="1000" dirty="0">
                        <a:solidFill>
                          <a:srgbClr val="0070C0"/>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6" name="TextBox 5"/>
          <p:cNvSpPr txBox="1"/>
          <p:nvPr/>
        </p:nvSpPr>
        <p:spPr>
          <a:xfrm>
            <a:off x="76385" y="5733256"/>
            <a:ext cx="9036496" cy="338554"/>
          </a:xfrm>
          <a:prstGeom prst="rect">
            <a:avLst/>
          </a:prstGeom>
          <a:solidFill>
            <a:schemeClr val="bg1"/>
          </a:solidFill>
        </p:spPr>
        <p:txBody>
          <a:bodyPr wrap="square" rtlCol="0">
            <a:spAutoFit/>
          </a:bodyPr>
          <a:lstStyle/>
          <a:p>
            <a:r>
              <a:rPr lang="en-CA" sz="800" b="1" strike="sngStrike" dirty="0" smtClean="0">
                <a:latin typeface="Arial" pitchFamily="34" charset="0"/>
                <a:cs typeface="Arial" panose="020B0604020202020204" pitchFamily="34" charset="0"/>
              </a:rPr>
              <a:t> </a:t>
            </a:r>
          </a:p>
          <a:p>
            <a:r>
              <a:rPr lang="en-CA" sz="800" b="1" dirty="0" smtClean="0">
                <a:latin typeface="Arial" pitchFamily="34" charset="0"/>
                <a:cs typeface="Arial" panose="020B0604020202020204" pitchFamily="34" charset="0"/>
              </a:rPr>
              <a:t>*Note: </a:t>
            </a:r>
            <a:r>
              <a:rPr lang="en-CA" sz="800" dirty="0" smtClean="0">
                <a:latin typeface="Arial" pitchFamily="34" charset="0"/>
                <a:cs typeface="Arial" panose="020B0604020202020204" pitchFamily="34" charset="0"/>
              </a:rPr>
              <a:t>Savings </a:t>
            </a:r>
            <a:r>
              <a:rPr lang="en-CA" sz="800" dirty="0">
                <a:latin typeface="Arial" pitchFamily="34" charset="0"/>
                <a:cs typeface="Arial" panose="020B0604020202020204" pitchFamily="34" charset="0"/>
              </a:rPr>
              <a:t>based on current OESP charge as set by </a:t>
            </a:r>
            <a:r>
              <a:rPr lang="en-CA" sz="800" dirty="0" smtClean="0">
                <a:latin typeface="Arial" pitchFamily="34" charset="0"/>
                <a:cs typeface="Arial" panose="020B0604020202020204" pitchFamily="34" charset="0"/>
              </a:rPr>
              <a:t>OEB.</a:t>
            </a:r>
            <a:endParaRPr lang="en-CA" sz="800" b="1" dirty="0">
              <a:latin typeface="Arial" pitchFamily="34" charset="0"/>
              <a:cs typeface="Arial" panose="020B0604020202020204" pitchFamily="34" charset="0"/>
            </a:endParaRPr>
          </a:p>
        </p:txBody>
      </p:sp>
    </p:spTree>
    <p:extLst>
      <p:ext uri="{BB962C8B-B14F-4D97-AF65-F5344CB8AC3E}">
        <p14:creationId xmlns:p14="http://schemas.microsoft.com/office/powerpoint/2010/main" val="23977180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507288" cy="599728"/>
          </a:xfrm>
        </p:spPr>
        <p:txBody>
          <a:bodyPr>
            <a:normAutofit/>
          </a:bodyPr>
          <a:lstStyle/>
          <a:p>
            <a:r>
              <a:rPr lang="en-CA" sz="2400" b="0" dirty="0" smtClean="0">
                <a:latin typeface="Arial" panose="020B0604020202020204" pitchFamily="34" charset="0"/>
                <a:cs typeface="Arial" panose="020B0604020202020204" pitchFamily="34" charset="0"/>
              </a:rPr>
              <a:t>Fiscal Impacts</a:t>
            </a:r>
            <a:endParaRPr lang="en-CA"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07778744"/>
              </p:ext>
            </p:extLst>
          </p:nvPr>
        </p:nvGraphicFramePr>
        <p:xfrm>
          <a:off x="467546" y="1139945"/>
          <a:ext cx="8496941" cy="3732272"/>
        </p:xfrm>
        <a:graphic>
          <a:graphicData uri="http://schemas.openxmlformats.org/drawingml/2006/table">
            <a:tbl>
              <a:tblPr firstRow="1" bandRow="1">
                <a:tableStyleId>{C4B1156A-380E-4F78-BDF5-A606A8083BF9}</a:tableStyleId>
              </a:tblPr>
              <a:tblGrid>
                <a:gridCol w="4178826"/>
                <a:gridCol w="863623"/>
                <a:gridCol w="863623"/>
                <a:gridCol w="863623"/>
                <a:gridCol w="863623"/>
                <a:gridCol w="863623"/>
              </a:tblGrid>
              <a:tr h="288032">
                <a:tc>
                  <a:txBody>
                    <a:bodyPr/>
                    <a:lstStyle/>
                    <a:p>
                      <a:r>
                        <a:rPr lang="en-CA" sz="1000" b="0" i="1" dirty="0" smtClean="0">
                          <a:solidFill>
                            <a:schemeClr val="tx1"/>
                          </a:solidFill>
                          <a:latin typeface="Arial" pitchFamily="34" charset="0"/>
                          <a:cs typeface="Arial" pitchFamily="34" charset="0"/>
                        </a:rPr>
                        <a:t>$M</a:t>
                      </a:r>
                      <a:endParaRPr lang="en-CA" sz="1000" b="0" i="1" dirty="0">
                        <a:solidFill>
                          <a:schemeClr val="tx1"/>
                        </a:solidFill>
                        <a:latin typeface="Arial" pitchFamily="34" charset="0"/>
                        <a:cs typeface="Arial" pitchFamily="34" charset="0"/>
                      </a:endParaRPr>
                    </a:p>
                  </a:txBody>
                  <a:tcPr/>
                </a:tc>
                <a:tc>
                  <a:txBody>
                    <a:bodyPr/>
                    <a:lstStyle/>
                    <a:p>
                      <a:pPr marL="0" marR="0" algn="ctr">
                        <a:lnSpc>
                          <a:spcPct val="107000"/>
                        </a:lnSpc>
                        <a:spcBef>
                          <a:spcPts val="0"/>
                        </a:spcBef>
                        <a:spcAft>
                          <a:spcPts val="0"/>
                        </a:spcAft>
                      </a:pPr>
                      <a:r>
                        <a:rPr lang="en-CA" sz="1000" b="1" dirty="0" smtClean="0">
                          <a:solidFill>
                            <a:schemeClr val="tx1"/>
                          </a:solidFill>
                          <a:effectLst/>
                          <a:latin typeface="Arial" pitchFamily="34" charset="0"/>
                          <a:cs typeface="Arial" pitchFamily="34" charset="0"/>
                        </a:rPr>
                        <a:t>2016-17</a:t>
                      </a:r>
                      <a:endParaRPr lang="en-CA" sz="1000" b="1"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gn="ctr">
                        <a:lnSpc>
                          <a:spcPct val="107000"/>
                        </a:lnSpc>
                        <a:spcBef>
                          <a:spcPts val="0"/>
                        </a:spcBef>
                        <a:spcAft>
                          <a:spcPts val="0"/>
                        </a:spcAft>
                      </a:pPr>
                      <a:r>
                        <a:rPr lang="en-CA" sz="1000" b="1" dirty="0" smtClean="0">
                          <a:solidFill>
                            <a:schemeClr val="tx1"/>
                          </a:solidFill>
                          <a:effectLst/>
                          <a:latin typeface="Arial" pitchFamily="34" charset="0"/>
                          <a:cs typeface="Arial" pitchFamily="34" charset="0"/>
                        </a:rPr>
                        <a:t>2017-18</a:t>
                      </a:r>
                      <a:endParaRPr lang="en-CA" sz="1000" b="1"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gn="ctr">
                        <a:lnSpc>
                          <a:spcPct val="107000"/>
                        </a:lnSpc>
                        <a:spcBef>
                          <a:spcPts val="0"/>
                        </a:spcBef>
                        <a:spcAft>
                          <a:spcPts val="0"/>
                        </a:spcAft>
                      </a:pPr>
                      <a:r>
                        <a:rPr lang="en-CA" sz="1000" b="1" dirty="0" smtClean="0">
                          <a:solidFill>
                            <a:schemeClr val="tx1"/>
                          </a:solidFill>
                          <a:effectLst/>
                          <a:latin typeface="Arial" pitchFamily="34" charset="0"/>
                          <a:cs typeface="Arial" pitchFamily="34" charset="0"/>
                        </a:rPr>
                        <a:t>2018-19</a:t>
                      </a:r>
                      <a:endParaRPr lang="en-CA" sz="1000" b="1"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gn="ctr">
                        <a:lnSpc>
                          <a:spcPct val="107000"/>
                        </a:lnSpc>
                        <a:spcBef>
                          <a:spcPts val="0"/>
                        </a:spcBef>
                        <a:spcAft>
                          <a:spcPts val="0"/>
                        </a:spcAft>
                      </a:pPr>
                      <a:r>
                        <a:rPr lang="en-CA" sz="1000" b="1" dirty="0" smtClean="0">
                          <a:solidFill>
                            <a:schemeClr val="tx1"/>
                          </a:solidFill>
                          <a:effectLst/>
                          <a:latin typeface="Arial" pitchFamily="34" charset="0"/>
                          <a:cs typeface="Arial" pitchFamily="34" charset="0"/>
                        </a:rPr>
                        <a:t>2019-20</a:t>
                      </a:r>
                      <a:endParaRPr lang="en-CA" sz="1000" b="1"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CA" sz="1000" b="1" dirty="0" smtClean="0">
                          <a:solidFill>
                            <a:schemeClr val="tx1"/>
                          </a:solidFill>
                          <a:effectLst/>
                          <a:latin typeface="Arial" pitchFamily="34" charset="0"/>
                          <a:cs typeface="Arial" pitchFamily="34" charset="0"/>
                        </a:rPr>
                        <a:t>2020-21</a:t>
                      </a:r>
                      <a:endParaRPr lang="en-CA" sz="1000" b="1" baseline="30000" dirty="0" smtClean="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r>
              <a:tr h="182880">
                <a:tc>
                  <a:txBody>
                    <a:bodyPr/>
                    <a:lstStyle/>
                    <a:p>
                      <a:pPr marL="228600" indent="-228600">
                        <a:buFont typeface="+mj-lt"/>
                        <a:buAutoNum type="arabicPeriod"/>
                      </a:pPr>
                      <a:r>
                        <a:rPr lang="en-CA" sz="1000" b="0" baseline="0" dirty="0" smtClean="0">
                          <a:solidFill>
                            <a:schemeClr val="tx1"/>
                          </a:solidFill>
                          <a:latin typeface="Arial" pitchFamily="34" charset="0"/>
                          <a:cs typeface="Arial" pitchFamily="34" charset="0"/>
                        </a:rPr>
                        <a:t>Global Adjustment (GA) Financing (Moderate)</a:t>
                      </a:r>
                    </a:p>
                    <a:p>
                      <a:pPr marL="0" indent="0">
                        <a:buFont typeface="+mj-lt"/>
                        <a:buNone/>
                      </a:pPr>
                      <a:endParaRPr lang="en-CA" sz="1000" b="0" baseline="0" dirty="0" smtClean="0">
                        <a:solidFill>
                          <a:schemeClr val="tx1"/>
                        </a:solidFill>
                        <a:latin typeface="Arial" pitchFamily="34" charset="0"/>
                        <a:cs typeface="Arial" pitchFamily="34" charset="0"/>
                      </a:endParaRPr>
                    </a:p>
                  </a:txBody>
                  <a:tcPr anchor="ct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TBC</a:t>
                      </a:r>
                      <a:endParaRPr lang="en-CA" sz="10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TBC</a:t>
                      </a:r>
                      <a:endParaRPr lang="en-CA" sz="10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TBC</a:t>
                      </a:r>
                      <a:endParaRPr lang="en-CA" sz="10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TBC</a:t>
                      </a:r>
                      <a:endParaRPr lang="en-CA" sz="10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TBC</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r>
              <a:tr h="182880">
                <a:tc gridSpan="6">
                  <a:txBody>
                    <a:bodyPr/>
                    <a:lstStyle/>
                    <a:p>
                      <a:pPr marL="233363" marR="0" lvl="1" indent="-228600" algn="l" defTabSz="914400" rtl="0" eaLnBrk="1" fontAlgn="auto" latinLnBrk="0" hangingPunct="1">
                        <a:lnSpc>
                          <a:spcPct val="100000"/>
                        </a:lnSpc>
                        <a:spcBef>
                          <a:spcPts val="0"/>
                        </a:spcBef>
                        <a:spcAft>
                          <a:spcPts val="0"/>
                        </a:spcAft>
                        <a:buClrTx/>
                        <a:buSzTx/>
                        <a:buFont typeface="+mj-lt"/>
                        <a:buAutoNum type="arabicPeriod" startAt="2"/>
                        <a:tabLst/>
                        <a:defRPr/>
                      </a:pPr>
                      <a:r>
                        <a:rPr lang="en-CA" sz="1000" dirty="0" smtClean="0">
                          <a:solidFill>
                            <a:schemeClr val="tx1"/>
                          </a:solidFill>
                          <a:latin typeface="Arial" pitchFamily="34" charset="0"/>
                          <a:cs typeface="Arial" pitchFamily="34" charset="0"/>
                        </a:rPr>
                        <a:t>Fund Electricity</a:t>
                      </a:r>
                      <a:r>
                        <a:rPr lang="en-CA" sz="1000" baseline="0" dirty="0" smtClean="0">
                          <a:solidFill>
                            <a:schemeClr val="tx1"/>
                          </a:solidFill>
                          <a:latin typeface="Arial" pitchFamily="34" charset="0"/>
                          <a:cs typeface="Arial" pitchFamily="34" charset="0"/>
                        </a:rPr>
                        <a:t> Support Programs Through the Tax-Base*</a:t>
                      </a:r>
                      <a:endParaRPr lang="en-CA" sz="1000" i="1" strike="sngStrike" baseline="0" dirty="0" smtClean="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hMerge="1">
                  <a:txBody>
                    <a:bodyPr/>
                    <a:lstStyle/>
                    <a:p>
                      <a:endParaRPr lang="en-CA" sz="900" dirty="0">
                        <a:latin typeface="Arial" panose="020B0604020202020204" pitchFamily="34" charset="0"/>
                        <a:cs typeface="Arial" panose="020B0604020202020204"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algn="ctr" defTabSz="914400" rtl="0" eaLnBrk="1" fontAlgn="b" latinLnBrk="0" hangingPunct="1"/>
                      <a:endParaRPr lang="en-CA" sz="900"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algn="ctr" defTabSz="914400" rtl="0" eaLnBrk="1" fontAlgn="b" latinLnBrk="0" hangingPunct="1"/>
                      <a:endParaRPr lang="en-CA" sz="900"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algn="ctr" defTabSz="914400" rtl="0" eaLnBrk="1" fontAlgn="b" latinLnBrk="0" hangingPunct="1"/>
                      <a:endParaRPr lang="en-CA" sz="900"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algn="ctr" defTabSz="914400" rtl="0" eaLnBrk="1" fontAlgn="b" latinLnBrk="0" hangingPunct="1"/>
                      <a:endParaRPr lang="en-CA" sz="900"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461963" marR="0" lvl="2" indent="0" algn="l" defTabSz="914400" rtl="0" eaLnBrk="1" fontAlgn="auto" latinLnBrk="0" hangingPunct="1">
                        <a:lnSpc>
                          <a:spcPct val="100000"/>
                        </a:lnSpc>
                        <a:spcBef>
                          <a:spcPts val="0"/>
                        </a:spcBef>
                        <a:spcAft>
                          <a:spcPts val="0"/>
                        </a:spcAft>
                        <a:buClrTx/>
                        <a:buSzTx/>
                        <a:buFont typeface="+mj-lt"/>
                        <a:buNone/>
                        <a:tabLst/>
                        <a:defRPr/>
                      </a:pPr>
                      <a:r>
                        <a:rPr lang="en-CA" sz="1000" i="0" strike="noStrike" baseline="0" dirty="0" smtClean="0">
                          <a:solidFill>
                            <a:schemeClr val="tx1"/>
                          </a:solidFill>
                          <a:latin typeface="Arial" pitchFamily="34" charset="0"/>
                          <a:cs typeface="Arial" pitchFamily="34" charset="0"/>
                        </a:rPr>
                        <a:t>a. RRRP</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strike="noStrike" dirty="0" smtClean="0">
                          <a:solidFill>
                            <a:schemeClr val="tx1"/>
                          </a:solidFill>
                          <a:latin typeface="Arial" panose="020B0604020202020204" pitchFamily="34" charset="0"/>
                          <a:cs typeface="Arial" panose="020B0604020202020204" pitchFamily="34" charset="0"/>
                        </a:rPr>
                        <a:t>-</a:t>
                      </a:r>
                      <a:endParaRPr lang="en-CA" sz="1000" strike="noStrike" dirty="0">
                        <a:solidFill>
                          <a:schemeClr val="tx1"/>
                        </a:solidFill>
                        <a:latin typeface="Arial" panose="020B0604020202020204" pitchFamily="34" charset="0"/>
                        <a:cs typeface="Arial" panose="020B0604020202020204"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000" strike="noStrike" kern="1200" dirty="0" smtClean="0">
                          <a:solidFill>
                            <a:schemeClr val="tx1"/>
                          </a:solidFill>
                          <a:latin typeface="Arial" pitchFamily="34" charset="0"/>
                          <a:ea typeface="+mn-ea"/>
                          <a:cs typeface="Arial" pitchFamily="34" charset="0"/>
                        </a:rPr>
                        <a:t>$457</a:t>
                      </a:r>
                      <a:endParaRPr lang="en-CA" sz="10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000" strike="noStrike" kern="1200" dirty="0" smtClean="0">
                          <a:solidFill>
                            <a:schemeClr val="tx1"/>
                          </a:solidFill>
                          <a:latin typeface="Arial" pitchFamily="34" charset="0"/>
                          <a:ea typeface="+mn-ea"/>
                          <a:cs typeface="Arial" pitchFamily="34" charset="0"/>
                        </a:rPr>
                        <a:t>$469</a:t>
                      </a:r>
                      <a:endParaRPr lang="en-CA" sz="10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000" strike="noStrike" kern="1200" baseline="0" dirty="0" smtClean="0">
                          <a:solidFill>
                            <a:schemeClr val="tx1"/>
                          </a:solidFill>
                          <a:latin typeface="Arial" pitchFamily="34" charset="0"/>
                          <a:ea typeface="+mn-ea"/>
                          <a:cs typeface="Arial" pitchFamily="34" charset="0"/>
                        </a:rPr>
                        <a:t>$479</a:t>
                      </a:r>
                      <a:endParaRPr lang="en-CA" sz="10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000" strike="noStrike" kern="1200" dirty="0" smtClean="0">
                          <a:solidFill>
                            <a:schemeClr val="tx1"/>
                          </a:solidFill>
                          <a:latin typeface="Arial" pitchFamily="34" charset="0"/>
                          <a:ea typeface="+mn-ea"/>
                          <a:cs typeface="Arial" pitchFamily="34" charset="0"/>
                        </a:rPr>
                        <a:t>$493</a:t>
                      </a:r>
                      <a:endParaRPr lang="en-CA" sz="10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461963" marR="0" lvl="2" indent="0" algn="l" defTabSz="914400" rtl="0" eaLnBrk="1" fontAlgn="auto" latinLnBrk="0" hangingPunct="1">
                        <a:lnSpc>
                          <a:spcPct val="100000"/>
                        </a:lnSpc>
                        <a:spcBef>
                          <a:spcPts val="0"/>
                        </a:spcBef>
                        <a:spcAft>
                          <a:spcPts val="0"/>
                        </a:spcAft>
                        <a:buClrTx/>
                        <a:buSzTx/>
                        <a:buFont typeface="+mj-lt"/>
                        <a:buNone/>
                        <a:tabLst/>
                        <a:defRPr/>
                      </a:pPr>
                      <a:r>
                        <a:rPr lang="en-CA" sz="1000" i="0" strike="noStrike" baseline="0" dirty="0" smtClean="0">
                          <a:solidFill>
                            <a:schemeClr val="tx1"/>
                          </a:solidFill>
                          <a:latin typeface="Arial" pitchFamily="34" charset="0"/>
                          <a:cs typeface="Arial" pitchFamily="34" charset="0"/>
                        </a:rPr>
                        <a:t>b. OESP</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strike="noStrike" dirty="0" smtClean="0">
                          <a:solidFill>
                            <a:schemeClr val="tx1"/>
                          </a:solidFill>
                          <a:latin typeface="Arial" panose="020B0604020202020204" pitchFamily="34" charset="0"/>
                          <a:cs typeface="Arial" panose="020B0604020202020204" pitchFamily="34" charset="0"/>
                        </a:rPr>
                        <a:t>-</a:t>
                      </a:r>
                      <a:endParaRPr lang="en-CA" sz="1000" strike="noStrike" dirty="0">
                        <a:solidFill>
                          <a:schemeClr val="tx1"/>
                        </a:solidFill>
                        <a:latin typeface="Arial" panose="020B0604020202020204" pitchFamily="34" charset="0"/>
                        <a:cs typeface="Arial" panose="020B0604020202020204"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000" strike="noStrike" kern="1200" dirty="0" smtClean="0">
                          <a:solidFill>
                            <a:schemeClr val="tx1"/>
                          </a:solidFill>
                          <a:latin typeface="Arial" pitchFamily="34" charset="0"/>
                          <a:ea typeface="+mn-ea"/>
                          <a:cs typeface="Arial" pitchFamily="34" charset="0"/>
                        </a:rPr>
                        <a:t>162</a:t>
                      </a:r>
                      <a:endParaRPr lang="en-CA" sz="10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000" strike="noStrike" kern="1200" dirty="0" smtClean="0">
                          <a:solidFill>
                            <a:schemeClr val="tx1"/>
                          </a:solidFill>
                          <a:latin typeface="Arial" pitchFamily="34" charset="0"/>
                          <a:ea typeface="+mn-ea"/>
                          <a:cs typeface="Arial" pitchFamily="34" charset="0"/>
                        </a:rPr>
                        <a:t>225</a:t>
                      </a:r>
                      <a:endParaRPr lang="en-CA" sz="10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000" strike="noStrike" kern="1200" dirty="0" smtClean="0">
                          <a:solidFill>
                            <a:schemeClr val="tx1"/>
                          </a:solidFill>
                          <a:latin typeface="Arial" pitchFamily="34" charset="0"/>
                          <a:ea typeface="+mn-ea"/>
                          <a:cs typeface="Arial" pitchFamily="34" charset="0"/>
                        </a:rPr>
                        <a:t>279</a:t>
                      </a:r>
                      <a:endParaRPr lang="en-CA" sz="10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000" strike="noStrike" kern="1200" dirty="0" smtClean="0">
                          <a:solidFill>
                            <a:schemeClr val="tx1"/>
                          </a:solidFill>
                          <a:latin typeface="Arial" pitchFamily="34" charset="0"/>
                          <a:ea typeface="+mn-ea"/>
                          <a:cs typeface="Arial" pitchFamily="34" charset="0"/>
                        </a:rPr>
                        <a:t>323</a:t>
                      </a:r>
                      <a:endParaRPr lang="en-CA" sz="10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461963" marR="0" lvl="2" indent="0" algn="l" defTabSz="914400" rtl="0" eaLnBrk="1" fontAlgn="auto" latinLnBrk="0" hangingPunct="1">
                        <a:lnSpc>
                          <a:spcPct val="100000"/>
                        </a:lnSpc>
                        <a:spcBef>
                          <a:spcPts val="0"/>
                        </a:spcBef>
                        <a:spcAft>
                          <a:spcPts val="0"/>
                        </a:spcAft>
                        <a:buClrTx/>
                        <a:buSzTx/>
                        <a:buFont typeface="+mj-lt"/>
                        <a:buNone/>
                        <a:tabLst/>
                        <a:defRPr/>
                      </a:pPr>
                      <a:r>
                        <a:rPr lang="en-CA" sz="1000" i="0" strike="noStrike" baseline="0" dirty="0" smtClean="0">
                          <a:solidFill>
                            <a:schemeClr val="tx1"/>
                          </a:solidFill>
                          <a:latin typeface="Arial" pitchFamily="34" charset="0"/>
                          <a:cs typeface="Arial" pitchFamily="34" charset="0"/>
                        </a:rPr>
                        <a:t>c. Low-Income Conservation</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strike="noStrike" dirty="0" smtClean="0">
                          <a:solidFill>
                            <a:schemeClr val="tx1"/>
                          </a:solidFill>
                          <a:latin typeface="Arial" panose="020B0604020202020204" pitchFamily="34" charset="0"/>
                          <a:cs typeface="Arial" panose="020B0604020202020204" pitchFamily="34" charset="0"/>
                        </a:rPr>
                        <a:t>-</a:t>
                      </a:r>
                      <a:endParaRPr lang="en-CA" sz="1000" strike="noStrike" dirty="0">
                        <a:solidFill>
                          <a:schemeClr val="tx1"/>
                        </a:solidFill>
                        <a:latin typeface="Arial" panose="020B0604020202020204" pitchFamily="34" charset="0"/>
                        <a:cs typeface="Arial" panose="020B0604020202020204"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000" strike="noStrike" kern="1200" dirty="0" smtClean="0">
                          <a:solidFill>
                            <a:schemeClr val="tx1"/>
                          </a:solidFill>
                          <a:latin typeface="Arial" pitchFamily="34" charset="0"/>
                          <a:ea typeface="+mn-ea"/>
                          <a:cs typeface="Arial" pitchFamily="34" charset="0"/>
                        </a:rPr>
                        <a:t>60</a:t>
                      </a:r>
                      <a:endParaRPr lang="en-CA" sz="10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000" strike="noStrike" kern="1200" dirty="0" smtClean="0">
                          <a:solidFill>
                            <a:schemeClr val="tx1"/>
                          </a:solidFill>
                          <a:latin typeface="Arial" pitchFamily="34" charset="0"/>
                          <a:ea typeface="+mn-ea"/>
                          <a:cs typeface="Arial" pitchFamily="34" charset="0"/>
                        </a:rPr>
                        <a:t>60</a:t>
                      </a:r>
                      <a:endParaRPr lang="en-CA" sz="10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000" strike="noStrike" kern="1200" dirty="0" smtClean="0">
                          <a:solidFill>
                            <a:schemeClr val="tx1"/>
                          </a:solidFill>
                          <a:latin typeface="Arial" pitchFamily="34" charset="0"/>
                          <a:ea typeface="+mn-ea"/>
                          <a:cs typeface="Arial" pitchFamily="34" charset="0"/>
                        </a:rPr>
                        <a:t>60</a:t>
                      </a:r>
                      <a:endParaRPr lang="en-CA" sz="10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000" strike="noStrike" kern="1200" dirty="0" smtClean="0">
                          <a:solidFill>
                            <a:schemeClr val="tx1"/>
                          </a:solidFill>
                          <a:latin typeface="Arial" pitchFamily="34" charset="0"/>
                          <a:ea typeface="+mn-ea"/>
                          <a:cs typeface="Arial" pitchFamily="34" charset="0"/>
                        </a:rPr>
                        <a:t>60</a:t>
                      </a:r>
                      <a:endParaRPr lang="en-CA" sz="10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461963" marR="0" lvl="2" indent="0" algn="l" defTabSz="914400" rtl="0" eaLnBrk="1" fontAlgn="auto" latinLnBrk="0" hangingPunct="1">
                        <a:lnSpc>
                          <a:spcPct val="100000"/>
                        </a:lnSpc>
                        <a:spcBef>
                          <a:spcPts val="0"/>
                        </a:spcBef>
                        <a:spcAft>
                          <a:spcPts val="0"/>
                        </a:spcAft>
                        <a:buClrTx/>
                        <a:buSzTx/>
                        <a:buFont typeface="+mj-lt"/>
                        <a:buNone/>
                        <a:tabLst/>
                        <a:defRPr/>
                      </a:pPr>
                      <a:r>
                        <a:rPr lang="en-CA" sz="1000" i="0" strike="noStrike" baseline="0" dirty="0" smtClean="0">
                          <a:solidFill>
                            <a:schemeClr val="tx1"/>
                          </a:solidFill>
                          <a:latin typeface="Arial" pitchFamily="34" charset="0"/>
                          <a:cs typeface="Arial" pitchFamily="34" charset="0"/>
                        </a:rPr>
                        <a:t>d. First Nations Rate</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strike="noStrike" dirty="0" smtClean="0">
                          <a:solidFill>
                            <a:schemeClr val="tx1"/>
                          </a:solidFill>
                          <a:latin typeface="Arial" panose="020B0604020202020204" pitchFamily="34" charset="0"/>
                          <a:cs typeface="Arial" panose="020B0604020202020204" pitchFamily="34" charset="0"/>
                        </a:rPr>
                        <a:t>-</a:t>
                      </a:r>
                      <a:endParaRPr lang="en-CA" sz="1000" strike="noStrike" dirty="0">
                        <a:solidFill>
                          <a:schemeClr val="tx1"/>
                        </a:solidFill>
                        <a:latin typeface="Arial" panose="020B0604020202020204" pitchFamily="34" charset="0"/>
                        <a:cs typeface="Arial" panose="020B0604020202020204"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000" strike="noStrike" kern="1200" dirty="0" smtClean="0">
                          <a:solidFill>
                            <a:schemeClr val="tx1"/>
                          </a:solidFill>
                          <a:latin typeface="Arial" pitchFamily="34" charset="0"/>
                          <a:ea typeface="+mn-ea"/>
                          <a:cs typeface="Arial" pitchFamily="34" charset="0"/>
                        </a:rPr>
                        <a:t>18</a:t>
                      </a:r>
                      <a:endParaRPr lang="en-CA" sz="10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000" strike="noStrike" kern="1200" dirty="0" smtClean="0">
                          <a:solidFill>
                            <a:schemeClr val="tx1"/>
                          </a:solidFill>
                          <a:latin typeface="Arial" pitchFamily="34" charset="0"/>
                          <a:ea typeface="+mn-ea"/>
                          <a:cs typeface="Arial" pitchFamily="34" charset="0"/>
                        </a:rPr>
                        <a:t>18</a:t>
                      </a:r>
                      <a:endParaRPr lang="en-CA" sz="10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000" strike="noStrike" kern="1200" dirty="0" smtClean="0">
                          <a:solidFill>
                            <a:schemeClr val="tx1"/>
                          </a:solidFill>
                          <a:latin typeface="Arial" pitchFamily="34" charset="0"/>
                          <a:ea typeface="+mn-ea"/>
                          <a:cs typeface="Arial" pitchFamily="34" charset="0"/>
                        </a:rPr>
                        <a:t>18</a:t>
                      </a:r>
                      <a:endParaRPr lang="en-CA" sz="10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000" strike="noStrike" kern="1200" dirty="0" smtClean="0">
                          <a:solidFill>
                            <a:schemeClr val="tx1"/>
                          </a:solidFill>
                          <a:latin typeface="Arial" pitchFamily="34" charset="0"/>
                          <a:ea typeface="+mn-ea"/>
                          <a:cs typeface="Arial" pitchFamily="34" charset="0"/>
                        </a:rPr>
                        <a:t>18</a:t>
                      </a:r>
                      <a:endParaRPr lang="en-CA" sz="10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233363" marR="0" lvl="1" indent="-228600" algn="l" defTabSz="914400" rtl="0" eaLnBrk="1" fontAlgn="auto" latinLnBrk="0" hangingPunct="1">
                        <a:lnSpc>
                          <a:spcPct val="100000"/>
                        </a:lnSpc>
                        <a:spcBef>
                          <a:spcPts val="0"/>
                        </a:spcBef>
                        <a:spcAft>
                          <a:spcPts val="0"/>
                        </a:spcAft>
                        <a:buClrTx/>
                        <a:buSzTx/>
                        <a:buFont typeface="+mj-lt"/>
                        <a:buAutoNum type="arabicPeriod" startAt="3"/>
                        <a:tabLst/>
                        <a:defRPr/>
                      </a:pPr>
                      <a:r>
                        <a:rPr lang="en-CA" sz="1000" kern="1200" dirty="0" smtClean="0">
                          <a:solidFill>
                            <a:schemeClr val="tx1"/>
                          </a:solidFill>
                          <a:latin typeface="Arial" pitchFamily="34" charset="0"/>
                          <a:ea typeface="+mn-ea"/>
                          <a:cs typeface="Arial" pitchFamily="34" charset="0"/>
                        </a:rPr>
                        <a:t>Empowering</a:t>
                      </a:r>
                      <a:r>
                        <a:rPr lang="en-CA" sz="1000" kern="1200" baseline="0" dirty="0" smtClean="0">
                          <a:solidFill>
                            <a:schemeClr val="tx1"/>
                          </a:solidFill>
                          <a:latin typeface="Arial" pitchFamily="34" charset="0"/>
                          <a:ea typeface="+mn-ea"/>
                          <a:cs typeface="Arial" pitchFamily="34" charset="0"/>
                        </a:rPr>
                        <a:t> Energy Agencies To Increase Cost Effectiveness and Improve Efficiency</a:t>
                      </a:r>
                      <a:endParaRPr lang="en-CA" sz="1000" kern="1200" dirty="0" smtClean="0">
                        <a:solidFill>
                          <a:schemeClr val="tx1"/>
                        </a:solidFill>
                        <a:latin typeface="Arial" pitchFamily="34" charset="0"/>
                        <a:ea typeface="+mn-ea"/>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marL="0" algn="ctr" defTabSz="914400" rtl="0" eaLnBrk="1" latinLnBrk="0" hangingPunct="1"/>
                      <a:endParaRPr lang="en-CA" sz="100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endParaRPr lang="en-CA" sz="100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endParaRPr lang="en-CA" sz="100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endParaRPr lang="en-CA" sz="100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endParaRPr lang="en-CA" sz="100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marR="0" lvl="2" indent="-228600" algn="l" defTabSz="914400" rtl="0" eaLnBrk="1" fontAlgn="auto" latinLnBrk="0" hangingPunct="1">
                        <a:lnSpc>
                          <a:spcPct val="100000"/>
                        </a:lnSpc>
                        <a:spcBef>
                          <a:spcPts val="0"/>
                        </a:spcBef>
                        <a:spcAft>
                          <a:spcPts val="0"/>
                        </a:spcAft>
                        <a:buClrTx/>
                        <a:buSzTx/>
                        <a:buFont typeface="+mj-lt"/>
                        <a:buAutoNum type="alphaLcPeriod"/>
                        <a:tabLst/>
                        <a:defRPr/>
                      </a:pPr>
                      <a:r>
                        <a:rPr lang="en-CA" sz="1000" kern="1200" dirty="0" smtClean="0">
                          <a:solidFill>
                            <a:schemeClr val="tx1"/>
                          </a:solidFill>
                          <a:latin typeface="Arial" pitchFamily="34" charset="0"/>
                          <a:ea typeface="+mn-ea"/>
                          <a:cs typeface="Arial" pitchFamily="34" charset="0"/>
                        </a:rPr>
                        <a:t>IESO – Market Renewal</a:t>
                      </a:r>
                    </a:p>
                    <a:p>
                      <a:pPr marL="4763" marR="0" lvl="1" indent="0" algn="l" defTabSz="914400" rtl="0" eaLnBrk="1" fontAlgn="auto" latinLnBrk="0" hangingPunct="1">
                        <a:lnSpc>
                          <a:spcPct val="100000"/>
                        </a:lnSpc>
                        <a:spcBef>
                          <a:spcPts val="0"/>
                        </a:spcBef>
                        <a:spcAft>
                          <a:spcPts val="0"/>
                        </a:spcAft>
                        <a:buClrTx/>
                        <a:buSzTx/>
                        <a:buFont typeface="+mj-lt"/>
                        <a:buNone/>
                        <a:tabLst/>
                        <a:defRPr/>
                      </a:pPr>
                      <a:endParaRPr lang="en-CA" sz="1000" kern="1200" dirty="0" smtClean="0">
                        <a:solidFill>
                          <a:schemeClr val="tx1"/>
                        </a:solidFill>
                        <a:latin typeface="Arial" pitchFamily="34" charset="0"/>
                        <a:ea typeface="+mn-ea"/>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marL="0" algn="ctr" defTabSz="914400" rtl="0" eaLnBrk="1" latinLnBrk="0" hangingPunct="1"/>
                      <a:r>
                        <a:rPr lang="en-CA" sz="1000" kern="1200" dirty="0" smtClean="0">
                          <a:solidFill>
                            <a:schemeClr val="tx1"/>
                          </a:solidFill>
                          <a:latin typeface="Arial" pitchFamily="34" charset="0"/>
                          <a:ea typeface="+mn-ea"/>
                          <a:cs typeface="Arial" pitchFamily="34" charset="0"/>
                        </a:rPr>
                        <a:t>-</a:t>
                      </a:r>
                      <a:endParaRPr lang="en-CA" sz="100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en-CA" sz="1000" kern="1200" dirty="0" smtClean="0">
                          <a:solidFill>
                            <a:schemeClr val="tx1"/>
                          </a:solidFill>
                          <a:latin typeface="Arial" pitchFamily="34" charset="0"/>
                          <a:ea typeface="+mn-ea"/>
                          <a:cs typeface="Arial" pitchFamily="34" charset="0"/>
                        </a:rPr>
                        <a:t>-</a:t>
                      </a:r>
                      <a:endParaRPr lang="en-CA" sz="100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en-CA" sz="1000" kern="1200" dirty="0" smtClean="0">
                          <a:solidFill>
                            <a:schemeClr val="tx1"/>
                          </a:solidFill>
                          <a:latin typeface="Arial" pitchFamily="34" charset="0"/>
                          <a:ea typeface="+mn-ea"/>
                          <a:cs typeface="Arial" pitchFamily="34" charset="0"/>
                        </a:rPr>
                        <a:t>-</a:t>
                      </a:r>
                      <a:endParaRPr lang="en-CA" sz="100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en-CA" sz="1000" kern="1200" dirty="0" smtClean="0">
                          <a:solidFill>
                            <a:schemeClr val="tx1"/>
                          </a:solidFill>
                          <a:latin typeface="Arial" pitchFamily="34" charset="0"/>
                          <a:ea typeface="+mn-ea"/>
                          <a:cs typeface="Arial" pitchFamily="34" charset="0"/>
                        </a:rPr>
                        <a:t>-</a:t>
                      </a:r>
                      <a:endParaRPr lang="en-CA" sz="100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en-CA" sz="1000" kern="1200" dirty="0" smtClean="0">
                          <a:solidFill>
                            <a:schemeClr val="tx1"/>
                          </a:solidFill>
                          <a:latin typeface="Arial" pitchFamily="34" charset="0"/>
                          <a:ea typeface="+mn-ea"/>
                          <a:cs typeface="Arial" pitchFamily="34" charset="0"/>
                        </a:rPr>
                        <a:t>-</a:t>
                      </a:r>
                      <a:endParaRPr lang="en-CA" sz="100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marR="0" lvl="2" indent="-228600" algn="l" defTabSz="914400" rtl="0" eaLnBrk="1" fontAlgn="auto" latinLnBrk="0" hangingPunct="1">
                        <a:lnSpc>
                          <a:spcPct val="100000"/>
                        </a:lnSpc>
                        <a:spcBef>
                          <a:spcPts val="0"/>
                        </a:spcBef>
                        <a:spcAft>
                          <a:spcPts val="0"/>
                        </a:spcAft>
                        <a:buClrTx/>
                        <a:buSzTx/>
                        <a:buFont typeface="+mj-lt"/>
                        <a:buAutoNum type="alphaLcPeriod" startAt="2"/>
                        <a:tabLst/>
                        <a:defRPr/>
                      </a:pPr>
                      <a:r>
                        <a:rPr lang="en-CA" sz="1000" kern="1200" dirty="0" smtClean="0">
                          <a:solidFill>
                            <a:schemeClr val="tx1"/>
                          </a:solidFill>
                          <a:latin typeface="Arial" pitchFamily="34" charset="0"/>
                          <a:ea typeface="+mn-ea"/>
                          <a:cs typeface="Arial" pitchFamily="34" charset="0"/>
                        </a:rPr>
                        <a:t>OEB – LDC Efficiencies /</a:t>
                      </a:r>
                      <a:r>
                        <a:rPr lang="en-CA" sz="1000" kern="1200" baseline="0" dirty="0" smtClean="0">
                          <a:solidFill>
                            <a:schemeClr val="tx1"/>
                          </a:solidFill>
                          <a:latin typeface="Arial" pitchFamily="34" charset="0"/>
                          <a:ea typeface="+mn-ea"/>
                          <a:cs typeface="Arial" pitchFamily="34" charset="0"/>
                        </a:rPr>
                        <a:t> Rates</a:t>
                      </a:r>
                      <a:endParaRPr lang="en-CA" sz="1000" kern="1200" dirty="0" smtClean="0">
                        <a:solidFill>
                          <a:schemeClr val="tx1"/>
                        </a:solidFill>
                        <a:latin typeface="Arial" pitchFamily="34" charset="0"/>
                        <a:ea typeface="+mn-ea"/>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marL="0" algn="ctr" defTabSz="914400" rtl="0" eaLnBrk="1" latinLnBrk="0" hangingPunct="1"/>
                      <a:r>
                        <a:rPr lang="en-CA" sz="1000" kern="1200" dirty="0" smtClean="0">
                          <a:solidFill>
                            <a:schemeClr val="tx1"/>
                          </a:solidFill>
                          <a:latin typeface="Arial" pitchFamily="34" charset="0"/>
                          <a:ea typeface="+mn-ea"/>
                          <a:cs typeface="Arial" pitchFamily="34" charset="0"/>
                        </a:rPr>
                        <a:t>-</a:t>
                      </a:r>
                      <a:endParaRPr lang="en-CA" sz="100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en-CA" sz="1000" kern="1200" dirty="0" smtClean="0">
                          <a:solidFill>
                            <a:schemeClr val="tx1"/>
                          </a:solidFill>
                          <a:latin typeface="Arial" pitchFamily="34" charset="0"/>
                          <a:ea typeface="+mn-ea"/>
                          <a:cs typeface="Arial" pitchFamily="34" charset="0"/>
                        </a:rPr>
                        <a:t>-</a:t>
                      </a:r>
                      <a:endParaRPr lang="en-CA" sz="100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en-CA" sz="1000" kern="1200" dirty="0" smtClean="0">
                          <a:solidFill>
                            <a:schemeClr val="tx1"/>
                          </a:solidFill>
                          <a:latin typeface="Arial" pitchFamily="34" charset="0"/>
                          <a:ea typeface="+mn-ea"/>
                          <a:cs typeface="Arial" pitchFamily="34" charset="0"/>
                        </a:rPr>
                        <a:t>-</a:t>
                      </a:r>
                      <a:endParaRPr lang="en-CA" sz="100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en-CA" sz="1000" kern="1200" dirty="0" smtClean="0">
                          <a:solidFill>
                            <a:schemeClr val="tx1"/>
                          </a:solidFill>
                          <a:latin typeface="Arial" pitchFamily="34" charset="0"/>
                          <a:ea typeface="+mn-ea"/>
                          <a:cs typeface="Arial" pitchFamily="34" charset="0"/>
                        </a:rPr>
                        <a:t>-</a:t>
                      </a:r>
                      <a:endParaRPr lang="en-CA" sz="100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en-CA" sz="1000" kern="1200" dirty="0" smtClean="0">
                          <a:solidFill>
                            <a:schemeClr val="tx1"/>
                          </a:solidFill>
                          <a:latin typeface="Arial" pitchFamily="34" charset="0"/>
                          <a:ea typeface="+mn-ea"/>
                          <a:cs typeface="Arial" pitchFamily="34" charset="0"/>
                        </a:rPr>
                        <a:t>-</a:t>
                      </a:r>
                      <a:endParaRPr lang="en-CA" sz="100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marR="0" lvl="2" indent="-228600" algn="l" defTabSz="914400" rtl="0" eaLnBrk="1" fontAlgn="auto" latinLnBrk="0" hangingPunct="1">
                        <a:lnSpc>
                          <a:spcPct val="100000"/>
                        </a:lnSpc>
                        <a:spcBef>
                          <a:spcPts val="0"/>
                        </a:spcBef>
                        <a:spcAft>
                          <a:spcPts val="0"/>
                        </a:spcAft>
                        <a:buClrTx/>
                        <a:buSzTx/>
                        <a:buFont typeface="+mj-lt"/>
                        <a:buAutoNum type="alphaLcPeriod" startAt="3"/>
                        <a:tabLst/>
                        <a:defRPr/>
                      </a:pPr>
                      <a:r>
                        <a:rPr lang="en-CA" sz="1000" kern="1200" dirty="0" smtClean="0">
                          <a:solidFill>
                            <a:schemeClr val="tx1"/>
                          </a:solidFill>
                          <a:latin typeface="Arial" pitchFamily="34" charset="0"/>
                          <a:ea typeface="+mn-ea"/>
                          <a:cs typeface="Arial" pitchFamily="34" charset="0"/>
                        </a:rPr>
                        <a:t>OPG – Operational Efficiencies**</a:t>
                      </a:r>
                    </a:p>
                    <a:p>
                      <a:pPr marL="4763" marR="0" lvl="1" indent="0" algn="l" defTabSz="914400" rtl="0" eaLnBrk="1" fontAlgn="auto" latinLnBrk="0" hangingPunct="1">
                        <a:lnSpc>
                          <a:spcPct val="100000"/>
                        </a:lnSpc>
                        <a:spcBef>
                          <a:spcPts val="0"/>
                        </a:spcBef>
                        <a:spcAft>
                          <a:spcPts val="0"/>
                        </a:spcAft>
                        <a:buClrTx/>
                        <a:buSzTx/>
                        <a:buFont typeface="+mj-lt"/>
                        <a:buNone/>
                        <a:tabLst/>
                        <a:defRPr/>
                      </a:pPr>
                      <a:endParaRPr lang="en-CA" sz="1000" kern="1200" dirty="0" smtClean="0">
                        <a:solidFill>
                          <a:schemeClr val="tx1"/>
                        </a:solidFill>
                        <a:latin typeface="Arial" pitchFamily="34" charset="0"/>
                        <a:ea typeface="+mn-ea"/>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kern="1200" dirty="0" smtClean="0">
                          <a:solidFill>
                            <a:schemeClr val="tx1"/>
                          </a:solidFill>
                          <a:latin typeface="Arial" pitchFamily="34" charset="0"/>
                          <a:ea typeface="+mn-ea"/>
                          <a:cs typeface="Arial"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kern="1200" dirty="0" smtClean="0">
                          <a:solidFill>
                            <a:schemeClr val="tx1"/>
                          </a:solidFill>
                          <a:latin typeface="Arial" pitchFamily="34" charset="0"/>
                          <a:ea typeface="+mn-ea"/>
                          <a:cs typeface="Arial"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kern="1200" dirty="0" smtClean="0">
                          <a:solidFill>
                            <a:schemeClr val="tx1"/>
                          </a:solidFill>
                          <a:latin typeface="Arial" pitchFamily="34" charset="0"/>
                          <a:ea typeface="+mn-ea"/>
                          <a:cs typeface="Arial"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kern="1200" dirty="0" smtClean="0">
                          <a:solidFill>
                            <a:schemeClr val="tx1"/>
                          </a:solidFill>
                          <a:latin typeface="Arial" pitchFamily="34" charset="0"/>
                          <a:ea typeface="+mn-ea"/>
                          <a:cs typeface="Arial"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kern="1200" dirty="0" smtClean="0">
                          <a:solidFill>
                            <a:schemeClr val="tx1"/>
                          </a:solidFill>
                          <a:latin typeface="Arial" pitchFamily="34" charset="0"/>
                          <a:ea typeface="+mn-ea"/>
                          <a:cs typeface="Arial"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228600" indent="-228600">
                        <a:buFont typeface="+mj-lt"/>
                        <a:buAutoNum type="arabicPeriod" startAt="4"/>
                      </a:pPr>
                      <a:r>
                        <a:rPr lang="en-CA" sz="1000" dirty="0" smtClean="0">
                          <a:solidFill>
                            <a:schemeClr val="tx1"/>
                          </a:solidFill>
                          <a:latin typeface="Arial" pitchFamily="34" charset="0"/>
                          <a:cs typeface="Arial" pitchFamily="34" charset="0"/>
                        </a:rPr>
                        <a:t>Enhanced Tax-based RPP Rebate (5%)</a:t>
                      </a:r>
                    </a:p>
                    <a:p>
                      <a:pPr marL="0" indent="0">
                        <a:buFont typeface="+mj-lt"/>
                        <a:buNone/>
                      </a:pPr>
                      <a:endParaRPr lang="en-CA" sz="1000" dirty="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169</a:t>
                      </a:r>
                      <a:endParaRPr lang="en-CA" sz="10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699</a:t>
                      </a:r>
                      <a:endParaRPr lang="en-CA" sz="10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679</a:t>
                      </a:r>
                      <a:endParaRPr lang="en-CA" sz="10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732</a:t>
                      </a:r>
                      <a:endParaRPr lang="en-CA" sz="10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724</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TextBox 4"/>
          <p:cNvSpPr txBox="1"/>
          <p:nvPr/>
        </p:nvSpPr>
        <p:spPr>
          <a:xfrm>
            <a:off x="395536" y="6025101"/>
            <a:ext cx="4468782" cy="212211"/>
          </a:xfrm>
          <a:prstGeom prst="rect">
            <a:avLst/>
          </a:prstGeom>
          <a:noFill/>
        </p:spPr>
        <p:txBody>
          <a:bodyPr wrap="square" numCol="2" rtlCol="0">
            <a:noAutofit/>
          </a:bodyPr>
          <a:lstStyle/>
          <a:p>
            <a:pPr>
              <a:tabLst>
                <a:tab pos="228600" algn="l"/>
              </a:tabLst>
            </a:pPr>
            <a:r>
              <a:rPr lang="en-CA" sz="800" b="1" dirty="0" smtClean="0">
                <a:latin typeface="Arial" pitchFamily="34" charset="0"/>
                <a:cs typeface="Arial" pitchFamily="34" charset="0"/>
              </a:rPr>
              <a:t>Source:  </a:t>
            </a:r>
            <a:r>
              <a:rPr lang="en-CA" sz="800" dirty="0" smtClean="0">
                <a:latin typeface="Arial" pitchFamily="34" charset="0"/>
                <a:cs typeface="Arial" pitchFamily="34" charset="0"/>
              </a:rPr>
              <a:t>Ministry of Finance, Energy</a:t>
            </a:r>
          </a:p>
        </p:txBody>
      </p:sp>
      <p:sp>
        <p:nvSpPr>
          <p:cNvPr id="3" name="Rectangle 2"/>
          <p:cNvSpPr/>
          <p:nvPr/>
        </p:nvSpPr>
        <p:spPr>
          <a:xfrm>
            <a:off x="415324" y="5661248"/>
            <a:ext cx="8261132" cy="338554"/>
          </a:xfrm>
          <a:prstGeom prst="rect">
            <a:avLst/>
          </a:prstGeom>
        </p:spPr>
        <p:txBody>
          <a:bodyPr wrap="square">
            <a:spAutoFit/>
          </a:bodyPr>
          <a:lstStyle/>
          <a:p>
            <a:pPr>
              <a:tabLst>
                <a:tab pos="228600" algn="l"/>
              </a:tabLst>
            </a:pPr>
            <a:r>
              <a:rPr lang="en-CA" sz="800" b="1" dirty="0" smtClean="0">
                <a:latin typeface="Arial" pitchFamily="34" charset="0"/>
                <a:cs typeface="Arial" pitchFamily="34" charset="0"/>
              </a:rPr>
              <a:t>*Note:  </a:t>
            </a:r>
            <a:r>
              <a:rPr lang="en-CA" sz="800" dirty="0" smtClean="0">
                <a:latin typeface="Arial" pitchFamily="34" charset="0"/>
                <a:cs typeface="Arial" pitchFamily="34" charset="0"/>
              </a:rPr>
              <a:t>Includes </a:t>
            </a:r>
            <a:r>
              <a:rPr lang="en-CA" sz="800" dirty="0">
                <a:latin typeface="Arial" pitchFamily="34" charset="0"/>
                <a:cs typeface="Arial" pitchFamily="34" charset="0"/>
              </a:rPr>
              <a:t>costs of program expansion and various assumptions as detailed on relevant slides</a:t>
            </a:r>
            <a:r>
              <a:rPr lang="en-CA" sz="800" dirty="0" smtClean="0">
                <a:latin typeface="Arial" pitchFamily="34" charset="0"/>
                <a:cs typeface="Arial" pitchFamily="34" charset="0"/>
              </a:rPr>
              <a:t>.</a:t>
            </a:r>
          </a:p>
          <a:p>
            <a:pPr>
              <a:tabLst>
                <a:tab pos="228600" algn="l"/>
              </a:tabLst>
            </a:pPr>
            <a:r>
              <a:rPr lang="en-US" sz="800" b="1" dirty="0" smtClean="0">
                <a:latin typeface="Arial" pitchFamily="34" charset="0"/>
                <a:cs typeface="Arial" pitchFamily="34" charset="0"/>
              </a:rPr>
              <a:t>** Note:  </a:t>
            </a:r>
            <a:r>
              <a:rPr lang="en-US" sz="800" dirty="0" smtClean="0">
                <a:latin typeface="Arial" pitchFamily="34" charset="0"/>
                <a:cs typeface="Arial" pitchFamily="34" charset="0"/>
              </a:rPr>
              <a:t>Risk to fiscal plan of up to $240 million annually (foregone net income) if OPG is unable to reach more aggressive operational efficiency targets. </a:t>
            </a:r>
            <a:endParaRPr lang="en-CA" sz="800" dirty="0">
              <a:latin typeface="Arial" pitchFamily="34" charset="0"/>
              <a:cs typeface="Arial" pitchFamily="34" charset="0"/>
            </a:endParaRPr>
          </a:p>
        </p:txBody>
      </p:sp>
    </p:spTree>
    <p:extLst>
      <p:ext uri="{BB962C8B-B14F-4D97-AF65-F5344CB8AC3E}">
        <p14:creationId xmlns:p14="http://schemas.microsoft.com/office/powerpoint/2010/main" val="6711197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671736"/>
          </a:xfrm>
        </p:spPr>
        <p:txBody>
          <a:bodyPr>
            <a:normAutofit/>
          </a:bodyPr>
          <a:lstStyle/>
          <a:p>
            <a:r>
              <a:rPr lang="en-CA" sz="2400" b="0" dirty="0">
                <a:latin typeface="Arial" panose="020B0604020202020204" pitchFamily="34" charset="0"/>
                <a:cs typeface="Arial" panose="020B0604020202020204" pitchFamily="34" charset="0"/>
              </a:rPr>
              <a:t>1. </a:t>
            </a:r>
            <a:r>
              <a:rPr lang="en-CA" sz="2400" b="0" dirty="0" smtClean="0">
                <a:latin typeface="Arial" panose="020B0604020202020204" pitchFamily="34" charset="0"/>
                <a:cs typeface="Arial" panose="020B0604020202020204" pitchFamily="34" charset="0"/>
              </a:rPr>
              <a:t>Global Adjustment (GA) Financing</a:t>
            </a:r>
            <a:endParaRPr lang="en-CA" sz="2400" b="0" dirty="0"/>
          </a:p>
        </p:txBody>
      </p:sp>
      <p:sp>
        <p:nvSpPr>
          <p:cNvPr id="3" name="Content Placeholder 2"/>
          <p:cNvSpPr>
            <a:spLocks noGrp="1"/>
          </p:cNvSpPr>
          <p:nvPr>
            <p:ph idx="1"/>
          </p:nvPr>
        </p:nvSpPr>
        <p:spPr>
          <a:xfrm>
            <a:off x="457200" y="1124745"/>
            <a:ext cx="8507288" cy="2304256"/>
          </a:xfrm>
        </p:spPr>
        <p:txBody>
          <a:bodyPr>
            <a:noAutofit/>
          </a:bodyPr>
          <a:lstStyle/>
          <a:p>
            <a:pPr marL="285750" lvl="1">
              <a:spcBef>
                <a:spcPts val="1200"/>
              </a:spcBef>
              <a:buFont typeface="Arial" panose="020B0604020202020204" pitchFamily="34" charset="0"/>
              <a:buChar char="•"/>
            </a:pPr>
            <a:r>
              <a:rPr lang="en-CA" sz="1100" dirty="0">
                <a:latin typeface="Arial" panose="020B0604020202020204" pitchFamily="34" charset="0"/>
                <a:cs typeface="Arial" panose="020B0604020202020204" pitchFamily="34" charset="0"/>
              </a:rPr>
              <a:t>I</a:t>
            </a:r>
            <a:r>
              <a:rPr lang="en-CA" sz="1100" dirty="0" smtClean="0">
                <a:latin typeface="Arial" panose="020B0604020202020204" pitchFamily="34" charset="0"/>
                <a:cs typeface="Arial" panose="020B0604020202020204" pitchFamily="34" charset="0"/>
              </a:rPr>
              <a:t>t is proposed that the amount of global adjustment (GA) paid by ratepayers in each year over the forecast period is set at a fixed amount and money is borrowed to make up the remainder of the GA cost in each year.</a:t>
            </a:r>
          </a:p>
          <a:p>
            <a:pPr marL="285750" lvl="1">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Starting on January 1, 2017, the amount of GA paid by ratepayers is set at a value lower than the true cost of GA in 2017 and is increased according to a pre-defined schedule until the debt has been paid off.</a:t>
            </a:r>
          </a:p>
          <a:p>
            <a:pPr marL="285750" lvl="1">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GA costs will be “smoothed” over time by lowering costs in the short term and increasing costs in the long term.</a:t>
            </a:r>
          </a:p>
          <a:p>
            <a:pPr marL="285750" lvl="1">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In some scenarios, the amount of GA paid by ratepayers </a:t>
            </a:r>
            <a:r>
              <a:rPr lang="en-CA" sz="1100" i="1" dirty="0" smtClean="0">
                <a:latin typeface="Arial" panose="020B0604020202020204" pitchFamily="34" charset="0"/>
                <a:cs typeface="Arial" panose="020B0604020202020204" pitchFamily="34" charset="0"/>
              </a:rPr>
              <a:t>above</a:t>
            </a:r>
            <a:r>
              <a:rPr lang="en-CA" sz="1100" dirty="0" smtClean="0">
                <a:latin typeface="Arial" panose="020B0604020202020204" pitchFamily="34" charset="0"/>
                <a:cs typeface="Arial" panose="020B0604020202020204" pitchFamily="34" charset="0"/>
              </a:rPr>
              <a:t> the expected actual cost of GA is capped so as to limit large increases in the cost of electricity in any given year.</a:t>
            </a:r>
          </a:p>
          <a:p>
            <a:pPr marL="285750" lvl="1">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All analysis is based on forecasts from Independent Electricity System Operator (IESO), assumes a 5% annual borrowing interest rate and an inflation rate of 2% per year.</a:t>
            </a:r>
            <a:endParaRPr lang="en-CA" sz="1100" dirty="0">
              <a:latin typeface="Arial" panose="020B0604020202020204" pitchFamily="34" charset="0"/>
              <a:cs typeface="Arial" panose="020B0604020202020204" pitchFamily="34" charset="0"/>
            </a:endParaRPr>
          </a:p>
        </p:txBody>
      </p:sp>
      <p:graphicFrame>
        <p:nvGraphicFramePr>
          <p:cNvPr id="4" name="Chart 3"/>
          <p:cNvGraphicFramePr>
            <a:graphicFrameLocks/>
          </p:cNvGraphicFramePr>
          <p:nvPr>
            <p:extLst>
              <p:ext uri="{D42A27DB-BD31-4B8C-83A1-F6EECF244321}">
                <p14:modId xmlns:p14="http://schemas.microsoft.com/office/powerpoint/2010/main" val="2932005601"/>
              </p:ext>
            </p:extLst>
          </p:nvPr>
        </p:nvGraphicFramePr>
        <p:xfrm>
          <a:off x="529208" y="3615406"/>
          <a:ext cx="8229600" cy="216024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827584" y="5775646"/>
            <a:ext cx="7632848" cy="461665"/>
          </a:xfrm>
          <a:prstGeom prst="rect">
            <a:avLst/>
          </a:prstGeom>
          <a:noFill/>
        </p:spPr>
        <p:txBody>
          <a:bodyPr wrap="square" rtlCol="0">
            <a:spAutoFit/>
          </a:bodyPr>
          <a:lstStyle/>
          <a:p>
            <a:r>
              <a:rPr lang="en-CA" sz="1200" b="1" dirty="0" smtClean="0">
                <a:latin typeface="Arial" panose="020B0604020202020204" pitchFamily="34" charset="0"/>
                <a:cs typeface="Arial" panose="020B0604020202020204" pitchFamily="34" charset="0"/>
              </a:rPr>
              <a:t>Sample financing</a:t>
            </a:r>
            <a:r>
              <a:rPr lang="en-CA" sz="1200" dirty="0" smtClean="0">
                <a:latin typeface="Arial" panose="020B0604020202020204" pitchFamily="34" charset="0"/>
                <a:cs typeface="Arial" panose="020B0604020202020204" pitchFamily="34" charset="0"/>
              </a:rPr>
              <a:t>: Ratepayers pay less than the cost of GA in early years, borrowing up to $9 billion that is fully paid off in 2031 by charging ratepayers more than the cost of GA in later years.</a:t>
            </a:r>
            <a:endParaRPr lang="en-CA" sz="1200" dirty="0">
              <a:latin typeface="Arial" panose="020B0604020202020204" pitchFamily="34" charset="0"/>
              <a:cs typeface="Arial" panose="020B0604020202020204" pitchFamily="34" charset="0"/>
            </a:endParaRPr>
          </a:p>
        </p:txBody>
      </p:sp>
      <p:sp>
        <p:nvSpPr>
          <p:cNvPr id="6" name="Rectangle 5"/>
          <p:cNvSpPr/>
          <p:nvPr/>
        </p:nvSpPr>
        <p:spPr>
          <a:xfrm>
            <a:off x="539552" y="3543399"/>
            <a:ext cx="8208912" cy="269391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695569975"/>
      </p:ext>
    </p:extLst>
  </p:cSld>
  <p:clrMapOvr>
    <a:masterClrMapping/>
  </p:clrMapOvr>
</p:sld>
</file>

<file path=ppt/theme/theme1.xml><?xml version="1.0" encoding="utf-8"?>
<a:theme xmlns:a="http://schemas.openxmlformats.org/drawingml/2006/main" name="Ministry Powerpoint Deck">
  <a:themeElements>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Custom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Ministry Powerpoint Deck</Template>
  <TotalTime>77175</TotalTime>
  <Words>9797</Words>
  <Application>Microsoft Office PowerPoint</Application>
  <PresentationFormat>On-screen Show (4:3)</PresentationFormat>
  <Paragraphs>1109</Paragraphs>
  <Slides>50</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50</vt:i4>
      </vt:variant>
    </vt:vector>
  </HeadingPairs>
  <TitlesOfParts>
    <vt:vector size="59" baseType="lpstr">
      <vt:lpstr>Arial Unicode MS</vt:lpstr>
      <vt:lpstr>Arial</vt:lpstr>
      <vt:lpstr>Calibri</vt:lpstr>
      <vt:lpstr>Candara</vt:lpstr>
      <vt:lpstr>Courier New</vt:lpstr>
      <vt:lpstr>Helvetica</vt:lpstr>
      <vt:lpstr>Verdana</vt:lpstr>
      <vt:lpstr>Wingdings</vt:lpstr>
      <vt:lpstr>Ministry Powerpoint Deck</vt:lpstr>
      <vt:lpstr>Rate Mitigation Plan Options  Working Draft </vt:lpstr>
      <vt:lpstr>Context</vt:lpstr>
      <vt:lpstr>Context – Residential Electricity Prices</vt:lpstr>
      <vt:lpstr>Context – Large Industrial Electricity Prices</vt:lpstr>
      <vt:lpstr>Broad Policy Themes / Rationale </vt:lpstr>
      <vt:lpstr>Proposed Initiatives – Potential Savings for Typical Residential Electricity Consumers</vt:lpstr>
      <vt:lpstr>Proposed Initiatives – Potential Savings for Average Industrial Electricity Consumers</vt:lpstr>
      <vt:lpstr>Fiscal Impacts</vt:lpstr>
      <vt:lpstr>1. Global Adjustment (GA) Financing</vt:lpstr>
      <vt:lpstr>1. GA Financing – Options</vt:lpstr>
      <vt:lpstr>1a. Moderate / GA Financing – Impact on Residential Electricity Bills </vt:lpstr>
      <vt:lpstr>1b.  Moderate / GA Financing with Delayed Increase in Payments – Impact on Residential Electricity Bills</vt:lpstr>
      <vt:lpstr>1. GA Financing – Cost Breakout</vt:lpstr>
      <vt:lpstr>1. GA Financing – Impact of the Level of Financing on Large Industrial Electricity Consumers </vt:lpstr>
      <vt:lpstr>1. GA Financing – Considerations</vt:lpstr>
      <vt:lpstr>1. GA Financing – Considerations (cont’d)</vt:lpstr>
      <vt:lpstr>1. GA Financing – Guiding Principles (cont’d)</vt:lpstr>
      <vt:lpstr>1. GA Financing – Considerations (cont’d)</vt:lpstr>
      <vt:lpstr>2a. Fund Electricity Support Programs Through the Tax-Base – Rural or Remote Rate Protection (RRRP)</vt:lpstr>
      <vt:lpstr>2a. RRRP Expansion (cont’d)</vt:lpstr>
      <vt:lpstr>2a. RRRP Expansion – Ratepayer Impacts</vt:lpstr>
      <vt:lpstr>2a. RRRP Expansion – Fiscal Impacts</vt:lpstr>
      <vt:lpstr>2a. RRRP Expansion – Considerations</vt:lpstr>
      <vt:lpstr>2b. Ontario Electricity Support Program (OESP) Expansion</vt:lpstr>
      <vt:lpstr>2b. OESP Expansion – Fiscal Impacts</vt:lpstr>
      <vt:lpstr>2b. OESP Expansion – Considerations</vt:lpstr>
      <vt:lpstr>2c. Low Income Conservation Benefit Program</vt:lpstr>
      <vt:lpstr>3a. IESO – Market Renewal</vt:lpstr>
      <vt:lpstr>3b. OEB – LDC Efficiencies  and Rates</vt:lpstr>
      <vt:lpstr>3b.  OEB – LDC Efficiencies and Rates – Potential LDC Cost Reduction Measures (cont’d)</vt:lpstr>
      <vt:lpstr>3b. OEB – LDC Efficiencies and Rates – Considerations</vt:lpstr>
      <vt:lpstr>PowerPoint Presentation</vt:lpstr>
      <vt:lpstr>3c. OPG – Operational Efficiencies</vt:lpstr>
      <vt:lpstr>Enhanced Tax-Base RPP Rebate (5%)</vt:lpstr>
      <vt:lpstr>Enhanced Tax-Base RPP Rebate (5%) (cont’d)</vt:lpstr>
      <vt:lpstr>Appendix</vt:lpstr>
      <vt:lpstr>Existing Rate Mitigation Programs – Overview</vt:lpstr>
      <vt:lpstr>Global Adjustment (GA) Financing</vt:lpstr>
      <vt:lpstr>Low / GA Financing – Impact on Residential Electricity Bills</vt:lpstr>
      <vt:lpstr>High / GA Financing – Impact on Residential Electricity Bills</vt:lpstr>
      <vt:lpstr>GA Financing – Illustrative Impact for Large Industrial Electricity Consumers</vt:lpstr>
      <vt:lpstr>Largest LDCs by Customer Base</vt:lpstr>
      <vt:lpstr>Extend Length of Existing Wind / Solar Contracts</vt:lpstr>
      <vt:lpstr>Extend Length of Existing Wind / Solar Contracts (cont’d)</vt:lpstr>
      <vt:lpstr>Extend Length of Existing Wind / Solar Contracts (cont’d)</vt:lpstr>
      <vt:lpstr>Extend Length of Existing Wind / Solar Contracts (cont’d)</vt:lpstr>
      <vt:lpstr>Extend Length of Existing Wind / Solar Contracts (cont’d)</vt:lpstr>
      <vt:lpstr>Extend Length of Existing Wind / Solar Contracts (cont’d)</vt:lpstr>
      <vt:lpstr>Other Options Considered – Typical Residential  Electricity Consumer</vt:lpstr>
      <vt:lpstr>Options Considered – Average Industrial Electricity Consumers</vt:lpstr>
    </vt:vector>
  </TitlesOfParts>
  <Company>MGS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Ho, Larissa (ENERGY)</dc:creator>
  <cp:lastModifiedBy>Schlaepfer, Martin (ENERGY)</cp:lastModifiedBy>
  <cp:revision>2153</cp:revision>
  <cp:lastPrinted>2017-01-18T13:56:55Z</cp:lastPrinted>
  <dcterms:created xsi:type="dcterms:W3CDTF">2016-12-24T21:03:54Z</dcterms:created>
  <dcterms:modified xsi:type="dcterms:W3CDTF">2018-10-18T13:42:17Z</dcterms:modified>
</cp:coreProperties>
</file>