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ppt/charts/chart9.xml" ContentType="application/vnd.openxmlformats-officedocument.drawingml.chart+xml"/>
  <Override PartName="/ppt/drawings/drawing2.xml" ContentType="application/vnd.openxmlformats-officedocument.drawingml.chartshapes+xml"/>
  <Override PartName="/ppt/charts/chart10.xml" ContentType="application/vnd.openxmlformats-officedocument.drawingml.chart+xml"/>
  <Override PartName="/ppt/theme/themeOverride2.xml" ContentType="application/vnd.openxmlformats-officedocument.themeOverride+xml"/>
  <Override PartName="/ppt/drawings/drawing3.xml" ContentType="application/vnd.openxmlformats-officedocument.drawingml.chartshapes+xml"/>
  <Override PartName="/ppt/charts/chart11.xml" ContentType="application/vnd.openxmlformats-officedocument.drawingml.chart+xml"/>
  <Override PartName="/ppt/theme/themeOverride3.xml" ContentType="application/vnd.openxmlformats-officedocument.themeOverride+xml"/>
  <Override PartName="/ppt/drawings/drawing4.xml" ContentType="application/vnd.openxmlformats-officedocument.drawingml.chartshapes+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theme/themeOverride4.xml" ContentType="application/vnd.openxmlformats-officedocument.themeOverride+xml"/>
  <Override PartName="/ppt/drawings/drawing5.xml" ContentType="application/vnd.openxmlformats-officedocument.drawingml.chartshapes+xml"/>
  <Override PartName="/ppt/charts/chart15.xml" ContentType="application/vnd.openxmlformats-officedocument.drawingml.chart+xml"/>
  <Override PartName="/ppt/theme/themeOverride5.xml" ContentType="application/vnd.openxmlformats-officedocument.themeOverride+xml"/>
  <Override PartName="/ppt/drawings/drawing6.xml" ContentType="application/vnd.openxmlformats-officedocument.drawingml.chartshapes+xml"/>
  <Override PartName="/ppt/charts/chart16.xml" ContentType="application/vnd.openxmlformats-officedocument.drawingml.chart+xml"/>
  <Override PartName="/ppt/theme/themeOverride6.xml" ContentType="application/vnd.openxmlformats-officedocument.themeOverride+xml"/>
  <Override PartName="/ppt/drawings/drawing7.xml" ContentType="application/vnd.openxmlformats-officedocument.drawingml.chartshapes+xml"/>
  <Override PartName="/ppt/charts/chart17.xml" ContentType="application/vnd.openxmlformats-officedocument.drawingml.chart+xml"/>
  <Override PartName="/ppt/theme/themeOverride7.xml" ContentType="application/vnd.openxmlformats-officedocument.themeOverride+xml"/>
  <Override PartName="/ppt/drawings/drawing8.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407" r:id="rId2"/>
    <p:sldId id="586" r:id="rId3"/>
    <p:sldId id="582" r:id="rId4"/>
    <p:sldId id="785" r:id="rId5"/>
    <p:sldId id="786" r:id="rId6"/>
    <p:sldId id="787" r:id="rId7"/>
    <p:sldId id="705" r:id="rId8"/>
    <p:sldId id="781" r:id="rId9"/>
    <p:sldId id="709" r:id="rId10"/>
    <p:sldId id="710" r:id="rId11"/>
    <p:sldId id="778" r:id="rId12"/>
    <p:sldId id="707" r:id="rId13"/>
    <p:sldId id="809" r:id="rId14"/>
    <p:sldId id="810" r:id="rId15"/>
    <p:sldId id="811" r:id="rId16"/>
    <p:sldId id="708" r:id="rId17"/>
    <p:sldId id="818" r:id="rId18"/>
    <p:sldId id="819" r:id="rId19"/>
    <p:sldId id="820" r:id="rId20"/>
    <p:sldId id="799" r:id="rId21"/>
    <p:sldId id="800" r:id="rId22"/>
    <p:sldId id="801" r:id="rId23"/>
    <p:sldId id="821" r:id="rId24"/>
    <p:sldId id="813" r:id="rId25"/>
    <p:sldId id="803" r:id="rId26"/>
    <p:sldId id="804" r:id="rId27"/>
    <p:sldId id="806" r:id="rId28"/>
    <p:sldId id="755" r:id="rId29"/>
    <p:sldId id="756" r:id="rId30"/>
    <p:sldId id="757" r:id="rId31"/>
    <p:sldId id="807" r:id="rId32"/>
    <p:sldId id="808" r:id="rId33"/>
    <p:sldId id="782" r:id="rId34"/>
    <p:sldId id="822" r:id="rId35"/>
    <p:sldId id="823" r:id="rId36"/>
    <p:sldId id="824" r:id="rId37"/>
    <p:sldId id="825" r:id="rId38"/>
    <p:sldId id="828" r:id="rId39"/>
    <p:sldId id="829" r:id="rId40"/>
    <p:sldId id="830" r:id="rId41"/>
    <p:sldId id="690" r:id="rId42"/>
    <p:sldId id="792" r:id="rId43"/>
    <p:sldId id="793" r:id="rId44"/>
    <p:sldId id="704" r:id="rId45"/>
    <p:sldId id="812" r:id="rId46"/>
    <p:sldId id="788" r:id="rId47"/>
    <p:sldId id="789" r:id="rId48"/>
    <p:sldId id="768" r:id="rId49"/>
    <p:sldId id="739" r:id="rId50"/>
    <p:sldId id="790" r:id="rId51"/>
    <p:sldId id="791" r:id="rId5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Qureshi, Musab (ENERGY)" initials="QM(" lastIdx="3" clrIdx="0"/>
  <p:cmAuthor id="1" name="Bergman, Mark (ENERGY)" initials="MB" lastIdx="4" clrIdx="1"/>
  <p:cmAuthor id="2" name="EmmaSP" initials="EmmaSP"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A436"/>
    <a:srgbClr val="FFAC05"/>
    <a:srgbClr val="FF9D0D"/>
    <a:srgbClr val="00CC00"/>
    <a:srgbClr val="D22840"/>
    <a:srgbClr val="265795"/>
    <a:srgbClr val="DCEDF2"/>
    <a:srgbClr val="39ACB9"/>
    <a:srgbClr val="0D5341"/>
    <a:srgbClr val="5D03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08" autoAdjust="0"/>
    <p:restoredTop sz="40675" autoAdjust="0"/>
  </p:normalViewPr>
  <p:slideViewPr>
    <p:cSldViewPr>
      <p:cViewPr varScale="1">
        <p:scale>
          <a:sx n="97" d="100"/>
          <a:sy n="97" d="100"/>
        </p:scale>
        <p:origin x="342" y="57"/>
      </p:cViewPr>
      <p:guideLst>
        <p:guide orient="horz" pos="2160"/>
        <p:guide pos="2880"/>
      </p:guideLst>
    </p:cSldViewPr>
  </p:slideViewPr>
  <p:notesTextViewPr>
    <p:cViewPr>
      <p:scale>
        <a:sx n="1" d="1"/>
        <a:sy n="1" d="1"/>
      </p:scale>
      <p:origin x="0" y="0"/>
    </p:cViewPr>
  </p:notesTextViewPr>
  <p:sorterViewPr>
    <p:cViewPr>
      <p:scale>
        <a:sx n="120" d="100"/>
        <a:sy n="120" d="100"/>
      </p:scale>
      <p:origin x="0" y="4266"/>
    </p:cViewPr>
  </p:sorterViewPr>
  <p:notesViewPr>
    <p:cSldViewPr>
      <p:cViewPr varScale="1">
        <p:scale>
          <a:sx n="54" d="100"/>
          <a:sy n="54" d="100"/>
        </p:scale>
        <p:origin x="-1704" y="-10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05.xlsm" TargetMode="External"/></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Etcptovspifs003\pd\EnergyPolicy\Economics\Files\Rate%20Mitigation\20161122%20Additional%20Rate%20Mitigation%20Options\OPO%20Update%20(no%20LRP%20II)%20Residential%20Bills%20and%20Industrial%20Rates%20(8%25%20Corrected)%20(Recovered).xlsx" TargetMode="External"/><Relationship Id="rId1" Type="http://schemas.openxmlformats.org/officeDocument/2006/relationships/themeOverride" Target="../theme/themeOverride2.xml"/></Relationships>
</file>

<file path=ppt/charts/_rels/chart11.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Etcptovspifs003\pd\EnergyPolicy\Economics\Files\Rate%20Mitigation\20161122%20Additional%20Rate%20Mitigation%20Options\OPO%20Update%20(no%20LRP%20II)%20Residential%20Bills%20and%20Industrial%20Rates%20(8%25%20Corrected)%20(Recovered).xlsx" TargetMode="External"/><Relationship Id="rId1" Type="http://schemas.openxmlformats.org/officeDocument/2006/relationships/themeOverride" Target="../theme/themeOverride3.xml"/></Relationships>
</file>

<file path=ppt/charts/_rels/chart12.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8.xlsm"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7.xlsm" TargetMode="External"/></Relationships>
</file>

<file path=ppt/charts/_rels/chart14.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4.xml"/></Relationships>
</file>

<file path=ppt/charts/_rels/chart15.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5.xml"/></Relationships>
</file>

<file path=ppt/charts/_rels/chart16.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6.xml"/></Relationships>
</file>

<file path=ppt/charts/_rels/chart17.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7.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8.xlsm"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ac.ad.gov.on.ca\dfs\ENERGY\PLANNING\Project\2017\170103%20-%20Debt%20Financing%20the%20GA\Debt%20Financing%20GA%20-%20170118.xlsm"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pencelairma\AppData\Local\Microsoft\Windows\Temporary%20Internet%20Files\Content.Outlook\BRIJRYRS\Toronto%20Hydro.xlsx" TargetMode="Externa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hola\Desktop\Updated%20OPO%20-%20by%20Sector%2020170117.xlsx" TargetMode="External"/><Relationship Id="rId1" Type="http://schemas.openxmlformats.org/officeDocument/2006/relationships/themeOverride" Target="../theme/themeOverride1.xm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etcptovspifs003\OCSP\EEIT\0500%20Policy\Conservation%20First\Amoritization%20of%20CDM%20costs\2016-12-16%20OPO%20Update%20(no%20LRP%20II)%20Res%20Bills%20and%20Industrial%20Rates%20(8%25%20Corrected)_CEEB_v2_%2015%20yea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3"/>
          <c:order val="2"/>
          <c:tx>
            <c:strRef>
              <c:f>'Indicative graph'!$B$40</c:f>
              <c:strCache>
                <c:ptCount val="1"/>
                <c:pt idx="0">
                  <c:v>Accumulated Debt</c:v>
                </c:pt>
              </c:strCache>
            </c:strRef>
          </c:tx>
          <c:spPr>
            <a:solidFill>
              <a:schemeClr val="accent3">
                <a:alpha val="50196"/>
              </a:schemeClr>
            </a:solidFill>
            <a:ln>
              <a:solidFill>
                <a:sysClr val="windowText" lastClr="000000"/>
              </a:solidFill>
              <a:prstDash val="dash"/>
            </a:ln>
          </c:spPr>
          <c:cat>
            <c:numRef>
              <c:f>'Indicative graph'!$C$36:$U$36</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'Indicative graph'!$C$40:$U$40</c:f>
              <c:numCache>
                <c:formatCode>0</c:formatCode>
                <c:ptCount val="19"/>
                <c:pt idx="0">
                  <c:v>2195.3696822350448</c:v>
                </c:pt>
                <c:pt idx="1">
                  <c:v>4107.6802252012048</c:v>
                </c:pt>
                <c:pt idx="2">
                  <c:v>5688.4397959973248</c:v>
                </c:pt>
                <c:pt idx="3">
                  <c:v>7805.9835845343423</c:v>
                </c:pt>
                <c:pt idx="4">
                  <c:v>8557.939363481395</c:v>
                </c:pt>
                <c:pt idx="5">
                  <c:v>8945.8008229186398</c:v>
                </c:pt>
                <c:pt idx="6">
                  <c:v>8724.6539988211116</c:v>
                </c:pt>
                <c:pt idx="7">
                  <c:v>9132.0848446897362</c:v>
                </c:pt>
                <c:pt idx="8">
                  <c:v>8752.5485710220746</c:v>
                </c:pt>
                <c:pt idx="9">
                  <c:v>7641.8151900078446</c:v>
                </c:pt>
                <c:pt idx="10">
                  <c:v>7160.3412102737675</c:v>
                </c:pt>
                <c:pt idx="11">
                  <c:v>6187.7016861897109</c:v>
                </c:pt>
                <c:pt idx="12">
                  <c:v>4045.8957160982472</c:v>
                </c:pt>
                <c:pt idx="13">
                  <c:v>1212.9162355966419</c:v>
                </c:pt>
                <c:pt idx="14">
                  <c:v>0</c:v>
                </c:pt>
                <c:pt idx="15">
                  <c:v>0</c:v>
                </c:pt>
                <c:pt idx="16">
                  <c:v>0</c:v>
                </c:pt>
                <c:pt idx="17">
                  <c:v>0</c:v>
                </c:pt>
                <c:pt idx="18">
                  <c:v>0</c:v>
                </c:pt>
              </c:numCache>
            </c:numRef>
          </c:val>
        </c:ser>
        <c:dLbls>
          <c:showLegendKey val="0"/>
          <c:showVal val="0"/>
          <c:showCatName val="0"/>
          <c:showSerName val="0"/>
          <c:showPercent val="0"/>
          <c:showBubbleSize val="0"/>
        </c:dLbls>
        <c:axId val="578875376"/>
        <c:axId val="578878904"/>
      </c:areaChart>
      <c:barChart>
        <c:barDir val="col"/>
        <c:grouping val="clustered"/>
        <c:varyColors val="0"/>
        <c:ser>
          <c:idx val="1"/>
          <c:order val="1"/>
          <c:tx>
            <c:strRef>
              <c:f>'Indicative graph'!$B$38</c:f>
              <c:strCache>
                <c:ptCount val="1"/>
                <c:pt idx="0">
                  <c:v>Amount Paid by Ratepayer</c:v>
                </c:pt>
              </c:strCache>
            </c:strRef>
          </c:tx>
          <c:spPr>
            <a:solidFill>
              <a:schemeClr val="accent3">
                <a:lumMod val="60000"/>
                <a:lumOff val="40000"/>
              </a:schemeClr>
            </a:solidFill>
            <a:ln>
              <a:solidFill>
                <a:sysClr val="windowText" lastClr="000000"/>
              </a:solidFill>
            </a:ln>
          </c:spPr>
          <c:invertIfNegative val="0"/>
          <c:cat>
            <c:numRef>
              <c:f>'Indicative graph'!$C$36:$U$36</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'Indicative graph'!$C$38:$U$38</c:f>
              <c:numCache>
                <c:formatCode>0</c:formatCode>
                <c:ptCount val="19"/>
                <c:pt idx="0">
                  <c:v>9900</c:v>
                </c:pt>
                <c:pt idx="1">
                  <c:v>10098</c:v>
                </c:pt>
                <c:pt idx="2">
                  <c:v>10299.959999999999</c:v>
                </c:pt>
                <c:pt idx="3">
                  <c:v>10505.959199999999</c:v>
                </c:pt>
                <c:pt idx="4">
                  <c:v>10716.078384</c:v>
                </c:pt>
                <c:pt idx="5">
                  <c:v>10930.399951680001</c:v>
                </c:pt>
                <c:pt idx="6">
                  <c:v>11149.007950713598</c:v>
                </c:pt>
                <c:pt idx="7">
                  <c:v>11371.988109727872</c:v>
                </c:pt>
                <c:pt idx="8">
                  <c:v>11599.427871922429</c:v>
                </c:pt>
                <c:pt idx="9">
                  <c:v>11831.416429360877</c:v>
                </c:pt>
                <c:pt idx="10">
                  <c:v>12068.044757948093</c:v>
                </c:pt>
                <c:pt idx="11">
                  <c:v>12309.405653107056</c:v>
                </c:pt>
                <c:pt idx="12">
                  <c:v>12555.593766169197</c:v>
                </c:pt>
                <c:pt idx="13">
                  <c:v>12806.705641492583</c:v>
                </c:pt>
                <c:pt idx="14">
                  <c:v>13062.839754322431</c:v>
                </c:pt>
                <c:pt idx="15">
                  <c:v>8757.5658377633827</c:v>
                </c:pt>
                <c:pt idx="16">
                  <c:v>8146.9598419964004</c:v>
                </c:pt>
                <c:pt idx="17">
                  <c:v>7669.8510360503606</c:v>
                </c:pt>
                <c:pt idx="18">
                  <c:v>5552.6253971661972</c:v>
                </c:pt>
              </c:numCache>
            </c:numRef>
          </c:val>
        </c:ser>
        <c:dLbls>
          <c:showLegendKey val="0"/>
          <c:showVal val="0"/>
          <c:showCatName val="0"/>
          <c:showSerName val="0"/>
          <c:showPercent val="0"/>
          <c:showBubbleSize val="0"/>
        </c:dLbls>
        <c:gapWidth val="150"/>
        <c:axId val="578875376"/>
        <c:axId val="578878904"/>
      </c:barChart>
      <c:lineChart>
        <c:grouping val="standard"/>
        <c:varyColors val="0"/>
        <c:ser>
          <c:idx val="0"/>
          <c:order val="0"/>
          <c:tx>
            <c:strRef>
              <c:f>'Indicative graph'!$B$37</c:f>
              <c:strCache>
                <c:ptCount val="1"/>
                <c:pt idx="0">
                  <c:v>IESO Forecast GA Cost</c:v>
                </c:pt>
              </c:strCache>
            </c:strRef>
          </c:tx>
          <c:spPr>
            <a:ln>
              <a:solidFill>
                <a:sysClr val="windowText" lastClr="000000"/>
              </a:solidFill>
            </a:ln>
          </c:spPr>
          <c:marker>
            <c:symbol val="none"/>
          </c:marker>
          <c:cat>
            <c:numRef>
              <c:f>'Indicative graph'!$C$36:$U$36</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'Indicative graph'!$C$37:$U$37</c:f>
              <c:numCache>
                <c:formatCode>0</c:formatCode>
                <c:ptCount val="19"/>
                <c:pt idx="0">
                  <c:v>12095.369682235045</c:v>
                </c:pt>
                <c:pt idx="1">
                  <c:v>11834.680968387356</c:v>
                </c:pt>
                <c:pt idx="2">
                  <c:v>11552.105152780023</c:v>
                </c:pt>
                <c:pt idx="3">
                  <c:v>12168.427804857231</c:v>
                </c:pt>
                <c:pt idx="4">
                  <c:v>10843.555476184305</c:v>
                </c:pt>
                <c:pt idx="5">
                  <c:v>10633.626262038733</c:v>
                </c:pt>
                <c:pt idx="6">
                  <c:v>10212.197060782577</c:v>
                </c:pt>
                <c:pt idx="7">
                  <c:v>11081.446635690807</c:v>
                </c:pt>
                <c:pt idx="8">
                  <c:v>10489.324810679589</c:v>
                </c:pt>
                <c:pt idx="9">
                  <c:v>10020.47916266488</c:v>
                </c:pt>
                <c:pt idx="10">
                  <c:v>10975.225563013388</c:v>
                </c:pt>
                <c:pt idx="11">
                  <c:v>10763.938832201098</c:v>
                </c:pt>
                <c:pt idx="12">
                  <c:v>9918.7716611825563</c:v>
                </c:pt>
                <c:pt idx="13">
                  <c:v>9650.054503703117</c:v>
                </c:pt>
                <c:pt idx="14">
                  <c:v>8586.9634337325642</c:v>
                </c:pt>
                <c:pt idx="15">
                  <c:v>8757.5658377633827</c:v>
                </c:pt>
                <c:pt idx="16">
                  <c:v>8146.9598419964004</c:v>
                </c:pt>
                <c:pt idx="17">
                  <c:v>7669.8510360503606</c:v>
                </c:pt>
                <c:pt idx="18">
                  <c:v>5552.6253971661972</c:v>
                </c:pt>
              </c:numCache>
            </c:numRef>
          </c:val>
          <c:smooth val="0"/>
        </c:ser>
        <c:dLbls>
          <c:showLegendKey val="0"/>
          <c:showVal val="0"/>
          <c:showCatName val="0"/>
          <c:showSerName val="0"/>
          <c:showPercent val="0"/>
          <c:showBubbleSize val="0"/>
        </c:dLbls>
        <c:marker val="1"/>
        <c:smooth val="0"/>
        <c:axId val="578875376"/>
        <c:axId val="578878904"/>
      </c:lineChart>
      <c:catAx>
        <c:axId val="578875376"/>
        <c:scaling>
          <c:orientation val="minMax"/>
        </c:scaling>
        <c:delete val="0"/>
        <c:axPos val="b"/>
        <c:numFmt formatCode="General" sourceLinked="1"/>
        <c:majorTickMark val="out"/>
        <c:minorTickMark val="none"/>
        <c:tickLblPos val="nextTo"/>
        <c:crossAx val="578878904"/>
        <c:crosses val="autoZero"/>
        <c:auto val="1"/>
        <c:lblAlgn val="ctr"/>
        <c:lblOffset val="100"/>
        <c:noMultiLvlLbl val="0"/>
      </c:catAx>
      <c:valAx>
        <c:axId val="578878904"/>
        <c:scaling>
          <c:orientation val="minMax"/>
        </c:scaling>
        <c:delete val="0"/>
        <c:axPos val="l"/>
        <c:majorGridlines/>
        <c:title>
          <c:tx>
            <c:rich>
              <a:bodyPr rot="-5400000" vert="horz"/>
              <a:lstStyle/>
              <a:p>
                <a:pPr>
                  <a:defRPr/>
                </a:pPr>
                <a:r>
                  <a:rPr lang="en-US" dirty="0" smtClean="0"/>
                  <a:t>Global Adjustment</a:t>
                </a:r>
              </a:p>
              <a:p>
                <a:pPr>
                  <a:defRPr/>
                </a:pPr>
                <a:r>
                  <a:rPr lang="en-US" dirty="0" smtClean="0"/>
                  <a:t>(Nominal </a:t>
                </a:r>
                <a:r>
                  <a:rPr lang="en-US" dirty="0"/>
                  <a:t>$ </a:t>
                </a:r>
                <a:r>
                  <a:rPr lang="en-US" dirty="0" smtClean="0"/>
                  <a:t>million)</a:t>
                </a:r>
                <a:endParaRPr lang="en-US" dirty="0"/>
              </a:p>
            </c:rich>
          </c:tx>
          <c:overlay val="0"/>
        </c:title>
        <c:numFmt formatCode="0" sourceLinked="1"/>
        <c:majorTickMark val="out"/>
        <c:minorTickMark val="none"/>
        <c:tickLblPos val="nextTo"/>
        <c:crossAx val="578875376"/>
        <c:crosses val="autoZero"/>
        <c:crossBetween val="between"/>
      </c:valAx>
    </c:plotArea>
    <c:legend>
      <c:legendPos val="r"/>
      <c:overlay val="0"/>
    </c:legend>
    <c:plotVisOnly val="1"/>
    <c:dispBlanksAs val="gap"/>
    <c:showDLblsOverMax val="0"/>
  </c:chart>
  <c:spPr>
    <a:ln>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200"/>
            </a:pPr>
            <a:r>
              <a:rPr lang="en-US" sz="1400" i="0" dirty="0">
                <a:latin typeface="Arial" pitchFamily="34" charset="0"/>
                <a:cs typeface="Arial" pitchFamily="34" charset="0"/>
              </a:rPr>
              <a:t>Typical Residential Electricity Bills</a:t>
            </a:r>
          </a:p>
          <a:p>
            <a:pPr algn="l">
              <a:defRPr sz="1200"/>
            </a:pPr>
            <a:r>
              <a:rPr lang="en-US" sz="1200" b="0" i="1" baseline="0" dirty="0">
                <a:latin typeface="Arial" pitchFamily="34" charset="0"/>
                <a:cs typeface="Arial" pitchFamily="34" charset="0"/>
              </a:rPr>
              <a:t>Historical and </a:t>
            </a:r>
            <a:r>
              <a:rPr lang="en-US" sz="1200" b="0" i="1" baseline="0" dirty="0" smtClean="0">
                <a:latin typeface="Arial" pitchFamily="34" charset="0"/>
                <a:cs typeface="Arial" pitchFamily="34" charset="0"/>
              </a:rPr>
              <a:t>Forecast in $/month</a:t>
            </a:r>
            <a:endParaRPr lang="en-US" sz="1200" b="0" i="1" baseline="0" dirty="0">
              <a:latin typeface="Arial" pitchFamily="34" charset="0"/>
              <a:cs typeface="Arial" pitchFamily="34" charset="0"/>
            </a:endParaRPr>
          </a:p>
        </c:rich>
      </c:tx>
      <c:layout>
        <c:manualLayout>
          <c:xMode val="edge"/>
          <c:yMode val="edge"/>
          <c:x val="1.5659080559145659E-3"/>
          <c:y val="1.2916164349321085E-3"/>
        </c:manualLayout>
      </c:layout>
      <c:overlay val="0"/>
    </c:title>
    <c:autoTitleDeleted val="0"/>
    <c:plotArea>
      <c:layout/>
      <c:lineChart>
        <c:grouping val="standard"/>
        <c:varyColors val="0"/>
        <c:ser>
          <c:idx val="0"/>
          <c:order val="0"/>
          <c:tx>
            <c:strRef>
              <c:f>'Residential Bill'!$A$50</c:f>
              <c:strCache>
                <c:ptCount val="1"/>
                <c:pt idx="0">
                  <c:v>Actual</c:v>
                </c:pt>
              </c:strCache>
            </c:strRef>
          </c:tx>
          <c:spPr>
            <a:ln>
              <a:solidFill>
                <a:schemeClr val="bg2">
                  <a:lumMod val="50000"/>
                </a:schemeClr>
              </a:solidFill>
            </a:ln>
          </c:spPr>
          <c:marker>
            <c:symbol val="circle"/>
            <c:size val="7"/>
            <c:spPr>
              <a:solidFill>
                <a:schemeClr val="bg1"/>
              </a:solidFill>
            </c:spPr>
          </c:marker>
          <c:dPt>
            <c:idx val="7"/>
            <c:marker>
              <c:spPr>
                <a:solidFill>
                  <a:schemeClr val="bg1"/>
                </a:solidFill>
                <a:ln>
                  <a:prstDash val="dashDot"/>
                </a:ln>
              </c:spPr>
            </c:marker>
            <c:bubble3D val="0"/>
            <c:spPr>
              <a:ln>
                <a:solidFill>
                  <a:schemeClr val="bg2">
                    <a:lumMod val="50000"/>
                  </a:schemeClr>
                </a:solidFill>
                <a:prstDash val="dashDot"/>
              </a:ln>
            </c:spPr>
          </c:dPt>
          <c:dPt>
            <c:idx val="8"/>
            <c:marker>
              <c:spPr>
                <a:solidFill>
                  <a:schemeClr val="bg1"/>
                </a:solidFill>
                <a:ln>
                  <a:prstDash val="dash"/>
                </a:ln>
              </c:spPr>
            </c:marker>
            <c:bubble3D val="0"/>
            <c:spPr>
              <a:ln>
                <a:solidFill>
                  <a:schemeClr val="bg2">
                    <a:lumMod val="50000"/>
                  </a:schemeClr>
                </a:solidFill>
                <a:prstDash val="dash"/>
              </a:ln>
            </c:spPr>
          </c:dPt>
          <c:dPt>
            <c:idx val="9"/>
            <c:marker>
              <c:spPr>
                <a:solidFill>
                  <a:schemeClr val="bg1"/>
                </a:solidFill>
                <a:ln>
                  <a:prstDash val="dash"/>
                </a:ln>
              </c:spPr>
            </c:marker>
            <c:bubble3D val="0"/>
            <c:spPr>
              <a:ln>
                <a:solidFill>
                  <a:schemeClr val="bg2">
                    <a:lumMod val="50000"/>
                  </a:schemeClr>
                </a:solidFill>
                <a:prstDash val="dash"/>
              </a:ln>
            </c:spPr>
          </c:dPt>
          <c:dPt>
            <c:idx val="10"/>
            <c:marker>
              <c:spPr>
                <a:solidFill>
                  <a:schemeClr val="bg1"/>
                </a:solidFill>
                <a:ln>
                  <a:prstDash val="dash"/>
                </a:ln>
              </c:spPr>
            </c:marker>
            <c:bubble3D val="0"/>
            <c:spPr>
              <a:ln>
                <a:solidFill>
                  <a:schemeClr val="bg2">
                    <a:lumMod val="50000"/>
                  </a:schemeClr>
                </a:solidFill>
                <a:prstDash val="dash"/>
              </a:ln>
            </c:spPr>
          </c:dPt>
          <c:dLbls>
            <c:dLbl>
              <c:idx val="0"/>
              <c:layout>
                <c:manualLayout>
                  <c:x val="-7.6354086363987017E-3"/>
                  <c:y val="3.362757015915896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1453112954598027E-2"/>
                  <c:y val="3.3627570159159022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1.3361965113697697E-2"/>
                  <c:y val="4.0353084190990832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2.2906225909196054E-2"/>
                  <c:y val="3.3627570159159022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3361965113697697E-2"/>
                  <c:y val="3.0264813143243124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7.6354086363986844E-3"/>
                  <c:y val="1.6813785079579511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2.6723930227395394E-2"/>
                  <c:y val="5.3804112254654438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2.0997373750096381E-2"/>
                  <c:y val="-4.7078863006839639E-2"/>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2.4815078068295724E-2"/>
                  <c:y val="-4.7078863006839639E-2"/>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3.8177043181993421E-2"/>
                  <c:y val="-4.7078598222822635E-2"/>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4.9630156136591448E-2"/>
                  <c:y val="-4.0353084190990832E-2"/>
                </c:manualLayout>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sz="1300" b="1">
                    <a:solidFill>
                      <a:schemeClr val="bg2">
                        <a:lumMod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'Residential Bill'!$B$50:$L$50</c:f>
              <c:numCache>
                <c:formatCode>0.00</c:formatCode>
                <c:ptCount val="11"/>
                <c:pt idx="0">
                  <c:v>104.31513750000001</c:v>
                </c:pt>
                <c:pt idx="1">
                  <c:v>104.57556749999998</c:v>
                </c:pt>
                <c:pt idx="2">
                  <c:v>111.63503062499998</c:v>
                </c:pt>
                <c:pt idx="3">
                  <c:v>116.4185325</c:v>
                </c:pt>
                <c:pt idx="4">
                  <c:v>123.50956500000001</c:v>
                </c:pt>
                <c:pt idx="5">
                  <c:v>135.64915500000004</c:v>
                </c:pt>
                <c:pt idx="6">
                  <c:v>155.58000000000001</c:v>
                </c:pt>
              </c:numCache>
            </c:numRef>
          </c:val>
          <c:smooth val="0"/>
        </c:ser>
        <c:ser>
          <c:idx val="1"/>
          <c:order val="1"/>
          <c:tx>
            <c:strRef>
              <c:f>'Residential Bill'!$A$51</c:f>
              <c:strCache>
                <c:ptCount val="1"/>
                <c:pt idx="0">
                  <c:v>Updated OPO</c:v>
                </c:pt>
              </c:strCache>
            </c:strRef>
          </c:tx>
          <c:spPr>
            <a:ln>
              <a:solidFill>
                <a:schemeClr val="accent1"/>
              </a:solidFill>
              <a:prstDash val="dash"/>
            </a:ln>
          </c:spPr>
          <c:marker>
            <c:symbol val="none"/>
          </c:marker>
          <c:dLbls>
            <c:dLbl>
              <c:idx val="6"/>
              <c:delete val="1"/>
              <c:extLst>
                <c:ext xmlns:c15="http://schemas.microsoft.com/office/drawing/2012/chart" uri="{CE6537A1-D6FC-4f65-9D91-7224C49458BB}"/>
              </c:extLst>
            </c:dLbl>
            <c:numFmt formatCode="#,##0" sourceLinked="0"/>
            <c:spPr>
              <a:noFill/>
              <a:ln>
                <a:noFill/>
              </a:ln>
              <a:effectLst/>
            </c:spPr>
            <c:txPr>
              <a:bodyPr/>
              <a:lstStyle/>
              <a:p>
                <a:pPr>
                  <a:defRPr sz="1300" b="1">
                    <a:solidFill>
                      <a:srgbClr val="265795"/>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'Residential Bill'!$B$51:$L$51</c:f>
              <c:numCache>
                <c:formatCode>General</c:formatCode>
                <c:ptCount val="11"/>
                <c:pt idx="6" formatCode="0.00">
                  <c:v>155.58000000000001</c:v>
                </c:pt>
                <c:pt idx="7" formatCode="_(&quot;$&quot;* #,##0.00_);_(&quot;$&quot;* \(#,##0.00\);_(&quot;$&quot;* &quot;-&quot;??_);_(@_)">
                  <c:v>160.57</c:v>
                </c:pt>
                <c:pt idx="8" formatCode="_(&quot;$&quot;* #,##0.00_);_(&quot;$&quot;* \(#,##0.00\);_(&quot;$&quot;* &quot;-&quot;??_);_(@_)">
                  <c:v>163.38999999999999</c:v>
                </c:pt>
                <c:pt idx="9" formatCode="_(&quot;$&quot;* #,##0.00_);_(&quot;$&quot;* \(#,##0.00\);_(&quot;$&quot;* &quot;-&quot;??_);_(@_)">
                  <c:v>166.39</c:v>
                </c:pt>
                <c:pt idx="10" formatCode="_(&quot;$&quot;* #,##0.00_);_(&quot;$&quot;* \(#,##0.00\);_(&quot;$&quot;* &quot;-&quot;??_);_(@_)">
                  <c:v>177.1</c:v>
                </c:pt>
              </c:numCache>
            </c:numRef>
          </c:val>
          <c:smooth val="0"/>
        </c:ser>
        <c:ser>
          <c:idx val="2"/>
          <c:order val="2"/>
          <c:tx>
            <c:strRef>
              <c:f>'Residential Bill'!$A$53</c:f>
              <c:strCache>
                <c:ptCount val="1"/>
                <c:pt idx="0">
                  <c:v>2013 LTEP (750 kWh/month)</c:v>
                </c:pt>
              </c:strCache>
            </c:strRef>
          </c:tx>
          <c:spPr>
            <a:ln>
              <a:solidFill>
                <a:srgbClr val="9BBB59"/>
              </a:solidFill>
              <a:prstDash val="sysDash"/>
            </a:ln>
          </c:spPr>
          <c:marker>
            <c:symbol val="none"/>
          </c:marker>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'Residential Bill'!$B$53:$L$53</c:f>
              <c:numCache>
                <c:formatCode>General</c:formatCode>
                <c:ptCount val="11"/>
                <c:pt idx="3" formatCode="0">
                  <c:v>119.012</c:v>
                </c:pt>
                <c:pt idx="4" formatCode="0">
                  <c:v>130.437152</c:v>
                </c:pt>
                <c:pt idx="5" formatCode="0">
                  <c:v>138.05392000000001</c:v>
                </c:pt>
                <c:pt idx="6" formatCode="0">
                  <c:v>159.000032</c:v>
                </c:pt>
                <c:pt idx="7" formatCode="0">
                  <c:v>161.85632000000001</c:v>
                </c:pt>
                <c:pt idx="8" formatCode="0">
                  <c:v>169.47308800000002</c:v>
                </c:pt>
                <c:pt idx="9" formatCode="0">
                  <c:v>168.52099200000001</c:v>
                </c:pt>
                <c:pt idx="10" formatCode="0">
                  <c:v>172.329376</c:v>
                </c:pt>
              </c:numCache>
            </c:numRef>
          </c:val>
          <c:smooth val="0"/>
        </c:ser>
        <c:dLbls>
          <c:showLegendKey val="0"/>
          <c:showVal val="0"/>
          <c:showCatName val="0"/>
          <c:showSerName val="0"/>
          <c:showPercent val="0"/>
          <c:showBubbleSize val="0"/>
        </c:dLbls>
        <c:marker val="1"/>
        <c:smooth val="0"/>
        <c:axId val="581463240"/>
        <c:axId val="581458928"/>
      </c:lineChart>
      <c:catAx>
        <c:axId val="581463240"/>
        <c:scaling>
          <c:orientation val="minMax"/>
        </c:scaling>
        <c:delete val="0"/>
        <c:axPos val="b"/>
        <c:numFmt formatCode="General" sourceLinked="1"/>
        <c:majorTickMark val="none"/>
        <c:minorTickMark val="none"/>
        <c:tickLblPos val="nextTo"/>
        <c:txPr>
          <a:bodyPr/>
          <a:lstStyle/>
          <a:p>
            <a:pPr>
              <a:defRPr sz="1200"/>
            </a:pPr>
            <a:endParaRPr lang="en-US"/>
          </a:p>
        </c:txPr>
        <c:crossAx val="581458928"/>
        <c:crosses val="autoZero"/>
        <c:auto val="1"/>
        <c:lblAlgn val="ctr"/>
        <c:lblOffset val="100"/>
        <c:noMultiLvlLbl val="0"/>
      </c:catAx>
      <c:valAx>
        <c:axId val="581458928"/>
        <c:scaling>
          <c:orientation val="minMax"/>
        </c:scaling>
        <c:delete val="0"/>
        <c:axPos val="l"/>
        <c:majorGridlines>
          <c:spPr>
            <a:ln>
              <a:prstDash val="sysDot"/>
            </a:ln>
          </c:spPr>
        </c:majorGridlines>
        <c:numFmt formatCode="#,##0" sourceLinked="0"/>
        <c:majorTickMark val="none"/>
        <c:minorTickMark val="none"/>
        <c:tickLblPos val="nextTo"/>
        <c:txPr>
          <a:bodyPr/>
          <a:lstStyle/>
          <a:p>
            <a:pPr>
              <a:defRPr sz="1200"/>
            </a:pPr>
            <a:endParaRPr lang="en-US"/>
          </a:p>
        </c:txPr>
        <c:crossAx val="581463240"/>
        <c:crosses val="autoZero"/>
        <c:crossBetween val="between"/>
      </c:valAx>
    </c:plotArea>
    <c:legend>
      <c:legendPos val="r"/>
      <c:layout>
        <c:manualLayout>
          <c:xMode val="edge"/>
          <c:yMode val="edge"/>
          <c:x val="0.73178250564247616"/>
          <c:y val="0.54108329750800632"/>
          <c:w val="0.25502433916381628"/>
          <c:h val="0.28925205043054353"/>
        </c:manualLayout>
      </c:layout>
      <c:overlay val="1"/>
      <c:spPr>
        <a:solidFill>
          <a:sysClr val="window" lastClr="FFFFFF"/>
        </a:solidFill>
      </c:spPr>
    </c:legend>
    <c:plotVisOnly val="1"/>
    <c:dispBlanksAs val="gap"/>
    <c:showDLblsOverMax val="0"/>
  </c:chart>
  <c:spPr>
    <a:ln>
      <a:noFill/>
    </a:ln>
  </c:spPr>
  <c:externalData r:id="rId2">
    <c:autoUpdate val="0"/>
  </c:externalData>
  <c:userShapes r:id="rId3"/>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200"/>
            </a:pPr>
            <a:r>
              <a:rPr lang="en-US" sz="1400" i="0" dirty="0">
                <a:latin typeface="Arial" pitchFamily="34" charset="0"/>
                <a:cs typeface="Arial" pitchFamily="34" charset="0"/>
              </a:rPr>
              <a:t>Typical </a:t>
            </a:r>
            <a:r>
              <a:rPr lang="en-US" sz="1400" i="0" dirty="0" smtClean="0">
                <a:latin typeface="Arial" pitchFamily="34" charset="0"/>
                <a:cs typeface="Arial" pitchFamily="34" charset="0"/>
              </a:rPr>
              <a:t>Class</a:t>
            </a:r>
            <a:r>
              <a:rPr lang="en-US" sz="1400" i="0" baseline="0" dirty="0" smtClean="0">
                <a:latin typeface="Arial" pitchFamily="34" charset="0"/>
                <a:cs typeface="Arial" pitchFamily="34" charset="0"/>
              </a:rPr>
              <a:t> A </a:t>
            </a:r>
            <a:r>
              <a:rPr lang="en-US" sz="1400" i="0" dirty="0" smtClean="0">
                <a:latin typeface="Arial" pitchFamily="34" charset="0"/>
                <a:cs typeface="Arial" pitchFamily="34" charset="0"/>
              </a:rPr>
              <a:t>Electricity </a:t>
            </a:r>
            <a:r>
              <a:rPr lang="en-US" sz="1400" i="0" dirty="0">
                <a:latin typeface="Arial" pitchFamily="34" charset="0"/>
                <a:cs typeface="Arial" pitchFamily="34" charset="0"/>
              </a:rPr>
              <a:t>Prices</a:t>
            </a:r>
          </a:p>
          <a:p>
            <a:pPr algn="l">
              <a:defRPr sz="1200"/>
            </a:pPr>
            <a:r>
              <a:rPr lang="en-US" sz="1200" b="0" i="1" baseline="0" dirty="0">
                <a:latin typeface="Arial" pitchFamily="34" charset="0"/>
                <a:cs typeface="Arial" pitchFamily="34" charset="0"/>
              </a:rPr>
              <a:t>Historical and </a:t>
            </a:r>
            <a:r>
              <a:rPr lang="en-US" sz="1200" b="0" i="1" baseline="0" dirty="0" smtClean="0">
                <a:latin typeface="Arial" pitchFamily="34" charset="0"/>
                <a:cs typeface="Arial" pitchFamily="34" charset="0"/>
              </a:rPr>
              <a:t>Forecast in $/MWh</a:t>
            </a:r>
            <a:endParaRPr lang="en-US" sz="1200" b="0" i="1" baseline="0" dirty="0">
              <a:latin typeface="Arial" pitchFamily="34" charset="0"/>
              <a:cs typeface="Arial" pitchFamily="34" charset="0"/>
            </a:endParaRPr>
          </a:p>
        </c:rich>
      </c:tx>
      <c:layout>
        <c:manualLayout>
          <c:xMode val="edge"/>
          <c:yMode val="edge"/>
          <c:x val="1.5659080559145655E-3"/>
          <c:y val="1.2915231640928785E-3"/>
        </c:manualLayout>
      </c:layout>
      <c:overlay val="0"/>
    </c:title>
    <c:autoTitleDeleted val="0"/>
    <c:plotArea>
      <c:layout/>
      <c:lineChart>
        <c:grouping val="standard"/>
        <c:varyColors val="0"/>
        <c:ser>
          <c:idx val="0"/>
          <c:order val="0"/>
          <c:tx>
            <c:v>Actual</c:v>
          </c:tx>
          <c:spPr>
            <a:ln>
              <a:solidFill>
                <a:schemeClr val="bg2">
                  <a:lumMod val="50000"/>
                </a:schemeClr>
              </a:solidFill>
            </a:ln>
          </c:spPr>
          <c:marker>
            <c:symbol val="circle"/>
            <c:size val="7"/>
            <c:spPr>
              <a:solidFill>
                <a:schemeClr val="bg1"/>
              </a:solidFill>
            </c:spPr>
          </c:marker>
          <c:dPt>
            <c:idx val="7"/>
            <c:marker>
              <c:spPr>
                <a:solidFill>
                  <a:schemeClr val="bg1"/>
                </a:solidFill>
                <a:ln>
                  <a:prstDash val="dashDot"/>
                </a:ln>
              </c:spPr>
            </c:marker>
            <c:bubble3D val="0"/>
            <c:spPr>
              <a:ln>
                <a:solidFill>
                  <a:schemeClr val="bg2">
                    <a:lumMod val="50000"/>
                  </a:schemeClr>
                </a:solidFill>
                <a:prstDash val="dashDot"/>
              </a:ln>
            </c:spPr>
          </c:dPt>
          <c:dPt>
            <c:idx val="8"/>
            <c:marker>
              <c:spPr>
                <a:solidFill>
                  <a:schemeClr val="bg1"/>
                </a:solidFill>
                <a:ln>
                  <a:prstDash val="dash"/>
                </a:ln>
              </c:spPr>
            </c:marker>
            <c:bubble3D val="0"/>
            <c:spPr>
              <a:ln>
                <a:solidFill>
                  <a:schemeClr val="bg2">
                    <a:lumMod val="50000"/>
                  </a:schemeClr>
                </a:solidFill>
                <a:prstDash val="dash"/>
              </a:ln>
            </c:spPr>
          </c:dPt>
          <c:dPt>
            <c:idx val="9"/>
            <c:marker>
              <c:spPr>
                <a:solidFill>
                  <a:schemeClr val="bg1"/>
                </a:solidFill>
                <a:ln>
                  <a:prstDash val="dash"/>
                </a:ln>
              </c:spPr>
            </c:marker>
            <c:bubble3D val="0"/>
            <c:spPr>
              <a:ln>
                <a:solidFill>
                  <a:schemeClr val="bg2">
                    <a:lumMod val="50000"/>
                  </a:schemeClr>
                </a:solidFill>
                <a:prstDash val="dash"/>
              </a:ln>
            </c:spPr>
          </c:dPt>
          <c:dPt>
            <c:idx val="10"/>
            <c:marker>
              <c:spPr>
                <a:solidFill>
                  <a:schemeClr val="bg1"/>
                </a:solidFill>
                <a:ln>
                  <a:prstDash val="dash"/>
                </a:ln>
              </c:spPr>
            </c:marker>
            <c:bubble3D val="0"/>
            <c:spPr>
              <a:ln>
                <a:solidFill>
                  <a:schemeClr val="bg2">
                    <a:lumMod val="50000"/>
                  </a:schemeClr>
                </a:solidFill>
                <a:prstDash val="dash"/>
              </a:ln>
            </c:spPr>
          </c:dPt>
          <c:dLbls>
            <c:numFmt formatCode="#,##0" sourceLinked="0"/>
            <c:spPr>
              <a:noFill/>
              <a:ln>
                <a:noFill/>
              </a:ln>
              <a:effectLst/>
            </c:spPr>
            <c:txPr>
              <a:bodyPr/>
              <a:lstStyle/>
              <a:p>
                <a:pPr>
                  <a:defRPr sz="1300" b="1">
                    <a:solidFill>
                      <a:schemeClr val="bg2">
                        <a:lumMod val="25000"/>
                      </a:schemeClr>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'Industrial Rates'!$B$27:$L$27</c:f>
              <c:numCache>
                <c:formatCode>General</c:formatCode>
                <c:ptCount val="11"/>
                <c:pt idx="0">
                  <c:v>84.13000000000001</c:v>
                </c:pt>
                <c:pt idx="1">
                  <c:v>75.949999999999989</c:v>
                </c:pt>
                <c:pt idx="2">
                  <c:v>72.47</c:v>
                </c:pt>
                <c:pt idx="3">
                  <c:v>79.87</c:v>
                </c:pt>
                <c:pt idx="4">
                  <c:v>83.35</c:v>
                </c:pt>
                <c:pt idx="5">
                  <c:v>84.289999999999992</c:v>
                </c:pt>
                <c:pt idx="6">
                  <c:v>85</c:v>
                </c:pt>
              </c:numCache>
            </c:numRef>
          </c:val>
          <c:smooth val="0"/>
        </c:ser>
        <c:ser>
          <c:idx val="1"/>
          <c:order val="1"/>
          <c:tx>
            <c:strRef>
              <c:f>'Industrial Rates'!$A$29</c:f>
              <c:strCache>
                <c:ptCount val="1"/>
                <c:pt idx="0">
                  <c:v>Updated OPO</c:v>
                </c:pt>
              </c:strCache>
            </c:strRef>
          </c:tx>
          <c:spPr>
            <a:ln>
              <a:solidFill>
                <a:schemeClr val="accent1"/>
              </a:solidFill>
              <a:prstDash val="dash"/>
            </a:ln>
          </c:spPr>
          <c:marker>
            <c:symbol val="none"/>
          </c:marker>
          <c:dLbls>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numFmt formatCode="#,##0" sourceLinked="0"/>
            <c:spPr>
              <a:noFill/>
              <a:ln>
                <a:noFill/>
              </a:ln>
              <a:effectLst/>
            </c:spPr>
            <c:txPr>
              <a:bodyPr/>
              <a:lstStyle/>
              <a:p>
                <a:pPr>
                  <a:defRPr sz="1300" b="1">
                    <a:solidFill>
                      <a:srgbClr val="265795"/>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'Industrial Rates'!$B$29:$L$29</c:f>
              <c:numCache>
                <c:formatCode>General</c:formatCode>
                <c:ptCount val="11"/>
                <c:pt idx="6">
                  <c:v>85</c:v>
                </c:pt>
                <c:pt idx="7" formatCode="0.00">
                  <c:v>99.257951024590923</c:v>
                </c:pt>
                <c:pt idx="8" formatCode="0.00">
                  <c:v>95.951573338515203</c:v>
                </c:pt>
                <c:pt idx="9" formatCode="0.00">
                  <c:v>96.133629985573492</c:v>
                </c:pt>
                <c:pt idx="10" formatCode="0.00">
                  <c:v>103.86313430840686</c:v>
                </c:pt>
              </c:numCache>
            </c:numRef>
          </c:val>
          <c:smooth val="0"/>
        </c:ser>
        <c:ser>
          <c:idx val="2"/>
          <c:order val="2"/>
          <c:tx>
            <c:strRef>
              <c:f>'Industrial Rates'!$A$28</c:f>
              <c:strCache>
                <c:ptCount val="1"/>
                <c:pt idx="0">
                  <c:v>2013 LTEP</c:v>
                </c:pt>
              </c:strCache>
            </c:strRef>
          </c:tx>
          <c:spPr>
            <a:ln>
              <a:solidFill>
                <a:srgbClr val="9BBB59"/>
              </a:solidFill>
              <a:prstDash val="sysDash"/>
            </a:ln>
          </c:spPr>
          <c:marker>
            <c:symbol val="none"/>
          </c:marker>
          <c:cat>
            <c:numRef>
              <c:f>'Residential Bill'!$B$49:$L$49</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'Industrial Rates'!$B$28:$L$28</c:f>
              <c:numCache>
                <c:formatCode>General</c:formatCode>
                <c:ptCount val="11"/>
                <c:pt idx="3">
                  <c:v>79</c:v>
                </c:pt>
                <c:pt idx="4">
                  <c:v>87</c:v>
                </c:pt>
                <c:pt idx="5">
                  <c:v>92</c:v>
                </c:pt>
                <c:pt idx="6">
                  <c:v>96</c:v>
                </c:pt>
                <c:pt idx="7">
                  <c:v>100</c:v>
                </c:pt>
                <c:pt idx="8">
                  <c:v>105</c:v>
                </c:pt>
                <c:pt idx="9">
                  <c:v>102</c:v>
                </c:pt>
                <c:pt idx="10">
                  <c:v>104</c:v>
                </c:pt>
              </c:numCache>
            </c:numRef>
          </c:val>
          <c:smooth val="0"/>
        </c:ser>
        <c:dLbls>
          <c:showLegendKey val="0"/>
          <c:showVal val="0"/>
          <c:showCatName val="0"/>
          <c:showSerName val="0"/>
          <c:showPercent val="0"/>
          <c:showBubbleSize val="0"/>
        </c:dLbls>
        <c:marker val="1"/>
        <c:smooth val="0"/>
        <c:axId val="581460496"/>
        <c:axId val="362665888"/>
      </c:lineChart>
      <c:catAx>
        <c:axId val="581460496"/>
        <c:scaling>
          <c:orientation val="minMax"/>
        </c:scaling>
        <c:delete val="0"/>
        <c:axPos val="b"/>
        <c:numFmt formatCode="General" sourceLinked="1"/>
        <c:majorTickMark val="none"/>
        <c:minorTickMark val="none"/>
        <c:tickLblPos val="nextTo"/>
        <c:txPr>
          <a:bodyPr/>
          <a:lstStyle/>
          <a:p>
            <a:pPr>
              <a:defRPr sz="1200"/>
            </a:pPr>
            <a:endParaRPr lang="en-US"/>
          </a:p>
        </c:txPr>
        <c:crossAx val="362665888"/>
        <c:crosses val="autoZero"/>
        <c:auto val="1"/>
        <c:lblAlgn val="ctr"/>
        <c:lblOffset val="100"/>
        <c:noMultiLvlLbl val="0"/>
      </c:catAx>
      <c:valAx>
        <c:axId val="362665888"/>
        <c:scaling>
          <c:orientation val="minMax"/>
        </c:scaling>
        <c:delete val="0"/>
        <c:axPos val="l"/>
        <c:majorGridlines>
          <c:spPr>
            <a:ln>
              <a:prstDash val="sysDot"/>
            </a:ln>
          </c:spPr>
        </c:majorGridlines>
        <c:numFmt formatCode="#,##0" sourceLinked="0"/>
        <c:majorTickMark val="none"/>
        <c:minorTickMark val="none"/>
        <c:tickLblPos val="nextTo"/>
        <c:txPr>
          <a:bodyPr/>
          <a:lstStyle/>
          <a:p>
            <a:pPr>
              <a:defRPr sz="1200"/>
            </a:pPr>
            <a:endParaRPr lang="en-US"/>
          </a:p>
        </c:txPr>
        <c:crossAx val="581460496"/>
        <c:crosses val="autoZero"/>
        <c:crossBetween val="between"/>
      </c:valAx>
    </c:plotArea>
    <c:legend>
      <c:legendPos val="r"/>
      <c:layout>
        <c:manualLayout>
          <c:xMode val="edge"/>
          <c:yMode val="edge"/>
          <c:x val="0.73178250564247616"/>
          <c:y val="0.54108329750800632"/>
          <c:w val="0.25502433916381628"/>
          <c:h val="0.28925205043054353"/>
        </c:manualLayout>
      </c:layout>
      <c:overlay val="1"/>
      <c:spPr>
        <a:solidFill>
          <a:sysClr val="window" lastClr="FFFFFF"/>
        </a:solidFill>
      </c:spPr>
    </c:legend>
    <c:plotVisOnly val="1"/>
    <c:dispBlanksAs val="gap"/>
    <c:showDLblsOverMax val="0"/>
  </c:chart>
  <c:spPr>
    <a:ln>
      <a:noFill/>
    </a:ln>
  </c:spPr>
  <c:externalData r:id="rId2">
    <c:autoUpdate val="0"/>
  </c:externalData>
  <c:userShapes r:id="rId3"/>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6"/>
          <c:y val="2.6907485286807562E-2"/>
          <c:w val="0.8337714656584877"/>
          <c:h val="0.61537582541486802"/>
        </c:manualLayout>
      </c:layout>
      <c:lineChart>
        <c:grouping val="standard"/>
        <c:varyColors val="0"/>
        <c:ser>
          <c:idx val="4"/>
          <c:order val="0"/>
          <c:tx>
            <c:strRef>
              <c:f>'2. Low'!$B$55</c:f>
              <c:strCache>
                <c:ptCount val="1"/>
                <c:pt idx="0">
                  <c:v>Historical Values</c:v>
                </c:pt>
              </c:strCache>
            </c:strRef>
          </c:tx>
          <c:spPr>
            <a:ln w="38100">
              <a:solidFill>
                <a:schemeClr val="tx1"/>
              </a:solidFill>
              <a:prstDash val="dash"/>
            </a:ln>
          </c:spPr>
          <c:marker>
            <c:symbol val="none"/>
          </c:marker>
          <c:val>
            <c:numRef>
              <c:f>'2. Low'!$C$55:$AM$55</c:f>
              <c:numCache>
                <c:formatCode>0</c:formatCode>
                <c:ptCount val="37"/>
                <c:pt idx="0">
                  <c:v>123.51</c:v>
                </c:pt>
                <c:pt idx="1">
                  <c:v>135.65</c:v>
                </c:pt>
                <c:pt idx="2">
                  <c:v>155.58000000000001</c:v>
                </c:pt>
              </c:numCache>
            </c:numRef>
          </c:val>
          <c:smooth val="0"/>
        </c:ser>
        <c:ser>
          <c:idx val="0"/>
          <c:order val="1"/>
          <c:tx>
            <c:strRef>
              <c:f>'2. Low'!$B$56</c:f>
              <c:strCache>
                <c:ptCount val="1"/>
                <c:pt idx="0">
                  <c:v>IESO Forecast</c:v>
                </c:pt>
              </c:strCache>
            </c:strRef>
          </c:tx>
          <c:spPr>
            <a:ln w="38100">
              <a:solidFill>
                <a:sysClr val="windowText" lastClr="000000"/>
              </a:solidFill>
            </a:ln>
          </c:spPr>
          <c:marker>
            <c:symbol val="none"/>
          </c:marker>
          <c:cat>
            <c:numRef>
              <c:f>'2. Low'!$C$54:$AM$54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 Low'!$C$56:$AM$56</c:f>
              <c:numCache>
                <c:formatCode>General</c:formatCode>
                <c:ptCount val="37"/>
                <c:pt idx="3" formatCode="0">
                  <c:v>160.21813261808913</c:v>
                </c:pt>
                <c:pt idx="4" formatCode="0">
                  <c:v>162.76950298964928</c:v>
                </c:pt>
                <c:pt idx="5" formatCode="0">
                  <c:v>165.41420006702134</c:v>
                </c:pt>
                <c:pt idx="6" formatCode="0">
                  <c:v>175.93913634995977</c:v>
                </c:pt>
                <c:pt idx="7" formatCode="0">
                  <c:v>173.59521544491813</c:v>
                </c:pt>
                <c:pt idx="8" formatCode="0">
                  <c:v>176.91285983413323</c:v>
                </c:pt>
                <c:pt idx="9" formatCode="0">
                  <c:v>181.62400566574021</c:v>
                </c:pt>
                <c:pt idx="10" formatCode="0">
                  <c:v>184.27346390503419</c:v>
                </c:pt>
                <c:pt idx="11" formatCode="0">
                  <c:v>193.40059926022687</c:v>
                </c:pt>
                <c:pt idx="12" formatCode="0">
                  <c:v>188.34673981076375</c:v>
                </c:pt>
                <c:pt idx="13" formatCode="0">
                  <c:v>198.30087601824903</c:v>
                </c:pt>
                <c:pt idx="14" formatCode="0">
                  <c:v>198.7304092484664</c:v>
                </c:pt>
                <c:pt idx="15" formatCode="0">
                  <c:v>197.50537476437415</c:v>
                </c:pt>
                <c:pt idx="16" formatCode="0">
                  <c:v>199.74140225073614</c:v>
                </c:pt>
                <c:pt idx="17" formatCode="0">
                  <c:v>202.23608967519249</c:v>
                </c:pt>
                <c:pt idx="18" formatCode="0">
                  <c:v>204.56887182590933</c:v>
                </c:pt>
                <c:pt idx="19" formatCode="0">
                  <c:v>206.53005862045072</c:v>
                </c:pt>
                <c:pt idx="20" formatCode="0">
                  <c:v>207.93290009161953</c:v>
                </c:pt>
                <c:pt idx="21" formatCode="0">
                  <c:v>204.40973222330072</c:v>
                </c:pt>
              </c:numCache>
            </c:numRef>
          </c:val>
          <c:smooth val="0"/>
        </c:ser>
        <c:ser>
          <c:idx val="3"/>
          <c:order val="2"/>
          <c:tx>
            <c:strRef>
              <c:f>'2. Low'!$B$57</c:f>
              <c:strCache>
                <c:ptCount val="1"/>
                <c:pt idx="0">
                  <c:v>IESO Forecast Extrapolated</c:v>
                </c:pt>
              </c:strCache>
            </c:strRef>
          </c:tx>
          <c:spPr>
            <a:ln w="57150">
              <a:solidFill>
                <a:sysClr val="windowText" lastClr="000000"/>
              </a:solidFill>
              <a:prstDash val="sysDot"/>
            </a:ln>
          </c:spPr>
          <c:marker>
            <c:symbol val="none"/>
          </c:marker>
          <c:cat>
            <c:numRef>
              <c:f>'2. Low'!$C$54:$AM$54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 Low'!$C$57:$AM$57</c:f>
              <c:numCache>
                <c:formatCode>General</c:formatCode>
                <c:ptCount val="37"/>
                <c:pt idx="22" formatCode="0">
                  <c:v>205.24539319946737</c:v>
                </c:pt>
                <c:pt idx="23" formatCode="0">
                  <c:v>206.08447049666478</c:v>
                </c:pt>
                <c:pt idx="24" formatCode="0">
                  <c:v>206.92697808138141</c:v>
                </c:pt>
                <c:pt idx="25" formatCode="0">
                  <c:v>207.77292997720306</c:v>
                </c:pt>
                <c:pt idx="26" formatCode="0">
                  <c:v>208.62234026504629</c:v>
                </c:pt>
                <c:pt idx="27" formatCode="0">
                  <c:v>209.47522308339276</c:v>
                </c:pt>
                <c:pt idx="28" formatCode="0">
                  <c:v>210.33159262852462</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1"/>
          <c:order val="3"/>
          <c:tx>
            <c:strRef>
              <c:f>'2. Low'!$B$59</c:f>
              <c:strCache>
                <c:ptCount val="1"/>
                <c:pt idx="0">
                  <c:v>With GA financing</c:v>
                </c:pt>
              </c:strCache>
            </c:strRef>
          </c:tx>
          <c:spPr>
            <a:ln>
              <a:solidFill>
                <a:schemeClr val="accent3">
                  <a:lumMod val="75000"/>
                </a:schemeClr>
              </a:solidFill>
            </a:ln>
          </c:spPr>
          <c:marker>
            <c:symbol val="none"/>
          </c:marker>
          <c:cat>
            <c:numRef>
              <c:f>'2. Low'!$C$54:$AM$54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'2. Low'!$C$59:$AM$59</c:f>
              <c:numCache>
                <c:formatCode>General</c:formatCode>
                <c:ptCount val="37"/>
                <c:pt idx="3" formatCode="0">
                  <c:v>146.14683805898969</c:v>
                </c:pt>
                <c:pt idx="4" formatCode="0">
                  <c:v>151.24565368848073</c:v>
                </c:pt>
                <c:pt idx="5" formatCode="0">
                  <c:v>156.52039662015969</c:v>
                </c:pt>
                <c:pt idx="6" formatCode="0">
                  <c:v>164.68362685860041</c:v>
                </c:pt>
                <c:pt idx="7" formatCode="0">
                  <c:v>171.00362860423525</c:v>
                </c:pt>
                <c:pt idx="8" formatCode="0">
                  <c:v>176.68861176180425</c:v>
                </c:pt>
                <c:pt idx="9" formatCode="0">
                  <c:v>184.98945967669133</c:v>
                </c:pt>
                <c:pt idx="10" formatCode="0">
                  <c:v>183.93687180694718</c:v>
                </c:pt>
                <c:pt idx="11" formatCode="0">
                  <c:v>197.66974096856805</c:v>
                </c:pt>
                <c:pt idx="12" formatCode="0">
                  <c:v>196.60602066978737</c:v>
                </c:pt>
                <c:pt idx="13" formatCode="0">
                  <c:v>202.39031705823422</c:v>
                </c:pt>
                <c:pt idx="14" formatCode="0">
                  <c:v>205.34343075961104</c:v>
                </c:pt>
                <c:pt idx="15" formatCode="0">
                  <c:v>208.84168531057821</c:v>
                </c:pt>
                <c:pt idx="16" formatCode="0">
                  <c:v>210.99843789801571</c:v>
                </c:pt>
                <c:pt idx="17" formatCode="0">
                  <c:v>213.49312532247205</c:v>
                </c:pt>
                <c:pt idx="18" formatCode="0">
                  <c:v>215.74773361452722</c:v>
                </c:pt>
                <c:pt idx="19" formatCode="0">
                  <c:v>217.63182481052641</c:v>
                </c:pt>
                <c:pt idx="20" formatCode="0">
                  <c:v>207.93290009161953</c:v>
                </c:pt>
                <c:pt idx="21" formatCode="0">
                  <c:v>204.40973222330072</c:v>
                </c:pt>
                <c:pt idx="22" formatCode="0">
                  <c:v>205.24539319946737</c:v>
                </c:pt>
                <c:pt idx="23" formatCode="0">
                  <c:v>206.08447049666478</c:v>
                </c:pt>
                <c:pt idx="24" formatCode="0">
                  <c:v>206.92697808138141</c:v>
                </c:pt>
                <c:pt idx="25" formatCode="0">
                  <c:v>207.77292997720306</c:v>
                </c:pt>
                <c:pt idx="26" formatCode="0">
                  <c:v>208.62234026504629</c:v>
                </c:pt>
                <c:pt idx="27" formatCode="0">
                  <c:v>209.47522308339276</c:v>
                </c:pt>
                <c:pt idx="28" formatCode="0">
                  <c:v>210.33159262852462</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5"/>
          <c:order val="4"/>
          <c:tx>
            <c:strRef>
              <c:f>'2. Low'!$B$63</c:f>
              <c:strCache>
                <c:ptCount val="1"/>
                <c:pt idx="0">
                  <c:v>2013 LTEP (750 kWh/month)</c:v>
                </c:pt>
              </c:strCache>
            </c:strRef>
          </c:tx>
          <c:spPr>
            <a:ln w="38100">
              <a:solidFill>
                <a:schemeClr val="bg1">
                  <a:lumMod val="65000"/>
                </a:schemeClr>
              </a:solidFill>
            </a:ln>
          </c:spPr>
          <c:marker>
            <c:symbol val="none"/>
          </c:marker>
          <c:val>
            <c:numRef>
              <c:f>'2. Low'!$C$63:$AM$63</c:f>
              <c:numCache>
                <c:formatCode>0</c:formatCode>
                <c:ptCount val="37"/>
                <c:pt idx="0">
                  <c:v>129.27087000000003</c:v>
                </c:pt>
                <c:pt idx="1">
                  <c:v>137.44755000000001</c:v>
                </c:pt>
                <c:pt idx="2">
                  <c:v>158.30170000000001</c:v>
                </c:pt>
                <c:pt idx="3">
                  <c:v>161.08150000000001</c:v>
                </c:pt>
                <c:pt idx="4">
                  <c:v>168.57340000000002</c:v>
                </c:pt>
                <c:pt idx="5">
                  <c:v>167.30780000000001</c:v>
                </c:pt>
                <c:pt idx="6">
                  <c:v>171.56789999999998</c:v>
                </c:pt>
                <c:pt idx="7">
                  <c:v>176.5625</c:v>
                </c:pt>
                <c:pt idx="8">
                  <c:v>182.495</c:v>
                </c:pt>
                <c:pt idx="9">
                  <c:v>178.16709999999998</c:v>
                </c:pt>
                <c:pt idx="10">
                  <c:v>180.63050000000004</c:v>
                </c:pt>
                <c:pt idx="11">
                  <c:v>183.77189999999999</c:v>
                </c:pt>
                <c:pt idx="12">
                  <c:v>187.77210000000002</c:v>
                </c:pt>
                <c:pt idx="13">
                  <c:v>189.46709999999999</c:v>
                </c:pt>
                <c:pt idx="14">
                  <c:v>191.07169999999999</c:v>
                </c:pt>
                <c:pt idx="15">
                  <c:v>192.93620000000001</c:v>
                </c:pt>
                <c:pt idx="16">
                  <c:v>193.88539999999998</c:v>
                </c:pt>
                <c:pt idx="17">
                  <c:v>196.1454</c:v>
                </c:pt>
                <c:pt idx="18">
                  <c:v>198.56360000000004</c:v>
                </c:pt>
              </c:numCache>
            </c:numRef>
          </c:val>
          <c:smooth val="0"/>
        </c:ser>
        <c:ser>
          <c:idx val="6"/>
          <c:order val="5"/>
          <c:tx>
            <c:strRef>
              <c:f>'2. Low'!$B$64</c:f>
              <c:strCache>
                <c:ptCount val="1"/>
                <c:pt idx="0">
                  <c:v>2013 LTEP (800 kWh/month)</c:v>
                </c:pt>
              </c:strCache>
            </c:strRef>
          </c:tx>
          <c:spPr>
            <a:ln w="19050">
              <a:solidFill>
                <a:schemeClr val="bg1">
                  <a:lumMod val="65000"/>
                </a:schemeClr>
              </a:solidFill>
              <a:prstDash val="sysDot"/>
            </a:ln>
          </c:spPr>
          <c:marker>
            <c:symbol val="none"/>
          </c:marker>
          <c:val>
            <c:numRef>
              <c:f>'2. Low'!$C$64:$AM$64</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582965672"/>
        <c:axId val="582960576"/>
      </c:lineChart>
      <c:catAx>
        <c:axId val="582965672"/>
        <c:scaling>
          <c:orientation val="minMax"/>
        </c:scaling>
        <c:delete val="0"/>
        <c:axPos val="b"/>
        <c:numFmt formatCode="General" sourceLinked="1"/>
        <c:majorTickMark val="out"/>
        <c:minorTickMark val="none"/>
        <c:tickLblPos val="nextTo"/>
        <c:crossAx val="582960576"/>
        <c:crosses val="autoZero"/>
        <c:auto val="1"/>
        <c:lblAlgn val="ctr"/>
        <c:lblOffset val="100"/>
        <c:noMultiLvlLbl val="0"/>
      </c:catAx>
      <c:valAx>
        <c:axId val="582960576"/>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582965672"/>
        <c:crosses val="autoZero"/>
        <c:crossBetween val="between"/>
      </c:valAx>
    </c:plotArea>
    <c:legend>
      <c:legendPos val="b"/>
      <c:overlay val="0"/>
    </c:legend>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6"/>
          <c:y val="2.6907485286807562E-2"/>
          <c:w val="0.8337714656584877"/>
          <c:h val="0.61537582541486802"/>
        </c:manualLayout>
      </c:layout>
      <c:lineChart>
        <c:grouping val="standard"/>
        <c:varyColors val="0"/>
        <c:ser>
          <c:idx val="4"/>
          <c:order val="0"/>
          <c:tx>
            <c:strRef>
              <c:f>'3. High'!$B$56</c:f>
              <c:strCache>
                <c:ptCount val="1"/>
                <c:pt idx="0">
                  <c:v>Historical Values</c:v>
                </c:pt>
              </c:strCache>
            </c:strRef>
          </c:tx>
          <c:spPr>
            <a:ln w="38100">
              <a:solidFill>
                <a:schemeClr val="tx1"/>
              </a:solidFill>
              <a:prstDash val="dash"/>
            </a:ln>
          </c:spPr>
          <c:marker>
            <c:symbol val="none"/>
          </c:marker>
          <c:val>
            <c:numRef>
              <c:f>'3. High'!$C$56:$AM$56</c:f>
              <c:numCache>
                <c:formatCode>0</c:formatCode>
                <c:ptCount val="37"/>
                <c:pt idx="0">
                  <c:v>123.51</c:v>
                </c:pt>
                <c:pt idx="1">
                  <c:v>135.65</c:v>
                </c:pt>
                <c:pt idx="2">
                  <c:v>155.58000000000001</c:v>
                </c:pt>
              </c:numCache>
            </c:numRef>
          </c:val>
          <c:smooth val="0"/>
        </c:ser>
        <c:ser>
          <c:idx val="0"/>
          <c:order val="1"/>
          <c:tx>
            <c:strRef>
              <c:f>'3. High'!$B$57</c:f>
              <c:strCache>
                <c:ptCount val="1"/>
                <c:pt idx="0">
                  <c:v>IESO Forecast + savings*</c:v>
                </c:pt>
              </c:strCache>
            </c:strRef>
          </c:tx>
          <c:spPr>
            <a:ln w="38100">
              <a:solidFill>
                <a:sysClr val="windowText" lastClr="000000"/>
              </a:solidFill>
            </a:ln>
          </c:spPr>
          <c:marker>
            <c:symbol val="none"/>
          </c:marker>
          <c:cat>
            <c:numRef>
              <c:f>'3. High'!$C$55:$AM$55</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 High'!$C$57:$AM$57</c:f>
              <c:numCache>
                <c:formatCode>General</c:formatCode>
                <c:ptCount val="37"/>
                <c:pt idx="3" formatCode="0">
                  <c:v>157.67213261808914</c:v>
                </c:pt>
                <c:pt idx="4" formatCode="0">
                  <c:v>160.00678298964928</c:v>
                </c:pt>
                <c:pt idx="5" formatCode="0">
                  <c:v>162.42402566702134</c:v>
                </c:pt>
                <c:pt idx="6" formatCode="0">
                  <c:v>172.77075846195976</c:v>
                </c:pt>
                <c:pt idx="7" formatCode="0">
                  <c:v>170.25786999915812</c:v>
                </c:pt>
                <c:pt idx="8" formatCode="0">
                  <c:v>173.64576747945802</c:v>
                </c:pt>
                <c:pt idx="9" formatCode="0">
                  <c:v>179.00472146397152</c:v>
                </c:pt>
                <c:pt idx="10" formatCode="0">
                  <c:v>181.60179401923011</c:v>
                </c:pt>
                <c:pt idx="11" formatCode="0">
                  <c:v>190.67549597670671</c:v>
                </c:pt>
                <c:pt idx="12" formatCode="0">
                  <c:v>185.56713446157318</c:v>
                </c:pt>
                <c:pt idx="13" formatCode="0">
                  <c:v>195.46567856207466</c:v>
                </c:pt>
                <c:pt idx="14" formatCode="0">
                  <c:v>195.83850784316854</c:v>
                </c:pt>
                <c:pt idx="15" formatCode="0">
                  <c:v>194.55563533097035</c:v>
                </c:pt>
                <c:pt idx="16" formatCode="0">
                  <c:v>196.73266802866425</c:v>
                </c:pt>
                <c:pt idx="17" formatCode="0">
                  <c:v>199.16718076867915</c:v>
                </c:pt>
                <c:pt idx="18" formatCode="0">
                  <c:v>201.43858474126571</c:v>
                </c:pt>
                <c:pt idx="19" formatCode="0">
                  <c:v>203.33716579411424</c:v>
                </c:pt>
                <c:pt idx="20" formatCode="0">
                  <c:v>204.67614940875632</c:v>
                </c:pt>
                <c:pt idx="21" formatCode="0">
                  <c:v>201.08784652678025</c:v>
                </c:pt>
              </c:numCache>
            </c:numRef>
          </c:val>
          <c:smooth val="0"/>
        </c:ser>
        <c:ser>
          <c:idx val="3"/>
          <c:order val="2"/>
          <c:tx>
            <c:strRef>
              <c:f>'3. High'!$B$58</c:f>
              <c:strCache>
                <c:ptCount val="1"/>
                <c:pt idx="0">
                  <c:v>IESO Forecast Extrapolated + savings*</c:v>
                </c:pt>
              </c:strCache>
            </c:strRef>
          </c:tx>
          <c:spPr>
            <a:ln w="57150">
              <a:solidFill>
                <a:sysClr val="windowText" lastClr="000000"/>
              </a:solidFill>
              <a:prstDash val="sysDot"/>
            </a:ln>
          </c:spPr>
          <c:marker>
            <c:symbol val="none"/>
          </c:marker>
          <c:cat>
            <c:numRef>
              <c:f>'3. High'!$C$55:$AM$55</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'3. High'!$C$58:$AM$58</c:f>
              <c:numCache>
                <c:formatCode>General</c:formatCode>
                <c:ptCount val="37"/>
                <c:pt idx="22" formatCode="0">
                  <c:v>201.85706978901649</c:v>
                </c:pt>
                <c:pt idx="23" formatCode="0">
                  <c:v>202.62838061800488</c:v>
                </c:pt>
                <c:pt idx="24" formatCode="0">
                  <c:v>203.40176640514832</c:v>
                </c:pt>
                <c:pt idx="25" formatCode="0">
                  <c:v>204.17721406744531</c:v>
                </c:pt>
                <c:pt idx="26" formatCode="0">
                  <c:v>204.95471003709338</c:v>
                </c:pt>
                <c:pt idx="27" formatCode="0">
                  <c:v>205.73424025088079</c:v>
                </c:pt>
                <c:pt idx="28" formatCode="0">
                  <c:v>206.51579013936242</c:v>
                </c:pt>
                <c:pt idx="29" formatCode="0">
                  <c:v>207.2993446158153</c:v>
                </c:pt>
                <c:pt idx="30" formatCode="0">
                  <c:v>208.08488806496973</c:v>
                </c:pt>
                <c:pt idx="31" formatCode="0">
                  <c:v>208.87240433151098</c:v>
                </c:pt>
                <c:pt idx="32" formatCode="0">
                  <c:v>209.66187670834736</c:v>
                </c:pt>
                <c:pt idx="33" formatCode="0">
                  <c:v>210.45328792463991</c:v>
                </c:pt>
                <c:pt idx="34" formatCode="0">
                  <c:v>211.24662013358875</c:v>
                </c:pt>
                <c:pt idx="35" formatCode="0">
                  <c:v>212.04185489997133</c:v>
                </c:pt>
                <c:pt idx="36" formatCode="0">
                  <c:v>212.83897318742768</c:v>
                </c:pt>
              </c:numCache>
            </c:numRef>
          </c:val>
          <c:smooth val="0"/>
        </c:ser>
        <c:ser>
          <c:idx val="8"/>
          <c:order val="3"/>
          <c:tx>
            <c:strRef>
              <c:f>'3. High'!$B$62</c:f>
              <c:strCache>
                <c:ptCount val="1"/>
                <c:pt idx="0">
                  <c:v>25 year financing + savings*</c:v>
                </c:pt>
              </c:strCache>
            </c:strRef>
          </c:tx>
          <c:spPr>
            <a:ln>
              <a:solidFill>
                <a:schemeClr val="accent3">
                  <a:lumMod val="75000"/>
                </a:schemeClr>
              </a:solidFill>
              <a:prstDash val="solid"/>
            </a:ln>
          </c:spPr>
          <c:marker>
            <c:symbol val="none"/>
          </c:marker>
          <c:val>
            <c:numRef>
              <c:f>'3. High'!$C$62:$AM$62</c:f>
              <c:numCache>
                <c:formatCode>General</c:formatCode>
                <c:ptCount val="37"/>
                <c:pt idx="3" formatCode="0">
                  <c:v>133.19607255016402</c:v>
                </c:pt>
                <c:pt idx="4" formatCode="0">
                  <c:v>138.03086836666429</c:v>
                </c:pt>
                <c:pt idx="5" formatCode="0">
                  <c:v>142.95924142980482</c:v>
                </c:pt>
                <c:pt idx="6" formatCode="0">
                  <c:v>150.85584753386476</c:v>
                </c:pt>
                <c:pt idx="7" formatCode="0">
                  <c:v>156.8916960976768</c:v>
                </c:pt>
                <c:pt idx="8" formatCode="0">
                  <c:v>162.29913452472988</c:v>
                </c:pt>
                <c:pt idx="9" formatCode="0">
                  <c:v>170.33862083942969</c:v>
                </c:pt>
                <c:pt idx="10" formatCode="0">
                  <c:v>168.9930161929403</c:v>
                </c:pt>
                <c:pt idx="11" formatCode="0">
                  <c:v>182.42700824228103</c:v>
                </c:pt>
                <c:pt idx="12" formatCode="0">
                  <c:v>180.96788022492055</c:v>
                </c:pt>
                <c:pt idx="13" formatCode="0">
                  <c:v>186.53177792980523</c:v>
                </c:pt>
                <c:pt idx="14" formatCode="0">
                  <c:v>189.16772084861347</c:v>
                </c:pt>
                <c:pt idx="15" formatCode="0">
                  <c:v>193.76220488660741</c:v>
                </c:pt>
                <c:pt idx="16" formatCode="0">
                  <c:v>198.5580673814153</c:v>
                </c:pt>
                <c:pt idx="17" formatCode="0">
                  <c:v>208.0990252194305</c:v>
                </c:pt>
                <c:pt idx="18" formatCode="0">
                  <c:v>210.49215327586884</c:v>
                </c:pt>
                <c:pt idx="19" formatCode="0">
                  <c:v>216.8697655105309</c:v>
                </c:pt>
                <c:pt idx="20" formatCode="0">
                  <c:v>221.91335547496342</c:v>
                </c:pt>
                <c:pt idx="21" formatCode="0">
                  <c:v>230.7806780346136</c:v>
                </c:pt>
                <c:pt idx="22" formatCode="0">
                  <c:v>234.09145377768888</c:v>
                </c:pt>
                <c:pt idx="23" formatCode="0">
                  <c:v>237.33475905787361</c:v>
                </c:pt>
                <c:pt idx="24" formatCode="0">
                  <c:v>240.51528266382843</c:v>
                </c:pt>
                <c:pt idx="25" formatCode="0">
                  <c:v>243.63748040904613</c:v>
                </c:pt>
                <c:pt idx="26" formatCode="0">
                  <c:v>246.70558767165593</c:v>
                </c:pt>
                <c:pt idx="27" formatCode="0">
                  <c:v>249.72363127431225</c:v>
                </c:pt>
                <c:pt idx="28" formatCode="0">
                  <c:v>252.69544073911749</c:v>
                </c:pt>
                <c:pt idx="29" formatCode="0">
                  <c:v>207.2993446158153</c:v>
                </c:pt>
                <c:pt idx="30" formatCode="0">
                  <c:v>208.08488806496973</c:v>
                </c:pt>
                <c:pt idx="31" formatCode="0">
                  <c:v>208.87240433151098</c:v>
                </c:pt>
                <c:pt idx="32" formatCode="0">
                  <c:v>209.66187670834736</c:v>
                </c:pt>
                <c:pt idx="33" formatCode="0">
                  <c:v>210.45328792463991</c:v>
                </c:pt>
                <c:pt idx="34" formatCode="0">
                  <c:v>211.24662013358875</c:v>
                </c:pt>
                <c:pt idx="35" formatCode="0">
                  <c:v>212.04185489997133</c:v>
                </c:pt>
                <c:pt idx="36" formatCode="0">
                  <c:v>212.83897318742768</c:v>
                </c:pt>
              </c:numCache>
            </c:numRef>
          </c:val>
          <c:smooth val="0"/>
        </c:ser>
        <c:ser>
          <c:idx val="9"/>
          <c:order val="4"/>
          <c:tx>
            <c:strRef>
              <c:f>'3. High'!$B$63</c:f>
              <c:strCache>
                <c:ptCount val="1"/>
                <c:pt idx="0">
                  <c:v>30 year financing + savings*</c:v>
                </c:pt>
              </c:strCache>
            </c:strRef>
          </c:tx>
          <c:spPr>
            <a:ln>
              <a:solidFill>
                <a:srgbClr val="FF0000"/>
              </a:solidFill>
              <a:prstDash val="solid"/>
            </a:ln>
          </c:spPr>
          <c:marker>
            <c:symbol val="none"/>
          </c:marker>
          <c:val>
            <c:numRef>
              <c:f>'3. High'!$C$63:$AM$63</c:f>
              <c:numCache>
                <c:formatCode>General</c:formatCode>
                <c:ptCount val="37"/>
                <c:pt idx="3" formatCode="0">
                  <c:v>129.72229106827328</c:v>
                </c:pt>
                <c:pt idx="4" formatCode="0">
                  <c:v>134.48761125513573</c:v>
                </c:pt>
                <c:pt idx="5" formatCode="0">
                  <c:v>139.31966761087838</c:v>
                </c:pt>
                <c:pt idx="6" formatCode="0">
                  <c:v>147.14348223855978</c:v>
                </c:pt>
                <c:pt idx="7" formatCode="0">
                  <c:v>153.10508349646574</c:v>
                </c:pt>
                <c:pt idx="8" formatCode="0">
                  <c:v>158.43678967149461</c:v>
                </c:pt>
                <c:pt idx="9" formatCode="0">
                  <c:v>166.3990290891297</c:v>
                </c:pt>
                <c:pt idx="10" formatCode="0">
                  <c:v>164.97463260763433</c:v>
                </c:pt>
                <c:pt idx="11" formatCode="0">
                  <c:v>178.32825698526892</c:v>
                </c:pt>
                <c:pt idx="12" formatCode="0">
                  <c:v>176.75750340176003</c:v>
                </c:pt>
                <c:pt idx="13" formatCode="0">
                  <c:v>182.26743712200982</c:v>
                </c:pt>
                <c:pt idx="14" formatCode="0">
                  <c:v>184.81809322466216</c:v>
                </c:pt>
                <c:pt idx="15" formatCode="0">
                  <c:v>189.32558471017708</c:v>
                </c:pt>
                <c:pt idx="16" formatCode="0">
                  <c:v>194.06436062369383</c:v>
                </c:pt>
                <c:pt idx="17" formatCode="0">
                  <c:v>203.51544432655461</c:v>
                </c:pt>
                <c:pt idx="18" formatCode="0">
                  <c:v>205.84936779645997</c:v>
                </c:pt>
                <c:pt idx="19" formatCode="0">
                  <c:v>212.16678391594073</c:v>
                </c:pt>
                <c:pt idx="20" formatCode="0">
                  <c:v>217.14917069523818</c:v>
                </c:pt>
                <c:pt idx="21" formatCode="0">
                  <c:v>225.98687805220359</c:v>
                </c:pt>
                <c:pt idx="22" formatCode="0">
                  <c:v>229.22204662105574</c:v>
                </c:pt>
                <c:pt idx="23" formatCode="0">
                  <c:v>232.38855226074531</c:v>
                </c:pt>
                <c:pt idx="24" formatCode="0">
                  <c:v>235.4910649525138</c:v>
                </c:pt>
                <c:pt idx="25" formatCode="0">
                  <c:v>238.53402140580693</c:v>
                </c:pt>
                <c:pt idx="26" formatCode="0">
                  <c:v>241.52163759340019</c:v>
                </c:pt>
                <c:pt idx="27" formatCode="0">
                  <c:v>244.4579206265357</c:v>
                </c:pt>
                <c:pt idx="28" formatCode="0">
                  <c:v>247.34668000501782</c:v>
                </c:pt>
                <c:pt idx="29" formatCode="0">
                  <c:v>250.19153827536479</c:v>
                </c:pt>
                <c:pt idx="30" formatCode="0">
                  <c:v>252.99594112836655</c:v>
                </c:pt>
                <c:pt idx="31" formatCode="0">
                  <c:v>255.7631669657392</c:v>
                </c:pt>
                <c:pt idx="32" formatCode="0">
                  <c:v>258.4963359639986</c:v>
                </c:pt>
                <c:pt idx="33" formatCode="0">
                  <c:v>261.19841866218883</c:v>
                </c:pt>
                <c:pt idx="34" formatCode="0">
                  <c:v>211.24662013358875</c:v>
                </c:pt>
                <c:pt idx="35" formatCode="0">
                  <c:v>212.04185489997133</c:v>
                </c:pt>
                <c:pt idx="36" formatCode="0">
                  <c:v>212.83897318742768</c:v>
                </c:pt>
              </c:numCache>
            </c:numRef>
          </c:val>
          <c:smooth val="0"/>
        </c:ser>
        <c:ser>
          <c:idx val="5"/>
          <c:order val="5"/>
          <c:tx>
            <c:strRef>
              <c:f>'3. High'!$B$64</c:f>
              <c:strCache>
                <c:ptCount val="1"/>
                <c:pt idx="0">
                  <c:v>2013 LTEP (750 kWh/month)</c:v>
                </c:pt>
              </c:strCache>
            </c:strRef>
          </c:tx>
          <c:spPr>
            <a:ln w="38100">
              <a:solidFill>
                <a:schemeClr val="bg1">
                  <a:lumMod val="65000"/>
                </a:schemeClr>
              </a:solidFill>
            </a:ln>
          </c:spPr>
          <c:marker>
            <c:symbol val="none"/>
          </c:marker>
          <c:val>
            <c:numRef>
              <c:f>'3. High'!$C$64:$AM$64</c:f>
              <c:numCache>
                <c:formatCode>0</c:formatCode>
                <c:ptCount val="37"/>
                <c:pt idx="0">
                  <c:v>129.27087000000003</c:v>
                </c:pt>
                <c:pt idx="1">
                  <c:v>137.44755000000001</c:v>
                </c:pt>
                <c:pt idx="2">
                  <c:v>158.30170000000001</c:v>
                </c:pt>
                <c:pt idx="3">
                  <c:v>161.08150000000001</c:v>
                </c:pt>
                <c:pt idx="4">
                  <c:v>168.57340000000002</c:v>
                </c:pt>
                <c:pt idx="5">
                  <c:v>167.30780000000001</c:v>
                </c:pt>
                <c:pt idx="6">
                  <c:v>171.56789999999998</c:v>
                </c:pt>
                <c:pt idx="7">
                  <c:v>176.5625</c:v>
                </c:pt>
                <c:pt idx="8">
                  <c:v>182.495</c:v>
                </c:pt>
                <c:pt idx="9">
                  <c:v>178.16709999999998</c:v>
                </c:pt>
                <c:pt idx="10">
                  <c:v>180.63050000000004</c:v>
                </c:pt>
                <c:pt idx="11">
                  <c:v>183.77189999999999</c:v>
                </c:pt>
                <c:pt idx="12">
                  <c:v>187.77210000000002</c:v>
                </c:pt>
                <c:pt idx="13">
                  <c:v>189.46709999999999</c:v>
                </c:pt>
                <c:pt idx="14">
                  <c:v>191.07169999999999</c:v>
                </c:pt>
                <c:pt idx="15">
                  <c:v>192.93620000000001</c:v>
                </c:pt>
                <c:pt idx="16">
                  <c:v>193.88539999999998</c:v>
                </c:pt>
                <c:pt idx="17">
                  <c:v>196.1454</c:v>
                </c:pt>
                <c:pt idx="18">
                  <c:v>198.56360000000004</c:v>
                </c:pt>
              </c:numCache>
            </c:numRef>
          </c:val>
          <c:smooth val="0"/>
        </c:ser>
        <c:ser>
          <c:idx val="6"/>
          <c:order val="6"/>
          <c:tx>
            <c:strRef>
              <c:f>'3. High'!$B$65</c:f>
              <c:strCache>
                <c:ptCount val="1"/>
                <c:pt idx="0">
                  <c:v>2013 LTEP (800 kWh/month)</c:v>
                </c:pt>
              </c:strCache>
            </c:strRef>
          </c:tx>
          <c:spPr>
            <a:ln w="19050">
              <a:solidFill>
                <a:schemeClr val="bg1">
                  <a:lumMod val="65000"/>
                </a:schemeClr>
              </a:solidFill>
              <a:prstDash val="sysDot"/>
            </a:ln>
          </c:spPr>
          <c:marker>
            <c:symbol val="none"/>
          </c:marker>
          <c:val>
            <c:numRef>
              <c:f>'3. High'!$C$65:$AM$65</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582961360"/>
        <c:axId val="582958616"/>
      </c:lineChart>
      <c:catAx>
        <c:axId val="582961360"/>
        <c:scaling>
          <c:orientation val="minMax"/>
        </c:scaling>
        <c:delete val="0"/>
        <c:axPos val="b"/>
        <c:numFmt formatCode="General" sourceLinked="1"/>
        <c:majorTickMark val="out"/>
        <c:minorTickMark val="none"/>
        <c:tickLblPos val="nextTo"/>
        <c:crossAx val="582958616"/>
        <c:crosses val="autoZero"/>
        <c:auto val="1"/>
        <c:lblAlgn val="ctr"/>
        <c:lblOffset val="100"/>
        <c:noMultiLvlLbl val="0"/>
      </c:catAx>
      <c:valAx>
        <c:axId val="582958616"/>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582961360"/>
        <c:crosses val="autoZero"/>
        <c:crossBetween val="between"/>
      </c:valAx>
    </c:plotArea>
    <c:legend>
      <c:legendPos val="b"/>
      <c:overlay val="0"/>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564151855467597"/>
          <c:y val="0.1702730493713259"/>
          <c:w val="0.74371952170798994"/>
          <c:h val="0.51203972505470408"/>
        </c:manualLayout>
      </c:layout>
      <c:lineChart>
        <c:grouping val="standard"/>
        <c:varyColors val="0"/>
        <c:ser>
          <c:idx val="1"/>
          <c:order val="0"/>
          <c:tx>
            <c:strRef>
              <c:f>'Graphs - low'!$AJ$33</c:f>
              <c:strCache>
                <c:ptCount val="1"/>
                <c:pt idx="0">
                  <c:v>Status Quo</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low'!$AK$33:$AO$33</c:f>
              <c:numCache>
                <c:formatCode>0</c:formatCode>
                <c:ptCount val="5"/>
                <c:pt idx="0">
                  <c:v>91.738406241604537</c:v>
                </c:pt>
                <c:pt idx="1">
                  <c:v>98.457951024590926</c:v>
                </c:pt>
                <c:pt idx="2">
                  <c:v>119.08416403948986</c:v>
                </c:pt>
                <c:pt idx="3">
                  <c:v>147.56291751019114</c:v>
                </c:pt>
                <c:pt idx="4">
                  <c:v>270.8012201214089</c:v>
                </c:pt>
              </c:numCache>
            </c:numRef>
          </c:val>
          <c:smooth val="0"/>
        </c:ser>
        <c:ser>
          <c:idx val="2"/>
          <c:order val="1"/>
          <c:tx>
            <c:strRef>
              <c:f>'Graphs - low'!$AJ$34</c:f>
              <c:strCache>
                <c:ptCount val="1"/>
                <c:pt idx="0">
                  <c:v>Low Financing</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low'!$AK$34:$AO$34</c:f>
              <c:numCache>
                <c:formatCode>0</c:formatCode>
                <c:ptCount val="5"/>
                <c:pt idx="0">
                  <c:v>92</c:v>
                </c:pt>
                <c:pt idx="1">
                  <c:v>86.802939369579263</c:v>
                </c:pt>
                <c:pt idx="2">
                  <c:v>122.47137783018466</c:v>
                </c:pt>
                <c:pt idx="3">
                  <c:v>147.56291751019123</c:v>
                </c:pt>
                <c:pt idx="4">
                  <c:v>270.80122012140913</c:v>
                </c:pt>
              </c:numCache>
            </c:numRef>
          </c:val>
          <c:smooth val="0"/>
        </c:ser>
        <c:ser>
          <c:idx val="0"/>
          <c:order val="2"/>
          <c:tx>
            <c:strRef>
              <c:f>'Graphs - low'!$AJ$35</c:f>
              <c:strCache>
                <c:ptCount val="1"/>
                <c:pt idx="0">
                  <c:v>Moderate Financing</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low'!$AK$35:$AO$35</c:f>
              <c:numCache>
                <c:formatCode>0</c:formatCode>
                <c:ptCount val="5"/>
                <c:pt idx="0">
                  <c:v>92</c:v>
                </c:pt>
                <c:pt idx="1">
                  <c:v>83.971133708429562</c:v>
                </c:pt>
                <c:pt idx="2">
                  <c:v>118.99511298637128</c:v>
                </c:pt>
                <c:pt idx="3">
                  <c:v>156.51146337148876</c:v>
                </c:pt>
                <c:pt idx="4">
                  <c:v>270.80122012140913</c:v>
                </c:pt>
              </c:numCache>
            </c:numRef>
          </c:val>
          <c:smooth val="0"/>
        </c:ser>
        <c:ser>
          <c:idx val="3"/>
          <c:order val="3"/>
          <c:tx>
            <c:strRef>
              <c:f>'Graphs - low'!$AJ$36</c:f>
              <c:strCache>
                <c:ptCount val="1"/>
                <c:pt idx="0">
                  <c:v>High Financing</c:v>
                </c:pt>
              </c:strCache>
            </c:strRef>
          </c:tx>
          <c:marker>
            <c:symbol val="none"/>
          </c:marker>
          <c:cat>
            <c:numRef>
              <c:f>'Graphs - low'!$AK$32:$AO$32</c:f>
              <c:numCache>
                <c:formatCode>General</c:formatCode>
                <c:ptCount val="5"/>
                <c:pt idx="0">
                  <c:v>2016</c:v>
                </c:pt>
                <c:pt idx="1">
                  <c:v>2017</c:v>
                </c:pt>
                <c:pt idx="2">
                  <c:v>2027</c:v>
                </c:pt>
                <c:pt idx="3">
                  <c:v>2037</c:v>
                </c:pt>
                <c:pt idx="4">
                  <c:v>2047</c:v>
                </c:pt>
              </c:numCache>
            </c:numRef>
          </c:cat>
          <c:val>
            <c:numRef>
              <c:f>'Graphs - low'!$AK$36:$AO$36</c:f>
              <c:numCache>
                <c:formatCode>0</c:formatCode>
                <c:ptCount val="5"/>
                <c:pt idx="0">
                  <c:v>92</c:v>
                </c:pt>
                <c:pt idx="1">
                  <c:v>78.140743627809726</c:v>
                </c:pt>
                <c:pt idx="2">
                  <c:v>111.83784921610666</c:v>
                </c:pt>
                <c:pt idx="3">
                  <c:v>176.53319149466978</c:v>
                </c:pt>
                <c:pt idx="4">
                  <c:v>270.80122012140913</c:v>
                </c:pt>
              </c:numCache>
            </c:numRef>
          </c:val>
          <c:smooth val="0"/>
        </c:ser>
        <c:dLbls>
          <c:showLegendKey val="0"/>
          <c:showVal val="0"/>
          <c:showCatName val="0"/>
          <c:showSerName val="0"/>
          <c:showPercent val="0"/>
          <c:showBubbleSize val="0"/>
        </c:dLbls>
        <c:smooth val="0"/>
        <c:axId val="582962144"/>
        <c:axId val="582959792"/>
      </c:lineChart>
      <c:catAx>
        <c:axId val="582962144"/>
        <c:scaling>
          <c:orientation val="minMax"/>
        </c:scaling>
        <c:delete val="0"/>
        <c:axPos val="b"/>
        <c:numFmt formatCode="General" sourceLinked="1"/>
        <c:majorTickMark val="none"/>
        <c:minorTickMark val="none"/>
        <c:tickLblPos val="nextTo"/>
        <c:txPr>
          <a:bodyPr/>
          <a:lstStyle/>
          <a:p>
            <a:pPr>
              <a:defRPr sz="1050"/>
            </a:pPr>
            <a:endParaRPr lang="en-US"/>
          </a:p>
        </c:txPr>
        <c:crossAx val="582959792"/>
        <c:crosses val="autoZero"/>
        <c:auto val="1"/>
        <c:lblAlgn val="ctr"/>
        <c:lblOffset val="100"/>
        <c:noMultiLvlLbl val="0"/>
      </c:catAx>
      <c:valAx>
        <c:axId val="582959792"/>
        <c:scaling>
          <c:orientation val="minMax"/>
          <c:max val="300"/>
          <c:min val="60"/>
        </c:scaling>
        <c:delete val="0"/>
        <c:axPos val="l"/>
        <c:majorGridlines>
          <c:spPr>
            <a:ln>
              <a:noFill/>
            </a:ln>
          </c:spPr>
        </c:majorGridlines>
        <c:numFmt formatCode="0" sourceLinked="1"/>
        <c:majorTickMark val="none"/>
        <c:minorTickMark val="none"/>
        <c:tickLblPos val="nextTo"/>
        <c:txPr>
          <a:bodyPr/>
          <a:lstStyle/>
          <a:p>
            <a:pPr>
              <a:defRPr sz="1050"/>
            </a:pPr>
            <a:endParaRPr lang="en-US"/>
          </a:p>
        </c:txPr>
        <c:crossAx val="582962144"/>
        <c:crosses val="autoZero"/>
        <c:crossBetween val="between"/>
        <c:majorUnit val="40"/>
      </c:valAx>
      <c:dTable>
        <c:showHorzBorder val="1"/>
        <c:showVertBorder val="1"/>
        <c:showOutline val="1"/>
        <c:showKeys val="1"/>
      </c:dTable>
    </c:plotArea>
    <c:plotVisOnly val="1"/>
    <c:dispBlanksAs val="gap"/>
    <c:showDLblsOverMax val="0"/>
  </c:chart>
  <c:spPr>
    <a:ln>
      <a:noFill/>
    </a:ln>
  </c:spPr>
  <c:externalData r:id="rId2">
    <c:autoUpdate val="0"/>
  </c:externalData>
  <c:userShapes r:id="rId3"/>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049459726625082"/>
          <c:y val="0.15875585494190017"/>
          <c:w val="0.81826873913488085"/>
          <c:h val="0.5493380914273398"/>
        </c:manualLayout>
      </c:layout>
      <c:barChart>
        <c:barDir val="col"/>
        <c:grouping val="clustered"/>
        <c:varyColors val="0"/>
        <c:ser>
          <c:idx val="1"/>
          <c:order val="0"/>
          <c:tx>
            <c:strRef>
              <c:f>'Graphs - Opt7'!$B$34</c:f>
              <c:strCache>
                <c:ptCount val="1"/>
                <c:pt idx="0">
                  <c:v>Status Quo</c:v>
                </c:pt>
              </c:strCache>
            </c:strRef>
          </c:tx>
          <c:spPr>
            <a:solidFill>
              <a:schemeClr val="tx1">
                <a:lumMod val="85000"/>
                <a:lumOff val="15000"/>
              </a:schemeClr>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Opt7'!$C$33:$F$33</c:f>
              <c:numCache>
                <c:formatCode>General</c:formatCode>
                <c:ptCount val="4"/>
                <c:pt idx="0">
                  <c:v>2017</c:v>
                </c:pt>
                <c:pt idx="1">
                  <c:v>2027</c:v>
                </c:pt>
                <c:pt idx="2">
                  <c:v>2037</c:v>
                </c:pt>
                <c:pt idx="3">
                  <c:v>2047</c:v>
                </c:pt>
              </c:numCache>
            </c:numRef>
          </c:cat>
          <c:val>
            <c:numRef>
              <c:f>'Graphs - Opt7'!$C$34:$F$34</c:f>
              <c:numCache>
                <c:formatCode>0</c:formatCode>
                <c:ptCount val="4"/>
                <c:pt idx="0">
                  <c:v>98.457951024590926</c:v>
                </c:pt>
                <c:pt idx="1">
                  <c:v>119.08416403948986</c:v>
                </c:pt>
                <c:pt idx="2">
                  <c:v>147.56291751019114</c:v>
                </c:pt>
                <c:pt idx="3">
                  <c:v>270.8012201214089</c:v>
                </c:pt>
              </c:numCache>
            </c:numRef>
          </c:val>
        </c:ser>
        <c:ser>
          <c:idx val="2"/>
          <c:order val="1"/>
          <c:tx>
            <c:strRef>
              <c:f>'Graphs - Opt7'!$B$35</c:f>
              <c:strCache>
                <c:ptCount val="1"/>
                <c:pt idx="0">
                  <c:v>Scenario - 25 year financing</c:v>
                </c:pt>
              </c:strCache>
            </c:strRef>
          </c:tx>
          <c:spPr>
            <a:solidFill>
              <a:schemeClr val="accent3"/>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Opt7'!$C$33:$F$33</c:f>
              <c:numCache>
                <c:formatCode>General</c:formatCode>
                <c:ptCount val="4"/>
                <c:pt idx="0">
                  <c:v>2017</c:v>
                </c:pt>
                <c:pt idx="1">
                  <c:v>2027</c:v>
                </c:pt>
                <c:pt idx="2">
                  <c:v>2037</c:v>
                </c:pt>
                <c:pt idx="3">
                  <c:v>2047</c:v>
                </c:pt>
              </c:numCache>
            </c:numRef>
          </c:cat>
          <c:val>
            <c:numRef>
              <c:f>'Graphs - Opt7'!$C$35:$F$35</c:f>
              <c:numCache>
                <c:formatCode>0</c:formatCode>
                <c:ptCount val="4"/>
                <c:pt idx="0">
                  <c:v>83.971133708429562</c:v>
                </c:pt>
                <c:pt idx="1">
                  <c:v>118.99511298637128</c:v>
                </c:pt>
                <c:pt idx="2">
                  <c:v>156.51146337148876</c:v>
                </c:pt>
                <c:pt idx="3">
                  <c:v>270.80122012140913</c:v>
                </c:pt>
              </c:numCache>
            </c:numRef>
          </c:val>
        </c:ser>
        <c:ser>
          <c:idx val="3"/>
          <c:order val="2"/>
          <c:tx>
            <c:strRef>
              <c:f>'Graphs - Opt7'!$B$36</c:f>
              <c:strCache>
                <c:ptCount val="1"/>
                <c:pt idx="0">
                  <c:v>Scenario - 30 year financing</c:v>
                </c:pt>
              </c:strCache>
            </c:strRef>
          </c:tx>
          <c:spPr>
            <a:solidFill>
              <a:srgbClr val="C00000"/>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Opt7'!$C$33:$F$33</c:f>
              <c:numCache>
                <c:formatCode>General</c:formatCode>
                <c:ptCount val="4"/>
                <c:pt idx="0">
                  <c:v>2017</c:v>
                </c:pt>
                <c:pt idx="1">
                  <c:v>2027</c:v>
                </c:pt>
                <c:pt idx="2">
                  <c:v>2037</c:v>
                </c:pt>
                <c:pt idx="3">
                  <c:v>2047</c:v>
                </c:pt>
              </c:numCache>
            </c:numRef>
          </c:cat>
          <c:val>
            <c:numRef>
              <c:f>'Graphs - Opt7'!$C$36:$F$36</c:f>
              <c:numCache>
                <c:formatCode>0</c:formatCode>
                <c:ptCount val="4"/>
                <c:pt idx="0">
                  <c:v>82.95008617816859</c:v>
                </c:pt>
                <c:pt idx="1">
                  <c:v>117.74169659484262</c:v>
                </c:pt>
                <c:pt idx="2">
                  <c:v>156.51146337148876</c:v>
                </c:pt>
                <c:pt idx="3">
                  <c:v>279.34822866841768</c:v>
                </c:pt>
              </c:numCache>
            </c:numRef>
          </c:val>
        </c:ser>
        <c:dLbls>
          <c:showLegendKey val="0"/>
          <c:showVal val="0"/>
          <c:showCatName val="0"/>
          <c:showSerName val="0"/>
          <c:showPercent val="0"/>
          <c:showBubbleSize val="0"/>
        </c:dLbls>
        <c:gapWidth val="150"/>
        <c:axId val="582965280"/>
        <c:axId val="582960968"/>
      </c:barChart>
      <c:catAx>
        <c:axId val="582965280"/>
        <c:scaling>
          <c:orientation val="minMax"/>
        </c:scaling>
        <c:delete val="0"/>
        <c:axPos val="b"/>
        <c:numFmt formatCode="General" sourceLinked="1"/>
        <c:majorTickMark val="out"/>
        <c:minorTickMark val="none"/>
        <c:tickLblPos val="nextTo"/>
        <c:crossAx val="582960968"/>
        <c:crosses val="autoZero"/>
        <c:auto val="1"/>
        <c:lblAlgn val="ctr"/>
        <c:lblOffset val="100"/>
        <c:noMultiLvlLbl val="0"/>
      </c:catAx>
      <c:valAx>
        <c:axId val="582960968"/>
        <c:scaling>
          <c:orientation val="minMax"/>
        </c:scaling>
        <c:delete val="0"/>
        <c:axPos val="l"/>
        <c:majorGridlines>
          <c:spPr>
            <a:ln>
              <a:noFill/>
            </a:ln>
          </c:spPr>
        </c:majorGridlines>
        <c:numFmt formatCode="0" sourceLinked="1"/>
        <c:majorTickMark val="out"/>
        <c:minorTickMark val="none"/>
        <c:tickLblPos val="nextTo"/>
        <c:crossAx val="582965280"/>
        <c:crosses val="autoZero"/>
        <c:crossBetween val="between"/>
      </c:valAx>
    </c:plotArea>
    <c:legend>
      <c:legendPos val="r"/>
      <c:layout>
        <c:manualLayout>
          <c:xMode val="edge"/>
          <c:yMode val="edge"/>
          <c:x val="0.13063932633420822"/>
          <c:y val="0.82292249927092442"/>
          <c:w val="0.83880511811023617"/>
          <c:h val="0.17359944590259549"/>
        </c:manualLayout>
      </c:layout>
      <c:overlay val="0"/>
    </c:legend>
    <c:plotVisOnly val="1"/>
    <c:dispBlanksAs val="gap"/>
    <c:showDLblsOverMax val="0"/>
  </c:chart>
  <c:spPr>
    <a:ln>
      <a:noFill/>
    </a:ln>
  </c:spPr>
  <c:externalData r:id="rId2">
    <c:autoUpdate val="0"/>
  </c:externalData>
  <c:userShapes r:id="rId3"/>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049459726625082"/>
          <c:y val="0.15875585494190017"/>
          <c:w val="0.81393973480587656"/>
          <c:h val="0.5493380914273398"/>
        </c:manualLayout>
      </c:layout>
      <c:barChart>
        <c:barDir val="col"/>
        <c:grouping val="clustered"/>
        <c:varyColors val="0"/>
        <c:ser>
          <c:idx val="2"/>
          <c:order val="0"/>
          <c:tx>
            <c:strRef>
              <c:f>'Graphs - Opt7'!$B$39</c:f>
              <c:strCache>
                <c:ptCount val="1"/>
                <c:pt idx="0">
                  <c:v>Status Quo</c:v>
                </c:pt>
              </c:strCache>
            </c:strRef>
          </c:tx>
          <c:spPr>
            <a:solidFill>
              <a:schemeClr val="tx1">
                <a:lumMod val="85000"/>
                <a:lumOff val="15000"/>
              </a:schemeClr>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Opt7'!$C$38:$F$38</c:f>
              <c:numCache>
                <c:formatCode>General</c:formatCode>
                <c:ptCount val="4"/>
                <c:pt idx="0">
                  <c:v>2017</c:v>
                </c:pt>
                <c:pt idx="1">
                  <c:v>2027</c:v>
                </c:pt>
                <c:pt idx="2">
                  <c:v>2037</c:v>
                </c:pt>
                <c:pt idx="3">
                  <c:v>2047</c:v>
                </c:pt>
              </c:numCache>
            </c:numRef>
          </c:cat>
          <c:val>
            <c:numRef>
              <c:f>'Graphs - Opt7'!$C$39:$F$39</c:f>
              <c:numCache>
                <c:formatCode>0</c:formatCode>
                <c:ptCount val="4"/>
                <c:pt idx="0">
                  <c:v>67.071638067294003</c:v>
                </c:pt>
                <c:pt idx="1">
                  <c:v>88.03877032125736</c:v>
                </c:pt>
                <c:pt idx="2">
                  <c:v>127.73854672371205</c:v>
                </c:pt>
                <c:pt idx="3">
                  <c:v>247.08145562015193</c:v>
                </c:pt>
              </c:numCache>
            </c:numRef>
          </c:val>
        </c:ser>
        <c:ser>
          <c:idx val="3"/>
          <c:order val="1"/>
          <c:tx>
            <c:strRef>
              <c:f>'Graphs - Opt7'!$B$40</c:f>
              <c:strCache>
                <c:ptCount val="1"/>
                <c:pt idx="0">
                  <c:v>Scenario - 25 year financing</c:v>
                </c:pt>
              </c:strCache>
            </c:strRef>
          </c:tx>
          <c:spPr>
            <a:solidFill>
              <a:schemeClr val="accent3"/>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Opt7'!$C$38:$F$38</c:f>
              <c:numCache>
                <c:formatCode>General</c:formatCode>
                <c:ptCount val="4"/>
                <c:pt idx="0">
                  <c:v>2017</c:v>
                </c:pt>
                <c:pt idx="1">
                  <c:v>2027</c:v>
                </c:pt>
                <c:pt idx="2">
                  <c:v>2037</c:v>
                </c:pt>
                <c:pt idx="3">
                  <c:v>2047</c:v>
                </c:pt>
              </c:numCache>
            </c:numRef>
          </c:cat>
          <c:val>
            <c:numRef>
              <c:f>'Graphs - Opt7'!$C$40:$F$40</c:f>
              <c:numCache>
                <c:formatCode>0</c:formatCode>
                <c:ptCount val="4"/>
                <c:pt idx="0">
                  <c:v>61.529430662822236</c:v>
                </c:pt>
                <c:pt idx="1">
                  <c:v>88.004702147744922</c:v>
                </c:pt>
                <c:pt idx="2">
                  <c:v>131.16198308308492</c:v>
                </c:pt>
                <c:pt idx="3">
                  <c:v>247.08145562015213</c:v>
                </c:pt>
              </c:numCache>
            </c:numRef>
          </c:val>
        </c:ser>
        <c:ser>
          <c:idx val="0"/>
          <c:order val="2"/>
          <c:tx>
            <c:strRef>
              <c:f>'Graphs - Opt7'!$B$41</c:f>
              <c:strCache>
                <c:ptCount val="1"/>
                <c:pt idx="0">
                  <c:v>Scenario - 30 year financing</c:v>
                </c:pt>
              </c:strCache>
            </c:strRef>
          </c:tx>
          <c:spPr>
            <a:solidFill>
              <a:srgbClr val="C00000"/>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Opt7'!$C$38:$F$38</c:f>
              <c:numCache>
                <c:formatCode>General</c:formatCode>
                <c:ptCount val="4"/>
                <c:pt idx="0">
                  <c:v>2017</c:v>
                </c:pt>
                <c:pt idx="1">
                  <c:v>2027</c:v>
                </c:pt>
                <c:pt idx="2">
                  <c:v>2037</c:v>
                </c:pt>
                <c:pt idx="3">
                  <c:v>2047</c:v>
                </c:pt>
              </c:numCache>
            </c:numRef>
          </c:cat>
          <c:val>
            <c:numRef>
              <c:f>'Graphs - Opt7'!$C$41:$F$41</c:f>
              <c:numCache>
                <c:formatCode>0</c:formatCode>
                <c:ptCount val="4"/>
                <c:pt idx="0">
                  <c:v>61.138809516780931</c:v>
                </c:pt>
                <c:pt idx="1">
                  <c:v>87.525183875759353</c:v>
                </c:pt>
                <c:pt idx="2">
                  <c:v>131.16198308308492</c:v>
                </c:pt>
                <c:pt idx="3">
                  <c:v>250.35127624545052</c:v>
                </c:pt>
              </c:numCache>
            </c:numRef>
          </c:val>
        </c:ser>
        <c:dLbls>
          <c:showLegendKey val="0"/>
          <c:showVal val="0"/>
          <c:showCatName val="0"/>
          <c:showSerName val="0"/>
          <c:showPercent val="0"/>
          <c:showBubbleSize val="0"/>
        </c:dLbls>
        <c:gapWidth val="150"/>
        <c:axId val="582963712"/>
        <c:axId val="582964104"/>
      </c:barChart>
      <c:catAx>
        <c:axId val="582963712"/>
        <c:scaling>
          <c:orientation val="minMax"/>
        </c:scaling>
        <c:delete val="0"/>
        <c:axPos val="b"/>
        <c:numFmt formatCode="General" sourceLinked="1"/>
        <c:majorTickMark val="out"/>
        <c:minorTickMark val="none"/>
        <c:tickLblPos val="nextTo"/>
        <c:crossAx val="582964104"/>
        <c:crosses val="autoZero"/>
        <c:auto val="1"/>
        <c:lblAlgn val="ctr"/>
        <c:lblOffset val="100"/>
        <c:noMultiLvlLbl val="0"/>
      </c:catAx>
      <c:valAx>
        <c:axId val="582964104"/>
        <c:scaling>
          <c:orientation val="minMax"/>
        </c:scaling>
        <c:delete val="0"/>
        <c:axPos val="l"/>
        <c:majorGridlines>
          <c:spPr>
            <a:ln>
              <a:noFill/>
            </a:ln>
          </c:spPr>
        </c:majorGridlines>
        <c:numFmt formatCode="0" sourceLinked="1"/>
        <c:majorTickMark val="out"/>
        <c:minorTickMark val="none"/>
        <c:tickLblPos val="nextTo"/>
        <c:crossAx val="582963712"/>
        <c:crosses val="autoZero"/>
        <c:crossBetween val="between"/>
      </c:valAx>
    </c:plotArea>
    <c:legend>
      <c:legendPos val="r"/>
      <c:layout>
        <c:manualLayout>
          <c:xMode val="edge"/>
          <c:yMode val="edge"/>
          <c:x val="0.13063932633420822"/>
          <c:y val="0.82292249927092442"/>
          <c:w val="0.85253127449977839"/>
          <c:h val="0.17707761788255427"/>
        </c:manualLayout>
      </c:layout>
      <c:overlay val="0"/>
    </c:legend>
    <c:plotVisOnly val="1"/>
    <c:dispBlanksAs val="gap"/>
    <c:showDLblsOverMax val="0"/>
  </c:chart>
  <c:spPr>
    <a:ln>
      <a:noFill/>
    </a:ln>
  </c:spPr>
  <c:externalData r:id="rId2">
    <c:autoUpdate val="0"/>
  </c:externalData>
  <c:userShapes r:id="rId3"/>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049459726625082"/>
          <c:y val="0.15875585494190017"/>
          <c:w val="0.81393973480587656"/>
          <c:h val="0.5493380914273398"/>
        </c:manualLayout>
      </c:layout>
      <c:barChart>
        <c:barDir val="col"/>
        <c:grouping val="clustered"/>
        <c:varyColors val="0"/>
        <c:ser>
          <c:idx val="3"/>
          <c:order val="0"/>
          <c:tx>
            <c:strRef>
              <c:f>'Graphs - Opt7'!$B$44</c:f>
              <c:strCache>
                <c:ptCount val="1"/>
                <c:pt idx="0">
                  <c:v>Status Quo</c:v>
                </c:pt>
              </c:strCache>
            </c:strRef>
          </c:tx>
          <c:spPr>
            <a:solidFill>
              <a:schemeClr val="tx1">
                <a:lumMod val="85000"/>
                <a:lumOff val="15000"/>
              </a:schemeClr>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Opt7'!$C$43:$F$43</c:f>
              <c:numCache>
                <c:formatCode>General</c:formatCode>
                <c:ptCount val="4"/>
                <c:pt idx="0">
                  <c:v>2017</c:v>
                </c:pt>
                <c:pt idx="1">
                  <c:v>2027</c:v>
                </c:pt>
                <c:pt idx="2">
                  <c:v>2037</c:v>
                </c:pt>
                <c:pt idx="3">
                  <c:v>2047</c:v>
                </c:pt>
              </c:numCache>
            </c:numRef>
          </c:cat>
          <c:val>
            <c:numRef>
              <c:f>'Graphs - Opt7'!$C$44:$F$44</c:f>
              <c:numCache>
                <c:formatCode>0</c:formatCode>
                <c:ptCount val="4"/>
                <c:pt idx="0">
                  <c:v>114.03173242519247</c:v>
                </c:pt>
                <c:pt idx="1">
                  <c:v>134.0130743581949</c:v>
                </c:pt>
                <c:pt idx="2">
                  <c:v>155.89328039374007</c:v>
                </c:pt>
                <c:pt idx="3">
                  <c:v>278.8090356316473</c:v>
                </c:pt>
              </c:numCache>
            </c:numRef>
          </c:val>
        </c:ser>
        <c:ser>
          <c:idx val="0"/>
          <c:order val="1"/>
          <c:tx>
            <c:strRef>
              <c:f>'Graphs - Opt7'!$B$45</c:f>
              <c:strCache>
                <c:ptCount val="1"/>
                <c:pt idx="0">
                  <c:v>Scenario - 25 year financing</c:v>
                </c:pt>
              </c:strCache>
            </c:strRef>
          </c:tx>
          <c:spPr>
            <a:solidFill>
              <a:schemeClr val="accent3"/>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Opt7'!$C$43:$F$43</c:f>
              <c:numCache>
                <c:formatCode>General</c:formatCode>
                <c:ptCount val="4"/>
                <c:pt idx="0">
                  <c:v>2017</c:v>
                </c:pt>
                <c:pt idx="1">
                  <c:v>2027</c:v>
                </c:pt>
                <c:pt idx="2">
                  <c:v>2037</c:v>
                </c:pt>
                <c:pt idx="3">
                  <c:v>2047</c:v>
                </c:pt>
              </c:numCache>
            </c:numRef>
          </c:cat>
          <c:val>
            <c:numRef>
              <c:f>'Graphs - Opt7'!$C$45:$F$45</c:f>
              <c:numCache>
                <c:formatCode>0</c:formatCode>
                <c:ptCount val="4"/>
                <c:pt idx="0">
                  <c:v>94.971989311113191</c:v>
                </c:pt>
                <c:pt idx="1">
                  <c:v>133.89591334487935</c:v>
                </c:pt>
                <c:pt idx="2">
                  <c:v>167.66653476967659</c:v>
                </c:pt>
                <c:pt idx="3">
                  <c:v>278.80903563164753</c:v>
                </c:pt>
              </c:numCache>
            </c:numRef>
          </c:val>
        </c:ser>
        <c:ser>
          <c:idx val="1"/>
          <c:order val="2"/>
          <c:tx>
            <c:strRef>
              <c:f>'Graphs - Opt7'!$B$46</c:f>
              <c:strCache>
                <c:ptCount val="1"/>
                <c:pt idx="0">
                  <c:v>Scenario - 30 year financing</c:v>
                </c:pt>
              </c:strCache>
            </c:strRef>
          </c:tx>
          <c:spPr>
            <a:solidFill>
              <a:srgbClr val="C00000"/>
            </a:solidFill>
          </c:spPr>
          <c:invertIfNegative val="0"/>
          <c:dLbls>
            <c:spPr>
              <a:noFill/>
              <a:ln>
                <a:noFill/>
              </a:ln>
              <a:effectLst/>
            </c:spPr>
            <c:txPr>
              <a:bodyPr/>
              <a:lstStyle/>
              <a:p>
                <a:pPr>
                  <a:defRPr sz="700">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'Graphs - Opt7'!$C$43:$F$43</c:f>
              <c:numCache>
                <c:formatCode>General</c:formatCode>
                <c:ptCount val="4"/>
                <c:pt idx="0">
                  <c:v>2017</c:v>
                </c:pt>
                <c:pt idx="1">
                  <c:v>2027</c:v>
                </c:pt>
                <c:pt idx="2">
                  <c:v>2037</c:v>
                </c:pt>
                <c:pt idx="3">
                  <c:v>2047</c:v>
                </c:pt>
              </c:numCache>
            </c:numRef>
          </c:cat>
          <c:val>
            <c:numRef>
              <c:f>'Graphs - Opt7'!$C$46:$F$46</c:f>
              <c:numCache>
                <c:formatCode>0</c:formatCode>
                <c:ptCount val="4"/>
                <c:pt idx="0">
                  <c:v>93.628636716176487</c:v>
                </c:pt>
                <c:pt idx="1">
                  <c:v>132.24684206054272</c:v>
                </c:pt>
                <c:pt idx="2">
                  <c:v>167.66653476967659</c:v>
                </c:pt>
                <c:pt idx="3">
                  <c:v>290.05400295225348</c:v>
                </c:pt>
              </c:numCache>
            </c:numRef>
          </c:val>
        </c:ser>
        <c:dLbls>
          <c:showLegendKey val="0"/>
          <c:showVal val="0"/>
          <c:showCatName val="0"/>
          <c:showSerName val="0"/>
          <c:showPercent val="0"/>
          <c:showBubbleSize val="0"/>
        </c:dLbls>
        <c:gapWidth val="150"/>
        <c:axId val="582964888"/>
        <c:axId val="582958224"/>
      </c:barChart>
      <c:catAx>
        <c:axId val="582964888"/>
        <c:scaling>
          <c:orientation val="minMax"/>
        </c:scaling>
        <c:delete val="0"/>
        <c:axPos val="b"/>
        <c:numFmt formatCode="General" sourceLinked="1"/>
        <c:majorTickMark val="out"/>
        <c:minorTickMark val="none"/>
        <c:tickLblPos val="nextTo"/>
        <c:crossAx val="582958224"/>
        <c:crosses val="autoZero"/>
        <c:auto val="1"/>
        <c:lblAlgn val="ctr"/>
        <c:lblOffset val="100"/>
        <c:noMultiLvlLbl val="0"/>
      </c:catAx>
      <c:valAx>
        <c:axId val="582958224"/>
        <c:scaling>
          <c:orientation val="minMax"/>
          <c:max val="300"/>
        </c:scaling>
        <c:delete val="0"/>
        <c:axPos val="l"/>
        <c:majorGridlines>
          <c:spPr>
            <a:ln>
              <a:noFill/>
            </a:ln>
          </c:spPr>
        </c:majorGridlines>
        <c:numFmt formatCode="0" sourceLinked="1"/>
        <c:majorTickMark val="out"/>
        <c:minorTickMark val="none"/>
        <c:tickLblPos val="nextTo"/>
        <c:crossAx val="582964888"/>
        <c:crosses val="autoZero"/>
        <c:crossBetween val="between"/>
      </c:valAx>
    </c:plotArea>
    <c:legend>
      <c:legendPos val="r"/>
      <c:layout>
        <c:manualLayout>
          <c:xMode val="edge"/>
          <c:yMode val="edge"/>
          <c:x val="0.13063932633420822"/>
          <c:y val="0.82292249927092442"/>
          <c:w val="0.83521525718376111"/>
          <c:h val="0.17707761788255427"/>
        </c:manualLayout>
      </c:layout>
      <c:overlay val="0"/>
    </c:legend>
    <c:plotVisOnly val="1"/>
    <c:dispBlanksAs val="gap"/>
    <c:showDLblsOverMax val="0"/>
  </c:chart>
  <c:spPr>
    <a:ln>
      <a:noFill/>
    </a:ln>
  </c:sp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538840922437191E-2"/>
          <c:y val="0.202415968731541"/>
          <c:w val="0.53018687407748344"/>
          <c:h val="0.6449756212934924"/>
        </c:manualLayout>
      </c:layout>
      <c:pieChart>
        <c:varyColors val="1"/>
        <c:ser>
          <c:idx val="0"/>
          <c:order val="0"/>
          <c:tx>
            <c:strRef>
              <c:f>Sheet1!$B$1</c:f>
              <c:strCache>
                <c:ptCount val="1"/>
                <c:pt idx="0">
                  <c:v>GA Cost</c:v>
                </c:pt>
              </c:strCache>
            </c:strRef>
          </c:tx>
          <c:spPr>
            <a:ln>
              <a:solidFill>
                <a:schemeClr val="tx1"/>
              </a:solidFill>
            </a:ln>
          </c:spPr>
          <c:dPt>
            <c:idx val="8"/>
            <c:bubble3D val="0"/>
            <c:spPr>
              <a:pattFill prst="ltDnDiag">
                <a:fgClr>
                  <a:schemeClr val="tx1"/>
                </a:fgClr>
                <a:bgClr>
                  <a:schemeClr val="bg1"/>
                </a:bgClr>
              </a:pattFill>
              <a:ln>
                <a:solidFill>
                  <a:schemeClr val="tx1"/>
                </a:solidFill>
              </a:ln>
            </c:spPr>
          </c:dPt>
          <c:dLbls>
            <c:dLbl>
              <c:idx val="3"/>
              <c:layout>
                <c:manualLayout>
                  <c:x val="3.5509943339628931E-2"/>
                  <c:y val="6.7570135918604501E-2"/>
                </c:manualLayout>
              </c:layout>
              <c:showLegendKey val="0"/>
              <c:showVal val="0"/>
              <c:showCatName val="0"/>
              <c:showSerName val="0"/>
              <c:showPercent val="1"/>
              <c:showBubbleSize val="0"/>
              <c:extLst>
                <c:ext xmlns:c15="http://schemas.microsoft.com/office/drawing/2012/chart" uri="{CE6537A1-D6FC-4f65-9D91-7224C49458BB}"/>
              </c:extLst>
            </c:dLbl>
            <c:dLbl>
              <c:idx val="4"/>
              <c:layout>
                <c:manualLayout>
                  <c:x val="0.12841889095656039"/>
                  <c:y val="6.3859781861711401E-2"/>
                </c:manualLayout>
              </c:layout>
              <c:showLegendKey val="0"/>
              <c:showVal val="0"/>
              <c:showCatName val="0"/>
              <c:showSerName val="0"/>
              <c:showPercent val="1"/>
              <c:showBubbleSize val="0"/>
              <c:extLst>
                <c:ext xmlns:c15="http://schemas.microsoft.com/office/drawing/2012/chart" uri="{CE6537A1-D6FC-4f65-9D91-7224C49458BB}"/>
              </c:extLst>
            </c:dLbl>
            <c:dLbl>
              <c:idx val="8"/>
              <c:layout>
                <c:manualLayout>
                  <c:x val="5.678622514165093E-2"/>
                  <c:y val="-5.0046488784467616E-2"/>
                </c:manualLayout>
              </c:layou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a:solidFill>
                      <a:schemeClr val="tx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Sheet1!$A$2:$A$10</c:f>
              <c:strCache>
                <c:ptCount val="9"/>
                <c:pt idx="0">
                  <c:v>Nuclear</c:v>
                </c:pt>
                <c:pt idx="1">
                  <c:v>Hydro</c:v>
                </c:pt>
                <c:pt idx="2">
                  <c:v>Natural Gas</c:v>
                </c:pt>
                <c:pt idx="3">
                  <c:v>Wind</c:v>
                </c:pt>
                <c:pt idx="4">
                  <c:v>Solar</c:v>
                </c:pt>
                <c:pt idx="5">
                  <c:v>Biomass, Landfill and Byproduct</c:v>
                </c:pt>
                <c:pt idx="6">
                  <c:v>Conservation</c:v>
                </c:pt>
                <c:pt idx="7">
                  <c:v>IEI Program</c:v>
                </c:pt>
                <c:pt idx="8">
                  <c:v>OEFC*</c:v>
                </c:pt>
              </c:strCache>
            </c:strRef>
          </c:cat>
          <c:val>
            <c:numRef>
              <c:f>Sheet1!$B$2:$B$10</c:f>
              <c:numCache>
                <c:formatCode>#,##0</c:formatCode>
                <c:ptCount val="9"/>
                <c:pt idx="0">
                  <c:v>5052.5999999999995</c:v>
                </c:pt>
                <c:pt idx="1">
                  <c:v>1473.4888466530986</c:v>
                </c:pt>
                <c:pt idx="2">
                  <c:v>984.89999999999986</c:v>
                </c:pt>
                <c:pt idx="3">
                  <c:v>1551.5810494299999</c:v>
                </c:pt>
                <c:pt idx="4">
                  <c:v>1630.04097015</c:v>
                </c:pt>
                <c:pt idx="5">
                  <c:v>278.41263894999997</c:v>
                </c:pt>
                <c:pt idx="6">
                  <c:v>467.02031189000002</c:v>
                </c:pt>
                <c:pt idx="7">
                  <c:v>60.196405967459697</c:v>
                </c:pt>
                <c:pt idx="8">
                  <c:v>841.80000000000007</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538840922437191E-2"/>
          <c:y val="0.202415968731541"/>
          <c:w val="0.53018687407748344"/>
          <c:h val="0.6449756212934924"/>
        </c:manualLayout>
      </c:layout>
      <c:pieChart>
        <c:varyColors val="1"/>
        <c:ser>
          <c:idx val="0"/>
          <c:order val="0"/>
          <c:tx>
            <c:strRef>
              <c:f>Sheet1!$B$1</c:f>
              <c:strCache>
                <c:ptCount val="1"/>
                <c:pt idx="0">
                  <c:v>GA Cost</c:v>
                </c:pt>
              </c:strCache>
            </c:strRef>
          </c:tx>
          <c:spPr>
            <a:ln>
              <a:solidFill>
                <a:schemeClr val="tx1"/>
              </a:solidFill>
            </a:ln>
          </c:spPr>
          <c:dLbls>
            <c:dLbl>
              <c:idx val="3"/>
              <c:layout>
                <c:manualLayout>
                  <c:x val="-1.48810350437253E-2"/>
                  <c:y val="-2.4382024980255088E-2"/>
                </c:manualLayout>
              </c:layout>
              <c:showLegendKey val="0"/>
              <c:showVal val="0"/>
              <c:showCatName val="0"/>
              <c:showSerName val="0"/>
              <c:showPercent val="1"/>
              <c:showBubbleSize val="0"/>
              <c:extLst>
                <c:ext xmlns:c15="http://schemas.microsoft.com/office/drawing/2012/chart" uri="{CE6537A1-D6FC-4f65-9D91-7224C49458BB}"/>
              </c:extLst>
            </c:dLbl>
            <c:dLbl>
              <c:idx val="4"/>
              <c:layout>
                <c:manualLayout>
                  <c:x val="-7.007405923151396E-3"/>
                  <c:y val="-4.3417387227741931E-2"/>
                </c:manualLayout>
              </c:layou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a:solidFill>
                      <a:schemeClr val="tx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Sheet1!$A$2:$A$10</c:f>
              <c:strCache>
                <c:ptCount val="9"/>
                <c:pt idx="0">
                  <c:v>Nuclear</c:v>
                </c:pt>
                <c:pt idx="1">
                  <c:v>Hydro</c:v>
                </c:pt>
                <c:pt idx="2">
                  <c:v>Natural Gas</c:v>
                </c:pt>
                <c:pt idx="3">
                  <c:v>Wind</c:v>
                </c:pt>
                <c:pt idx="4">
                  <c:v>Solar</c:v>
                </c:pt>
                <c:pt idx="5">
                  <c:v>Biomass, Landfill and Byproduct</c:v>
                </c:pt>
                <c:pt idx="6">
                  <c:v>Conservation</c:v>
                </c:pt>
                <c:pt idx="7">
                  <c:v>IEI Program</c:v>
                </c:pt>
                <c:pt idx="8">
                  <c:v>OEFC*</c:v>
                </c:pt>
              </c:strCache>
            </c:strRef>
          </c:cat>
          <c:val>
            <c:numRef>
              <c:f>Sheet1!$B$2:$B$10</c:f>
              <c:numCache>
                <c:formatCode>#,##0</c:formatCode>
                <c:ptCount val="9"/>
                <c:pt idx="0">
                  <c:v>91.4</c:v>
                </c:pt>
                <c:pt idx="1">
                  <c:v>36.42013532</c:v>
                </c:pt>
                <c:pt idx="2">
                  <c:v>12.7</c:v>
                </c:pt>
                <c:pt idx="3">
                  <c:v>10.363613709999999</c:v>
                </c:pt>
                <c:pt idx="4">
                  <c:v>3.4917113699999995</c:v>
                </c:pt>
                <c:pt idx="5">
                  <c:v>0.99014829000000004</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9067251456187406"/>
          <c:y val="7.6085034955583747E-2"/>
          <c:w val="0.29043077554874858"/>
          <c:h val="0.88231187729615679"/>
        </c:manualLayout>
      </c:layout>
      <c:overlay val="0"/>
      <c:txPr>
        <a:bodyPr/>
        <a:lstStyle/>
        <a:p>
          <a:pPr>
            <a:defRPr sz="9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6"/>
          <c:y val="2.6907485286807562E-2"/>
          <c:w val="0.8337714656584877"/>
          <c:h val="0.61537582541486802"/>
        </c:manualLayout>
      </c:layout>
      <c:lineChart>
        <c:grouping val="standard"/>
        <c:varyColors val="0"/>
        <c:ser>
          <c:idx val="4"/>
          <c:order val="0"/>
          <c:tx>
            <c:strRef>
              <c:f>'1. Moderate'!$B$55</c:f>
              <c:strCache>
                <c:ptCount val="1"/>
                <c:pt idx="0">
                  <c:v>Historical Values</c:v>
                </c:pt>
              </c:strCache>
            </c:strRef>
          </c:tx>
          <c:spPr>
            <a:ln w="38100">
              <a:solidFill>
                <a:schemeClr val="tx1"/>
              </a:solidFill>
              <a:prstDash val="dash"/>
            </a:ln>
          </c:spPr>
          <c:marker>
            <c:symbol val="none"/>
          </c:marker>
          <c:val>
            <c:numRef>
              <c:f>'1. Moderate'!$C$55:$AM$55</c:f>
              <c:numCache>
                <c:formatCode>0</c:formatCode>
                <c:ptCount val="37"/>
                <c:pt idx="0">
                  <c:v>123.51</c:v>
                </c:pt>
                <c:pt idx="1">
                  <c:v>135.65</c:v>
                </c:pt>
                <c:pt idx="2">
                  <c:v>155.58000000000001</c:v>
                </c:pt>
              </c:numCache>
            </c:numRef>
          </c:val>
          <c:smooth val="0"/>
        </c:ser>
        <c:ser>
          <c:idx val="0"/>
          <c:order val="1"/>
          <c:tx>
            <c:strRef>
              <c:f>'1. Moderate'!$B$56</c:f>
              <c:strCache>
                <c:ptCount val="1"/>
                <c:pt idx="0">
                  <c:v>IESO forecast</c:v>
                </c:pt>
              </c:strCache>
            </c:strRef>
          </c:tx>
          <c:spPr>
            <a:ln w="38100">
              <a:solidFill>
                <a:sysClr val="windowText" lastClr="000000"/>
              </a:solidFill>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Moderate'!$C$56:$AM$56</c:f>
              <c:numCache>
                <c:formatCode>General</c:formatCode>
                <c:ptCount val="37"/>
                <c:pt idx="3" formatCode="0">
                  <c:v>160.21813261808913</c:v>
                </c:pt>
                <c:pt idx="4" formatCode="0">
                  <c:v>162.76950298964928</c:v>
                </c:pt>
                <c:pt idx="5" formatCode="0">
                  <c:v>165.41420006702134</c:v>
                </c:pt>
                <c:pt idx="6" formatCode="0">
                  <c:v>175.93913634995977</c:v>
                </c:pt>
                <c:pt idx="7" formatCode="0">
                  <c:v>173.59521544491813</c:v>
                </c:pt>
                <c:pt idx="8" formatCode="0">
                  <c:v>176.91285983413323</c:v>
                </c:pt>
                <c:pt idx="9" formatCode="0">
                  <c:v>181.62400566574021</c:v>
                </c:pt>
                <c:pt idx="10" formatCode="0">
                  <c:v>184.27346390503419</c:v>
                </c:pt>
                <c:pt idx="11" formatCode="0">
                  <c:v>193.40059926022687</c:v>
                </c:pt>
                <c:pt idx="12" formatCode="0">
                  <c:v>188.34673981076375</c:v>
                </c:pt>
                <c:pt idx="13" formatCode="0">
                  <c:v>198.30087601824903</c:v>
                </c:pt>
                <c:pt idx="14" formatCode="0">
                  <c:v>198.7304092484664</c:v>
                </c:pt>
                <c:pt idx="15" formatCode="0">
                  <c:v>197.50537476437415</c:v>
                </c:pt>
                <c:pt idx="16" formatCode="0">
                  <c:v>199.74140225073614</c:v>
                </c:pt>
                <c:pt idx="17" formatCode="0">
                  <c:v>202.23608967519249</c:v>
                </c:pt>
                <c:pt idx="18" formatCode="0">
                  <c:v>204.56887182590933</c:v>
                </c:pt>
                <c:pt idx="19" formatCode="0">
                  <c:v>206.53005862045072</c:v>
                </c:pt>
                <c:pt idx="20" formatCode="0">
                  <c:v>207.93290009161953</c:v>
                </c:pt>
                <c:pt idx="21" formatCode="0">
                  <c:v>204.40973222330072</c:v>
                </c:pt>
              </c:numCache>
            </c:numRef>
          </c:val>
          <c:smooth val="0"/>
        </c:ser>
        <c:ser>
          <c:idx val="3"/>
          <c:order val="2"/>
          <c:tx>
            <c:strRef>
              <c:f>'1. Moderate'!$B$57</c:f>
              <c:strCache>
                <c:ptCount val="1"/>
                <c:pt idx="0">
                  <c:v>IESO forecast extrapolated</c:v>
                </c:pt>
              </c:strCache>
            </c:strRef>
          </c:tx>
          <c:spPr>
            <a:ln w="57150">
              <a:solidFill>
                <a:sysClr val="windowText" lastClr="000000"/>
              </a:solidFill>
              <a:prstDash val="sysDot"/>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Moderate'!$C$57:$AM$57</c:f>
              <c:numCache>
                <c:formatCode>General</c:formatCode>
                <c:ptCount val="37"/>
                <c:pt idx="22" formatCode="0">
                  <c:v>205.24539319946737</c:v>
                </c:pt>
                <c:pt idx="23" formatCode="0">
                  <c:v>206.08447049666478</c:v>
                </c:pt>
                <c:pt idx="24" formatCode="0">
                  <c:v>206.92697808138141</c:v>
                </c:pt>
                <c:pt idx="25" formatCode="0">
                  <c:v>207.77292997720306</c:v>
                </c:pt>
                <c:pt idx="26" formatCode="0">
                  <c:v>208.62234026504629</c:v>
                </c:pt>
                <c:pt idx="27" formatCode="0">
                  <c:v>209.47522308339276</c:v>
                </c:pt>
                <c:pt idx="28" formatCode="0">
                  <c:v>210.33159262852462</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1"/>
          <c:order val="3"/>
          <c:tx>
            <c:strRef>
              <c:f>'1. Moderate'!$B$59</c:f>
              <c:strCache>
                <c:ptCount val="1"/>
                <c:pt idx="0">
                  <c:v>25 year GA financing</c:v>
                </c:pt>
              </c:strCache>
            </c:strRef>
          </c:tx>
          <c:spPr>
            <a:ln>
              <a:solidFill>
                <a:schemeClr val="accent3">
                  <a:lumMod val="75000"/>
                </a:schemeClr>
              </a:solidFill>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Moderate'!$C$59:$AM$59</c:f>
              <c:numCache>
                <c:formatCode>General</c:formatCode>
                <c:ptCount val="37"/>
                <c:pt idx="3" formatCode="0">
                  <c:v>142.7279507363821</c:v>
                </c:pt>
                <c:pt idx="4" formatCode="0">
                  <c:v>147.758388619421</c:v>
                </c:pt>
                <c:pt idx="5" formatCode="0">
                  <c:v>152.93833688091283</c:v>
                </c:pt>
                <c:pt idx="6" formatCode="0">
                  <c:v>161.02992592456863</c:v>
                </c:pt>
                <c:pt idx="7" formatCode="0">
                  <c:v>167.27685365152283</c:v>
                </c:pt>
                <c:pt idx="8" formatCode="0">
                  <c:v>172.88730131003757</c:v>
                </c:pt>
                <c:pt idx="9" formatCode="0">
                  <c:v>181.11212301588932</c:v>
                </c:pt>
                <c:pt idx="10" formatCode="0">
                  <c:v>179.98198841292913</c:v>
                </c:pt>
                <c:pt idx="11" formatCode="0">
                  <c:v>193.63575990666965</c:v>
                </c:pt>
                <c:pt idx="12" formatCode="0">
                  <c:v>192.46217799599046</c:v>
                </c:pt>
                <c:pt idx="13" formatCode="0">
                  <c:v>198.19336316143512</c:v>
                </c:pt>
                <c:pt idx="14" formatCode="0">
                  <c:v>201.06253778487596</c:v>
                </c:pt>
                <c:pt idx="15" formatCode="0">
                  <c:v>205.89491816159514</c:v>
                </c:pt>
                <c:pt idx="16" formatCode="0">
                  <c:v>210.86793398960617</c:v>
                </c:pt>
                <c:pt idx="17" formatCode="0">
                  <c:v>213.49312532247205</c:v>
                </c:pt>
                <c:pt idx="18" formatCode="0">
                  <c:v>215.74773361452722</c:v>
                </c:pt>
                <c:pt idx="19" formatCode="0">
                  <c:v>217.63182481052641</c:v>
                </c:pt>
                <c:pt idx="20" formatCode="0">
                  <c:v>218.95862678724265</c:v>
                </c:pt>
                <c:pt idx="21" formatCode="0">
                  <c:v>215.28646261222625</c:v>
                </c:pt>
                <c:pt idx="22" formatCode="0">
                  <c:v>216.07703705295418</c:v>
                </c:pt>
                <c:pt idx="23" formatCode="0">
                  <c:v>216.87121470871554</c:v>
                </c:pt>
                <c:pt idx="24" formatCode="0">
                  <c:v>217.66900877128035</c:v>
                </c:pt>
                <c:pt idx="25" formatCode="0">
                  <c:v>218.47043249272738</c:v>
                </c:pt>
                <c:pt idx="26" formatCode="0">
                  <c:v>219.2754991856643</c:v>
                </c:pt>
                <c:pt idx="27" formatCode="0">
                  <c:v>220.08422222344865</c:v>
                </c:pt>
                <c:pt idx="28" formatCode="0">
                  <c:v>220.89661504041004</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2"/>
          <c:order val="4"/>
          <c:tx>
            <c:strRef>
              <c:f>'1. Moderate'!$B$60</c:f>
              <c:strCache>
                <c:ptCount val="1"/>
                <c:pt idx="0">
                  <c:v>30 year GA financing</c:v>
                </c:pt>
              </c:strCache>
            </c:strRef>
          </c:tx>
          <c:spPr>
            <a:ln>
              <a:solidFill>
                <a:srgbClr val="FF0000"/>
              </a:solidFill>
            </a:ln>
          </c:spPr>
          <c:marker>
            <c:symbol val="none"/>
          </c:marker>
          <c:cat>
            <c:numRef>
              <c:f>'1. Moderate'!$C$54:$AM$54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 Moderate'!$C$60:$AM$60</c:f>
              <c:numCache>
                <c:formatCode>General</c:formatCode>
                <c:ptCount val="37"/>
                <c:pt idx="3" formatCode="0">
                  <c:v>141.49522262057923</c:v>
                </c:pt>
                <c:pt idx="4" formatCode="0">
                  <c:v>146.50100594130208</c:v>
                </c:pt>
                <c:pt idx="5" formatCode="0">
                  <c:v>151.64677464548728</c:v>
                </c:pt>
                <c:pt idx="6" formatCode="0">
                  <c:v>159.71253244443457</c:v>
                </c:pt>
                <c:pt idx="7" formatCode="0">
                  <c:v>165.93311230178608</c:v>
                </c:pt>
                <c:pt idx="8" formatCode="0">
                  <c:v>171.51668513330611</c:v>
                </c:pt>
                <c:pt idx="9" formatCode="0">
                  <c:v>179.7140945156232</c:v>
                </c:pt>
                <c:pt idx="10" formatCode="0">
                  <c:v>178.55599934265771</c:v>
                </c:pt>
                <c:pt idx="11" formatCode="0">
                  <c:v>192.18125105499277</c:v>
                </c:pt>
                <c:pt idx="12" formatCode="0">
                  <c:v>190.96805698835303</c:v>
                </c:pt>
                <c:pt idx="13" formatCode="0">
                  <c:v>196.68009215215051</c:v>
                </c:pt>
                <c:pt idx="14" formatCode="0">
                  <c:v>199.51900135540566</c:v>
                </c:pt>
                <c:pt idx="15" formatCode="0">
                  <c:v>204.32051100353544</c:v>
                </c:pt>
                <c:pt idx="16" formatCode="0">
                  <c:v>209.27326872545677</c:v>
                </c:pt>
                <c:pt idx="17" formatCode="0">
                  <c:v>213.49312532247205</c:v>
                </c:pt>
                <c:pt idx="18" formatCode="0">
                  <c:v>215.74773361452722</c:v>
                </c:pt>
                <c:pt idx="19" formatCode="0">
                  <c:v>217.63182481052641</c:v>
                </c:pt>
                <c:pt idx="20" formatCode="0">
                  <c:v>218.95862678724265</c:v>
                </c:pt>
                <c:pt idx="21" formatCode="0">
                  <c:v>215.28646261222625</c:v>
                </c:pt>
                <c:pt idx="22" formatCode="0">
                  <c:v>216.07703705295418</c:v>
                </c:pt>
                <c:pt idx="23" formatCode="0">
                  <c:v>216.87121470871554</c:v>
                </c:pt>
                <c:pt idx="24" formatCode="0">
                  <c:v>217.66900877128035</c:v>
                </c:pt>
                <c:pt idx="25" formatCode="0">
                  <c:v>218.47043249272738</c:v>
                </c:pt>
                <c:pt idx="26" formatCode="0">
                  <c:v>219.2754991856643</c:v>
                </c:pt>
                <c:pt idx="27" formatCode="0">
                  <c:v>220.08422222344865</c:v>
                </c:pt>
                <c:pt idx="28" formatCode="0">
                  <c:v>220.89661504041004</c:v>
                </c:pt>
                <c:pt idx="29" formatCode="0">
                  <c:v>221.71269113207336</c:v>
                </c:pt>
                <c:pt idx="30" formatCode="0">
                  <c:v>222.53246405538283</c:v>
                </c:pt>
                <c:pt idx="31" formatCode="0">
                  <c:v>223.35594742892738</c:v>
                </c:pt>
                <c:pt idx="32" formatCode="0">
                  <c:v>224.18315493316663</c:v>
                </c:pt>
                <c:pt idx="33" formatCode="0">
                  <c:v>225.01410031065834</c:v>
                </c:pt>
                <c:pt idx="34" formatCode="0">
                  <c:v>215.54383349621725</c:v>
                </c:pt>
                <c:pt idx="35" formatCode="0">
                  <c:v>216.42501252985241</c:v>
                </c:pt>
                <c:pt idx="36" formatCode="0">
                  <c:v>217.30979396990637</c:v>
                </c:pt>
              </c:numCache>
            </c:numRef>
          </c:val>
          <c:smooth val="0"/>
        </c:ser>
        <c:ser>
          <c:idx val="5"/>
          <c:order val="5"/>
          <c:tx>
            <c:strRef>
              <c:f>'1. Moderate'!$B$63</c:f>
              <c:strCache>
                <c:ptCount val="1"/>
                <c:pt idx="0">
                  <c:v>2013 LTEP (750 kWh/month)</c:v>
                </c:pt>
              </c:strCache>
            </c:strRef>
          </c:tx>
          <c:spPr>
            <a:ln w="38100">
              <a:solidFill>
                <a:schemeClr val="bg1">
                  <a:lumMod val="65000"/>
                </a:schemeClr>
              </a:solidFill>
            </a:ln>
          </c:spPr>
          <c:marker>
            <c:symbol val="none"/>
          </c:marker>
          <c:val>
            <c:numRef>
              <c:f>'1. Moderate'!$C$63:$AM$63</c:f>
              <c:numCache>
                <c:formatCode>0</c:formatCode>
                <c:ptCount val="37"/>
                <c:pt idx="0">
                  <c:v>129.27087000000003</c:v>
                </c:pt>
                <c:pt idx="1">
                  <c:v>137.44755000000001</c:v>
                </c:pt>
                <c:pt idx="2">
                  <c:v>158.30170000000001</c:v>
                </c:pt>
                <c:pt idx="3">
                  <c:v>161.08150000000001</c:v>
                </c:pt>
                <c:pt idx="4">
                  <c:v>168.57340000000002</c:v>
                </c:pt>
                <c:pt idx="5">
                  <c:v>167.30780000000001</c:v>
                </c:pt>
                <c:pt idx="6">
                  <c:v>171.56789999999998</c:v>
                </c:pt>
                <c:pt idx="7">
                  <c:v>176.5625</c:v>
                </c:pt>
                <c:pt idx="8">
                  <c:v>182.495</c:v>
                </c:pt>
                <c:pt idx="9">
                  <c:v>178.16709999999998</c:v>
                </c:pt>
                <c:pt idx="10">
                  <c:v>180.63050000000004</c:v>
                </c:pt>
                <c:pt idx="11">
                  <c:v>183.77189999999999</c:v>
                </c:pt>
                <c:pt idx="12">
                  <c:v>187.77210000000002</c:v>
                </c:pt>
                <c:pt idx="13">
                  <c:v>189.46709999999999</c:v>
                </c:pt>
                <c:pt idx="14">
                  <c:v>191.07169999999999</c:v>
                </c:pt>
                <c:pt idx="15">
                  <c:v>192.93620000000001</c:v>
                </c:pt>
                <c:pt idx="16">
                  <c:v>193.88539999999998</c:v>
                </c:pt>
                <c:pt idx="17">
                  <c:v>196.1454</c:v>
                </c:pt>
                <c:pt idx="18">
                  <c:v>198.56360000000004</c:v>
                </c:pt>
              </c:numCache>
            </c:numRef>
          </c:val>
          <c:smooth val="0"/>
        </c:ser>
        <c:ser>
          <c:idx val="6"/>
          <c:order val="6"/>
          <c:tx>
            <c:strRef>
              <c:f>'1. Moderate'!$B$64</c:f>
              <c:strCache>
                <c:ptCount val="1"/>
                <c:pt idx="0">
                  <c:v>2013 LTEP (800 kWh/month)</c:v>
                </c:pt>
              </c:strCache>
            </c:strRef>
          </c:tx>
          <c:spPr>
            <a:ln w="19050">
              <a:solidFill>
                <a:schemeClr val="bg1">
                  <a:lumMod val="65000"/>
                </a:schemeClr>
              </a:solidFill>
              <a:prstDash val="sysDot"/>
            </a:ln>
          </c:spPr>
          <c:marker>
            <c:symbol val="none"/>
          </c:marker>
          <c:val>
            <c:numRef>
              <c:f>'1. Moderate'!$C$64:$AM$64</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578874592"/>
        <c:axId val="578876160"/>
      </c:lineChart>
      <c:catAx>
        <c:axId val="578874592"/>
        <c:scaling>
          <c:orientation val="minMax"/>
        </c:scaling>
        <c:delete val="0"/>
        <c:axPos val="b"/>
        <c:numFmt formatCode="General" sourceLinked="1"/>
        <c:majorTickMark val="out"/>
        <c:minorTickMark val="none"/>
        <c:tickLblPos val="nextTo"/>
        <c:crossAx val="578876160"/>
        <c:crosses val="autoZero"/>
        <c:auto val="1"/>
        <c:lblAlgn val="ctr"/>
        <c:lblOffset val="100"/>
        <c:noMultiLvlLbl val="0"/>
      </c:catAx>
      <c:valAx>
        <c:axId val="578876160"/>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578874592"/>
        <c:crosses val="autoZero"/>
        <c:crossBetween val="between"/>
      </c:valAx>
    </c:plotArea>
    <c:legend>
      <c:legendPos val="b"/>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41924554442406"/>
          <c:y val="2.6907485286807562E-2"/>
          <c:w val="0.8337714656584877"/>
          <c:h val="0.64858461272147583"/>
        </c:manualLayout>
      </c:layout>
      <c:lineChart>
        <c:grouping val="standard"/>
        <c:varyColors val="0"/>
        <c:ser>
          <c:idx val="4"/>
          <c:order val="0"/>
          <c:tx>
            <c:strRef>
              <c:f>'5. Delayed increase'!$B$55</c:f>
              <c:strCache>
                <c:ptCount val="1"/>
                <c:pt idx="0">
                  <c:v>Historical Values</c:v>
                </c:pt>
              </c:strCache>
            </c:strRef>
          </c:tx>
          <c:spPr>
            <a:ln w="38100">
              <a:solidFill>
                <a:schemeClr val="tx1"/>
              </a:solidFill>
              <a:prstDash val="dash"/>
            </a:ln>
          </c:spPr>
          <c:marker>
            <c:symbol val="none"/>
          </c:marker>
          <c:val>
            <c:numRef>
              <c:f>'5. Delayed increase'!$C$55:$AM$55</c:f>
              <c:numCache>
                <c:formatCode>0</c:formatCode>
                <c:ptCount val="37"/>
                <c:pt idx="0">
                  <c:v>123.51</c:v>
                </c:pt>
                <c:pt idx="1">
                  <c:v>135.65</c:v>
                </c:pt>
                <c:pt idx="2">
                  <c:v>155.58000000000001</c:v>
                </c:pt>
              </c:numCache>
            </c:numRef>
          </c:val>
          <c:smooth val="0"/>
        </c:ser>
        <c:ser>
          <c:idx val="0"/>
          <c:order val="1"/>
          <c:tx>
            <c:strRef>
              <c:f>'5. Delayed increase'!$B$56</c:f>
              <c:strCache>
                <c:ptCount val="1"/>
                <c:pt idx="0">
                  <c:v>IESO Forecast</c:v>
                </c:pt>
              </c:strCache>
            </c:strRef>
          </c:tx>
          <c:spPr>
            <a:ln w="38100">
              <a:solidFill>
                <a:sysClr val="windowText" lastClr="000000"/>
              </a:solidFill>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increase'!$C$56:$AM$56</c:f>
              <c:numCache>
                <c:formatCode>General</c:formatCode>
                <c:ptCount val="37"/>
                <c:pt idx="3" formatCode="0">
                  <c:v>160.21813261808913</c:v>
                </c:pt>
                <c:pt idx="4" formatCode="0">
                  <c:v>162.76950298964928</c:v>
                </c:pt>
                <c:pt idx="5" formatCode="0">
                  <c:v>165.41420006702134</c:v>
                </c:pt>
                <c:pt idx="6" formatCode="0">
                  <c:v>175.93913634995977</c:v>
                </c:pt>
                <c:pt idx="7" formatCode="0">
                  <c:v>173.59521544491813</c:v>
                </c:pt>
                <c:pt idx="8" formatCode="0">
                  <c:v>176.91285983413323</c:v>
                </c:pt>
                <c:pt idx="9" formatCode="0">
                  <c:v>181.62400566574021</c:v>
                </c:pt>
                <c:pt idx="10" formatCode="0">
                  <c:v>184.27346390503419</c:v>
                </c:pt>
                <c:pt idx="11" formatCode="0">
                  <c:v>193.40059926022687</c:v>
                </c:pt>
                <c:pt idx="12" formatCode="0">
                  <c:v>188.34673981076375</c:v>
                </c:pt>
                <c:pt idx="13" formatCode="0">
                  <c:v>198.30087601824903</c:v>
                </c:pt>
                <c:pt idx="14" formatCode="0">
                  <c:v>198.7304092484664</c:v>
                </c:pt>
                <c:pt idx="15" formatCode="0">
                  <c:v>197.50537476437415</c:v>
                </c:pt>
                <c:pt idx="16" formatCode="0">
                  <c:v>199.74140225073614</c:v>
                </c:pt>
                <c:pt idx="17" formatCode="0">
                  <c:v>202.23608967519249</c:v>
                </c:pt>
                <c:pt idx="18" formatCode="0">
                  <c:v>204.56887182590933</c:v>
                </c:pt>
                <c:pt idx="19" formatCode="0">
                  <c:v>206.53005862045072</c:v>
                </c:pt>
                <c:pt idx="20" formatCode="0">
                  <c:v>207.93290009161953</c:v>
                </c:pt>
                <c:pt idx="21" formatCode="0">
                  <c:v>204.40973222330072</c:v>
                </c:pt>
              </c:numCache>
            </c:numRef>
          </c:val>
          <c:smooth val="0"/>
        </c:ser>
        <c:ser>
          <c:idx val="3"/>
          <c:order val="2"/>
          <c:tx>
            <c:strRef>
              <c:f>'5. Delayed increase'!$B$57</c:f>
              <c:strCache>
                <c:ptCount val="1"/>
                <c:pt idx="0">
                  <c:v>IESO Forecast Extrapolated</c:v>
                </c:pt>
              </c:strCache>
            </c:strRef>
          </c:tx>
          <c:spPr>
            <a:ln w="57150">
              <a:solidFill>
                <a:sysClr val="windowText" lastClr="000000"/>
              </a:solidFill>
              <a:prstDash val="sysDot"/>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increase'!$C$57:$AM$57</c:f>
              <c:numCache>
                <c:formatCode>General</c:formatCode>
                <c:ptCount val="37"/>
                <c:pt idx="22" formatCode="0">
                  <c:v>205.24539319946737</c:v>
                </c:pt>
                <c:pt idx="23" formatCode="0">
                  <c:v>206.08447049666478</c:v>
                </c:pt>
                <c:pt idx="24" formatCode="0">
                  <c:v>206.92697808138141</c:v>
                </c:pt>
                <c:pt idx="25" formatCode="0">
                  <c:v>207.77292997720306</c:v>
                </c:pt>
                <c:pt idx="26" formatCode="0">
                  <c:v>208.62234026504629</c:v>
                </c:pt>
                <c:pt idx="27" formatCode="0">
                  <c:v>209.47522308339276</c:v>
                </c:pt>
                <c:pt idx="28" formatCode="0">
                  <c:v>210.33159262852462</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1"/>
          <c:order val="3"/>
          <c:tx>
            <c:strRef>
              <c:f>'5. Delayed increase'!$B$59</c:f>
              <c:strCache>
                <c:ptCount val="1"/>
                <c:pt idx="0">
                  <c:v>25 year financing</c:v>
                </c:pt>
              </c:strCache>
            </c:strRef>
          </c:tx>
          <c:spPr>
            <a:ln>
              <a:solidFill>
                <a:schemeClr val="accent3">
                  <a:lumMod val="75000"/>
                </a:schemeClr>
              </a:solidFill>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increase'!$C$59:$AM$59</c:f>
              <c:numCache>
                <c:formatCode>General</c:formatCode>
                <c:ptCount val="37"/>
                <c:pt idx="3" formatCode="0">
                  <c:v>153.7920506606024</c:v>
                </c:pt>
                <c:pt idx="4" formatCode="0">
                  <c:v>153.38403231331355</c:v>
                </c:pt>
                <c:pt idx="5" formatCode="0">
                  <c:v>153.42653842148704</c:v>
                </c:pt>
                <c:pt idx="6" formatCode="0">
                  <c:v>156.61737509234314</c:v>
                </c:pt>
                <c:pt idx="7" formatCode="0">
                  <c:v>163.28248972774526</c:v>
                </c:pt>
                <c:pt idx="8" formatCode="0">
                  <c:v>169.3347824582147</c:v>
                </c:pt>
                <c:pt idx="9" formatCode="0">
                  <c:v>178.0260424544432</c:v>
                </c:pt>
                <c:pt idx="10" formatCode="0">
                  <c:v>177.38790706542318</c:v>
                </c:pt>
                <c:pt idx="11" formatCode="0">
                  <c:v>191.56024012630277</c:v>
                </c:pt>
                <c:pt idx="12" formatCode="0">
                  <c:v>190.9219718765994</c:v>
                </c:pt>
                <c:pt idx="13" formatCode="0">
                  <c:v>197.23883460208609</c:v>
                </c:pt>
                <c:pt idx="14" formatCode="0">
                  <c:v>200.71262051490956</c:v>
                </c:pt>
                <c:pt idx="15" formatCode="0">
                  <c:v>206.18054020298823</c:v>
                </c:pt>
                <c:pt idx="16" formatCode="0">
                  <c:v>210.99843789801571</c:v>
                </c:pt>
                <c:pt idx="17" formatCode="0">
                  <c:v>213.49312532247205</c:v>
                </c:pt>
                <c:pt idx="18" formatCode="0">
                  <c:v>215.74773361452722</c:v>
                </c:pt>
                <c:pt idx="19" formatCode="0">
                  <c:v>217.63182481052641</c:v>
                </c:pt>
                <c:pt idx="20" formatCode="0">
                  <c:v>218.95862678724265</c:v>
                </c:pt>
                <c:pt idx="21" formatCode="0">
                  <c:v>215.28646261222625</c:v>
                </c:pt>
                <c:pt idx="22" formatCode="0">
                  <c:v>216.07703705295418</c:v>
                </c:pt>
                <c:pt idx="23" formatCode="0">
                  <c:v>216.87121470871554</c:v>
                </c:pt>
                <c:pt idx="24" formatCode="0">
                  <c:v>217.66900877128035</c:v>
                </c:pt>
                <c:pt idx="25" formatCode="0">
                  <c:v>218.47043249272738</c:v>
                </c:pt>
                <c:pt idx="26" formatCode="0">
                  <c:v>219.2754991856643</c:v>
                </c:pt>
                <c:pt idx="27" formatCode="0">
                  <c:v>220.08422222344865</c:v>
                </c:pt>
                <c:pt idx="28" formatCode="0">
                  <c:v>220.89661504041004</c:v>
                </c:pt>
                <c:pt idx="29" formatCode="0">
                  <c:v>211.19146315476075</c:v>
                </c:pt>
                <c:pt idx="30" formatCode="0">
                  <c:v>212.0548489746941</c:v>
                </c:pt>
                <c:pt idx="31" formatCode="0">
                  <c:v>212.92176445942982</c:v>
                </c:pt>
                <c:pt idx="32" formatCode="0">
                  <c:v>213.79222403882457</c:v>
                </c:pt>
                <c:pt idx="33" formatCode="0">
                  <c:v>214.66624220172667</c:v>
                </c:pt>
                <c:pt idx="34" formatCode="0">
                  <c:v>215.54383349621725</c:v>
                </c:pt>
                <c:pt idx="35" formatCode="0">
                  <c:v>216.42501252985241</c:v>
                </c:pt>
                <c:pt idx="36" formatCode="0">
                  <c:v>217.30979396990637</c:v>
                </c:pt>
              </c:numCache>
            </c:numRef>
          </c:val>
          <c:smooth val="0"/>
        </c:ser>
        <c:ser>
          <c:idx val="2"/>
          <c:order val="4"/>
          <c:tx>
            <c:strRef>
              <c:f>'5. Delayed increase'!$B$60</c:f>
              <c:strCache>
                <c:ptCount val="1"/>
                <c:pt idx="0">
                  <c:v>30 year financing</c:v>
                </c:pt>
              </c:strCache>
            </c:strRef>
          </c:tx>
          <c:spPr>
            <a:ln>
              <a:solidFill>
                <a:srgbClr val="FF0000"/>
              </a:solidFill>
            </a:ln>
          </c:spPr>
          <c:marker>
            <c:symbol val="none"/>
          </c:marker>
          <c:cat>
            <c:numRef>
              <c:f>'5. Delayed increase'!$C$54:$AM$54</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'5. Delayed increase'!$C$60:$AM$60</c:f>
              <c:numCache>
                <c:formatCode>General</c:formatCode>
                <c:ptCount val="37"/>
                <c:pt idx="3" formatCode="0">
                  <c:v>152.24567231075426</c:v>
                </c:pt>
                <c:pt idx="4" formatCode="0">
                  <c:v>151.94868392898451</c:v>
                </c:pt>
                <c:pt idx="5" formatCode="0">
                  <c:v>152.08486572460114</c:v>
                </c:pt>
                <c:pt idx="6" formatCode="0">
                  <c:v>155.37203449509366</c:v>
                </c:pt>
                <c:pt idx="7" formatCode="0">
                  <c:v>161.99953984445887</c:v>
                </c:pt>
                <c:pt idx="8" formatCode="0">
                  <c:v>168.01308748845304</c:v>
                </c:pt>
                <c:pt idx="9" formatCode="0">
                  <c:v>176.66443229659473</c:v>
                </c:pt>
                <c:pt idx="10" formatCode="0">
                  <c:v>175.98517628080771</c:v>
                </c:pt>
                <c:pt idx="11" formatCode="0">
                  <c:v>190.1151468719919</c:v>
                </c:pt>
                <c:pt idx="12" formatCode="0">
                  <c:v>189.42267840125237</c:v>
                </c:pt>
                <c:pt idx="13" formatCode="0">
                  <c:v>195.70513973236316</c:v>
                </c:pt>
                <c:pt idx="14" formatCode="0">
                  <c:v>199.13260806012102</c:v>
                </c:pt>
                <c:pt idx="15" formatCode="0">
                  <c:v>204.55281137206507</c:v>
                </c:pt>
                <c:pt idx="16" formatCode="0">
                  <c:v>210.14938473025481</c:v>
                </c:pt>
                <c:pt idx="17" formatCode="0">
                  <c:v>213.49312532247205</c:v>
                </c:pt>
                <c:pt idx="18" formatCode="0">
                  <c:v>215.74773361452722</c:v>
                </c:pt>
                <c:pt idx="19" formatCode="0">
                  <c:v>217.63182481052641</c:v>
                </c:pt>
                <c:pt idx="20" formatCode="0">
                  <c:v>218.95862678724265</c:v>
                </c:pt>
                <c:pt idx="21" formatCode="0">
                  <c:v>215.28646261222625</c:v>
                </c:pt>
                <c:pt idx="22" formatCode="0">
                  <c:v>216.07703705295418</c:v>
                </c:pt>
                <c:pt idx="23" formatCode="0">
                  <c:v>216.87121470871554</c:v>
                </c:pt>
                <c:pt idx="24" formatCode="0">
                  <c:v>217.66900877128035</c:v>
                </c:pt>
                <c:pt idx="25" formatCode="0">
                  <c:v>218.47043249272738</c:v>
                </c:pt>
                <c:pt idx="26" formatCode="0">
                  <c:v>219.2754991856643</c:v>
                </c:pt>
                <c:pt idx="27" formatCode="0">
                  <c:v>220.08422222344865</c:v>
                </c:pt>
                <c:pt idx="28" formatCode="0">
                  <c:v>220.89661504041004</c:v>
                </c:pt>
                <c:pt idx="29" formatCode="0">
                  <c:v>221.71269113207336</c:v>
                </c:pt>
                <c:pt idx="30" formatCode="0">
                  <c:v>222.53246405538283</c:v>
                </c:pt>
                <c:pt idx="31" formatCode="0">
                  <c:v>223.35594742892738</c:v>
                </c:pt>
                <c:pt idx="32" formatCode="0">
                  <c:v>224.18315493316663</c:v>
                </c:pt>
                <c:pt idx="33" formatCode="0">
                  <c:v>225.01410031065834</c:v>
                </c:pt>
                <c:pt idx="34" formatCode="0">
                  <c:v>215.54383349621725</c:v>
                </c:pt>
                <c:pt idx="35" formatCode="0">
                  <c:v>216.42501252985241</c:v>
                </c:pt>
                <c:pt idx="36" formatCode="0">
                  <c:v>217.30979396990637</c:v>
                </c:pt>
              </c:numCache>
            </c:numRef>
          </c:val>
          <c:smooth val="0"/>
        </c:ser>
        <c:ser>
          <c:idx val="5"/>
          <c:order val="5"/>
          <c:tx>
            <c:strRef>
              <c:f>'5. Delayed increase'!$B$63</c:f>
              <c:strCache>
                <c:ptCount val="1"/>
                <c:pt idx="0">
                  <c:v>2013 LTEP (750 kWh/month)</c:v>
                </c:pt>
              </c:strCache>
            </c:strRef>
          </c:tx>
          <c:spPr>
            <a:ln w="38100">
              <a:solidFill>
                <a:schemeClr val="bg1">
                  <a:lumMod val="65000"/>
                </a:schemeClr>
              </a:solidFill>
            </a:ln>
          </c:spPr>
          <c:marker>
            <c:symbol val="none"/>
          </c:marker>
          <c:val>
            <c:numRef>
              <c:f>'5. Delayed increase'!$C$63:$AM$63</c:f>
              <c:numCache>
                <c:formatCode>0</c:formatCode>
                <c:ptCount val="37"/>
                <c:pt idx="0">
                  <c:v>129.27087000000003</c:v>
                </c:pt>
                <c:pt idx="1">
                  <c:v>137.44755000000001</c:v>
                </c:pt>
                <c:pt idx="2">
                  <c:v>158.30170000000001</c:v>
                </c:pt>
                <c:pt idx="3">
                  <c:v>161.08150000000001</c:v>
                </c:pt>
                <c:pt idx="4">
                  <c:v>168.57340000000002</c:v>
                </c:pt>
                <c:pt idx="5">
                  <c:v>167.30780000000001</c:v>
                </c:pt>
                <c:pt idx="6">
                  <c:v>171.56789999999998</c:v>
                </c:pt>
                <c:pt idx="7">
                  <c:v>176.5625</c:v>
                </c:pt>
                <c:pt idx="8">
                  <c:v>182.495</c:v>
                </c:pt>
                <c:pt idx="9">
                  <c:v>178.16709999999998</c:v>
                </c:pt>
                <c:pt idx="10">
                  <c:v>180.63050000000004</c:v>
                </c:pt>
                <c:pt idx="11">
                  <c:v>183.77189999999999</c:v>
                </c:pt>
                <c:pt idx="12">
                  <c:v>187.77210000000002</c:v>
                </c:pt>
                <c:pt idx="13">
                  <c:v>189.46709999999999</c:v>
                </c:pt>
                <c:pt idx="14">
                  <c:v>191.07169999999999</c:v>
                </c:pt>
                <c:pt idx="15">
                  <c:v>192.93620000000001</c:v>
                </c:pt>
                <c:pt idx="16">
                  <c:v>193.88539999999998</c:v>
                </c:pt>
                <c:pt idx="17">
                  <c:v>196.1454</c:v>
                </c:pt>
                <c:pt idx="18">
                  <c:v>198.56360000000004</c:v>
                </c:pt>
              </c:numCache>
            </c:numRef>
          </c:val>
          <c:smooth val="0"/>
        </c:ser>
        <c:ser>
          <c:idx val="6"/>
          <c:order val="6"/>
          <c:tx>
            <c:strRef>
              <c:f>'5. Delayed increase'!$B$64</c:f>
              <c:strCache>
                <c:ptCount val="1"/>
                <c:pt idx="0">
                  <c:v>2013 LTEP (800 kWh/month)</c:v>
                </c:pt>
              </c:strCache>
            </c:strRef>
          </c:tx>
          <c:spPr>
            <a:ln w="19050">
              <a:solidFill>
                <a:schemeClr val="bg1">
                  <a:lumMod val="65000"/>
                </a:schemeClr>
              </a:solidFill>
              <a:prstDash val="sysDot"/>
            </a:ln>
          </c:spPr>
          <c:marker>
            <c:symbol val="none"/>
          </c:marker>
          <c:val>
            <c:numRef>
              <c:f>'5. Delayed increase'!$C$64:$AM$64</c:f>
              <c:numCache>
                <c:formatCode>General</c:formatCode>
                <c:ptCount val="37"/>
                <c:pt idx="0">
                  <c:v>137</c:v>
                </c:pt>
                <c:pt idx="1">
                  <c:v>145</c:v>
                </c:pt>
                <c:pt idx="2">
                  <c:v>167</c:v>
                </c:pt>
                <c:pt idx="3">
                  <c:v>170</c:v>
                </c:pt>
                <c:pt idx="4">
                  <c:v>178</c:v>
                </c:pt>
                <c:pt idx="5">
                  <c:v>177</c:v>
                </c:pt>
                <c:pt idx="6">
                  <c:v>181</c:v>
                </c:pt>
                <c:pt idx="7">
                  <c:v>187</c:v>
                </c:pt>
                <c:pt idx="8">
                  <c:v>193</c:v>
                </c:pt>
                <c:pt idx="9">
                  <c:v>188</c:v>
                </c:pt>
                <c:pt idx="10">
                  <c:v>191</c:v>
                </c:pt>
                <c:pt idx="11">
                  <c:v>194</c:v>
                </c:pt>
                <c:pt idx="12">
                  <c:v>198</c:v>
                </c:pt>
                <c:pt idx="13">
                  <c:v>200</c:v>
                </c:pt>
                <c:pt idx="14">
                  <c:v>202</c:v>
                </c:pt>
                <c:pt idx="15">
                  <c:v>204</c:v>
                </c:pt>
                <c:pt idx="16">
                  <c:v>205</c:v>
                </c:pt>
                <c:pt idx="17">
                  <c:v>207</c:v>
                </c:pt>
                <c:pt idx="18">
                  <c:v>210</c:v>
                </c:pt>
              </c:numCache>
            </c:numRef>
          </c:val>
          <c:smooth val="0"/>
        </c:ser>
        <c:dLbls>
          <c:showLegendKey val="0"/>
          <c:showVal val="0"/>
          <c:showCatName val="0"/>
          <c:showSerName val="0"/>
          <c:showPercent val="0"/>
          <c:showBubbleSize val="0"/>
        </c:dLbls>
        <c:smooth val="0"/>
        <c:axId val="578873416"/>
        <c:axId val="578876552"/>
      </c:lineChart>
      <c:catAx>
        <c:axId val="578873416"/>
        <c:scaling>
          <c:orientation val="minMax"/>
        </c:scaling>
        <c:delete val="0"/>
        <c:axPos val="b"/>
        <c:numFmt formatCode="General" sourceLinked="1"/>
        <c:majorTickMark val="out"/>
        <c:minorTickMark val="none"/>
        <c:tickLblPos val="nextTo"/>
        <c:crossAx val="578876552"/>
        <c:crosses val="autoZero"/>
        <c:auto val="1"/>
        <c:lblAlgn val="ctr"/>
        <c:lblOffset val="100"/>
        <c:noMultiLvlLbl val="0"/>
      </c:catAx>
      <c:valAx>
        <c:axId val="578876552"/>
        <c:scaling>
          <c:orientation val="minMax"/>
          <c:min val="90"/>
        </c:scaling>
        <c:delete val="0"/>
        <c:axPos val="l"/>
        <c:majorGridlines/>
        <c:title>
          <c:tx>
            <c:rich>
              <a:bodyPr rot="-5400000" vert="horz"/>
              <a:lstStyle/>
              <a:p>
                <a:pPr>
                  <a:defRPr/>
                </a:pPr>
                <a:r>
                  <a:rPr lang="en-US"/>
                  <a:t>Average Monthly Residential Bill </a:t>
                </a:r>
              </a:p>
              <a:p>
                <a:pPr>
                  <a:defRPr/>
                </a:pPr>
                <a:r>
                  <a:rPr lang="en-US"/>
                  <a:t>(nominal $/month)</a:t>
                </a:r>
              </a:p>
            </c:rich>
          </c:tx>
          <c:overlay val="0"/>
        </c:title>
        <c:numFmt formatCode="0" sourceLinked="1"/>
        <c:majorTickMark val="out"/>
        <c:minorTickMark val="none"/>
        <c:tickLblPos val="nextTo"/>
        <c:crossAx val="578873416"/>
        <c:crosses val="autoZero"/>
        <c:crossBetween val="between"/>
      </c:valAx>
    </c:plotArea>
    <c:legend>
      <c:legendPos val="b"/>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040767075263238"/>
          <c:y val="0"/>
          <c:w val="0.51687929736202154"/>
          <c:h val="0.86841517180089567"/>
        </c:manualLayout>
      </c:layout>
      <c:pieChart>
        <c:varyColors val="1"/>
        <c:ser>
          <c:idx val="1"/>
          <c:order val="1"/>
          <c:dLbls>
            <c:dLbl>
              <c:idx val="0"/>
              <c:layout>
                <c:manualLayout>
                  <c:x val="-0.19516499800675741"/>
                  <c:y val="-0.242504290098492"/>
                </c:manualLayout>
              </c:layout>
              <c:spPr/>
              <c:txPr>
                <a:bodyPr/>
                <a:lstStyle/>
                <a:p>
                  <a:pPr>
                    <a:defRPr sz="700" b="1"/>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435855892555148"/>
                      <c:h val="0.21186919187807887"/>
                    </c:manualLayout>
                  </c15:layout>
                </c:ext>
              </c:extLst>
            </c:dLbl>
            <c:dLbl>
              <c:idx val="1"/>
              <c:layout>
                <c:manualLayout>
                  <c:x val="2.8005330562399386E-2"/>
                  <c:y val="3.2096535191043211E-2"/>
                </c:manualLayout>
              </c:layout>
              <c:tx>
                <c:rich>
                  <a:bodyPr/>
                  <a:lstStyle/>
                  <a:p>
                    <a:pPr>
                      <a:defRPr sz="600" b="1"/>
                    </a:pPr>
                    <a:r>
                      <a:rPr lang="en-US" sz="600" dirty="0"/>
                      <a:t>Transmission
20%</a:t>
                    </a:r>
                  </a:p>
                </c:rich>
              </c:tx>
              <c:spPr>
                <a:noFill/>
                <a:ln>
                  <a:noFill/>
                </a:ln>
                <a:effectLst/>
              </c:spPr>
              <c:showLegendKey val="0"/>
              <c:showVal val="0"/>
              <c:showCatName val="1"/>
              <c:showSerName val="0"/>
              <c:showPercent val="1"/>
              <c:showBubbleSize val="0"/>
              <c:extLst>
                <c:ext xmlns:c15="http://schemas.microsoft.com/office/drawing/2012/chart" uri="{CE6537A1-D6FC-4f65-9D91-7224C49458BB}">
                  <c15:layout>
                    <c:manualLayout>
                      <c:w val="0.26482829068375113"/>
                      <c:h val="0.18786699760506922"/>
                    </c:manualLayout>
                  </c15:layout>
                </c:ext>
              </c:extLst>
            </c:dLbl>
            <c:dLbl>
              <c:idx val="2"/>
              <c:layout>
                <c:manualLayout>
                  <c:x val="5.6977311162957199E-2"/>
                  <c:y val="1.4025303618009835E-2"/>
                </c:manualLayout>
              </c:layout>
              <c:tx>
                <c:rich>
                  <a:bodyPr/>
                  <a:lstStyle/>
                  <a:p>
                    <a:pPr>
                      <a:defRPr sz="700" b="1"/>
                    </a:pPr>
                    <a:r>
                      <a:rPr lang="en-US" sz="700" dirty="0"/>
                      <a:t>Line Loss
6%</a:t>
                    </a:r>
                  </a:p>
                </c:rich>
              </c:tx>
              <c:spPr>
                <a:noFill/>
                <a:ln>
                  <a:noFill/>
                </a:ln>
                <a:effectLst/>
              </c:spPr>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800" b="1"/>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Sheet1!$A$6:$A$8</c:f>
              <c:strCache>
                <c:ptCount val="3"/>
                <c:pt idx="0">
                  <c:v>Distribution</c:v>
                </c:pt>
                <c:pt idx="1">
                  <c:v>Transmission</c:v>
                </c:pt>
                <c:pt idx="2">
                  <c:v>Line Loss</c:v>
                </c:pt>
              </c:strCache>
            </c:strRef>
          </c:cat>
          <c:val>
            <c:numRef>
              <c:f>Sheet1!$B$6:$B$8</c:f>
              <c:numCache>
                <c:formatCode>"$"#,##0.00</c:formatCode>
                <c:ptCount val="3"/>
                <c:pt idx="0">
                  <c:v>37.672500000000007</c:v>
                </c:pt>
                <c:pt idx="1">
                  <c:v>10.350060000000001</c:v>
                </c:pt>
                <c:pt idx="2">
                  <c:v>3.141198000000005</c:v>
                </c:pt>
              </c:numCache>
            </c:numRef>
          </c:val>
        </c:ser>
        <c:ser>
          <c:idx val="0"/>
          <c:order val="0"/>
          <c:dLbls>
            <c:spPr>
              <a:noFill/>
              <a:ln>
                <a:noFill/>
              </a:ln>
              <a:effectLst/>
            </c:spPr>
            <c:showLegendKey val="0"/>
            <c:showVal val="0"/>
            <c:showCatName val="1"/>
            <c:showSerName val="0"/>
            <c:showPercent val="1"/>
            <c:showBubbleSize val="0"/>
            <c:showLeaderLines val="1"/>
            <c:extLst>
              <c:ext xmlns:c15="http://schemas.microsoft.com/office/drawing/2012/chart" uri="{CE6537A1-D6FC-4f65-9D91-7224C49458BB}"/>
            </c:extLst>
          </c:dLbls>
          <c:cat>
            <c:strRef>
              <c:f>Sheet1!$A$6:$A$8</c:f>
              <c:strCache>
                <c:ptCount val="3"/>
                <c:pt idx="0">
                  <c:v>Distribution</c:v>
                </c:pt>
                <c:pt idx="1">
                  <c:v>Transmission</c:v>
                </c:pt>
                <c:pt idx="2">
                  <c:v>Line Loss</c:v>
                </c:pt>
              </c:strCache>
            </c:strRef>
          </c:cat>
          <c:val>
            <c:numRef>
              <c:f>Sheet1!$B$6:$B$8</c:f>
              <c:numCache>
                <c:formatCode>"$"#,##0.00</c:formatCode>
                <c:ptCount val="3"/>
                <c:pt idx="0">
                  <c:v>37.672500000000007</c:v>
                </c:pt>
                <c:pt idx="1">
                  <c:v>10.350060000000001</c:v>
                </c:pt>
                <c:pt idx="2">
                  <c:v>3.141198000000005</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Delivery</c:v>
                </c:pt>
              </c:strCache>
            </c:strRef>
          </c:tx>
          <c:invertIfNegative val="0"/>
          <c:cat>
            <c:strRef>
              <c:f>Sheet1!$A$2:$A$6</c:f>
              <c:strCache>
                <c:ptCount val="5"/>
                <c:pt idx="0">
                  <c:v>620 kWh* - Under Cap</c:v>
                </c:pt>
                <c:pt idx="1">
                  <c:v>1000 kWh - Pre Cap</c:v>
                </c:pt>
                <c:pt idx="2">
                  <c:v>1000 kWh - Post Cap</c:v>
                </c:pt>
                <c:pt idx="3">
                  <c:v>2500 kWh Pre-Cap</c:v>
                </c:pt>
                <c:pt idx="4">
                  <c:v>2500 kWh Post-Cap</c:v>
                </c:pt>
              </c:strCache>
            </c:strRef>
          </c:cat>
          <c:val>
            <c:numRef>
              <c:f>Sheet1!$B$2:$B$6</c:f>
              <c:numCache>
                <c:formatCode>"$"#,##0.00</c:formatCode>
                <c:ptCount val="5"/>
                <c:pt idx="0">
                  <c:v>48.67</c:v>
                </c:pt>
                <c:pt idx="1">
                  <c:v>64.09</c:v>
                </c:pt>
                <c:pt idx="2">
                  <c:v>55</c:v>
                </c:pt>
                <c:pt idx="3">
                  <c:v>124.99</c:v>
                </c:pt>
                <c:pt idx="4">
                  <c:v>55</c:v>
                </c:pt>
              </c:numCache>
            </c:numRef>
          </c:val>
        </c:ser>
        <c:ser>
          <c:idx val="1"/>
          <c:order val="1"/>
          <c:tx>
            <c:strRef>
              <c:f>Sheet1!$C$1</c:f>
              <c:strCache>
                <c:ptCount val="1"/>
                <c:pt idx="0">
                  <c:v>Delivery Benefit</c:v>
                </c:pt>
              </c:strCache>
            </c:strRef>
          </c:tx>
          <c:spPr>
            <a:pattFill prst="wdDnDiag">
              <a:fgClr>
                <a:srgbClr val="7030A0"/>
              </a:fgClr>
              <a:bgClr>
                <a:schemeClr val="bg1"/>
              </a:bgClr>
            </a:pattFill>
          </c:spPr>
          <c:invertIfNegative val="0"/>
          <c:cat>
            <c:strRef>
              <c:f>Sheet1!$A$2:$A$6</c:f>
              <c:strCache>
                <c:ptCount val="5"/>
                <c:pt idx="0">
                  <c:v>620 kWh* - Under Cap</c:v>
                </c:pt>
                <c:pt idx="1">
                  <c:v>1000 kWh - Pre Cap</c:v>
                </c:pt>
                <c:pt idx="2">
                  <c:v>1000 kWh - Post Cap</c:v>
                </c:pt>
                <c:pt idx="3">
                  <c:v>2500 kWh Pre-Cap</c:v>
                </c:pt>
                <c:pt idx="4">
                  <c:v>2500 kWh Post-Cap</c:v>
                </c:pt>
              </c:strCache>
            </c:strRef>
          </c:cat>
          <c:val>
            <c:numRef>
              <c:f>Sheet1!$C$2:$C$6</c:f>
              <c:numCache>
                <c:formatCode>General</c:formatCode>
                <c:ptCount val="5"/>
                <c:pt idx="2" formatCode="&quot;$&quot;#,##0.00">
                  <c:v>9.09</c:v>
                </c:pt>
                <c:pt idx="3" formatCode="&quot;$&quot;#,##0.00">
                  <c:v>0</c:v>
                </c:pt>
                <c:pt idx="4" formatCode="&quot;$&quot;#,##0.00">
                  <c:v>69.989999999999995</c:v>
                </c:pt>
              </c:numCache>
            </c:numRef>
          </c:val>
        </c:ser>
        <c:dLbls>
          <c:showLegendKey val="0"/>
          <c:showVal val="0"/>
          <c:showCatName val="0"/>
          <c:showSerName val="0"/>
          <c:showPercent val="0"/>
          <c:showBubbleSize val="0"/>
        </c:dLbls>
        <c:gapWidth val="75"/>
        <c:overlap val="100"/>
        <c:axId val="581461672"/>
        <c:axId val="581462064"/>
      </c:barChart>
      <c:catAx>
        <c:axId val="581461672"/>
        <c:scaling>
          <c:orientation val="minMax"/>
        </c:scaling>
        <c:delete val="0"/>
        <c:axPos val="b"/>
        <c:numFmt formatCode="General" sourceLinked="0"/>
        <c:majorTickMark val="none"/>
        <c:minorTickMark val="none"/>
        <c:tickLblPos val="nextTo"/>
        <c:txPr>
          <a:bodyPr/>
          <a:lstStyle/>
          <a:p>
            <a:pPr>
              <a:defRPr sz="900" b="1"/>
            </a:pPr>
            <a:endParaRPr lang="en-US"/>
          </a:p>
        </c:txPr>
        <c:crossAx val="581462064"/>
        <c:crosses val="autoZero"/>
        <c:auto val="1"/>
        <c:lblAlgn val="ctr"/>
        <c:lblOffset val="100"/>
        <c:noMultiLvlLbl val="0"/>
      </c:catAx>
      <c:valAx>
        <c:axId val="581462064"/>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81461672"/>
        <c:crosses val="autoZero"/>
        <c:crossBetween val="between"/>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6544661034985407E-2"/>
          <c:y val="0.21806722076407115"/>
          <c:w val="0.88026112895086628"/>
          <c:h val="0.50235650899900008"/>
        </c:manualLayout>
      </c:layout>
      <c:barChart>
        <c:barDir val="col"/>
        <c:grouping val="stacked"/>
        <c:varyColors val="0"/>
        <c:ser>
          <c:idx val="0"/>
          <c:order val="0"/>
          <c:tx>
            <c:strRef>
              <c:f>'Residential Bill'!$A$27</c:f>
              <c:strCache>
                <c:ptCount val="1"/>
                <c:pt idx="0">
                  <c:v>8% Rebate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Bill'!$C$26:$H$26</c:f>
              <c:numCache>
                <c:formatCode>General</c:formatCode>
                <c:ptCount val="6"/>
                <c:pt idx="0">
                  <c:v>2017</c:v>
                </c:pt>
                <c:pt idx="1">
                  <c:v>2018</c:v>
                </c:pt>
                <c:pt idx="2">
                  <c:v>2019</c:v>
                </c:pt>
                <c:pt idx="3">
                  <c:v>2020</c:v>
                </c:pt>
                <c:pt idx="4">
                  <c:v>2021</c:v>
                </c:pt>
                <c:pt idx="5">
                  <c:v>2022</c:v>
                </c:pt>
              </c:numCache>
            </c:numRef>
          </c:cat>
          <c:val>
            <c:numRef>
              <c:f>'Residential Bill'!$C$27:$H$27</c:f>
              <c:numCache>
                <c:formatCode>0.00</c:formatCode>
                <c:ptCount val="6"/>
                <c:pt idx="0">
                  <c:v>-11.268173931474335</c:v>
                </c:pt>
                <c:pt idx="1">
                  <c:v>-11.472388331875292</c:v>
                </c:pt>
                <c:pt idx="2">
                  <c:v>-11.68884078684794</c:v>
                </c:pt>
                <c:pt idx="3">
                  <c:v>-12.435173169062084</c:v>
                </c:pt>
                <c:pt idx="4">
                  <c:v>-12.169096020666847</c:v>
                </c:pt>
                <c:pt idx="5">
                  <c:v>-12.531119151134648</c:v>
                </c:pt>
              </c:numCache>
            </c:numRef>
          </c:val>
        </c:ser>
        <c:ser>
          <c:idx val="1"/>
          <c:order val="1"/>
          <c:tx>
            <c:strRef>
              <c:f>'Residential Bill'!$A$28</c:f>
              <c:strCache>
                <c:ptCount val="1"/>
                <c:pt idx="0">
                  <c:v>Additional 5% Rebate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'Residential Bill'!$C$26:$H$26</c:f>
              <c:numCache>
                <c:formatCode>General</c:formatCode>
                <c:ptCount val="6"/>
                <c:pt idx="0">
                  <c:v>2017</c:v>
                </c:pt>
                <c:pt idx="1">
                  <c:v>2018</c:v>
                </c:pt>
                <c:pt idx="2">
                  <c:v>2019</c:v>
                </c:pt>
                <c:pt idx="3">
                  <c:v>2020</c:v>
                </c:pt>
                <c:pt idx="4">
                  <c:v>2021</c:v>
                </c:pt>
                <c:pt idx="5">
                  <c:v>2022</c:v>
                </c:pt>
              </c:numCache>
            </c:numRef>
          </c:cat>
          <c:val>
            <c:numRef>
              <c:f>'Residential Bill'!$C$28:$H$28</c:f>
              <c:numCache>
                <c:formatCode>0.00</c:formatCode>
                <c:ptCount val="6"/>
                <c:pt idx="0">
                  <c:v>-7.0426087071714596</c:v>
                </c:pt>
                <c:pt idx="1">
                  <c:v>-7.1702427074220587</c:v>
                </c:pt>
                <c:pt idx="2">
                  <c:v>-7.3055254917799637</c:v>
                </c:pt>
                <c:pt idx="3">
                  <c:v>-7.7719832306638033</c:v>
                </c:pt>
                <c:pt idx="4">
                  <c:v>-7.6056850129167799</c:v>
                </c:pt>
                <c:pt idx="5">
                  <c:v>-7.8319494694591558</c:v>
                </c:pt>
              </c:numCache>
            </c:numRef>
          </c:val>
        </c:ser>
        <c:dLbls>
          <c:showLegendKey val="0"/>
          <c:showVal val="0"/>
          <c:showCatName val="0"/>
          <c:showSerName val="0"/>
          <c:showPercent val="0"/>
          <c:showBubbleSize val="0"/>
        </c:dLbls>
        <c:gapWidth val="150"/>
        <c:overlap val="100"/>
        <c:axId val="581463632"/>
        <c:axId val="581462456"/>
      </c:barChart>
      <c:catAx>
        <c:axId val="581463632"/>
        <c:scaling>
          <c:orientation val="minMax"/>
        </c:scaling>
        <c:delete val="0"/>
        <c:axPos val="b"/>
        <c:numFmt formatCode="General" sourceLinked="1"/>
        <c:majorTickMark val="out"/>
        <c:minorTickMark val="none"/>
        <c:tickLblPos val="low"/>
        <c:crossAx val="581462456"/>
        <c:crosses val="autoZero"/>
        <c:auto val="1"/>
        <c:lblAlgn val="ctr"/>
        <c:lblOffset val="100"/>
        <c:noMultiLvlLbl val="0"/>
      </c:catAx>
      <c:valAx>
        <c:axId val="581462456"/>
        <c:scaling>
          <c:orientation val="minMax"/>
        </c:scaling>
        <c:delete val="0"/>
        <c:axPos val="l"/>
        <c:majorGridlines>
          <c:spPr>
            <a:ln>
              <a:noFill/>
            </a:ln>
          </c:spPr>
        </c:majorGridlines>
        <c:numFmt formatCode="0" sourceLinked="0"/>
        <c:majorTickMark val="out"/>
        <c:minorTickMark val="none"/>
        <c:tickLblPos val="nextTo"/>
        <c:crossAx val="581463632"/>
        <c:crosses val="autoZero"/>
        <c:crossBetween val="between"/>
      </c:valAx>
    </c:plotArea>
    <c:legend>
      <c:legendPos val="r"/>
      <c:layout>
        <c:manualLayout>
          <c:xMode val="edge"/>
          <c:yMode val="edge"/>
          <c:x val="0.11847244094488189"/>
          <c:y val="0.88850503062117236"/>
          <c:w val="0.86877796710673383"/>
          <c:h val="9.7989938757655298E-2"/>
        </c:manualLayout>
      </c:layout>
      <c:overlay val="0"/>
    </c:legend>
    <c:plotVisOnly val="1"/>
    <c:dispBlanksAs val="gap"/>
    <c:showDLblsOverMax val="0"/>
  </c:chart>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sz="1600"/>
            </a:pPr>
            <a:r>
              <a:rPr lang="en-US" sz="1600" dirty="0"/>
              <a:t>Conservation Residential Bill </a:t>
            </a:r>
            <a:r>
              <a:rPr lang="en-US" sz="1600" dirty="0" smtClean="0"/>
              <a:t>Impact</a:t>
            </a:r>
            <a:r>
              <a:rPr lang="en-US" sz="1600" baseline="0" dirty="0" smtClean="0"/>
              <a:t> – </a:t>
            </a:r>
            <a:r>
              <a:rPr lang="en-US" sz="1600" dirty="0" smtClean="0"/>
              <a:t>Status </a:t>
            </a:r>
            <a:r>
              <a:rPr lang="en-US" sz="1600" dirty="0"/>
              <a:t>Quo, 10-Year and 15-Year Amortization</a:t>
            </a:r>
          </a:p>
        </c:rich>
      </c:tx>
      <c:layout>
        <c:manualLayout>
          <c:xMode val="edge"/>
          <c:yMode val="edge"/>
          <c:x val="4.3869543915949244E-2"/>
          <c:y val="4.9988288762931612E-2"/>
        </c:manualLayout>
      </c:layout>
      <c:overlay val="0"/>
    </c:title>
    <c:autoTitleDeleted val="0"/>
    <c:plotArea>
      <c:layout>
        <c:manualLayout>
          <c:layoutTarget val="inner"/>
          <c:xMode val="edge"/>
          <c:yMode val="edge"/>
          <c:x val="0.27775016264174818"/>
          <c:y val="0.2113038598176038"/>
          <c:w val="0.71233292966647954"/>
          <c:h val="0.49435182900421748"/>
        </c:manualLayout>
      </c:layout>
      <c:lineChart>
        <c:grouping val="standard"/>
        <c:varyColors val="0"/>
        <c:ser>
          <c:idx val="0"/>
          <c:order val="0"/>
          <c:tx>
            <c:strRef>
              <c:f>'Residential Bill'!$A$80</c:f>
              <c:strCache>
                <c:ptCount val="1"/>
                <c:pt idx="0">
                  <c:v>Bill Impact (Status Quo)</c:v>
                </c:pt>
              </c:strCache>
            </c:strRef>
          </c:tx>
          <c:spPr>
            <a:ln w="47625">
              <a:solidFill>
                <a:schemeClr val="tx1">
                  <a:lumMod val="50000"/>
                  <a:lumOff val="50000"/>
                </a:schemeClr>
              </a:solidFill>
              <a:prstDash val="sysDot"/>
            </a:ln>
          </c:spPr>
          <c:marker>
            <c:symbol val="none"/>
          </c:marker>
          <c:cat>
            <c:numRef>
              <c:f>'Residential Bill'!$B$75:$T$75</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'Residential Bill'!$B$80:$T$80</c:f>
              <c:numCache>
                <c:formatCode>#,##0.00</c:formatCode>
                <c:ptCount val="19"/>
                <c:pt idx="0">
                  <c:v>3.4048200174094116</c:v>
                </c:pt>
                <c:pt idx="1">
                  <c:v>3.6831490249030034</c:v>
                </c:pt>
                <c:pt idx="2">
                  <c:v>2.98291653802614</c:v>
                </c:pt>
                <c:pt idx="3">
                  <c:v>3.0904600185242357</c:v>
                </c:pt>
                <c:pt idx="4">
                  <c:v>2.5759505654336716</c:v>
                </c:pt>
                <c:pt idx="5">
                  <c:v>2.5777697395618029</c:v>
                </c:pt>
                <c:pt idx="6">
                  <c:v>2.6762906144962511</c:v>
                </c:pt>
                <c:pt idx="7">
                  <c:v>2.7690758558961739</c:v>
                </c:pt>
                <c:pt idx="8">
                  <c:v>2.8696888735671808</c:v>
                </c:pt>
                <c:pt idx="9">
                  <c:v>2.8757859462447319</c:v>
                </c:pt>
                <c:pt idx="10">
                  <c:v>2.8696888735671808</c:v>
                </c:pt>
                <c:pt idx="11">
                  <c:v>2.8575719606597891</c:v>
                </c:pt>
                <c:pt idx="12">
                  <c:v>2.8515517950123321</c:v>
                </c:pt>
                <c:pt idx="13">
                  <c:v>2.8435642549702806</c:v>
                </c:pt>
                <c:pt idx="14">
                  <c:v>2.8336425374023455</c:v>
                </c:pt>
                <c:pt idx="15">
                  <c:v>2.8198678861788613</c:v>
                </c:pt>
                <c:pt idx="16">
                  <c:v>2.8004205214465943</c:v>
                </c:pt>
                <c:pt idx="17">
                  <c:v>2.7755364019805611</c:v>
                </c:pt>
                <c:pt idx="18">
                  <c:v>2.7473678999306901</c:v>
                </c:pt>
              </c:numCache>
            </c:numRef>
          </c:val>
          <c:smooth val="0"/>
        </c:ser>
        <c:ser>
          <c:idx val="2"/>
          <c:order val="1"/>
          <c:tx>
            <c:strRef>
              <c:f>'[2016-12-16 OPO Update (no LRP II) Residential Bills and Industrial Rates (8% Corrected)_CEEB_v2_10year.xlsx]Residential Bill'!$A$103</c:f>
              <c:strCache>
                <c:ptCount val="1"/>
                <c:pt idx="0">
                  <c:v>Bill Impact (10-Year Amortization)</c:v>
                </c:pt>
              </c:strCache>
            </c:strRef>
          </c:tx>
          <c:spPr>
            <a:ln>
              <a:solidFill>
                <a:srgbClr val="FFC000"/>
              </a:solidFill>
              <a:prstDash val="sysDash"/>
            </a:ln>
          </c:spPr>
          <c:marker>
            <c:symbol val="none"/>
          </c:marker>
          <c:val>
            <c:numRef>
              <c:f>'Residential Bill'!$B$221:$T$221</c:f>
              <c:numCache>
                <c:formatCode>#,##0.00</c:formatCode>
                <c:ptCount val="19"/>
                <c:pt idx="0">
                  <c:v>1.9388856013927525</c:v>
                </c:pt>
                <c:pt idx="1">
                  <c:v>1.9547250243560597</c:v>
                </c:pt>
                <c:pt idx="2">
                  <c:v>1.9667062107646398</c:v>
                </c:pt>
                <c:pt idx="3">
                  <c:v>2.0324744262632501</c:v>
                </c:pt>
                <c:pt idx="4">
                  <c:v>2.0360662598757253</c:v>
                </c:pt>
                <c:pt idx="5">
                  <c:v>2.2222097457627119</c:v>
                </c:pt>
                <c:pt idx="6">
                  <c:v>2.4453819098509011</c:v>
                </c:pt>
                <c:pt idx="7">
                  <c:v>2.6659486548358782</c:v>
                </c:pt>
                <c:pt idx="8">
                  <c:v>2.8965971128156509</c:v>
                </c:pt>
                <c:pt idx="9">
                  <c:v>3.0905880605264979</c:v>
                </c:pt>
                <c:pt idx="10">
                  <c:v>3.0784460829095925</c:v>
                </c:pt>
                <c:pt idx="11">
                  <c:v>3.0456307821698907</c:v>
                </c:pt>
                <c:pt idx="12">
                  <c:v>3.031706846053714</c:v>
                </c:pt>
                <c:pt idx="13">
                  <c:v>3.0355851608936257</c:v>
                </c:pt>
                <c:pt idx="14">
                  <c:v>3.0446281466478302</c:v>
                </c:pt>
                <c:pt idx="15">
                  <c:v>3.0488137703252041</c:v>
                </c:pt>
                <c:pt idx="16">
                  <c:v>3.0401701009251476</c:v>
                </c:pt>
                <c:pt idx="17">
                  <c:v>3.0191949385659274</c:v>
                </c:pt>
                <c:pt idx="18">
                  <c:v>2.988541329746857</c:v>
                </c:pt>
              </c:numCache>
            </c:numRef>
          </c:val>
          <c:smooth val="0"/>
        </c:ser>
        <c:ser>
          <c:idx val="1"/>
          <c:order val="2"/>
          <c:tx>
            <c:strRef>
              <c:f>'Residential Bill'!$A$103</c:f>
              <c:strCache>
                <c:ptCount val="1"/>
                <c:pt idx="0">
                  <c:v>Bill Impact (15-Year Amortization)</c:v>
                </c:pt>
              </c:strCache>
            </c:strRef>
          </c:tx>
          <c:spPr>
            <a:ln w="50800">
              <a:solidFill>
                <a:srgbClr val="92D050"/>
              </a:solidFill>
              <a:prstDash val="sysDot"/>
            </a:ln>
          </c:spPr>
          <c:marker>
            <c:symbol val="none"/>
          </c:marker>
          <c:cat>
            <c:numRef>
              <c:f>'Residential Bill'!$B$75:$T$75</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'Residential Bill'!$B$103:$T$103</c:f>
              <c:numCache>
                <c:formatCode>#,##0.00</c:formatCode>
                <c:ptCount val="19"/>
                <c:pt idx="0">
                  <c:v>1.7814280240318148</c:v>
                </c:pt>
                <c:pt idx="1">
                  <c:v>1.8019234108739126</c:v>
                </c:pt>
                <c:pt idx="2">
                  <c:v>1.8182611145415251</c:v>
                </c:pt>
                <c:pt idx="3">
                  <c:v>1.888923124421118</c:v>
                </c:pt>
                <c:pt idx="4">
                  <c:v>1.7515079780367317</c:v>
                </c:pt>
                <c:pt idx="5">
                  <c:v>1.8925652904092598</c:v>
                </c:pt>
                <c:pt idx="6">
                  <c:v>2.0702634232526069</c:v>
                </c:pt>
                <c:pt idx="7">
                  <c:v>2.245920649947502</c:v>
                </c:pt>
                <c:pt idx="8">
                  <c:v>2.4302721020425753</c:v>
                </c:pt>
                <c:pt idx="9">
                  <c:v>2.5793423875492305</c:v>
                </c:pt>
                <c:pt idx="10">
                  <c:v>2.7137449366543134</c:v>
                </c:pt>
                <c:pt idx="11">
                  <c:v>2.8378521652563466</c:v>
                </c:pt>
                <c:pt idx="12">
                  <c:v>2.9634466120855034</c:v>
                </c:pt>
                <c:pt idx="13">
                  <c:v>3.0826535236045638</c:v>
                </c:pt>
                <c:pt idx="14">
                  <c:v>3.1952768284172723</c:v>
                </c:pt>
                <c:pt idx="15">
                  <c:v>3.1760733739837415</c:v>
                </c:pt>
                <c:pt idx="16">
                  <c:v>3.1413576114381847</c:v>
                </c:pt>
                <c:pt idx="17">
                  <c:v>3.1085605171465254</c:v>
                </c:pt>
                <c:pt idx="18">
                  <c:v>3.0850749612198434</c:v>
                </c:pt>
              </c:numCache>
            </c:numRef>
          </c:val>
          <c:smooth val="0"/>
        </c:ser>
        <c:dLbls>
          <c:showLegendKey val="0"/>
          <c:showVal val="0"/>
          <c:showCatName val="0"/>
          <c:showSerName val="0"/>
          <c:showPercent val="0"/>
          <c:showBubbleSize val="0"/>
        </c:dLbls>
        <c:smooth val="0"/>
        <c:axId val="581460888"/>
        <c:axId val="581462848"/>
      </c:lineChart>
      <c:catAx>
        <c:axId val="581460888"/>
        <c:scaling>
          <c:orientation val="minMax"/>
        </c:scaling>
        <c:delete val="0"/>
        <c:axPos val="b"/>
        <c:numFmt formatCode="General" sourceLinked="1"/>
        <c:majorTickMark val="none"/>
        <c:minorTickMark val="none"/>
        <c:tickLblPos val="nextTo"/>
        <c:txPr>
          <a:bodyPr rot="0"/>
          <a:lstStyle/>
          <a:p>
            <a:pPr>
              <a:defRPr/>
            </a:pPr>
            <a:endParaRPr lang="en-US"/>
          </a:p>
        </c:txPr>
        <c:crossAx val="581462848"/>
        <c:crosses val="autoZero"/>
        <c:auto val="1"/>
        <c:lblAlgn val="ctr"/>
        <c:lblOffset val="100"/>
        <c:tickLblSkip val="1"/>
        <c:noMultiLvlLbl val="0"/>
      </c:catAx>
      <c:valAx>
        <c:axId val="581462848"/>
        <c:scaling>
          <c:orientation val="minMax"/>
          <c:max val="5"/>
          <c:min val="0"/>
        </c:scaling>
        <c:delete val="0"/>
        <c:axPos val="l"/>
        <c:majorGridlines>
          <c:spPr>
            <a:ln>
              <a:prstDash val="sysDot"/>
            </a:ln>
          </c:spPr>
        </c:majorGridlines>
        <c:numFmt formatCode="#,##0" sourceLinked="0"/>
        <c:majorTickMark val="none"/>
        <c:minorTickMark val="none"/>
        <c:tickLblPos val="nextTo"/>
        <c:crossAx val="581460888"/>
        <c:crosses val="autoZero"/>
        <c:crossBetween val="between"/>
        <c:majorUnit val="1"/>
      </c:valAx>
      <c:dTable>
        <c:showHorzBorder val="1"/>
        <c:showVertBorder val="1"/>
        <c:showOutline val="1"/>
        <c:showKeys val="0"/>
      </c:dTable>
    </c:plotArea>
    <c:legend>
      <c:legendPos val="b"/>
      <c:layout>
        <c:manualLayout>
          <c:xMode val="edge"/>
          <c:yMode val="edge"/>
          <c:x val="0.65195119449093475"/>
          <c:y val="0.16804180234624883"/>
          <c:w val="0.34567171747941983"/>
          <c:h val="0.14199521405599769"/>
        </c:manualLayout>
      </c:layout>
      <c:overlay val="0"/>
      <c:spPr>
        <a:solidFill>
          <a:schemeClr val="bg1"/>
        </a:solidFill>
      </c:spPr>
    </c:legend>
    <c:plotVisOnly val="1"/>
    <c:dispBlanksAs val="gap"/>
    <c:showDLblsOverMax val="0"/>
  </c:chart>
  <c:spPr>
    <a:ln>
      <a:noFill/>
    </a:ln>
  </c:spPr>
  <c:txPr>
    <a:bodyPr/>
    <a:lstStyle/>
    <a:p>
      <a:pPr>
        <a:defRPr sz="1050">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cdr:x>
      <cdr:y>0.00868</cdr:y>
    </cdr:from>
    <cdr:to>
      <cdr:x>0.76042</cdr:x>
      <cdr:y>0.22743</cdr:y>
    </cdr:to>
    <cdr:sp macro="" textlink="">
      <cdr:nvSpPr>
        <cdr:cNvPr id="2" name="TextBox 1"/>
        <cdr:cNvSpPr txBox="1"/>
      </cdr:nvSpPr>
      <cdr:spPr>
        <a:xfrm xmlns:a="http://schemas.openxmlformats.org/drawingml/2006/main">
          <a:off x="0" y="23813"/>
          <a:ext cx="3476625" cy="6000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Benefit for</a:t>
          </a:r>
          <a:r>
            <a:rPr lang="en-CA" sz="1100" b="1" baseline="0">
              <a:latin typeface="Arial" panose="020B0604020202020204" pitchFamily="34" charset="0"/>
              <a:cs typeface="Arial" panose="020B0604020202020204" pitchFamily="34" charset="0"/>
            </a:rPr>
            <a:t> a Typical Residential RPP Consumer</a:t>
          </a:r>
        </a:p>
        <a:p xmlns:a="http://schemas.openxmlformats.org/drawingml/2006/main">
          <a:r>
            <a:rPr lang="en-CA" sz="1100" b="0" i="1" baseline="0">
              <a:latin typeface="Arial" panose="020B0604020202020204" pitchFamily="34" charset="0"/>
              <a:cs typeface="Arial" panose="020B0604020202020204" pitchFamily="34" charset="0"/>
            </a:rPr>
            <a:t>in $/750-kWh month</a:t>
          </a:r>
          <a:endParaRPr lang="en-CA" sz="1100" b="0" i="1">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0.01594</cdr:x>
      <cdr:y>0.94713</cdr:y>
    </cdr:from>
    <cdr:to>
      <cdr:x>0.2454</cdr:x>
      <cdr:y>0.99689</cdr:y>
    </cdr:to>
    <cdr:sp macro="" textlink="">
      <cdr:nvSpPr>
        <cdr:cNvPr id="2" name="TextBox 4"/>
        <cdr:cNvSpPr txBox="1"/>
      </cdr:nvSpPr>
      <cdr:spPr>
        <a:xfrm xmlns:a="http://schemas.openxmlformats.org/drawingml/2006/main">
          <a:off x="142894" y="4686629"/>
          <a:ext cx="2056973" cy="2462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000" dirty="0">
              <a:latin typeface="Arial" panose="020B0604020202020204" pitchFamily="34" charset="0"/>
              <a:cs typeface="Arial" panose="020B0604020202020204" pitchFamily="34" charset="0"/>
            </a:rPr>
            <a:t>Source:</a:t>
          </a:r>
          <a:r>
            <a:rPr lang="en-CA" sz="1000" baseline="0" dirty="0">
              <a:latin typeface="Arial" panose="020B0604020202020204" pitchFamily="34" charset="0"/>
              <a:cs typeface="Arial" panose="020B0604020202020204" pitchFamily="34" charset="0"/>
            </a:rPr>
            <a:t> </a:t>
          </a:r>
          <a:r>
            <a:rPr lang="en-CA" sz="1000" dirty="0">
              <a:latin typeface="Arial" panose="020B0604020202020204" pitchFamily="34" charset="0"/>
              <a:cs typeface="Arial" panose="020B0604020202020204" pitchFamily="34" charset="0"/>
            </a:rPr>
            <a:t>IESO; Ministry of Energy</a:t>
          </a:r>
        </a:p>
      </cdr:txBody>
    </cdr:sp>
  </cdr:relSizeAnchor>
  <cdr:relSizeAnchor xmlns:cdr="http://schemas.openxmlformats.org/drawingml/2006/chartDrawing">
    <cdr:from>
      <cdr:x>0.06019</cdr:x>
      <cdr:y>0.26805</cdr:y>
    </cdr:from>
    <cdr:to>
      <cdr:x>0.2355</cdr:x>
      <cdr:y>0.39866</cdr:y>
    </cdr:to>
    <cdr:sp macro="" textlink="">
      <cdr:nvSpPr>
        <cdr:cNvPr id="3" name="TextBox 4"/>
        <cdr:cNvSpPr txBox="1"/>
      </cdr:nvSpPr>
      <cdr:spPr>
        <a:xfrm xmlns:a="http://schemas.openxmlformats.org/drawingml/2006/main">
          <a:off x="539552" y="1326353"/>
          <a:ext cx="1571552" cy="64633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200" b="1" i="1" dirty="0" smtClean="0">
              <a:latin typeface="Arial" panose="020B0604020202020204" pitchFamily="34" charset="0"/>
              <a:cs typeface="Arial" panose="020B0604020202020204" pitchFamily="34" charset="0"/>
            </a:rPr>
            <a:t>CDM Bill Impact ($/month)</a:t>
          </a:r>
        </a:p>
        <a:p xmlns:a="http://schemas.openxmlformats.org/drawingml/2006/main">
          <a:endParaRPr lang="en-CA" sz="1200" b="1" dirty="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0.07411</cdr:x>
      <cdr:y>0.79689</cdr:y>
    </cdr:from>
    <cdr:to>
      <cdr:x>0.37332</cdr:x>
      <cdr:y>0.88052</cdr:y>
    </cdr:to>
    <cdr:sp macro="" textlink="">
      <cdr:nvSpPr>
        <cdr:cNvPr id="4" name="TextBox 4"/>
        <cdr:cNvSpPr txBox="1"/>
      </cdr:nvSpPr>
      <cdr:spPr>
        <a:xfrm xmlns:a="http://schemas.openxmlformats.org/drawingml/2006/main">
          <a:off x="570692" y="2639581"/>
          <a:ext cx="2304205" cy="277014"/>
        </a:xfrm>
        <a:prstGeom xmlns:a="http://schemas.openxmlformats.org/drawingml/2006/main" prst="rect">
          <a:avLst/>
        </a:prstGeom>
        <a:solidFill xmlns:a="http://schemas.openxmlformats.org/drawingml/2006/main">
          <a:schemeClr val="bg1"/>
        </a:solidFill>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200" i="1" dirty="0"/>
            <a:t>Source</a:t>
          </a:r>
          <a:r>
            <a:rPr lang="en-CA" sz="1200" dirty="0"/>
            <a:t>:</a:t>
          </a:r>
          <a:r>
            <a:rPr lang="en-CA" sz="1200" baseline="0" dirty="0"/>
            <a:t> </a:t>
          </a:r>
          <a:r>
            <a:rPr lang="en-CA" sz="1200" dirty="0"/>
            <a:t>IESO; Ministry of Energy</a:t>
          </a:r>
        </a:p>
      </cdr:txBody>
    </cdr:sp>
  </cdr:relSizeAnchor>
</c:userShapes>
</file>

<file path=ppt/drawings/drawing4.xml><?xml version="1.0" encoding="utf-8"?>
<c:userShapes xmlns:c="http://schemas.openxmlformats.org/drawingml/2006/chart">
  <cdr:relSizeAnchor xmlns:cdr="http://schemas.openxmlformats.org/drawingml/2006/chartDrawing">
    <cdr:from>
      <cdr:x>0.07411</cdr:x>
      <cdr:y>0.79689</cdr:y>
    </cdr:from>
    <cdr:to>
      <cdr:x>0.37332</cdr:x>
      <cdr:y>0.88052</cdr:y>
    </cdr:to>
    <cdr:sp macro="" textlink="">
      <cdr:nvSpPr>
        <cdr:cNvPr id="4" name="TextBox 4"/>
        <cdr:cNvSpPr txBox="1"/>
      </cdr:nvSpPr>
      <cdr:spPr>
        <a:xfrm xmlns:a="http://schemas.openxmlformats.org/drawingml/2006/main">
          <a:off x="570692" y="2639581"/>
          <a:ext cx="2304205" cy="277014"/>
        </a:xfrm>
        <a:prstGeom xmlns:a="http://schemas.openxmlformats.org/drawingml/2006/main" prst="rect">
          <a:avLst/>
        </a:prstGeom>
        <a:solidFill xmlns:a="http://schemas.openxmlformats.org/drawingml/2006/main">
          <a:schemeClr val="bg1"/>
        </a:solidFill>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200" i="1" dirty="0"/>
            <a:t>Source</a:t>
          </a:r>
          <a:r>
            <a:rPr lang="en-CA" sz="1200" dirty="0"/>
            <a:t>:</a:t>
          </a:r>
          <a:r>
            <a:rPr lang="en-CA" sz="1200" baseline="0" dirty="0"/>
            <a:t> </a:t>
          </a:r>
          <a:r>
            <a:rPr lang="en-CA" sz="1200" dirty="0"/>
            <a:t>IESO; Ministry of Energy</a:t>
          </a: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200" b="1" dirty="0">
              <a:latin typeface="Arial" panose="020B0604020202020204" pitchFamily="34" charset="0"/>
              <a:cs typeface="Arial" panose="020B0604020202020204" pitchFamily="34" charset="0"/>
            </a:rPr>
            <a:t>Estimated All-In Electricity Price </a:t>
          </a:r>
        </a:p>
        <a:p xmlns:a="http://schemas.openxmlformats.org/drawingml/2006/main">
          <a:r>
            <a:rPr lang="en-CA" sz="1200" b="0" i="1" dirty="0">
              <a:latin typeface="Arial" panose="020B0604020202020204" pitchFamily="34" charset="0"/>
              <a:cs typeface="Arial" panose="020B0604020202020204" pitchFamily="34" charset="0"/>
            </a:rPr>
            <a:t>for</a:t>
          </a:r>
          <a:r>
            <a:rPr lang="en-CA" sz="1200" b="0" i="1" baseline="0" dirty="0">
              <a:latin typeface="Arial" panose="020B0604020202020204" pitchFamily="34" charset="0"/>
              <a:cs typeface="Arial" panose="020B0604020202020204" pitchFamily="34" charset="0"/>
            </a:rPr>
            <a:t> </a:t>
          </a:r>
          <a:r>
            <a:rPr lang="en-CA" sz="1200" b="0" i="1" u="sng" baseline="0" dirty="0">
              <a:latin typeface="Arial" panose="020B0604020202020204" pitchFamily="34" charset="0"/>
              <a:cs typeface="Arial" panose="020B0604020202020204" pitchFamily="34" charset="0"/>
            </a:rPr>
            <a:t>Average Class A</a:t>
          </a:r>
          <a:r>
            <a:rPr lang="en-CA" sz="1200" b="0" i="1" u="none" baseline="0" dirty="0">
              <a:latin typeface="Arial" panose="020B0604020202020204" pitchFamily="34" charset="0"/>
              <a:cs typeface="Arial" panose="020B0604020202020204" pitchFamily="34" charset="0"/>
            </a:rPr>
            <a:t> </a:t>
          </a:r>
          <a:r>
            <a:rPr lang="en-CA" sz="1200" b="0" i="1" baseline="0" dirty="0">
              <a:latin typeface="Arial" panose="020B0604020202020204" pitchFamily="34" charset="0"/>
              <a:cs typeface="Arial" panose="020B0604020202020204" pitchFamily="34" charset="0"/>
            </a:rPr>
            <a:t>in $/MWh</a:t>
          </a:r>
          <a:endParaRPr lang="en-CA" sz="1200" b="0" i="1" dirty="0">
            <a:latin typeface="Arial" panose="020B0604020202020204" pitchFamily="34" charset="0"/>
            <a:cs typeface="Arial" panose="020B060402020202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Estimated All-In Electricity Price </a:t>
          </a:r>
        </a:p>
        <a:p xmlns:a="http://schemas.openxmlformats.org/drawingml/2006/main">
          <a:r>
            <a:rPr lang="en-CA" sz="1100" b="0" i="1">
              <a:latin typeface="Arial" panose="020B0604020202020204" pitchFamily="34" charset="0"/>
              <a:cs typeface="Arial" panose="020B0604020202020204" pitchFamily="34" charset="0"/>
            </a:rPr>
            <a:t>for</a:t>
          </a:r>
          <a:r>
            <a:rPr lang="en-CA" sz="1100" b="0" i="1" baseline="0">
              <a:latin typeface="Arial" panose="020B0604020202020204" pitchFamily="34" charset="0"/>
              <a:cs typeface="Arial" panose="020B0604020202020204" pitchFamily="34" charset="0"/>
            </a:rPr>
            <a:t> </a:t>
          </a:r>
          <a:r>
            <a:rPr lang="en-CA" sz="1100" b="0" i="1" u="sng" baseline="0">
              <a:latin typeface="Arial" panose="020B0604020202020204" pitchFamily="34" charset="0"/>
              <a:cs typeface="Arial" panose="020B0604020202020204" pitchFamily="34" charset="0"/>
            </a:rPr>
            <a:t>Average Class A</a:t>
          </a:r>
          <a:r>
            <a:rPr lang="en-CA" sz="1100" b="0" i="1" u="none" baseline="0">
              <a:latin typeface="Arial" panose="020B0604020202020204" pitchFamily="34" charset="0"/>
              <a:cs typeface="Arial" panose="020B0604020202020204" pitchFamily="34" charset="0"/>
            </a:rPr>
            <a:t> </a:t>
          </a:r>
          <a:r>
            <a:rPr lang="en-CA" sz="1100" b="0" i="1" baseline="0">
              <a:latin typeface="Arial" panose="020B0604020202020204" pitchFamily="34" charset="0"/>
              <a:cs typeface="Arial" panose="020B0604020202020204" pitchFamily="34" charset="0"/>
            </a:rPr>
            <a:t>in $/MWh</a:t>
          </a:r>
          <a:endParaRPr lang="en-CA" sz="1100" b="0" i="1">
            <a:latin typeface="Arial" panose="020B0604020202020204" pitchFamily="34" charset="0"/>
            <a:cs typeface="Arial" panose="020B060402020202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Estimated All-In Electricity Price </a:t>
          </a:r>
        </a:p>
        <a:p xmlns:a="http://schemas.openxmlformats.org/drawingml/2006/main">
          <a:r>
            <a:rPr lang="en-CA" sz="1100" b="0" i="1">
              <a:latin typeface="Arial" panose="020B0604020202020204" pitchFamily="34" charset="0"/>
              <a:cs typeface="Arial" panose="020B0604020202020204" pitchFamily="34" charset="0"/>
            </a:rPr>
            <a:t>for</a:t>
          </a:r>
          <a:r>
            <a:rPr lang="en-CA" sz="1100" b="0" i="1" baseline="0">
              <a:latin typeface="Arial" panose="020B0604020202020204" pitchFamily="34" charset="0"/>
              <a:cs typeface="Arial" panose="020B0604020202020204" pitchFamily="34" charset="0"/>
            </a:rPr>
            <a:t> </a:t>
          </a:r>
          <a:r>
            <a:rPr lang="en-CA" sz="1100" b="0" i="1" u="sng" baseline="0">
              <a:latin typeface="Arial" panose="020B0604020202020204" pitchFamily="34" charset="0"/>
              <a:cs typeface="Arial" panose="020B0604020202020204" pitchFamily="34" charset="0"/>
            </a:rPr>
            <a:t>Pulp &amp; Paper</a:t>
          </a:r>
          <a:r>
            <a:rPr lang="en-CA" sz="1100" b="0" i="1" u="none" baseline="0">
              <a:latin typeface="Arial" panose="020B0604020202020204" pitchFamily="34" charset="0"/>
              <a:cs typeface="Arial" panose="020B0604020202020204" pitchFamily="34" charset="0"/>
            </a:rPr>
            <a:t> </a:t>
          </a:r>
          <a:r>
            <a:rPr lang="en-CA" sz="1100" b="0" i="1" baseline="0">
              <a:latin typeface="Arial" panose="020B0604020202020204" pitchFamily="34" charset="0"/>
              <a:cs typeface="Arial" panose="020B0604020202020204" pitchFamily="34" charset="0"/>
            </a:rPr>
            <a:t>in $/MWh</a:t>
          </a:r>
          <a:endParaRPr lang="en-CA" sz="1100" b="0" i="1">
            <a:latin typeface="Arial" panose="020B0604020202020204" pitchFamily="34" charset="0"/>
            <a:cs typeface="Arial" panose="020B060402020202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cdr:y>
    </cdr:from>
    <cdr:to>
      <cdr:x>1</cdr:x>
      <cdr:y>0.17473</cdr:y>
    </cdr:to>
    <cdr:sp macro="" textlink="">
      <cdr:nvSpPr>
        <cdr:cNvPr id="2" name="TextBox 1"/>
        <cdr:cNvSpPr txBox="1"/>
      </cdr:nvSpPr>
      <cdr:spPr>
        <a:xfrm xmlns:a="http://schemas.openxmlformats.org/drawingml/2006/main">
          <a:off x="0" y="0"/>
          <a:ext cx="2933700" cy="533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100" b="1">
              <a:latin typeface="Arial" panose="020B0604020202020204" pitchFamily="34" charset="0"/>
              <a:cs typeface="Arial" panose="020B0604020202020204" pitchFamily="34" charset="0"/>
            </a:rPr>
            <a:t>Estimated All-In Electricity Price </a:t>
          </a:r>
        </a:p>
        <a:p xmlns:a="http://schemas.openxmlformats.org/drawingml/2006/main">
          <a:r>
            <a:rPr lang="en-CA" sz="1100" b="0" i="1">
              <a:latin typeface="Arial" panose="020B0604020202020204" pitchFamily="34" charset="0"/>
              <a:cs typeface="Arial" panose="020B0604020202020204" pitchFamily="34" charset="0"/>
            </a:rPr>
            <a:t>for</a:t>
          </a:r>
          <a:r>
            <a:rPr lang="en-CA" sz="1100" b="0" i="1" baseline="0">
              <a:latin typeface="Arial" panose="020B0604020202020204" pitchFamily="34" charset="0"/>
              <a:cs typeface="Arial" panose="020B0604020202020204" pitchFamily="34" charset="0"/>
            </a:rPr>
            <a:t> </a:t>
          </a:r>
          <a:r>
            <a:rPr lang="en-CA" sz="1100" b="0" i="1" u="sng" baseline="0">
              <a:latin typeface="Arial" panose="020B0604020202020204" pitchFamily="34" charset="0"/>
              <a:cs typeface="Arial" panose="020B0604020202020204" pitchFamily="34" charset="0"/>
            </a:rPr>
            <a:t>Refining &amp; Chemicals</a:t>
          </a:r>
          <a:r>
            <a:rPr lang="en-CA" sz="1100" b="0" i="1" u="none" baseline="0">
              <a:latin typeface="Arial" panose="020B0604020202020204" pitchFamily="34" charset="0"/>
              <a:cs typeface="Arial" panose="020B0604020202020204" pitchFamily="34" charset="0"/>
            </a:rPr>
            <a:t> </a:t>
          </a:r>
          <a:r>
            <a:rPr lang="en-CA" sz="1100" b="0" i="1" baseline="0">
              <a:latin typeface="Arial" panose="020B0604020202020204" pitchFamily="34" charset="0"/>
              <a:cs typeface="Arial" panose="020B0604020202020204" pitchFamily="34" charset="0"/>
            </a:rPr>
            <a:t>in $/MWh</a:t>
          </a:r>
          <a:endParaRPr lang="en-CA" sz="1100" b="0" i="1">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1427" tIns="45713" rIns="91427" bIns="45713" rtlCol="0"/>
          <a:lstStyle>
            <a:lvl1pPr algn="l">
              <a:defRPr sz="1200"/>
            </a:lvl1pPr>
          </a:lstStyle>
          <a:p>
            <a:endParaRPr lang="en-CA"/>
          </a:p>
        </p:txBody>
      </p:sp>
      <p:sp>
        <p:nvSpPr>
          <p:cNvPr id="3" name="Date Placeholder 2"/>
          <p:cNvSpPr>
            <a:spLocks noGrp="1"/>
          </p:cNvSpPr>
          <p:nvPr>
            <p:ph type="dt" sz="quarter" idx="1"/>
          </p:nvPr>
        </p:nvSpPr>
        <p:spPr>
          <a:xfrm>
            <a:off x="3970341" y="0"/>
            <a:ext cx="3038475" cy="465138"/>
          </a:xfrm>
          <a:prstGeom prst="rect">
            <a:avLst/>
          </a:prstGeom>
        </p:spPr>
        <p:txBody>
          <a:bodyPr vert="horz" lIns="91427" tIns="45713" rIns="91427" bIns="45713" rtlCol="0"/>
          <a:lstStyle>
            <a:lvl1pPr algn="r">
              <a:defRPr sz="1200"/>
            </a:lvl1pPr>
          </a:lstStyle>
          <a:p>
            <a:fld id="{02ED030A-1D88-4BD9-A646-7AFE27022B5C}" type="datetimeFigureOut">
              <a:rPr lang="en-CA" smtClean="0"/>
              <a:t>10/18/2018</a:t>
            </a:fld>
            <a:endParaRPr lang="en-CA"/>
          </a:p>
        </p:txBody>
      </p:sp>
      <p:sp>
        <p:nvSpPr>
          <p:cNvPr id="4" name="Footer Placeholder 3"/>
          <p:cNvSpPr>
            <a:spLocks noGrp="1"/>
          </p:cNvSpPr>
          <p:nvPr>
            <p:ph type="ftr" sz="quarter" idx="2"/>
          </p:nvPr>
        </p:nvSpPr>
        <p:spPr>
          <a:xfrm>
            <a:off x="3" y="8829675"/>
            <a:ext cx="3038475" cy="465138"/>
          </a:xfrm>
          <a:prstGeom prst="rect">
            <a:avLst/>
          </a:prstGeom>
        </p:spPr>
        <p:txBody>
          <a:bodyPr vert="horz" lIns="91427" tIns="45713" rIns="91427" bIns="45713" rtlCol="0" anchor="b"/>
          <a:lstStyle>
            <a:lvl1pPr algn="l">
              <a:defRPr sz="1200"/>
            </a:lvl1pPr>
          </a:lstStyle>
          <a:p>
            <a:endParaRPr lang="en-CA"/>
          </a:p>
        </p:txBody>
      </p:sp>
      <p:sp>
        <p:nvSpPr>
          <p:cNvPr id="5" name="Slide Number Placeholder 4"/>
          <p:cNvSpPr>
            <a:spLocks noGrp="1"/>
          </p:cNvSpPr>
          <p:nvPr>
            <p:ph type="sldNum" sz="quarter" idx="3"/>
          </p:nvPr>
        </p:nvSpPr>
        <p:spPr>
          <a:xfrm>
            <a:off x="3970341" y="8829675"/>
            <a:ext cx="3038475" cy="465138"/>
          </a:xfrm>
          <a:prstGeom prst="rect">
            <a:avLst/>
          </a:prstGeom>
        </p:spPr>
        <p:txBody>
          <a:bodyPr vert="horz" lIns="91427" tIns="45713" rIns="91427" bIns="45713" rtlCol="0" anchor="b"/>
          <a:lstStyle>
            <a:lvl1pPr algn="r">
              <a:defRPr sz="1200"/>
            </a:lvl1pPr>
          </a:lstStyle>
          <a:p>
            <a:fld id="{470B7392-A933-4A85-81A0-FBA2B3B71538}" type="slidenum">
              <a:rPr lang="en-CA" smtClean="0"/>
              <a:t>‹#›</a:t>
            </a:fld>
            <a:endParaRPr lang="en-CA"/>
          </a:p>
        </p:txBody>
      </p:sp>
    </p:spTree>
    <p:extLst>
      <p:ext uri="{BB962C8B-B14F-4D97-AF65-F5344CB8AC3E}">
        <p14:creationId xmlns:p14="http://schemas.microsoft.com/office/powerpoint/2010/main" val="1486058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9BE7B536-09FC-413B-89AC-3188E041EB2C}" type="datetimeFigureOut">
              <a:rPr lang="en-CA" smtClean="0"/>
              <a:pPr/>
              <a:t>10/18/2018</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CA"/>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64" tIns="46582" rIns="93164" bIns="4658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6C90B55D-4405-43FA-833E-6FA169BF2943}" type="slidenum">
              <a:rPr lang="en-CA" smtClean="0"/>
              <a:pPr/>
              <a:t>‹#›</a:t>
            </a:fld>
            <a:endParaRPr lang="en-CA"/>
          </a:p>
        </p:txBody>
      </p:sp>
    </p:spTree>
    <p:extLst>
      <p:ext uri="{BB962C8B-B14F-4D97-AF65-F5344CB8AC3E}">
        <p14:creationId xmlns:p14="http://schemas.microsoft.com/office/powerpoint/2010/main" val="3727327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solidFill>
                  <a:prstClr val="black"/>
                </a:solidFill>
              </a:rPr>
              <a:pPr/>
              <a:t>1</a:t>
            </a:fld>
            <a:endParaRPr lang="en-CA" dirty="0">
              <a:solidFill>
                <a:prstClr val="black"/>
              </a:solidFill>
            </a:endParaRPr>
          </a:p>
        </p:txBody>
      </p:sp>
    </p:spTree>
    <p:extLst>
      <p:ext uri="{BB962C8B-B14F-4D97-AF65-F5344CB8AC3E}">
        <p14:creationId xmlns:p14="http://schemas.microsoft.com/office/powerpoint/2010/main" val="1623849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CA" dirty="0" smtClean="0"/>
              <a:t>Total interest</a:t>
            </a:r>
          </a:p>
          <a:p>
            <a:pPr marL="174708" indent="-174708">
              <a:buFontTx/>
              <a:buChar char="-"/>
            </a:pPr>
            <a:r>
              <a:rPr lang="en-CA" dirty="0" smtClean="0"/>
              <a:t>Alternative</a:t>
            </a:r>
            <a:r>
              <a:rPr lang="en-CA" baseline="0" dirty="0" smtClean="0"/>
              <a:t> to pay for conservation costs, or a portion thereof, from taxes (for example, low-income and First Nations programs)</a:t>
            </a:r>
          </a:p>
          <a:p>
            <a:pPr marL="174708" indent="-174708">
              <a:buFontTx/>
              <a:buChar char="-"/>
            </a:pPr>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34</a:t>
            </a:fld>
            <a:endParaRPr lang="en-CA"/>
          </a:p>
        </p:txBody>
      </p:sp>
    </p:spTree>
    <p:extLst>
      <p:ext uri="{BB962C8B-B14F-4D97-AF65-F5344CB8AC3E}">
        <p14:creationId xmlns:p14="http://schemas.microsoft.com/office/powerpoint/2010/main" val="23169355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374775"/>
          </a:xfrm>
          <a:noFill/>
        </p:spPr>
        <p:txBody>
          <a:bodyPr>
            <a:normAutofit/>
          </a:bodyPr>
          <a:lstStyle>
            <a:lvl1pPr algn="ctr">
              <a:defRPr sz="28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1800" b="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dirty="0"/>
          </a:p>
        </p:txBody>
      </p:sp>
      <p:sp>
        <p:nvSpPr>
          <p:cNvPr id="7" name="Rectangle 6"/>
          <p:cNvSpPr/>
          <p:nvPr userDrawn="1"/>
        </p:nvSpPr>
        <p:spPr>
          <a:xfrm>
            <a:off x="472440" y="1435608"/>
            <a:ext cx="8138160" cy="3657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userDrawn="1"/>
        </p:nvSpPr>
        <p:spPr>
          <a:xfrm>
            <a:off x="472440" y="1371600"/>
            <a:ext cx="8138160" cy="365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175" y="416580"/>
            <a:ext cx="1959425" cy="914400"/>
          </a:xfrm>
          <a:prstGeom prst="rect">
            <a:avLst/>
          </a:prstGeom>
        </p:spPr>
      </p:pic>
      <p:sp>
        <p:nvSpPr>
          <p:cNvPr id="5" name="TextBox 4"/>
          <p:cNvSpPr txBox="1"/>
          <p:nvPr userDrawn="1"/>
        </p:nvSpPr>
        <p:spPr>
          <a:xfrm>
            <a:off x="7239000" y="899426"/>
            <a:ext cx="1409700" cy="400110"/>
          </a:xfrm>
          <a:prstGeom prst="rect">
            <a:avLst/>
          </a:prstGeom>
          <a:noFill/>
        </p:spPr>
        <p:txBody>
          <a:bodyPr wrap="square" rtlCol="0">
            <a:spAutoFit/>
          </a:bodyPr>
          <a:lstStyle/>
          <a:p>
            <a:r>
              <a:rPr lang="en-CA" sz="2000" b="1" dirty="0" smtClean="0">
                <a:latin typeface="Verdana" panose="020B0604030504040204" pitchFamily="34" charset="0"/>
                <a:ea typeface="Verdana" panose="020B0604030504040204" pitchFamily="34" charset="0"/>
                <a:cs typeface="Verdana" panose="020B0604030504040204" pitchFamily="34" charset="0"/>
              </a:rPr>
              <a:t>ENERGY</a:t>
            </a:r>
            <a:endParaRPr lang="en-CA" sz="2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userDrawn="1"/>
        </p:nvSpPr>
        <p:spPr>
          <a:xfrm>
            <a:off x="6602860" y="713601"/>
            <a:ext cx="1410964" cy="276999"/>
          </a:xfrm>
          <a:prstGeom prst="rect">
            <a:avLst/>
          </a:prstGeom>
        </p:spPr>
        <p:txBody>
          <a:bodyPr wrap="none">
            <a:spAutoFit/>
          </a:bodyPr>
          <a:lstStyle/>
          <a:p>
            <a:r>
              <a:rPr lang="en-CA" sz="1200" b="1" dirty="0" smtClean="0">
                <a:latin typeface="Verdana" panose="020B0604030504040204" pitchFamily="34" charset="0"/>
                <a:ea typeface="Verdana" panose="020B0604030504040204" pitchFamily="34" charset="0"/>
                <a:cs typeface="Verdana" panose="020B0604030504040204" pitchFamily="34" charset="0"/>
              </a:rPr>
              <a:t>MINISTRY OF </a:t>
            </a:r>
            <a:endParaRPr lang="en-CA"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653354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31520"/>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Content Placeholder 2"/>
          <p:cNvSpPr>
            <a:spLocks noGrp="1"/>
          </p:cNvSpPr>
          <p:nvPr>
            <p:ph idx="1"/>
          </p:nvPr>
        </p:nvSpPr>
        <p:spPr>
          <a:xfrm>
            <a:off x="457200" y="1219200"/>
            <a:ext cx="8280000" cy="4953000"/>
          </a:xfrm>
        </p:spPr>
        <p:txBody>
          <a:bodyPr/>
          <a:lstStyle>
            <a:lvl1pPr>
              <a:spcBef>
                <a:spcPts val="400"/>
              </a:spcBef>
              <a:defRPr>
                <a:latin typeface="Verdana" panose="020B0604030504040204" pitchFamily="34" charset="0"/>
                <a:ea typeface="Verdana" panose="020B0604030504040204" pitchFamily="34" charset="0"/>
                <a:cs typeface="Verdana" panose="020B0604030504040204" pitchFamily="34" charset="0"/>
              </a:defRPr>
            </a:lvl1pPr>
            <a:lvl2pPr marL="742950" indent="-285750">
              <a:spcBef>
                <a:spcPts val="400"/>
              </a:spcBef>
              <a:buSzPct val="1000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2pPr>
            <a:lvl3pPr>
              <a:spcBef>
                <a:spcPts val="400"/>
              </a:spcBef>
              <a:defRPr>
                <a:latin typeface="Verdana" panose="020B0604030504040204" pitchFamily="34" charset="0"/>
                <a:ea typeface="Verdana" panose="020B0604030504040204" pitchFamily="34" charset="0"/>
                <a:cs typeface="Verdana" panose="020B0604030504040204" pitchFamily="34" charset="0"/>
              </a:defRPr>
            </a:lvl3pPr>
          </a:lstStyle>
          <a:p>
            <a:pPr lvl="0"/>
            <a:r>
              <a:rPr lang="en-US" smtClean="0"/>
              <a:t>Click to edit Master text styles</a:t>
            </a:r>
          </a:p>
          <a:p>
            <a:pPr lvl="1"/>
            <a:r>
              <a:rPr lang="en-US" smtClean="0"/>
              <a:t>Second level</a:t>
            </a:r>
          </a:p>
          <a:p>
            <a:pPr lvl="2"/>
            <a:r>
              <a:rPr lang="en-US" smtClean="0"/>
              <a:t>Third level</a:t>
            </a:r>
          </a:p>
        </p:txBody>
      </p:sp>
      <p:sp>
        <p:nvSpPr>
          <p:cNvPr id="8" name="AutoShape 1"/>
          <p:cNvSpPr>
            <a:spLocks/>
          </p:cNvSpPr>
          <p:nvPr userDrawn="1"/>
        </p:nvSpPr>
        <p:spPr bwMode="auto">
          <a:xfrm>
            <a:off x="7308304" y="74613"/>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719484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680960" cy="1133475"/>
          </a:xfrm>
          <a:ln>
            <a:solidFill>
              <a:schemeClr val="bg1">
                <a:lumMod val="50000"/>
              </a:schemeClr>
            </a:solidFill>
          </a:ln>
        </p:spPr>
        <p:txBody>
          <a:bodyPr anchor="ctr">
            <a:normAutofit/>
          </a:bodyPr>
          <a:lstStyle>
            <a:lvl1pPr algn="l">
              <a:defRPr sz="2400" b="1" cap="none"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Text Placeholder 2"/>
          <p:cNvSpPr>
            <a:spLocks noGrp="1"/>
          </p:cNvSpPr>
          <p:nvPr>
            <p:ph type="body" idx="1"/>
          </p:nvPr>
        </p:nvSpPr>
        <p:spPr>
          <a:xfrm>
            <a:off x="777240" y="3505200"/>
            <a:ext cx="7680960" cy="1500187"/>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258681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3192" y="381000"/>
            <a:ext cx="8311896" cy="859536"/>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6" name="AutoShape 1"/>
          <p:cNvSpPr>
            <a:spLocks/>
          </p:cNvSpPr>
          <p:nvPr userDrawn="1"/>
        </p:nvSpPr>
        <p:spPr bwMode="auto">
          <a:xfrm>
            <a:off x="7308304" y="76200"/>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241319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4048"/>
            <a:ext cx="8280000" cy="731520"/>
          </a:xfrm>
          <a:prstGeom prst="rect">
            <a:avLst/>
          </a:prstGeom>
          <a:solidFill>
            <a:schemeClr val="accent3">
              <a:lumMod val="40000"/>
              <a:lumOff val="60000"/>
            </a:schemeClr>
          </a:solidFill>
        </p:spPr>
        <p:txBody>
          <a:bodyPr vert="horz" lIns="91440" tIns="45720" rIns="91440" bIns="45720" rtlCol="0" anchor="ctr">
            <a:noAutofit/>
          </a:bodyPr>
          <a:lstStyle/>
          <a:p>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Verdana Size 20 In 2cm High Box </a:t>
            </a:r>
            <a:b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Two Rows Of Text Fit</a:t>
            </a:r>
            <a:endParaRPr lang="en-CA" dirty="0"/>
          </a:p>
        </p:txBody>
      </p:sp>
      <p:sp>
        <p:nvSpPr>
          <p:cNvPr id="3" name="Text Placeholder 2"/>
          <p:cNvSpPr>
            <a:spLocks noGrp="1"/>
          </p:cNvSpPr>
          <p:nvPr>
            <p:ph type="body" idx="1"/>
          </p:nvPr>
        </p:nvSpPr>
        <p:spPr>
          <a:xfrm>
            <a:off x="457200" y="1219200"/>
            <a:ext cx="82800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44" y="6309360"/>
            <a:ext cx="1175656" cy="548640"/>
          </a:xfrm>
          <a:prstGeom prst="rect">
            <a:avLst/>
          </a:prstGeom>
        </p:spPr>
      </p:pic>
      <p:sp>
        <p:nvSpPr>
          <p:cNvPr id="4" name="TextBox 3"/>
          <p:cNvSpPr txBox="1"/>
          <p:nvPr/>
        </p:nvSpPr>
        <p:spPr>
          <a:xfrm>
            <a:off x="6934200" y="6428601"/>
            <a:ext cx="2133600" cy="276999"/>
          </a:xfrm>
          <a:prstGeom prst="rect">
            <a:avLst/>
          </a:prstGeom>
          <a:noFill/>
        </p:spPr>
        <p:txBody>
          <a:bodyPr wrap="square" rtlCol="0">
            <a:spAutoFit/>
          </a:bodyPr>
          <a:lstStyle/>
          <a:p>
            <a:pPr algn="r"/>
            <a:r>
              <a:rPr lang="en-CA" sz="1200" b="1" baseline="24000" dirty="0" smtClean="0">
                <a:latin typeface="Verdana" panose="020B0604030504040204" pitchFamily="34" charset="0"/>
                <a:ea typeface="Verdana" panose="020B0604030504040204" pitchFamily="34" charset="0"/>
                <a:cs typeface="Verdana" panose="020B0604030504040204" pitchFamily="34" charset="0"/>
              </a:rPr>
              <a:t>MINISTRY OF </a:t>
            </a:r>
            <a:r>
              <a:rPr lang="en-CA" sz="1200" b="1" baseline="0" dirty="0" smtClean="0">
                <a:latin typeface="Verdana" panose="020B0604030504040204" pitchFamily="34" charset="0"/>
                <a:ea typeface="Verdana" panose="020B0604030504040204" pitchFamily="34" charset="0"/>
                <a:cs typeface="Verdana" panose="020B0604030504040204" pitchFamily="34" charset="0"/>
              </a:rPr>
              <a:t>ENERGY</a:t>
            </a:r>
            <a:endParaRPr lang="en-CA" sz="1200" b="1" dirty="0">
              <a:latin typeface="Verdana" panose="020B0604030504040204" pitchFamily="34" charset="0"/>
              <a:ea typeface="Verdana" panose="020B0604030504040204" pitchFamily="34" charset="0"/>
              <a:cs typeface="Verdana" panose="020B0604030504040204" pitchFamily="34" charset="0"/>
            </a:endParaRPr>
          </a:p>
        </p:txBody>
      </p:sp>
      <p:cxnSp>
        <p:nvCxnSpPr>
          <p:cNvPr id="7" name="Straight Connector 6"/>
          <p:cNvCxnSpPr/>
          <p:nvPr/>
        </p:nvCxnSpPr>
        <p:spPr bwMode="auto">
          <a:xfrm>
            <a:off x="75376" y="6324600"/>
            <a:ext cx="8961120" cy="0"/>
          </a:xfrm>
          <a:prstGeom prst="line">
            <a:avLst/>
          </a:prstGeom>
          <a:ln w="12700">
            <a:gradFill flip="none" rotWithShape="1">
              <a:gsLst>
                <a:gs pos="53000">
                  <a:schemeClr val="tx1">
                    <a:lumMod val="75000"/>
                    <a:lumOff val="25000"/>
                  </a:schemeClr>
                </a:gs>
                <a:gs pos="73000">
                  <a:srgbClr val="00B050"/>
                </a:gs>
                <a:gs pos="84000">
                  <a:srgbClr val="92D050"/>
                </a:gs>
                <a:gs pos="94000">
                  <a:schemeClr val="accent1">
                    <a:lumMod val="60000"/>
                    <a:lumOff val="40000"/>
                  </a:schemeClr>
                </a:gs>
              </a:gsLst>
              <a:lin ang="0" scaled="1"/>
              <a:tileRect/>
            </a:gra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Rectangle 3"/>
          <p:cNvSpPr>
            <a:spLocks noChangeArrowheads="1"/>
          </p:cNvSpPr>
          <p:nvPr/>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018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Lst>
  <p:timing>
    <p:tnLst>
      <p:par>
        <p:cTn id="1" dur="indefinite" restart="never" nodeType="tmRoot"/>
      </p:par>
    </p:tnLst>
  </p:timing>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966825"/>
            <a:ext cx="8280920" cy="1931243"/>
          </a:xfrm>
        </p:spPr>
        <p:txBody>
          <a:bodyPr>
            <a:noAutofit/>
          </a:bodyPr>
          <a:lstStyle/>
          <a:p>
            <a:pPr algn="l"/>
            <a:r>
              <a:rPr lang="en-CA" b="0" dirty="0" smtClean="0">
                <a:latin typeface="Arial" panose="020B0604020202020204" pitchFamily="34" charset="0"/>
                <a:cs typeface="Arial" panose="020B0604020202020204" pitchFamily="34" charset="0"/>
              </a:rPr>
              <a:t>Rate Mitigation Plan Options</a:t>
            </a:r>
            <a:endParaRPr lang="en-US" b="0" dirty="0" smtClean="0">
              <a:latin typeface="Arial" panose="020B0604020202020204" pitchFamily="34" charset="0"/>
              <a:cs typeface="Arial" panose="020B0604020202020204" pitchFamily="34" charset="0"/>
            </a:endParaRPr>
          </a:p>
          <a:p>
            <a:pPr algn="l"/>
            <a:endParaRPr lang="en-US" sz="2400" b="0" dirty="0">
              <a:latin typeface="Arial" panose="020B0604020202020204" pitchFamily="34" charset="0"/>
              <a:cs typeface="Arial" panose="020B0604020202020204" pitchFamily="34" charset="0"/>
            </a:endParaRPr>
          </a:p>
          <a:p>
            <a:pPr algn="l"/>
            <a:r>
              <a:rPr lang="en-US" sz="2400" b="0" dirty="0" smtClean="0">
                <a:latin typeface="Arial" panose="020B0604020202020204" pitchFamily="34" charset="0"/>
                <a:cs typeface="Arial" panose="020B0604020202020204" pitchFamily="34" charset="0"/>
              </a:rPr>
              <a:t>Working Draft</a:t>
            </a:r>
            <a:r>
              <a:rPr lang="en-CA" sz="2400" b="0" dirty="0" smtClean="0">
                <a:latin typeface="Arial" panose="020B0604020202020204" pitchFamily="34" charset="0"/>
                <a:cs typeface="Arial" panose="020B0604020202020204" pitchFamily="34" charset="0"/>
              </a:rPr>
              <a:t/>
            </a:r>
            <a:br>
              <a:rPr lang="en-CA" sz="2400" b="0" dirty="0" smtClean="0">
                <a:latin typeface="Arial" panose="020B0604020202020204" pitchFamily="34" charset="0"/>
                <a:cs typeface="Arial" panose="020B0604020202020204" pitchFamily="34" charset="0"/>
              </a:rPr>
            </a:br>
            <a:endParaRPr lang="en-CA" sz="2400" b="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611560" y="3717032"/>
            <a:ext cx="6400800" cy="2667000"/>
          </a:xfrm>
        </p:spPr>
        <p:txBody>
          <a:bodyPr>
            <a:noAutofit/>
          </a:bodyPr>
          <a:lstStyle/>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dirty="0" smtClean="0">
                <a:solidFill>
                  <a:schemeClr val="tx1"/>
                </a:solidFill>
                <a:latin typeface="Arial" panose="020B0604020202020204" pitchFamily="34" charset="0"/>
                <a:cs typeface="Arial" panose="020B0604020202020204" pitchFamily="34" charset="0"/>
              </a:rPr>
              <a:t>January 2017</a:t>
            </a:r>
          </a:p>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sz="1600" dirty="0" smtClean="0">
                <a:solidFill>
                  <a:schemeClr val="tx1"/>
                </a:solidFill>
                <a:latin typeface="Arial" panose="020B0604020202020204" pitchFamily="34" charset="0"/>
                <a:cs typeface="Arial" panose="020B0604020202020204" pitchFamily="34" charset="0"/>
              </a:rPr>
              <a:t>CONFIDENTIAL DRAFT</a:t>
            </a:r>
          </a:p>
          <a:p>
            <a:pPr algn="l"/>
            <a:endParaRPr lang="en-CA"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1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p:cNvSpPr>
            <a:spLocks noGrp="1"/>
          </p:cNvSpPr>
          <p:nvPr>
            <p:ph sz="quarter" idx="4294967295"/>
          </p:nvPr>
        </p:nvSpPr>
        <p:spPr>
          <a:xfrm>
            <a:off x="539552" y="1197332"/>
            <a:ext cx="8136904" cy="864096"/>
          </a:xfrm>
          <a:prstGeom prst="rect">
            <a:avLst/>
          </a:prstGeom>
        </p:spPr>
        <p:txBody>
          <a:bodyPr>
            <a:noAutofit/>
          </a:bodyPr>
          <a:lstStyle/>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this scenario, the starting GA payment from all ratepayers in 2017 is lowered by $3.1 billion (green line) and $3.3 billion (red line) and increases at 2% each year – up to a cap of no more than $2 billion more than the true cost of GA in any year – until the borrowed money is paid back in 25 and 30 years respectively.</a:t>
            </a:r>
            <a:endParaRPr lang="en-CA"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57200" y="381000"/>
            <a:ext cx="8363272" cy="731520"/>
          </a:xfrm>
        </p:spPr>
        <p:txBody>
          <a:bodyPr>
            <a:noAutofit/>
          </a:bodyPr>
          <a:lstStyle/>
          <a:p>
            <a:r>
              <a:rPr lang="en-CA" sz="2400" b="0" dirty="0" smtClean="0">
                <a:latin typeface="Arial" panose="020B0604020202020204" pitchFamily="34" charset="0"/>
                <a:cs typeface="Arial" panose="020B0604020202020204" pitchFamily="34" charset="0"/>
              </a:rPr>
              <a:t>1a. Moderate / GA Financing – Impact on Residential Electricity Bills </a:t>
            </a:r>
            <a:endParaRPr lang="en-CA" sz="2400" b="0" dirty="0"/>
          </a:p>
        </p:txBody>
      </p:sp>
      <p:sp>
        <p:nvSpPr>
          <p:cNvPr id="14" name="TextBox 13"/>
          <p:cNvSpPr txBox="1"/>
          <p:nvPr/>
        </p:nvSpPr>
        <p:spPr>
          <a:xfrm>
            <a:off x="251520" y="5709156"/>
            <a:ext cx="8568952" cy="600164"/>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By </a:t>
            </a:r>
            <a:r>
              <a:rPr lang="en-CA" sz="1100" b="1" dirty="0" smtClean="0">
                <a:latin typeface="Arial" panose="020B0604020202020204" pitchFamily="34" charset="0"/>
                <a:cs typeface="Arial" panose="020B0604020202020204" pitchFamily="34" charset="0"/>
              </a:rPr>
              <a:t>borrowing up to $19-$23 billion</a:t>
            </a:r>
            <a:r>
              <a:rPr lang="en-CA" sz="1100" dirty="0" smtClean="0">
                <a:latin typeface="Arial" panose="020B0604020202020204" pitchFamily="34" charset="0"/>
                <a:cs typeface="Arial" panose="020B0604020202020204" pitchFamily="34" charset="0"/>
              </a:rPr>
              <a:t>, this scenario results in </a:t>
            </a:r>
            <a:r>
              <a:rPr lang="en-CA" sz="1100" b="1" dirty="0" smtClean="0">
                <a:latin typeface="Arial" panose="020B0604020202020204" pitchFamily="34" charset="0"/>
                <a:cs typeface="Arial" panose="020B0604020202020204" pitchFamily="34" charset="0"/>
              </a:rPr>
              <a:t>a short-term residential electricity cost reduction of up to $17-$19/month</a:t>
            </a:r>
            <a:r>
              <a:rPr lang="en-CA" sz="1100" dirty="0" smtClean="0">
                <a:latin typeface="Arial" panose="020B0604020202020204" pitchFamily="34" charset="0"/>
                <a:cs typeface="Arial" panose="020B0604020202020204" pitchFamily="34" charset="0"/>
              </a:rPr>
              <a:t> at the cost of </a:t>
            </a:r>
            <a:r>
              <a:rPr lang="en-CA" sz="1100" b="1" dirty="0" smtClean="0">
                <a:latin typeface="Arial" panose="020B0604020202020204" pitchFamily="34" charset="0"/>
                <a:cs typeface="Arial" panose="020B0604020202020204" pitchFamily="34" charset="0"/>
              </a:rPr>
              <a:t>increased future electricity bills over 14-19 years of up to $11/month</a:t>
            </a:r>
            <a:r>
              <a:rPr lang="en-CA" sz="1100" dirty="0" smtClean="0">
                <a:latin typeface="Arial" panose="020B0604020202020204" pitchFamily="34" charset="0"/>
                <a:cs typeface="Arial" panose="020B0604020202020204" pitchFamily="34" charset="0"/>
              </a:rPr>
              <a:t> above the true cost of electricity production.</a:t>
            </a:r>
          </a:p>
        </p:txBody>
      </p:sp>
      <p:graphicFrame>
        <p:nvGraphicFramePr>
          <p:cNvPr id="15" name="Chart 14"/>
          <p:cNvGraphicFramePr>
            <a:graphicFrameLocks/>
          </p:cNvGraphicFramePr>
          <p:nvPr>
            <p:extLst>
              <p:ext uri="{D42A27DB-BD31-4B8C-83A1-F6EECF244321}">
                <p14:modId xmlns:p14="http://schemas.microsoft.com/office/powerpoint/2010/main" val="1958764340"/>
              </p:ext>
            </p:extLst>
          </p:nvPr>
        </p:nvGraphicFramePr>
        <p:xfrm>
          <a:off x="88706" y="1884867"/>
          <a:ext cx="8667590" cy="3824289"/>
        </p:xfrm>
        <a:graphic>
          <a:graphicData uri="http://schemas.openxmlformats.org/drawingml/2006/chart">
            <c:chart xmlns:c="http://schemas.openxmlformats.org/drawingml/2006/chart" xmlns:r="http://schemas.openxmlformats.org/officeDocument/2006/relationships" r:id="rId2"/>
          </a:graphicData>
        </a:graphic>
      </p:graphicFrame>
      <p:grpSp>
        <p:nvGrpSpPr>
          <p:cNvPr id="16" name="Group 15"/>
          <p:cNvGrpSpPr/>
          <p:nvPr/>
        </p:nvGrpSpPr>
        <p:grpSpPr>
          <a:xfrm>
            <a:off x="1835696" y="2439318"/>
            <a:ext cx="6204389" cy="1626721"/>
            <a:chOff x="1835696" y="2439318"/>
            <a:chExt cx="6204389" cy="1626721"/>
          </a:xfrm>
        </p:grpSpPr>
        <p:cxnSp>
          <p:nvCxnSpPr>
            <p:cNvPr id="18" name="Straight Arrow Connector 17"/>
            <p:cNvCxnSpPr/>
            <p:nvPr/>
          </p:nvCxnSpPr>
          <p:spPr>
            <a:xfrm flipH="1">
              <a:off x="2056484" y="3284984"/>
              <a:ext cx="4764" cy="285750"/>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093569" y="3429000"/>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835696" y="3789040"/>
              <a:ext cx="2154757" cy="276999"/>
            </a:xfrm>
            <a:prstGeom prst="rect">
              <a:avLst/>
            </a:prstGeom>
            <a:solidFill>
              <a:schemeClr val="bg1"/>
            </a:solidFill>
            <a:ln w="28575">
              <a:solidFill>
                <a:schemeClr val="accent1"/>
              </a:solidFill>
            </a:ln>
          </p:spPr>
          <p:txBody>
            <a:bodyPr wrap="none" rtlCol="0">
              <a:spAutoFit/>
            </a:bodyPr>
            <a:lstStyle/>
            <a:p>
              <a:pPr algn="ctr"/>
              <a:r>
                <a:rPr lang="en-CA" sz="1200" dirty="0" smtClean="0"/>
                <a:t>$18-$19/month decrease</a:t>
              </a:r>
              <a:endParaRPr lang="en-CA" sz="1200" dirty="0"/>
            </a:p>
          </p:txBody>
        </p:sp>
        <p:cxnSp>
          <p:nvCxnSpPr>
            <p:cNvPr id="21" name="Straight Arrow Connector 20"/>
            <p:cNvCxnSpPr/>
            <p:nvPr/>
          </p:nvCxnSpPr>
          <p:spPr>
            <a:xfrm flipH="1">
              <a:off x="6292850" y="2439318"/>
              <a:ext cx="7344" cy="197594"/>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344865" y="2538115"/>
              <a:ext cx="507364" cy="59292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270049" y="3152001"/>
              <a:ext cx="1770036" cy="276999"/>
            </a:xfrm>
            <a:prstGeom prst="rect">
              <a:avLst/>
            </a:prstGeom>
            <a:solidFill>
              <a:schemeClr val="bg1"/>
            </a:solidFill>
            <a:ln w="19050">
              <a:solidFill>
                <a:srgbClr val="FF0000"/>
              </a:solidFill>
            </a:ln>
          </p:spPr>
          <p:txBody>
            <a:bodyPr wrap="none" rtlCol="0">
              <a:spAutoFit/>
            </a:bodyPr>
            <a:lstStyle/>
            <a:p>
              <a:pPr algn="ctr"/>
              <a:r>
                <a:rPr lang="en-CA" sz="1200" dirty="0" smtClean="0">
                  <a:solidFill>
                    <a:srgbClr val="FF0000"/>
                  </a:solidFill>
                </a:rPr>
                <a:t>$11/month pressure</a:t>
              </a:r>
              <a:endParaRPr lang="en-CA" sz="1200" dirty="0">
                <a:solidFill>
                  <a:srgbClr val="FF0000"/>
                </a:solidFill>
              </a:endParaRPr>
            </a:p>
          </p:txBody>
        </p:sp>
      </p:grpSp>
    </p:spTree>
    <p:extLst>
      <p:ext uri="{BB962C8B-B14F-4D97-AF65-F5344CB8AC3E}">
        <p14:creationId xmlns:p14="http://schemas.microsoft.com/office/powerpoint/2010/main" val="2138011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381646081"/>
              </p:ext>
            </p:extLst>
          </p:nvPr>
        </p:nvGraphicFramePr>
        <p:xfrm>
          <a:off x="173723" y="1941080"/>
          <a:ext cx="8574741" cy="3667396"/>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5"/>
          <p:cNvSpPr>
            <a:spLocks noGrp="1"/>
          </p:cNvSpPr>
          <p:nvPr>
            <p:ph sz="quarter" idx="4294967295"/>
          </p:nvPr>
        </p:nvSpPr>
        <p:spPr>
          <a:xfrm>
            <a:off x="539552" y="1124744"/>
            <a:ext cx="8136904" cy="864096"/>
          </a:xfrm>
          <a:prstGeom prst="rect">
            <a:avLst/>
          </a:prstGeom>
        </p:spPr>
        <p:txBody>
          <a:bodyPr>
            <a:noAutofit/>
          </a:bodyPr>
          <a:lstStyle/>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this option, the starting GA payment from all ratepayers in 2017 is lowered by $1.1 billion (green line) and $1.4 billion (red line), ratepayer payments </a:t>
            </a:r>
            <a:r>
              <a:rPr lang="en-CA" sz="1200" i="1" dirty="0" smtClean="0">
                <a:latin typeface="Arial" panose="020B0604020202020204" pitchFamily="34" charset="0"/>
                <a:cs typeface="Arial" panose="020B0604020202020204" pitchFamily="34" charset="0"/>
              </a:rPr>
              <a:t>decrease </a:t>
            </a:r>
            <a:r>
              <a:rPr lang="en-CA" sz="1200" dirty="0" smtClean="0">
                <a:latin typeface="Arial" panose="020B0604020202020204" pitchFamily="34" charset="0"/>
                <a:cs typeface="Arial" panose="020B0604020202020204" pitchFamily="34" charset="0"/>
              </a:rPr>
              <a:t> in the short term to keep residential bills relatively flat, then increases at 3% each year –</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up to a maximum of $2 billion above the true cost of GA – until the borrowed money is paid back over a 25 and 30 year financing period respectively.</a:t>
            </a:r>
            <a:endParaRPr lang="en-CA"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1b.  Moderate / GA Financing with Delayed Increase in Payments – Impact on Residential Electricity Bills</a:t>
            </a:r>
            <a:endParaRPr lang="en-CA" sz="2400" b="0" dirty="0"/>
          </a:p>
        </p:txBody>
      </p:sp>
      <p:sp>
        <p:nvSpPr>
          <p:cNvPr id="4" name="TextBox 3"/>
          <p:cNvSpPr txBox="1"/>
          <p:nvPr/>
        </p:nvSpPr>
        <p:spPr>
          <a:xfrm>
            <a:off x="179512" y="5590981"/>
            <a:ext cx="8568952" cy="646331"/>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By </a:t>
            </a:r>
            <a:r>
              <a:rPr lang="en-CA" sz="1200" b="1" dirty="0" smtClean="0">
                <a:latin typeface="Arial" panose="020B0604020202020204" pitchFamily="34" charset="0"/>
                <a:cs typeface="Arial" panose="020B0604020202020204" pitchFamily="34" charset="0"/>
              </a:rPr>
              <a:t>borrowing up to $19-$23 billion</a:t>
            </a:r>
            <a:r>
              <a:rPr lang="en-CA" sz="1200" dirty="0" smtClean="0">
                <a:latin typeface="Arial" panose="020B0604020202020204" pitchFamily="34" charset="0"/>
                <a:cs typeface="Arial" panose="020B0604020202020204" pitchFamily="34" charset="0"/>
              </a:rPr>
              <a:t>, this scenario results in </a:t>
            </a:r>
            <a:r>
              <a:rPr lang="en-CA" sz="1200" b="1" dirty="0" smtClean="0">
                <a:latin typeface="Arial" panose="020B0604020202020204" pitchFamily="34" charset="0"/>
                <a:cs typeface="Arial" panose="020B0604020202020204" pitchFamily="34" charset="0"/>
              </a:rPr>
              <a:t>a short-term residential electricity cost reduction of up to $19-$21/month</a:t>
            </a:r>
            <a:r>
              <a:rPr lang="en-CA" sz="1200" dirty="0" smtClean="0">
                <a:latin typeface="Arial" panose="020B0604020202020204" pitchFamily="34" charset="0"/>
                <a:cs typeface="Arial" panose="020B0604020202020204" pitchFamily="34" charset="0"/>
              </a:rPr>
              <a:t> at the cost of </a:t>
            </a:r>
            <a:r>
              <a:rPr lang="en-CA" sz="1200" b="1" dirty="0" smtClean="0">
                <a:latin typeface="Arial" panose="020B0604020202020204" pitchFamily="34" charset="0"/>
                <a:cs typeface="Arial" panose="020B0604020202020204" pitchFamily="34" charset="0"/>
              </a:rPr>
              <a:t>increased future electricity bills over 14-19 years of up to $11/month</a:t>
            </a:r>
            <a:r>
              <a:rPr lang="en-CA" sz="1200" dirty="0" smtClean="0">
                <a:latin typeface="Arial" panose="020B0604020202020204" pitchFamily="34" charset="0"/>
                <a:cs typeface="Arial" panose="020B0604020202020204" pitchFamily="34" charset="0"/>
              </a:rPr>
              <a:t> above the true cost of electricity production.</a:t>
            </a:r>
          </a:p>
        </p:txBody>
      </p:sp>
      <p:cxnSp>
        <p:nvCxnSpPr>
          <p:cNvPr id="8" name="Straight Arrow Connector 7"/>
          <p:cNvCxnSpPr/>
          <p:nvPr/>
        </p:nvCxnSpPr>
        <p:spPr>
          <a:xfrm>
            <a:off x="2678364" y="3135465"/>
            <a:ext cx="542" cy="322110"/>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699792" y="3287095"/>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411761" y="3645024"/>
            <a:ext cx="2154757" cy="276999"/>
          </a:xfrm>
          <a:prstGeom prst="rect">
            <a:avLst/>
          </a:prstGeom>
          <a:solidFill>
            <a:schemeClr val="bg1"/>
          </a:solidFill>
          <a:ln w="28575">
            <a:solidFill>
              <a:schemeClr val="accent1"/>
            </a:solidFill>
          </a:ln>
        </p:spPr>
        <p:txBody>
          <a:bodyPr wrap="none" rtlCol="0">
            <a:spAutoFit/>
          </a:bodyPr>
          <a:lstStyle/>
          <a:p>
            <a:pPr algn="ctr"/>
            <a:r>
              <a:rPr lang="en-CA" sz="1200" dirty="0" smtClean="0"/>
              <a:t>$19-$21/month decrease</a:t>
            </a:r>
            <a:endParaRPr lang="en-CA" sz="1200" dirty="0"/>
          </a:p>
        </p:txBody>
      </p:sp>
      <p:cxnSp>
        <p:nvCxnSpPr>
          <p:cNvPr id="11" name="Straight Arrow Connector 10"/>
          <p:cNvCxnSpPr/>
          <p:nvPr/>
        </p:nvCxnSpPr>
        <p:spPr>
          <a:xfrm>
            <a:off x="6660232" y="2505225"/>
            <a:ext cx="0" cy="131687"/>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6228183" y="2571068"/>
            <a:ext cx="360041" cy="42588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329977" y="3068960"/>
            <a:ext cx="1824538" cy="276999"/>
          </a:xfrm>
          <a:prstGeom prst="rect">
            <a:avLst/>
          </a:prstGeom>
          <a:solidFill>
            <a:schemeClr val="bg1"/>
          </a:solidFill>
          <a:ln w="19050">
            <a:solidFill>
              <a:srgbClr val="FF0000"/>
            </a:solidFill>
          </a:ln>
        </p:spPr>
        <p:txBody>
          <a:bodyPr wrap="none" rtlCol="0">
            <a:spAutoFit/>
          </a:bodyPr>
          <a:lstStyle/>
          <a:p>
            <a:pPr algn="ctr"/>
            <a:r>
              <a:rPr lang="en-CA" sz="1200" dirty="0" smtClean="0"/>
              <a:t>$11/month pressure</a:t>
            </a:r>
            <a:endParaRPr lang="en-CA" sz="1200" dirty="0"/>
          </a:p>
        </p:txBody>
      </p:sp>
    </p:spTree>
    <p:extLst>
      <p:ext uri="{BB962C8B-B14F-4D97-AF65-F5344CB8AC3E}">
        <p14:creationId xmlns:p14="http://schemas.microsoft.com/office/powerpoint/2010/main" val="2102875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731520"/>
          </a:xfrm>
        </p:spPr>
        <p:txBody>
          <a:bodyPr>
            <a:no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GA Financing – Accounting  (cont’d)</a:t>
            </a:r>
            <a:endParaRPr lang="en-CA" sz="2400" b="0" dirty="0"/>
          </a:p>
        </p:txBody>
      </p:sp>
      <p:sp>
        <p:nvSpPr>
          <p:cNvPr id="3" name="Content Placeholder 2"/>
          <p:cNvSpPr>
            <a:spLocks noGrp="1"/>
          </p:cNvSpPr>
          <p:nvPr>
            <p:ph idx="1"/>
          </p:nvPr>
        </p:nvSpPr>
        <p:spPr>
          <a:xfrm>
            <a:off x="467544" y="1196752"/>
            <a:ext cx="8424936" cy="5090120"/>
          </a:xfrm>
        </p:spPr>
        <p:txBody>
          <a:bodyPr>
            <a:noAutofit/>
          </a:bodyPr>
          <a:lstStyle/>
          <a:p>
            <a:pPr marL="0" lvl="1" indent="0">
              <a:spcBef>
                <a:spcPts val="300"/>
              </a:spcBef>
              <a:buNone/>
            </a:pPr>
            <a:r>
              <a:rPr lang="en-CA" sz="1200" b="1" u="sng" dirty="0" smtClean="0">
                <a:latin typeface="Arial" panose="020B0604020202020204" pitchFamily="34" charset="0"/>
                <a:cs typeface="Arial" panose="020B0604020202020204" pitchFamily="34" charset="0"/>
              </a:rPr>
              <a:t>Considerations</a:t>
            </a:r>
          </a:p>
          <a:p>
            <a:pPr marL="0" lvl="1" indent="0">
              <a:spcBef>
                <a:spcPts val="300"/>
              </a:spcBef>
              <a:buNone/>
            </a:pPr>
            <a:endParaRPr lang="en-CA" sz="800" i="1"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200" dirty="0">
                <a:latin typeface="Arial" panose="020B0604020202020204" pitchFamily="34" charset="0"/>
                <a:cs typeface="Arial" panose="020B0604020202020204" pitchFamily="34" charset="0"/>
              </a:rPr>
              <a:t>ENERGY continues to work with LSB, IESO, MOF/OFA, TBS and external accountants to identify legislative, regulatory, borrowing and accounting requirements associated with GA financing option. </a:t>
            </a:r>
          </a:p>
          <a:p>
            <a:pPr marL="685800" lvl="2">
              <a:spcBef>
                <a:spcPts val="3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Ongoing analysis on whether such changes to the financing of the GA would affect the Province’s current accounting treatment for the GA and represent a potential fiscal risk (i.e., consolidation</a:t>
            </a:r>
            <a:r>
              <a:rPr lang="en-CA" sz="1100" dirty="0">
                <a:latin typeface="Arial" panose="020B0604020202020204" pitchFamily="34" charset="0"/>
                <a:cs typeface="Arial" panose="020B0604020202020204" pitchFamily="34" charset="0"/>
              </a:rPr>
              <a:t>). </a:t>
            </a:r>
            <a:r>
              <a:rPr lang="en-CA" sz="1100" dirty="0" smtClean="0">
                <a:latin typeface="Arial" panose="020B0604020202020204" pitchFamily="34" charset="0"/>
                <a:cs typeface="Arial" panose="020B0604020202020204" pitchFamily="34" charset="0"/>
              </a:rPr>
              <a:t> </a:t>
            </a:r>
          </a:p>
          <a:p>
            <a:pPr marL="685800" lvl="2">
              <a:spcBef>
                <a:spcPts val="3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Historically </a:t>
            </a:r>
            <a:r>
              <a:rPr lang="en-CA" sz="1100" dirty="0">
                <a:latin typeface="Arial" panose="020B0604020202020204" pitchFamily="34" charset="0"/>
                <a:cs typeface="Arial" panose="020B0604020202020204" pitchFamily="34" charset="0"/>
              </a:rPr>
              <a:t>electricity sector financing has been conducted by the Ontario Financing Authority (i.e., managing OEFC’s stranded debt and borrowing on behalf of IESO). </a:t>
            </a:r>
          </a:p>
          <a:p>
            <a:pPr marL="685800" lvl="2">
              <a:spcBef>
                <a:spcPts val="3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The significant amount of additional Provincial borrowing needed to finance the GA, and associated risks (e.g., interest rates, repayment timelines), could put pressure on the Province’s credit rating and overall borrowing capacity.  </a:t>
            </a:r>
          </a:p>
          <a:p>
            <a:pPr marL="685800" lvl="2">
              <a:spcBef>
                <a:spcPts val="3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The Auditor General (AG) may comment on the appropriateness of financing the Global Adjustment and/or on the need to consolidate any financing on the Province’s books</a:t>
            </a:r>
            <a:r>
              <a:rPr lang="en-CA" sz="1100" dirty="0" smtClean="0">
                <a:solidFill>
                  <a:srgbClr val="C00000"/>
                </a:solidFill>
                <a:latin typeface="Arial" panose="020B0604020202020204" pitchFamily="34" charset="0"/>
                <a:cs typeface="Arial" panose="020B0604020202020204" pitchFamily="34" charset="0"/>
              </a:rPr>
              <a:t>.</a:t>
            </a:r>
            <a:endParaRPr lang="en-CA" sz="1200" dirty="0" smtClean="0">
              <a:solidFill>
                <a:srgbClr val="C00000"/>
              </a:solidFill>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2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Discussions </a:t>
            </a:r>
            <a:r>
              <a:rPr lang="en-CA" sz="1200" dirty="0">
                <a:latin typeface="Arial" panose="020B0604020202020204" pitchFamily="34" charset="0"/>
                <a:cs typeface="Arial" panose="020B0604020202020204" pitchFamily="34" charset="0"/>
              </a:rPr>
              <a:t>have </a:t>
            </a:r>
            <a:r>
              <a:rPr lang="en-CA" sz="1200" dirty="0" smtClean="0">
                <a:latin typeface="Arial" panose="020B0604020202020204" pitchFamily="34" charset="0"/>
                <a:cs typeface="Arial" panose="020B0604020202020204" pitchFamily="34" charset="0"/>
              </a:rPr>
              <a:t>broadly focused </a:t>
            </a:r>
            <a:r>
              <a:rPr lang="en-CA" sz="1200" dirty="0">
                <a:latin typeface="Arial" panose="020B0604020202020204" pitchFamily="34" charset="0"/>
                <a:cs typeface="Arial" panose="020B0604020202020204" pitchFamily="34" charset="0"/>
              </a:rPr>
              <a:t>on: </a:t>
            </a:r>
          </a:p>
          <a:p>
            <a:pPr marL="742950" lvl="2" indent="-285750">
              <a:spcBef>
                <a:spcPts val="3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Consolidation risks; </a:t>
            </a:r>
          </a:p>
          <a:p>
            <a:pPr marL="742950" lvl="2" indent="-285750">
              <a:spcBef>
                <a:spcPts val="3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Creating </a:t>
            </a:r>
            <a:r>
              <a:rPr lang="en-CA" sz="1100" dirty="0">
                <a:latin typeface="Arial" panose="020B0604020202020204" pitchFamily="34" charset="0"/>
                <a:cs typeface="Arial" panose="020B0604020202020204" pitchFamily="34" charset="0"/>
              </a:rPr>
              <a:t>an “asset” (and confirm that it meets accounting requirements); </a:t>
            </a:r>
          </a:p>
          <a:p>
            <a:pPr marL="742950" lvl="2" indent="-285750">
              <a:spcBef>
                <a:spcPts val="300"/>
              </a:spcBef>
              <a:buFont typeface="Arial" panose="020B0604020202020204" pitchFamily="34" charset="0"/>
              <a:buChar char="−"/>
            </a:pPr>
            <a:r>
              <a:rPr lang="en-CA" sz="1100" dirty="0">
                <a:latin typeface="Arial" panose="020B0604020202020204" pitchFamily="34" charset="0"/>
                <a:cs typeface="Arial" panose="020B0604020202020204" pitchFamily="34" charset="0"/>
              </a:rPr>
              <a:t>Identifying who will hold the asset(s), this could include: </a:t>
            </a:r>
          </a:p>
          <a:p>
            <a:pPr marL="1143000" lvl="3">
              <a:spcBef>
                <a:spcPts val="300"/>
              </a:spcBef>
              <a:buFont typeface="Courier New" panose="02070309020205020404" pitchFamily="49" charset="0"/>
              <a:buChar char="o"/>
            </a:pPr>
            <a:r>
              <a:rPr lang="en-CA" sz="1050" dirty="0">
                <a:latin typeface="Arial" panose="020B0604020202020204" pitchFamily="34" charset="0"/>
                <a:cs typeface="Arial" panose="020B0604020202020204" pitchFamily="34" charset="0"/>
              </a:rPr>
              <a:t>Province (e.g., OEFC, </a:t>
            </a:r>
            <a:r>
              <a:rPr lang="en-CA" sz="1050" dirty="0" err="1">
                <a:latin typeface="Arial" panose="020B0604020202020204" pitchFamily="34" charset="0"/>
                <a:cs typeface="Arial" panose="020B0604020202020204" pitchFamily="34" charset="0"/>
              </a:rPr>
              <a:t>etc</a:t>
            </a:r>
            <a:r>
              <a:rPr lang="en-CA" sz="1050" dirty="0">
                <a:latin typeface="Arial" panose="020B0604020202020204" pitchFamily="34" charset="0"/>
                <a:cs typeface="Arial" panose="020B0604020202020204" pitchFamily="34" charset="0"/>
              </a:rPr>
              <a:t>); </a:t>
            </a:r>
          </a:p>
          <a:p>
            <a:pPr marL="1143000" lvl="3">
              <a:spcBef>
                <a:spcPts val="300"/>
              </a:spcBef>
              <a:buFont typeface="Courier New" panose="02070309020205020404" pitchFamily="49" charset="0"/>
              <a:buChar char="o"/>
            </a:pPr>
            <a:r>
              <a:rPr lang="en-CA" sz="1050" dirty="0">
                <a:latin typeface="Arial" panose="020B0604020202020204" pitchFamily="34" charset="0"/>
                <a:cs typeface="Arial" panose="020B0604020202020204" pitchFamily="34" charset="0"/>
              </a:rPr>
              <a:t>IESO; </a:t>
            </a:r>
          </a:p>
          <a:p>
            <a:pPr marL="1143000" lvl="3">
              <a:spcBef>
                <a:spcPts val="300"/>
              </a:spcBef>
              <a:buFont typeface="Courier New" panose="02070309020205020404" pitchFamily="49" charset="0"/>
              <a:buChar char="o"/>
            </a:pPr>
            <a:r>
              <a:rPr lang="en-CA" sz="1050" dirty="0">
                <a:latin typeface="Arial" panose="020B0604020202020204" pitchFamily="34" charset="0"/>
                <a:cs typeface="Arial" panose="020B0604020202020204" pitchFamily="34" charset="0"/>
              </a:rPr>
              <a:t>LDCs; or </a:t>
            </a:r>
          </a:p>
          <a:p>
            <a:pPr marL="1143000" lvl="3">
              <a:spcBef>
                <a:spcPts val="300"/>
              </a:spcBef>
              <a:buFont typeface="Courier New" panose="02070309020205020404" pitchFamily="49" charset="0"/>
              <a:buChar char="o"/>
            </a:pPr>
            <a:r>
              <a:rPr lang="en-CA" sz="1050" dirty="0">
                <a:latin typeface="Arial" panose="020B0604020202020204" pitchFamily="34" charset="0"/>
                <a:cs typeface="Arial" panose="020B0604020202020204" pitchFamily="34" charset="0"/>
              </a:rPr>
              <a:t>New </a:t>
            </a:r>
            <a:r>
              <a:rPr lang="en-CA" sz="1050" dirty="0" smtClean="0">
                <a:latin typeface="Arial" panose="020B0604020202020204" pitchFamily="34" charset="0"/>
                <a:cs typeface="Arial" panose="020B0604020202020204" pitchFamily="34" charset="0"/>
              </a:rPr>
              <a:t>entity.  </a:t>
            </a:r>
            <a:endParaRPr lang="en-CA" sz="1050" dirty="0">
              <a:latin typeface="Arial" panose="020B0604020202020204" pitchFamily="34" charset="0"/>
              <a:cs typeface="Arial" panose="020B0604020202020204" pitchFamily="34" charset="0"/>
            </a:endParaRPr>
          </a:p>
          <a:p>
            <a:pPr marL="742950" lvl="2" indent="-285750">
              <a:spcBef>
                <a:spcPts val="300"/>
              </a:spcBef>
              <a:buFont typeface="Arial" panose="020B0604020202020204" pitchFamily="34" charset="0"/>
              <a:buChar char="−"/>
            </a:pPr>
            <a:r>
              <a:rPr lang="en-CA" sz="1100" dirty="0">
                <a:latin typeface="Arial" panose="020B0604020202020204" pitchFamily="34" charset="0"/>
                <a:cs typeface="Arial" panose="020B0604020202020204" pitchFamily="34" charset="0"/>
              </a:rPr>
              <a:t>Determine the source of the financing (e.g., </a:t>
            </a:r>
            <a:r>
              <a:rPr lang="en-CA" sz="1100" dirty="0" smtClean="0">
                <a:latin typeface="Arial" panose="020B0604020202020204" pitchFamily="34" charset="0"/>
                <a:cs typeface="Arial" panose="020B0604020202020204" pitchFamily="34" charset="0"/>
              </a:rPr>
              <a:t>third party, OFA</a:t>
            </a:r>
            <a:r>
              <a:rPr lang="en-CA" sz="1100" dirty="0">
                <a:latin typeface="Arial" panose="020B0604020202020204" pitchFamily="34" charset="0"/>
                <a:cs typeface="Arial" panose="020B0604020202020204" pitchFamily="34" charset="0"/>
              </a:rPr>
              <a:t>, IO, </a:t>
            </a:r>
            <a:r>
              <a:rPr lang="en-CA" sz="1100" dirty="0" err="1">
                <a:latin typeface="Arial" panose="020B0604020202020204" pitchFamily="34" charset="0"/>
                <a:cs typeface="Arial" panose="020B0604020202020204" pitchFamily="34" charset="0"/>
              </a:rPr>
              <a:t>etc</a:t>
            </a:r>
            <a:r>
              <a:rPr lang="en-CA" sz="1100" dirty="0">
                <a:latin typeface="Arial" panose="020B0604020202020204" pitchFamily="34" charset="0"/>
                <a:cs typeface="Arial" panose="020B0604020202020204" pitchFamily="34" charset="0"/>
              </a:rPr>
              <a:t>) </a:t>
            </a:r>
          </a:p>
          <a:p>
            <a:pPr marL="742950" lvl="2" indent="-285750">
              <a:spcBef>
                <a:spcPts val="300"/>
              </a:spcBef>
              <a:buFont typeface="Arial" panose="020B0604020202020204" pitchFamily="34" charset="0"/>
              <a:buChar char="−"/>
            </a:pPr>
            <a:r>
              <a:rPr lang="en-CA" sz="1100" dirty="0">
                <a:latin typeface="Arial" panose="020B0604020202020204" pitchFamily="34" charset="0"/>
                <a:cs typeface="Arial" panose="020B0604020202020204" pitchFamily="34" charset="0"/>
              </a:rPr>
              <a:t>Exploring different </a:t>
            </a:r>
            <a:r>
              <a:rPr lang="en-CA" sz="1100" dirty="0" smtClean="0">
                <a:latin typeface="Arial" panose="020B0604020202020204" pitchFamily="34" charset="0"/>
                <a:cs typeface="Arial" panose="020B0604020202020204" pitchFamily="34" charset="0"/>
              </a:rPr>
              <a:t>recovery / administrative </a:t>
            </a:r>
            <a:r>
              <a:rPr lang="en-CA" sz="1100" dirty="0">
                <a:latin typeface="Arial" panose="020B0604020202020204" pitchFamily="34" charset="0"/>
                <a:cs typeface="Arial" panose="020B0604020202020204" pitchFamily="34" charset="0"/>
              </a:rPr>
              <a:t>options </a:t>
            </a:r>
            <a:r>
              <a:rPr lang="en-CA" sz="1100" dirty="0" smtClean="0">
                <a:latin typeface="Arial" panose="020B0604020202020204" pitchFamily="34" charset="0"/>
                <a:cs typeface="Arial" panose="020B0604020202020204" pitchFamily="34" charset="0"/>
              </a:rPr>
              <a:t>(e.g</a:t>
            </a:r>
            <a:r>
              <a:rPr lang="en-CA" sz="1100" dirty="0">
                <a:latin typeface="Arial" panose="020B0604020202020204" pitchFamily="34" charset="0"/>
                <a:cs typeface="Arial" panose="020B0604020202020204" pitchFamily="34" charset="0"/>
              </a:rPr>
              <a:t>., DRC, RPP, </a:t>
            </a:r>
            <a:r>
              <a:rPr lang="en-CA" sz="1100" dirty="0" err="1">
                <a:latin typeface="Arial" panose="020B0604020202020204" pitchFamily="34" charset="0"/>
                <a:cs typeface="Arial" panose="020B0604020202020204" pitchFamily="34" charset="0"/>
              </a:rPr>
              <a:t>etc</a:t>
            </a:r>
            <a:r>
              <a:rPr lang="en-CA" sz="1100" dirty="0">
                <a:latin typeface="Arial" panose="020B0604020202020204" pitchFamily="34" charset="0"/>
                <a:cs typeface="Arial" panose="020B0604020202020204" pitchFamily="34" charset="0"/>
              </a:rPr>
              <a:t>) </a:t>
            </a:r>
          </a:p>
          <a:p>
            <a:endParaRPr lang="en-CA"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1213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838200"/>
          </a:xfrm>
        </p:spPr>
        <p:txBody>
          <a:bodyPr>
            <a:normAutofit/>
          </a:bodyPr>
          <a:lstStyle/>
          <a:p>
            <a:r>
              <a:rPr lang="en-CA" sz="2400" b="0" dirty="0" smtClean="0">
                <a:latin typeface="Arial" pitchFamily="34" charset="0"/>
                <a:cs typeface="Arial" pitchFamily="34" charset="0"/>
              </a:rPr>
              <a:t>1.  GA Financing –</a:t>
            </a:r>
            <a:r>
              <a:rPr lang="en-CA" sz="2400" b="0" dirty="0">
                <a:latin typeface="Arial" pitchFamily="34" charset="0"/>
                <a:cs typeface="Arial" pitchFamily="34" charset="0"/>
              </a:rPr>
              <a:t> </a:t>
            </a:r>
            <a:r>
              <a:rPr lang="en-CA" sz="2400" b="0" dirty="0" smtClean="0">
                <a:latin typeface="Arial" pitchFamily="34" charset="0"/>
                <a:cs typeface="Arial" pitchFamily="34" charset="0"/>
              </a:rPr>
              <a:t>Current Regulated Price Plan (RPP) Variance Recovery</a:t>
            </a:r>
            <a:endParaRPr lang="en-CA" sz="2400" b="0" dirty="0"/>
          </a:p>
        </p:txBody>
      </p:sp>
      <p:sp>
        <p:nvSpPr>
          <p:cNvPr id="4" name="Rounded Rectangle 3"/>
          <p:cNvSpPr/>
          <p:nvPr/>
        </p:nvSpPr>
        <p:spPr>
          <a:xfrm>
            <a:off x="1085914" y="3899271"/>
            <a:ext cx="1371600" cy="838200"/>
          </a:xfrm>
          <a:prstGeom prst="roundRect">
            <a:avLst/>
          </a:prstGeom>
          <a:solidFill>
            <a:schemeClr val="bg2">
              <a:lumMod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RPP Consumers</a:t>
            </a:r>
            <a:endParaRPr lang="en-CA" sz="1100" dirty="0">
              <a:effectLst/>
              <a:ea typeface="Calibri"/>
              <a:cs typeface="Times New Roman"/>
            </a:endParaRPr>
          </a:p>
        </p:txBody>
      </p:sp>
      <p:sp>
        <p:nvSpPr>
          <p:cNvPr id="5" name="Rounded Rectangle 4"/>
          <p:cNvSpPr/>
          <p:nvPr/>
        </p:nvSpPr>
        <p:spPr>
          <a:xfrm>
            <a:off x="2914714" y="3903340"/>
            <a:ext cx="1371600" cy="838200"/>
          </a:xfrm>
          <a:prstGeom prst="roundRect">
            <a:avLst/>
          </a:prstGeom>
          <a:solidFill>
            <a:srgbClr val="FAB4D9"/>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LDCs</a:t>
            </a:r>
          </a:p>
          <a:p>
            <a:pPr marL="0" marR="0" algn="ctr">
              <a:spcBef>
                <a:spcPts val="0"/>
              </a:spcBef>
            </a:pPr>
            <a:r>
              <a:rPr lang="en-CA" sz="1100" i="1" dirty="0" smtClean="0">
                <a:solidFill>
                  <a:srgbClr val="000000"/>
                </a:solidFill>
                <a:latin typeface="Arial"/>
                <a:ea typeface="Calibri"/>
                <a:cs typeface="Times New Roman"/>
              </a:rPr>
              <a:t>Bill RPP consumers</a:t>
            </a:r>
            <a:endParaRPr lang="en-CA" sz="900" i="1" dirty="0">
              <a:effectLst/>
              <a:ea typeface="Calibri"/>
              <a:cs typeface="Times New Roman"/>
            </a:endParaRPr>
          </a:p>
        </p:txBody>
      </p:sp>
      <p:cxnSp>
        <p:nvCxnSpPr>
          <p:cNvPr id="6" name="Straight Arrow Connector 5"/>
          <p:cNvCxnSpPr/>
          <p:nvPr/>
        </p:nvCxnSpPr>
        <p:spPr>
          <a:xfrm>
            <a:off x="2457514" y="4323180"/>
            <a:ext cx="4572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4755351" y="3904080"/>
            <a:ext cx="1371600" cy="838200"/>
          </a:xfrm>
          <a:prstGeom prst="roundRect">
            <a:avLst/>
          </a:prstGeom>
          <a:solidFill>
            <a:schemeClr val="tx2">
              <a:lumMod val="40000"/>
              <a:lumOff val="6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IESO</a:t>
            </a:r>
          </a:p>
          <a:p>
            <a:pPr marL="0" marR="0" algn="ctr">
              <a:spcBef>
                <a:spcPts val="0"/>
              </a:spcBef>
            </a:pPr>
            <a:r>
              <a:rPr lang="en-CA" sz="1050" i="1" dirty="0" smtClean="0">
                <a:solidFill>
                  <a:srgbClr val="000000"/>
                </a:solidFill>
                <a:latin typeface="Arial"/>
                <a:ea typeface="Calibri"/>
                <a:cs typeface="Times New Roman"/>
              </a:rPr>
              <a:t>Performs financial settlement</a:t>
            </a:r>
            <a:endParaRPr lang="en-CA" sz="800" i="1" dirty="0">
              <a:effectLst/>
              <a:ea typeface="Calibri"/>
              <a:cs typeface="Times New Roman"/>
            </a:endParaRPr>
          </a:p>
        </p:txBody>
      </p:sp>
      <p:cxnSp>
        <p:nvCxnSpPr>
          <p:cNvPr id="8" name="Straight Arrow Connector 7"/>
          <p:cNvCxnSpPr/>
          <p:nvPr/>
        </p:nvCxnSpPr>
        <p:spPr>
          <a:xfrm>
            <a:off x="4286314" y="4323180"/>
            <a:ext cx="4572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4773846" y="2044208"/>
            <a:ext cx="1371600" cy="838200"/>
          </a:xfrm>
          <a:prstGeom prst="roundRect">
            <a:avLst/>
          </a:prstGeom>
          <a:solidFill>
            <a:schemeClr val="accent4">
              <a:lumMod val="50000"/>
              <a:lumOff val="5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dirty="0" smtClean="0">
                <a:solidFill>
                  <a:schemeClr val="tx1"/>
                </a:solidFill>
                <a:latin typeface="Arial"/>
                <a:ea typeface="Calibri"/>
                <a:cs typeface="Times New Roman"/>
              </a:rPr>
              <a:t>RPP Variance  Account  </a:t>
            </a:r>
            <a:r>
              <a:rPr lang="en-CA" sz="1400" dirty="0" smtClean="0">
                <a:solidFill>
                  <a:schemeClr val="tx1"/>
                </a:solidFill>
                <a:effectLst/>
                <a:latin typeface="Arial"/>
                <a:ea typeface="Calibri"/>
                <a:cs typeface="Times New Roman"/>
              </a:rPr>
              <a:t> </a:t>
            </a:r>
            <a:endParaRPr lang="en-CA" sz="1050" dirty="0">
              <a:solidFill>
                <a:schemeClr val="tx1"/>
              </a:solidFill>
              <a:effectLst/>
              <a:ea typeface="Calibri"/>
              <a:cs typeface="Times New Roman"/>
            </a:endParaRPr>
          </a:p>
        </p:txBody>
      </p:sp>
      <p:cxnSp>
        <p:nvCxnSpPr>
          <p:cNvPr id="10" name="Straight Arrow Connector 9"/>
          <p:cNvCxnSpPr/>
          <p:nvPr/>
        </p:nvCxnSpPr>
        <p:spPr>
          <a:xfrm>
            <a:off x="5441151" y="2882408"/>
            <a:ext cx="0" cy="1005026"/>
          </a:xfrm>
          <a:prstGeom prst="straightConnector1">
            <a:avLst/>
          </a:prstGeom>
          <a:ln w="15875">
            <a:solidFill>
              <a:schemeClr val="tx1">
                <a:lumMod val="75000"/>
                <a:lumOff val="2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1085914" y="2049017"/>
            <a:ext cx="1371600" cy="838200"/>
          </a:xfrm>
          <a:prstGeom prst="roundRect">
            <a:avLst/>
          </a:prstGeom>
          <a:solidFill>
            <a:srgbClr val="92D050"/>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OEB</a:t>
            </a:r>
          </a:p>
          <a:p>
            <a:pPr marL="0" marR="0" algn="ctr">
              <a:spcBef>
                <a:spcPts val="0"/>
              </a:spcBef>
            </a:pPr>
            <a:r>
              <a:rPr lang="en-CA" sz="1050" i="1" dirty="0" smtClean="0">
                <a:solidFill>
                  <a:srgbClr val="000000"/>
                </a:solidFill>
                <a:latin typeface="Arial"/>
                <a:ea typeface="Calibri"/>
                <a:cs typeface="Times New Roman"/>
              </a:rPr>
              <a:t>Sets RPP Prices /</a:t>
            </a:r>
          </a:p>
          <a:p>
            <a:pPr marL="0" marR="0" algn="ctr">
              <a:spcBef>
                <a:spcPts val="0"/>
              </a:spcBef>
            </a:pPr>
            <a:r>
              <a:rPr lang="en-CA" sz="1050" i="1" dirty="0" smtClean="0">
                <a:solidFill>
                  <a:srgbClr val="000000"/>
                </a:solidFill>
                <a:latin typeface="Arial"/>
                <a:ea typeface="Calibri"/>
                <a:cs typeface="Times New Roman"/>
              </a:rPr>
              <a:t>Calculates RPP settlement factor</a:t>
            </a:r>
            <a:endParaRPr lang="en-CA" sz="900" dirty="0">
              <a:effectLst/>
              <a:ea typeface="Calibri"/>
              <a:cs typeface="Times New Roman"/>
            </a:endParaRPr>
          </a:p>
        </p:txBody>
      </p:sp>
      <p:sp>
        <p:nvSpPr>
          <p:cNvPr id="12" name="Rounded Rectangle 11"/>
          <p:cNvSpPr/>
          <p:nvPr/>
        </p:nvSpPr>
        <p:spPr>
          <a:xfrm>
            <a:off x="6602646" y="3887434"/>
            <a:ext cx="1425738" cy="838200"/>
          </a:xfrm>
          <a:prstGeom prst="round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dirty="0" smtClean="0">
                <a:solidFill>
                  <a:schemeClr val="tx1"/>
                </a:solidFill>
                <a:latin typeface="Arial"/>
                <a:ea typeface="Calibri"/>
                <a:cs typeface="Times New Roman"/>
              </a:rPr>
              <a:t>Generators / Conservation Programs</a:t>
            </a:r>
            <a:endParaRPr lang="en-CA" sz="1400" dirty="0">
              <a:solidFill>
                <a:schemeClr val="tx1"/>
              </a:solidFill>
              <a:effectLst/>
              <a:ea typeface="Calibri"/>
              <a:cs typeface="Times New Roman"/>
            </a:endParaRPr>
          </a:p>
        </p:txBody>
      </p:sp>
      <p:cxnSp>
        <p:nvCxnSpPr>
          <p:cNvPr id="13" name="Straight Arrow Connector 12"/>
          <p:cNvCxnSpPr/>
          <p:nvPr/>
        </p:nvCxnSpPr>
        <p:spPr>
          <a:xfrm>
            <a:off x="6147987" y="4323180"/>
            <a:ext cx="4572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762836" y="2913480"/>
            <a:ext cx="0" cy="973954"/>
          </a:xfrm>
          <a:prstGeom prst="straightConnector1">
            <a:avLst/>
          </a:prstGeom>
          <a:ln w="15875">
            <a:solidFill>
              <a:schemeClr val="tx1">
                <a:lumMod val="75000"/>
                <a:lumOff val="25000"/>
              </a:schemeClr>
            </a:solidFill>
            <a:prstDash val="dash"/>
            <a:tailEnd type="none" w="lg" len="med"/>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4514914" y="5183088"/>
            <a:ext cx="2087732" cy="838200"/>
          </a:xfrm>
          <a:prstGeom prst="roundRect">
            <a:avLst/>
          </a:prstGeom>
          <a:solidFill>
            <a:srgbClr val="C00000"/>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chemeClr val="bg1"/>
                </a:solidFill>
                <a:latin typeface="Arial"/>
                <a:ea typeface="Calibri"/>
                <a:cs typeface="Times New Roman"/>
              </a:rPr>
              <a:t>OEFC</a:t>
            </a:r>
            <a:endParaRPr lang="en-CA" sz="1600" dirty="0" smtClean="0">
              <a:solidFill>
                <a:schemeClr val="bg1"/>
              </a:solidFill>
              <a:effectLst/>
              <a:latin typeface="Arial"/>
              <a:ea typeface="Calibri"/>
              <a:cs typeface="Times New Roman"/>
            </a:endParaRPr>
          </a:p>
          <a:p>
            <a:pPr marL="0" marR="0" algn="ctr">
              <a:spcBef>
                <a:spcPts val="0"/>
              </a:spcBef>
            </a:pPr>
            <a:r>
              <a:rPr lang="en-CA" sz="1100" i="1" dirty="0" smtClean="0">
                <a:solidFill>
                  <a:schemeClr val="bg1"/>
                </a:solidFill>
                <a:latin typeface="Arial"/>
                <a:ea typeface="Calibri"/>
                <a:cs typeface="Times New Roman"/>
              </a:rPr>
              <a:t>Provides credit facility to IESO</a:t>
            </a:r>
            <a:endParaRPr lang="en-CA" sz="900" i="1" dirty="0">
              <a:solidFill>
                <a:schemeClr val="bg1"/>
              </a:solidFill>
              <a:effectLst/>
              <a:ea typeface="Calibri"/>
              <a:cs typeface="Times New Roman"/>
            </a:endParaRPr>
          </a:p>
        </p:txBody>
      </p:sp>
      <p:cxnSp>
        <p:nvCxnSpPr>
          <p:cNvPr id="16" name="Straight Arrow Connector 15"/>
          <p:cNvCxnSpPr/>
          <p:nvPr/>
        </p:nvCxnSpPr>
        <p:spPr>
          <a:xfrm>
            <a:off x="5434284" y="4742280"/>
            <a:ext cx="1" cy="423909"/>
          </a:xfrm>
          <a:prstGeom prst="straightConnector1">
            <a:avLst/>
          </a:prstGeom>
          <a:ln w="15875">
            <a:solidFill>
              <a:schemeClr val="tx1">
                <a:lumMod val="75000"/>
                <a:lumOff val="2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457514" y="2468117"/>
            <a:ext cx="2286000" cy="0"/>
          </a:xfrm>
          <a:prstGeom prst="straightConnector1">
            <a:avLst/>
          </a:prstGeom>
          <a:ln w="15875">
            <a:solidFill>
              <a:schemeClr val="tx1">
                <a:lumMod val="75000"/>
                <a:lumOff val="25000"/>
              </a:schemeClr>
            </a:solidFill>
            <a:prstDash val="dash"/>
            <a:tailEnd type="none" w="lg" len="med"/>
          </a:ln>
        </p:spPr>
        <p:style>
          <a:lnRef idx="1">
            <a:schemeClr val="accent1"/>
          </a:lnRef>
          <a:fillRef idx="0">
            <a:schemeClr val="accent1"/>
          </a:fillRef>
          <a:effectRef idx="0">
            <a:schemeClr val="accent1"/>
          </a:effectRef>
          <a:fontRef idx="minor">
            <a:schemeClr val="tx1"/>
          </a:fontRef>
        </p:style>
      </p:cxnSp>
      <p:sp>
        <p:nvSpPr>
          <p:cNvPr id="22" name="Content Placeholder 24"/>
          <p:cNvSpPr txBox="1">
            <a:spLocks/>
          </p:cNvSpPr>
          <p:nvPr/>
        </p:nvSpPr>
        <p:spPr>
          <a:xfrm>
            <a:off x="539552" y="1363216"/>
            <a:ext cx="8280000" cy="409600"/>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sz="1400" dirty="0" smtClean="0">
                <a:latin typeface="Arial" pitchFamily="34" charset="0"/>
                <a:cs typeface="Arial" pitchFamily="34" charset="0"/>
              </a:rPr>
              <a:t>The diagram outlines current Regulated Price Plan (RPP) structure and related flow of funds. </a:t>
            </a:r>
            <a:endParaRPr lang="en-CA" sz="1400" dirty="0">
              <a:latin typeface="Arial" pitchFamily="34" charset="0"/>
              <a:cs typeface="Arial" pitchFamily="34" charset="0"/>
            </a:endParaRPr>
          </a:p>
        </p:txBody>
      </p:sp>
    </p:spTree>
    <p:extLst>
      <p:ext uri="{BB962C8B-B14F-4D97-AF65-F5344CB8AC3E}">
        <p14:creationId xmlns:p14="http://schemas.microsoft.com/office/powerpoint/2010/main" val="2655926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1. GA </a:t>
            </a:r>
            <a:r>
              <a:rPr lang="en-CA" sz="2400" b="0" dirty="0">
                <a:latin typeface="Arial" panose="020B0604020202020204" pitchFamily="34" charset="0"/>
                <a:cs typeface="Arial" panose="020B0604020202020204" pitchFamily="34" charset="0"/>
              </a:rPr>
              <a:t>Financing – Recovery Approach  (Option 1</a:t>
            </a:r>
            <a:r>
              <a:rPr lang="en-CA" sz="2400" b="0" dirty="0" smtClean="0">
                <a:latin typeface="Arial" panose="020B0604020202020204" pitchFamily="34" charset="0"/>
                <a:cs typeface="Arial" panose="020B0604020202020204" pitchFamily="34" charset="0"/>
              </a:rPr>
              <a:t>)</a:t>
            </a:r>
            <a:endParaRPr lang="en-CA" sz="2400" dirty="0"/>
          </a:p>
        </p:txBody>
      </p:sp>
      <p:sp>
        <p:nvSpPr>
          <p:cNvPr id="3" name="Content Placeholder 2"/>
          <p:cNvSpPr>
            <a:spLocks noGrp="1"/>
          </p:cNvSpPr>
          <p:nvPr>
            <p:ph idx="1"/>
          </p:nvPr>
        </p:nvSpPr>
        <p:spPr>
          <a:xfrm>
            <a:off x="540472" y="1147192"/>
            <a:ext cx="8280000" cy="337592"/>
          </a:xfrm>
        </p:spPr>
        <p:txBody>
          <a:bodyPr>
            <a:noAutofit/>
          </a:bodyPr>
          <a:lstStyle/>
          <a:p>
            <a:r>
              <a:rPr lang="en-CA" sz="1400" dirty="0">
                <a:latin typeface="Arial" panose="020B0604020202020204" pitchFamily="34" charset="0"/>
                <a:cs typeface="Arial" pitchFamily="34" charset="0"/>
              </a:rPr>
              <a:t>The diagram outlines </a:t>
            </a:r>
            <a:r>
              <a:rPr lang="en-CA" sz="1400" dirty="0" smtClean="0">
                <a:latin typeface="Arial" panose="020B0604020202020204" pitchFamily="34" charset="0"/>
                <a:cs typeface="Arial" pitchFamily="34" charset="0"/>
              </a:rPr>
              <a:t>an option that is a variation on the current RPP approach.</a:t>
            </a:r>
            <a:endParaRPr lang="en-CA" sz="1400" dirty="0">
              <a:latin typeface="Arial" pitchFamily="34" charset="0"/>
              <a:cs typeface="Arial" pitchFamily="34" charset="0"/>
            </a:endParaRPr>
          </a:p>
        </p:txBody>
      </p:sp>
      <p:sp>
        <p:nvSpPr>
          <p:cNvPr id="4" name="Rounded Rectangle 3"/>
          <p:cNvSpPr/>
          <p:nvPr/>
        </p:nvSpPr>
        <p:spPr>
          <a:xfrm>
            <a:off x="1805994" y="3627879"/>
            <a:ext cx="1371600" cy="838200"/>
          </a:xfrm>
          <a:prstGeom prst="roundRect">
            <a:avLst/>
          </a:prstGeom>
          <a:solidFill>
            <a:schemeClr val="bg2">
              <a:lumMod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LDC Consumers</a:t>
            </a:r>
            <a:endParaRPr lang="en-CA" sz="1100" dirty="0">
              <a:effectLst/>
              <a:ea typeface="Calibri"/>
              <a:cs typeface="Times New Roman"/>
            </a:endParaRPr>
          </a:p>
        </p:txBody>
      </p:sp>
      <p:sp>
        <p:nvSpPr>
          <p:cNvPr id="5" name="Rounded Rectangle 4"/>
          <p:cNvSpPr/>
          <p:nvPr/>
        </p:nvSpPr>
        <p:spPr>
          <a:xfrm>
            <a:off x="3634794" y="3631948"/>
            <a:ext cx="1371600" cy="838200"/>
          </a:xfrm>
          <a:prstGeom prst="roundRect">
            <a:avLst/>
          </a:prstGeom>
          <a:solidFill>
            <a:srgbClr val="FAB4D9"/>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LDCs</a:t>
            </a:r>
          </a:p>
        </p:txBody>
      </p:sp>
      <p:cxnSp>
        <p:nvCxnSpPr>
          <p:cNvPr id="6" name="Straight Arrow Connector 5"/>
          <p:cNvCxnSpPr/>
          <p:nvPr/>
        </p:nvCxnSpPr>
        <p:spPr>
          <a:xfrm>
            <a:off x="3177594" y="4051788"/>
            <a:ext cx="4572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5475431" y="3632688"/>
            <a:ext cx="1371600" cy="838200"/>
          </a:xfrm>
          <a:prstGeom prst="roundRect">
            <a:avLst/>
          </a:prstGeom>
          <a:solidFill>
            <a:schemeClr val="tx2">
              <a:lumMod val="40000"/>
              <a:lumOff val="6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IESO</a:t>
            </a:r>
          </a:p>
          <a:p>
            <a:pPr marL="0" marR="0" algn="ctr">
              <a:spcBef>
                <a:spcPts val="0"/>
              </a:spcBef>
            </a:pPr>
            <a:r>
              <a:rPr lang="en-CA" sz="1050" i="1" dirty="0" smtClean="0">
                <a:solidFill>
                  <a:srgbClr val="000000"/>
                </a:solidFill>
                <a:latin typeface="Arial"/>
                <a:ea typeface="Calibri"/>
                <a:cs typeface="Times New Roman"/>
              </a:rPr>
              <a:t>Performs financial settlement</a:t>
            </a:r>
            <a:endParaRPr lang="en-CA" sz="800" i="1" dirty="0">
              <a:effectLst/>
              <a:ea typeface="Calibri"/>
              <a:cs typeface="Times New Roman"/>
            </a:endParaRPr>
          </a:p>
        </p:txBody>
      </p:sp>
      <p:cxnSp>
        <p:nvCxnSpPr>
          <p:cNvPr id="8" name="Straight Arrow Connector 7"/>
          <p:cNvCxnSpPr/>
          <p:nvPr/>
        </p:nvCxnSpPr>
        <p:spPr>
          <a:xfrm>
            <a:off x="5006394" y="4051788"/>
            <a:ext cx="4572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5493926" y="1772816"/>
            <a:ext cx="1371600" cy="838200"/>
          </a:xfrm>
          <a:prstGeom prst="roundRect">
            <a:avLst/>
          </a:prstGeom>
          <a:solidFill>
            <a:schemeClr val="accent4">
              <a:lumMod val="50000"/>
              <a:lumOff val="5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dirty="0" smtClean="0">
                <a:solidFill>
                  <a:schemeClr val="tx1"/>
                </a:solidFill>
                <a:latin typeface="Arial"/>
                <a:ea typeface="Calibri"/>
                <a:cs typeface="Times New Roman"/>
              </a:rPr>
              <a:t>New GA Deferral Account  </a:t>
            </a:r>
            <a:r>
              <a:rPr lang="en-CA" sz="1400" dirty="0" smtClean="0">
                <a:solidFill>
                  <a:schemeClr val="tx1"/>
                </a:solidFill>
                <a:effectLst/>
                <a:latin typeface="Arial"/>
                <a:ea typeface="Calibri"/>
                <a:cs typeface="Times New Roman"/>
              </a:rPr>
              <a:t> </a:t>
            </a:r>
            <a:endParaRPr lang="en-CA" sz="1050" dirty="0">
              <a:solidFill>
                <a:schemeClr val="tx1"/>
              </a:solidFill>
              <a:effectLst/>
              <a:ea typeface="Calibri"/>
              <a:cs typeface="Times New Roman"/>
            </a:endParaRPr>
          </a:p>
        </p:txBody>
      </p:sp>
      <p:cxnSp>
        <p:nvCxnSpPr>
          <p:cNvPr id="10" name="Straight Arrow Connector 9"/>
          <p:cNvCxnSpPr/>
          <p:nvPr/>
        </p:nvCxnSpPr>
        <p:spPr>
          <a:xfrm>
            <a:off x="6161231" y="2611016"/>
            <a:ext cx="0" cy="1005026"/>
          </a:xfrm>
          <a:prstGeom prst="straightConnector1">
            <a:avLst/>
          </a:prstGeom>
          <a:ln w="15875">
            <a:solidFill>
              <a:schemeClr val="tx1">
                <a:lumMod val="75000"/>
                <a:lumOff val="2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1805994" y="1777625"/>
            <a:ext cx="1371600" cy="838200"/>
          </a:xfrm>
          <a:prstGeom prst="roundRect">
            <a:avLst/>
          </a:prstGeom>
          <a:solidFill>
            <a:srgbClr val="92D050"/>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OEB</a:t>
            </a:r>
          </a:p>
          <a:p>
            <a:pPr marL="0" marR="0" algn="ctr">
              <a:spcBef>
                <a:spcPts val="0"/>
              </a:spcBef>
            </a:pPr>
            <a:r>
              <a:rPr lang="en-CA" sz="1050" i="1" dirty="0" smtClean="0">
                <a:solidFill>
                  <a:srgbClr val="000000"/>
                </a:solidFill>
                <a:latin typeface="Arial"/>
                <a:ea typeface="Calibri"/>
                <a:cs typeface="Times New Roman"/>
              </a:rPr>
              <a:t>Sets GA recovery schedule subject to prescribed rules</a:t>
            </a:r>
            <a:endParaRPr lang="en-CA" sz="900" dirty="0">
              <a:effectLst/>
              <a:ea typeface="Calibri"/>
              <a:cs typeface="Times New Roman"/>
            </a:endParaRPr>
          </a:p>
        </p:txBody>
      </p:sp>
      <p:sp>
        <p:nvSpPr>
          <p:cNvPr id="12" name="Rounded Rectangle 11"/>
          <p:cNvSpPr/>
          <p:nvPr/>
        </p:nvSpPr>
        <p:spPr>
          <a:xfrm>
            <a:off x="7322726" y="3616042"/>
            <a:ext cx="1425738" cy="838200"/>
          </a:xfrm>
          <a:prstGeom prst="round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dirty="0" smtClean="0">
                <a:solidFill>
                  <a:schemeClr val="tx1"/>
                </a:solidFill>
                <a:latin typeface="Arial"/>
                <a:ea typeface="Calibri"/>
                <a:cs typeface="Times New Roman"/>
              </a:rPr>
              <a:t>Generators / Conservation Programs</a:t>
            </a:r>
            <a:endParaRPr lang="en-CA" sz="1400" dirty="0">
              <a:solidFill>
                <a:schemeClr val="tx1"/>
              </a:solidFill>
              <a:effectLst/>
              <a:ea typeface="Calibri"/>
              <a:cs typeface="Times New Roman"/>
            </a:endParaRPr>
          </a:p>
        </p:txBody>
      </p:sp>
      <p:cxnSp>
        <p:nvCxnSpPr>
          <p:cNvPr id="13" name="Straight Arrow Connector 12"/>
          <p:cNvCxnSpPr/>
          <p:nvPr/>
        </p:nvCxnSpPr>
        <p:spPr>
          <a:xfrm>
            <a:off x="6868067" y="4051788"/>
            <a:ext cx="4572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482916" y="2642088"/>
            <a:ext cx="0" cy="973954"/>
          </a:xfrm>
          <a:prstGeom prst="straightConnector1">
            <a:avLst/>
          </a:prstGeom>
          <a:ln w="15875">
            <a:solidFill>
              <a:schemeClr val="tx1">
                <a:lumMod val="75000"/>
                <a:lumOff val="25000"/>
              </a:schemeClr>
            </a:solidFill>
            <a:prstDash val="dash"/>
            <a:tailEnd type="none" w="lg" len="med"/>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5234994" y="4911696"/>
            <a:ext cx="2087732" cy="838200"/>
          </a:xfrm>
          <a:prstGeom prst="roundRect">
            <a:avLst/>
          </a:prstGeom>
          <a:solidFill>
            <a:srgbClr val="C00000"/>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chemeClr val="bg1"/>
                </a:solidFill>
                <a:latin typeface="Arial"/>
                <a:ea typeface="Calibri"/>
                <a:cs typeface="Times New Roman"/>
              </a:rPr>
              <a:t>OEFC / OFA</a:t>
            </a:r>
            <a:endParaRPr lang="en-CA" sz="1600" dirty="0" smtClean="0">
              <a:solidFill>
                <a:schemeClr val="bg1"/>
              </a:solidFill>
              <a:effectLst/>
              <a:latin typeface="Arial"/>
              <a:ea typeface="Calibri"/>
              <a:cs typeface="Times New Roman"/>
            </a:endParaRPr>
          </a:p>
          <a:p>
            <a:pPr marL="0" marR="0" algn="ctr">
              <a:spcBef>
                <a:spcPts val="0"/>
              </a:spcBef>
            </a:pPr>
            <a:r>
              <a:rPr lang="en-CA" sz="1100" i="1" dirty="0" smtClean="0">
                <a:solidFill>
                  <a:schemeClr val="bg1"/>
                </a:solidFill>
                <a:latin typeface="Arial"/>
                <a:ea typeface="Calibri"/>
                <a:cs typeface="Times New Roman"/>
              </a:rPr>
              <a:t>Provides credit facility to IESO</a:t>
            </a:r>
            <a:endParaRPr lang="en-CA" sz="900" i="1" dirty="0">
              <a:solidFill>
                <a:schemeClr val="bg1"/>
              </a:solidFill>
              <a:effectLst/>
              <a:ea typeface="Calibri"/>
              <a:cs typeface="Times New Roman"/>
            </a:endParaRPr>
          </a:p>
        </p:txBody>
      </p:sp>
      <p:cxnSp>
        <p:nvCxnSpPr>
          <p:cNvPr id="16" name="Straight Arrow Connector 15"/>
          <p:cNvCxnSpPr/>
          <p:nvPr/>
        </p:nvCxnSpPr>
        <p:spPr>
          <a:xfrm>
            <a:off x="6154364" y="4470888"/>
            <a:ext cx="1" cy="423909"/>
          </a:xfrm>
          <a:prstGeom prst="straightConnector1">
            <a:avLst/>
          </a:prstGeom>
          <a:ln w="15875">
            <a:solidFill>
              <a:schemeClr val="tx1">
                <a:lumMod val="75000"/>
                <a:lumOff val="2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177594" y="2196725"/>
            <a:ext cx="2286000" cy="0"/>
          </a:xfrm>
          <a:prstGeom prst="straightConnector1">
            <a:avLst/>
          </a:prstGeom>
          <a:ln w="15875">
            <a:solidFill>
              <a:schemeClr val="tx1">
                <a:lumMod val="75000"/>
                <a:lumOff val="25000"/>
              </a:schemeClr>
            </a:solidFill>
            <a:prstDash val="dash"/>
            <a:tailEnd type="none" w="lg" len="med"/>
          </a:ln>
        </p:spPr>
        <p:style>
          <a:lnRef idx="1">
            <a:schemeClr val="accent1"/>
          </a:lnRef>
          <a:fillRef idx="0">
            <a:schemeClr val="accent1"/>
          </a:fillRef>
          <a:effectRef idx="0">
            <a:schemeClr val="accent1"/>
          </a:effectRef>
          <a:fontRef idx="minor">
            <a:schemeClr val="tx1"/>
          </a:fontRef>
        </p:style>
      </p:cxnSp>
      <p:sp>
        <p:nvSpPr>
          <p:cNvPr id="18" name="Content Placeholder 2"/>
          <p:cNvSpPr txBox="1">
            <a:spLocks/>
          </p:cNvSpPr>
          <p:nvPr/>
        </p:nvSpPr>
        <p:spPr>
          <a:xfrm>
            <a:off x="251520" y="4898866"/>
            <a:ext cx="4754874" cy="1355086"/>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CA" sz="1000" b="1" u="sng" dirty="0" smtClean="0">
                <a:latin typeface="Arial" panose="020B0604020202020204" pitchFamily="34" charset="0"/>
                <a:cs typeface="Arial" pitchFamily="34" charset="0"/>
              </a:rPr>
              <a:t>Key Assumptions</a:t>
            </a:r>
            <a:r>
              <a:rPr lang="en-CA" sz="1000" b="1" dirty="0" smtClean="0">
                <a:latin typeface="Arial" panose="020B0604020202020204" pitchFamily="34" charset="0"/>
                <a:cs typeface="Arial" pitchFamily="34" charset="0"/>
              </a:rPr>
              <a:t> </a:t>
            </a:r>
          </a:p>
          <a:p>
            <a:r>
              <a:rPr lang="en-CA" sz="1000" dirty="0">
                <a:latin typeface="Arial" panose="020B0604020202020204" pitchFamily="34" charset="0"/>
                <a:cs typeface="Arial" panose="020B0604020202020204" pitchFamily="34" charset="0"/>
              </a:rPr>
              <a:t>Establish an </a:t>
            </a:r>
            <a:r>
              <a:rPr lang="en-CA" sz="1000" dirty="0" smtClean="0">
                <a:latin typeface="Arial" panose="020B0604020202020204" pitchFamily="34" charset="0"/>
                <a:cs typeface="Arial" panose="020B0604020202020204" pitchFamily="34" charset="0"/>
              </a:rPr>
              <a:t>new GA deferral account similar to RPP variance account;</a:t>
            </a:r>
            <a:endParaRPr lang="en-CA" sz="1000" dirty="0">
              <a:latin typeface="Arial" panose="020B0604020202020204" pitchFamily="34" charset="0"/>
              <a:cs typeface="Arial" panose="020B0604020202020204" pitchFamily="34" charset="0"/>
            </a:endParaRPr>
          </a:p>
          <a:p>
            <a:r>
              <a:rPr lang="en-CA" sz="1000" dirty="0" smtClean="0">
                <a:latin typeface="Arial" panose="020B0604020202020204" pitchFamily="34" charset="0"/>
                <a:cs typeface="Arial" panose="020B0604020202020204" pitchFamily="34" charset="0"/>
              </a:rPr>
              <a:t>Financing from Province (OEFC and/or OFA);</a:t>
            </a:r>
            <a:endParaRPr lang="en-CA" sz="1000" dirty="0">
              <a:latin typeface="Arial" panose="020B0604020202020204" pitchFamily="34" charset="0"/>
              <a:cs typeface="Arial" panose="020B0604020202020204" pitchFamily="34" charset="0"/>
            </a:endParaRPr>
          </a:p>
          <a:p>
            <a:r>
              <a:rPr lang="en-CA" sz="1000" dirty="0" smtClean="0">
                <a:latin typeface="Arial" panose="020B0604020202020204" pitchFamily="34" charset="0"/>
                <a:cs typeface="Arial" panose="020B0604020202020204" pitchFamily="34" charset="0"/>
              </a:rPr>
              <a:t>OEB regulatory </a:t>
            </a:r>
            <a:r>
              <a:rPr lang="en-CA" sz="1000" dirty="0">
                <a:latin typeface="Arial" panose="020B0604020202020204" pitchFamily="34" charset="0"/>
                <a:cs typeface="Arial" panose="020B0604020202020204" pitchFamily="34" charset="0"/>
              </a:rPr>
              <a:t>oversight </a:t>
            </a:r>
            <a:r>
              <a:rPr lang="en-CA" sz="1000" dirty="0" smtClean="0">
                <a:latin typeface="Arial" panose="020B0604020202020204" pitchFamily="34" charset="0"/>
                <a:cs typeface="Arial" panose="020B0604020202020204" pitchFamily="34" charset="0"/>
              </a:rPr>
              <a:t>consistent with RPP; and</a:t>
            </a:r>
            <a:endParaRPr lang="en-CA" sz="1000" dirty="0">
              <a:latin typeface="Arial" panose="020B0604020202020204" pitchFamily="34" charset="0"/>
              <a:cs typeface="Arial" panose="020B0604020202020204" pitchFamily="34" charset="0"/>
            </a:endParaRPr>
          </a:p>
          <a:p>
            <a:r>
              <a:rPr lang="en-CA" sz="1000" dirty="0" smtClean="0">
                <a:latin typeface="Arial" panose="020B0604020202020204" pitchFamily="34" charset="0"/>
                <a:cs typeface="Arial" panose="020B0604020202020204" pitchFamily="34" charset="0"/>
              </a:rPr>
              <a:t>GA Financing available to all consumers.</a:t>
            </a:r>
          </a:p>
        </p:txBody>
      </p:sp>
      <p:sp>
        <p:nvSpPr>
          <p:cNvPr id="19" name="Rounded Rectangle 18"/>
          <p:cNvSpPr/>
          <p:nvPr/>
        </p:nvSpPr>
        <p:spPr>
          <a:xfrm>
            <a:off x="3634794" y="2642088"/>
            <a:ext cx="1371600" cy="838200"/>
          </a:xfrm>
          <a:prstGeom prst="roundRect">
            <a:avLst/>
          </a:prstGeom>
          <a:solidFill>
            <a:schemeClr val="bg2">
              <a:lumMod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Directly Connected Consumers</a:t>
            </a:r>
            <a:endParaRPr lang="en-CA" sz="1100" dirty="0">
              <a:effectLst/>
              <a:ea typeface="Calibri"/>
              <a:cs typeface="Times New Roman"/>
            </a:endParaRPr>
          </a:p>
        </p:txBody>
      </p:sp>
      <p:cxnSp>
        <p:nvCxnSpPr>
          <p:cNvPr id="20" name="Straight Arrow Connector 19"/>
          <p:cNvCxnSpPr/>
          <p:nvPr/>
        </p:nvCxnSpPr>
        <p:spPr>
          <a:xfrm>
            <a:off x="5006394" y="3373632"/>
            <a:ext cx="548536" cy="28669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3258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1. GA </a:t>
            </a:r>
            <a:r>
              <a:rPr lang="en-CA" sz="2400" b="0" dirty="0">
                <a:latin typeface="Arial" panose="020B0604020202020204" pitchFamily="34" charset="0"/>
                <a:cs typeface="Arial" panose="020B0604020202020204" pitchFamily="34" charset="0"/>
              </a:rPr>
              <a:t>Financing – Recovery Approach  (Option 2</a:t>
            </a:r>
            <a:r>
              <a:rPr lang="en-CA" sz="2400" b="0" dirty="0" smtClean="0">
                <a:latin typeface="Arial" panose="020B0604020202020204" pitchFamily="34" charset="0"/>
                <a:cs typeface="Arial" panose="020B0604020202020204" pitchFamily="34" charset="0"/>
              </a:rPr>
              <a:t>)</a:t>
            </a:r>
            <a:endParaRPr lang="en-CA" sz="2400" dirty="0"/>
          </a:p>
        </p:txBody>
      </p:sp>
      <p:sp>
        <p:nvSpPr>
          <p:cNvPr id="3" name="Content Placeholder 2"/>
          <p:cNvSpPr>
            <a:spLocks noGrp="1"/>
          </p:cNvSpPr>
          <p:nvPr>
            <p:ph idx="1"/>
          </p:nvPr>
        </p:nvSpPr>
        <p:spPr>
          <a:xfrm>
            <a:off x="540472" y="1147192"/>
            <a:ext cx="8280000" cy="481608"/>
          </a:xfrm>
        </p:spPr>
        <p:txBody>
          <a:bodyPr>
            <a:noAutofit/>
          </a:bodyPr>
          <a:lstStyle/>
          <a:p>
            <a:r>
              <a:rPr lang="en-CA" sz="1400" dirty="0">
                <a:latin typeface="Arial" panose="020B0604020202020204" pitchFamily="34" charset="0"/>
                <a:cs typeface="Arial" pitchFamily="34" charset="0"/>
              </a:rPr>
              <a:t>The diagram outlines </a:t>
            </a:r>
            <a:r>
              <a:rPr lang="en-CA" sz="1400" dirty="0" smtClean="0">
                <a:latin typeface="Arial" panose="020B0604020202020204" pitchFamily="34" charset="0"/>
                <a:cs typeface="Arial" pitchFamily="34" charset="0"/>
              </a:rPr>
              <a:t>an </a:t>
            </a:r>
            <a:r>
              <a:rPr lang="en-CA" sz="1400" dirty="0">
                <a:latin typeface="Arial" panose="020B0604020202020204" pitchFamily="34" charset="0"/>
                <a:cs typeface="Arial" pitchFamily="34" charset="0"/>
              </a:rPr>
              <a:t>alternative </a:t>
            </a:r>
            <a:r>
              <a:rPr lang="en-CA" sz="1400" dirty="0" smtClean="0">
                <a:latin typeface="Arial" panose="020B0604020202020204" pitchFamily="34" charset="0"/>
                <a:cs typeface="Arial" pitchFamily="34" charset="0"/>
              </a:rPr>
              <a:t>approach that introduces a new arms-length entity. </a:t>
            </a:r>
            <a:endParaRPr lang="en-CA" sz="1400" dirty="0">
              <a:latin typeface="Arial" panose="020B0604020202020204" pitchFamily="34" charset="0"/>
              <a:cs typeface="Arial" pitchFamily="34" charset="0"/>
            </a:endParaRPr>
          </a:p>
        </p:txBody>
      </p:sp>
      <p:sp>
        <p:nvSpPr>
          <p:cNvPr id="4" name="Rounded Rectangle 3"/>
          <p:cNvSpPr/>
          <p:nvPr/>
        </p:nvSpPr>
        <p:spPr>
          <a:xfrm>
            <a:off x="971600" y="3651230"/>
            <a:ext cx="1371600" cy="838200"/>
          </a:xfrm>
          <a:prstGeom prst="roundRect">
            <a:avLst/>
          </a:prstGeom>
          <a:solidFill>
            <a:schemeClr val="bg2">
              <a:lumMod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LDC</a:t>
            </a:r>
          </a:p>
          <a:p>
            <a:pPr marL="0" marR="0" algn="ctr">
              <a:spcBef>
                <a:spcPts val="0"/>
              </a:spcBef>
            </a:pPr>
            <a:r>
              <a:rPr lang="en-CA" sz="1600" dirty="0" smtClean="0">
                <a:solidFill>
                  <a:srgbClr val="000000"/>
                </a:solidFill>
                <a:effectLst/>
                <a:latin typeface="Arial"/>
                <a:ea typeface="Calibri"/>
                <a:cs typeface="Times New Roman"/>
              </a:rPr>
              <a:t>Consumers</a:t>
            </a:r>
            <a:endParaRPr lang="en-CA" sz="1100" dirty="0">
              <a:effectLst/>
              <a:ea typeface="Calibri"/>
              <a:cs typeface="Times New Roman"/>
            </a:endParaRPr>
          </a:p>
        </p:txBody>
      </p:sp>
      <p:sp>
        <p:nvSpPr>
          <p:cNvPr id="5" name="Rounded Rectangle 4"/>
          <p:cNvSpPr/>
          <p:nvPr/>
        </p:nvSpPr>
        <p:spPr>
          <a:xfrm>
            <a:off x="2800400" y="3655299"/>
            <a:ext cx="1371600" cy="838200"/>
          </a:xfrm>
          <a:prstGeom prst="roundRect">
            <a:avLst/>
          </a:prstGeom>
          <a:solidFill>
            <a:srgbClr val="FAB4D9"/>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LDCs</a:t>
            </a:r>
          </a:p>
        </p:txBody>
      </p:sp>
      <p:cxnSp>
        <p:nvCxnSpPr>
          <p:cNvPr id="6" name="Straight Arrow Connector 5"/>
          <p:cNvCxnSpPr/>
          <p:nvPr/>
        </p:nvCxnSpPr>
        <p:spPr>
          <a:xfrm>
            <a:off x="2343200" y="4075139"/>
            <a:ext cx="4572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4641037" y="3656039"/>
            <a:ext cx="1371600" cy="838200"/>
          </a:xfrm>
          <a:prstGeom prst="roundRect">
            <a:avLst/>
          </a:prstGeom>
          <a:solidFill>
            <a:schemeClr val="tx2">
              <a:lumMod val="40000"/>
              <a:lumOff val="6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IESO</a:t>
            </a:r>
          </a:p>
          <a:p>
            <a:pPr marL="0" marR="0" algn="ctr">
              <a:spcBef>
                <a:spcPts val="0"/>
              </a:spcBef>
            </a:pPr>
            <a:r>
              <a:rPr lang="en-CA" sz="1050" i="1" dirty="0" smtClean="0">
                <a:solidFill>
                  <a:srgbClr val="000000"/>
                </a:solidFill>
                <a:latin typeface="Arial"/>
                <a:ea typeface="Calibri"/>
                <a:cs typeface="Times New Roman"/>
              </a:rPr>
              <a:t>Performs financial settlement</a:t>
            </a:r>
            <a:endParaRPr lang="en-CA" sz="800" i="1" dirty="0">
              <a:effectLst/>
              <a:ea typeface="Calibri"/>
              <a:cs typeface="Times New Roman"/>
            </a:endParaRPr>
          </a:p>
        </p:txBody>
      </p:sp>
      <p:cxnSp>
        <p:nvCxnSpPr>
          <p:cNvPr id="8" name="Straight Arrow Connector 7"/>
          <p:cNvCxnSpPr/>
          <p:nvPr/>
        </p:nvCxnSpPr>
        <p:spPr>
          <a:xfrm>
            <a:off x="4172000" y="4075139"/>
            <a:ext cx="4572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4659532" y="1508135"/>
            <a:ext cx="1371600" cy="838200"/>
          </a:xfrm>
          <a:prstGeom prst="roundRect">
            <a:avLst/>
          </a:prstGeom>
          <a:solidFill>
            <a:schemeClr val="accent4">
              <a:lumMod val="50000"/>
              <a:lumOff val="5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chemeClr val="tx1"/>
                </a:solidFill>
                <a:latin typeface="Arial"/>
                <a:ea typeface="Calibri"/>
                <a:cs typeface="Times New Roman"/>
              </a:rPr>
              <a:t>New Entity </a:t>
            </a:r>
            <a:r>
              <a:rPr lang="en-CA" sz="1400" i="1" dirty="0" smtClean="0">
                <a:solidFill>
                  <a:schemeClr val="tx1"/>
                </a:solidFill>
                <a:latin typeface="Arial"/>
                <a:ea typeface="Calibri"/>
                <a:cs typeface="Times New Roman"/>
              </a:rPr>
              <a:t>(e.g., Corp, Trust)</a:t>
            </a:r>
            <a:endParaRPr lang="en-CA" sz="1050" i="1" dirty="0">
              <a:solidFill>
                <a:schemeClr val="tx1"/>
              </a:solidFill>
              <a:effectLst/>
              <a:ea typeface="Calibri"/>
              <a:cs typeface="Times New Roman"/>
            </a:endParaRPr>
          </a:p>
        </p:txBody>
      </p:sp>
      <p:cxnSp>
        <p:nvCxnSpPr>
          <p:cNvPr id="10" name="Straight Arrow Connector 9"/>
          <p:cNvCxnSpPr>
            <a:stCxn id="24" idx="2"/>
          </p:cNvCxnSpPr>
          <p:nvPr/>
        </p:nvCxnSpPr>
        <p:spPr>
          <a:xfrm flipH="1">
            <a:off x="5343525" y="3403104"/>
            <a:ext cx="7943" cy="240209"/>
          </a:xfrm>
          <a:prstGeom prst="straightConnector1">
            <a:avLst/>
          </a:prstGeom>
          <a:ln w="15875">
            <a:solidFill>
              <a:schemeClr val="tx1">
                <a:lumMod val="75000"/>
                <a:lumOff val="2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971600" y="1800976"/>
            <a:ext cx="1371600" cy="838200"/>
          </a:xfrm>
          <a:prstGeom prst="roundRect">
            <a:avLst/>
          </a:prstGeom>
          <a:solidFill>
            <a:srgbClr val="92D050"/>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OEB</a:t>
            </a:r>
          </a:p>
          <a:p>
            <a:pPr algn="ctr"/>
            <a:r>
              <a:rPr lang="en-CA" sz="1050" i="1" dirty="0">
                <a:solidFill>
                  <a:srgbClr val="000000"/>
                </a:solidFill>
                <a:latin typeface="Arial"/>
                <a:ea typeface="Calibri"/>
                <a:cs typeface="Times New Roman"/>
              </a:rPr>
              <a:t>Sets GA recovery schedule subject to prescribed rules</a:t>
            </a:r>
            <a:endParaRPr lang="en-CA" sz="900" dirty="0">
              <a:ea typeface="Calibri"/>
              <a:cs typeface="Times New Roman"/>
            </a:endParaRPr>
          </a:p>
        </p:txBody>
      </p:sp>
      <p:sp>
        <p:nvSpPr>
          <p:cNvPr id="12" name="Rounded Rectangle 11"/>
          <p:cNvSpPr/>
          <p:nvPr/>
        </p:nvSpPr>
        <p:spPr>
          <a:xfrm>
            <a:off x="6488332" y="3639393"/>
            <a:ext cx="1425738" cy="838200"/>
          </a:xfrm>
          <a:prstGeom prst="round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dirty="0" smtClean="0">
                <a:solidFill>
                  <a:schemeClr val="tx1"/>
                </a:solidFill>
                <a:latin typeface="Arial"/>
                <a:ea typeface="Calibri"/>
                <a:cs typeface="Times New Roman"/>
              </a:rPr>
              <a:t>Generators / Conservation Programs</a:t>
            </a:r>
            <a:endParaRPr lang="en-CA" sz="1400" dirty="0">
              <a:solidFill>
                <a:schemeClr val="tx1"/>
              </a:solidFill>
              <a:effectLst/>
              <a:ea typeface="Calibri"/>
              <a:cs typeface="Times New Roman"/>
            </a:endParaRPr>
          </a:p>
        </p:txBody>
      </p:sp>
      <p:cxnSp>
        <p:nvCxnSpPr>
          <p:cNvPr id="13" name="Straight Arrow Connector 12"/>
          <p:cNvCxnSpPr/>
          <p:nvPr/>
        </p:nvCxnSpPr>
        <p:spPr>
          <a:xfrm>
            <a:off x="6033673" y="4075139"/>
            <a:ext cx="4572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648522" y="2665439"/>
            <a:ext cx="0" cy="973954"/>
          </a:xfrm>
          <a:prstGeom prst="straightConnector1">
            <a:avLst/>
          </a:prstGeom>
          <a:ln w="15875">
            <a:solidFill>
              <a:schemeClr val="tx1">
                <a:lumMod val="75000"/>
                <a:lumOff val="25000"/>
              </a:schemeClr>
            </a:solidFill>
            <a:prstDash val="dash"/>
            <a:tailEnd type="none" w="lg" len="med"/>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7181930" y="1484784"/>
            <a:ext cx="1602798" cy="892623"/>
          </a:xfrm>
          <a:prstGeom prst="roundRect">
            <a:avLst/>
          </a:prstGeom>
          <a:solidFill>
            <a:srgbClr val="C00000"/>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chemeClr val="bg1"/>
                </a:solidFill>
                <a:effectLst/>
                <a:latin typeface="Arial"/>
                <a:ea typeface="Calibri"/>
                <a:cs typeface="Times New Roman"/>
              </a:rPr>
              <a:t>Financing</a:t>
            </a:r>
            <a:r>
              <a:rPr lang="en-CA" sz="1400" dirty="0" smtClean="0">
                <a:solidFill>
                  <a:schemeClr val="bg1"/>
                </a:solidFill>
                <a:effectLst/>
                <a:latin typeface="Arial"/>
                <a:ea typeface="Calibri"/>
                <a:cs typeface="Times New Roman"/>
              </a:rPr>
              <a:t> </a:t>
            </a:r>
            <a:r>
              <a:rPr lang="en-CA" sz="1400" i="1" dirty="0" smtClean="0">
                <a:solidFill>
                  <a:schemeClr val="bg1"/>
                </a:solidFill>
                <a:effectLst/>
                <a:latin typeface="Arial"/>
                <a:ea typeface="Calibri"/>
                <a:cs typeface="Times New Roman"/>
              </a:rPr>
              <a:t>(</a:t>
            </a:r>
            <a:r>
              <a:rPr lang="en-CA" sz="1400" i="1" dirty="0">
                <a:solidFill>
                  <a:schemeClr val="bg1"/>
                </a:solidFill>
                <a:latin typeface="Arial"/>
                <a:ea typeface="Calibri"/>
                <a:cs typeface="Times New Roman"/>
              </a:rPr>
              <a:t>T</a:t>
            </a:r>
            <a:r>
              <a:rPr lang="en-CA" sz="1400" i="1" dirty="0" smtClean="0">
                <a:solidFill>
                  <a:schemeClr val="bg1"/>
                </a:solidFill>
                <a:effectLst/>
                <a:latin typeface="Arial"/>
                <a:ea typeface="Calibri"/>
                <a:cs typeface="Times New Roman"/>
              </a:rPr>
              <a:t>hird party, OFA) </a:t>
            </a:r>
          </a:p>
        </p:txBody>
      </p:sp>
      <p:cxnSp>
        <p:nvCxnSpPr>
          <p:cNvPr id="27" name="Straight Arrow Connector 26"/>
          <p:cNvCxnSpPr/>
          <p:nvPr/>
        </p:nvCxnSpPr>
        <p:spPr>
          <a:xfrm>
            <a:off x="4381444" y="2215267"/>
            <a:ext cx="284224" cy="1440772"/>
          </a:xfrm>
          <a:prstGeom prst="straightConnector1">
            <a:avLst/>
          </a:prstGeom>
          <a:ln w="15875">
            <a:solidFill>
              <a:schemeClr val="tx1">
                <a:lumMod val="75000"/>
                <a:lumOff val="25000"/>
              </a:schemeClr>
            </a:solidFill>
            <a:prstDash val="dash"/>
            <a:tailEnd type="none" w="lg" len="med"/>
          </a:ln>
        </p:spPr>
        <p:style>
          <a:lnRef idx="1">
            <a:schemeClr val="accent1"/>
          </a:lnRef>
          <a:fillRef idx="0">
            <a:schemeClr val="accent1"/>
          </a:fillRef>
          <a:effectRef idx="0">
            <a:schemeClr val="accent1"/>
          </a:effectRef>
          <a:fontRef idx="minor">
            <a:schemeClr val="tx1"/>
          </a:fontRef>
        </p:style>
      </p:cxnSp>
      <p:sp>
        <p:nvSpPr>
          <p:cNvPr id="29" name="Content Placeholder 2"/>
          <p:cNvSpPr txBox="1">
            <a:spLocks/>
          </p:cNvSpPr>
          <p:nvPr/>
        </p:nvSpPr>
        <p:spPr>
          <a:xfrm>
            <a:off x="252440" y="4725144"/>
            <a:ext cx="8640040" cy="1296144"/>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CA" sz="1000" b="1" u="sng" dirty="0" smtClean="0">
                <a:latin typeface="Arial" panose="020B0604020202020204" pitchFamily="34" charset="0"/>
                <a:cs typeface="Arial" pitchFamily="34" charset="0"/>
              </a:rPr>
              <a:t>Key Assumptions</a:t>
            </a:r>
            <a:r>
              <a:rPr lang="en-CA" sz="1000" b="1" dirty="0" smtClean="0">
                <a:latin typeface="Arial" panose="020B0604020202020204" pitchFamily="34" charset="0"/>
                <a:cs typeface="Arial" pitchFamily="34" charset="0"/>
              </a:rPr>
              <a:t> </a:t>
            </a:r>
          </a:p>
          <a:p>
            <a:r>
              <a:rPr lang="en-CA" sz="1000" dirty="0">
                <a:latin typeface="Arial" panose="020B0604020202020204" pitchFamily="34" charset="0"/>
                <a:cs typeface="Arial" panose="020B0604020202020204" pitchFamily="34" charset="0"/>
              </a:rPr>
              <a:t>GA Financing available to all </a:t>
            </a:r>
            <a:r>
              <a:rPr lang="en-CA" sz="1000" dirty="0" smtClean="0">
                <a:latin typeface="Arial" panose="020B0604020202020204" pitchFamily="34" charset="0"/>
                <a:cs typeface="Arial" panose="020B0604020202020204" pitchFamily="34" charset="0"/>
              </a:rPr>
              <a:t>consumers</a:t>
            </a:r>
            <a:r>
              <a:rPr lang="en-CA" sz="1000" dirty="0">
                <a:latin typeface="Arial" panose="020B0604020202020204" pitchFamily="34" charset="0"/>
                <a:cs typeface="Arial" panose="020B0604020202020204" pitchFamily="34" charset="0"/>
              </a:rPr>
              <a:t>;</a:t>
            </a:r>
            <a:endParaRPr lang="en-CA" sz="1000" dirty="0" smtClean="0">
              <a:latin typeface="Arial" panose="020B0604020202020204" pitchFamily="34" charset="0"/>
              <a:cs typeface="Arial" panose="020B0604020202020204" pitchFamily="34" charset="0"/>
            </a:endParaRPr>
          </a:p>
          <a:p>
            <a:r>
              <a:rPr lang="en-CA" sz="1000" dirty="0" smtClean="0">
                <a:latin typeface="Arial" panose="020B0604020202020204" pitchFamily="34" charset="0"/>
                <a:cs typeface="Arial" panose="020B0604020202020204" pitchFamily="34" charset="0"/>
              </a:rPr>
              <a:t>Establish a new arms-length entity (e.g., corporation, trust, etc.)  with </a:t>
            </a:r>
            <a:r>
              <a:rPr lang="en-CA" sz="1000" dirty="0">
                <a:latin typeface="Arial" panose="020B0604020202020204" pitchFamily="34" charset="0"/>
                <a:cs typeface="Arial" panose="020B0604020202020204" pitchFamily="34" charset="0"/>
              </a:rPr>
              <a:t>t</a:t>
            </a:r>
            <a:r>
              <a:rPr lang="en-CA" sz="1000" dirty="0" smtClean="0">
                <a:latin typeface="Arial" panose="020B0604020202020204" pitchFamily="34" charset="0"/>
                <a:cs typeface="Arial" panose="020B0604020202020204" pitchFamily="34" charset="0"/>
              </a:rPr>
              <a:t>rustees or a board </a:t>
            </a:r>
            <a:r>
              <a:rPr lang="en-CA" sz="1000" dirty="0">
                <a:latin typeface="Arial" panose="020B0604020202020204" pitchFamily="34" charset="0"/>
                <a:cs typeface="Arial" panose="020B0604020202020204" pitchFamily="34" charset="0"/>
              </a:rPr>
              <a:t>of </a:t>
            </a:r>
            <a:r>
              <a:rPr lang="en-CA" sz="1000" dirty="0" smtClean="0">
                <a:latin typeface="Arial" panose="020B0604020202020204" pitchFamily="34" charset="0"/>
                <a:cs typeface="Arial" panose="020B0604020202020204" pitchFamily="34" charset="0"/>
              </a:rPr>
              <a:t>either public sector employees or stakeholders </a:t>
            </a:r>
            <a:r>
              <a:rPr lang="en-CA" sz="1000" dirty="0">
                <a:latin typeface="Arial" panose="020B0604020202020204" pitchFamily="34" charset="0"/>
                <a:cs typeface="Arial" panose="020B0604020202020204" pitchFamily="34" charset="0"/>
              </a:rPr>
              <a:t>/ </a:t>
            </a:r>
            <a:r>
              <a:rPr lang="en-CA" sz="1000" dirty="0" smtClean="0">
                <a:latin typeface="Arial" panose="020B0604020202020204" pitchFamily="34" charset="0"/>
                <a:cs typeface="Arial" panose="020B0604020202020204" pitchFamily="34" charset="0"/>
              </a:rPr>
              <a:t>bondholders;</a:t>
            </a:r>
            <a:endParaRPr lang="en-CA" sz="1000" dirty="0">
              <a:latin typeface="Arial" panose="020B0604020202020204" pitchFamily="34" charset="0"/>
              <a:cs typeface="Arial" panose="020B0604020202020204" pitchFamily="34" charset="0"/>
            </a:endParaRPr>
          </a:p>
          <a:p>
            <a:r>
              <a:rPr lang="en-CA" sz="1000" dirty="0" smtClean="0">
                <a:latin typeface="Arial" panose="020B0604020202020204" pitchFamily="34" charset="0"/>
                <a:cs typeface="Arial" panose="020B0604020202020204" pitchFamily="34" charset="0"/>
              </a:rPr>
              <a:t>Purpose of the entity in </a:t>
            </a:r>
            <a:r>
              <a:rPr lang="en-CA" sz="1000" dirty="0">
                <a:latin typeface="Arial" panose="020B0604020202020204" pitchFamily="34" charset="0"/>
                <a:cs typeface="Arial" panose="020B0604020202020204" pitchFamily="34" charset="0"/>
              </a:rPr>
              <a:t>legislation </a:t>
            </a:r>
            <a:r>
              <a:rPr lang="en-CA" sz="1000" dirty="0" smtClean="0">
                <a:latin typeface="Arial" panose="020B0604020202020204" pitchFamily="34" charset="0"/>
                <a:cs typeface="Arial" panose="020B0604020202020204" pitchFamily="34" charset="0"/>
              </a:rPr>
              <a:t>is to recover deferred </a:t>
            </a:r>
            <a:r>
              <a:rPr lang="en-CA" sz="1000" dirty="0">
                <a:latin typeface="Arial" panose="020B0604020202020204" pitchFamily="34" charset="0"/>
                <a:cs typeface="Arial" panose="020B0604020202020204" pitchFamily="34" charset="0"/>
              </a:rPr>
              <a:t>GA amounts over 25-30 years from electricity </a:t>
            </a:r>
            <a:r>
              <a:rPr lang="en-CA" sz="1000" dirty="0" smtClean="0">
                <a:latin typeface="Arial" panose="020B0604020202020204" pitchFamily="34" charset="0"/>
                <a:cs typeface="Arial" panose="020B0604020202020204" pitchFamily="34" charset="0"/>
              </a:rPr>
              <a:t>consumers (i.e., ensure  guaranteed repayment);</a:t>
            </a:r>
            <a:endParaRPr lang="en-CA" sz="1000" dirty="0">
              <a:latin typeface="Arial" panose="020B0604020202020204" pitchFamily="34" charset="0"/>
              <a:cs typeface="Arial" panose="020B0604020202020204" pitchFamily="34" charset="0"/>
            </a:endParaRPr>
          </a:p>
          <a:p>
            <a:r>
              <a:rPr lang="en-CA" sz="1000" dirty="0" smtClean="0">
                <a:latin typeface="Arial" panose="020B0604020202020204" pitchFamily="34" charset="0"/>
                <a:cs typeface="Arial" panose="020B0604020202020204" pitchFamily="34" charset="0"/>
              </a:rPr>
              <a:t>Financing either through OFA or could be independent or from Province (TBD); and</a:t>
            </a:r>
            <a:endParaRPr lang="en-CA" sz="1000" dirty="0">
              <a:latin typeface="Arial" panose="020B0604020202020204" pitchFamily="34" charset="0"/>
              <a:cs typeface="Arial" panose="020B0604020202020204" pitchFamily="34" charset="0"/>
            </a:endParaRPr>
          </a:p>
          <a:p>
            <a:r>
              <a:rPr lang="en-CA" sz="1000" dirty="0" smtClean="0">
                <a:latin typeface="Arial" panose="020B0604020202020204" pitchFamily="34" charset="0"/>
                <a:cs typeface="Arial" panose="020B0604020202020204" pitchFamily="34" charset="0"/>
              </a:rPr>
              <a:t>Set </a:t>
            </a:r>
            <a:r>
              <a:rPr lang="en-CA" sz="1000" dirty="0">
                <a:latin typeface="Arial" panose="020B0604020202020204" pitchFamily="34" charset="0"/>
                <a:cs typeface="Arial" panose="020B0604020202020204" pitchFamily="34" charset="0"/>
              </a:rPr>
              <a:t>up outside of the OEB construct </a:t>
            </a:r>
            <a:r>
              <a:rPr lang="en-CA" sz="1000" dirty="0" smtClean="0">
                <a:latin typeface="Arial" panose="020B0604020202020204" pitchFamily="34" charset="0"/>
                <a:cs typeface="Arial" panose="020B0604020202020204" pitchFamily="34" charset="0"/>
              </a:rPr>
              <a:t>(i.e., not regulated).  Alternatively</a:t>
            </a:r>
            <a:r>
              <a:rPr lang="en-CA" sz="1000" dirty="0">
                <a:latin typeface="Arial" panose="020B0604020202020204" pitchFamily="34" charset="0"/>
                <a:cs typeface="Arial" panose="020B0604020202020204" pitchFamily="34" charset="0"/>
              </a:rPr>
              <a:t>, </a:t>
            </a:r>
            <a:r>
              <a:rPr lang="en-CA" sz="1000" dirty="0" smtClean="0">
                <a:latin typeface="Arial" panose="020B0604020202020204" pitchFamily="34" charset="0"/>
                <a:cs typeface="Arial" panose="020B0604020202020204" pitchFamily="34" charset="0"/>
              </a:rPr>
              <a:t>light </a:t>
            </a:r>
            <a:r>
              <a:rPr lang="en-CA" sz="1000" dirty="0">
                <a:latin typeface="Arial" panose="020B0604020202020204" pitchFamily="34" charset="0"/>
                <a:cs typeface="Arial" panose="020B0604020202020204" pitchFamily="34" charset="0"/>
              </a:rPr>
              <a:t>touch regulatory oversight </a:t>
            </a:r>
            <a:r>
              <a:rPr lang="en-CA" sz="1000" dirty="0" smtClean="0">
                <a:latin typeface="Arial" panose="020B0604020202020204" pitchFamily="34" charset="0"/>
                <a:cs typeface="Arial" panose="020B0604020202020204" pitchFamily="34" charset="0"/>
              </a:rPr>
              <a:t>similar to RPP. </a:t>
            </a:r>
            <a:endParaRPr lang="en-CA" sz="1000" dirty="0">
              <a:latin typeface="Arial" panose="020B0604020202020204" pitchFamily="34" charset="0"/>
              <a:cs typeface="Arial" pitchFamily="34" charset="0"/>
            </a:endParaRPr>
          </a:p>
        </p:txBody>
      </p:sp>
      <p:sp>
        <p:nvSpPr>
          <p:cNvPr id="19" name="Rounded Rectangle 18"/>
          <p:cNvSpPr/>
          <p:nvPr/>
        </p:nvSpPr>
        <p:spPr>
          <a:xfrm>
            <a:off x="2521668" y="2665439"/>
            <a:ext cx="1371600" cy="838200"/>
          </a:xfrm>
          <a:prstGeom prst="roundRect">
            <a:avLst/>
          </a:prstGeom>
          <a:solidFill>
            <a:schemeClr val="bg2">
              <a:lumMod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Directly Connected Consumers</a:t>
            </a:r>
            <a:endParaRPr lang="en-CA" sz="1100" dirty="0">
              <a:effectLst/>
              <a:ea typeface="Calibri"/>
              <a:cs typeface="Times New Roman"/>
            </a:endParaRPr>
          </a:p>
        </p:txBody>
      </p:sp>
      <p:cxnSp>
        <p:nvCxnSpPr>
          <p:cNvPr id="20" name="Straight Arrow Connector 19"/>
          <p:cNvCxnSpPr/>
          <p:nvPr/>
        </p:nvCxnSpPr>
        <p:spPr>
          <a:xfrm>
            <a:off x="3893268" y="3429000"/>
            <a:ext cx="737734" cy="353738"/>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1" idx="3"/>
          </p:cNvCxnSpPr>
          <p:nvPr/>
        </p:nvCxnSpPr>
        <p:spPr>
          <a:xfrm flipV="1">
            <a:off x="2343200" y="2215267"/>
            <a:ext cx="2038244" cy="4809"/>
          </a:xfrm>
          <a:prstGeom prst="straightConnector1">
            <a:avLst/>
          </a:prstGeom>
          <a:ln w="15875">
            <a:solidFill>
              <a:schemeClr val="tx1">
                <a:lumMod val="75000"/>
                <a:lumOff val="25000"/>
              </a:schemeClr>
            </a:solidFill>
            <a:prstDash val="dash"/>
            <a:tailEnd type="none" w="lg" len="med"/>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4665668" y="2564904"/>
            <a:ext cx="1371600" cy="838200"/>
          </a:xfrm>
          <a:prstGeom prst="roundRect">
            <a:avLst/>
          </a:prstGeom>
          <a:solidFill>
            <a:schemeClr val="accent4">
              <a:lumMod val="50000"/>
              <a:lumOff val="5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dirty="0" smtClean="0">
                <a:solidFill>
                  <a:schemeClr val="tx1"/>
                </a:solidFill>
                <a:latin typeface="Arial"/>
                <a:ea typeface="Calibri"/>
                <a:cs typeface="Times New Roman"/>
              </a:rPr>
              <a:t>New GA Deferral Account  </a:t>
            </a:r>
            <a:r>
              <a:rPr lang="en-CA" sz="1400" dirty="0" smtClean="0">
                <a:solidFill>
                  <a:schemeClr val="tx1"/>
                </a:solidFill>
                <a:effectLst/>
                <a:latin typeface="Arial"/>
                <a:ea typeface="Calibri"/>
                <a:cs typeface="Times New Roman"/>
              </a:rPr>
              <a:t> </a:t>
            </a:r>
            <a:endParaRPr lang="en-CA" sz="1050" dirty="0">
              <a:solidFill>
                <a:schemeClr val="tx1"/>
              </a:solidFill>
              <a:effectLst/>
              <a:ea typeface="Calibri"/>
              <a:cs typeface="Times New Roman"/>
            </a:endParaRPr>
          </a:p>
        </p:txBody>
      </p:sp>
      <p:cxnSp>
        <p:nvCxnSpPr>
          <p:cNvPr id="25" name="Straight Arrow Connector 24"/>
          <p:cNvCxnSpPr/>
          <p:nvPr/>
        </p:nvCxnSpPr>
        <p:spPr>
          <a:xfrm flipV="1">
            <a:off x="6058514" y="1916832"/>
            <a:ext cx="1097762" cy="0"/>
          </a:xfrm>
          <a:prstGeom prst="straightConnector1">
            <a:avLst/>
          </a:prstGeom>
          <a:ln w="15875">
            <a:solidFill>
              <a:schemeClr val="tx1">
                <a:lumMod val="75000"/>
                <a:lumOff val="2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171529" y="1523977"/>
            <a:ext cx="971741" cy="276999"/>
          </a:xfrm>
          <a:prstGeom prst="rect">
            <a:avLst/>
          </a:prstGeom>
          <a:noFill/>
        </p:spPr>
        <p:txBody>
          <a:bodyPr wrap="none" rtlCol="0">
            <a:spAutoFit/>
          </a:bodyPr>
          <a:lstStyle/>
          <a:p>
            <a:r>
              <a:rPr lang="en-CA" sz="1200" i="1" dirty="0" smtClean="0"/>
              <a:t>(Optional)</a:t>
            </a:r>
            <a:endParaRPr lang="en-CA" sz="1200" i="1" dirty="0"/>
          </a:p>
        </p:txBody>
      </p:sp>
      <p:cxnSp>
        <p:nvCxnSpPr>
          <p:cNvPr id="26" name="Straight Arrow Connector 25"/>
          <p:cNvCxnSpPr/>
          <p:nvPr/>
        </p:nvCxnSpPr>
        <p:spPr>
          <a:xfrm>
            <a:off x="5362093" y="2346213"/>
            <a:ext cx="5245" cy="225537"/>
          </a:xfrm>
          <a:prstGeom prst="straightConnector1">
            <a:avLst/>
          </a:prstGeom>
          <a:ln w="15875">
            <a:solidFill>
              <a:schemeClr val="tx1">
                <a:lumMod val="75000"/>
                <a:lumOff val="25000"/>
              </a:schemeClr>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7125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31520"/>
          </a:xfrm>
        </p:spPr>
        <p:txBody>
          <a:bodyPr>
            <a:norm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GA Financing – Considerations (cont’d)</a:t>
            </a:r>
            <a:endParaRPr lang="en-CA" sz="2400" b="0" dirty="0"/>
          </a:p>
        </p:txBody>
      </p:sp>
      <p:sp>
        <p:nvSpPr>
          <p:cNvPr id="3" name="Content Placeholder 2"/>
          <p:cNvSpPr>
            <a:spLocks noGrp="1"/>
          </p:cNvSpPr>
          <p:nvPr>
            <p:ph idx="1"/>
          </p:nvPr>
        </p:nvSpPr>
        <p:spPr>
          <a:xfrm>
            <a:off x="457200" y="1219200"/>
            <a:ext cx="8435280" cy="5090120"/>
          </a:xfrm>
        </p:spPr>
        <p:txBody>
          <a:bodyPr>
            <a:normAutofit/>
          </a:bodyPr>
          <a:lstStyle/>
          <a:p>
            <a:pPr marL="0" lvl="1" indent="0">
              <a:spcBef>
                <a:spcPts val="300"/>
              </a:spcBef>
              <a:buNone/>
            </a:pPr>
            <a:r>
              <a:rPr lang="en-CA" sz="1400" b="1" u="sng" dirty="0" smtClean="0">
                <a:latin typeface="Arial" panose="020B0604020202020204" pitchFamily="34" charset="0"/>
                <a:cs typeface="Arial" panose="020B0604020202020204" pitchFamily="34" charset="0"/>
              </a:rPr>
              <a:t>Considerations</a:t>
            </a:r>
          </a:p>
          <a:p>
            <a:pPr marL="0" lvl="1" indent="0">
              <a:spcBef>
                <a:spcPts val="300"/>
              </a:spcBef>
              <a:buNone/>
            </a:pPr>
            <a:endParaRPr lang="en-CA" sz="700" u="sng" dirty="0" smtClean="0">
              <a:latin typeface="Arial" panose="020B0604020202020204" pitchFamily="34" charset="0"/>
              <a:cs typeface="Arial" panose="020B0604020202020204" pitchFamily="34" charset="0"/>
            </a:endParaRPr>
          </a:p>
          <a:p>
            <a:pPr marL="0" lvl="1" indent="0">
              <a:spcBef>
                <a:spcPts val="300"/>
              </a:spcBef>
              <a:buNone/>
            </a:pPr>
            <a:r>
              <a:rPr lang="en-CA" sz="1400" i="1" dirty="0" smtClean="0">
                <a:latin typeface="Arial" panose="020B0604020202020204" pitchFamily="34" charset="0"/>
                <a:cs typeface="Arial" panose="020B0604020202020204" pitchFamily="34" charset="0"/>
              </a:rPr>
              <a:t>Legal</a:t>
            </a:r>
            <a:r>
              <a:rPr lang="en-CA" sz="1400" i="1" dirty="0">
                <a:latin typeface="Arial" panose="020B0604020202020204" pitchFamily="34" charset="0"/>
                <a:cs typeface="Arial" panose="020B0604020202020204" pitchFamily="34" charset="0"/>
              </a:rPr>
              <a:t>:</a:t>
            </a:r>
          </a:p>
          <a:p>
            <a:pPr marL="0" lvl="1" indent="0">
              <a:spcBef>
                <a:spcPts val="300"/>
              </a:spcBef>
              <a:buNone/>
            </a:pPr>
            <a:endParaRPr lang="en-CA" sz="400" b="1" strike="sngStrike" dirty="0">
              <a:latin typeface="Arial" panose="020B0604020202020204" pitchFamily="34" charset="0"/>
              <a:cs typeface="Arial" panose="020B0604020202020204" pitchFamily="34" charset="0"/>
            </a:endParaRPr>
          </a:p>
          <a:p>
            <a:pPr marL="280988" lvl="1" indent="-280988">
              <a:buFont typeface="Arial" panose="020B0604020202020204" pitchFamily="34" charset="0"/>
              <a:buChar char="•"/>
            </a:pPr>
            <a:r>
              <a:rPr lang="en-CA" sz="1400" dirty="0">
                <a:latin typeface="Arial" panose="020B0604020202020204" pitchFamily="34" charset="0"/>
                <a:cs typeface="Arial" panose="020B0604020202020204" pitchFamily="34" charset="0"/>
              </a:rPr>
              <a:t>Legislation would be required to authorize the financing proposal.  </a:t>
            </a:r>
          </a:p>
          <a:p>
            <a:pPr marL="285750" lvl="1">
              <a:spcBef>
                <a:spcPts val="300"/>
              </a:spcBef>
            </a:pPr>
            <a:endParaRPr lang="en-CA" sz="1400" dirty="0">
              <a:latin typeface="Arial" panose="020B0604020202020204" pitchFamily="34" charset="0"/>
              <a:cs typeface="Arial" panose="020B0604020202020204" pitchFamily="34" charset="0"/>
            </a:endParaRPr>
          </a:p>
          <a:p>
            <a:pPr marL="685800" lvl="2">
              <a:spcBef>
                <a:spcPts val="300"/>
              </a:spcBef>
            </a:pPr>
            <a:r>
              <a:rPr lang="en-CA" sz="1200" dirty="0">
                <a:latin typeface="Arial" panose="020B0604020202020204" pitchFamily="34" charset="0"/>
                <a:cs typeface="Arial" panose="020B0604020202020204" pitchFamily="34" charset="0"/>
              </a:rPr>
              <a:t>Amendments to the </a:t>
            </a:r>
            <a:r>
              <a:rPr lang="en-CA" sz="1200" i="1" dirty="0">
                <a:latin typeface="Arial" panose="020B0604020202020204" pitchFamily="34" charset="0"/>
                <a:cs typeface="Arial" panose="020B0604020202020204" pitchFamily="34" charset="0"/>
              </a:rPr>
              <a:t>Electricity Act, 1998 </a:t>
            </a:r>
            <a:r>
              <a:rPr lang="en-CA" sz="1200" dirty="0">
                <a:latin typeface="Arial" panose="020B0604020202020204" pitchFamily="34" charset="0"/>
                <a:cs typeface="Arial" panose="020B0604020202020204" pitchFamily="34" charset="0"/>
              </a:rPr>
              <a:t>(EA) could authorize the financing of certain costs within or part of the GA. However, whether any other legislation requires amendment is not known at this time.  </a:t>
            </a:r>
            <a:endParaRPr lang="en-CA" sz="1200" dirty="0" smtClean="0">
              <a:latin typeface="Arial" panose="020B0604020202020204" pitchFamily="34" charset="0"/>
              <a:cs typeface="Arial" panose="020B0604020202020204" pitchFamily="34" charset="0"/>
            </a:endParaRPr>
          </a:p>
          <a:p>
            <a:pPr marL="685800" lvl="2">
              <a:spcBef>
                <a:spcPts val="300"/>
              </a:spcBef>
            </a:pPr>
            <a:endParaRPr lang="en-CA" sz="1200" dirty="0">
              <a:latin typeface="Arial" panose="020B0604020202020204" pitchFamily="34" charset="0"/>
              <a:cs typeface="Arial" panose="020B0604020202020204" pitchFamily="34" charset="0"/>
            </a:endParaRPr>
          </a:p>
          <a:p>
            <a:pPr marL="685800" lvl="2">
              <a:spcBef>
                <a:spcPts val="300"/>
              </a:spcBef>
            </a:pPr>
            <a:r>
              <a:rPr lang="en-CA" sz="1200" dirty="0">
                <a:latin typeface="Arial" panose="020B0604020202020204" pitchFamily="34" charset="0"/>
                <a:cs typeface="Arial" panose="020B0604020202020204" pitchFamily="34" charset="0"/>
              </a:rPr>
              <a:t>The GA regime currently provides that “true costs” represent the true costs of making payments to generators or counter parties to contracts, not the incurring of discretionary financing or interest costs. </a:t>
            </a:r>
            <a:endParaRPr lang="en-CA" sz="1200" dirty="0" smtClean="0">
              <a:latin typeface="Arial" panose="020B0604020202020204" pitchFamily="34" charset="0"/>
              <a:cs typeface="Arial" panose="020B0604020202020204" pitchFamily="34" charset="0"/>
            </a:endParaRPr>
          </a:p>
          <a:p>
            <a:pPr marL="685800" lvl="2">
              <a:spcBef>
                <a:spcPts val="300"/>
              </a:spcBef>
            </a:pPr>
            <a:endParaRPr lang="en-CA" sz="1200" dirty="0">
              <a:latin typeface="Arial" panose="020B0604020202020204" pitchFamily="34" charset="0"/>
              <a:cs typeface="Arial" panose="020B0604020202020204" pitchFamily="34" charset="0"/>
            </a:endParaRPr>
          </a:p>
          <a:p>
            <a:pPr marL="685800" lvl="2">
              <a:spcBef>
                <a:spcPts val="300"/>
              </a:spcBef>
            </a:pPr>
            <a:r>
              <a:rPr lang="en-CA" sz="1200" dirty="0">
                <a:latin typeface="Arial" panose="020B0604020202020204" pitchFamily="34" charset="0"/>
                <a:cs typeface="Arial" panose="020B0604020202020204" pitchFamily="34" charset="0"/>
              </a:rPr>
              <a:t>Considerations such as the need to analyze legal risks or the need to address costs retroactively (if the proposal requires a January 1, 2017 start) could add to the legal and drafting </a:t>
            </a:r>
            <a:r>
              <a:rPr lang="en-CA" sz="1200" dirty="0" smtClean="0">
                <a:latin typeface="Arial" panose="020B0604020202020204" pitchFamily="34" charset="0"/>
                <a:cs typeface="Arial" panose="020B0604020202020204" pitchFamily="34" charset="0"/>
              </a:rPr>
              <a:t>complexity. </a:t>
            </a:r>
            <a:r>
              <a:rPr lang="en-CA" sz="1200" dirty="0">
                <a:latin typeface="Arial" panose="020B0604020202020204" pitchFamily="34" charset="0"/>
                <a:cs typeface="Arial" panose="020B0604020202020204" pitchFamily="34" charset="0"/>
              </a:rPr>
              <a:t>Further legal analysis is required</a:t>
            </a:r>
            <a:r>
              <a:rPr lang="en-CA" sz="1200" dirty="0" smtClean="0">
                <a:latin typeface="Arial" panose="020B0604020202020204" pitchFamily="34" charset="0"/>
                <a:cs typeface="Arial" panose="020B0604020202020204" pitchFamily="34" charset="0"/>
              </a:rPr>
              <a:t>.</a:t>
            </a:r>
          </a:p>
          <a:p>
            <a:pPr marL="685800" lvl="2">
              <a:spcBef>
                <a:spcPts val="300"/>
              </a:spcBef>
            </a:pPr>
            <a:endParaRPr lang="en-CA" sz="1400" dirty="0">
              <a:latin typeface="Arial" panose="020B0604020202020204" pitchFamily="34" charset="0"/>
              <a:cs typeface="Arial" panose="020B0604020202020204" pitchFamily="34" charset="0"/>
            </a:endParaRPr>
          </a:p>
          <a:p>
            <a:endParaRPr lang="en-CA" dirty="0"/>
          </a:p>
        </p:txBody>
      </p:sp>
    </p:spTree>
    <p:extLst>
      <p:ext uri="{BB962C8B-B14F-4D97-AF65-F5344CB8AC3E}">
        <p14:creationId xmlns:p14="http://schemas.microsoft.com/office/powerpoint/2010/main" val="1475934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381000"/>
            <a:ext cx="8630617" cy="671736"/>
          </a:xfrm>
        </p:spPr>
        <p:txBody>
          <a:bodyPr>
            <a:noAutofit/>
          </a:bodyPr>
          <a:lstStyle/>
          <a:p>
            <a:r>
              <a:rPr lang="en-US" sz="2400" b="0" dirty="0">
                <a:latin typeface="Arial" panose="020B0604020202020204" pitchFamily="34" charset="0"/>
                <a:cs typeface="Arial" panose="020B0604020202020204" pitchFamily="34" charset="0"/>
              </a:rPr>
              <a:t>2</a:t>
            </a:r>
            <a:r>
              <a:rPr lang="en-US" sz="2400" b="0" dirty="0" smtClean="0">
                <a:latin typeface="Arial" panose="020B0604020202020204" pitchFamily="34" charset="0"/>
                <a:cs typeface="Arial" panose="020B0604020202020204" pitchFamily="34" charset="0"/>
              </a:rPr>
              <a:t>. Delivery Charge Relief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Background</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158206"/>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277179" y="1038806"/>
            <a:ext cx="5400600" cy="5289481"/>
          </a:xfrm>
        </p:spPr>
        <p:txBody>
          <a:bodyPr>
            <a:noAutofit/>
          </a:bodyPr>
          <a:lstStyle/>
          <a:p>
            <a:pPr>
              <a:spcBef>
                <a:spcPts val="600"/>
              </a:spcBef>
              <a:spcAft>
                <a:spcPts val="600"/>
              </a:spcAft>
            </a:pPr>
            <a:r>
              <a:rPr lang="en-CA" sz="1100" dirty="0">
                <a:latin typeface="Arial" panose="020B0604020202020204" pitchFamily="34" charset="0"/>
                <a:cs typeface="Arial" panose="020B0604020202020204" pitchFamily="34" charset="0"/>
              </a:rPr>
              <a:t>The </a:t>
            </a:r>
            <a:r>
              <a:rPr lang="en-CA" sz="1100" b="1" dirty="0" smtClean="0">
                <a:latin typeface="Arial" panose="020B0604020202020204" pitchFamily="34" charset="0"/>
                <a:cs typeface="Arial" panose="020B0604020202020204" pitchFamily="34" charset="0"/>
              </a:rPr>
              <a:t>Delivery </a:t>
            </a:r>
            <a:r>
              <a:rPr lang="en-CA" sz="1100" dirty="0">
                <a:latin typeface="Arial" panose="020B0604020202020204" pitchFamily="34" charset="0"/>
                <a:cs typeface="Arial" panose="020B0604020202020204" pitchFamily="34" charset="0"/>
              </a:rPr>
              <a:t>line on a typical consumer bill accounts for roughly 25-35% of the total bill before taxes.  </a:t>
            </a:r>
          </a:p>
          <a:p>
            <a:pPr>
              <a:spcBef>
                <a:spcPts val="600"/>
              </a:spcBef>
              <a:spcAft>
                <a:spcPts val="600"/>
              </a:spcAft>
            </a:pPr>
            <a:r>
              <a:rPr lang="en-CA" sz="1100" dirty="0">
                <a:latin typeface="Arial" panose="020B0604020202020204" pitchFamily="34" charset="0"/>
                <a:cs typeface="Arial" panose="020B0604020202020204" pitchFamily="34" charset="0"/>
              </a:rPr>
              <a:t>Delivery covers the costs of getting electricity from generating stations across the province to homes and businesses and combines three cost components of the electricity sector into one line item charge: </a:t>
            </a:r>
          </a:p>
          <a:p>
            <a:pPr lvl="1">
              <a:spcBef>
                <a:spcPts val="600"/>
              </a:spcBef>
              <a:spcAft>
                <a:spcPts val="600"/>
              </a:spcAft>
              <a:buFont typeface="Verdana" panose="020B0604030504040204" pitchFamily="34" charset="0"/>
              <a:buChar char="−"/>
            </a:pPr>
            <a:r>
              <a:rPr lang="en-CA" sz="1050" b="1" dirty="0">
                <a:latin typeface="Arial" panose="020B0604020202020204" pitchFamily="34" charset="0"/>
                <a:cs typeface="Arial" panose="020B0604020202020204" pitchFamily="34" charset="0"/>
              </a:rPr>
              <a:t>Transmission: </a:t>
            </a:r>
            <a:r>
              <a:rPr lang="en-CA" sz="1050" dirty="0">
                <a:latin typeface="Arial" panose="020B0604020202020204" pitchFamily="34" charset="0"/>
                <a:cs typeface="Arial" panose="020B0604020202020204" pitchFamily="34" charset="0"/>
              </a:rPr>
              <a:t>The costs of moving electricity across high voltage lines from generating stations to the distribution system. This cost is recovered through a variable charge that is approved by the OEB. </a:t>
            </a:r>
          </a:p>
          <a:p>
            <a:pPr lvl="1">
              <a:spcBef>
                <a:spcPts val="600"/>
              </a:spcBef>
              <a:spcAft>
                <a:spcPts val="600"/>
              </a:spcAft>
              <a:buFont typeface="Verdana" panose="020B0604030504040204" pitchFamily="34" charset="0"/>
              <a:buChar char="−"/>
            </a:pPr>
            <a:r>
              <a:rPr lang="en-CA" sz="1050" b="1" dirty="0">
                <a:latin typeface="Arial" panose="020B0604020202020204" pitchFamily="34" charset="0"/>
                <a:cs typeface="Arial" panose="020B0604020202020204" pitchFamily="34" charset="0"/>
              </a:rPr>
              <a:t>Distribution: </a:t>
            </a:r>
            <a:r>
              <a:rPr lang="en-CA" sz="1050" dirty="0">
                <a:latin typeface="Arial" panose="020B0604020202020204" pitchFamily="34" charset="0"/>
                <a:cs typeface="Arial" panose="020B0604020202020204" pitchFamily="34" charset="0"/>
              </a:rPr>
              <a:t>The costs of moving electricity from the transmission system to homes and businesses. Depending on the LDC, distribution costs makes up about 60% to 80% of the Delivery line.</a:t>
            </a:r>
          </a:p>
          <a:p>
            <a:pPr lvl="2">
              <a:spcBef>
                <a:spcPts val="600"/>
              </a:spcBef>
              <a:spcAft>
                <a:spcPts val="600"/>
              </a:spcAft>
              <a:buFont typeface="Courier New" panose="02070309020205020404" pitchFamily="49" charset="0"/>
              <a:buChar char="o"/>
            </a:pPr>
            <a:r>
              <a:rPr lang="en-CA" sz="1000" dirty="0">
                <a:latin typeface="Arial" panose="020B0604020202020204" pitchFamily="34" charset="0"/>
                <a:cs typeface="Arial" panose="020B0604020202020204" pitchFamily="34" charset="0"/>
              </a:rPr>
              <a:t>This cost is currently recovered through both a variable charge and fixed charge, approved by the OEB. Distribution rates are moving to a fully-fixed charge over next 5 years</a:t>
            </a:r>
            <a:r>
              <a:rPr lang="en-CA" sz="1050" dirty="0">
                <a:latin typeface="Arial" panose="020B0604020202020204" pitchFamily="34" charset="0"/>
                <a:cs typeface="Arial" panose="020B0604020202020204" pitchFamily="34" charset="0"/>
              </a:rPr>
              <a:t>.  </a:t>
            </a:r>
          </a:p>
          <a:p>
            <a:pPr lvl="1">
              <a:spcBef>
                <a:spcPts val="600"/>
              </a:spcBef>
              <a:spcAft>
                <a:spcPts val="600"/>
              </a:spcAft>
              <a:buFont typeface="Verdana" panose="020B0604030504040204" pitchFamily="34" charset="0"/>
              <a:buChar char="−"/>
            </a:pPr>
            <a:r>
              <a:rPr lang="en-CA" sz="1050" b="1" dirty="0">
                <a:latin typeface="Arial" panose="020B0604020202020204" pitchFamily="34" charset="0"/>
                <a:cs typeface="Arial" panose="020B0604020202020204" pitchFamily="34" charset="0"/>
              </a:rPr>
              <a:t>Line Loss: </a:t>
            </a:r>
            <a:r>
              <a:rPr lang="en-CA" sz="1050" dirty="0">
                <a:latin typeface="Arial" panose="020B0604020202020204" pitchFamily="34" charset="0"/>
                <a:cs typeface="Arial" panose="020B0604020202020204" pitchFamily="34" charset="0"/>
              </a:rPr>
              <a:t>The costs to recover electricity that is lost as heat when its delivered over a power line, as well as power theft. Each LDC is assigned by the OEB a specific line-loss adjustment factor to reflect their loses particular to their assets.  This factor is multiplied against the monthly electricity cost to determine the monthly cost.</a:t>
            </a:r>
          </a:p>
          <a:p>
            <a:pPr>
              <a:spcBef>
                <a:spcPts val="600"/>
              </a:spcBef>
              <a:spcAft>
                <a:spcPts val="600"/>
              </a:spcAft>
            </a:pPr>
            <a:r>
              <a:rPr lang="en-US" sz="1100" dirty="0" smtClean="0">
                <a:latin typeface="Arial" panose="020B0604020202020204" pitchFamily="34" charset="0"/>
                <a:cs typeface="Arial" panose="020B0604020202020204" pitchFamily="34" charset="0"/>
              </a:rPr>
              <a:t>To help mitigate delivery costs, the Province has expanded the Rural or Remote Protection Program (RRRP) to further reduce distribution costs for rural customers across the province.</a:t>
            </a:r>
          </a:p>
          <a:p>
            <a:pPr lvl="1">
              <a:spcBef>
                <a:spcPts val="600"/>
              </a:spcBef>
              <a:spcAft>
                <a:spcPts val="600"/>
              </a:spcAft>
              <a:buFont typeface="Verdana" panose="020B0604030504040204" pitchFamily="34" charset="0"/>
              <a:buChar char="−"/>
            </a:pPr>
            <a:r>
              <a:rPr lang="en-US" sz="1050" dirty="0" smtClean="0">
                <a:latin typeface="Arial" panose="020B0604020202020204" pitchFamily="34" charset="0"/>
                <a:cs typeface="Arial" panose="020B0604020202020204" pitchFamily="34" charset="0"/>
              </a:rPr>
              <a:t>Starting on January 1 2017, 330,000 Hydro One low density (R2 class) customers will receive $60.50 per month in RRRP to bring their total Delivery line costs to roughly $95 for 1,000 kWh/month.</a:t>
            </a:r>
          </a:p>
        </p:txBody>
      </p:sp>
      <p:grpSp>
        <p:nvGrpSpPr>
          <p:cNvPr id="8" name="Group 7"/>
          <p:cNvGrpSpPr/>
          <p:nvPr/>
        </p:nvGrpSpPr>
        <p:grpSpPr>
          <a:xfrm>
            <a:off x="5868144" y="1123256"/>
            <a:ext cx="3013993" cy="2737792"/>
            <a:chOff x="6660232" y="1772816"/>
            <a:chExt cx="2448272" cy="2969152"/>
          </a:xfrm>
        </p:grpSpPr>
        <p:pic>
          <p:nvPicPr>
            <p:cNvPr id="7" name="Picture 2" descr="C:\Users\PiperMa\Desktop\moved\hydro-bill-mockup\bill-mock-up-v5-nov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1772816"/>
              <a:ext cx="2448272" cy="2969152"/>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6660232" y="3429000"/>
              <a:ext cx="576064" cy="235840"/>
            </a:xfrm>
            <a:prstGeom prst="ellipse">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aphicFrame>
        <p:nvGraphicFramePr>
          <p:cNvPr id="10" name="Chart 9"/>
          <p:cNvGraphicFramePr>
            <a:graphicFrameLocks/>
          </p:cNvGraphicFramePr>
          <p:nvPr>
            <p:extLst>
              <p:ext uri="{D42A27DB-BD31-4B8C-83A1-F6EECF244321}">
                <p14:modId xmlns:p14="http://schemas.microsoft.com/office/powerpoint/2010/main" val="2778486427"/>
              </p:ext>
            </p:extLst>
          </p:nvPr>
        </p:nvGraphicFramePr>
        <p:xfrm>
          <a:off x="5580112" y="4221376"/>
          <a:ext cx="3672408" cy="2288409"/>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5929807" y="3966518"/>
            <a:ext cx="3024336" cy="338554"/>
          </a:xfrm>
          <a:prstGeom prst="rect">
            <a:avLst/>
          </a:prstGeom>
          <a:noFill/>
        </p:spPr>
        <p:txBody>
          <a:bodyPr wrap="square" rtlCol="0">
            <a:spAutoFit/>
          </a:bodyPr>
          <a:lstStyle/>
          <a:p>
            <a:r>
              <a:rPr lang="en-US" sz="800" b="1" dirty="0"/>
              <a:t>Cost breakdown </a:t>
            </a:r>
            <a:r>
              <a:rPr lang="en-US" sz="800" b="1" dirty="0" smtClean="0"/>
              <a:t>of Delivery Line for an Average </a:t>
            </a:r>
            <a:r>
              <a:rPr lang="en-US" sz="800" b="1" dirty="0"/>
              <a:t>Residential </a:t>
            </a:r>
            <a:r>
              <a:rPr lang="en-US" sz="800" b="1" dirty="0" smtClean="0"/>
              <a:t>Bill*</a:t>
            </a:r>
            <a:endParaRPr lang="en-CA" sz="1400" b="1" dirty="0"/>
          </a:p>
        </p:txBody>
      </p:sp>
      <p:sp>
        <p:nvSpPr>
          <p:cNvPr id="12" name="TextBox 11"/>
          <p:cNvSpPr txBox="1"/>
          <p:nvPr/>
        </p:nvSpPr>
        <p:spPr>
          <a:xfrm>
            <a:off x="6631057" y="6293276"/>
            <a:ext cx="2209800" cy="215444"/>
          </a:xfrm>
          <a:prstGeom prst="rect">
            <a:avLst/>
          </a:prstGeom>
          <a:noFill/>
        </p:spPr>
        <p:txBody>
          <a:bodyPr wrap="square" rtlCol="0">
            <a:spAutoFit/>
          </a:bodyPr>
          <a:lstStyle/>
          <a:p>
            <a:r>
              <a:rPr lang="en-CA" sz="800" dirty="0" smtClean="0"/>
              <a:t>* Toronto Hydro Bill @ 750Kwhs</a:t>
            </a:r>
            <a:endParaRPr lang="en-CA" sz="800" dirty="0"/>
          </a:p>
        </p:txBody>
      </p:sp>
      <p:cxnSp>
        <p:nvCxnSpPr>
          <p:cNvPr id="14" name="Elbow Connector 13"/>
          <p:cNvCxnSpPr>
            <a:endCxn id="11" idx="1"/>
          </p:cNvCxnSpPr>
          <p:nvPr/>
        </p:nvCxnSpPr>
        <p:spPr>
          <a:xfrm rot="5400000">
            <a:off x="5241470" y="3447456"/>
            <a:ext cx="1376676" cy="2"/>
          </a:xfrm>
          <a:prstGeom prst="bentConnector4">
            <a:avLst>
              <a:gd name="adj1" fmla="val -1636"/>
              <a:gd name="adj2" fmla="val 1143010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71394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0" dirty="0">
                <a:latin typeface="Arial" panose="020B0604020202020204" pitchFamily="34" charset="0"/>
                <a:cs typeface="Arial" panose="020B0604020202020204" pitchFamily="34" charset="0"/>
              </a:rPr>
              <a:t>2</a:t>
            </a:r>
            <a:r>
              <a:rPr lang="en-US" sz="2400" b="0" dirty="0" smtClean="0">
                <a:latin typeface="Arial" panose="020B0604020202020204" pitchFamily="34" charset="0"/>
                <a:cs typeface="Arial" panose="020B0604020202020204" pitchFamily="34" charset="0"/>
              </a:rPr>
              <a:t>. Delivery Charge Relief – Proposed Program Overview</a:t>
            </a:r>
            <a:endParaRPr lang="en-CA" dirty="0"/>
          </a:p>
        </p:txBody>
      </p:sp>
      <p:sp>
        <p:nvSpPr>
          <p:cNvPr id="3" name="Content Placeholder 2"/>
          <p:cNvSpPr>
            <a:spLocks noGrp="1"/>
          </p:cNvSpPr>
          <p:nvPr>
            <p:ph idx="1"/>
          </p:nvPr>
        </p:nvSpPr>
        <p:spPr>
          <a:xfrm>
            <a:off x="457200" y="1219200"/>
            <a:ext cx="8280000" cy="5090120"/>
          </a:xfrm>
        </p:spPr>
        <p:txBody>
          <a:bodyPr>
            <a:noAutofit/>
          </a:bodyPr>
          <a:lstStyle/>
          <a:p>
            <a:pPr>
              <a:spcBef>
                <a:spcPts val="600"/>
              </a:spcBef>
              <a:spcAft>
                <a:spcPts val="600"/>
              </a:spcAft>
            </a:pPr>
            <a:r>
              <a:rPr lang="en-US" sz="1200" dirty="0">
                <a:latin typeface="Arial" panose="020B0604020202020204" pitchFamily="34" charset="0"/>
                <a:cs typeface="Arial" panose="020B0604020202020204" pitchFamily="34" charset="0"/>
              </a:rPr>
              <a:t>To provide further relief for customers across the province, the province could create a ‘customer-specific’ program that would cap the </a:t>
            </a:r>
            <a:r>
              <a:rPr lang="en-US" sz="1200" dirty="0" smtClean="0">
                <a:latin typeface="Arial" panose="020B0604020202020204" pitchFamily="34" charset="0"/>
                <a:cs typeface="Arial" panose="020B0604020202020204" pitchFamily="34" charset="0"/>
              </a:rPr>
              <a:t>delivery line cost</a:t>
            </a:r>
            <a:r>
              <a:rPr lang="en-US" sz="1200" dirty="0">
                <a:latin typeface="Arial" panose="020B0604020202020204" pitchFamily="34" charset="0"/>
                <a:cs typeface="Arial" panose="020B0604020202020204" pitchFamily="34" charset="0"/>
              </a:rPr>
              <a:t>. </a:t>
            </a:r>
          </a:p>
          <a:p>
            <a:pPr>
              <a:spcBef>
                <a:spcPts val="600"/>
              </a:spcBef>
              <a:spcAft>
                <a:spcPts val="600"/>
              </a:spcAft>
            </a:pPr>
            <a:r>
              <a:rPr lang="en-CA" sz="1200" dirty="0">
                <a:latin typeface="Arial" panose="020B0604020202020204" pitchFamily="34" charset="0"/>
                <a:cs typeface="Arial" panose="020B0604020202020204" pitchFamily="34" charset="0"/>
              </a:rPr>
              <a:t>The proposed program would limit the amount an LDC can bill consumers for </a:t>
            </a:r>
            <a:r>
              <a:rPr lang="en-CA" sz="1200" dirty="0" smtClean="0">
                <a:latin typeface="Arial" panose="020B0604020202020204" pitchFamily="34" charset="0"/>
                <a:cs typeface="Arial" panose="020B0604020202020204" pitchFamily="34" charset="0"/>
              </a:rPr>
              <a:t>Delivery at </a:t>
            </a:r>
            <a:r>
              <a:rPr lang="en-CA" sz="1200" dirty="0">
                <a:latin typeface="Arial" panose="020B0604020202020204" pitchFamily="34" charset="0"/>
                <a:cs typeface="Arial" panose="020B0604020202020204" pitchFamily="34" charset="0"/>
              </a:rPr>
              <a:t>a to-be-determined reasonable </a:t>
            </a:r>
            <a:r>
              <a:rPr lang="en-CA" sz="1200" dirty="0" smtClean="0">
                <a:latin typeface="Arial" panose="020B0604020202020204" pitchFamily="34" charset="0"/>
                <a:cs typeface="Arial" panose="020B0604020202020204" pitchFamily="34" charset="0"/>
              </a:rPr>
              <a:t>cost. Delivery costs that exceed the cap would be covered </a:t>
            </a:r>
            <a:r>
              <a:rPr lang="en-CA" sz="1200" dirty="0">
                <a:latin typeface="Arial" panose="020B0604020202020204" pitchFamily="34" charset="0"/>
                <a:cs typeface="Arial" panose="020B0604020202020204" pitchFamily="34" charset="0"/>
              </a:rPr>
              <a:t>by support from the fiscal plan</a:t>
            </a:r>
            <a:r>
              <a:rPr lang="en-CA" sz="1200" dirty="0" smtClean="0">
                <a:latin typeface="Arial" panose="020B0604020202020204" pitchFamily="34" charset="0"/>
                <a:cs typeface="Arial" panose="020B0604020202020204" pitchFamily="34" charset="0"/>
              </a:rPr>
              <a:t>.</a:t>
            </a:r>
          </a:p>
          <a:p>
            <a:pPr>
              <a:spcBef>
                <a:spcPts val="600"/>
              </a:spcBef>
              <a:spcAft>
                <a:spcPts val="600"/>
              </a:spcAft>
            </a:pPr>
            <a:r>
              <a:rPr lang="en-US" sz="1200" dirty="0" smtClean="0">
                <a:latin typeface="Arial" panose="020B0604020202020204" pitchFamily="34" charset="0"/>
                <a:cs typeface="Arial" panose="020B0604020202020204" pitchFamily="34" charset="0"/>
              </a:rPr>
              <a:t>The proposed program would target customers within the LDC territory based on their Delivery cost.</a:t>
            </a:r>
          </a:p>
          <a:p>
            <a:pPr lvl="1">
              <a:spcBef>
                <a:spcPts val="600"/>
              </a:spcBef>
              <a:spcAft>
                <a:spcPts val="600"/>
              </a:spcAft>
              <a:buFont typeface="Verdana" panose="020B0604030504040204" pitchFamily="34" charset="0"/>
              <a:buChar char="−"/>
            </a:pPr>
            <a:r>
              <a:rPr lang="en-US" sz="1100" dirty="0">
                <a:latin typeface="Arial" panose="020B0604020202020204" pitchFamily="34" charset="0"/>
                <a:cs typeface="Arial" panose="020B0604020202020204" pitchFamily="34" charset="0"/>
              </a:rPr>
              <a:t>Delivery costs vary month to month and LDCs will need to keep track of the customers who will receive the receive the additional support.</a:t>
            </a:r>
          </a:p>
          <a:p>
            <a:pPr>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Eligibility for increased protection would be based solely on </a:t>
            </a:r>
            <a:r>
              <a:rPr lang="en-CA" sz="1200" dirty="0" smtClean="0">
                <a:solidFill>
                  <a:prstClr val="black"/>
                </a:solidFill>
                <a:latin typeface="Arial" panose="020B0604020202020204" pitchFamily="34" charset="0"/>
                <a:cs typeface="Arial" panose="020B0604020202020204" pitchFamily="34" charset="0"/>
              </a:rPr>
              <a:t>delivery </a:t>
            </a:r>
            <a:r>
              <a:rPr lang="en-CA" sz="1200" dirty="0">
                <a:solidFill>
                  <a:prstClr val="black"/>
                </a:solidFill>
                <a:latin typeface="Arial" panose="020B0604020202020204" pitchFamily="34" charset="0"/>
                <a:cs typeface="Arial" panose="020B0604020202020204" pitchFamily="34" charset="0"/>
              </a:rPr>
              <a:t>charges above the established threshold and therefore would not be specific to any one LDC. All LDCs must be prepared to offer the program to some of their customers</a:t>
            </a:r>
            <a:endParaRPr lang="en-CA" sz="1200" dirty="0"/>
          </a:p>
          <a:p>
            <a:pPr marL="0" lvl="0" indent="0">
              <a:spcBef>
                <a:spcPts val="600"/>
              </a:spcBef>
              <a:spcAft>
                <a:spcPts val="600"/>
              </a:spcAft>
              <a:buNone/>
            </a:pPr>
            <a:r>
              <a:rPr lang="en-CA" sz="1200" b="1" u="sng" dirty="0" smtClean="0">
                <a:solidFill>
                  <a:prstClr val="black"/>
                </a:solidFill>
                <a:latin typeface="Arial" panose="020B0604020202020204" pitchFamily="34" charset="0"/>
                <a:cs typeface="Arial" panose="020B0604020202020204" pitchFamily="34" charset="0"/>
              </a:rPr>
              <a:t>Considerations</a:t>
            </a:r>
          </a:p>
          <a:p>
            <a:pPr marL="171450" lvl="0" indent="-171450">
              <a:spcBef>
                <a:spcPts val="600"/>
              </a:spcBef>
              <a:spcAft>
                <a:spcPts val="600"/>
              </a:spcAft>
            </a:pPr>
            <a:r>
              <a:rPr lang="en-CA" sz="1200" dirty="0" smtClean="0">
                <a:solidFill>
                  <a:prstClr val="black"/>
                </a:solidFill>
                <a:latin typeface="Arial" panose="020B0604020202020204" pitchFamily="34" charset="0"/>
                <a:cs typeface="Arial" panose="020B0604020202020204" pitchFamily="34" charset="0"/>
              </a:rPr>
              <a:t>Costs </a:t>
            </a:r>
            <a:r>
              <a:rPr lang="en-CA" sz="1200" dirty="0">
                <a:solidFill>
                  <a:prstClr val="black"/>
                </a:solidFill>
                <a:latin typeface="Arial" panose="020B0604020202020204" pitchFamily="34" charset="0"/>
                <a:cs typeface="Arial" panose="020B0604020202020204" pitchFamily="34" charset="0"/>
              </a:rPr>
              <a:t>and ratepayer impacts depend on the number of customers within each LDC </a:t>
            </a:r>
            <a:r>
              <a:rPr lang="en-CA" sz="1200" dirty="0" smtClean="0">
                <a:solidFill>
                  <a:prstClr val="black"/>
                </a:solidFill>
                <a:latin typeface="Arial" panose="020B0604020202020204" pitchFamily="34" charset="0"/>
                <a:cs typeface="Arial" panose="020B0604020202020204" pitchFamily="34" charset="0"/>
              </a:rPr>
              <a:t>whose delivery charges </a:t>
            </a:r>
            <a:r>
              <a:rPr lang="en-CA" sz="1200" dirty="0">
                <a:solidFill>
                  <a:prstClr val="black"/>
                </a:solidFill>
                <a:latin typeface="Arial" panose="020B0604020202020204" pitchFamily="34" charset="0"/>
                <a:cs typeface="Arial" panose="020B0604020202020204" pitchFamily="34" charset="0"/>
              </a:rPr>
              <a:t>exceed the cap. </a:t>
            </a:r>
            <a:endParaRPr lang="en-CA" sz="1200" dirty="0" smtClean="0">
              <a:solidFill>
                <a:prstClr val="black"/>
              </a:solidFill>
              <a:latin typeface="Arial" panose="020B0604020202020204" pitchFamily="34" charset="0"/>
              <a:cs typeface="Arial" panose="020B0604020202020204" pitchFamily="34" charset="0"/>
            </a:endParaRPr>
          </a:p>
          <a:p>
            <a:pPr lvl="1">
              <a:spcBef>
                <a:spcPts val="600"/>
              </a:spcBef>
              <a:spcAft>
                <a:spcPts val="600"/>
              </a:spcAft>
              <a:buFont typeface="Verdana" panose="020B0604030504040204" pitchFamily="34" charset="0"/>
              <a:buChar char="−"/>
            </a:pPr>
            <a:r>
              <a:rPr lang="en-CA" sz="1100" dirty="0">
                <a:latin typeface="Arial" panose="020B0604020202020204" pitchFamily="34" charset="0"/>
                <a:cs typeface="Arial" panose="020B0604020202020204" pitchFamily="34" charset="0"/>
              </a:rPr>
              <a:t>Costs will fluctuate seasonally and will have year-over-year changes, creating uncertainty in forecasting. Ministry is preparing case study analysis.</a:t>
            </a:r>
          </a:p>
          <a:p>
            <a:pPr marL="171450" indent="-171450">
              <a:spcBef>
                <a:spcPts val="600"/>
              </a:spcBef>
              <a:spcAft>
                <a:spcPts val="600"/>
              </a:spcAft>
            </a:pPr>
            <a:r>
              <a:rPr lang="en-US" sz="1200" dirty="0" smtClean="0">
                <a:solidFill>
                  <a:prstClr val="black"/>
                </a:solidFill>
                <a:latin typeface="Arial" panose="020B0604020202020204" pitchFamily="34" charset="0"/>
                <a:cs typeface="Arial" panose="020B0604020202020204" pitchFamily="34" charset="0"/>
              </a:rPr>
              <a:t>There may be implementation challenges for some LDCs and could take them up to 6 months to implement the program.</a:t>
            </a:r>
          </a:p>
          <a:p>
            <a:pPr marL="171450" indent="-171450">
              <a:spcBef>
                <a:spcPts val="600"/>
              </a:spcBef>
              <a:spcAft>
                <a:spcPts val="600"/>
              </a:spcAft>
            </a:pPr>
            <a:r>
              <a:rPr lang="en-US" sz="1200" dirty="0" smtClean="0">
                <a:solidFill>
                  <a:prstClr val="black"/>
                </a:solidFill>
                <a:latin typeface="Arial" panose="020B0604020202020204" pitchFamily="34" charset="0"/>
                <a:cs typeface="Arial" panose="020B0604020202020204" pitchFamily="34" charset="0"/>
              </a:rPr>
              <a:t>Capping delivery charges may impact OEB rate-setting processes and create disincentives towards utility productivity and performance improvements.</a:t>
            </a:r>
            <a:endParaRPr lang="en-CA" sz="1200" dirty="0">
              <a:solidFill>
                <a:prstClr val="black"/>
              </a:solidFill>
              <a:latin typeface="Arial" panose="020B0604020202020204" pitchFamily="34" charset="0"/>
              <a:cs typeface="Arial" panose="020B0604020202020204" pitchFamily="34" charset="0"/>
            </a:endParaRPr>
          </a:p>
          <a:p>
            <a:pPr>
              <a:spcBef>
                <a:spcPts val="600"/>
              </a:spcBef>
              <a:spcAft>
                <a:spcPts val="600"/>
              </a:spcAft>
            </a:pPr>
            <a:endParaRPr lang="en-CA" sz="1200" dirty="0">
              <a:latin typeface="Arial" panose="020B0604020202020204" pitchFamily="34" charset="0"/>
              <a:cs typeface="Arial" panose="020B0604020202020204" pitchFamily="34" charset="0"/>
            </a:endParaRPr>
          </a:p>
          <a:p>
            <a:pPr>
              <a:spcBef>
                <a:spcPts val="600"/>
              </a:spcBef>
              <a:spcAft>
                <a:spcPts val="600"/>
              </a:spcAft>
            </a:pPr>
            <a:endParaRPr lang="en-CA" sz="1200" dirty="0">
              <a:latin typeface="Arial" panose="020B0604020202020204" pitchFamily="34" charset="0"/>
              <a:cs typeface="Arial" panose="020B0604020202020204" pitchFamily="34" charset="0"/>
            </a:endParaRPr>
          </a:p>
          <a:p>
            <a:endParaRPr lang="en-CA" sz="1200" dirty="0"/>
          </a:p>
        </p:txBody>
      </p:sp>
    </p:spTree>
    <p:extLst>
      <p:ext uri="{BB962C8B-B14F-4D97-AF65-F5344CB8AC3E}">
        <p14:creationId xmlns:p14="http://schemas.microsoft.com/office/powerpoint/2010/main" val="41924825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838200"/>
          </a:xfrm>
        </p:spPr>
        <p:txBody>
          <a:bodyPr>
            <a:noAutofit/>
          </a:bodyPr>
          <a:lstStyle/>
          <a:p>
            <a:r>
              <a:rPr lang="en-US" sz="2400" b="0" dirty="0">
                <a:latin typeface="Arial" panose="020B0604020202020204" pitchFamily="34" charset="0"/>
                <a:cs typeface="Arial" panose="020B0604020202020204" pitchFamily="34" charset="0"/>
              </a:rPr>
              <a:t>2</a:t>
            </a:r>
            <a:r>
              <a:rPr lang="en-US" sz="2400" b="0" dirty="0" smtClean="0">
                <a:latin typeface="Arial" panose="020B0604020202020204" pitchFamily="34" charset="0"/>
                <a:cs typeface="Arial" panose="020B0604020202020204" pitchFamily="34" charset="0"/>
              </a:rPr>
              <a:t>. </a:t>
            </a:r>
            <a:r>
              <a:rPr lang="en-US" sz="2400" b="0" dirty="0">
                <a:latin typeface="Arial" panose="020B0604020202020204" pitchFamily="34" charset="0"/>
                <a:cs typeface="Arial" panose="020B0604020202020204" pitchFamily="34" charset="0"/>
              </a:rPr>
              <a:t>Delivery Charge </a:t>
            </a:r>
            <a:r>
              <a:rPr lang="en-US" sz="2400" b="0" dirty="0" smtClean="0">
                <a:latin typeface="Arial" panose="020B0604020202020204" pitchFamily="34" charset="0"/>
                <a:cs typeface="Arial" panose="020B0604020202020204" pitchFamily="34" charset="0"/>
              </a:rPr>
              <a:t>Relief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Proposed </a:t>
            </a:r>
            <a:r>
              <a:rPr lang="en-US" sz="2400" b="0" dirty="0">
                <a:latin typeface="Arial" panose="020B0604020202020204" pitchFamily="34" charset="0"/>
                <a:cs typeface="Arial" panose="020B0604020202020204" pitchFamily="34" charset="0"/>
              </a:rPr>
              <a:t>Program </a:t>
            </a:r>
            <a:r>
              <a:rPr lang="en-US" sz="2400" b="0" dirty="0" smtClean="0">
                <a:latin typeface="Arial" panose="020B0604020202020204" pitchFamily="34" charset="0"/>
                <a:cs typeface="Arial" panose="020B0604020202020204" pitchFamily="34" charset="0"/>
              </a:rPr>
              <a:t>Overview (cont’d)</a:t>
            </a:r>
            <a:endParaRPr lang="en-CA"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6101805"/>
              </p:ext>
            </p:extLst>
          </p:nvPr>
        </p:nvGraphicFramePr>
        <p:xfrm>
          <a:off x="457200" y="1912795"/>
          <a:ext cx="8280400" cy="4392488"/>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5594378" y="1715948"/>
            <a:ext cx="2880320" cy="4017308"/>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6" name="Rectangle 5"/>
          <p:cNvSpPr/>
          <p:nvPr/>
        </p:nvSpPr>
        <p:spPr>
          <a:xfrm>
            <a:off x="2699792" y="3153138"/>
            <a:ext cx="2736304" cy="258011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7" name="TextBox 6"/>
          <p:cNvSpPr txBox="1"/>
          <p:nvPr/>
        </p:nvSpPr>
        <p:spPr>
          <a:xfrm>
            <a:off x="1259632" y="6381328"/>
            <a:ext cx="3456384" cy="461665"/>
          </a:xfrm>
          <a:prstGeom prst="rect">
            <a:avLst/>
          </a:prstGeom>
          <a:noFill/>
        </p:spPr>
        <p:txBody>
          <a:bodyPr wrap="square" rtlCol="0">
            <a:spAutoFit/>
          </a:bodyPr>
          <a:lstStyle/>
          <a:p>
            <a:r>
              <a:rPr lang="en-CA" sz="800" i="1" dirty="0">
                <a:solidFill>
                  <a:prstClr val="black"/>
                </a:solidFill>
                <a:latin typeface="Arial" panose="020B0604020202020204" pitchFamily="34" charset="0"/>
                <a:cs typeface="Arial" panose="020B0604020202020204" pitchFamily="34" charset="0"/>
              </a:rPr>
              <a:t>*620kWh is the average Toronto Hydro residential consumption </a:t>
            </a:r>
            <a:r>
              <a:rPr lang="en-CA" sz="800" i="1" dirty="0" smtClean="0">
                <a:solidFill>
                  <a:prstClr val="black"/>
                </a:solidFill>
                <a:latin typeface="Arial" panose="020B0604020202020204" pitchFamily="34" charset="0"/>
                <a:cs typeface="Arial" panose="020B0604020202020204" pitchFamily="34" charset="0"/>
              </a:rPr>
              <a:t>level. ENERGY estimates 17.5% of Toronto Hydro consumers average  &gt;1000kWh/month.</a:t>
            </a:r>
            <a:endParaRPr lang="en-CA" sz="800" i="1" dirty="0">
              <a:solidFill>
                <a:prstClr val="black"/>
              </a:solidFill>
              <a:latin typeface="Arial" panose="020B0604020202020204" pitchFamily="34" charset="0"/>
              <a:cs typeface="Arial" panose="020B0604020202020204" pitchFamily="34" charset="0"/>
            </a:endParaRPr>
          </a:p>
        </p:txBody>
      </p:sp>
      <p:sp>
        <p:nvSpPr>
          <p:cNvPr id="13" name="TextBox 12"/>
          <p:cNvSpPr txBox="1"/>
          <p:nvPr/>
        </p:nvSpPr>
        <p:spPr>
          <a:xfrm>
            <a:off x="2843808" y="3225169"/>
            <a:ext cx="2592288" cy="707886"/>
          </a:xfrm>
          <a:prstGeom prst="rect">
            <a:avLst/>
          </a:prstGeom>
          <a:solidFill>
            <a:schemeClr val="bg1"/>
          </a:solidFill>
        </p:spPr>
        <p:txBody>
          <a:bodyPr wrap="square" rtlCol="0">
            <a:spAutoFit/>
          </a:bodyPr>
          <a:lstStyle/>
          <a:p>
            <a:pPr algn="ctr"/>
            <a:r>
              <a:rPr lang="en-CA" sz="1000" b="1" dirty="0" smtClean="0">
                <a:latin typeface="Arial" panose="020B0604020202020204" pitchFamily="34" charset="0"/>
                <a:cs typeface="Arial" panose="020B0604020202020204" pitchFamily="34" charset="0"/>
              </a:rPr>
              <a:t>Total Bill** </a:t>
            </a:r>
          </a:p>
          <a:p>
            <a:pPr algn="ctr"/>
            <a:r>
              <a:rPr lang="en-CA" sz="1000" dirty="0" smtClean="0">
                <a:latin typeface="Arial" panose="020B0604020202020204" pitchFamily="34" charset="0"/>
                <a:cs typeface="Arial" panose="020B0604020202020204" pitchFamily="34" charset="0"/>
              </a:rPr>
              <a:t>Pre-Benefit: $181.95</a:t>
            </a:r>
          </a:p>
          <a:p>
            <a:pPr algn="ctr"/>
            <a:r>
              <a:rPr lang="en-CA" sz="1000" dirty="0" smtClean="0">
                <a:latin typeface="Arial" panose="020B0604020202020204" pitchFamily="34" charset="0"/>
                <a:cs typeface="Arial" panose="020B0604020202020204" pitchFamily="34" charset="0"/>
              </a:rPr>
              <a:t>Post-Benefit: $172.86</a:t>
            </a:r>
          </a:p>
          <a:p>
            <a:pPr algn="ctr"/>
            <a:r>
              <a:rPr lang="en-CA" sz="1000" dirty="0" smtClean="0">
                <a:latin typeface="Arial" panose="020B0604020202020204" pitchFamily="34" charset="0"/>
                <a:cs typeface="Arial" panose="020B0604020202020204" pitchFamily="34" charset="0"/>
              </a:rPr>
              <a:t>Delivery Cap-Related Savings of $9.09</a:t>
            </a:r>
            <a:endParaRPr lang="en-CA" sz="1000" dirty="0">
              <a:latin typeface="Arial" panose="020B0604020202020204" pitchFamily="34" charset="0"/>
              <a:cs typeface="Arial" panose="020B0604020202020204" pitchFamily="34" charset="0"/>
            </a:endParaRPr>
          </a:p>
        </p:txBody>
      </p:sp>
      <p:sp>
        <p:nvSpPr>
          <p:cNvPr id="16" name="TextBox 15"/>
          <p:cNvSpPr txBox="1"/>
          <p:nvPr/>
        </p:nvSpPr>
        <p:spPr>
          <a:xfrm>
            <a:off x="5608644" y="1715947"/>
            <a:ext cx="2866054" cy="646331"/>
          </a:xfrm>
          <a:prstGeom prst="rect">
            <a:avLst/>
          </a:prstGeom>
          <a:solidFill>
            <a:schemeClr val="bg1"/>
          </a:solidFill>
        </p:spPr>
        <p:txBody>
          <a:bodyPr wrap="square" rtlCol="0">
            <a:spAutoFit/>
          </a:bodyPr>
          <a:lstStyle/>
          <a:p>
            <a:pPr algn="ctr"/>
            <a:r>
              <a:rPr lang="en-CA" sz="900" b="1" dirty="0" smtClean="0">
                <a:latin typeface="Arial" panose="020B0604020202020204" pitchFamily="34" charset="0"/>
                <a:cs typeface="Arial" panose="020B0604020202020204" pitchFamily="34" charset="0"/>
              </a:rPr>
              <a:t>Total Bill** </a:t>
            </a:r>
          </a:p>
          <a:p>
            <a:pPr algn="ctr"/>
            <a:r>
              <a:rPr lang="en-CA" sz="900" dirty="0" smtClean="0">
                <a:latin typeface="Arial" panose="020B0604020202020204" pitchFamily="34" charset="0"/>
                <a:cs typeface="Arial" panose="020B0604020202020204" pitchFamily="34" charset="0"/>
              </a:rPr>
              <a:t>Pre-Benefit: $419.27</a:t>
            </a:r>
          </a:p>
          <a:p>
            <a:pPr algn="ctr"/>
            <a:r>
              <a:rPr lang="en-CA" sz="900" dirty="0" smtClean="0">
                <a:latin typeface="Arial" panose="020B0604020202020204" pitchFamily="34" charset="0"/>
                <a:cs typeface="Arial" panose="020B0604020202020204" pitchFamily="34" charset="0"/>
              </a:rPr>
              <a:t>Post-Benefit: $349.25</a:t>
            </a:r>
          </a:p>
          <a:p>
            <a:pPr algn="ctr"/>
            <a:r>
              <a:rPr lang="en-CA" sz="900" dirty="0" smtClean="0">
                <a:latin typeface="Arial" panose="020B0604020202020204" pitchFamily="34" charset="0"/>
                <a:cs typeface="Arial" panose="020B0604020202020204" pitchFamily="34" charset="0"/>
              </a:rPr>
              <a:t>Delivery Cap-Related Savings of </a:t>
            </a:r>
            <a:r>
              <a:rPr lang="en-CA" sz="900" u="sng" dirty="0" smtClean="0">
                <a:latin typeface="Arial" panose="020B0604020202020204" pitchFamily="34" charset="0"/>
                <a:cs typeface="Arial" panose="020B0604020202020204" pitchFamily="34" charset="0"/>
              </a:rPr>
              <a:t>$69.99</a:t>
            </a:r>
            <a:endParaRPr lang="en-CA" sz="900" u="sng" dirty="0">
              <a:latin typeface="Arial" panose="020B0604020202020204" pitchFamily="34" charset="0"/>
              <a:cs typeface="Arial" panose="020B0604020202020204" pitchFamily="34" charset="0"/>
            </a:endParaRPr>
          </a:p>
        </p:txBody>
      </p:sp>
      <p:sp>
        <p:nvSpPr>
          <p:cNvPr id="17" name="TextBox 16"/>
          <p:cNvSpPr txBox="1"/>
          <p:nvPr/>
        </p:nvSpPr>
        <p:spPr>
          <a:xfrm>
            <a:off x="1331640" y="3971378"/>
            <a:ext cx="1203075" cy="369332"/>
          </a:xfrm>
          <a:prstGeom prst="rect">
            <a:avLst/>
          </a:prstGeom>
          <a:solidFill>
            <a:schemeClr val="bg1"/>
          </a:solidFill>
        </p:spPr>
        <p:txBody>
          <a:bodyPr wrap="square" rtlCol="0">
            <a:spAutoFit/>
          </a:bodyPr>
          <a:lstStyle/>
          <a:p>
            <a:pPr algn="ctr"/>
            <a:r>
              <a:rPr lang="en-CA" sz="900" b="1" dirty="0" smtClean="0">
                <a:latin typeface="Arial" panose="020B0604020202020204" pitchFamily="34" charset="0"/>
                <a:cs typeface="Arial" panose="020B0604020202020204" pitchFamily="34" charset="0"/>
              </a:rPr>
              <a:t>Not Eligible for Benefit</a:t>
            </a:r>
            <a:endParaRPr lang="en-CA" sz="900" b="1" u="sng" dirty="0">
              <a:latin typeface="Arial" panose="020B0604020202020204" pitchFamily="34" charset="0"/>
              <a:cs typeface="Arial" panose="020B0604020202020204" pitchFamily="34" charset="0"/>
            </a:endParaRPr>
          </a:p>
        </p:txBody>
      </p:sp>
      <p:sp>
        <p:nvSpPr>
          <p:cNvPr id="18" name="TextBox 17"/>
          <p:cNvSpPr txBox="1"/>
          <p:nvPr/>
        </p:nvSpPr>
        <p:spPr>
          <a:xfrm>
            <a:off x="4860032" y="6341583"/>
            <a:ext cx="2520280" cy="507831"/>
          </a:xfrm>
          <a:prstGeom prst="rect">
            <a:avLst/>
          </a:prstGeom>
          <a:noFill/>
        </p:spPr>
        <p:txBody>
          <a:bodyPr wrap="square" rtlCol="0">
            <a:spAutoFit/>
          </a:bodyPr>
          <a:lstStyle/>
          <a:p>
            <a:r>
              <a:rPr lang="en-CA" sz="900" i="1" dirty="0" smtClean="0">
                <a:solidFill>
                  <a:prstClr val="black"/>
                </a:solidFill>
                <a:latin typeface="Arial" panose="020B0604020202020204" pitchFamily="34" charset="0"/>
                <a:cs typeface="Arial" panose="020B0604020202020204" pitchFamily="34" charset="0"/>
              </a:rPr>
              <a:t>** Includes Electricity, Delivery, and Regulatory Charges. Excludes HST and 8% rebate.</a:t>
            </a:r>
            <a:endParaRPr lang="en-CA" sz="900" i="1" dirty="0">
              <a:solidFill>
                <a:prstClr val="black"/>
              </a:solidFill>
              <a:latin typeface="Arial" panose="020B0604020202020204" pitchFamily="34" charset="0"/>
              <a:cs typeface="Arial" panose="020B0604020202020204" pitchFamily="34" charset="0"/>
            </a:endParaRPr>
          </a:p>
        </p:txBody>
      </p:sp>
      <p:sp>
        <p:nvSpPr>
          <p:cNvPr id="11" name="Content Placeholder 2"/>
          <p:cNvSpPr txBox="1">
            <a:spLocks/>
          </p:cNvSpPr>
          <p:nvPr/>
        </p:nvSpPr>
        <p:spPr>
          <a:xfrm>
            <a:off x="457200" y="1219200"/>
            <a:ext cx="8280000" cy="553616"/>
          </a:xfrm>
          <a:prstGeom prst="rect">
            <a:avLst/>
          </a:prstGeom>
        </p:spPr>
        <p:txBody>
          <a:bodyPr vert="horz" lIns="91440" tIns="45720" rIns="91440" bIns="45720" rtlCol="0">
            <a:norm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smtClean="0">
                <a:latin typeface="Arial" panose="020B0604020202020204" pitchFamily="34" charset="0"/>
                <a:cs typeface="Arial" panose="020B0604020202020204" pitchFamily="34" charset="0"/>
              </a:rPr>
              <a:t>Below is an example of a Toronto Hydro customer at different consumption levels and the level of subsidy they would receive.</a:t>
            </a:r>
            <a:endParaRPr lang="en-CA" sz="1400" dirty="0" smtClean="0">
              <a:latin typeface="Arial" panose="020B0604020202020204" pitchFamily="34" charset="0"/>
              <a:cs typeface="Arial" panose="020B0604020202020204" pitchFamily="34" charset="0"/>
            </a:endParaRPr>
          </a:p>
          <a:p>
            <a:endParaRPr lang="en-CA" sz="1400" dirty="0"/>
          </a:p>
        </p:txBody>
      </p:sp>
      <p:sp>
        <p:nvSpPr>
          <p:cNvPr id="8" name="Rectangle 7"/>
          <p:cNvSpPr/>
          <p:nvPr/>
        </p:nvSpPr>
        <p:spPr>
          <a:xfrm>
            <a:off x="1331640" y="1770402"/>
            <a:ext cx="4032448" cy="553998"/>
          </a:xfrm>
          <a:prstGeom prst="rect">
            <a:avLst/>
          </a:prstGeom>
          <a:solidFill>
            <a:schemeClr val="bg1"/>
          </a:solidFill>
        </p:spPr>
        <p:txBody>
          <a:bodyPr wrap="square">
            <a:spAutoFit/>
          </a:bodyPr>
          <a:lstStyle/>
          <a:p>
            <a:pPr algn="ctr">
              <a:defRPr sz="1000" b="1" i="0" u="none" strike="noStrike" kern="1200" baseline="0">
                <a:solidFill>
                  <a:prstClr val="black"/>
                </a:solidFill>
                <a:latin typeface="+mn-lt"/>
                <a:ea typeface="+mn-ea"/>
                <a:cs typeface="+mn-cs"/>
              </a:defRPr>
            </a:pPr>
            <a:r>
              <a:rPr lang="en-CA" dirty="0"/>
              <a:t>Impacts of $55 Delivery Line Cap on Toronto Hydro Residential Customers</a:t>
            </a:r>
          </a:p>
          <a:p>
            <a:pPr algn="ctr">
              <a:defRPr sz="1000" b="1" i="0" u="none" strike="noStrike" kern="1200" baseline="0">
                <a:solidFill>
                  <a:prstClr val="black"/>
                </a:solidFill>
                <a:latin typeface="+mn-lt"/>
                <a:ea typeface="+mn-ea"/>
                <a:cs typeface="+mn-cs"/>
              </a:defRPr>
            </a:pPr>
            <a:r>
              <a:rPr lang="en-CA" dirty="0"/>
              <a:t>Various Consumption Levels – 2016 Rates</a:t>
            </a:r>
          </a:p>
        </p:txBody>
      </p:sp>
    </p:spTree>
    <p:extLst>
      <p:ext uri="{BB962C8B-B14F-4D97-AF65-F5344CB8AC3E}">
        <p14:creationId xmlns:p14="http://schemas.microsoft.com/office/powerpoint/2010/main" val="3758639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rmAutofit/>
          </a:bodyPr>
          <a:lstStyle/>
          <a:p>
            <a:r>
              <a:rPr lang="en-US" sz="2400" b="0" dirty="0" smtClean="0">
                <a:latin typeface="Arial" charset="0"/>
                <a:ea typeface="Arial" charset="0"/>
                <a:cs typeface="Arial" charset="0"/>
              </a:rPr>
              <a:t>Context</a:t>
            </a:r>
            <a:endParaRPr lang="en-US" sz="2400" b="0" dirty="0">
              <a:latin typeface="Arial" charset="0"/>
              <a:ea typeface="Arial" charset="0"/>
              <a:cs typeface="Arial" charset="0"/>
            </a:endParaRPr>
          </a:p>
        </p:txBody>
      </p:sp>
      <p:sp>
        <p:nvSpPr>
          <p:cNvPr id="3" name="Content Placeholder 2"/>
          <p:cNvSpPr>
            <a:spLocks noGrp="1"/>
          </p:cNvSpPr>
          <p:nvPr>
            <p:ph idx="1"/>
          </p:nvPr>
        </p:nvSpPr>
        <p:spPr>
          <a:xfrm>
            <a:off x="457200" y="1123576"/>
            <a:ext cx="8280920" cy="5112568"/>
          </a:xfrm>
        </p:spPr>
        <p:txBody>
          <a:bodyPr>
            <a:noAutofit/>
          </a:bodyPr>
          <a:lstStyle/>
          <a:p>
            <a:r>
              <a:rPr lang="en-CA" sz="1400" dirty="0">
                <a:latin typeface="Arial" panose="020B0604020202020204" pitchFamily="34" charset="0"/>
                <a:cs typeface="Arial" panose="020B0604020202020204" pitchFamily="34" charset="0"/>
              </a:rPr>
              <a:t>Electricity costs are increasing as the necessary investments are made to decarbonize and modernize the province’s electricity </a:t>
            </a:r>
            <a:r>
              <a:rPr lang="en-CA" sz="1400" dirty="0" smtClean="0">
                <a:latin typeface="Arial" panose="020B0604020202020204" pitchFamily="34" charset="0"/>
                <a:cs typeface="Arial" panose="020B0604020202020204" pitchFamily="34" charset="0"/>
              </a:rPr>
              <a:t>infrastructure (i.e., $35 billion+ investment in cleaner generation and $</a:t>
            </a:r>
            <a:r>
              <a:rPr lang="en-CA" sz="1400" dirty="0">
                <a:latin typeface="Arial" panose="020B0604020202020204" pitchFamily="34" charset="0"/>
                <a:cs typeface="Arial" panose="020B0604020202020204" pitchFamily="34" charset="0"/>
              </a:rPr>
              <a:t>15.5 </a:t>
            </a:r>
            <a:r>
              <a:rPr lang="en-CA" sz="1400" dirty="0" smtClean="0">
                <a:latin typeface="Arial" panose="020B0604020202020204" pitchFamily="34" charset="0"/>
                <a:cs typeface="Arial" panose="020B0604020202020204" pitchFamily="34" charset="0"/>
              </a:rPr>
              <a:t>billion investment in Hydro One transmission </a:t>
            </a:r>
            <a:r>
              <a:rPr lang="en-CA" sz="1400" dirty="0">
                <a:latin typeface="Arial" panose="020B0604020202020204" pitchFamily="34" charset="0"/>
                <a:cs typeface="Arial" panose="020B0604020202020204" pitchFamily="34" charset="0"/>
              </a:rPr>
              <a:t>and distribution </a:t>
            </a:r>
            <a:r>
              <a:rPr lang="en-CA" sz="1400" dirty="0" smtClean="0">
                <a:latin typeface="Arial" panose="020B0604020202020204" pitchFamily="34" charset="0"/>
                <a:cs typeface="Arial" panose="020B0604020202020204" pitchFamily="34" charset="0"/>
              </a:rPr>
              <a:t>systems).</a:t>
            </a:r>
          </a:p>
          <a:p>
            <a:pPr marL="0" indent="0">
              <a:buNone/>
            </a:pPr>
            <a:endParaRPr lang="en-US" sz="1000" dirty="0" smtClean="0">
              <a:latin typeface="Arial" panose="020B0604020202020204" pitchFamily="34" charset="0"/>
              <a:ea typeface="Arial" charset="0"/>
              <a:cs typeface="Arial" panose="020B0604020202020204" pitchFamily="34" charset="0"/>
            </a:endParaRPr>
          </a:p>
          <a:p>
            <a:r>
              <a:rPr lang="en-US" sz="1400" dirty="0" smtClean="0">
                <a:latin typeface="Arial" panose="020B0604020202020204" pitchFamily="34" charset="0"/>
                <a:ea typeface="Arial" charset="0"/>
                <a:cs typeface="Arial" panose="020B0604020202020204" pitchFamily="34" charset="0"/>
              </a:rPr>
              <a:t>Ontario has taken a number of actions to lower electricity costs </a:t>
            </a:r>
            <a:r>
              <a:rPr lang="en-US" sz="1400" dirty="0">
                <a:latin typeface="Arial" panose="020B0604020202020204" pitchFamily="34" charset="0"/>
                <a:ea typeface="Arial" charset="0"/>
                <a:cs typeface="Arial" panose="020B0604020202020204" pitchFamily="34" charset="0"/>
              </a:rPr>
              <a:t>for </a:t>
            </a:r>
            <a:r>
              <a:rPr lang="en-US" sz="1400" dirty="0" smtClean="0">
                <a:latin typeface="Arial" panose="020B0604020202020204" pitchFamily="34" charset="0"/>
                <a:ea typeface="Arial" charset="0"/>
                <a:cs typeface="Arial" panose="020B0604020202020204" pitchFamily="34" charset="0"/>
              </a:rPr>
              <a:t>all consumers by:  </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Deferring </a:t>
            </a:r>
            <a:r>
              <a:rPr lang="en-US" sz="1200" dirty="0">
                <a:latin typeface="Arial" panose="020B0604020202020204" pitchFamily="34" charset="0"/>
                <a:cs typeface="Arial" panose="020B0604020202020204" pitchFamily="34" charset="0"/>
              </a:rPr>
              <a:t>investments in generation (e.g., new build nuclear), improving market efficiency (e.g., wind dispatch) and decreasing the cost of renewable procurements (e.g., </a:t>
            </a:r>
            <a:r>
              <a:rPr lang="en-US" sz="1200" dirty="0" smtClean="0">
                <a:latin typeface="Arial" panose="020B0604020202020204" pitchFamily="34" charset="0"/>
                <a:cs typeface="Arial" panose="020B0604020202020204" pitchFamily="34" charset="0"/>
              </a:rPr>
              <a:t>GEIA renegotiation</a:t>
            </a:r>
            <a:r>
              <a:rPr lang="en-US" sz="1200" dirty="0">
                <a:latin typeface="Arial" panose="020B0604020202020204" pitchFamily="34" charset="0"/>
                <a:cs typeface="Arial" panose="020B0604020202020204" pitchFamily="34" charset="0"/>
              </a:rPr>
              <a:t>, decreasing FIT prices).</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Increasing cost </a:t>
            </a:r>
            <a:r>
              <a:rPr lang="en-US" sz="1200" dirty="0">
                <a:latin typeface="Arial" panose="020B0604020202020204" pitchFamily="34" charset="0"/>
                <a:cs typeface="Arial" panose="020B0604020202020204" pitchFamily="34" charset="0"/>
              </a:rPr>
              <a:t>effectiveness and </a:t>
            </a:r>
            <a:r>
              <a:rPr lang="en-US" sz="1200" dirty="0" smtClean="0">
                <a:latin typeface="Arial" panose="020B0604020202020204" pitchFamily="34" charset="0"/>
                <a:cs typeface="Arial" panose="020B0604020202020204" pitchFamily="34" charset="0"/>
              </a:rPr>
              <a:t>improving </a:t>
            </a:r>
            <a:r>
              <a:rPr lang="en-US" sz="1200" dirty="0">
                <a:latin typeface="Arial" panose="020B0604020202020204" pitchFamily="34" charset="0"/>
                <a:cs typeface="Arial" panose="020B0604020202020204" pitchFamily="34" charset="0"/>
              </a:rPr>
              <a:t>efficiency by adopting new electricity market approaches (e.g., competitive </a:t>
            </a:r>
            <a:r>
              <a:rPr lang="en-CA" sz="1200" dirty="0" smtClean="0">
                <a:latin typeface="Arial" panose="020B0604020202020204" pitchFamily="34" charset="0"/>
                <a:cs typeface="Arial" panose="020B0604020202020204" pitchFamily="34" charset="0"/>
              </a:rPr>
              <a:t>LRP, </a:t>
            </a:r>
            <a:r>
              <a:rPr lang="en-CA" sz="1200" dirty="0">
                <a:latin typeface="Arial" panose="020B0604020202020204" pitchFamily="34" charset="0"/>
                <a:cs typeface="Arial" panose="020B0604020202020204" pitchFamily="34" charset="0"/>
              </a:rPr>
              <a:t>no new NUG </a:t>
            </a:r>
            <a:r>
              <a:rPr lang="en-CA" sz="1200" dirty="0" smtClean="0">
                <a:latin typeface="Arial" panose="020B0604020202020204" pitchFamily="34" charset="0"/>
                <a:cs typeface="Arial" panose="020B0604020202020204" pitchFamily="34" charset="0"/>
              </a:rPr>
              <a:t>contracting</a:t>
            </a:r>
            <a:r>
              <a:rPr lang="en-US" sz="1200" dirty="0" smtClean="0">
                <a:latin typeface="Arial" panose="020B0604020202020204" pitchFamily="34" charset="0"/>
                <a:cs typeface="Arial" panose="020B0604020202020204" pitchFamily="34" charset="0"/>
              </a:rPr>
              <a:t>). </a:t>
            </a:r>
          </a:p>
          <a:p>
            <a:endParaRPr lang="en-CA" sz="1000"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Following </a:t>
            </a:r>
            <a:r>
              <a:rPr lang="en-CA" sz="1400" dirty="0">
                <a:latin typeface="Arial" panose="020B0604020202020204" pitchFamily="34" charset="0"/>
                <a:cs typeface="Arial" panose="020B0604020202020204" pitchFamily="34" charset="0"/>
              </a:rPr>
              <a:t>the 2016 Throne Speech, </a:t>
            </a:r>
            <a:r>
              <a:rPr lang="en-CA" sz="1400" dirty="0" smtClean="0">
                <a:latin typeface="Arial" panose="020B0604020202020204" pitchFamily="34" charset="0"/>
                <a:cs typeface="Arial" panose="020B0604020202020204" pitchFamily="34" charset="0"/>
              </a:rPr>
              <a:t>actions </a:t>
            </a:r>
            <a:r>
              <a:rPr lang="en-CA" sz="1400" dirty="0">
                <a:latin typeface="Arial" panose="020B0604020202020204" pitchFamily="34" charset="0"/>
                <a:cs typeface="Arial" panose="020B0604020202020204" pitchFamily="34" charset="0"/>
              </a:rPr>
              <a:t>were announced to further reduce electricity costs </a:t>
            </a:r>
            <a:r>
              <a:rPr lang="en-CA" sz="1400" dirty="0" smtClean="0">
                <a:latin typeface="Arial" panose="020B0604020202020204" pitchFamily="34" charset="0"/>
                <a:cs typeface="Arial" panose="020B0604020202020204" pitchFamily="34" charset="0"/>
              </a:rPr>
              <a:t>by: </a:t>
            </a: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Providing an 8% rebate </a:t>
            </a:r>
            <a:r>
              <a:rPr lang="en-CA" sz="1200" dirty="0">
                <a:latin typeface="Arial" panose="020B0604020202020204" pitchFamily="34" charset="0"/>
                <a:cs typeface="Arial" panose="020B0604020202020204" pitchFamily="34" charset="0"/>
              </a:rPr>
              <a:t>($11/month </a:t>
            </a:r>
            <a:r>
              <a:rPr lang="en-CA" sz="1200" dirty="0" smtClean="0">
                <a:latin typeface="Arial" panose="020B0604020202020204" pitchFamily="34" charset="0"/>
                <a:cs typeface="Arial" panose="020B0604020202020204" pitchFamily="34" charset="0"/>
              </a:rPr>
              <a:t>savings), updating RRRP ($</a:t>
            </a:r>
            <a:r>
              <a:rPr lang="en-CA" sz="1200" dirty="0">
                <a:latin typeface="Arial" panose="020B0604020202020204" pitchFamily="34" charset="0"/>
                <a:cs typeface="Arial" panose="020B0604020202020204" pitchFamily="34" charset="0"/>
              </a:rPr>
              <a:t>45/month </a:t>
            </a:r>
            <a:r>
              <a:rPr lang="en-CA" sz="1200" dirty="0" smtClean="0">
                <a:latin typeface="Arial" panose="020B0604020202020204" pitchFamily="34" charset="0"/>
                <a:cs typeface="Arial" panose="020B0604020202020204" pitchFamily="34" charset="0"/>
              </a:rPr>
              <a:t>savings), expanding ICI (</a:t>
            </a:r>
            <a:r>
              <a:rPr lang="en-CA" sz="1200" dirty="0">
                <a:latin typeface="Arial" panose="020B0604020202020204" pitchFamily="34" charset="0"/>
                <a:cs typeface="Arial" panose="020B0604020202020204" pitchFamily="34" charset="0"/>
              </a:rPr>
              <a:t>up to one-third savings for </a:t>
            </a:r>
            <a:r>
              <a:rPr lang="en-CA" sz="1200" dirty="0" smtClean="0">
                <a:latin typeface="Arial" panose="020B0604020202020204" pitchFamily="34" charset="0"/>
                <a:cs typeface="Arial" panose="020B0604020202020204" pitchFamily="34" charset="0"/>
              </a:rPr>
              <a:t>participants) and suspending the LRP II </a:t>
            </a:r>
            <a:r>
              <a:rPr lang="en-CA" sz="1200" dirty="0">
                <a:latin typeface="Arial" panose="020B0604020202020204" pitchFamily="34" charset="0"/>
                <a:cs typeface="Arial" panose="020B0604020202020204" pitchFamily="34" charset="0"/>
              </a:rPr>
              <a:t>and the </a:t>
            </a:r>
            <a:r>
              <a:rPr lang="en-CA" sz="1200" dirty="0" smtClean="0">
                <a:latin typeface="Arial" panose="020B0604020202020204" pitchFamily="34" charset="0"/>
                <a:cs typeface="Arial" panose="020B0604020202020204" pitchFamily="34" charset="0"/>
              </a:rPr>
              <a:t>EFWSOP </a:t>
            </a:r>
            <a:r>
              <a:rPr lang="en-CA" sz="1200" dirty="0">
                <a:latin typeface="Arial" panose="020B0604020202020204" pitchFamily="34" charset="0"/>
                <a:cs typeface="Arial" panose="020B0604020202020204" pitchFamily="34" charset="0"/>
              </a:rPr>
              <a:t>(up to $3.8 billion in cost savings</a:t>
            </a:r>
            <a:r>
              <a:rPr lang="en-CA" sz="1200" dirty="0" smtClean="0">
                <a:latin typeface="Arial" panose="020B0604020202020204" pitchFamily="34" charset="0"/>
                <a:cs typeface="Arial" panose="020B0604020202020204" pitchFamily="34" charset="0"/>
              </a:rPr>
              <a:t>).</a:t>
            </a:r>
          </a:p>
          <a:p>
            <a:pPr lvl="1">
              <a:buFont typeface="Arial" panose="020B0604020202020204" pitchFamily="34" charset="0"/>
              <a:buChar char="–"/>
            </a:pPr>
            <a:endParaRPr lang="en-US" sz="1000" dirty="0">
              <a:latin typeface="Arial" charset="0"/>
              <a:ea typeface="Arial" charset="0"/>
              <a:cs typeface="Arial" charset="0"/>
            </a:endParaRPr>
          </a:p>
          <a:p>
            <a:r>
              <a:rPr lang="en-CA" sz="1400" dirty="0">
                <a:latin typeface="Arial" panose="020B0604020202020204" pitchFamily="34" charset="0"/>
                <a:cs typeface="Arial" panose="020B0604020202020204" pitchFamily="34" charset="0"/>
              </a:rPr>
              <a:t>On November 28, 2016, the Minister of Energy announced</a:t>
            </a:r>
            <a:r>
              <a:rPr lang="en-US" sz="1400" dirty="0">
                <a:latin typeface="Arial" panose="020B0604020202020204" pitchFamily="34" charset="0"/>
                <a:cs typeface="Arial" panose="020B0604020202020204" pitchFamily="34" charset="0"/>
              </a:rPr>
              <a:t> the </a:t>
            </a:r>
            <a:r>
              <a:rPr lang="en-CA" sz="1400" dirty="0">
                <a:latin typeface="Arial" panose="020B0604020202020204" pitchFamily="34" charset="0"/>
                <a:cs typeface="Arial" panose="020B0604020202020204" pitchFamily="34" charset="0"/>
              </a:rPr>
              <a:t>need for </a:t>
            </a:r>
            <a:r>
              <a:rPr lang="en-US" sz="1400" dirty="0">
                <a:latin typeface="Arial" panose="020B0604020202020204" pitchFamily="34" charset="0"/>
                <a:cs typeface="Arial" panose="020B0604020202020204" pitchFamily="34" charset="0"/>
              </a:rPr>
              <a:t>changes in h</a:t>
            </a:r>
            <a:r>
              <a:rPr lang="en-CA" sz="1400" dirty="0" err="1">
                <a:latin typeface="Arial" panose="020B0604020202020204" pitchFamily="34" charset="0"/>
                <a:cs typeface="Arial" panose="020B0604020202020204" pitchFamily="34" charset="0"/>
              </a:rPr>
              <a:t>ow</a:t>
            </a:r>
            <a:r>
              <a:rPr lang="en-CA" sz="1400" dirty="0">
                <a:latin typeface="Arial" panose="020B0604020202020204" pitchFamily="34" charset="0"/>
                <a:cs typeface="Arial" panose="020B0604020202020204" pitchFamily="34" charset="0"/>
              </a:rPr>
              <a:t> electricity resources are procured,  the need for wholesale market renewal and greater electricity consumer choice. </a:t>
            </a:r>
          </a:p>
          <a:p>
            <a:pPr marL="0" indent="0">
              <a:buNone/>
            </a:pPr>
            <a:endParaRPr lang="en-CA" sz="800" dirty="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The Ministry of Energy is currently updating its Long-Term Energy Plan (LTEP)</a:t>
            </a:r>
            <a:r>
              <a:rPr lang="en-US" sz="1400" dirty="0">
                <a:latin typeface="Arial" panose="020B0604020202020204" pitchFamily="34" charset="0"/>
                <a:cs typeface="Arial" panose="020B0604020202020204" pitchFamily="34" charset="0"/>
              </a:rPr>
              <a:t>,  which provides an opportunity to consider a range of policy changes to  how the Ontario energy sector operates.    </a:t>
            </a:r>
            <a:endParaRPr lang="en-CA" sz="1400" dirty="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a:p>
            <a:pPr marL="457200" lvl="1" indent="0">
              <a:spcBef>
                <a:spcPts val="0"/>
              </a:spcBef>
              <a:spcAft>
                <a:spcPts val="200"/>
              </a:spcAft>
              <a:buNone/>
            </a:pPr>
            <a:endParaRPr lang="en-US" sz="1400" dirty="0">
              <a:latin typeface="Arial" panose="020B0604020202020204" pitchFamily="34" charset="0"/>
              <a:ea typeface="Arial" charset="0"/>
              <a:cs typeface="Arial" panose="020B0604020202020204" pitchFamily="34" charset="0"/>
            </a:endParaRPr>
          </a:p>
          <a:p>
            <a:endParaRPr lang="en-US" sz="1400"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398627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smtClean="0">
                <a:latin typeface="Arial" panose="020B0604020202020204" pitchFamily="34" charset="0"/>
                <a:cs typeface="Arial" panose="020B0604020202020204" pitchFamily="34" charset="0"/>
              </a:rPr>
              <a:t>3a. Ontario Electricity Support Program (OESP) Expansion</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a:spcBef>
                <a:spcPts val="600"/>
              </a:spcBef>
              <a:spcAft>
                <a:spcPts val="600"/>
              </a:spcAft>
            </a:pPr>
            <a:r>
              <a:rPr lang="en-CA" sz="1400" dirty="0">
                <a:latin typeface="Arial" panose="020B0604020202020204" pitchFamily="34" charset="0"/>
                <a:cs typeface="Arial" panose="020B0604020202020204" pitchFamily="34" charset="0"/>
              </a:rPr>
              <a:t>The OESP is an income-tested, application based program that lowers the electricity costs of the most vulnerable consumers by providing a rebate directly on their electricity bills. </a:t>
            </a:r>
            <a:endParaRPr lang="en-CA" sz="1400" dirty="0" smtClean="0">
              <a:latin typeface="Arial" panose="020B0604020202020204" pitchFamily="34" charset="0"/>
              <a:cs typeface="Arial" panose="020B0604020202020204" pitchFamily="34" charset="0"/>
            </a:endParaRPr>
          </a:p>
          <a:p>
            <a:pPr>
              <a:spcBef>
                <a:spcPts val="600"/>
              </a:spcBef>
              <a:spcAft>
                <a:spcPts val="600"/>
              </a:spcAft>
            </a:pPr>
            <a:r>
              <a:rPr lang="en-CA" sz="1400" dirty="0" smtClean="0">
                <a:latin typeface="Arial" panose="020B0604020202020204" pitchFamily="34" charset="0"/>
                <a:cs typeface="Arial" panose="020B0604020202020204" pitchFamily="34" charset="0"/>
              </a:rPr>
              <a:t>The </a:t>
            </a:r>
            <a:r>
              <a:rPr lang="en-CA" sz="1400" dirty="0">
                <a:latin typeface="Arial" panose="020B0604020202020204" pitchFamily="34" charset="0"/>
                <a:cs typeface="Arial" panose="020B0604020202020204" pitchFamily="34" charset="0"/>
              </a:rPr>
              <a:t>OESP provides basic benefits to most consumers and enhanced benefits to Indigenous customers and customers with electric heat and medical </a:t>
            </a:r>
            <a:r>
              <a:rPr lang="en-CA" sz="1400" dirty="0" smtClean="0">
                <a:latin typeface="Arial" panose="020B0604020202020204" pitchFamily="34" charset="0"/>
                <a:cs typeface="Arial" panose="020B0604020202020204" pitchFamily="34" charset="0"/>
              </a:rPr>
              <a:t>devices. </a:t>
            </a:r>
          </a:p>
          <a:p>
            <a:pPr>
              <a:spcBef>
                <a:spcPts val="600"/>
              </a:spcBef>
              <a:spcAft>
                <a:spcPts val="600"/>
              </a:spcAft>
            </a:pPr>
            <a:r>
              <a:rPr lang="en-CA" sz="1400" dirty="0" smtClean="0">
                <a:latin typeface="Arial" panose="020B0604020202020204" pitchFamily="34" charset="0"/>
                <a:cs typeface="Arial" panose="020B0604020202020204" pitchFamily="34" charset="0"/>
              </a:rPr>
              <a:t>OESP funding is collected from a charge levied on all electricity ratepayers. Based on current level of program up-take and funding collection, OESP program benefits could be increased across the board by 50</a:t>
            </a:r>
            <a:r>
              <a:rPr lang="en-CA" sz="1400" dirty="0">
                <a:latin typeface="Arial" panose="020B0604020202020204" pitchFamily="34" charset="0"/>
                <a:cs typeface="Arial" panose="020B0604020202020204" pitchFamily="34" charset="0"/>
              </a:rPr>
              <a:t>%. </a:t>
            </a:r>
            <a:r>
              <a:rPr lang="en-CA" sz="1400" dirty="0" smtClean="0">
                <a:latin typeface="Arial" panose="020B0604020202020204" pitchFamily="34" charset="0"/>
                <a:cs typeface="Arial" panose="020B0604020202020204" pitchFamily="34" charset="0"/>
              </a:rPr>
              <a:t>This would mean:</a:t>
            </a:r>
          </a:p>
          <a:p>
            <a:pPr marL="685800" lvl="2">
              <a:spcBef>
                <a:spcPts val="300"/>
              </a:spcBef>
              <a:spcAft>
                <a:spcPts val="600"/>
              </a:spcAft>
            </a:pPr>
            <a:r>
              <a:rPr lang="en-CA" sz="1200" dirty="0">
                <a:latin typeface="Arial" panose="020B0604020202020204" pitchFamily="34" charset="0"/>
                <a:cs typeface="Arial" panose="020B0604020202020204" pitchFamily="34" charset="0"/>
              </a:rPr>
              <a:t>Single low income consumers would see an increase from $30 to $45/ month ($540/year); </a:t>
            </a:r>
          </a:p>
          <a:p>
            <a:pPr marL="685800" lvl="2">
              <a:spcBef>
                <a:spcPts val="300"/>
              </a:spcBef>
              <a:spcAft>
                <a:spcPts val="600"/>
              </a:spcAft>
            </a:pPr>
            <a:r>
              <a:rPr lang="en-CA" sz="1200" dirty="0">
                <a:latin typeface="Arial" panose="020B0604020202020204" pitchFamily="34" charset="0"/>
                <a:cs typeface="Arial" panose="020B0604020202020204" pitchFamily="34" charset="0"/>
              </a:rPr>
              <a:t>Families of four with electric heat could see an increase from $55 to $82.50/month ($990/year</a:t>
            </a:r>
            <a:r>
              <a:rPr lang="en-CA" sz="1200" dirty="0" smtClean="0">
                <a:latin typeface="Arial" panose="020B0604020202020204" pitchFamily="34" charset="0"/>
                <a:cs typeface="Arial" panose="020B0604020202020204" pitchFamily="34" charset="0"/>
              </a:rPr>
              <a:t>); and</a:t>
            </a:r>
            <a:endParaRPr lang="en-CA" sz="1200" dirty="0">
              <a:latin typeface="Arial" panose="020B0604020202020204" pitchFamily="34" charset="0"/>
              <a:cs typeface="Arial" panose="020B0604020202020204" pitchFamily="34" charset="0"/>
            </a:endParaRPr>
          </a:p>
          <a:p>
            <a:pPr marL="685800" lvl="2">
              <a:spcBef>
                <a:spcPts val="300"/>
              </a:spcBef>
              <a:spcAft>
                <a:spcPts val="600"/>
              </a:spcAft>
            </a:pPr>
            <a:r>
              <a:rPr lang="en-CA" sz="1200" dirty="0">
                <a:latin typeface="Arial" panose="020B0604020202020204" pitchFamily="34" charset="0"/>
                <a:cs typeface="Arial" panose="020B0604020202020204" pitchFamily="34" charset="0"/>
              </a:rPr>
              <a:t>Indigenous and Métis consumers would also see benefit increases at the same level as those with electric heat and medical devices</a:t>
            </a:r>
            <a:r>
              <a:rPr lang="en-CA" sz="1200" dirty="0" smtClean="0">
                <a:latin typeface="Arial" panose="020B0604020202020204" pitchFamily="34" charset="0"/>
                <a:cs typeface="Arial" panose="020B0604020202020204" pitchFamily="34" charset="0"/>
              </a:rPr>
              <a:t>.</a:t>
            </a:r>
          </a:p>
          <a:p>
            <a:pPr marL="1143000" lvl="3">
              <a:spcBef>
                <a:spcPts val="300"/>
              </a:spcBef>
              <a:spcAft>
                <a:spcPts val="600"/>
              </a:spcAft>
              <a:buFont typeface="Courier New" panose="02070309020205020404" pitchFamily="49" charset="0"/>
              <a:buChar char="o"/>
            </a:pPr>
            <a:r>
              <a:rPr lang="en-CA" sz="1100" dirty="0" smtClean="0">
                <a:latin typeface="Arial" panose="020B0604020202020204" pitchFamily="34" charset="0"/>
                <a:cs typeface="Arial" panose="020B0604020202020204" pitchFamily="34" charset="0"/>
              </a:rPr>
              <a:t>The Ministry is also considering options to support a “Delivery” line credit for Indigenous consumers. This would cost ~$18 million/year (Option 2d on slide 8) and would save Indigenous consumers between $75 and $100/month.</a:t>
            </a:r>
            <a:endParaRPr lang="en-CA" sz="1100" dirty="0">
              <a:latin typeface="Arial" panose="020B0604020202020204" pitchFamily="34" charset="0"/>
              <a:cs typeface="Arial" panose="020B0604020202020204" pitchFamily="34" charset="0"/>
            </a:endParaRPr>
          </a:p>
          <a:p>
            <a:pPr>
              <a:spcBef>
                <a:spcPts val="600"/>
              </a:spcBef>
              <a:spcAft>
                <a:spcPts val="600"/>
              </a:spcAft>
            </a:pPr>
            <a:r>
              <a:rPr lang="en-CA" sz="1400" dirty="0" smtClean="0">
                <a:latin typeface="Arial" panose="020B0604020202020204" pitchFamily="34" charset="0"/>
                <a:cs typeface="Arial" panose="020B0604020202020204" pitchFamily="34" charset="0"/>
              </a:rPr>
              <a:t>Greater focus and support can be placed on lower income Ontarians by funding OESP through the tax base. This would also reduce costs for all consumers as a result of eliminating the OESP charge.</a:t>
            </a:r>
          </a:p>
          <a:p>
            <a:pPr marL="685800" lvl="2">
              <a:spcBef>
                <a:spcPts val="300"/>
              </a:spcBef>
              <a:spcAft>
                <a:spcPts val="600"/>
              </a:spcAft>
            </a:pPr>
            <a:r>
              <a:rPr lang="en-CA" sz="1200" dirty="0">
                <a:latin typeface="Arial" panose="020B0604020202020204" pitchFamily="34" charset="0"/>
                <a:cs typeface="Arial" panose="020B0604020202020204" pitchFamily="34" charset="0"/>
              </a:rPr>
              <a:t>Average residential customer savings: $</a:t>
            </a:r>
            <a:r>
              <a:rPr lang="en-CA" sz="1200" dirty="0" smtClean="0">
                <a:latin typeface="Arial" panose="020B0604020202020204" pitchFamily="34" charset="0"/>
                <a:cs typeface="Arial" panose="020B0604020202020204" pitchFamily="34" charset="0"/>
              </a:rPr>
              <a:t>0.83/month; and</a:t>
            </a:r>
            <a:endParaRPr lang="en-CA" sz="1200" dirty="0">
              <a:latin typeface="Arial" panose="020B0604020202020204" pitchFamily="34" charset="0"/>
              <a:cs typeface="Arial" panose="020B0604020202020204" pitchFamily="34" charset="0"/>
            </a:endParaRPr>
          </a:p>
          <a:p>
            <a:pPr marL="685800" lvl="2">
              <a:spcBef>
                <a:spcPts val="300"/>
              </a:spcBef>
              <a:spcAft>
                <a:spcPts val="600"/>
              </a:spcAft>
            </a:pPr>
            <a:r>
              <a:rPr lang="en-CA" sz="1200" dirty="0">
                <a:latin typeface="Arial" panose="020B0604020202020204" pitchFamily="34" charset="0"/>
                <a:cs typeface="Arial" panose="020B0604020202020204" pitchFamily="34" charset="0"/>
              </a:rPr>
              <a:t>Average industrial customer savings: $</a:t>
            </a:r>
            <a:r>
              <a:rPr lang="en-CA" sz="1200" dirty="0" smtClean="0">
                <a:latin typeface="Arial" panose="020B0604020202020204" pitchFamily="34" charset="0"/>
                <a:cs typeface="Arial" panose="020B0604020202020204" pitchFamily="34" charset="0"/>
              </a:rPr>
              <a:t>1.10/</a:t>
            </a:r>
            <a:r>
              <a:rPr lang="en-CA" sz="1200" dirty="0" err="1" smtClean="0">
                <a:latin typeface="Arial" panose="020B0604020202020204" pitchFamily="34" charset="0"/>
                <a:cs typeface="Arial" panose="020B0604020202020204" pitchFamily="34" charset="0"/>
              </a:rPr>
              <a:t>MWh</a:t>
            </a:r>
            <a:r>
              <a:rPr lang="en-CA"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9349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smtClean="0">
                <a:latin typeface="Arial" panose="020B0604020202020204" pitchFamily="34" charset="0"/>
                <a:cs typeface="Arial" panose="020B0604020202020204" pitchFamily="34" charset="0"/>
              </a:rPr>
              <a:t>3a. OESP Expansion –</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Fiscal Impacts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a:spcBef>
                <a:spcPts val="600"/>
              </a:spcBef>
              <a:spcAft>
                <a:spcPts val="600"/>
              </a:spcAft>
            </a:pPr>
            <a:r>
              <a:rPr lang="en-US" sz="1100" dirty="0" smtClean="0">
                <a:latin typeface="Arial" panose="020B0604020202020204" pitchFamily="34" charset="0"/>
                <a:cs typeface="Arial" panose="020B0604020202020204" pitchFamily="34" charset="0"/>
              </a:rPr>
              <a:t>Table below shows estimate of program costs up to 2022:</a:t>
            </a:r>
          </a:p>
          <a:p>
            <a:pPr>
              <a:spcBef>
                <a:spcPts val="600"/>
              </a:spcBef>
              <a:spcAft>
                <a:spcPts val="600"/>
              </a:spcAft>
            </a:pPr>
            <a:endParaRPr lang="en-US" sz="1100" dirty="0">
              <a:latin typeface="Arial" panose="020B0604020202020204" pitchFamily="34" charset="0"/>
              <a:cs typeface="Arial" panose="020B0604020202020204" pitchFamily="34" charset="0"/>
            </a:endParaRPr>
          </a:p>
          <a:p>
            <a:pPr>
              <a:spcBef>
                <a:spcPts val="600"/>
              </a:spcBef>
              <a:spcAft>
                <a:spcPts val="600"/>
              </a:spcAft>
            </a:pPr>
            <a:endParaRPr lang="en-US" sz="1100" dirty="0" smtClean="0">
              <a:latin typeface="Arial" panose="020B0604020202020204" pitchFamily="34" charset="0"/>
              <a:cs typeface="Arial" panose="020B0604020202020204" pitchFamily="34" charset="0"/>
            </a:endParaRPr>
          </a:p>
          <a:p>
            <a:pPr>
              <a:spcBef>
                <a:spcPts val="600"/>
              </a:spcBef>
              <a:spcAft>
                <a:spcPts val="600"/>
              </a:spcAft>
            </a:pPr>
            <a:endParaRPr lang="en-US" sz="1100" dirty="0">
              <a:latin typeface="Arial" panose="020B0604020202020204" pitchFamily="34" charset="0"/>
              <a:cs typeface="Arial" panose="020B0604020202020204" pitchFamily="34" charset="0"/>
            </a:endParaRPr>
          </a:p>
          <a:p>
            <a:pPr>
              <a:spcBef>
                <a:spcPts val="600"/>
              </a:spcBef>
              <a:spcAft>
                <a:spcPts val="600"/>
              </a:spcAft>
            </a:pPr>
            <a:endParaRPr lang="en-US" sz="1100" dirty="0" smtClean="0">
              <a:latin typeface="Arial" panose="020B0604020202020204" pitchFamily="34" charset="0"/>
              <a:cs typeface="Arial" panose="020B0604020202020204" pitchFamily="34" charset="0"/>
            </a:endParaRPr>
          </a:p>
          <a:p>
            <a:pPr marL="0" indent="0">
              <a:spcBef>
                <a:spcPts val="600"/>
              </a:spcBef>
              <a:spcAft>
                <a:spcPts val="600"/>
              </a:spcAft>
              <a:buNone/>
            </a:pPr>
            <a:endParaRPr lang="en-US" sz="1100" dirty="0">
              <a:latin typeface="Arial" panose="020B0604020202020204" pitchFamily="34" charset="0"/>
              <a:cs typeface="Arial" panose="020B0604020202020204" pitchFamily="34" charset="0"/>
            </a:endParaRPr>
          </a:p>
          <a:p>
            <a:pPr>
              <a:spcBef>
                <a:spcPts val="0"/>
              </a:spcBef>
            </a:pPr>
            <a:endParaRPr lang="en-US" sz="1100" dirty="0" smtClean="0">
              <a:latin typeface="Arial" panose="020B0604020202020204" pitchFamily="34" charset="0"/>
              <a:cs typeface="Arial" panose="020B0604020202020204" pitchFamily="34" charset="0"/>
            </a:endParaRPr>
          </a:p>
          <a:p>
            <a:pPr marL="0" indent="0">
              <a:spcBef>
                <a:spcPts val="600"/>
              </a:spcBef>
              <a:spcAft>
                <a:spcPts val="600"/>
              </a:spcAft>
              <a:buNone/>
            </a:pPr>
            <a:endParaRPr lang="en-US" sz="400" dirty="0" smtClean="0">
              <a:latin typeface="Arial" panose="020B0604020202020204" pitchFamily="34" charset="0"/>
              <a:cs typeface="Arial" panose="020B0604020202020204" pitchFamily="34" charset="0"/>
            </a:endParaRPr>
          </a:p>
          <a:p>
            <a:pPr>
              <a:spcBef>
                <a:spcPts val="600"/>
              </a:spcBef>
              <a:spcAft>
                <a:spcPts val="600"/>
              </a:spcAft>
            </a:pPr>
            <a:r>
              <a:rPr lang="en-US" sz="1100" dirty="0" smtClean="0">
                <a:latin typeface="Arial" panose="020B0604020202020204" pitchFamily="34" charset="0"/>
                <a:cs typeface="Arial" panose="020B0604020202020204" pitchFamily="34" charset="0"/>
              </a:rPr>
              <a:t>2017 program costs are based at current program sign-up rate – 30% of eligible consumers. Cost projections assume the program grows to 100% of eligible consumers by 2022 and remains at that level. </a:t>
            </a:r>
          </a:p>
          <a:p>
            <a:pPr>
              <a:spcBef>
                <a:spcPts val="600"/>
              </a:spcBef>
              <a:spcAft>
                <a:spcPts val="600"/>
              </a:spcAft>
            </a:pPr>
            <a:r>
              <a:rPr lang="en-US" sz="1100" dirty="0" smtClean="0">
                <a:latin typeface="Arial" panose="020B0604020202020204" pitchFamily="34" charset="0"/>
                <a:cs typeface="Arial" panose="020B0604020202020204" pitchFamily="34" charset="0"/>
              </a:rPr>
              <a:t>At the time of program design, it was estimated that 40-50% participation would be high for an application-based program delivered through electricity bills. However OESP can be enhanced by working to ensure the program uptake is as close as possible to 100%:</a:t>
            </a:r>
          </a:p>
          <a:p>
            <a:pPr marL="685800" lvl="2">
              <a:spcBef>
                <a:spcPts val="300"/>
              </a:spcBef>
              <a:spcAft>
                <a:spcPts val="600"/>
              </a:spcAft>
            </a:pPr>
            <a:r>
              <a:rPr lang="en-US" sz="1000" dirty="0">
                <a:latin typeface="Arial" panose="020B0604020202020204" pitchFamily="34" charset="0"/>
                <a:cs typeface="Arial" panose="020B0604020202020204" pitchFamily="34" charset="0"/>
              </a:rPr>
              <a:t>Streamlining the application process to make it easier and quicker to get through;</a:t>
            </a:r>
          </a:p>
          <a:p>
            <a:pPr marL="685800" lvl="2">
              <a:spcBef>
                <a:spcPts val="300"/>
              </a:spcBef>
              <a:spcAft>
                <a:spcPts val="600"/>
              </a:spcAft>
            </a:pPr>
            <a:r>
              <a:rPr lang="en-US" sz="1000" dirty="0">
                <a:latin typeface="Arial" panose="020B0604020202020204" pitchFamily="34" charset="0"/>
                <a:cs typeface="Arial" panose="020B0604020202020204" pitchFamily="34" charset="0"/>
              </a:rPr>
              <a:t>Putting in place a more aggressive communications strategy to make sure people are aware of the program;</a:t>
            </a:r>
          </a:p>
          <a:p>
            <a:pPr marL="685800" lvl="2">
              <a:spcBef>
                <a:spcPts val="300"/>
              </a:spcBef>
              <a:spcAft>
                <a:spcPts val="600"/>
              </a:spcAft>
            </a:pPr>
            <a:r>
              <a:rPr lang="en-US" sz="1000" dirty="0">
                <a:latin typeface="Arial" panose="020B0604020202020204" pitchFamily="34" charset="0"/>
                <a:cs typeface="Arial" panose="020B0604020202020204" pitchFamily="34" charset="0"/>
              </a:rPr>
              <a:t>Increasing funding for key partner agencies to work directly with individuals who are applying; and</a:t>
            </a:r>
          </a:p>
          <a:p>
            <a:pPr marL="685800" lvl="2">
              <a:spcBef>
                <a:spcPts val="300"/>
              </a:spcBef>
              <a:spcAft>
                <a:spcPts val="600"/>
              </a:spcAft>
            </a:pPr>
            <a:r>
              <a:rPr lang="en-US" sz="1000" dirty="0">
                <a:latin typeface="Arial" panose="020B0604020202020204" pitchFamily="34" charset="0"/>
                <a:cs typeface="Arial" panose="020B0604020202020204" pitchFamily="34" charset="0"/>
              </a:rPr>
              <a:t>Exploring automatic OESP qualification for those who receive provincial programs (e.g., ODSP</a:t>
            </a:r>
            <a:r>
              <a:rPr lang="en-US" sz="1000" dirty="0" smtClean="0">
                <a:latin typeface="Arial" panose="020B0604020202020204" pitchFamily="34" charset="0"/>
                <a:cs typeface="Arial" panose="020B0604020202020204" pitchFamily="34" charset="0"/>
              </a:rPr>
              <a:t>).</a:t>
            </a:r>
            <a:endParaRPr lang="en-CA" sz="1400" dirty="0"/>
          </a:p>
          <a:p>
            <a:pPr marL="280988" lvl="1" indent="-280988">
              <a:spcBef>
                <a:spcPts val="600"/>
              </a:spcBef>
              <a:spcAft>
                <a:spcPts val="600"/>
              </a:spcAft>
              <a:buFont typeface="Arial" panose="020B0604020202020204" pitchFamily="34" charset="0"/>
              <a:buChar char="•"/>
            </a:pPr>
            <a:r>
              <a:rPr lang="en-US" sz="1100" dirty="0">
                <a:latin typeface="Arial" panose="020B0604020202020204" pitchFamily="34" charset="0"/>
                <a:cs typeface="Arial" panose="020B0604020202020204" pitchFamily="34" charset="0"/>
              </a:rPr>
              <a:t>OEB is currently exploring options for simplifying the OESP process, including exploring options with MCSS on auto-enrollment options, discussing options to eliminate wet signature consent forms with the federal government, and working with partners to do open houses to better reach vulnerable consumers.</a:t>
            </a:r>
            <a:endParaRPr lang="en-CA" sz="1100" dirty="0">
              <a:latin typeface="Arial" panose="020B0604020202020204" pitchFamily="34" charset="0"/>
              <a:cs typeface="Arial" panose="020B0604020202020204" pitchFamily="34" charset="0"/>
            </a:endParaRPr>
          </a:p>
          <a:p>
            <a:pPr>
              <a:spcBef>
                <a:spcPts val="600"/>
              </a:spcBef>
              <a:spcAft>
                <a:spcPts val="600"/>
              </a:spcAft>
            </a:pPr>
            <a:endParaRPr lang="en-US" sz="1100"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891970343"/>
              </p:ext>
            </p:extLst>
          </p:nvPr>
        </p:nvGraphicFramePr>
        <p:xfrm>
          <a:off x="539553" y="1506177"/>
          <a:ext cx="8136903" cy="1922823"/>
        </p:xfrm>
        <a:graphic>
          <a:graphicData uri="http://schemas.openxmlformats.org/drawingml/2006/table">
            <a:tbl>
              <a:tblPr firstRow="1" bandRow="1">
                <a:tableStyleId>{F5AB1C69-6EDB-4FF4-983F-18BD219EF322}</a:tableStyleId>
              </a:tblPr>
              <a:tblGrid>
                <a:gridCol w="1707745">
                  <a:extLst>
                    <a:ext uri="{9D8B030D-6E8A-4147-A177-3AD203B41FA5}">
                      <a16:col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20000"/>
                    </a:ext>
                  </a:extLst>
                </a:gridCol>
                <a:gridCol w="1707745">
                  <a:extLst>
                    <a:ext uri="{9D8B030D-6E8A-4147-A177-3AD203B41FA5}">
                      <a16:col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20003"/>
                    </a:ext>
                  </a:extLst>
                </a:gridCol>
                <a:gridCol w="1707745"/>
                <a:gridCol w="3013668">
                  <a:extLst>
                    <a:ext uri="{9D8B030D-6E8A-4147-A177-3AD203B41FA5}">
                      <a16:col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20005"/>
                    </a:ext>
                  </a:extLst>
                </a:gridCol>
              </a:tblGrid>
              <a:tr h="614085">
                <a:tc>
                  <a:txBody>
                    <a:bodyPr/>
                    <a:lstStyle/>
                    <a:p>
                      <a:pPr algn="ctr" rtl="0" fontAlgn="ctr"/>
                      <a:r>
                        <a:rPr lang="en-CA" sz="1400" u="none" strike="noStrike" dirty="0">
                          <a:solidFill>
                            <a:schemeClr val="tx1"/>
                          </a:solidFill>
                          <a:effectLst/>
                          <a:latin typeface="Arial" panose="020B0604020202020204" pitchFamily="34" charset="0"/>
                          <a:cs typeface="Arial" panose="020B0604020202020204" pitchFamily="34" charset="0"/>
                        </a:rPr>
                        <a:t>Year</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OESP Status Quo($</a:t>
                      </a:r>
                      <a:r>
                        <a:rPr lang="en-CA" sz="1400" u="none" strike="noStrike" dirty="0">
                          <a:solidFill>
                            <a:schemeClr val="tx1"/>
                          </a:solidFill>
                          <a:effectLst/>
                          <a:latin typeface="Arial" panose="020B0604020202020204" pitchFamily="34" charset="0"/>
                          <a:cs typeface="Arial" panose="020B0604020202020204" pitchFamily="34" charset="0"/>
                        </a:rPr>
                        <a:t>M)</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+50%($M)</a:t>
                      </a:r>
                      <a:endParaRPr lang="en-CA" sz="140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u="none" strike="noStrike" dirty="0" smtClean="0">
                          <a:solidFill>
                            <a:schemeClr val="tx1"/>
                          </a:solidFill>
                          <a:effectLst/>
                          <a:latin typeface="Arial" panose="020B0604020202020204" pitchFamily="34" charset="0"/>
                          <a:cs typeface="Arial" panose="020B0604020202020204" pitchFamily="34" charset="0"/>
                        </a:rPr>
                        <a:t>TOTAL ($</a:t>
                      </a:r>
                      <a:r>
                        <a:rPr lang="en-CA" sz="1400" u="none" strike="noStrike" dirty="0">
                          <a:solidFill>
                            <a:schemeClr val="tx1"/>
                          </a:solidFill>
                          <a:effectLst/>
                          <a:latin typeface="Arial" panose="020B0604020202020204" pitchFamily="34" charset="0"/>
                          <a:cs typeface="Arial" panose="020B0604020202020204" pitchFamily="34" charset="0"/>
                        </a:rPr>
                        <a:t>M</a:t>
                      </a:r>
                      <a:r>
                        <a:rPr lang="en-CA" sz="1400" u="none" strike="noStrike" dirty="0" smtClean="0">
                          <a:solidFill>
                            <a:schemeClr val="tx1"/>
                          </a:solidFill>
                          <a:effectLst/>
                          <a:latin typeface="Arial" panose="020B0604020202020204" pitchFamily="34" charset="0"/>
                          <a:cs typeface="Arial" panose="020B0604020202020204" pitchFamily="34" charset="0"/>
                        </a:rPr>
                        <a:t>)</a:t>
                      </a:r>
                      <a:endParaRPr lang="en-CA" sz="140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0"/>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2017</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$108</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$54</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$162</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1"/>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2018</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$150</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$75</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$225</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2"/>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2019</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$186</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$93</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$279</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3"/>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2020</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$215</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$108</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$323</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4"/>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2021</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$243</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$122</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$365</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5"/>
                  </a:ext>
                </a:extLst>
              </a:tr>
              <a:tr h="186055">
                <a:tc>
                  <a:txBody>
                    <a:bodyPr/>
                    <a:lstStyle/>
                    <a:p>
                      <a:pPr algn="ctr" rtl="0" fontAlgn="ctr"/>
                      <a:r>
                        <a:rPr lang="en-CA" sz="1400" u="none" strike="noStrike" dirty="0">
                          <a:effectLst/>
                          <a:latin typeface="Arial" panose="020B0604020202020204" pitchFamily="34" charset="0"/>
                          <a:cs typeface="Arial" panose="020B0604020202020204" pitchFamily="34" charset="0"/>
                        </a:rPr>
                        <a:t>2022</a:t>
                      </a:r>
                      <a:endParaRPr lang="en-CA" sz="14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$272</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400" dirty="0" smtClean="0">
                          <a:latin typeface="Arial" panose="020B0604020202020204" pitchFamily="34" charset="0"/>
                          <a:cs typeface="Arial" panose="020B0604020202020204" pitchFamily="34" charset="0"/>
                        </a:rPr>
                        <a:t>$136</a:t>
                      </a:r>
                      <a:endParaRPr lang="en-CA" sz="1400" dirty="0">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400" b="1" i="0" u="none" strike="noStrike" dirty="0" smtClean="0">
                          <a:solidFill>
                            <a:schemeClr val="tx1"/>
                          </a:solidFill>
                          <a:effectLst/>
                          <a:latin typeface="Arial" panose="020B0604020202020204" pitchFamily="34" charset="0"/>
                          <a:cs typeface="Arial" panose="020B0604020202020204" pitchFamily="34" charset="0"/>
                        </a:rPr>
                        <a:t>$408</a:t>
                      </a:r>
                      <a:endParaRPr lang="en-CA" sz="140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c="http://schemas.openxmlformats.org/drawingml/2006/chart" xmlns:dgm="http://schemas.openxmlformats.org/drawingml/2006/diagram" xmlns:dsp="http://schemas.microsoft.com/office/drawing/2008/diagram" xmlns:mc="http://schemas.openxmlformats.org/markup-compatibility/2006" xmlns:o="urn:schemas-microsoft-com:office:office" xmlns:v="urn:schemas-microsoft-com:vml" xmlns:p14="http://schemas.microsoft.com/office/powerpoint/2010/main" xmlns:p15="http://schemas.microsoft.com/office/powerpoint/2012/main" xmlns:a16="http://schemas.microsoft.com/office/drawing/2014/main" xmlns="" val="10006"/>
                  </a:ext>
                </a:extLst>
              </a:tr>
            </a:tbl>
          </a:graphicData>
        </a:graphic>
      </p:graphicFrame>
    </p:spTree>
    <p:extLst>
      <p:ext uri="{BB962C8B-B14F-4D97-AF65-F5344CB8AC3E}">
        <p14:creationId xmlns:p14="http://schemas.microsoft.com/office/powerpoint/2010/main" val="1443852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smtClean="0">
                <a:latin typeface="Arial" panose="020B0604020202020204" pitchFamily="34" charset="0"/>
                <a:cs typeface="Arial" panose="020B0604020202020204" pitchFamily="34" charset="0"/>
              </a:rPr>
              <a:t>3a. OESP Expansion – Considerations</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480183" y="1124744"/>
            <a:ext cx="8340289" cy="5256584"/>
          </a:xfrm>
        </p:spPr>
        <p:txBody>
          <a:bodyPr>
            <a:noAutofit/>
          </a:bodyPr>
          <a:lstStyle/>
          <a:p>
            <a:pPr>
              <a:spcBef>
                <a:spcPts val="600"/>
              </a:spcBef>
              <a:spcAft>
                <a:spcPts val="600"/>
              </a:spcAft>
            </a:pPr>
            <a:r>
              <a:rPr lang="en-US" sz="1400" b="1" dirty="0" smtClean="0">
                <a:latin typeface="Arial" panose="020B0604020202020204" pitchFamily="34" charset="0"/>
                <a:cs typeface="Arial" panose="020B0604020202020204" pitchFamily="34" charset="0"/>
              </a:rPr>
              <a:t>Framework:</a:t>
            </a:r>
            <a:r>
              <a:rPr lang="en-US" sz="1400" dirty="0" smtClean="0">
                <a:latin typeface="Arial" panose="020B0604020202020204" pitchFamily="34" charset="0"/>
                <a:cs typeface="Arial" panose="020B0604020202020204" pitchFamily="34" charset="0"/>
              </a:rPr>
              <a:t> New legislation would be required to establish and define the parameters of a tax-based OESP. This may reveal additional considerations, including possible assessment as a tax credit.</a:t>
            </a:r>
          </a:p>
          <a:p>
            <a:pPr lvl="0">
              <a:spcBef>
                <a:spcPts val="600"/>
              </a:spcBef>
              <a:spcAft>
                <a:spcPts val="600"/>
              </a:spcAft>
            </a:pPr>
            <a:r>
              <a:rPr lang="en-US" sz="1400" b="1" dirty="0">
                <a:latin typeface="Arial" panose="020B0604020202020204" pitchFamily="34" charset="0"/>
                <a:cs typeface="Arial" panose="020B0604020202020204" pitchFamily="34" charset="0"/>
              </a:rPr>
              <a:t>Implementation:</a:t>
            </a:r>
            <a:r>
              <a:rPr lang="en-US" sz="1400" dirty="0">
                <a:latin typeface="Arial" panose="020B0604020202020204" pitchFamily="34" charset="0"/>
                <a:cs typeface="Arial" panose="020B0604020202020204" pitchFamily="34" charset="0"/>
              </a:rPr>
              <a:t> Financial flow-through mechanisms would need to be considered in consultation with IESO and LDCs. Likely to be modeled after processes used for the Ontario Rebate for Electricity Consumers (OREC</a:t>
            </a:r>
            <a:r>
              <a:rPr lang="en-US" sz="1400" dirty="0" smtClean="0">
                <a:latin typeface="Arial" panose="020B0604020202020204" pitchFamily="34" charset="0"/>
                <a:cs typeface="Arial" panose="020B0604020202020204" pitchFamily="34" charset="0"/>
              </a:rPr>
              <a:t>).</a:t>
            </a:r>
            <a:endParaRPr lang="en-US" sz="1400" b="1" dirty="0" smtClean="0">
              <a:latin typeface="Arial" panose="020B0604020202020204" pitchFamily="34" charset="0"/>
              <a:cs typeface="Arial" panose="020B0604020202020204" pitchFamily="34" charset="0"/>
            </a:endParaRPr>
          </a:p>
          <a:p>
            <a:pPr>
              <a:spcBef>
                <a:spcPts val="600"/>
              </a:spcBef>
              <a:spcAft>
                <a:spcPts val="600"/>
              </a:spcAft>
            </a:pPr>
            <a:r>
              <a:rPr lang="en-US" sz="1400" b="1" dirty="0" smtClean="0">
                <a:latin typeface="Arial" panose="020B0604020202020204" pitchFamily="34" charset="0"/>
                <a:cs typeface="Arial" panose="020B0604020202020204" pitchFamily="34" charset="0"/>
              </a:rPr>
              <a:t>Alternative Delivery:</a:t>
            </a:r>
            <a:r>
              <a:rPr lang="en-US" sz="1400" dirty="0" smtClean="0">
                <a:latin typeface="Arial" panose="020B0604020202020204" pitchFamily="34" charset="0"/>
                <a:cs typeface="Arial" panose="020B0604020202020204" pitchFamily="34" charset="0"/>
              </a:rPr>
              <a:t> </a:t>
            </a:r>
            <a:r>
              <a:rPr lang="en-CA" sz="1400" dirty="0">
                <a:latin typeface="Arial" panose="020B0604020202020204" pitchFamily="34" charset="0"/>
                <a:cs typeface="Arial" panose="020B0604020202020204" pitchFamily="34" charset="0"/>
              </a:rPr>
              <a:t>If the OESP was funded by the tax-base, it could also be explored whether the OESP could be better delivered as a provincial program via the tax system. This may help ensure that the program’s participation rate is as high as </a:t>
            </a:r>
            <a:r>
              <a:rPr lang="en-CA" sz="1400" dirty="0" smtClean="0">
                <a:latin typeface="Arial" panose="020B0604020202020204" pitchFamily="34" charset="0"/>
                <a:cs typeface="Arial" panose="020B0604020202020204" pitchFamily="34" charset="0"/>
              </a:rPr>
              <a:t>possible, and could expand coverage to the ~142,000 low-income households that do not receive an electricity bill.</a:t>
            </a:r>
          </a:p>
          <a:p>
            <a:pPr>
              <a:spcBef>
                <a:spcPts val="600"/>
              </a:spcBef>
              <a:spcAft>
                <a:spcPts val="600"/>
              </a:spcAft>
            </a:pPr>
            <a:r>
              <a:rPr lang="en-CA" sz="1400" b="1" dirty="0" smtClean="0">
                <a:latin typeface="Arial" panose="020B0604020202020204" pitchFamily="34" charset="0"/>
                <a:cs typeface="Arial" panose="020B0604020202020204" pitchFamily="34" charset="0"/>
              </a:rPr>
              <a:t>Transition to Social Assistance:</a:t>
            </a:r>
            <a:r>
              <a:rPr lang="en-CA" sz="1400" dirty="0" smtClean="0">
                <a:latin typeface="Arial" panose="020B0604020202020204" pitchFamily="34" charset="0"/>
                <a:cs typeface="Arial" panose="020B0604020202020204" pitchFamily="34" charset="0"/>
              </a:rPr>
              <a:t> Moving OESP to the </a:t>
            </a:r>
            <a:r>
              <a:rPr lang="en-CA" sz="1400" dirty="0" err="1" smtClean="0">
                <a:latin typeface="Arial" panose="020B0604020202020204" pitchFamily="34" charset="0"/>
                <a:cs typeface="Arial" panose="020B0604020202020204" pitchFamily="34" charset="0"/>
              </a:rPr>
              <a:t>taxbase</a:t>
            </a:r>
            <a:r>
              <a:rPr lang="en-CA" sz="1400" dirty="0" smtClean="0">
                <a:latin typeface="Arial" panose="020B0604020202020204" pitchFamily="34" charset="0"/>
                <a:cs typeface="Arial" panose="020B0604020202020204" pitchFamily="34" charset="0"/>
              </a:rPr>
              <a:t> can be a transitional step in folding this program into a reform of social and disability assistance programs and enhancement of MCSS’ Social Assistance Management System moving forward.</a:t>
            </a:r>
            <a:endParaRPr lang="en-CA" sz="1400" b="1" dirty="0" smtClean="0">
              <a:latin typeface="Arial" panose="020B0604020202020204" pitchFamily="34" charset="0"/>
              <a:cs typeface="Arial" panose="020B0604020202020204" pitchFamily="34" charset="0"/>
            </a:endParaRPr>
          </a:p>
          <a:p>
            <a:pPr>
              <a:spcBef>
                <a:spcPts val="600"/>
              </a:spcBef>
              <a:spcAft>
                <a:spcPts val="600"/>
              </a:spcAft>
            </a:pPr>
            <a:r>
              <a:rPr lang="en-CA" sz="1400" b="1" dirty="0" smtClean="0">
                <a:latin typeface="Arial" panose="020B0604020202020204" pitchFamily="34" charset="0"/>
                <a:cs typeface="Arial" panose="020B0604020202020204" pitchFamily="34" charset="0"/>
              </a:rPr>
              <a:t>Additional Enhancements:</a:t>
            </a:r>
            <a:r>
              <a:rPr lang="en-CA" sz="1400" dirty="0" smtClean="0">
                <a:latin typeface="Arial" panose="020B0604020202020204" pitchFamily="34" charset="0"/>
                <a:cs typeface="Arial" panose="020B0604020202020204" pitchFamily="34" charset="0"/>
              </a:rPr>
              <a:t> The enhanced credit could be expanded to include additional eligibility categories of customers. For example, a new “Low Density Consumer” category could be introduced that provides Hydro One R2 and/or R1 customers (highest distribution rates) who are already OESP eligible with the enhanced credit.</a:t>
            </a:r>
          </a:p>
          <a:p>
            <a:pPr>
              <a:spcBef>
                <a:spcPts val="600"/>
              </a:spcBef>
              <a:spcAft>
                <a:spcPts val="600"/>
              </a:spcAft>
            </a:pPr>
            <a:r>
              <a:rPr lang="en-CA" sz="1400" b="1" dirty="0" smtClean="0">
                <a:latin typeface="Arial" panose="020B0604020202020204" pitchFamily="34" charset="0"/>
                <a:cs typeface="Arial" panose="020B0604020202020204" pitchFamily="34" charset="0"/>
              </a:rPr>
              <a:t>Variance Account: </a:t>
            </a:r>
            <a:r>
              <a:rPr lang="en-CA" sz="1400" dirty="0" smtClean="0">
                <a:latin typeface="Arial" panose="020B0604020202020204" pitchFamily="34" charset="0"/>
                <a:cs typeface="Arial" panose="020B0604020202020204" pitchFamily="34" charset="0"/>
              </a:rPr>
              <a:t>The OEB has been collecting program funding in excess of program costs and has accrued a positive balance. This balance must be addressed when moving to the tax base.</a:t>
            </a:r>
            <a:endParaRPr lang="en-CA" sz="1400" b="1" dirty="0">
              <a:latin typeface="Arial" panose="020B0604020202020204" pitchFamily="34" charset="0"/>
              <a:cs typeface="Arial" panose="020B0604020202020204" pitchFamily="34" charset="0"/>
            </a:endParaRPr>
          </a:p>
          <a:p>
            <a:pPr>
              <a:spcBef>
                <a:spcPts val="600"/>
              </a:spcBef>
              <a:spcAft>
                <a:spcPts val="600"/>
              </a:spcAft>
            </a:pPr>
            <a:endParaRPr lang="en-US" sz="14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316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Autofit/>
          </a:bodyPr>
          <a:lstStyle/>
          <a:p>
            <a:r>
              <a:rPr lang="en-US" sz="2400" b="0" dirty="0" smtClean="0">
                <a:latin typeface="Arial" panose="020B0604020202020204" pitchFamily="34" charset="0"/>
                <a:cs typeface="Arial" panose="020B0604020202020204" pitchFamily="34" charset="0"/>
              </a:rPr>
              <a:t>3b. Low Income Conservation Benefit Program</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3" name="Rectangle 2"/>
          <p:cNvSpPr/>
          <p:nvPr/>
        </p:nvSpPr>
        <p:spPr>
          <a:xfrm>
            <a:off x="395536" y="1210867"/>
            <a:ext cx="8424936" cy="646331"/>
          </a:xfrm>
          <a:prstGeom prst="rect">
            <a:avLst/>
          </a:prstGeom>
        </p:spPr>
        <p:txBody>
          <a:bodyPr wrap="square">
            <a:spAutoFit/>
          </a:bodyPr>
          <a:lstStyle/>
          <a:p>
            <a:pPr lvl="1"/>
            <a:endParaRPr lang="en-US" sz="1200" dirty="0" smtClean="0">
              <a:cs typeface="Arial" panose="020B0604020202020204" pitchFamily="34" charset="0"/>
            </a:endParaRPr>
          </a:p>
          <a:p>
            <a:pPr lvl="1"/>
            <a:endParaRPr lang="en-US" sz="1200" dirty="0">
              <a:cs typeface="Arial" panose="020B0604020202020204" pitchFamily="34" charset="0"/>
            </a:endParaRPr>
          </a:p>
          <a:p>
            <a:pPr lvl="1"/>
            <a:r>
              <a:rPr lang="en-US" sz="1200" dirty="0" smtClean="0">
                <a:cs typeface="Arial" panose="020B0604020202020204" pitchFamily="34" charset="0"/>
              </a:rPr>
              <a:t> </a:t>
            </a:r>
            <a:endParaRPr lang="en-US" sz="1200" dirty="0">
              <a:cs typeface="Arial" panose="020B0604020202020204" pitchFamily="34" charset="0"/>
            </a:endParaRPr>
          </a:p>
        </p:txBody>
      </p:sp>
      <p:sp>
        <p:nvSpPr>
          <p:cNvPr id="4" name="Content Placeholder 3"/>
          <p:cNvSpPr>
            <a:spLocks noGrp="1"/>
          </p:cNvSpPr>
          <p:nvPr>
            <p:ph idx="1"/>
          </p:nvPr>
        </p:nvSpPr>
        <p:spPr>
          <a:xfrm>
            <a:off x="539552" y="1124744"/>
            <a:ext cx="8424936" cy="5328592"/>
          </a:xfrm>
        </p:spPr>
        <p:txBody>
          <a:bodyPr>
            <a:noAutofit/>
          </a:bodyPr>
          <a:lstStyle/>
          <a:p>
            <a:pPr>
              <a:spcBef>
                <a:spcPts val="600"/>
              </a:spcBef>
              <a:spcAft>
                <a:spcPts val="600"/>
              </a:spcAft>
            </a:pPr>
            <a:r>
              <a:rPr lang="en-US" sz="1400" dirty="0" smtClean="0">
                <a:latin typeface="Arial" panose="020B0604020202020204" pitchFamily="34" charset="0"/>
                <a:cs typeface="Arial" panose="020B0604020202020204" pitchFamily="34" charset="0"/>
              </a:rPr>
              <a:t>Existing low income programs delivered by LDCs and IESO help qualified homeowners and social and/or assisted housing providers improve the energy efficiency of their homes. </a:t>
            </a:r>
          </a:p>
          <a:p>
            <a:pPr marL="717550" indent="-285750">
              <a:spcBef>
                <a:spcPts val="600"/>
              </a:spcBef>
              <a:spcAft>
                <a:spcPts val="600"/>
              </a:spcAft>
              <a:buFont typeface="Arial" panose="020B0604020202020204" pitchFamily="34" charset="0"/>
              <a:buChar char="−"/>
            </a:pPr>
            <a:r>
              <a:rPr lang="en-US" sz="1200" dirty="0" smtClean="0">
                <a:latin typeface="Arial" panose="020B0604020202020204" pitchFamily="34" charset="0"/>
                <a:cs typeface="Arial" panose="020B0604020202020204" pitchFamily="34" charset="0"/>
              </a:rPr>
              <a:t>Programs include the Home Assistance Program and the Retrofit Program (Social </a:t>
            </a:r>
            <a:r>
              <a:rPr lang="en-US" sz="1200" dirty="0">
                <a:latin typeface="Arial" panose="020B0604020202020204" pitchFamily="34" charset="0"/>
                <a:cs typeface="Arial" panose="020B0604020202020204" pitchFamily="34" charset="0"/>
              </a:rPr>
              <a:t>H</a:t>
            </a:r>
            <a:r>
              <a:rPr lang="en-US" sz="1200" dirty="0" smtClean="0">
                <a:latin typeface="Arial" panose="020B0604020202020204" pitchFamily="34" charset="0"/>
                <a:cs typeface="Arial" panose="020B0604020202020204" pitchFamily="34" charset="0"/>
              </a:rPr>
              <a:t>ousing Stream).</a:t>
            </a:r>
          </a:p>
          <a:p>
            <a:pPr>
              <a:spcBef>
                <a:spcPts val="600"/>
              </a:spcBef>
              <a:spcAft>
                <a:spcPts val="600"/>
              </a:spcAft>
            </a:pPr>
            <a:r>
              <a:rPr lang="en-US" sz="1400" dirty="0" smtClean="0">
                <a:latin typeface="Arial" panose="020B0604020202020204" pitchFamily="34" charset="0"/>
                <a:cs typeface="Arial" panose="020B0604020202020204" pitchFamily="34" charset="0"/>
              </a:rPr>
              <a:t>A new Low Income Conservation Benefit Program would build on existing programs. </a:t>
            </a:r>
          </a:p>
          <a:p>
            <a:pPr marL="717550" indent="-285750">
              <a:spcBef>
                <a:spcPts val="600"/>
              </a:spcBef>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Participants could receive incentives for conservation measures not currently covered (e.g. air conditioning, heat pumps (electric heated homes</a:t>
            </a:r>
            <a:r>
              <a:rPr lang="en-US" sz="1200" dirty="0" smtClean="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a:p>
            <a:pPr marL="717550" indent="-285750">
              <a:spcBef>
                <a:spcPts val="600"/>
              </a:spcBef>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Increased incentive amounts (e.g</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under the existing Retrofit Program, incentives </a:t>
            </a:r>
            <a:r>
              <a:rPr lang="en-US" sz="1200" dirty="0" smtClean="0">
                <a:latin typeface="Arial" panose="020B0604020202020204" pitchFamily="34" charset="0"/>
                <a:cs typeface="Arial" panose="020B0604020202020204" pitchFamily="34" charset="0"/>
              </a:rPr>
              <a:t>cover up to 50% of </a:t>
            </a:r>
            <a:r>
              <a:rPr lang="en-US" sz="1200" dirty="0">
                <a:latin typeface="Arial" panose="020B0604020202020204" pitchFamily="34" charset="0"/>
                <a:cs typeface="Arial" panose="020B0604020202020204" pitchFamily="34" charset="0"/>
              </a:rPr>
              <a:t>the total cost of the energy efficiency upgrade</a:t>
            </a:r>
            <a:r>
              <a:rPr lang="en-US" sz="1200" dirty="0" smtClean="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a:p>
            <a:pPr marL="717550" indent="-285750">
              <a:spcBef>
                <a:spcPts val="600"/>
              </a:spcBef>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Targeted education and awareness </a:t>
            </a:r>
            <a:r>
              <a:rPr lang="en-US" sz="1200" dirty="0" smtClean="0">
                <a:latin typeface="Arial" panose="020B0604020202020204" pitchFamily="34" charset="0"/>
                <a:cs typeface="Arial" panose="020B0604020202020204" pitchFamily="34" charset="0"/>
              </a:rPr>
              <a:t>initiatives.</a:t>
            </a:r>
            <a:endParaRPr lang="en-US" sz="1200" dirty="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The new program would be delivered through LDCs and/or IESO. </a:t>
            </a:r>
          </a:p>
          <a:p>
            <a:r>
              <a:rPr lang="en-CA" sz="1400" dirty="0" smtClean="0">
                <a:latin typeface="Arial" panose="020B0604020202020204" pitchFamily="34" charset="0"/>
                <a:cs typeface="Arial" panose="020B0604020202020204" pitchFamily="34" charset="0"/>
              </a:rPr>
              <a:t>The new program would coordinate with CCAP initiatives. </a:t>
            </a:r>
          </a:p>
          <a:p>
            <a:r>
              <a:rPr lang="en-CA" sz="1400" dirty="0" smtClean="0">
                <a:latin typeface="Arial" panose="020B0604020202020204" pitchFamily="34" charset="0"/>
                <a:cs typeface="Arial" panose="020B0604020202020204" pitchFamily="34" charset="0"/>
              </a:rPr>
              <a:t>The budget estimate below is illustrative and assumes annual program budgets three times the 2015 spending for the Home Assistance Program.</a:t>
            </a:r>
          </a:p>
          <a:p>
            <a:endParaRPr lang="en-CA" sz="1400" dirty="0" smtClean="0"/>
          </a:p>
          <a:p>
            <a:endParaRPr lang="en-CA" sz="1400" dirty="0" smtClean="0"/>
          </a:p>
          <a:p>
            <a:pPr marL="0" indent="0">
              <a:buNone/>
            </a:pPr>
            <a:endParaRPr lang="en-CA" sz="1400" dirty="0" smtClean="0"/>
          </a:p>
          <a:p>
            <a:pPr>
              <a:spcBef>
                <a:spcPts val="600"/>
              </a:spcBef>
              <a:spcAft>
                <a:spcPts val="600"/>
              </a:spcAft>
            </a:pPr>
            <a:r>
              <a:rPr lang="en-US" sz="1400" dirty="0" smtClean="0">
                <a:latin typeface="Arial" panose="020B0604020202020204" pitchFamily="34" charset="0"/>
                <a:cs typeface="Arial" panose="020B0604020202020204" pitchFamily="34" charset="0"/>
              </a:rPr>
              <a:t>Further analysis is required on costing and implementation details, including alignment with the Conservation First Framework. </a:t>
            </a:r>
          </a:p>
        </p:txBody>
      </p:sp>
      <p:graphicFrame>
        <p:nvGraphicFramePr>
          <p:cNvPr id="5" name="Table 4"/>
          <p:cNvGraphicFramePr>
            <a:graphicFrameLocks noGrp="1"/>
          </p:cNvGraphicFramePr>
          <p:nvPr>
            <p:extLst>
              <p:ext uri="{D42A27DB-BD31-4B8C-83A1-F6EECF244321}">
                <p14:modId xmlns:p14="http://schemas.microsoft.com/office/powerpoint/2010/main" val="2856004466"/>
              </p:ext>
            </p:extLst>
          </p:nvPr>
        </p:nvGraphicFramePr>
        <p:xfrm>
          <a:off x="1547664" y="4941168"/>
          <a:ext cx="5328594" cy="517441"/>
        </p:xfrm>
        <a:graphic>
          <a:graphicData uri="http://schemas.openxmlformats.org/drawingml/2006/table">
            <a:tbl>
              <a:tblPr firstRow="1" bandRow="1">
                <a:tableStyleId>{C4B1156A-380E-4F78-BDF5-A606A8083BF9}</a:tableStyleId>
              </a:tblPr>
              <a:tblGrid>
                <a:gridCol w="2079381"/>
                <a:gridCol w="544223"/>
                <a:gridCol w="544223"/>
                <a:gridCol w="544223"/>
                <a:gridCol w="544223"/>
                <a:gridCol w="544223"/>
                <a:gridCol w="528098"/>
              </a:tblGrid>
              <a:tr h="273601">
                <a:tc>
                  <a:txBody>
                    <a:bodyPr/>
                    <a:lstStyle/>
                    <a:p>
                      <a:endParaRPr lang="en-CA" sz="1000" b="0" i="1"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2017</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2018</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2019</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2020</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2021</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2022</a:t>
                      </a:r>
                      <a:endParaRPr lang="en-CA" sz="1000" dirty="0">
                        <a:solidFill>
                          <a:schemeClr val="tx1"/>
                        </a:solidFill>
                        <a:latin typeface="Arial" pitchFamily="34" charset="0"/>
                        <a:cs typeface="Arial" pitchFamily="34" charset="0"/>
                      </a:endParaRPr>
                    </a:p>
                  </a:txBody>
                  <a:tcPr/>
                </a:tc>
              </a:tr>
              <a:tr h="158447">
                <a:tc>
                  <a:txBody>
                    <a:bodyPr/>
                    <a:lstStyle/>
                    <a:p>
                      <a:pPr marL="0" indent="0">
                        <a:buFont typeface="+mj-lt"/>
                        <a:buNone/>
                      </a:pPr>
                      <a:r>
                        <a:rPr lang="en-CA" sz="1000" dirty="0" smtClean="0">
                          <a:solidFill>
                            <a:schemeClr val="tx1"/>
                          </a:solidFill>
                          <a:latin typeface="Arial" pitchFamily="34" charset="0"/>
                          <a:cs typeface="Arial" pitchFamily="34" charset="0"/>
                        </a:rPr>
                        <a:t>Proposed</a:t>
                      </a:r>
                      <a:r>
                        <a:rPr lang="en-CA" sz="1000" baseline="0" dirty="0" smtClean="0">
                          <a:solidFill>
                            <a:schemeClr val="tx1"/>
                          </a:solidFill>
                          <a:latin typeface="Arial" pitchFamily="34" charset="0"/>
                          <a:cs typeface="Arial" pitchFamily="34" charset="0"/>
                        </a:rPr>
                        <a:t> Budget ($ Million)</a:t>
                      </a:r>
                      <a:endParaRPr lang="en-CA" sz="1000" dirty="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$60</a:t>
                      </a:r>
                      <a:r>
                        <a:rPr lang="en-CA" sz="1000" baseline="0" dirty="0" smtClean="0">
                          <a:solidFill>
                            <a:schemeClr val="tx1"/>
                          </a:solidFill>
                          <a:latin typeface="Arial" pitchFamily="34" charset="0"/>
                          <a:cs typeface="Arial" pitchFamily="34" charset="0"/>
                        </a:rPr>
                        <a:t> </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$60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$60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$60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$60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dirty="0" smtClean="0">
                          <a:solidFill>
                            <a:schemeClr val="tx1"/>
                          </a:solidFill>
                          <a:latin typeface="Arial" pitchFamily="34" charset="0"/>
                          <a:cs typeface="Arial" pitchFamily="34" charset="0"/>
                        </a:rPr>
                        <a:t>$60</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023772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2800" b="0" dirty="0" smtClean="0">
                <a:latin typeface="Arial" panose="020B0604020202020204" pitchFamily="34" charset="0"/>
                <a:cs typeface="Arial" panose="020B0604020202020204" pitchFamily="34" charset="0"/>
              </a:rPr>
              <a:t>Other Options to Consider</a:t>
            </a:r>
            <a:endParaRPr lang="en-CA" sz="28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9554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31520"/>
          </a:xfrm>
        </p:spPr>
        <p:txBody>
          <a:bodyPr>
            <a:normAutofit/>
          </a:bodyPr>
          <a:lstStyle/>
          <a:p>
            <a:r>
              <a:rPr lang="en-CA" sz="2400" b="0" dirty="0" smtClean="0">
                <a:latin typeface="Arial" pitchFamily="34" charset="0"/>
                <a:cs typeface="Arial" pitchFamily="34" charset="0"/>
              </a:rPr>
              <a:t>1.   Enhanced Tax-Base RPP Rebate (5%)</a:t>
            </a:r>
            <a:endParaRPr lang="en-CA" sz="2400" strike="sngStrike" dirty="0"/>
          </a:p>
        </p:txBody>
      </p:sp>
      <p:sp>
        <p:nvSpPr>
          <p:cNvPr id="3" name="Content Placeholder 2"/>
          <p:cNvSpPr>
            <a:spLocks noGrp="1"/>
          </p:cNvSpPr>
          <p:nvPr>
            <p:ph idx="1"/>
          </p:nvPr>
        </p:nvSpPr>
        <p:spPr>
          <a:xfrm>
            <a:off x="457200" y="1219200"/>
            <a:ext cx="8507288" cy="2929880"/>
          </a:xfrm>
        </p:spPr>
        <p:txBody>
          <a:bodyPr>
            <a:noAutofit/>
          </a:bodyPr>
          <a:lstStyle/>
          <a:p>
            <a:pPr>
              <a:spcBef>
                <a:spcPts val="0"/>
              </a:spcBef>
            </a:pPr>
            <a:r>
              <a:rPr lang="en-CA" sz="1100" dirty="0">
                <a:latin typeface="Arial" panose="020B0604020202020204" pitchFamily="34" charset="0"/>
                <a:cs typeface="Arial" panose="020B0604020202020204" pitchFamily="34" charset="0"/>
              </a:rPr>
              <a:t>Enhancing the rebate by a further 5% on the amount before tax provides an average savings of about $7 each month or $84 annually for a typical residential electricity consumer.  </a:t>
            </a:r>
          </a:p>
          <a:p>
            <a:pPr>
              <a:spcBef>
                <a:spcPts val="0"/>
              </a:spcBef>
            </a:pPr>
            <a:endParaRPr lang="en-CA" sz="1100" dirty="0" smtClean="0">
              <a:latin typeface="Arial" panose="020B0604020202020204" pitchFamily="34" charset="0"/>
              <a:cs typeface="Arial" panose="020B0604020202020204" pitchFamily="34" charset="0"/>
            </a:endParaRPr>
          </a:p>
          <a:p>
            <a:pPr>
              <a:spcBef>
                <a:spcPts val="0"/>
              </a:spcBef>
            </a:pPr>
            <a:r>
              <a:rPr lang="en-CA" sz="1100" dirty="0" smtClean="0">
                <a:latin typeface="Arial" panose="020B0604020202020204" pitchFamily="34" charset="0"/>
                <a:cs typeface="Arial" panose="020B0604020202020204" pitchFamily="34" charset="0"/>
              </a:rPr>
              <a:t>As of January 1, 2017, electricity consumers eligible for the Regulated Price Plan (RPP) receive an 8% rebate equivalent to the provincial portion of HST on their pre-tax bill.</a:t>
            </a:r>
          </a:p>
          <a:p>
            <a:pPr>
              <a:spcBef>
                <a:spcPts val="0"/>
              </a:spcBef>
            </a:pPr>
            <a:endParaRPr lang="en-CA" sz="1100" dirty="0">
              <a:latin typeface="Arial" panose="020B0604020202020204" pitchFamily="34" charset="0"/>
              <a:cs typeface="Arial" panose="020B0604020202020204" pitchFamily="34" charset="0"/>
            </a:endParaRPr>
          </a:p>
          <a:p>
            <a:pPr>
              <a:spcBef>
                <a:spcPts val="0"/>
              </a:spcBef>
            </a:pPr>
            <a:r>
              <a:rPr lang="en-CA" sz="1100" dirty="0">
                <a:latin typeface="Arial" panose="020B0604020202020204" pitchFamily="34" charset="0"/>
                <a:cs typeface="Arial" panose="020B0604020202020204" pitchFamily="34" charset="0"/>
              </a:rPr>
              <a:t>The eligibility criteria for the 8% rebate is as follows:</a:t>
            </a:r>
          </a:p>
          <a:p>
            <a:pPr marL="685800" lvl="2">
              <a:spcBef>
                <a:spcPts val="300"/>
              </a:spcBef>
            </a:pPr>
            <a:r>
              <a:rPr lang="en-CA" sz="1000" dirty="0">
                <a:latin typeface="Arial" panose="020B0604020202020204" pitchFamily="34" charset="0"/>
                <a:cs typeface="Arial" panose="020B0604020202020204" pitchFamily="34" charset="0"/>
              </a:rPr>
              <a:t>Consumers with a demand of 50 kW or less;</a:t>
            </a:r>
          </a:p>
          <a:p>
            <a:pPr marL="685800" lvl="2">
              <a:spcBef>
                <a:spcPts val="300"/>
              </a:spcBef>
            </a:pPr>
            <a:r>
              <a:rPr lang="en-CA" sz="1000" dirty="0">
                <a:latin typeface="Arial" panose="020B0604020202020204" pitchFamily="34" charset="0"/>
                <a:cs typeface="Arial" panose="020B0604020202020204" pitchFamily="34" charset="0"/>
              </a:rPr>
              <a:t>Consumers with a demand of 250,000 kWh/year or less;</a:t>
            </a:r>
          </a:p>
          <a:p>
            <a:pPr marL="685800" lvl="2">
              <a:spcBef>
                <a:spcPts val="300"/>
              </a:spcBef>
            </a:pPr>
            <a:r>
              <a:rPr lang="en-CA" sz="1000" dirty="0">
                <a:latin typeface="Arial" panose="020B0604020202020204" pitchFamily="34" charset="0"/>
                <a:cs typeface="Arial" panose="020B0604020202020204" pitchFamily="34" charset="0"/>
              </a:rPr>
              <a:t>Farms;</a:t>
            </a:r>
          </a:p>
          <a:p>
            <a:pPr marL="685800" lvl="2">
              <a:spcBef>
                <a:spcPts val="300"/>
              </a:spcBef>
            </a:pPr>
            <a:r>
              <a:rPr lang="en-CA" sz="1000" dirty="0">
                <a:latin typeface="Arial" panose="020B0604020202020204" pitchFamily="34" charset="0"/>
                <a:cs typeface="Arial" panose="020B0604020202020204" pitchFamily="34" charset="0"/>
              </a:rPr>
              <a:t>Multi-unit residential buildings and other facilities used as residential rental units;</a:t>
            </a:r>
          </a:p>
          <a:p>
            <a:pPr marL="685800" lvl="2">
              <a:spcBef>
                <a:spcPts val="300"/>
              </a:spcBef>
            </a:pPr>
            <a:r>
              <a:rPr lang="en-CA" sz="1000" dirty="0">
                <a:latin typeface="Arial" panose="020B0604020202020204" pitchFamily="34" charset="0"/>
                <a:cs typeface="Arial" panose="020B0604020202020204" pitchFamily="34" charset="0"/>
              </a:rPr>
              <a:t>Dwellings;</a:t>
            </a:r>
          </a:p>
          <a:p>
            <a:pPr marL="685800" lvl="2">
              <a:spcBef>
                <a:spcPts val="300"/>
              </a:spcBef>
            </a:pPr>
            <a:r>
              <a:rPr lang="en-CA" sz="1000" dirty="0">
                <a:latin typeface="Arial" panose="020B0604020202020204" pitchFamily="34" charset="0"/>
                <a:cs typeface="Arial" panose="020B0604020202020204" pitchFamily="34" charset="0"/>
              </a:rPr>
              <a:t>Condominiums; and</a:t>
            </a:r>
          </a:p>
          <a:p>
            <a:pPr marL="685800" lvl="2">
              <a:spcBef>
                <a:spcPts val="300"/>
              </a:spcBef>
            </a:pPr>
            <a:r>
              <a:rPr lang="en-CA" sz="1000" dirty="0">
                <a:latin typeface="Arial" panose="020B0604020202020204" pitchFamily="34" charset="0"/>
                <a:cs typeface="Arial" panose="020B0604020202020204" pitchFamily="34" charset="0"/>
              </a:rPr>
              <a:t>Co-operatives with housing </a:t>
            </a:r>
            <a:r>
              <a:rPr lang="en-CA" sz="1000" dirty="0" smtClean="0">
                <a:latin typeface="Arial" panose="020B0604020202020204" pitchFamily="34" charset="0"/>
                <a:cs typeface="Arial" panose="020B0604020202020204" pitchFamily="34" charset="0"/>
              </a:rPr>
              <a:t>units.</a:t>
            </a:r>
            <a:endParaRPr lang="en-CA" sz="1000" dirty="0">
              <a:latin typeface="Arial" panose="020B0604020202020204" pitchFamily="34" charset="0"/>
              <a:cs typeface="Arial" panose="020B0604020202020204" pitchFamily="34" charset="0"/>
            </a:endParaRPr>
          </a:p>
          <a:p>
            <a:pPr>
              <a:spcBef>
                <a:spcPts val="0"/>
              </a:spcBef>
            </a:pPr>
            <a:endParaRPr lang="en-CA" sz="1100" dirty="0" smtClean="0">
              <a:latin typeface="Arial" panose="020B0604020202020204" pitchFamily="34" charset="0"/>
              <a:cs typeface="Arial" panose="020B0604020202020204" pitchFamily="34" charset="0"/>
            </a:endParaRPr>
          </a:p>
          <a:p>
            <a:pPr marL="0" indent="0">
              <a:lnSpc>
                <a:spcPct val="120000"/>
              </a:lnSpc>
              <a:spcBef>
                <a:spcPts val="0"/>
              </a:spcBef>
              <a:spcAft>
                <a:spcPts val="400"/>
              </a:spcAft>
              <a:buNone/>
            </a:pPr>
            <a:r>
              <a:rPr lang="en-CA" sz="1100" dirty="0" smtClean="0">
                <a:latin typeface="Arial" panose="020B0604020202020204" pitchFamily="34" charset="0"/>
                <a:cs typeface="Arial" panose="020B0604020202020204" pitchFamily="34" charset="0"/>
              </a:rPr>
              <a:t> </a:t>
            </a:r>
          </a:p>
          <a:p>
            <a:pPr>
              <a:lnSpc>
                <a:spcPct val="120000"/>
              </a:lnSpc>
              <a:spcBef>
                <a:spcPts val="0"/>
              </a:spcBef>
              <a:spcAft>
                <a:spcPts val="400"/>
              </a:spcAft>
            </a:pPr>
            <a:endParaRPr lang="en-CA" sz="1050" dirty="0">
              <a:latin typeface="Arial" panose="020B0604020202020204" pitchFamily="34" charset="0"/>
              <a:cs typeface="Arial" panose="020B0604020202020204"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234962854"/>
              </p:ext>
            </p:extLst>
          </p:nvPr>
        </p:nvGraphicFramePr>
        <p:xfrm>
          <a:off x="1259632" y="3933056"/>
          <a:ext cx="6552728" cy="23042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4155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31520"/>
          </a:xfrm>
        </p:spPr>
        <p:txBody>
          <a:bodyPr>
            <a:normAutofit/>
          </a:bodyPr>
          <a:lstStyle/>
          <a:p>
            <a:r>
              <a:rPr lang="en-CA" sz="2400" b="0" dirty="0" smtClean="0">
                <a:latin typeface="Arial" pitchFamily="34" charset="0"/>
                <a:cs typeface="Arial" pitchFamily="34" charset="0"/>
              </a:rPr>
              <a:t>1.   Enhanced Tax-Base RPP Rebate (5%) (cont’d)</a:t>
            </a:r>
            <a:endParaRPr lang="en-CA" sz="2400" dirty="0"/>
          </a:p>
        </p:txBody>
      </p:sp>
      <p:sp>
        <p:nvSpPr>
          <p:cNvPr id="3" name="Content Placeholder 2"/>
          <p:cNvSpPr>
            <a:spLocks noGrp="1"/>
          </p:cNvSpPr>
          <p:nvPr>
            <p:ph idx="1"/>
          </p:nvPr>
        </p:nvSpPr>
        <p:spPr>
          <a:xfrm>
            <a:off x="457200" y="1219200"/>
            <a:ext cx="8507288" cy="4953000"/>
          </a:xfrm>
        </p:spPr>
        <p:txBody>
          <a:bodyPr>
            <a:normAutofit/>
          </a:bodyPr>
          <a:lstStyle/>
          <a:p>
            <a:pPr marL="0" indent="0">
              <a:lnSpc>
                <a:spcPct val="120000"/>
              </a:lnSpc>
              <a:spcBef>
                <a:spcPts val="0"/>
              </a:spcBef>
              <a:spcAft>
                <a:spcPts val="400"/>
              </a:spcAft>
              <a:buNone/>
            </a:pPr>
            <a:r>
              <a:rPr lang="en-CA" sz="1200" b="1" u="sng" dirty="0" smtClean="0">
                <a:latin typeface="Arial" panose="020B0604020202020204" pitchFamily="34" charset="0"/>
                <a:cs typeface="Arial" panose="020B0604020202020204" pitchFamily="34" charset="0"/>
              </a:rPr>
              <a:t>Considerations</a:t>
            </a:r>
          </a:p>
          <a:p>
            <a:pPr>
              <a:spcBef>
                <a:spcPts val="0"/>
              </a:spcBef>
            </a:pPr>
            <a:r>
              <a:rPr lang="en-CA" sz="1200" dirty="0" smtClean="0">
                <a:latin typeface="Arial" panose="020B0604020202020204" pitchFamily="34" charset="0"/>
                <a:cs typeface="Arial" panose="020B0604020202020204" pitchFamily="34" charset="0"/>
              </a:rPr>
              <a:t>Amendments would </a:t>
            </a:r>
            <a:r>
              <a:rPr lang="en-CA" sz="1200" dirty="0">
                <a:latin typeface="Arial" panose="020B0604020202020204" pitchFamily="34" charset="0"/>
                <a:cs typeface="Arial" panose="020B0604020202020204" pitchFamily="34" charset="0"/>
              </a:rPr>
              <a:t>be required </a:t>
            </a:r>
            <a:r>
              <a:rPr lang="en-CA" sz="1200" dirty="0" smtClean="0">
                <a:latin typeface="Arial" panose="020B0604020202020204" pitchFamily="34" charset="0"/>
                <a:cs typeface="Arial" panose="020B0604020202020204" pitchFamily="34" charset="0"/>
              </a:rPr>
              <a:t>related to the </a:t>
            </a:r>
            <a:r>
              <a:rPr lang="en-CA" sz="1200" i="1" dirty="0">
                <a:latin typeface="Arial" panose="020B0604020202020204" pitchFamily="34" charset="0"/>
                <a:cs typeface="Arial" panose="020B0604020202020204" pitchFamily="34" charset="0"/>
              </a:rPr>
              <a:t>Ontario Rebate for Electricity Consumers Act, </a:t>
            </a:r>
            <a:r>
              <a:rPr lang="en-CA" sz="1200" i="1" dirty="0" smtClean="0">
                <a:latin typeface="Arial" panose="020B0604020202020204" pitchFamily="34" charset="0"/>
                <a:cs typeface="Arial" panose="020B0604020202020204" pitchFamily="34" charset="0"/>
              </a:rPr>
              <a:t>2016. </a:t>
            </a:r>
          </a:p>
          <a:p>
            <a:pPr>
              <a:spcBef>
                <a:spcPts val="0"/>
              </a:spcBef>
            </a:pPr>
            <a:endParaRPr lang="en-CA" sz="1200" i="1" dirty="0">
              <a:latin typeface="Arial" panose="020B0604020202020204" pitchFamily="34" charset="0"/>
              <a:cs typeface="Arial" panose="020B0604020202020204" pitchFamily="34" charset="0"/>
            </a:endParaRPr>
          </a:p>
          <a:p>
            <a:pPr>
              <a:spcBef>
                <a:spcPts val="0"/>
              </a:spcBef>
            </a:pPr>
            <a:r>
              <a:rPr lang="en-CA" sz="1200" dirty="0">
                <a:latin typeface="Arial" panose="020B0604020202020204" pitchFamily="34" charset="0"/>
                <a:cs typeface="Arial" panose="020B0604020202020204" pitchFamily="34" charset="0"/>
              </a:rPr>
              <a:t>The Act authorizes the making of regulations to reimburse electricity vendors for amounts credited to consumers’ accounts under the Act. The Act authorizes the making of other regulations to put in place mechanisms needed to implement the financial assistance. </a:t>
            </a:r>
          </a:p>
          <a:p>
            <a:pPr>
              <a:spcBef>
                <a:spcPts val="0"/>
              </a:spcBef>
            </a:pPr>
            <a:endParaRPr lang="en-CA" sz="1200" dirty="0" smtClean="0">
              <a:latin typeface="Arial" panose="020B0604020202020204" pitchFamily="34" charset="0"/>
              <a:cs typeface="Arial" panose="020B0604020202020204" pitchFamily="34" charset="0"/>
            </a:endParaRPr>
          </a:p>
          <a:p>
            <a:pPr>
              <a:spcBef>
                <a:spcPts val="0"/>
              </a:spcBef>
            </a:pPr>
            <a:r>
              <a:rPr lang="en-CA" sz="1200" dirty="0" smtClean="0">
                <a:latin typeface="Arial" panose="020B0604020202020204" pitchFamily="34" charset="0"/>
                <a:cs typeface="Arial" panose="020B0604020202020204" pitchFamily="34" charset="0"/>
              </a:rPr>
              <a:t>The rebate could be made retroactive to January 1, 2017. Similar to the current 8% rebate, electricity consumers would receive </a:t>
            </a:r>
            <a:r>
              <a:rPr lang="en-CA" sz="1200" dirty="0">
                <a:latin typeface="Arial" panose="020B0604020202020204" pitchFamily="34" charset="0"/>
                <a:cs typeface="Arial" panose="020B0604020202020204" pitchFamily="34" charset="0"/>
              </a:rPr>
              <a:t>a retroactive payment once the local distributor begins issuing the rebates if the distributor needs more time to adjust </a:t>
            </a:r>
            <a:r>
              <a:rPr lang="en-CA" sz="1200" dirty="0" smtClean="0">
                <a:latin typeface="Arial" panose="020B0604020202020204" pitchFamily="34" charset="0"/>
                <a:cs typeface="Arial" panose="020B0604020202020204" pitchFamily="34" charset="0"/>
              </a:rPr>
              <a:t>its billing </a:t>
            </a:r>
            <a:r>
              <a:rPr lang="en-CA" sz="1200" dirty="0">
                <a:latin typeface="Arial" panose="020B0604020202020204" pitchFamily="34" charset="0"/>
                <a:cs typeface="Arial" panose="020B0604020202020204" pitchFamily="34" charset="0"/>
              </a:rPr>
              <a:t>systems.</a:t>
            </a: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endParaRPr lang="en-CA" sz="1050" dirty="0">
              <a:latin typeface="Arial" panose="020B0604020202020204" pitchFamily="34" charset="0"/>
              <a:cs typeface="Arial" panose="020B0604020202020204" pitchFamily="34" charset="0"/>
            </a:endParaRPr>
          </a:p>
        </p:txBody>
      </p:sp>
      <p:sp>
        <p:nvSpPr>
          <p:cNvPr id="6" name="TextBox 5"/>
          <p:cNvSpPr txBox="1"/>
          <p:nvPr/>
        </p:nvSpPr>
        <p:spPr>
          <a:xfrm>
            <a:off x="1115616" y="3429000"/>
            <a:ext cx="4176464" cy="430887"/>
          </a:xfrm>
          <a:prstGeom prst="rect">
            <a:avLst/>
          </a:prstGeom>
          <a:noFill/>
        </p:spPr>
        <p:txBody>
          <a:bodyPr wrap="square" rtlCol="0">
            <a:spAutoFit/>
          </a:bodyPr>
          <a:lstStyle/>
          <a:p>
            <a:r>
              <a:rPr lang="en-CA" sz="1100" b="1" dirty="0" smtClean="0">
                <a:latin typeface="Arial" panose="020B0604020202020204" pitchFamily="34" charset="0"/>
                <a:cs typeface="Arial" panose="020B0604020202020204" pitchFamily="34" charset="0"/>
              </a:rPr>
              <a:t>Fiscal Cost of an Enhanced Rebate </a:t>
            </a:r>
          </a:p>
          <a:p>
            <a:r>
              <a:rPr lang="en-CA" sz="1100" i="1" dirty="0" smtClean="0">
                <a:latin typeface="Arial" panose="020B0604020202020204" pitchFamily="34" charset="0"/>
                <a:cs typeface="Arial" panose="020B0604020202020204" pitchFamily="34" charset="0"/>
              </a:rPr>
              <a:t>in $millions</a:t>
            </a:r>
            <a:endParaRPr lang="en-CA" sz="1100" i="1" dirty="0">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627362372"/>
              </p:ext>
            </p:extLst>
          </p:nvPr>
        </p:nvGraphicFramePr>
        <p:xfrm>
          <a:off x="1187624" y="3933056"/>
          <a:ext cx="7272810" cy="2088232"/>
        </p:xfrm>
        <a:graphic>
          <a:graphicData uri="http://schemas.openxmlformats.org/drawingml/2006/table">
            <a:tbl>
              <a:tblPr firstRow="1" firstCol="1" bandRow="1">
                <a:tableStyleId>{5C22544A-7EE6-4342-B048-85BDC9FD1C3A}</a:tableStyleId>
              </a:tblPr>
              <a:tblGrid>
                <a:gridCol w="1944216"/>
                <a:gridCol w="888099"/>
                <a:gridCol w="888099"/>
                <a:gridCol w="888099"/>
                <a:gridCol w="888099"/>
                <a:gridCol w="888099"/>
                <a:gridCol w="888099"/>
              </a:tblGrid>
              <a:tr h="484171">
                <a:tc>
                  <a:txBody>
                    <a:bodyPr/>
                    <a:lstStyle/>
                    <a:p>
                      <a:pPr marL="0" marR="0">
                        <a:spcBef>
                          <a:spcPts val="0"/>
                        </a:spcBef>
                        <a:spcAft>
                          <a:spcPts val="0"/>
                        </a:spcAft>
                      </a:pPr>
                      <a:r>
                        <a:rPr lang="en-CA" sz="1000" dirty="0" smtClean="0">
                          <a:solidFill>
                            <a:schemeClr val="tx1"/>
                          </a:solidFill>
                          <a:effectLst/>
                          <a:latin typeface="Arial" panose="020B0604020202020204" pitchFamily="34" charset="0"/>
                          <a:ea typeface="+mn-ea"/>
                          <a:cs typeface="Arial" panose="020B0604020202020204" pitchFamily="34" charset="0"/>
                        </a:rPr>
                        <a:t>Cost</a:t>
                      </a:r>
                      <a:r>
                        <a:rPr lang="en-CA" sz="1000" baseline="0" dirty="0" smtClean="0">
                          <a:solidFill>
                            <a:schemeClr val="tx1"/>
                          </a:solidFill>
                          <a:effectLst/>
                          <a:latin typeface="Arial" panose="020B0604020202020204" pitchFamily="34" charset="0"/>
                          <a:ea typeface="+mn-ea"/>
                          <a:cs typeface="Arial" panose="020B0604020202020204" pitchFamily="34" charset="0"/>
                        </a:rPr>
                        <a:t> ($M)</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2016-2017</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2017-2018</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2018-2019</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2019-2020</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2020-2021</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ea typeface="Calibri"/>
                          <a:cs typeface="Arial" panose="020B0604020202020204" pitchFamily="34" charset="0"/>
                        </a:rPr>
                        <a:t>2021-2022</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r h="534687">
                <a:tc>
                  <a:txBody>
                    <a:bodyPr/>
                    <a:lstStyle/>
                    <a:p>
                      <a:pPr marL="0" marR="0" algn="l">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Cost of </a:t>
                      </a:r>
                      <a:r>
                        <a:rPr lang="en-CA" sz="1000" dirty="0" smtClean="0">
                          <a:solidFill>
                            <a:schemeClr val="tx1"/>
                          </a:solidFill>
                          <a:effectLst/>
                          <a:latin typeface="Arial" panose="020B0604020202020204" pitchFamily="34" charset="0"/>
                          <a:cs typeface="Arial" panose="020B0604020202020204" pitchFamily="34" charset="0"/>
                        </a:rPr>
                        <a:t>8%</a:t>
                      </a:r>
                      <a:r>
                        <a:rPr lang="en-CA" sz="1000" baseline="0" dirty="0" smtClean="0">
                          <a:solidFill>
                            <a:schemeClr val="tx1"/>
                          </a:solidFill>
                          <a:effectLst/>
                          <a:latin typeface="Arial" panose="020B0604020202020204" pitchFamily="34" charset="0"/>
                          <a:cs typeface="Arial" panose="020B0604020202020204" pitchFamily="34" charset="0"/>
                        </a:rPr>
                        <a:t> rebate</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271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1,119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1,086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1,171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1,159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ea typeface="Calibri"/>
                          <a:cs typeface="Arial" panose="020B0604020202020204" pitchFamily="34" charset="0"/>
                        </a:rPr>
                        <a:t>1,208</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4687">
                <a:tc>
                  <a:txBody>
                    <a:bodyPr/>
                    <a:lstStyle/>
                    <a:p>
                      <a:pPr marL="0" marR="0" algn="l">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Cost of </a:t>
                      </a:r>
                      <a:r>
                        <a:rPr lang="en-CA" sz="1000" dirty="0" smtClean="0">
                          <a:solidFill>
                            <a:schemeClr val="tx1"/>
                          </a:solidFill>
                          <a:effectLst/>
                          <a:latin typeface="Arial" panose="020B0604020202020204" pitchFamily="34" charset="0"/>
                          <a:cs typeface="Arial" panose="020B0604020202020204" pitchFamily="34" charset="0"/>
                        </a:rPr>
                        <a:t>13%</a:t>
                      </a:r>
                      <a:r>
                        <a:rPr lang="en-CA" sz="1000" baseline="0" dirty="0" smtClean="0">
                          <a:solidFill>
                            <a:schemeClr val="tx1"/>
                          </a:solidFill>
                          <a:effectLst/>
                          <a:latin typeface="Arial" panose="020B0604020202020204" pitchFamily="34" charset="0"/>
                          <a:cs typeface="Arial" panose="020B0604020202020204" pitchFamily="34" charset="0"/>
                        </a:rPr>
                        <a:t> rebate</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440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a:t>
                      </a:r>
                      <a:r>
                        <a:rPr lang="en-CA" sz="1000" dirty="0" smtClean="0">
                          <a:solidFill>
                            <a:schemeClr val="tx1"/>
                          </a:solidFill>
                          <a:effectLst/>
                          <a:latin typeface="Arial" panose="020B0604020202020204" pitchFamily="34" charset="0"/>
                          <a:cs typeface="Arial" panose="020B0604020202020204" pitchFamily="34" charset="0"/>
                        </a:rPr>
                        <a:t>1,818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1,764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1,903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1,884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ea typeface="Calibri"/>
                          <a:cs typeface="Arial" panose="020B0604020202020204" pitchFamily="34" charset="0"/>
                        </a:rPr>
                        <a:t>1,963</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34687">
                <a:tc>
                  <a:txBody>
                    <a:bodyPr/>
                    <a:lstStyle/>
                    <a:p>
                      <a:pPr marL="0" marR="0" algn="l">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Cost of incremental 5</a:t>
                      </a:r>
                      <a:r>
                        <a:rPr lang="en-CA" sz="1000" dirty="0" smtClean="0">
                          <a:solidFill>
                            <a:schemeClr val="tx1"/>
                          </a:solidFill>
                          <a:effectLst/>
                          <a:latin typeface="Arial" panose="020B0604020202020204" pitchFamily="34" charset="0"/>
                          <a:cs typeface="Arial" panose="020B0604020202020204" pitchFamily="34" charset="0"/>
                        </a:rPr>
                        <a:t>% rebate</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169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699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679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a:solidFill>
                            <a:schemeClr val="tx1"/>
                          </a:solidFill>
                          <a:effectLst/>
                          <a:latin typeface="Arial" panose="020B0604020202020204" pitchFamily="34" charset="0"/>
                          <a:cs typeface="Arial" panose="020B0604020202020204" pitchFamily="34" charset="0"/>
                        </a:rPr>
                        <a:t> 732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cs typeface="Arial" panose="020B0604020202020204" pitchFamily="34" charset="0"/>
                        </a:rPr>
                        <a:t>724 </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CA" sz="1000" dirty="0" smtClean="0">
                          <a:solidFill>
                            <a:schemeClr val="tx1"/>
                          </a:solidFill>
                          <a:effectLst/>
                          <a:latin typeface="Arial" panose="020B0604020202020204" pitchFamily="34" charset="0"/>
                          <a:ea typeface="Calibri"/>
                          <a:cs typeface="Arial" panose="020B0604020202020204" pitchFamily="34" charset="0"/>
                        </a:rPr>
                        <a:t>755</a:t>
                      </a:r>
                      <a:endParaRPr lang="en-CA" sz="1000" dirty="0">
                        <a:solidFill>
                          <a:schemeClr val="tx1"/>
                        </a:solidFill>
                        <a:effectLst/>
                        <a:latin typeface="Arial" panose="020B0604020202020204" pitchFamily="34" charset="0"/>
                        <a:ea typeface="Calibri"/>
                        <a:cs typeface="Arial" panose="020B0604020202020204" pitchFamily="34" charset="0"/>
                      </a:endParaRPr>
                    </a:p>
                  </a:txBody>
                  <a:tcPr marL="61965" marR="619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r>
            </a:tbl>
          </a:graphicData>
        </a:graphic>
      </p:graphicFrame>
    </p:spTree>
    <p:extLst>
      <p:ext uri="{BB962C8B-B14F-4D97-AF65-F5344CB8AC3E}">
        <p14:creationId xmlns:p14="http://schemas.microsoft.com/office/powerpoint/2010/main" val="41602582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640960" cy="648072"/>
          </a:xfrm>
        </p:spPr>
        <p:txBody>
          <a:bodyPr>
            <a:normAutofit/>
          </a:bodyPr>
          <a:lstStyle/>
          <a:p>
            <a:r>
              <a:rPr lang="en-CA" sz="2400" b="0" dirty="0" smtClean="0">
                <a:latin typeface="Arial" pitchFamily="34" charset="0"/>
                <a:cs typeface="Arial" pitchFamily="34" charset="0"/>
              </a:rPr>
              <a:t>2a. Extend Length of Existing Wind / Solar Contracts</a:t>
            </a:r>
            <a:endParaRPr lang="en-CA" sz="2400" dirty="0"/>
          </a:p>
        </p:txBody>
      </p:sp>
      <p:sp>
        <p:nvSpPr>
          <p:cNvPr id="3" name="Content Placeholder 2"/>
          <p:cNvSpPr>
            <a:spLocks noGrp="1"/>
          </p:cNvSpPr>
          <p:nvPr>
            <p:ph idx="1"/>
          </p:nvPr>
        </p:nvSpPr>
        <p:spPr>
          <a:xfrm>
            <a:off x="395536" y="1052736"/>
            <a:ext cx="8496944" cy="5112568"/>
          </a:xfrm>
        </p:spPr>
        <p:txBody>
          <a:bodyPr>
            <a:noAutofit/>
          </a:bodyPr>
          <a:lstStyle/>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Wind and solar developments are typically contracted through standard offer procurements on 20 year fixed terms at fixed pricing.</a:t>
            </a: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Many </a:t>
            </a:r>
            <a:r>
              <a:rPr lang="en-CA" sz="1200" dirty="0">
                <a:latin typeface="Arial" panose="020B0604020202020204" pitchFamily="34" charset="0"/>
                <a:cs typeface="Arial" panose="020B0604020202020204" pitchFamily="34" charset="0"/>
              </a:rPr>
              <a:t>of these projects have already reached commercial </a:t>
            </a:r>
            <a:r>
              <a:rPr lang="en-CA" sz="1200" dirty="0" smtClean="0">
                <a:latin typeface="Arial" panose="020B0604020202020204" pitchFamily="34" charset="0"/>
                <a:cs typeface="Arial" panose="020B0604020202020204" pitchFamily="34" charset="0"/>
              </a:rPr>
              <a:t>operation.</a:t>
            </a:r>
            <a:endParaRPr lang="en-CA" sz="1200" dirty="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The </a:t>
            </a:r>
            <a:r>
              <a:rPr lang="en-CA" sz="1200" dirty="0">
                <a:latin typeface="Arial" panose="020B0604020202020204" pitchFamily="34" charset="0"/>
                <a:cs typeface="Arial" panose="020B0604020202020204" pitchFamily="34" charset="0"/>
              </a:rPr>
              <a:t>province could explore </a:t>
            </a:r>
            <a:r>
              <a:rPr lang="en-CA" sz="1200" dirty="0" smtClean="0">
                <a:latin typeface="Arial" panose="020B0604020202020204" pitchFamily="34" charset="0"/>
                <a:cs typeface="Arial" panose="020B0604020202020204" pitchFamily="34" charset="0"/>
              </a:rPr>
              <a:t>options for  IESO to negotiate</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extensions to existing renewable energy contracts, for example, by 10 years, in return for the contract holders agreeing to</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a lower price in the near term.</a:t>
            </a:r>
          </a:p>
          <a:p>
            <a:pPr>
              <a:lnSpc>
                <a:spcPct val="120000"/>
              </a:lnSpc>
              <a:spcBef>
                <a:spcPts val="0"/>
              </a:spcBef>
              <a:spcAft>
                <a:spcPts val="400"/>
              </a:spcAft>
            </a:pPr>
            <a:r>
              <a:rPr lang="en-CA" sz="1200" dirty="0">
                <a:latin typeface="Arial" panose="020B0604020202020204" pitchFamily="34" charset="0"/>
                <a:cs typeface="Arial" panose="020B0604020202020204" pitchFamily="34" charset="0"/>
              </a:rPr>
              <a:t>Since extending the contracts would lock in an additional 10 years of GHG emissions free generation to support electrification of transportation and other sectors, consideration could be given to funding the contract extensions with future cap and trade proceeds. </a:t>
            </a:r>
            <a:endParaRPr lang="en-CA" sz="800" b="1" u="sng" dirty="0" smtClean="0">
              <a:latin typeface="Arial" panose="020B0604020202020204" pitchFamily="34" charset="0"/>
              <a:cs typeface="Arial" panose="020B0604020202020204" pitchFamily="34" charset="0"/>
            </a:endParaRPr>
          </a:p>
          <a:p>
            <a:pPr marL="0" indent="0">
              <a:lnSpc>
                <a:spcPct val="120000"/>
              </a:lnSpc>
              <a:spcBef>
                <a:spcPts val="0"/>
              </a:spcBef>
              <a:spcAft>
                <a:spcPts val="400"/>
              </a:spcAft>
              <a:buNone/>
            </a:pPr>
            <a:r>
              <a:rPr lang="en-CA" sz="1200" b="1" u="sng" dirty="0" smtClean="0">
                <a:latin typeface="Arial" panose="020B0604020202020204" pitchFamily="34" charset="0"/>
                <a:cs typeface="Arial" panose="020B0604020202020204" pitchFamily="34" charset="0"/>
              </a:rPr>
              <a:t>Considerations</a:t>
            </a:r>
          </a:p>
          <a:p>
            <a:pPr>
              <a:lnSpc>
                <a:spcPct val="120000"/>
              </a:lnSpc>
              <a:spcBef>
                <a:spcPts val="0"/>
              </a:spcBef>
              <a:spcAft>
                <a:spcPts val="400"/>
              </a:spcAft>
            </a:pPr>
            <a:r>
              <a:rPr lang="en-CA" sz="1200" dirty="0">
                <a:latin typeface="Arial" panose="020B0604020202020204" pitchFamily="34" charset="0"/>
                <a:cs typeface="Arial" panose="020B0604020202020204" pitchFamily="34" charset="0"/>
              </a:rPr>
              <a:t>Projects in commercial operation offer potential for </a:t>
            </a:r>
            <a:r>
              <a:rPr lang="en-CA" sz="1200" dirty="0" smtClean="0">
                <a:latin typeface="Arial" panose="020B0604020202020204" pitchFamily="34" charset="0"/>
                <a:cs typeface="Arial" panose="020B0604020202020204" pitchFamily="34" charset="0"/>
              </a:rPr>
              <a:t>near-term rate </a:t>
            </a:r>
            <a:r>
              <a:rPr lang="en-CA" sz="1200" dirty="0">
                <a:latin typeface="Arial" panose="020B0604020202020204" pitchFamily="34" charset="0"/>
                <a:cs typeface="Arial" panose="020B0604020202020204" pitchFamily="34" charset="0"/>
              </a:rPr>
              <a:t>reduction whereas projects that have yet to reach commercial operation provide potential to mitigate future rate increases only.</a:t>
            </a: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The attractiveness of this </a:t>
            </a:r>
            <a:r>
              <a:rPr lang="en-CA" sz="1200" dirty="0">
                <a:latin typeface="Arial" panose="020B0604020202020204" pitchFamily="34" charset="0"/>
                <a:cs typeface="Arial" panose="020B0604020202020204" pitchFamily="34" charset="0"/>
              </a:rPr>
              <a:t>option to contract holders </a:t>
            </a:r>
            <a:r>
              <a:rPr lang="en-CA" sz="1200" dirty="0" smtClean="0">
                <a:latin typeface="Arial" panose="020B0604020202020204" pitchFamily="34" charset="0"/>
                <a:cs typeface="Arial" panose="020B0604020202020204" pitchFamily="34" charset="0"/>
              </a:rPr>
              <a:t>would vary from project to project and would depend on project economics.</a:t>
            </a: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Revised pricing </a:t>
            </a:r>
            <a:r>
              <a:rPr lang="en-CA" sz="1200" dirty="0">
                <a:latin typeface="Arial" panose="020B0604020202020204" pitchFamily="34" charset="0"/>
                <a:cs typeface="Arial" panose="020B0604020202020204" pitchFamily="34" charset="0"/>
              </a:rPr>
              <a:t>would be subject to </a:t>
            </a:r>
            <a:r>
              <a:rPr lang="en-CA" sz="1200" dirty="0" smtClean="0">
                <a:latin typeface="Arial" panose="020B0604020202020204" pitchFamily="34" charset="0"/>
                <a:cs typeface="Arial" panose="020B0604020202020204" pitchFamily="34" charset="0"/>
              </a:rPr>
              <a:t>negotiation</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and associated ratepayer savings would </a:t>
            </a:r>
            <a:r>
              <a:rPr lang="en-CA" sz="1200" dirty="0">
                <a:latin typeface="Arial" panose="020B0604020202020204" pitchFamily="34" charset="0"/>
                <a:cs typeface="Arial" panose="020B0604020202020204" pitchFamily="34" charset="0"/>
              </a:rPr>
              <a:t>be difficult to forecast accurately</a:t>
            </a:r>
            <a:r>
              <a:rPr lang="en-CA" sz="1200" dirty="0" smtClean="0">
                <a:latin typeface="Arial" panose="020B0604020202020204" pitchFamily="34" charset="0"/>
                <a:cs typeface="Arial" panose="020B0604020202020204" pitchFamily="34" charset="0"/>
              </a:rPr>
              <a:t>. </a:t>
            </a: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The duration of contract renegotiation is difficult to forecast </a:t>
            </a:r>
            <a:r>
              <a:rPr lang="en-CA" sz="1200" dirty="0">
                <a:latin typeface="Arial" panose="020B0604020202020204" pitchFamily="34" charset="0"/>
                <a:cs typeface="Arial" panose="020B0604020202020204" pitchFamily="34" charset="0"/>
              </a:rPr>
              <a:t>and may not be achievable in the near </a:t>
            </a:r>
            <a:r>
              <a:rPr lang="en-CA" sz="1200" dirty="0" smtClean="0">
                <a:latin typeface="Arial" panose="020B0604020202020204" pitchFamily="34" charset="0"/>
                <a:cs typeface="Arial" panose="020B0604020202020204" pitchFamily="34" charset="0"/>
              </a:rPr>
              <a:t>term. </a:t>
            </a:r>
            <a:endParaRPr lang="en-CA" sz="1200" strike="sngStrike" dirty="0" smtClean="0">
              <a:latin typeface="Arial" panose="020B0604020202020204" pitchFamily="34" charset="0"/>
              <a:cs typeface="Arial" panose="020B0604020202020204" pitchFamily="34" charset="0"/>
            </a:endParaRPr>
          </a:p>
          <a:p>
            <a:pPr lvl="1">
              <a:lnSpc>
                <a:spcPct val="120000"/>
              </a:lnSpc>
              <a:spcBef>
                <a:spcPts val="0"/>
              </a:spcBef>
              <a:spcAft>
                <a:spcPts val="400"/>
              </a:spcAft>
              <a:buFont typeface="Arial" pitchFamily="34" charset="0"/>
              <a:buChar char="−"/>
            </a:pPr>
            <a:r>
              <a:rPr lang="en-CA" sz="1100" dirty="0" smtClean="0">
                <a:latin typeface="Arial" pitchFamily="34" charset="0"/>
                <a:cs typeface="Arial" pitchFamily="34" charset="0"/>
              </a:rPr>
              <a:t>Proponents may have to renegotiate </a:t>
            </a:r>
            <a:r>
              <a:rPr lang="en-CA" sz="1100" dirty="0">
                <a:latin typeface="Arial" pitchFamily="34" charset="0"/>
                <a:cs typeface="Arial" pitchFamily="34" charset="0"/>
              </a:rPr>
              <a:t>their project financing arrangements, </a:t>
            </a:r>
            <a:r>
              <a:rPr lang="en-CA" sz="1100" dirty="0" smtClean="0">
                <a:latin typeface="Arial" pitchFamily="34" charset="0"/>
                <a:cs typeface="Arial" pitchFamily="34" charset="0"/>
              </a:rPr>
              <a:t>ensure project </a:t>
            </a:r>
            <a:r>
              <a:rPr lang="en-CA" sz="1100" dirty="0">
                <a:latin typeface="Arial" pitchFamily="34" charset="0"/>
                <a:cs typeface="Arial" pitchFamily="34" charset="0"/>
              </a:rPr>
              <a:t>investors are satisfied with any changes in ROI, and </a:t>
            </a:r>
            <a:r>
              <a:rPr lang="en-CA" sz="1100" dirty="0" smtClean="0">
                <a:latin typeface="Arial" pitchFamily="34" charset="0"/>
                <a:cs typeface="Arial" pitchFamily="34" charset="0"/>
              </a:rPr>
              <a:t>extend </a:t>
            </a:r>
            <a:r>
              <a:rPr lang="en-CA" sz="1100" dirty="0">
                <a:latin typeface="Arial" pitchFamily="34" charset="0"/>
                <a:cs typeface="Arial" pitchFamily="34" charset="0"/>
              </a:rPr>
              <a:t>land leases.</a:t>
            </a:r>
          </a:p>
          <a:p>
            <a:pPr>
              <a:lnSpc>
                <a:spcPct val="120000"/>
              </a:lnSpc>
              <a:spcBef>
                <a:spcPts val="0"/>
              </a:spcBef>
              <a:spcAft>
                <a:spcPts val="400"/>
              </a:spcAft>
            </a:pPr>
            <a:r>
              <a:rPr lang="en-CA" sz="1200" dirty="0">
                <a:latin typeface="Arial" pitchFamily="34" charset="0"/>
                <a:cs typeface="Arial" pitchFamily="34" charset="0"/>
              </a:rPr>
              <a:t>P</a:t>
            </a:r>
            <a:r>
              <a:rPr lang="en-CA" sz="1200" dirty="0" smtClean="0">
                <a:latin typeface="Arial" panose="020B0604020202020204" pitchFamily="34" charset="0"/>
                <a:cs typeface="Arial" panose="020B0604020202020204" pitchFamily="34" charset="0"/>
              </a:rPr>
              <a:t>roject host communities and Indigenous communities whose traditional territory the projects are sited in may not be interested in these projects extending their operational period; discussions/consultation may be required in advance of this potential option moving forward.</a:t>
            </a:r>
          </a:p>
          <a:p>
            <a:pPr>
              <a:lnSpc>
                <a:spcPct val="120000"/>
              </a:lnSpc>
              <a:spcBef>
                <a:spcPts val="0"/>
              </a:spcBef>
              <a:spcAft>
                <a:spcPts val="400"/>
              </a:spcAft>
            </a:pPr>
            <a:endParaRPr lang="en-CA"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88779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640960" cy="648072"/>
          </a:xfrm>
        </p:spPr>
        <p:txBody>
          <a:bodyPr>
            <a:normAutofit/>
          </a:bodyPr>
          <a:lstStyle/>
          <a:p>
            <a:r>
              <a:rPr lang="en-CA" sz="2400" b="0" dirty="0" smtClean="0">
                <a:latin typeface="Arial" pitchFamily="34" charset="0"/>
                <a:cs typeface="Arial" pitchFamily="34" charset="0"/>
              </a:rPr>
              <a:t>2a. Extend Length of Existing Wind / Solar Contracts (cont’d)</a:t>
            </a:r>
            <a:endParaRPr lang="en-CA" sz="2400" dirty="0"/>
          </a:p>
        </p:txBody>
      </p:sp>
      <p:sp>
        <p:nvSpPr>
          <p:cNvPr id="3" name="Content Placeholder 2"/>
          <p:cNvSpPr>
            <a:spLocks noGrp="1"/>
          </p:cNvSpPr>
          <p:nvPr>
            <p:ph idx="1"/>
          </p:nvPr>
        </p:nvSpPr>
        <p:spPr>
          <a:xfrm>
            <a:off x="395536" y="1124744"/>
            <a:ext cx="8640960" cy="5184576"/>
          </a:xfrm>
        </p:spPr>
        <p:txBody>
          <a:bodyPr>
            <a:noAutofit/>
          </a:bodyPr>
          <a:lstStyle/>
          <a:p>
            <a:pPr marL="0" indent="0">
              <a:lnSpc>
                <a:spcPct val="120000"/>
              </a:lnSpc>
              <a:spcBef>
                <a:spcPts val="0"/>
              </a:spcBef>
              <a:spcAft>
                <a:spcPts val="400"/>
              </a:spcAft>
              <a:buNone/>
            </a:pPr>
            <a:r>
              <a:rPr lang="en-CA" sz="1200" b="1" u="sng" dirty="0" smtClean="0">
                <a:latin typeface="Arial" panose="020B0604020202020204" pitchFamily="34" charset="0"/>
                <a:cs typeface="Arial" panose="020B0604020202020204" pitchFamily="34" charset="0"/>
              </a:rPr>
              <a:t>Considerations </a:t>
            </a: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Should </a:t>
            </a:r>
            <a:r>
              <a:rPr lang="en-CA" sz="1200" dirty="0">
                <a:latin typeface="Arial" panose="020B0604020202020204" pitchFamily="34" charset="0"/>
                <a:cs typeface="Arial" panose="020B0604020202020204" pitchFamily="34" charset="0"/>
              </a:rPr>
              <a:t>Ontario be successful in negotiating lower prices in the near term, it should be noted that contract holders will </a:t>
            </a:r>
            <a:r>
              <a:rPr lang="en-CA" sz="1200" dirty="0" smtClean="0">
                <a:latin typeface="Arial" panose="020B0604020202020204" pitchFamily="34" charset="0"/>
                <a:cs typeface="Arial" panose="020B0604020202020204" pitchFamily="34" charset="0"/>
              </a:rPr>
              <a:t>be in a strong bargaining position (given their existing fixed-priced contracts), and will </a:t>
            </a:r>
            <a:r>
              <a:rPr lang="en-CA" sz="1200" dirty="0">
                <a:latin typeface="Arial" panose="020B0604020202020204" pitchFamily="34" charset="0"/>
                <a:cs typeface="Arial" panose="020B0604020202020204" pitchFamily="34" charset="0"/>
              </a:rPr>
              <a:t>likely extract additional value from the </a:t>
            </a:r>
            <a:r>
              <a:rPr lang="en-CA" sz="1200" dirty="0" smtClean="0">
                <a:latin typeface="Arial" panose="020B0604020202020204" pitchFamily="34" charset="0"/>
                <a:cs typeface="Arial" panose="020B0604020202020204" pitchFamily="34" charset="0"/>
              </a:rPr>
              <a:t>negotiations. </a:t>
            </a:r>
            <a:endParaRPr lang="en-CA" sz="1200" dirty="0">
              <a:latin typeface="Arial" panose="020B0604020202020204" pitchFamily="34" charset="0"/>
              <a:cs typeface="Arial" panose="020B0604020202020204" pitchFamily="34" charset="0"/>
            </a:endParaRP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The Province </a:t>
            </a:r>
            <a:r>
              <a:rPr lang="en-CA" sz="1200" dirty="0">
                <a:latin typeface="Arial" panose="020B0604020202020204" pitchFamily="34" charset="0"/>
                <a:cs typeface="Arial" panose="020B0604020202020204" pitchFamily="34" charset="0"/>
              </a:rPr>
              <a:t>i</a:t>
            </a:r>
            <a:r>
              <a:rPr lang="en-CA" sz="1200" dirty="0" smtClean="0">
                <a:latin typeface="Arial" panose="020B0604020202020204" pitchFamily="34" charset="0"/>
                <a:cs typeface="Arial" panose="020B0604020202020204" pitchFamily="34" charset="0"/>
              </a:rPr>
              <a:t>s </a:t>
            </a:r>
            <a:r>
              <a:rPr lang="en-CA" sz="1200" dirty="0">
                <a:latin typeface="Arial" panose="020B0604020202020204" pitchFamily="34" charset="0"/>
                <a:cs typeface="Arial" panose="020B0604020202020204" pitchFamily="34" charset="0"/>
              </a:rPr>
              <a:t>not a </a:t>
            </a:r>
            <a:r>
              <a:rPr lang="en-CA" sz="1200" dirty="0" smtClean="0">
                <a:latin typeface="Arial" panose="020B0604020202020204" pitchFamily="34" charset="0"/>
                <a:cs typeface="Arial" panose="020B0604020202020204" pitchFamily="34" charset="0"/>
              </a:rPr>
              <a:t>party to the contracts and has never been involved in the negotiation of the contracts themselves. IESO </a:t>
            </a:r>
            <a:r>
              <a:rPr lang="en-CA" sz="1200" dirty="0">
                <a:latin typeface="Arial" panose="020B0604020202020204" pitchFamily="34" charset="0"/>
                <a:cs typeface="Arial" panose="020B0604020202020204" pitchFamily="34" charset="0"/>
              </a:rPr>
              <a:t>would be required to renegotiate the contracts, which would likely involve a direction or directive to </a:t>
            </a:r>
            <a:r>
              <a:rPr lang="en-CA" sz="1200" dirty="0" smtClean="0">
                <a:latin typeface="Arial" panose="020B0604020202020204" pitchFamily="34" charset="0"/>
                <a:cs typeface="Arial" panose="020B0604020202020204" pitchFamily="34" charset="0"/>
              </a:rPr>
              <a:t>IESO</a:t>
            </a:r>
            <a:r>
              <a:rPr lang="en-CA" sz="1200" dirty="0">
                <a:latin typeface="Arial" panose="020B0604020202020204" pitchFamily="34" charset="0"/>
                <a:cs typeface="Arial" panose="020B0604020202020204" pitchFamily="34" charset="0"/>
              </a:rPr>
              <a:t>.  </a:t>
            </a:r>
          </a:p>
          <a:p>
            <a:pPr marL="0" indent="0">
              <a:lnSpc>
                <a:spcPct val="120000"/>
              </a:lnSpc>
              <a:spcBef>
                <a:spcPts val="0"/>
              </a:spcBef>
              <a:spcAft>
                <a:spcPts val="400"/>
              </a:spcAft>
              <a:buNone/>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Further </a:t>
            </a:r>
            <a:r>
              <a:rPr lang="en-CA" sz="1200" dirty="0">
                <a:latin typeface="Arial" panose="020B0604020202020204" pitchFamily="34" charset="0"/>
                <a:cs typeface="Arial" panose="020B0604020202020204" pitchFamily="34" charset="0"/>
              </a:rPr>
              <a:t>analysis is required as to how ENERGY </a:t>
            </a:r>
            <a:r>
              <a:rPr lang="en-CA" sz="1200" dirty="0" smtClean="0">
                <a:latin typeface="Arial" panose="020B0604020202020204" pitchFamily="34" charset="0"/>
                <a:cs typeface="Arial" panose="020B0604020202020204" pitchFamily="34" charset="0"/>
              </a:rPr>
              <a:t>could </a:t>
            </a:r>
            <a:r>
              <a:rPr lang="en-CA" sz="1200" dirty="0">
                <a:latin typeface="Arial" panose="020B0604020202020204" pitchFamily="34" charset="0"/>
                <a:cs typeface="Arial" panose="020B0604020202020204" pitchFamily="34" charset="0"/>
              </a:rPr>
              <a:t>express its policy intent to have </a:t>
            </a:r>
            <a:r>
              <a:rPr lang="en-CA" sz="1200" dirty="0" smtClean="0">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IESO renegotiate the contracts for a reduced rate at a longer term, however it is unlikely </a:t>
            </a:r>
            <a:r>
              <a:rPr lang="en-CA" sz="1200" dirty="0" smtClean="0">
                <a:latin typeface="Arial" panose="020B0604020202020204" pitchFamily="34" charset="0"/>
                <a:cs typeface="Arial" panose="020B0604020202020204" pitchFamily="34" charset="0"/>
              </a:rPr>
              <a:t>that </a:t>
            </a:r>
            <a:r>
              <a:rPr lang="en-CA" sz="1200" dirty="0">
                <a:latin typeface="Arial" panose="020B0604020202020204" pitchFamily="34" charset="0"/>
                <a:cs typeface="Arial" panose="020B0604020202020204" pitchFamily="34" charset="0"/>
              </a:rPr>
              <a:t>IESO could guarantee the outcome.</a:t>
            </a: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Further </a:t>
            </a:r>
            <a:r>
              <a:rPr lang="en-CA" sz="1200" dirty="0">
                <a:latin typeface="Arial" panose="020B0604020202020204" pitchFamily="34" charset="0"/>
                <a:cs typeface="Arial" panose="020B0604020202020204" pitchFamily="34" charset="0"/>
              </a:rPr>
              <a:t>analysis is </a:t>
            </a:r>
            <a:r>
              <a:rPr lang="en-CA" sz="1200" dirty="0" smtClean="0">
                <a:latin typeface="Arial" panose="020B0604020202020204" pitchFamily="34" charset="0"/>
                <a:cs typeface="Arial" panose="020B0604020202020204" pitchFamily="34" charset="0"/>
              </a:rPr>
              <a:t>also required to ascertain whether </a:t>
            </a:r>
            <a:r>
              <a:rPr lang="en-CA" sz="1200" dirty="0">
                <a:latin typeface="Arial" panose="020B0604020202020204" pitchFamily="34" charset="0"/>
                <a:cs typeface="Arial" panose="020B0604020202020204" pitchFamily="34" charset="0"/>
              </a:rPr>
              <a:t>there is scope within the existing contracts </a:t>
            </a:r>
            <a:r>
              <a:rPr lang="en-CA" sz="1200" dirty="0" smtClean="0">
                <a:latin typeface="Arial" panose="020B0604020202020204" pitchFamily="34" charset="0"/>
                <a:cs typeface="Arial" panose="020B0604020202020204" pitchFamily="34" charset="0"/>
              </a:rPr>
              <a:t>for </a:t>
            </a:r>
            <a:r>
              <a:rPr lang="en-CA" sz="1200" dirty="0">
                <a:latin typeface="Arial" panose="020B0604020202020204" pitchFamily="34" charset="0"/>
                <a:cs typeface="Arial" panose="020B0604020202020204" pitchFamily="34" charset="0"/>
              </a:rPr>
              <a:t>IESO to renegotiate their terms in this manner. </a:t>
            </a:r>
          </a:p>
          <a:p>
            <a:pPr>
              <a:lnSpc>
                <a:spcPct val="120000"/>
              </a:lnSpc>
              <a:spcBef>
                <a:spcPts val="0"/>
              </a:spcBef>
              <a:spcAft>
                <a:spcPts val="400"/>
              </a:spcAft>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smtClean="0">
                <a:latin typeface="Arial" panose="020B0604020202020204" pitchFamily="34" charset="0"/>
                <a:cs typeface="Arial" panose="020B0604020202020204" pitchFamily="34" charset="0"/>
              </a:rPr>
              <a:t>Extending contract terms may require investments in component replacement and additional operation and maintenance costs that developers would seek to recover under any renegotiated contract.</a:t>
            </a:r>
          </a:p>
          <a:p>
            <a:pPr marL="0" indent="0">
              <a:lnSpc>
                <a:spcPct val="120000"/>
              </a:lnSpc>
              <a:spcBef>
                <a:spcPts val="0"/>
              </a:spcBef>
              <a:spcAft>
                <a:spcPts val="400"/>
              </a:spcAft>
              <a:buNone/>
            </a:pPr>
            <a:endParaRPr lang="en-CA" sz="1200" dirty="0" smtClean="0">
              <a:latin typeface="Arial" panose="020B0604020202020204" pitchFamily="34" charset="0"/>
              <a:cs typeface="Arial" panose="020B0604020202020204" pitchFamily="34" charset="0"/>
            </a:endParaRPr>
          </a:p>
          <a:p>
            <a:pPr>
              <a:lnSpc>
                <a:spcPct val="120000"/>
              </a:lnSpc>
              <a:spcBef>
                <a:spcPts val="0"/>
              </a:spcBef>
              <a:spcAft>
                <a:spcPts val="400"/>
              </a:spcAft>
            </a:pPr>
            <a:r>
              <a:rPr lang="en-CA" sz="1200" dirty="0">
                <a:latin typeface="Arial" panose="020B0604020202020204" pitchFamily="34" charset="0"/>
                <a:cs typeface="Arial" panose="020B0604020202020204" pitchFamily="34" charset="0"/>
              </a:rPr>
              <a:t>Extending contract terms would reduce planned flexibility and increase the risk of overpayment as this existing capacity would now be contracted into the 2040s and not the 2030s.</a:t>
            </a:r>
          </a:p>
          <a:p>
            <a:pPr>
              <a:lnSpc>
                <a:spcPct val="120000"/>
              </a:lnSpc>
              <a:spcBef>
                <a:spcPts val="0"/>
              </a:spcBef>
              <a:spcAft>
                <a:spcPts val="400"/>
              </a:spcAft>
            </a:pPr>
            <a:endParaRPr lang="en-CA"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6367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81000"/>
            <a:ext cx="8640960" cy="599728"/>
          </a:xfrm>
        </p:spPr>
        <p:txBody>
          <a:bodyPr>
            <a:normAutofit/>
          </a:bodyPr>
          <a:lstStyle/>
          <a:p>
            <a:r>
              <a:rPr lang="en-CA" sz="2400" b="0" dirty="0" smtClean="0">
                <a:latin typeface="Arial" pitchFamily="34" charset="0"/>
                <a:cs typeface="Arial" pitchFamily="34" charset="0"/>
              </a:rPr>
              <a:t>2a. Extend </a:t>
            </a:r>
            <a:r>
              <a:rPr lang="en-CA" sz="2400" b="0" dirty="0">
                <a:latin typeface="Arial" pitchFamily="34" charset="0"/>
                <a:cs typeface="Arial" pitchFamily="34" charset="0"/>
              </a:rPr>
              <a:t>Length of Existing Wind / Solar </a:t>
            </a:r>
            <a:r>
              <a:rPr lang="en-CA" sz="2400" b="0" dirty="0" smtClean="0">
                <a:latin typeface="Arial" pitchFamily="34" charset="0"/>
                <a:cs typeface="Arial" pitchFamily="34" charset="0"/>
              </a:rPr>
              <a:t>Contracts (cont’d)</a:t>
            </a:r>
            <a:endParaRPr lang="en-CA" sz="2400" dirty="0"/>
          </a:p>
        </p:txBody>
      </p:sp>
      <p:sp>
        <p:nvSpPr>
          <p:cNvPr id="3" name="Content Placeholder 2"/>
          <p:cNvSpPr>
            <a:spLocks noGrp="1"/>
          </p:cNvSpPr>
          <p:nvPr>
            <p:ph idx="1"/>
          </p:nvPr>
        </p:nvSpPr>
        <p:spPr>
          <a:xfrm>
            <a:off x="395536" y="980728"/>
            <a:ext cx="8748464" cy="3816424"/>
          </a:xfrm>
        </p:spPr>
        <p:txBody>
          <a:bodyPr>
            <a:noAutofit/>
          </a:bodyPr>
          <a:lstStyle/>
          <a:p>
            <a:pPr marL="0" indent="0">
              <a:buNone/>
            </a:pPr>
            <a:r>
              <a:rPr lang="en-CA" sz="1200" b="1" u="sng" dirty="0" smtClean="0">
                <a:latin typeface="Arial" panose="020B0604020202020204" pitchFamily="34" charset="0"/>
                <a:cs typeface="Arial" panose="020B0604020202020204" pitchFamily="34" charset="0"/>
              </a:rPr>
              <a:t>Considerations </a:t>
            </a:r>
          </a:p>
          <a:p>
            <a:r>
              <a:rPr lang="en-CA" sz="1200" dirty="0" smtClean="0">
                <a:latin typeface="Arial" panose="020B0604020202020204" pitchFamily="34" charset="0"/>
                <a:cs typeface="Arial" panose="020B0604020202020204" pitchFamily="34" charset="0"/>
              </a:rPr>
              <a:t>Ontario has over 4,500 MW of wind in commercial operation, with the vast majority being large scale (&gt;500kW) developments. </a:t>
            </a:r>
          </a:p>
          <a:p>
            <a:pPr lvl="1">
              <a:spcBef>
                <a:spcPts val="0"/>
              </a:spcBef>
              <a:spcAft>
                <a:spcPts val="400"/>
              </a:spcAft>
              <a:buFont typeface="Arial" pitchFamily="34" charset="0"/>
              <a:buChar char="−"/>
            </a:pPr>
            <a:r>
              <a:rPr lang="en-CA" sz="1100" dirty="0">
                <a:latin typeface="Arial" pitchFamily="34" charset="0"/>
                <a:cs typeface="Arial" pitchFamily="34" charset="0"/>
              </a:rPr>
              <a:t>This includes over 2,700 MW of large FIT 1 and GEIA wind projects representing 47 contracts (average size ~58 MW</a:t>
            </a:r>
            <a:r>
              <a:rPr lang="en-CA" sz="1100" dirty="0" smtClean="0">
                <a:latin typeface="Arial" pitchFamily="34" charset="0"/>
                <a:cs typeface="Arial" pitchFamily="34" charset="0"/>
              </a:rPr>
              <a:t>) </a:t>
            </a:r>
            <a:r>
              <a:rPr lang="en-CA" sz="1100" dirty="0">
                <a:latin typeface="Arial" panose="020B0604020202020204" pitchFamily="34" charset="0"/>
                <a:cs typeface="Arial" panose="020B0604020202020204" pitchFamily="34" charset="0"/>
              </a:rPr>
              <a:t>and over 1,000 MW of solar projects representing 103 </a:t>
            </a:r>
            <a:r>
              <a:rPr lang="en-CA" sz="1100" dirty="0" smtClean="0">
                <a:latin typeface="Arial" panose="020B0604020202020204" pitchFamily="34" charset="0"/>
                <a:cs typeface="Arial" panose="020B0604020202020204" pitchFamily="34" charset="0"/>
              </a:rPr>
              <a:t>contracts. </a:t>
            </a:r>
          </a:p>
          <a:p>
            <a:r>
              <a:rPr lang="en-CA" sz="1200" dirty="0" smtClean="0">
                <a:latin typeface="Arial" panose="020B0604020202020204" pitchFamily="34" charset="0"/>
                <a:cs typeface="Arial" panose="020B0604020202020204" pitchFamily="34" charset="0"/>
              </a:rPr>
              <a:t>Below are two potential approaches to reducing ratepayer costs in the near term by extending contract terms at reduced prices. An illustrative example of a typical large wind project is used. </a:t>
            </a:r>
            <a:endParaRPr lang="en-CA" sz="1200" b="1" dirty="0" smtClean="0">
              <a:latin typeface="Arial" panose="020B0604020202020204" pitchFamily="34" charset="0"/>
              <a:cs typeface="Arial" panose="020B0604020202020204" pitchFamily="34" charset="0"/>
            </a:endParaRPr>
          </a:p>
          <a:p>
            <a:r>
              <a:rPr lang="en-CA" sz="1200" b="1" dirty="0" smtClean="0">
                <a:latin typeface="Arial" panose="020B0604020202020204" pitchFamily="34" charset="0"/>
                <a:cs typeface="Arial" panose="020B0604020202020204" pitchFamily="34" charset="0"/>
              </a:rPr>
              <a:t>Example: </a:t>
            </a:r>
            <a:r>
              <a:rPr lang="en-CA" sz="1200" dirty="0" smtClean="0">
                <a:latin typeface="Arial" panose="020B0604020202020204" pitchFamily="34" charset="0"/>
                <a:cs typeface="Arial" panose="020B0604020202020204" pitchFamily="34" charset="0"/>
              </a:rPr>
              <a:t>100 MW FIT 1 wind project achieving Commercial Operation in 2014 (i.e., 17 years remaining on initial 20 year contract), assuming a 10 year contract extension negotiated at the LRP I low weighted average wind price of $64.5/</a:t>
            </a:r>
            <a:r>
              <a:rPr lang="en-CA" sz="1200" dirty="0" err="1" smtClean="0">
                <a:latin typeface="Arial" panose="020B0604020202020204" pitchFamily="34" charset="0"/>
                <a:cs typeface="Arial" panose="020B0604020202020204" pitchFamily="34" charset="0"/>
              </a:rPr>
              <a:t>MWh</a:t>
            </a:r>
            <a:r>
              <a:rPr lang="en-CA" sz="1200" dirty="0" smtClean="0">
                <a:latin typeface="Arial" panose="020B0604020202020204" pitchFamily="34" charset="0"/>
                <a:cs typeface="Arial" panose="020B0604020202020204" pitchFamily="34" charset="0"/>
              </a:rPr>
              <a:t> </a:t>
            </a:r>
          </a:p>
          <a:p>
            <a:pPr lvl="1">
              <a:spcBef>
                <a:spcPts val="0"/>
              </a:spcBef>
              <a:spcAft>
                <a:spcPts val="400"/>
              </a:spcAft>
              <a:buFont typeface="Arial" pitchFamily="34" charset="0"/>
              <a:buChar char="−"/>
            </a:pPr>
            <a:r>
              <a:rPr lang="en-CA" sz="1100" dirty="0">
                <a:latin typeface="Arial" pitchFamily="34" charset="0"/>
                <a:cs typeface="Arial" pitchFamily="34" charset="0"/>
              </a:rPr>
              <a:t>(17 years @ $135/MWh + 10 years @ $64.5/MWh</a:t>
            </a:r>
            <a:r>
              <a:rPr lang="en-CA" sz="1100" dirty="0" smtClean="0">
                <a:latin typeface="Arial" pitchFamily="34" charset="0"/>
                <a:cs typeface="Arial" pitchFamily="34" charset="0"/>
              </a:rPr>
              <a:t>) </a:t>
            </a:r>
            <a:endParaRPr lang="en-CA" sz="1100" strike="sngStrike" dirty="0">
              <a:latin typeface="Arial" pitchFamily="34" charset="0"/>
              <a:cs typeface="Arial" pitchFamily="34" charset="0"/>
            </a:endParaRPr>
          </a:p>
          <a:p>
            <a:pPr>
              <a:spcBef>
                <a:spcPts val="0"/>
              </a:spcBef>
              <a:spcAft>
                <a:spcPts val="400"/>
              </a:spcAft>
            </a:pPr>
            <a:r>
              <a:rPr lang="en-CA" sz="1200" b="1" dirty="0" smtClean="0">
                <a:latin typeface="Arial" panose="020B0604020202020204" pitchFamily="34" charset="0"/>
                <a:cs typeface="Arial" panose="020B0604020202020204" pitchFamily="34" charset="0"/>
              </a:rPr>
              <a:t>Potential </a:t>
            </a:r>
            <a:r>
              <a:rPr lang="en-CA" sz="1200" b="1" dirty="0">
                <a:latin typeface="Arial" panose="020B0604020202020204" pitchFamily="34" charset="0"/>
                <a:cs typeface="Arial" panose="020B0604020202020204" pitchFamily="34" charset="0"/>
              </a:rPr>
              <a:t>Approach 1: </a:t>
            </a:r>
            <a:r>
              <a:rPr lang="en-CA" sz="1200" dirty="0">
                <a:latin typeface="Arial" panose="020B0604020202020204" pitchFamily="34" charset="0"/>
                <a:cs typeface="Arial" panose="020B0604020202020204" pitchFamily="34" charset="0"/>
              </a:rPr>
              <a:t>Provide a single new contract price that is the average of the lower extension price and the </a:t>
            </a:r>
            <a:r>
              <a:rPr lang="en-CA" sz="1200" dirty="0" smtClean="0">
                <a:latin typeface="Arial" panose="020B0604020202020204" pitchFamily="34" charset="0"/>
                <a:cs typeface="Arial" panose="020B0604020202020204" pitchFamily="34" charset="0"/>
              </a:rPr>
              <a:t>FIT</a:t>
            </a:r>
            <a:r>
              <a:rPr lang="en-CA" sz="1200" strike="sngStrike"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contract </a:t>
            </a:r>
            <a:r>
              <a:rPr lang="en-CA" sz="1200" dirty="0">
                <a:latin typeface="Arial" panose="020B0604020202020204" pitchFamily="34" charset="0"/>
                <a:cs typeface="Arial" panose="020B0604020202020204" pitchFamily="34" charset="0"/>
              </a:rPr>
              <a:t>price over the new contract term. The new price would be lower over a longer term.</a:t>
            </a:r>
          </a:p>
          <a:p>
            <a:pPr lvl="1">
              <a:spcBef>
                <a:spcPts val="0"/>
              </a:spcBef>
              <a:spcAft>
                <a:spcPts val="400"/>
              </a:spcAft>
              <a:buFont typeface="Arial" pitchFamily="34" charset="0"/>
              <a:buChar char="−"/>
            </a:pPr>
            <a:r>
              <a:rPr lang="en-CA" sz="1100" b="1" dirty="0">
                <a:latin typeface="Arial" pitchFamily="34" charset="0"/>
                <a:cs typeface="Arial" pitchFamily="34" charset="0"/>
              </a:rPr>
              <a:t>Illustrative Example: </a:t>
            </a:r>
            <a:r>
              <a:rPr lang="en-CA" sz="1100" dirty="0">
                <a:latin typeface="Arial" pitchFamily="34" charset="0"/>
                <a:cs typeface="Arial" pitchFamily="34" charset="0"/>
              </a:rPr>
              <a:t>New contract for 27 years at </a:t>
            </a:r>
            <a:r>
              <a:rPr lang="en-CA" sz="1100" dirty="0" smtClean="0">
                <a:latin typeface="Arial" pitchFamily="34" charset="0"/>
                <a:cs typeface="Arial" pitchFamily="34" charset="0"/>
              </a:rPr>
              <a:t>$129/MWh.</a:t>
            </a:r>
          </a:p>
          <a:p>
            <a:pPr lvl="1">
              <a:spcBef>
                <a:spcPts val="0"/>
              </a:spcBef>
              <a:spcAft>
                <a:spcPts val="400"/>
              </a:spcAft>
              <a:buFont typeface="Arial" pitchFamily="34" charset="0"/>
              <a:buChar char="−"/>
            </a:pPr>
            <a:r>
              <a:rPr lang="en-CA" sz="1100" dirty="0">
                <a:latin typeface="Arial" pitchFamily="34" charset="0"/>
                <a:cs typeface="Arial" pitchFamily="34" charset="0"/>
              </a:rPr>
              <a:t>New contract price set to allow 10% rate of return over 27 year contract per FIT pricing approach.</a:t>
            </a:r>
          </a:p>
          <a:p>
            <a:pPr lvl="1">
              <a:spcBef>
                <a:spcPts val="0"/>
              </a:spcBef>
              <a:spcAft>
                <a:spcPts val="400"/>
              </a:spcAft>
              <a:buFont typeface="Arial" pitchFamily="34" charset="0"/>
              <a:buChar char="−"/>
            </a:pPr>
            <a:endParaRPr lang="en-CA" sz="1100" i="1" dirty="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smtClean="0">
              <a:latin typeface="Arial" panose="020B0604020202020204" pitchFamily="34" charset="0"/>
              <a:cs typeface="Arial" panose="020B0604020202020204" pitchFamily="34" charset="0"/>
            </a:endParaRPr>
          </a:p>
          <a:p>
            <a:endParaRPr lang="en-CA" sz="1100" i="1" dirty="0">
              <a:latin typeface="Arial" panose="020B0604020202020204" pitchFamily="34" charset="0"/>
              <a:cs typeface="Arial" panose="020B0604020202020204" pitchFamily="34" charset="0"/>
            </a:endParaRPr>
          </a:p>
          <a:p>
            <a:pPr marL="0" indent="0">
              <a:buNone/>
            </a:pPr>
            <a:endParaRPr lang="en-CA" sz="1100"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231406778"/>
              </p:ext>
            </p:extLst>
          </p:nvPr>
        </p:nvGraphicFramePr>
        <p:xfrm>
          <a:off x="467544" y="4280251"/>
          <a:ext cx="8280920" cy="1813045"/>
        </p:xfrm>
        <a:graphic>
          <a:graphicData uri="http://schemas.openxmlformats.org/drawingml/2006/table">
            <a:tbl>
              <a:tblPr firstRow="1" bandRow="1">
                <a:tableStyleId>{5C22544A-7EE6-4342-B048-85BDC9FD1C3A}</a:tableStyleId>
              </a:tblPr>
              <a:tblGrid>
                <a:gridCol w="3456384"/>
                <a:gridCol w="1728192"/>
                <a:gridCol w="3096344"/>
              </a:tblGrid>
              <a:tr h="387982">
                <a:tc>
                  <a:txBody>
                    <a:bodyPr/>
                    <a:lstStyle/>
                    <a:p>
                      <a:r>
                        <a:rPr lang="en-CA" sz="1050" dirty="0" smtClean="0">
                          <a:solidFill>
                            <a:schemeClr val="tx1"/>
                          </a:solidFill>
                          <a:latin typeface="Arial" panose="020B0604020202020204" pitchFamily="34" charset="0"/>
                          <a:cs typeface="Arial" panose="020B0604020202020204" pitchFamily="34" charset="0"/>
                        </a:rPr>
                        <a:t>100 MW Wind Project </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050" dirty="0" smtClean="0">
                          <a:solidFill>
                            <a:schemeClr val="tx1"/>
                          </a:solidFill>
                          <a:latin typeface="Arial" panose="020B0604020202020204" pitchFamily="34" charset="0"/>
                          <a:cs typeface="Arial" panose="020B0604020202020204" pitchFamily="34" charset="0"/>
                        </a:rPr>
                        <a:t>Status Quo</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050" dirty="0" smtClean="0">
                          <a:solidFill>
                            <a:schemeClr val="tx1"/>
                          </a:solidFill>
                          <a:latin typeface="Arial" panose="020B0604020202020204" pitchFamily="34" charset="0"/>
                          <a:cs typeface="Arial" panose="020B0604020202020204" pitchFamily="34" charset="0"/>
                        </a:rPr>
                        <a:t>27 Year</a:t>
                      </a:r>
                      <a:r>
                        <a:rPr lang="en-CA" sz="1050" baseline="0" dirty="0" smtClean="0">
                          <a:solidFill>
                            <a:schemeClr val="tx1"/>
                          </a:solidFill>
                          <a:latin typeface="Arial" panose="020B0604020202020204" pitchFamily="34" charset="0"/>
                          <a:cs typeface="Arial" panose="020B0604020202020204" pitchFamily="34" charset="0"/>
                        </a:rPr>
                        <a:t> Contract (remaining term extended for 10 additional years)</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7100">
                <a:tc>
                  <a:txBody>
                    <a:bodyPr/>
                    <a:lstStyle/>
                    <a:p>
                      <a:r>
                        <a:rPr lang="en-CA" sz="1050" dirty="0" smtClean="0">
                          <a:solidFill>
                            <a:schemeClr val="tx1"/>
                          </a:solidFill>
                          <a:latin typeface="Arial" panose="020B0604020202020204" pitchFamily="34" charset="0"/>
                          <a:cs typeface="Arial" panose="020B0604020202020204" pitchFamily="34" charset="0"/>
                        </a:rPr>
                        <a:t>Contract </a:t>
                      </a:r>
                      <a:r>
                        <a:rPr lang="en-CA" sz="1050" baseline="0" dirty="0" smtClean="0">
                          <a:solidFill>
                            <a:schemeClr val="tx1"/>
                          </a:solidFill>
                          <a:latin typeface="Arial" panose="020B0604020202020204" pitchFamily="34" charset="0"/>
                          <a:cs typeface="Arial" panose="020B0604020202020204" pitchFamily="34" charset="0"/>
                        </a:rPr>
                        <a:t>Cost (NPV 2017)</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$550 Million</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$582 Million</a:t>
                      </a:r>
                      <a:endParaRPr lang="en-CA" sz="105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71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dirty="0" smtClean="0">
                          <a:solidFill>
                            <a:schemeClr val="tx1"/>
                          </a:solidFill>
                          <a:latin typeface="Arial" panose="020B0604020202020204" pitchFamily="34" charset="0"/>
                          <a:cs typeface="Arial" panose="020B0604020202020204" pitchFamily="34" charset="0"/>
                        </a:rPr>
                        <a:t>Average Monthly Ratepayer Impact Over First 5 Years</a:t>
                      </a:r>
                      <a:endParaRPr lang="en-CA" sz="1050" strike="sngStrike"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050" dirty="0" smtClean="0">
                          <a:solidFill>
                            <a:schemeClr val="tx1"/>
                          </a:solidFill>
                          <a:latin typeface="Arial" panose="020B0604020202020204" pitchFamily="34" charset="0"/>
                          <a:cs typeface="Arial" panose="020B0604020202020204" pitchFamily="34" charset="0"/>
                        </a:rPr>
                        <a:t>$0.03 savings</a:t>
                      </a:r>
                      <a:endParaRPr lang="en-CA" sz="105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CA" sz="1100" dirty="0"/>
                    </a:p>
                  </a:txBody>
                  <a:tcPr/>
                </a:tc>
              </a:tr>
              <a:tr h="3879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strike="noStrike" dirty="0" smtClean="0">
                          <a:solidFill>
                            <a:schemeClr val="tx1"/>
                          </a:solidFill>
                          <a:latin typeface="Arial" panose="020B0604020202020204" pitchFamily="34" charset="0"/>
                          <a:cs typeface="Arial" panose="020B0604020202020204" pitchFamily="34" charset="0"/>
                        </a:rPr>
                        <a:t>Average Monthly Ratepayer</a:t>
                      </a:r>
                      <a:r>
                        <a:rPr lang="en-CA" sz="1050" strike="noStrike" baseline="0" dirty="0" smtClean="0">
                          <a:solidFill>
                            <a:schemeClr val="tx1"/>
                          </a:solidFill>
                          <a:latin typeface="Arial" panose="020B0604020202020204" pitchFamily="34" charset="0"/>
                          <a:cs typeface="Arial" panose="020B0604020202020204" pitchFamily="34" charset="0"/>
                        </a:rPr>
                        <a:t> Impact Over Remaining 22 Years</a:t>
                      </a:r>
                      <a:endParaRPr lang="en-CA" sz="1050" strike="noStrike"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050" dirty="0" smtClean="0">
                          <a:solidFill>
                            <a:schemeClr val="tx1"/>
                          </a:solidFill>
                          <a:latin typeface="Arial" panose="020B0604020202020204" pitchFamily="34" charset="0"/>
                          <a:cs typeface="Arial" panose="020B0604020202020204" pitchFamily="34" charset="0"/>
                        </a:rPr>
                        <a:t>$0.02 increase</a:t>
                      </a:r>
                      <a:endParaRPr lang="en-CA" sz="105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r>
              <a:tr h="3879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strike="noStrike" dirty="0" smtClean="0">
                          <a:solidFill>
                            <a:schemeClr val="tx1"/>
                          </a:solidFill>
                          <a:latin typeface="Arial" panose="020B0604020202020204" pitchFamily="34" charset="0"/>
                          <a:cs typeface="Arial" panose="020B0604020202020204" pitchFamily="34" charset="0"/>
                        </a:rPr>
                        <a:t>Average Monthly Ratepayer Impact</a:t>
                      </a:r>
                      <a:r>
                        <a:rPr lang="en-CA" sz="1050" strike="noStrike" baseline="0" dirty="0" smtClean="0">
                          <a:solidFill>
                            <a:schemeClr val="tx1"/>
                          </a:solidFill>
                          <a:latin typeface="Arial" panose="020B0604020202020204" pitchFamily="34" charset="0"/>
                          <a:cs typeface="Arial" panose="020B0604020202020204" pitchFamily="34" charset="0"/>
                        </a:rPr>
                        <a:t> Over Entire 27 Year Contract</a:t>
                      </a:r>
                      <a:endParaRPr lang="en-CA" sz="1050" strike="noStrike"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050" dirty="0" smtClean="0">
                          <a:solidFill>
                            <a:schemeClr val="tx1"/>
                          </a:solidFill>
                          <a:latin typeface="Arial" panose="020B0604020202020204" pitchFamily="34" charset="0"/>
                          <a:cs typeface="Arial" panose="020B0604020202020204" pitchFamily="34" charset="0"/>
                        </a:rPr>
                        <a:t>$0.01 increase</a:t>
                      </a:r>
                      <a:endParaRPr lang="en-CA" sz="105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r>
            </a:tbl>
          </a:graphicData>
        </a:graphic>
      </p:graphicFrame>
    </p:spTree>
    <p:extLst>
      <p:ext uri="{BB962C8B-B14F-4D97-AF65-F5344CB8AC3E}">
        <p14:creationId xmlns:p14="http://schemas.microsoft.com/office/powerpoint/2010/main" val="19042105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671736"/>
          </a:xfrm>
        </p:spPr>
        <p:txBody>
          <a:bodyPr>
            <a:normAutofit/>
          </a:bodyPr>
          <a:lstStyle/>
          <a:p>
            <a:r>
              <a:rPr lang="en-CA" sz="2400" b="0" dirty="0" smtClean="0">
                <a:latin typeface="Arial" panose="020B0604020202020204" pitchFamily="34" charset="0"/>
                <a:cs typeface="Arial" panose="020B0604020202020204" pitchFamily="34" charset="0"/>
              </a:rPr>
              <a:t>Options </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9552" y="1124744"/>
            <a:ext cx="8424016" cy="5184576"/>
          </a:xfrm>
        </p:spPr>
        <p:txBody>
          <a:bodyPr>
            <a:noAutofit/>
          </a:bodyPr>
          <a:lstStyle/>
          <a:p>
            <a:r>
              <a:rPr lang="en-CA" sz="1400" dirty="0" smtClean="0">
                <a:latin typeface="Arial" pitchFamily="34" charset="0"/>
                <a:cs typeface="Arial" pitchFamily="34" charset="0"/>
              </a:rPr>
              <a:t>In recognition of the costs borne by ratepayers related to decarbonizing </a:t>
            </a:r>
            <a:r>
              <a:rPr lang="en-CA" sz="1400" dirty="0">
                <a:latin typeface="Arial" panose="020B0604020202020204" pitchFamily="34" charset="0"/>
                <a:cs typeface="Arial" panose="020B0604020202020204" pitchFamily="34" charset="0"/>
              </a:rPr>
              <a:t>and </a:t>
            </a:r>
            <a:r>
              <a:rPr lang="en-CA" sz="1400" dirty="0" smtClean="0">
                <a:latin typeface="Arial" panose="020B0604020202020204" pitchFamily="34" charset="0"/>
                <a:cs typeface="Arial" panose="020B0604020202020204" pitchFamily="34" charset="0"/>
              </a:rPr>
              <a:t>modernizing </a:t>
            </a:r>
            <a:r>
              <a:rPr lang="en-CA" sz="1400" dirty="0">
                <a:latin typeface="Arial" panose="020B0604020202020204" pitchFamily="34" charset="0"/>
                <a:cs typeface="Arial" panose="020B0604020202020204" pitchFamily="34" charset="0"/>
              </a:rPr>
              <a:t>the province’s electricity </a:t>
            </a:r>
            <a:r>
              <a:rPr lang="en-CA" sz="1400" dirty="0" smtClean="0">
                <a:latin typeface="Arial" pitchFamily="34" charset="0"/>
                <a:cs typeface="Arial" pitchFamily="34" charset="0"/>
              </a:rPr>
              <a:t>sector, options for further rate mitigation include:</a:t>
            </a:r>
          </a:p>
          <a:p>
            <a:pPr marL="0" indent="0">
              <a:buNone/>
            </a:pPr>
            <a:endParaRPr lang="en-CA" sz="800" dirty="0">
              <a:latin typeface="Arial" pitchFamily="34" charset="0"/>
              <a:cs typeface="Arial" pitchFamily="34" charset="0"/>
            </a:endParaRPr>
          </a:p>
          <a:p>
            <a:pPr marL="800100" lvl="1" indent="-342900">
              <a:buFont typeface="+mj-lt"/>
              <a:buAutoNum type="arabicPeriod"/>
            </a:pPr>
            <a:r>
              <a:rPr lang="en-CA" sz="1200" dirty="0">
                <a:latin typeface="Arial" pitchFamily="34" charset="0"/>
                <a:cs typeface="Arial" pitchFamily="34" charset="0"/>
              </a:rPr>
              <a:t>Global Adjustment (GA) Financing</a:t>
            </a:r>
          </a:p>
          <a:p>
            <a:pPr marL="463550" lvl="2" indent="0">
              <a:buNone/>
            </a:pPr>
            <a:endParaRPr lang="en-CA" sz="1200" dirty="0">
              <a:latin typeface="Arial" pitchFamily="34" charset="0"/>
              <a:cs typeface="Arial" pitchFamily="34" charset="0"/>
            </a:endParaRPr>
          </a:p>
          <a:p>
            <a:pPr marL="804863" lvl="2" indent="-341313">
              <a:buFont typeface="+mj-lt"/>
              <a:buAutoNum type="arabicPeriod" startAt="2"/>
            </a:pPr>
            <a:r>
              <a:rPr lang="en-CA" sz="1200" dirty="0">
                <a:latin typeface="Arial" pitchFamily="34" charset="0"/>
                <a:cs typeface="Arial" pitchFamily="34" charset="0"/>
              </a:rPr>
              <a:t>Delivery Rate Relief </a:t>
            </a:r>
          </a:p>
          <a:p>
            <a:pPr marL="804863" lvl="2" indent="-341313">
              <a:buFont typeface="+mj-lt"/>
              <a:buAutoNum type="arabicPeriod" startAt="2"/>
            </a:pPr>
            <a:endParaRPr lang="en-CA" sz="1200" dirty="0">
              <a:latin typeface="Arial" pitchFamily="34" charset="0"/>
              <a:cs typeface="Arial" pitchFamily="34" charset="0"/>
            </a:endParaRPr>
          </a:p>
          <a:p>
            <a:pPr marL="804863" lvl="2" indent="-341313">
              <a:buFont typeface="+mj-lt"/>
              <a:buAutoNum type="arabicPeriod" startAt="2"/>
            </a:pPr>
            <a:r>
              <a:rPr lang="en-CA" sz="1200" dirty="0">
                <a:latin typeface="Arial" pitchFamily="34" charset="0"/>
                <a:cs typeface="Arial" pitchFamily="34" charset="0"/>
              </a:rPr>
              <a:t>Other Electricity Support Programs Funded Through the Tax-base:</a:t>
            </a:r>
          </a:p>
          <a:p>
            <a:pPr marL="1262063" lvl="3" indent="-341313">
              <a:buFont typeface="Arial" panose="020B0604020202020204" pitchFamily="34" charset="0"/>
              <a:buChar char="−"/>
            </a:pPr>
            <a:r>
              <a:rPr lang="en-CA" sz="1100" dirty="0">
                <a:latin typeface="Arial" panose="020B0604020202020204" pitchFamily="34" charset="0"/>
                <a:cs typeface="Arial" panose="020B0604020202020204" pitchFamily="34" charset="0"/>
              </a:rPr>
              <a:t>Ontario  Electricity Support Program (OESP); </a:t>
            </a:r>
          </a:p>
          <a:p>
            <a:pPr marL="1262063" lvl="3" indent="-341313">
              <a:buFont typeface="Arial" panose="020B0604020202020204" pitchFamily="34" charset="0"/>
              <a:buChar char="−"/>
            </a:pPr>
            <a:r>
              <a:rPr lang="en-CA" sz="1100" dirty="0">
                <a:latin typeface="Arial" panose="020B0604020202020204" pitchFamily="34" charset="0"/>
                <a:cs typeface="Arial" panose="020B0604020202020204" pitchFamily="34" charset="0"/>
              </a:rPr>
              <a:t>Low-Income Conservation; and </a:t>
            </a:r>
          </a:p>
          <a:p>
            <a:pPr marL="1262063" lvl="3" indent="-341313">
              <a:buFont typeface="Arial" panose="020B0604020202020204" pitchFamily="34" charset="0"/>
              <a:buChar char="−"/>
            </a:pPr>
            <a:r>
              <a:rPr lang="en-CA" sz="1100" dirty="0">
                <a:latin typeface="Arial" panose="020B0604020202020204" pitchFamily="34" charset="0"/>
                <a:cs typeface="Arial" panose="020B0604020202020204" pitchFamily="34" charset="0"/>
              </a:rPr>
              <a:t>First Nations Rate.</a:t>
            </a:r>
          </a:p>
          <a:p>
            <a:endParaRPr lang="en-CA" sz="1000" dirty="0">
              <a:latin typeface="Arial" panose="020B0604020202020204" pitchFamily="34" charset="0"/>
              <a:cs typeface="Arial" panose="020B0604020202020204" pitchFamily="34" charset="0"/>
            </a:endParaRPr>
          </a:p>
          <a:p>
            <a:pPr marL="280988" lvl="2" indent="-280988">
              <a:buFont typeface="Arial" panose="020B0604020202020204" pitchFamily="34" charset="0"/>
              <a:buChar char="•"/>
            </a:pPr>
            <a:r>
              <a:rPr lang="en-CA" sz="1400" dirty="0" smtClean="0">
                <a:latin typeface="Arial" pitchFamily="34" charset="0"/>
                <a:cs typeface="Arial" pitchFamily="34" charset="0"/>
              </a:rPr>
              <a:t>As </a:t>
            </a:r>
            <a:r>
              <a:rPr lang="en-CA" sz="1400" dirty="0">
                <a:latin typeface="Arial" pitchFamily="34" charset="0"/>
                <a:cs typeface="Arial" pitchFamily="34" charset="0"/>
              </a:rPr>
              <a:t>an alternative to the </a:t>
            </a:r>
            <a:r>
              <a:rPr lang="en-CA" sz="1400" dirty="0" smtClean="0">
                <a:latin typeface="Arial" pitchFamily="34" charset="0"/>
                <a:cs typeface="Arial" pitchFamily="34" charset="0"/>
              </a:rPr>
              <a:t>GA financing, in addition to Delivery Rate Relief and Other Electricity </a:t>
            </a:r>
            <a:r>
              <a:rPr lang="en-CA" sz="1400" dirty="0">
                <a:latin typeface="Arial" pitchFamily="34" charset="0"/>
                <a:cs typeface="Arial" pitchFamily="34" charset="0"/>
              </a:rPr>
              <a:t>Support Programs Funded Through the </a:t>
            </a:r>
            <a:r>
              <a:rPr lang="en-CA" sz="1400" dirty="0" smtClean="0">
                <a:latin typeface="Arial" pitchFamily="34" charset="0"/>
                <a:cs typeface="Arial" pitchFamily="34" charset="0"/>
              </a:rPr>
              <a:t>Tax-base, other </a:t>
            </a:r>
            <a:r>
              <a:rPr lang="en-CA" sz="1400" dirty="0">
                <a:latin typeface="Arial" pitchFamily="34" charset="0"/>
                <a:cs typeface="Arial" pitchFamily="34" charset="0"/>
              </a:rPr>
              <a:t>mitigation measures could be pursued, including</a:t>
            </a:r>
            <a:r>
              <a:rPr lang="en-CA" sz="1400" dirty="0" smtClean="0">
                <a:latin typeface="Arial" pitchFamily="34" charset="0"/>
                <a:cs typeface="Arial" pitchFamily="34" charset="0"/>
              </a:rPr>
              <a:t>:</a:t>
            </a:r>
          </a:p>
          <a:p>
            <a:pPr marL="0" indent="0">
              <a:buNone/>
            </a:pPr>
            <a:endParaRPr lang="en-CA" sz="600" dirty="0" smtClean="0">
              <a:latin typeface="Arial" pitchFamily="34" charset="0"/>
              <a:cs typeface="Arial" pitchFamily="34" charset="0"/>
            </a:endParaRPr>
          </a:p>
          <a:p>
            <a:pPr marL="806450" lvl="2" indent="-342900">
              <a:buAutoNum type="arabicPeriod"/>
            </a:pPr>
            <a:r>
              <a:rPr lang="en-CA" sz="1200" dirty="0" smtClean="0">
                <a:latin typeface="Arial" pitchFamily="34" charset="0"/>
                <a:cs typeface="Arial" pitchFamily="34" charset="0"/>
              </a:rPr>
              <a:t>Enhanced </a:t>
            </a:r>
            <a:r>
              <a:rPr lang="en-CA" sz="1200" dirty="0">
                <a:latin typeface="Arial" pitchFamily="34" charset="0"/>
                <a:cs typeface="Arial" pitchFamily="34" charset="0"/>
              </a:rPr>
              <a:t>Tax-based RPP Rebate (5</a:t>
            </a:r>
            <a:r>
              <a:rPr lang="en-CA" sz="1200" dirty="0" smtClean="0">
                <a:latin typeface="Arial" pitchFamily="34" charset="0"/>
                <a:cs typeface="Arial" pitchFamily="34" charset="0"/>
              </a:rPr>
              <a:t>%)</a:t>
            </a:r>
          </a:p>
          <a:p>
            <a:pPr marL="400050" lvl="2" indent="0">
              <a:buNone/>
            </a:pPr>
            <a:endParaRPr lang="en-CA" sz="500" dirty="0" smtClean="0">
              <a:latin typeface="Arial" pitchFamily="34" charset="0"/>
              <a:cs typeface="Arial" pitchFamily="34" charset="0"/>
            </a:endParaRPr>
          </a:p>
          <a:p>
            <a:pPr marL="804863" lvl="2" indent="-341313">
              <a:buFont typeface="+mj-lt"/>
              <a:buAutoNum type="arabicPeriod" startAt="2"/>
            </a:pPr>
            <a:r>
              <a:rPr lang="en-CA" sz="1200" dirty="0" smtClean="0">
                <a:latin typeface="Arial" pitchFamily="34" charset="0"/>
                <a:cs typeface="Arial" pitchFamily="34" charset="0"/>
              </a:rPr>
              <a:t>Contract </a:t>
            </a:r>
            <a:r>
              <a:rPr lang="en-CA" sz="1200" dirty="0">
                <a:latin typeface="Arial" pitchFamily="34" charset="0"/>
                <a:cs typeface="Arial" pitchFamily="34" charset="0"/>
              </a:rPr>
              <a:t>Renegotiations</a:t>
            </a:r>
          </a:p>
          <a:p>
            <a:pPr marL="1262063" lvl="3" indent="-341313">
              <a:buFont typeface="Arial" panose="020B0604020202020204" pitchFamily="34" charset="0"/>
              <a:buChar char="−"/>
            </a:pPr>
            <a:r>
              <a:rPr lang="en-CA" sz="1100" dirty="0">
                <a:latin typeface="Arial" pitchFamily="34" charset="0"/>
                <a:cs typeface="Arial" pitchFamily="34" charset="0"/>
              </a:rPr>
              <a:t>Contract Extensions – Wind and Solar; and</a:t>
            </a:r>
          </a:p>
          <a:p>
            <a:pPr marL="1262063" lvl="3" indent="-341313">
              <a:buFont typeface="Arial" panose="020B0604020202020204" pitchFamily="34" charset="0"/>
              <a:buChar char="−"/>
            </a:pPr>
            <a:r>
              <a:rPr lang="en-CA" sz="1100" dirty="0">
                <a:latin typeface="Arial" pitchFamily="34" charset="0"/>
                <a:cs typeface="Arial" pitchFamily="34" charset="0"/>
              </a:rPr>
              <a:t>Clean Energy Supply (CES) Contracts. </a:t>
            </a:r>
            <a:endParaRPr lang="en-CA" sz="1100" dirty="0" smtClean="0">
              <a:latin typeface="Arial" pitchFamily="34" charset="0"/>
              <a:cs typeface="Arial" pitchFamily="34" charset="0"/>
            </a:endParaRPr>
          </a:p>
          <a:p>
            <a:pPr marL="806450" lvl="2" indent="-342900">
              <a:buFont typeface="Helvetica" panose="020B0604020202020204" pitchFamily="34" charset="0"/>
              <a:buAutoNum type="arabicPeriod" startAt="2"/>
            </a:pPr>
            <a:endParaRPr lang="en-CA" sz="500" dirty="0" smtClean="0">
              <a:latin typeface="Arial" pitchFamily="34" charset="0"/>
              <a:cs typeface="Arial" pitchFamily="34" charset="0"/>
            </a:endParaRPr>
          </a:p>
          <a:p>
            <a:pPr marL="806450" lvl="2" indent="-342900">
              <a:buFont typeface="Helvetica" panose="020B0604020202020204" pitchFamily="34" charset="0"/>
              <a:buAutoNum type="arabicPeriod" startAt="2"/>
            </a:pPr>
            <a:r>
              <a:rPr lang="en-CA" sz="1200" dirty="0" smtClean="0">
                <a:latin typeface="Arial" pitchFamily="34" charset="0"/>
                <a:cs typeface="Arial" pitchFamily="34" charset="0"/>
              </a:rPr>
              <a:t>Amortization </a:t>
            </a:r>
            <a:r>
              <a:rPr lang="en-CA" sz="1200" dirty="0">
                <a:latin typeface="Arial" pitchFamily="34" charset="0"/>
                <a:cs typeface="Arial" pitchFamily="34" charset="0"/>
              </a:rPr>
              <a:t>of Conservation Expenses</a:t>
            </a:r>
          </a:p>
          <a:p>
            <a:pPr marL="0" indent="0">
              <a:buNone/>
            </a:pPr>
            <a:endParaRPr lang="en-CA" sz="200" dirty="0" smtClean="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endParaRPr lang="en-CA" sz="1400" dirty="0" smtClean="0">
              <a:latin typeface="Arial" panose="020B0604020202020204" pitchFamily="34" charset="0"/>
              <a:cs typeface="Arial" panose="020B0604020202020204" pitchFamily="34" charset="0"/>
            </a:endParaRPr>
          </a:p>
          <a:p>
            <a:pPr marL="0" lvl="1" indent="0">
              <a:buSzTx/>
              <a:buNone/>
            </a:pPr>
            <a:endParaRPr lang="en-CA" sz="1400" dirty="0" smtClean="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47620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81000"/>
            <a:ext cx="8413672" cy="671736"/>
          </a:xfrm>
        </p:spPr>
        <p:txBody>
          <a:bodyPr>
            <a:normAutofit/>
          </a:bodyPr>
          <a:lstStyle/>
          <a:p>
            <a:r>
              <a:rPr lang="en-CA" sz="2400" b="0" dirty="0" smtClean="0">
                <a:latin typeface="Arial" pitchFamily="34" charset="0"/>
                <a:cs typeface="Arial" pitchFamily="34" charset="0"/>
              </a:rPr>
              <a:t>2a. Extend </a:t>
            </a:r>
            <a:r>
              <a:rPr lang="en-CA" sz="2400" b="0" dirty="0">
                <a:latin typeface="Arial" pitchFamily="34" charset="0"/>
                <a:cs typeface="Arial" pitchFamily="34" charset="0"/>
              </a:rPr>
              <a:t>Length of Existing Wind / Solar Contracts (cont’d)</a:t>
            </a:r>
            <a:endParaRPr lang="en-CA" sz="2400" dirty="0"/>
          </a:p>
        </p:txBody>
      </p:sp>
      <p:sp>
        <p:nvSpPr>
          <p:cNvPr id="3" name="Content Placeholder 2"/>
          <p:cNvSpPr>
            <a:spLocks noGrp="1"/>
          </p:cNvSpPr>
          <p:nvPr>
            <p:ph idx="1"/>
          </p:nvPr>
        </p:nvSpPr>
        <p:spPr>
          <a:xfrm>
            <a:off x="540472" y="1140296"/>
            <a:ext cx="8280000" cy="1928664"/>
          </a:xfrm>
        </p:spPr>
        <p:txBody>
          <a:bodyPr>
            <a:normAutofit/>
          </a:bodyPr>
          <a:lstStyle/>
          <a:p>
            <a:pPr marL="0" indent="0">
              <a:buNone/>
            </a:pPr>
            <a:r>
              <a:rPr lang="en-CA" sz="1200" b="1" u="sng" dirty="0" smtClean="0">
                <a:latin typeface="Arial" panose="020B0604020202020204" pitchFamily="34" charset="0"/>
                <a:cs typeface="Arial" panose="020B0604020202020204" pitchFamily="34" charset="0"/>
              </a:rPr>
              <a:t>Considerations</a:t>
            </a:r>
            <a:endParaRPr lang="en-CA" sz="1200" b="1" u="sng" dirty="0">
              <a:latin typeface="Arial" panose="020B0604020202020204" pitchFamily="34" charset="0"/>
              <a:cs typeface="Arial" panose="020B0604020202020204" pitchFamily="34" charset="0"/>
            </a:endParaRPr>
          </a:p>
          <a:p>
            <a:pPr marL="0" indent="0">
              <a:buNone/>
            </a:pPr>
            <a:endParaRPr lang="en-CA" sz="1200" b="1" dirty="0">
              <a:latin typeface="Arial" panose="020B0604020202020204" pitchFamily="34" charset="0"/>
              <a:cs typeface="Arial" panose="020B0604020202020204" pitchFamily="34" charset="0"/>
            </a:endParaRPr>
          </a:p>
          <a:p>
            <a:r>
              <a:rPr lang="en-CA" sz="1200" b="1" dirty="0" smtClean="0">
                <a:latin typeface="Arial" panose="020B0604020202020204" pitchFamily="34" charset="0"/>
                <a:cs typeface="Arial" panose="020B0604020202020204" pitchFamily="34" charset="0"/>
              </a:rPr>
              <a:t>Potential Approach 2: </a:t>
            </a:r>
            <a:r>
              <a:rPr lang="en-CA" sz="1200" dirty="0" smtClean="0">
                <a:latin typeface="Arial" panose="020B0604020202020204" pitchFamily="34" charset="0"/>
                <a:cs typeface="Arial" panose="020B0604020202020204" pitchFamily="34" charset="0"/>
              </a:rPr>
              <a:t>Offer facilities a revised contract that extends terms and is structured to offer lower pricing in the initial contract years and higher pricing in the later years of the contract. </a:t>
            </a:r>
          </a:p>
          <a:p>
            <a:pPr lvl="1">
              <a:spcBef>
                <a:spcPts val="0"/>
              </a:spcBef>
              <a:buFont typeface="Arial" pitchFamily="34" charset="0"/>
              <a:buChar char="−"/>
            </a:pPr>
            <a:r>
              <a:rPr lang="en-CA" sz="1200" b="1" dirty="0" smtClean="0">
                <a:latin typeface="Arial" pitchFamily="34" charset="0"/>
                <a:cs typeface="Arial" pitchFamily="34" charset="0"/>
              </a:rPr>
              <a:t>Illustrative Example:  </a:t>
            </a:r>
            <a:r>
              <a:rPr lang="en-CA" sz="1200" dirty="0" smtClean="0">
                <a:latin typeface="Arial" pitchFamily="34" charset="0"/>
                <a:cs typeface="Arial" pitchFamily="34" charset="0"/>
              </a:rPr>
              <a:t>New </a:t>
            </a:r>
            <a:r>
              <a:rPr lang="en-CA" sz="1200" dirty="0">
                <a:latin typeface="Arial" pitchFamily="34" charset="0"/>
                <a:cs typeface="Arial" pitchFamily="34" charset="0"/>
              </a:rPr>
              <a:t>contract </a:t>
            </a:r>
            <a:r>
              <a:rPr lang="en-CA" sz="1200" dirty="0" smtClean="0">
                <a:latin typeface="Arial" pitchFamily="34" charset="0"/>
                <a:cs typeface="Arial" pitchFamily="34" charset="0"/>
              </a:rPr>
              <a:t>for 27 years at $85.9/</a:t>
            </a:r>
            <a:r>
              <a:rPr lang="en-CA" sz="1200" dirty="0" err="1" smtClean="0">
                <a:latin typeface="Arial" pitchFamily="34" charset="0"/>
                <a:cs typeface="Arial" pitchFamily="34" charset="0"/>
              </a:rPr>
              <a:t>MWh</a:t>
            </a:r>
            <a:r>
              <a:rPr lang="en-CA" sz="1200" dirty="0" smtClean="0">
                <a:latin typeface="Arial" pitchFamily="34" charset="0"/>
                <a:cs typeface="Arial" pitchFamily="34" charset="0"/>
              </a:rPr>
              <a:t> </a:t>
            </a:r>
            <a:r>
              <a:rPr lang="en-CA" sz="1200" dirty="0">
                <a:latin typeface="Arial" pitchFamily="34" charset="0"/>
                <a:cs typeface="Arial" pitchFamily="34" charset="0"/>
              </a:rPr>
              <a:t>over the first 5 years and </a:t>
            </a:r>
            <a:r>
              <a:rPr lang="en-CA" sz="1200" dirty="0" smtClean="0">
                <a:latin typeface="Arial" pitchFamily="34" charset="0"/>
                <a:cs typeface="Arial" pitchFamily="34" charset="0"/>
              </a:rPr>
              <a:t>$169/</a:t>
            </a:r>
            <a:r>
              <a:rPr lang="en-CA" sz="1200" dirty="0" err="1" smtClean="0">
                <a:latin typeface="Arial" pitchFamily="34" charset="0"/>
                <a:cs typeface="Arial" pitchFamily="34" charset="0"/>
              </a:rPr>
              <a:t>MWh</a:t>
            </a:r>
            <a:r>
              <a:rPr lang="en-CA" sz="1200" dirty="0" smtClean="0">
                <a:latin typeface="Arial" pitchFamily="34" charset="0"/>
                <a:cs typeface="Arial" pitchFamily="34" charset="0"/>
              </a:rPr>
              <a:t> </a:t>
            </a:r>
            <a:r>
              <a:rPr lang="en-CA" sz="1200" dirty="0">
                <a:latin typeface="Arial" pitchFamily="34" charset="0"/>
                <a:cs typeface="Arial" pitchFamily="34" charset="0"/>
              </a:rPr>
              <a:t>over the remaining 22 years.</a:t>
            </a:r>
          </a:p>
          <a:p>
            <a:pPr lvl="2">
              <a:spcBef>
                <a:spcPts val="0"/>
              </a:spcBef>
              <a:buFont typeface="Courier New" panose="02070309020205020404" pitchFamily="49" charset="0"/>
              <a:buChar char="o"/>
            </a:pPr>
            <a:r>
              <a:rPr lang="en-CA" sz="1100" dirty="0">
                <a:latin typeface="Arial" pitchFamily="34" charset="0"/>
                <a:cs typeface="Arial" pitchFamily="34" charset="0"/>
              </a:rPr>
              <a:t>Price over first 5 years is LRP I weighted average wind price.</a:t>
            </a:r>
          </a:p>
          <a:p>
            <a:pPr lvl="2">
              <a:spcBef>
                <a:spcPts val="0"/>
              </a:spcBef>
              <a:buFont typeface="Courier New" panose="02070309020205020404" pitchFamily="49" charset="0"/>
              <a:buChar char="o"/>
            </a:pPr>
            <a:r>
              <a:rPr lang="en-CA" sz="1100" dirty="0">
                <a:latin typeface="Arial" pitchFamily="34" charset="0"/>
                <a:cs typeface="Arial" pitchFamily="34" charset="0"/>
              </a:rPr>
              <a:t>Price over remaining 22 years is set to allow 10% rate of return over entire 27 year contract per FIT pricing approach.</a:t>
            </a:r>
          </a:p>
          <a:p>
            <a:pPr marL="0" indent="0">
              <a:buNone/>
            </a:pPr>
            <a:endParaRPr lang="en-CA"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215879824"/>
              </p:ext>
            </p:extLst>
          </p:nvPr>
        </p:nvGraphicFramePr>
        <p:xfrm>
          <a:off x="467544" y="3501008"/>
          <a:ext cx="8277671" cy="2086352"/>
        </p:xfrm>
        <a:graphic>
          <a:graphicData uri="http://schemas.openxmlformats.org/drawingml/2006/table">
            <a:tbl>
              <a:tblPr firstRow="1" bandRow="1">
                <a:tableStyleId>{5C22544A-7EE6-4342-B048-85BDC9FD1C3A}</a:tableStyleId>
              </a:tblPr>
              <a:tblGrid>
                <a:gridCol w="2676753"/>
                <a:gridCol w="1789390"/>
                <a:gridCol w="1976148"/>
                <a:gridCol w="1835380"/>
              </a:tblGrid>
              <a:tr h="144016">
                <a:tc rowSpan="2">
                  <a:txBody>
                    <a:bodyPr/>
                    <a:lstStyle/>
                    <a:p>
                      <a:pPr algn="ctr"/>
                      <a:r>
                        <a:rPr lang="en-CA" sz="1100" dirty="0" smtClean="0">
                          <a:solidFill>
                            <a:schemeClr val="tx1"/>
                          </a:solidFill>
                          <a:latin typeface="Arial" panose="020B0604020202020204" pitchFamily="34" charset="0"/>
                          <a:cs typeface="Arial" panose="020B0604020202020204" pitchFamily="34" charset="0"/>
                        </a:rPr>
                        <a:t>100 MW Wind Project </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r>
                        <a:rPr lang="en-CA" sz="1100" dirty="0" smtClean="0">
                          <a:solidFill>
                            <a:schemeClr val="tx1"/>
                          </a:solidFill>
                          <a:latin typeface="Arial" panose="020B0604020202020204" pitchFamily="34" charset="0"/>
                          <a:cs typeface="Arial" panose="020B0604020202020204" pitchFamily="34" charset="0"/>
                        </a:rPr>
                        <a:t>Status Quo</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100" dirty="0" smtClean="0">
                          <a:solidFill>
                            <a:schemeClr val="tx1"/>
                          </a:solidFill>
                          <a:latin typeface="Arial" panose="020B0604020202020204" pitchFamily="34" charset="0"/>
                          <a:cs typeface="Arial" panose="020B0604020202020204" pitchFamily="34" charset="0"/>
                        </a:rPr>
                        <a:t>27 Year Contract</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sz="1100" dirty="0"/>
                    </a:p>
                  </a:txBody>
                  <a:tcPr/>
                </a:tc>
              </a:tr>
              <a:tr h="288032">
                <a:tc vMerge="1">
                  <a:txBody>
                    <a:bodyPr/>
                    <a:lstStyle/>
                    <a:p>
                      <a:endParaRPr lang="en-CA" sz="1100" dirty="0"/>
                    </a:p>
                  </a:txBody>
                  <a:tcPr/>
                </a:tc>
                <a:tc vMerge="1">
                  <a:txBody>
                    <a:bodyPr/>
                    <a:lstStyle/>
                    <a:p>
                      <a:endParaRPr lang="en-CA" sz="1100" dirty="0"/>
                    </a:p>
                  </a:txBody>
                  <a:tcPr/>
                </a:tc>
                <a:tc>
                  <a:txBody>
                    <a:bodyPr/>
                    <a:lstStyle/>
                    <a:p>
                      <a:pPr algn="ctr"/>
                      <a:r>
                        <a:rPr lang="en-CA" sz="1100" b="1" kern="1200" dirty="0" smtClean="0">
                          <a:solidFill>
                            <a:schemeClr val="tx1"/>
                          </a:solidFill>
                          <a:latin typeface="Arial" panose="020B0604020202020204" pitchFamily="34" charset="0"/>
                          <a:ea typeface="+mn-ea"/>
                          <a:cs typeface="Arial" panose="020B0604020202020204" pitchFamily="34" charset="0"/>
                        </a:rPr>
                        <a:t>Initial 5 Years</a:t>
                      </a:r>
                      <a:endParaRPr lang="en-CA" sz="1100" b="1" kern="1200" dirty="0">
                        <a:solidFill>
                          <a:schemeClr val="tx1"/>
                        </a:solidFill>
                        <a:latin typeface="Arial" panose="020B0604020202020204" pitchFamily="34" charset="0"/>
                        <a:ea typeface="+mn-ea"/>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b="1" kern="1200" dirty="0" smtClean="0">
                          <a:solidFill>
                            <a:schemeClr val="tx1"/>
                          </a:solidFill>
                          <a:latin typeface="Arial" panose="020B0604020202020204" pitchFamily="34" charset="0"/>
                          <a:ea typeface="+mn-ea"/>
                          <a:cs typeface="Arial" panose="020B0604020202020204" pitchFamily="34" charset="0"/>
                        </a:rPr>
                        <a:t>Last 22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r>
              <a:tr h="234638">
                <a:tc>
                  <a:txBody>
                    <a:bodyPr/>
                    <a:lstStyle/>
                    <a:p>
                      <a:r>
                        <a:rPr lang="en-CA" sz="1100" dirty="0" smtClean="0">
                          <a:solidFill>
                            <a:schemeClr val="tx1"/>
                          </a:solidFill>
                          <a:latin typeface="Arial" panose="020B0604020202020204" pitchFamily="34" charset="0"/>
                          <a:cs typeface="Arial" panose="020B0604020202020204" pitchFamily="34" charset="0"/>
                        </a:rPr>
                        <a:t>Contract Cost</a:t>
                      </a:r>
                      <a:r>
                        <a:rPr lang="en-CA" sz="1100" baseline="0" dirty="0" smtClean="0">
                          <a:solidFill>
                            <a:schemeClr val="tx1"/>
                          </a:solidFill>
                          <a:latin typeface="Arial" panose="020B0604020202020204" pitchFamily="34" charset="0"/>
                          <a:cs typeface="Arial" panose="020B0604020202020204" pitchFamily="34" charset="0"/>
                        </a:rPr>
                        <a:t> (NPV 2017)</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100" dirty="0" smtClean="0">
                          <a:solidFill>
                            <a:schemeClr val="tx1"/>
                          </a:solidFill>
                          <a:latin typeface="Arial" panose="020B0604020202020204" pitchFamily="34" charset="0"/>
                          <a:cs typeface="Arial" panose="020B0604020202020204" pitchFamily="34" charset="0"/>
                        </a:rPr>
                        <a:t>$550 Million</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CA" sz="1100" dirty="0" smtClean="0">
                          <a:solidFill>
                            <a:schemeClr val="tx1"/>
                          </a:solidFill>
                          <a:latin typeface="Arial" panose="020B0604020202020204" pitchFamily="34" charset="0"/>
                          <a:cs typeface="Arial" panose="020B0604020202020204" pitchFamily="34" charset="0"/>
                        </a:rPr>
                        <a:t>$632 Million</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r>
              <a:tr h="391063">
                <a:tc>
                  <a:txBody>
                    <a:bodyPr/>
                    <a:lstStyle/>
                    <a:p>
                      <a:r>
                        <a:rPr lang="en-CA" sz="1100" dirty="0" smtClean="0">
                          <a:solidFill>
                            <a:schemeClr val="tx1"/>
                          </a:solidFill>
                          <a:latin typeface="Arial" panose="020B0604020202020204" pitchFamily="34" charset="0"/>
                          <a:cs typeface="Arial" panose="020B0604020202020204" pitchFamily="34" charset="0"/>
                        </a:rPr>
                        <a:t>Monthly Average Ratepayer Impact Ove</a:t>
                      </a:r>
                      <a:r>
                        <a:rPr lang="en-CA" sz="1100" baseline="0" dirty="0" smtClean="0">
                          <a:solidFill>
                            <a:schemeClr val="tx1"/>
                          </a:solidFill>
                          <a:latin typeface="Arial" panose="020B0604020202020204" pitchFamily="34" charset="0"/>
                          <a:cs typeface="Arial" panose="020B0604020202020204" pitchFamily="34" charset="0"/>
                        </a:rPr>
                        <a:t>r First 5 Years</a:t>
                      </a:r>
                      <a:endParaRPr lang="en-CA" sz="1100" strike="sng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$0.09 savings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r>
              <a:tr h="391063">
                <a:tc>
                  <a:txBody>
                    <a:bodyPr/>
                    <a:lstStyle/>
                    <a:p>
                      <a:r>
                        <a:rPr lang="en-CA" sz="1100" strike="noStrike" dirty="0" smtClean="0">
                          <a:solidFill>
                            <a:schemeClr val="tx1"/>
                          </a:solidFill>
                          <a:latin typeface="Arial" panose="020B0604020202020204" pitchFamily="34" charset="0"/>
                          <a:cs typeface="Arial" panose="020B0604020202020204" pitchFamily="34" charset="0"/>
                        </a:rPr>
                        <a:t>Monthly Average Ratepayer</a:t>
                      </a:r>
                      <a:r>
                        <a:rPr lang="en-CA" sz="1100" strike="noStrike" baseline="0" dirty="0" smtClean="0">
                          <a:solidFill>
                            <a:schemeClr val="tx1"/>
                          </a:solidFill>
                          <a:latin typeface="Arial" panose="020B0604020202020204" pitchFamily="34" charset="0"/>
                          <a:cs typeface="Arial" panose="020B0604020202020204" pitchFamily="34" charset="0"/>
                        </a:rPr>
                        <a:t> Impact Over Remaining 22 Years</a:t>
                      </a:r>
                      <a:endParaRPr lang="en-CA" sz="1100" strike="no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CA" sz="1100" dirty="0" smtClean="0">
                          <a:solidFill>
                            <a:schemeClr val="tx1"/>
                          </a:solidFill>
                          <a:latin typeface="Arial" panose="020B0604020202020204" pitchFamily="34" charset="0"/>
                          <a:cs typeface="Arial" panose="020B0604020202020204" pitchFamily="34" charset="0"/>
                        </a:rPr>
                        <a:t>$0.07 increase</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CA" sz="1100" dirty="0" smtClean="0"/>
                    </a:p>
                  </a:txBody>
                  <a:tcPr anchor="ctr"/>
                </a:tc>
              </a:tr>
              <a:tr h="391063">
                <a:tc>
                  <a:txBody>
                    <a:bodyPr/>
                    <a:lstStyle/>
                    <a:p>
                      <a:r>
                        <a:rPr lang="en-CA" sz="1100" strike="noStrike" dirty="0" smtClean="0">
                          <a:solidFill>
                            <a:schemeClr val="tx1"/>
                          </a:solidFill>
                          <a:latin typeface="Arial" panose="020B0604020202020204" pitchFamily="34" charset="0"/>
                          <a:cs typeface="Arial" panose="020B0604020202020204" pitchFamily="34" charset="0"/>
                        </a:rPr>
                        <a:t>Monthly Average Ratepayer</a:t>
                      </a:r>
                      <a:r>
                        <a:rPr lang="en-CA" sz="1100" strike="noStrike" baseline="0" dirty="0" smtClean="0">
                          <a:solidFill>
                            <a:schemeClr val="tx1"/>
                          </a:solidFill>
                          <a:latin typeface="Arial" panose="020B0604020202020204" pitchFamily="34" charset="0"/>
                          <a:cs typeface="Arial" panose="020B0604020202020204" pitchFamily="34" charset="0"/>
                        </a:rPr>
                        <a:t> Impact Over Entire 27 Year Contract</a:t>
                      </a:r>
                      <a:endParaRPr lang="en-CA" sz="1100" strike="no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CA" sz="1100" dirty="0" smtClean="0">
                          <a:solidFill>
                            <a:schemeClr val="tx1"/>
                          </a:solidFill>
                          <a:latin typeface="Arial" panose="020B0604020202020204" pitchFamily="34" charset="0"/>
                          <a:cs typeface="Arial" panose="020B0604020202020204" pitchFamily="34" charset="0"/>
                        </a:rPr>
                        <a:t>$0.04 increase</a:t>
                      </a:r>
                      <a:endParaRPr lang="en-CA" sz="11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r>
            </a:tbl>
          </a:graphicData>
        </a:graphic>
      </p:graphicFrame>
    </p:spTree>
    <p:extLst>
      <p:ext uri="{BB962C8B-B14F-4D97-AF65-F5344CB8AC3E}">
        <p14:creationId xmlns:p14="http://schemas.microsoft.com/office/powerpoint/2010/main" val="35423745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43744"/>
          </a:xfrm>
        </p:spPr>
        <p:txBody>
          <a:bodyPr>
            <a:noAutofit/>
          </a:bodyPr>
          <a:lstStyle/>
          <a:p>
            <a:r>
              <a:rPr lang="en-CA" sz="2400" b="0" dirty="0" smtClean="0">
                <a:latin typeface="Arial" pitchFamily="34" charset="0"/>
                <a:cs typeface="Arial" pitchFamily="34" charset="0"/>
              </a:rPr>
              <a:t>2a. Extend </a:t>
            </a:r>
            <a:r>
              <a:rPr lang="en-CA" sz="2400" b="0" dirty="0">
                <a:latin typeface="Arial" pitchFamily="34" charset="0"/>
                <a:cs typeface="Arial" pitchFamily="34" charset="0"/>
              </a:rPr>
              <a:t>Length of Existing Wind / Solar Contracts (cont’d)</a:t>
            </a:r>
            <a:endParaRPr lang="en-CA" sz="2400" dirty="0"/>
          </a:p>
        </p:txBody>
      </p:sp>
      <p:sp>
        <p:nvSpPr>
          <p:cNvPr id="3" name="Content Placeholder 2"/>
          <p:cNvSpPr>
            <a:spLocks noGrp="1"/>
          </p:cNvSpPr>
          <p:nvPr>
            <p:ph idx="1"/>
          </p:nvPr>
        </p:nvSpPr>
        <p:spPr>
          <a:xfrm>
            <a:off x="540472" y="1196752"/>
            <a:ext cx="8280000" cy="5169024"/>
          </a:xfrm>
        </p:spPr>
        <p:txBody>
          <a:bodyPr>
            <a:normAutofit/>
          </a:bodyPr>
          <a:lstStyle/>
          <a:p>
            <a:r>
              <a:rPr lang="en-CA" sz="1200" dirty="0" smtClean="0">
                <a:latin typeface="Arial" panose="020B0604020202020204" pitchFamily="34" charset="0"/>
                <a:cs typeface="Arial" panose="020B0604020202020204" pitchFamily="34" charset="0"/>
              </a:rPr>
              <a:t>Below are illustrative estimates of potential GA savings if all contracts for large FIT and GEIA wind and solar projects in commercial operation are renegotiated according to the approaches illustrated above. </a:t>
            </a:r>
          </a:p>
          <a:p>
            <a:r>
              <a:rPr lang="en-CA" sz="1200" dirty="0" smtClean="0">
                <a:latin typeface="Arial" panose="020B0604020202020204" pitchFamily="34" charset="0"/>
                <a:cs typeface="Arial" panose="020B0604020202020204" pitchFamily="34" charset="0"/>
              </a:rPr>
              <a:t>Estimates </a:t>
            </a:r>
            <a:r>
              <a:rPr lang="en-CA" sz="1200" dirty="0">
                <a:latin typeface="Arial" panose="020B0604020202020204" pitchFamily="34" charset="0"/>
                <a:cs typeface="Arial" panose="020B0604020202020204" pitchFamily="34" charset="0"/>
              </a:rPr>
              <a:t>are for large (10 MW or greater) FIT 1 and GEIA wind and solar projects in commercial </a:t>
            </a:r>
            <a:r>
              <a:rPr lang="en-CA" sz="1200" dirty="0" smtClean="0">
                <a:latin typeface="Arial" panose="020B0604020202020204" pitchFamily="34" charset="0"/>
                <a:cs typeface="Arial" panose="020B0604020202020204" pitchFamily="34" charset="0"/>
              </a:rPr>
              <a:t>operation, totalling about 2,700 MW of wind and about 900 MW of solar capacity. </a:t>
            </a:r>
            <a:r>
              <a:rPr lang="en-CA" sz="1200" dirty="0">
                <a:latin typeface="Arial" panose="020B0604020202020204" pitchFamily="34" charset="0"/>
                <a:cs typeface="Arial" panose="020B0604020202020204" pitchFamily="34" charset="0"/>
              </a:rPr>
              <a:t>A 10 year contract extension is assumed at a price of:</a:t>
            </a:r>
          </a:p>
          <a:p>
            <a:pPr lvl="1">
              <a:spcBef>
                <a:spcPts val="0"/>
              </a:spcBef>
              <a:buFont typeface="Arial" pitchFamily="34" charset="0"/>
              <a:buChar char="−"/>
            </a:pPr>
            <a:r>
              <a:rPr lang="en-CA" sz="1100" b="1" dirty="0">
                <a:latin typeface="Arial" pitchFamily="34" charset="0"/>
                <a:cs typeface="Arial" pitchFamily="34" charset="0"/>
              </a:rPr>
              <a:t>For Wind: </a:t>
            </a:r>
            <a:r>
              <a:rPr lang="en-CA" sz="1100" dirty="0">
                <a:latin typeface="Arial" pitchFamily="34" charset="0"/>
                <a:cs typeface="Arial" pitchFamily="34" charset="0"/>
              </a:rPr>
              <a:t>LRP I low weighted wind price of $64.5/</a:t>
            </a:r>
            <a:r>
              <a:rPr lang="en-CA" sz="1100" dirty="0" err="1">
                <a:latin typeface="Arial" pitchFamily="34" charset="0"/>
                <a:cs typeface="Arial" pitchFamily="34" charset="0"/>
              </a:rPr>
              <a:t>MWh</a:t>
            </a:r>
            <a:endParaRPr lang="en-CA" sz="1100" dirty="0">
              <a:latin typeface="Arial" pitchFamily="34" charset="0"/>
              <a:cs typeface="Arial" pitchFamily="34" charset="0"/>
            </a:endParaRPr>
          </a:p>
          <a:p>
            <a:pPr lvl="1">
              <a:spcBef>
                <a:spcPts val="0"/>
              </a:spcBef>
              <a:buFont typeface="Arial" pitchFamily="34" charset="0"/>
              <a:buChar char="−"/>
            </a:pPr>
            <a:r>
              <a:rPr lang="en-CA" sz="1100" b="1" dirty="0">
                <a:latin typeface="Arial" pitchFamily="34" charset="0"/>
                <a:cs typeface="Arial" pitchFamily="34" charset="0"/>
              </a:rPr>
              <a:t>For Solar: </a:t>
            </a:r>
            <a:r>
              <a:rPr lang="en-CA" sz="1100" dirty="0">
                <a:latin typeface="Arial" pitchFamily="34" charset="0"/>
                <a:cs typeface="Arial" pitchFamily="34" charset="0"/>
              </a:rPr>
              <a:t>LRP I low weighted solar price of $141.5/</a:t>
            </a:r>
            <a:r>
              <a:rPr lang="en-CA" sz="1100" dirty="0" err="1">
                <a:latin typeface="Arial" pitchFamily="34" charset="0"/>
                <a:cs typeface="Arial" pitchFamily="34" charset="0"/>
              </a:rPr>
              <a:t>MWh</a:t>
            </a:r>
            <a:endParaRPr lang="en-CA" sz="1100" dirty="0">
              <a:latin typeface="Arial" pitchFamily="34" charset="0"/>
              <a:cs typeface="Arial" pitchFamily="34" charset="0"/>
            </a:endParaRPr>
          </a:p>
          <a:p>
            <a:pPr marL="0" indent="0">
              <a:spcBef>
                <a:spcPts val="600"/>
              </a:spcBef>
              <a:buNone/>
            </a:pPr>
            <a:r>
              <a:rPr lang="en-CA" sz="1200" b="1" dirty="0" smtClean="0">
                <a:latin typeface="Arial" panose="020B0604020202020204" pitchFamily="34" charset="0"/>
                <a:cs typeface="Arial" panose="020B0604020202020204" pitchFamily="34" charset="0"/>
              </a:rPr>
              <a:t>Potential Approach 1: </a:t>
            </a:r>
          </a:p>
          <a:p>
            <a:pPr marL="0" indent="0">
              <a:buNone/>
            </a:pPr>
            <a:endParaRPr lang="en-CA" sz="1200" b="1" dirty="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smtClean="0">
              <a:latin typeface="Arial" panose="020B0604020202020204" pitchFamily="34" charset="0"/>
              <a:cs typeface="Arial" panose="020B0604020202020204" pitchFamily="34" charset="0"/>
            </a:endParaRPr>
          </a:p>
          <a:p>
            <a:pPr marL="0" indent="0">
              <a:buNone/>
            </a:pPr>
            <a:endParaRPr lang="en-CA" sz="1200" b="1" dirty="0">
              <a:latin typeface="Arial" panose="020B0604020202020204" pitchFamily="34" charset="0"/>
              <a:cs typeface="Arial" panose="020B0604020202020204" pitchFamily="34" charset="0"/>
            </a:endParaRPr>
          </a:p>
          <a:p>
            <a:pPr marL="0" indent="0">
              <a:buNone/>
            </a:pPr>
            <a:endParaRPr lang="en-CA" sz="900" b="1" strike="sngStrike" dirty="0" smtClean="0">
              <a:solidFill>
                <a:srgbClr val="7030A0"/>
              </a:solidFill>
              <a:latin typeface="Arial" panose="020B0604020202020204" pitchFamily="34" charset="0"/>
              <a:cs typeface="Arial" panose="020B0604020202020204" pitchFamily="34" charset="0"/>
            </a:endParaRPr>
          </a:p>
          <a:p>
            <a:pPr marL="0" indent="0">
              <a:spcBef>
                <a:spcPts val="600"/>
              </a:spcBef>
              <a:buNone/>
            </a:pPr>
            <a:r>
              <a:rPr lang="en-CA" sz="1200" b="1" dirty="0" smtClean="0">
                <a:latin typeface="Arial" panose="020B0604020202020204" pitchFamily="34" charset="0"/>
                <a:cs typeface="Arial" panose="020B0604020202020204" pitchFamily="34" charset="0"/>
              </a:rPr>
              <a:t>Potential Approach 2:</a:t>
            </a:r>
          </a:p>
          <a:p>
            <a:pPr marL="0" indent="0">
              <a:spcBef>
                <a:spcPts val="600"/>
              </a:spcBef>
              <a:buNone/>
            </a:pPr>
            <a:endParaRPr lang="en-CA" sz="1200" b="1" dirty="0">
              <a:latin typeface="Arial" panose="020B0604020202020204" pitchFamily="34" charset="0"/>
              <a:cs typeface="Arial" panose="020B0604020202020204" pitchFamily="34" charset="0"/>
            </a:endParaRPr>
          </a:p>
          <a:p>
            <a:pPr marL="0" indent="0">
              <a:spcBef>
                <a:spcPts val="600"/>
              </a:spcBef>
              <a:buNone/>
            </a:pPr>
            <a:endParaRPr lang="en-CA" sz="1200" b="1" dirty="0" smtClean="0">
              <a:latin typeface="Arial" panose="020B0604020202020204" pitchFamily="34" charset="0"/>
              <a:cs typeface="Arial" panose="020B0604020202020204" pitchFamily="34" charset="0"/>
            </a:endParaRPr>
          </a:p>
          <a:p>
            <a:pPr marL="0" indent="0">
              <a:spcBef>
                <a:spcPts val="600"/>
              </a:spcBef>
              <a:buNone/>
            </a:pPr>
            <a:endParaRPr lang="en-CA" sz="1200" b="1" dirty="0">
              <a:latin typeface="Arial" panose="020B0604020202020204" pitchFamily="34" charset="0"/>
              <a:cs typeface="Arial" panose="020B0604020202020204" pitchFamily="34" charset="0"/>
            </a:endParaRPr>
          </a:p>
          <a:p>
            <a:pPr marL="0" indent="0">
              <a:spcBef>
                <a:spcPts val="600"/>
              </a:spcBef>
              <a:buNone/>
            </a:pPr>
            <a:endParaRPr lang="en-CA" sz="1200" b="1" dirty="0" smtClean="0">
              <a:latin typeface="Arial" panose="020B0604020202020204" pitchFamily="34" charset="0"/>
              <a:cs typeface="Arial" panose="020B0604020202020204" pitchFamily="34" charset="0"/>
            </a:endParaRPr>
          </a:p>
          <a:p>
            <a:pPr marL="0" indent="0">
              <a:spcBef>
                <a:spcPts val="600"/>
              </a:spcBef>
              <a:buNone/>
            </a:pPr>
            <a:endParaRPr lang="en-CA" sz="1200" b="1" dirty="0">
              <a:latin typeface="Arial" panose="020B0604020202020204" pitchFamily="34" charset="0"/>
              <a:cs typeface="Arial" panose="020B0604020202020204" pitchFamily="34" charset="0"/>
            </a:endParaRPr>
          </a:p>
          <a:p>
            <a:pPr marL="0" indent="0">
              <a:spcBef>
                <a:spcPts val="600"/>
              </a:spcBef>
              <a:buNone/>
            </a:pPr>
            <a:endParaRPr lang="en-CA" sz="1200" b="1" dirty="0" smtClean="0">
              <a:latin typeface="Arial" panose="020B0604020202020204" pitchFamily="34" charset="0"/>
              <a:cs typeface="Arial" panose="020B0604020202020204" pitchFamily="34" charset="0"/>
            </a:endParaRPr>
          </a:p>
          <a:p>
            <a:pPr marL="0" indent="0">
              <a:spcBef>
                <a:spcPts val="600"/>
              </a:spcBef>
              <a:buNone/>
            </a:pPr>
            <a:endParaRPr lang="en-CA" sz="1200" b="1"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053684644"/>
              </p:ext>
            </p:extLst>
          </p:nvPr>
        </p:nvGraphicFramePr>
        <p:xfrm>
          <a:off x="683568" y="2636912"/>
          <a:ext cx="6096000" cy="1661656"/>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Current Contracts*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dirty="0" smtClean="0">
                          <a:solidFill>
                            <a:schemeClr val="tx1"/>
                          </a:solidFill>
                          <a:latin typeface="Arial" panose="020B0604020202020204" pitchFamily="34" charset="0"/>
                          <a:cs typeface="Arial" panose="020B0604020202020204" pitchFamily="34" charset="0"/>
                        </a:rPr>
                        <a:t>New Extended Contracts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3256">
                <a:tc>
                  <a:txBody>
                    <a:bodyPr/>
                    <a:lstStyle/>
                    <a:p>
                      <a:r>
                        <a:rPr lang="en-CA" sz="1100" dirty="0" smtClean="0">
                          <a:solidFill>
                            <a:schemeClr val="tx1"/>
                          </a:solidFill>
                          <a:latin typeface="Arial" panose="020B0604020202020204" pitchFamily="34" charset="0"/>
                          <a:cs typeface="Arial" panose="020B0604020202020204" pitchFamily="34" charset="0"/>
                        </a:rPr>
                        <a:t>Total Value (NPV 2017)</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dirty="0" smtClean="0">
                          <a:solidFill>
                            <a:schemeClr val="tx1"/>
                          </a:solidFill>
                          <a:latin typeface="Arial" panose="020B0604020202020204" pitchFamily="34" charset="0"/>
                          <a:cs typeface="Arial" panose="020B0604020202020204" pitchFamily="34" charset="0"/>
                        </a:rPr>
                        <a:t>$23.3 Billion</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$23.1 Billion</a:t>
                      </a: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CA" sz="1100" dirty="0" smtClean="0">
                          <a:solidFill>
                            <a:schemeClr val="tx1"/>
                          </a:solidFill>
                          <a:latin typeface="Arial" panose="020B0604020202020204" pitchFamily="34" charset="0"/>
                          <a:cs typeface="Arial" panose="020B0604020202020204" pitchFamily="34" charset="0"/>
                        </a:rPr>
                        <a:t>Average</a:t>
                      </a:r>
                      <a:r>
                        <a:rPr lang="en-CA" sz="1100" baseline="0" dirty="0" smtClean="0">
                          <a:solidFill>
                            <a:schemeClr val="tx1"/>
                          </a:solidFill>
                          <a:latin typeface="Arial" panose="020B0604020202020204" pitchFamily="34" charset="0"/>
                          <a:cs typeface="Arial" panose="020B0604020202020204" pitchFamily="34" charset="0"/>
                        </a:rPr>
                        <a:t> Annual Contract Value (First 5 Years)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$1.6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a:t>
                      </a:r>
                      <a:r>
                        <a:rPr lang="en-CA" sz="1100" strike="noStrike" dirty="0" smtClean="0">
                          <a:solidFill>
                            <a:schemeClr val="tx1"/>
                          </a:solidFill>
                          <a:latin typeface="Arial" panose="020B0604020202020204" pitchFamily="34" charset="0"/>
                          <a:cs typeface="Arial" panose="020B0604020202020204" pitchFamily="34" charset="0"/>
                        </a:rPr>
                        <a:t>1.4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gridSpan="3">
                  <a:txBody>
                    <a:bodyPr/>
                    <a:lstStyle/>
                    <a:p>
                      <a:r>
                        <a:rPr lang="en-CA" sz="900" dirty="0" smtClean="0">
                          <a:solidFill>
                            <a:schemeClr val="tx1"/>
                          </a:solidFill>
                          <a:latin typeface="Arial" panose="020B0604020202020204" pitchFamily="34" charset="0"/>
                          <a:cs typeface="Arial" panose="020B0604020202020204" pitchFamily="34" charset="0"/>
                        </a:rPr>
                        <a:t>*Figures </a:t>
                      </a:r>
                      <a:r>
                        <a:rPr lang="en-CA" sz="900" baseline="0" dirty="0" smtClean="0">
                          <a:solidFill>
                            <a:schemeClr val="tx1"/>
                          </a:solidFill>
                          <a:latin typeface="Arial" panose="020B0604020202020204" pitchFamily="34" charset="0"/>
                          <a:cs typeface="Arial" panose="020B0604020202020204" pitchFamily="34" charset="0"/>
                        </a:rPr>
                        <a:t>assume projects remain operational after contract expiry at the LRP I low weighted price inflated to the year of contract expiry, as per OPO assumptions .</a:t>
                      </a:r>
                      <a:endParaRPr lang="en-CA" sz="9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sz="1100" dirty="0">
                        <a:solidFill>
                          <a:srgbClr val="7030A0"/>
                        </a:solidFill>
                        <a:latin typeface="Arial" panose="020B0604020202020204" pitchFamily="34" charset="0"/>
                        <a:cs typeface="Arial" panose="020B0604020202020204" pitchFamily="34" charset="0"/>
                      </a:endParaRPr>
                    </a:p>
                  </a:txBody>
                  <a:tcPr/>
                </a:tc>
                <a:tc hMerge="1">
                  <a:txBody>
                    <a:bodyPr/>
                    <a:lstStyle/>
                    <a:p>
                      <a:endParaRPr lang="en-CA" sz="1100" dirty="0">
                        <a:solidFill>
                          <a:srgbClr val="7030A0"/>
                        </a:solidFill>
                        <a:latin typeface="Arial" panose="020B0604020202020204" pitchFamily="34" charset="0"/>
                        <a:cs typeface="Arial" panose="020B0604020202020204" pitchFamily="34" charset="0"/>
                      </a:endParaRPr>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514859954"/>
              </p:ext>
            </p:extLst>
          </p:nvPr>
        </p:nvGraphicFramePr>
        <p:xfrm>
          <a:off x="683568" y="4725144"/>
          <a:ext cx="6192688" cy="1224280"/>
        </p:xfrm>
        <a:graphic>
          <a:graphicData uri="http://schemas.openxmlformats.org/drawingml/2006/table">
            <a:tbl>
              <a:tblPr firstRow="1" bandRow="1">
                <a:tableStyleId>{5C22544A-7EE6-4342-B048-85BDC9FD1C3A}</a:tableStyleId>
              </a:tblPr>
              <a:tblGrid>
                <a:gridCol w="2032000"/>
                <a:gridCol w="2032000"/>
                <a:gridCol w="2128688"/>
              </a:tblGrid>
              <a:tr h="370840">
                <a:tc>
                  <a:txBody>
                    <a:bodyPr/>
                    <a:lstStyle/>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anose="020B0604020202020204" pitchFamily="34" charset="0"/>
                          <a:cs typeface="Arial" panose="020B0604020202020204" pitchFamily="34" charset="0"/>
                        </a:rPr>
                        <a:t>Current Contracts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dirty="0" smtClean="0">
                          <a:solidFill>
                            <a:schemeClr val="tx1"/>
                          </a:solidFill>
                          <a:latin typeface="Arial" panose="020B0604020202020204" pitchFamily="34" charset="0"/>
                          <a:cs typeface="Arial" panose="020B0604020202020204" pitchFamily="34" charset="0"/>
                        </a:rPr>
                        <a:t>New Extended Contracts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CA" sz="1100" dirty="0" smtClean="0">
                          <a:solidFill>
                            <a:schemeClr val="tx1"/>
                          </a:solidFill>
                          <a:latin typeface="Arial" panose="020B0604020202020204" pitchFamily="34" charset="0"/>
                          <a:cs typeface="Arial" panose="020B0604020202020204" pitchFamily="34" charset="0"/>
                        </a:rPr>
                        <a:t>Total Value (NPV 2017)</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sz="1100" strike="noStrike" dirty="0" smtClean="0">
                          <a:solidFill>
                            <a:schemeClr val="tx1"/>
                          </a:solidFill>
                          <a:latin typeface="Arial" panose="020B0604020202020204" pitchFamily="34" charset="0"/>
                          <a:cs typeface="Arial" panose="020B0604020202020204" pitchFamily="34" charset="0"/>
                        </a:rPr>
                        <a:t>$23.3 Billion</a:t>
                      </a:r>
                      <a:endParaRPr lang="en-CA" sz="1100" strike="sngStrike"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anose="020B0604020202020204" pitchFamily="34" charset="0"/>
                          <a:cs typeface="Arial" panose="020B0604020202020204" pitchFamily="34" charset="0"/>
                        </a:rPr>
                        <a:t>$25.6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CA" sz="1100" dirty="0" smtClean="0">
                          <a:solidFill>
                            <a:schemeClr val="tx1"/>
                          </a:solidFill>
                          <a:latin typeface="Arial" panose="020B0604020202020204" pitchFamily="34" charset="0"/>
                          <a:cs typeface="Arial" panose="020B0604020202020204" pitchFamily="34" charset="0"/>
                        </a:rPr>
                        <a:t>Average</a:t>
                      </a:r>
                      <a:r>
                        <a:rPr lang="en-CA" sz="1100" baseline="0" dirty="0" smtClean="0">
                          <a:solidFill>
                            <a:schemeClr val="tx1"/>
                          </a:solidFill>
                          <a:latin typeface="Arial" panose="020B0604020202020204" pitchFamily="34" charset="0"/>
                          <a:cs typeface="Arial" panose="020B0604020202020204" pitchFamily="34" charset="0"/>
                        </a:rPr>
                        <a:t> Annual Contract Value (First 5 Years)</a:t>
                      </a:r>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anose="020B0604020202020204" pitchFamily="34" charset="0"/>
                          <a:cs typeface="Arial" panose="020B0604020202020204" pitchFamily="34" charset="0"/>
                        </a:rPr>
                        <a:t>$ 1.6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anose="020B0604020202020204" pitchFamily="34" charset="0"/>
                          <a:cs typeface="Arial" panose="020B0604020202020204" pitchFamily="34" charset="0"/>
                        </a:rPr>
                        <a:t>$0.8 Billion</a:t>
                      </a:r>
                      <a:endParaRPr lang="en-CA" sz="1100" strike="sngStrike" dirty="0" smtClean="0">
                        <a:solidFill>
                          <a:schemeClr val="tx1"/>
                        </a:solidFill>
                        <a:latin typeface="Arial" panose="020B0604020202020204" pitchFamily="34" charset="0"/>
                        <a:cs typeface="Arial" panose="020B0604020202020204" pitchFamily="34" charset="0"/>
                      </a:endParaRPr>
                    </a:p>
                    <a:p>
                      <a:endParaRPr lang="en-CA" sz="11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TextBox 3"/>
          <p:cNvSpPr txBox="1"/>
          <p:nvPr/>
        </p:nvSpPr>
        <p:spPr>
          <a:xfrm>
            <a:off x="605328" y="5949280"/>
            <a:ext cx="6270928" cy="553998"/>
          </a:xfrm>
          <a:prstGeom prst="rect">
            <a:avLst/>
          </a:prstGeom>
          <a:noFill/>
        </p:spPr>
        <p:txBody>
          <a:bodyPr wrap="square" rtlCol="0">
            <a:spAutoFit/>
          </a:bodyPr>
          <a:lstStyle/>
          <a:p>
            <a:r>
              <a:rPr lang="en-CA" sz="1000" b="1" dirty="0">
                <a:latin typeface="Arial" panose="020B0604020202020204" pitchFamily="34" charset="0"/>
                <a:ea typeface="Calibri"/>
                <a:cs typeface="Arial" panose="020B0604020202020204" pitchFamily="34" charset="0"/>
              </a:rPr>
              <a:t>Source</a:t>
            </a:r>
            <a:r>
              <a:rPr lang="en-CA" sz="1000" dirty="0" smtClean="0">
                <a:latin typeface="Arial" panose="020B0604020202020204" pitchFamily="34" charset="0"/>
                <a:ea typeface="Calibri"/>
                <a:cs typeface="Arial" panose="020B0604020202020204" pitchFamily="34" charset="0"/>
              </a:rPr>
              <a:t>: Figures reflect </a:t>
            </a:r>
            <a:r>
              <a:rPr lang="en-CA" sz="1000" dirty="0">
                <a:latin typeface="Arial" panose="020B0604020202020204" pitchFamily="34" charset="0"/>
                <a:ea typeface="Calibri"/>
                <a:cs typeface="Arial" panose="020B0604020202020204" pitchFamily="34" charset="0"/>
              </a:rPr>
              <a:t>IESO contract data current as of Sept 2016</a:t>
            </a:r>
            <a:r>
              <a:rPr lang="en-CA" sz="1000" dirty="0" smtClean="0">
                <a:latin typeface="Arial" panose="020B0604020202020204" pitchFamily="34" charset="0"/>
                <a:ea typeface="Calibri"/>
                <a:cs typeface="Arial" panose="020B0604020202020204" pitchFamily="34" charset="0"/>
              </a:rPr>
              <a:t>. Also includes </a:t>
            </a:r>
            <a:r>
              <a:rPr lang="en-CA" sz="1000" dirty="0">
                <a:latin typeface="Arial" panose="020B0604020202020204" pitchFamily="34" charset="0"/>
                <a:ea typeface="Calibri"/>
                <a:cs typeface="Arial" panose="020B0604020202020204" pitchFamily="34" charset="0"/>
              </a:rPr>
              <a:t>two Phase III solar projects (100 MW combined) that came online in late 2016 not included in Sept 2016 IESO contract data.</a:t>
            </a:r>
          </a:p>
          <a:p>
            <a:endParaRPr lang="en-CA" sz="1000" dirty="0"/>
          </a:p>
        </p:txBody>
      </p:sp>
    </p:spTree>
    <p:extLst>
      <p:ext uri="{BB962C8B-B14F-4D97-AF65-F5344CB8AC3E}">
        <p14:creationId xmlns:p14="http://schemas.microsoft.com/office/powerpoint/2010/main" val="10153871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itchFamily="34" charset="0"/>
              </a:rPr>
              <a:t>2a. Extend </a:t>
            </a:r>
            <a:r>
              <a:rPr lang="en-CA" sz="2400" b="0" dirty="0">
                <a:latin typeface="Arial" panose="020B0604020202020204" pitchFamily="34" charset="0"/>
                <a:cs typeface="Arial" pitchFamily="34" charset="0"/>
              </a:rPr>
              <a:t>Length of Existing Wind / Solar Contracts (cont’d)</a:t>
            </a:r>
            <a:endParaRPr lang="en-CA"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24744"/>
            <a:ext cx="8280000" cy="5047456"/>
          </a:xfrm>
        </p:spPr>
        <p:txBody>
          <a:bodyPr>
            <a:normAutofit/>
          </a:bodyPr>
          <a:lstStyle/>
          <a:p>
            <a:r>
              <a:rPr lang="en-CA" sz="1400" dirty="0" smtClean="0">
                <a:latin typeface="Arial" panose="020B0604020202020204" pitchFamily="34" charset="0"/>
                <a:cs typeface="Arial" panose="020B0604020202020204" pitchFamily="34" charset="0"/>
              </a:rPr>
              <a:t>Contract re-negotiations could be piloted with large wind and solar contract holders.</a:t>
            </a:r>
          </a:p>
          <a:p>
            <a:r>
              <a:rPr lang="en-CA" sz="1400" dirty="0" smtClean="0">
                <a:latin typeface="Arial" panose="020B0604020202020204" pitchFamily="34" charset="0"/>
                <a:cs typeface="Arial" panose="020B0604020202020204" pitchFamily="34" charset="0"/>
              </a:rPr>
              <a:t>For example, the top 5 contract holders by portfolio value (online projects 10 MW and larger) include:</a:t>
            </a:r>
            <a:endParaRPr lang="en-CA" sz="1400"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990790520"/>
              </p:ext>
            </p:extLst>
          </p:nvPr>
        </p:nvGraphicFramePr>
        <p:xfrm>
          <a:off x="611560" y="2060848"/>
          <a:ext cx="8064895" cy="3343240"/>
        </p:xfrm>
        <a:graphic>
          <a:graphicData uri="http://schemas.openxmlformats.org/drawingml/2006/table">
            <a:tbl>
              <a:tblPr firstRow="1" bandRow="1">
                <a:tableStyleId>{5C22544A-7EE6-4342-B048-85BDC9FD1C3A}</a:tableStyleId>
              </a:tblPr>
              <a:tblGrid>
                <a:gridCol w="1612979"/>
                <a:gridCol w="1612979"/>
                <a:gridCol w="1612979"/>
                <a:gridCol w="1612979"/>
                <a:gridCol w="1612979"/>
              </a:tblGrid>
              <a:tr h="144016">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Contract</a:t>
                      </a:r>
                      <a:r>
                        <a:rPr lang="en-CA" sz="1200" baseline="0" dirty="0" smtClean="0">
                          <a:solidFill>
                            <a:schemeClr val="tx1"/>
                          </a:solidFill>
                          <a:latin typeface="Arial" panose="020B0604020202020204" pitchFamily="34" charset="0"/>
                          <a:cs typeface="Arial" panose="020B0604020202020204" pitchFamily="34" charset="0"/>
                        </a:rPr>
                        <a:t> Holder</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Technology</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 of Contracts</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Capacity (MW)</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en-CA" sz="1200" dirty="0" smtClean="0">
                          <a:solidFill>
                            <a:schemeClr val="tx1"/>
                          </a:solidFill>
                          <a:latin typeface="Arial" panose="020B0604020202020204" pitchFamily="34" charset="0"/>
                          <a:cs typeface="Arial" panose="020B0604020202020204" pitchFamily="34" charset="0"/>
                        </a:rPr>
                        <a:t>Estimated</a:t>
                      </a:r>
                      <a:r>
                        <a:rPr lang="en-CA" sz="1200" baseline="0" dirty="0" smtClean="0">
                          <a:solidFill>
                            <a:schemeClr val="tx1"/>
                          </a:solidFill>
                          <a:latin typeface="Arial" panose="020B0604020202020204" pitchFamily="34" charset="0"/>
                          <a:cs typeface="Arial" panose="020B0604020202020204" pitchFamily="34" charset="0"/>
                        </a:rPr>
                        <a:t> Value (NPV 2017)</a:t>
                      </a:r>
                      <a:endParaRPr lang="en-CA"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Samsung*</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 &amp; Solar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strike="noStrike" dirty="0" smtClean="0">
                          <a:solidFill>
                            <a:schemeClr val="tx1"/>
                          </a:solidFill>
                          <a:effectLst/>
                          <a:latin typeface="Arial" panose="020B0604020202020204" pitchFamily="34" charset="0"/>
                          <a:ea typeface="Calibri"/>
                          <a:cs typeface="Arial" panose="020B0604020202020204" pitchFamily="34" charset="0"/>
                        </a:rPr>
                        <a:t>7</a:t>
                      </a:r>
                      <a:endParaRPr lang="en-CA" sz="1200" strike="sngStrike"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strike="noStrike" dirty="0" smtClean="0">
                          <a:solidFill>
                            <a:schemeClr val="tx1"/>
                          </a:solidFill>
                          <a:effectLst/>
                          <a:latin typeface="Arial" panose="020B0604020202020204" pitchFamily="34" charset="0"/>
                          <a:ea typeface="Calibri"/>
                          <a:cs typeface="Arial" panose="020B0604020202020204" pitchFamily="34" charset="0"/>
                        </a:rPr>
                        <a:t>899</a:t>
                      </a:r>
                      <a:endParaRPr lang="en-CA" sz="1200" strike="sngStrike" dirty="0" smtClean="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a:t>
                      </a:r>
                      <a:r>
                        <a:rPr lang="en-CA" sz="1200" strike="noStrike" dirty="0" smtClean="0">
                          <a:solidFill>
                            <a:schemeClr val="tx1"/>
                          </a:solidFill>
                          <a:effectLst/>
                          <a:latin typeface="Arial" panose="020B0604020202020204" pitchFamily="34" charset="0"/>
                          <a:ea typeface="Calibri"/>
                          <a:cs typeface="Arial" panose="020B0604020202020204" pitchFamily="34" charset="0"/>
                        </a:rPr>
                        <a:t>5.0</a:t>
                      </a:r>
                      <a:r>
                        <a:rPr lang="en-CA" sz="1200" baseline="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err="1">
                          <a:solidFill>
                            <a:schemeClr val="tx1"/>
                          </a:solidFill>
                          <a:effectLst/>
                          <a:latin typeface="Arial" panose="020B0604020202020204" pitchFamily="34" charset="0"/>
                          <a:ea typeface="Calibri"/>
                          <a:cs typeface="Arial" panose="020B0604020202020204" pitchFamily="34" charset="0"/>
                        </a:rPr>
                        <a:t>NextERA</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534</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$2.7</a:t>
                      </a:r>
                      <a:r>
                        <a:rPr lang="en-CA" sz="1200" baseline="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Northland Power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 &amp; Solar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15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290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$1.8 </a:t>
                      </a:r>
                      <a:r>
                        <a:rPr lang="en-CA" sz="1200" strike="sngStrike" dirty="0" smtClean="0">
                          <a:solidFill>
                            <a:schemeClr val="tx1"/>
                          </a:solidFill>
                          <a:effectLst/>
                          <a:latin typeface="Arial" panose="020B0604020202020204" pitchFamily="34" charset="0"/>
                          <a:ea typeface="Calibri"/>
                          <a:cs typeface="Arial" panose="020B0604020202020204" pitchFamily="34" charset="0"/>
                        </a:rPr>
                        <a:t>2</a:t>
                      </a:r>
                      <a:r>
                        <a:rPr lang="en-CA" sz="120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Pattern / Capital Power</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Wind</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270</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$1.4 </a:t>
                      </a:r>
                      <a:r>
                        <a:rPr lang="en-CA" sz="1200" strike="sngStrike" dirty="0" smtClean="0">
                          <a:solidFill>
                            <a:schemeClr val="tx1"/>
                          </a:solidFill>
                          <a:effectLst/>
                          <a:latin typeface="Arial" panose="020B0604020202020204" pitchFamily="34" charset="0"/>
                          <a:ea typeface="Calibri"/>
                          <a:cs typeface="Arial" panose="020B0604020202020204" pitchFamily="34" charset="0"/>
                        </a:rPr>
                        <a:t>5</a:t>
                      </a:r>
                      <a:r>
                        <a:rPr lang="en-CA" sz="120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ENGIE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Wind</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a:solidFill>
                            <a:schemeClr val="tx1"/>
                          </a:solidFill>
                          <a:effectLst/>
                          <a:latin typeface="Arial" panose="020B0604020202020204" pitchFamily="34" charset="0"/>
                          <a:ea typeface="Calibri"/>
                          <a:cs typeface="Arial" panose="020B0604020202020204" pitchFamily="34"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265</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$1.2</a:t>
                      </a:r>
                      <a:r>
                        <a:rPr lang="en-CA" sz="1200" baseline="0" dirty="0" smtClean="0">
                          <a:solidFill>
                            <a:schemeClr val="tx1"/>
                          </a:solidFill>
                          <a:effectLst/>
                          <a:latin typeface="Arial" panose="020B0604020202020204" pitchFamily="34" charset="0"/>
                          <a:ea typeface="Calibri"/>
                          <a:cs typeface="Arial" panose="020B0604020202020204" pitchFamily="34" charset="0"/>
                        </a:rPr>
                        <a:t>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All Other </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Wind &amp; Solar</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76</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1398</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dirty="0" smtClean="0">
                          <a:solidFill>
                            <a:schemeClr val="tx1"/>
                          </a:solidFill>
                          <a:effectLst/>
                          <a:latin typeface="Arial" panose="020B0604020202020204" pitchFamily="34" charset="0"/>
                          <a:ea typeface="Calibri"/>
                          <a:cs typeface="Arial" panose="020B0604020202020204" pitchFamily="34" charset="0"/>
                        </a:rPr>
                        <a:t>$8.1 Billion</a:t>
                      </a: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a:txBody>
                    <a:bodyPr/>
                    <a:lstStyle/>
                    <a:p>
                      <a:pPr indent="0" algn="l">
                        <a:spcAft>
                          <a:spcPts val="0"/>
                        </a:spcAft>
                      </a:pPr>
                      <a:r>
                        <a:rPr lang="en-CA" sz="1200" b="1" dirty="0" smtClean="0">
                          <a:solidFill>
                            <a:schemeClr val="tx1"/>
                          </a:solidFill>
                          <a:effectLst/>
                          <a:latin typeface="Arial" panose="020B0604020202020204" pitchFamily="34" charset="0"/>
                          <a:ea typeface="Calibri"/>
                          <a:cs typeface="Arial" panose="020B0604020202020204" pitchFamily="34" charset="0"/>
                        </a:rPr>
                        <a:t>Total</a:t>
                      </a:r>
                      <a:r>
                        <a:rPr lang="en-CA" sz="1200" b="1" baseline="0" dirty="0" smtClean="0">
                          <a:solidFill>
                            <a:schemeClr val="tx1"/>
                          </a:solidFill>
                          <a:effectLst/>
                          <a:latin typeface="Arial" panose="020B0604020202020204" pitchFamily="34" charset="0"/>
                          <a:ea typeface="Calibri"/>
                          <a:cs typeface="Arial" panose="020B0604020202020204" pitchFamily="34" charset="0"/>
                        </a:rPr>
                        <a:t> </a:t>
                      </a:r>
                      <a:endParaRPr lang="en-CA" sz="12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b="1" dirty="0" smtClean="0">
                          <a:solidFill>
                            <a:schemeClr val="tx1"/>
                          </a:solidFill>
                          <a:effectLst/>
                          <a:latin typeface="Arial" panose="020B0604020202020204" pitchFamily="34" charset="0"/>
                          <a:ea typeface="Calibri"/>
                          <a:cs typeface="Arial" panose="020B0604020202020204" pitchFamily="34" charset="0"/>
                        </a:rPr>
                        <a:t>Wind &amp; Solar</a:t>
                      </a:r>
                      <a:endParaRPr lang="en-CA" sz="12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b="1" dirty="0" smtClean="0">
                          <a:solidFill>
                            <a:schemeClr val="tx1"/>
                          </a:solidFill>
                          <a:effectLst/>
                          <a:latin typeface="Arial" panose="020B0604020202020204" pitchFamily="34" charset="0"/>
                          <a:ea typeface="Calibri"/>
                          <a:cs typeface="Arial" panose="020B0604020202020204" pitchFamily="34" charset="0"/>
                        </a:rPr>
                        <a:t>109</a:t>
                      </a:r>
                      <a:endParaRPr lang="en-CA" sz="12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b="1" dirty="0" smtClean="0">
                          <a:solidFill>
                            <a:schemeClr val="tx1"/>
                          </a:solidFill>
                          <a:effectLst/>
                          <a:latin typeface="Arial" panose="020B0604020202020204" pitchFamily="34" charset="0"/>
                          <a:ea typeface="Calibri"/>
                          <a:cs typeface="Arial" panose="020B0604020202020204" pitchFamily="34" charset="0"/>
                        </a:rPr>
                        <a:t>3654</a:t>
                      </a:r>
                      <a:endParaRPr lang="en-CA" sz="12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spcAft>
                          <a:spcPts val="0"/>
                        </a:spcAft>
                      </a:pPr>
                      <a:r>
                        <a:rPr lang="en-CA" sz="1200" b="1" dirty="0" smtClean="0">
                          <a:solidFill>
                            <a:schemeClr val="tx1"/>
                          </a:solidFill>
                          <a:effectLst/>
                          <a:latin typeface="Arial" panose="020B0604020202020204" pitchFamily="34" charset="0"/>
                          <a:ea typeface="Calibri"/>
                          <a:cs typeface="Arial" panose="020B0604020202020204" pitchFamily="34" charset="0"/>
                        </a:rPr>
                        <a:t>$20.2 Billion</a:t>
                      </a:r>
                      <a:endParaRPr lang="en-CA" sz="12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40">
                <a:tc gridSpan="5">
                  <a:txBody>
                    <a:bodyPr/>
                    <a:lstStyle/>
                    <a:p>
                      <a:pPr indent="0" algn="l">
                        <a:spcAft>
                          <a:spcPts val="0"/>
                        </a:spcAft>
                      </a:pPr>
                      <a:r>
                        <a:rPr lang="en-CA" sz="1000" dirty="0" smtClean="0">
                          <a:solidFill>
                            <a:schemeClr val="tx1"/>
                          </a:solidFill>
                          <a:effectLst/>
                          <a:latin typeface="Arial" panose="020B0604020202020204" pitchFamily="34" charset="0"/>
                          <a:ea typeface="Calibri"/>
                          <a:cs typeface="Arial" panose="020B0604020202020204" pitchFamily="34" charset="0"/>
                        </a:rPr>
                        <a:t>Source:</a:t>
                      </a:r>
                      <a:r>
                        <a:rPr lang="en-CA" sz="1000" baseline="0" dirty="0" smtClean="0">
                          <a:solidFill>
                            <a:schemeClr val="tx1"/>
                          </a:solidFill>
                          <a:effectLst/>
                          <a:latin typeface="Arial" panose="020B0604020202020204" pitchFamily="34" charset="0"/>
                          <a:ea typeface="Calibri"/>
                          <a:cs typeface="Arial" panose="020B0604020202020204" pitchFamily="34" charset="0"/>
                        </a:rPr>
                        <a:t> IESO contract data current as of Sept 2016. </a:t>
                      </a:r>
                    </a:p>
                    <a:p>
                      <a:pPr indent="0" algn="l">
                        <a:spcAft>
                          <a:spcPts val="0"/>
                        </a:spcAft>
                      </a:pPr>
                      <a:r>
                        <a:rPr lang="en-CA" sz="1000" baseline="0" dirty="0" smtClean="0">
                          <a:solidFill>
                            <a:schemeClr val="tx1"/>
                          </a:solidFill>
                          <a:effectLst/>
                          <a:latin typeface="Arial" panose="020B0604020202020204" pitchFamily="34" charset="0"/>
                          <a:ea typeface="Calibri"/>
                          <a:cs typeface="Arial" panose="020B0604020202020204" pitchFamily="34" charset="0"/>
                        </a:rPr>
                        <a:t>*Includes two Phase III solar projects (100 MW combined) that came online in late 2016 not included in Sept 2016 IESO contract data.</a:t>
                      </a:r>
                      <a:endParaRPr lang="en-CA" sz="1000" dirty="0" smtClean="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indent="0" algn="l">
                        <a:spcAft>
                          <a:spcPts val="0"/>
                        </a:spcAft>
                      </a:pP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indent="0" algn="l">
                        <a:spcAft>
                          <a:spcPts val="0"/>
                        </a:spcAft>
                      </a:pP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indent="0" algn="l">
                        <a:spcAft>
                          <a:spcPts val="0"/>
                        </a:spcAft>
                      </a:pP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indent="0" algn="l">
                        <a:spcAft>
                          <a:spcPts val="0"/>
                        </a:spcAft>
                      </a:pPr>
                      <a:endParaRPr lang="en-CA" sz="1200"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309399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Autofit/>
          </a:bodyPr>
          <a:lstStyle/>
          <a:p>
            <a:r>
              <a:rPr lang="en-CA" sz="2400" b="0" dirty="0" smtClean="0">
                <a:latin typeface="Arial" pitchFamily="34" charset="0"/>
                <a:cs typeface="Arial" pitchFamily="34" charset="0"/>
              </a:rPr>
              <a:t>2b. Clean Energy Supply (CES) Contracts</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467544" y="1075184"/>
            <a:ext cx="8424936" cy="5234136"/>
          </a:xfrm>
        </p:spPr>
        <p:txBody>
          <a:bodyPr>
            <a:noAutofit/>
          </a:bodyPr>
          <a:lstStyle/>
          <a:p>
            <a:pPr lvl="0"/>
            <a:r>
              <a:rPr lang="en-CA" sz="1100" dirty="0">
                <a:latin typeface="Arial" panose="020B0604020202020204" pitchFamily="34" charset="0"/>
                <a:cs typeface="Arial" panose="020B0604020202020204" pitchFamily="34" charset="0"/>
              </a:rPr>
              <a:t>There are 13 natural gas facilities operating under Clean Energy Supply (CES) contracts. Given the current excess capacity, some of these facilities could be renegotiated to reduce output in the near term. </a:t>
            </a:r>
            <a:endParaRPr lang="en-CA" sz="1100" dirty="0" smtClean="0">
              <a:latin typeface="Arial" panose="020B0604020202020204" pitchFamily="34" charset="0"/>
              <a:cs typeface="Arial" panose="020B0604020202020204" pitchFamily="34" charset="0"/>
            </a:endParaRPr>
          </a:p>
          <a:p>
            <a:pPr marL="457200" lvl="1" indent="0">
              <a:spcBef>
                <a:spcPts val="0"/>
              </a:spcBef>
              <a:buNone/>
            </a:pPr>
            <a:endParaRPr lang="en-CA" sz="1000" dirty="0">
              <a:latin typeface="Arial" pitchFamily="34" charset="0"/>
              <a:cs typeface="Arial" pitchFamily="34" charset="0"/>
            </a:endParaRPr>
          </a:p>
          <a:p>
            <a:pPr lvl="0"/>
            <a:r>
              <a:rPr lang="en-CA" sz="1100" dirty="0">
                <a:latin typeface="Arial" panose="020B0604020202020204" pitchFamily="34" charset="0"/>
                <a:cs typeface="Arial" panose="020B0604020202020204" pitchFamily="34" charset="0"/>
              </a:rPr>
              <a:t>In conjunction, OPG could seek to negotiate outright purchases of certain Ontario gas </a:t>
            </a:r>
            <a:r>
              <a:rPr lang="en-CA" sz="1100" dirty="0" smtClean="0">
                <a:latin typeface="Arial" panose="020B0604020202020204" pitchFamily="34" charset="0"/>
                <a:cs typeface="Arial" panose="020B0604020202020204" pitchFamily="34" charset="0"/>
              </a:rPr>
              <a:t>assets.</a:t>
            </a:r>
            <a:r>
              <a:rPr lang="en-CA" sz="1050" dirty="0">
                <a:latin typeface="Arial" pitchFamily="34" charset="0"/>
                <a:cs typeface="Arial" pitchFamily="34" charset="0"/>
              </a:rPr>
              <a:t> </a:t>
            </a:r>
            <a:r>
              <a:rPr lang="en-CA" sz="1050" dirty="0" smtClean="0">
                <a:latin typeface="Arial" pitchFamily="34" charset="0"/>
                <a:cs typeface="Arial" pitchFamily="34" charset="0"/>
              </a:rPr>
              <a:t>Given the current excess capacity in electricity supply in Ontario, OPG can seek to negotiate outright purchases of certain Ontario gas assets and reposition them such that ratepayers would pay only for </a:t>
            </a:r>
            <a:r>
              <a:rPr lang="en-CA" sz="1050" dirty="0">
                <a:latin typeface="Arial" pitchFamily="34" charset="0"/>
                <a:cs typeface="Arial" pitchFamily="34" charset="0"/>
              </a:rPr>
              <a:t>the “current need” </a:t>
            </a:r>
            <a:r>
              <a:rPr lang="en-CA" sz="1050" dirty="0" smtClean="0">
                <a:latin typeface="Arial" pitchFamily="34" charset="0"/>
                <a:cs typeface="Arial" pitchFamily="34" charset="0"/>
              </a:rPr>
              <a:t>component:</a:t>
            </a:r>
          </a:p>
          <a:p>
            <a:pPr lvl="1">
              <a:spcBef>
                <a:spcPts val="0"/>
              </a:spcBef>
              <a:buFont typeface="Arial" pitchFamily="34" charset="0"/>
              <a:buChar char="−"/>
            </a:pPr>
            <a:r>
              <a:rPr lang="en-CA" sz="1000" dirty="0">
                <a:latin typeface="Arial" pitchFamily="34" charset="0"/>
                <a:cs typeface="Arial" pitchFamily="34" charset="0"/>
              </a:rPr>
              <a:t>Contract terms would be renegotiated with the Province to temporarily idle the </a:t>
            </a:r>
            <a:r>
              <a:rPr lang="en-CA" sz="1000" dirty="0" smtClean="0">
                <a:latin typeface="Arial" pitchFamily="34" charset="0"/>
                <a:cs typeface="Arial" pitchFamily="34" charset="0"/>
              </a:rPr>
              <a:t>facilities;</a:t>
            </a:r>
            <a:endParaRPr lang="en-CA" sz="1000" dirty="0">
              <a:latin typeface="Arial" pitchFamily="34" charset="0"/>
              <a:cs typeface="Arial" pitchFamily="34" charset="0"/>
            </a:endParaRPr>
          </a:p>
          <a:p>
            <a:pPr lvl="1">
              <a:spcBef>
                <a:spcPts val="0"/>
              </a:spcBef>
              <a:buFont typeface="Arial" pitchFamily="34" charset="0"/>
              <a:buChar char="−"/>
            </a:pPr>
            <a:r>
              <a:rPr lang="en-CA" sz="1000" dirty="0">
                <a:latin typeface="Arial" pitchFamily="34" charset="0"/>
                <a:cs typeface="Arial" pitchFamily="34" charset="0"/>
              </a:rPr>
              <a:t>Variable expenditures would be largely avoided with the facilities only incurring fixed </a:t>
            </a:r>
            <a:r>
              <a:rPr lang="en-CA" sz="1000" dirty="0" smtClean="0">
                <a:latin typeface="Arial" pitchFamily="34" charset="0"/>
                <a:cs typeface="Arial" pitchFamily="34" charset="0"/>
              </a:rPr>
              <a:t>costs; and</a:t>
            </a:r>
            <a:endParaRPr lang="en-CA" sz="1000" dirty="0">
              <a:latin typeface="Arial" pitchFamily="34" charset="0"/>
              <a:cs typeface="Arial" pitchFamily="34" charset="0"/>
            </a:endParaRPr>
          </a:p>
          <a:p>
            <a:pPr lvl="1">
              <a:spcBef>
                <a:spcPts val="0"/>
              </a:spcBef>
              <a:buFont typeface="Arial" pitchFamily="34" charset="0"/>
              <a:buChar char="−"/>
            </a:pPr>
            <a:r>
              <a:rPr lang="en-CA" sz="1000" dirty="0">
                <a:latin typeface="Arial" pitchFamily="34" charset="0"/>
                <a:cs typeface="Arial" pitchFamily="34" charset="0"/>
              </a:rPr>
              <a:t>Plant life would be extended to a period post-2024 when additional power would be </a:t>
            </a:r>
            <a:r>
              <a:rPr lang="en-CA" sz="1000" dirty="0" smtClean="0">
                <a:latin typeface="Arial" pitchFamily="34" charset="0"/>
                <a:cs typeface="Arial" pitchFamily="34" charset="0"/>
              </a:rPr>
              <a:t>required.</a:t>
            </a:r>
            <a:endParaRPr lang="en-CA" sz="1000" dirty="0">
              <a:latin typeface="Arial" pitchFamily="34" charset="0"/>
              <a:cs typeface="Arial" pitchFamily="34" charset="0"/>
            </a:endParaRPr>
          </a:p>
          <a:p>
            <a:endParaRPr lang="en-CA" sz="1050" dirty="0" smtClean="0">
              <a:latin typeface="Arial" pitchFamily="34" charset="0"/>
              <a:cs typeface="Arial" pitchFamily="34" charset="0"/>
            </a:endParaRPr>
          </a:p>
          <a:p>
            <a:r>
              <a:rPr lang="en-CA" sz="1050" dirty="0" smtClean="0">
                <a:latin typeface="Arial" pitchFamily="34" charset="0"/>
                <a:cs typeface="Arial" pitchFamily="34" charset="0"/>
              </a:rPr>
              <a:t>OPG has estimated monthly residential bill reductions of $2.37 to $4.00 from 2017 to 2019 if such an approach was taken for Ontario’s gas portfolio.</a:t>
            </a:r>
          </a:p>
          <a:p>
            <a:endParaRPr lang="en-CA" sz="1050" dirty="0" smtClean="0">
              <a:latin typeface="Arial" pitchFamily="34" charset="0"/>
              <a:cs typeface="Arial" pitchFamily="34" charset="0"/>
            </a:endParaRPr>
          </a:p>
          <a:p>
            <a:r>
              <a:rPr lang="en-CA" sz="1050" dirty="0" smtClean="0">
                <a:latin typeface="Arial" pitchFamily="34" charset="0"/>
                <a:cs typeface="Arial" pitchFamily="34" charset="0"/>
              </a:rPr>
              <a:t>Natural </a:t>
            </a:r>
            <a:r>
              <a:rPr lang="en-CA" sz="1050" dirty="0">
                <a:latin typeface="Arial" pitchFamily="34" charset="0"/>
                <a:cs typeface="Arial" pitchFamily="34" charset="0"/>
              </a:rPr>
              <a:t>targets would be assets that OPG either jointly owns </a:t>
            </a:r>
            <a:r>
              <a:rPr lang="en-CA" sz="1050" dirty="0" smtClean="0">
                <a:latin typeface="Arial" pitchFamily="34" charset="0"/>
                <a:cs typeface="Arial" pitchFamily="34" charset="0"/>
              </a:rPr>
              <a:t>(e.g., Portland, Brighton Beach) or </a:t>
            </a:r>
            <a:r>
              <a:rPr lang="en-CA" sz="1050" dirty="0">
                <a:latin typeface="Arial" pitchFamily="34" charset="0"/>
                <a:cs typeface="Arial" pitchFamily="34" charset="0"/>
              </a:rPr>
              <a:t>operate on OPG’s </a:t>
            </a:r>
            <a:r>
              <a:rPr lang="en-CA" sz="1050" dirty="0" smtClean="0">
                <a:latin typeface="Arial" pitchFamily="34" charset="0"/>
                <a:cs typeface="Arial" pitchFamily="34" charset="0"/>
              </a:rPr>
              <a:t>site </a:t>
            </a:r>
            <a:r>
              <a:rPr lang="en-CA" sz="1050" dirty="0">
                <a:latin typeface="Arial" pitchFamily="34" charset="0"/>
                <a:cs typeface="Arial" pitchFamily="34" charset="0"/>
              </a:rPr>
              <a:t>with acquisition funding coming from Provincial </a:t>
            </a:r>
            <a:r>
              <a:rPr lang="en-CA" sz="1050" dirty="0" smtClean="0">
                <a:latin typeface="Arial" pitchFamily="34" charset="0"/>
                <a:cs typeface="Arial" pitchFamily="34" charset="0"/>
              </a:rPr>
              <a:t>borrowing.</a:t>
            </a:r>
          </a:p>
          <a:p>
            <a:pPr lvl="1">
              <a:spcBef>
                <a:spcPts val="0"/>
              </a:spcBef>
              <a:buFont typeface="Arial" pitchFamily="34" charset="0"/>
              <a:buChar char="−"/>
            </a:pPr>
            <a:r>
              <a:rPr lang="en-CA" sz="1000" dirty="0">
                <a:latin typeface="Arial" pitchFamily="34" charset="0"/>
                <a:cs typeface="Arial" pitchFamily="34" charset="0"/>
              </a:rPr>
              <a:t>Although OPG could also look beyond its facilities to the broader natural gas fleet in </a:t>
            </a:r>
            <a:r>
              <a:rPr lang="en-CA" sz="1000" dirty="0" smtClean="0">
                <a:latin typeface="Arial" pitchFamily="34" charset="0"/>
                <a:cs typeface="Arial" pitchFamily="34" charset="0"/>
              </a:rPr>
              <a:t>Ontario.</a:t>
            </a:r>
            <a:endParaRPr lang="en-CA" sz="1000" dirty="0">
              <a:latin typeface="Arial" pitchFamily="34" charset="0"/>
              <a:cs typeface="Arial" pitchFamily="34" charset="0"/>
            </a:endParaRPr>
          </a:p>
          <a:p>
            <a:pPr marL="0" indent="0">
              <a:buNone/>
            </a:pPr>
            <a:endParaRPr lang="en-CA" sz="600" dirty="0">
              <a:latin typeface="Arial" pitchFamily="34" charset="0"/>
              <a:cs typeface="Arial" pitchFamily="34" charset="0"/>
            </a:endParaRPr>
          </a:p>
          <a:p>
            <a:pPr marL="0" indent="0">
              <a:buNone/>
            </a:pPr>
            <a:r>
              <a:rPr lang="en-CA" sz="1050" b="1" u="sng" dirty="0" smtClean="0">
                <a:latin typeface="Arial" pitchFamily="34" charset="0"/>
                <a:cs typeface="Arial" pitchFamily="34" charset="0"/>
              </a:rPr>
              <a:t>Considerations</a:t>
            </a:r>
          </a:p>
          <a:p>
            <a:pPr lvl="0"/>
            <a:r>
              <a:rPr lang="en-CA" sz="1100" dirty="0">
                <a:latin typeface="Arial" panose="020B0604020202020204" pitchFamily="34" charset="0"/>
                <a:cs typeface="Arial" panose="020B0604020202020204" pitchFamily="34" charset="0"/>
              </a:rPr>
              <a:t>This proposal would reduce GHGs and provide some near-term cost benefits through lower staffing and maintenance costs:</a:t>
            </a:r>
            <a:endParaRPr lang="en-CA" sz="1050" dirty="0">
              <a:latin typeface="Arial" panose="020B0604020202020204" pitchFamily="34" charset="0"/>
              <a:cs typeface="Arial" panose="020B0604020202020204" pitchFamily="34" charset="0"/>
            </a:endParaRPr>
          </a:p>
          <a:p>
            <a:pPr lvl="1">
              <a:spcBef>
                <a:spcPts val="0"/>
              </a:spcBef>
              <a:buFont typeface="Arial" pitchFamily="34" charset="0"/>
              <a:buChar char="−"/>
            </a:pPr>
            <a:r>
              <a:rPr lang="en-CA" sz="1000" dirty="0">
                <a:latin typeface="Arial" pitchFamily="34" charset="0"/>
                <a:cs typeface="Arial" pitchFamily="34" charset="0"/>
              </a:rPr>
              <a:t>Contract terms would be renegotiated with to temporarily idle the facilities;</a:t>
            </a:r>
          </a:p>
          <a:p>
            <a:pPr lvl="1">
              <a:spcBef>
                <a:spcPts val="0"/>
              </a:spcBef>
              <a:buFont typeface="Arial" pitchFamily="34" charset="0"/>
              <a:buChar char="−"/>
            </a:pPr>
            <a:r>
              <a:rPr lang="en-CA" sz="1000" dirty="0">
                <a:latin typeface="Arial" pitchFamily="34" charset="0"/>
                <a:cs typeface="Arial" pitchFamily="34" charset="0"/>
              </a:rPr>
              <a:t>Variable expenditures would be largely avoided with the facilities only incurring fixed costs; and</a:t>
            </a:r>
          </a:p>
          <a:p>
            <a:pPr lvl="1">
              <a:spcBef>
                <a:spcPts val="0"/>
              </a:spcBef>
              <a:buFont typeface="Arial" pitchFamily="34" charset="0"/>
              <a:buChar char="−"/>
            </a:pPr>
            <a:r>
              <a:rPr lang="en-CA" sz="1000" dirty="0">
                <a:latin typeface="Arial" pitchFamily="34" charset="0"/>
                <a:cs typeface="Arial" pitchFamily="34" charset="0"/>
              </a:rPr>
              <a:t>Plant life would be extended to a period post-2024 when additional power would be required</a:t>
            </a:r>
            <a:r>
              <a:rPr lang="en-CA" sz="1000" dirty="0" smtClean="0">
                <a:latin typeface="Arial" pitchFamily="34" charset="0"/>
                <a:cs typeface="Arial" pitchFamily="34" charset="0"/>
              </a:rPr>
              <a:t>.</a:t>
            </a:r>
            <a:endParaRPr lang="en-CA" sz="1050" dirty="0" smtClean="0">
              <a:latin typeface="Arial" pitchFamily="34" charset="0"/>
              <a:cs typeface="Arial" pitchFamily="34" charset="0"/>
            </a:endParaRPr>
          </a:p>
          <a:p>
            <a:endParaRPr lang="en-CA" sz="1050" dirty="0" smtClean="0">
              <a:latin typeface="Arial" pitchFamily="34" charset="0"/>
              <a:cs typeface="Arial" pitchFamily="34" charset="0"/>
            </a:endParaRPr>
          </a:p>
          <a:p>
            <a:r>
              <a:rPr lang="en-CA" sz="1050" dirty="0" smtClean="0">
                <a:latin typeface="Arial" pitchFamily="34" charset="0"/>
                <a:cs typeface="Arial" pitchFamily="34" charset="0"/>
              </a:rPr>
              <a:t>It will likely be challenging to find a willing seller and/or to negotiate a favourable price:</a:t>
            </a:r>
          </a:p>
          <a:p>
            <a:pPr lvl="1">
              <a:spcBef>
                <a:spcPts val="0"/>
              </a:spcBef>
              <a:buFont typeface="Arial" pitchFamily="34" charset="0"/>
              <a:buChar char="−"/>
            </a:pPr>
            <a:r>
              <a:rPr lang="en-CA" sz="1000" dirty="0">
                <a:latin typeface="Arial" pitchFamily="34" charset="0"/>
                <a:cs typeface="Arial" pitchFamily="34" charset="0"/>
              </a:rPr>
              <a:t>Sellers that are approached are in a strong position to extract value from OPG/the Province; and</a:t>
            </a:r>
          </a:p>
          <a:p>
            <a:pPr lvl="1">
              <a:spcBef>
                <a:spcPts val="0"/>
              </a:spcBef>
              <a:buFont typeface="Arial" pitchFamily="34" charset="0"/>
              <a:buChar char="−"/>
            </a:pPr>
            <a:r>
              <a:rPr lang="en-CA" sz="1000" dirty="0">
                <a:latin typeface="Arial" pitchFamily="34" charset="0"/>
                <a:cs typeface="Arial" pitchFamily="34" charset="0"/>
              </a:rPr>
              <a:t>Similarly, OPG’s negotiating position would be weakened if this was viewed as part of the broader rate mitigation strategy.</a:t>
            </a:r>
          </a:p>
          <a:p>
            <a:endParaRPr lang="en-CA" sz="1050" dirty="0" smtClean="0">
              <a:latin typeface="Arial" pitchFamily="34" charset="0"/>
              <a:cs typeface="Arial" pitchFamily="34" charset="0"/>
            </a:endParaRPr>
          </a:p>
          <a:p>
            <a:r>
              <a:rPr lang="en-CA" sz="1050" dirty="0" smtClean="0">
                <a:latin typeface="Arial" pitchFamily="34" charset="0"/>
                <a:cs typeface="Arial" pitchFamily="34" charset="0"/>
              </a:rPr>
              <a:t>In the past, OPG and IESO’s contract renegotiations have been contentious and lengthy.</a:t>
            </a:r>
          </a:p>
          <a:p>
            <a:endParaRPr lang="en-CA" sz="1050" dirty="0" smtClean="0">
              <a:latin typeface="Arial" pitchFamily="34" charset="0"/>
              <a:cs typeface="Arial" pitchFamily="34" charset="0"/>
            </a:endParaRPr>
          </a:p>
        </p:txBody>
      </p:sp>
    </p:spTree>
    <p:extLst>
      <p:ext uri="{BB962C8B-B14F-4D97-AF65-F5344CB8AC3E}">
        <p14:creationId xmlns:p14="http://schemas.microsoft.com/office/powerpoint/2010/main" val="17441008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671736"/>
          </a:xfrm>
        </p:spPr>
        <p:txBody>
          <a:bodyPr>
            <a:normAutofit/>
          </a:bodyPr>
          <a:lstStyle/>
          <a:p>
            <a:r>
              <a:rPr lang="en-CA" sz="2400" b="0" dirty="0" smtClean="0">
                <a:latin typeface="Arial" pitchFamily="34" charset="0"/>
                <a:cs typeface="Arial" pitchFamily="34" charset="0"/>
              </a:rPr>
              <a:t>3.  Amortize Conservation </a:t>
            </a:r>
            <a:r>
              <a:rPr lang="en-CA" sz="2400" b="0" dirty="0">
                <a:latin typeface="Arial" pitchFamily="34" charset="0"/>
                <a:cs typeface="Arial" pitchFamily="34" charset="0"/>
              </a:rPr>
              <a:t>Program </a:t>
            </a:r>
            <a:r>
              <a:rPr lang="en-CA" sz="2400" b="0" dirty="0" smtClean="0">
                <a:latin typeface="Arial" pitchFamily="34" charset="0"/>
                <a:cs typeface="Arial" pitchFamily="34" charset="0"/>
              </a:rPr>
              <a:t>Costs</a:t>
            </a:r>
            <a:endParaRPr lang="en-CA" dirty="0"/>
          </a:p>
        </p:txBody>
      </p:sp>
      <p:sp>
        <p:nvSpPr>
          <p:cNvPr id="3" name="Content Placeholder 2"/>
          <p:cNvSpPr>
            <a:spLocks noGrp="1"/>
          </p:cNvSpPr>
          <p:nvPr>
            <p:ph idx="1"/>
          </p:nvPr>
        </p:nvSpPr>
        <p:spPr>
          <a:xfrm>
            <a:off x="467544" y="1124744"/>
            <a:ext cx="8424936" cy="5040560"/>
          </a:xfrm>
        </p:spPr>
        <p:txBody>
          <a:bodyPr>
            <a:noAutofit/>
          </a:bodyPr>
          <a:lstStyle/>
          <a:p>
            <a:pPr>
              <a:lnSpc>
                <a:spcPct val="110000"/>
              </a:lnSpc>
              <a:spcBef>
                <a:spcPts val="0"/>
              </a:spcBef>
              <a:spcAft>
                <a:spcPts val="1000"/>
              </a:spcAft>
            </a:pPr>
            <a:r>
              <a:rPr lang="en-CA" sz="1200" dirty="0" smtClean="0">
                <a:latin typeface="Arial" panose="020B0604020202020204" pitchFamily="34" charset="0"/>
                <a:cs typeface="Arial" panose="020B0604020202020204" pitchFamily="34" charset="0"/>
              </a:rPr>
              <a:t>This option would not be pursued if the Global Adjustment (GA) was financed (Option 1).</a:t>
            </a:r>
          </a:p>
          <a:p>
            <a:pPr>
              <a:lnSpc>
                <a:spcPct val="110000"/>
              </a:lnSpc>
              <a:spcBef>
                <a:spcPts val="0"/>
              </a:spcBef>
              <a:spcAft>
                <a:spcPts val="1000"/>
              </a:spcAft>
            </a:pPr>
            <a:r>
              <a:rPr lang="en-CA" sz="1200" dirty="0" smtClean="0">
                <a:latin typeface="Arial" panose="020B0604020202020204" pitchFamily="34" charset="0"/>
                <a:cs typeface="Arial" panose="020B0604020202020204" pitchFamily="34" charset="0"/>
              </a:rPr>
              <a:t>~$</a:t>
            </a:r>
            <a:r>
              <a:rPr lang="en-CA" sz="1200" dirty="0">
                <a:latin typeface="Arial" panose="020B0604020202020204" pitchFamily="34" charset="0"/>
                <a:cs typeface="Arial" panose="020B0604020202020204" pitchFamily="34" charset="0"/>
              </a:rPr>
              <a:t>3 billion from the electricity ratepayer base will be spent on </a:t>
            </a:r>
            <a:r>
              <a:rPr lang="en-CA" sz="1200" dirty="0" smtClean="0">
                <a:latin typeface="Arial" panose="020B0604020202020204" pitchFamily="34" charset="0"/>
                <a:cs typeface="Arial" panose="020B0604020202020204" pitchFamily="34" charset="0"/>
              </a:rPr>
              <a:t>conservation programs delivered under the Conservation First Framework (CFF) and the Industrial </a:t>
            </a:r>
            <a:r>
              <a:rPr lang="en-CA" sz="1200" dirty="0">
                <a:latin typeface="Arial" panose="020B0604020202020204" pitchFamily="34" charset="0"/>
                <a:cs typeface="Arial" panose="020B0604020202020204" pitchFamily="34" charset="0"/>
              </a:rPr>
              <a:t>Accelerator Program (</a:t>
            </a:r>
            <a:r>
              <a:rPr lang="en-CA" sz="1200" dirty="0" smtClean="0">
                <a:latin typeface="Arial" panose="020B0604020202020204" pitchFamily="34" charset="0"/>
                <a:cs typeface="Arial" panose="020B0604020202020204" pitchFamily="34" charset="0"/>
              </a:rPr>
              <a:t>IAP) </a:t>
            </a:r>
            <a:r>
              <a:rPr lang="en-CA" sz="1200" dirty="0">
                <a:latin typeface="Arial" panose="020B0604020202020204" pitchFamily="34" charset="0"/>
                <a:cs typeface="Arial" panose="020B0604020202020204" pitchFamily="34" charset="0"/>
              </a:rPr>
              <a:t>between 2015 and 2020.</a:t>
            </a:r>
          </a:p>
          <a:p>
            <a:pPr>
              <a:spcBef>
                <a:spcPts val="0"/>
              </a:spcBef>
              <a:spcAft>
                <a:spcPts val="1000"/>
              </a:spcAft>
            </a:pPr>
            <a:r>
              <a:rPr lang="en-CA" sz="1200" dirty="0" smtClean="0">
                <a:latin typeface="Arial" panose="020B0604020202020204" pitchFamily="34" charset="0"/>
                <a:cs typeface="Arial" panose="020B0604020202020204" pitchFamily="34" charset="0"/>
              </a:rPr>
              <a:t>Currently</a:t>
            </a:r>
            <a:r>
              <a:rPr lang="en-CA" sz="1200" dirty="0">
                <a:latin typeface="Arial" panose="020B0604020202020204" pitchFamily="34" charset="0"/>
                <a:cs typeface="Arial" panose="020B0604020202020204" pitchFamily="34" charset="0"/>
              </a:rPr>
              <a:t>, Conservation and Demand Management (CDM)</a:t>
            </a:r>
            <a:r>
              <a:rPr lang="en-CA" sz="1200" dirty="0" smtClean="0">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program costs are recovered from the Global Adjustment </a:t>
            </a:r>
            <a:r>
              <a:rPr lang="en-CA" sz="1200" dirty="0" smtClean="0">
                <a:latin typeface="Arial" panose="020B0604020202020204" pitchFamily="34" charset="0"/>
                <a:cs typeface="Arial" panose="020B0604020202020204" pitchFamily="34" charset="0"/>
              </a:rPr>
              <a:t>(GA) mechanism </a:t>
            </a:r>
            <a:r>
              <a:rPr lang="en-CA" sz="1200" dirty="0">
                <a:latin typeface="Arial" panose="020B0604020202020204" pitchFamily="34" charset="0"/>
                <a:cs typeface="Arial" panose="020B0604020202020204" pitchFamily="34" charset="0"/>
              </a:rPr>
              <a:t>about one month after </a:t>
            </a:r>
            <a:r>
              <a:rPr lang="en-CA" sz="1200" dirty="0" smtClean="0">
                <a:latin typeface="Arial" panose="020B0604020202020204" pitchFamily="34" charset="0"/>
                <a:cs typeface="Arial" panose="020B0604020202020204" pitchFamily="34" charset="0"/>
              </a:rPr>
              <a:t>expenses are incurred. </a:t>
            </a:r>
          </a:p>
          <a:p>
            <a:pPr>
              <a:spcBef>
                <a:spcPts val="0"/>
              </a:spcBef>
              <a:spcAft>
                <a:spcPts val="1000"/>
              </a:spcAft>
            </a:pPr>
            <a:r>
              <a:rPr lang="en-CA" sz="1200" dirty="0" smtClean="0">
                <a:latin typeface="Arial" panose="020B0604020202020204" pitchFamily="34" charset="0"/>
                <a:cs typeface="Arial" panose="020B0604020202020204" pitchFamily="34" charset="0"/>
              </a:rPr>
              <a:t>As a potential rate mitigation measure, </a:t>
            </a:r>
            <a:r>
              <a:rPr lang="en-CA" sz="1200" dirty="0">
                <a:latin typeface="Arial" panose="020B0604020202020204" pitchFamily="34" charset="0"/>
                <a:cs typeface="Arial" panose="020B0604020202020204" pitchFamily="34" charset="0"/>
              </a:rPr>
              <a:t>certain CDM </a:t>
            </a:r>
            <a:r>
              <a:rPr lang="en-CA" sz="1200" dirty="0" smtClean="0">
                <a:latin typeface="Arial" panose="020B0604020202020204" pitchFamily="34" charset="0"/>
                <a:cs typeface="Arial" panose="020B0604020202020204" pitchFamily="34" charset="0"/>
              </a:rPr>
              <a:t>costs could be amortized. This would involve IESO borrowing funds from the Ontario Financing Authority (OFA) on an annual basis to fund program </a:t>
            </a:r>
            <a:r>
              <a:rPr lang="en-CA" sz="1200" dirty="0">
                <a:latin typeface="Arial" panose="020B0604020202020204" pitchFamily="34" charset="0"/>
                <a:cs typeface="Arial" panose="020B0604020202020204" pitchFamily="34" charset="0"/>
              </a:rPr>
              <a:t>incentives (non-administrative costs).</a:t>
            </a:r>
          </a:p>
          <a:p>
            <a:pPr lvl="1">
              <a:spcBef>
                <a:spcPts val="0"/>
              </a:spcBef>
              <a:spcAft>
                <a:spcPts val="1000"/>
              </a:spcAft>
              <a:buFont typeface="Arial" pitchFamily="34" charset="0"/>
              <a:buChar char="−"/>
            </a:pPr>
            <a:r>
              <a:rPr lang="en-CA" sz="1100" dirty="0">
                <a:latin typeface="Arial" pitchFamily="34" charset="0"/>
                <a:cs typeface="Arial" pitchFamily="34" charset="0"/>
              </a:rPr>
              <a:t>The time period over which costs could be amortized would be over the lifetime of funded CDM measures. </a:t>
            </a:r>
          </a:p>
          <a:p>
            <a:pPr lvl="1">
              <a:spcBef>
                <a:spcPts val="0"/>
              </a:spcBef>
              <a:spcAft>
                <a:spcPts val="1000"/>
              </a:spcAft>
              <a:buFont typeface="Arial" pitchFamily="34" charset="0"/>
              <a:buChar char="−"/>
            </a:pPr>
            <a:r>
              <a:rPr lang="en-CA" sz="1100" dirty="0">
                <a:latin typeface="Arial" pitchFamily="34" charset="0"/>
                <a:cs typeface="Arial" pitchFamily="34" charset="0"/>
              </a:rPr>
              <a:t>ENERGY </a:t>
            </a:r>
            <a:r>
              <a:rPr lang="en-CA" sz="1100" dirty="0" smtClean="0">
                <a:latin typeface="Arial" pitchFamily="34" charset="0"/>
                <a:cs typeface="Arial" pitchFamily="34" charset="0"/>
              </a:rPr>
              <a:t>would work with IESO </a:t>
            </a:r>
            <a:r>
              <a:rPr lang="en-CA" sz="1100" dirty="0">
                <a:latin typeface="Arial" pitchFamily="34" charset="0"/>
                <a:cs typeface="Arial" pitchFamily="34" charset="0"/>
              </a:rPr>
              <a:t>to determine the appropriate lifetime period – the graph on the next slide, which illustrates residential bill impacts, presents two cases: </a:t>
            </a:r>
            <a:r>
              <a:rPr lang="en-CA" sz="1100" b="1" dirty="0">
                <a:latin typeface="Arial" pitchFamily="34" charset="0"/>
                <a:cs typeface="Arial" pitchFamily="34" charset="0"/>
              </a:rPr>
              <a:t>10-year and 15-year measure lifetimes</a:t>
            </a:r>
            <a:r>
              <a:rPr lang="en-CA" sz="1100" dirty="0" smtClean="0">
                <a:latin typeface="Arial" pitchFamily="34" charset="0"/>
                <a:cs typeface="Arial" pitchFamily="34" charset="0"/>
              </a:rPr>
              <a:t>.</a:t>
            </a:r>
          </a:p>
          <a:p>
            <a:pPr marL="280988" lvl="1" indent="-280988">
              <a:spcBef>
                <a:spcPts val="0"/>
              </a:spcBef>
              <a:spcAft>
                <a:spcPts val="1000"/>
              </a:spcAft>
              <a:buSzTx/>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both cases, amortizing </a:t>
            </a:r>
            <a:r>
              <a:rPr lang="en-CA" sz="1200" dirty="0">
                <a:latin typeface="Arial" panose="020B0604020202020204" pitchFamily="34" charset="0"/>
                <a:cs typeface="Arial" panose="020B0604020202020204" pitchFamily="34" charset="0"/>
              </a:rPr>
              <a:t>a portion of conservation spending would produce a benefit for electricity ratepayers in excess of $</a:t>
            </a:r>
            <a:r>
              <a:rPr lang="en-CA" sz="1200" dirty="0" smtClean="0">
                <a:latin typeface="Arial" panose="020B0604020202020204" pitchFamily="34" charset="0"/>
                <a:cs typeface="Arial" panose="020B0604020202020204" pitchFamily="34" charset="0"/>
              </a:rPr>
              <a:t>1/month from 2017 to 2020. Over time </a:t>
            </a:r>
            <a:r>
              <a:rPr lang="en-CA" sz="1200" dirty="0">
                <a:latin typeface="Arial" panose="020B0604020202020204" pitchFamily="34" charset="0"/>
                <a:cs typeface="Arial" panose="020B0604020202020204" pitchFamily="34" charset="0"/>
              </a:rPr>
              <a:t>the benefit would decrease and turn into </a:t>
            </a:r>
            <a:r>
              <a:rPr lang="en-CA" sz="1200" dirty="0" smtClean="0">
                <a:latin typeface="Arial" panose="020B0604020202020204" pitchFamily="34" charset="0"/>
                <a:cs typeface="Arial" panose="020B0604020202020204" pitchFamily="34" charset="0"/>
              </a:rPr>
              <a:t>a cost (higher electricity rates than would otherwise occur), </a:t>
            </a:r>
            <a:r>
              <a:rPr lang="en-CA" sz="1200" dirty="0">
                <a:latin typeface="Arial" panose="020B0604020202020204" pitchFamily="34" charset="0"/>
                <a:cs typeface="Arial" panose="020B0604020202020204" pitchFamily="34" charset="0"/>
              </a:rPr>
              <a:t>as interest charges begin to </a:t>
            </a:r>
            <a:r>
              <a:rPr lang="en-CA" sz="1200" dirty="0" smtClean="0">
                <a:latin typeface="Arial" panose="020B0604020202020204" pitchFamily="34" charset="0"/>
                <a:cs typeface="Arial" panose="020B0604020202020204" pitchFamily="34" charset="0"/>
              </a:rPr>
              <a:t>grow. Estimated interest charges are as </a:t>
            </a:r>
            <a:r>
              <a:rPr lang="en-CA" sz="1200" dirty="0">
                <a:latin typeface="Arial" panose="020B0604020202020204" pitchFamily="34" charset="0"/>
                <a:cs typeface="Arial" panose="020B0604020202020204" pitchFamily="34" charset="0"/>
              </a:rPr>
              <a:t>follows </a:t>
            </a:r>
            <a:r>
              <a:rPr lang="en-CA" sz="1200" dirty="0" smtClean="0">
                <a:latin typeface="Arial" panose="020B0604020202020204" pitchFamily="34" charset="0"/>
                <a:cs typeface="Arial" panose="020B0604020202020204" pitchFamily="34" charset="0"/>
              </a:rPr>
              <a:t>(a </a:t>
            </a:r>
            <a:r>
              <a:rPr lang="en-CA" sz="1200" dirty="0">
                <a:latin typeface="Arial" panose="020B0604020202020204" pitchFamily="34" charset="0"/>
                <a:cs typeface="Arial" panose="020B0604020202020204" pitchFamily="34" charset="0"/>
              </a:rPr>
              <a:t>3% interest rate is assumed; increases in interest rates could result in higher overall interest </a:t>
            </a:r>
            <a:r>
              <a:rPr lang="en-CA" sz="1200" dirty="0" smtClean="0">
                <a:latin typeface="Arial" panose="020B0604020202020204" pitchFamily="34" charset="0"/>
                <a:cs typeface="Arial" panose="020B0604020202020204" pitchFamily="34" charset="0"/>
              </a:rPr>
              <a:t>charges</a:t>
            </a:r>
            <a:r>
              <a:rPr lang="en-CA" sz="1200" dirty="0">
                <a:latin typeface="Arial" panose="020B0604020202020204" pitchFamily="34" charset="0"/>
                <a:cs typeface="Arial" panose="020B0604020202020204" pitchFamily="34" charset="0"/>
              </a:rPr>
              <a:t>)</a:t>
            </a:r>
            <a:r>
              <a:rPr lang="en-CA"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a:p>
            <a:pPr lvl="1">
              <a:spcBef>
                <a:spcPts val="0"/>
              </a:spcBef>
              <a:spcAft>
                <a:spcPts val="1000"/>
              </a:spcAft>
              <a:buFont typeface="Arial" pitchFamily="34" charset="0"/>
              <a:buChar char="−"/>
            </a:pPr>
            <a:r>
              <a:rPr lang="en-CA" sz="1100" dirty="0">
                <a:latin typeface="Arial" pitchFamily="34" charset="0"/>
                <a:cs typeface="Arial" pitchFamily="34" charset="0"/>
              </a:rPr>
              <a:t>$712 </a:t>
            </a:r>
            <a:r>
              <a:rPr lang="en-CA" sz="1100" dirty="0" smtClean="0">
                <a:latin typeface="Arial" pitchFamily="34" charset="0"/>
                <a:cs typeface="Arial" pitchFamily="34" charset="0"/>
              </a:rPr>
              <a:t>million </a:t>
            </a:r>
            <a:r>
              <a:rPr lang="en-CA" sz="1100" dirty="0">
                <a:latin typeface="Arial" pitchFamily="34" charset="0"/>
                <a:cs typeface="Arial" pitchFamily="34" charset="0"/>
              </a:rPr>
              <a:t>($2016) </a:t>
            </a:r>
            <a:r>
              <a:rPr lang="en-CA" sz="1100" dirty="0" smtClean="0">
                <a:latin typeface="Arial" pitchFamily="34" charset="0"/>
                <a:cs typeface="Arial" pitchFamily="34" charset="0"/>
              </a:rPr>
              <a:t>–  Amortizing </a:t>
            </a:r>
            <a:r>
              <a:rPr lang="en-CA" sz="1100" dirty="0">
                <a:latin typeface="Arial" pitchFamily="34" charset="0"/>
                <a:cs typeface="Arial" pitchFamily="34" charset="0"/>
              </a:rPr>
              <a:t>eligible 2017-2035 CDM costs for 10-year </a:t>
            </a:r>
            <a:r>
              <a:rPr lang="en-CA" sz="1100" dirty="0" smtClean="0">
                <a:latin typeface="Arial" pitchFamily="34" charset="0"/>
                <a:cs typeface="Arial" pitchFamily="34" charset="0"/>
              </a:rPr>
              <a:t>period; and  </a:t>
            </a:r>
            <a:endParaRPr lang="en-CA" sz="1100" dirty="0">
              <a:latin typeface="Arial" pitchFamily="34" charset="0"/>
              <a:cs typeface="Arial" pitchFamily="34" charset="0"/>
            </a:endParaRPr>
          </a:p>
          <a:p>
            <a:pPr lvl="1">
              <a:spcBef>
                <a:spcPts val="0"/>
              </a:spcBef>
              <a:spcAft>
                <a:spcPts val="1000"/>
              </a:spcAft>
              <a:buFont typeface="Arial" pitchFamily="34" charset="0"/>
              <a:buChar char="−"/>
            </a:pPr>
            <a:r>
              <a:rPr lang="en-CA" sz="1100" dirty="0">
                <a:latin typeface="Arial" pitchFamily="34" charset="0"/>
                <a:cs typeface="Arial" pitchFamily="34" charset="0"/>
              </a:rPr>
              <a:t>$1.3 </a:t>
            </a:r>
            <a:r>
              <a:rPr lang="en-CA" sz="1100" dirty="0" smtClean="0">
                <a:latin typeface="Arial" pitchFamily="34" charset="0"/>
                <a:cs typeface="Arial" pitchFamily="34" charset="0"/>
              </a:rPr>
              <a:t>billion ($</a:t>
            </a:r>
            <a:r>
              <a:rPr lang="en-CA" sz="1100" dirty="0">
                <a:latin typeface="Arial" pitchFamily="34" charset="0"/>
                <a:cs typeface="Arial" pitchFamily="34" charset="0"/>
              </a:rPr>
              <a:t>2016) </a:t>
            </a:r>
            <a:r>
              <a:rPr lang="en-CA" sz="1100" dirty="0" smtClean="0">
                <a:latin typeface="Arial" pitchFamily="34" charset="0"/>
                <a:cs typeface="Arial" pitchFamily="34" charset="0"/>
              </a:rPr>
              <a:t>– Amortizing </a:t>
            </a:r>
            <a:r>
              <a:rPr lang="en-CA" sz="1100" dirty="0">
                <a:latin typeface="Arial" pitchFamily="34" charset="0"/>
                <a:cs typeface="Arial" pitchFamily="34" charset="0"/>
              </a:rPr>
              <a:t>eligible 2017-2035 CDM costs for 15-year period </a:t>
            </a:r>
            <a:r>
              <a:rPr lang="en-CA" sz="1100" dirty="0" smtClean="0">
                <a:latin typeface="Arial" pitchFamily="34" charset="0"/>
                <a:cs typeface="Arial" pitchFamily="34" charset="0"/>
              </a:rPr>
              <a:t>. </a:t>
            </a:r>
            <a:endParaRPr lang="en-CA" sz="1100" dirty="0">
              <a:latin typeface="Arial" pitchFamily="34" charset="0"/>
              <a:cs typeface="Arial" pitchFamily="34" charset="0"/>
            </a:endParaRPr>
          </a:p>
          <a:p>
            <a:pPr>
              <a:spcBef>
                <a:spcPts val="0"/>
              </a:spcBef>
              <a:spcAft>
                <a:spcPts val="1000"/>
              </a:spcAft>
            </a:pPr>
            <a:r>
              <a:rPr lang="en-CA" sz="1200" dirty="0" smtClean="0">
                <a:latin typeface="Arial" panose="020B0604020202020204" pitchFamily="34" charset="0"/>
                <a:cs typeface="Arial" panose="020B0604020202020204" pitchFamily="34" charset="0"/>
              </a:rPr>
              <a:t>Legislative changes would be needed to allow recovery of interest payments from ratepayers, or these costs could be recovered from the Consolidated Revenue Fund (CRF, or taxes).</a:t>
            </a:r>
          </a:p>
          <a:p>
            <a:pPr>
              <a:spcBef>
                <a:spcPts val="0"/>
              </a:spcBef>
              <a:spcAft>
                <a:spcPts val="1000"/>
              </a:spcAft>
            </a:pPr>
            <a:r>
              <a:rPr lang="en-CA" sz="1200" dirty="0" smtClean="0">
                <a:latin typeface="Arial" panose="020B0604020202020204" pitchFamily="34" charset="0"/>
                <a:cs typeface="Arial" panose="020B0604020202020204" pitchFamily="34" charset="0"/>
              </a:rPr>
              <a:t>An alternative that could be explored would be to pay for CDM costs, or for a portion of these, from the tax-base (</a:t>
            </a:r>
            <a:r>
              <a:rPr lang="en-CA" sz="1200" i="1" dirty="0" smtClean="0">
                <a:latin typeface="Arial" panose="020B0604020202020204" pitchFamily="34" charset="0"/>
                <a:cs typeface="Arial" panose="020B0604020202020204" pitchFamily="34" charset="0"/>
              </a:rPr>
              <a:t>see Appendix for more detail on tax funding option</a:t>
            </a:r>
            <a:r>
              <a:rPr lang="en-CA" sz="12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881954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456" y="404664"/>
            <a:ext cx="8280000" cy="648072"/>
          </a:xfrm>
        </p:spPr>
        <p:txBody>
          <a:bodyPr>
            <a:normAutofit/>
          </a:bodyPr>
          <a:lstStyle/>
          <a:p>
            <a:r>
              <a:rPr lang="en-CA" sz="2400" b="0" dirty="0" smtClean="0">
                <a:latin typeface="Arial" pitchFamily="34" charset="0"/>
                <a:cs typeface="Arial" pitchFamily="34" charset="0"/>
              </a:rPr>
              <a:t>3.  Amortize </a:t>
            </a:r>
            <a:r>
              <a:rPr lang="en-CA" sz="2400" b="0" dirty="0">
                <a:latin typeface="Arial" pitchFamily="34" charset="0"/>
                <a:cs typeface="Arial" pitchFamily="34" charset="0"/>
              </a:rPr>
              <a:t>Conservation Program Costs </a:t>
            </a:r>
            <a:r>
              <a:rPr lang="en-CA" sz="2400" b="0" dirty="0" smtClean="0">
                <a:latin typeface="Arial" pitchFamily="34" charset="0"/>
                <a:cs typeface="Arial" pitchFamily="34" charset="0"/>
              </a:rPr>
              <a:t>(cont’d) </a:t>
            </a:r>
            <a:endParaRPr lang="en-CA" sz="2400" b="0" dirty="0">
              <a:latin typeface="Arial" pitchFamily="34" charset="0"/>
              <a:cs typeface="Arial" pitchFamily="34" charset="0"/>
            </a:endParaRPr>
          </a:p>
        </p:txBody>
      </p:sp>
      <p:sp>
        <p:nvSpPr>
          <p:cNvPr id="4" name="TextBox 3"/>
          <p:cNvSpPr txBox="1"/>
          <p:nvPr/>
        </p:nvSpPr>
        <p:spPr>
          <a:xfrm>
            <a:off x="35496" y="5970766"/>
            <a:ext cx="8928992" cy="338554"/>
          </a:xfrm>
          <a:prstGeom prst="rect">
            <a:avLst/>
          </a:prstGeom>
          <a:noFill/>
        </p:spPr>
        <p:txBody>
          <a:bodyPr wrap="square" rtlCol="0">
            <a:spAutoFit/>
          </a:bodyPr>
          <a:lstStyle/>
          <a:p>
            <a:r>
              <a:rPr lang="en-CA" sz="800" b="1" dirty="0" smtClean="0">
                <a:latin typeface="Arial" pitchFamily="34" charset="0"/>
                <a:cs typeface="Arial" pitchFamily="34" charset="0"/>
              </a:rPr>
              <a:t>Note</a:t>
            </a:r>
            <a:r>
              <a:rPr lang="en-CA" sz="800" dirty="0" smtClean="0">
                <a:latin typeface="Arial" pitchFamily="34" charset="0"/>
                <a:cs typeface="Arial" pitchFamily="34" charset="0"/>
              </a:rPr>
              <a:t>: Chart assumes that conservation incentive costs are available for amortization while administration cost are not. Although there is variable from year to year, incentives represent about two-thirds of conservation spending in Ontario. Chart assumes conservation spending continues at a similar rate beyond 2020. Chart assumes a 10 of 15-year borrowing rate of 3.0%. </a:t>
            </a:r>
            <a:r>
              <a:rPr lang="en-CA" sz="800" dirty="0">
                <a:latin typeface="Arial" pitchFamily="34" charset="0"/>
                <a:cs typeface="Arial" pitchFamily="34" charset="0"/>
              </a:rPr>
              <a:t>  </a:t>
            </a:r>
          </a:p>
        </p:txBody>
      </p:sp>
      <p:graphicFrame>
        <p:nvGraphicFramePr>
          <p:cNvPr id="9" name="Chart 8"/>
          <p:cNvGraphicFramePr>
            <a:graphicFrameLocks/>
          </p:cNvGraphicFramePr>
          <p:nvPr>
            <p:extLst>
              <p:ext uri="{D42A27DB-BD31-4B8C-83A1-F6EECF244321}">
                <p14:modId xmlns:p14="http://schemas.microsoft.com/office/powerpoint/2010/main" val="3592883804"/>
              </p:ext>
            </p:extLst>
          </p:nvPr>
        </p:nvGraphicFramePr>
        <p:xfrm>
          <a:off x="0" y="1022527"/>
          <a:ext cx="8964488" cy="49482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6013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Autofit/>
          </a:bodyPr>
          <a:lstStyle/>
          <a:p>
            <a:r>
              <a:rPr lang="en-CA" sz="2400" b="0" dirty="0" smtClean="0">
                <a:latin typeface="Arial" pitchFamily="34" charset="0"/>
                <a:cs typeface="Arial" pitchFamily="34" charset="0"/>
              </a:rPr>
              <a:t>3.  Amortize Conservation </a:t>
            </a:r>
            <a:r>
              <a:rPr lang="en-CA" sz="2400" b="0" dirty="0">
                <a:latin typeface="Arial" pitchFamily="34" charset="0"/>
                <a:cs typeface="Arial" pitchFamily="34" charset="0"/>
              </a:rPr>
              <a:t>Program </a:t>
            </a:r>
            <a:r>
              <a:rPr lang="en-CA" sz="2400" b="0" dirty="0" smtClean="0">
                <a:latin typeface="Arial" pitchFamily="34" charset="0"/>
                <a:cs typeface="Arial" pitchFamily="34" charset="0"/>
              </a:rPr>
              <a:t>Costs (cont’d) </a:t>
            </a:r>
            <a:endParaRPr lang="en-CA" sz="2400" strike="sngStrike" dirty="0"/>
          </a:p>
        </p:txBody>
      </p:sp>
      <p:sp>
        <p:nvSpPr>
          <p:cNvPr id="3" name="Content Placeholder 2"/>
          <p:cNvSpPr>
            <a:spLocks noGrp="1"/>
          </p:cNvSpPr>
          <p:nvPr>
            <p:ph idx="1"/>
          </p:nvPr>
        </p:nvSpPr>
        <p:spPr>
          <a:xfrm>
            <a:off x="539552" y="1052736"/>
            <a:ext cx="8352928" cy="5112568"/>
          </a:xfrm>
        </p:spPr>
        <p:txBody>
          <a:bodyPr>
            <a:noAutofit/>
          </a:bodyPr>
          <a:lstStyle/>
          <a:p>
            <a:pPr marL="0" indent="0">
              <a:spcBef>
                <a:spcPts val="300"/>
              </a:spcBef>
              <a:spcAft>
                <a:spcPts val="300"/>
              </a:spcAft>
              <a:buNone/>
            </a:pPr>
            <a:r>
              <a:rPr lang="en-US" sz="1400" b="1" u="sng" dirty="0" smtClean="0">
                <a:latin typeface="Arial" panose="020B0604020202020204" pitchFamily="34" charset="0"/>
                <a:cs typeface="Arial" panose="020B0604020202020204" pitchFamily="34" charset="0"/>
              </a:rPr>
              <a:t>Considerations </a:t>
            </a:r>
          </a:p>
          <a:p>
            <a:pPr>
              <a:spcBef>
                <a:spcPts val="300"/>
              </a:spcBef>
              <a:spcAft>
                <a:spcPts val="300"/>
              </a:spcAft>
            </a:pPr>
            <a:r>
              <a:rPr lang="en-US" sz="1400" dirty="0" smtClean="0">
                <a:latin typeface="Arial" panose="020B0604020202020204" pitchFamily="34" charset="0"/>
                <a:cs typeface="Arial" panose="020B0604020202020204" pitchFamily="34" charset="0"/>
              </a:rPr>
              <a:t>Under </a:t>
            </a:r>
            <a:r>
              <a:rPr lang="en-US" sz="1400" b="1" dirty="0">
                <a:latin typeface="Arial" panose="020B0604020202020204" pitchFamily="34" charset="0"/>
                <a:cs typeface="Arial" panose="020B0604020202020204" pitchFamily="34" charset="0"/>
              </a:rPr>
              <a:t>Public Sector Accounting Board (PSAB) accounting standards</a:t>
            </a:r>
            <a:r>
              <a:rPr lang="en-US" sz="1400" dirty="0">
                <a:latin typeface="Arial" panose="020B0604020202020204" pitchFamily="34" charset="0"/>
                <a:cs typeface="Arial" panose="020B0604020202020204" pitchFamily="34" charset="0"/>
              </a:rPr>
              <a:t>, used by both the Province and IESO, only certain assets </a:t>
            </a:r>
            <a:r>
              <a:rPr lang="en-US" sz="1400" dirty="0" smtClean="0">
                <a:latin typeface="Arial" panose="020B0604020202020204" pitchFamily="34" charset="0"/>
                <a:cs typeface="Arial" panose="020B0604020202020204" pitchFamily="34" charset="0"/>
              </a:rPr>
              <a:t>can be amortized</a:t>
            </a:r>
            <a:r>
              <a:rPr lang="en-CA" sz="1400" dirty="0" smtClean="0">
                <a:latin typeface="Arial" panose="020B0604020202020204" pitchFamily="34" charset="0"/>
                <a:cs typeface="Arial" panose="020B0604020202020204" pitchFamily="34" charset="0"/>
              </a:rPr>
              <a:t>: 1) pensions </a:t>
            </a:r>
            <a:r>
              <a:rPr lang="en-CA" sz="1400" dirty="0">
                <a:latin typeface="Arial" panose="020B0604020202020204" pitchFamily="34" charset="0"/>
                <a:cs typeface="Arial" panose="020B0604020202020204" pitchFamily="34" charset="0"/>
              </a:rPr>
              <a:t>and </a:t>
            </a:r>
            <a:r>
              <a:rPr lang="en-CA" sz="1400" dirty="0" smtClean="0">
                <a:latin typeface="Arial" panose="020B0604020202020204" pitchFamily="34" charset="0"/>
                <a:cs typeface="Arial" panose="020B0604020202020204" pitchFamily="34" charset="0"/>
              </a:rPr>
              <a:t>2) tangible capital assets. </a:t>
            </a:r>
            <a:r>
              <a:rPr lang="en-CA" sz="1400" dirty="0">
                <a:latin typeface="Arial" panose="020B0604020202020204" pitchFamily="34" charset="0"/>
                <a:cs typeface="Arial" panose="020B0604020202020204" pitchFamily="34" charset="0"/>
              </a:rPr>
              <a:t>Under PSAB an asset must meet several criteria to be considered a capital asset, including:</a:t>
            </a:r>
          </a:p>
          <a:p>
            <a:pPr marL="685800" lvl="1">
              <a:spcBef>
                <a:spcPts val="300"/>
              </a:spcBef>
              <a:spcAft>
                <a:spcPts val="300"/>
              </a:spcAft>
              <a:buFont typeface="Arial" pitchFamily="34" charset="0"/>
              <a:buChar char="−"/>
            </a:pPr>
            <a:r>
              <a:rPr lang="en-CA" sz="1200" dirty="0">
                <a:latin typeface="Arial" panose="020B0604020202020204" pitchFamily="34" charset="0"/>
                <a:cs typeface="Arial" panose="020B0604020202020204" pitchFamily="34" charset="0"/>
              </a:rPr>
              <a:t>A </a:t>
            </a:r>
            <a:r>
              <a:rPr lang="en-CA" sz="1200" dirty="0" smtClean="0">
                <a:latin typeface="Arial" panose="020B0604020202020204" pitchFamily="34" charset="0"/>
                <a:cs typeface="Arial" panose="020B0604020202020204" pitchFamily="34" charset="0"/>
              </a:rPr>
              <a:t>tangible capital </a:t>
            </a:r>
            <a:r>
              <a:rPr lang="en-CA" sz="1200" dirty="0">
                <a:latin typeface="Arial" panose="020B0604020202020204" pitchFamily="34" charset="0"/>
                <a:cs typeface="Arial" panose="020B0604020202020204" pitchFamily="34" charset="0"/>
              </a:rPr>
              <a:t>asset must be tangible and substantive and the Ontario government must have title and operate the asset.  </a:t>
            </a:r>
          </a:p>
          <a:p>
            <a:pPr marL="685800" lvl="1">
              <a:spcBef>
                <a:spcPts val="300"/>
              </a:spcBef>
              <a:spcAft>
                <a:spcPts val="300"/>
              </a:spcAft>
              <a:buFont typeface="Arial" pitchFamily="34" charset="0"/>
              <a:buChar char="−"/>
            </a:pPr>
            <a:r>
              <a:rPr lang="en-CA" sz="1200" dirty="0">
                <a:latin typeface="Arial" panose="020B0604020202020204" pitchFamily="34" charset="0"/>
                <a:cs typeface="Arial" panose="020B0604020202020204" pitchFamily="34" charset="0"/>
              </a:rPr>
              <a:t>A </a:t>
            </a:r>
            <a:r>
              <a:rPr lang="en-CA" sz="1200" dirty="0" smtClean="0">
                <a:latin typeface="Arial" panose="020B0604020202020204" pitchFamily="34" charset="0"/>
                <a:cs typeface="Arial" panose="020B0604020202020204" pitchFamily="34" charset="0"/>
              </a:rPr>
              <a:t>tangible capital </a:t>
            </a:r>
            <a:r>
              <a:rPr lang="en-CA" sz="1200" dirty="0">
                <a:latin typeface="Arial" panose="020B0604020202020204" pitchFamily="34" charset="0"/>
                <a:cs typeface="Arial" panose="020B0604020202020204" pitchFamily="34" charset="0"/>
              </a:rPr>
              <a:t>asset must bring a tangible benefit to the government or to Ontario</a:t>
            </a:r>
            <a:r>
              <a:rPr lang="en-CA" sz="1200" dirty="0" smtClean="0">
                <a:latin typeface="Arial" panose="020B0604020202020204" pitchFamily="34" charset="0"/>
                <a:cs typeface="Arial" panose="020B0604020202020204" pitchFamily="34" charset="0"/>
              </a:rPr>
              <a:t>.</a:t>
            </a:r>
            <a:endParaRPr lang="en-CA" sz="1400" dirty="0" smtClean="0">
              <a:latin typeface="Arial" panose="020B0604020202020204" pitchFamily="34" charset="0"/>
              <a:cs typeface="Arial" panose="020B0604020202020204" pitchFamily="34" charset="0"/>
            </a:endParaRPr>
          </a:p>
          <a:p>
            <a:pPr>
              <a:spcAft>
                <a:spcPts val="400"/>
              </a:spcAft>
            </a:pPr>
            <a:endParaRPr lang="en-CA" sz="1400" b="1" dirty="0" smtClean="0">
              <a:latin typeface="Arial" panose="020B0604020202020204" pitchFamily="34" charset="0"/>
              <a:cs typeface="Arial" panose="020B0604020202020204" pitchFamily="34" charset="0"/>
            </a:endParaRPr>
          </a:p>
          <a:p>
            <a:pPr>
              <a:spcAft>
                <a:spcPts val="400"/>
              </a:spcAft>
            </a:pPr>
            <a:r>
              <a:rPr lang="en-CA" sz="1400" b="1" dirty="0" smtClean="0">
                <a:latin typeface="Arial" panose="020B0604020202020204" pitchFamily="34" charset="0"/>
                <a:cs typeface="Arial" panose="020B0604020202020204" pitchFamily="34" charset="0"/>
              </a:rPr>
              <a:t>Rate-regulated </a:t>
            </a:r>
            <a:r>
              <a:rPr lang="en-CA" sz="1400" b="1" dirty="0">
                <a:latin typeface="Arial" panose="020B0604020202020204" pitchFamily="34" charset="0"/>
                <a:cs typeface="Arial" panose="020B0604020202020204" pitchFamily="34" charset="0"/>
              </a:rPr>
              <a:t>accounting </a:t>
            </a:r>
            <a:r>
              <a:rPr lang="en-CA" sz="1400" dirty="0">
                <a:latin typeface="Arial" panose="020B0604020202020204" pitchFamily="34" charset="0"/>
                <a:cs typeface="Arial" panose="020B0604020202020204" pitchFamily="34" charset="0"/>
              </a:rPr>
              <a:t>was developed to recognize the unique nature of regulated entities (e.g., electricity generators, </a:t>
            </a:r>
            <a:r>
              <a:rPr lang="en-CA" sz="1400" dirty="0" smtClean="0">
                <a:latin typeface="Arial" panose="020B0604020202020204" pitchFamily="34" charset="0"/>
                <a:cs typeface="Arial" panose="020B0604020202020204" pitchFamily="34" charset="0"/>
              </a:rPr>
              <a:t>LDCs). </a:t>
            </a:r>
            <a:r>
              <a:rPr lang="en-CA" sz="1400" dirty="0">
                <a:latin typeface="Arial" panose="020B0604020202020204" pitchFamily="34" charset="0"/>
                <a:cs typeface="Arial" panose="020B0604020202020204" pitchFamily="34" charset="0"/>
              </a:rPr>
              <a:t>Under rate-regulated accounting certain costs </a:t>
            </a:r>
            <a:r>
              <a:rPr lang="en-CA" sz="1400" dirty="0" smtClean="0">
                <a:latin typeface="Arial" panose="020B0604020202020204" pitchFamily="34" charset="0"/>
                <a:cs typeface="Arial" panose="020B0604020202020204" pitchFamily="34" charset="0"/>
              </a:rPr>
              <a:t>can </a:t>
            </a:r>
            <a:r>
              <a:rPr lang="en-CA" sz="1400" dirty="0">
                <a:latin typeface="Arial" panose="020B0604020202020204" pitchFamily="34" charset="0"/>
                <a:cs typeface="Arial" panose="020B0604020202020204" pitchFamily="34" charset="0"/>
              </a:rPr>
              <a:t>be </a:t>
            </a:r>
            <a:r>
              <a:rPr lang="en-CA" sz="1400" dirty="0" smtClean="0">
                <a:latin typeface="Arial" panose="020B0604020202020204" pitchFamily="34" charset="0"/>
                <a:cs typeface="Arial" panose="020B0604020202020204" pitchFamily="34" charset="0"/>
              </a:rPr>
              <a:t>treated as amortizable </a:t>
            </a:r>
            <a:r>
              <a:rPr lang="en-CA" sz="1400" dirty="0">
                <a:latin typeface="Arial" panose="020B0604020202020204" pitchFamily="34" charset="0"/>
                <a:cs typeface="Arial" panose="020B0604020202020204" pitchFamily="34" charset="0"/>
              </a:rPr>
              <a:t>assets </a:t>
            </a:r>
            <a:r>
              <a:rPr lang="en-CA" sz="1400" dirty="0" smtClean="0">
                <a:latin typeface="Arial" panose="020B0604020202020204" pitchFamily="34" charset="0"/>
                <a:cs typeface="Arial" panose="020B0604020202020204" pitchFamily="34" charset="0"/>
              </a:rPr>
              <a:t>that would not normally be considered assets under accounting principles.</a:t>
            </a:r>
            <a:endParaRPr lang="en-CA" sz="1400" dirty="0">
              <a:latin typeface="Arial" panose="020B0604020202020204" pitchFamily="34" charset="0"/>
              <a:cs typeface="Arial" panose="020B0604020202020204" pitchFamily="34" charset="0"/>
            </a:endParaRPr>
          </a:p>
          <a:p>
            <a:pPr lvl="1">
              <a:spcAft>
                <a:spcPts val="400"/>
              </a:spcAft>
              <a:buFont typeface="Arial" pitchFamily="34" charset="0"/>
              <a:buChar char="−"/>
            </a:pPr>
            <a:r>
              <a:rPr lang="en-CA" sz="1200" dirty="0" smtClean="0">
                <a:latin typeface="Arial" panose="020B0604020202020204" pitchFamily="34" charset="0"/>
                <a:cs typeface="Arial" panose="020B0604020202020204" pitchFamily="34" charset="0"/>
              </a:rPr>
              <a:t>Over the past several years, the Auditor General (AG) has expressed concerns about the appropriateness of recognizing rate-regulated assets in the Province’s consolidated financial statements.</a:t>
            </a:r>
          </a:p>
          <a:p>
            <a:pPr lvl="1">
              <a:spcAft>
                <a:spcPts val="400"/>
              </a:spcAft>
              <a:buFont typeface="Arial" pitchFamily="34" charset="0"/>
              <a:buChar char="−"/>
            </a:pPr>
            <a:r>
              <a:rPr lang="en-CA" sz="1200" dirty="0" smtClean="0">
                <a:latin typeface="Arial" panose="020B0604020202020204" pitchFamily="34" charset="0"/>
                <a:cs typeface="Arial" panose="020B0604020202020204" pitchFamily="34" charset="0"/>
              </a:rPr>
              <a:t>Rate-regulated </a:t>
            </a:r>
            <a:r>
              <a:rPr lang="en-CA" sz="1200" dirty="0">
                <a:latin typeface="Arial" panose="020B0604020202020204" pitchFamily="34" charset="0"/>
                <a:cs typeface="Arial" panose="020B0604020202020204" pitchFamily="34" charset="0"/>
              </a:rPr>
              <a:t>accounting is currently under review by international accounting standard setting bodies and is </a:t>
            </a:r>
            <a:r>
              <a:rPr lang="en-CA" sz="1200" dirty="0" smtClean="0">
                <a:latin typeface="Arial" panose="020B0604020202020204" pitchFamily="34" charset="0"/>
                <a:cs typeface="Arial" panose="020B0604020202020204" pitchFamily="34" charset="0"/>
              </a:rPr>
              <a:t>currently permitted </a:t>
            </a:r>
            <a:r>
              <a:rPr lang="en-CA" sz="1200" dirty="0">
                <a:latin typeface="Arial" panose="020B0604020202020204" pitchFamily="34" charset="0"/>
                <a:cs typeface="Arial" panose="020B0604020202020204" pitchFamily="34" charset="0"/>
              </a:rPr>
              <a:t>only on </a:t>
            </a:r>
            <a:r>
              <a:rPr lang="en-CA" sz="1200" dirty="0" smtClean="0">
                <a:latin typeface="Arial" panose="020B0604020202020204" pitchFamily="34" charset="0"/>
                <a:cs typeface="Arial" panose="020B0604020202020204" pitchFamily="34" charset="0"/>
              </a:rPr>
              <a:t>an interim basis</a:t>
            </a:r>
            <a:r>
              <a:rPr lang="en-CA" sz="1200" dirty="0">
                <a:latin typeface="Arial" panose="020B0604020202020204" pitchFamily="34" charset="0"/>
                <a:cs typeface="Arial" panose="020B0604020202020204" pitchFamily="34" charset="0"/>
              </a:rPr>
              <a:t>, so its future is unclear at present</a:t>
            </a:r>
            <a:r>
              <a:rPr lang="en-CA" sz="1200" dirty="0" smtClean="0">
                <a:latin typeface="Arial" panose="020B0604020202020204" pitchFamily="34" charset="0"/>
                <a:cs typeface="Arial" panose="020B0604020202020204" pitchFamily="34" charset="0"/>
              </a:rPr>
              <a:t>.</a:t>
            </a:r>
          </a:p>
          <a:p>
            <a:pPr marL="457200" lvl="1" indent="0">
              <a:spcAft>
                <a:spcPts val="400"/>
              </a:spcAft>
              <a:buNone/>
            </a:pPr>
            <a:endParaRPr lang="en-CA"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21174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Autofit/>
          </a:bodyPr>
          <a:lstStyle/>
          <a:p>
            <a:r>
              <a:rPr lang="en-CA" sz="2400" b="0" smtClean="0">
                <a:latin typeface="Arial" pitchFamily="34" charset="0"/>
                <a:cs typeface="Arial" pitchFamily="34" charset="0"/>
              </a:rPr>
              <a:t>3.  </a:t>
            </a:r>
            <a:r>
              <a:rPr lang="en-CA" sz="2400" b="0" dirty="0" smtClean="0">
                <a:latin typeface="Arial" pitchFamily="34" charset="0"/>
                <a:cs typeface="Arial" pitchFamily="34" charset="0"/>
              </a:rPr>
              <a:t>Amortize Conservation </a:t>
            </a:r>
            <a:r>
              <a:rPr lang="en-CA" sz="2400" b="0" dirty="0">
                <a:latin typeface="Arial" pitchFamily="34" charset="0"/>
                <a:cs typeface="Arial" pitchFamily="34" charset="0"/>
              </a:rPr>
              <a:t>Program </a:t>
            </a:r>
            <a:r>
              <a:rPr lang="en-CA" sz="2400" b="0" dirty="0" smtClean="0">
                <a:latin typeface="Arial" pitchFamily="34" charset="0"/>
                <a:cs typeface="Arial" pitchFamily="34" charset="0"/>
              </a:rPr>
              <a:t>Costs (cont’d) </a:t>
            </a:r>
            <a:endParaRPr lang="en-CA" sz="2400" strike="sngStrike" dirty="0"/>
          </a:p>
        </p:txBody>
      </p:sp>
      <p:sp>
        <p:nvSpPr>
          <p:cNvPr id="3" name="Content Placeholder 2"/>
          <p:cNvSpPr>
            <a:spLocks noGrp="1"/>
          </p:cNvSpPr>
          <p:nvPr>
            <p:ph idx="1"/>
          </p:nvPr>
        </p:nvSpPr>
        <p:spPr>
          <a:xfrm>
            <a:off x="539552" y="1124744"/>
            <a:ext cx="8352928" cy="5040560"/>
          </a:xfrm>
        </p:spPr>
        <p:txBody>
          <a:bodyPr>
            <a:noAutofit/>
          </a:bodyPr>
          <a:lstStyle/>
          <a:p>
            <a:pPr marL="0" indent="0">
              <a:spcBef>
                <a:spcPts val="300"/>
              </a:spcBef>
              <a:spcAft>
                <a:spcPts val="300"/>
              </a:spcAft>
              <a:buNone/>
            </a:pPr>
            <a:r>
              <a:rPr lang="en-US" sz="1200" b="1" u="sng" dirty="0" smtClean="0">
                <a:latin typeface="Arial" panose="020B0604020202020204" pitchFamily="34" charset="0"/>
                <a:cs typeface="Arial" panose="020B0604020202020204" pitchFamily="34" charset="0"/>
              </a:rPr>
              <a:t>Considerations </a:t>
            </a:r>
          </a:p>
          <a:p>
            <a:pPr>
              <a:spcAft>
                <a:spcPts val="400"/>
              </a:spcAft>
            </a:pPr>
            <a:r>
              <a:rPr lang="en-CA" sz="1200" dirty="0" smtClean="0">
                <a:latin typeface="Arial" panose="020B0604020202020204" pitchFamily="34" charset="0"/>
                <a:cs typeface="Arial" panose="020B0604020202020204" pitchFamily="34" charset="0"/>
              </a:rPr>
              <a:t>If some of Ontario’s CDM costs could be amortized, analysis </a:t>
            </a:r>
            <a:r>
              <a:rPr lang="en-CA" sz="1200" dirty="0">
                <a:latin typeface="Arial" panose="020B0604020202020204" pitchFamily="34" charset="0"/>
                <a:cs typeface="Arial" panose="020B0604020202020204" pitchFamily="34" charset="0"/>
              </a:rPr>
              <a:t>shows </a:t>
            </a:r>
            <a:r>
              <a:rPr lang="en-CA" sz="1200" dirty="0" smtClean="0">
                <a:latin typeface="Arial" panose="020B0604020202020204" pitchFamily="34" charset="0"/>
                <a:cs typeface="Arial" panose="020B0604020202020204" pitchFamily="34" charset="0"/>
              </a:rPr>
              <a:t>that ratepayer impacts would be reduced in the short-term but interest </a:t>
            </a:r>
            <a:r>
              <a:rPr lang="en-CA" sz="1200" dirty="0">
                <a:latin typeface="Arial" panose="020B0604020202020204" pitchFamily="34" charset="0"/>
                <a:cs typeface="Arial" panose="020B0604020202020204" pitchFamily="34" charset="0"/>
              </a:rPr>
              <a:t>charges </a:t>
            </a:r>
            <a:r>
              <a:rPr lang="en-CA" sz="1200" dirty="0" smtClean="0">
                <a:latin typeface="Arial" panose="020B0604020202020204" pitchFamily="34" charset="0"/>
                <a:cs typeface="Arial" panose="020B0604020202020204" pitchFamily="34" charset="0"/>
              </a:rPr>
              <a:t>on the loan would </a:t>
            </a:r>
            <a:r>
              <a:rPr lang="en-CA" sz="1200" dirty="0">
                <a:latin typeface="Arial" panose="020B0604020202020204" pitchFamily="34" charset="0"/>
                <a:cs typeface="Arial" panose="020B0604020202020204" pitchFamily="34" charset="0"/>
              </a:rPr>
              <a:t>result in increased </a:t>
            </a:r>
            <a:r>
              <a:rPr lang="en-CA" sz="1200" dirty="0" smtClean="0">
                <a:latin typeface="Arial" panose="020B0604020202020204" pitchFamily="34" charset="0"/>
                <a:cs typeface="Arial" panose="020B0604020202020204" pitchFamily="34" charset="0"/>
              </a:rPr>
              <a:t>overall ratepayer costs in the longer-term. </a:t>
            </a:r>
            <a:endParaRPr lang="en-CA" sz="1200" dirty="0">
              <a:latin typeface="Arial" panose="020B0604020202020204" pitchFamily="34" charset="0"/>
              <a:cs typeface="Arial" panose="020B0604020202020204" pitchFamily="34" charset="0"/>
            </a:endParaRPr>
          </a:p>
          <a:p>
            <a:pPr marL="0" indent="0">
              <a:spcAft>
                <a:spcPts val="400"/>
              </a:spcAft>
              <a:buNone/>
            </a:pPr>
            <a:endParaRPr lang="en-CA" sz="700" dirty="0" smtClean="0">
              <a:latin typeface="Arial" panose="020B0604020202020204" pitchFamily="34" charset="0"/>
              <a:cs typeface="Arial" panose="020B0604020202020204" pitchFamily="34" charset="0"/>
            </a:endParaRPr>
          </a:p>
          <a:p>
            <a:pPr>
              <a:spcAft>
                <a:spcPts val="400"/>
              </a:spcAft>
            </a:pPr>
            <a:r>
              <a:rPr lang="en-CA" sz="1200" dirty="0" smtClean="0">
                <a:latin typeface="Arial" panose="020B0604020202020204" pitchFamily="34" charset="0"/>
                <a:cs typeface="Arial" panose="020B0604020202020204" pitchFamily="34" charset="0"/>
              </a:rPr>
              <a:t>Legislative amendments would be needed to allow recovery of loan interest charges from GA. </a:t>
            </a:r>
          </a:p>
          <a:p>
            <a:pPr marL="0" indent="0">
              <a:spcAft>
                <a:spcPts val="400"/>
              </a:spcAft>
              <a:buNone/>
            </a:pPr>
            <a:endParaRPr lang="en-CA" sz="700" dirty="0">
              <a:latin typeface="Arial" panose="020B0604020202020204" pitchFamily="34" charset="0"/>
              <a:cs typeface="Arial" panose="020B0604020202020204" pitchFamily="34" charset="0"/>
            </a:endParaRPr>
          </a:p>
          <a:p>
            <a:pPr>
              <a:spcAft>
                <a:spcPts val="400"/>
              </a:spcAft>
            </a:pPr>
            <a:r>
              <a:rPr lang="en-CA" sz="1200" dirty="0" smtClean="0">
                <a:latin typeface="Arial" panose="020B0604020202020204" pitchFamily="34" charset="0"/>
                <a:cs typeface="Arial" panose="020B0604020202020204" pitchFamily="34" charset="0"/>
              </a:rPr>
              <a:t>ENERGY has received an </a:t>
            </a:r>
            <a:r>
              <a:rPr lang="en-CA" sz="1200" dirty="0">
                <a:latin typeface="Arial" panose="020B0604020202020204" pitchFamily="34" charset="0"/>
                <a:cs typeface="Arial" panose="020B0604020202020204" pitchFamily="34" charset="0"/>
              </a:rPr>
              <a:t>opinion on the proposal </a:t>
            </a:r>
            <a:r>
              <a:rPr lang="en-CA" sz="1200" dirty="0" smtClean="0">
                <a:latin typeface="Arial" panose="020B0604020202020204" pitchFamily="34" charset="0"/>
                <a:cs typeface="Arial" panose="020B0604020202020204" pitchFamily="34" charset="0"/>
              </a:rPr>
              <a:t>to amortize CDM costs from </a:t>
            </a:r>
            <a:r>
              <a:rPr lang="en-CA" sz="1200" dirty="0">
                <a:latin typeface="Arial" panose="020B0604020202020204" pitchFamily="34" charset="0"/>
                <a:cs typeface="Arial" panose="020B0604020202020204" pitchFamily="34" charset="0"/>
              </a:rPr>
              <a:t>IESO’s external </a:t>
            </a:r>
            <a:r>
              <a:rPr lang="en-CA" sz="1200" dirty="0" smtClean="0">
                <a:latin typeface="Arial" panose="020B0604020202020204" pitchFamily="34" charset="0"/>
                <a:cs typeface="Arial" panose="020B0604020202020204" pitchFamily="34" charset="0"/>
              </a:rPr>
              <a:t>auditor. </a:t>
            </a:r>
          </a:p>
          <a:p>
            <a:pPr marL="712788" lvl="0">
              <a:buFont typeface="Arial" panose="020B0604020202020204" pitchFamily="34" charset="0"/>
              <a:buChar char="−"/>
            </a:pPr>
            <a:r>
              <a:rPr lang="en-CA" sz="1100" dirty="0" smtClean="0">
                <a:latin typeface="Arial" panose="020B0604020202020204" pitchFamily="34" charset="0"/>
                <a:cs typeface="Arial" panose="020B0604020202020204" pitchFamily="34" charset="0"/>
              </a:rPr>
              <a:t>Ernst </a:t>
            </a:r>
            <a:r>
              <a:rPr lang="en-CA" sz="1100" dirty="0">
                <a:latin typeface="Arial" panose="020B0604020202020204" pitchFamily="34" charset="0"/>
                <a:cs typeface="Arial" panose="020B0604020202020204" pitchFamily="34" charset="0"/>
              </a:rPr>
              <a:t>and Young indicated that an argument could be made to support the recognition of the costs as an asset as the costs </a:t>
            </a:r>
            <a:r>
              <a:rPr lang="en-CA" sz="1100" dirty="0" smtClean="0">
                <a:latin typeface="Arial" panose="020B0604020202020204" pitchFamily="34" charset="0"/>
                <a:cs typeface="Arial" panose="020B0604020202020204" pitchFamily="34" charset="0"/>
              </a:rPr>
              <a:t>meet </a:t>
            </a:r>
            <a:r>
              <a:rPr lang="en-CA" sz="1100" dirty="0">
                <a:latin typeface="Arial" panose="020B0604020202020204" pitchFamily="34" charset="0"/>
                <a:cs typeface="Arial" panose="020B0604020202020204" pitchFamily="34" charset="0"/>
              </a:rPr>
              <a:t>essential </a:t>
            </a:r>
            <a:r>
              <a:rPr lang="en-CA" sz="1100" dirty="0" smtClean="0">
                <a:latin typeface="Arial" panose="020B0604020202020204" pitchFamily="34" charset="0"/>
                <a:cs typeface="Arial" panose="020B0604020202020204" pitchFamily="34" charset="0"/>
              </a:rPr>
              <a:t>asset characteristics, as </a:t>
            </a:r>
            <a:r>
              <a:rPr lang="en-CA" sz="1100" dirty="0">
                <a:latin typeface="Arial" panose="020B0604020202020204" pitchFamily="34" charset="0"/>
                <a:cs typeface="Arial" panose="020B0604020202020204" pitchFamily="34" charset="0"/>
              </a:rPr>
              <a:t>prescribed by PSAB.</a:t>
            </a:r>
          </a:p>
          <a:p>
            <a:pPr marL="0" lvl="0" indent="0">
              <a:spcAft>
                <a:spcPts val="400"/>
              </a:spcAft>
              <a:buNone/>
            </a:pPr>
            <a:endParaRPr lang="en-CA" sz="700" dirty="0">
              <a:latin typeface="Arial" panose="020B0604020202020204" pitchFamily="34" charset="0"/>
              <a:cs typeface="Arial" panose="020B0604020202020204" pitchFamily="34" charset="0"/>
            </a:endParaRPr>
          </a:p>
          <a:p>
            <a:pPr>
              <a:spcAft>
                <a:spcPts val="400"/>
              </a:spcAft>
            </a:pPr>
            <a:r>
              <a:rPr lang="en-CA" sz="1200" dirty="0" smtClean="0">
                <a:latin typeface="Arial" panose="020B0604020202020204" pitchFamily="34" charset="0"/>
                <a:cs typeface="Arial" panose="020B0604020202020204" pitchFamily="34" charset="0"/>
              </a:rPr>
              <a:t>ENERGY </a:t>
            </a:r>
            <a:r>
              <a:rPr lang="en-CA" sz="1200" dirty="0">
                <a:latin typeface="Arial" panose="020B0604020202020204" pitchFamily="34" charset="0"/>
                <a:cs typeface="Arial" panose="020B0604020202020204" pitchFamily="34" charset="0"/>
              </a:rPr>
              <a:t>staff have developed a note to seek an </a:t>
            </a:r>
            <a:r>
              <a:rPr lang="en-CA" sz="1200" dirty="0" smtClean="0">
                <a:latin typeface="Arial" panose="020B0604020202020204" pitchFamily="34" charset="0"/>
                <a:cs typeface="Arial" panose="020B0604020202020204" pitchFamily="34" charset="0"/>
              </a:rPr>
              <a:t>opinion from </a:t>
            </a:r>
            <a:r>
              <a:rPr lang="en-CA" sz="1200" dirty="0">
                <a:latin typeface="Arial" panose="020B0604020202020204" pitchFamily="34" charset="0"/>
                <a:cs typeface="Arial" panose="020B0604020202020204" pitchFamily="34" charset="0"/>
              </a:rPr>
              <a:t>the Ontario Provincial Controller (OPC) to determine whether CDM costs could be amortized according to rate-regulated accounting standards</a:t>
            </a:r>
            <a:r>
              <a:rPr lang="en-CA" sz="1200" dirty="0" smtClean="0">
                <a:latin typeface="Arial" panose="020B0604020202020204" pitchFamily="34" charset="0"/>
                <a:cs typeface="Arial" panose="020B0604020202020204" pitchFamily="34" charset="0"/>
              </a:rPr>
              <a:t>. </a:t>
            </a:r>
          </a:p>
          <a:p>
            <a:pPr marL="0" indent="0">
              <a:spcAft>
                <a:spcPts val="400"/>
              </a:spcAft>
              <a:buNone/>
            </a:pPr>
            <a:endParaRPr lang="en-CA" sz="700" dirty="0" smtClean="0">
              <a:latin typeface="Arial" panose="020B0604020202020204" pitchFamily="34" charset="0"/>
              <a:cs typeface="Arial" panose="020B0604020202020204" pitchFamily="34" charset="0"/>
            </a:endParaRPr>
          </a:p>
          <a:p>
            <a:pPr>
              <a:spcAft>
                <a:spcPts val="400"/>
              </a:spcAft>
            </a:pPr>
            <a:r>
              <a:rPr lang="en-CA" sz="1200" dirty="0" smtClean="0">
                <a:latin typeface="Arial" panose="020B0604020202020204" pitchFamily="34" charset="0"/>
                <a:cs typeface="Arial" panose="020B0604020202020204" pitchFamily="34" charset="0"/>
              </a:rPr>
              <a:t>If there is a desire to pursue this option, ENERGY would seek a formal opinion from the OPC on whether CDM costs could be amortized according to rate-regulated accounting standards, ENERGY would send its note along with IESO external auditor’s opinion to OPC. </a:t>
            </a:r>
          </a:p>
          <a:p>
            <a:pPr marL="712788">
              <a:buFont typeface="Arial" panose="020B0604020202020204" pitchFamily="34" charset="0"/>
              <a:buChar char="−"/>
            </a:pPr>
            <a:r>
              <a:rPr lang="en-CA" sz="1100" dirty="0">
                <a:latin typeface="Arial" panose="020B0604020202020204" pitchFamily="34" charset="0"/>
                <a:cs typeface="Arial" panose="020B0604020202020204" pitchFamily="34" charset="0"/>
              </a:rPr>
              <a:t>In 2013 when this option had been explored, staff at the OPC agreed with the view that amortized conservation costs can be considered as assets, but noted that the Auditor General may disagree with considering amortized conservation costs as assets</a:t>
            </a:r>
            <a:r>
              <a:rPr lang="en-CA" sz="1100" dirty="0" smtClean="0">
                <a:latin typeface="Arial" panose="020B0604020202020204" pitchFamily="34" charset="0"/>
                <a:cs typeface="Arial" panose="020B0604020202020204" pitchFamily="34" charset="0"/>
              </a:rPr>
              <a:t>.</a:t>
            </a:r>
          </a:p>
          <a:p>
            <a:pPr marL="431800" indent="0">
              <a:buNone/>
            </a:pPr>
            <a:endParaRPr lang="en-CA" sz="700" dirty="0" smtClean="0">
              <a:latin typeface="Arial" panose="020B0604020202020204" pitchFamily="34" charset="0"/>
              <a:cs typeface="Arial" panose="020B0604020202020204" pitchFamily="34" charset="0"/>
            </a:endParaRPr>
          </a:p>
          <a:p>
            <a:pPr>
              <a:spcAft>
                <a:spcPts val="400"/>
              </a:spcAft>
            </a:pPr>
            <a:r>
              <a:rPr lang="en-CA" sz="1200" dirty="0" smtClean="0">
                <a:latin typeface="Arial" panose="020B0604020202020204" pitchFamily="34" charset="0"/>
                <a:cs typeface="Arial" panose="020B0604020202020204" pitchFamily="34" charset="0"/>
              </a:rPr>
              <a:t>Further legal analysis would also be required to confirm legal viability and possible approaches to implementation.</a:t>
            </a:r>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209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2800" b="0" dirty="0" smtClean="0">
                <a:latin typeface="Arial" panose="020B0604020202020204" pitchFamily="34" charset="0"/>
                <a:cs typeface="Arial" panose="020B0604020202020204" pitchFamily="34" charset="0"/>
              </a:rPr>
              <a:t>Long-Term Energy Plan</a:t>
            </a:r>
            <a:endParaRPr lang="en-CA" sz="28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17050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rmAutofit/>
          </a:bodyPr>
          <a:lstStyle/>
          <a:p>
            <a:r>
              <a:rPr lang="en-CA" sz="2400" b="0" dirty="0" smtClean="0">
                <a:latin typeface="Arial" panose="020B0604020202020204" pitchFamily="34" charset="0"/>
                <a:cs typeface="Arial" panose="020B0604020202020204" pitchFamily="34" charset="0"/>
              </a:rPr>
              <a:t>Longer-Term Energy Plan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Overview</a:t>
            </a:r>
            <a:endParaRPr lang="en-CA" sz="2400" b="0" dirty="0"/>
          </a:p>
        </p:txBody>
      </p:sp>
      <p:sp>
        <p:nvSpPr>
          <p:cNvPr id="3" name="Content Placeholder 2"/>
          <p:cNvSpPr>
            <a:spLocks noGrp="1"/>
          </p:cNvSpPr>
          <p:nvPr>
            <p:ph idx="1"/>
          </p:nvPr>
        </p:nvSpPr>
        <p:spPr>
          <a:xfrm>
            <a:off x="457200" y="1212304"/>
            <a:ext cx="5122912" cy="4953000"/>
          </a:xfrm>
        </p:spPr>
        <p:txBody>
          <a:bodyPr>
            <a:noAutofit/>
          </a:bodyPr>
          <a:lstStyle/>
          <a:p>
            <a:r>
              <a:rPr lang="en-CA" sz="1400" dirty="0">
                <a:latin typeface="Arial" panose="020B0604020202020204" pitchFamily="34" charset="0"/>
                <a:cs typeface="Arial" panose="020B0604020202020204" pitchFamily="34" charset="0"/>
              </a:rPr>
              <a:t>The Long-Term Energy Plan (LTEP) is the energy sector’s roadmap, with a focus on integrated policy and setting the direction for Ontario’s energy future.</a:t>
            </a:r>
          </a:p>
          <a:p>
            <a:pPr marL="0" indent="0">
              <a:buNone/>
            </a:pPr>
            <a:endParaRPr lang="en-CA" sz="1400" strike="sngStrike" dirty="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The 2013 LTEP included content on both Ontario’s electricity as well as fuels sub-sectors. The next LTEP will integrate the electricity and fuels sub-sectors to provide a complete picture of Ontario’s energy system.</a:t>
            </a:r>
          </a:p>
          <a:p>
            <a:endParaRPr lang="en-CA"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Developing the LTEP is a highly collaborative process in which ENERGY and IESO directly engage with stakeholders, indigenous  communities and the public. </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The Ministry sought stakeholder as well as public feedback through in-person engagement sessions, online tools, and an Environmental Registry posting.</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The Ministry is currently developing the next LTEP, and is targeting a tentative April 2017 release date. </a:t>
            </a:r>
          </a:p>
          <a:p>
            <a:endParaRPr lang="en-CA" sz="1400" dirty="0"/>
          </a:p>
        </p:txBody>
      </p:sp>
      <p:pic>
        <p:nvPicPr>
          <p:cNvPr id="4" name="Picture 3"/>
          <p:cNvPicPr>
            <a:picLocks noChangeAspect="1"/>
          </p:cNvPicPr>
          <p:nvPr/>
        </p:nvPicPr>
        <p:blipFill>
          <a:blip r:embed="rId2" cstate="print"/>
          <a:stretch>
            <a:fillRect/>
          </a:stretch>
        </p:blipFill>
        <p:spPr>
          <a:xfrm>
            <a:off x="5908455" y="1100030"/>
            <a:ext cx="1975913" cy="2977042"/>
          </a:xfrm>
          <a:prstGeom prst="rect">
            <a:avLst/>
          </a:prstGeom>
        </p:spPr>
      </p:pic>
      <p:pic>
        <p:nvPicPr>
          <p:cNvPr id="5" name="Picture 2" descr="Long-Term Energy Plan 2013, Achieving Balan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3601819"/>
            <a:ext cx="2054573" cy="2670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905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5" y="404664"/>
            <a:ext cx="8568953" cy="792088"/>
          </a:xfrm>
        </p:spPr>
        <p:txBody>
          <a:bodyPr>
            <a:noAutofit/>
          </a:bodyPr>
          <a:lstStyle/>
          <a:p>
            <a:r>
              <a:rPr lang="en-US" sz="2400" b="0" dirty="0" smtClean="0">
                <a:latin typeface="Arial" pitchFamily="34" charset="0"/>
                <a:cs typeface="Arial" pitchFamily="34" charset="0"/>
              </a:rPr>
              <a:t>Proposed Options – </a:t>
            </a:r>
            <a:r>
              <a:rPr lang="en-CA" sz="2400" b="0" dirty="0" smtClean="0">
                <a:latin typeface="Arial" pitchFamily="34" charset="0"/>
                <a:cs typeface="Arial" pitchFamily="34" charset="0"/>
              </a:rPr>
              <a:t>Potential </a:t>
            </a:r>
            <a:r>
              <a:rPr lang="en-CA" sz="2400" b="0" dirty="0">
                <a:latin typeface="Arial" pitchFamily="34" charset="0"/>
                <a:cs typeface="Arial" pitchFamily="34" charset="0"/>
              </a:rPr>
              <a:t>Savings for </a:t>
            </a:r>
            <a:r>
              <a:rPr lang="en-CA" sz="2400" b="0" dirty="0" smtClean="0">
                <a:latin typeface="Arial" pitchFamily="34" charset="0"/>
                <a:cs typeface="Arial" pitchFamily="34" charset="0"/>
              </a:rPr>
              <a:t>Typical Residential </a:t>
            </a:r>
            <a:r>
              <a:rPr lang="en-CA" sz="2400" b="0" dirty="0">
                <a:latin typeface="Arial" pitchFamily="34" charset="0"/>
                <a:cs typeface="Arial" pitchFamily="34" charset="0"/>
              </a:rPr>
              <a:t>Electricity </a:t>
            </a:r>
            <a:r>
              <a:rPr lang="en-CA" sz="2400" b="0" dirty="0" smtClean="0">
                <a:latin typeface="Arial" pitchFamily="34" charset="0"/>
                <a:cs typeface="Arial" pitchFamily="34" charset="0"/>
              </a:rPr>
              <a:t>Consumers</a:t>
            </a:r>
            <a:endParaRPr lang="en-CA" sz="2400" b="0" dirty="0">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43462122"/>
              </p:ext>
            </p:extLst>
          </p:nvPr>
        </p:nvGraphicFramePr>
        <p:xfrm>
          <a:off x="467544" y="1412776"/>
          <a:ext cx="8496946" cy="1891640"/>
        </p:xfrm>
        <a:graphic>
          <a:graphicData uri="http://schemas.openxmlformats.org/drawingml/2006/table">
            <a:tbl>
              <a:tblPr firstRow="1" bandRow="1">
                <a:tableStyleId>{C4B1156A-380E-4F78-BDF5-A606A8083BF9}</a:tableStyleId>
              </a:tblPr>
              <a:tblGrid>
                <a:gridCol w="3708983"/>
                <a:gridCol w="539489"/>
                <a:gridCol w="539489"/>
                <a:gridCol w="539489"/>
                <a:gridCol w="539489"/>
                <a:gridCol w="539489"/>
                <a:gridCol w="539489"/>
                <a:gridCol w="523504"/>
                <a:gridCol w="1027525"/>
              </a:tblGrid>
              <a:tr h="425544">
                <a:tc>
                  <a:txBody>
                    <a:bodyPr/>
                    <a:lstStyle/>
                    <a:p>
                      <a:r>
                        <a:rPr lang="en-CA" sz="1000" b="0" i="1" dirty="0" smtClean="0">
                          <a:solidFill>
                            <a:schemeClr val="tx1"/>
                          </a:solidFill>
                          <a:latin typeface="Arial" pitchFamily="34" charset="0"/>
                          <a:cs typeface="Arial" pitchFamily="34" charset="0"/>
                        </a:rPr>
                        <a:t>$/750kWh</a:t>
                      </a:r>
                      <a:endParaRPr lang="en-CA" sz="1000" b="0" i="1"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2016</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2017</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2018</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2019</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2020</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2021</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2022</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Timing of Benefit</a:t>
                      </a:r>
                      <a:endParaRPr lang="en-CA" sz="1000" dirty="0">
                        <a:solidFill>
                          <a:schemeClr val="tx1"/>
                        </a:solidFill>
                        <a:latin typeface="Arial" pitchFamily="34" charset="0"/>
                        <a:cs typeface="Arial" pitchFamily="34" charset="0"/>
                      </a:endParaRPr>
                    </a:p>
                  </a:txBody>
                  <a:tcPr/>
                </a:tc>
              </a:tr>
              <a:tr h="182880">
                <a:tc>
                  <a:txBody>
                    <a:bodyPr/>
                    <a:lstStyle/>
                    <a:p>
                      <a:pPr marL="228600" indent="-228600">
                        <a:buFont typeface="+mj-lt"/>
                        <a:buAutoNum type="arabicPeriod"/>
                      </a:pPr>
                      <a:r>
                        <a:rPr lang="en-CA" sz="1000" dirty="0" smtClean="0">
                          <a:solidFill>
                            <a:schemeClr val="tx1"/>
                          </a:solidFill>
                          <a:latin typeface="Arial" pitchFamily="34" charset="0"/>
                          <a:cs typeface="Arial" pitchFamily="34" charset="0"/>
                        </a:rPr>
                        <a:t>Global</a:t>
                      </a:r>
                      <a:r>
                        <a:rPr lang="en-CA" sz="1000" baseline="0" dirty="0" smtClean="0">
                          <a:solidFill>
                            <a:schemeClr val="tx1"/>
                          </a:solidFill>
                          <a:latin typeface="Arial" pitchFamily="34" charset="0"/>
                          <a:cs typeface="Arial" pitchFamily="34" charset="0"/>
                        </a:rPr>
                        <a:t> </a:t>
                      </a:r>
                      <a:r>
                        <a:rPr lang="en-CA" sz="1000" dirty="0" smtClean="0">
                          <a:solidFill>
                            <a:schemeClr val="tx1"/>
                          </a:solidFill>
                          <a:latin typeface="Arial" pitchFamily="34" charset="0"/>
                          <a:cs typeface="Arial" pitchFamily="34" charset="0"/>
                        </a:rPr>
                        <a:t>Adjustment  (GA) Financing </a:t>
                      </a:r>
                      <a:r>
                        <a:rPr lang="en-CA" sz="1000" baseline="0" dirty="0" smtClean="0">
                          <a:solidFill>
                            <a:schemeClr val="tx1"/>
                          </a:solidFill>
                          <a:latin typeface="Arial" pitchFamily="34" charset="0"/>
                          <a:cs typeface="Arial" pitchFamily="34" charset="0"/>
                        </a:rPr>
                        <a:t> (Moderate)</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a:t>
                      </a:r>
                      <a:endParaRPr lang="en-CA" sz="1000" strike="no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17.49</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15.01</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12.49</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 14.91</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6.32</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 4.03</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r h="246896">
                <a:tc>
                  <a:txBody>
                    <a:bodyPr/>
                    <a:lstStyle/>
                    <a:p>
                      <a:pPr marL="4763" marR="0" lvl="1" indent="0" algn="l" defTabSz="914400" rtl="0" eaLnBrk="1" fontAlgn="auto" latinLnBrk="0" hangingPunct="1">
                        <a:lnSpc>
                          <a:spcPct val="100000"/>
                        </a:lnSpc>
                        <a:spcBef>
                          <a:spcPts val="0"/>
                        </a:spcBef>
                        <a:spcAft>
                          <a:spcPts val="0"/>
                        </a:spcAft>
                        <a:buClrTx/>
                        <a:buSzTx/>
                        <a:buFont typeface="+mj-lt"/>
                        <a:buNone/>
                        <a:tabLst/>
                        <a:defRPr/>
                      </a:pPr>
                      <a:r>
                        <a:rPr lang="en-CA" sz="1000" dirty="0" smtClean="0">
                          <a:latin typeface="Arial" pitchFamily="34" charset="0"/>
                          <a:cs typeface="Arial" pitchFamily="34" charset="0"/>
                        </a:rPr>
                        <a:t>2..   Delivery</a:t>
                      </a:r>
                      <a:r>
                        <a:rPr lang="en-CA" sz="1000" baseline="0" dirty="0" smtClean="0">
                          <a:latin typeface="Arial" pitchFamily="34" charset="0"/>
                          <a:cs typeface="Arial" pitchFamily="34" charset="0"/>
                        </a:rPr>
                        <a:t> </a:t>
                      </a:r>
                      <a:r>
                        <a:rPr lang="en-CA" sz="1000" dirty="0" smtClean="0">
                          <a:latin typeface="Arial" pitchFamily="34" charset="0"/>
                          <a:cs typeface="Arial" pitchFamily="34" charset="0"/>
                        </a:rPr>
                        <a:t>Rate Relief </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gridSpan="9">
                  <a:txBody>
                    <a:bodyPr/>
                    <a:lstStyle/>
                    <a:p>
                      <a:pPr marL="233363" lvl="1" indent="-228600">
                        <a:buFont typeface="+mj-lt"/>
                        <a:buAutoNum type="arabicPeriod" startAt="3"/>
                      </a:pPr>
                      <a:r>
                        <a:rPr lang="en-CA" sz="1000" baseline="0" dirty="0" smtClean="0">
                          <a:solidFill>
                            <a:schemeClr val="tx1"/>
                          </a:solidFill>
                          <a:latin typeface="Arial" pitchFamily="34" charset="0"/>
                          <a:cs typeface="Arial" pitchFamily="34" charset="0"/>
                        </a:rPr>
                        <a:t>Electricity Support Programs Funded through the Tax-Base</a:t>
                      </a:r>
                    </a:p>
                  </a:txBody>
                  <a:tcPr>
                    <a:lnR w="12700" cap="flat" cmpd="sng" algn="ctr">
                      <a:solidFill>
                        <a:schemeClr val="tx1"/>
                      </a:solidFill>
                      <a:prstDash val="solid"/>
                      <a:round/>
                      <a:headEnd type="none" w="med" len="med"/>
                      <a:tailEnd type="none" w="med" len="med"/>
                    </a:lnR>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a:pPr>
                      <a:r>
                        <a:rPr lang="en-CA" sz="1000" baseline="0" dirty="0" smtClean="0">
                          <a:solidFill>
                            <a:schemeClr val="tx1"/>
                          </a:solidFill>
                          <a:latin typeface="Arial" pitchFamily="34" charset="0"/>
                          <a:cs typeface="Arial" pitchFamily="34" charset="0"/>
                        </a:rPr>
                        <a:t>Ontario  Electricity Support Program (OESP)*</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0.83</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startAt="2"/>
                      </a:pPr>
                      <a:r>
                        <a:rPr lang="en-CA" sz="1000" baseline="0" dirty="0" smtClean="0">
                          <a:solidFill>
                            <a:schemeClr val="tx1"/>
                          </a:solidFill>
                          <a:latin typeface="Arial" pitchFamily="34" charset="0"/>
                          <a:cs typeface="Arial" pitchFamily="34" charset="0"/>
                        </a:rPr>
                        <a:t>Low-Income Conservation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N/A</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startAt="3"/>
                      </a:pPr>
                      <a:r>
                        <a:rPr lang="en-CA" sz="1000" baseline="0" dirty="0" smtClean="0">
                          <a:solidFill>
                            <a:schemeClr val="tx1"/>
                          </a:solidFill>
                          <a:latin typeface="Arial" pitchFamily="34" charset="0"/>
                          <a:cs typeface="Arial" pitchFamily="34" charset="0"/>
                        </a:rPr>
                        <a:t>First Nations Rate</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N/A</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TextBox 4"/>
          <p:cNvSpPr txBox="1"/>
          <p:nvPr/>
        </p:nvSpPr>
        <p:spPr>
          <a:xfrm>
            <a:off x="76385" y="5796553"/>
            <a:ext cx="9036496" cy="461665"/>
          </a:xfrm>
          <a:prstGeom prst="rect">
            <a:avLst/>
          </a:prstGeom>
          <a:solidFill>
            <a:schemeClr val="bg1"/>
          </a:solidFill>
        </p:spPr>
        <p:txBody>
          <a:bodyPr wrap="square" rtlCol="0">
            <a:spAutoFit/>
          </a:bodyPr>
          <a:lstStyle/>
          <a:p>
            <a:r>
              <a:rPr lang="en-CA" sz="800" b="1" dirty="0" smtClean="0">
                <a:latin typeface="Arial" pitchFamily="34" charset="0"/>
                <a:cs typeface="Arial" panose="020B0604020202020204" pitchFamily="34" charset="0"/>
              </a:rPr>
              <a:t>*Note</a:t>
            </a:r>
            <a:r>
              <a:rPr lang="en-CA" sz="800" dirty="0" smtClean="0">
                <a:latin typeface="Arial" pitchFamily="34" charset="0"/>
                <a:cs typeface="Arial" panose="020B0604020202020204" pitchFamily="34" charset="0"/>
              </a:rPr>
              <a:t>: Savings </a:t>
            </a:r>
            <a:r>
              <a:rPr lang="en-CA" sz="800" dirty="0">
                <a:latin typeface="Arial" pitchFamily="34" charset="0"/>
                <a:cs typeface="Arial" panose="020B0604020202020204" pitchFamily="34" charset="0"/>
              </a:rPr>
              <a:t>based on currently approved OESP rate set by </a:t>
            </a:r>
            <a:r>
              <a:rPr lang="en-CA" sz="800" dirty="0" smtClean="0">
                <a:latin typeface="Arial" pitchFamily="34" charset="0"/>
                <a:cs typeface="Arial" panose="020B0604020202020204" pitchFamily="34" charset="0"/>
              </a:rPr>
              <a:t>OEB.</a:t>
            </a:r>
            <a:endParaRPr lang="en-CA" sz="800" dirty="0">
              <a:latin typeface="Arial" pitchFamily="34" charset="0"/>
              <a:cs typeface="Arial" panose="020B0604020202020204" pitchFamily="34" charset="0"/>
            </a:endParaRPr>
          </a:p>
          <a:p>
            <a:r>
              <a:rPr lang="en-CA" sz="800" b="1" dirty="0" smtClean="0">
                <a:latin typeface="Arial"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The above initiatives will provide similar benefits for non-RPP Class B electricity consumers. </a:t>
            </a:r>
            <a:r>
              <a:rPr lang="en-CA" sz="800" dirty="0">
                <a:latin typeface="Arial" panose="020B0604020202020204" pitchFamily="34" charset="0"/>
                <a:cs typeface="Arial" panose="020B0604020202020204" pitchFamily="34" charset="0"/>
              </a:rPr>
              <a:t>Class B includes small-medium enterprises (SMEs). </a:t>
            </a:r>
          </a:p>
          <a:p>
            <a:endParaRPr lang="en-CA" sz="800" dirty="0" smtClean="0">
              <a:latin typeface="Arial" panose="020B0604020202020204" pitchFamily="34" charset="0"/>
              <a:cs typeface="Arial" panose="020B0604020202020204" pitchFamily="34" charset="0"/>
            </a:endParaRPr>
          </a:p>
        </p:txBody>
      </p:sp>
      <p:graphicFrame>
        <p:nvGraphicFramePr>
          <p:cNvPr id="6" name="Content Placeholder 3"/>
          <p:cNvGraphicFramePr>
            <a:graphicFrameLocks/>
          </p:cNvGraphicFramePr>
          <p:nvPr>
            <p:extLst>
              <p:ext uri="{D42A27DB-BD31-4B8C-83A1-F6EECF244321}">
                <p14:modId xmlns:p14="http://schemas.microsoft.com/office/powerpoint/2010/main" val="2231926449"/>
              </p:ext>
            </p:extLst>
          </p:nvPr>
        </p:nvGraphicFramePr>
        <p:xfrm>
          <a:off x="467544" y="3861048"/>
          <a:ext cx="8496946" cy="1615440"/>
        </p:xfrm>
        <a:graphic>
          <a:graphicData uri="http://schemas.openxmlformats.org/drawingml/2006/table">
            <a:tbl>
              <a:tblPr firstRow="1" bandRow="1">
                <a:tableStyleId>{C4B1156A-380E-4F78-BDF5-A606A8083BF9}</a:tableStyleId>
              </a:tblPr>
              <a:tblGrid>
                <a:gridCol w="3708983"/>
                <a:gridCol w="539489"/>
                <a:gridCol w="539489"/>
                <a:gridCol w="539489"/>
                <a:gridCol w="539489"/>
                <a:gridCol w="539489"/>
                <a:gridCol w="539489"/>
                <a:gridCol w="523504"/>
                <a:gridCol w="1027525"/>
              </a:tblGrid>
              <a:tr h="288032">
                <a:tc>
                  <a:txBody>
                    <a:bodyPr/>
                    <a:lstStyle/>
                    <a:p>
                      <a:r>
                        <a:rPr lang="en-CA" sz="1000" b="0" i="1" dirty="0" smtClean="0">
                          <a:solidFill>
                            <a:schemeClr val="tx1"/>
                          </a:solidFill>
                          <a:latin typeface="Arial" pitchFamily="34" charset="0"/>
                          <a:cs typeface="Arial" pitchFamily="34" charset="0"/>
                        </a:rPr>
                        <a:t>$/750kWh</a:t>
                      </a:r>
                      <a:endParaRPr lang="en-CA" sz="1000" b="0" i="1"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2016</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2017</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2018</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2019</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2020</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2021</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2022</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Timing of Benefit</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182880">
                <a:tc>
                  <a:txBody>
                    <a:bodyPr/>
                    <a:lstStyle/>
                    <a:p>
                      <a:pPr marL="228600" indent="-228600">
                        <a:buFont typeface="+mj-lt"/>
                        <a:buAutoNum type="arabicPeriod"/>
                      </a:pPr>
                      <a:r>
                        <a:rPr lang="en-CA" sz="1000" b="0" dirty="0" smtClean="0">
                          <a:solidFill>
                            <a:schemeClr val="tx1"/>
                          </a:solidFill>
                          <a:latin typeface="Arial" pitchFamily="34" charset="0"/>
                          <a:cs typeface="Arial" pitchFamily="34" charset="0"/>
                        </a:rPr>
                        <a:t>Enhanced Tax-based RPP Rebate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b="0" dirty="0" smtClean="0">
                          <a:solidFill>
                            <a:schemeClr val="tx1"/>
                          </a:solidFill>
                          <a:latin typeface="Arial" pitchFamily="34" charset="0"/>
                          <a:cs typeface="Arial" pitchFamily="34" charset="0"/>
                        </a:rPr>
                        <a:t>-</a:t>
                      </a:r>
                      <a:endParaRPr lang="en-CA" sz="10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dirty="0" smtClean="0">
                          <a:solidFill>
                            <a:schemeClr val="tx1"/>
                          </a:solidFill>
                          <a:latin typeface="Arial" pitchFamily="34" charset="0"/>
                          <a:cs typeface="Arial" pitchFamily="34" charset="0"/>
                        </a:rPr>
                        <a:t>7.04</a:t>
                      </a:r>
                      <a:endParaRPr lang="en-CA" sz="10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dirty="0" smtClean="0">
                          <a:solidFill>
                            <a:schemeClr val="tx1"/>
                          </a:solidFill>
                          <a:latin typeface="Arial" pitchFamily="34" charset="0"/>
                          <a:cs typeface="Arial" pitchFamily="34" charset="0"/>
                        </a:rPr>
                        <a:t>7.17</a:t>
                      </a:r>
                      <a:endParaRPr lang="en-CA" sz="10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dirty="0" smtClean="0">
                          <a:solidFill>
                            <a:schemeClr val="tx1"/>
                          </a:solidFill>
                          <a:latin typeface="Arial" pitchFamily="34" charset="0"/>
                          <a:cs typeface="Arial" pitchFamily="34" charset="0"/>
                        </a:rPr>
                        <a:t>7.31</a:t>
                      </a:r>
                      <a:endParaRPr lang="en-CA" sz="10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dirty="0" smtClean="0">
                          <a:solidFill>
                            <a:schemeClr val="tx1"/>
                          </a:solidFill>
                          <a:latin typeface="Arial" pitchFamily="34" charset="0"/>
                          <a:cs typeface="Arial" pitchFamily="34" charset="0"/>
                        </a:rPr>
                        <a:t>7.77</a:t>
                      </a:r>
                      <a:endParaRPr lang="en-CA" sz="10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dirty="0" smtClean="0">
                          <a:solidFill>
                            <a:schemeClr val="tx1"/>
                          </a:solidFill>
                          <a:latin typeface="Arial" pitchFamily="34" charset="0"/>
                          <a:cs typeface="Arial" pitchFamily="34" charset="0"/>
                        </a:rPr>
                        <a:t>7.61</a:t>
                      </a:r>
                      <a:endParaRPr lang="en-CA" sz="10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dirty="0" smtClean="0">
                          <a:solidFill>
                            <a:schemeClr val="tx1"/>
                          </a:solidFill>
                          <a:latin typeface="Arial" pitchFamily="34" charset="0"/>
                          <a:cs typeface="Arial" pitchFamily="34" charset="0"/>
                        </a:rPr>
                        <a:t>7.83</a:t>
                      </a:r>
                      <a:endParaRPr lang="en-CA" sz="10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lang="en-CA" sz="1000" b="0" dirty="0" smtClean="0">
                          <a:latin typeface="Arial" pitchFamily="34" charset="0"/>
                          <a:cs typeface="Arial" pitchFamily="34" charset="0"/>
                        </a:rPr>
                        <a:t>Contract Renegotiations</a:t>
                      </a:r>
                    </a:p>
                  </a:txBody>
                  <a:tcPr>
                    <a:lnR w="12700" cap="flat" cmpd="sng" algn="ctr">
                      <a:noFill/>
                      <a:prstDash val="solid"/>
                      <a:round/>
                      <a:headEnd type="none" w="med" len="med"/>
                      <a:tailEnd type="none" w="med" len="med"/>
                    </a:lnR>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a:tabLst/>
                        <a:defRPr/>
                      </a:pPr>
                      <a:r>
                        <a:rPr lang="en-CA" sz="1000" dirty="0" smtClean="0">
                          <a:latin typeface="Arial" pitchFamily="34" charset="0"/>
                          <a:cs typeface="Arial" pitchFamily="34" charset="0"/>
                        </a:rPr>
                        <a:t>Contract Extensions – Wind and Solar</a:t>
                      </a:r>
                      <a:endParaRPr lang="en-CA" sz="1000" strike="noStrike" baseline="0" dirty="0" smtClean="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startAt="2"/>
                      </a:pPr>
                      <a:r>
                        <a:rPr lang="en-CA" sz="1000" dirty="0" smtClean="0">
                          <a:latin typeface="Arial" panose="020B0604020202020204" pitchFamily="34" charset="0"/>
                          <a:cs typeface="Arial" panose="020B0604020202020204" pitchFamily="34" charset="0"/>
                        </a:rPr>
                        <a:t>Clean Energy Supply Contract</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28600" indent="-228600">
                        <a:buFont typeface="+mj-lt"/>
                        <a:buAutoNum type="arabicPeriod" startAt="3"/>
                      </a:pPr>
                      <a:r>
                        <a:rPr lang="en-CA" sz="1000" dirty="0" smtClean="0">
                          <a:solidFill>
                            <a:schemeClr val="tx1"/>
                          </a:solidFill>
                          <a:latin typeface="Arial" pitchFamily="34" charset="0"/>
                          <a:cs typeface="Arial" pitchFamily="34" charset="0"/>
                        </a:rPr>
                        <a:t>Conservation Amortization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kern="1200" dirty="0" smtClean="0">
                          <a:solidFill>
                            <a:schemeClr val="tx1"/>
                          </a:solidFill>
                          <a:latin typeface="Arial" pitchFamily="34" charset="0"/>
                          <a:ea typeface="+mn-ea"/>
                          <a:cs typeface="Arial" pitchFamily="34" charset="0"/>
                        </a:rPr>
                        <a:t>1.62</a:t>
                      </a:r>
                      <a:endParaRPr lang="en-CA" sz="1000" b="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kern="1200" dirty="0" smtClean="0">
                          <a:solidFill>
                            <a:schemeClr val="tx1"/>
                          </a:solidFill>
                          <a:latin typeface="Arial" pitchFamily="34" charset="0"/>
                          <a:ea typeface="+mn-ea"/>
                          <a:cs typeface="Arial" pitchFamily="34" charset="0"/>
                        </a:rPr>
                        <a:t>1.88</a:t>
                      </a:r>
                      <a:endParaRPr lang="en-CA" sz="1000" b="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kern="1200" dirty="0" smtClean="0">
                          <a:solidFill>
                            <a:schemeClr val="tx1"/>
                          </a:solidFill>
                          <a:latin typeface="Arial" pitchFamily="34" charset="0"/>
                          <a:ea typeface="+mn-ea"/>
                          <a:cs typeface="Arial" pitchFamily="34" charset="0"/>
                        </a:rPr>
                        <a:t>1.16</a:t>
                      </a:r>
                      <a:endParaRPr lang="en-CA" sz="1000" b="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kern="1200" dirty="0" smtClean="0">
                          <a:solidFill>
                            <a:schemeClr val="tx1"/>
                          </a:solidFill>
                          <a:latin typeface="Arial" pitchFamily="34" charset="0"/>
                          <a:ea typeface="+mn-ea"/>
                          <a:cs typeface="Arial" pitchFamily="34" charset="0"/>
                        </a:rPr>
                        <a:t>1.20</a:t>
                      </a:r>
                      <a:endParaRPr lang="en-CA" sz="1000" b="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kern="1200" dirty="0" smtClean="0">
                          <a:solidFill>
                            <a:schemeClr val="tx1"/>
                          </a:solidFill>
                          <a:latin typeface="Arial" pitchFamily="34" charset="0"/>
                          <a:ea typeface="+mn-ea"/>
                          <a:cs typeface="Arial" pitchFamily="34" charset="0"/>
                        </a:rPr>
                        <a:t>0.82</a:t>
                      </a:r>
                      <a:endParaRPr lang="en-CA" sz="1000" b="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kern="1200" dirty="0" smtClean="0">
                          <a:solidFill>
                            <a:schemeClr val="tx1"/>
                          </a:solidFill>
                          <a:latin typeface="Arial" pitchFamily="34" charset="0"/>
                          <a:ea typeface="+mn-ea"/>
                          <a:cs typeface="Arial" pitchFamily="34" charset="0"/>
                        </a:rPr>
                        <a:t>0.69</a:t>
                      </a:r>
                      <a:endParaRPr lang="en-CA" sz="1000" b="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7" name="TextBox 6"/>
          <p:cNvSpPr txBox="1"/>
          <p:nvPr/>
        </p:nvSpPr>
        <p:spPr>
          <a:xfrm>
            <a:off x="395536" y="3471882"/>
            <a:ext cx="2880320" cy="276999"/>
          </a:xfrm>
          <a:prstGeom prst="rect">
            <a:avLst/>
          </a:prstGeom>
          <a:solidFill>
            <a:schemeClr val="bg1"/>
          </a:solidFill>
        </p:spPr>
        <p:txBody>
          <a:bodyPr wrap="square" rtlCol="0">
            <a:spAutoFit/>
          </a:bodyPr>
          <a:lstStyle/>
          <a:p>
            <a:r>
              <a:rPr lang="en-CA" sz="1200" b="1" dirty="0" smtClean="0">
                <a:latin typeface="Arial" panose="020B0604020202020204" pitchFamily="34" charset="0"/>
                <a:cs typeface="Arial" panose="020B0604020202020204" pitchFamily="34" charset="0"/>
              </a:rPr>
              <a:t>Other Options to Consider:</a:t>
            </a:r>
          </a:p>
        </p:txBody>
      </p:sp>
    </p:spTree>
    <p:extLst>
      <p:ext uri="{BB962C8B-B14F-4D97-AF65-F5344CB8AC3E}">
        <p14:creationId xmlns:p14="http://schemas.microsoft.com/office/powerpoint/2010/main" val="4251760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63272" cy="671736"/>
          </a:xfrm>
        </p:spPr>
        <p:txBody>
          <a:bodyPr>
            <a:normAutofit/>
          </a:bodyPr>
          <a:lstStyle/>
          <a:p>
            <a:r>
              <a:rPr lang="en-CA" sz="2400" b="0" dirty="0" smtClean="0">
                <a:latin typeface="Arial" panose="020B0604020202020204" pitchFamily="34" charset="0"/>
                <a:cs typeface="Arial" panose="020B0604020202020204" pitchFamily="34" charset="0"/>
              </a:rPr>
              <a:t>LTEP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Process </a:t>
            </a:r>
            <a:r>
              <a:rPr lang="en-CA" sz="2400" b="0" dirty="0">
                <a:latin typeface="Arial" panose="020B0604020202020204" pitchFamily="34" charset="0"/>
                <a:cs typeface="Arial" panose="020B0604020202020204" pitchFamily="34" charset="0"/>
              </a:rPr>
              <a:t>and Timeline</a:t>
            </a:r>
            <a:endParaRPr lang="en-CA" sz="2400" b="0" dirty="0"/>
          </a:p>
        </p:txBody>
      </p:sp>
      <p:sp>
        <p:nvSpPr>
          <p:cNvPr id="5" name="TextBox 4"/>
          <p:cNvSpPr txBox="1"/>
          <p:nvPr/>
        </p:nvSpPr>
        <p:spPr>
          <a:xfrm>
            <a:off x="4416625" y="1483942"/>
            <a:ext cx="2520280" cy="276999"/>
          </a:xfrm>
          <a:prstGeom prst="rect">
            <a:avLst/>
          </a:prstGeom>
          <a:noFill/>
          <a:ln>
            <a:noFill/>
          </a:ln>
        </p:spPr>
        <p:txBody>
          <a:bodyPr wrap="square" rtlCol="0">
            <a:spAutoFit/>
          </a:bodyPr>
          <a:lstStyle/>
          <a:p>
            <a:pPr algn="ctr"/>
            <a:r>
              <a:rPr lang="en-CA" sz="1200" b="1" dirty="0" smtClean="0">
                <a:latin typeface="Arial" panose="020B0604020202020204" pitchFamily="34" charset="0"/>
                <a:cs typeface="Arial" panose="020B0604020202020204" pitchFamily="34" charset="0"/>
              </a:rPr>
              <a:t>Negotiating Teams</a:t>
            </a:r>
            <a:endParaRPr lang="en-CA" sz="1200" b="1" strike="sngStrike" dirty="0">
              <a:latin typeface="Arial" panose="020B0604020202020204" pitchFamily="34" charset="0"/>
              <a:cs typeface="Arial" panose="020B0604020202020204" pitchFamily="34" charset="0"/>
            </a:endParaRPr>
          </a:p>
        </p:txBody>
      </p:sp>
      <p:sp>
        <p:nvSpPr>
          <p:cNvPr id="6" name="TextBox 5"/>
          <p:cNvSpPr txBox="1"/>
          <p:nvPr/>
        </p:nvSpPr>
        <p:spPr>
          <a:xfrm>
            <a:off x="4499992" y="1988840"/>
            <a:ext cx="2088232" cy="1225977"/>
          </a:xfrm>
          <a:prstGeom prst="rect">
            <a:avLst/>
          </a:prstGeom>
          <a:noFill/>
        </p:spPr>
        <p:txBody>
          <a:bodyPr wrap="square" rtlCol="0">
            <a:spAutoFit/>
          </a:bodyPr>
          <a:lstStyle/>
          <a:p>
            <a:pPr marL="171450" lvl="0" indent="-171450">
              <a:spcAft>
                <a:spcPts val="200"/>
              </a:spcAft>
              <a:buFont typeface="Wingdings" panose="05000000000000000000" pitchFamily="2" charset="2"/>
              <a:buChar char="§"/>
              <a:defRPr/>
            </a:pPr>
            <a:r>
              <a:rPr lang="en-US" sz="1200" kern="0" dirty="0" smtClean="0">
                <a:latin typeface="Arial" panose="020B0604020202020204" pitchFamily="34" charset="0"/>
                <a:cs typeface="Arial" panose="020B0604020202020204" pitchFamily="34" charset="0"/>
              </a:rPr>
              <a:t>Ministry will prepare  LTEP submission and IESO/OEB implementation directives for Cabinet Approval. </a:t>
            </a:r>
          </a:p>
          <a:p>
            <a:pPr marL="171450" lvl="0" indent="-171450">
              <a:spcAft>
                <a:spcPts val="200"/>
              </a:spcAft>
              <a:buFont typeface="Wingdings" panose="05000000000000000000" pitchFamily="2" charset="2"/>
              <a:buChar char="§"/>
              <a:defRPr/>
            </a:pPr>
            <a:endParaRPr lang="en-US" sz="1200" kern="0" dirty="0">
              <a:latin typeface="Arial" panose="020B0604020202020204" pitchFamily="34" charset="0"/>
              <a:cs typeface="Arial" panose="020B0604020202020204" pitchFamily="34" charset="0"/>
            </a:endParaRPr>
          </a:p>
        </p:txBody>
      </p:sp>
      <p:sp>
        <p:nvSpPr>
          <p:cNvPr id="7" name="Chevron 6"/>
          <p:cNvSpPr/>
          <p:nvPr/>
        </p:nvSpPr>
        <p:spPr>
          <a:xfrm>
            <a:off x="4572248" y="1268760"/>
            <a:ext cx="2232000" cy="705600"/>
          </a:xfrm>
          <a:prstGeom prst="chevron">
            <a:avLst/>
          </a:prstGeom>
          <a:solidFill>
            <a:schemeClr val="accent3">
              <a:lumMod val="20000"/>
              <a:lumOff val="80000"/>
            </a:schemeClr>
          </a:solidFill>
          <a:ln w="127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latin typeface="Arial" panose="020B0604020202020204" pitchFamily="34" charset="0"/>
                <a:cs typeface="Arial" panose="020B0604020202020204" pitchFamily="34" charset="0"/>
              </a:rPr>
              <a:t>March</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smtClean="0">
                <a:latin typeface="Arial" panose="020B0604020202020204" pitchFamily="34" charset="0"/>
                <a:cs typeface="Arial" panose="020B0604020202020204" pitchFamily="34" charset="0"/>
              </a:rPr>
              <a:t>Plan development</a:t>
            </a:r>
            <a:endParaRPr kumimoji="0" lang="en-US" sz="1200" i="0" u="none" kern="0" cap="none" spc="0" normalizeH="0" baseline="0" noProof="0" dirty="0" smtClean="0">
              <a:ln>
                <a:noFill/>
              </a:ln>
              <a:effectLst/>
              <a:uLnTx/>
              <a:uFillTx/>
              <a:latin typeface="Arial" panose="020B0604020202020204" pitchFamily="34" charset="0"/>
              <a:cs typeface="Arial" panose="020B0604020202020204" pitchFamily="34" charset="0"/>
            </a:endParaRPr>
          </a:p>
        </p:txBody>
      </p:sp>
      <p:sp>
        <p:nvSpPr>
          <p:cNvPr id="8" name="TextBox 7"/>
          <p:cNvSpPr txBox="1"/>
          <p:nvPr/>
        </p:nvSpPr>
        <p:spPr>
          <a:xfrm>
            <a:off x="2303279" y="1983633"/>
            <a:ext cx="2113346" cy="1595309"/>
          </a:xfrm>
          <a:prstGeom prst="rect">
            <a:avLst/>
          </a:prstGeom>
          <a:noFill/>
        </p:spPr>
        <p:txBody>
          <a:bodyPr wrap="square" rtlCol="0">
            <a:spAutoFit/>
          </a:bodyPr>
          <a:lstStyle/>
          <a:p>
            <a:pPr marL="171450" lvl="0" indent="-171450">
              <a:spcAft>
                <a:spcPts val="200"/>
              </a:spcAft>
              <a:buFont typeface="Wingdings" panose="05000000000000000000" pitchFamily="2" charset="2"/>
              <a:buChar char="§"/>
              <a:defRPr/>
            </a:pPr>
            <a:r>
              <a:rPr lang="en-US" sz="1200" kern="0" dirty="0" smtClean="0">
                <a:latin typeface="Arial" panose="020B0604020202020204" pitchFamily="34" charset="0"/>
                <a:cs typeface="Arial" panose="020B0604020202020204" pitchFamily="34" charset="0"/>
              </a:rPr>
              <a:t>Additional modelling to inform potential initiatives and themes will be made to IESO/other modelers to update outlooks. </a:t>
            </a:r>
          </a:p>
          <a:p>
            <a:pPr marL="171450" lvl="0" indent="-171450">
              <a:spcAft>
                <a:spcPts val="200"/>
              </a:spcAft>
              <a:buFont typeface="Wingdings" panose="05000000000000000000" pitchFamily="2" charset="2"/>
              <a:buChar char="§"/>
              <a:defRPr/>
            </a:pPr>
            <a:r>
              <a:rPr lang="en-US" sz="1200" kern="0" dirty="0" smtClean="0">
                <a:latin typeface="Arial" panose="020B0604020202020204" pitchFamily="34" charset="0"/>
                <a:cs typeface="Arial" panose="020B0604020202020204" pitchFamily="34" charset="0"/>
              </a:rPr>
              <a:t>Policy decisions may be adjusted based on modeling outcomes. </a:t>
            </a:r>
          </a:p>
        </p:txBody>
      </p:sp>
      <p:sp>
        <p:nvSpPr>
          <p:cNvPr id="9" name="Chevron 8"/>
          <p:cNvSpPr/>
          <p:nvPr/>
        </p:nvSpPr>
        <p:spPr>
          <a:xfrm>
            <a:off x="6617788" y="1268760"/>
            <a:ext cx="1986660" cy="705600"/>
          </a:xfrm>
          <a:prstGeom prst="chevron">
            <a:avLst/>
          </a:prstGeom>
          <a:solidFill>
            <a:schemeClr val="accent3">
              <a:lumMod val="60000"/>
              <a:lumOff val="40000"/>
            </a:schemeClr>
          </a:solidFill>
          <a:ln w="127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latin typeface="Arial" panose="020B0604020202020204" pitchFamily="34" charset="0"/>
                <a:cs typeface="Arial" panose="020B0604020202020204" pitchFamily="34" charset="0"/>
              </a:rPr>
              <a:t>Early April</a:t>
            </a:r>
            <a:endParaRPr kumimoji="0" lang="en-US" sz="12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Cabinet Approval </a:t>
            </a:r>
            <a:endParaRPr kumimoji="0" lang="en-US" sz="12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0" name="TextBox 9"/>
          <p:cNvSpPr txBox="1"/>
          <p:nvPr/>
        </p:nvSpPr>
        <p:spPr>
          <a:xfrm>
            <a:off x="6588224" y="1983633"/>
            <a:ext cx="1944216" cy="1015663"/>
          </a:xfrm>
          <a:prstGeom prst="rect">
            <a:avLst/>
          </a:prstGeom>
          <a:noFill/>
        </p:spPr>
        <p:txBody>
          <a:bodyPr wrap="square" rtlCol="0">
            <a:spAutoFit/>
          </a:bodyPr>
          <a:lstStyle/>
          <a:p>
            <a:pPr marL="171450" indent="-171450">
              <a:spcAft>
                <a:spcPts val="200"/>
              </a:spcAft>
              <a:buFont typeface="Wingdings" panose="05000000000000000000" pitchFamily="2" charset="2"/>
              <a:buChar char="§"/>
              <a:defRPr/>
            </a:pPr>
            <a:r>
              <a:rPr lang="en-US" sz="1200" kern="0" dirty="0" smtClean="0">
                <a:latin typeface="Arial" panose="020B0604020202020204" pitchFamily="34" charset="0"/>
                <a:cs typeface="Arial" panose="020B0604020202020204" pitchFamily="34" charset="0"/>
              </a:rPr>
              <a:t>Cabinet approves LTEP document; as well as IESO/OEB implementation directives </a:t>
            </a:r>
          </a:p>
        </p:txBody>
      </p:sp>
      <p:sp>
        <p:nvSpPr>
          <p:cNvPr id="11" name="Chevron 10"/>
          <p:cNvSpPr/>
          <p:nvPr/>
        </p:nvSpPr>
        <p:spPr>
          <a:xfrm>
            <a:off x="2484024" y="1268760"/>
            <a:ext cx="2304000" cy="705600"/>
          </a:xfrm>
          <a:prstGeom prst="chevron">
            <a:avLst/>
          </a:prstGeom>
          <a:solidFill>
            <a:schemeClr val="accent3">
              <a:lumMod val="20000"/>
              <a:lumOff val="80000"/>
            </a:schemeClr>
          </a:solidFill>
          <a:ln w="3175" cap="flat" cmpd="sng" algn="ctr">
            <a:noFill/>
            <a:prstDash val="solid"/>
          </a:ln>
          <a:effectLst/>
        </p:spPr>
        <p:txBody>
          <a:bodyPr rtlCol="0" anchor="ctr"/>
          <a:lstStyle/>
          <a:p>
            <a:pPr algn="ctr"/>
            <a:r>
              <a:rPr lang="en-US" sz="1200" b="1" kern="0" dirty="0" smtClean="0">
                <a:latin typeface="Arial" panose="020B0604020202020204" pitchFamily="34" charset="0"/>
                <a:cs typeface="Arial" panose="020B0604020202020204" pitchFamily="34" charset="0"/>
              </a:rPr>
              <a:t>Feb - March </a:t>
            </a:r>
            <a:endParaRPr lang="en-US" sz="1200" b="1" kern="0" dirty="0">
              <a:latin typeface="Arial" panose="020B0604020202020204" pitchFamily="34" charset="0"/>
              <a:cs typeface="Arial" panose="020B0604020202020204" pitchFamily="34" charset="0"/>
            </a:endParaRPr>
          </a:p>
          <a:p>
            <a:pPr algn="ctr"/>
            <a:r>
              <a:rPr lang="en-US" sz="1200" kern="0" dirty="0" smtClean="0">
                <a:latin typeface="Arial" panose="020B0604020202020204" pitchFamily="34" charset="0"/>
                <a:cs typeface="Arial" panose="020B0604020202020204" pitchFamily="34" charset="0"/>
              </a:rPr>
              <a:t>Modeling </a:t>
            </a:r>
            <a:endParaRPr lang="en-US" sz="1200" kern="0" dirty="0">
              <a:latin typeface="Arial" panose="020B0604020202020204" pitchFamily="34" charset="0"/>
              <a:cs typeface="Arial" panose="020B0604020202020204" pitchFamily="34" charset="0"/>
            </a:endParaRPr>
          </a:p>
        </p:txBody>
      </p:sp>
      <p:sp>
        <p:nvSpPr>
          <p:cNvPr id="12" name="Pentagon 11"/>
          <p:cNvSpPr/>
          <p:nvPr/>
        </p:nvSpPr>
        <p:spPr>
          <a:xfrm>
            <a:off x="395536" y="1268760"/>
            <a:ext cx="2268000" cy="705600"/>
          </a:xfrm>
          <a:prstGeom prst="homePlate">
            <a:avLst/>
          </a:prstGeom>
          <a:solidFill>
            <a:schemeClr val="accent3">
              <a:lumMod val="20000"/>
              <a:lumOff val="80000"/>
            </a:schemeClr>
          </a:solidFill>
          <a:ln w="3175" cap="flat" cmpd="sng" algn="ctr">
            <a:noFill/>
            <a:prstDash val="solid"/>
          </a:ln>
          <a:effectLst/>
        </p:spPr>
        <p:txBody>
          <a:bodyPr rtlCol="0" anchor="ctr"/>
          <a:lstStyle/>
          <a:p>
            <a:pPr algn="ctr"/>
            <a:r>
              <a:rPr lang="en-US" sz="1200" b="1" kern="0" dirty="0" smtClean="0">
                <a:latin typeface="Arial" panose="020B0604020202020204" pitchFamily="34" charset="0"/>
                <a:cs typeface="Arial" panose="020B0604020202020204" pitchFamily="34" charset="0"/>
              </a:rPr>
              <a:t>Jan - Feb</a:t>
            </a:r>
            <a:endParaRPr lang="en-US" sz="1200" kern="0" dirty="0" smtClean="0">
              <a:latin typeface="Arial" panose="020B0604020202020204" pitchFamily="34" charset="0"/>
              <a:cs typeface="Arial" panose="020B0604020202020204" pitchFamily="34" charset="0"/>
            </a:endParaRPr>
          </a:p>
          <a:p>
            <a:pPr algn="ctr"/>
            <a:r>
              <a:rPr lang="en-US" sz="1200" kern="0" dirty="0" smtClean="0">
                <a:latin typeface="Arial" panose="020B0604020202020204" pitchFamily="34" charset="0"/>
                <a:cs typeface="Arial" panose="020B0604020202020204" pitchFamily="34" charset="0"/>
              </a:rPr>
              <a:t>Policy Development</a:t>
            </a:r>
            <a:endParaRPr lang="en-US" sz="1200" kern="0" dirty="0">
              <a:latin typeface="Arial" panose="020B0604020202020204" pitchFamily="34" charset="0"/>
              <a:cs typeface="Arial" panose="020B0604020202020204" pitchFamily="34" charset="0"/>
            </a:endParaRPr>
          </a:p>
        </p:txBody>
      </p:sp>
      <p:sp>
        <p:nvSpPr>
          <p:cNvPr id="13" name="TextBox 12"/>
          <p:cNvSpPr txBox="1"/>
          <p:nvPr/>
        </p:nvSpPr>
        <p:spPr>
          <a:xfrm>
            <a:off x="395536" y="2039104"/>
            <a:ext cx="1907743" cy="1805623"/>
          </a:xfrm>
          <a:prstGeom prst="rect">
            <a:avLst/>
          </a:prstGeom>
          <a:noFill/>
        </p:spPr>
        <p:txBody>
          <a:bodyPr wrap="square" rtlCol="0">
            <a:spAutoFit/>
          </a:bodyPr>
          <a:lstStyle/>
          <a:p>
            <a:pPr marL="171450" lvl="0" indent="-171450">
              <a:spcAft>
                <a:spcPts val="200"/>
              </a:spcAft>
              <a:buFont typeface="Wingdings" panose="05000000000000000000" pitchFamily="2" charset="2"/>
              <a:buChar char="§"/>
              <a:defRPr/>
            </a:pPr>
            <a:r>
              <a:rPr lang="en-US" sz="1200" kern="0" dirty="0" smtClean="0">
                <a:latin typeface="Arial" panose="020B0604020202020204" pitchFamily="34" charset="0"/>
                <a:cs typeface="Arial" panose="020B0604020202020204" pitchFamily="34" charset="0"/>
              </a:rPr>
              <a:t>Ministry staff to review engagement feedback and to provide recommendations for DMO/ MO and Minister on LTEP policies and themes. </a:t>
            </a:r>
          </a:p>
          <a:p>
            <a:pPr marL="171450" lvl="0" indent="-171450">
              <a:spcAft>
                <a:spcPts val="200"/>
              </a:spcAft>
              <a:buFont typeface="Wingdings" panose="05000000000000000000" pitchFamily="2" charset="2"/>
              <a:buChar char="§"/>
              <a:defRPr/>
            </a:pPr>
            <a:endParaRPr lang="en-US" sz="1200" kern="0" dirty="0" smtClean="0">
              <a:latin typeface="Arial" panose="020B0604020202020204" pitchFamily="34" charset="0"/>
              <a:cs typeface="Arial" panose="020B0604020202020204" pitchFamily="34" charset="0"/>
            </a:endParaRPr>
          </a:p>
          <a:p>
            <a:pPr marL="171450" lvl="0" indent="-171450">
              <a:buFont typeface="Wingdings" panose="05000000000000000000" pitchFamily="2" charset="2"/>
              <a:buChar char="§"/>
              <a:defRPr/>
            </a:pPr>
            <a:endParaRPr lang="en-US" sz="1200" kern="0" dirty="0" smtClean="0">
              <a:latin typeface="Arial" panose="020B0604020202020204" pitchFamily="34" charset="0"/>
              <a:cs typeface="Arial" panose="020B0604020202020204" pitchFamily="34" charset="0"/>
            </a:endParaRPr>
          </a:p>
        </p:txBody>
      </p:sp>
      <p:sp>
        <p:nvSpPr>
          <p:cNvPr id="14" name="TextBox 13"/>
          <p:cNvSpPr txBox="1"/>
          <p:nvPr/>
        </p:nvSpPr>
        <p:spPr>
          <a:xfrm>
            <a:off x="4788478" y="4886225"/>
            <a:ext cx="1959245" cy="646331"/>
          </a:xfrm>
          <a:prstGeom prst="rect">
            <a:avLst/>
          </a:prstGeom>
          <a:noFill/>
        </p:spPr>
        <p:txBody>
          <a:bodyPr wrap="square" rtlCol="0">
            <a:spAutoFit/>
          </a:bodyPr>
          <a:lstStyle/>
          <a:p>
            <a:pPr marL="171450" lvl="0" indent="-171450">
              <a:spcAft>
                <a:spcPts val="200"/>
              </a:spcAft>
              <a:buFont typeface="Wingdings" panose="05000000000000000000" pitchFamily="2" charset="2"/>
              <a:buChar char="§"/>
              <a:defRPr/>
            </a:pPr>
            <a:r>
              <a:rPr lang="en-US" sz="1200" kern="0" dirty="0">
                <a:latin typeface="Arial" panose="020B0604020202020204" pitchFamily="34" charset="0"/>
                <a:cs typeface="Arial" panose="020B0604020202020204" pitchFamily="34" charset="0"/>
              </a:rPr>
              <a:t>IESO and OEB develop implementation plans based on directives</a:t>
            </a:r>
          </a:p>
        </p:txBody>
      </p:sp>
      <p:sp>
        <p:nvSpPr>
          <p:cNvPr id="15" name="TextBox 14"/>
          <p:cNvSpPr txBox="1"/>
          <p:nvPr/>
        </p:nvSpPr>
        <p:spPr>
          <a:xfrm>
            <a:off x="2302900" y="4886225"/>
            <a:ext cx="2461309" cy="1251625"/>
          </a:xfrm>
          <a:prstGeom prst="rect">
            <a:avLst/>
          </a:prstGeom>
          <a:noFill/>
        </p:spPr>
        <p:txBody>
          <a:bodyPr wrap="square" rtlCol="0">
            <a:spAutoFit/>
          </a:bodyPr>
          <a:lstStyle/>
          <a:p>
            <a:pPr marL="171450" indent="-171450">
              <a:spcAft>
                <a:spcPts val="200"/>
              </a:spcAft>
              <a:buFont typeface="Wingdings" panose="05000000000000000000" pitchFamily="2" charset="2"/>
              <a:buChar char="§"/>
              <a:defRPr/>
            </a:pPr>
            <a:r>
              <a:rPr lang="en-US" sz="1200" kern="0" dirty="0">
                <a:latin typeface="Arial" panose="020B0604020202020204" pitchFamily="34" charset="0"/>
                <a:cs typeface="Arial" panose="020B0604020202020204" pitchFamily="34" charset="0"/>
              </a:rPr>
              <a:t>Final LTEP published on </a:t>
            </a:r>
            <a:r>
              <a:rPr lang="en-US" sz="1200" kern="0" dirty="0" smtClean="0">
                <a:latin typeface="Arial" panose="020B0604020202020204" pitchFamily="34" charset="0"/>
                <a:cs typeface="Arial" panose="020B0604020202020204" pitchFamily="34" charset="0"/>
              </a:rPr>
              <a:t>ENERGY website</a:t>
            </a:r>
            <a:endParaRPr lang="en-US" sz="1200" kern="0" dirty="0">
              <a:latin typeface="Arial" panose="020B0604020202020204" pitchFamily="34" charset="0"/>
              <a:cs typeface="Arial" panose="020B0604020202020204" pitchFamily="34" charset="0"/>
            </a:endParaRPr>
          </a:p>
          <a:p>
            <a:pPr marL="171450" indent="-171450">
              <a:spcAft>
                <a:spcPts val="200"/>
              </a:spcAft>
              <a:buFont typeface="Wingdings" panose="05000000000000000000" pitchFamily="2" charset="2"/>
              <a:buChar char="§"/>
              <a:defRPr/>
            </a:pPr>
            <a:r>
              <a:rPr lang="en-US" sz="1200" kern="0" dirty="0" smtClean="0">
                <a:latin typeface="Arial" panose="020B0604020202020204" pitchFamily="34" charset="0"/>
                <a:cs typeface="Arial" panose="020B0604020202020204" pitchFamily="34" charset="0"/>
              </a:rPr>
              <a:t>Minister issues </a:t>
            </a:r>
            <a:r>
              <a:rPr lang="en-US" sz="1200" kern="0" dirty="0">
                <a:latin typeface="Arial" panose="020B0604020202020204" pitchFamily="34" charset="0"/>
                <a:cs typeface="Arial" panose="020B0604020202020204" pitchFamily="34" charset="0"/>
              </a:rPr>
              <a:t>Cabinet-approved implementation directives to IESO &amp; </a:t>
            </a:r>
            <a:r>
              <a:rPr lang="en-US" sz="1200" kern="0" dirty="0" smtClean="0">
                <a:latin typeface="Arial" panose="020B0604020202020204" pitchFamily="34" charset="0"/>
                <a:cs typeface="Arial" panose="020B0604020202020204" pitchFamily="34" charset="0"/>
              </a:rPr>
              <a:t>OEB</a:t>
            </a:r>
          </a:p>
          <a:p>
            <a:pPr marL="171450" indent="-171450">
              <a:spcAft>
                <a:spcPts val="200"/>
              </a:spcAft>
              <a:buFont typeface="Wingdings" panose="05000000000000000000" pitchFamily="2" charset="2"/>
              <a:buChar char="§"/>
              <a:defRPr/>
            </a:pPr>
            <a:r>
              <a:rPr lang="en-US" sz="1200" kern="0" dirty="0" smtClean="0">
                <a:latin typeface="Arial" panose="020B0604020202020204" pitchFamily="34" charset="0"/>
                <a:cs typeface="Arial" panose="020B0604020202020204" pitchFamily="34" charset="0"/>
              </a:rPr>
              <a:t>LTEP lockup</a:t>
            </a:r>
            <a:endParaRPr lang="en-US" sz="1200" kern="0" dirty="0">
              <a:solidFill>
                <a:srgbClr val="FF0000"/>
              </a:solidFill>
              <a:latin typeface="Arial" panose="020B0604020202020204" pitchFamily="34" charset="0"/>
              <a:cs typeface="Arial" panose="020B0604020202020204" pitchFamily="34" charset="0"/>
            </a:endParaRPr>
          </a:p>
        </p:txBody>
      </p:sp>
      <p:sp>
        <p:nvSpPr>
          <p:cNvPr id="16" name="TextBox 15"/>
          <p:cNvSpPr txBox="1"/>
          <p:nvPr/>
        </p:nvSpPr>
        <p:spPr>
          <a:xfrm>
            <a:off x="6747723" y="4886225"/>
            <a:ext cx="1819873" cy="830997"/>
          </a:xfrm>
          <a:prstGeom prst="rect">
            <a:avLst/>
          </a:prstGeom>
          <a:noFill/>
        </p:spPr>
        <p:txBody>
          <a:bodyPr wrap="square" rtlCol="0">
            <a:spAutoFit/>
          </a:bodyPr>
          <a:lstStyle/>
          <a:p>
            <a:pPr marL="171450" lvl="0" indent="-171450">
              <a:buFont typeface="Wingdings" panose="05000000000000000000" pitchFamily="2" charset="2"/>
              <a:buChar char="§"/>
              <a:defRPr/>
            </a:pPr>
            <a:r>
              <a:rPr lang="en-US" sz="1200" kern="0" dirty="0" smtClean="0">
                <a:latin typeface="Arial" panose="020B0604020202020204" pitchFamily="34" charset="0"/>
                <a:cs typeface="Arial" panose="020B0604020202020204" pitchFamily="34" charset="0"/>
              </a:rPr>
              <a:t>Implementation plans submitted to Minister of Energy for approval</a:t>
            </a:r>
            <a:endParaRPr kumimoji="0" lang="en-US" sz="1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p:txBody>
      </p:sp>
      <p:sp>
        <p:nvSpPr>
          <p:cNvPr id="17" name="Chevron 16"/>
          <p:cNvSpPr/>
          <p:nvPr/>
        </p:nvSpPr>
        <p:spPr>
          <a:xfrm>
            <a:off x="2302900" y="4008179"/>
            <a:ext cx="2448272" cy="871599"/>
          </a:xfrm>
          <a:prstGeom prst="chevron">
            <a:avLst/>
          </a:prstGeom>
          <a:solidFill>
            <a:schemeClr val="accent2">
              <a:lumMod val="40000"/>
              <a:lumOff val="60000"/>
            </a:schemeClr>
          </a:solidFill>
          <a:ln w="127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noProof="0" dirty="0" smtClean="0">
                <a:latin typeface="Arial" panose="020B0604020202020204" pitchFamily="34" charset="0"/>
                <a:cs typeface="Arial" panose="020B0604020202020204" pitchFamily="34" charset="0"/>
              </a:rPr>
              <a:t>End April</a:t>
            </a:r>
            <a:endParaRPr kumimoji="0" lang="en-US" sz="12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Publish LTEP and implementation directives </a:t>
            </a:r>
          </a:p>
        </p:txBody>
      </p:sp>
      <p:sp>
        <p:nvSpPr>
          <p:cNvPr id="18" name="Chevron 17"/>
          <p:cNvSpPr/>
          <p:nvPr/>
        </p:nvSpPr>
        <p:spPr>
          <a:xfrm>
            <a:off x="4499992" y="4005064"/>
            <a:ext cx="2376263" cy="874715"/>
          </a:xfrm>
          <a:prstGeom prst="chevron">
            <a:avLst/>
          </a:prstGeom>
          <a:solidFill>
            <a:schemeClr val="accent1">
              <a:lumMod val="20000"/>
              <a:lumOff val="80000"/>
            </a:schemeClr>
          </a:solidFill>
          <a:ln w="12700" cap="flat" cmpd="sng" algn="ctr">
            <a:noFill/>
            <a:prstDash val="lgDash"/>
          </a:ln>
          <a:effectLst/>
        </p:spPr>
        <p:txBody>
          <a:bodyPr rtlCol="0" anchor="ctr"/>
          <a:lstStyle/>
          <a:p>
            <a:pPr lvl="0" algn="ctr">
              <a:defRPr/>
            </a:pPr>
            <a:r>
              <a:rPr lang="en-US" sz="1200" b="1" kern="0" dirty="0">
                <a:latin typeface="Arial" panose="020B0604020202020204" pitchFamily="34" charset="0"/>
                <a:cs typeface="Arial" panose="020B0604020202020204" pitchFamily="34" charset="0"/>
              </a:rPr>
              <a:t>May – </a:t>
            </a:r>
            <a:r>
              <a:rPr kumimoji="0" lang="en-US" sz="12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July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Implementation</a:t>
            </a:r>
            <a:r>
              <a:rPr kumimoji="0" lang="en-US" sz="1200" b="0" i="0" u="none" strike="noStrike" kern="0" cap="none" spc="0" normalizeH="0" noProof="0" dirty="0" smtClean="0">
                <a:ln>
                  <a:noFill/>
                </a:ln>
                <a:effectLst/>
                <a:uLnTx/>
                <a:uFillTx/>
                <a:latin typeface="Arial" panose="020B0604020202020204" pitchFamily="34" charset="0"/>
                <a:cs typeface="Arial" panose="020B0604020202020204" pitchFamily="34" charset="0"/>
              </a:rPr>
              <a:t> Plan Development</a:t>
            </a:r>
            <a:endParaRPr kumimoji="0" lang="en-US" sz="12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9" name="Chevron 18"/>
          <p:cNvSpPr/>
          <p:nvPr/>
        </p:nvSpPr>
        <p:spPr>
          <a:xfrm>
            <a:off x="6660232" y="4017706"/>
            <a:ext cx="2304256" cy="874715"/>
          </a:xfrm>
          <a:prstGeom prst="chevron">
            <a:avLst/>
          </a:prstGeom>
          <a:solidFill>
            <a:schemeClr val="accent1">
              <a:lumMod val="40000"/>
              <a:lumOff val="60000"/>
            </a:schemeClr>
          </a:solidFill>
          <a:ln w="12700" cap="flat" cmpd="sng" algn="ctr">
            <a:no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Aug –</a:t>
            </a:r>
            <a:r>
              <a:rPr kumimoji="0" lang="en-US" sz="1200" b="1" i="0" u="none" strike="noStrike" kern="0" cap="none" spc="0" normalizeH="0" noProof="0" dirty="0" smtClean="0">
                <a:ln>
                  <a:noFill/>
                </a:ln>
                <a:effectLst/>
                <a:uLnTx/>
                <a:uFillTx/>
                <a:latin typeface="Arial" panose="020B0604020202020204" pitchFamily="34" charset="0"/>
                <a:cs typeface="Arial" panose="020B0604020202020204" pitchFamily="34" charset="0"/>
              </a:rPr>
              <a:t> </a:t>
            </a:r>
            <a:r>
              <a:rPr kumimoji="0" lang="en-US" sz="12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Sept 2017</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Implementation Plan Approval </a:t>
            </a:r>
            <a:endParaRPr kumimoji="0" lang="en-US" sz="12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20" name="Pentagon 19"/>
          <p:cNvSpPr/>
          <p:nvPr/>
        </p:nvSpPr>
        <p:spPr>
          <a:xfrm>
            <a:off x="425100" y="4005064"/>
            <a:ext cx="2058668" cy="872877"/>
          </a:xfrm>
          <a:prstGeom prst="homePlate">
            <a:avLst/>
          </a:prstGeom>
          <a:solidFill>
            <a:schemeClr val="accent2">
              <a:lumMod val="20000"/>
              <a:lumOff val="80000"/>
            </a:schemeClr>
          </a:solidFill>
          <a:ln w="127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smtClean="0">
                <a:latin typeface="Arial" panose="020B0604020202020204" pitchFamily="34" charset="0"/>
                <a:cs typeface="Arial" panose="020B0604020202020204" pitchFamily="34" charset="0"/>
              </a:rPr>
              <a:t>Early – Mid April</a:t>
            </a:r>
          </a:p>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smtClean="0">
                <a:latin typeface="Arial" panose="020B0604020202020204" pitchFamily="34" charset="0"/>
                <a:cs typeface="Arial" panose="020B0604020202020204" pitchFamily="34" charset="0"/>
              </a:rPr>
              <a:t>Finalize and produce document</a:t>
            </a:r>
            <a:r>
              <a:rPr lang="en-US" sz="1200" b="1" kern="0" dirty="0" smtClean="0">
                <a:latin typeface="Arial" panose="020B0604020202020204" pitchFamily="34" charset="0"/>
                <a:cs typeface="Arial" panose="020B0604020202020204" pitchFamily="34" charset="0"/>
              </a:rPr>
              <a:t> </a:t>
            </a:r>
            <a:endParaRPr kumimoji="0" lang="en-US" sz="12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p:txBody>
      </p:sp>
      <p:sp>
        <p:nvSpPr>
          <p:cNvPr id="21" name="TextBox 20"/>
          <p:cNvSpPr txBox="1"/>
          <p:nvPr/>
        </p:nvSpPr>
        <p:spPr>
          <a:xfrm>
            <a:off x="395537" y="4869160"/>
            <a:ext cx="1728192" cy="1041311"/>
          </a:xfrm>
          <a:prstGeom prst="rect">
            <a:avLst/>
          </a:prstGeom>
          <a:noFill/>
        </p:spPr>
        <p:txBody>
          <a:bodyPr wrap="square" rtlCol="0">
            <a:spAutoFit/>
          </a:bodyPr>
          <a:lstStyle/>
          <a:p>
            <a:pPr marL="171450" lvl="0" indent="-171450">
              <a:spcAft>
                <a:spcPts val="200"/>
              </a:spcAft>
              <a:buFont typeface="Wingdings" panose="05000000000000000000" pitchFamily="2" charset="2"/>
              <a:buChar char="§"/>
              <a:defRPr/>
            </a:pPr>
            <a:r>
              <a:rPr lang="en-CA" sz="1200" kern="0" dirty="0" smtClean="0">
                <a:latin typeface="Arial" panose="020B0604020202020204" pitchFamily="34" charset="0"/>
                <a:cs typeface="Arial" panose="020B0604020202020204" pitchFamily="34" charset="0"/>
              </a:rPr>
              <a:t>Layout/ graphics/ translation of final document</a:t>
            </a:r>
          </a:p>
          <a:p>
            <a:pPr marL="171450" lvl="0" indent="-171450">
              <a:spcAft>
                <a:spcPts val="200"/>
              </a:spcAft>
              <a:buFont typeface="Wingdings" panose="05000000000000000000" pitchFamily="2" charset="2"/>
              <a:buChar char="§"/>
              <a:defRPr/>
            </a:pPr>
            <a:r>
              <a:rPr lang="en-CA" sz="1200" kern="0" dirty="0" smtClean="0">
                <a:latin typeface="Arial" panose="020B0604020202020204" pitchFamily="34" charset="0"/>
                <a:cs typeface="Arial" panose="020B0604020202020204" pitchFamily="34" charset="0"/>
              </a:rPr>
              <a:t>Ministry staff provide final review </a:t>
            </a:r>
            <a:endParaRPr lang="en-US" sz="1200" kern="0" dirty="0" smtClean="0">
              <a:latin typeface="Arial" panose="020B0604020202020204" pitchFamily="34" charset="0"/>
              <a:cs typeface="Arial" panose="020B0604020202020204" pitchFamily="34" charset="0"/>
            </a:endParaRPr>
          </a:p>
        </p:txBody>
      </p:sp>
      <p:sp>
        <p:nvSpPr>
          <p:cNvPr id="22" name="Right Arrow 21"/>
          <p:cNvSpPr/>
          <p:nvPr/>
        </p:nvSpPr>
        <p:spPr>
          <a:xfrm>
            <a:off x="468085" y="3578942"/>
            <a:ext cx="6208171" cy="354114"/>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200"/>
              </a:spcAft>
              <a:defRPr/>
            </a:pPr>
            <a:r>
              <a:rPr lang="en-US" sz="900" i="1" kern="0" dirty="0">
                <a:solidFill>
                  <a:schemeClr val="tx1"/>
                </a:solidFill>
                <a:latin typeface="Arial" panose="020B0604020202020204" pitchFamily="34" charset="0"/>
                <a:cs typeface="Arial" panose="020B0604020202020204" pitchFamily="34" charset="0"/>
              </a:rPr>
              <a:t>Writer </a:t>
            </a:r>
            <a:r>
              <a:rPr lang="en-US" sz="900" i="1" kern="0" dirty="0" smtClean="0">
                <a:solidFill>
                  <a:schemeClr val="tx1"/>
                </a:solidFill>
                <a:latin typeface="Arial" panose="020B0604020202020204" pitchFamily="34" charset="0"/>
                <a:cs typeface="Arial" panose="020B0604020202020204" pitchFamily="34" charset="0"/>
              </a:rPr>
              <a:t>to work alongside and participate in briefings and theme development. </a:t>
            </a:r>
            <a:endParaRPr lang="en-US" sz="900" i="1"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90341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2800" b="0" dirty="0" smtClean="0">
                <a:latin typeface="Arial" panose="020B0604020202020204" pitchFamily="34" charset="0"/>
                <a:cs typeface="Arial" panose="020B0604020202020204" pitchFamily="34" charset="0"/>
              </a:rPr>
              <a:t>Appendix</a:t>
            </a:r>
            <a:endParaRPr lang="en-CA" sz="28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13660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80000" cy="731520"/>
          </a:xfrm>
        </p:spPr>
        <p:txBody>
          <a:bodyPr>
            <a:normAutofit/>
          </a:bodyPr>
          <a:lstStyle/>
          <a:p>
            <a:r>
              <a:rPr lang="en-CA" sz="2400" b="0" dirty="0">
                <a:latin typeface="Arial" panose="020B0604020202020204" pitchFamily="34" charset="0"/>
                <a:cs typeface="Arial" panose="020B0604020202020204" pitchFamily="34" charset="0"/>
              </a:rPr>
              <a:t>Context </a:t>
            </a:r>
            <a:r>
              <a:rPr lang="en-CA" sz="2400" b="0" dirty="0" smtClean="0">
                <a:latin typeface="Arial" panose="020B0604020202020204" pitchFamily="34" charset="0"/>
                <a:cs typeface="Arial" panose="020B0604020202020204" pitchFamily="34" charset="0"/>
              </a:rPr>
              <a:t>– Residential Electricity Prices</a:t>
            </a:r>
            <a:endParaRPr lang="en-CA" sz="2400" b="0" dirty="0"/>
          </a:p>
        </p:txBody>
      </p:sp>
      <p:sp>
        <p:nvSpPr>
          <p:cNvPr id="3" name="Content Placeholder 2"/>
          <p:cNvSpPr>
            <a:spLocks noGrp="1"/>
          </p:cNvSpPr>
          <p:nvPr>
            <p:ph idx="1"/>
          </p:nvPr>
        </p:nvSpPr>
        <p:spPr>
          <a:xfrm>
            <a:off x="468464" y="1196752"/>
            <a:ext cx="8280000" cy="4175458"/>
          </a:xfrm>
        </p:spPr>
        <p:txBody>
          <a:bodyPr>
            <a:normAutofit/>
          </a:bodyPr>
          <a:lstStyle/>
          <a:p>
            <a:r>
              <a:rPr lang="en-CA" sz="1400" dirty="0">
                <a:latin typeface="Arial" pitchFamily="34" charset="0"/>
                <a:cs typeface="Arial" pitchFamily="34" charset="0"/>
              </a:rPr>
              <a:t>Residential </a:t>
            </a:r>
            <a:r>
              <a:rPr lang="en-CA" sz="1400" dirty="0" smtClean="0">
                <a:latin typeface="Arial" pitchFamily="34" charset="0"/>
                <a:cs typeface="Arial" pitchFamily="34" charset="0"/>
              </a:rPr>
              <a:t>consumers electricity </a:t>
            </a:r>
            <a:r>
              <a:rPr lang="en-CA" sz="1400" dirty="0">
                <a:latin typeface="Arial" pitchFamily="34" charset="0"/>
                <a:cs typeface="Arial" pitchFamily="34" charset="0"/>
              </a:rPr>
              <a:t>prices continue to be a concern for many Ontarians, particularly those that rely on electric heat.</a:t>
            </a:r>
          </a:p>
          <a:p>
            <a:pPr lvl="1">
              <a:buFont typeface="Arial" panose="020B0604020202020204" pitchFamily="34" charset="0"/>
              <a:buChar char="–"/>
            </a:pPr>
            <a:r>
              <a:rPr lang="en-CA" sz="1200" b="1" dirty="0" smtClean="0">
                <a:latin typeface="Arial" panose="020B0604020202020204" pitchFamily="34" charset="0"/>
                <a:cs typeface="Arial" panose="020B0604020202020204" pitchFamily="34" charset="0"/>
              </a:rPr>
              <a:t>Note:  </a:t>
            </a:r>
            <a:r>
              <a:rPr lang="en-CA" sz="1200" dirty="0" smtClean="0">
                <a:latin typeface="Arial" panose="020B0604020202020204" pitchFamily="34" charset="0"/>
                <a:cs typeface="Arial" panose="020B0604020202020204" pitchFamily="34" charset="0"/>
              </a:rPr>
              <a:t>The typical </a:t>
            </a:r>
            <a:r>
              <a:rPr lang="en-CA" sz="1200" dirty="0">
                <a:latin typeface="Arial" panose="020B0604020202020204" pitchFamily="34" charset="0"/>
                <a:cs typeface="Arial" panose="020B0604020202020204" pitchFamily="34" charset="0"/>
              </a:rPr>
              <a:t>residential </a:t>
            </a:r>
            <a:r>
              <a:rPr lang="en-CA" sz="1200" dirty="0" smtClean="0">
                <a:latin typeface="Arial" panose="020B0604020202020204" pitchFamily="34" charset="0"/>
                <a:cs typeface="Arial" panose="020B0604020202020204" pitchFamily="34" charset="0"/>
              </a:rPr>
              <a:t>bill is currently below the 2013 Long-Term Energy Plan (2013 LTEP) forecast.</a:t>
            </a:r>
            <a:endParaRPr lang="en-CA" sz="1200" dirty="0">
              <a:latin typeface="Arial" panose="020B0604020202020204" pitchFamily="34" charset="0"/>
              <a:cs typeface="Arial" panose="020B0604020202020204" pitchFamily="34" charset="0"/>
            </a:endParaRPr>
          </a:p>
          <a:p>
            <a:endParaRPr lang="en-CA" sz="1000" dirty="0">
              <a:latin typeface="Arial" pitchFamily="34" charset="0"/>
              <a:cs typeface="Arial" pitchFamily="34" charset="0"/>
            </a:endParaRPr>
          </a:p>
        </p:txBody>
      </p:sp>
      <p:sp>
        <p:nvSpPr>
          <p:cNvPr id="4" name="TextBox 3"/>
          <p:cNvSpPr txBox="1"/>
          <p:nvPr/>
        </p:nvSpPr>
        <p:spPr>
          <a:xfrm>
            <a:off x="72008" y="5755322"/>
            <a:ext cx="9036496" cy="507831"/>
          </a:xfrm>
          <a:prstGeom prst="rect">
            <a:avLst/>
          </a:prstGeom>
          <a:noFill/>
        </p:spPr>
        <p:txBody>
          <a:bodyPr wrap="square" rtlCol="0">
            <a:spAutoFit/>
          </a:bodyPr>
          <a:lstStyle/>
          <a:p>
            <a:r>
              <a:rPr lang="en-CA" sz="900" b="1" dirty="0" smtClean="0">
                <a:latin typeface="Arial" pitchFamily="34" charset="0"/>
                <a:cs typeface="Arial" pitchFamily="34" charset="0"/>
              </a:rPr>
              <a:t>Note</a:t>
            </a:r>
            <a:r>
              <a:rPr lang="en-CA" sz="900" dirty="0" smtClean="0">
                <a:latin typeface="Arial" pitchFamily="34" charset="0"/>
                <a:cs typeface="Arial" pitchFamily="34" charset="0"/>
              </a:rPr>
              <a:t>: The </a:t>
            </a:r>
            <a:r>
              <a:rPr lang="en-CA" sz="900" dirty="0">
                <a:latin typeface="Arial" pitchFamily="34" charset="0"/>
                <a:cs typeface="Arial" pitchFamily="34" charset="0"/>
              </a:rPr>
              <a:t>2013 LTEP forecast for residential bills was based on 800 kWh/month without RRRP or electric heating; the above has been rebased to 750 kWh/month for comparison purposes. Typical residential </a:t>
            </a:r>
            <a:r>
              <a:rPr lang="en-CA" sz="900" dirty="0" smtClean="0">
                <a:latin typeface="Arial" pitchFamily="34" charset="0"/>
                <a:cs typeface="Arial" pitchFamily="34" charset="0"/>
              </a:rPr>
              <a:t>are </a:t>
            </a:r>
            <a:r>
              <a:rPr lang="en-CA" sz="900" dirty="0">
                <a:latin typeface="Arial" pitchFamily="34" charset="0"/>
                <a:cs typeface="Arial" pitchFamily="34" charset="0"/>
              </a:rPr>
              <a:t>based on Toronto Hydro. </a:t>
            </a:r>
            <a:r>
              <a:rPr lang="en-CA" sz="900" dirty="0" smtClean="0">
                <a:latin typeface="Arial" pitchFamily="34" charset="0"/>
                <a:cs typeface="Arial" pitchFamily="34" charset="0"/>
              </a:rPr>
              <a:t>The updated OPO forecast above includes the 8% rebate to offset the provincial portion of HST, ICI expansion and RRRP expansion. </a:t>
            </a:r>
            <a:endParaRPr lang="en-CA" sz="900" dirty="0">
              <a:latin typeface="Arial" pitchFamily="34" charset="0"/>
              <a:cs typeface="Arial"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2586671884"/>
              </p:ext>
            </p:extLst>
          </p:nvPr>
        </p:nvGraphicFramePr>
        <p:xfrm>
          <a:off x="739774" y="2276872"/>
          <a:ext cx="7700963" cy="33123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398429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a:latin typeface="Arial" panose="020B0604020202020204" pitchFamily="34" charset="0"/>
                <a:cs typeface="Arial" panose="020B0604020202020204" pitchFamily="34" charset="0"/>
              </a:rPr>
              <a:t>Context </a:t>
            </a:r>
            <a:r>
              <a:rPr lang="en-CA" sz="2400" b="0" dirty="0" smtClean="0">
                <a:latin typeface="Arial" panose="020B0604020202020204" pitchFamily="34" charset="0"/>
                <a:cs typeface="Arial" panose="020B0604020202020204" pitchFamily="34" charset="0"/>
              </a:rPr>
              <a:t>– Large Industrial Electricity Prices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CA" sz="1400" dirty="0" smtClean="0">
                <a:latin typeface="Arial" panose="020B0604020202020204" pitchFamily="34" charset="0"/>
                <a:cs typeface="Arial" panose="020B0604020202020204" pitchFamily="34" charset="0"/>
              </a:rPr>
              <a:t>Industrial electricity prices </a:t>
            </a:r>
            <a:r>
              <a:rPr lang="en-CA" sz="1400" dirty="0">
                <a:latin typeface="Arial" panose="020B0604020202020204" pitchFamily="34" charset="0"/>
                <a:cs typeface="Arial" panose="020B0604020202020204" pitchFamily="34" charset="0"/>
              </a:rPr>
              <a:t>continue to be a concern for </a:t>
            </a:r>
            <a:r>
              <a:rPr lang="en-CA" sz="1400" dirty="0" smtClean="0">
                <a:latin typeface="Arial" panose="020B0604020202020204" pitchFamily="34" charset="0"/>
                <a:cs typeface="Arial" panose="020B0604020202020204" pitchFamily="34" charset="0"/>
              </a:rPr>
              <a:t>many businesses.</a:t>
            </a:r>
            <a:endParaRPr lang="en-CA" sz="14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CA" sz="1200" b="1" dirty="0">
                <a:latin typeface="Arial" panose="020B0604020202020204" pitchFamily="34" charset="0"/>
                <a:cs typeface="Arial" panose="020B0604020202020204" pitchFamily="34" charset="0"/>
              </a:rPr>
              <a:t>Note:  </a:t>
            </a:r>
            <a:r>
              <a:rPr lang="en-CA" sz="1200" dirty="0">
                <a:latin typeface="Arial" panose="020B0604020202020204" pitchFamily="34" charset="0"/>
                <a:cs typeface="Arial" panose="020B0604020202020204" pitchFamily="34" charset="0"/>
              </a:rPr>
              <a:t>The typical </a:t>
            </a:r>
            <a:r>
              <a:rPr lang="en-CA" sz="1200" dirty="0" smtClean="0">
                <a:latin typeface="Arial" panose="020B0604020202020204" pitchFamily="34" charset="0"/>
                <a:cs typeface="Arial" panose="020B0604020202020204" pitchFamily="34" charset="0"/>
              </a:rPr>
              <a:t>industrial electricity price is </a:t>
            </a:r>
            <a:r>
              <a:rPr lang="en-CA" sz="1200" dirty="0">
                <a:latin typeface="Arial" panose="020B0604020202020204" pitchFamily="34" charset="0"/>
                <a:cs typeface="Arial" panose="020B0604020202020204" pitchFamily="34" charset="0"/>
              </a:rPr>
              <a:t>currently below the </a:t>
            </a:r>
            <a:r>
              <a:rPr lang="en-CA" sz="1200" dirty="0" smtClean="0">
                <a:latin typeface="Arial" panose="020B0604020202020204" pitchFamily="34" charset="0"/>
                <a:cs typeface="Arial" panose="020B0604020202020204" pitchFamily="34" charset="0"/>
              </a:rPr>
              <a:t>2013 LTEP </a:t>
            </a:r>
            <a:r>
              <a:rPr lang="en-CA" sz="1200" dirty="0">
                <a:latin typeface="Arial" panose="020B0604020202020204" pitchFamily="34" charset="0"/>
                <a:cs typeface="Arial" panose="020B0604020202020204" pitchFamily="34" charset="0"/>
              </a:rPr>
              <a:t>forecast.</a:t>
            </a:r>
          </a:p>
        </p:txBody>
      </p:sp>
      <p:graphicFrame>
        <p:nvGraphicFramePr>
          <p:cNvPr id="4" name="Chart 3"/>
          <p:cNvGraphicFramePr>
            <a:graphicFrameLocks/>
          </p:cNvGraphicFramePr>
          <p:nvPr>
            <p:extLst>
              <p:ext uri="{D42A27DB-BD31-4B8C-83A1-F6EECF244321}">
                <p14:modId xmlns:p14="http://schemas.microsoft.com/office/powerpoint/2010/main" val="2338161711"/>
              </p:ext>
            </p:extLst>
          </p:nvPr>
        </p:nvGraphicFramePr>
        <p:xfrm>
          <a:off x="395536" y="1916832"/>
          <a:ext cx="8208912" cy="381674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2008" y="5755322"/>
            <a:ext cx="9036496" cy="369332"/>
          </a:xfrm>
          <a:prstGeom prst="rect">
            <a:avLst/>
          </a:prstGeom>
          <a:noFill/>
        </p:spPr>
        <p:txBody>
          <a:bodyPr wrap="square" rtlCol="0">
            <a:spAutoFit/>
          </a:bodyPr>
          <a:lstStyle/>
          <a:p>
            <a:r>
              <a:rPr lang="en-CA" sz="900" b="1" dirty="0" smtClean="0">
                <a:latin typeface="Arial" panose="020B0604020202020204" pitchFamily="34" charset="0"/>
                <a:cs typeface="Arial" panose="020B0604020202020204" pitchFamily="34" charset="0"/>
              </a:rPr>
              <a:t>Note</a:t>
            </a:r>
            <a:r>
              <a:rPr lang="en-CA" sz="900" dirty="0" smtClean="0">
                <a:latin typeface="Arial" panose="020B0604020202020204" pitchFamily="34" charset="0"/>
                <a:cs typeface="Arial" panose="020B0604020202020204" pitchFamily="34" charset="0"/>
              </a:rPr>
              <a:t>: The </a:t>
            </a:r>
            <a:r>
              <a:rPr lang="en-CA" sz="900" dirty="0">
                <a:latin typeface="Arial" panose="020B0604020202020204" pitchFamily="34" charset="0"/>
                <a:cs typeface="Arial" panose="020B0604020202020204" pitchFamily="34" charset="0"/>
              </a:rPr>
              <a:t>2013 LTEP forecast for </a:t>
            </a:r>
            <a:r>
              <a:rPr lang="en-CA" sz="900" dirty="0" smtClean="0">
                <a:latin typeface="Arial" panose="020B0604020202020204" pitchFamily="34" charset="0"/>
                <a:cs typeface="Arial" panose="020B0604020202020204" pitchFamily="34" charset="0"/>
              </a:rPr>
              <a:t>industrial reflects a transmission connected Class A electricity consumer</a:t>
            </a:r>
            <a:r>
              <a:rPr lang="en-CA" sz="900" dirty="0">
                <a:latin typeface="Arial" panose="020B0604020202020204" pitchFamily="34" charset="0"/>
                <a:cs typeface="Arial" panose="020B0604020202020204" pitchFamily="34" charset="0"/>
              </a:rPr>
              <a:t>. The updated OPO forecast above includes </a:t>
            </a:r>
            <a:r>
              <a:rPr lang="en-CA" sz="900" dirty="0" smtClean="0">
                <a:latin typeface="Arial" panose="020B0604020202020204" pitchFamily="34" charset="0"/>
                <a:cs typeface="Arial" panose="020B0604020202020204" pitchFamily="34" charset="0"/>
              </a:rPr>
              <a:t>ICI </a:t>
            </a:r>
            <a:r>
              <a:rPr lang="en-CA" sz="900" dirty="0">
                <a:latin typeface="Arial" panose="020B0604020202020204" pitchFamily="34" charset="0"/>
                <a:cs typeface="Arial" panose="020B0604020202020204" pitchFamily="34" charset="0"/>
              </a:rPr>
              <a:t>expansion and RRRP expansion. </a:t>
            </a:r>
            <a:r>
              <a:rPr lang="en-CA" sz="900" dirty="0" smtClean="0">
                <a:latin typeface="Arial" panose="020B0604020202020204" pitchFamily="34" charset="0"/>
                <a:cs typeface="Arial" panose="020B0604020202020204" pitchFamily="34" charset="0"/>
              </a:rPr>
              <a:t> </a:t>
            </a:r>
            <a:endParaRPr lang="en-CA"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57488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Global Adjustment (GA) Financing</a:t>
            </a:r>
            <a:endParaRPr lang="en-CA" sz="2400" b="0" dirty="0"/>
          </a:p>
        </p:txBody>
      </p:sp>
      <p:sp>
        <p:nvSpPr>
          <p:cNvPr id="3" name="Content Placeholder 2"/>
          <p:cNvSpPr>
            <a:spLocks noGrp="1"/>
          </p:cNvSpPr>
          <p:nvPr>
            <p:ph idx="1"/>
          </p:nvPr>
        </p:nvSpPr>
        <p:spPr>
          <a:xfrm>
            <a:off x="457200" y="1196752"/>
            <a:ext cx="8280000" cy="4752528"/>
          </a:xfrm>
        </p:spPr>
        <p:txBody>
          <a:bodyPr>
            <a:noAutofit/>
          </a:bodyPr>
          <a:lstStyle/>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global adjustment (GA) is comprised of costs for regulated and contracted generation, as well as conservation.</a:t>
            </a: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Some contracted generation assets are expected to have a useful life that extends beyond the term of their current financial contracts (typically 20-years).</a:t>
            </a: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Similarly, conservation costs are recovered through the GA on an annual basis while conservation initiatives provide benefits to the electricity system over the course of many years.</a:t>
            </a:r>
          </a:p>
          <a:p>
            <a:pPr marL="285750" lvl="1">
              <a:spcBef>
                <a:spcPts val="30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Since the GA only includes costs related to the contractual life of these assets, there may be an opportunity to recognize the longer-term benefit of these assets to the electricity system and “bring forward” that benefit for ratepayers today, while deferring some of the current costs.</a:t>
            </a:r>
          </a:p>
          <a:p>
            <a:pPr marL="285750" lvl="1">
              <a:spcBef>
                <a:spcPts val="300"/>
              </a:spcBef>
              <a:buFont typeface="Arial" panose="020B0604020202020204" pitchFamily="34" charset="0"/>
              <a:buChar char="•"/>
            </a:pP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An </a:t>
            </a:r>
            <a:r>
              <a:rPr lang="en-CA" sz="1400" dirty="0">
                <a:latin typeface="Arial" panose="020B0604020202020204" pitchFamily="34" charset="0"/>
                <a:cs typeface="Arial" panose="020B0604020202020204" pitchFamily="34" charset="0"/>
              </a:rPr>
              <a:t>indicative GA financing proposal is presented that lowers ratepayers costs over the short term </a:t>
            </a:r>
            <a:r>
              <a:rPr lang="en-CA" sz="1400" dirty="0" smtClean="0">
                <a:latin typeface="Arial" panose="020B0604020202020204" pitchFamily="34" charset="0"/>
                <a:cs typeface="Arial" panose="020B0604020202020204" pitchFamily="34" charset="0"/>
              </a:rPr>
              <a:t>by </a:t>
            </a:r>
            <a:r>
              <a:rPr lang="en-CA" sz="1400" dirty="0">
                <a:latin typeface="Arial" panose="020B0604020202020204" pitchFamily="34" charset="0"/>
                <a:cs typeface="Arial" panose="020B0604020202020204" pitchFamily="34" charset="0"/>
              </a:rPr>
              <a:t>borrowing money </a:t>
            </a:r>
            <a:r>
              <a:rPr lang="en-CA" sz="1400" dirty="0" smtClean="0">
                <a:latin typeface="Arial" panose="020B0604020202020204" pitchFamily="34" charset="0"/>
                <a:cs typeface="Arial" panose="020B0604020202020204" pitchFamily="34" charset="0"/>
              </a:rPr>
              <a:t>but increases costs over the long term when </a:t>
            </a:r>
            <a:r>
              <a:rPr lang="en-CA" sz="1400" dirty="0">
                <a:latin typeface="Arial" panose="020B0604020202020204" pitchFamily="34" charset="0"/>
                <a:cs typeface="Arial" panose="020B0604020202020204" pitchFamily="34" charset="0"/>
              </a:rPr>
              <a:t>GA costs are forecast to be lower. </a:t>
            </a: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4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400" b="1" dirty="0" smtClean="0">
                <a:latin typeface="Arial" panose="020B0604020202020204" pitchFamily="34" charset="0"/>
                <a:cs typeface="Arial" panose="020B0604020202020204" pitchFamily="34" charset="0"/>
              </a:rPr>
              <a:t>Note:</a:t>
            </a:r>
            <a:r>
              <a:rPr lang="en-CA" sz="1400" dirty="0" smtClean="0">
                <a:latin typeface="Arial" panose="020B0604020202020204" pitchFamily="34" charset="0"/>
                <a:cs typeface="Arial" panose="020B0604020202020204" pitchFamily="34" charset="0"/>
              </a:rPr>
              <a:t> Not </a:t>
            </a:r>
            <a:r>
              <a:rPr lang="en-CA" sz="1400" dirty="0">
                <a:latin typeface="Arial" panose="020B0604020202020204" pitchFamily="34" charset="0"/>
                <a:cs typeface="Arial" panose="020B0604020202020204" pitchFamily="34" charset="0"/>
              </a:rPr>
              <a:t>all generating assets will continue operations at the end of their contract term. Regulatory constraints (i.e., nuclear licences) or low demand conditions (i.e., as experienced with current expiring NUGs) would mean that some generators will shutdown at the expiry of their contract. Future ratepayers would be paying for these assets that are no longer producing power</a:t>
            </a:r>
            <a:r>
              <a:rPr lang="en-CA" sz="1400" dirty="0">
                <a:solidFill>
                  <a:srgbClr val="FF0000"/>
                </a:solidFill>
                <a:latin typeface="Arial" panose="020B0604020202020204" pitchFamily="34" charset="0"/>
                <a:cs typeface="Arial" panose="020B0604020202020204" pitchFamily="34" charset="0"/>
              </a:rPr>
              <a:t>.</a:t>
            </a:r>
          </a:p>
          <a:p>
            <a:pPr marL="285750" lvl="1">
              <a:spcBef>
                <a:spcPts val="300"/>
              </a:spcBef>
              <a:buFont typeface="Arial" panose="020B0604020202020204" pitchFamily="34" charset="0"/>
              <a:buChar char="•"/>
            </a:pPr>
            <a:endParaRPr lang="en-CA" sz="1400" dirty="0">
              <a:solidFill>
                <a:srgbClr val="FF0000"/>
              </a:solidFill>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42819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GA Financing – Considerations</a:t>
            </a:r>
            <a:endParaRPr lang="en-CA" sz="2400" b="0" dirty="0"/>
          </a:p>
        </p:txBody>
      </p:sp>
      <p:sp>
        <p:nvSpPr>
          <p:cNvPr id="3" name="Content Placeholder 2"/>
          <p:cNvSpPr>
            <a:spLocks noGrp="1"/>
          </p:cNvSpPr>
          <p:nvPr>
            <p:ph idx="1"/>
          </p:nvPr>
        </p:nvSpPr>
        <p:spPr>
          <a:xfrm>
            <a:off x="457200" y="1219200"/>
            <a:ext cx="8435280" cy="5090120"/>
          </a:xfrm>
        </p:spPr>
        <p:txBody>
          <a:bodyPr>
            <a:normAutofit/>
          </a:bodyPr>
          <a:lstStyle/>
          <a:p>
            <a:pPr marL="0" lvl="1" indent="0">
              <a:spcBef>
                <a:spcPts val="300"/>
              </a:spcBef>
              <a:buNone/>
            </a:pPr>
            <a:r>
              <a:rPr lang="en-CA" sz="1200" b="1" u="sng" dirty="0" smtClean="0">
                <a:latin typeface="Arial" panose="020B0604020202020204" pitchFamily="34" charset="0"/>
                <a:cs typeface="Arial" panose="020B0604020202020204" pitchFamily="34" charset="0"/>
              </a:rPr>
              <a:t>Considerations</a:t>
            </a:r>
          </a:p>
          <a:p>
            <a:pPr marL="0" lvl="1" indent="0">
              <a:spcBef>
                <a:spcPts val="300"/>
              </a:spcBef>
              <a:buNone/>
            </a:pPr>
            <a:endParaRPr lang="en-CA" sz="12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Borrowing money to finance the GA, while lowering costs in the short term, results in a more rapid rise in electricity prices beyond the rate of increase already expected.</a:t>
            </a:r>
          </a:p>
          <a:p>
            <a:pPr marL="685800" lvl="2">
              <a:spcBef>
                <a:spcPts val="3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Deferral </a:t>
            </a:r>
            <a:r>
              <a:rPr lang="en-CA" sz="1100" dirty="0">
                <a:latin typeface="Arial" panose="020B0604020202020204" pitchFamily="34" charset="0"/>
                <a:cs typeface="Arial" panose="020B0604020202020204" pitchFamily="34" charset="0"/>
              </a:rPr>
              <a:t>of electricity system costs over a long time-horizon and associated interest costs may draw criticism from some stakeholders as creating a new “stranded debt” in the sector.  </a:t>
            </a:r>
            <a:r>
              <a:rPr lang="en-CA" sz="1100" b="1" dirty="0">
                <a:latin typeface="Arial" panose="020B0604020202020204" pitchFamily="34" charset="0"/>
                <a:cs typeface="Arial" panose="020B0604020202020204" pitchFamily="34" charset="0"/>
              </a:rPr>
              <a:t>Note: </a:t>
            </a:r>
            <a:r>
              <a:rPr lang="en-CA" sz="1100" dirty="0">
                <a:latin typeface="Arial" panose="020B0604020202020204" pitchFamily="34" charset="0"/>
                <a:cs typeface="Arial" panose="020B0604020202020204" pitchFamily="34" charset="0"/>
              </a:rPr>
              <a:t>the Debt Retirement Charge (DRC) was removed from residential bills in 2016 and will be removed for remaining customers in 2018</a:t>
            </a:r>
            <a:r>
              <a:rPr lang="en-CA" sz="1100" dirty="0" smtClean="0">
                <a:latin typeface="Arial" panose="020B0604020202020204" pitchFamily="34" charset="0"/>
                <a:cs typeface="Arial" panose="020B0604020202020204" pitchFamily="34" charset="0"/>
              </a:rPr>
              <a:t>.</a:t>
            </a:r>
          </a:p>
          <a:p>
            <a:pPr marL="457200" lvl="2" indent="0">
              <a:spcBef>
                <a:spcPts val="300"/>
              </a:spcBef>
              <a:buNone/>
            </a:pPr>
            <a:endParaRPr lang="en-CA" sz="12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GA financing proposal </a:t>
            </a:r>
            <a:r>
              <a:rPr lang="en-CA" sz="1200" dirty="0">
                <a:latin typeface="Arial" panose="020B0604020202020204" pitchFamily="34" charset="0"/>
                <a:cs typeface="Arial" panose="020B0604020202020204" pitchFamily="34" charset="0"/>
              </a:rPr>
              <a:t>involves </a:t>
            </a:r>
            <a:r>
              <a:rPr lang="en-CA" sz="1200" dirty="0" smtClean="0">
                <a:latin typeface="Arial" panose="020B0604020202020204" pitchFamily="34" charset="0"/>
                <a:cs typeface="Arial" panose="020B0604020202020204" pitchFamily="34" charset="0"/>
              </a:rPr>
              <a:t>borrowing large amounts of money over a long period of time (16-30 years, depending on the scenario) to </a:t>
            </a:r>
            <a:r>
              <a:rPr lang="en-CA" sz="1200" dirty="0">
                <a:latin typeface="Arial" panose="020B0604020202020204" pitchFamily="34" charset="0"/>
                <a:cs typeface="Arial" panose="020B0604020202020204" pitchFamily="34" charset="0"/>
              </a:rPr>
              <a:t>reduce electricity </a:t>
            </a:r>
            <a:r>
              <a:rPr lang="en-CA" sz="1200" dirty="0" smtClean="0">
                <a:latin typeface="Arial" panose="020B0604020202020204" pitchFamily="34" charset="0"/>
                <a:cs typeface="Arial" panose="020B0604020202020204" pitchFamily="34" charset="0"/>
              </a:rPr>
              <a:t>rates. This debt would be highly sensitive to interest rates which could extend repayment timelines or put significant pressure on electricity rates.  A long-term interest rate of 5% is assumed for this analysis.</a:t>
            </a:r>
            <a:endParaRPr lang="en-CA" sz="1200" b="1"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2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GA and HOEP provide a natural hedge against each other – when one goes up, the other goes down – keeping total electricity costs relatively stable and predictable. Smoothing only the GA would lead to greater price volatility for consumers</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unless the schedule and amount of ratepayer payments was defined relative to the actual cost of GA. </a:t>
            </a:r>
          </a:p>
          <a:p>
            <a:pPr marL="285750" lvl="1">
              <a:spcBef>
                <a:spcPts val="300"/>
              </a:spcBef>
              <a:buFont typeface="Arial" panose="020B0604020202020204" pitchFamily="34" charset="0"/>
              <a:buChar char="•"/>
            </a:pPr>
            <a:endParaRPr lang="en-CA" sz="12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Some Class A consumers pay limited GA and would receive little benefit under the financing proposal. These consumers also currently pay very low rates</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In addition, in </a:t>
            </a:r>
            <a:r>
              <a:rPr lang="en-CA" sz="1200" dirty="0">
                <a:latin typeface="Arial" panose="020B0604020202020204" pitchFamily="34" charset="0"/>
                <a:cs typeface="Arial" panose="020B0604020202020204" pitchFamily="34" charset="0"/>
              </a:rPr>
              <a:t>recognition that Class B electricity consumers pay the majority of GA costs, could limit GA cost reductions through financing to Class B consumers only</a:t>
            </a:r>
            <a:r>
              <a:rPr lang="en-CA" sz="1200" dirty="0" smtClean="0">
                <a:latin typeface="Arial" panose="020B0604020202020204" pitchFamily="34" charset="0"/>
                <a:cs typeface="Arial" panose="020B0604020202020204" pitchFamily="34" charset="0"/>
              </a:rPr>
              <a:t>.</a:t>
            </a:r>
          </a:p>
          <a:p>
            <a:pPr marL="0" lvl="1" indent="0">
              <a:spcBef>
                <a:spcPts val="300"/>
              </a:spcBef>
              <a:buNone/>
            </a:pPr>
            <a:endParaRPr lang="en-CA" sz="12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Should Ontario electricity demand be lower than forecasted, the cost of paying off the debt will be spread over a smaller pool of consumption, further increasing future costs for individual ratepayers.</a:t>
            </a:r>
          </a:p>
          <a:p>
            <a:pPr marL="285750" lvl="1">
              <a:spcBef>
                <a:spcPts val="300"/>
              </a:spcBef>
              <a:buFont typeface="Arial" panose="020B0604020202020204" pitchFamily="34" charset="0"/>
              <a:buChar char="•"/>
            </a:pPr>
            <a:endParaRPr lang="en-CA" sz="1200" dirty="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200" dirty="0" smtClean="0">
              <a:latin typeface="Arial" panose="020B0604020202020204" pitchFamily="34" charset="0"/>
              <a:cs typeface="Arial" panose="020B0604020202020204" pitchFamily="34" charset="0"/>
            </a:endParaRPr>
          </a:p>
          <a:p>
            <a:pPr marL="285750" lvl="1">
              <a:spcBef>
                <a:spcPts val="300"/>
              </a:spcBef>
              <a:buFont typeface="Arial" panose="020B0604020202020204" pitchFamily="34" charset="0"/>
              <a:buChar char="•"/>
            </a:pPr>
            <a:endParaRPr lang="en-CA" sz="1200" dirty="0">
              <a:latin typeface="Arial" panose="020B0604020202020204" pitchFamily="34" charset="0"/>
              <a:cs typeface="Arial" panose="020B0604020202020204" pitchFamily="34" charset="0"/>
            </a:endParaRPr>
          </a:p>
          <a:p>
            <a:pPr marL="0" indent="0">
              <a:buNone/>
            </a:pPr>
            <a:endParaRPr lang="en-CA" sz="1200" dirty="0"/>
          </a:p>
        </p:txBody>
      </p:sp>
    </p:spTree>
    <p:extLst>
      <p:ext uri="{BB962C8B-B14F-4D97-AF65-F5344CB8AC3E}">
        <p14:creationId xmlns:p14="http://schemas.microsoft.com/office/powerpoint/2010/main" val="32076575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a:graphicFrameLocks/>
          </p:cNvGraphicFramePr>
          <p:nvPr>
            <p:extLst>
              <p:ext uri="{D42A27DB-BD31-4B8C-83A1-F6EECF244321}">
                <p14:modId xmlns:p14="http://schemas.microsoft.com/office/powerpoint/2010/main" val="396061015"/>
              </p:ext>
            </p:extLst>
          </p:nvPr>
        </p:nvGraphicFramePr>
        <p:xfrm>
          <a:off x="0" y="1862004"/>
          <a:ext cx="8667590" cy="3664737"/>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5"/>
          <p:cNvSpPr>
            <a:spLocks noGrp="1"/>
          </p:cNvSpPr>
          <p:nvPr>
            <p:ph sz="quarter" idx="4294967295"/>
          </p:nvPr>
        </p:nvSpPr>
        <p:spPr>
          <a:xfrm>
            <a:off x="539802" y="1196752"/>
            <a:ext cx="8136904" cy="648072"/>
          </a:xfrm>
          <a:prstGeom prst="rect">
            <a:avLst/>
          </a:prstGeom>
        </p:spPr>
        <p:txBody>
          <a:bodyPr>
            <a:noAutofit/>
          </a:bodyPr>
          <a:lstStyle/>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this option, the starting GA payment from all ratepayers in 2017 is lowered by $2.5 billion and increases at 2% each year – up to a cap of no more than $2 billion more than the true cost of GA in any year – until the borrowed money is paid back in 2032.</a:t>
            </a:r>
            <a:endParaRPr lang="en-CA"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Low / GA Financing – Impact on Residential Electricity Bills</a:t>
            </a:r>
            <a:endParaRPr lang="en-CA" sz="2400" b="0" dirty="0">
              <a:solidFill>
                <a:srgbClr val="FF0000"/>
              </a:solidFill>
            </a:endParaRPr>
          </a:p>
        </p:txBody>
      </p:sp>
      <p:sp>
        <p:nvSpPr>
          <p:cNvPr id="4" name="TextBox 3"/>
          <p:cNvSpPr txBox="1"/>
          <p:nvPr/>
        </p:nvSpPr>
        <p:spPr>
          <a:xfrm>
            <a:off x="179512" y="5590981"/>
            <a:ext cx="8568952" cy="646331"/>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By </a:t>
            </a:r>
            <a:r>
              <a:rPr lang="en-CA" sz="1200" b="1" dirty="0" smtClean="0">
                <a:latin typeface="Arial" panose="020B0604020202020204" pitchFamily="34" charset="0"/>
                <a:cs typeface="Arial" panose="020B0604020202020204" pitchFamily="34" charset="0"/>
              </a:rPr>
              <a:t>borrowing up to $9.3 billion</a:t>
            </a:r>
            <a:r>
              <a:rPr lang="en-CA" sz="1200" dirty="0" smtClean="0">
                <a:latin typeface="Arial" panose="020B0604020202020204" pitchFamily="34" charset="0"/>
                <a:cs typeface="Arial" panose="020B0604020202020204" pitchFamily="34" charset="0"/>
              </a:rPr>
              <a:t>, this scenario results in </a:t>
            </a:r>
            <a:r>
              <a:rPr lang="en-CA" sz="1200" b="1" dirty="0" smtClean="0">
                <a:latin typeface="Arial" panose="020B0604020202020204" pitchFamily="34" charset="0"/>
                <a:cs typeface="Arial" panose="020B0604020202020204" pitchFamily="34" charset="0"/>
              </a:rPr>
              <a:t>a short-term residential electricity cost reduction of up to $14/month</a:t>
            </a:r>
            <a:r>
              <a:rPr lang="en-CA" sz="1200" dirty="0" smtClean="0">
                <a:latin typeface="Arial" panose="020B0604020202020204" pitchFamily="34" charset="0"/>
                <a:cs typeface="Arial" panose="020B0604020202020204" pitchFamily="34" charset="0"/>
              </a:rPr>
              <a:t> at the cost of </a:t>
            </a:r>
            <a:r>
              <a:rPr lang="en-CA" sz="1200" b="1" dirty="0" smtClean="0">
                <a:latin typeface="Arial" panose="020B0604020202020204" pitchFamily="34" charset="0"/>
                <a:cs typeface="Arial" panose="020B0604020202020204" pitchFamily="34" charset="0"/>
              </a:rPr>
              <a:t>increased future electricity bills over 10 years of up to $11/month</a:t>
            </a:r>
            <a:r>
              <a:rPr lang="en-CA" sz="1200" dirty="0" smtClean="0">
                <a:latin typeface="Arial" panose="020B0604020202020204" pitchFamily="34" charset="0"/>
                <a:cs typeface="Arial" panose="020B0604020202020204" pitchFamily="34" charset="0"/>
              </a:rPr>
              <a:t> above the true cost of electricity production.</a:t>
            </a:r>
          </a:p>
        </p:txBody>
      </p:sp>
      <p:cxnSp>
        <p:nvCxnSpPr>
          <p:cNvPr id="8" name="Straight Arrow Connector 7"/>
          <p:cNvCxnSpPr/>
          <p:nvPr/>
        </p:nvCxnSpPr>
        <p:spPr>
          <a:xfrm>
            <a:off x="1979712" y="3060656"/>
            <a:ext cx="3869" cy="249282"/>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013343" y="3162113"/>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93536" y="3487087"/>
            <a:ext cx="1790876" cy="276999"/>
          </a:xfrm>
          <a:prstGeom prst="rect">
            <a:avLst/>
          </a:prstGeom>
          <a:solidFill>
            <a:schemeClr val="bg1"/>
          </a:solidFill>
          <a:ln w="28575">
            <a:solidFill>
              <a:schemeClr val="accent1"/>
            </a:solidFill>
          </a:ln>
        </p:spPr>
        <p:txBody>
          <a:bodyPr wrap="none" rtlCol="0">
            <a:spAutoFit/>
          </a:bodyPr>
          <a:lstStyle/>
          <a:p>
            <a:pPr algn="ctr"/>
            <a:r>
              <a:rPr lang="en-CA" sz="1200" dirty="0" smtClean="0"/>
              <a:t>$14/month decrease</a:t>
            </a:r>
            <a:endParaRPr lang="en-CA" sz="1200" dirty="0"/>
          </a:p>
        </p:txBody>
      </p:sp>
      <p:cxnSp>
        <p:nvCxnSpPr>
          <p:cNvPr id="11" name="Straight Arrow Connector 10"/>
          <p:cNvCxnSpPr/>
          <p:nvPr/>
        </p:nvCxnSpPr>
        <p:spPr>
          <a:xfrm>
            <a:off x="4585526" y="2237629"/>
            <a:ext cx="762" cy="200771"/>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680012" y="2338014"/>
            <a:ext cx="324036" cy="44291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461337" y="2844507"/>
            <a:ext cx="1824538" cy="276999"/>
          </a:xfrm>
          <a:prstGeom prst="rect">
            <a:avLst/>
          </a:prstGeom>
          <a:solidFill>
            <a:schemeClr val="bg1"/>
          </a:solidFill>
          <a:ln w="19050">
            <a:solidFill>
              <a:srgbClr val="FF0000"/>
            </a:solidFill>
          </a:ln>
        </p:spPr>
        <p:txBody>
          <a:bodyPr wrap="none" rtlCol="0">
            <a:spAutoFit/>
          </a:bodyPr>
          <a:lstStyle/>
          <a:p>
            <a:pPr algn="ctr"/>
            <a:r>
              <a:rPr lang="en-CA" sz="1200" dirty="0" smtClean="0">
                <a:solidFill>
                  <a:srgbClr val="FF0000"/>
                </a:solidFill>
              </a:rPr>
              <a:t>$11/month pressure</a:t>
            </a:r>
            <a:endParaRPr lang="en-CA" sz="1200" dirty="0">
              <a:solidFill>
                <a:srgbClr val="FF0000"/>
              </a:solidFill>
            </a:endParaRPr>
          </a:p>
        </p:txBody>
      </p:sp>
    </p:spTree>
    <p:extLst>
      <p:ext uri="{BB962C8B-B14F-4D97-AF65-F5344CB8AC3E}">
        <p14:creationId xmlns:p14="http://schemas.microsoft.com/office/powerpoint/2010/main" val="31449186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a:graphicFrameLocks/>
          </p:cNvGraphicFramePr>
          <p:nvPr>
            <p:extLst>
              <p:ext uri="{D42A27DB-BD31-4B8C-83A1-F6EECF244321}">
                <p14:modId xmlns:p14="http://schemas.microsoft.com/office/powerpoint/2010/main" val="3001110712"/>
              </p:ext>
            </p:extLst>
          </p:nvPr>
        </p:nvGraphicFramePr>
        <p:xfrm>
          <a:off x="190981" y="1764951"/>
          <a:ext cx="8574741" cy="3824289"/>
        </p:xfrm>
        <a:graphic>
          <a:graphicData uri="http://schemas.openxmlformats.org/drawingml/2006/chart">
            <c:chart xmlns:c="http://schemas.openxmlformats.org/drawingml/2006/chart" xmlns:r="http://schemas.openxmlformats.org/officeDocument/2006/relationships" r:id="rId2"/>
          </a:graphicData>
        </a:graphic>
      </p:graphicFrame>
      <p:sp>
        <p:nvSpPr>
          <p:cNvPr id="5" name="Content Placeholder 5"/>
          <p:cNvSpPr>
            <a:spLocks noGrp="1"/>
          </p:cNvSpPr>
          <p:nvPr>
            <p:ph sz="quarter" idx="4294967295"/>
          </p:nvPr>
        </p:nvSpPr>
        <p:spPr>
          <a:xfrm>
            <a:off x="539552" y="1124744"/>
            <a:ext cx="8136904" cy="504056"/>
          </a:xfrm>
          <a:prstGeom prst="rect">
            <a:avLst/>
          </a:prstGeom>
        </p:spPr>
        <p:txBody>
          <a:bodyPr>
            <a:noAutofit/>
          </a:bodyPr>
          <a:lstStyle/>
          <a:p>
            <a:pPr marL="285750" lvl="1">
              <a:spcBef>
                <a:spcPts val="3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this option, the starting GA payment from all ratepayers in 2017 is lowered by $4.4 and $5 billion and increases at 2% each year until the borrowed money is paid back over a 25 and 30 year financing period respectively.</a:t>
            </a:r>
            <a:endParaRPr lang="en-CA"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High / GA Financing – Impact on Residential Electricity Bills</a:t>
            </a:r>
            <a:endParaRPr lang="en-CA" sz="2400" b="0" dirty="0">
              <a:solidFill>
                <a:srgbClr val="FF0000"/>
              </a:solidFill>
            </a:endParaRPr>
          </a:p>
        </p:txBody>
      </p:sp>
      <p:sp>
        <p:nvSpPr>
          <p:cNvPr id="4" name="TextBox 3"/>
          <p:cNvSpPr txBox="1"/>
          <p:nvPr/>
        </p:nvSpPr>
        <p:spPr>
          <a:xfrm>
            <a:off x="179512" y="5662989"/>
            <a:ext cx="8712968" cy="646331"/>
          </a:xfrm>
          <a:prstGeom prst="rect">
            <a:avLst/>
          </a:prstGeom>
          <a:noFill/>
        </p:spPr>
        <p:txBody>
          <a:bodyPr wrap="square" rtlCol="0">
            <a:spAutoFit/>
          </a:bodyPr>
          <a:lstStyle/>
          <a:p>
            <a:pPr lvl="1" indent="-171450">
              <a:spcBef>
                <a:spcPts val="60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By </a:t>
            </a:r>
            <a:r>
              <a:rPr lang="en-CA" sz="1200" b="1" dirty="0" smtClean="0">
                <a:latin typeface="Arial" panose="020B0604020202020204" pitchFamily="34" charset="0"/>
                <a:cs typeface="Arial" panose="020B0604020202020204" pitchFamily="34" charset="0"/>
              </a:rPr>
              <a:t>borrowing up to $65 billion</a:t>
            </a:r>
            <a:r>
              <a:rPr lang="en-CA" sz="1200" dirty="0" smtClean="0">
                <a:latin typeface="Arial" panose="020B0604020202020204" pitchFamily="34" charset="0"/>
                <a:cs typeface="Arial" panose="020B0604020202020204" pitchFamily="34" charset="0"/>
              </a:rPr>
              <a:t>, this scenario results in </a:t>
            </a:r>
            <a:r>
              <a:rPr lang="en-CA" sz="1200" b="1" dirty="0" smtClean="0">
                <a:latin typeface="Arial" panose="020B0604020202020204" pitchFamily="34" charset="0"/>
                <a:cs typeface="Arial" panose="020B0604020202020204" pitchFamily="34" charset="0"/>
              </a:rPr>
              <a:t>a short-term residential electricity cost reduction of up to $2</a:t>
            </a:r>
            <a:r>
              <a:rPr lang="en-CA" sz="1200" b="1" dirty="0" smtClean="0">
                <a:solidFill>
                  <a:schemeClr val="accent4">
                    <a:lumMod val="50000"/>
                    <a:lumOff val="50000"/>
                  </a:schemeClr>
                </a:solidFill>
                <a:latin typeface="Arial" panose="020B0604020202020204" pitchFamily="34" charset="0"/>
                <a:cs typeface="Arial" panose="020B0604020202020204" pitchFamily="34" charset="0"/>
              </a:rPr>
              <a:t>5</a:t>
            </a:r>
            <a:r>
              <a:rPr lang="en-CA" sz="1200" b="1" dirty="0" smtClean="0">
                <a:latin typeface="Arial" panose="020B0604020202020204" pitchFamily="34" charset="0"/>
                <a:cs typeface="Arial" panose="020B0604020202020204" pitchFamily="34" charset="0"/>
              </a:rPr>
              <a:t>-$28/month</a:t>
            </a:r>
            <a:r>
              <a:rPr lang="en-CA" sz="1200" dirty="0" smtClean="0">
                <a:latin typeface="Arial" panose="020B0604020202020204" pitchFamily="34" charset="0"/>
                <a:cs typeface="Arial" panose="020B0604020202020204" pitchFamily="34" charset="0"/>
              </a:rPr>
              <a:t> at the cost of </a:t>
            </a:r>
            <a:r>
              <a:rPr lang="en-CA" sz="1200" b="1" dirty="0" smtClean="0">
                <a:latin typeface="Arial" panose="020B0604020202020204" pitchFamily="34" charset="0"/>
                <a:cs typeface="Arial" panose="020B0604020202020204" pitchFamily="34" charset="0"/>
              </a:rPr>
              <a:t>increased future electricity bills over 12-17 years of up to $46-$51/month</a:t>
            </a:r>
            <a:r>
              <a:rPr lang="en-CA" sz="1200" dirty="0" smtClean="0">
                <a:latin typeface="Arial" panose="020B0604020202020204" pitchFamily="34" charset="0"/>
                <a:cs typeface="Arial" panose="020B0604020202020204" pitchFamily="34" charset="0"/>
              </a:rPr>
              <a:t> above the true cost of electricity production.</a:t>
            </a:r>
          </a:p>
        </p:txBody>
      </p:sp>
      <p:cxnSp>
        <p:nvCxnSpPr>
          <p:cNvPr id="8" name="Straight Arrow Connector 7"/>
          <p:cNvCxnSpPr/>
          <p:nvPr/>
        </p:nvCxnSpPr>
        <p:spPr>
          <a:xfrm flipH="1">
            <a:off x="2140744" y="3328131"/>
            <a:ext cx="4763" cy="345282"/>
          </a:xfrm>
          <a:prstGeom prst="straightConnector1">
            <a:avLst/>
          </a:prstGeom>
          <a:ln w="1905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195736" y="3500772"/>
            <a:ext cx="360387" cy="26613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627785" y="3841527"/>
            <a:ext cx="2154757" cy="276999"/>
          </a:xfrm>
          <a:prstGeom prst="rect">
            <a:avLst/>
          </a:prstGeom>
          <a:solidFill>
            <a:schemeClr val="bg1"/>
          </a:solidFill>
          <a:ln w="28575">
            <a:solidFill>
              <a:schemeClr val="accent1"/>
            </a:solidFill>
          </a:ln>
        </p:spPr>
        <p:txBody>
          <a:bodyPr wrap="none" rtlCol="0">
            <a:spAutoFit/>
          </a:bodyPr>
          <a:lstStyle/>
          <a:p>
            <a:pPr algn="ctr"/>
            <a:r>
              <a:rPr lang="en-CA" sz="1200" dirty="0" smtClean="0"/>
              <a:t>$25-$28/month decrease</a:t>
            </a:r>
            <a:endParaRPr lang="en-CA" sz="1200" dirty="0"/>
          </a:p>
        </p:txBody>
      </p:sp>
      <p:cxnSp>
        <p:nvCxnSpPr>
          <p:cNvPr id="11" name="Straight Arrow Connector 10"/>
          <p:cNvCxnSpPr/>
          <p:nvPr/>
        </p:nvCxnSpPr>
        <p:spPr>
          <a:xfrm>
            <a:off x="7884368" y="2005223"/>
            <a:ext cx="4267" cy="619022"/>
          </a:xfrm>
          <a:prstGeom prst="straightConnector1">
            <a:avLst/>
          </a:prstGeom>
          <a:ln w="190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7164288" y="2293255"/>
            <a:ext cx="648072" cy="72008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214561" y="3097631"/>
            <a:ext cx="1770036" cy="276999"/>
          </a:xfrm>
          <a:prstGeom prst="rect">
            <a:avLst/>
          </a:prstGeom>
          <a:solidFill>
            <a:schemeClr val="bg1"/>
          </a:solidFill>
          <a:ln w="19050">
            <a:solidFill>
              <a:srgbClr val="FF0000"/>
            </a:solidFill>
          </a:ln>
        </p:spPr>
        <p:txBody>
          <a:bodyPr wrap="none" rtlCol="0">
            <a:spAutoFit/>
          </a:bodyPr>
          <a:lstStyle/>
          <a:p>
            <a:pPr algn="ctr"/>
            <a:r>
              <a:rPr lang="en-CA" sz="1200" dirty="0" smtClean="0">
                <a:solidFill>
                  <a:srgbClr val="FF0000"/>
                </a:solidFill>
              </a:rPr>
              <a:t>$51/month pressure</a:t>
            </a:r>
            <a:endParaRPr lang="en-CA" sz="1200" dirty="0">
              <a:solidFill>
                <a:srgbClr val="FF0000"/>
              </a:solidFill>
            </a:endParaRPr>
          </a:p>
        </p:txBody>
      </p:sp>
    </p:spTree>
    <p:extLst>
      <p:ext uri="{BB962C8B-B14F-4D97-AF65-F5344CB8AC3E}">
        <p14:creationId xmlns:p14="http://schemas.microsoft.com/office/powerpoint/2010/main" val="26429088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540472" y="1269132"/>
            <a:ext cx="8222528" cy="647700"/>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r>
              <a:rPr lang="en-CA" sz="1400" dirty="0" smtClean="0">
                <a:latin typeface="Arial" panose="020B0604020202020204" pitchFamily="34" charset="0"/>
                <a:cs typeface="Arial" panose="020B0604020202020204" pitchFamily="34" charset="0"/>
              </a:rPr>
              <a:t>Below graph illustrates the estimated impact of the level of GA financing for an average Class A electricity consumer over a 25 year amortization period. </a:t>
            </a: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p:txBody>
      </p:sp>
      <p:sp>
        <p:nvSpPr>
          <p:cNvPr id="12" name="Title 1"/>
          <p:cNvSpPr>
            <a:spLocks noGrp="1"/>
          </p:cNvSpPr>
          <p:nvPr>
            <p:ph type="title"/>
          </p:nvPr>
        </p:nvSpPr>
        <p:spPr>
          <a:xfrm>
            <a:off x="478536" y="304800"/>
            <a:ext cx="8284464" cy="891952"/>
          </a:xfrm>
        </p:spPr>
        <p:txBody>
          <a:bodyPr>
            <a:noAutofit/>
          </a:bodyPr>
          <a:lstStyle/>
          <a:p>
            <a:r>
              <a:rPr lang="en-CA" sz="2400" b="0" dirty="0" smtClean="0">
                <a:latin typeface="Arial" panose="020B0604020202020204" pitchFamily="34" charset="0"/>
                <a:cs typeface="Arial" panose="020B0604020202020204" pitchFamily="34" charset="0"/>
              </a:rPr>
              <a:t>GA Financing – Impact of the Level of Financing on Large Industrial Electricity Consumers </a:t>
            </a:r>
            <a:endParaRPr lang="en-CA" sz="2400" b="0" dirty="0">
              <a:latin typeface="Arial" panose="020B0604020202020204" pitchFamily="34" charset="0"/>
              <a:cs typeface="Arial" panose="020B0604020202020204" pitchFamily="34" charset="0"/>
            </a:endParaRPr>
          </a:p>
        </p:txBody>
      </p:sp>
      <p:sp>
        <p:nvSpPr>
          <p:cNvPr id="3" name="TextBox 2"/>
          <p:cNvSpPr txBox="1"/>
          <p:nvPr/>
        </p:nvSpPr>
        <p:spPr>
          <a:xfrm>
            <a:off x="289560" y="5660395"/>
            <a:ext cx="8458200" cy="430887"/>
          </a:xfrm>
          <a:prstGeom prst="rect">
            <a:avLst/>
          </a:prstGeom>
          <a:noFill/>
        </p:spPr>
        <p:txBody>
          <a:bodyPr wrap="square" rtlCol="0">
            <a:spAutoFit/>
          </a:bodyPr>
          <a:lstStyle/>
          <a:p>
            <a:r>
              <a:rPr lang="en-CA" sz="1100" b="1" dirty="0" smtClean="0">
                <a:latin typeface="Arial" panose="020B0604020202020204" pitchFamily="34" charset="0"/>
                <a:cs typeface="Arial" panose="020B0604020202020204" pitchFamily="34" charset="0"/>
              </a:rPr>
              <a:t>Note: </a:t>
            </a:r>
            <a:r>
              <a:rPr lang="en-CA" sz="1100" dirty="0" smtClean="0">
                <a:latin typeface="Arial" panose="020B0604020202020204" pitchFamily="34" charset="0"/>
                <a:cs typeface="Arial" panose="020B0604020202020204" pitchFamily="34" charset="0"/>
              </a:rPr>
              <a:t>Assumes that demand by industrial sector continues at average 2011-2015 levels. Please see the Appendix or more information on the estimated impact on large industrial electricity consumers. </a:t>
            </a:r>
            <a:endParaRPr lang="en-CA" sz="1100" dirty="0">
              <a:latin typeface="Arial" panose="020B0604020202020204" pitchFamily="34" charset="0"/>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1946613950"/>
              </p:ext>
            </p:extLst>
          </p:nvPr>
        </p:nvGraphicFramePr>
        <p:xfrm>
          <a:off x="899592" y="1934000"/>
          <a:ext cx="7344816" cy="365524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2627784" y="4869160"/>
            <a:ext cx="1078992" cy="548640"/>
          </a:xfrm>
          <a:prstGeom prst="rect">
            <a:avLst/>
          </a:prstGeom>
          <a:solidFill>
            <a:schemeClr val="bg1"/>
          </a:solidFill>
        </p:spPr>
        <p:txBody>
          <a:bodyPr wrap="square" rtlCol="0">
            <a:spAutoFit/>
          </a:bodyPr>
          <a:lstStyle/>
          <a:p>
            <a:pPr algn="ctr"/>
            <a:endParaRPr lang="en-CA" sz="1050" dirty="0" smtClean="0"/>
          </a:p>
          <a:p>
            <a:pPr algn="ctr"/>
            <a:r>
              <a:rPr lang="en-CA" sz="900" dirty="0" smtClean="0"/>
              <a:t>-</a:t>
            </a:r>
          </a:p>
          <a:p>
            <a:pPr algn="ctr"/>
            <a:endParaRPr lang="en-CA" sz="1050" dirty="0"/>
          </a:p>
        </p:txBody>
      </p:sp>
    </p:spTree>
    <p:extLst>
      <p:ext uri="{BB962C8B-B14F-4D97-AF65-F5344CB8AC3E}">
        <p14:creationId xmlns:p14="http://schemas.microsoft.com/office/powerpoint/2010/main" val="5200230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323528" y="1268760"/>
            <a:ext cx="8510560" cy="773832"/>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r>
              <a:rPr lang="en-CA" sz="1400" dirty="0" smtClean="0">
                <a:latin typeface="Arial" panose="020B0604020202020204" pitchFamily="34" charset="0"/>
                <a:cs typeface="Arial" panose="020B0604020202020204" pitchFamily="34" charset="0"/>
              </a:rPr>
              <a:t>Below graphs illustrate the estimated impact under the </a:t>
            </a:r>
            <a:r>
              <a:rPr lang="en-CA" sz="1400" u="sng" dirty="0" smtClean="0">
                <a:latin typeface="Arial" panose="020B0604020202020204" pitchFamily="34" charset="0"/>
                <a:cs typeface="Arial" panose="020B0604020202020204" pitchFamily="34" charset="0"/>
              </a:rPr>
              <a:t>moderate GA financing scenario</a:t>
            </a:r>
            <a:r>
              <a:rPr lang="en-CA" sz="1400" dirty="0" smtClean="0">
                <a:latin typeface="Arial" panose="020B0604020202020204" pitchFamily="34" charset="0"/>
                <a:cs typeface="Arial" panose="020B0604020202020204" pitchFamily="34" charset="0"/>
              </a:rPr>
              <a:t> for an average Class A electricity consumer, a consumer that pays low GA (i.e., pulp and paper) and high GA (i.e., refining and chemical manufacturing). </a:t>
            </a:r>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smtClean="0">
              <a:latin typeface="Arial" panose="020B0604020202020204" pitchFamily="34" charset="0"/>
              <a:cs typeface="Arial" panose="020B0604020202020204" pitchFamily="34" charset="0"/>
            </a:endParaRPr>
          </a:p>
          <a:p>
            <a:pPr marL="285750" indent="-285750"/>
            <a:endParaRPr lang="en-CA" sz="1400" dirty="0">
              <a:latin typeface="Arial" panose="020B0604020202020204" pitchFamily="34" charset="0"/>
              <a:cs typeface="Arial" panose="020B0604020202020204" pitchFamily="34" charset="0"/>
            </a:endParaRPr>
          </a:p>
        </p:txBody>
      </p:sp>
      <p:sp>
        <p:nvSpPr>
          <p:cNvPr id="12" name="Title 1"/>
          <p:cNvSpPr>
            <a:spLocks noGrp="1"/>
          </p:cNvSpPr>
          <p:nvPr>
            <p:ph type="title"/>
          </p:nvPr>
        </p:nvSpPr>
        <p:spPr>
          <a:xfrm>
            <a:off x="251520" y="404664"/>
            <a:ext cx="8640960" cy="738336"/>
          </a:xfrm>
        </p:spPr>
        <p:txBody>
          <a:bodyPr>
            <a:noAutofit/>
          </a:bodyPr>
          <a:lstStyle/>
          <a:p>
            <a:r>
              <a:rPr lang="en-CA" sz="2400" b="0" dirty="0" smtClean="0">
                <a:latin typeface="Arial" panose="020B0604020202020204" pitchFamily="34" charset="0"/>
                <a:cs typeface="Arial" panose="020B0604020202020204" pitchFamily="34" charset="0"/>
              </a:rPr>
              <a:t>GA Financing – Illustrative Impact for Large Industrial Electricity Consumers</a:t>
            </a:r>
            <a:endParaRPr lang="en-CA" sz="2400" b="0" dirty="0">
              <a:latin typeface="Arial" panose="020B0604020202020204" pitchFamily="34" charset="0"/>
              <a:cs typeface="Arial" panose="020B0604020202020204" pitchFamily="34" charset="0"/>
            </a:endParaRPr>
          </a:p>
        </p:txBody>
      </p:sp>
      <p:sp>
        <p:nvSpPr>
          <p:cNvPr id="3" name="TextBox 2"/>
          <p:cNvSpPr txBox="1"/>
          <p:nvPr/>
        </p:nvSpPr>
        <p:spPr>
          <a:xfrm>
            <a:off x="289560" y="5660395"/>
            <a:ext cx="8458200" cy="261610"/>
          </a:xfrm>
          <a:prstGeom prst="rect">
            <a:avLst/>
          </a:prstGeom>
          <a:noFill/>
        </p:spPr>
        <p:txBody>
          <a:bodyPr wrap="square" rtlCol="0">
            <a:spAutoFit/>
          </a:bodyPr>
          <a:lstStyle/>
          <a:p>
            <a:r>
              <a:rPr lang="en-CA" sz="1100" b="1" dirty="0" smtClean="0">
                <a:latin typeface="Arial" panose="020B0604020202020204" pitchFamily="34" charset="0"/>
                <a:cs typeface="Arial" panose="020B0604020202020204" pitchFamily="34" charset="0"/>
              </a:rPr>
              <a:t>Note: </a:t>
            </a:r>
            <a:r>
              <a:rPr lang="en-CA" sz="1100" dirty="0" smtClean="0">
                <a:latin typeface="Arial" panose="020B0604020202020204" pitchFamily="34" charset="0"/>
                <a:cs typeface="Arial" panose="020B0604020202020204" pitchFamily="34" charset="0"/>
              </a:rPr>
              <a:t>Assumes that demand by industrial sector continues at average 2011-2015 levels. </a:t>
            </a:r>
            <a:endParaRPr lang="en-CA" sz="1100" dirty="0">
              <a:latin typeface="Arial" panose="020B0604020202020204" pitchFamily="34" charset="0"/>
              <a:cs typeface="Arial" panose="020B0604020202020204"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4112687963"/>
              </p:ext>
            </p:extLst>
          </p:nvPr>
        </p:nvGraphicFramePr>
        <p:xfrm>
          <a:off x="260466" y="2204864"/>
          <a:ext cx="2933700" cy="30527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a:graphicFrameLocks/>
          </p:cNvGraphicFramePr>
          <p:nvPr>
            <p:extLst>
              <p:ext uri="{D42A27DB-BD31-4B8C-83A1-F6EECF244321}">
                <p14:modId xmlns:p14="http://schemas.microsoft.com/office/powerpoint/2010/main" val="2817098606"/>
              </p:ext>
            </p:extLst>
          </p:nvPr>
        </p:nvGraphicFramePr>
        <p:xfrm>
          <a:off x="3051810" y="2204864"/>
          <a:ext cx="2933700" cy="30527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a:graphicFrameLocks/>
          </p:cNvGraphicFramePr>
          <p:nvPr>
            <p:extLst>
              <p:ext uri="{D42A27DB-BD31-4B8C-83A1-F6EECF244321}">
                <p14:modId xmlns:p14="http://schemas.microsoft.com/office/powerpoint/2010/main" val="1108839506"/>
              </p:ext>
            </p:extLst>
          </p:nvPr>
        </p:nvGraphicFramePr>
        <p:xfrm>
          <a:off x="5849334" y="2204864"/>
          <a:ext cx="2933700" cy="30527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25930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640960" cy="792088"/>
          </a:xfrm>
        </p:spPr>
        <p:txBody>
          <a:bodyPr>
            <a:noAutofit/>
          </a:bodyPr>
          <a:lstStyle/>
          <a:p>
            <a:r>
              <a:rPr lang="en-US" sz="2400" b="0" dirty="0">
                <a:latin typeface="Arial" pitchFamily="34" charset="0"/>
                <a:cs typeface="Arial" pitchFamily="34" charset="0"/>
              </a:rPr>
              <a:t>Proposed </a:t>
            </a:r>
            <a:r>
              <a:rPr lang="en-US" sz="2400" b="0" dirty="0" smtClean="0">
                <a:latin typeface="Arial" pitchFamily="34" charset="0"/>
                <a:cs typeface="Arial" pitchFamily="34" charset="0"/>
              </a:rPr>
              <a:t>Options </a:t>
            </a:r>
            <a:r>
              <a:rPr lang="en-US" sz="2400" b="0" dirty="0">
                <a:latin typeface="Arial" pitchFamily="34" charset="0"/>
                <a:cs typeface="Arial" pitchFamily="34" charset="0"/>
              </a:rPr>
              <a:t>– </a:t>
            </a:r>
            <a:r>
              <a:rPr lang="en-CA" sz="2400" b="0" dirty="0">
                <a:latin typeface="Arial" pitchFamily="34" charset="0"/>
                <a:cs typeface="Arial" pitchFamily="34" charset="0"/>
              </a:rPr>
              <a:t>Potential Savings for Average Industrial Electricity </a:t>
            </a:r>
            <a:r>
              <a:rPr lang="en-CA" sz="2400" b="0" dirty="0" smtClean="0">
                <a:latin typeface="Arial" pitchFamily="34" charset="0"/>
                <a:cs typeface="Arial" pitchFamily="34" charset="0"/>
              </a:rPr>
              <a:t>Consumers</a:t>
            </a:r>
            <a:endParaRPr lang="en-CA" sz="2400" dirty="0"/>
          </a:p>
        </p:txBody>
      </p:sp>
      <p:graphicFrame>
        <p:nvGraphicFramePr>
          <p:cNvPr id="4" name="Content Placeholder 3"/>
          <p:cNvGraphicFramePr>
            <a:graphicFrameLocks/>
          </p:cNvGraphicFramePr>
          <p:nvPr>
            <p:extLst>
              <p:ext uri="{D42A27DB-BD31-4B8C-83A1-F6EECF244321}">
                <p14:modId xmlns:p14="http://schemas.microsoft.com/office/powerpoint/2010/main" val="472237361"/>
              </p:ext>
            </p:extLst>
          </p:nvPr>
        </p:nvGraphicFramePr>
        <p:xfrm>
          <a:off x="395536" y="1412776"/>
          <a:ext cx="8640961" cy="1859280"/>
        </p:xfrm>
        <a:graphic>
          <a:graphicData uri="http://schemas.openxmlformats.org/drawingml/2006/table">
            <a:tbl>
              <a:tblPr firstRow="1" bandRow="1">
                <a:tableStyleId>{C4B1156A-380E-4F78-BDF5-A606A8083BF9}</a:tableStyleId>
              </a:tblPr>
              <a:tblGrid>
                <a:gridCol w="3712913"/>
                <a:gridCol w="540060"/>
                <a:gridCol w="540060"/>
                <a:gridCol w="540060"/>
                <a:gridCol w="540060"/>
                <a:gridCol w="540060"/>
                <a:gridCol w="540060"/>
                <a:gridCol w="524059"/>
                <a:gridCol w="1163629"/>
              </a:tblGrid>
              <a:tr h="261172">
                <a:tc>
                  <a:txBody>
                    <a:bodyPr/>
                    <a:lstStyle/>
                    <a:p>
                      <a:r>
                        <a:rPr lang="en-CA" sz="1000" b="0" i="1" dirty="0" smtClean="0">
                          <a:solidFill>
                            <a:schemeClr val="tx1"/>
                          </a:solidFill>
                          <a:latin typeface="Arial" pitchFamily="34" charset="0"/>
                          <a:cs typeface="Arial" pitchFamily="34" charset="0"/>
                        </a:rPr>
                        <a:t>$/</a:t>
                      </a:r>
                      <a:r>
                        <a:rPr lang="en-CA" sz="1000" b="0" i="1" dirty="0" err="1" smtClean="0">
                          <a:solidFill>
                            <a:schemeClr val="tx1"/>
                          </a:solidFill>
                          <a:latin typeface="Arial" pitchFamily="34" charset="0"/>
                          <a:cs typeface="Arial" pitchFamily="34" charset="0"/>
                        </a:rPr>
                        <a:t>MWh</a:t>
                      </a:r>
                      <a:endParaRPr lang="en-CA" sz="1000" b="0" i="1"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2016</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2017</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2018</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2019</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2020</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2021</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2022</a:t>
                      </a:r>
                      <a:endParaRPr lang="en-CA" sz="1000" dirty="0">
                        <a:solidFill>
                          <a:schemeClr val="tx1"/>
                        </a:solidFill>
                        <a:latin typeface="Arial" pitchFamily="34" charset="0"/>
                        <a:cs typeface="Arial" pitchFamily="34" charset="0"/>
                      </a:endParaRPr>
                    </a:p>
                  </a:txBody>
                  <a:tcPr/>
                </a:tc>
                <a:tc>
                  <a:txBody>
                    <a:bodyPr/>
                    <a:lstStyle/>
                    <a:p>
                      <a:pPr algn="ctr"/>
                      <a:r>
                        <a:rPr lang="en-CA" sz="1000" dirty="0" smtClean="0">
                          <a:solidFill>
                            <a:schemeClr val="tx1"/>
                          </a:solidFill>
                          <a:latin typeface="Arial" pitchFamily="34" charset="0"/>
                          <a:cs typeface="Arial" pitchFamily="34" charset="0"/>
                        </a:rPr>
                        <a:t>Timing of Benefit</a:t>
                      </a:r>
                      <a:endParaRPr lang="en-CA" sz="1000" dirty="0">
                        <a:solidFill>
                          <a:schemeClr val="tx1"/>
                        </a:solidFill>
                        <a:latin typeface="Arial" pitchFamily="34" charset="0"/>
                        <a:cs typeface="Arial" pitchFamily="34" charset="0"/>
                      </a:endParaRPr>
                    </a:p>
                  </a:txBody>
                  <a:tcPr/>
                </a:tc>
              </a:tr>
              <a:tr h="182880">
                <a:tc>
                  <a:txBody>
                    <a:bodyPr/>
                    <a:lstStyle/>
                    <a:p>
                      <a:pPr marL="228600" indent="-228600">
                        <a:buFont typeface="+mj-lt"/>
                        <a:buAutoNum type="arabicPeriod"/>
                      </a:pPr>
                      <a:r>
                        <a:rPr lang="en-CA" sz="1000" dirty="0" smtClean="0">
                          <a:solidFill>
                            <a:schemeClr val="tx1"/>
                          </a:solidFill>
                          <a:latin typeface="Arial" pitchFamily="34" charset="0"/>
                          <a:cs typeface="Arial" pitchFamily="34" charset="0"/>
                        </a:rPr>
                        <a:t>Global</a:t>
                      </a:r>
                      <a:r>
                        <a:rPr lang="en-CA" sz="1000" baseline="0" dirty="0" smtClean="0">
                          <a:solidFill>
                            <a:schemeClr val="tx1"/>
                          </a:solidFill>
                          <a:latin typeface="Arial" pitchFamily="34" charset="0"/>
                          <a:cs typeface="Arial" pitchFamily="34" charset="0"/>
                        </a:rPr>
                        <a:t> </a:t>
                      </a:r>
                      <a:r>
                        <a:rPr lang="en-CA" sz="1000" dirty="0" smtClean="0">
                          <a:solidFill>
                            <a:schemeClr val="tx1"/>
                          </a:solidFill>
                          <a:latin typeface="Arial" pitchFamily="34" charset="0"/>
                          <a:cs typeface="Arial" pitchFamily="34" charset="0"/>
                        </a:rPr>
                        <a:t>Adjustment  (GA) Financing </a:t>
                      </a:r>
                      <a:r>
                        <a:rPr lang="en-CA" sz="1000" baseline="0" dirty="0" smtClean="0">
                          <a:solidFill>
                            <a:schemeClr val="tx1"/>
                          </a:solidFill>
                          <a:latin typeface="Arial" pitchFamily="34" charset="0"/>
                          <a:cs typeface="Arial" pitchFamily="34" charset="0"/>
                        </a:rPr>
                        <a:t> (Moderate)</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a:t>
                      </a:r>
                      <a:endParaRPr lang="en-CA" sz="1000" strike="no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17.49</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15.01</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12.49</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 14.91</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6.32</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 4.03</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r h="182880">
                <a:tc>
                  <a:txBody>
                    <a:bodyPr/>
                    <a:lstStyle/>
                    <a:p>
                      <a:pPr marL="4763" marR="0" lvl="1" indent="0" algn="l" defTabSz="914400" rtl="0" eaLnBrk="1" fontAlgn="auto" latinLnBrk="0" hangingPunct="1">
                        <a:lnSpc>
                          <a:spcPct val="100000"/>
                        </a:lnSpc>
                        <a:spcBef>
                          <a:spcPts val="0"/>
                        </a:spcBef>
                        <a:spcAft>
                          <a:spcPts val="0"/>
                        </a:spcAft>
                        <a:buClrTx/>
                        <a:buSzTx/>
                        <a:buFont typeface="+mj-lt"/>
                        <a:buNone/>
                        <a:tabLst/>
                        <a:defRPr/>
                      </a:pPr>
                      <a:r>
                        <a:rPr lang="en-CA" sz="1000" dirty="0" smtClean="0">
                          <a:latin typeface="Arial" pitchFamily="34" charset="0"/>
                          <a:cs typeface="Arial" pitchFamily="34" charset="0"/>
                        </a:rPr>
                        <a:t>2..   Delivery</a:t>
                      </a:r>
                      <a:r>
                        <a:rPr lang="en-CA" sz="1000" baseline="0" dirty="0" smtClean="0">
                          <a:latin typeface="Arial" pitchFamily="34" charset="0"/>
                          <a:cs typeface="Arial" pitchFamily="34" charset="0"/>
                        </a:rPr>
                        <a:t> </a:t>
                      </a:r>
                      <a:r>
                        <a:rPr lang="en-CA" sz="1000" dirty="0" smtClean="0">
                          <a:latin typeface="Arial" pitchFamily="34" charset="0"/>
                          <a:cs typeface="Arial" pitchFamily="34" charset="0"/>
                        </a:rPr>
                        <a:t>Rate Relief </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N/A</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lvl="1" indent="-228600">
                        <a:buFont typeface="+mj-lt"/>
                        <a:buAutoNum type="arabicPeriod" startAt="3"/>
                      </a:pPr>
                      <a:r>
                        <a:rPr lang="en-CA" sz="1000" baseline="0" dirty="0" smtClean="0">
                          <a:solidFill>
                            <a:schemeClr val="tx1"/>
                          </a:solidFill>
                          <a:latin typeface="Arial" pitchFamily="34" charset="0"/>
                          <a:cs typeface="Arial" pitchFamily="34" charset="0"/>
                        </a:rPr>
                        <a:t>Electricity Support Programs</a:t>
                      </a:r>
                    </a:p>
                  </a:txBody>
                  <a:tcPr>
                    <a:lnR w="12700" cap="flat" cmpd="sng" algn="ctr">
                      <a:solidFill>
                        <a:schemeClr val="tx1"/>
                      </a:solidFill>
                      <a:prstDash val="solid"/>
                      <a:round/>
                      <a:headEnd type="none" w="med" len="med"/>
                      <a:tailEnd type="none" w="med" len="med"/>
                    </a:lnR>
                    <a:solidFill>
                      <a:schemeClr val="bg1"/>
                    </a:solidFill>
                  </a:tcPr>
                </a:tc>
                <a:tc gridSpan="8">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a:pPr>
                      <a:r>
                        <a:rPr lang="en-CA" sz="1000" baseline="0" dirty="0" smtClean="0">
                          <a:solidFill>
                            <a:schemeClr val="tx1"/>
                          </a:solidFill>
                          <a:latin typeface="Arial" pitchFamily="34" charset="0"/>
                          <a:cs typeface="Arial" pitchFamily="34" charset="0"/>
                        </a:rPr>
                        <a:t>Ontario  Electricity Support Program (OESP)*</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1.10</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1.10</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1.10</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1.10</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1.10</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1.10</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Immediate</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startAt="2"/>
                      </a:pPr>
                      <a:r>
                        <a:rPr lang="en-CA" sz="1000" baseline="0" dirty="0" smtClean="0">
                          <a:solidFill>
                            <a:schemeClr val="tx1"/>
                          </a:solidFill>
                          <a:latin typeface="Arial" pitchFamily="34" charset="0"/>
                          <a:cs typeface="Arial" pitchFamily="34" charset="0"/>
                        </a:rPr>
                        <a:t>Low-Income Conservation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N/A</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startAt="3"/>
                      </a:pPr>
                      <a:r>
                        <a:rPr lang="en-CA" sz="1000" baseline="0" dirty="0" smtClean="0">
                          <a:solidFill>
                            <a:schemeClr val="tx1"/>
                          </a:solidFill>
                          <a:latin typeface="Arial" pitchFamily="34" charset="0"/>
                          <a:cs typeface="Arial" pitchFamily="34" charset="0"/>
                        </a:rPr>
                        <a:t>First Nations Rate</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N/A</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6" name="TextBox 5"/>
          <p:cNvSpPr txBox="1"/>
          <p:nvPr/>
        </p:nvSpPr>
        <p:spPr>
          <a:xfrm>
            <a:off x="76385" y="5733256"/>
            <a:ext cx="9036496" cy="338554"/>
          </a:xfrm>
          <a:prstGeom prst="rect">
            <a:avLst/>
          </a:prstGeom>
          <a:solidFill>
            <a:schemeClr val="bg1"/>
          </a:solidFill>
        </p:spPr>
        <p:txBody>
          <a:bodyPr wrap="square" rtlCol="0">
            <a:spAutoFit/>
          </a:bodyPr>
          <a:lstStyle/>
          <a:p>
            <a:r>
              <a:rPr lang="en-CA" sz="800" b="1" strike="sngStrike" dirty="0" smtClean="0">
                <a:latin typeface="Arial" pitchFamily="34" charset="0"/>
                <a:cs typeface="Arial" panose="020B0604020202020204" pitchFamily="34" charset="0"/>
              </a:rPr>
              <a:t> </a:t>
            </a:r>
          </a:p>
          <a:p>
            <a:r>
              <a:rPr lang="en-CA" sz="800" b="1" dirty="0" smtClean="0">
                <a:latin typeface="Arial" pitchFamily="34" charset="0"/>
                <a:cs typeface="Arial" panose="020B0604020202020204" pitchFamily="34" charset="0"/>
              </a:rPr>
              <a:t>*Note: </a:t>
            </a:r>
            <a:r>
              <a:rPr lang="en-CA" sz="800" dirty="0" smtClean="0">
                <a:latin typeface="Arial" pitchFamily="34" charset="0"/>
                <a:cs typeface="Arial" panose="020B0604020202020204" pitchFamily="34" charset="0"/>
              </a:rPr>
              <a:t>Savings </a:t>
            </a:r>
            <a:r>
              <a:rPr lang="en-CA" sz="800" dirty="0">
                <a:latin typeface="Arial" pitchFamily="34" charset="0"/>
                <a:cs typeface="Arial" panose="020B0604020202020204" pitchFamily="34" charset="0"/>
              </a:rPr>
              <a:t>based on current OESP charge as set by </a:t>
            </a:r>
            <a:r>
              <a:rPr lang="en-CA" sz="800" dirty="0" smtClean="0">
                <a:latin typeface="Arial" pitchFamily="34" charset="0"/>
                <a:cs typeface="Arial" panose="020B0604020202020204" pitchFamily="34" charset="0"/>
              </a:rPr>
              <a:t>OEB.</a:t>
            </a:r>
            <a:endParaRPr lang="en-CA" sz="800" b="1" dirty="0">
              <a:latin typeface="Arial" pitchFamily="34" charset="0"/>
              <a:cs typeface="Arial" panose="020B0604020202020204" pitchFamily="34" charset="0"/>
            </a:endParaRPr>
          </a:p>
        </p:txBody>
      </p:sp>
      <p:graphicFrame>
        <p:nvGraphicFramePr>
          <p:cNvPr id="7" name="Content Placeholder 3"/>
          <p:cNvGraphicFramePr>
            <a:graphicFrameLocks/>
          </p:cNvGraphicFramePr>
          <p:nvPr>
            <p:extLst>
              <p:ext uri="{D42A27DB-BD31-4B8C-83A1-F6EECF244321}">
                <p14:modId xmlns:p14="http://schemas.microsoft.com/office/powerpoint/2010/main" val="2596857979"/>
              </p:ext>
            </p:extLst>
          </p:nvPr>
        </p:nvGraphicFramePr>
        <p:xfrm>
          <a:off x="395536" y="4010000"/>
          <a:ext cx="8640960" cy="1615440"/>
        </p:xfrm>
        <a:graphic>
          <a:graphicData uri="http://schemas.openxmlformats.org/drawingml/2006/table">
            <a:tbl>
              <a:tblPr firstRow="1" bandRow="1">
                <a:tableStyleId>{C4B1156A-380E-4F78-BDF5-A606A8083BF9}</a:tableStyleId>
              </a:tblPr>
              <a:tblGrid>
                <a:gridCol w="3708983"/>
                <a:gridCol w="539489"/>
                <a:gridCol w="539489"/>
                <a:gridCol w="539489"/>
                <a:gridCol w="539489"/>
                <a:gridCol w="539489"/>
                <a:gridCol w="539489"/>
                <a:gridCol w="523504"/>
                <a:gridCol w="1171539"/>
              </a:tblGrid>
              <a:tr h="182880">
                <a:tc>
                  <a:txBody>
                    <a:bodyPr/>
                    <a:lstStyle/>
                    <a:p>
                      <a:r>
                        <a:rPr lang="en-CA" sz="1000" b="0" i="1" dirty="0" smtClean="0">
                          <a:solidFill>
                            <a:schemeClr val="tx1"/>
                          </a:solidFill>
                          <a:latin typeface="Arial" pitchFamily="34" charset="0"/>
                          <a:cs typeface="Arial" pitchFamily="34" charset="0"/>
                        </a:rPr>
                        <a:t>$/750kWh</a:t>
                      </a:r>
                      <a:endParaRPr lang="en-CA" sz="1000" b="0" i="1"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2016</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2017</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2018</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2019</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2020</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2021</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2022</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000" dirty="0" smtClean="0">
                          <a:solidFill>
                            <a:schemeClr val="tx1"/>
                          </a:solidFill>
                          <a:latin typeface="Arial" pitchFamily="34" charset="0"/>
                          <a:cs typeface="Arial" pitchFamily="34" charset="0"/>
                        </a:rPr>
                        <a:t>Timing of Benefit</a:t>
                      </a:r>
                      <a:endParaRPr lang="en-CA" sz="1000"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182880">
                <a:tc>
                  <a:txBody>
                    <a:bodyPr/>
                    <a:lstStyle/>
                    <a:p>
                      <a:pPr marL="228600" indent="-228600">
                        <a:buFont typeface="+mj-lt"/>
                        <a:buAutoNum type="arabicPeriod"/>
                      </a:pPr>
                      <a:r>
                        <a:rPr lang="en-CA" sz="1000" b="0" dirty="0" smtClean="0">
                          <a:solidFill>
                            <a:schemeClr val="tx1"/>
                          </a:solidFill>
                          <a:latin typeface="Arial" pitchFamily="34" charset="0"/>
                          <a:cs typeface="Arial" pitchFamily="34" charset="0"/>
                        </a:rPr>
                        <a:t>Enhanced Tax-based RPP Rebate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N/A</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lang="en-CA" sz="1000" b="0" dirty="0" smtClean="0">
                          <a:latin typeface="Arial" pitchFamily="34" charset="0"/>
                          <a:cs typeface="Arial" pitchFamily="34" charset="0"/>
                        </a:rPr>
                        <a:t>Contract Renegotiations</a:t>
                      </a:r>
                    </a:p>
                  </a:txBody>
                  <a:tcPr>
                    <a:lnR w="12700" cap="flat" cmpd="sng" algn="ctr">
                      <a:noFill/>
                      <a:prstDash val="solid"/>
                      <a:round/>
                      <a:headEnd type="none" w="med" len="med"/>
                      <a:tailEnd type="none" w="med" len="med"/>
                    </a:lnR>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a:tabLst/>
                        <a:defRPr/>
                      </a:pPr>
                      <a:r>
                        <a:rPr lang="en-CA" sz="1000" dirty="0" smtClean="0">
                          <a:latin typeface="Arial" pitchFamily="34" charset="0"/>
                          <a:cs typeface="Arial" pitchFamily="34" charset="0"/>
                        </a:rPr>
                        <a:t>Contract Extensions – Wind and Solar</a:t>
                      </a:r>
                      <a:endParaRPr lang="en-CA" sz="1000" strike="noStrike" baseline="0" dirty="0" smtClean="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startAt="2"/>
                      </a:pPr>
                      <a:r>
                        <a:rPr lang="en-CA" sz="1000" dirty="0" smtClean="0">
                          <a:latin typeface="Arial" panose="020B0604020202020204" pitchFamily="34" charset="0"/>
                          <a:cs typeface="Arial" panose="020B0604020202020204" pitchFamily="34" charset="0"/>
                        </a:rPr>
                        <a:t>Clean Energy Supply Contract</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28600" indent="-228600">
                        <a:buFont typeface="+mj-lt"/>
                        <a:buAutoNum type="arabicPeriod" startAt="3"/>
                      </a:pPr>
                      <a:r>
                        <a:rPr lang="en-CA" sz="1000" dirty="0" smtClean="0">
                          <a:solidFill>
                            <a:schemeClr val="tx1"/>
                          </a:solidFill>
                          <a:latin typeface="Arial" pitchFamily="34" charset="0"/>
                          <a:cs typeface="Arial" pitchFamily="34" charset="0"/>
                        </a:rPr>
                        <a:t>Conservation Amortization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dirty="0" smtClean="0">
                          <a:solidFill>
                            <a:schemeClr val="tx1"/>
                          </a:solidFill>
                          <a:latin typeface="Arial" pitchFamily="34" charset="0"/>
                          <a:cs typeface="Arial" pitchFamily="34" charset="0"/>
                        </a:rPr>
                        <a:t>-</a:t>
                      </a:r>
                      <a:endParaRPr lang="en-CA" sz="10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i="0" u="none" strike="noStrike" kern="1200" dirty="0" smtClean="0">
                          <a:solidFill>
                            <a:schemeClr val="tx1"/>
                          </a:solidFill>
                          <a:effectLst/>
                          <a:latin typeface="Arial" pitchFamily="34" charset="0"/>
                          <a:ea typeface="+mn-ea"/>
                          <a:cs typeface="Arial" pitchFamily="34" charset="0"/>
                        </a:rPr>
                        <a:t>1.12</a:t>
                      </a:r>
                      <a:endParaRPr lang="en-CA" sz="1000" b="0" i="0" u="none" strike="noStrike" kern="1200" dirty="0">
                        <a:solidFill>
                          <a:schemeClr val="tx1"/>
                        </a:solidFill>
                        <a:effectLst/>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i="0" u="none" strike="noStrike" kern="1200" dirty="0" smtClean="0">
                          <a:solidFill>
                            <a:schemeClr val="tx1"/>
                          </a:solidFill>
                          <a:effectLst/>
                          <a:latin typeface="Arial" pitchFamily="34" charset="0"/>
                          <a:ea typeface="+mn-ea"/>
                          <a:cs typeface="Arial" pitchFamily="34" charset="0"/>
                        </a:rPr>
                        <a:t>1.30</a:t>
                      </a:r>
                      <a:endParaRPr lang="en-CA" sz="1000" b="0" i="0" u="none" strike="noStrike" kern="1200" dirty="0">
                        <a:solidFill>
                          <a:schemeClr val="tx1"/>
                        </a:solidFill>
                        <a:effectLst/>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i="0" u="none" strike="noStrike" kern="1200" dirty="0" smtClean="0">
                          <a:solidFill>
                            <a:schemeClr val="tx1"/>
                          </a:solidFill>
                          <a:effectLst/>
                          <a:latin typeface="Arial" pitchFamily="34" charset="0"/>
                          <a:ea typeface="+mn-ea"/>
                          <a:cs typeface="Arial" pitchFamily="34" charset="0"/>
                        </a:rPr>
                        <a:t>0.80</a:t>
                      </a:r>
                      <a:endParaRPr lang="en-CA" sz="1000" b="0" i="0" u="none" strike="noStrike" kern="1200" dirty="0">
                        <a:solidFill>
                          <a:schemeClr val="tx1"/>
                        </a:solidFill>
                        <a:effectLst/>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i="0" u="none" strike="noStrike" kern="1200" dirty="0" smtClean="0">
                          <a:solidFill>
                            <a:schemeClr val="tx1"/>
                          </a:solidFill>
                          <a:effectLst/>
                          <a:latin typeface="Arial" pitchFamily="34" charset="0"/>
                          <a:ea typeface="+mn-ea"/>
                          <a:cs typeface="Arial" pitchFamily="34" charset="0"/>
                        </a:rPr>
                        <a:t>0.83</a:t>
                      </a:r>
                      <a:endParaRPr lang="en-CA" sz="1000" b="0" i="0" u="none" strike="noStrike" kern="1200" dirty="0">
                        <a:solidFill>
                          <a:schemeClr val="tx1"/>
                        </a:solidFill>
                        <a:effectLst/>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i="0" u="none" strike="noStrike" kern="1200" dirty="0" smtClean="0">
                          <a:solidFill>
                            <a:schemeClr val="tx1"/>
                          </a:solidFill>
                          <a:effectLst/>
                          <a:latin typeface="Arial" pitchFamily="34" charset="0"/>
                          <a:ea typeface="+mn-ea"/>
                          <a:cs typeface="Arial" pitchFamily="34" charset="0"/>
                        </a:rPr>
                        <a:t>0.57</a:t>
                      </a:r>
                      <a:endParaRPr lang="en-CA" sz="1000" b="0" i="0" u="none" strike="noStrike" kern="1200" dirty="0">
                        <a:solidFill>
                          <a:schemeClr val="tx1"/>
                        </a:solidFill>
                        <a:effectLst/>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i="0" u="none" strike="noStrike" kern="1200" dirty="0" smtClean="0">
                          <a:solidFill>
                            <a:schemeClr val="tx1"/>
                          </a:solidFill>
                          <a:effectLst/>
                          <a:latin typeface="Arial" pitchFamily="34" charset="0"/>
                          <a:ea typeface="+mn-ea"/>
                          <a:cs typeface="Arial" pitchFamily="34" charset="0"/>
                        </a:rPr>
                        <a:t>0.47</a:t>
                      </a:r>
                      <a:endParaRPr lang="en-CA" sz="1000" b="0" i="0" u="none" strike="noStrike" kern="1200" dirty="0">
                        <a:solidFill>
                          <a:schemeClr val="tx1"/>
                        </a:solidFill>
                        <a:effectLst/>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Immediate</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8" name="TextBox 7"/>
          <p:cNvSpPr txBox="1"/>
          <p:nvPr/>
        </p:nvSpPr>
        <p:spPr>
          <a:xfrm>
            <a:off x="395536" y="3620834"/>
            <a:ext cx="2880320" cy="276999"/>
          </a:xfrm>
          <a:prstGeom prst="rect">
            <a:avLst/>
          </a:prstGeom>
          <a:solidFill>
            <a:schemeClr val="bg1"/>
          </a:solidFill>
        </p:spPr>
        <p:txBody>
          <a:bodyPr wrap="square" rtlCol="0">
            <a:spAutoFit/>
          </a:bodyPr>
          <a:lstStyle/>
          <a:p>
            <a:r>
              <a:rPr lang="en-CA" sz="1200" b="1" dirty="0">
                <a:latin typeface="Arial" panose="020B0604020202020204" pitchFamily="34" charset="0"/>
                <a:cs typeface="Arial" panose="020B0604020202020204" pitchFamily="34" charset="0"/>
              </a:rPr>
              <a:t>Other Options to Consider:</a:t>
            </a:r>
          </a:p>
        </p:txBody>
      </p:sp>
    </p:spTree>
    <p:extLst>
      <p:ext uri="{BB962C8B-B14F-4D97-AF65-F5344CB8AC3E}">
        <p14:creationId xmlns:p14="http://schemas.microsoft.com/office/powerpoint/2010/main" val="9780042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5" y="332656"/>
            <a:ext cx="8665337" cy="720080"/>
          </a:xfrm>
        </p:spPr>
        <p:txBody>
          <a:bodyPr>
            <a:noAutofit/>
          </a:bodyPr>
          <a:lstStyle/>
          <a:p>
            <a:r>
              <a:rPr lang="en-CA" sz="2400" b="0" dirty="0" smtClean="0">
                <a:latin typeface="Arial" pitchFamily="34" charset="0"/>
                <a:cs typeface="Arial" pitchFamily="34" charset="0"/>
              </a:rPr>
              <a:t>Other Options Considered – Typical Residential  Electricity Consumer</a:t>
            </a:r>
            <a:endParaRPr lang="en-CA" sz="2400" b="0" dirty="0">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49994680"/>
              </p:ext>
            </p:extLst>
          </p:nvPr>
        </p:nvGraphicFramePr>
        <p:xfrm>
          <a:off x="395536" y="1253088"/>
          <a:ext cx="8496944" cy="4023360"/>
        </p:xfrm>
        <a:graphic>
          <a:graphicData uri="http://schemas.openxmlformats.org/drawingml/2006/table">
            <a:tbl>
              <a:tblPr firstRow="1" bandRow="1">
                <a:tableStyleId>{C4B1156A-380E-4F78-BDF5-A606A8083BF9}</a:tableStyleId>
              </a:tblPr>
              <a:tblGrid>
                <a:gridCol w="3960440"/>
                <a:gridCol w="576064"/>
                <a:gridCol w="576064"/>
                <a:gridCol w="576064"/>
                <a:gridCol w="576064"/>
                <a:gridCol w="576064"/>
                <a:gridCol w="558996"/>
                <a:gridCol w="1097188"/>
              </a:tblGrid>
              <a:tr h="216024">
                <a:tc>
                  <a:txBody>
                    <a:bodyPr/>
                    <a:lstStyle/>
                    <a:p>
                      <a:r>
                        <a:rPr lang="en-CA" sz="1200" b="0" i="1" dirty="0" smtClean="0">
                          <a:solidFill>
                            <a:schemeClr val="tx1"/>
                          </a:solidFill>
                          <a:latin typeface="Arial" pitchFamily="34" charset="0"/>
                          <a:cs typeface="Arial" pitchFamily="34" charset="0"/>
                        </a:rPr>
                        <a:t>$/750kWh</a:t>
                      </a:r>
                      <a:endParaRPr lang="en-CA" sz="1200" b="0" i="1"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2017</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2018</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2019</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2020</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2021</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2022</a:t>
                      </a:r>
                      <a:endParaRPr lang="en-CA" sz="1200" dirty="0">
                        <a:solidFill>
                          <a:schemeClr val="tx1"/>
                        </a:solidFill>
                        <a:latin typeface="Arial" pitchFamily="34" charset="0"/>
                        <a:cs typeface="Arial" pitchFamily="34" charset="0"/>
                      </a:endParaRPr>
                    </a:p>
                  </a:txBody>
                  <a:tcPr/>
                </a:tc>
                <a:tc>
                  <a:txBody>
                    <a:bodyPr/>
                    <a:lstStyle/>
                    <a:p>
                      <a:pPr algn="ctr"/>
                      <a:r>
                        <a:rPr lang="en-CA" sz="1200" dirty="0" smtClean="0">
                          <a:solidFill>
                            <a:schemeClr val="tx1"/>
                          </a:solidFill>
                          <a:latin typeface="Arial" pitchFamily="34" charset="0"/>
                          <a:cs typeface="Arial" pitchFamily="34" charset="0"/>
                        </a:rPr>
                        <a:t>Timing of Benefit</a:t>
                      </a:r>
                      <a:endParaRPr lang="en-CA" sz="1200" dirty="0">
                        <a:solidFill>
                          <a:schemeClr val="tx1"/>
                        </a:solidFill>
                        <a:latin typeface="Arial" pitchFamily="34" charset="0"/>
                        <a:cs typeface="Arial" pitchFamily="34" charset="0"/>
                      </a:endParaRPr>
                    </a:p>
                  </a:txBody>
                  <a:tcPr/>
                </a:tc>
              </a:tr>
              <a:tr h="171805">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200" strike="noStrike" baseline="0" dirty="0" smtClean="0">
                          <a:solidFill>
                            <a:schemeClr val="tx1"/>
                          </a:solidFill>
                          <a:latin typeface="Arial" pitchFamily="34" charset="0"/>
                          <a:cs typeface="Arial" pitchFamily="34" charset="0"/>
                        </a:rPr>
                        <a:t>Conservation Funding  Options</a:t>
                      </a:r>
                    </a:p>
                  </a:txBody>
                  <a:tcP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fontAlgn="b"/>
                      <a:endParaRPr lang="en-CA" sz="1200" b="0" i="0" u="none" strike="noStrike" dirty="0" smtClean="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800100" lvl="1" indent="-342900" algn="l" defTabSz="914400" rtl="0" eaLnBrk="1" latinLnBrk="0" hangingPunct="1">
                        <a:buFont typeface="+mj-lt"/>
                        <a:buAutoNum type="alphaLcPeriod"/>
                      </a:pPr>
                      <a:r>
                        <a:rPr lang="en-CA" sz="1200" kern="1200" dirty="0" smtClean="0">
                          <a:solidFill>
                            <a:schemeClr val="tx1"/>
                          </a:solidFill>
                          <a:latin typeface="Arial" pitchFamily="34" charset="0"/>
                          <a:ea typeface="+mn-ea"/>
                          <a:cs typeface="Arial" pitchFamily="34" charset="0"/>
                        </a:rPr>
                        <a:t>Amortize Conservation Program Costs (15-Year Amortization)</a:t>
                      </a:r>
                    </a:p>
                  </a:txBody>
                  <a:tcPr>
                    <a:solidFill>
                      <a:schemeClr val="bg1"/>
                    </a:solidFill>
                  </a:tcPr>
                </a:tc>
                <a:tc>
                  <a:txBody>
                    <a:bodyPr/>
                    <a:lstStyle/>
                    <a:p>
                      <a:pPr algn="ctr"/>
                      <a:r>
                        <a:rPr lang="en-CA" sz="1200" dirty="0" smtClean="0">
                          <a:solidFill>
                            <a:schemeClr val="tx1"/>
                          </a:solidFill>
                          <a:latin typeface="Arial" pitchFamily="34" charset="0"/>
                          <a:cs typeface="Arial" pitchFamily="34" charset="0"/>
                        </a:rPr>
                        <a:t>1.62</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1.88</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1.16</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1.20</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0.82</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0.69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800100" lvl="1" indent="-342900" algn="l" defTabSz="914400" rtl="0" eaLnBrk="1" latinLnBrk="0" hangingPunct="1">
                        <a:buFont typeface="+mj-lt"/>
                        <a:buAutoNum type="alphaLcPeriod" startAt="2"/>
                      </a:pPr>
                      <a:r>
                        <a:rPr lang="en-CA" sz="1200" kern="1200" dirty="0" smtClean="0">
                          <a:solidFill>
                            <a:schemeClr val="tx1"/>
                          </a:solidFill>
                          <a:latin typeface="Arial" pitchFamily="34" charset="0"/>
                          <a:ea typeface="+mn-ea"/>
                          <a:cs typeface="Arial" pitchFamily="34" charset="0"/>
                        </a:rPr>
                        <a:t>Fund Conservation Programs Through The Tax-Base</a:t>
                      </a:r>
                    </a:p>
                  </a:txBody>
                  <a:tcPr>
                    <a:solidFill>
                      <a:schemeClr val="bg1"/>
                    </a:solidFill>
                  </a:tcPr>
                </a:tc>
                <a:tc>
                  <a:txBody>
                    <a:bodyPr/>
                    <a:lstStyle/>
                    <a:p>
                      <a:pPr algn="ctr"/>
                      <a:r>
                        <a:rPr lang="en-CA" sz="1200" strike="noStrike" dirty="0" smtClean="0">
                          <a:solidFill>
                            <a:schemeClr val="tx1"/>
                          </a:solidFill>
                          <a:latin typeface="Arial" pitchFamily="34" charset="0"/>
                          <a:cs typeface="Arial" pitchFamily="34" charset="0"/>
                        </a:rPr>
                        <a:t>3.47</a:t>
                      </a:r>
                      <a:endParaRPr lang="en-CA" sz="12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strike="noStrike" dirty="0" smtClean="0">
                          <a:solidFill>
                            <a:schemeClr val="tx1"/>
                          </a:solidFill>
                          <a:latin typeface="Arial" pitchFamily="34" charset="0"/>
                          <a:cs typeface="Arial" pitchFamily="34" charset="0"/>
                        </a:rPr>
                        <a:t>3.83</a:t>
                      </a:r>
                      <a:endParaRPr lang="en-CA" sz="1200" strike="noStrike"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200" strike="noStrike" dirty="0" smtClean="0">
                          <a:solidFill>
                            <a:schemeClr val="tx1"/>
                          </a:solidFill>
                          <a:latin typeface="Arial" pitchFamily="34" charset="0"/>
                          <a:cs typeface="Arial" pitchFamily="34" charset="0"/>
                        </a:rPr>
                        <a:t>3.17</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200" strike="noStrike" dirty="0" smtClean="0">
                          <a:solidFill>
                            <a:schemeClr val="tx1"/>
                          </a:solidFill>
                          <a:latin typeface="Arial" pitchFamily="34" charset="0"/>
                          <a:cs typeface="Arial" pitchFamily="34" charset="0"/>
                        </a:rPr>
                        <a:t>3.35</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200" strike="noStrike" dirty="0" smtClean="0">
                          <a:solidFill>
                            <a:schemeClr val="tx1"/>
                          </a:solidFill>
                          <a:latin typeface="Arial" pitchFamily="34" charset="0"/>
                          <a:cs typeface="Arial" pitchFamily="34" charset="0"/>
                        </a:rPr>
                        <a:t>2.84</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200" strike="noStrike" dirty="0" smtClean="0">
                          <a:solidFill>
                            <a:schemeClr val="tx1"/>
                          </a:solidFill>
                          <a:latin typeface="Arial" pitchFamily="34" charset="0"/>
                          <a:cs typeface="Arial" pitchFamily="34" charset="0"/>
                        </a:rPr>
                        <a:t>2.90</a:t>
                      </a: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200" i="0" strike="noStrike" dirty="0" smtClean="0">
                          <a:solidFill>
                            <a:schemeClr val="tx1"/>
                          </a:solidFill>
                          <a:latin typeface="Arial" pitchFamily="34" charset="0"/>
                          <a:cs typeface="Arial" pitchFamily="34" charset="0"/>
                        </a:rPr>
                        <a:t>Eliminate the Industrial</a:t>
                      </a:r>
                      <a:r>
                        <a:rPr lang="en-CA" sz="1200" i="0" strike="noStrike" baseline="0" dirty="0" smtClean="0">
                          <a:solidFill>
                            <a:schemeClr val="tx1"/>
                          </a:solidFill>
                          <a:latin typeface="Arial" pitchFamily="34" charset="0"/>
                          <a:cs typeface="Arial" pitchFamily="34" charset="0"/>
                        </a:rPr>
                        <a:t> </a:t>
                      </a:r>
                      <a:r>
                        <a:rPr lang="en-CA" sz="1200" i="0" strike="noStrike" dirty="0" smtClean="0">
                          <a:solidFill>
                            <a:schemeClr val="tx1"/>
                          </a:solidFill>
                          <a:latin typeface="Arial" pitchFamily="34" charset="0"/>
                          <a:cs typeface="Arial" pitchFamily="34" charset="0"/>
                        </a:rPr>
                        <a:t>Conservation Initiative (ICI)</a:t>
                      </a:r>
                    </a:p>
                  </a:txBody>
                  <a:tcP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4.40</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4.24</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4.10</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4.24</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3.73</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3.58</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200" i="0" strike="noStrike" dirty="0" smtClean="0">
                          <a:solidFill>
                            <a:schemeClr val="tx1"/>
                          </a:solidFill>
                          <a:latin typeface="Arial" pitchFamily="34" charset="0"/>
                          <a:cs typeface="Arial" pitchFamily="34" charset="0"/>
                        </a:rPr>
                        <a:t>Cancel LRP I</a:t>
                      </a:r>
                    </a:p>
                  </a:txBody>
                  <a:tcP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strike="noStrike" dirty="0" smtClean="0">
                          <a:solidFill>
                            <a:schemeClr val="tx1"/>
                          </a:solidFill>
                          <a:latin typeface="Arial" pitchFamily="34" charset="0"/>
                          <a:cs typeface="Arial" pitchFamily="34" charset="0"/>
                        </a:rPr>
                        <a:t>-</a:t>
                      </a:r>
                      <a:endParaRPr lang="en-CA" sz="12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dirty="0" smtClean="0">
                          <a:solidFill>
                            <a:schemeClr val="tx1"/>
                          </a:solidFill>
                          <a:latin typeface="Arial" pitchFamily="34" charset="0"/>
                          <a:cs typeface="Arial" pitchFamily="34" charset="0"/>
                        </a:rPr>
                        <a:t>TBD</a:t>
                      </a:r>
                      <a:endParaRPr lang="en-CA" sz="12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dirty="0" smtClean="0">
                          <a:solidFill>
                            <a:schemeClr val="tx1"/>
                          </a:solidFill>
                          <a:latin typeface="Arial" pitchFamily="34" charset="0"/>
                          <a:cs typeface="Arial" pitchFamily="34" charset="0"/>
                        </a:rPr>
                        <a:t>TBD</a:t>
                      </a:r>
                      <a:endParaRPr lang="en-CA" sz="12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dirty="0" smtClean="0">
                          <a:solidFill>
                            <a:schemeClr val="tx1"/>
                          </a:solidFill>
                          <a:latin typeface="Arial" pitchFamily="34" charset="0"/>
                          <a:cs typeface="Arial" pitchFamily="34" charset="0"/>
                        </a:rPr>
                        <a:t>TBD</a:t>
                      </a:r>
                      <a:endParaRPr lang="en-CA" sz="12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i="0" dirty="0" smtClean="0">
                          <a:solidFill>
                            <a:schemeClr val="tx1"/>
                          </a:solidFill>
                          <a:latin typeface="Arial" pitchFamily="34" charset="0"/>
                          <a:cs typeface="Arial" pitchFamily="34" charset="0"/>
                        </a:rPr>
                        <a:t>TBD</a:t>
                      </a:r>
                      <a:endParaRPr lang="en-CA" sz="1200" i="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Medium-Term</a:t>
                      </a:r>
                    </a:p>
                  </a:txBody>
                  <a:tcPr anchor="ctr">
                    <a:solidFill>
                      <a:schemeClr val="bg1"/>
                    </a:solidFill>
                  </a:tcPr>
                </a:tc>
              </a:tr>
              <a:tr h="210312">
                <a:tc>
                  <a:txBody>
                    <a:bodyPr/>
                    <a:lstStyle/>
                    <a:p>
                      <a:pPr marL="0" indent="0">
                        <a:buFont typeface="+mj-lt"/>
                        <a:buNone/>
                      </a:pPr>
                      <a:r>
                        <a:rPr lang="en-CA" sz="1200" strike="noStrike" baseline="0" dirty="0" smtClean="0">
                          <a:solidFill>
                            <a:schemeClr val="tx1"/>
                          </a:solidFill>
                          <a:latin typeface="Arial" pitchFamily="34" charset="0"/>
                          <a:cs typeface="Arial" pitchFamily="34" charset="0"/>
                        </a:rPr>
                        <a:t>Expand the Scope of Trillium Trust to Make Investments in Energy Infrastructure (e.g., Transmission upgrade, etc.)</a:t>
                      </a:r>
                    </a:p>
                  </a:txBody>
                  <a:tcP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2.16</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2.16</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2.17</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Medium</a:t>
                      </a:r>
                      <a:r>
                        <a:rPr lang="en-CA" sz="1200" b="0" i="0" u="none" strike="noStrike" baseline="0" dirty="0" smtClean="0">
                          <a:solidFill>
                            <a:schemeClr val="tx1"/>
                          </a:solidFill>
                          <a:effectLst/>
                          <a:latin typeface="Arial" pitchFamily="34" charset="0"/>
                          <a:cs typeface="Arial" pitchFamily="34" charset="0"/>
                        </a:rPr>
                        <a:t> to Long-Term</a:t>
                      </a:r>
                      <a:endParaRPr lang="en-CA" sz="1200" b="0" i="0" u="none" strike="noStrike" dirty="0" smtClean="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200" dirty="0" smtClean="0">
                          <a:solidFill>
                            <a:schemeClr val="tx1"/>
                          </a:solidFill>
                          <a:latin typeface="Arial" pitchFamily="34" charset="0"/>
                          <a:cs typeface="Arial" pitchFamily="34" charset="0"/>
                        </a:rPr>
                        <a:t>Dedicate</a:t>
                      </a:r>
                      <a:r>
                        <a:rPr lang="en-CA" sz="1200" baseline="0" dirty="0" smtClean="0">
                          <a:solidFill>
                            <a:schemeClr val="tx1"/>
                          </a:solidFill>
                          <a:latin typeface="Arial" pitchFamily="34" charset="0"/>
                          <a:cs typeface="Arial" pitchFamily="34" charset="0"/>
                        </a:rPr>
                        <a:t> Departure Tax</a:t>
                      </a:r>
                      <a:endParaRPr lang="en-CA" sz="1200" dirty="0">
                        <a:solidFill>
                          <a:schemeClr val="tx1"/>
                        </a:solidFill>
                        <a:latin typeface="Arial" pitchFamily="34" charset="0"/>
                        <a:cs typeface="Arial" pitchFamily="34" charset="0"/>
                      </a:endParaRPr>
                    </a:p>
                  </a:txBody>
                  <a:tcP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1.39</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Immediate</a:t>
                      </a:r>
                      <a:endParaRPr lang="en-CA" sz="12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200" strike="noStrike" baseline="0" dirty="0" smtClean="0">
                          <a:solidFill>
                            <a:schemeClr val="tx1"/>
                          </a:solidFill>
                          <a:latin typeface="Arial" pitchFamily="34" charset="0"/>
                          <a:cs typeface="Arial" pitchFamily="34" charset="0"/>
                        </a:rPr>
                        <a:t>Give Residential Consumers More Rate Choices</a:t>
                      </a:r>
                      <a:endParaRPr lang="en-CA" sz="1200" strike="sngStrike" dirty="0" smtClean="0">
                        <a:solidFill>
                          <a:schemeClr val="tx1"/>
                        </a:solidFill>
                        <a:latin typeface="Arial" pitchFamily="34" charset="0"/>
                        <a:cs typeface="Arial" pitchFamily="34" charset="0"/>
                      </a:endParaRPr>
                    </a:p>
                  </a:txBody>
                  <a:tcP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200" b="0" i="0" u="none" strike="noStrike" dirty="0" smtClean="0">
                          <a:solidFill>
                            <a:schemeClr val="tx1"/>
                          </a:solidFill>
                          <a:effectLst/>
                          <a:latin typeface="Arial" pitchFamily="34" charset="0"/>
                          <a:cs typeface="Arial" pitchFamily="34" charset="0"/>
                        </a:rPr>
                        <a:t>n/a</a:t>
                      </a:r>
                      <a:endParaRPr lang="en-CA" sz="12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200" dirty="0" smtClean="0">
                          <a:solidFill>
                            <a:schemeClr val="tx1"/>
                          </a:solidFill>
                          <a:latin typeface="Arial" pitchFamily="34" charset="0"/>
                          <a:cs typeface="Arial" pitchFamily="34" charset="0"/>
                        </a:rPr>
                        <a:t>Help Small</a:t>
                      </a:r>
                      <a:r>
                        <a:rPr lang="en-CA" sz="1200" baseline="0" dirty="0" smtClean="0">
                          <a:solidFill>
                            <a:schemeClr val="tx1"/>
                          </a:solidFill>
                          <a:latin typeface="Arial" pitchFamily="34" charset="0"/>
                          <a:cs typeface="Arial" pitchFamily="34" charset="0"/>
                        </a:rPr>
                        <a:t> Business Manage Their Electricity Costs (i.e., </a:t>
                      </a:r>
                      <a:r>
                        <a:rPr lang="en-CA" sz="1200" dirty="0" smtClean="0">
                          <a:solidFill>
                            <a:schemeClr val="tx1"/>
                          </a:solidFill>
                          <a:latin typeface="Arial" pitchFamily="34" charset="0"/>
                          <a:cs typeface="Arial" pitchFamily="34" charset="0"/>
                        </a:rPr>
                        <a:t>End DRC early for </a:t>
                      </a:r>
                      <a:r>
                        <a:rPr lang="en-CA" sz="1200" strike="noStrike" baseline="0" dirty="0" smtClean="0">
                          <a:solidFill>
                            <a:schemeClr val="tx1"/>
                          </a:solidFill>
                          <a:latin typeface="Arial" pitchFamily="34" charset="0"/>
                          <a:cs typeface="Arial" pitchFamily="34" charset="0"/>
                        </a:rPr>
                        <a:t>Class B electricity consumers)**</a:t>
                      </a:r>
                      <a:endParaRPr lang="en-CA" sz="1200" strike="sngStrike" dirty="0">
                        <a:solidFill>
                          <a:schemeClr val="tx1"/>
                        </a:solidFill>
                        <a:latin typeface="Arial" pitchFamily="34" charset="0"/>
                        <a:cs typeface="Arial" pitchFamily="34" charset="0"/>
                      </a:endParaRPr>
                    </a:p>
                  </a:txBody>
                  <a:tcP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a:t>
                      </a:r>
                      <a:endParaRPr lang="en-CA" sz="12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200" dirty="0" smtClean="0">
                          <a:solidFill>
                            <a:schemeClr val="tx1"/>
                          </a:solidFill>
                          <a:latin typeface="Arial" pitchFamily="34" charset="0"/>
                          <a:cs typeface="Arial" pitchFamily="34" charset="0"/>
                        </a:rPr>
                        <a:t>n/a</a:t>
                      </a:r>
                      <a:endParaRPr lang="en-CA" sz="1200" dirty="0">
                        <a:solidFill>
                          <a:schemeClr val="tx1"/>
                        </a:solidFill>
                        <a:latin typeface="Arial" pitchFamily="34" charset="0"/>
                        <a:cs typeface="Arial" pitchFamily="34" charset="0"/>
                      </a:endParaRPr>
                    </a:p>
                  </a:txBody>
                  <a:tcPr anchor="ctr">
                    <a:solidFill>
                      <a:schemeClr val="bg1"/>
                    </a:solidFill>
                  </a:tcPr>
                </a:tc>
              </a:tr>
            </a:tbl>
          </a:graphicData>
        </a:graphic>
      </p:graphicFrame>
      <p:sp>
        <p:nvSpPr>
          <p:cNvPr id="5" name="TextBox 4"/>
          <p:cNvSpPr txBox="1"/>
          <p:nvPr/>
        </p:nvSpPr>
        <p:spPr>
          <a:xfrm>
            <a:off x="98624" y="5733256"/>
            <a:ext cx="9036496" cy="461665"/>
          </a:xfrm>
          <a:prstGeom prst="rect">
            <a:avLst/>
          </a:prstGeom>
          <a:solidFill>
            <a:schemeClr val="bg1"/>
          </a:solidFill>
        </p:spPr>
        <p:txBody>
          <a:bodyPr wrap="square" rtlCol="0">
            <a:spAutoFit/>
          </a:bodyPr>
          <a:lstStyle/>
          <a:p>
            <a:r>
              <a:rPr lang="en-CA" sz="800" b="1" dirty="0" smtClean="0">
                <a:latin typeface="Arial"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The above initiatives will provide similar benefits for non-RPP Class B electricity consumers. Proposal 1 assumes OESP participation of 50% and 5-year maturity</a:t>
            </a:r>
            <a:r>
              <a:rPr lang="en-CA" sz="800" dirty="0">
                <a:latin typeface="Arial" panose="020B0604020202020204" pitchFamily="34" charset="0"/>
                <a:cs typeface="Arial" panose="020B0604020202020204" pitchFamily="34" charset="0"/>
              </a:rPr>
              <a:t>. </a:t>
            </a:r>
            <a:r>
              <a:rPr lang="en-CA" sz="800" dirty="0" smtClean="0">
                <a:latin typeface="Arial" panose="020B0604020202020204" pitchFamily="34" charset="0"/>
                <a:cs typeface="Arial" panose="020B0604020202020204" pitchFamily="34" charset="0"/>
              </a:rPr>
              <a:t>*Assessing </a:t>
            </a:r>
            <a:r>
              <a:rPr lang="en-CA" sz="800" dirty="0">
                <a:latin typeface="Arial" panose="020B0604020202020204" pitchFamily="34" charset="0"/>
                <a:cs typeface="Arial" panose="020B0604020202020204" pitchFamily="34" charset="0"/>
              </a:rPr>
              <a:t>the range of ratepayer impacts will be done through the LTEP development and implementation process in conjunction with the </a:t>
            </a:r>
            <a:r>
              <a:rPr lang="en-CA" sz="800" dirty="0" smtClean="0">
                <a:latin typeface="Arial" panose="020B0604020202020204" pitchFamily="34" charset="0"/>
                <a:cs typeface="Arial" panose="020B0604020202020204" pitchFamily="34" charset="0"/>
              </a:rPr>
              <a:t>OEB. **Class </a:t>
            </a:r>
            <a:r>
              <a:rPr lang="en-CA" sz="800" dirty="0">
                <a:latin typeface="Arial" panose="020B0604020202020204" pitchFamily="34" charset="0"/>
                <a:cs typeface="Arial" panose="020B0604020202020204" pitchFamily="34" charset="0"/>
              </a:rPr>
              <a:t>B includes small-medium enterprises (SMEs</a:t>
            </a:r>
            <a:r>
              <a:rPr lang="en-CA" sz="800" dirty="0" smtClean="0">
                <a:latin typeface="Arial" panose="020B0604020202020204" pitchFamily="34" charset="0"/>
                <a:cs typeface="Arial" panose="020B0604020202020204" pitchFamily="34" charset="0"/>
              </a:rPr>
              <a:t>). </a:t>
            </a:r>
          </a:p>
          <a:p>
            <a:endParaRPr lang="en-CA"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66927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640960" cy="720080"/>
          </a:xfrm>
        </p:spPr>
        <p:txBody>
          <a:bodyPr>
            <a:noAutofit/>
          </a:bodyPr>
          <a:lstStyle/>
          <a:p>
            <a:r>
              <a:rPr lang="en-CA" sz="2400" b="0" dirty="0">
                <a:latin typeface="Arial" pitchFamily="34" charset="0"/>
                <a:cs typeface="Arial" pitchFamily="34" charset="0"/>
              </a:rPr>
              <a:t>Options </a:t>
            </a:r>
            <a:r>
              <a:rPr lang="en-CA" sz="2400" b="0" dirty="0" smtClean="0">
                <a:latin typeface="Arial" pitchFamily="34" charset="0"/>
                <a:cs typeface="Arial" pitchFamily="34" charset="0"/>
              </a:rPr>
              <a:t>Considered – Average </a:t>
            </a:r>
            <a:r>
              <a:rPr lang="en-CA" sz="2400" b="0" dirty="0">
                <a:latin typeface="Arial" pitchFamily="34" charset="0"/>
                <a:cs typeface="Arial" pitchFamily="34" charset="0"/>
              </a:rPr>
              <a:t>Industrial Electricity Consumers</a:t>
            </a:r>
            <a:endParaRPr lang="en-CA" sz="2400" dirty="0"/>
          </a:p>
        </p:txBody>
      </p:sp>
      <p:graphicFrame>
        <p:nvGraphicFramePr>
          <p:cNvPr id="4" name="Content Placeholder 3"/>
          <p:cNvGraphicFramePr>
            <a:graphicFrameLocks/>
          </p:cNvGraphicFramePr>
          <p:nvPr>
            <p:extLst>
              <p:ext uri="{D42A27DB-BD31-4B8C-83A1-F6EECF244321}">
                <p14:modId xmlns:p14="http://schemas.microsoft.com/office/powerpoint/2010/main" val="122778139"/>
              </p:ext>
            </p:extLst>
          </p:nvPr>
        </p:nvGraphicFramePr>
        <p:xfrm>
          <a:off x="467544" y="1237456"/>
          <a:ext cx="8496944" cy="3870960"/>
        </p:xfrm>
        <a:graphic>
          <a:graphicData uri="http://schemas.openxmlformats.org/drawingml/2006/table">
            <a:tbl>
              <a:tblPr firstRow="1" bandRow="1">
                <a:tableStyleId>{C4B1156A-380E-4F78-BDF5-A606A8083BF9}</a:tableStyleId>
              </a:tblPr>
              <a:tblGrid>
                <a:gridCol w="3744416"/>
                <a:gridCol w="636071"/>
                <a:gridCol w="636071"/>
                <a:gridCol w="636071"/>
                <a:gridCol w="636071"/>
                <a:gridCol w="636071"/>
                <a:gridCol w="636071"/>
                <a:gridCol w="936102"/>
              </a:tblGrid>
              <a:tr h="261172">
                <a:tc>
                  <a:txBody>
                    <a:bodyPr/>
                    <a:lstStyle/>
                    <a:p>
                      <a:r>
                        <a:rPr lang="en-CA" sz="1100" b="0" i="1" dirty="0" smtClean="0">
                          <a:solidFill>
                            <a:schemeClr val="tx1"/>
                          </a:solidFill>
                          <a:latin typeface="Arial" pitchFamily="34" charset="0"/>
                          <a:cs typeface="Arial" pitchFamily="34" charset="0"/>
                        </a:rPr>
                        <a:t>$/</a:t>
                      </a:r>
                      <a:r>
                        <a:rPr lang="en-CA" sz="1100" b="0" i="1" dirty="0" err="1" smtClean="0">
                          <a:solidFill>
                            <a:schemeClr val="tx1"/>
                          </a:solidFill>
                          <a:latin typeface="Arial" pitchFamily="34" charset="0"/>
                          <a:cs typeface="Arial" pitchFamily="34" charset="0"/>
                        </a:rPr>
                        <a:t>MWh</a:t>
                      </a:r>
                      <a:endParaRPr lang="en-CA" sz="1100" b="0" i="1"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2017</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2018</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2019</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2020</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2021</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2022</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Timing of Benefit</a:t>
                      </a:r>
                      <a:endParaRPr lang="en-CA" sz="1100" dirty="0">
                        <a:solidFill>
                          <a:schemeClr val="tx1"/>
                        </a:solidFill>
                        <a:latin typeface="Arial" pitchFamily="34" charset="0"/>
                        <a:cs typeface="Arial" pitchFamily="34" charset="0"/>
                      </a:endParaRPr>
                    </a:p>
                  </a:txBody>
                  <a:tcPr/>
                </a:tc>
              </a:tr>
              <a:tr h="244721">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100" strike="noStrike" baseline="0" dirty="0" smtClean="0">
                          <a:solidFill>
                            <a:schemeClr val="tx1"/>
                          </a:solidFill>
                          <a:latin typeface="Arial" pitchFamily="34" charset="0"/>
                          <a:cs typeface="Arial" pitchFamily="34" charset="0"/>
                        </a:rPr>
                        <a:t>Conservation Funding Options</a:t>
                      </a:r>
                    </a:p>
                  </a:txBody>
                  <a:tcPr>
                    <a:solidFill>
                      <a:schemeClr val="bg1"/>
                    </a:solidFill>
                  </a:tcPr>
                </a:tc>
                <a:tc>
                  <a:txBody>
                    <a:bodyPr/>
                    <a:lstStyle/>
                    <a:p>
                      <a:endParaRPr lang="en-CA" dirty="0"/>
                    </a:p>
                  </a:txBody>
                  <a:tcPr anchor="ctr">
                    <a:solidFill>
                      <a:schemeClr val="bg1"/>
                    </a:solidFill>
                  </a:tcPr>
                </a:tc>
                <a:tc>
                  <a:txBody>
                    <a:bodyPr/>
                    <a:lstStyle/>
                    <a:p>
                      <a:pPr algn="ct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endParaRPr lang="en-CA" dirty="0"/>
                    </a:p>
                  </a:txBody>
                  <a:tcPr anchor="ctr">
                    <a:solidFill>
                      <a:schemeClr val="bg1"/>
                    </a:solidFill>
                  </a:tcPr>
                </a:tc>
              </a:tr>
              <a:tr h="210312">
                <a:tc>
                  <a:txBody>
                    <a:bodyPr/>
                    <a:lstStyle/>
                    <a:p>
                      <a:pPr marL="800100" lvl="1" indent="-342900" algn="l" defTabSz="914400" rtl="0" eaLnBrk="1" latinLnBrk="0" hangingPunct="1">
                        <a:buFont typeface="+mj-lt"/>
                        <a:buAutoNum type="alphaLcPeriod"/>
                      </a:pPr>
                      <a:r>
                        <a:rPr lang="en-CA" sz="1100" kern="1200" dirty="0" smtClean="0">
                          <a:solidFill>
                            <a:schemeClr val="tx1"/>
                          </a:solidFill>
                          <a:latin typeface="Arial" pitchFamily="34" charset="0"/>
                          <a:ea typeface="+mn-ea"/>
                          <a:cs typeface="Arial" pitchFamily="34" charset="0"/>
                        </a:rPr>
                        <a:t>Amortize Conservation Program Costs (15-Year Amortization)</a:t>
                      </a: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1.12</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1.30</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0.80</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0.83</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0.57</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0.47</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800100" lvl="1" indent="-342900" algn="l" defTabSz="914400" rtl="0" eaLnBrk="1" latinLnBrk="0" hangingPunct="1">
                        <a:buFont typeface="+mj-lt"/>
                        <a:buAutoNum type="alphaLcPeriod" startAt="2"/>
                      </a:pPr>
                      <a:r>
                        <a:rPr lang="en-CA" sz="1100" kern="1200" dirty="0" smtClean="0">
                          <a:solidFill>
                            <a:schemeClr val="tx1"/>
                          </a:solidFill>
                          <a:latin typeface="Arial" pitchFamily="34" charset="0"/>
                          <a:ea typeface="+mn-ea"/>
                          <a:cs typeface="Arial" pitchFamily="34" charset="0"/>
                        </a:rPr>
                        <a:t>Fund Conservation Programs Through The Tax-Base</a:t>
                      </a:r>
                    </a:p>
                  </a:txBody>
                  <a:tcP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2.88</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3.17</a:t>
                      </a:r>
                      <a:endParaRPr lang="en-CA" sz="1100" strike="sngStrike" dirty="0" smtClean="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itchFamily="34" charset="0"/>
                          <a:cs typeface="Arial" pitchFamily="34" charset="0"/>
                        </a:rPr>
                        <a:t>2.66</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itchFamily="34" charset="0"/>
                          <a:cs typeface="Arial" pitchFamily="34" charset="0"/>
                        </a:rPr>
                        <a:t>2.77</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itchFamily="34" charset="0"/>
                          <a:cs typeface="Arial" pitchFamily="34" charset="0"/>
                        </a:rPr>
                        <a:t>2.36</a:t>
                      </a: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strike="noStrike" dirty="0" smtClean="0">
                          <a:solidFill>
                            <a:schemeClr val="tx1"/>
                          </a:solidFill>
                          <a:latin typeface="Arial" pitchFamily="34" charset="0"/>
                          <a:cs typeface="Arial" pitchFamily="34" charset="0"/>
                        </a:rPr>
                        <a:t>2.41</a:t>
                      </a: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100" i="0" strike="noStrike" dirty="0" smtClean="0">
                          <a:solidFill>
                            <a:schemeClr val="tx1"/>
                          </a:solidFill>
                          <a:latin typeface="Arial" pitchFamily="34" charset="0"/>
                          <a:cs typeface="Arial" pitchFamily="34" charset="0"/>
                        </a:rPr>
                        <a:t>Eliminate the Industrial</a:t>
                      </a:r>
                      <a:r>
                        <a:rPr lang="en-CA" sz="1100" i="0" strike="noStrike" baseline="0" dirty="0" smtClean="0">
                          <a:solidFill>
                            <a:schemeClr val="tx1"/>
                          </a:solidFill>
                          <a:latin typeface="Arial" pitchFamily="34" charset="0"/>
                          <a:cs typeface="Arial" pitchFamily="34" charset="0"/>
                        </a:rPr>
                        <a:t> </a:t>
                      </a:r>
                      <a:r>
                        <a:rPr lang="en-CA" sz="1100" i="0" strike="noStrike" dirty="0" smtClean="0">
                          <a:solidFill>
                            <a:schemeClr val="tx1"/>
                          </a:solidFill>
                          <a:latin typeface="Arial" pitchFamily="34" charset="0"/>
                          <a:cs typeface="Arial" pitchFamily="34" charset="0"/>
                        </a:rPr>
                        <a:t>Conservation Initiative (ICI)</a:t>
                      </a:r>
                    </a:p>
                  </a:txBody>
                  <a:tcP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(24.12)</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(23.21)</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(22.45)</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(23.23)</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(20.42)</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trike="noStrike" dirty="0" smtClean="0">
                          <a:solidFill>
                            <a:schemeClr val="tx1"/>
                          </a:solidFill>
                          <a:latin typeface="Arial" pitchFamily="34" charset="0"/>
                          <a:cs typeface="Arial" pitchFamily="34" charset="0"/>
                        </a:rPr>
                        <a:t>(19.61)</a:t>
                      </a:r>
                      <a:endParaRPr lang="en-CA" sz="110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210312">
                <a:tc>
                  <a:txBody>
                    <a:bodyPr/>
                    <a:lstStyle/>
                    <a:p>
                      <a:pPr marL="0" indent="0">
                        <a:buFont typeface="+mj-lt"/>
                        <a:buNone/>
                      </a:pPr>
                      <a:r>
                        <a:rPr lang="en-CA" sz="1100" i="0" strike="noStrike" dirty="0" smtClean="0">
                          <a:solidFill>
                            <a:schemeClr val="tx1"/>
                          </a:solidFill>
                          <a:latin typeface="Arial" pitchFamily="34" charset="0"/>
                          <a:cs typeface="Arial" pitchFamily="34" charset="0"/>
                        </a:rPr>
                        <a:t>Cancel LRP I</a:t>
                      </a:r>
                    </a:p>
                  </a:txBody>
                  <a:tcPr>
                    <a:solidFill>
                      <a:schemeClr val="bg1"/>
                    </a:solidFill>
                  </a:tcPr>
                </a:tc>
                <a:tc>
                  <a:txBody>
                    <a:bodyPr/>
                    <a:lstStyle/>
                    <a:p>
                      <a:pPr algn="ctr"/>
                      <a:r>
                        <a:rPr lang="en-CA" sz="1100" i="0" strike="noStrike" dirty="0" smtClean="0">
                          <a:solidFill>
                            <a:schemeClr val="tx1"/>
                          </a:solidFill>
                          <a:latin typeface="Arial" pitchFamily="34" charset="0"/>
                          <a:cs typeface="Arial" pitchFamily="34" charset="0"/>
                        </a:rPr>
                        <a:t>-</a:t>
                      </a:r>
                      <a:endParaRPr lang="en-CA" sz="11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i="0" strike="noStrike" dirty="0" smtClean="0">
                          <a:solidFill>
                            <a:schemeClr val="tx1"/>
                          </a:solidFill>
                          <a:latin typeface="Arial" pitchFamily="34" charset="0"/>
                          <a:cs typeface="Arial" pitchFamily="34" charset="0"/>
                        </a:rPr>
                        <a:t>-</a:t>
                      </a:r>
                      <a:endParaRPr lang="en-CA" sz="1100" i="0" strike="noStrike"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i="0" dirty="0" smtClean="0">
                          <a:solidFill>
                            <a:schemeClr val="tx1"/>
                          </a:solidFill>
                          <a:latin typeface="Arial" pitchFamily="34" charset="0"/>
                          <a:cs typeface="Arial" pitchFamily="34" charset="0"/>
                        </a:rPr>
                        <a:t>TBD</a:t>
                      </a:r>
                      <a:endParaRPr lang="en-CA" sz="11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i="0" dirty="0" smtClean="0">
                          <a:solidFill>
                            <a:schemeClr val="tx1"/>
                          </a:solidFill>
                          <a:latin typeface="Arial" pitchFamily="34" charset="0"/>
                          <a:cs typeface="Arial" pitchFamily="34" charset="0"/>
                        </a:rPr>
                        <a:t>TBD</a:t>
                      </a:r>
                      <a:endParaRPr lang="en-CA" sz="11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i="0" dirty="0" smtClean="0">
                          <a:solidFill>
                            <a:schemeClr val="tx1"/>
                          </a:solidFill>
                          <a:latin typeface="Arial" pitchFamily="34" charset="0"/>
                          <a:cs typeface="Arial" pitchFamily="34" charset="0"/>
                        </a:rPr>
                        <a:t>TBD</a:t>
                      </a:r>
                      <a:endParaRPr lang="en-CA" sz="1100" i="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i="0" dirty="0" smtClean="0">
                          <a:solidFill>
                            <a:schemeClr val="tx1"/>
                          </a:solidFill>
                          <a:latin typeface="Arial" pitchFamily="34" charset="0"/>
                          <a:cs typeface="Arial" pitchFamily="34" charset="0"/>
                        </a:rPr>
                        <a:t>TBD</a:t>
                      </a:r>
                      <a:endParaRPr lang="en-CA" sz="1100" i="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Medium-Term</a:t>
                      </a:r>
                    </a:p>
                  </a:txBody>
                  <a:tcPr anchor="ctr">
                    <a:solidFill>
                      <a:schemeClr val="bg1"/>
                    </a:solidFill>
                  </a:tcPr>
                </a:tc>
              </a:tr>
              <a:tr h="210312">
                <a:tc>
                  <a:txBody>
                    <a:bodyPr/>
                    <a:lstStyle/>
                    <a:p>
                      <a:pPr marL="0" indent="0">
                        <a:buFont typeface="+mj-lt"/>
                        <a:buNone/>
                      </a:pPr>
                      <a:r>
                        <a:rPr lang="en-CA" sz="1100" strike="noStrike" baseline="0" dirty="0" smtClean="0">
                          <a:solidFill>
                            <a:schemeClr val="tx1"/>
                          </a:solidFill>
                          <a:latin typeface="Arial" pitchFamily="34" charset="0"/>
                          <a:cs typeface="Arial" pitchFamily="34" charset="0"/>
                        </a:rPr>
                        <a:t>Expand the Scope of Trillium Trust to Make Investments in Energy Infrastructure (e.g., Transmission upgrade, etc.)</a:t>
                      </a: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1.79</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1.79</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1.79</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Medium</a:t>
                      </a:r>
                      <a:r>
                        <a:rPr lang="en-CA" sz="1100" b="0" i="0" u="none" strike="noStrike" baseline="0" dirty="0" smtClean="0">
                          <a:solidFill>
                            <a:schemeClr val="tx1"/>
                          </a:solidFill>
                          <a:effectLst/>
                          <a:latin typeface="Arial" pitchFamily="34" charset="0"/>
                          <a:cs typeface="Arial" pitchFamily="34" charset="0"/>
                        </a:rPr>
                        <a:t> to Long-Term</a:t>
                      </a:r>
                      <a:endParaRPr lang="en-CA" sz="1100" b="0" i="0" u="none" strike="noStrike" dirty="0" smtClean="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100" dirty="0" smtClean="0">
                          <a:solidFill>
                            <a:schemeClr val="tx1"/>
                          </a:solidFill>
                          <a:latin typeface="Arial" pitchFamily="34" charset="0"/>
                          <a:cs typeface="Arial" pitchFamily="34" charset="0"/>
                        </a:rPr>
                        <a:t>Dedicate</a:t>
                      </a:r>
                      <a:r>
                        <a:rPr lang="en-CA" sz="1100" baseline="0" dirty="0" smtClean="0">
                          <a:solidFill>
                            <a:schemeClr val="tx1"/>
                          </a:solidFill>
                          <a:latin typeface="Arial" pitchFamily="34" charset="0"/>
                          <a:cs typeface="Arial" pitchFamily="34" charset="0"/>
                        </a:rPr>
                        <a:t> Departure Tax</a:t>
                      </a:r>
                      <a:endParaRPr lang="en-CA" sz="1100"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1.86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endParaRPr lang="en-CA" sz="11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CA" sz="1100" strike="noStrike" baseline="0" dirty="0" smtClean="0">
                          <a:solidFill>
                            <a:schemeClr val="tx1"/>
                          </a:solidFill>
                          <a:latin typeface="Arial" pitchFamily="34" charset="0"/>
                          <a:cs typeface="Arial" pitchFamily="34" charset="0"/>
                        </a:rPr>
                        <a:t>Give Residential Consumers More Rate Choices</a:t>
                      </a:r>
                      <a:endParaRPr lang="en-CA" sz="1100" strike="sngStrike" dirty="0" smtClean="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n/a</a:t>
                      </a:r>
                      <a:endParaRPr lang="en-CA" sz="1100" b="0" i="0" u="none" strike="noStrike" dirty="0">
                        <a:solidFill>
                          <a:schemeClr val="tx1"/>
                        </a:solidFill>
                        <a:effectLst/>
                        <a:latin typeface="Arial" pitchFamily="34" charset="0"/>
                        <a:cs typeface="Arial" pitchFamily="34" charset="0"/>
                      </a:endParaRPr>
                    </a:p>
                  </a:txBody>
                  <a:tcPr anchor="ctr">
                    <a:solidFill>
                      <a:schemeClr val="bg1"/>
                    </a:solidFill>
                  </a:tcPr>
                </a:tc>
              </a:tr>
              <a:tr h="210312">
                <a:tc>
                  <a:txBody>
                    <a:bodyPr/>
                    <a:lstStyle/>
                    <a:p>
                      <a:pPr marL="0" indent="0">
                        <a:buFont typeface="+mj-lt"/>
                        <a:buNone/>
                      </a:pPr>
                      <a:r>
                        <a:rPr lang="en-CA" sz="1100" dirty="0" smtClean="0">
                          <a:solidFill>
                            <a:schemeClr val="tx1"/>
                          </a:solidFill>
                          <a:latin typeface="Arial" pitchFamily="34" charset="0"/>
                          <a:cs typeface="Arial" pitchFamily="34" charset="0"/>
                        </a:rPr>
                        <a:t>Help Small</a:t>
                      </a:r>
                      <a:r>
                        <a:rPr lang="en-CA" sz="1100" baseline="0" dirty="0" smtClean="0">
                          <a:solidFill>
                            <a:schemeClr val="tx1"/>
                          </a:solidFill>
                          <a:latin typeface="Arial" pitchFamily="34" charset="0"/>
                          <a:cs typeface="Arial" pitchFamily="34" charset="0"/>
                        </a:rPr>
                        <a:t> Business Manage Their Electricity Costs (i.e., </a:t>
                      </a:r>
                      <a:r>
                        <a:rPr lang="en-CA" sz="1100" dirty="0" smtClean="0">
                          <a:solidFill>
                            <a:schemeClr val="tx1"/>
                          </a:solidFill>
                          <a:latin typeface="Arial" pitchFamily="34" charset="0"/>
                          <a:cs typeface="Arial" pitchFamily="34" charset="0"/>
                        </a:rPr>
                        <a:t>End DRC early for </a:t>
                      </a:r>
                      <a:r>
                        <a:rPr lang="en-CA" sz="1100" strike="noStrike" baseline="0" dirty="0" smtClean="0">
                          <a:solidFill>
                            <a:schemeClr val="tx1"/>
                          </a:solidFill>
                          <a:latin typeface="Arial" pitchFamily="34" charset="0"/>
                          <a:cs typeface="Arial" pitchFamily="34" charset="0"/>
                        </a:rPr>
                        <a:t>Class B electricity consumers)**</a:t>
                      </a:r>
                      <a:endParaRPr lang="en-CA" sz="1100" strike="sngStrike"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n/a</a:t>
                      </a:r>
                      <a:endParaRPr lang="en-CA" sz="1100" dirty="0">
                        <a:solidFill>
                          <a:schemeClr val="tx1"/>
                        </a:solidFill>
                        <a:latin typeface="Arial" pitchFamily="34" charset="0"/>
                        <a:cs typeface="Arial" pitchFamily="34" charset="0"/>
                      </a:endParaRPr>
                    </a:p>
                  </a:txBody>
                  <a:tcPr anchor="ctr">
                    <a:solidFill>
                      <a:schemeClr val="bg1"/>
                    </a:solidFill>
                  </a:tcPr>
                </a:tc>
              </a:tr>
            </a:tbl>
          </a:graphicData>
        </a:graphic>
      </p:graphicFrame>
      <p:sp>
        <p:nvSpPr>
          <p:cNvPr id="5" name="TextBox 4"/>
          <p:cNvSpPr txBox="1"/>
          <p:nvPr/>
        </p:nvSpPr>
        <p:spPr>
          <a:xfrm>
            <a:off x="72008" y="5775647"/>
            <a:ext cx="9036496" cy="461665"/>
          </a:xfrm>
          <a:prstGeom prst="rect">
            <a:avLst/>
          </a:prstGeom>
          <a:solidFill>
            <a:schemeClr val="bg1"/>
          </a:solidFill>
        </p:spPr>
        <p:txBody>
          <a:bodyPr wrap="square" rtlCol="0">
            <a:spAutoFit/>
          </a:bodyPr>
          <a:lstStyle/>
          <a:p>
            <a:r>
              <a:rPr lang="en-CA" sz="800" b="1" dirty="0" smtClean="0">
                <a:latin typeface="Arial"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The above initiatives will provide similar benefits for non-RPP Class B electricity consumers. Proposal 1 assumes OESP participation of 50% and 5-year maturity</a:t>
            </a:r>
            <a:r>
              <a:rPr lang="en-CA" sz="800" dirty="0">
                <a:latin typeface="Arial" panose="020B0604020202020204" pitchFamily="34" charset="0"/>
                <a:cs typeface="Arial" panose="020B0604020202020204" pitchFamily="34" charset="0"/>
              </a:rPr>
              <a:t>. </a:t>
            </a:r>
            <a:r>
              <a:rPr lang="en-CA" sz="800" dirty="0" smtClean="0">
                <a:latin typeface="Arial" panose="020B0604020202020204" pitchFamily="34" charset="0"/>
                <a:cs typeface="Arial" panose="020B0604020202020204" pitchFamily="34" charset="0"/>
              </a:rPr>
              <a:t>*</a:t>
            </a:r>
            <a:r>
              <a:rPr lang="en-CA" sz="800" dirty="0">
                <a:latin typeface="Arial" panose="020B0604020202020204" pitchFamily="34" charset="0"/>
                <a:cs typeface="Arial" panose="020B0604020202020204" pitchFamily="34" charset="0"/>
              </a:rPr>
              <a:t>Assessing the range of ratepayer impacts will be done through the LTEP development and implementation process in conjunction with the </a:t>
            </a:r>
            <a:r>
              <a:rPr lang="en-CA" sz="800" dirty="0" smtClean="0">
                <a:latin typeface="Arial" panose="020B0604020202020204" pitchFamily="34" charset="0"/>
                <a:cs typeface="Arial" panose="020B0604020202020204" pitchFamily="34" charset="0"/>
              </a:rPr>
              <a:t>OEB. **Class </a:t>
            </a:r>
            <a:r>
              <a:rPr lang="en-CA" sz="800" dirty="0">
                <a:latin typeface="Arial" panose="020B0604020202020204" pitchFamily="34" charset="0"/>
                <a:cs typeface="Arial" panose="020B0604020202020204" pitchFamily="34" charset="0"/>
              </a:rPr>
              <a:t>B includes small-medium enterprises (SMEs</a:t>
            </a:r>
            <a:r>
              <a:rPr lang="en-CA" sz="800" dirty="0" smtClean="0">
                <a:latin typeface="Arial" panose="020B0604020202020204" pitchFamily="34" charset="0"/>
                <a:cs typeface="Arial" panose="020B0604020202020204" pitchFamily="34" charset="0"/>
              </a:rPr>
              <a:t>). </a:t>
            </a:r>
          </a:p>
          <a:p>
            <a:endParaRPr lang="en-CA"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3637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599728"/>
          </a:xfrm>
        </p:spPr>
        <p:txBody>
          <a:bodyPr>
            <a:normAutofit/>
          </a:bodyPr>
          <a:lstStyle/>
          <a:p>
            <a:r>
              <a:rPr lang="en-CA" sz="2400" b="0" dirty="0" smtClean="0">
                <a:latin typeface="Arial" panose="020B0604020202020204" pitchFamily="34" charset="0"/>
                <a:cs typeface="Arial" panose="020B0604020202020204" pitchFamily="34" charset="0"/>
              </a:rPr>
              <a:t>Fiscal Impacts</a:t>
            </a:r>
            <a:endParaRPr lang="en-CA"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50033896"/>
              </p:ext>
            </p:extLst>
          </p:nvPr>
        </p:nvGraphicFramePr>
        <p:xfrm>
          <a:off x="467546" y="1139945"/>
          <a:ext cx="8496941" cy="1751072"/>
        </p:xfrm>
        <a:graphic>
          <a:graphicData uri="http://schemas.openxmlformats.org/drawingml/2006/table">
            <a:tbl>
              <a:tblPr firstRow="1" bandRow="1">
                <a:tableStyleId>{C4B1156A-380E-4F78-BDF5-A606A8083BF9}</a:tableStyleId>
              </a:tblPr>
              <a:tblGrid>
                <a:gridCol w="4178826"/>
                <a:gridCol w="863623"/>
                <a:gridCol w="863623"/>
                <a:gridCol w="863623"/>
                <a:gridCol w="863623"/>
                <a:gridCol w="863623"/>
              </a:tblGrid>
              <a:tr h="288032">
                <a:tc>
                  <a:txBody>
                    <a:bodyPr/>
                    <a:lstStyle/>
                    <a:p>
                      <a:r>
                        <a:rPr lang="en-CA" sz="1000" b="0" i="1" dirty="0" smtClean="0">
                          <a:solidFill>
                            <a:schemeClr val="tx1"/>
                          </a:solidFill>
                          <a:latin typeface="Arial" pitchFamily="34" charset="0"/>
                          <a:cs typeface="Arial" pitchFamily="34" charset="0"/>
                        </a:rPr>
                        <a:t>$M</a:t>
                      </a:r>
                      <a:endParaRPr lang="en-CA" sz="1000" b="0" i="1" dirty="0">
                        <a:solidFill>
                          <a:schemeClr val="tx1"/>
                        </a:solidFill>
                        <a:latin typeface="Arial" pitchFamily="34" charset="0"/>
                        <a:cs typeface="Arial" pitchFamily="34" charset="0"/>
                      </a:endParaRPr>
                    </a:p>
                  </a:txBody>
                  <a:tcPr/>
                </a:tc>
                <a:tc>
                  <a:txBody>
                    <a:body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2016-17</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2017-18</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2018-19</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2019-20</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CA" sz="1000" b="1" dirty="0" smtClean="0">
                          <a:solidFill>
                            <a:schemeClr val="tx1"/>
                          </a:solidFill>
                          <a:effectLst/>
                          <a:latin typeface="Arial" pitchFamily="34" charset="0"/>
                          <a:cs typeface="Arial" pitchFamily="34" charset="0"/>
                        </a:rPr>
                        <a:t>2020-21</a:t>
                      </a:r>
                      <a:endParaRPr lang="en-CA" sz="1000" b="1" baseline="3000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r>
              <a:tr h="182880">
                <a:tc>
                  <a:txBody>
                    <a:bodyPr/>
                    <a:lstStyle/>
                    <a:p>
                      <a:pPr marL="228600" indent="-228600">
                        <a:buFont typeface="+mj-lt"/>
                        <a:buAutoNum type="arabicPeriod"/>
                      </a:pPr>
                      <a:r>
                        <a:rPr lang="en-CA" sz="1000" dirty="0" smtClean="0">
                          <a:solidFill>
                            <a:schemeClr val="tx1"/>
                          </a:solidFill>
                          <a:latin typeface="Arial" pitchFamily="34" charset="0"/>
                          <a:cs typeface="Arial" pitchFamily="34" charset="0"/>
                        </a:rPr>
                        <a:t>Global</a:t>
                      </a:r>
                      <a:r>
                        <a:rPr lang="en-CA" sz="1000" baseline="0" dirty="0" smtClean="0">
                          <a:solidFill>
                            <a:schemeClr val="tx1"/>
                          </a:solidFill>
                          <a:latin typeface="Arial" pitchFamily="34" charset="0"/>
                          <a:cs typeface="Arial" pitchFamily="34" charset="0"/>
                        </a:rPr>
                        <a:t> </a:t>
                      </a:r>
                      <a:r>
                        <a:rPr lang="en-CA" sz="1000" dirty="0" smtClean="0">
                          <a:solidFill>
                            <a:schemeClr val="tx1"/>
                          </a:solidFill>
                          <a:latin typeface="Arial" pitchFamily="34" charset="0"/>
                          <a:cs typeface="Arial" pitchFamily="34" charset="0"/>
                        </a:rPr>
                        <a:t>Adjustment  (GA) Financing </a:t>
                      </a:r>
                      <a:r>
                        <a:rPr lang="en-CA" sz="1000" baseline="0" dirty="0" smtClean="0">
                          <a:solidFill>
                            <a:schemeClr val="tx1"/>
                          </a:solidFill>
                          <a:latin typeface="Arial" pitchFamily="34" charset="0"/>
                          <a:cs typeface="Arial" pitchFamily="34" charset="0"/>
                        </a:rPr>
                        <a:t> (Moderate)</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TBC</a:t>
                      </a:r>
                      <a:endParaRPr lang="en-CA" sz="1000" strike="no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TBC</a:t>
                      </a:r>
                      <a:endParaRPr lang="en-CA" sz="1000" strike="no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TBC</a:t>
                      </a:r>
                      <a:endParaRPr lang="en-CA" sz="1000" strike="no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TBC</a:t>
                      </a:r>
                      <a:endParaRPr lang="en-CA" sz="1000" strike="no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strike="noStrike" dirty="0" smtClean="0">
                          <a:solidFill>
                            <a:schemeClr val="tx1"/>
                          </a:solidFill>
                          <a:latin typeface="Arial" pitchFamily="34" charset="0"/>
                          <a:cs typeface="Arial" pitchFamily="34" charset="0"/>
                        </a:rPr>
                        <a:t> TBC</a:t>
                      </a:r>
                      <a:endParaRPr lang="en-CA" sz="1000" strike="sngStrike"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r h="182880">
                <a:tc>
                  <a:txBody>
                    <a:bodyPr/>
                    <a:lstStyle/>
                    <a:p>
                      <a:pPr marL="4763" marR="0" lvl="1" indent="0" algn="l" defTabSz="914400" rtl="0" eaLnBrk="1" fontAlgn="auto" latinLnBrk="0" hangingPunct="1">
                        <a:lnSpc>
                          <a:spcPct val="100000"/>
                        </a:lnSpc>
                        <a:spcBef>
                          <a:spcPts val="0"/>
                        </a:spcBef>
                        <a:spcAft>
                          <a:spcPts val="0"/>
                        </a:spcAft>
                        <a:buClrTx/>
                        <a:buSzTx/>
                        <a:buFont typeface="+mj-lt"/>
                        <a:buNone/>
                        <a:tabLst/>
                        <a:defRPr/>
                      </a:pPr>
                      <a:r>
                        <a:rPr lang="en-CA" sz="1000" dirty="0" smtClean="0">
                          <a:latin typeface="Arial" pitchFamily="34" charset="0"/>
                          <a:cs typeface="Arial" pitchFamily="34" charset="0"/>
                        </a:rPr>
                        <a:t>2..   Delivery</a:t>
                      </a:r>
                      <a:r>
                        <a:rPr lang="en-CA" sz="1000" baseline="0" dirty="0" smtClean="0">
                          <a:latin typeface="Arial" pitchFamily="34" charset="0"/>
                          <a:cs typeface="Arial" pitchFamily="34" charset="0"/>
                        </a:rPr>
                        <a:t> </a:t>
                      </a:r>
                      <a:r>
                        <a:rPr lang="en-CA" sz="1000" dirty="0" smtClean="0">
                          <a:latin typeface="Arial" pitchFamily="34" charset="0"/>
                          <a:cs typeface="Arial" pitchFamily="34" charset="0"/>
                        </a:rPr>
                        <a:t>Rate Relief </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lvl="1" indent="-228600">
                        <a:buFont typeface="+mj-lt"/>
                        <a:buAutoNum type="arabicPeriod" startAt="3"/>
                      </a:pPr>
                      <a:r>
                        <a:rPr lang="en-CA" sz="1000" baseline="0" dirty="0" smtClean="0">
                          <a:solidFill>
                            <a:schemeClr val="tx1"/>
                          </a:solidFill>
                          <a:latin typeface="Arial" pitchFamily="34" charset="0"/>
                          <a:cs typeface="Arial" pitchFamily="34" charset="0"/>
                        </a:rPr>
                        <a:t>Electricity Support Programs</a:t>
                      </a:r>
                    </a:p>
                  </a:txBody>
                  <a:tcPr>
                    <a:lnR w="12700" cap="flat" cmpd="sng" algn="ctr">
                      <a:solidFill>
                        <a:schemeClr val="tx1"/>
                      </a:solidFill>
                      <a:prstDash val="solid"/>
                      <a:round/>
                      <a:headEnd type="none" w="med" len="med"/>
                      <a:tailEnd type="none" w="med" len="med"/>
                    </a:lnR>
                    <a:solidFill>
                      <a:schemeClr val="bg1"/>
                    </a:solidFill>
                  </a:tcPr>
                </a:tc>
                <a:tc gridSpan="5">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a:pPr>
                      <a:r>
                        <a:rPr lang="en-CA" sz="1000" baseline="0" dirty="0" smtClean="0">
                          <a:solidFill>
                            <a:schemeClr val="tx1"/>
                          </a:solidFill>
                          <a:latin typeface="Arial" pitchFamily="34" charset="0"/>
                          <a:cs typeface="Arial" pitchFamily="34" charset="0"/>
                        </a:rPr>
                        <a:t>Ontario  Electricity Support Program (OESP)*</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162</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225</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279</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kern="1200" dirty="0" smtClean="0">
                          <a:solidFill>
                            <a:schemeClr val="tx1"/>
                          </a:solidFill>
                          <a:effectLst/>
                          <a:latin typeface="Arial" pitchFamily="34" charset="0"/>
                          <a:ea typeface="+mn-ea"/>
                          <a:cs typeface="Arial" pitchFamily="34" charset="0"/>
                        </a:rPr>
                        <a:t>323</a:t>
                      </a:r>
                      <a:endParaRPr lang="en-CA" sz="1000" b="0" i="0" u="none" strike="noStrike" kern="1200" dirty="0">
                        <a:solidFill>
                          <a:schemeClr val="tx1"/>
                        </a:solidFill>
                        <a:effectLst/>
                        <a:latin typeface="Arial" pitchFamily="34" charset="0"/>
                        <a:ea typeface="+mn-ea"/>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startAt="2"/>
                      </a:pPr>
                      <a:r>
                        <a:rPr lang="en-CA" sz="1000" baseline="0" dirty="0" smtClean="0">
                          <a:solidFill>
                            <a:schemeClr val="tx1"/>
                          </a:solidFill>
                          <a:latin typeface="Arial" pitchFamily="34" charset="0"/>
                          <a:cs typeface="Arial" pitchFamily="34" charset="0"/>
                        </a:rPr>
                        <a:t>Low-Income Conservation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60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60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60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60</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startAt="3"/>
                      </a:pPr>
                      <a:r>
                        <a:rPr lang="en-CA" sz="1000" baseline="0" dirty="0" smtClean="0">
                          <a:solidFill>
                            <a:schemeClr val="tx1"/>
                          </a:solidFill>
                          <a:latin typeface="Arial" pitchFamily="34" charset="0"/>
                          <a:cs typeface="Arial" pitchFamily="34" charset="0"/>
                        </a:rPr>
                        <a:t>First Nations Rate</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18</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18</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18</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18</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5" name="TextBox 4"/>
          <p:cNvSpPr txBox="1"/>
          <p:nvPr/>
        </p:nvSpPr>
        <p:spPr>
          <a:xfrm>
            <a:off x="395536" y="6025101"/>
            <a:ext cx="4468782" cy="212211"/>
          </a:xfrm>
          <a:prstGeom prst="rect">
            <a:avLst/>
          </a:prstGeom>
          <a:noFill/>
        </p:spPr>
        <p:txBody>
          <a:bodyPr wrap="square" numCol="2" rtlCol="0">
            <a:noAutofit/>
          </a:bodyPr>
          <a:lstStyle/>
          <a:p>
            <a:pPr>
              <a:tabLst>
                <a:tab pos="228600" algn="l"/>
              </a:tabLst>
            </a:pPr>
            <a:r>
              <a:rPr lang="en-CA" sz="800" b="1" dirty="0" smtClean="0">
                <a:latin typeface="Arial" pitchFamily="34" charset="0"/>
                <a:cs typeface="Arial" pitchFamily="34" charset="0"/>
              </a:rPr>
              <a:t>Source:  </a:t>
            </a:r>
            <a:r>
              <a:rPr lang="en-CA" sz="800" dirty="0" smtClean="0">
                <a:latin typeface="Arial" pitchFamily="34" charset="0"/>
                <a:cs typeface="Arial" pitchFamily="34" charset="0"/>
              </a:rPr>
              <a:t>Ministry of Finance, Energy</a:t>
            </a:r>
          </a:p>
        </p:txBody>
      </p:sp>
      <p:sp>
        <p:nvSpPr>
          <p:cNvPr id="3" name="Rectangle 2"/>
          <p:cNvSpPr/>
          <p:nvPr/>
        </p:nvSpPr>
        <p:spPr>
          <a:xfrm>
            <a:off x="415324" y="5661248"/>
            <a:ext cx="8261132" cy="338554"/>
          </a:xfrm>
          <a:prstGeom prst="rect">
            <a:avLst/>
          </a:prstGeom>
        </p:spPr>
        <p:txBody>
          <a:bodyPr wrap="square">
            <a:spAutoFit/>
          </a:bodyPr>
          <a:lstStyle/>
          <a:p>
            <a:pPr>
              <a:tabLst>
                <a:tab pos="228600" algn="l"/>
              </a:tabLst>
            </a:pPr>
            <a:r>
              <a:rPr lang="en-CA" sz="800" b="1" dirty="0" smtClean="0">
                <a:latin typeface="Arial" pitchFamily="34" charset="0"/>
                <a:cs typeface="Arial" pitchFamily="34" charset="0"/>
              </a:rPr>
              <a:t>*Note:  </a:t>
            </a:r>
            <a:r>
              <a:rPr lang="en-CA" sz="800" dirty="0" smtClean="0">
                <a:latin typeface="Arial" pitchFamily="34" charset="0"/>
                <a:cs typeface="Arial" pitchFamily="34" charset="0"/>
              </a:rPr>
              <a:t>Includes </a:t>
            </a:r>
            <a:r>
              <a:rPr lang="en-CA" sz="800" dirty="0">
                <a:latin typeface="Arial" pitchFamily="34" charset="0"/>
                <a:cs typeface="Arial" pitchFamily="34" charset="0"/>
              </a:rPr>
              <a:t>costs of program expansion and various assumptions as detailed on relevant slides</a:t>
            </a:r>
            <a:r>
              <a:rPr lang="en-CA" sz="800" dirty="0" smtClean="0">
                <a:latin typeface="Arial" pitchFamily="34" charset="0"/>
                <a:cs typeface="Arial" pitchFamily="34" charset="0"/>
              </a:rPr>
              <a:t>.</a:t>
            </a:r>
          </a:p>
          <a:p>
            <a:pPr>
              <a:tabLst>
                <a:tab pos="228600" algn="l"/>
              </a:tabLst>
            </a:pPr>
            <a:r>
              <a:rPr lang="en-US" sz="800" b="1" dirty="0" smtClean="0">
                <a:latin typeface="Arial" pitchFamily="34" charset="0"/>
                <a:cs typeface="Arial" pitchFamily="34" charset="0"/>
              </a:rPr>
              <a:t>** Note:  </a:t>
            </a:r>
            <a:r>
              <a:rPr lang="en-US" sz="800" dirty="0" smtClean="0">
                <a:latin typeface="Arial" pitchFamily="34" charset="0"/>
                <a:cs typeface="Arial" pitchFamily="34" charset="0"/>
              </a:rPr>
              <a:t>Risk to fiscal plan of up to $240 million annually (foregone net income) if OPG is unable to reach more aggressive operational efficiency targets. </a:t>
            </a:r>
            <a:endParaRPr lang="en-CA" sz="800" dirty="0">
              <a:latin typeface="Arial" pitchFamily="34" charset="0"/>
              <a:cs typeface="Arial" pitchFamily="34" charset="0"/>
            </a:endParaRPr>
          </a:p>
        </p:txBody>
      </p:sp>
      <p:graphicFrame>
        <p:nvGraphicFramePr>
          <p:cNvPr id="7" name="Content Placeholder 3"/>
          <p:cNvGraphicFramePr>
            <a:graphicFrameLocks/>
          </p:cNvGraphicFramePr>
          <p:nvPr>
            <p:extLst>
              <p:ext uri="{D42A27DB-BD31-4B8C-83A1-F6EECF244321}">
                <p14:modId xmlns:p14="http://schemas.microsoft.com/office/powerpoint/2010/main" val="3016684681"/>
              </p:ext>
            </p:extLst>
          </p:nvPr>
        </p:nvGraphicFramePr>
        <p:xfrm>
          <a:off x="467544" y="3577952"/>
          <a:ext cx="8496944" cy="1463040"/>
        </p:xfrm>
        <a:graphic>
          <a:graphicData uri="http://schemas.openxmlformats.org/drawingml/2006/table">
            <a:tbl>
              <a:tblPr firstRow="1" bandRow="1">
                <a:tableStyleId>{C4B1156A-380E-4F78-BDF5-A606A8083BF9}</a:tableStyleId>
              </a:tblPr>
              <a:tblGrid>
                <a:gridCol w="4104456"/>
                <a:gridCol w="936104"/>
                <a:gridCol w="864096"/>
                <a:gridCol w="864096"/>
                <a:gridCol w="864096"/>
                <a:gridCol w="864096"/>
              </a:tblGrid>
              <a:tr h="182880">
                <a:tc>
                  <a:txBody>
                    <a:bodyPr/>
                    <a:lstStyle/>
                    <a:p>
                      <a:r>
                        <a:rPr lang="en-CA" sz="1000" b="0" i="1" dirty="0" smtClean="0">
                          <a:solidFill>
                            <a:schemeClr val="tx1"/>
                          </a:solidFill>
                          <a:latin typeface="Arial" pitchFamily="34" charset="0"/>
                          <a:cs typeface="Arial" pitchFamily="34" charset="0"/>
                        </a:rPr>
                        <a:t>$M</a:t>
                      </a:r>
                      <a:endParaRPr lang="en-CA" sz="1000" b="0" i="1" dirty="0">
                        <a:solidFill>
                          <a:schemeClr val="tx1"/>
                        </a:solidFill>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2016-17</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2017-18</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2018-19</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b="1" dirty="0" smtClean="0">
                          <a:solidFill>
                            <a:schemeClr val="tx1"/>
                          </a:solidFill>
                          <a:effectLst/>
                          <a:latin typeface="Arial" pitchFamily="34" charset="0"/>
                          <a:cs typeface="Arial" pitchFamily="34" charset="0"/>
                        </a:rPr>
                        <a:t>2019-20</a:t>
                      </a:r>
                      <a:endParaRPr lang="en-CA" sz="1000" b="1"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CA" sz="1000" b="1" dirty="0" smtClean="0">
                          <a:solidFill>
                            <a:schemeClr val="tx1"/>
                          </a:solidFill>
                          <a:effectLst/>
                          <a:latin typeface="Arial" pitchFamily="34" charset="0"/>
                          <a:cs typeface="Arial" pitchFamily="34" charset="0"/>
                        </a:rPr>
                        <a:t>2020-21</a:t>
                      </a:r>
                      <a:endParaRPr lang="en-CA" sz="1000" b="1" baseline="3000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28600" indent="-228600">
                        <a:buFont typeface="+mj-lt"/>
                        <a:buAutoNum type="arabicPeriod"/>
                      </a:pPr>
                      <a:r>
                        <a:rPr lang="en-CA" sz="1000" b="0" dirty="0" smtClean="0">
                          <a:solidFill>
                            <a:schemeClr val="tx1"/>
                          </a:solidFill>
                          <a:latin typeface="Arial" pitchFamily="34" charset="0"/>
                          <a:cs typeface="Arial" pitchFamily="34" charset="0"/>
                        </a:rPr>
                        <a:t>Enhanced Tax-based RPP Rebate (5%)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b="0" dirty="0" smtClean="0">
                          <a:solidFill>
                            <a:schemeClr val="tx1"/>
                          </a:solidFill>
                          <a:latin typeface="Arial" pitchFamily="34" charset="0"/>
                          <a:cs typeface="Arial" pitchFamily="34" charset="0"/>
                        </a:rPr>
                        <a:t>169</a:t>
                      </a:r>
                      <a:endParaRPr lang="en-CA" sz="10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dirty="0" smtClean="0">
                          <a:solidFill>
                            <a:schemeClr val="tx1"/>
                          </a:solidFill>
                          <a:latin typeface="Arial" pitchFamily="34" charset="0"/>
                          <a:cs typeface="Arial" pitchFamily="34" charset="0"/>
                        </a:rPr>
                        <a:t>699</a:t>
                      </a:r>
                      <a:endParaRPr lang="en-CA" sz="10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dirty="0" smtClean="0">
                          <a:solidFill>
                            <a:schemeClr val="tx1"/>
                          </a:solidFill>
                          <a:latin typeface="Arial" pitchFamily="34" charset="0"/>
                          <a:cs typeface="Arial" pitchFamily="34" charset="0"/>
                        </a:rPr>
                        <a:t>679</a:t>
                      </a:r>
                      <a:endParaRPr lang="en-CA" sz="10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732</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724</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33363" marR="0" lvl="1" indent="-228600" algn="l" defTabSz="914400" rtl="0" eaLnBrk="1" fontAlgn="auto" latinLnBrk="0" hangingPunct="1">
                        <a:lnSpc>
                          <a:spcPct val="100000"/>
                        </a:lnSpc>
                        <a:spcBef>
                          <a:spcPts val="0"/>
                        </a:spcBef>
                        <a:spcAft>
                          <a:spcPts val="0"/>
                        </a:spcAft>
                        <a:buClrTx/>
                        <a:buSzTx/>
                        <a:buFont typeface="+mj-lt"/>
                        <a:buAutoNum type="arabicPeriod" startAt="2"/>
                        <a:tabLst/>
                        <a:defRPr/>
                      </a:pPr>
                      <a:r>
                        <a:rPr lang="en-CA" sz="1000" b="0" dirty="0" smtClean="0">
                          <a:latin typeface="Arial" pitchFamily="34" charset="0"/>
                          <a:cs typeface="Arial" pitchFamily="34" charset="0"/>
                        </a:rPr>
                        <a:t>Alternative to GA Financing – Contract Renegotiations</a:t>
                      </a:r>
                    </a:p>
                  </a:txBody>
                  <a:tcPr>
                    <a:lnR w="12700" cap="flat" cmpd="sng" algn="ctr">
                      <a:noFill/>
                      <a:prstDash val="solid"/>
                      <a:round/>
                      <a:headEnd type="none" w="med" len="med"/>
                      <a:tailEnd type="none" w="med" len="med"/>
                    </a:lnR>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marR="0" lvl="2" indent="-228600" algn="l" defTabSz="914400" rtl="0" eaLnBrk="1" fontAlgn="auto" latinLnBrk="0" hangingPunct="1">
                        <a:lnSpc>
                          <a:spcPct val="100000"/>
                        </a:lnSpc>
                        <a:spcBef>
                          <a:spcPts val="0"/>
                        </a:spcBef>
                        <a:spcAft>
                          <a:spcPts val="0"/>
                        </a:spcAft>
                        <a:buClrTx/>
                        <a:buSzTx/>
                        <a:buFont typeface="+mj-lt"/>
                        <a:buAutoNum type="alphaLcPeriod"/>
                        <a:tabLst/>
                        <a:defRPr/>
                      </a:pPr>
                      <a:r>
                        <a:rPr lang="en-CA" sz="1000" dirty="0" smtClean="0">
                          <a:latin typeface="Arial" pitchFamily="34" charset="0"/>
                          <a:cs typeface="Arial" pitchFamily="34" charset="0"/>
                        </a:rPr>
                        <a:t>Contract Extensions – Wind and Solar</a:t>
                      </a:r>
                      <a:endParaRPr lang="en-CA" sz="1000" strike="noStrike" baseline="0" dirty="0" smtClean="0">
                        <a:solidFill>
                          <a:schemeClr val="tx1"/>
                        </a:solidFill>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690563" lvl="2" indent="-228600">
                        <a:buFont typeface="+mj-lt"/>
                        <a:buAutoNum type="alphaLcPeriod" startAt="2"/>
                      </a:pPr>
                      <a:r>
                        <a:rPr lang="en-CA" sz="1000" dirty="0" smtClean="0">
                          <a:latin typeface="Arial" panose="020B0604020202020204" pitchFamily="34" charset="0"/>
                          <a:cs typeface="Arial" panose="020B0604020202020204" pitchFamily="34" charset="0"/>
                        </a:rPr>
                        <a:t>Clean Energy Supply Contract</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053" marR="9053" marT="90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82880">
                <a:tc>
                  <a:txBody>
                    <a:bodyPr/>
                    <a:lstStyle/>
                    <a:p>
                      <a:pPr marL="228600" indent="-228600">
                        <a:buFont typeface="+mj-lt"/>
                        <a:buAutoNum type="arabicPeriod" startAt="3"/>
                      </a:pPr>
                      <a:r>
                        <a:rPr lang="en-CA" sz="1000" dirty="0" smtClean="0">
                          <a:solidFill>
                            <a:schemeClr val="tx1"/>
                          </a:solidFill>
                          <a:latin typeface="Arial" pitchFamily="34" charset="0"/>
                          <a:cs typeface="Arial" pitchFamily="34" charset="0"/>
                        </a:rPr>
                        <a:t>Conservation Amortization</a:t>
                      </a:r>
                    </a:p>
                  </a:txBody>
                  <a:tcPr>
                    <a:lnR w="12700" cap="flat" cmpd="sng" algn="ctr">
                      <a:solidFill>
                        <a:schemeClr val="tx1"/>
                      </a:solidFill>
                      <a:prstDash val="solid"/>
                      <a:round/>
                      <a:headEnd type="none" w="med" len="med"/>
                      <a:tailEnd type="none" w="med" len="med"/>
                    </a:lnR>
                    <a:solidFill>
                      <a:schemeClr val="bg1"/>
                    </a:solidFill>
                  </a:tcPr>
                </a:tc>
                <a:tc>
                  <a:txBody>
                    <a:bodyPr/>
                    <a:lstStyle/>
                    <a:p>
                      <a:pPr algn="ctr"/>
                      <a:r>
                        <a:rPr lang="en-CA" sz="1000" b="0" kern="1200" dirty="0" smtClean="0">
                          <a:solidFill>
                            <a:schemeClr val="tx1"/>
                          </a:solidFill>
                          <a:latin typeface="Arial" pitchFamily="34" charset="0"/>
                          <a:ea typeface="+mn-ea"/>
                          <a:cs typeface="Arial" pitchFamily="34" charset="0"/>
                        </a:rPr>
                        <a:t>-</a:t>
                      </a:r>
                      <a:endParaRPr lang="en-CA" sz="1000" b="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kern="1200" dirty="0" smtClean="0">
                          <a:solidFill>
                            <a:schemeClr val="tx1"/>
                          </a:solidFill>
                          <a:latin typeface="Arial" pitchFamily="34" charset="0"/>
                          <a:ea typeface="+mn-ea"/>
                          <a:cs typeface="Arial" pitchFamily="34" charset="0"/>
                        </a:rPr>
                        <a:t>-</a:t>
                      </a:r>
                      <a:endParaRPr lang="en-CA" sz="1000" b="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000" b="0" kern="1200" dirty="0" smtClean="0">
                          <a:solidFill>
                            <a:schemeClr val="tx1"/>
                          </a:solidFill>
                          <a:latin typeface="Arial" pitchFamily="34" charset="0"/>
                          <a:ea typeface="+mn-ea"/>
                          <a:cs typeface="Arial" pitchFamily="34" charset="0"/>
                        </a:rPr>
                        <a:t>-</a:t>
                      </a:r>
                      <a:endParaRPr lang="en-CA" sz="1000" b="0" kern="1200" dirty="0">
                        <a:solidFill>
                          <a:schemeClr val="tx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8" name="TextBox 7"/>
          <p:cNvSpPr txBox="1"/>
          <p:nvPr/>
        </p:nvSpPr>
        <p:spPr>
          <a:xfrm>
            <a:off x="467544" y="3188786"/>
            <a:ext cx="2880320" cy="276999"/>
          </a:xfrm>
          <a:prstGeom prst="rect">
            <a:avLst/>
          </a:prstGeom>
          <a:solidFill>
            <a:schemeClr val="bg1"/>
          </a:solidFill>
        </p:spPr>
        <p:txBody>
          <a:bodyPr wrap="square" rtlCol="0">
            <a:spAutoFit/>
          </a:bodyPr>
          <a:lstStyle/>
          <a:p>
            <a:r>
              <a:rPr lang="en-CA" sz="1200" b="1" dirty="0">
                <a:latin typeface="Arial" panose="020B0604020202020204" pitchFamily="34" charset="0"/>
                <a:cs typeface="Arial" panose="020B0604020202020204" pitchFamily="34" charset="0"/>
              </a:rPr>
              <a:t>Other Options to Consider:</a:t>
            </a:r>
          </a:p>
        </p:txBody>
      </p:sp>
    </p:spTree>
    <p:extLst>
      <p:ext uri="{BB962C8B-B14F-4D97-AF65-F5344CB8AC3E}">
        <p14:creationId xmlns:p14="http://schemas.microsoft.com/office/powerpoint/2010/main" val="29101632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671736"/>
          </a:xfrm>
        </p:spPr>
        <p:txBody>
          <a:bodyPr>
            <a:norm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Global Adjustment (GA) Financing</a:t>
            </a:r>
            <a:endParaRPr lang="en-CA" sz="2400" b="0" dirty="0"/>
          </a:p>
        </p:txBody>
      </p:sp>
      <p:sp>
        <p:nvSpPr>
          <p:cNvPr id="3" name="Content Placeholder 2"/>
          <p:cNvSpPr>
            <a:spLocks noGrp="1"/>
          </p:cNvSpPr>
          <p:nvPr>
            <p:ph idx="1"/>
          </p:nvPr>
        </p:nvSpPr>
        <p:spPr>
          <a:xfrm>
            <a:off x="457200" y="1124745"/>
            <a:ext cx="8507288" cy="2304256"/>
          </a:xfrm>
        </p:spPr>
        <p:txBody>
          <a:bodyPr>
            <a:noAutofit/>
          </a:bodyPr>
          <a:lstStyle/>
          <a:p>
            <a:pPr marL="285750" lvl="1">
              <a:spcBef>
                <a:spcPts val="1200"/>
              </a:spcBef>
              <a:buFont typeface="Arial" panose="020B0604020202020204" pitchFamily="34" charset="0"/>
              <a:buChar char="•"/>
            </a:pPr>
            <a:r>
              <a:rPr lang="en-CA" sz="1100" dirty="0">
                <a:latin typeface="Arial" panose="020B0604020202020204" pitchFamily="34" charset="0"/>
                <a:cs typeface="Arial" panose="020B0604020202020204" pitchFamily="34" charset="0"/>
              </a:rPr>
              <a:t>I</a:t>
            </a:r>
            <a:r>
              <a:rPr lang="en-CA" sz="1100" dirty="0" smtClean="0">
                <a:latin typeface="Arial" panose="020B0604020202020204" pitchFamily="34" charset="0"/>
                <a:cs typeface="Arial" panose="020B0604020202020204" pitchFamily="34" charset="0"/>
              </a:rPr>
              <a:t>t is proposed that the amount of global adjustment (GA) paid by ratepayers in each year over the forecast period is set at a fixed amount and money is borrowed to make up the remainder of the GA cost in each year.</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Starting on January 1, 2017, the amount of GA paid by ratepayers is set at a value lower than the true cost of GA in 2017 and is increased according to a pre-defined schedule until the debt has been paid off.</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GA costs will be “smoothed” over time by lowering costs in the short term and increasing costs in the long term.</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In some scenarios, the amount of GA paid by ratepayers </a:t>
            </a:r>
            <a:r>
              <a:rPr lang="en-CA" sz="1100" i="1" dirty="0" smtClean="0">
                <a:latin typeface="Arial" panose="020B0604020202020204" pitchFamily="34" charset="0"/>
                <a:cs typeface="Arial" panose="020B0604020202020204" pitchFamily="34" charset="0"/>
              </a:rPr>
              <a:t>above</a:t>
            </a:r>
            <a:r>
              <a:rPr lang="en-CA" sz="1100" dirty="0" smtClean="0">
                <a:latin typeface="Arial" panose="020B0604020202020204" pitchFamily="34" charset="0"/>
                <a:cs typeface="Arial" panose="020B0604020202020204" pitchFamily="34" charset="0"/>
              </a:rPr>
              <a:t> the expected actual cost of GA is capped so as to limit large increases in the cost of electricity in any given year.</a:t>
            </a:r>
          </a:p>
          <a:p>
            <a:pPr marL="285750" lvl="1">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All analysis is based on forecasts from Independent Electricity System Operator (IESO), assumes a 5% annual borrowing interest rate and an inflation rate of 2% per year.</a:t>
            </a:r>
            <a:endParaRPr lang="en-CA" sz="1100" dirty="0">
              <a:latin typeface="Arial" panose="020B0604020202020204" pitchFamily="34" charset="0"/>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2932005601"/>
              </p:ext>
            </p:extLst>
          </p:nvPr>
        </p:nvGraphicFramePr>
        <p:xfrm>
          <a:off x="529208" y="3615406"/>
          <a:ext cx="8229600" cy="216024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827584" y="5775646"/>
            <a:ext cx="7632848" cy="461665"/>
          </a:xfrm>
          <a:prstGeom prst="rect">
            <a:avLst/>
          </a:prstGeom>
          <a:noFill/>
        </p:spPr>
        <p:txBody>
          <a:bodyPr wrap="square" rtlCol="0">
            <a:spAutoFit/>
          </a:bodyPr>
          <a:lstStyle/>
          <a:p>
            <a:r>
              <a:rPr lang="en-CA" sz="1200" b="1" dirty="0" smtClean="0">
                <a:latin typeface="Arial" panose="020B0604020202020204" pitchFamily="34" charset="0"/>
                <a:cs typeface="Arial" panose="020B0604020202020204" pitchFamily="34" charset="0"/>
              </a:rPr>
              <a:t>Sample financing</a:t>
            </a:r>
            <a:r>
              <a:rPr lang="en-CA" sz="1200" dirty="0" smtClean="0">
                <a:latin typeface="Arial" panose="020B0604020202020204" pitchFamily="34" charset="0"/>
                <a:cs typeface="Arial" panose="020B0604020202020204" pitchFamily="34" charset="0"/>
              </a:rPr>
              <a:t>: Ratepayers pay less than the cost of GA in early years, borrowing up to $9 billion that is fully paid off in 2031 by charging ratepayers more than the cost of GA in later years.</a:t>
            </a:r>
            <a:endParaRPr lang="en-CA" sz="1200" dirty="0">
              <a:latin typeface="Arial" panose="020B0604020202020204" pitchFamily="34" charset="0"/>
              <a:cs typeface="Arial" panose="020B0604020202020204" pitchFamily="34" charset="0"/>
            </a:endParaRPr>
          </a:p>
        </p:txBody>
      </p:sp>
      <p:sp>
        <p:nvSpPr>
          <p:cNvPr id="6" name="Rectangle 5"/>
          <p:cNvSpPr/>
          <p:nvPr/>
        </p:nvSpPr>
        <p:spPr>
          <a:xfrm>
            <a:off x="539552" y="3543399"/>
            <a:ext cx="8208912" cy="26939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95569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GA </a:t>
            </a:r>
            <a:r>
              <a:rPr lang="en-CA" sz="2400" b="0" dirty="0">
                <a:latin typeface="Arial" panose="020B0604020202020204" pitchFamily="34" charset="0"/>
                <a:cs typeface="Arial" panose="020B0604020202020204" pitchFamily="34" charset="0"/>
              </a:rPr>
              <a:t>Financing – </a:t>
            </a:r>
            <a:r>
              <a:rPr lang="en-CA" sz="2400" b="0" dirty="0" smtClean="0">
                <a:latin typeface="Arial" panose="020B0604020202020204" pitchFamily="34" charset="0"/>
                <a:cs typeface="Arial" panose="020B0604020202020204" pitchFamily="34" charset="0"/>
              </a:rPr>
              <a:t>Cost Breakout</a:t>
            </a:r>
            <a:endParaRPr lang="en-CA" sz="2400" dirty="0"/>
          </a:p>
        </p:txBody>
      </p:sp>
      <p:sp>
        <p:nvSpPr>
          <p:cNvPr id="3" name="Content Placeholder 2"/>
          <p:cNvSpPr>
            <a:spLocks noGrp="1"/>
          </p:cNvSpPr>
          <p:nvPr>
            <p:ph idx="1"/>
          </p:nvPr>
        </p:nvSpPr>
        <p:spPr>
          <a:xfrm>
            <a:off x="457200" y="1219200"/>
            <a:ext cx="8280000" cy="625624"/>
          </a:xfrm>
        </p:spPr>
        <p:txBody>
          <a:bodyPr>
            <a:noAutofit/>
          </a:bodyPr>
          <a:lstStyle/>
          <a:p>
            <a:r>
              <a:rPr lang="en-CA" sz="1400" dirty="0">
                <a:latin typeface="Arial" panose="020B0604020202020204" pitchFamily="34" charset="0"/>
                <a:cs typeface="Arial" panose="020B0604020202020204" pitchFamily="34" charset="0"/>
              </a:rPr>
              <a:t>T</a:t>
            </a:r>
            <a:r>
              <a:rPr lang="en-CA" sz="1400" dirty="0" smtClean="0">
                <a:latin typeface="Arial" panose="020B0604020202020204" pitchFamily="34" charset="0"/>
                <a:cs typeface="Arial" panose="020B0604020202020204" pitchFamily="34" charset="0"/>
              </a:rPr>
              <a:t>he allocation of GA costs in 2016 is compared to the proportion of generation in the graph below.</a:t>
            </a:r>
          </a:p>
          <a:p>
            <a:r>
              <a:rPr lang="en-CA" sz="1400" dirty="0">
                <a:latin typeface="Arial" panose="020B0604020202020204" pitchFamily="34" charset="0"/>
                <a:cs typeface="Arial" panose="020B0604020202020204" pitchFamily="34" charset="0"/>
              </a:rPr>
              <a:t>This cost breakdown will evolve over time as 2,181 MW of contracted generation comes online in the coming years.  </a:t>
            </a:r>
          </a:p>
          <a:p>
            <a:endParaRPr lang="en-CA" sz="1400" dirty="0">
              <a:latin typeface="Arial" panose="020B0604020202020204" pitchFamily="34" charset="0"/>
              <a:cs typeface="Arial" panose="020B0604020202020204" pitchFamily="34" charset="0"/>
            </a:endParaRPr>
          </a:p>
        </p:txBody>
      </p:sp>
      <p:sp>
        <p:nvSpPr>
          <p:cNvPr id="11" name="TextBox 10"/>
          <p:cNvSpPr txBox="1"/>
          <p:nvPr/>
        </p:nvSpPr>
        <p:spPr>
          <a:xfrm>
            <a:off x="144016" y="5949280"/>
            <a:ext cx="8892480" cy="338554"/>
          </a:xfrm>
          <a:prstGeom prst="rect">
            <a:avLst/>
          </a:prstGeom>
          <a:noFill/>
        </p:spPr>
        <p:txBody>
          <a:bodyPr wrap="square" rtlCol="0">
            <a:spAutoFit/>
          </a:bodyPr>
          <a:lstStyle/>
          <a:p>
            <a:r>
              <a:rPr lang="en-CA" sz="800" dirty="0" smtClean="0">
                <a:latin typeface="Arial" panose="020B0604020202020204" pitchFamily="34" charset="0"/>
                <a:cs typeface="Arial" panose="020B0604020202020204" pitchFamily="34" charset="0"/>
              </a:rPr>
              <a:t>*OEFC indicates the cost of generator contracts managed by the OEFC which include contracts for natural gas, hydro and biomass generators</a:t>
            </a:r>
            <a:r>
              <a:rPr lang="en-CA" sz="800" b="1" dirty="0" smtClean="0">
                <a:latin typeface="Arial" panose="020B0604020202020204" pitchFamily="34" charset="0"/>
                <a:cs typeface="Arial" panose="020B0604020202020204" pitchFamily="34" charset="0"/>
              </a:rPr>
              <a:t>.</a:t>
            </a:r>
            <a:endParaRPr lang="en-CA" sz="800" b="1" dirty="0">
              <a:latin typeface="Arial" panose="020B0604020202020204" pitchFamily="34" charset="0"/>
              <a:cs typeface="Arial" panose="020B0604020202020204" pitchFamily="34" charset="0"/>
            </a:endParaRPr>
          </a:p>
          <a:p>
            <a:r>
              <a:rPr lang="en-CA" sz="800" dirty="0" smtClean="0">
                <a:latin typeface="Arial" panose="020B0604020202020204" pitchFamily="34" charset="0"/>
                <a:cs typeface="Arial" panose="020B0604020202020204" pitchFamily="34" charset="0"/>
              </a:rPr>
              <a:t>** Conservation measures, not quantified here, serve to reduce Ontario energy demand. Actual electricity generation would be larger than 155 </a:t>
            </a:r>
            <a:r>
              <a:rPr lang="en-CA" sz="800" dirty="0" err="1" smtClean="0">
                <a:latin typeface="Arial" panose="020B0604020202020204" pitchFamily="34" charset="0"/>
                <a:cs typeface="Arial" panose="020B0604020202020204" pitchFamily="34" charset="0"/>
              </a:rPr>
              <a:t>TWh</a:t>
            </a:r>
            <a:r>
              <a:rPr lang="en-CA" sz="800" dirty="0" smtClean="0">
                <a:latin typeface="Arial" panose="020B0604020202020204" pitchFamily="34" charset="0"/>
                <a:cs typeface="Arial" panose="020B0604020202020204" pitchFamily="34" charset="0"/>
              </a:rPr>
              <a:t> in the absence of conservation programs.</a:t>
            </a:r>
          </a:p>
        </p:txBody>
      </p:sp>
      <p:sp>
        <p:nvSpPr>
          <p:cNvPr id="18" name="TextBox 17"/>
          <p:cNvSpPr txBox="1"/>
          <p:nvPr/>
        </p:nvSpPr>
        <p:spPr>
          <a:xfrm flipH="1">
            <a:off x="467544" y="2352667"/>
            <a:ext cx="2520280" cy="276999"/>
          </a:xfrm>
          <a:prstGeom prst="rect">
            <a:avLst/>
          </a:prstGeom>
          <a:noFill/>
        </p:spPr>
        <p:txBody>
          <a:bodyPr wrap="square" rtlCol="0">
            <a:spAutoFit/>
          </a:bodyPr>
          <a:lstStyle/>
          <a:p>
            <a:pPr algn="ctr"/>
            <a:r>
              <a:rPr lang="en-CA" sz="1200" b="1" dirty="0" smtClean="0">
                <a:latin typeface="Arial" panose="020B0604020202020204" pitchFamily="34" charset="0"/>
                <a:cs typeface="Arial" panose="020B0604020202020204" pitchFamily="34" charset="0"/>
              </a:rPr>
              <a:t>2016 GA Cost: $12.3 billion</a:t>
            </a:r>
            <a:endParaRPr lang="en-CA" sz="1200" b="1" dirty="0">
              <a:latin typeface="Arial" panose="020B0604020202020204" pitchFamily="34" charset="0"/>
              <a:cs typeface="Arial" panose="020B0604020202020204" pitchFamily="34" charset="0"/>
            </a:endParaRPr>
          </a:p>
        </p:txBody>
      </p:sp>
      <p:sp>
        <p:nvSpPr>
          <p:cNvPr id="19" name="TextBox 18"/>
          <p:cNvSpPr txBox="1"/>
          <p:nvPr/>
        </p:nvSpPr>
        <p:spPr>
          <a:xfrm flipH="1">
            <a:off x="3605804" y="2352667"/>
            <a:ext cx="2448272" cy="276999"/>
          </a:xfrm>
          <a:prstGeom prst="rect">
            <a:avLst/>
          </a:prstGeom>
          <a:noFill/>
        </p:spPr>
        <p:txBody>
          <a:bodyPr wrap="square" rtlCol="0">
            <a:spAutoFit/>
          </a:bodyPr>
          <a:lstStyle/>
          <a:p>
            <a:pPr algn="ctr"/>
            <a:r>
              <a:rPr lang="en-CA" sz="1200" b="1" dirty="0" smtClean="0">
                <a:latin typeface="Arial" panose="020B0604020202020204" pitchFamily="34" charset="0"/>
                <a:cs typeface="Arial" panose="020B0604020202020204" pitchFamily="34" charset="0"/>
              </a:rPr>
              <a:t>2016 Generation: 155 </a:t>
            </a:r>
            <a:r>
              <a:rPr lang="en-CA" sz="1200" b="1" dirty="0" err="1" smtClean="0">
                <a:latin typeface="Arial" panose="020B0604020202020204" pitchFamily="34" charset="0"/>
                <a:cs typeface="Arial" panose="020B0604020202020204" pitchFamily="34" charset="0"/>
              </a:rPr>
              <a:t>TWh</a:t>
            </a:r>
            <a:endParaRPr lang="en-CA" sz="1200" b="1" dirty="0">
              <a:latin typeface="Arial" panose="020B0604020202020204" pitchFamily="34" charset="0"/>
              <a:cs typeface="Arial" panose="020B0604020202020204" pitchFamily="34" charset="0"/>
            </a:endParaRPr>
          </a:p>
        </p:txBody>
      </p:sp>
      <p:graphicFrame>
        <p:nvGraphicFramePr>
          <p:cNvPr id="4" name="Chart 3"/>
          <p:cNvGraphicFramePr/>
          <p:nvPr>
            <p:extLst>
              <p:ext uri="{D42A27DB-BD31-4B8C-83A1-F6EECF244321}">
                <p14:modId xmlns:p14="http://schemas.microsoft.com/office/powerpoint/2010/main" val="3095918621"/>
              </p:ext>
            </p:extLst>
          </p:nvPr>
        </p:nvGraphicFramePr>
        <p:xfrm>
          <a:off x="323528" y="2490486"/>
          <a:ext cx="4032448" cy="33147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val="3052997515"/>
              </p:ext>
            </p:extLst>
          </p:nvPr>
        </p:nvGraphicFramePr>
        <p:xfrm>
          <a:off x="3203848" y="2483786"/>
          <a:ext cx="4032448" cy="33147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p:cNvGraphicFramePr>
            <a:graphicFrameLocks noGrp="1"/>
          </p:cNvGraphicFramePr>
          <p:nvPr>
            <p:extLst>
              <p:ext uri="{D42A27DB-BD31-4B8C-83A1-F6EECF244321}">
                <p14:modId xmlns:p14="http://schemas.microsoft.com/office/powerpoint/2010/main" val="813446681"/>
              </p:ext>
            </p:extLst>
          </p:nvPr>
        </p:nvGraphicFramePr>
        <p:xfrm>
          <a:off x="7164288" y="2374281"/>
          <a:ext cx="1944216" cy="3240360"/>
        </p:xfrm>
        <a:graphic>
          <a:graphicData uri="http://schemas.openxmlformats.org/drawingml/2006/table">
            <a:tbl>
              <a:tblPr firstRow="1">
                <a:tableStyleId>{073A0DAA-6AF3-43AB-8588-CEC1D06C72B9}</a:tableStyleId>
              </a:tblPr>
              <a:tblGrid>
                <a:gridCol w="972108"/>
                <a:gridCol w="972108"/>
              </a:tblGrid>
              <a:tr h="324036">
                <a:tc>
                  <a:txBody>
                    <a:bodyPr/>
                    <a:lstStyle/>
                    <a:p>
                      <a:pPr algn="ctr"/>
                      <a:r>
                        <a:rPr lang="en-CA" sz="900" dirty="0" smtClean="0"/>
                        <a:t>GA ($M)</a:t>
                      </a:r>
                      <a:endParaRPr lang="en-CA" sz="900" dirty="0">
                        <a:latin typeface="+mj-lt"/>
                      </a:endParaRPr>
                    </a:p>
                  </a:txBody>
                  <a:tcPr anchor="ctr">
                    <a:lnB w="38100" cmpd="sng">
                      <a:noFill/>
                    </a:lnB>
                    <a:solidFill>
                      <a:schemeClr val="tx1">
                        <a:lumMod val="50000"/>
                        <a:lumOff val="50000"/>
                      </a:schemeClr>
                    </a:solidFill>
                  </a:tcPr>
                </a:tc>
                <a:tc>
                  <a:txBody>
                    <a:bodyPr/>
                    <a:lstStyle/>
                    <a:p>
                      <a:pPr algn="ctr"/>
                      <a:r>
                        <a:rPr lang="en-CA" sz="900" dirty="0" smtClean="0"/>
                        <a:t>Gen. (</a:t>
                      </a:r>
                      <a:r>
                        <a:rPr lang="en-CA" sz="900" dirty="0" err="1" smtClean="0"/>
                        <a:t>TWh</a:t>
                      </a:r>
                      <a:r>
                        <a:rPr lang="en-CA" sz="900" dirty="0" smtClean="0"/>
                        <a:t>)</a:t>
                      </a:r>
                      <a:endParaRPr lang="en-CA" sz="900" dirty="0">
                        <a:latin typeface="+mj-lt"/>
                      </a:endParaRPr>
                    </a:p>
                  </a:txBody>
                  <a:tcPr anchor="ctr">
                    <a:lnB w="38100" cmpd="sng">
                      <a:noFill/>
                    </a:lnB>
                    <a:solidFill>
                      <a:schemeClr val="tx1">
                        <a:lumMod val="50000"/>
                        <a:lumOff val="50000"/>
                      </a:schemeClr>
                    </a:solidFill>
                  </a:tcPr>
                </a:tc>
              </a:tr>
              <a:tr h="324036">
                <a:tc>
                  <a:txBody>
                    <a:bodyPr/>
                    <a:lstStyle/>
                    <a:p>
                      <a:pPr algn="ctr" fontAlgn="b"/>
                      <a:r>
                        <a:rPr lang="en-CA" sz="900" u="none" strike="noStrike" dirty="0">
                          <a:effectLst/>
                        </a:rPr>
                        <a:t>5,053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381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a:effectLst/>
                        </a:rPr>
                        <a:t>91</a:t>
                      </a:r>
                      <a:endParaRPr lang="en-CA" sz="900" b="0" i="0" u="none" strike="noStrike">
                        <a:solidFill>
                          <a:srgbClr val="000000"/>
                        </a:solidFill>
                        <a:effectLst/>
                        <a:latin typeface="+mj-lt"/>
                      </a:endParaRPr>
                    </a:p>
                  </a:txBody>
                  <a:tcPr marL="9525" marR="9525" marT="9525" marB="0" anchor="ctr">
                    <a:lnL w="12700" cmpd="sng">
                      <a:noFill/>
                    </a:lnL>
                    <a:lnR w="12700" cmpd="sng">
                      <a:noFill/>
                    </a:lnR>
                    <a:lnT w="381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1,473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36</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985</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13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1,552</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10</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1,630</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278</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1</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467</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 </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60</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 </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842</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fontAlgn="b"/>
                      <a:r>
                        <a:rPr lang="en-CA" sz="900" u="none" strike="noStrike" dirty="0">
                          <a:effectLst/>
                        </a:rPr>
                        <a:t> </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spTree>
    <p:extLst>
      <p:ext uri="{BB962C8B-B14F-4D97-AF65-F5344CB8AC3E}">
        <p14:creationId xmlns:p14="http://schemas.microsoft.com/office/powerpoint/2010/main" val="937379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a:latin typeface="Arial" panose="020B0604020202020204" pitchFamily="34" charset="0"/>
                <a:cs typeface="Arial" panose="020B0604020202020204" pitchFamily="34" charset="0"/>
              </a:rPr>
              <a:t>1. </a:t>
            </a:r>
            <a:r>
              <a:rPr lang="en-CA" sz="2400" b="0" dirty="0" smtClean="0">
                <a:latin typeface="Arial" panose="020B0604020202020204" pitchFamily="34" charset="0"/>
                <a:cs typeface="Arial" panose="020B0604020202020204" pitchFamily="34" charset="0"/>
              </a:rPr>
              <a:t>GA Financing – Options</a:t>
            </a:r>
            <a:endParaRPr lang="en-CA" sz="2400" b="0" dirty="0"/>
          </a:p>
        </p:txBody>
      </p:sp>
      <p:sp>
        <p:nvSpPr>
          <p:cNvPr id="3" name="Content Placeholder 2"/>
          <p:cNvSpPr>
            <a:spLocks noGrp="1"/>
          </p:cNvSpPr>
          <p:nvPr>
            <p:ph idx="1"/>
          </p:nvPr>
        </p:nvSpPr>
        <p:spPr>
          <a:xfrm>
            <a:off x="467544" y="1268760"/>
            <a:ext cx="8280000" cy="4824536"/>
          </a:xfrm>
        </p:spPr>
        <p:txBody>
          <a:bodyPr>
            <a:noAutofit/>
          </a:bodyPr>
          <a:lstStyle/>
          <a:p>
            <a:pPr marL="57150" lvl="1" indent="0">
              <a:spcBef>
                <a:spcPts val="300"/>
              </a:spcBef>
              <a:buNone/>
            </a:pPr>
            <a:r>
              <a:rPr lang="en-CA" sz="1100" u="sng" dirty="0" smtClean="0">
                <a:latin typeface="Arial" panose="020B0604020202020204" pitchFamily="34" charset="0"/>
                <a:cs typeface="Arial" panose="020B0604020202020204" pitchFamily="34" charset="0"/>
              </a:rPr>
              <a:t>1a.   Moderate / GA Financing</a:t>
            </a:r>
            <a:endParaRPr lang="en-CA" sz="1100" u="sng" dirty="0">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The amount of GA paid by ratepayers in 2017 is lowered by $3.1 and $3.3 billion below the true cost of GA and increases at 2% in each subsequent year until the total amount of money borrowed is paid off</a:t>
            </a:r>
            <a:r>
              <a:rPr lang="en-CA" sz="1100" dirty="0">
                <a:latin typeface="Arial" panose="020B0604020202020204" pitchFamily="34" charset="0"/>
                <a:cs typeface="Arial" panose="020B0604020202020204" pitchFamily="34" charset="0"/>
              </a:rPr>
              <a:t> </a:t>
            </a:r>
            <a:r>
              <a:rPr lang="en-CA" sz="1100" dirty="0" smtClean="0">
                <a:latin typeface="Arial" panose="020B0604020202020204" pitchFamily="34" charset="0"/>
                <a:cs typeface="Arial" panose="020B0604020202020204" pitchFamily="34" charset="0"/>
              </a:rPr>
              <a:t>in 25 and 30 years respectively.</a:t>
            </a: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Future GA over-payments above the true cost of GA are capped at $2 billion to limit electricity cost increases in any given year. </a:t>
            </a:r>
          </a:p>
          <a:p>
            <a:pPr marL="0" lvl="1" indent="0">
              <a:spcBef>
                <a:spcPts val="1200"/>
              </a:spcBef>
              <a:buNone/>
            </a:pPr>
            <a:r>
              <a:rPr lang="en-CA" sz="1100" u="sng" dirty="0" smtClean="0">
                <a:latin typeface="Arial" panose="020B0604020202020204" pitchFamily="34" charset="0"/>
                <a:cs typeface="Arial" panose="020B0604020202020204" pitchFamily="34" charset="0"/>
              </a:rPr>
              <a:t>1b.   Moderate </a:t>
            </a:r>
            <a:r>
              <a:rPr lang="en-CA" sz="1100" u="sng" dirty="0">
                <a:latin typeface="Arial" panose="020B0604020202020204" pitchFamily="34" charset="0"/>
                <a:cs typeface="Arial" panose="020B0604020202020204" pitchFamily="34" charset="0"/>
              </a:rPr>
              <a:t>/ GA Financing with Delayed </a:t>
            </a:r>
            <a:r>
              <a:rPr lang="en-CA" sz="1100" u="sng" dirty="0" smtClean="0">
                <a:latin typeface="Arial" panose="020B0604020202020204" pitchFamily="34" charset="0"/>
                <a:cs typeface="Arial" panose="020B0604020202020204" pitchFamily="34" charset="0"/>
              </a:rPr>
              <a:t>Increase</a:t>
            </a: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The starting GA payment from all ratepayers in 2017 is lowered by $1.1 and $1.4 billion, ratepayer payments </a:t>
            </a:r>
            <a:r>
              <a:rPr lang="en-CA" sz="1100" i="1" dirty="0" smtClean="0">
                <a:latin typeface="Arial" panose="020B0604020202020204" pitchFamily="34" charset="0"/>
                <a:cs typeface="Arial" panose="020B0604020202020204" pitchFamily="34" charset="0"/>
              </a:rPr>
              <a:t>decrease</a:t>
            </a:r>
            <a:r>
              <a:rPr lang="en-CA" sz="1100" dirty="0" smtClean="0">
                <a:latin typeface="Arial" panose="020B0604020202020204" pitchFamily="34" charset="0"/>
                <a:cs typeface="Arial" panose="020B0604020202020204" pitchFamily="34" charset="0"/>
              </a:rPr>
              <a:t>  in the short term to keep residential bills relatively flat, then increases at 3% each year – up to a maximum of $2 billion above the true cost of GA – until the borrowed money is paid back over a 25 and 30 year financing period respectively.</a:t>
            </a:r>
            <a:endParaRPr lang="en-CA" sz="1100" u="sng" dirty="0" smtClean="0">
              <a:latin typeface="Arial" panose="020B0604020202020204" pitchFamily="34" charset="0"/>
              <a:cs typeface="Arial" panose="020B0604020202020204" pitchFamily="34" charset="0"/>
            </a:endParaRPr>
          </a:p>
          <a:p>
            <a:pPr marL="0" lvl="1" indent="0">
              <a:spcBef>
                <a:spcPts val="1200"/>
              </a:spcBef>
              <a:buNone/>
            </a:pPr>
            <a:r>
              <a:rPr lang="en-CA" sz="1100" u="sng" dirty="0" smtClean="0">
                <a:latin typeface="Arial" panose="020B0604020202020204" pitchFamily="34" charset="0"/>
                <a:cs typeface="Arial" panose="020B0604020202020204" pitchFamily="34" charset="0"/>
              </a:rPr>
              <a:t>Low / GA Financing (see in Appendix)</a:t>
            </a:r>
          </a:p>
          <a:p>
            <a:pPr marL="685800" lvl="2">
              <a:spcBef>
                <a:spcPts val="1200"/>
              </a:spcBef>
              <a:buFont typeface="Arial" panose="020B0604020202020204" pitchFamily="34" charset="0"/>
              <a:buChar char="•"/>
            </a:pPr>
            <a:r>
              <a:rPr lang="en-CA" sz="1100" dirty="0">
                <a:latin typeface="Arial" panose="020B0604020202020204" pitchFamily="34" charset="0"/>
                <a:cs typeface="Arial" panose="020B0604020202020204" pitchFamily="34" charset="0"/>
              </a:rPr>
              <a:t>The amount of GA paid by ratepayers in 2017 is lowered by </a:t>
            </a:r>
            <a:r>
              <a:rPr lang="en-CA" sz="1100" dirty="0" smtClean="0">
                <a:latin typeface="Arial" panose="020B0604020202020204" pitchFamily="34" charset="0"/>
                <a:cs typeface="Arial" panose="020B0604020202020204" pitchFamily="34" charset="0"/>
              </a:rPr>
              <a:t>$2.5 billion </a:t>
            </a:r>
            <a:r>
              <a:rPr lang="en-CA" sz="1100" dirty="0">
                <a:latin typeface="Arial" panose="020B0604020202020204" pitchFamily="34" charset="0"/>
                <a:cs typeface="Arial" panose="020B0604020202020204" pitchFamily="34" charset="0"/>
              </a:rPr>
              <a:t>below the true cost of </a:t>
            </a:r>
            <a:r>
              <a:rPr lang="en-CA" sz="1100" dirty="0" smtClean="0">
                <a:latin typeface="Arial" panose="020B0604020202020204" pitchFamily="34" charset="0"/>
                <a:cs typeface="Arial" panose="020B0604020202020204" pitchFamily="34" charset="0"/>
              </a:rPr>
              <a:t>GA and increases in each subsequent year until the total amount of money borrowed is paid off. </a:t>
            </a:r>
            <a:endParaRPr lang="en-CA" sz="1100" dirty="0" smtClean="0">
              <a:solidFill>
                <a:srgbClr val="FF0000"/>
              </a:solidFill>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Future </a:t>
            </a:r>
            <a:r>
              <a:rPr lang="en-CA" sz="1100" dirty="0">
                <a:latin typeface="Arial" panose="020B0604020202020204" pitchFamily="34" charset="0"/>
                <a:cs typeface="Arial" panose="020B0604020202020204" pitchFamily="34" charset="0"/>
              </a:rPr>
              <a:t>GA over-payments above the true cost of GA are capped at $2 billion to limit electricity cost increases in any given year. </a:t>
            </a:r>
            <a:endParaRPr lang="en-CA" sz="1100" dirty="0" smtClean="0">
              <a:latin typeface="Arial" panose="020B0604020202020204" pitchFamily="34" charset="0"/>
              <a:cs typeface="Arial" panose="020B0604020202020204" pitchFamily="34" charset="0"/>
            </a:endParaRPr>
          </a:p>
          <a:p>
            <a:pPr marL="0" lvl="1" indent="0">
              <a:spcBef>
                <a:spcPts val="1200"/>
              </a:spcBef>
              <a:buNone/>
            </a:pPr>
            <a:r>
              <a:rPr lang="en-CA" sz="1100" u="sng" dirty="0" smtClean="0">
                <a:latin typeface="Arial" panose="020B0604020202020204" pitchFamily="34" charset="0"/>
                <a:cs typeface="Arial" panose="020B0604020202020204" pitchFamily="34" charset="0"/>
              </a:rPr>
              <a:t>High / GA Financing (see in Appendix)</a:t>
            </a:r>
            <a:endParaRPr lang="en-CA" sz="1100" u="sng" dirty="0">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r>
              <a:rPr lang="en-CA" sz="1100" dirty="0">
                <a:latin typeface="Arial" panose="020B0604020202020204" pitchFamily="34" charset="0"/>
                <a:cs typeface="Arial" panose="020B0604020202020204" pitchFamily="34" charset="0"/>
              </a:rPr>
              <a:t>The amount of GA paid by ratepayers in 2017 is lowered by </a:t>
            </a:r>
            <a:r>
              <a:rPr lang="en-CA" sz="1100" dirty="0" smtClean="0">
                <a:latin typeface="Arial" panose="020B0604020202020204" pitchFamily="34" charset="0"/>
                <a:cs typeface="Arial" panose="020B0604020202020204" pitchFamily="34" charset="0"/>
              </a:rPr>
              <a:t>$4.4 </a:t>
            </a:r>
            <a:r>
              <a:rPr lang="en-CA" sz="1100" dirty="0">
                <a:latin typeface="Arial" panose="020B0604020202020204" pitchFamily="34" charset="0"/>
                <a:cs typeface="Arial" panose="020B0604020202020204" pitchFamily="34" charset="0"/>
              </a:rPr>
              <a:t>and </a:t>
            </a:r>
            <a:r>
              <a:rPr lang="en-CA" sz="1100" dirty="0" smtClean="0">
                <a:latin typeface="Arial" panose="020B0604020202020204" pitchFamily="34" charset="0"/>
                <a:cs typeface="Arial" panose="020B0604020202020204" pitchFamily="34" charset="0"/>
              </a:rPr>
              <a:t>$</a:t>
            </a:r>
            <a:r>
              <a:rPr lang="en-CA" sz="1100" dirty="0">
                <a:latin typeface="Arial" panose="020B0604020202020204" pitchFamily="34" charset="0"/>
                <a:cs typeface="Arial" panose="020B0604020202020204" pitchFamily="34" charset="0"/>
              </a:rPr>
              <a:t>5</a:t>
            </a:r>
            <a:r>
              <a:rPr lang="en-CA" sz="1100" dirty="0" smtClean="0">
                <a:latin typeface="Arial" panose="020B0604020202020204" pitchFamily="34" charset="0"/>
                <a:cs typeface="Arial" panose="020B0604020202020204" pitchFamily="34" charset="0"/>
              </a:rPr>
              <a:t> </a:t>
            </a:r>
            <a:r>
              <a:rPr lang="en-CA" sz="1100" dirty="0">
                <a:latin typeface="Arial" panose="020B0604020202020204" pitchFamily="34" charset="0"/>
                <a:cs typeface="Arial" panose="020B0604020202020204" pitchFamily="34" charset="0"/>
              </a:rPr>
              <a:t>billion below the true cost of GA and increases at 2% in each subsequent year until the total amount of money borrowed is paid off in 25 and 30 years respectively.</a:t>
            </a:r>
          </a:p>
          <a:p>
            <a:pPr marL="685800" lvl="2">
              <a:spcBef>
                <a:spcPts val="1200"/>
              </a:spcBef>
              <a:buFont typeface="Arial" panose="020B0604020202020204" pitchFamily="34" charset="0"/>
              <a:buChar char="•"/>
            </a:pPr>
            <a:r>
              <a:rPr lang="en-CA" sz="1100" dirty="0" smtClean="0">
                <a:latin typeface="Arial" panose="020B0604020202020204" pitchFamily="34" charset="0"/>
                <a:cs typeface="Arial" panose="020B0604020202020204" pitchFamily="34" charset="0"/>
              </a:rPr>
              <a:t>No limit is placed on the amount charged to ratepayers above the true cost of GA.</a:t>
            </a:r>
          </a:p>
          <a:p>
            <a:pPr marL="285750" lvl="1">
              <a:spcBef>
                <a:spcPts val="1200"/>
              </a:spcBef>
              <a:buFont typeface="+mj-lt"/>
              <a:buAutoNum type="arabicPeriod"/>
            </a:pPr>
            <a:endParaRPr lang="en-CA" sz="1200" dirty="0">
              <a:latin typeface="Arial" panose="020B0604020202020204" pitchFamily="34" charset="0"/>
              <a:cs typeface="Arial" panose="020B0604020202020204" pitchFamily="34" charset="0"/>
            </a:endParaRPr>
          </a:p>
          <a:p>
            <a:pPr marL="457200" lvl="2" indent="0">
              <a:spcBef>
                <a:spcPts val="1200"/>
              </a:spcBef>
              <a:buNone/>
            </a:pPr>
            <a:endParaRPr lang="en-CA" sz="1200" strike="sngStrike" dirty="0" smtClean="0">
              <a:solidFill>
                <a:srgbClr val="FF0000"/>
              </a:solidFill>
              <a:latin typeface="Arial" panose="020B0604020202020204" pitchFamily="34" charset="0"/>
              <a:cs typeface="Arial" panose="020B0604020202020204" pitchFamily="34" charset="0"/>
            </a:endParaRPr>
          </a:p>
          <a:p>
            <a:pPr marL="457200" lvl="2" indent="0">
              <a:spcBef>
                <a:spcPts val="1200"/>
              </a:spcBef>
              <a:buNone/>
            </a:pPr>
            <a:endParaRPr lang="en-CA" sz="1200" dirty="0" smtClean="0">
              <a:latin typeface="Arial" panose="020B0604020202020204" pitchFamily="34" charset="0"/>
              <a:cs typeface="Arial" panose="020B0604020202020204" pitchFamily="34" charset="0"/>
            </a:endParaRPr>
          </a:p>
          <a:p>
            <a:pPr marL="685800" lvl="2">
              <a:spcBef>
                <a:spcPts val="1200"/>
              </a:spcBef>
              <a:buFont typeface="Arial" panose="020B0604020202020204" pitchFamily="34" charset="0"/>
              <a:buChar char="•"/>
            </a:pPr>
            <a:endParaRPr lang="en-CA" sz="1200" dirty="0">
              <a:latin typeface="Arial" panose="020B0604020202020204" pitchFamily="34" charset="0"/>
              <a:cs typeface="Arial" panose="020B0604020202020204" pitchFamily="34" charset="0"/>
            </a:endParaRPr>
          </a:p>
          <a:p>
            <a:pPr marL="914400" lvl="3" indent="0">
              <a:spcBef>
                <a:spcPts val="300"/>
              </a:spcBef>
              <a:buNone/>
            </a:pPr>
            <a:endParaRPr lang="en-CA" dirty="0" smtClean="0">
              <a:latin typeface="Arial" panose="020B0604020202020204" pitchFamily="34" charset="0"/>
              <a:cs typeface="Arial" panose="020B0604020202020204" pitchFamily="34" charset="0"/>
            </a:endParaRPr>
          </a:p>
          <a:p>
            <a:endParaRPr lang="en-CA" sz="1200" dirty="0"/>
          </a:p>
        </p:txBody>
      </p:sp>
    </p:spTree>
    <p:extLst>
      <p:ext uri="{BB962C8B-B14F-4D97-AF65-F5344CB8AC3E}">
        <p14:creationId xmlns:p14="http://schemas.microsoft.com/office/powerpoint/2010/main" val="1977532351"/>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ry Powerpoint Deck">
  <a:themeElements>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Ministry Powerpoint Deck</Template>
  <TotalTime>77653</TotalTime>
  <Words>9300</Words>
  <Application>Microsoft Office PowerPoint</Application>
  <PresentationFormat>On-screen Show (4:3)</PresentationFormat>
  <Paragraphs>1177</Paragraphs>
  <Slides>51</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51</vt:i4>
      </vt:variant>
    </vt:vector>
  </HeadingPairs>
  <TitlesOfParts>
    <vt:vector size="61" baseType="lpstr">
      <vt:lpstr>Arial Unicode MS</vt:lpstr>
      <vt:lpstr>Arial</vt:lpstr>
      <vt:lpstr>Calibri</vt:lpstr>
      <vt:lpstr>Candara</vt:lpstr>
      <vt:lpstr>Courier New</vt:lpstr>
      <vt:lpstr>Helvetica</vt:lpstr>
      <vt:lpstr>Times New Roman</vt:lpstr>
      <vt:lpstr>Verdana</vt:lpstr>
      <vt:lpstr>Wingdings</vt:lpstr>
      <vt:lpstr>Ministry Powerpoint Deck</vt:lpstr>
      <vt:lpstr>Rate Mitigation Plan Options  Working Draft </vt:lpstr>
      <vt:lpstr>Context</vt:lpstr>
      <vt:lpstr>Options </vt:lpstr>
      <vt:lpstr>Proposed Options – Potential Savings for Typical Residential Electricity Consumers</vt:lpstr>
      <vt:lpstr>Proposed Options – Potential Savings for Average Industrial Electricity Consumers</vt:lpstr>
      <vt:lpstr>Fiscal Impacts</vt:lpstr>
      <vt:lpstr>1. Global Adjustment (GA) Financing</vt:lpstr>
      <vt:lpstr>1. GA Financing – Cost Breakout</vt:lpstr>
      <vt:lpstr>1. GA Financing – Options</vt:lpstr>
      <vt:lpstr>1a. Moderate / GA Financing – Impact on Residential Electricity Bills </vt:lpstr>
      <vt:lpstr>1b.  Moderate / GA Financing with Delayed Increase in Payments – Impact on Residential Electricity Bills</vt:lpstr>
      <vt:lpstr>1. GA Financing – Accounting  (cont’d)</vt:lpstr>
      <vt:lpstr>1.  GA Financing – Current Regulated Price Plan (RPP) Variance Recovery</vt:lpstr>
      <vt:lpstr>1. GA Financing – Recovery Approach  (Option 1)</vt:lpstr>
      <vt:lpstr>1. GA Financing – Recovery Approach  (Option 2)</vt:lpstr>
      <vt:lpstr>1. GA Financing – Considerations (cont’d)</vt:lpstr>
      <vt:lpstr>2. Delivery Charge Relief – Background</vt:lpstr>
      <vt:lpstr>2. Delivery Charge Relief – Proposed Program Overview</vt:lpstr>
      <vt:lpstr>2. Delivery Charge Relief – Proposed Program Overview (cont’d)</vt:lpstr>
      <vt:lpstr>3a. Ontario Electricity Support Program (OESP) Expansion</vt:lpstr>
      <vt:lpstr>3a. OESP Expansion – Fiscal Impacts</vt:lpstr>
      <vt:lpstr>3a. OESP Expansion – Considerations</vt:lpstr>
      <vt:lpstr>3b. Low Income Conservation Benefit Program</vt:lpstr>
      <vt:lpstr>Other Options to Consider</vt:lpstr>
      <vt:lpstr>1.   Enhanced Tax-Base RPP Rebate (5%)</vt:lpstr>
      <vt:lpstr>1.   Enhanced Tax-Base RPP Rebate (5%) (cont’d)</vt:lpstr>
      <vt:lpstr>2a. Extend Length of Existing Wind / Solar Contracts</vt:lpstr>
      <vt:lpstr>2a. Extend Length of Existing Wind / Solar Contracts (cont’d)</vt:lpstr>
      <vt:lpstr>2a. Extend Length of Existing Wind / Solar Contracts (cont’d)</vt:lpstr>
      <vt:lpstr>2a. Extend Length of Existing Wind / Solar Contracts (cont’d)</vt:lpstr>
      <vt:lpstr>2a. Extend Length of Existing Wind / Solar Contracts (cont’d)</vt:lpstr>
      <vt:lpstr>2a. Extend Length of Existing Wind / Solar Contracts (cont’d)</vt:lpstr>
      <vt:lpstr>2b. Clean Energy Supply (CES) Contracts</vt:lpstr>
      <vt:lpstr>3.  Amortize Conservation Program Costs</vt:lpstr>
      <vt:lpstr>3.  Amortize Conservation Program Costs (cont’d) </vt:lpstr>
      <vt:lpstr>3.  Amortize Conservation Program Costs (cont’d) </vt:lpstr>
      <vt:lpstr>3.  Amortize Conservation Program Costs (cont’d) </vt:lpstr>
      <vt:lpstr>Long-Term Energy Plan</vt:lpstr>
      <vt:lpstr>Longer-Term Energy Plan – Overview</vt:lpstr>
      <vt:lpstr>LTEP – Process and Timeline</vt:lpstr>
      <vt:lpstr>Appendix</vt:lpstr>
      <vt:lpstr>Context – Residential Electricity Prices</vt:lpstr>
      <vt:lpstr>Context – Large Industrial Electricity Prices</vt:lpstr>
      <vt:lpstr>Global Adjustment (GA) Financing</vt:lpstr>
      <vt:lpstr>GA Financing – Considerations</vt:lpstr>
      <vt:lpstr>Low / GA Financing – Impact on Residential Electricity Bills</vt:lpstr>
      <vt:lpstr>High / GA Financing – Impact on Residential Electricity Bills</vt:lpstr>
      <vt:lpstr>GA Financing – Impact of the Level of Financing on Large Industrial Electricity Consumers </vt:lpstr>
      <vt:lpstr>GA Financing – Illustrative Impact for Large Industrial Electricity Consumers</vt:lpstr>
      <vt:lpstr>Other Options Considered – Typical Residential  Electricity Consumer</vt:lpstr>
      <vt:lpstr>Options Considered – Average Industrial Electricity Consumers</vt:lpstr>
    </vt:vector>
  </TitlesOfParts>
  <Company>MGS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Ho, Larissa (ENERGY)</dc:creator>
  <cp:lastModifiedBy>Schlaepfer, Martin (ENERGY)</cp:lastModifiedBy>
  <cp:revision>2189</cp:revision>
  <cp:lastPrinted>2017-01-24T17:14:44Z</cp:lastPrinted>
  <dcterms:created xsi:type="dcterms:W3CDTF">2016-12-24T21:03:54Z</dcterms:created>
  <dcterms:modified xsi:type="dcterms:W3CDTF">2018-10-18T13:42:55Z</dcterms:modified>
</cp:coreProperties>
</file>