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drawings/drawing1.xml" ContentType="application/vnd.openxmlformats-officedocument.drawingml.chartshapes+xml"/>
  <Override PartName="/ppt/charts/chart7.xml" ContentType="application/vnd.openxmlformats-officedocument.drawingml.chart+xml"/>
  <Override PartName="/ppt/drawings/drawing2.xml" ContentType="application/vnd.openxmlformats-officedocument.drawingml.chartshapes+xml"/>
  <Override PartName="/ppt/charts/chart8.xml" ContentType="application/vnd.openxmlformats-officedocument.drawingml.chart+xml"/>
  <Override PartName="/ppt/drawings/drawing3.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drawings/drawing4.xml" ContentType="application/vnd.openxmlformats-officedocument.drawingml.chartshapes+xml"/>
  <Override PartName="/ppt/notesSlides/notesSlide2.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heme/themeOverride2.xml" ContentType="application/vnd.openxmlformats-officedocument.themeOverride+xml"/>
  <Override PartName="/ppt/charts/chart15.xml" ContentType="application/vnd.openxmlformats-officedocument.drawingml.chart+xml"/>
  <Override PartName="/ppt/theme/themeOverride3.xml" ContentType="application/vnd.openxmlformats-officedocument.themeOverrid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drawings/drawing5.xml" ContentType="application/vnd.openxmlformats-officedocument.drawingml.chartshapes+xml"/>
  <Override PartName="/ppt/charts/chart23.xml" ContentType="application/vnd.openxmlformats-officedocument.drawingml.chart+xml"/>
  <Override PartName="/ppt/drawings/drawing6.xml" ContentType="application/vnd.openxmlformats-officedocument.drawingml.chartshapes+xml"/>
  <Override PartName="/ppt/charts/chart24.xml" ContentType="application/vnd.openxmlformats-officedocument.drawingml.chart+xml"/>
  <Override PartName="/ppt/charts/chart25.xml" ContentType="application/vnd.openxmlformats-officedocument.drawingml.chart+xml"/>
  <Override PartName="/ppt/drawings/drawing7.xml" ContentType="application/vnd.openxmlformats-officedocument.drawingml.chartshapes+xml"/>
  <Override PartName="/ppt/charts/chart26.xml" ContentType="application/vnd.openxmlformats-officedocument.drawingml.chart+xml"/>
  <Override PartName="/ppt/charts/chart27.xml" ContentType="application/vnd.openxmlformats-officedocument.drawingml.chart+xml"/>
  <Override PartName="/ppt/drawings/drawing8.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407" r:id="rId2"/>
    <p:sldId id="586" r:id="rId3"/>
    <p:sldId id="802" r:id="rId4"/>
    <p:sldId id="957" r:id="rId5"/>
    <p:sldId id="958" r:id="rId6"/>
    <p:sldId id="959" r:id="rId7"/>
    <p:sldId id="960" r:id="rId8"/>
    <p:sldId id="961" r:id="rId9"/>
    <p:sldId id="962" r:id="rId10"/>
    <p:sldId id="963" r:id="rId11"/>
    <p:sldId id="964" r:id="rId12"/>
    <p:sldId id="965" r:id="rId13"/>
    <p:sldId id="966" r:id="rId14"/>
    <p:sldId id="967" r:id="rId15"/>
    <p:sldId id="968" r:id="rId16"/>
    <p:sldId id="983" r:id="rId17"/>
    <p:sldId id="984" r:id="rId18"/>
    <p:sldId id="985" r:id="rId19"/>
    <p:sldId id="986" r:id="rId20"/>
    <p:sldId id="987" r:id="rId21"/>
    <p:sldId id="988" r:id="rId22"/>
    <p:sldId id="989" r:id="rId23"/>
    <p:sldId id="899" r:id="rId24"/>
    <p:sldId id="900" r:id="rId25"/>
    <p:sldId id="901" r:id="rId26"/>
    <p:sldId id="902" r:id="rId27"/>
    <p:sldId id="991" r:id="rId28"/>
    <p:sldId id="992" r:id="rId29"/>
    <p:sldId id="993" r:id="rId30"/>
    <p:sldId id="994" r:id="rId31"/>
    <p:sldId id="995" r:id="rId32"/>
    <p:sldId id="996" r:id="rId33"/>
    <p:sldId id="952" r:id="rId34"/>
    <p:sldId id="953" r:id="rId35"/>
    <p:sldId id="954" r:id="rId36"/>
    <p:sldId id="955" r:id="rId37"/>
    <p:sldId id="944" r:id="rId38"/>
    <p:sldId id="956" r:id="rId39"/>
    <p:sldId id="905" r:id="rId40"/>
    <p:sldId id="906" r:id="rId41"/>
    <p:sldId id="725" r:id="rId42"/>
    <p:sldId id="807" r:id="rId43"/>
    <p:sldId id="990" r:id="rId44"/>
    <p:sldId id="690" r:id="rId45"/>
    <p:sldId id="779" r:id="rId46"/>
    <p:sldId id="969" r:id="rId47"/>
    <p:sldId id="970" r:id="rId48"/>
    <p:sldId id="971" r:id="rId49"/>
    <p:sldId id="972" r:id="rId50"/>
    <p:sldId id="973" r:id="rId51"/>
    <p:sldId id="974" r:id="rId52"/>
    <p:sldId id="975" r:id="rId53"/>
    <p:sldId id="976" r:id="rId54"/>
    <p:sldId id="977" r:id="rId55"/>
    <p:sldId id="978" r:id="rId56"/>
    <p:sldId id="979" r:id="rId57"/>
    <p:sldId id="980" r:id="rId58"/>
    <p:sldId id="981" r:id="rId59"/>
    <p:sldId id="982" r:id="rId60"/>
    <p:sldId id="849" r:id="rId61"/>
    <p:sldId id="850" r:id="rId62"/>
    <p:sldId id="908" r:id="rId63"/>
    <p:sldId id="909" r:id="rId64"/>
    <p:sldId id="910" r:id="rId65"/>
    <p:sldId id="997" r:id="rId66"/>
    <p:sldId id="998" r:id="rId67"/>
    <p:sldId id="999" r:id="rId68"/>
    <p:sldId id="1000" r:id="rId69"/>
    <p:sldId id="1001" r:id="rId70"/>
    <p:sldId id="1002" r:id="rId71"/>
    <p:sldId id="1003" r:id="rId72"/>
    <p:sldId id="940" r:id="rId73"/>
    <p:sldId id="941" r:id="rId74"/>
    <p:sldId id="942" r:id="rId75"/>
    <p:sldId id="917" r:id="rId76"/>
    <p:sldId id="918" r:id="rId7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436"/>
    <a:srgbClr val="FFAC05"/>
    <a:srgbClr val="FF9D0D"/>
    <a:srgbClr val="00CC00"/>
    <a:srgbClr val="D22840"/>
    <a:srgbClr val="265795"/>
    <a:srgbClr val="DCEDF2"/>
    <a:srgbClr val="39ACB9"/>
    <a:srgbClr val="0D5341"/>
    <a:srgbClr val="5D0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0358" autoAdjust="0"/>
    <p:restoredTop sz="40675" autoAdjust="0"/>
  </p:normalViewPr>
  <p:slideViewPr>
    <p:cSldViewPr>
      <p:cViewPr varScale="1">
        <p:scale>
          <a:sx n="94" d="100"/>
          <a:sy n="94" d="100"/>
        </p:scale>
        <p:origin x="69" y="123"/>
      </p:cViewPr>
      <p:guideLst>
        <p:guide orient="horz" pos="2160"/>
        <p:guide pos="2880"/>
      </p:guideLst>
    </p:cSldViewPr>
  </p:slideViewPr>
  <p:notesTextViewPr>
    <p:cViewPr>
      <p:scale>
        <a:sx n="1" d="1"/>
        <a:sy n="1" d="1"/>
      </p:scale>
      <p:origin x="0" y="0"/>
    </p:cViewPr>
  </p:notesTextViewPr>
  <p:sorterViewPr>
    <p:cViewPr>
      <p:scale>
        <a:sx n="120" d="100"/>
        <a:sy n="120" d="100"/>
      </p:scale>
      <p:origin x="0" y="882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7.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2.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2.xlsm"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3.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4.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6.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8.xlsx"/></Relationships>
</file>

<file path=ppt/charts/_rels/chart3.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2.xlsm"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207.xlsm" TargetMode="Externa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0285637687809199"/>
        </c:manualLayout>
      </c:layout>
      <c:lineChart>
        <c:grouping val="standard"/>
        <c:varyColors val="0"/>
        <c:ser>
          <c:idx val="4"/>
          <c:order val="0"/>
          <c:tx>
            <c:strRef>
              <c:f>'2c GA All'!$B$51</c:f>
              <c:strCache>
                <c:ptCount val="1"/>
                <c:pt idx="0">
                  <c:v>Historical Values</c:v>
                </c:pt>
              </c:strCache>
            </c:strRef>
          </c:tx>
          <c:spPr>
            <a:ln w="38100">
              <a:solidFill>
                <a:schemeClr val="tx1"/>
              </a:solidFill>
              <a:prstDash val="dash"/>
            </a:ln>
          </c:spPr>
          <c:marker>
            <c:symbol val="none"/>
          </c:marker>
          <c:val>
            <c:numRef>
              <c:f>'2c GA All'!$C$51:$AM$51</c:f>
              <c:numCache>
                <c:formatCode>0</c:formatCode>
                <c:ptCount val="37"/>
                <c:pt idx="0">
                  <c:v>123.51</c:v>
                </c:pt>
                <c:pt idx="1">
                  <c:v>135.65</c:v>
                </c:pt>
                <c:pt idx="2">
                  <c:v>155.58000000000001</c:v>
                </c:pt>
              </c:numCache>
            </c:numRef>
          </c:val>
          <c:smooth val="0"/>
        </c:ser>
        <c:ser>
          <c:idx val="0"/>
          <c:order val="1"/>
          <c:tx>
            <c:strRef>
              <c:f>'2c GA All'!$B$52</c:f>
              <c:strCache>
                <c:ptCount val="1"/>
                <c:pt idx="0">
                  <c:v>IESO Forecast</c:v>
                </c:pt>
              </c:strCache>
            </c:strRef>
          </c:tx>
          <c:spPr>
            <a:ln w="38100">
              <a:solidFill>
                <a:sysClr val="windowText" lastClr="000000"/>
              </a:solidFill>
            </a:ln>
          </c:spPr>
          <c:marker>
            <c:symbol val="none"/>
          </c:marker>
          <c:cat>
            <c:numRef>
              <c:f>'2c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 GA All'!$C$52:$AM$52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'2c GA All'!$B$53</c:f>
              <c:strCache>
                <c:ptCount val="1"/>
                <c:pt idx="0">
                  <c:v>IESO Forecast Extrapolated</c:v>
                </c:pt>
              </c:strCache>
            </c:strRef>
          </c:tx>
          <c:spPr>
            <a:ln w="57150">
              <a:solidFill>
                <a:sysClr val="windowText" lastClr="000000"/>
              </a:solidFill>
              <a:prstDash val="sysDot"/>
            </a:ln>
          </c:spPr>
          <c:marker>
            <c:symbol val="none"/>
          </c:marker>
          <c:cat>
            <c:numRef>
              <c:f>'2c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 GA All'!$C$53:$AM$53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'2c GA All'!$B$54</c:f>
              <c:strCache>
                <c:ptCount val="1"/>
                <c:pt idx="0">
                  <c:v>Financed GA</c:v>
                </c:pt>
              </c:strCache>
            </c:strRef>
          </c:tx>
          <c:spPr>
            <a:ln>
              <a:solidFill>
                <a:srgbClr val="FF0000"/>
              </a:solidFill>
            </a:ln>
          </c:spPr>
          <c:marker>
            <c:symbol val="none"/>
          </c:marker>
          <c:cat>
            <c:numRef>
              <c:f>'2c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 GA All'!$C$54:$AM$54</c:f>
              <c:numCache>
                <c:formatCode>General</c:formatCode>
                <c:ptCount val="37"/>
                <c:pt idx="3" formatCode="0">
                  <c:v>130.4878326180891</c:v>
                </c:pt>
                <c:pt idx="4" formatCode="0">
                  <c:v>133.33300298964929</c:v>
                </c:pt>
                <c:pt idx="5" formatCode="0">
                  <c:v>136.22630006702141</c:v>
                </c:pt>
                <c:pt idx="6" formatCode="0">
                  <c:v>138.5373236887155</c:v>
                </c:pt>
                <c:pt idx="7" formatCode="0">
                  <c:v>141.8542378047396</c:v>
                </c:pt>
                <c:pt idx="8" formatCode="0">
                  <c:v>148.22049430356969</c:v>
                </c:pt>
                <c:pt idx="9" formatCode="0">
                  <c:v>157.3333642597004</c:v>
                </c:pt>
                <c:pt idx="10" formatCode="0">
                  <c:v>156.23392391634249</c:v>
                </c:pt>
                <c:pt idx="11" formatCode="0">
                  <c:v>171.07627234402901</c:v>
                </c:pt>
                <c:pt idx="12" formatCode="0">
                  <c:v>171.10622249686759</c:v>
                </c:pt>
                <c:pt idx="13" formatCode="0">
                  <c:v>176.8760042014114</c:v>
                </c:pt>
                <c:pt idx="14" formatCode="0">
                  <c:v>180.9445826912291</c:v>
                </c:pt>
                <c:pt idx="15" formatCode="0">
                  <c:v>187.3157481289266</c:v>
                </c:pt>
                <c:pt idx="16" formatCode="0">
                  <c:v>193.7643850450182</c:v>
                </c:pt>
                <c:pt idx="17" formatCode="0">
                  <c:v>205.63655539557789</c:v>
                </c:pt>
                <c:pt idx="18" formatCode="0">
                  <c:v>209.50997214018301</c:v>
                </c:pt>
                <c:pt idx="19" formatCode="0">
                  <c:v>217.7967119534527</c:v>
                </c:pt>
                <c:pt idx="20" formatCode="0">
                  <c:v>224.95347022462741</c:v>
                </c:pt>
                <c:pt idx="21" formatCode="0">
                  <c:v>236.97165130898199</c:v>
                </c:pt>
                <c:pt idx="22" formatCode="0">
                  <c:v>242.37776592770439</c:v>
                </c:pt>
                <c:pt idx="23" formatCode="0">
                  <c:v>247.80449822643101</c:v>
                </c:pt>
                <c:pt idx="24" formatCode="0">
                  <c:v>253.2614039283844</c:v>
                </c:pt>
                <c:pt idx="25" formatCode="0">
                  <c:v>258.75796670713379</c:v>
                </c:pt>
                <c:pt idx="26" formatCode="0">
                  <c:v>264.30361937160961</c:v>
                </c:pt>
                <c:pt idx="27" formatCode="0">
                  <c:v>269.9077646559187</c:v>
                </c:pt>
                <c:pt idx="28" formatCode="0">
                  <c:v>275.57979566367362</c:v>
                </c:pt>
                <c:pt idx="29" formatCode="0">
                  <c:v>281.32911601514189</c:v>
                </c:pt>
                <c:pt idx="30" formatCode="0">
                  <c:v>287.16515974423078</c:v>
                </c:pt>
                <c:pt idx="31" formatCode="0">
                  <c:v>293.09741099115593</c:v>
                </c:pt>
                <c:pt idx="32" formatCode="0">
                  <c:v>299.13542353558609</c:v>
                </c:pt>
                <c:pt idx="33" formatCode="0">
                  <c:v>305.28884021410852</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97503120"/>
        <c:axId val="597505472"/>
      </c:lineChart>
      <c:catAx>
        <c:axId val="597503120"/>
        <c:scaling>
          <c:orientation val="minMax"/>
        </c:scaling>
        <c:delete val="0"/>
        <c:axPos val="b"/>
        <c:numFmt formatCode="General" sourceLinked="1"/>
        <c:majorTickMark val="out"/>
        <c:minorTickMark val="none"/>
        <c:tickLblPos val="nextTo"/>
        <c:crossAx val="597505472"/>
        <c:crosses val="autoZero"/>
        <c:auto val="1"/>
        <c:lblAlgn val="ctr"/>
        <c:lblOffset val="100"/>
        <c:noMultiLvlLbl val="0"/>
      </c:catAx>
      <c:valAx>
        <c:axId val="597505472"/>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1.04826114405471E-2"/>
              <c:y val="5.7843967967476102E-2"/>
            </c:manualLayout>
          </c:layout>
          <c:overlay val="0"/>
        </c:title>
        <c:numFmt formatCode="0" sourceLinked="1"/>
        <c:majorTickMark val="out"/>
        <c:minorTickMark val="none"/>
        <c:tickLblPos val="nextTo"/>
        <c:crossAx val="597503120"/>
        <c:crosses val="autoZero"/>
        <c:crossBetween val="between"/>
      </c:valAx>
    </c:plotArea>
    <c:legend>
      <c:legendPos val="b"/>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38.53</c:v>
                </c:pt>
                <c:pt idx="1">
                  <c:v>38.049999999999997</c:v>
                </c:pt>
                <c:pt idx="2">
                  <c:v>57.23</c:v>
                </c:pt>
                <c:pt idx="3">
                  <c:v>38.049999999999997</c:v>
                </c:pt>
                <c:pt idx="4">
                  <c:v>113.33</c:v>
                </c:pt>
                <c:pt idx="5">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0.48</c:v>
                </c:pt>
                <c:pt idx="2">
                  <c:v>0</c:v>
                </c:pt>
                <c:pt idx="3">
                  <c:v>19.18</c:v>
                </c:pt>
                <c:pt idx="4">
                  <c:v>0</c:v>
                </c:pt>
                <c:pt idx="5">
                  <c:v>26.97</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0</c:v>
                </c:pt>
                <c:pt idx="1">
                  <c:v>0</c:v>
                </c:pt>
                <c:pt idx="2">
                  <c:v>0</c:v>
                </c:pt>
                <c:pt idx="3">
                  <c:v>0</c:v>
                </c:pt>
                <c:pt idx="4">
                  <c:v>0</c:v>
                </c:pt>
                <c:pt idx="5">
                  <c:v>48.31</c:v>
                </c:pt>
              </c:numCache>
            </c:numRef>
          </c:val>
        </c:ser>
        <c:ser>
          <c:idx val="3"/>
          <c:order val="3"/>
          <c:tx>
            <c:strRef>
              <c:f>Sheet1!$E$1</c:f>
              <c:strCache>
                <c:ptCount val="1"/>
                <c:pt idx="0">
                  <c:v>RRRP</c:v>
                </c:pt>
              </c:strCache>
            </c:strRef>
          </c:tx>
          <c:spPr>
            <a:pattFill prst="wdUpDiag">
              <a:fgClr>
                <a:schemeClr val="accent3"/>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Sheet1!$E$2:$E$7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605420976"/>
        <c:axId val="605421368"/>
      </c:barChart>
      <c:catAx>
        <c:axId val="605420976"/>
        <c:scaling>
          <c:orientation val="minMax"/>
        </c:scaling>
        <c:delete val="0"/>
        <c:axPos val="b"/>
        <c:numFmt formatCode="General" sourceLinked="0"/>
        <c:majorTickMark val="none"/>
        <c:minorTickMark val="none"/>
        <c:tickLblPos val="nextTo"/>
        <c:txPr>
          <a:bodyPr/>
          <a:lstStyle/>
          <a:p>
            <a:pPr>
              <a:defRPr sz="900" b="1"/>
            </a:pPr>
            <a:endParaRPr lang="en-US"/>
          </a:p>
        </c:txPr>
        <c:crossAx val="605421368"/>
        <c:crosses val="autoZero"/>
        <c:auto val="1"/>
        <c:lblAlgn val="ctr"/>
        <c:lblOffset val="100"/>
        <c:noMultiLvlLbl val="0"/>
      </c:catAx>
      <c:valAx>
        <c:axId val="605421368"/>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605420976"/>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48973479542045E-2"/>
          <c:y val="1.5875026943777591E-2"/>
          <c:w val="0.90437986087628619"/>
          <c:h val="0.81839544251143981"/>
        </c:manualLayout>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43.56</c:v>
                </c:pt>
                <c:pt idx="1">
                  <c:v>38.049999999999997</c:v>
                </c:pt>
                <c:pt idx="3">
                  <c:v>50.44</c:v>
                </c:pt>
                <c:pt idx="4">
                  <c:v>38.049999999999997</c:v>
                </c:pt>
                <c:pt idx="6">
                  <c:v>71.14</c:v>
                </c:pt>
                <c:pt idx="7">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"$"#,##0.00</c:formatCode>
                <c:ptCount val="8"/>
                <c:pt idx="1">
                  <c:v>5.51</c:v>
                </c:pt>
                <c:pt idx="4">
                  <c:v>9.4499999999999993</c:v>
                </c:pt>
                <c:pt idx="7">
                  <c:v>9.4499999999999993</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1"/>
              <c:delete val="1"/>
              <c:extLst>
                <c:ext xmlns:c15="http://schemas.microsoft.com/office/drawing/2012/chart" uri="{CE6537A1-D6FC-4f65-9D91-7224C49458BB}"/>
              </c:extLst>
            </c:dLbl>
            <c:dLbl>
              <c:idx val="4"/>
              <c:layout>
                <c:manualLayout>
                  <c:x val="0"/>
                  <c:y val="-2.6121066825504739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1">
                  <c:v>0</c:v>
                </c:pt>
                <c:pt idx="4" formatCode="&quot;$&quot;#,##0.00_);[Red]\(&quot;$&quot;#,##0.00\)">
                  <c:v>2.94</c:v>
                </c:pt>
                <c:pt idx="7" formatCode="&quot;$&quot;#,##0.00_);[Red]\(&quot;$&quot;#,##0.00\)">
                  <c:v>23.64</c:v>
                </c:pt>
              </c:numCache>
            </c:numRef>
          </c:val>
        </c:ser>
        <c:dLbls>
          <c:showLegendKey val="0"/>
          <c:showVal val="0"/>
          <c:showCatName val="0"/>
          <c:showSerName val="0"/>
          <c:showPercent val="0"/>
          <c:showBubbleSize val="0"/>
        </c:dLbls>
        <c:gapWidth val="22"/>
        <c:overlap val="100"/>
        <c:axId val="605422544"/>
        <c:axId val="605424112"/>
      </c:barChart>
      <c:catAx>
        <c:axId val="605422544"/>
        <c:scaling>
          <c:orientation val="minMax"/>
        </c:scaling>
        <c:delete val="0"/>
        <c:axPos val="b"/>
        <c:numFmt formatCode="General" sourceLinked="0"/>
        <c:majorTickMark val="none"/>
        <c:minorTickMark val="none"/>
        <c:tickLblPos val="nextTo"/>
        <c:txPr>
          <a:bodyPr/>
          <a:lstStyle/>
          <a:p>
            <a:pPr>
              <a:defRPr sz="900" b="1"/>
            </a:pPr>
            <a:endParaRPr lang="en-US"/>
          </a:p>
        </c:txPr>
        <c:crossAx val="605424112"/>
        <c:crosses val="autoZero"/>
        <c:auto val="1"/>
        <c:lblAlgn val="ctr"/>
        <c:lblOffset val="100"/>
        <c:noMultiLvlLbl val="0"/>
      </c:catAx>
      <c:valAx>
        <c:axId val="605424112"/>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605422544"/>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Pt>
            <c:idx val="8"/>
            <c:bubble3D val="0"/>
            <c:spPr>
              <a:pattFill prst="ltDnDiag">
                <a:fgClr>
                  <a:schemeClr val="tx1"/>
                </a:fgClr>
                <a:bgClr>
                  <a:schemeClr val="bg1"/>
                </a:bgClr>
              </a:pattFill>
              <a:ln>
                <a:solidFill>
                  <a:schemeClr val="tx1"/>
                </a:solidFill>
              </a:ln>
            </c:spPr>
          </c:dPt>
          <c:dLbls>
            <c:dLbl>
              <c:idx val="3"/>
              <c:layout>
                <c:manualLayout>
                  <c:x val="3.5509943339628897E-2"/>
                  <c:y val="6.75701359186045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0.12841889095656001"/>
                  <c:y val="6.3859781861711401E-2"/>
                </c:manualLayout>
              </c:layout>
              <c:showLegendKey val="0"/>
              <c:showVal val="0"/>
              <c:showCatName val="0"/>
              <c:showSerName val="0"/>
              <c:showPercent val="1"/>
              <c:showBubbleSize val="0"/>
              <c:extLst>
                <c:ext xmlns:c15="http://schemas.microsoft.com/office/drawing/2012/chart" uri="{CE6537A1-D6FC-4f65-9D91-7224C49458BB}"/>
              </c:extLst>
            </c:dLbl>
            <c:dLbl>
              <c:idx val="8"/>
              <c:layout>
                <c:manualLayout>
                  <c:x val="5.6786225141650902E-2"/>
                  <c:y val="-5.0046488784467602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5052.6000000000004</c:v>
                </c:pt>
                <c:pt idx="1">
                  <c:v>1473.4888466530999</c:v>
                </c:pt>
                <c:pt idx="2">
                  <c:v>984.89999999999986</c:v>
                </c:pt>
                <c:pt idx="3">
                  <c:v>1551.5810494299999</c:v>
                </c:pt>
                <c:pt idx="4">
                  <c:v>1630.04097015</c:v>
                </c:pt>
                <c:pt idx="5">
                  <c:v>278.4126389499994</c:v>
                </c:pt>
                <c:pt idx="6">
                  <c:v>467.02031189000002</c:v>
                </c:pt>
                <c:pt idx="7">
                  <c:v>60.196405967459697</c:v>
                </c:pt>
                <c:pt idx="8">
                  <c:v>841.80000000000007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Lbls>
            <c:dLbl>
              <c:idx val="3"/>
              <c:layout>
                <c:manualLayout>
                  <c:x val="-1.48810350437253E-2"/>
                  <c:y val="-2.43820249802551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7.0074059231514003E-3"/>
                  <c:y val="-4.3417387227741903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91.4</c:v>
                </c:pt>
                <c:pt idx="1">
                  <c:v>36.42013532</c:v>
                </c:pt>
                <c:pt idx="2">
                  <c:v>12.7</c:v>
                </c:pt>
                <c:pt idx="3">
                  <c:v>10.363613709999999</c:v>
                </c:pt>
                <c:pt idx="4">
                  <c:v>3.49171137</c:v>
                </c:pt>
                <c:pt idx="5">
                  <c:v>0.99014829000000004</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067251456187395"/>
          <c:y val="7.6085034955583802E-2"/>
          <c:w val="0.29043077554874902"/>
          <c:h val="0.88231187729615701"/>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'1c GA All'!$B$51</c:f>
              <c:strCache>
                <c:ptCount val="1"/>
                <c:pt idx="0">
                  <c:v>Historical Values</c:v>
                </c:pt>
              </c:strCache>
            </c:strRef>
          </c:tx>
          <c:spPr>
            <a:ln w="38100">
              <a:solidFill>
                <a:schemeClr val="tx1"/>
              </a:solidFill>
              <a:prstDash val="dash"/>
            </a:ln>
          </c:spPr>
          <c:marker>
            <c:symbol val="none"/>
          </c:marker>
          <c:val>
            <c:numRef>
              <c:f>'1c GA All'!$C$51:$AM$51</c:f>
              <c:numCache>
                <c:formatCode>0</c:formatCode>
                <c:ptCount val="37"/>
                <c:pt idx="0">
                  <c:v>123.51</c:v>
                </c:pt>
                <c:pt idx="1">
                  <c:v>135.65</c:v>
                </c:pt>
                <c:pt idx="2">
                  <c:v>155.58000000000001</c:v>
                </c:pt>
              </c:numCache>
            </c:numRef>
          </c:val>
          <c:smooth val="0"/>
        </c:ser>
        <c:ser>
          <c:idx val="0"/>
          <c:order val="1"/>
          <c:tx>
            <c:strRef>
              <c:f>'1c GA All'!$B$52</c:f>
              <c:strCache>
                <c:ptCount val="1"/>
                <c:pt idx="0">
                  <c:v>IESO Forecast</c:v>
                </c:pt>
              </c:strCache>
            </c:strRef>
          </c:tx>
          <c:spPr>
            <a:ln w="38100">
              <a:solidFill>
                <a:sysClr val="windowText" lastClr="000000"/>
              </a:solidFill>
            </a:ln>
          </c:spPr>
          <c:marker>
            <c:symbol val="none"/>
          </c:marker>
          <c:cat>
            <c:numRef>
              <c:f>'1c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'1c GA All'!$C$52:$AM$52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'1c GA All'!$B$53</c:f>
              <c:strCache>
                <c:ptCount val="1"/>
                <c:pt idx="0">
                  <c:v>IESO Forecast Extrapolated</c:v>
                </c:pt>
              </c:strCache>
            </c:strRef>
          </c:tx>
          <c:spPr>
            <a:ln w="57150">
              <a:solidFill>
                <a:sysClr val="windowText" lastClr="000000"/>
              </a:solidFill>
              <a:prstDash val="sysDot"/>
            </a:ln>
          </c:spPr>
          <c:marker>
            <c:symbol val="none"/>
          </c:marker>
          <c:cat>
            <c:numRef>
              <c:f>'1c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'1c GA All'!$C$53:$AM$53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'1c GA All'!$B$54</c:f>
              <c:strCache>
                <c:ptCount val="1"/>
                <c:pt idx="0">
                  <c:v>Financed GA</c:v>
                </c:pt>
              </c:strCache>
            </c:strRef>
          </c:tx>
          <c:spPr>
            <a:ln>
              <a:solidFill>
                <a:srgbClr val="FF0000"/>
              </a:solidFill>
            </a:ln>
          </c:spPr>
          <c:marker>
            <c:symbol val="none"/>
          </c:marker>
          <c:cat>
            <c:numRef>
              <c:f>'1c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'1c GA All'!$C$54:$AM$54</c:f>
              <c:numCache>
                <c:formatCode>General</c:formatCode>
                <c:ptCount val="37"/>
                <c:pt idx="3" formatCode="0">
                  <c:v>139.76513261808921</c:v>
                </c:pt>
                <c:pt idx="4" formatCode="0">
                  <c:v>142.79110298964929</c:v>
                </c:pt>
                <c:pt idx="5" formatCode="0">
                  <c:v>145.87650006702131</c:v>
                </c:pt>
                <c:pt idx="6" formatCode="0">
                  <c:v>148.37962368871541</c:v>
                </c:pt>
                <c:pt idx="7" formatCode="0">
                  <c:v>151.89993780473961</c:v>
                </c:pt>
                <c:pt idx="8" formatCode="0">
                  <c:v>157.55019817302571</c:v>
                </c:pt>
                <c:pt idx="9" formatCode="0">
                  <c:v>165.8905172501488</c:v>
                </c:pt>
                <c:pt idx="10" formatCode="0">
                  <c:v>163.9589151727711</c:v>
                </c:pt>
                <c:pt idx="11" formatCode="0">
                  <c:v>177.9062864573537</c:v>
                </c:pt>
                <c:pt idx="12" formatCode="0">
                  <c:v>177.01670726674669</c:v>
                </c:pt>
                <c:pt idx="13" formatCode="0">
                  <c:v>181.71401549910831</c:v>
                </c:pt>
                <c:pt idx="14" formatCode="0">
                  <c:v>184.67835307363811</c:v>
                </c:pt>
                <c:pt idx="15" formatCode="0">
                  <c:v>189.8680162134213</c:v>
                </c:pt>
                <c:pt idx="16" formatCode="0">
                  <c:v>195.04481515196991</c:v>
                </c:pt>
                <c:pt idx="17" formatCode="0">
                  <c:v>205.57802316589309</c:v>
                </c:pt>
                <c:pt idx="18" formatCode="0">
                  <c:v>208.03340568034869</c:v>
                </c:pt>
                <c:pt idx="19" formatCode="0">
                  <c:v>214.82893264320921</c:v>
                </c:pt>
                <c:pt idx="20" formatCode="0">
                  <c:v>220.41804384945851</c:v>
                </c:pt>
                <c:pt idx="21" formatCode="0">
                  <c:v>230.83052713988911</c:v>
                </c:pt>
                <c:pt idx="22" formatCode="0">
                  <c:v>234.49683252807159</c:v>
                </c:pt>
                <c:pt idx="23" formatCode="0">
                  <c:v>238.08817773450119</c:v>
                </c:pt>
                <c:pt idx="24" formatCode="0">
                  <c:v>241.60981068286841</c:v>
                </c:pt>
                <c:pt idx="25" formatCode="0">
                  <c:v>245.06672462830451</c:v>
                </c:pt>
                <c:pt idx="26" formatCode="0">
                  <c:v>248.46367177281289</c:v>
                </c:pt>
                <c:pt idx="27" formatCode="0">
                  <c:v>251.8051761744685</c:v>
                </c:pt>
                <c:pt idx="28" formatCode="0">
                  <c:v>255.09554598736429</c:v>
                </c:pt>
                <c:pt idx="29" formatCode="0">
                  <c:v>258.33888506735349</c:v>
                </c:pt>
                <c:pt idx="30" formatCode="0">
                  <c:v>261.53910397680602</c:v>
                </c:pt>
                <c:pt idx="31" formatCode="0">
                  <c:v>264.69993041986322</c:v>
                </c:pt>
                <c:pt idx="32" formatCode="0">
                  <c:v>267.82491913803329</c:v>
                </c:pt>
                <c:pt idx="33" formatCode="0">
                  <c:v>270.91746129440929</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605426072"/>
        <c:axId val="605426464"/>
      </c:lineChart>
      <c:catAx>
        <c:axId val="605426072"/>
        <c:scaling>
          <c:orientation val="minMax"/>
        </c:scaling>
        <c:delete val="0"/>
        <c:axPos val="b"/>
        <c:numFmt formatCode="General" sourceLinked="1"/>
        <c:majorTickMark val="out"/>
        <c:minorTickMark val="none"/>
        <c:tickLblPos val="nextTo"/>
        <c:crossAx val="605426464"/>
        <c:crosses val="autoZero"/>
        <c:auto val="1"/>
        <c:lblAlgn val="ctr"/>
        <c:lblOffset val="100"/>
        <c:noMultiLvlLbl val="0"/>
      </c:catAx>
      <c:valAx>
        <c:axId val="605426464"/>
        <c:scaling>
          <c:orientation val="minMax"/>
          <c:max val="340"/>
          <c:min val="90"/>
        </c:scaling>
        <c:delete val="0"/>
        <c:axPos val="l"/>
        <c:majorGridlines/>
        <c:title>
          <c:tx>
            <c:rich>
              <a:bodyPr rot="-5400000" vert="horz"/>
              <a:lstStyle/>
              <a:p>
                <a:pPr>
                  <a:defRPr/>
                </a:pPr>
                <a:r>
                  <a:rPr lang="en-US" dirty="0"/>
                  <a:t>Impact of GA </a:t>
                </a:r>
                <a:r>
                  <a:rPr lang="en-US" dirty="0" smtClean="0"/>
                  <a:t>Smoothing on Average Residential Bill</a:t>
                </a:r>
                <a:endParaRPr lang="en-US" dirty="0"/>
              </a:p>
              <a:p>
                <a:pPr>
                  <a:defRPr/>
                </a:pPr>
                <a:r>
                  <a:rPr lang="en-US" dirty="0"/>
                  <a:t>(nominal $/month)</a:t>
                </a:r>
              </a:p>
            </c:rich>
          </c:tx>
          <c:overlay val="0"/>
        </c:title>
        <c:numFmt formatCode="0" sourceLinked="1"/>
        <c:majorTickMark val="out"/>
        <c:minorTickMark val="none"/>
        <c:tickLblPos val="nextTo"/>
        <c:crossAx val="605426072"/>
        <c:crosses val="autoZero"/>
        <c:crossBetween val="between"/>
      </c:valAx>
    </c:plotArea>
    <c:legend>
      <c:legendPos val="b"/>
      <c:overlay val="0"/>
    </c:legend>
    <c:plotVisOnly val="1"/>
    <c:dispBlanksAs val="gap"/>
    <c:showDLblsOverMax val="0"/>
  </c:chart>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'1b GA Class B'!$B$51</c:f>
              <c:strCache>
                <c:ptCount val="1"/>
                <c:pt idx="0">
                  <c:v>Historical Values</c:v>
                </c:pt>
              </c:strCache>
            </c:strRef>
          </c:tx>
          <c:spPr>
            <a:ln w="38100">
              <a:solidFill>
                <a:schemeClr val="tx1"/>
              </a:solidFill>
              <a:prstDash val="dash"/>
            </a:ln>
          </c:spPr>
          <c:marker>
            <c:symbol val="none"/>
          </c:marker>
          <c:val>
            <c:numRef>
              <c:f>'1b GA Class B'!$C$51:$AM$51</c:f>
              <c:numCache>
                <c:formatCode>0</c:formatCode>
                <c:ptCount val="37"/>
                <c:pt idx="0">
                  <c:v>123.51</c:v>
                </c:pt>
                <c:pt idx="1">
                  <c:v>135.65</c:v>
                </c:pt>
                <c:pt idx="2">
                  <c:v>155.58000000000001</c:v>
                </c:pt>
              </c:numCache>
            </c:numRef>
          </c:val>
          <c:smooth val="0"/>
        </c:ser>
        <c:ser>
          <c:idx val="0"/>
          <c:order val="1"/>
          <c:tx>
            <c:strRef>
              <c:f>'1b GA Class B'!$B$52</c:f>
              <c:strCache>
                <c:ptCount val="1"/>
                <c:pt idx="0">
                  <c:v>IESO Forecast</c:v>
                </c:pt>
              </c:strCache>
            </c:strRef>
          </c:tx>
          <c:spPr>
            <a:ln w="38100">
              <a:solidFill>
                <a:sysClr val="windowText" lastClr="000000"/>
              </a:solidFill>
            </a:ln>
          </c:spPr>
          <c:marker>
            <c:symbol val="none"/>
          </c:marker>
          <c:cat>
            <c:numRef>
              <c:f>'1b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'1b GA Class B'!$C$52:$AM$52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'1b GA Class B'!$B$53</c:f>
              <c:strCache>
                <c:ptCount val="1"/>
                <c:pt idx="0">
                  <c:v>IESO Forecast Extrapolated</c:v>
                </c:pt>
              </c:strCache>
            </c:strRef>
          </c:tx>
          <c:spPr>
            <a:ln w="57150">
              <a:solidFill>
                <a:sysClr val="windowText" lastClr="000000"/>
              </a:solidFill>
              <a:prstDash val="sysDot"/>
            </a:ln>
          </c:spPr>
          <c:marker>
            <c:symbol val="none"/>
          </c:marker>
          <c:cat>
            <c:numRef>
              <c:f>'1b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'1b GA Class B'!$C$53:$AM$53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'1b GA Class B'!$B$54</c:f>
              <c:strCache>
                <c:ptCount val="1"/>
                <c:pt idx="0">
                  <c:v>Financed GA</c:v>
                </c:pt>
              </c:strCache>
            </c:strRef>
          </c:tx>
          <c:spPr>
            <a:ln>
              <a:solidFill>
                <a:srgbClr val="FF0000"/>
              </a:solidFill>
            </a:ln>
          </c:spPr>
          <c:marker>
            <c:symbol val="none"/>
          </c:marker>
          <c:cat>
            <c:numRef>
              <c:f>'1b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'1b GA Class B'!$C$54:$AM$54</c:f>
              <c:numCache>
                <c:formatCode>General</c:formatCode>
                <c:ptCount val="37"/>
                <c:pt idx="3" formatCode="0">
                  <c:v>139.76513261808921</c:v>
                </c:pt>
                <c:pt idx="4" formatCode="0">
                  <c:v>142.79110298964929</c:v>
                </c:pt>
                <c:pt idx="5" formatCode="0">
                  <c:v>145.8765000670214</c:v>
                </c:pt>
                <c:pt idx="6" formatCode="0">
                  <c:v>148.37962368871541</c:v>
                </c:pt>
                <c:pt idx="7" formatCode="0">
                  <c:v>151.89993780473961</c:v>
                </c:pt>
                <c:pt idx="8" formatCode="0">
                  <c:v>157.8901290647986</c:v>
                </c:pt>
                <c:pt idx="9" formatCode="0">
                  <c:v>166.73027651458</c:v>
                </c:pt>
                <c:pt idx="10" formatCode="0">
                  <c:v>164.18749459270569</c:v>
                </c:pt>
                <c:pt idx="11" formatCode="0">
                  <c:v>178.82391227860651</c:v>
                </c:pt>
                <c:pt idx="12" formatCode="0">
                  <c:v>178.54290745774281</c:v>
                </c:pt>
                <c:pt idx="13" formatCode="0">
                  <c:v>182.5169003090204</c:v>
                </c:pt>
                <c:pt idx="14" formatCode="0">
                  <c:v>185.8484827434182</c:v>
                </c:pt>
                <c:pt idx="15" formatCode="0">
                  <c:v>191.92045338934281</c:v>
                </c:pt>
                <c:pt idx="16" formatCode="0">
                  <c:v>197.50799291372519</c:v>
                </c:pt>
                <c:pt idx="17" formatCode="0">
                  <c:v>209.14525453226219</c:v>
                </c:pt>
                <c:pt idx="18" formatCode="0">
                  <c:v>211.613545851672</c:v>
                </c:pt>
                <c:pt idx="19" formatCode="0">
                  <c:v>219.06380862516119</c:v>
                </c:pt>
                <c:pt idx="20" formatCode="0">
                  <c:v>225.21626732499561</c:v>
                </c:pt>
                <c:pt idx="21" formatCode="0">
                  <c:v>237.50232857658901</c:v>
                </c:pt>
                <c:pt idx="22" formatCode="0">
                  <c:v>241.55479554437849</c:v>
                </c:pt>
                <c:pt idx="23" formatCode="0">
                  <c:v>244.47675079810671</c:v>
                </c:pt>
                <c:pt idx="24" formatCode="0">
                  <c:v>245.16943710441231</c:v>
                </c:pt>
                <c:pt idx="25" formatCode="0">
                  <c:v>245.86629027224421</c:v>
                </c:pt>
                <c:pt idx="26" formatCode="0">
                  <c:v>246.56732206386769</c:v>
                </c:pt>
                <c:pt idx="27" formatCode="0">
                  <c:v>247.27254431256841</c:v>
                </c:pt>
                <c:pt idx="28" formatCode="0">
                  <c:v>247.98196892285279</c:v>
                </c:pt>
                <c:pt idx="29" formatCode="0">
                  <c:v>248.69560787064901</c:v>
                </c:pt>
                <c:pt idx="30" formatCode="0">
                  <c:v>249.41347320350829</c:v>
                </c:pt>
                <c:pt idx="31" formatCode="0">
                  <c:v>250.13557704080961</c:v>
                </c:pt>
                <c:pt idx="32" formatCode="0">
                  <c:v>250.8619315739632</c:v>
                </c:pt>
                <c:pt idx="33" formatCode="0">
                  <c:v>251.59254906661641</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605427248"/>
        <c:axId val="605428032"/>
      </c:lineChart>
      <c:catAx>
        <c:axId val="605427248"/>
        <c:scaling>
          <c:orientation val="minMax"/>
        </c:scaling>
        <c:delete val="0"/>
        <c:axPos val="b"/>
        <c:numFmt formatCode="General" sourceLinked="1"/>
        <c:majorTickMark val="out"/>
        <c:minorTickMark val="none"/>
        <c:tickLblPos val="nextTo"/>
        <c:crossAx val="605428032"/>
        <c:crosses val="autoZero"/>
        <c:auto val="1"/>
        <c:lblAlgn val="ctr"/>
        <c:lblOffset val="100"/>
        <c:noMultiLvlLbl val="0"/>
      </c:catAx>
      <c:valAx>
        <c:axId val="605428032"/>
        <c:scaling>
          <c:orientation val="minMax"/>
          <c:max val="340"/>
          <c:min val="90"/>
        </c:scaling>
        <c:delete val="0"/>
        <c:axPos val="l"/>
        <c:majorGridlines/>
        <c:title>
          <c:tx>
            <c:rich>
              <a:bodyPr rot="-5400000" vert="horz"/>
              <a:lstStyle/>
              <a:p>
                <a:pPr>
                  <a:defRPr/>
                </a:pPr>
                <a:r>
                  <a:rPr lang="en-US" dirty="0"/>
                  <a:t>Impact of GA </a:t>
                </a:r>
                <a:r>
                  <a:rPr lang="en-US" dirty="0" smtClean="0"/>
                  <a:t>Smoothing on Average Residential Bill</a:t>
                </a:r>
                <a:endParaRPr lang="en-US" dirty="0"/>
              </a:p>
              <a:p>
                <a:pPr>
                  <a:defRPr/>
                </a:pPr>
                <a:r>
                  <a:rPr lang="en-US" dirty="0"/>
                  <a:t>(nominal $/month)</a:t>
                </a:r>
              </a:p>
            </c:rich>
          </c:tx>
          <c:overlay val="0"/>
        </c:title>
        <c:numFmt formatCode="0" sourceLinked="1"/>
        <c:majorTickMark val="out"/>
        <c:minorTickMark val="none"/>
        <c:tickLblPos val="nextTo"/>
        <c:crossAx val="605427248"/>
        <c:crosses val="autoZero"/>
        <c:crossBetween val="between"/>
      </c:valAx>
    </c:plotArea>
    <c:legend>
      <c:legendPos val="b"/>
      <c:overlay val="0"/>
    </c:legend>
    <c:plotVisOnly val="1"/>
    <c:dispBlanksAs val="gap"/>
    <c:showDLblsOverMax val="0"/>
  </c:chart>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'2b GA Class B'!$B$51</c:f>
              <c:strCache>
                <c:ptCount val="1"/>
                <c:pt idx="0">
                  <c:v>Historical Values</c:v>
                </c:pt>
              </c:strCache>
            </c:strRef>
          </c:tx>
          <c:spPr>
            <a:ln w="38100">
              <a:solidFill>
                <a:schemeClr val="tx1"/>
              </a:solidFill>
              <a:prstDash val="dash"/>
            </a:ln>
          </c:spPr>
          <c:marker>
            <c:symbol val="none"/>
          </c:marker>
          <c:val>
            <c:numRef>
              <c:f>'2b GA Class B'!$C$51:$AM$51</c:f>
              <c:numCache>
                <c:formatCode>0</c:formatCode>
                <c:ptCount val="37"/>
                <c:pt idx="0">
                  <c:v>123.51</c:v>
                </c:pt>
                <c:pt idx="1">
                  <c:v>135.65</c:v>
                </c:pt>
                <c:pt idx="2">
                  <c:v>155.58000000000001</c:v>
                </c:pt>
              </c:numCache>
            </c:numRef>
          </c:val>
          <c:smooth val="0"/>
        </c:ser>
        <c:ser>
          <c:idx val="0"/>
          <c:order val="1"/>
          <c:tx>
            <c:strRef>
              <c:f>'2b GA Class B'!$B$52</c:f>
              <c:strCache>
                <c:ptCount val="1"/>
                <c:pt idx="0">
                  <c:v>IESO Forecast</c:v>
                </c:pt>
              </c:strCache>
            </c:strRef>
          </c:tx>
          <c:spPr>
            <a:ln w="38100">
              <a:solidFill>
                <a:sysClr val="windowText" lastClr="000000"/>
              </a:solidFill>
            </a:ln>
          </c:spPr>
          <c:marker>
            <c:symbol val="none"/>
          </c:marker>
          <c:cat>
            <c:numRef>
              <c:f>'2b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'2b GA Class B'!$C$52:$AM$52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'2b GA Class B'!$B$53</c:f>
              <c:strCache>
                <c:ptCount val="1"/>
                <c:pt idx="0">
                  <c:v>IESO Forecast Extrapolated</c:v>
                </c:pt>
              </c:strCache>
            </c:strRef>
          </c:tx>
          <c:spPr>
            <a:ln w="57150">
              <a:solidFill>
                <a:sysClr val="windowText" lastClr="000000"/>
              </a:solidFill>
              <a:prstDash val="sysDot"/>
            </a:ln>
          </c:spPr>
          <c:marker>
            <c:symbol val="none"/>
          </c:marker>
          <c:cat>
            <c:numRef>
              <c:f>'2b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'2b GA Class B'!$C$53:$AM$53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'2b GA Class B'!$B$54</c:f>
              <c:strCache>
                <c:ptCount val="1"/>
                <c:pt idx="0">
                  <c:v>Financed GA</c:v>
                </c:pt>
              </c:strCache>
            </c:strRef>
          </c:tx>
          <c:spPr>
            <a:ln>
              <a:solidFill>
                <a:srgbClr val="FF0000"/>
              </a:solidFill>
            </a:ln>
          </c:spPr>
          <c:marker>
            <c:symbol val="none"/>
          </c:marker>
          <c:cat>
            <c:numRef>
              <c:f>'2b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'2b GA Class B'!$C$54:$AM$54</c:f>
              <c:numCache>
                <c:formatCode>General</c:formatCode>
                <c:ptCount val="37"/>
                <c:pt idx="3" formatCode="0">
                  <c:v>130.48783261808919</c:v>
                </c:pt>
                <c:pt idx="4" formatCode="0">
                  <c:v>133.33300298964929</c:v>
                </c:pt>
                <c:pt idx="5" formatCode="0">
                  <c:v>136.22630006702141</c:v>
                </c:pt>
                <c:pt idx="6" formatCode="0">
                  <c:v>138.5373236887155</c:v>
                </c:pt>
                <c:pt idx="7" formatCode="0">
                  <c:v>141.8542378047396</c:v>
                </c:pt>
                <c:pt idx="8" formatCode="0">
                  <c:v>148.377742903165</c:v>
                </c:pt>
                <c:pt idx="9" formatCode="0">
                  <c:v>157.7879807131477</c:v>
                </c:pt>
                <c:pt idx="10" formatCode="0">
                  <c:v>155.85372972329051</c:v>
                </c:pt>
                <c:pt idx="11" formatCode="0">
                  <c:v>171.13884926355411</c:v>
                </c:pt>
                <c:pt idx="12" formatCode="0">
                  <c:v>171.49891076016809</c:v>
                </c:pt>
                <c:pt idx="13" formatCode="0">
                  <c:v>176.257021767776</c:v>
                </c:pt>
                <c:pt idx="14" formatCode="0">
                  <c:v>180.3689019896791</c:v>
                </c:pt>
                <c:pt idx="15" formatCode="0">
                  <c:v>187.26897715425659</c:v>
                </c:pt>
                <c:pt idx="16" formatCode="0">
                  <c:v>193.76091702935599</c:v>
                </c:pt>
                <c:pt idx="17" formatCode="0">
                  <c:v>206.3217788762195</c:v>
                </c:pt>
                <c:pt idx="18" formatCode="0">
                  <c:v>209.7804707800571</c:v>
                </c:pt>
                <c:pt idx="19" formatCode="0">
                  <c:v>218.263020615302</c:v>
                </c:pt>
                <c:pt idx="20" formatCode="0">
                  <c:v>225.49117631983</c:v>
                </c:pt>
                <c:pt idx="21" formatCode="0">
                  <c:v>238.88848946026599</c:v>
                </c:pt>
                <c:pt idx="22" formatCode="0">
                  <c:v>244.10705591586279</c:v>
                </c:pt>
                <c:pt idx="23" formatCode="0">
                  <c:v>249.29337504657249</c:v>
                </c:pt>
                <c:pt idx="24" formatCode="0">
                  <c:v>254.45535671621431</c:v>
                </c:pt>
                <c:pt idx="25" formatCode="0">
                  <c:v>259.60068688327181</c:v>
                </c:pt>
                <c:pt idx="26" formatCode="0">
                  <c:v>264.73684519636328</c:v>
                </c:pt>
                <c:pt idx="27" formatCode="0">
                  <c:v>269.87112185481089</c:v>
                </c:pt>
                <c:pt idx="28" formatCode="0">
                  <c:v>275.01063377846913</c:v>
                </c:pt>
                <c:pt idx="29" formatCode="0">
                  <c:v>280.16234012884058</c:v>
                </c:pt>
                <c:pt idx="30" formatCode="0">
                  <c:v>285.33305722149868</c:v>
                </c:pt>
                <c:pt idx="31" formatCode="0">
                  <c:v>290.52947286794102</c:v>
                </c:pt>
                <c:pt idx="32" formatCode="0">
                  <c:v>295.75816018319603</c:v>
                </c:pt>
                <c:pt idx="33" formatCode="0">
                  <c:v>301.02559089382072</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76266672"/>
        <c:axId val="576270200"/>
      </c:lineChart>
      <c:catAx>
        <c:axId val="576266672"/>
        <c:scaling>
          <c:orientation val="minMax"/>
        </c:scaling>
        <c:delete val="0"/>
        <c:axPos val="b"/>
        <c:numFmt formatCode="General" sourceLinked="1"/>
        <c:majorTickMark val="out"/>
        <c:minorTickMark val="none"/>
        <c:tickLblPos val="nextTo"/>
        <c:crossAx val="576270200"/>
        <c:crosses val="autoZero"/>
        <c:auto val="1"/>
        <c:lblAlgn val="ctr"/>
        <c:lblOffset val="100"/>
        <c:noMultiLvlLbl val="0"/>
      </c:catAx>
      <c:valAx>
        <c:axId val="576270200"/>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14351351288085E-2"/>
              <c:y val="4.8954211102326402E-2"/>
            </c:manualLayout>
          </c:layout>
          <c:overlay val="0"/>
        </c:title>
        <c:numFmt formatCode="0" sourceLinked="1"/>
        <c:majorTickMark val="out"/>
        <c:minorTickMark val="none"/>
        <c:tickLblPos val="nextTo"/>
        <c:crossAx val="576266672"/>
        <c:crosses val="autoZero"/>
        <c:crossBetween val="between"/>
      </c:valAx>
    </c:plotArea>
    <c:legend>
      <c:legendPos val="b"/>
      <c:overlay val="0"/>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'4c GA All'!$B$51</c:f>
              <c:strCache>
                <c:ptCount val="1"/>
                <c:pt idx="0">
                  <c:v>Historical Values</c:v>
                </c:pt>
              </c:strCache>
            </c:strRef>
          </c:tx>
          <c:spPr>
            <a:ln w="38100">
              <a:solidFill>
                <a:schemeClr val="tx1"/>
              </a:solidFill>
              <a:prstDash val="dash"/>
            </a:ln>
          </c:spPr>
          <c:marker>
            <c:symbol val="none"/>
          </c:marker>
          <c:val>
            <c:numRef>
              <c:f>'4c GA All'!$C$51:$AM$51</c:f>
              <c:numCache>
                <c:formatCode>0</c:formatCode>
                <c:ptCount val="37"/>
                <c:pt idx="0">
                  <c:v>123.51</c:v>
                </c:pt>
                <c:pt idx="1">
                  <c:v>135.65</c:v>
                </c:pt>
                <c:pt idx="2">
                  <c:v>155.58000000000001</c:v>
                </c:pt>
              </c:numCache>
            </c:numRef>
          </c:val>
          <c:smooth val="0"/>
        </c:ser>
        <c:ser>
          <c:idx val="0"/>
          <c:order val="1"/>
          <c:tx>
            <c:strRef>
              <c:f>'4c GA All'!$B$52</c:f>
              <c:strCache>
                <c:ptCount val="1"/>
                <c:pt idx="0">
                  <c:v>IESO Forecast</c:v>
                </c:pt>
              </c:strCache>
            </c:strRef>
          </c:tx>
          <c:spPr>
            <a:ln w="38100">
              <a:solidFill>
                <a:sysClr val="windowText" lastClr="000000"/>
              </a:solidFill>
            </a:ln>
          </c:spPr>
          <c:marker>
            <c:symbol val="none"/>
          </c:marker>
          <c:cat>
            <c:numRef>
              <c:f>'4c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'4c GA All'!$C$52:$AM$52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'4c GA All'!$B$53</c:f>
              <c:strCache>
                <c:ptCount val="1"/>
                <c:pt idx="0">
                  <c:v>IESO Forecast Extrapolated</c:v>
                </c:pt>
              </c:strCache>
            </c:strRef>
          </c:tx>
          <c:spPr>
            <a:ln w="57150">
              <a:solidFill>
                <a:sysClr val="windowText" lastClr="000000"/>
              </a:solidFill>
              <a:prstDash val="sysDot"/>
            </a:ln>
          </c:spPr>
          <c:marker>
            <c:symbol val="none"/>
          </c:marker>
          <c:cat>
            <c:numRef>
              <c:f>'4c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'4c GA All'!$C$53:$AM$53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'4c GA All'!$B$54</c:f>
              <c:strCache>
                <c:ptCount val="1"/>
                <c:pt idx="0">
                  <c:v>Financed GA</c:v>
                </c:pt>
              </c:strCache>
            </c:strRef>
          </c:tx>
          <c:spPr>
            <a:ln>
              <a:solidFill>
                <a:srgbClr val="FF0000"/>
              </a:solidFill>
            </a:ln>
          </c:spPr>
          <c:marker>
            <c:symbol val="none"/>
          </c:marker>
          <c:cat>
            <c:numRef>
              <c:f>'4c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'4c GA All'!$C$54:$AM$54</c:f>
              <c:numCache>
                <c:formatCode>General</c:formatCode>
                <c:ptCount val="37"/>
                <c:pt idx="3" formatCode="0">
                  <c:v>124.9282326180892</c:v>
                </c:pt>
                <c:pt idx="4" formatCode="0">
                  <c:v>127.64910298964929</c:v>
                </c:pt>
                <c:pt idx="5" formatCode="0">
                  <c:v>130.42940006702131</c:v>
                </c:pt>
                <c:pt idx="6" formatCode="0">
                  <c:v>132.62742368871551</c:v>
                </c:pt>
                <c:pt idx="7" formatCode="0">
                  <c:v>135.8313378047396</c:v>
                </c:pt>
                <c:pt idx="8" formatCode="0">
                  <c:v>142.43734231555561</c:v>
                </c:pt>
                <c:pt idx="9" formatCode="0">
                  <c:v>151.832191861285</c:v>
                </c:pt>
                <c:pt idx="10" formatCode="0">
                  <c:v>151.06079685228909</c:v>
                </c:pt>
                <c:pt idx="11" formatCode="0">
                  <c:v>166.2813819066283</c:v>
                </c:pt>
                <c:pt idx="12" formatCode="0">
                  <c:v>166.713260969674</c:v>
                </c:pt>
                <c:pt idx="13" formatCode="0">
                  <c:v>173.00624382582311</c:v>
                </c:pt>
                <c:pt idx="14" formatCode="0">
                  <c:v>177.6316143799782</c:v>
                </c:pt>
                <c:pt idx="15" formatCode="0">
                  <c:v>184.62960845266431</c:v>
                </c:pt>
                <c:pt idx="16" formatCode="0">
                  <c:v>191.79489754184871</c:v>
                </c:pt>
                <c:pt idx="17" formatCode="0">
                  <c:v>204.4466677632868</c:v>
                </c:pt>
                <c:pt idx="18" formatCode="0">
                  <c:v>209.1904230388491</c:v>
                </c:pt>
                <c:pt idx="19" formatCode="0">
                  <c:v>218.4299468111397</c:v>
                </c:pt>
                <c:pt idx="20" formatCode="0">
                  <c:v>226.62787603623431</c:v>
                </c:pt>
                <c:pt idx="21" formatCode="0">
                  <c:v>239.76295612102561</c:v>
                </c:pt>
                <c:pt idx="22" formatCode="0">
                  <c:v>246.40862644386581</c:v>
                </c:pt>
                <c:pt idx="23" formatCode="0">
                  <c:v>253.18963928482981</c:v>
                </c:pt>
                <c:pt idx="24" formatCode="0">
                  <c:v>260.12388613758242</c:v>
                </c:pt>
                <c:pt idx="25" formatCode="0">
                  <c:v>267.2297347516506</c:v>
                </c:pt>
                <c:pt idx="26" formatCode="0">
                  <c:v>274.526084547202</c:v>
                </c:pt>
                <c:pt idx="27" formatCode="0">
                  <c:v>282.03242370658518</c:v>
                </c:pt>
                <c:pt idx="28" formatCode="0">
                  <c:v>289.76888811535161</c:v>
                </c:pt>
                <c:pt idx="29" formatCode="0">
                  <c:v>297.75632233126521</c:v>
                </c:pt>
                <c:pt idx="30" formatCode="0">
                  <c:v>306.01634276615817</c:v>
                </c:pt>
                <c:pt idx="31" formatCode="0">
                  <c:v>314.5714032723792</c:v>
                </c:pt>
                <c:pt idx="32" formatCode="0">
                  <c:v>323.44486333307441</c:v>
                </c:pt>
                <c:pt idx="33" formatCode="0">
                  <c:v>332.66105906362299</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76269024"/>
        <c:axId val="576267848"/>
      </c:lineChart>
      <c:catAx>
        <c:axId val="576269024"/>
        <c:scaling>
          <c:orientation val="minMax"/>
        </c:scaling>
        <c:delete val="0"/>
        <c:axPos val="b"/>
        <c:numFmt formatCode="General" sourceLinked="1"/>
        <c:majorTickMark val="out"/>
        <c:minorTickMark val="none"/>
        <c:tickLblPos val="nextTo"/>
        <c:crossAx val="576267848"/>
        <c:crosses val="autoZero"/>
        <c:auto val="1"/>
        <c:lblAlgn val="ctr"/>
        <c:lblOffset val="100"/>
        <c:noMultiLvlLbl val="0"/>
      </c:catAx>
      <c:valAx>
        <c:axId val="576267848"/>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01E-2"/>
              <c:y val="6.6733724832625796E-2"/>
            </c:manualLayout>
          </c:layout>
          <c:overlay val="0"/>
        </c:title>
        <c:numFmt formatCode="0" sourceLinked="1"/>
        <c:majorTickMark val="out"/>
        <c:minorTickMark val="none"/>
        <c:tickLblPos val="nextTo"/>
        <c:crossAx val="576269024"/>
        <c:crosses val="autoZero"/>
        <c:crossBetween val="between"/>
      </c:valAx>
    </c:plotArea>
    <c:legend>
      <c:legendPos val="b"/>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'4a GA RPP'!$B$51</c:f>
              <c:strCache>
                <c:ptCount val="1"/>
                <c:pt idx="0">
                  <c:v>Historical Values</c:v>
                </c:pt>
              </c:strCache>
            </c:strRef>
          </c:tx>
          <c:spPr>
            <a:ln w="38100">
              <a:solidFill>
                <a:schemeClr val="tx1"/>
              </a:solidFill>
              <a:prstDash val="dash"/>
            </a:ln>
          </c:spPr>
          <c:marker>
            <c:symbol val="none"/>
          </c:marker>
          <c:val>
            <c:numRef>
              <c:f>'4a GA RPP'!$C$51:$AM$51</c:f>
              <c:numCache>
                <c:formatCode>0</c:formatCode>
                <c:ptCount val="37"/>
                <c:pt idx="0">
                  <c:v>123.51</c:v>
                </c:pt>
                <c:pt idx="1">
                  <c:v>135.65</c:v>
                </c:pt>
                <c:pt idx="2">
                  <c:v>155.58000000000001</c:v>
                </c:pt>
              </c:numCache>
            </c:numRef>
          </c:val>
          <c:smooth val="0"/>
        </c:ser>
        <c:ser>
          <c:idx val="0"/>
          <c:order val="1"/>
          <c:tx>
            <c:strRef>
              <c:f>'4a GA RPP'!$B$52</c:f>
              <c:strCache>
                <c:ptCount val="1"/>
                <c:pt idx="0">
                  <c:v>IESO Forecast</c:v>
                </c:pt>
              </c:strCache>
            </c:strRef>
          </c:tx>
          <c:spPr>
            <a:ln w="38100">
              <a:solidFill>
                <a:sysClr val="windowText" lastClr="000000"/>
              </a:solidFill>
            </a:ln>
          </c:spPr>
          <c:marker>
            <c:symbol val="none"/>
          </c:marker>
          <c:cat>
            <c:numRef>
              <c:f>'4a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'4a GA RPP'!$C$52:$AM$52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'4a GA RPP'!$B$53</c:f>
              <c:strCache>
                <c:ptCount val="1"/>
                <c:pt idx="0">
                  <c:v>IESO Forecast Extrapolated</c:v>
                </c:pt>
              </c:strCache>
            </c:strRef>
          </c:tx>
          <c:spPr>
            <a:ln w="57150">
              <a:solidFill>
                <a:sysClr val="windowText" lastClr="000000"/>
              </a:solidFill>
              <a:prstDash val="sysDot"/>
            </a:ln>
          </c:spPr>
          <c:marker>
            <c:symbol val="none"/>
          </c:marker>
          <c:cat>
            <c:numRef>
              <c:f>'4a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'4a GA RPP'!$C$53:$AM$53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'4a GA RPP'!$B$54</c:f>
              <c:strCache>
                <c:ptCount val="1"/>
                <c:pt idx="0">
                  <c:v>Financed GA</c:v>
                </c:pt>
              </c:strCache>
            </c:strRef>
          </c:tx>
          <c:spPr>
            <a:ln>
              <a:solidFill>
                <a:srgbClr val="FF0000"/>
              </a:solidFill>
            </a:ln>
          </c:spPr>
          <c:marker>
            <c:symbol val="none"/>
          </c:marker>
          <c:cat>
            <c:numRef>
              <c:f>'4a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'4a GA RPP'!$C$54:$AM$54</c:f>
              <c:numCache>
                <c:formatCode>General</c:formatCode>
                <c:ptCount val="37"/>
                <c:pt idx="3" formatCode="0">
                  <c:v>124.9282326180891</c:v>
                </c:pt>
                <c:pt idx="4" formatCode="0">
                  <c:v>127.64910298964929</c:v>
                </c:pt>
                <c:pt idx="5" formatCode="0">
                  <c:v>130.42940006702139</c:v>
                </c:pt>
                <c:pt idx="6" formatCode="0">
                  <c:v>132.62742368871551</c:v>
                </c:pt>
                <c:pt idx="7" formatCode="0">
                  <c:v>135.8313378047396</c:v>
                </c:pt>
                <c:pt idx="8" formatCode="0">
                  <c:v>144.25492004784849</c:v>
                </c:pt>
                <c:pt idx="9" formatCode="0">
                  <c:v>156.7135380656832</c:v>
                </c:pt>
                <c:pt idx="10" formatCode="0">
                  <c:v>149.58256593327101</c:v>
                </c:pt>
                <c:pt idx="11" formatCode="0">
                  <c:v>169.24318208024101</c:v>
                </c:pt>
                <c:pt idx="12" formatCode="0">
                  <c:v>173.27918041737871</c:v>
                </c:pt>
                <c:pt idx="13" formatCode="0">
                  <c:v>171.96475715126039</c:v>
                </c:pt>
                <c:pt idx="14" formatCode="0">
                  <c:v>177.95496930170339</c:v>
                </c:pt>
                <c:pt idx="15" formatCode="0">
                  <c:v>190.49642163451401</c:v>
                </c:pt>
                <c:pt idx="16" formatCode="0">
                  <c:v>199.18971834058209</c:v>
                </c:pt>
                <c:pt idx="17" formatCode="0">
                  <c:v>218.9452137056924</c:v>
                </c:pt>
                <c:pt idx="18" formatCode="0">
                  <c:v>221.58868670687659</c:v>
                </c:pt>
                <c:pt idx="19" formatCode="0">
                  <c:v>233.96142644919911</c:v>
                </c:pt>
                <c:pt idx="20" formatCode="0">
                  <c:v>244.36538522252999</c:v>
                </c:pt>
                <c:pt idx="21" formatCode="0">
                  <c:v>264.93260175409341</c:v>
                </c:pt>
                <c:pt idx="22" formatCode="0">
                  <c:v>265.52650409754892</c:v>
                </c:pt>
                <c:pt idx="23" formatCode="0">
                  <c:v>266.12492507230309</c:v>
                </c:pt>
                <c:pt idx="24" formatCode="0">
                  <c:v>266.72787474437217</c:v>
                </c:pt>
                <c:pt idx="25" formatCode="0">
                  <c:v>267.33536325684372</c:v>
                </c:pt>
                <c:pt idx="26" formatCode="0">
                  <c:v>267.9474008300445</c:v>
                </c:pt>
                <c:pt idx="27" formatCode="0">
                  <c:v>268.56399776171457</c:v>
                </c:pt>
                <c:pt idx="28" formatCode="0">
                  <c:v>269.18516442718021</c:v>
                </c:pt>
                <c:pt idx="29" formatCode="0">
                  <c:v>269.81091127952709</c:v>
                </c:pt>
                <c:pt idx="30" formatCode="0">
                  <c:v>270.44124884977759</c:v>
                </c:pt>
                <c:pt idx="31" formatCode="0">
                  <c:v>271.07618774706719</c:v>
                </c:pt>
                <c:pt idx="32" formatCode="0">
                  <c:v>271.71573865882391</c:v>
                </c:pt>
                <c:pt idx="33" formatCode="0">
                  <c:v>272.35991235094701</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76267456"/>
        <c:axId val="576267064"/>
      </c:lineChart>
      <c:catAx>
        <c:axId val="576267456"/>
        <c:scaling>
          <c:orientation val="minMax"/>
        </c:scaling>
        <c:delete val="0"/>
        <c:axPos val="b"/>
        <c:numFmt formatCode="General" sourceLinked="1"/>
        <c:majorTickMark val="out"/>
        <c:minorTickMark val="none"/>
        <c:tickLblPos val="nextTo"/>
        <c:crossAx val="576267064"/>
        <c:crosses val="autoZero"/>
        <c:auto val="1"/>
        <c:lblAlgn val="ctr"/>
        <c:lblOffset val="100"/>
        <c:noMultiLvlLbl val="0"/>
      </c:catAx>
      <c:valAx>
        <c:axId val="576267064"/>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1.7693850583436799E-2"/>
              <c:y val="7.1178603265200702E-2"/>
            </c:manualLayout>
          </c:layout>
          <c:overlay val="0"/>
        </c:title>
        <c:numFmt formatCode="0" sourceLinked="1"/>
        <c:majorTickMark val="out"/>
        <c:minorTickMark val="none"/>
        <c:tickLblPos val="nextTo"/>
        <c:crossAx val="576267456"/>
        <c:crosses val="autoZero"/>
        <c:crossBetween val="between"/>
      </c:valAx>
    </c:plotArea>
    <c:legend>
      <c:legendPos val="b"/>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'4b GA Class B'!$B$51</c:f>
              <c:strCache>
                <c:ptCount val="1"/>
                <c:pt idx="0">
                  <c:v>Historical Values</c:v>
                </c:pt>
              </c:strCache>
            </c:strRef>
          </c:tx>
          <c:spPr>
            <a:ln w="38100">
              <a:solidFill>
                <a:schemeClr val="tx1"/>
              </a:solidFill>
              <a:prstDash val="dash"/>
            </a:ln>
          </c:spPr>
          <c:marker>
            <c:symbol val="none"/>
          </c:marker>
          <c:val>
            <c:numRef>
              <c:f>'4b GA Class B'!$C$51:$AM$51</c:f>
              <c:numCache>
                <c:formatCode>0</c:formatCode>
                <c:ptCount val="37"/>
                <c:pt idx="0">
                  <c:v>123.51</c:v>
                </c:pt>
                <c:pt idx="1">
                  <c:v>135.65</c:v>
                </c:pt>
                <c:pt idx="2">
                  <c:v>155.58000000000001</c:v>
                </c:pt>
              </c:numCache>
            </c:numRef>
          </c:val>
          <c:smooth val="0"/>
        </c:ser>
        <c:ser>
          <c:idx val="0"/>
          <c:order val="1"/>
          <c:tx>
            <c:strRef>
              <c:f>'4b GA Class B'!$B$52</c:f>
              <c:strCache>
                <c:ptCount val="1"/>
                <c:pt idx="0">
                  <c:v>IESO Forecast</c:v>
                </c:pt>
              </c:strCache>
            </c:strRef>
          </c:tx>
          <c:spPr>
            <a:ln w="38100">
              <a:solidFill>
                <a:sysClr val="windowText" lastClr="000000"/>
              </a:solidFill>
            </a:ln>
          </c:spPr>
          <c:marker>
            <c:symbol val="none"/>
          </c:marker>
          <c:cat>
            <c:numRef>
              <c:f>'4b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'4b GA Class B'!$C$52:$AM$52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'4b GA Class B'!$B$53</c:f>
              <c:strCache>
                <c:ptCount val="1"/>
                <c:pt idx="0">
                  <c:v>IESO Forecast Extrapolated</c:v>
                </c:pt>
              </c:strCache>
            </c:strRef>
          </c:tx>
          <c:spPr>
            <a:ln w="57150">
              <a:solidFill>
                <a:sysClr val="windowText" lastClr="000000"/>
              </a:solidFill>
              <a:prstDash val="sysDot"/>
            </a:ln>
          </c:spPr>
          <c:marker>
            <c:symbol val="none"/>
          </c:marker>
          <c:cat>
            <c:numRef>
              <c:f>'4b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'4b GA Class B'!$C$53:$AM$53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'4b GA Class B'!$B$54</c:f>
              <c:strCache>
                <c:ptCount val="1"/>
                <c:pt idx="0">
                  <c:v>Financed GA</c:v>
                </c:pt>
              </c:strCache>
            </c:strRef>
          </c:tx>
          <c:spPr>
            <a:ln>
              <a:solidFill>
                <a:srgbClr val="FF0000"/>
              </a:solidFill>
            </a:ln>
          </c:spPr>
          <c:marker>
            <c:symbol val="none"/>
          </c:marker>
          <c:cat>
            <c:numRef>
              <c:f>'4b GA Class B'!$C$50:$AM$50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'4b GA Class B'!$C$54:$AM$54</c:f>
              <c:numCache>
                <c:formatCode>General</c:formatCode>
                <c:ptCount val="37"/>
                <c:pt idx="3" formatCode="0">
                  <c:v>124.9282326180891</c:v>
                </c:pt>
                <c:pt idx="4" formatCode="0">
                  <c:v>127.64910298964929</c:v>
                </c:pt>
                <c:pt idx="5" formatCode="0">
                  <c:v>130.42940006702139</c:v>
                </c:pt>
                <c:pt idx="6" formatCode="0">
                  <c:v>132.62742368871551</c:v>
                </c:pt>
                <c:pt idx="7" formatCode="0">
                  <c:v>135.8313378047396</c:v>
                </c:pt>
                <c:pt idx="8" formatCode="0">
                  <c:v>142.69380952571771</c:v>
                </c:pt>
                <c:pt idx="9" formatCode="0">
                  <c:v>152.4821728626641</c:v>
                </c:pt>
                <c:pt idx="10" formatCode="0">
                  <c:v>150.96792700523639</c:v>
                </c:pt>
                <c:pt idx="11" formatCode="0">
                  <c:v>166.71781381703681</c:v>
                </c:pt>
                <c:pt idx="12" formatCode="0">
                  <c:v>167.56273851164039</c:v>
                </c:pt>
                <c:pt idx="13" formatCode="0">
                  <c:v>172.91220071744249</c:v>
                </c:pt>
                <c:pt idx="14" formatCode="0">
                  <c:v>177.64218518630221</c:v>
                </c:pt>
                <c:pt idx="15" formatCode="0">
                  <c:v>185.21846134051839</c:v>
                </c:pt>
                <c:pt idx="16" formatCode="0">
                  <c:v>192.45771216537079</c:v>
                </c:pt>
                <c:pt idx="17" formatCode="0">
                  <c:v>205.81707551339909</c:v>
                </c:pt>
                <c:pt idx="18" formatCode="0">
                  <c:v>210.14153791139</c:v>
                </c:pt>
                <c:pt idx="19" formatCode="0">
                  <c:v>219.5511961376975</c:v>
                </c:pt>
                <c:pt idx="20" formatCode="0">
                  <c:v>227.77121005229921</c:v>
                </c:pt>
                <c:pt idx="21" formatCode="0">
                  <c:v>242.2061476553838</c:v>
                </c:pt>
                <c:pt idx="22" formatCode="0">
                  <c:v>248.56104013652899</c:v>
                </c:pt>
                <c:pt idx="23" formatCode="0">
                  <c:v>254.965324346762</c:v>
                </c:pt>
                <c:pt idx="24" formatCode="0">
                  <c:v>261.4315217159716</c:v>
                </c:pt>
                <c:pt idx="25" formatCode="0">
                  <c:v>267.9721658976747</c:v>
                </c:pt>
                <c:pt idx="26" formatCode="0">
                  <c:v>274.59983185288371</c:v>
                </c:pt>
                <c:pt idx="27" formatCode="0">
                  <c:v>281.32716474160009</c:v>
                </c:pt>
                <c:pt idx="28" formatCode="0">
                  <c:v>288.16690869123897</c:v>
                </c:pt>
                <c:pt idx="29" formatCode="0">
                  <c:v>295.13193551030952</c:v>
                </c:pt>
                <c:pt idx="30" formatCode="0">
                  <c:v>302.2352734148846</c:v>
                </c:pt>
                <c:pt idx="31" formatCode="0">
                  <c:v>309.49013583473771</c:v>
                </c:pt>
                <c:pt idx="32" formatCode="0">
                  <c:v>316.90995036555421</c:v>
                </c:pt>
                <c:pt idx="33" formatCode="0">
                  <c:v>324.50838793331002</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76268240"/>
        <c:axId val="576269808"/>
      </c:lineChart>
      <c:catAx>
        <c:axId val="576268240"/>
        <c:scaling>
          <c:orientation val="minMax"/>
        </c:scaling>
        <c:delete val="0"/>
        <c:axPos val="b"/>
        <c:numFmt formatCode="General" sourceLinked="1"/>
        <c:majorTickMark val="out"/>
        <c:minorTickMark val="none"/>
        <c:tickLblPos val="nextTo"/>
        <c:crossAx val="576269808"/>
        <c:crosses val="autoZero"/>
        <c:auto val="1"/>
        <c:lblAlgn val="ctr"/>
        <c:lblOffset val="100"/>
        <c:noMultiLvlLbl val="0"/>
      </c:catAx>
      <c:valAx>
        <c:axId val="576269808"/>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01E-2"/>
              <c:y val="6.6733724832625796E-2"/>
            </c:manualLayout>
          </c:layout>
          <c:overlay val="0"/>
        </c:title>
        <c:numFmt formatCode="0" sourceLinked="1"/>
        <c:majorTickMark val="out"/>
        <c:minorTickMark val="none"/>
        <c:tickLblPos val="nextTo"/>
        <c:crossAx val="576268240"/>
        <c:crosses val="autoZero"/>
        <c:crossBetween val="between"/>
      </c:valAx>
    </c:plotArea>
    <c:legend>
      <c:legendPos val="b"/>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'2'!$B$51</c:f>
              <c:strCache>
                <c:ptCount val="1"/>
                <c:pt idx="0">
                  <c:v>Historical Values</c:v>
                </c:pt>
              </c:strCache>
            </c:strRef>
          </c:tx>
          <c:spPr>
            <a:ln w="38100">
              <a:solidFill>
                <a:schemeClr val="tx1"/>
              </a:solidFill>
              <a:prstDash val="dash"/>
            </a:ln>
          </c:spPr>
          <c:marker>
            <c:symbol val="none"/>
          </c:marker>
          <c:val>
            <c:numRef>
              <c:f>'2'!$C$51:$AM$51</c:f>
              <c:numCache>
                <c:formatCode>0</c:formatCode>
                <c:ptCount val="37"/>
                <c:pt idx="0">
                  <c:v>123.51</c:v>
                </c:pt>
                <c:pt idx="1">
                  <c:v>135.65</c:v>
                </c:pt>
                <c:pt idx="2">
                  <c:v>155.58000000000001</c:v>
                </c:pt>
              </c:numCache>
            </c:numRef>
          </c:val>
          <c:smooth val="0"/>
        </c:ser>
        <c:ser>
          <c:idx val="0"/>
          <c:order val="1"/>
          <c:tx>
            <c:strRef>
              <c:f>'2'!$B$52</c:f>
              <c:strCache>
                <c:ptCount val="1"/>
                <c:pt idx="0">
                  <c:v>IESO Forecast</c:v>
                </c:pt>
              </c:strCache>
            </c:strRef>
          </c:tx>
          <c:spPr>
            <a:ln w="38100">
              <a:solidFill>
                <a:sysClr val="windowText" lastClr="000000"/>
              </a:solidFill>
            </a:ln>
          </c:spPr>
          <c:marker>
            <c:symbol val="none"/>
          </c:marker>
          <c:cat>
            <c:numRef>
              <c:f>'2'!$C$50:$AM$50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'2'!$B$53</c:f>
              <c:strCache>
                <c:ptCount val="1"/>
                <c:pt idx="0">
                  <c:v>IESO Forecast Extrapolated</c:v>
                </c:pt>
              </c:strCache>
            </c:strRef>
          </c:tx>
          <c:spPr>
            <a:ln w="57150">
              <a:solidFill>
                <a:sysClr val="windowText" lastClr="000000"/>
              </a:solidFill>
              <a:prstDash val="sysDot"/>
            </a:ln>
          </c:spPr>
          <c:marker>
            <c:symbol val="none"/>
          </c:marker>
          <c:cat>
            <c:numRef>
              <c:f>'2'!$C$50:$AM$50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'2'!$B$54</c:f>
              <c:strCache>
                <c:ptCount val="1"/>
                <c:pt idx="0">
                  <c:v>Financed GA</c:v>
                </c:pt>
              </c:strCache>
            </c:strRef>
          </c:tx>
          <c:spPr>
            <a:ln>
              <a:solidFill>
                <a:srgbClr val="FF0000"/>
              </a:solidFill>
            </a:ln>
          </c:spPr>
          <c:marker>
            <c:symbol val="none"/>
          </c:marker>
          <c:cat>
            <c:numRef>
              <c:f>'2'!$C$50:$AM$50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'2'!$C$54:$AM$54</c:f>
              <c:numCache>
                <c:formatCode>General</c:formatCode>
                <c:ptCount val="37"/>
                <c:pt idx="3" formatCode="0">
                  <c:v>130.48783261808919</c:v>
                </c:pt>
                <c:pt idx="4" formatCode="0">
                  <c:v>133.32170298964931</c:v>
                </c:pt>
                <c:pt idx="5" formatCode="0">
                  <c:v>136.22630006702141</c:v>
                </c:pt>
                <c:pt idx="6" formatCode="0">
                  <c:v>138.5373236887155</c:v>
                </c:pt>
                <c:pt idx="7" formatCode="0">
                  <c:v>141.8655378047396</c:v>
                </c:pt>
                <c:pt idx="8" formatCode="0">
                  <c:v>148.23141489812741</c:v>
                </c:pt>
                <c:pt idx="9" formatCode="0">
                  <c:v>157.34384811244081</c:v>
                </c:pt>
                <c:pt idx="10" formatCode="0">
                  <c:v>156.24390928500051</c:v>
                </c:pt>
                <c:pt idx="11" formatCode="0">
                  <c:v>171.0856927993959</c:v>
                </c:pt>
                <c:pt idx="12" formatCode="0">
                  <c:v>171.1150689241201</c:v>
                </c:pt>
                <c:pt idx="13" formatCode="0">
                  <c:v>176.88407529021239</c:v>
                </c:pt>
                <c:pt idx="14" formatCode="0">
                  <c:v>180.95185839539741</c:v>
                </c:pt>
                <c:pt idx="15" formatCode="0">
                  <c:v>187.3221401189972</c:v>
                </c:pt>
                <c:pt idx="16" formatCode="0">
                  <c:v>193.76976077711569</c:v>
                </c:pt>
                <c:pt idx="17" formatCode="0">
                  <c:v>205.6408588404428</c:v>
                </c:pt>
                <c:pt idx="18" formatCode="0">
                  <c:v>209.51307376181981</c:v>
                </c:pt>
                <c:pt idx="19" formatCode="0">
                  <c:v>217.79851451878281</c:v>
                </c:pt>
                <c:pt idx="20" formatCode="0">
                  <c:v>224.95387064537331</c:v>
                </c:pt>
                <c:pt idx="21" formatCode="0">
                  <c:v>236.97054783204649</c:v>
                </c:pt>
                <c:pt idx="22" formatCode="0">
                  <c:v>242.3750391264015</c:v>
                </c:pt>
                <c:pt idx="23" formatCode="0">
                  <c:v>247.80001734677799</c:v>
                </c:pt>
                <c:pt idx="24" formatCode="0">
                  <c:v>253.2550302439104</c:v>
                </c:pt>
                <c:pt idx="25" formatCode="0">
                  <c:v>258.74955308576961</c:v>
                </c:pt>
                <c:pt idx="26" formatCode="0">
                  <c:v>264.29300982049813</c:v>
                </c:pt>
                <c:pt idx="27" formatCode="0">
                  <c:v>269.89479384306702</c:v>
                </c:pt>
                <c:pt idx="28" formatCode="0">
                  <c:v>275.56428841530982</c:v>
                </c:pt>
                <c:pt idx="29" formatCode="0">
                  <c:v>281.31088678759528</c:v>
                </c:pt>
                <c:pt idx="30" formatCode="0">
                  <c:v>287.14401206908809</c:v>
                </c:pt>
                <c:pt idx="31" formatCode="0">
                  <c:v>293.07313689239498</c:v>
                </c:pt>
                <c:pt idx="32" formatCode="0">
                  <c:v>299.1078029173234</c:v>
                </c:pt>
                <c:pt idx="33" formatCode="0">
                  <c:v>305.25764021752832</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335726168"/>
        <c:axId val="335726952"/>
      </c:lineChart>
      <c:catAx>
        <c:axId val="335726168"/>
        <c:scaling>
          <c:orientation val="minMax"/>
        </c:scaling>
        <c:delete val="0"/>
        <c:axPos val="b"/>
        <c:numFmt formatCode="General" sourceLinked="1"/>
        <c:majorTickMark val="out"/>
        <c:minorTickMark val="none"/>
        <c:tickLblPos val="nextTo"/>
        <c:crossAx val="335726952"/>
        <c:crosses val="autoZero"/>
        <c:auto val="1"/>
        <c:lblAlgn val="ctr"/>
        <c:lblOffset val="100"/>
        <c:noMultiLvlLbl val="0"/>
      </c:catAx>
      <c:valAx>
        <c:axId val="335726952"/>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01E-2"/>
              <c:y val="6.6733724832625796E-2"/>
            </c:manualLayout>
          </c:layout>
          <c:overlay val="0"/>
        </c:title>
        <c:numFmt formatCode="0" sourceLinked="1"/>
        <c:majorTickMark val="out"/>
        <c:minorTickMark val="none"/>
        <c:tickLblPos val="nextTo"/>
        <c:crossAx val="335726168"/>
        <c:crosses val="autoZero"/>
        <c:crossBetween val="between"/>
      </c:valAx>
    </c:plotArea>
    <c:legend>
      <c:legendPos val="b"/>
      <c:overlay val="0"/>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68952174158036805"/>
        </c:manualLayout>
      </c:layout>
      <c:lineChart>
        <c:grouping val="standard"/>
        <c:varyColors val="0"/>
        <c:ser>
          <c:idx val="4"/>
          <c:order val="0"/>
          <c:tx>
            <c:strRef>
              <c:f>'3 GA All'!$B$51</c:f>
              <c:strCache>
                <c:ptCount val="1"/>
                <c:pt idx="0">
                  <c:v>Historical Values</c:v>
                </c:pt>
              </c:strCache>
            </c:strRef>
          </c:tx>
          <c:spPr>
            <a:ln w="38100">
              <a:solidFill>
                <a:schemeClr val="tx1"/>
              </a:solidFill>
              <a:prstDash val="dash"/>
            </a:ln>
          </c:spPr>
          <c:marker>
            <c:symbol val="none"/>
          </c:marker>
          <c:val>
            <c:numRef>
              <c:f>'3 GA All'!$C$51:$AM$51</c:f>
              <c:numCache>
                <c:formatCode>0</c:formatCode>
                <c:ptCount val="37"/>
                <c:pt idx="0">
                  <c:v>123.51</c:v>
                </c:pt>
                <c:pt idx="1">
                  <c:v>135.65</c:v>
                </c:pt>
                <c:pt idx="2">
                  <c:v>155.58000000000001</c:v>
                </c:pt>
              </c:numCache>
            </c:numRef>
          </c:val>
          <c:smooth val="0"/>
        </c:ser>
        <c:ser>
          <c:idx val="0"/>
          <c:order val="1"/>
          <c:tx>
            <c:strRef>
              <c:f>'3 GA All'!$B$52</c:f>
              <c:strCache>
                <c:ptCount val="1"/>
                <c:pt idx="0">
                  <c:v>IESO Forecast</c:v>
                </c:pt>
              </c:strCache>
            </c:strRef>
          </c:tx>
          <c:spPr>
            <a:ln w="38100">
              <a:solidFill>
                <a:sysClr val="windowText" lastClr="000000"/>
              </a:solidFill>
            </a:ln>
          </c:spPr>
          <c:marker>
            <c:symbol val="none"/>
          </c:marker>
          <c:cat>
            <c:numRef>
              <c:f>'3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GA All'!$C$52:$AM$52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'3 GA All'!$B$53</c:f>
              <c:strCache>
                <c:ptCount val="1"/>
                <c:pt idx="0">
                  <c:v>IESO Forecast Extrapolated</c:v>
                </c:pt>
              </c:strCache>
            </c:strRef>
          </c:tx>
          <c:spPr>
            <a:ln w="57150">
              <a:solidFill>
                <a:sysClr val="windowText" lastClr="000000"/>
              </a:solidFill>
              <a:prstDash val="sysDot"/>
            </a:ln>
          </c:spPr>
          <c:marker>
            <c:symbol val="none"/>
          </c:marker>
          <c:cat>
            <c:numRef>
              <c:f>'3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GA All'!$C$53:$AM$53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'3 GA All'!$B$54</c:f>
              <c:strCache>
                <c:ptCount val="1"/>
                <c:pt idx="0">
                  <c:v>Financed GA</c:v>
                </c:pt>
              </c:strCache>
            </c:strRef>
          </c:tx>
          <c:spPr>
            <a:ln>
              <a:solidFill>
                <a:srgbClr val="FF0000"/>
              </a:solidFill>
            </a:ln>
          </c:spPr>
          <c:marker>
            <c:symbol val="none"/>
          </c:marker>
          <c:cat>
            <c:numRef>
              <c:f>'3 GA All'!$C$50:$AM$50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GA All'!$C$54:$AM$54</c:f>
              <c:numCache>
                <c:formatCode>General</c:formatCode>
                <c:ptCount val="37"/>
                <c:pt idx="3" formatCode="0">
                  <c:v>137.70853261808921</c:v>
                </c:pt>
                <c:pt idx="4" formatCode="0">
                  <c:v>140.70060298964921</c:v>
                </c:pt>
                <c:pt idx="5" formatCode="0">
                  <c:v>143.75210006702139</c:v>
                </c:pt>
                <c:pt idx="6" formatCode="0">
                  <c:v>146.21002368871541</c:v>
                </c:pt>
                <c:pt idx="7" formatCode="0">
                  <c:v>149.70773780473959</c:v>
                </c:pt>
                <c:pt idx="8" formatCode="0">
                  <c:v>155.54844650767899</c:v>
                </c:pt>
                <c:pt idx="9" formatCode="0">
                  <c:v>164.08925227336749</c:v>
                </c:pt>
                <c:pt idx="10" formatCode="0">
                  <c:v>162.36854063029111</c:v>
                </c:pt>
                <c:pt idx="11" formatCode="0">
                  <c:v>176.53758312494719</c:v>
                </c:pt>
                <c:pt idx="12" formatCode="0">
                  <c:v>175.87278917348269</c:v>
                </c:pt>
                <c:pt idx="13" formatCode="0">
                  <c:v>180.82256531286541</c:v>
                </c:pt>
                <c:pt idx="14" formatCode="0">
                  <c:v>184.04330024074261</c:v>
                </c:pt>
                <c:pt idx="15" formatCode="0">
                  <c:v>189.50177308725901</c:v>
                </c:pt>
                <c:pt idx="16" formatCode="0">
                  <c:v>194.96082617468031</c:v>
                </c:pt>
                <c:pt idx="17" formatCode="0">
                  <c:v>205.78694159493801</c:v>
                </c:pt>
                <c:pt idx="18" formatCode="0">
                  <c:v>208.54533150156749</c:v>
                </c:pt>
                <c:pt idx="19" formatCode="0">
                  <c:v>215.653651107928</c:v>
                </c:pt>
                <c:pt idx="20" formatCode="0">
                  <c:v>221.56562408445961</c:v>
                </c:pt>
                <c:pt idx="21" formatCode="0">
                  <c:v>232.30132405242571</c:v>
                </c:pt>
                <c:pt idx="22" formatCode="0">
                  <c:v>236.31395227875711</c:v>
                </c:pt>
                <c:pt idx="23" formatCode="0">
                  <c:v>240.26428071453211</c:v>
                </c:pt>
                <c:pt idx="24" formatCode="0">
                  <c:v>244.15791606200159</c:v>
                </c:pt>
                <c:pt idx="25" formatCode="0">
                  <c:v>248.00021951000701</c:v>
                </c:pt>
                <c:pt idx="26" formatCode="0">
                  <c:v>251.79632057032529</c:v>
                </c:pt>
                <c:pt idx="27" formatCode="0">
                  <c:v>255.55113021293801</c:v>
                </c:pt>
                <c:pt idx="28" formatCode="0">
                  <c:v>259.26935333731723</c:v>
                </c:pt>
                <c:pt idx="29" formatCode="0">
                  <c:v>262.95550061489928</c:v>
                </c:pt>
                <c:pt idx="30" formatCode="0">
                  <c:v>266.61389973608772</c:v>
                </c:pt>
                <c:pt idx="31" formatCode="0">
                  <c:v>270.24870609339371</c:v>
                </c:pt>
                <c:pt idx="32" formatCode="0">
                  <c:v>273.86391293068732</c:v>
                </c:pt>
                <c:pt idx="33" formatCode="0">
                  <c:v>277.46336098697122</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576263536"/>
        <c:axId val="576265104"/>
      </c:lineChart>
      <c:catAx>
        <c:axId val="576263536"/>
        <c:scaling>
          <c:orientation val="minMax"/>
        </c:scaling>
        <c:delete val="0"/>
        <c:axPos val="b"/>
        <c:numFmt formatCode="General" sourceLinked="1"/>
        <c:majorTickMark val="out"/>
        <c:minorTickMark val="none"/>
        <c:tickLblPos val="nextTo"/>
        <c:crossAx val="576265104"/>
        <c:crosses val="autoZero"/>
        <c:auto val="1"/>
        <c:lblAlgn val="ctr"/>
        <c:lblOffset val="100"/>
        <c:noMultiLvlLbl val="0"/>
      </c:catAx>
      <c:valAx>
        <c:axId val="576265104"/>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1.9638168058358201E-2"/>
              <c:y val="5.7843967967476102E-2"/>
            </c:manualLayout>
          </c:layout>
          <c:overlay val="0"/>
        </c:title>
        <c:numFmt formatCode="0" sourceLinked="1"/>
        <c:majorTickMark val="out"/>
        <c:minorTickMark val="none"/>
        <c:tickLblPos val="nextTo"/>
        <c:crossAx val="576263536"/>
        <c:crosses val="autoZero"/>
        <c:crossBetween val="between"/>
      </c:valAx>
    </c:plotArea>
    <c:legend>
      <c:legendPos val="b"/>
      <c:overlay val="0"/>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45.13</c:v>
                </c:pt>
                <c:pt idx="1">
                  <c:v>38.049999999999997</c:v>
                </c:pt>
                <c:pt idx="2">
                  <c:v>57.68</c:v>
                </c:pt>
                <c:pt idx="3">
                  <c:v>38.049999999999997</c:v>
                </c:pt>
                <c:pt idx="4">
                  <c:v>95.33</c:v>
                </c:pt>
                <c:pt idx="5">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7.08</c:v>
                </c:pt>
                <c:pt idx="2">
                  <c:v>0</c:v>
                </c:pt>
                <c:pt idx="3">
                  <c:v>16.8</c:v>
                </c:pt>
                <c:pt idx="4">
                  <c:v>0</c:v>
                </c:pt>
                <c:pt idx="5">
                  <c:v>16.8</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layout>
                <c:manualLayout>
                  <c:x val="1.5337423312883436E-3"/>
                  <c:y val="-2.8733173508055161E-2"/>
                </c:manualLayout>
              </c:layout>
              <c:showLegendKey val="0"/>
              <c:showVal val="1"/>
              <c:showCatName val="0"/>
              <c:showSerName val="0"/>
              <c:showPercent val="0"/>
              <c:showBubbleSize val="0"/>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0</c:v>
                </c:pt>
                <c:pt idx="1">
                  <c:v>0</c:v>
                </c:pt>
                <c:pt idx="2">
                  <c:v>0</c:v>
                </c:pt>
                <c:pt idx="3">
                  <c:v>2.83</c:v>
                </c:pt>
                <c:pt idx="4">
                  <c:v>0</c:v>
                </c:pt>
                <c:pt idx="5">
                  <c:v>40.479999999999997</c:v>
                </c:pt>
              </c:numCache>
            </c:numRef>
          </c:val>
        </c:ser>
        <c:dLbls>
          <c:showLegendKey val="0"/>
          <c:showVal val="0"/>
          <c:showCatName val="0"/>
          <c:showSerName val="0"/>
          <c:showPercent val="0"/>
          <c:showBubbleSize val="0"/>
        </c:dLbls>
        <c:gapWidth val="75"/>
        <c:overlap val="100"/>
        <c:axId val="576264712"/>
        <c:axId val="576265496"/>
      </c:barChart>
      <c:catAx>
        <c:axId val="576264712"/>
        <c:scaling>
          <c:orientation val="minMax"/>
        </c:scaling>
        <c:delete val="0"/>
        <c:axPos val="b"/>
        <c:numFmt formatCode="General" sourceLinked="0"/>
        <c:majorTickMark val="none"/>
        <c:minorTickMark val="none"/>
        <c:tickLblPos val="nextTo"/>
        <c:txPr>
          <a:bodyPr/>
          <a:lstStyle/>
          <a:p>
            <a:pPr>
              <a:defRPr sz="900" b="1"/>
            </a:pPr>
            <a:endParaRPr lang="en-US"/>
          </a:p>
        </c:txPr>
        <c:crossAx val="576265496"/>
        <c:crosses val="autoZero"/>
        <c:auto val="1"/>
        <c:lblAlgn val="ctr"/>
        <c:lblOffset val="100"/>
        <c:noMultiLvlLbl val="0"/>
      </c:catAx>
      <c:valAx>
        <c:axId val="57626549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626471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48973479542045E-2"/>
          <c:y val="2.8935560356529937E-2"/>
          <c:w val="0.90437986087628619"/>
          <c:h val="0.81839544251143981"/>
        </c:manualLayout>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50.26</c:v>
                </c:pt>
                <c:pt idx="1">
                  <c:v>38.049999999999997</c:v>
                </c:pt>
                <c:pt idx="3">
                  <c:v>55.46</c:v>
                </c:pt>
                <c:pt idx="4">
                  <c:v>38.049999999999997</c:v>
                </c:pt>
                <c:pt idx="6">
                  <c:v>71.06</c:v>
                </c:pt>
                <c:pt idx="7">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"$"#,##0.00</c:formatCode>
                <c:ptCount val="8"/>
                <c:pt idx="1">
                  <c:v>12.21</c:v>
                </c:pt>
                <c:pt idx="4">
                  <c:v>14.38</c:v>
                </c:pt>
                <c:pt idx="7">
                  <c:v>14.38</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1"/>
              <c:delete val="1"/>
              <c:extLst>
                <c:ext xmlns:c15="http://schemas.microsoft.com/office/drawing/2012/chart" uri="{CE6537A1-D6FC-4f65-9D91-7224C49458BB}"/>
              </c:extLst>
            </c:dLbl>
            <c:dLbl>
              <c:idx val="4"/>
              <c:layout>
                <c:manualLayout>
                  <c:x val="0"/>
                  <c:y val="-2.6121066825504739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1">
                  <c:v>0</c:v>
                </c:pt>
                <c:pt idx="4" formatCode="&quot;$&quot;#,##0.00_);[Red]\(&quot;$&quot;#,##0.00\)">
                  <c:v>3.03</c:v>
                </c:pt>
                <c:pt idx="7" formatCode="&quot;$&quot;#,##0.00_);[Red]\(&quot;$&quot;#,##0.00\)">
                  <c:v>18.63</c:v>
                </c:pt>
              </c:numCache>
            </c:numRef>
          </c:val>
        </c:ser>
        <c:dLbls>
          <c:showLegendKey val="0"/>
          <c:showVal val="0"/>
          <c:showCatName val="0"/>
          <c:showSerName val="0"/>
          <c:showPercent val="0"/>
          <c:showBubbleSize val="0"/>
        </c:dLbls>
        <c:gapWidth val="22"/>
        <c:overlap val="100"/>
        <c:axId val="576266280"/>
        <c:axId val="582522728"/>
      </c:barChart>
      <c:catAx>
        <c:axId val="576266280"/>
        <c:scaling>
          <c:orientation val="minMax"/>
        </c:scaling>
        <c:delete val="0"/>
        <c:axPos val="b"/>
        <c:numFmt formatCode="General" sourceLinked="0"/>
        <c:majorTickMark val="none"/>
        <c:minorTickMark val="none"/>
        <c:tickLblPos val="nextTo"/>
        <c:txPr>
          <a:bodyPr/>
          <a:lstStyle/>
          <a:p>
            <a:pPr>
              <a:defRPr sz="900" b="1"/>
            </a:pPr>
            <a:endParaRPr lang="en-US"/>
          </a:p>
        </c:txPr>
        <c:crossAx val="582522728"/>
        <c:crosses val="autoZero"/>
        <c:auto val="1"/>
        <c:lblAlgn val="ctr"/>
        <c:lblOffset val="100"/>
        <c:noMultiLvlLbl val="0"/>
      </c:catAx>
      <c:valAx>
        <c:axId val="582522728"/>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6266280"/>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48973479542045E-2"/>
          <c:y val="3.1547667039080407E-2"/>
          <c:w val="0.90437986087628619"/>
          <c:h val="0.81839544251143981"/>
        </c:manualLayout>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38.4</c:v>
                </c:pt>
                <c:pt idx="1">
                  <c:v>38.049999999999997</c:v>
                </c:pt>
                <c:pt idx="3">
                  <c:v>44.95</c:v>
                </c:pt>
                <c:pt idx="4">
                  <c:v>38.049999999999997</c:v>
                </c:pt>
                <c:pt idx="6">
                  <c:v>64.599999999999994</c:v>
                </c:pt>
                <c:pt idx="7">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"$"#,##0.00</c:formatCode>
                <c:ptCount val="8"/>
                <c:pt idx="1">
                  <c:v>0.35</c:v>
                </c:pt>
                <c:pt idx="4">
                  <c:v>6.9</c:v>
                </c:pt>
                <c:pt idx="7">
                  <c:v>8.51</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1"/>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1">
                  <c:v>0</c:v>
                </c:pt>
                <c:pt idx="4" formatCode="&quot;$&quot;#,##0.00_);[Red]\(&quot;$&quot;#,##0.00\)">
                  <c:v>0</c:v>
                </c:pt>
                <c:pt idx="7" formatCode="&quot;$&quot;#,##0.00_);[Red]\(&quot;$&quot;#,##0.00\)">
                  <c:v>18.04</c:v>
                </c:pt>
              </c:numCache>
            </c:numRef>
          </c:val>
        </c:ser>
        <c:dLbls>
          <c:showLegendKey val="0"/>
          <c:showVal val="0"/>
          <c:showCatName val="0"/>
          <c:showSerName val="0"/>
          <c:showPercent val="0"/>
          <c:showBubbleSize val="0"/>
        </c:dLbls>
        <c:gapWidth val="22"/>
        <c:overlap val="100"/>
        <c:axId val="582521552"/>
        <c:axId val="582523120"/>
      </c:barChart>
      <c:catAx>
        <c:axId val="582521552"/>
        <c:scaling>
          <c:orientation val="minMax"/>
        </c:scaling>
        <c:delete val="0"/>
        <c:axPos val="b"/>
        <c:numFmt formatCode="General" sourceLinked="0"/>
        <c:majorTickMark val="none"/>
        <c:minorTickMark val="none"/>
        <c:tickLblPos val="nextTo"/>
        <c:txPr>
          <a:bodyPr/>
          <a:lstStyle/>
          <a:p>
            <a:pPr>
              <a:defRPr sz="900" b="1"/>
            </a:pPr>
            <a:endParaRPr lang="en-US"/>
          </a:p>
        </c:txPr>
        <c:crossAx val="582523120"/>
        <c:crosses val="autoZero"/>
        <c:auto val="1"/>
        <c:lblAlgn val="ctr"/>
        <c:lblOffset val="100"/>
        <c:noMultiLvlLbl val="0"/>
      </c:catAx>
      <c:valAx>
        <c:axId val="582523120"/>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82521552"/>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38.630000000000003</c:v>
                </c:pt>
                <c:pt idx="1">
                  <c:v>38.049999999999997</c:v>
                </c:pt>
                <c:pt idx="3">
                  <c:v>41.63</c:v>
                </c:pt>
                <c:pt idx="4">
                  <c:v>38.049999999999997</c:v>
                </c:pt>
                <c:pt idx="6">
                  <c:v>50.63</c:v>
                </c:pt>
                <c:pt idx="7">
                  <c:v>38.049999999999997</c:v>
                </c:pt>
              </c:numCache>
            </c:numRef>
          </c:val>
        </c:ser>
        <c:ser>
          <c:idx val="1"/>
          <c:order val="1"/>
          <c:tx>
            <c:strRef>
              <c:f>Sheet1!$C$1</c:f>
              <c:strCache>
                <c:ptCount val="1"/>
                <c:pt idx="0">
                  <c:v>Maximum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"$"#,##0.00</c:formatCode>
                <c:ptCount val="8"/>
                <c:pt idx="1">
                  <c:v>0.57999999999999996</c:v>
                </c:pt>
                <c:pt idx="4">
                  <c:v>3.58</c:v>
                </c:pt>
                <c:pt idx="7">
                  <c:v>5.25</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4"/>
              <c:layout>
                <c:manualLayout>
                  <c:x val="0"/>
                  <c:y val="-2.6121066825504739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7" formatCode="&quot;$&quot;#,##0.00_);[Red]\(&quot;$&quot;#,##0.00\)">
                  <c:v>7.33</c:v>
                </c:pt>
              </c:numCache>
            </c:numRef>
          </c:val>
        </c:ser>
        <c:dLbls>
          <c:showLegendKey val="0"/>
          <c:showVal val="0"/>
          <c:showCatName val="0"/>
          <c:showSerName val="0"/>
          <c:showPercent val="0"/>
          <c:showBubbleSize val="0"/>
        </c:dLbls>
        <c:gapWidth val="22"/>
        <c:overlap val="100"/>
        <c:axId val="582519984"/>
        <c:axId val="582520376"/>
      </c:barChart>
      <c:catAx>
        <c:axId val="582519984"/>
        <c:scaling>
          <c:orientation val="minMax"/>
        </c:scaling>
        <c:delete val="0"/>
        <c:axPos val="b"/>
        <c:numFmt formatCode="General" sourceLinked="0"/>
        <c:majorTickMark val="none"/>
        <c:minorTickMark val="none"/>
        <c:tickLblPos val="nextTo"/>
        <c:txPr>
          <a:bodyPr/>
          <a:lstStyle/>
          <a:p>
            <a:pPr>
              <a:defRPr sz="900" b="1"/>
            </a:pPr>
            <a:endParaRPr lang="en-US"/>
          </a:p>
        </c:txPr>
        <c:crossAx val="582520376"/>
        <c:crosses val="autoZero"/>
        <c:auto val="1"/>
        <c:lblAlgn val="ctr"/>
        <c:lblOffset val="100"/>
        <c:noMultiLvlLbl val="0"/>
      </c:catAx>
      <c:valAx>
        <c:axId val="58252037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82519984"/>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36.28</c:v>
                </c:pt>
                <c:pt idx="1">
                  <c:v>36.28</c:v>
                </c:pt>
                <c:pt idx="3">
                  <c:v>41.88</c:v>
                </c:pt>
                <c:pt idx="4">
                  <c:v>38.049999999999997</c:v>
                </c:pt>
                <c:pt idx="6">
                  <c:v>58.68</c:v>
                </c:pt>
                <c:pt idx="7">
                  <c:v>38.049999999999997</c:v>
                </c:pt>
              </c:numCache>
            </c:numRef>
          </c:val>
        </c:ser>
        <c:ser>
          <c:idx val="1"/>
          <c:order val="1"/>
          <c:tx>
            <c:strRef>
              <c:f>Sheet1!$C$1</c:f>
              <c:strCache>
                <c:ptCount val="1"/>
                <c:pt idx="0">
                  <c:v>Maximum Fixed Rate</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General</c:formatCode>
                <c:ptCount val="8"/>
                <c:pt idx="4" formatCode="&quot;$&quot;#,##0.00">
                  <c:v>3.68</c:v>
                </c:pt>
                <c:pt idx="7" formatCode="&quot;$&quot;#,##0.00">
                  <c:v>3.68</c:v>
                </c:pt>
              </c:numCache>
            </c:numRef>
          </c:val>
        </c:ser>
        <c:ser>
          <c:idx val="2"/>
          <c:order val="2"/>
          <c:tx>
            <c:strRef>
              <c:f>Sheet1!$D$1</c:f>
              <c:strCache>
                <c:ptCount val="1"/>
                <c:pt idx="0">
                  <c:v>Accelerated Fixed Rate</c:v>
                </c:pt>
              </c:strCache>
            </c:strRef>
          </c:tx>
          <c:spPr>
            <a:pattFill prst="wdUpDiag">
              <a:fgClr>
                <a:srgbClr val="7030A0"/>
              </a:fgClr>
              <a:bgClr>
                <a:schemeClr val="bg1"/>
              </a:bgClr>
            </a:pattFill>
          </c:spPr>
          <c:invertIfNegative val="0"/>
          <c:dLbls>
            <c:dLbl>
              <c:idx val="4"/>
              <c:layout>
                <c:manualLayout>
                  <c:x val="0"/>
                  <c:y val="-2.6121066825504739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4" formatCode="&quot;$&quot;#,##0.00_);[Red]\(&quot;$&quot;#,##0.00\)">
                  <c:v>0.15</c:v>
                </c:pt>
                <c:pt idx="7" formatCode="&quot;$&quot;#,##0.00_);[Red]\(&quot;$&quot;#,##0.00\)">
                  <c:v>16.95</c:v>
                </c:pt>
              </c:numCache>
            </c:numRef>
          </c:val>
        </c:ser>
        <c:dLbls>
          <c:showLegendKey val="0"/>
          <c:showVal val="0"/>
          <c:showCatName val="0"/>
          <c:showSerName val="0"/>
          <c:showPercent val="0"/>
          <c:showBubbleSize val="0"/>
        </c:dLbls>
        <c:gapWidth val="22"/>
        <c:overlap val="100"/>
        <c:axId val="582521160"/>
        <c:axId val="582521944"/>
      </c:barChart>
      <c:catAx>
        <c:axId val="582521160"/>
        <c:scaling>
          <c:orientation val="minMax"/>
        </c:scaling>
        <c:delete val="0"/>
        <c:axPos val="b"/>
        <c:numFmt formatCode="General" sourceLinked="0"/>
        <c:majorTickMark val="none"/>
        <c:minorTickMark val="none"/>
        <c:tickLblPos val="nextTo"/>
        <c:txPr>
          <a:bodyPr/>
          <a:lstStyle/>
          <a:p>
            <a:pPr>
              <a:defRPr sz="900" b="1"/>
            </a:pPr>
            <a:endParaRPr lang="en-US"/>
          </a:p>
        </c:txPr>
        <c:crossAx val="582521944"/>
        <c:crosses val="autoZero"/>
        <c:auto val="1"/>
        <c:lblAlgn val="ctr"/>
        <c:lblOffset val="100"/>
        <c:noMultiLvlLbl val="0"/>
      </c:catAx>
      <c:valAx>
        <c:axId val="582521944"/>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82521160"/>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c:formatCode>
                <c:ptCount val="8"/>
                <c:pt idx="0">
                  <c:v>36.61</c:v>
                </c:pt>
                <c:pt idx="1">
                  <c:v>36.61</c:v>
                </c:pt>
                <c:pt idx="3">
                  <c:v>41.46</c:v>
                </c:pt>
                <c:pt idx="4">
                  <c:v>38.049999999999997</c:v>
                </c:pt>
                <c:pt idx="6">
                  <c:v>56.01</c:v>
                </c:pt>
                <c:pt idx="7">
                  <c:v>38.049999999999997</c:v>
                </c:pt>
              </c:numCache>
            </c:numRef>
          </c:val>
        </c:ser>
        <c:ser>
          <c:idx val="1"/>
          <c:order val="1"/>
          <c:tx>
            <c:strRef>
              <c:f>Sheet1!$C$1</c:f>
              <c:strCache>
                <c:ptCount val="1"/>
                <c:pt idx="0">
                  <c:v>Accelerated Fixed Rate</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4.7017920285908447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General</c:formatCode>
                <c:ptCount val="8"/>
                <c:pt idx="4" formatCode="&quot;$&quot;#,##0.00">
                  <c:v>3.41</c:v>
                </c:pt>
                <c:pt idx="7" formatCode="&quot;$&quot;#,##0.00">
                  <c:v>17.96</c:v>
                </c:pt>
              </c:numCache>
            </c:numRef>
          </c:val>
        </c:ser>
        <c:dLbls>
          <c:showLegendKey val="0"/>
          <c:showVal val="0"/>
          <c:showCatName val="0"/>
          <c:showSerName val="0"/>
          <c:showPercent val="0"/>
          <c:showBubbleSize val="0"/>
        </c:dLbls>
        <c:gapWidth val="22"/>
        <c:overlap val="100"/>
        <c:axId val="584411360"/>
        <c:axId val="584406264"/>
      </c:barChart>
      <c:catAx>
        <c:axId val="584411360"/>
        <c:scaling>
          <c:orientation val="minMax"/>
        </c:scaling>
        <c:delete val="0"/>
        <c:axPos val="b"/>
        <c:numFmt formatCode="General" sourceLinked="0"/>
        <c:majorTickMark val="none"/>
        <c:minorTickMark val="none"/>
        <c:tickLblPos val="nextTo"/>
        <c:txPr>
          <a:bodyPr/>
          <a:lstStyle/>
          <a:p>
            <a:pPr>
              <a:defRPr sz="900" b="1"/>
            </a:pPr>
            <a:endParaRPr lang="en-US"/>
          </a:p>
        </c:txPr>
        <c:crossAx val="584406264"/>
        <c:crosses val="autoZero"/>
        <c:auto val="1"/>
        <c:lblAlgn val="ctr"/>
        <c:lblOffset val="100"/>
        <c:noMultiLvlLbl val="0"/>
      </c:catAx>
      <c:valAx>
        <c:axId val="584406264"/>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84411360"/>
        <c:crosses val="autoZero"/>
        <c:crossBetween val="between"/>
      </c:valAx>
      <c:spPr>
        <a:noFill/>
        <a:ln w="25400">
          <a:noFill/>
        </a:ln>
      </c:spPr>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smtClean="0"/>
              <a:t>Projected</a:t>
            </a:r>
            <a:r>
              <a:rPr lang="en-CA" baseline="0" dirty="0" smtClean="0"/>
              <a:t> 2017*</a:t>
            </a:r>
            <a:r>
              <a:rPr lang="en-CA" dirty="0" smtClean="0"/>
              <a:t> Monthly </a:t>
            </a:r>
            <a:r>
              <a:rPr lang="en-CA" dirty="0"/>
              <a:t>Residential Fixed Distribution Bill </a:t>
            </a:r>
            <a:endParaRPr lang="en-CA" baseline="0" dirty="0"/>
          </a:p>
          <a:p>
            <a:pPr>
              <a:defRPr/>
            </a:pPr>
            <a:r>
              <a:rPr lang="en-CA" i="1" baseline="0" dirty="0" smtClean="0"/>
              <a:t>Calculated </a:t>
            </a:r>
            <a:r>
              <a:rPr lang="en-CA" i="1" baseline="0" dirty="0"/>
              <a:t>by the OEB - Colour Coded by Average Monthly Residential Use for 2015 (Norfolk 2014))  </a:t>
            </a:r>
            <a:endParaRPr lang="en-CA" i="1" dirty="0"/>
          </a:p>
        </c:rich>
      </c:tx>
      <c:overlay val="0"/>
    </c:title>
    <c:autoTitleDeleted val="0"/>
    <c:plotArea>
      <c:layout>
        <c:manualLayout>
          <c:layoutTarget val="inner"/>
          <c:xMode val="edge"/>
          <c:yMode val="edge"/>
          <c:x val="5.2013550070044927E-2"/>
          <c:y val="8.3448415101958412E-2"/>
          <c:w val="0.93626819336872813"/>
          <c:h val="0.73686621268300334"/>
        </c:manualLayout>
      </c:layout>
      <c:barChart>
        <c:barDir val="col"/>
        <c:grouping val="clustered"/>
        <c:varyColors val="0"/>
        <c:ser>
          <c:idx val="0"/>
          <c:order val="0"/>
          <c:invertIfNegative val="0"/>
          <c:dPt>
            <c:idx val="0"/>
            <c:invertIfNegative val="0"/>
            <c:bubble3D val="0"/>
            <c:spPr>
              <a:solidFill>
                <a:srgbClr val="FF0000"/>
              </a:solidFill>
            </c:spPr>
          </c:dPt>
          <c:dPt>
            <c:idx val="1"/>
            <c:invertIfNegative val="0"/>
            <c:bubble3D val="0"/>
            <c:spPr>
              <a:solidFill>
                <a:srgbClr val="FFC000"/>
              </a:solidFill>
            </c:spPr>
          </c:dPt>
          <c:dPt>
            <c:idx val="2"/>
            <c:invertIfNegative val="0"/>
            <c:bubble3D val="0"/>
            <c:spPr>
              <a:solidFill>
                <a:srgbClr val="FFC000"/>
              </a:solidFill>
            </c:spPr>
          </c:dPt>
          <c:dPt>
            <c:idx val="3"/>
            <c:invertIfNegative val="0"/>
            <c:bubble3D val="0"/>
            <c:spPr>
              <a:solidFill>
                <a:srgbClr val="92D050"/>
              </a:solidFill>
            </c:spPr>
          </c:dPt>
          <c:dPt>
            <c:idx val="4"/>
            <c:invertIfNegative val="0"/>
            <c:bubble3D val="0"/>
            <c:spPr>
              <a:solidFill>
                <a:srgbClr val="92D050"/>
              </a:solidFill>
            </c:spPr>
          </c:dPt>
          <c:dPt>
            <c:idx val="5"/>
            <c:invertIfNegative val="0"/>
            <c:bubble3D val="0"/>
            <c:spPr>
              <a:solidFill>
                <a:srgbClr val="FFC000"/>
              </a:solidFill>
            </c:spPr>
          </c:dPt>
          <c:dPt>
            <c:idx val="6"/>
            <c:invertIfNegative val="0"/>
            <c:bubble3D val="0"/>
            <c:spPr>
              <a:solidFill>
                <a:srgbClr val="FF0000"/>
              </a:solidFill>
            </c:spPr>
          </c:dPt>
          <c:dPt>
            <c:idx val="7"/>
            <c:invertIfNegative val="0"/>
            <c:bubble3D val="0"/>
            <c:spPr>
              <a:solidFill>
                <a:srgbClr val="FFC000"/>
              </a:solidFill>
            </c:spPr>
          </c:dPt>
          <c:dPt>
            <c:idx val="8"/>
            <c:invertIfNegative val="0"/>
            <c:bubble3D val="0"/>
            <c:spPr>
              <a:solidFill>
                <a:srgbClr val="FFC000"/>
              </a:solidFill>
            </c:spPr>
          </c:dPt>
          <c:dPt>
            <c:idx val="9"/>
            <c:invertIfNegative val="0"/>
            <c:bubble3D val="0"/>
            <c:spPr>
              <a:solidFill>
                <a:srgbClr val="FFC000"/>
              </a:solidFill>
            </c:spPr>
          </c:dPt>
          <c:dPt>
            <c:idx val="10"/>
            <c:invertIfNegative val="0"/>
            <c:bubble3D val="0"/>
            <c:spPr>
              <a:solidFill>
                <a:srgbClr val="FF0000"/>
              </a:solidFill>
            </c:spPr>
          </c:dPt>
          <c:dPt>
            <c:idx val="11"/>
            <c:invertIfNegative val="0"/>
            <c:bubble3D val="0"/>
            <c:spPr>
              <a:solidFill>
                <a:srgbClr val="92D050"/>
              </a:solidFill>
            </c:spPr>
          </c:dPt>
          <c:dPt>
            <c:idx val="12"/>
            <c:invertIfNegative val="0"/>
            <c:bubble3D val="0"/>
            <c:spPr>
              <a:solidFill>
                <a:srgbClr val="FFC000"/>
              </a:solidFill>
            </c:spPr>
          </c:dPt>
          <c:dPt>
            <c:idx val="13"/>
            <c:invertIfNegative val="0"/>
            <c:bubble3D val="0"/>
            <c:spPr>
              <a:solidFill>
                <a:srgbClr val="92D05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FFC000"/>
              </a:solidFill>
            </c:spPr>
          </c:dPt>
          <c:dPt>
            <c:idx val="17"/>
            <c:invertIfNegative val="0"/>
            <c:bubble3D val="0"/>
            <c:spPr>
              <a:solidFill>
                <a:srgbClr val="92D050"/>
              </a:solidFill>
            </c:spPr>
          </c:dPt>
          <c:dPt>
            <c:idx val="18"/>
            <c:invertIfNegative val="0"/>
            <c:bubble3D val="0"/>
            <c:spPr>
              <a:solidFill>
                <a:srgbClr val="FFC000"/>
              </a:solidFill>
            </c:spPr>
          </c:dPt>
          <c:dPt>
            <c:idx val="19"/>
            <c:invertIfNegative val="0"/>
            <c:bubble3D val="0"/>
            <c:spPr>
              <a:solidFill>
                <a:srgbClr val="92D050"/>
              </a:solidFill>
            </c:spPr>
          </c:dPt>
          <c:dPt>
            <c:idx val="20"/>
            <c:invertIfNegative val="0"/>
            <c:bubble3D val="0"/>
            <c:spPr>
              <a:solidFill>
                <a:srgbClr val="92D050"/>
              </a:solidFill>
            </c:spPr>
          </c:dPt>
          <c:dPt>
            <c:idx val="21"/>
            <c:invertIfNegative val="0"/>
            <c:bubble3D val="0"/>
            <c:spPr>
              <a:solidFill>
                <a:srgbClr val="92D050"/>
              </a:solidFill>
            </c:spPr>
          </c:dPt>
          <c:dPt>
            <c:idx val="22"/>
            <c:invertIfNegative val="0"/>
            <c:bubble3D val="0"/>
            <c:spPr>
              <a:solidFill>
                <a:srgbClr val="FFC000"/>
              </a:solidFill>
            </c:spPr>
          </c:dPt>
          <c:dPt>
            <c:idx val="23"/>
            <c:invertIfNegative val="0"/>
            <c:bubble3D val="0"/>
            <c:spPr>
              <a:solidFill>
                <a:srgbClr val="FFC000"/>
              </a:solidFill>
            </c:spPr>
          </c:dPt>
          <c:dPt>
            <c:idx val="24"/>
            <c:invertIfNegative val="0"/>
            <c:bubble3D val="0"/>
            <c:spPr>
              <a:solidFill>
                <a:srgbClr val="FF0000"/>
              </a:solidFill>
            </c:spPr>
          </c:dPt>
          <c:dPt>
            <c:idx val="25"/>
            <c:invertIfNegative val="0"/>
            <c:bubble3D val="0"/>
            <c:spPr>
              <a:solidFill>
                <a:srgbClr val="92D050"/>
              </a:solidFill>
            </c:spPr>
          </c:dPt>
          <c:dPt>
            <c:idx val="26"/>
            <c:invertIfNegative val="0"/>
            <c:bubble3D val="0"/>
            <c:spPr>
              <a:solidFill>
                <a:srgbClr val="92D050"/>
              </a:solidFill>
            </c:spPr>
          </c:dPt>
          <c:dPt>
            <c:idx val="27"/>
            <c:invertIfNegative val="0"/>
            <c:bubble3D val="0"/>
            <c:spPr>
              <a:solidFill>
                <a:srgbClr val="92D050"/>
              </a:solidFill>
            </c:spPr>
          </c:dPt>
          <c:dPt>
            <c:idx val="28"/>
            <c:invertIfNegative val="0"/>
            <c:bubble3D val="0"/>
            <c:spPr>
              <a:solidFill>
                <a:srgbClr val="FFC000"/>
              </a:solidFill>
            </c:spPr>
          </c:dPt>
          <c:dPt>
            <c:idx val="29"/>
            <c:invertIfNegative val="0"/>
            <c:bubble3D val="0"/>
            <c:spPr>
              <a:solidFill>
                <a:srgbClr val="FFC000"/>
              </a:solidFill>
            </c:spPr>
          </c:dPt>
          <c:dPt>
            <c:idx val="30"/>
            <c:invertIfNegative val="0"/>
            <c:bubble3D val="0"/>
            <c:spPr>
              <a:solidFill>
                <a:srgbClr val="FF0000"/>
              </a:solidFill>
            </c:spPr>
          </c:dPt>
          <c:dPt>
            <c:idx val="31"/>
            <c:invertIfNegative val="0"/>
            <c:bubble3D val="0"/>
            <c:spPr>
              <a:solidFill>
                <a:srgbClr val="FF0000"/>
              </a:solidFill>
            </c:spPr>
          </c:dPt>
          <c:dPt>
            <c:idx val="32"/>
            <c:invertIfNegative val="0"/>
            <c:bubble3D val="0"/>
            <c:spPr>
              <a:solidFill>
                <a:srgbClr val="FFC000"/>
              </a:solidFill>
            </c:spPr>
          </c:dPt>
          <c:dPt>
            <c:idx val="33"/>
            <c:invertIfNegative val="0"/>
            <c:bubble3D val="0"/>
            <c:spPr>
              <a:solidFill>
                <a:srgbClr val="FF0000"/>
              </a:solidFill>
            </c:spPr>
          </c:dPt>
          <c:dPt>
            <c:idx val="34"/>
            <c:invertIfNegative val="0"/>
            <c:bubble3D val="0"/>
            <c:spPr>
              <a:solidFill>
                <a:srgbClr val="FFC000"/>
              </a:solidFill>
            </c:spPr>
          </c:dPt>
          <c:dPt>
            <c:idx val="35"/>
            <c:invertIfNegative val="0"/>
            <c:bubble3D val="0"/>
            <c:spPr>
              <a:solidFill>
                <a:srgbClr val="FF0000"/>
              </a:solidFill>
            </c:spPr>
          </c:dPt>
          <c:dPt>
            <c:idx val="36"/>
            <c:invertIfNegative val="0"/>
            <c:bubble3D val="0"/>
            <c:spPr>
              <a:solidFill>
                <a:srgbClr val="FFC000"/>
              </a:solidFill>
            </c:spPr>
          </c:dPt>
          <c:dPt>
            <c:idx val="37"/>
            <c:invertIfNegative val="0"/>
            <c:bubble3D val="0"/>
            <c:spPr>
              <a:solidFill>
                <a:srgbClr val="FF0000"/>
              </a:solidFill>
            </c:spPr>
          </c:dPt>
          <c:dPt>
            <c:idx val="38"/>
            <c:invertIfNegative val="0"/>
            <c:bubble3D val="0"/>
            <c:spPr>
              <a:solidFill>
                <a:srgbClr val="92D050"/>
              </a:solidFill>
            </c:spPr>
          </c:dPt>
          <c:dPt>
            <c:idx val="39"/>
            <c:invertIfNegative val="0"/>
            <c:bubble3D val="0"/>
            <c:spPr>
              <a:solidFill>
                <a:srgbClr val="FFC000"/>
              </a:solidFill>
            </c:spPr>
          </c:dPt>
          <c:dPt>
            <c:idx val="40"/>
            <c:invertIfNegative val="0"/>
            <c:bubble3D val="0"/>
            <c:spPr>
              <a:solidFill>
                <a:srgbClr val="92D050"/>
              </a:solidFill>
            </c:spPr>
          </c:dPt>
          <c:dPt>
            <c:idx val="41"/>
            <c:invertIfNegative val="0"/>
            <c:bubble3D val="0"/>
            <c:spPr>
              <a:solidFill>
                <a:srgbClr val="FFC000"/>
              </a:solidFill>
            </c:spPr>
          </c:dPt>
          <c:dPt>
            <c:idx val="42"/>
            <c:invertIfNegative val="0"/>
            <c:bubble3D val="0"/>
            <c:spPr>
              <a:solidFill>
                <a:srgbClr val="FF0000"/>
              </a:solidFill>
            </c:spPr>
          </c:dPt>
          <c:dPt>
            <c:idx val="43"/>
            <c:invertIfNegative val="0"/>
            <c:bubble3D val="0"/>
            <c:spPr>
              <a:solidFill>
                <a:srgbClr val="FF0000"/>
              </a:solidFill>
            </c:spPr>
          </c:dPt>
          <c:dPt>
            <c:idx val="44"/>
            <c:invertIfNegative val="0"/>
            <c:bubble3D val="0"/>
            <c:spPr>
              <a:solidFill>
                <a:srgbClr val="FF0000"/>
              </a:solidFill>
            </c:spPr>
          </c:dPt>
          <c:dPt>
            <c:idx val="45"/>
            <c:invertIfNegative val="0"/>
            <c:bubble3D val="0"/>
            <c:spPr>
              <a:solidFill>
                <a:srgbClr val="FF0000"/>
              </a:solidFill>
            </c:spPr>
          </c:dPt>
          <c:dPt>
            <c:idx val="46"/>
            <c:invertIfNegative val="0"/>
            <c:bubble3D val="0"/>
            <c:spPr>
              <a:solidFill>
                <a:srgbClr val="FF0000"/>
              </a:solidFill>
            </c:spPr>
          </c:dPt>
          <c:dPt>
            <c:idx val="47"/>
            <c:invertIfNegative val="0"/>
            <c:bubble3D val="0"/>
            <c:spPr>
              <a:solidFill>
                <a:srgbClr val="92D050"/>
              </a:solidFill>
            </c:spPr>
          </c:dPt>
          <c:dPt>
            <c:idx val="48"/>
            <c:invertIfNegative val="0"/>
            <c:bubble3D val="0"/>
            <c:spPr>
              <a:solidFill>
                <a:srgbClr val="92D050"/>
              </a:solidFill>
            </c:spPr>
          </c:dPt>
          <c:dPt>
            <c:idx val="49"/>
            <c:invertIfNegative val="0"/>
            <c:bubble3D val="0"/>
            <c:spPr>
              <a:solidFill>
                <a:srgbClr val="FF0000"/>
              </a:solidFill>
            </c:spPr>
          </c:dPt>
          <c:dPt>
            <c:idx val="50"/>
            <c:invertIfNegative val="0"/>
            <c:bubble3D val="0"/>
            <c:spPr>
              <a:solidFill>
                <a:srgbClr val="FFC000"/>
              </a:solidFill>
            </c:spPr>
          </c:dPt>
          <c:dPt>
            <c:idx val="51"/>
            <c:invertIfNegative val="0"/>
            <c:bubble3D val="0"/>
            <c:spPr>
              <a:solidFill>
                <a:srgbClr val="92D050"/>
              </a:solidFill>
            </c:spPr>
          </c:dPt>
          <c:dPt>
            <c:idx val="52"/>
            <c:invertIfNegative val="0"/>
            <c:bubble3D val="0"/>
            <c:spPr>
              <a:solidFill>
                <a:srgbClr val="FF0000"/>
              </a:solidFill>
            </c:spPr>
          </c:dPt>
          <c:dPt>
            <c:idx val="53"/>
            <c:invertIfNegative val="0"/>
            <c:bubble3D val="0"/>
            <c:spPr>
              <a:solidFill>
                <a:srgbClr val="FFC000"/>
              </a:solidFill>
            </c:spPr>
          </c:dPt>
          <c:dPt>
            <c:idx val="54"/>
            <c:invertIfNegative val="0"/>
            <c:bubble3D val="0"/>
            <c:spPr>
              <a:solidFill>
                <a:srgbClr val="92D050"/>
              </a:solidFill>
            </c:spPr>
          </c:dPt>
          <c:dPt>
            <c:idx val="55"/>
            <c:invertIfNegative val="0"/>
            <c:bubble3D val="0"/>
            <c:spPr>
              <a:solidFill>
                <a:srgbClr val="FF0000"/>
              </a:solidFill>
            </c:spPr>
          </c:dPt>
          <c:dPt>
            <c:idx val="56"/>
            <c:invertIfNegative val="0"/>
            <c:bubble3D val="0"/>
            <c:spPr>
              <a:solidFill>
                <a:srgbClr val="FFC000"/>
              </a:solidFill>
            </c:spPr>
          </c:dPt>
          <c:dPt>
            <c:idx val="57"/>
            <c:invertIfNegative val="0"/>
            <c:bubble3D val="0"/>
            <c:spPr>
              <a:solidFill>
                <a:srgbClr val="FF0000"/>
              </a:solidFill>
            </c:spPr>
          </c:dPt>
          <c:dPt>
            <c:idx val="58"/>
            <c:invertIfNegative val="0"/>
            <c:bubble3D val="0"/>
            <c:spPr>
              <a:solidFill>
                <a:srgbClr val="92D050"/>
              </a:solidFill>
            </c:spPr>
          </c:dPt>
          <c:dPt>
            <c:idx val="59"/>
            <c:invertIfNegative val="0"/>
            <c:bubble3D val="0"/>
            <c:spPr>
              <a:solidFill>
                <a:srgbClr val="FF0000"/>
              </a:solidFill>
            </c:spPr>
          </c:dPt>
          <c:dPt>
            <c:idx val="60"/>
            <c:invertIfNegative val="0"/>
            <c:bubble3D val="0"/>
            <c:spPr>
              <a:solidFill>
                <a:srgbClr val="FF0000"/>
              </a:solidFill>
            </c:spPr>
          </c:dPt>
          <c:dPt>
            <c:idx val="61"/>
            <c:invertIfNegative val="0"/>
            <c:bubble3D val="0"/>
            <c:spPr>
              <a:solidFill>
                <a:srgbClr val="92D050"/>
              </a:solidFill>
            </c:spPr>
          </c:dPt>
          <c:dPt>
            <c:idx val="62"/>
            <c:invertIfNegative val="0"/>
            <c:bubble3D val="0"/>
            <c:spPr>
              <a:solidFill>
                <a:srgbClr val="FFC000"/>
              </a:solidFill>
            </c:spPr>
          </c:dPt>
          <c:dPt>
            <c:idx val="63"/>
            <c:invertIfNegative val="0"/>
            <c:bubble3D val="0"/>
            <c:spPr>
              <a:solidFill>
                <a:srgbClr val="92D050"/>
              </a:solidFill>
            </c:spPr>
          </c:dPt>
          <c:dPt>
            <c:idx val="64"/>
            <c:invertIfNegative val="0"/>
            <c:bubble3D val="0"/>
            <c:spPr>
              <a:solidFill>
                <a:srgbClr val="FFC000"/>
              </a:solidFill>
            </c:spPr>
          </c:dPt>
          <c:dPt>
            <c:idx val="65"/>
            <c:invertIfNegative val="0"/>
            <c:bubble3D val="0"/>
            <c:spPr>
              <a:solidFill>
                <a:srgbClr val="92D050"/>
              </a:solidFill>
            </c:spPr>
          </c:dPt>
          <c:dPt>
            <c:idx val="66"/>
            <c:invertIfNegative val="0"/>
            <c:bubble3D val="0"/>
            <c:spPr>
              <a:solidFill>
                <a:srgbClr val="FFC000"/>
              </a:solidFill>
            </c:spPr>
          </c:dPt>
          <c:dPt>
            <c:idx val="67"/>
            <c:invertIfNegative val="0"/>
            <c:bubble3D val="0"/>
            <c:spPr>
              <a:solidFill>
                <a:srgbClr val="FF0000"/>
              </a:solidFill>
            </c:spPr>
          </c:dPt>
          <c:dPt>
            <c:idx val="68"/>
            <c:invertIfNegative val="0"/>
            <c:bubble3D val="0"/>
            <c:spPr>
              <a:solidFill>
                <a:srgbClr val="FF0000"/>
              </a:solidFill>
            </c:spPr>
          </c:dPt>
          <c:dPt>
            <c:idx val="69"/>
            <c:invertIfNegative val="0"/>
            <c:bubble3D val="0"/>
            <c:spPr>
              <a:solidFill>
                <a:srgbClr val="FF0000"/>
              </a:solidFill>
            </c:spPr>
          </c:dPt>
          <c:dPt>
            <c:idx val="70"/>
            <c:invertIfNegative val="0"/>
            <c:bubble3D val="0"/>
            <c:spPr>
              <a:solidFill>
                <a:srgbClr val="FF0000"/>
              </a:solidFill>
            </c:spPr>
          </c:dPt>
          <c:dPt>
            <c:idx val="71"/>
            <c:invertIfNegative val="0"/>
            <c:bubble3D val="0"/>
            <c:spPr>
              <a:solidFill>
                <a:srgbClr val="92D050"/>
              </a:solidFill>
            </c:spPr>
          </c:dPt>
          <c:dPt>
            <c:idx val="72"/>
            <c:invertIfNegative val="0"/>
            <c:bubble3D val="0"/>
            <c:spPr>
              <a:solidFill>
                <a:srgbClr val="FF0000"/>
              </a:solidFill>
            </c:spPr>
          </c:dPt>
          <c:dPt>
            <c:idx val="73"/>
            <c:invertIfNegative val="0"/>
            <c:bubble3D val="0"/>
            <c:spPr>
              <a:solidFill>
                <a:srgbClr val="FF0000"/>
              </a:solidFill>
            </c:spPr>
          </c:dPt>
          <c:dPt>
            <c:idx val="74"/>
            <c:invertIfNegative val="0"/>
            <c:bubble3D val="0"/>
            <c:spPr>
              <a:solidFill>
                <a:srgbClr val="FF0000"/>
              </a:solidFill>
            </c:spPr>
          </c:dPt>
          <c:cat>
            <c:strRef>
              <c:f>Distribution!$S$5:$S$79</c:f>
              <c:strCache>
                <c:ptCount val="75"/>
                <c:pt idx="0">
                  <c:v>Hydro Hawkesbury </c:v>
                </c:pt>
                <c:pt idx="1">
                  <c:v>E.L.K. Energy </c:v>
                </c:pt>
                <c:pt idx="2">
                  <c:v>Lakefront Utilities</c:v>
                </c:pt>
                <c:pt idx="3">
                  <c:v>Kitchener-Wilmot Hydro</c:v>
                </c:pt>
                <c:pt idx="4">
                  <c:v>Wasaga Distribution</c:v>
                </c:pt>
                <c:pt idx="5">
                  <c:v>Peterborough Distribution</c:v>
                </c:pt>
                <c:pt idx="6">
                  <c:v>Oshawa PUC </c:v>
                </c:pt>
                <c:pt idx="7">
                  <c:v>Brantford Power</c:v>
                </c:pt>
                <c:pt idx="8">
                  <c:v>Ottawa River Power </c:v>
                </c:pt>
                <c:pt idx="9">
                  <c:v>Enersource Hydro</c:v>
                </c:pt>
                <c:pt idx="10">
                  <c:v>Hearst Power</c:v>
                </c:pt>
                <c:pt idx="11">
                  <c:v>Kingston Hydro </c:v>
                </c:pt>
                <c:pt idx="12">
                  <c:v>Hydro One Brampton </c:v>
                </c:pt>
                <c:pt idx="13">
                  <c:v>Entegrus Powerlines </c:v>
                </c:pt>
                <c:pt idx="14">
                  <c:v>Cambridge and N. Dumfries</c:v>
                </c:pt>
                <c:pt idx="15">
                  <c:v>Renfrew Hydro</c:v>
                </c:pt>
                <c:pt idx="16">
                  <c:v>COLLUS Powerstream</c:v>
                </c:pt>
                <c:pt idx="17">
                  <c:v>London Hydro </c:v>
                </c:pt>
                <c:pt idx="18">
                  <c:v>Burlington Hydro</c:v>
                </c:pt>
                <c:pt idx="19">
                  <c:v>Thunder Bay Hydro</c:v>
                </c:pt>
                <c:pt idx="20">
                  <c:v>Hydro Ottawa </c:v>
                </c:pt>
                <c:pt idx="21">
                  <c:v>Centre Wellington </c:v>
                </c:pt>
                <c:pt idx="22">
                  <c:v>Orangeville Hydro</c:v>
                </c:pt>
                <c:pt idx="23">
                  <c:v>Veridian Connections</c:v>
                </c:pt>
                <c:pt idx="24">
                  <c:v>Halton Hills Hydro </c:v>
                </c:pt>
                <c:pt idx="25">
                  <c:v>St. Thomas Energy</c:v>
                </c:pt>
                <c:pt idx="26">
                  <c:v>ENWIN </c:v>
                </c:pt>
                <c:pt idx="27">
                  <c:v>Horizon Utilities</c:v>
                </c:pt>
                <c:pt idx="28">
                  <c:v>Greater Sudbury Hydro </c:v>
                </c:pt>
                <c:pt idx="29">
                  <c:v>Rideau St. Lawrence</c:v>
                </c:pt>
                <c:pt idx="30">
                  <c:v>PUC Distribution</c:v>
                </c:pt>
                <c:pt idx="31">
                  <c:v>Westario </c:v>
                </c:pt>
                <c:pt idx="32">
                  <c:v>Newmarket - Tay Power</c:v>
                </c:pt>
                <c:pt idx="33">
                  <c:v>Essex Powerlines </c:v>
                </c:pt>
                <c:pt idx="34">
                  <c:v>PowerStream </c:v>
                </c:pt>
                <c:pt idx="35">
                  <c:v>Milton Hydro</c:v>
                </c:pt>
                <c:pt idx="36">
                  <c:v>Guelph Hydro</c:v>
                </c:pt>
                <c:pt idx="37">
                  <c:v>Grimsby Power</c:v>
                </c:pt>
                <c:pt idx="38">
                  <c:v>Festival Hydro</c:v>
                </c:pt>
                <c:pt idx="39">
                  <c:v>Tillsonburg Hydro</c:v>
                </c:pt>
                <c:pt idx="40">
                  <c:v>Welland Hydro</c:v>
                </c:pt>
                <c:pt idx="41">
                  <c:v>Orillia Power</c:v>
                </c:pt>
                <c:pt idx="42">
                  <c:v>North Bay Hydro</c:v>
                </c:pt>
                <c:pt idx="43">
                  <c:v>Coop Embrun</c:v>
                </c:pt>
                <c:pt idx="44">
                  <c:v>Brant County Power</c:v>
                </c:pt>
                <c:pt idx="45">
                  <c:v>Oakville Hydro</c:v>
                </c:pt>
                <c:pt idx="46">
                  <c:v>Niagara-on-the-Lake Hydro</c:v>
                </c:pt>
                <c:pt idx="47">
                  <c:v>Woodstock Hydro</c:v>
                </c:pt>
                <c:pt idx="48">
                  <c:v>Kenora Hydro</c:v>
                </c:pt>
                <c:pt idx="49">
                  <c:v>Espanola Regional Hydro</c:v>
                </c:pt>
                <c:pt idx="50">
                  <c:v>Erie Thames </c:v>
                </c:pt>
                <c:pt idx="51">
                  <c:v>Midland Power</c:v>
                </c:pt>
                <c:pt idx="52">
                  <c:v>Whitby Hydro</c:v>
                </c:pt>
                <c:pt idx="53">
                  <c:v>Waterloo North Hydro</c:v>
                </c:pt>
                <c:pt idx="54">
                  <c:v>Bluewater Power</c:v>
                </c:pt>
                <c:pt idx="55">
                  <c:v>Hydro One UR</c:v>
                </c:pt>
                <c:pt idx="56">
                  <c:v>Niagara Peninsula </c:v>
                </c:pt>
                <c:pt idx="57">
                  <c:v>Hydro 2000 </c:v>
                </c:pt>
                <c:pt idx="58">
                  <c:v>West Coast Huron </c:v>
                </c:pt>
                <c:pt idx="59">
                  <c:v>Fort Frances Power</c:v>
                </c:pt>
                <c:pt idx="60">
                  <c:v>Lakeland Power</c:v>
                </c:pt>
                <c:pt idx="61">
                  <c:v>Wellington North Power</c:v>
                </c:pt>
                <c:pt idx="62">
                  <c:v>Haldimand County Hydro</c:v>
                </c:pt>
                <c:pt idx="63">
                  <c:v>Canadian Niagara Power</c:v>
                </c:pt>
                <c:pt idx="64">
                  <c:v>Norfolk Power</c:v>
                </c:pt>
                <c:pt idx="65">
                  <c:v>Toronto Hydro</c:v>
                </c:pt>
                <c:pt idx="66">
                  <c:v>Northern Ontario Wires</c:v>
                </c:pt>
                <c:pt idx="67">
                  <c:v>Parry Sound</c:v>
                </c:pt>
                <c:pt idx="68">
                  <c:v>Sioux Lookout</c:v>
                </c:pt>
                <c:pt idx="69">
                  <c:v>Chapleau PUC</c:v>
                </c:pt>
                <c:pt idx="70">
                  <c:v>Innpower</c:v>
                </c:pt>
                <c:pt idx="71">
                  <c:v>Atikokan Hydro</c:v>
                </c:pt>
                <c:pt idx="72">
                  <c:v>Algoma Power</c:v>
                </c:pt>
                <c:pt idx="73">
                  <c:v>Hydro One R1</c:v>
                </c:pt>
                <c:pt idx="74">
                  <c:v>Hydro One R2 </c:v>
                </c:pt>
              </c:strCache>
            </c:strRef>
          </c:cat>
          <c:val>
            <c:numRef>
              <c:f>Distribution!$T$5:$T$79</c:f>
              <c:numCache>
                <c:formatCode>"$"#,##0.00</c:formatCode>
                <c:ptCount val="75"/>
                <c:pt idx="0">
                  <c:v>16.5</c:v>
                </c:pt>
                <c:pt idx="1">
                  <c:v>21.28</c:v>
                </c:pt>
                <c:pt idx="2">
                  <c:v>21.38</c:v>
                </c:pt>
                <c:pt idx="3">
                  <c:v>22.22</c:v>
                </c:pt>
                <c:pt idx="4">
                  <c:v>22.29</c:v>
                </c:pt>
                <c:pt idx="5">
                  <c:v>22.49</c:v>
                </c:pt>
                <c:pt idx="6">
                  <c:v>22.75</c:v>
                </c:pt>
                <c:pt idx="7">
                  <c:v>23.05</c:v>
                </c:pt>
                <c:pt idx="8">
                  <c:v>23.18</c:v>
                </c:pt>
                <c:pt idx="9">
                  <c:v>23.74</c:v>
                </c:pt>
                <c:pt idx="10">
                  <c:v>23.75</c:v>
                </c:pt>
                <c:pt idx="11">
                  <c:v>23.78</c:v>
                </c:pt>
                <c:pt idx="12">
                  <c:v>23.81</c:v>
                </c:pt>
                <c:pt idx="13">
                  <c:v>24.4</c:v>
                </c:pt>
                <c:pt idx="14">
                  <c:v>24.47</c:v>
                </c:pt>
                <c:pt idx="15">
                  <c:v>24.81</c:v>
                </c:pt>
                <c:pt idx="16">
                  <c:v>24.82</c:v>
                </c:pt>
                <c:pt idx="17">
                  <c:v>25.12</c:v>
                </c:pt>
                <c:pt idx="18">
                  <c:v>25.55</c:v>
                </c:pt>
                <c:pt idx="19">
                  <c:v>25.66</c:v>
                </c:pt>
                <c:pt idx="20">
                  <c:v>25.79</c:v>
                </c:pt>
                <c:pt idx="21">
                  <c:v>25.94</c:v>
                </c:pt>
                <c:pt idx="22">
                  <c:v>26.09</c:v>
                </c:pt>
                <c:pt idx="23">
                  <c:v>26.13</c:v>
                </c:pt>
                <c:pt idx="24">
                  <c:v>26.15</c:v>
                </c:pt>
                <c:pt idx="25">
                  <c:v>26.24</c:v>
                </c:pt>
                <c:pt idx="26">
                  <c:v>26.25</c:v>
                </c:pt>
                <c:pt idx="27">
                  <c:v>26.28</c:v>
                </c:pt>
                <c:pt idx="28">
                  <c:v>26.42</c:v>
                </c:pt>
                <c:pt idx="29">
                  <c:v>26.61</c:v>
                </c:pt>
                <c:pt idx="30">
                  <c:v>26.95</c:v>
                </c:pt>
                <c:pt idx="31">
                  <c:v>27.07</c:v>
                </c:pt>
                <c:pt idx="32">
                  <c:v>27.23</c:v>
                </c:pt>
                <c:pt idx="33">
                  <c:v>27.24</c:v>
                </c:pt>
                <c:pt idx="34">
                  <c:v>27.27</c:v>
                </c:pt>
                <c:pt idx="35">
                  <c:v>27.36</c:v>
                </c:pt>
                <c:pt idx="36">
                  <c:v>27.47</c:v>
                </c:pt>
                <c:pt idx="37">
                  <c:v>27.58</c:v>
                </c:pt>
                <c:pt idx="38">
                  <c:v>27.61</c:v>
                </c:pt>
                <c:pt idx="39">
                  <c:v>27.77</c:v>
                </c:pt>
                <c:pt idx="40">
                  <c:v>27.79</c:v>
                </c:pt>
                <c:pt idx="41">
                  <c:v>27.86</c:v>
                </c:pt>
                <c:pt idx="42">
                  <c:v>28.16</c:v>
                </c:pt>
                <c:pt idx="43">
                  <c:v>28.4</c:v>
                </c:pt>
                <c:pt idx="44">
                  <c:v>28.66</c:v>
                </c:pt>
                <c:pt idx="45">
                  <c:v>28.81</c:v>
                </c:pt>
                <c:pt idx="46">
                  <c:v>29.31</c:v>
                </c:pt>
                <c:pt idx="47">
                  <c:v>29.98</c:v>
                </c:pt>
                <c:pt idx="48">
                  <c:v>30.3</c:v>
                </c:pt>
                <c:pt idx="49">
                  <c:v>30.31</c:v>
                </c:pt>
                <c:pt idx="50">
                  <c:v>30.33</c:v>
                </c:pt>
                <c:pt idx="51">
                  <c:v>30.39</c:v>
                </c:pt>
                <c:pt idx="52">
                  <c:v>30.68</c:v>
                </c:pt>
                <c:pt idx="53">
                  <c:v>30.81</c:v>
                </c:pt>
                <c:pt idx="54">
                  <c:v>31.47</c:v>
                </c:pt>
                <c:pt idx="55">
                  <c:v>32.18</c:v>
                </c:pt>
                <c:pt idx="56">
                  <c:v>32.53</c:v>
                </c:pt>
                <c:pt idx="57">
                  <c:v>32.65</c:v>
                </c:pt>
                <c:pt idx="58">
                  <c:v>33.24</c:v>
                </c:pt>
                <c:pt idx="59">
                  <c:v>33.33</c:v>
                </c:pt>
                <c:pt idx="60">
                  <c:v>33.369999999999997</c:v>
                </c:pt>
                <c:pt idx="61">
                  <c:v>35.29</c:v>
                </c:pt>
                <c:pt idx="62">
                  <c:v>35.950000000000003</c:v>
                </c:pt>
                <c:pt idx="63">
                  <c:v>36.64</c:v>
                </c:pt>
                <c:pt idx="64">
                  <c:v>36.78</c:v>
                </c:pt>
                <c:pt idx="65">
                  <c:v>37.46</c:v>
                </c:pt>
                <c:pt idx="66">
                  <c:v>38.049999999999997</c:v>
                </c:pt>
                <c:pt idx="67">
                  <c:v>41.73</c:v>
                </c:pt>
                <c:pt idx="68">
                  <c:v>43.3</c:v>
                </c:pt>
                <c:pt idx="69">
                  <c:v>46.56</c:v>
                </c:pt>
                <c:pt idx="70">
                  <c:v>47.5</c:v>
                </c:pt>
                <c:pt idx="71">
                  <c:v>52.43</c:v>
                </c:pt>
                <c:pt idx="72">
                  <c:v>54.85</c:v>
                </c:pt>
                <c:pt idx="73">
                  <c:v>55.36</c:v>
                </c:pt>
                <c:pt idx="74" formatCode="&quot;$&quot;#,##0.00_);[Red]\(&quot;$&quot;#,##0.00\)">
                  <c:v>65.02</c:v>
                </c:pt>
              </c:numCache>
            </c:numRef>
          </c:val>
        </c:ser>
        <c:dLbls>
          <c:showLegendKey val="0"/>
          <c:showVal val="0"/>
          <c:showCatName val="0"/>
          <c:showSerName val="0"/>
          <c:showPercent val="0"/>
          <c:showBubbleSize val="0"/>
        </c:dLbls>
        <c:gapWidth val="150"/>
        <c:axId val="584405088"/>
        <c:axId val="584407832"/>
      </c:barChart>
      <c:catAx>
        <c:axId val="584405088"/>
        <c:scaling>
          <c:orientation val="minMax"/>
        </c:scaling>
        <c:delete val="0"/>
        <c:axPos val="b"/>
        <c:numFmt formatCode="General" sourceLinked="0"/>
        <c:majorTickMark val="out"/>
        <c:minorTickMark val="none"/>
        <c:tickLblPos val="nextTo"/>
        <c:txPr>
          <a:bodyPr/>
          <a:lstStyle/>
          <a:p>
            <a:pPr>
              <a:defRPr sz="400"/>
            </a:pPr>
            <a:endParaRPr lang="en-US"/>
          </a:p>
        </c:txPr>
        <c:crossAx val="584407832"/>
        <c:crosses val="autoZero"/>
        <c:auto val="1"/>
        <c:lblAlgn val="ctr"/>
        <c:lblOffset val="100"/>
        <c:tickLblSkip val="1"/>
        <c:noMultiLvlLbl val="0"/>
      </c:catAx>
      <c:valAx>
        <c:axId val="584407832"/>
        <c:scaling>
          <c:orientation val="minMax"/>
        </c:scaling>
        <c:delete val="0"/>
        <c:axPos val="l"/>
        <c:numFmt formatCode="&quot;$&quot;#,##0.00" sourceLinked="1"/>
        <c:majorTickMark val="out"/>
        <c:minorTickMark val="none"/>
        <c:tickLblPos val="nextTo"/>
        <c:crossAx val="584405088"/>
        <c:crosses val="autoZero"/>
        <c:crossBetween val="between"/>
      </c:valAx>
    </c:plotArea>
    <c:plotVisOnly val="1"/>
    <c:dispBlanksAs val="gap"/>
    <c:showDLblsOverMax val="0"/>
  </c:chart>
  <c:txPr>
    <a:bodyPr/>
    <a:lstStyle/>
    <a:p>
      <a:pPr>
        <a:defRPr sz="700" baseline="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'3'!$B$51</c:f>
              <c:strCache>
                <c:ptCount val="1"/>
                <c:pt idx="0">
                  <c:v>Historical Values</c:v>
                </c:pt>
              </c:strCache>
            </c:strRef>
          </c:tx>
          <c:spPr>
            <a:ln w="38100">
              <a:solidFill>
                <a:schemeClr val="tx1"/>
              </a:solidFill>
              <a:prstDash val="dash"/>
            </a:ln>
          </c:spPr>
          <c:marker>
            <c:symbol val="none"/>
          </c:marker>
          <c:val>
            <c:numRef>
              <c:f>'3'!$C$51:$AM$51</c:f>
              <c:numCache>
                <c:formatCode>0</c:formatCode>
                <c:ptCount val="37"/>
                <c:pt idx="0">
                  <c:v>123.51</c:v>
                </c:pt>
                <c:pt idx="1">
                  <c:v>135.65</c:v>
                </c:pt>
                <c:pt idx="2">
                  <c:v>155.58000000000001</c:v>
                </c:pt>
              </c:numCache>
            </c:numRef>
          </c:val>
          <c:smooth val="0"/>
        </c:ser>
        <c:ser>
          <c:idx val="0"/>
          <c:order val="1"/>
          <c:tx>
            <c:strRef>
              <c:f>'3'!$B$52</c:f>
              <c:strCache>
                <c:ptCount val="1"/>
                <c:pt idx="0">
                  <c:v>IESO Forecast</c:v>
                </c:pt>
              </c:strCache>
            </c:strRef>
          </c:tx>
          <c:spPr>
            <a:ln w="38100">
              <a:solidFill>
                <a:sysClr val="windowText" lastClr="000000"/>
              </a:solidFill>
            </a:ln>
          </c:spPr>
          <c:marker>
            <c:symbol val="none"/>
          </c:marker>
          <c:cat>
            <c:numRef>
              <c:f>'3'!$C$50:$AM$50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'3'!$B$53</c:f>
              <c:strCache>
                <c:ptCount val="1"/>
                <c:pt idx="0">
                  <c:v>IESO Forecast Extrapolated</c:v>
                </c:pt>
              </c:strCache>
            </c:strRef>
          </c:tx>
          <c:spPr>
            <a:ln w="57150">
              <a:solidFill>
                <a:sysClr val="windowText" lastClr="000000"/>
              </a:solidFill>
              <a:prstDash val="sysDot"/>
            </a:ln>
          </c:spPr>
          <c:marker>
            <c:symbol val="none"/>
          </c:marker>
          <c:cat>
            <c:numRef>
              <c:f>'3'!$C$50:$AM$50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'3'!$B$54</c:f>
              <c:strCache>
                <c:ptCount val="1"/>
                <c:pt idx="0">
                  <c:v>Financed GA</c:v>
                </c:pt>
              </c:strCache>
            </c:strRef>
          </c:tx>
          <c:spPr>
            <a:ln>
              <a:solidFill>
                <a:srgbClr val="FF0000"/>
              </a:solidFill>
            </a:ln>
          </c:spPr>
          <c:marker>
            <c:symbol val="none"/>
          </c:marker>
          <c:cat>
            <c:numRef>
              <c:f>'3'!$C$50:$AM$50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'3'!$C$54:$AM$54</c:f>
              <c:numCache>
                <c:formatCode>General</c:formatCode>
                <c:ptCount val="37"/>
                <c:pt idx="3" formatCode="0">
                  <c:v>130.48783261808919</c:v>
                </c:pt>
                <c:pt idx="4" formatCode="0">
                  <c:v>134.7229029896493</c:v>
                </c:pt>
                <c:pt idx="5" formatCode="0">
                  <c:v>139.0739000670213</c:v>
                </c:pt>
                <c:pt idx="6" formatCode="0">
                  <c:v>142.9217236887155</c:v>
                </c:pt>
                <c:pt idx="7" formatCode="0">
                  <c:v>147.85453780473961</c:v>
                </c:pt>
                <c:pt idx="8" formatCode="0">
                  <c:v>153.90861166559071</c:v>
                </c:pt>
                <c:pt idx="9" formatCode="0">
                  <c:v>162.67662048106561</c:v>
                </c:pt>
                <c:pt idx="10" formatCode="0">
                  <c:v>161.1975725669248</c:v>
                </c:pt>
                <c:pt idx="11" formatCode="0">
                  <c:v>175.62338679847869</c:v>
                </c:pt>
                <c:pt idx="12" formatCode="0">
                  <c:v>175.22659470018769</c:v>
                </c:pt>
                <c:pt idx="13" formatCode="0">
                  <c:v>180.46995395854441</c:v>
                </c:pt>
                <c:pt idx="14" formatCode="0">
                  <c:v>183.99692777707199</c:v>
                </c:pt>
                <c:pt idx="15" formatCode="0">
                  <c:v>189.77960080352901</c:v>
                </c:pt>
                <c:pt idx="16" formatCode="0">
                  <c:v>195.57725852775289</c:v>
                </c:pt>
                <c:pt idx="17" formatCode="0">
                  <c:v>206.76334488373979</c:v>
                </c:pt>
                <c:pt idx="18" formatCode="0">
                  <c:v>209.89254843555781</c:v>
                </c:pt>
                <c:pt idx="19" formatCode="0">
                  <c:v>217.3874121385191</c:v>
                </c:pt>
                <c:pt idx="20" formatCode="0">
                  <c:v>223.70222434247719</c:v>
                </c:pt>
                <c:pt idx="21" formatCode="0">
                  <c:v>234.84036951905679</c:v>
                </c:pt>
                <c:pt idx="22" formatCode="0">
                  <c:v>239.2950598338611</c:v>
                </c:pt>
                <c:pt idx="23" formatCode="0">
                  <c:v>243.70767568476089</c:v>
                </c:pt>
                <c:pt idx="24" formatCode="0">
                  <c:v>248.08455500941059</c:v>
                </c:pt>
                <c:pt idx="25" formatCode="0">
                  <c:v>252.43181414224</c:v>
                </c:pt>
                <c:pt idx="26" formatCode="0">
                  <c:v>256.75536239098932</c:v>
                </c:pt>
                <c:pt idx="27" formatCode="0">
                  <c:v>261.06091593431921</c:v>
                </c:pt>
                <c:pt idx="28" formatCode="0">
                  <c:v>265.35401107824418</c:v>
                </c:pt>
                <c:pt idx="29" formatCode="0">
                  <c:v>269.64001690722557</c:v>
                </c:pt>
                <c:pt idx="30" formatCode="0">
                  <c:v>273.92414736394898</c:v>
                </c:pt>
                <c:pt idx="31" formatCode="0">
                  <c:v>278.21147279010557</c:v>
                </c:pt>
                <c:pt idx="32" formatCode="0">
                  <c:v>282.50693095887527</c:v>
                </c:pt>
                <c:pt idx="33" formatCode="0">
                  <c:v>286.81533762826831</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601522616"/>
        <c:axId val="601526144"/>
      </c:lineChart>
      <c:catAx>
        <c:axId val="601522616"/>
        <c:scaling>
          <c:orientation val="minMax"/>
        </c:scaling>
        <c:delete val="0"/>
        <c:axPos val="b"/>
        <c:numFmt formatCode="General" sourceLinked="1"/>
        <c:majorTickMark val="out"/>
        <c:minorTickMark val="none"/>
        <c:tickLblPos val="nextTo"/>
        <c:crossAx val="601526144"/>
        <c:crosses val="autoZero"/>
        <c:auto val="1"/>
        <c:lblAlgn val="ctr"/>
        <c:lblOffset val="100"/>
        <c:noMultiLvlLbl val="0"/>
      </c:catAx>
      <c:valAx>
        <c:axId val="601526144"/>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01E-2"/>
              <c:y val="6.6733724832625796E-2"/>
            </c:manualLayout>
          </c:layout>
          <c:overlay val="0"/>
        </c:title>
        <c:numFmt formatCode="0" sourceLinked="1"/>
        <c:majorTickMark val="out"/>
        <c:minorTickMark val="none"/>
        <c:tickLblPos val="nextTo"/>
        <c:crossAx val="601522616"/>
        <c:crosses val="autoZero"/>
        <c:crossBetween val="between"/>
      </c:valAx>
    </c:plotArea>
    <c:legend>
      <c:legendPos val="b"/>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'2a GA RPP'!$B$51</c:f>
              <c:strCache>
                <c:ptCount val="1"/>
                <c:pt idx="0">
                  <c:v>Historical Values</c:v>
                </c:pt>
              </c:strCache>
            </c:strRef>
          </c:tx>
          <c:spPr>
            <a:ln w="38100">
              <a:solidFill>
                <a:schemeClr val="tx1"/>
              </a:solidFill>
              <a:prstDash val="dash"/>
            </a:ln>
          </c:spPr>
          <c:marker>
            <c:symbol val="none"/>
          </c:marker>
          <c:val>
            <c:numRef>
              <c:f>'2a GA RPP'!$C$51:$AM$51</c:f>
              <c:numCache>
                <c:formatCode>0</c:formatCode>
                <c:ptCount val="37"/>
                <c:pt idx="0">
                  <c:v>123.51</c:v>
                </c:pt>
                <c:pt idx="1">
                  <c:v>135.65</c:v>
                </c:pt>
                <c:pt idx="2">
                  <c:v>155.58000000000001</c:v>
                </c:pt>
              </c:numCache>
            </c:numRef>
          </c:val>
          <c:smooth val="0"/>
        </c:ser>
        <c:ser>
          <c:idx val="0"/>
          <c:order val="1"/>
          <c:tx>
            <c:strRef>
              <c:f>'2a GA RPP'!$B$52</c:f>
              <c:strCache>
                <c:ptCount val="1"/>
                <c:pt idx="0">
                  <c:v>IESO Forecast</c:v>
                </c:pt>
              </c:strCache>
            </c:strRef>
          </c:tx>
          <c:spPr>
            <a:ln w="38100">
              <a:solidFill>
                <a:sysClr val="windowText" lastClr="000000"/>
              </a:solidFill>
            </a:ln>
          </c:spPr>
          <c:marker>
            <c:symbol val="none"/>
          </c:marker>
          <c:cat>
            <c:numRef>
              <c:f>'2a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'2a GA RPP'!$C$52:$AM$52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'2a GA RPP'!$B$53</c:f>
              <c:strCache>
                <c:ptCount val="1"/>
                <c:pt idx="0">
                  <c:v>IESO Forecast Extrapolated</c:v>
                </c:pt>
              </c:strCache>
            </c:strRef>
          </c:tx>
          <c:spPr>
            <a:ln w="57150">
              <a:solidFill>
                <a:sysClr val="windowText" lastClr="000000"/>
              </a:solidFill>
              <a:prstDash val="sysDot"/>
            </a:ln>
          </c:spPr>
          <c:marker>
            <c:symbol val="none"/>
          </c:marker>
          <c:cat>
            <c:numRef>
              <c:f>'2a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'2a GA RPP'!$C$53:$AM$53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'2a GA RPP'!$B$54</c:f>
              <c:strCache>
                <c:ptCount val="1"/>
                <c:pt idx="0">
                  <c:v>Financed GA</c:v>
                </c:pt>
              </c:strCache>
            </c:strRef>
          </c:tx>
          <c:spPr>
            <a:ln>
              <a:solidFill>
                <a:srgbClr val="FF0000"/>
              </a:solidFill>
            </a:ln>
          </c:spPr>
          <c:marker>
            <c:symbol val="none"/>
          </c:marker>
          <c:cat>
            <c:numRef>
              <c:f>'2a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'2a GA RPP'!$C$54:$AM$54</c:f>
              <c:numCache>
                <c:formatCode>General</c:formatCode>
                <c:ptCount val="37"/>
                <c:pt idx="3" formatCode="0">
                  <c:v>130.4878326180891</c:v>
                </c:pt>
                <c:pt idx="4" formatCode="0">
                  <c:v>133.33300298964929</c:v>
                </c:pt>
                <c:pt idx="5" formatCode="0">
                  <c:v>136.22630006702141</c:v>
                </c:pt>
                <c:pt idx="6" formatCode="0">
                  <c:v>138.5373236887155</c:v>
                </c:pt>
                <c:pt idx="7" formatCode="0">
                  <c:v>141.8542378047396</c:v>
                </c:pt>
                <c:pt idx="8" formatCode="0">
                  <c:v>150.39827804784849</c:v>
                </c:pt>
                <c:pt idx="9" formatCode="0">
                  <c:v>162.97976322568309</c:v>
                </c:pt>
                <c:pt idx="10" formatCode="0">
                  <c:v>155.97411559647099</c:v>
                </c:pt>
                <c:pt idx="11" formatCode="0">
                  <c:v>175.76256273670501</c:v>
                </c:pt>
                <c:pt idx="12" formatCode="0">
                  <c:v>179.9761101640612</c:v>
                </c:pt>
                <c:pt idx="13" formatCode="0">
                  <c:v>178.74752078624539</c:v>
                </c:pt>
                <c:pt idx="14" formatCode="0">
                  <c:v>184.8733882093882</c:v>
                </c:pt>
                <c:pt idx="15" formatCode="0">
                  <c:v>197.5532089203524</c:v>
                </c:pt>
                <c:pt idx="16" formatCode="0">
                  <c:v>206.3373062460426</c:v>
                </c:pt>
                <c:pt idx="17" formatCode="0">
                  <c:v>226.23575336926189</c:v>
                </c:pt>
                <c:pt idx="18" formatCode="0">
                  <c:v>228.97339584110071</c:v>
                </c:pt>
                <c:pt idx="19" formatCode="0">
                  <c:v>241.44188215702559</c:v>
                </c:pt>
                <c:pt idx="20" formatCode="0">
                  <c:v>250.32281750976259</c:v>
                </c:pt>
                <c:pt idx="21" formatCode="0">
                  <c:v>246.22507312300539</c:v>
                </c:pt>
                <c:pt idx="22" formatCode="0">
                  <c:v>246.8965224518542</c:v>
                </c:pt>
                <c:pt idx="23" formatCode="0">
                  <c:v>247.57216896200859</c:v>
                </c:pt>
                <c:pt idx="24" formatCode="0">
                  <c:v>248.25202405196941</c:v>
                </c:pt>
                <c:pt idx="25" formatCode="0">
                  <c:v>248.93609919178331</c:v>
                </c:pt>
                <c:pt idx="26" formatCode="0">
                  <c:v>249.62440592323779</c:v>
                </c:pt>
                <c:pt idx="27" formatCode="0">
                  <c:v>250.31695586005469</c:v>
                </c:pt>
                <c:pt idx="28" formatCode="0">
                  <c:v>251.01376068808679</c:v>
                </c:pt>
                <c:pt idx="29" formatCode="0">
                  <c:v>251.71483216551471</c:v>
                </c:pt>
                <c:pt idx="30" formatCode="0">
                  <c:v>252.42018212304521</c:v>
                </c:pt>
                <c:pt idx="31" formatCode="0">
                  <c:v>253.12982246411119</c:v>
                </c:pt>
                <c:pt idx="32" formatCode="0">
                  <c:v>253.84376516507211</c:v>
                </c:pt>
                <c:pt idx="33" formatCode="0">
                  <c:v>254.56202227541669</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601529672"/>
        <c:axId val="601526928"/>
      </c:lineChart>
      <c:catAx>
        <c:axId val="601529672"/>
        <c:scaling>
          <c:orientation val="minMax"/>
        </c:scaling>
        <c:delete val="0"/>
        <c:axPos val="b"/>
        <c:numFmt formatCode="General" sourceLinked="1"/>
        <c:majorTickMark val="out"/>
        <c:minorTickMark val="none"/>
        <c:tickLblPos val="nextTo"/>
        <c:crossAx val="601526928"/>
        <c:crosses val="autoZero"/>
        <c:auto val="1"/>
        <c:lblAlgn val="ctr"/>
        <c:lblOffset val="100"/>
        <c:noMultiLvlLbl val="0"/>
      </c:catAx>
      <c:valAx>
        <c:axId val="601526928"/>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1050959909655598E-2"/>
              <c:y val="6.6733724832625796E-2"/>
            </c:manualLayout>
          </c:layout>
          <c:overlay val="0"/>
        </c:title>
        <c:numFmt formatCode="0" sourceLinked="1"/>
        <c:majorTickMark val="out"/>
        <c:minorTickMark val="none"/>
        <c:tickLblPos val="nextTo"/>
        <c:crossAx val="601529672"/>
        <c:crosses val="autoZero"/>
        <c:crossBetween val="between"/>
      </c:valAx>
    </c:plotArea>
    <c:legend>
      <c:legendPos val="b"/>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41924554442401"/>
          <c:y val="2.69074852868076E-2"/>
          <c:w val="0.83377146565848803"/>
          <c:h val="0.733970525906116"/>
        </c:manualLayout>
      </c:layout>
      <c:lineChart>
        <c:grouping val="standard"/>
        <c:varyColors val="0"/>
        <c:ser>
          <c:idx val="4"/>
          <c:order val="0"/>
          <c:tx>
            <c:strRef>
              <c:f>'1a GA RPP'!$B$51</c:f>
              <c:strCache>
                <c:ptCount val="1"/>
                <c:pt idx="0">
                  <c:v>Historical Values</c:v>
                </c:pt>
              </c:strCache>
            </c:strRef>
          </c:tx>
          <c:spPr>
            <a:ln w="38100">
              <a:solidFill>
                <a:schemeClr val="tx1"/>
              </a:solidFill>
              <a:prstDash val="dash"/>
            </a:ln>
          </c:spPr>
          <c:marker>
            <c:symbol val="none"/>
          </c:marker>
          <c:val>
            <c:numRef>
              <c:f>'1a GA RPP'!$C$51:$AM$51</c:f>
              <c:numCache>
                <c:formatCode>0</c:formatCode>
                <c:ptCount val="37"/>
                <c:pt idx="0">
                  <c:v>123.51</c:v>
                </c:pt>
                <c:pt idx="1">
                  <c:v>135.65</c:v>
                </c:pt>
                <c:pt idx="2">
                  <c:v>155.58000000000001</c:v>
                </c:pt>
              </c:numCache>
            </c:numRef>
          </c:val>
          <c:smooth val="0"/>
        </c:ser>
        <c:ser>
          <c:idx val="0"/>
          <c:order val="1"/>
          <c:tx>
            <c:strRef>
              <c:f>'1a GA RPP'!$B$52</c:f>
              <c:strCache>
                <c:ptCount val="1"/>
                <c:pt idx="0">
                  <c:v>IESO Forecast</c:v>
                </c:pt>
              </c:strCache>
            </c:strRef>
          </c:tx>
          <c:spPr>
            <a:ln w="38100">
              <a:solidFill>
                <a:sysClr val="windowText" lastClr="000000"/>
              </a:solidFill>
            </a:ln>
          </c:spPr>
          <c:marker>
            <c:symbol val="none"/>
          </c:marker>
          <c:cat>
            <c:numRef>
              <c:f>'1a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'1a GA RPP'!$C$52:$AM$52</c:f>
              <c:numCache>
                <c:formatCode>General</c:formatCode>
                <c:ptCount val="37"/>
                <c:pt idx="3" formatCode="0">
                  <c:v>160.21813261808919</c:v>
                </c:pt>
                <c:pt idx="4" formatCode="0">
                  <c:v>162.76950298964931</c:v>
                </c:pt>
                <c:pt idx="5" formatCode="0">
                  <c:v>165.41420006702131</c:v>
                </c:pt>
                <c:pt idx="6" formatCode="0">
                  <c:v>175.94032368871549</c:v>
                </c:pt>
                <c:pt idx="7" formatCode="0">
                  <c:v>173.59593780473961</c:v>
                </c:pt>
                <c:pt idx="8" formatCode="0">
                  <c:v>176.91361421157191</c:v>
                </c:pt>
                <c:pt idx="9" formatCode="0">
                  <c:v>181.7463109033358</c:v>
                </c:pt>
                <c:pt idx="10" formatCode="0">
                  <c:v>184.45185686929381</c:v>
                </c:pt>
                <c:pt idx="11" formatCode="0">
                  <c:v>193.49858854932921</c:v>
                </c:pt>
                <c:pt idx="12" formatCode="0">
                  <c:v>188.454893335169</c:v>
                </c:pt>
                <c:pt idx="13" formatCode="0">
                  <c:v>198.44338301910511</c:v>
                </c:pt>
                <c:pt idx="14" formatCode="0">
                  <c:v>198.8574813481807</c:v>
                </c:pt>
                <c:pt idx="15" formatCode="0">
                  <c:v>197.7162350799629</c:v>
                </c:pt>
                <c:pt idx="16" formatCode="0">
                  <c:v>199.855450537075</c:v>
                </c:pt>
                <c:pt idx="17" formatCode="0">
                  <c:v>202.42298557157019</c:v>
                </c:pt>
                <c:pt idx="18" formatCode="0">
                  <c:v>204.74964459598459</c:v>
                </c:pt>
                <c:pt idx="19" formatCode="0">
                  <c:v>206.70587849410711</c:v>
                </c:pt>
                <c:pt idx="20" formatCode="0">
                  <c:v>208.12189291901629</c:v>
                </c:pt>
                <c:pt idx="21" formatCode="0">
                  <c:v>204.59443129699881</c:v>
                </c:pt>
              </c:numCache>
            </c:numRef>
          </c:val>
          <c:smooth val="0"/>
        </c:ser>
        <c:ser>
          <c:idx val="3"/>
          <c:order val="2"/>
          <c:tx>
            <c:strRef>
              <c:f>'1a GA RPP'!$B$53</c:f>
              <c:strCache>
                <c:ptCount val="1"/>
                <c:pt idx="0">
                  <c:v>IESO Forecast Extrapolated</c:v>
                </c:pt>
              </c:strCache>
            </c:strRef>
          </c:tx>
          <c:spPr>
            <a:ln w="57150">
              <a:solidFill>
                <a:sysClr val="windowText" lastClr="000000"/>
              </a:solidFill>
              <a:prstDash val="sysDot"/>
            </a:ln>
          </c:spPr>
          <c:marker>
            <c:symbol val="none"/>
          </c:marker>
          <c:cat>
            <c:numRef>
              <c:f>'1a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'1a GA RPP'!$C$53:$AM$53</c:f>
              <c:numCache>
                <c:formatCode>General</c:formatCode>
                <c:ptCount val="37"/>
                <c:pt idx="22" formatCode="0">
                  <c:v>205.438449158937</c:v>
                </c:pt>
                <c:pt idx="23" formatCode="0">
                  <c:v>206.28594886613709</c:v>
                </c:pt>
                <c:pt idx="24" formatCode="0">
                  <c:v>207.1369447823314</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212.31715253438881</c:v>
                </c:pt>
                <c:pt idx="31" formatCode="0">
                  <c:v>213.19302910638959</c:v>
                </c:pt>
                <c:pt idx="32" formatCode="0">
                  <c:v>214.07251895108271</c:v>
                </c:pt>
                <c:pt idx="33" formatCode="0">
                  <c:v>214.95563697438061</c:v>
                </c:pt>
                <c:pt idx="34" formatCode="0">
                  <c:v>215.8423981436878</c:v>
                </c:pt>
                <c:pt idx="35" formatCode="0">
                  <c:v>216.73281748815339</c:v>
                </c:pt>
                <c:pt idx="36" formatCode="0">
                  <c:v>217.62691009892751</c:v>
                </c:pt>
              </c:numCache>
            </c:numRef>
          </c:val>
          <c:smooth val="0"/>
        </c:ser>
        <c:ser>
          <c:idx val="2"/>
          <c:order val="3"/>
          <c:tx>
            <c:strRef>
              <c:f>'1a GA RPP'!$B$54</c:f>
              <c:strCache>
                <c:ptCount val="1"/>
                <c:pt idx="0">
                  <c:v>Financed GA</c:v>
                </c:pt>
              </c:strCache>
            </c:strRef>
          </c:tx>
          <c:spPr>
            <a:ln>
              <a:solidFill>
                <a:srgbClr val="FF0000"/>
              </a:solidFill>
            </a:ln>
          </c:spPr>
          <c:marker>
            <c:symbol val="none"/>
          </c:marker>
          <c:cat>
            <c:numRef>
              <c:f>'1a GA RPP'!$C$50:$AM$50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'1a GA RPP'!$C$54:$AM$54</c:f>
              <c:numCache>
                <c:formatCode>General</c:formatCode>
                <c:ptCount val="37"/>
                <c:pt idx="3" formatCode="0">
                  <c:v>139.76513261808921</c:v>
                </c:pt>
                <c:pt idx="4" formatCode="0">
                  <c:v>142.79110298964929</c:v>
                </c:pt>
                <c:pt idx="5" formatCode="0">
                  <c:v>145.87650006702131</c:v>
                </c:pt>
                <c:pt idx="6" formatCode="0">
                  <c:v>148.37962368871541</c:v>
                </c:pt>
                <c:pt idx="7" formatCode="0">
                  <c:v>151.89993780473961</c:v>
                </c:pt>
                <c:pt idx="8" formatCode="0">
                  <c:v>160.64489204784849</c:v>
                </c:pt>
                <c:pt idx="9" formatCode="0">
                  <c:v>173.4313095056832</c:v>
                </c:pt>
                <c:pt idx="10" formatCode="0">
                  <c:v>166.63469280207099</c:v>
                </c:pt>
                <c:pt idx="11" formatCode="0">
                  <c:v>186.636351486417</c:v>
                </c:pt>
                <c:pt idx="12" formatCode="0">
                  <c:v>191.14603613929731</c:v>
                </c:pt>
                <c:pt idx="13" formatCode="0">
                  <c:v>190.0606106014458</c:v>
                </c:pt>
                <c:pt idx="14" formatCode="0">
                  <c:v>196.4127398208926</c:v>
                </c:pt>
                <c:pt idx="15" formatCode="0">
                  <c:v>209.32334756408699</c:v>
                </c:pt>
                <c:pt idx="16" formatCode="0">
                  <c:v>218.25889282757061</c:v>
                </c:pt>
                <c:pt idx="17" formatCode="0">
                  <c:v>223.43866674935401</c:v>
                </c:pt>
                <c:pt idx="18" formatCode="0">
                  <c:v>225.61938354336709</c:v>
                </c:pt>
                <c:pt idx="19" formatCode="0">
                  <c:v>227.43168820736969</c:v>
                </c:pt>
                <c:pt idx="20" formatCode="0">
                  <c:v>228.705745031503</c:v>
                </c:pt>
                <c:pt idx="21" formatCode="0">
                  <c:v>224.9001232458034</c:v>
                </c:pt>
                <c:pt idx="22" formatCode="0">
                  <c:v>225.65996936982751</c:v>
                </c:pt>
                <c:pt idx="23" formatCode="0">
                  <c:v>226.4236462502212</c:v>
                </c:pt>
                <c:pt idx="24" formatCode="0">
                  <c:v>227.19116680440001</c:v>
                </c:pt>
                <c:pt idx="25" formatCode="0">
                  <c:v>227.96254401503009</c:v>
                </c:pt>
                <c:pt idx="26" formatCode="0">
                  <c:v>228.73779093024729</c:v>
                </c:pt>
                <c:pt idx="27" formatCode="0">
                  <c:v>229.51692066387841</c:v>
                </c:pt>
                <c:pt idx="28" formatCode="0">
                  <c:v>230.2999463956624</c:v>
                </c:pt>
                <c:pt idx="29" formatCode="0">
                  <c:v>231.08688137147371</c:v>
                </c:pt>
                <c:pt idx="30" formatCode="0">
                  <c:v>231.87773890354609</c:v>
                </c:pt>
                <c:pt idx="31" formatCode="0">
                  <c:v>232.67253237069821</c:v>
                </c:pt>
                <c:pt idx="32" formatCode="0">
                  <c:v>233.47127521855961</c:v>
                </c:pt>
                <c:pt idx="33" formatCode="0">
                  <c:v>234.273980959798</c:v>
                </c:pt>
                <c:pt idx="34" formatCode="0">
                  <c:v>215.8423981436878</c:v>
                </c:pt>
                <c:pt idx="35" formatCode="0">
                  <c:v>216.73281748815339</c:v>
                </c:pt>
                <c:pt idx="36" formatCode="0">
                  <c:v>217.62691009892751</c:v>
                </c:pt>
              </c:numCache>
            </c:numRef>
          </c:val>
          <c:smooth val="0"/>
        </c:ser>
        <c:dLbls>
          <c:showLegendKey val="0"/>
          <c:showVal val="0"/>
          <c:showCatName val="0"/>
          <c:showSerName val="0"/>
          <c:showPercent val="0"/>
          <c:showBubbleSize val="0"/>
        </c:dLbls>
        <c:smooth val="0"/>
        <c:axId val="601527320"/>
        <c:axId val="601525752"/>
      </c:lineChart>
      <c:catAx>
        <c:axId val="601527320"/>
        <c:scaling>
          <c:orientation val="minMax"/>
        </c:scaling>
        <c:delete val="0"/>
        <c:axPos val="b"/>
        <c:numFmt formatCode="General" sourceLinked="1"/>
        <c:majorTickMark val="out"/>
        <c:minorTickMark val="none"/>
        <c:tickLblPos val="nextTo"/>
        <c:crossAx val="601525752"/>
        <c:crosses val="autoZero"/>
        <c:auto val="1"/>
        <c:lblAlgn val="ctr"/>
        <c:lblOffset val="100"/>
        <c:noMultiLvlLbl val="0"/>
      </c:catAx>
      <c:valAx>
        <c:axId val="601525752"/>
        <c:scaling>
          <c:orientation val="minMax"/>
          <c:max val="340"/>
          <c:min val="90"/>
        </c:scaling>
        <c:delete val="0"/>
        <c:axPos val="l"/>
        <c:majorGridlines/>
        <c:title>
          <c:tx>
            <c:rich>
              <a:bodyPr rot="-5400000" vert="horz"/>
              <a:lstStyle/>
              <a:p>
                <a:pPr>
                  <a:defRPr/>
                </a:pPr>
                <a:r>
                  <a:rPr lang="en-US" dirty="0"/>
                  <a:t>Impact of GA </a:t>
                </a:r>
                <a:r>
                  <a:rPr lang="en-US" dirty="0" smtClean="0"/>
                  <a:t>Smoothing</a:t>
                </a:r>
                <a:r>
                  <a:rPr lang="en-US" baseline="0" dirty="0" smtClean="0"/>
                  <a:t> on Average Residential Bill</a:t>
                </a:r>
                <a:endParaRPr lang="en-US" dirty="0"/>
              </a:p>
              <a:p>
                <a:pPr>
                  <a:defRPr/>
                </a:pPr>
                <a:r>
                  <a:rPr lang="en-US" dirty="0"/>
                  <a:t>(nominal $/month)</a:t>
                </a:r>
              </a:p>
            </c:rich>
          </c:tx>
          <c:layout>
            <c:manualLayout>
              <c:xMode val="edge"/>
              <c:yMode val="edge"/>
              <c:x val="3.63536630289635E-2"/>
              <c:y val="6.3821283703173498E-2"/>
            </c:manualLayout>
          </c:layout>
          <c:overlay val="0"/>
        </c:title>
        <c:numFmt formatCode="0" sourceLinked="1"/>
        <c:majorTickMark val="out"/>
        <c:minorTickMark val="none"/>
        <c:tickLblPos val="nextTo"/>
        <c:crossAx val="601527320"/>
        <c:crosses val="autoZero"/>
        <c:crossBetween val="between"/>
      </c:valAx>
    </c:plotArea>
    <c:legend>
      <c:legendPos val="b"/>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45.27</c:v>
                </c:pt>
                <c:pt idx="1">
                  <c:v>45.27</c:v>
                </c:pt>
                <c:pt idx="2">
                  <c:v>56.77</c:v>
                </c:pt>
                <c:pt idx="3">
                  <c:v>55.7</c:v>
                </c:pt>
                <c:pt idx="4">
                  <c:v>91.27</c:v>
                </c:pt>
                <c:pt idx="5">
                  <c:v>55.7</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0</c:v>
                </c:pt>
                <c:pt idx="2">
                  <c:v>0</c:v>
                </c:pt>
                <c:pt idx="3">
                  <c:v>1.07</c:v>
                </c:pt>
                <c:pt idx="4">
                  <c:v>0</c:v>
                </c:pt>
                <c:pt idx="5">
                  <c:v>35.57</c:v>
                </c:pt>
              </c:numCache>
            </c:numRef>
          </c:val>
        </c:ser>
        <c:dLbls>
          <c:showLegendKey val="0"/>
          <c:showVal val="0"/>
          <c:showCatName val="0"/>
          <c:showSerName val="0"/>
          <c:showPercent val="0"/>
          <c:showBubbleSize val="0"/>
        </c:dLbls>
        <c:gapWidth val="75"/>
        <c:overlap val="100"/>
        <c:axId val="601525360"/>
        <c:axId val="601529280"/>
      </c:barChart>
      <c:catAx>
        <c:axId val="601525360"/>
        <c:scaling>
          <c:orientation val="minMax"/>
        </c:scaling>
        <c:delete val="0"/>
        <c:axPos val="b"/>
        <c:numFmt formatCode="General" sourceLinked="0"/>
        <c:majorTickMark val="none"/>
        <c:minorTickMark val="none"/>
        <c:tickLblPos val="nextTo"/>
        <c:txPr>
          <a:bodyPr/>
          <a:lstStyle/>
          <a:p>
            <a:pPr>
              <a:defRPr sz="900" b="1"/>
            </a:pPr>
            <a:endParaRPr lang="en-US"/>
          </a:p>
        </c:txPr>
        <c:crossAx val="601529280"/>
        <c:crosses val="autoZero"/>
        <c:auto val="1"/>
        <c:lblAlgn val="ctr"/>
        <c:lblOffset val="100"/>
        <c:noMultiLvlLbl val="0"/>
      </c:catAx>
      <c:valAx>
        <c:axId val="601529280"/>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601525360"/>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38.53</c:v>
                </c:pt>
                <c:pt idx="1">
                  <c:v>38.53</c:v>
                </c:pt>
                <c:pt idx="2">
                  <c:v>57.23</c:v>
                </c:pt>
                <c:pt idx="3">
                  <c:v>57.23</c:v>
                </c:pt>
                <c:pt idx="4">
                  <c:v>113.33</c:v>
                </c:pt>
                <c:pt idx="5">
                  <c:v>64.64</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0</c:v>
                </c:pt>
                <c:pt idx="2">
                  <c:v>0</c:v>
                </c:pt>
                <c:pt idx="3">
                  <c:v>0</c:v>
                </c:pt>
                <c:pt idx="4">
                  <c:v>0</c:v>
                </c:pt>
                <c:pt idx="5">
                  <c:v>48.69</c:v>
                </c:pt>
              </c:numCache>
            </c:numRef>
          </c:val>
        </c:ser>
        <c:ser>
          <c:idx val="2"/>
          <c:order val="2"/>
          <c:tx>
            <c:strRef>
              <c:f>Sheet1!$D$1</c:f>
              <c:strCache>
                <c:ptCount val="1"/>
                <c:pt idx="0">
                  <c:v>RRRP</c:v>
                </c:pt>
              </c:strCache>
            </c:strRef>
          </c:tx>
          <c:spPr>
            <a:pattFill prst="wdUpDiag">
              <a:fgClr>
                <a:schemeClr val="accent3"/>
              </a:fgClr>
              <a:bgClr>
                <a:schemeClr val="bg1"/>
              </a:bgClr>
            </a:pattFill>
          </c:spPr>
          <c:invertIfNegative val="0"/>
          <c:dLbls>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601527712"/>
        <c:axId val="601528496"/>
      </c:barChart>
      <c:catAx>
        <c:axId val="601527712"/>
        <c:scaling>
          <c:orientation val="minMax"/>
        </c:scaling>
        <c:delete val="0"/>
        <c:axPos val="b"/>
        <c:numFmt formatCode="General" sourceLinked="0"/>
        <c:majorTickMark val="none"/>
        <c:minorTickMark val="none"/>
        <c:tickLblPos val="nextTo"/>
        <c:txPr>
          <a:bodyPr/>
          <a:lstStyle/>
          <a:p>
            <a:pPr>
              <a:defRPr sz="900" b="1"/>
            </a:pPr>
            <a:endParaRPr lang="en-US"/>
          </a:p>
        </c:txPr>
        <c:crossAx val="601528496"/>
        <c:crosses val="autoZero"/>
        <c:auto val="1"/>
        <c:lblAlgn val="ctr"/>
        <c:lblOffset val="100"/>
        <c:noMultiLvlLbl val="0"/>
      </c:catAx>
      <c:valAx>
        <c:axId val="60152849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60152771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smtClean="0"/>
              <a:t>Projected</a:t>
            </a:r>
            <a:r>
              <a:rPr lang="en-CA" baseline="0" dirty="0" smtClean="0"/>
              <a:t> 2017*</a:t>
            </a:r>
            <a:r>
              <a:rPr lang="en-CA" dirty="0" smtClean="0"/>
              <a:t> Monthly </a:t>
            </a:r>
            <a:r>
              <a:rPr lang="en-CA" dirty="0"/>
              <a:t>Residential Fixed Distribution Bill </a:t>
            </a:r>
            <a:endParaRPr lang="en-CA" baseline="0" dirty="0"/>
          </a:p>
          <a:p>
            <a:pPr>
              <a:defRPr/>
            </a:pPr>
            <a:r>
              <a:rPr lang="en-CA" i="1" baseline="0" dirty="0" smtClean="0"/>
              <a:t>Calculated </a:t>
            </a:r>
            <a:r>
              <a:rPr lang="en-CA" i="1" baseline="0" dirty="0"/>
              <a:t>by the OEB - Colour Coded by Average Monthly Residential Use for 2015 (Norfolk 2014))  </a:t>
            </a:r>
            <a:endParaRPr lang="en-CA" i="1" dirty="0"/>
          </a:p>
        </c:rich>
      </c:tx>
      <c:layout>
        <c:manualLayout>
          <c:xMode val="edge"/>
          <c:yMode val="edge"/>
          <c:x val="0.14883435582822088"/>
          <c:y val="0.45022130408234745"/>
        </c:manualLayout>
      </c:layout>
      <c:overlay val="0"/>
    </c:title>
    <c:autoTitleDeleted val="0"/>
    <c:plotArea>
      <c:layout>
        <c:manualLayout>
          <c:layoutTarget val="inner"/>
          <c:xMode val="edge"/>
          <c:yMode val="edge"/>
          <c:x val="5.5081034732621617E-2"/>
          <c:y val="0.42787993633633259"/>
          <c:w val="0.93626819336872813"/>
          <c:h val="0.43671873304962616"/>
        </c:manualLayout>
      </c:layout>
      <c:barChart>
        <c:barDir val="col"/>
        <c:grouping val="clustered"/>
        <c:varyColors val="0"/>
        <c:ser>
          <c:idx val="0"/>
          <c:order val="0"/>
          <c:invertIfNegative val="0"/>
          <c:dPt>
            <c:idx val="0"/>
            <c:invertIfNegative val="0"/>
            <c:bubble3D val="0"/>
            <c:spPr>
              <a:solidFill>
                <a:srgbClr val="FF0000"/>
              </a:solidFill>
            </c:spPr>
          </c:dPt>
          <c:dPt>
            <c:idx val="1"/>
            <c:invertIfNegative val="0"/>
            <c:bubble3D val="0"/>
            <c:spPr>
              <a:solidFill>
                <a:srgbClr val="FFC000"/>
              </a:solidFill>
            </c:spPr>
          </c:dPt>
          <c:dPt>
            <c:idx val="2"/>
            <c:invertIfNegative val="0"/>
            <c:bubble3D val="0"/>
            <c:spPr>
              <a:solidFill>
                <a:srgbClr val="FFC000"/>
              </a:solidFill>
            </c:spPr>
          </c:dPt>
          <c:dPt>
            <c:idx val="3"/>
            <c:invertIfNegative val="0"/>
            <c:bubble3D val="0"/>
            <c:spPr>
              <a:solidFill>
                <a:srgbClr val="92D050"/>
              </a:solidFill>
            </c:spPr>
          </c:dPt>
          <c:dPt>
            <c:idx val="4"/>
            <c:invertIfNegative val="0"/>
            <c:bubble3D val="0"/>
            <c:spPr>
              <a:solidFill>
                <a:srgbClr val="92D050"/>
              </a:solidFill>
            </c:spPr>
          </c:dPt>
          <c:dPt>
            <c:idx val="5"/>
            <c:invertIfNegative val="0"/>
            <c:bubble3D val="0"/>
            <c:spPr>
              <a:solidFill>
                <a:srgbClr val="FFC000"/>
              </a:solidFill>
            </c:spPr>
          </c:dPt>
          <c:dPt>
            <c:idx val="6"/>
            <c:invertIfNegative val="0"/>
            <c:bubble3D val="0"/>
            <c:spPr>
              <a:solidFill>
                <a:srgbClr val="FF0000"/>
              </a:solidFill>
            </c:spPr>
          </c:dPt>
          <c:dPt>
            <c:idx val="7"/>
            <c:invertIfNegative val="0"/>
            <c:bubble3D val="0"/>
            <c:spPr>
              <a:solidFill>
                <a:srgbClr val="FFC000"/>
              </a:solidFill>
            </c:spPr>
          </c:dPt>
          <c:dPt>
            <c:idx val="8"/>
            <c:invertIfNegative val="0"/>
            <c:bubble3D val="0"/>
            <c:spPr>
              <a:solidFill>
                <a:srgbClr val="FFC000"/>
              </a:solidFill>
            </c:spPr>
          </c:dPt>
          <c:dPt>
            <c:idx val="9"/>
            <c:invertIfNegative val="0"/>
            <c:bubble3D val="0"/>
            <c:spPr>
              <a:solidFill>
                <a:srgbClr val="FFC000"/>
              </a:solidFill>
            </c:spPr>
          </c:dPt>
          <c:dPt>
            <c:idx val="10"/>
            <c:invertIfNegative val="0"/>
            <c:bubble3D val="0"/>
            <c:spPr>
              <a:solidFill>
                <a:srgbClr val="FF0000"/>
              </a:solidFill>
            </c:spPr>
          </c:dPt>
          <c:dPt>
            <c:idx val="11"/>
            <c:invertIfNegative val="0"/>
            <c:bubble3D val="0"/>
            <c:spPr>
              <a:solidFill>
                <a:srgbClr val="92D050"/>
              </a:solidFill>
            </c:spPr>
          </c:dPt>
          <c:dPt>
            <c:idx val="12"/>
            <c:invertIfNegative val="0"/>
            <c:bubble3D val="0"/>
            <c:spPr>
              <a:solidFill>
                <a:srgbClr val="FFC000"/>
              </a:solidFill>
            </c:spPr>
          </c:dPt>
          <c:dPt>
            <c:idx val="13"/>
            <c:invertIfNegative val="0"/>
            <c:bubble3D val="0"/>
            <c:spPr>
              <a:solidFill>
                <a:srgbClr val="92D05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FFC000"/>
              </a:solidFill>
            </c:spPr>
          </c:dPt>
          <c:dPt>
            <c:idx val="17"/>
            <c:invertIfNegative val="0"/>
            <c:bubble3D val="0"/>
            <c:spPr>
              <a:solidFill>
                <a:srgbClr val="92D050"/>
              </a:solidFill>
            </c:spPr>
          </c:dPt>
          <c:dPt>
            <c:idx val="18"/>
            <c:invertIfNegative val="0"/>
            <c:bubble3D val="0"/>
            <c:spPr>
              <a:solidFill>
                <a:srgbClr val="FFC000"/>
              </a:solidFill>
            </c:spPr>
          </c:dPt>
          <c:dPt>
            <c:idx val="19"/>
            <c:invertIfNegative val="0"/>
            <c:bubble3D val="0"/>
            <c:spPr>
              <a:solidFill>
                <a:srgbClr val="92D050"/>
              </a:solidFill>
            </c:spPr>
          </c:dPt>
          <c:dPt>
            <c:idx val="20"/>
            <c:invertIfNegative val="0"/>
            <c:bubble3D val="0"/>
            <c:spPr>
              <a:solidFill>
                <a:srgbClr val="92D050"/>
              </a:solidFill>
            </c:spPr>
          </c:dPt>
          <c:dPt>
            <c:idx val="21"/>
            <c:invertIfNegative val="0"/>
            <c:bubble3D val="0"/>
            <c:spPr>
              <a:solidFill>
                <a:srgbClr val="92D050"/>
              </a:solidFill>
            </c:spPr>
          </c:dPt>
          <c:dPt>
            <c:idx val="22"/>
            <c:invertIfNegative val="0"/>
            <c:bubble3D val="0"/>
            <c:spPr>
              <a:solidFill>
                <a:srgbClr val="FFC000"/>
              </a:solidFill>
            </c:spPr>
          </c:dPt>
          <c:dPt>
            <c:idx val="23"/>
            <c:invertIfNegative val="0"/>
            <c:bubble3D val="0"/>
            <c:spPr>
              <a:solidFill>
                <a:srgbClr val="FFC000"/>
              </a:solidFill>
            </c:spPr>
          </c:dPt>
          <c:dPt>
            <c:idx val="24"/>
            <c:invertIfNegative val="0"/>
            <c:bubble3D val="0"/>
            <c:spPr>
              <a:solidFill>
                <a:srgbClr val="FF0000"/>
              </a:solidFill>
            </c:spPr>
          </c:dPt>
          <c:dPt>
            <c:idx val="25"/>
            <c:invertIfNegative val="0"/>
            <c:bubble3D val="0"/>
            <c:spPr>
              <a:solidFill>
                <a:srgbClr val="92D050"/>
              </a:solidFill>
            </c:spPr>
          </c:dPt>
          <c:dPt>
            <c:idx val="26"/>
            <c:invertIfNegative val="0"/>
            <c:bubble3D val="0"/>
            <c:spPr>
              <a:solidFill>
                <a:srgbClr val="92D050"/>
              </a:solidFill>
            </c:spPr>
          </c:dPt>
          <c:dPt>
            <c:idx val="27"/>
            <c:invertIfNegative val="0"/>
            <c:bubble3D val="0"/>
            <c:spPr>
              <a:solidFill>
                <a:srgbClr val="92D050"/>
              </a:solidFill>
            </c:spPr>
          </c:dPt>
          <c:dPt>
            <c:idx val="28"/>
            <c:invertIfNegative val="0"/>
            <c:bubble3D val="0"/>
            <c:spPr>
              <a:solidFill>
                <a:srgbClr val="FFC000"/>
              </a:solidFill>
            </c:spPr>
          </c:dPt>
          <c:dPt>
            <c:idx val="29"/>
            <c:invertIfNegative val="0"/>
            <c:bubble3D val="0"/>
            <c:spPr>
              <a:solidFill>
                <a:srgbClr val="FFC000"/>
              </a:solidFill>
            </c:spPr>
          </c:dPt>
          <c:dPt>
            <c:idx val="30"/>
            <c:invertIfNegative val="0"/>
            <c:bubble3D val="0"/>
            <c:spPr>
              <a:solidFill>
                <a:srgbClr val="FF0000"/>
              </a:solidFill>
            </c:spPr>
          </c:dPt>
          <c:dPt>
            <c:idx val="31"/>
            <c:invertIfNegative val="0"/>
            <c:bubble3D val="0"/>
            <c:spPr>
              <a:solidFill>
                <a:srgbClr val="FF0000"/>
              </a:solidFill>
            </c:spPr>
          </c:dPt>
          <c:dPt>
            <c:idx val="32"/>
            <c:invertIfNegative val="0"/>
            <c:bubble3D val="0"/>
            <c:spPr>
              <a:solidFill>
                <a:srgbClr val="FFC000"/>
              </a:solidFill>
            </c:spPr>
          </c:dPt>
          <c:dPt>
            <c:idx val="33"/>
            <c:invertIfNegative val="0"/>
            <c:bubble3D val="0"/>
            <c:spPr>
              <a:solidFill>
                <a:srgbClr val="FF0000"/>
              </a:solidFill>
            </c:spPr>
          </c:dPt>
          <c:dPt>
            <c:idx val="34"/>
            <c:invertIfNegative val="0"/>
            <c:bubble3D val="0"/>
            <c:spPr>
              <a:solidFill>
                <a:srgbClr val="FFC000"/>
              </a:solidFill>
            </c:spPr>
          </c:dPt>
          <c:dPt>
            <c:idx val="35"/>
            <c:invertIfNegative val="0"/>
            <c:bubble3D val="0"/>
            <c:spPr>
              <a:solidFill>
                <a:srgbClr val="FF0000"/>
              </a:solidFill>
            </c:spPr>
          </c:dPt>
          <c:dPt>
            <c:idx val="36"/>
            <c:invertIfNegative val="0"/>
            <c:bubble3D val="0"/>
            <c:spPr>
              <a:solidFill>
                <a:srgbClr val="FFC000"/>
              </a:solidFill>
            </c:spPr>
          </c:dPt>
          <c:dPt>
            <c:idx val="37"/>
            <c:invertIfNegative val="0"/>
            <c:bubble3D val="0"/>
            <c:spPr>
              <a:solidFill>
                <a:srgbClr val="FF0000"/>
              </a:solidFill>
            </c:spPr>
          </c:dPt>
          <c:dPt>
            <c:idx val="38"/>
            <c:invertIfNegative val="0"/>
            <c:bubble3D val="0"/>
            <c:spPr>
              <a:solidFill>
                <a:srgbClr val="92D050"/>
              </a:solidFill>
            </c:spPr>
          </c:dPt>
          <c:dPt>
            <c:idx val="39"/>
            <c:invertIfNegative val="0"/>
            <c:bubble3D val="0"/>
            <c:spPr>
              <a:solidFill>
                <a:srgbClr val="FFC000"/>
              </a:solidFill>
            </c:spPr>
          </c:dPt>
          <c:dPt>
            <c:idx val="40"/>
            <c:invertIfNegative val="0"/>
            <c:bubble3D val="0"/>
            <c:spPr>
              <a:solidFill>
                <a:srgbClr val="92D050"/>
              </a:solidFill>
            </c:spPr>
          </c:dPt>
          <c:dPt>
            <c:idx val="41"/>
            <c:invertIfNegative val="0"/>
            <c:bubble3D val="0"/>
            <c:spPr>
              <a:solidFill>
                <a:srgbClr val="FFC000"/>
              </a:solidFill>
            </c:spPr>
          </c:dPt>
          <c:dPt>
            <c:idx val="42"/>
            <c:invertIfNegative val="0"/>
            <c:bubble3D val="0"/>
            <c:spPr>
              <a:solidFill>
                <a:srgbClr val="FF0000"/>
              </a:solidFill>
            </c:spPr>
          </c:dPt>
          <c:dPt>
            <c:idx val="43"/>
            <c:invertIfNegative val="0"/>
            <c:bubble3D val="0"/>
            <c:spPr>
              <a:solidFill>
                <a:srgbClr val="FF0000"/>
              </a:solidFill>
            </c:spPr>
          </c:dPt>
          <c:dPt>
            <c:idx val="44"/>
            <c:invertIfNegative val="0"/>
            <c:bubble3D val="0"/>
            <c:spPr>
              <a:solidFill>
                <a:srgbClr val="FF0000"/>
              </a:solidFill>
            </c:spPr>
          </c:dPt>
          <c:dPt>
            <c:idx val="45"/>
            <c:invertIfNegative val="0"/>
            <c:bubble3D val="0"/>
            <c:spPr>
              <a:solidFill>
                <a:srgbClr val="FF0000"/>
              </a:solidFill>
            </c:spPr>
          </c:dPt>
          <c:dPt>
            <c:idx val="46"/>
            <c:invertIfNegative val="0"/>
            <c:bubble3D val="0"/>
            <c:spPr>
              <a:solidFill>
                <a:srgbClr val="FF0000"/>
              </a:solidFill>
            </c:spPr>
          </c:dPt>
          <c:dPt>
            <c:idx val="47"/>
            <c:invertIfNegative val="0"/>
            <c:bubble3D val="0"/>
            <c:spPr>
              <a:solidFill>
                <a:srgbClr val="92D050"/>
              </a:solidFill>
            </c:spPr>
          </c:dPt>
          <c:dPt>
            <c:idx val="48"/>
            <c:invertIfNegative val="0"/>
            <c:bubble3D val="0"/>
            <c:spPr>
              <a:solidFill>
                <a:srgbClr val="92D050"/>
              </a:solidFill>
            </c:spPr>
          </c:dPt>
          <c:dPt>
            <c:idx val="49"/>
            <c:invertIfNegative val="0"/>
            <c:bubble3D val="0"/>
            <c:spPr>
              <a:solidFill>
                <a:srgbClr val="FF0000"/>
              </a:solidFill>
            </c:spPr>
          </c:dPt>
          <c:dPt>
            <c:idx val="50"/>
            <c:invertIfNegative val="0"/>
            <c:bubble3D val="0"/>
            <c:spPr>
              <a:solidFill>
                <a:srgbClr val="FFC000"/>
              </a:solidFill>
            </c:spPr>
          </c:dPt>
          <c:dPt>
            <c:idx val="51"/>
            <c:invertIfNegative val="0"/>
            <c:bubble3D val="0"/>
            <c:spPr>
              <a:solidFill>
                <a:srgbClr val="92D050"/>
              </a:solidFill>
            </c:spPr>
          </c:dPt>
          <c:dPt>
            <c:idx val="52"/>
            <c:invertIfNegative val="0"/>
            <c:bubble3D val="0"/>
            <c:spPr>
              <a:solidFill>
                <a:srgbClr val="FF0000"/>
              </a:solidFill>
            </c:spPr>
          </c:dPt>
          <c:dPt>
            <c:idx val="53"/>
            <c:invertIfNegative val="0"/>
            <c:bubble3D val="0"/>
            <c:spPr>
              <a:solidFill>
                <a:srgbClr val="FFC000"/>
              </a:solidFill>
            </c:spPr>
          </c:dPt>
          <c:dPt>
            <c:idx val="54"/>
            <c:invertIfNegative val="0"/>
            <c:bubble3D val="0"/>
            <c:spPr>
              <a:solidFill>
                <a:srgbClr val="92D050"/>
              </a:solidFill>
            </c:spPr>
          </c:dPt>
          <c:dPt>
            <c:idx val="55"/>
            <c:invertIfNegative val="0"/>
            <c:bubble3D val="0"/>
            <c:spPr>
              <a:solidFill>
                <a:srgbClr val="FF0000"/>
              </a:solidFill>
            </c:spPr>
          </c:dPt>
          <c:dPt>
            <c:idx val="56"/>
            <c:invertIfNegative val="0"/>
            <c:bubble3D val="0"/>
            <c:spPr>
              <a:solidFill>
                <a:srgbClr val="FFC000"/>
              </a:solidFill>
            </c:spPr>
          </c:dPt>
          <c:dPt>
            <c:idx val="57"/>
            <c:invertIfNegative val="0"/>
            <c:bubble3D val="0"/>
            <c:spPr>
              <a:solidFill>
                <a:srgbClr val="FF0000"/>
              </a:solidFill>
            </c:spPr>
          </c:dPt>
          <c:dPt>
            <c:idx val="58"/>
            <c:invertIfNegative val="0"/>
            <c:bubble3D val="0"/>
            <c:spPr>
              <a:solidFill>
                <a:srgbClr val="92D050"/>
              </a:solidFill>
            </c:spPr>
          </c:dPt>
          <c:dPt>
            <c:idx val="59"/>
            <c:invertIfNegative val="0"/>
            <c:bubble3D val="0"/>
            <c:spPr>
              <a:solidFill>
                <a:srgbClr val="FF0000"/>
              </a:solidFill>
            </c:spPr>
          </c:dPt>
          <c:dPt>
            <c:idx val="60"/>
            <c:invertIfNegative val="0"/>
            <c:bubble3D val="0"/>
            <c:spPr>
              <a:solidFill>
                <a:srgbClr val="FF0000"/>
              </a:solidFill>
            </c:spPr>
          </c:dPt>
          <c:dPt>
            <c:idx val="61"/>
            <c:invertIfNegative val="0"/>
            <c:bubble3D val="0"/>
            <c:spPr>
              <a:solidFill>
                <a:srgbClr val="92D050"/>
              </a:solidFill>
            </c:spPr>
          </c:dPt>
          <c:dPt>
            <c:idx val="62"/>
            <c:invertIfNegative val="0"/>
            <c:bubble3D val="0"/>
            <c:spPr>
              <a:solidFill>
                <a:srgbClr val="FFC000"/>
              </a:solidFill>
            </c:spPr>
          </c:dPt>
          <c:dPt>
            <c:idx val="63"/>
            <c:invertIfNegative val="0"/>
            <c:bubble3D val="0"/>
            <c:spPr>
              <a:solidFill>
                <a:srgbClr val="92D050"/>
              </a:solidFill>
            </c:spPr>
          </c:dPt>
          <c:dPt>
            <c:idx val="64"/>
            <c:invertIfNegative val="0"/>
            <c:bubble3D val="0"/>
            <c:spPr>
              <a:solidFill>
                <a:srgbClr val="FFC000"/>
              </a:solidFill>
            </c:spPr>
          </c:dPt>
          <c:dPt>
            <c:idx val="65"/>
            <c:invertIfNegative val="0"/>
            <c:bubble3D val="0"/>
            <c:spPr>
              <a:solidFill>
                <a:srgbClr val="92D050"/>
              </a:solidFill>
            </c:spPr>
          </c:dPt>
          <c:dPt>
            <c:idx val="66"/>
            <c:invertIfNegative val="0"/>
            <c:bubble3D val="0"/>
            <c:spPr>
              <a:solidFill>
                <a:srgbClr val="FFC000"/>
              </a:solidFill>
            </c:spPr>
          </c:dPt>
          <c:dPt>
            <c:idx val="67"/>
            <c:invertIfNegative val="0"/>
            <c:bubble3D val="0"/>
            <c:spPr>
              <a:solidFill>
                <a:srgbClr val="FF0000"/>
              </a:solidFill>
            </c:spPr>
          </c:dPt>
          <c:dPt>
            <c:idx val="68"/>
            <c:invertIfNegative val="0"/>
            <c:bubble3D val="0"/>
            <c:spPr>
              <a:solidFill>
                <a:srgbClr val="FF0000"/>
              </a:solidFill>
            </c:spPr>
          </c:dPt>
          <c:dPt>
            <c:idx val="69"/>
            <c:invertIfNegative val="0"/>
            <c:bubble3D val="0"/>
            <c:spPr>
              <a:solidFill>
                <a:srgbClr val="FF0000"/>
              </a:solidFill>
            </c:spPr>
          </c:dPt>
          <c:dPt>
            <c:idx val="70"/>
            <c:invertIfNegative val="0"/>
            <c:bubble3D val="0"/>
            <c:spPr>
              <a:solidFill>
                <a:srgbClr val="FF0000"/>
              </a:solidFill>
            </c:spPr>
          </c:dPt>
          <c:dPt>
            <c:idx val="71"/>
            <c:invertIfNegative val="0"/>
            <c:bubble3D val="0"/>
            <c:spPr>
              <a:solidFill>
                <a:srgbClr val="92D050"/>
              </a:solidFill>
            </c:spPr>
          </c:dPt>
          <c:dPt>
            <c:idx val="72"/>
            <c:invertIfNegative val="0"/>
            <c:bubble3D val="0"/>
            <c:spPr>
              <a:solidFill>
                <a:srgbClr val="FF0000"/>
              </a:solidFill>
            </c:spPr>
          </c:dPt>
          <c:dPt>
            <c:idx val="73"/>
            <c:invertIfNegative val="0"/>
            <c:bubble3D val="0"/>
            <c:spPr>
              <a:solidFill>
                <a:srgbClr val="FF0000"/>
              </a:solidFill>
            </c:spPr>
          </c:dPt>
          <c:dPt>
            <c:idx val="74"/>
            <c:invertIfNegative val="0"/>
            <c:bubble3D val="0"/>
            <c:spPr>
              <a:solidFill>
                <a:srgbClr val="FF0000"/>
              </a:solidFill>
            </c:spPr>
          </c:dPt>
          <c:cat>
            <c:strRef>
              <c:f>Distribution!$S$5:$S$79</c:f>
              <c:strCache>
                <c:ptCount val="75"/>
                <c:pt idx="0">
                  <c:v>Hydro Hawkesbury </c:v>
                </c:pt>
                <c:pt idx="1">
                  <c:v>E.L.K. Energy </c:v>
                </c:pt>
                <c:pt idx="2">
                  <c:v>Lakefront Utilities</c:v>
                </c:pt>
                <c:pt idx="3">
                  <c:v>Kitchener-Wilmot Hydro</c:v>
                </c:pt>
                <c:pt idx="4">
                  <c:v>Wasaga Distribution</c:v>
                </c:pt>
                <c:pt idx="5">
                  <c:v>Peterborough Distribution</c:v>
                </c:pt>
                <c:pt idx="6">
                  <c:v>Oshawa PUC </c:v>
                </c:pt>
                <c:pt idx="7">
                  <c:v>Brantford Power</c:v>
                </c:pt>
                <c:pt idx="8">
                  <c:v>Ottawa River Power </c:v>
                </c:pt>
                <c:pt idx="9">
                  <c:v>Enersource Hydro</c:v>
                </c:pt>
                <c:pt idx="10">
                  <c:v>Hearst Power</c:v>
                </c:pt>
                <c:pt idx="11">
                  <c:v>Kingston Hydro </c:v>
                </c:pt>
                <c:pt idx="12">
                  <c:v>Hydro One Brampton </c:v>
                </c:pt>
                <c:pt idx="13">
                  <c:v>Entegrus Powerlines </c:v>
                </c:pt>
                <c:pt idx="14">
                  <c:v>Cambridge and N. Dumfries</c:v>
                </c:pt>
                <c:pt idx="15">
                  <c:v>Renfrew Hydro</c:v>
                </c:pt>
                <c:pt idx="16">
                  <c:v>COLLUS Powerstream</c:v>
                </c:pt>
                <c:pt idx="17">
                  <c:v>London Hydro </c:v>
                </c:pt>
                <c:pt idx="18">
                  <c:v>Burlington Hydro</c:v>
                </c:pt>
                <c:pt idx="19">
                  <c:v>Thunder Bay Hydro</c:v>
                </c:pt>
                <c:pt idx="20">
                  <c:v>Hydro Ottawa </c:v>
                </c:pt>
                <c:pt idx="21">
                  <c:v>Centre Wellington </c:v>
                </c:pt>
                <c:pt idx="22">
                  <c:v>Orangeville Hydro</c:v>
                </c:pt>
                <c:pt idx="23">
                  <c:v>Veridian Connections</c:v>
                </c:pt>
                <c:pt idx="24">
                  <c:v>Halton Hills Hydro </c:v>
                </c:pt>
                <c:pt idx="25">
                  <c:v>St. Thomas Energy</c:v>
                </c:pt>
                <c:pt idx="26">
                  <c:v>ENWIN </c:v>
                </c:pt>
                <c:pt idx="27">
                  <c:v>Horizon Utilities</c:v>
                </c:pt>
                <c:pt idx="28">
                  <c:v>Greater Sudbury Hydro </c:v>
                </c:pt>
                <c:pt idx="29">
                  <c:v>Rideau St. Lawrence</c:v>
                </c:pt>
                <c:pt idx="30">
                  <c:v>PUC Distribution</c:v>
                </c:pt>
                <c:pt idx="31">
                  <c:v>Westario </c:v>
                </c:pt>
                <c:pt idx="32">
                  <c:v>Newmarket - Tay Power</c:v>
                </c:pt>
                <c:pt idx="33">
                  <c:v>Essex Powerlines </c:v>
                </c:pt>
                <c:pt idx="34">
                  <c:v>PowerStream </c:v>
                </c:pt>
                <c:pt idx="35">
                  <c:v>Milton Hydro</c:v>
                </c:pt>
                <c:pt idx="36">
                  <c:v>Guelph Hydro</c:v>
                </c:pt>
                <c:pt idx="37">
                  <c:v>Grimsby Power</c:v>
                </c:pt>
                <c:pt idx="38">
                  <c:v>Festival Hydro</c:v>
                </c:pt>
                <c:pt idx="39">
                  <c:v>Tillsonburg Hydro</c:v>
                </c:pt>
                <c:pt idx="40">
                  <c:v>Welland Hydro</c:v>
                </c:pt>
                <c:pt idx="41">
                  <c:v>Orillia Power</c:v>
                </c:pt>
                <c:pt idx="42">
                  <c:v>North Bay Hydro</c:v>
                </c:pt>
                <c:pt idx="43">
                  <c:v>Coop Embrun</c:v>
                </c:pt>
                <c:pt idx="44">
                  <c:v>Brant County Power</c:v>
                </c:pt>
                <c:pt idx="45">
                  <c:v>Oakville Hydro</c:v>
                </c:pt>
                <c:pt idx="46">
                  <c:v>Niagara-on-the-Lake Hydro</c:v>
                </c:pt>
                <c:pt idx="47">
                  <c:v>Woodstock Hydro</c:v>
                </c:pt>
                <c:pt idx="48">
                  <c:v>Kenora Hydro</c:v>
                </c:pt>
                <c:pt idx="49">
                  <c:v>Espanola Regional Hydro</c:v>
                </c:pt>
                <c:pt idx="50">
                  <c:v>Erie Thames </c:v>
                </c:pt>
                <c:pt idx="51">
                  <c:v>Midland Power</c:v>
                </c:pt>
                <c:pt idx="52">
                  <c:v>Whitby Hydro</c:v>
                </c:pt>
                <c:pt idx="53">
                  <c:v>Waterloo North Hydro</c:v>
                </c:pt>
                <c:pt idx="54">
                  <c:v>Bluewater Power</c:v>
                </c:pt>
                <c:pt idx="55">
                  <c:v>Hydro One UR</c:v>
                </c:pt>
                <c:pt idx="56">
                  <c:v>Niagara Peninsula </c:v>
                </c:pt>
                <c:pt idx="57">
                  <c:v>Hydro 2000 </c:v>
                </c:pt>
                <c:pt idx="58">
                  <c:v>West Coast Huron </c:v>
                </c:pt>
                <c:pt idx="59">
                  <c:v>Fort Frances Power</c:v>
                </c:pt>
                <c:pt idx="60">
                  <c:v>Lakeland Power</c:v>
                </c:pt>
                <c:pt idx="61">
                  <c:v>Wellington North Power</c:v>
                </c:pt>
                <c:pt idx="62">
                  <c:v>Haldimand County Hydro</c:v>
                </c:pt>
                <c:pt idx="63">
                  <c:v>Canadian Niagara Power</c:v>
                </c:pt>
                <c:pt idx="64">
                  <c:v>Norfolk Power</c:v>
                </c:pt>
                <c:pt idx="65">
                  <c:v>Toronto Hydro</c:v>
                </c:pt>
                <c:pt idx="66">
                  <c:v>Northern Ontario Wires</c:v>
                </c:pt>
                <c:pt idx="67">
                  <c:v>Parry Sound</c:v>
                </c:pt>
                <c:pt idx="68">
                  <c:v>Sioux Lookout</c:v>
                </c:pt>
                <c:pt idx="69">
                  <c:v>Chapleau PUC</c:v>
                </c:pt>
                <c:pt idx="70">
                  <c:v>Innpower</c:v>
                </c:pt>
                <c:pt idx="71">
                  <c:v>Atikokan Hydro</c:v>
                </c:pt>
                <c:pt idx="72">
                  <c:v>Algoma Power</c:v>
                </c:pt>
                <c:pt idx="73">
                  <c:v>Hydro One R1</c:v>
                </c:pt>
                <c:pt idx="74">
                  <c:v>Hydro One R2 </c:v>
                </c:pt>
              </c:strCache>
            </c:strRef>
          </c:cat>
          <c:val>
            <c:numRef>
              <c:f>Distribution!$T$5:$T$79</c:f>
              <c:numCache>
                <c:formatCode>"$"#,##0.00</c:formatCode>
                <c:ptCount val="75"/>
                <c:pt idx="0">
                  <c:v>16.5</c:v>
                </c:pt>
                <c:pt idx="1">
                  <c:v>21.28</c:v>
                </c:pt>
                <c:pt idx="2">
                  <c:v>21.38</c:v>
                </c:pt>
                <c:pt idx="3">
                  <c:v>22.22</c:v>
                </c:pt>
                <c:pt idx="4">
                  <c:v>22.29</c:v>
                </c:pt>
                <c:pt idx="5">
                  <c:v>22.49</c:v>
                </c:pt>
                <c:pt idx="6">
                  <c:v>22.75</c:v>
                </c:pt>
                <c:pt idx="7">
                  <c:v>23.05</c:v>
                </c:pt>
                <c:pt idx="8">
                  <c:v>23.18</c:v>
                </c:pt>
                <c:pt idx="9">
                  <c:v>23.74</c:v>
                </c:pt>
                <c:pt idx="10">
                  <c:v>23.75</c:v>
                </c:pt>
                <c:pt idx="11">
                  <c:v>23.78</c:v>
                </c:pt>
                <c:pt idx="12">
                  <c:v>23.81</c:v>
                </c:pt>
                <c:pt idx="13">
                  <c:v>24.4</c:v>
                </c:pt>
                <c:pt idx="14">
                  <c:v>24.47</c:v>
                </c:pt>
                <c:pt idx="15">
                  <c:v>24.81</c:v>
                </c:pt>
                <c:pt idx="16">
                  <c:v>24.82</c:v>
                </c:pt>
                <c:pt idx="17">
                  <c:v>25.12</c:v>
                </c:pt>
                <c:pt idx="18">
                  <c:v>25.55</c:v>
                </c:pt>
                <c:pt idx="19">
                  <c:v>25.66</c:v>
                </c:pt>
                <c:pt idx="20">
                  <c:v>25.79</c:v>
                </c:pt>
                <c:pt idx="21">
                  <c:v>25.94</c:v>
                </c:pt>
                <c:pt idx="22">
                  <c:v>26.09</c:v>
                </c:pt>
                <c:pt idx="23">
                  <c:v>26.13</c:v>
                </c:pt>
                <c:pt idx="24">
                  <c:v>26.15</c:v>
                </c:pt>
                <c:pt idx="25">
                  <c:v>26.24</c:v>
                </c:pt>
                <c:pt idx="26">
                  <c:v>26.25</c:v>
                </c:pt>
                <c:pt idx="27">
                  <c:v>26.28</c:v>
                </c:pt>
                <c:pt idx="28">
                  <c:v>26.42</c:v>
                </c:pt>
                <c:pt idx="29">
                  <c:v>26.61</c:v>
                </c:pt>
                <c:pt idx="30">
                  <c:v>26.95</c:v>
                </c:pt>
                <c:pt idx="31">
                  <c:v>27.07</c:v>
                </c:pt>
                <c:pt idx="32">
                  <c:v>27.23</c:v>
                </c:pt>
                <c:pt idx="33">
                  <c:v>27.24</c:v>
                </c:pt>
                <c:pt idx="34">
                  <c:v>27.27</c:v>
                </c:pt>
                <c:pt idx="35">
                  <c:v>27.36</c:v>
                </c:pt>
                <c:pt idx="36">
                  <c:v>27.47</c:v>
                </c:pt>
                <c:pt idx="37">
                  <c:v>27.58</c:v>
                </c:pt>
                <c:pt idx="38">
                  <c:v>27.61</c:v>
                </c:pt>
                <c:pt idx="39">
                  <c:v>27.77</c:v>
                </c:pt>
                <c:pt idx="40">
                  <c:v>27.79</c:v>
                </c:pt>
                <c:pt idx="41">
                  <c:v>27.86</c:v>
                </c:pt>
                <c:pt idx="42">
                  <c:v>28.16</c:v>
                </c:pt>
                <c:pt idx="43">
                  <c:v>28.4</c:v>
                </c:pt>
                <c:pt idx="44">
                  <c:v>28.66</c:v>
                </c:pt>
                <c:pt idx="45">
                  <c:v>28.81</c:v>
                </c:pt>
                <c:pt idx="46">
                  <c:v>29.31</c:v>
                </c:pt>
                <c:pt idx="47">
                  <c:v>29.98</c:v>
                </c:pt>
                <c:pt idx="48">
                  <c:v>30.3</c:v>
                </c:pt>
                <c:pt idx="49">
                  <c:v>30.31</c:v>
                </c:pt>
                <c:pt idx="50">
                  <c:v>30.33</c:v>
                </c:pt>
                <c:pt idx="51">
                  <c:v>30.39</c:v>
                </c:pt>
                <c:pt idx="52">
                  <c:v>30.68</c:v>
                </c:pt>
                <c:pt idx="53">
                  <c:v>30.81</c:v>
                </c:pt>
                <c:pt idx="54">
                  <c:v>31.47</c:v>
                </c:pt>
                <c:pt idx="55">
                  <c:v>32.18</c:v>
                </c:pt>
                <c:pt idx="56">
                  <c:v>32.53</c:v>
                </c:pt>
                <c:pt idx="57">
                  <c:v>32.65</c:v>
                </c:pt>
                <c:pt idx="58">
                  <c:v>33.24</c:v>
                </c:pt>
                <c:pt idx="59">
                  <c:v>33.33</c:v>
                </c:pt>
                <c:pt idx="60">
                  <c:v>33.369999999999997</c:v>
                </c:pt>
                <c:pt idx="61">
                  <c:v>35.29</c:v>
                </c:pt>
                <c:pt idx="62">
                  <c:v>35.950000000000003</c:v>
                </c:pt>
                <c:pt idx="63">
                  <c:v>36.64</c:v>
                </c:pt>
                <c:pt idx="64">
                  <c:v>36.78</c:v>
                </c:pt>
                <c:pt idx="65">
                  <c:v>37.46</c:v>
                </c:pt>
                <c:pt idx="66">
                  <c:v>38.049999999999997</c:v>
                </c:pt>
                <c:pt idx="67">
                  <c:v>41.73</c:v>
                </c:pt>
                <c:pt idx="68">
                  <c:v>43.3</c:v>
                </c:pt>
                <c:pt idx="69">
                  <c:v>46.56</c:v>
                </c:pt>
                <c:pt idx="70">
                  <c:v>47.5</c:v>
                </c:pt>
                <c:pt idx="71">
                  <c:v>52.43</c:v>
                </c:pt>
                <c:pt idx="72">
                  <c:v>54.85</c:v>
                </c:pt>
                <c:pt idx="73">
                  <c:v>55.36</c:v>
                </c:pt>
                <c:pt idx="74" formatCode="&quot;$&quot;#,##0.00_);[Red]\(&quot;$&quot;#,##0.00\)">
                  <c:v>65.02</c:v>
                </c:pt>
              </c:numCache>
            </c:numRef>
          </c:val>
        </c:ser>
        <c:dLbls>
          <c:showLegendKey val="0"/>
          <c:showVal val="0"/>
          <c:showCatName val="0"/>
          <c:showSerName val="0"/>
          <c:showPercent val="0"/>
          <c:showBubbleSize val="0"/>
        </c:dLbls>
        <c:gapWidth val="150"/>
        <c:axId val="601528888"/>
        <c:axId val="601523008"/>
      </c:barChart>
      <c:catAx>
        <c:axId val="601528888"/>
        <c:scaling>
          <c:orientation val="minMax"/>
        </c:scaling>
        <c:delete val="0"/>
        <c:axPos val="b"/>
        <c:numFmt formatCode="General" sourceLinked="0"/>
        <c:majorTickMark val="out"/>
        <c:minorTickMark val="none"/>
        <c:tickLblPos val="nextTo"/>
        <c:txPr>
          <a:bodyPr/>
          <a:lstStyle/>
          <a:p>
            <a:pPr>
              <a:defRPr sz="400"/>
            </a:pPr>
            <a:endParaRPr lang="en-US"/>
          </a:p>
        </c:txPr>
        <c:crossAx val="601523008"/>
        <c:crosses val="autoZero"/>
        <c:auto val="1"/>
        <c:lblAlgn val="ctr"/>
        <c:lblOffset val="100"/>
        <c:tickLblSkip val="1"/>
        <c:noMultiLvlLbl val="0"/>
      </c:catAx>
      <c:valAx>
        <c:axId val="601523008"/>
        <c:scaling>
          <c:orientation val="minMax"/>
        </c:scaling>
        <c:delete val="0"/>
        <c:axPos val="l"/>
        <c:numFmt formatCode="&quot;$&quot;#,##0.00" sourceLinked="1"/>
        <c:majorTickMark val="out"/>
        <c:minorTickMark val="none"/>
        <c:tickLblPos val="nextTo"/>
        <c:crossAx val="601528888"/>
        <c:crosses val="autoZero"/>
        <c:crossBetween val="between"/>
      </c:valAx>
    </c:plotArea>
    <c:plotVisOnly val="1"/>
    <c:dispBlanksAs val="gap"/>
    <c:showDLblsOverMax val="0"/>
  </c:chart>
  <c:txPr>
    <a:bodyPr/>
    <a:lstStyle/>
    <a:p>
      <a:pPr>
        <a:defRPr sz="700" baseline="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49596637843582E-2"/>
          <c:y val="1.6359613053099221E-2"/>
          <c:w val="0.89463286797739239"/>
          <c:h val="0.81285195296272117"/>
        </c:manualLayout>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45.27</c:v>
                </c:pt>
                <c:pt idx="1">
                  <c:v>38.049999999999997</c:v>
                </c:pt>
                <c:pt idx="2">
                  <c:v>56.77</c:v>
                </c:pt>
                <c:pt idx="3">
                  <c:v>38.049999999999997</c:v>
                </c:pt>
                <c:pt idx="4">
                  <c:v>91.27</c:v>
                </c:pt>
                <c:pt idx="5">
                  <c:v>38.049999999999997</c:v>
                </c:pt>
              </c:numCache>
            </c:numRef>
          </c:val>
        </c:ser>
        <c:ser>
          <c:idx val="1"/>
          <c:order val="1"/>
          <c:tx>
            <c:strRef>
              <c:f>Sheet1!$C$1</c:f>
              <c:strCache>
                <c:ptCount val="1"/>
                <c:pt idx="0">
                  <c:v>Maximum Fixed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1">
                  <c:v>7.22</c:v>
                </c:pt>
                <c:pt idx="3">
                  <c:v>17.309999999999999</c:v>
                </c:pt>
                <c:pt idx="5">
                  <c:v>17.309999999999999</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layout>
                <c:manualLayout>
                  <c:x val="-4.601226993865031E-3"/>
                  <c:y val="-4.0901923331809732E-2"/>
                </c:manualLayout>
              </c:layout>
              <c:showLegendKey val="0"/>
              <c:showVal val="1"/>
              <c:showCatName val="0"/>
              <c:showSerName val="0"/>
              <c:showPercent val="0"/>
              <c:showBubbleSize val="0"/>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0</c:v>
                </c:pt>
                <c:pt idx="1">
                  <c:v>0</c:v>
                </c:pt>
                <c:pt idx="2">
                  <c:v>0</c:v>
                </c:pt>
                <c:pt idx="3">
                  <c:v>1.41</c:v>
                </c:pt>
                <c:pt idx="4">
                  <c:v>0</c:v>
                </c:pt>
                <c:pt idx="5">
                  <c:v>35.909999999999997</c:v>
                </c:pt>
              </c:numCache>
            </c:numRef>
          </c:val>
        </c:ser>
        <c:dLbls>
          <c:showLegendKey val="0"/>
          <c:showVal val="0"/>
          <c:showCatName val="0"/>
          <c:showSerName val="0"/>
          <c:showPercent val="0"/>
          <c:showBubbleSize val="0"/>
        </c:dLbls>
        <c:gapWidth val="75"/>
        <c:overlap val="100"/>
        <c:axId val="605422152"/>
        <c:axId val="605422936"/>
      </c:barChart>
      <c:catAx>
        <c:axId val="605422152"/>
        <c:scaling>
          <c:orientation val="minMax"/>
        </c:scaling>
        <c:delete val="0"/>
        <c:axPos val="b"/>
        <c:numFmt formatCode="General" sourceLinked="0"/>
        <c:majorTickMark val="none"/>
        <c:minorTickMark val="none"/>
        <c:tickLblPos val="nextTo"/>
        <c:txPr>
          <a:bodyPr/>
          <a:lstStyle/>
          <a:p>
            <a:pPr>
              <a:defRPr sz="900" b="1"/>
            </a:pPr>
            <a:endParaRPr lang="en-US"/>
          </a:p>
        </c:txPr>
        <c:crossAx val="605422936"/>
        <c:crosses val="autoZero"/>
        <c:auto val="1"/>
        <c:lblAlgn val="ctr"/>
        <c:lblOffset val="100"/>
        <c:noMultiLvlLbl val="0"/>
      </c:catAx>
      <c:valAx>
        <c:axId val="60542293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60542215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0.09406</cdr:x>
      <cdr:y>0.24354</cdr:y>
    </cdr:from>
    <cdr:to>
      <cdr:x>0.36364</cdr:x>
      <cdr:y>0.40366</cdr:y>
    </cdr:to>
    <cdr:sp macro="" textlink="">
      <cdr:nvSpPr>
        <cdr:cNvPr id="3" name="TextBox 12"/>
        <cdr:cNvSpPr txBox="1"/>
      </cdr:nvSpPr>
      <cdr:spPr>
        <a:xfrm xmlns:a="http://schemas.openxmlformats.org/drawingml/2006/main">
          <a:off x="778854" y="983046"/>
          <a:ext cx="2232231"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a:t>
          </a:r>
          <a:r>
            <a:rPr lang="en-CA" sz="900" dirty="0">
              <a:latin typeface="Arial" panose="020B0604020202020204" pitchFamily="34" charset="0"/>
              <a:cs typeface="Arial" panose="020B0604020202020204" pitchFamily="34" charset="0"/>
            </a:rPr>
            <a:t>0</a:t>
          </a:r>
        </a:p>
      </cdr:txBody>
    </cdr:sp>
  </cdr:relSizeAnchor>
</c:userShapes>
</file>

<file path=ppt/drawings/drawing2.xml><?xml version="1.0" encoding="utf-8"?>
<c:userShapes xmlns:c="http://schemas.openxmlformats.org/drawingml/2006/chart">
  <cdr:relSizeAnchor xmlns:cdr="http://schemas.openxmlformats.org/drawingml/2006/chartDrawing">
    <cdr:from>
      <cdr:x>0.09311</cdr:x>
      <cdr:y>0.09724</cdr:y>
    </cdr:from>
    <cdr:to>
      <cdr:x>0.36269</cdr:x>
      <cdr:y>0.29606</cdr:y>
    </cdr:to>
    <cdr:sp macro="" textlink="">
      <cdr:nvSpPr>
        <cdr:cNvPr id="3" name="TextBox 12"/>
        <cdr:cNvSpPr txBox="1"/>
      </cdr:nvSpPr>
      <cdr:spPr>
        <a:xfrm xmlns:a="http://schemas.openxmlformats.org/drawingml/2006/main">
          <a:off x="770954" y="383834"/>
          <a:ext cx="2232231" cy="784830"/>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Existing RRRP: $60.50 </a:t>
          </a:r>
        </a:p>
        <a:p xmlns:a="http://schemas.openxmlformats.org/drawingml/2006/main">
          <a:pPr algn="ctr"/>
          <a:r>
            <a:rPr lang="en-CA" sz="900" smtClean="0">
              <a:latin typeface="Arial" panose="020B0604020202020204" pitchFamily="34" charset="0"/>
              <a:cs typeface="Arial" panose="020B0604020202020204" pitchFamily="34" charset="0"/>
            </a:rPr>
            <a:t>Benefit Amount</a:t>
          </a:r>
          <a:r>
            <a:rPr lang="en-CA" sz="900" dirty="0" smtClean="0">
              <a:latin typeface="Arial" panose="020B0604020202020204" pitchFamily="34" charset="0"/>
              <a:cs typeface="Arial" panose="020B0604020202020204" pitchFamily="34" charset="0"/>
            </a:rPr>
            <a:t>: 0</a:t>
          </a:r>
          <a:endParaRPr lang="en-CA" sz="900"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0.07951</cdr:x>
      <cdr:y>0.58328</cdr:y>
    </cdr:from>
    <cdr:to>
      <cdr:x>0.13303</cdr:x>
      <cdr:y>0.60274</cdr:y>
    </cdr:to>
    <cdr:sp macro="" textlink="">
      <cdr:nvSpPr>
        <cdr:cNvPr id="2" name="Rectangle 1"/>
        <cdr:cNvSpPr/>
      </cdr:nvSpPr>
      <cdr:spPr>
        <a:xfrm xmlns:a="http://schemas.openxmlformats.org/drawingml/2006/main">
          <a:off x="658416" y="3010984"/>
          <a:ext cx="443167" cy="100455"/>
        </a:xfrm>
        <a:prstGeom xmlns:a="http://schemas.openxmlformats.org/drawingml/2006/main" prst="rect">
          <a:avLst/>
        </a:prstGeom>
        <a:solidFill xmlns:a="http://schemas.openxmlformats.org/drawingml/2006/main">
          <a:srgbClr val="FFC0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0.07951</cdr:x>
      <cdr:y>0.62689</cdr:y>
    </cdr:from>
    <cdr:to>
      <cdr:x>0.13305</cdr:x>
      <cdr:y>0.64635</cdr:y>
    </cdr:to>
    <cdr:sp macro="" textlink="">
      <cdr:nvSpPr>
        <cdr:cNvPr id="4" name="Rectangle 3"/>
        <cdr:cNvSpPr/>
      </cdr:nvSpPr>
      <cdr:spPr>
        <a:xfrm xmlns:a="http://schemas.openxmlformats.org/drawingml/2006/main">
          <a:off x="658416" y="3236105"/>
          <a:ext cx="443250" cy="100455"/>
        </a:xfrm>
        <a:prstGeom xmlns:a="http://schemas.openxmlformats.org/drawingml/2006/main" prst="rect">
          <a:avLst/>
        </a:prstGeom>
        <a:solidFill xmlns:a="http://schemas.openxmlformats.org/drawingml/2006/main">
          <a:srgbClr val="92D05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0.13044</cdr:x>
      <cdr:y>0.61975</cdr:y>
    </cdr:from>
    <cdr:to>
      <cdr:x>0.25344</cdr:x>
      <cdr:y>0.65477</cdr:y>
    </cdr:to>
    <cdr:sp macro="" textlink="">
      <cdr:nvSpPr>
        <cdr:cNvPr id="5" name="TextBox 4"/>
        <cdr:cNvSpPr txBox="1"/>
      </cdr:nvSpPr>
      <cdr:spPr>
        <a:xfrm xmlns:a="http://schemas.openxmlformats.org/drawingml/2006/main">
          <a:off x="1080120" y="3199244"/>
          <a:ext cx="1018489" cy="1807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800" dirty="0"/>
            <a:t>&lt;650</a:t>
          </a:r>
          <a:r>
            <a:rPr lang="en-CA" sz="800" baseline="0" dirty="0"/>
            <a:t> </a:t>
          </a:r>
          <a:r>
            <a:rPr lang="en-CA" sz="800" baseline="0" dirty="0" smtClean="0"/>
            <a:t>kWh</a:t>
          </a:r>
          <a:endParaRPr lang="en-CA" sz="800" dirty="0"/>
        </a:p>
      </cdr:txBody>
    </cdr:sp>
  </cdr:relSizeAnchor>
  <cdr:relSizeAnchor xmlns:cdr="http://schemas.openxmlformats.org/drawingml/2006/chartDrawing">
    <cdr:from>
      <cdr:x>0.13044</cdr:x>
      <cdr:y>0.57791</cdr:y>
    </cdr:from>
    <cdr:to>
      <cdr:x>0.28984</cdr:x>
      <cdr:y>0.61293</cdr:y>
    </cdr:to>
    <cdr:sp macro="" textlink="">
      <cdr:nvSpPr>
        <cdr:cNvPr id="6" name="TextBox 1"/>
        <cdr:cNvSpPr txBox="1"/>
      </cdr:nvSpPr>
      <cdr:spPr>
        <a:xfrm xmlns:a="http://schemas.openxmlformats.org/drawingml/2006/main">
          <a:off x="1080120" y="2983220"/>
          <a:ext cx="1319895" cy="1807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650</a:t>
          </a:r>
          <a:r>
            <a:rPr lang="en-CA" sz="800" baseline="0" dirty="0"/>
            <a:t> - 750 </a:t>
          </a:r>
          <a:r>
            <a:rPr lang="en-CA" sz="800" baseline="0" dirty="0" smtClean="0"/>
            <a:t>kWh</a:t>
          </a:r>
          <a:endParaRPr lang="en-CA" sz="800" dirty="0"/>
        </a:p>
      </cdr:txBody>
    </cdr:sp>
  </cdr:relSizeAnchor>
  <cdr:relSizeAnchor xmlns:cdr="http://schemas.openxmlformats.org/drawingml/2006/chartDrawing">
    <cdr:from>
      <cdr:x>0.13914</cdr:x>
      <cdr:y>0.52211</cdr:y>
    </cdr:from>
    <cdr:to>
      <cdr:x>0.26215</cdr:x>
      <cdr:y>0.55713</cdr:y>
    </cdr:to>
    <cdr:sp macro="" textlink="">
      <cdr:nvSpPr>
        <cdr:cNvPr id="7" name="TextBox 1"/>
        <cdr:cNvSpPr txBox="1"/>
      </cdr:nvSpPr>
      <cdr:spPr>
        <a:xfrm xmlns:a="http://schemas.openxmlformats.org/drawingml/2006/main">
          <a:off x="1152128" y="2695188"/>
          <a:ext cx="1018572" cy="1807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&gt;750</a:t>
          </a:r>
          <a:r>
            <a:rPr lang="en-CA" sz="800" baseline="0" dirty="0"/>
            <a:t> </a:t>
          </a:r>
          <a:r>
            <a:rPr lang="en-CA" sz="800" baseline="0" dirty="0" smtClean="0"/>
            <a:t>kWh</a:t>
          </a:r>
          <a:endParaRPr lang="en-CA" sz="800" dirty="0"/>
        </a:p>
      </cdr:txBody>
    </cdr:sp>
  </cdr:relSizeAnchor>
</c:userShapes>
</file>

<file path=ppt/drawings/drawing4.xml><?xml version="1.0" encoding="utf-8"?>
<c:userShapes xmlns:c="http://schemas.openxmlformats.org/drawingml/2006/chart">
  <cdr:relSizeAnchor xmlns:cdr="http://schemas.openxmlformats.org/drawingml/2006/chartDrawing">
    <cdr:from>
      <cdr:x>0.09202</cdr:x>
      <cdr:y>0.08886</cdr:y>
    </cdr:from>
    <cdr:to>
      <cdr:x>0.45092</cdr:x>
      <cdr:y>0.23697</cdr:y>
    </cdr:to>
    <cdr:sp macro="" textlink="">
      <cdr:nvSpPr>
        <cdr:cNvPr id="2" name="TextBox 1"/>
        <cdr:cNvSpPr txBox="1"/>
      </cdr:nvSpPr>
      <cdr:spPr>
        <a:xfrm xmlns:a="http://schemas.openxmlformats.org/drawingml/2006/main">
          <a:off x="762000" y="432047"/>
          <a:ext cx="2971800"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0.07082</cdr:x>
      <cdr:y>0.07405</cdr:y>
    </cdr:from>
    <cdr:to>
      <cdr:x>0.41867</cdr:x>
      <cdr:y>0.11848</cdr:y>
    </cdr:to>
    <cdr:sp macro="" textlink="">
      <cdr:nvSpPr>
        <cdr:cNvPr id="3" name="TextBox 2"/>
        <cdr:cNvSpPr txBox="1"/>
      </cdr:nvSpPr>
      <cdr:spPr>
        <a:xfrm xmlns:a="http://schemas.openxmlformats.org/drawingml/2006/main">
          <a:off x="586408" y="360039"/>
          <a:ext cx="2880338" cy="21601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dirty="0" smtClean="0">
              <a:solidFill>
                <a:srgbClr val="FF0000"/>
              </a:solidFill>
            </a:rPr>
            <a:t>Monthly Fully Fixed Rate: $47.50</a:t>
          </a:r>
          <a:endParaRPr lang="en-CA" dirty="0">
            <a:solidFill>
              <a:srgbClr val="FF0000"/>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0.07082</cdr:x>
      <cdr:y>0.07405</cdr:y>
    </cdr:from>
    <cdr:to>
      <cdr:x>0.39376</cdr:x>
      <cdr:y>0.13329</cdr:y>
    </cdr:to>
    <cdr:sp macro="" textlink="">
      <cdr:nvSpPr>
        <cdr:cNvPr id="2" name="TextBox 1"/>
        <cdr:cNvSpPr txBox="1"/>
      </cdr:nvSpPr>
      <cdr:spPr>
        <a:xfrm xmlns:a="http://schemas.openxmlformats.org/drawingml/2006/main">
          <a:off x="586408" y="360039"/>
          <a:ext cx="2674072" cy="288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dirty="0" smtClean="0">
              <a:solidFill>
                <a:srgbClr val="FF0000"/>
              </a:solidFill>
            </a:rPr>
            <a:t>Monthly Fully Fixed Rate: $52.43</a:t>
          </a:r>
          <a:endParaRPr lang="en-CA" dirty="0">
            <a:solidFill>
              <a:srgbClr val="FF0000"/>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0.123</cdr:x>
      <cdr:y>0.08886</cdr:y>
    </cdr:from>
    <cdr:to>
      <cdr:x>0.54041</cdr:x>
      <cdr:y>0.16291</cdr:y>
    </cdr:to>
    <cdr:sp macro="" textlink="">
      <cdr:nvSpPr>
        <cdr:cNvPr id="2" name="TextBox 1"/>
        <cdr:cNvSpPr txBox="1"/>
      </cdr:nvSpPr>
      <cdr:spPr>
        <a:xfrm xmlns:a="http://schemas.openxmlformats.org/drawingml/2006/main">
          <a:off x="1018456" y="432047"/>
          <a:ext cx="3456384"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0.07951</cdr:x>
      <cdr:y>0.09088</cdr:y>
    </cdr:from>
    <cdr:to>
      <cdr:x>0.3665</cdr:x>
      <cdr:y>0.15012</cdr:y>
    </cdr:to>
    <cdr:sp macro="" textlink="">
      <cdr:nvSpPr>
        <cdr:cNvPr id="3" name="TextBox 2"/>
        <cdr:cNvSpPr txBox="1"/>
      </cdr:nvSpPr>
      <cdr:spPr>
        <a:xfrm xmlns:a="http://schemas.openxmlformats.org/drawingml/2006/main">
          <a:off x="658416" y="441856"/>
          <a:ext cx="2376310" cy="2880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dirty="0" smtClean="0">
              <a:solidFill>
                <a:srgbClr val="FF0000"/>
              </a:solidFill>
            </a:rPr>
            <a:t>Monthly Fixed Rate: $46.56</a:t>
          </a:r>
        </a:p>
        <a:p xmlns:a="http://schemas.openxmlformats.org/drawingml/2006/main">
          <a:endParaRPr lang="en-CA" sz="1100" dirty="0"/>
        </a:p>
      </cdr:txBody>
    </cdr:sp>
  </cdr:relSizeAnchor>
  <cdr:relSizeAnchor xmlns:cdr="http://schemas.openxmlformats.org/drawingml/2006/chartDrawing">
    <cdr:from>
      <cdr:x>0.40127</cdr:x>
      <cdr:y>0.2814</cdr:y>
    </cdr:from>
    <cdr:to>
      <cdr:x>0.69503</cdr:x>
      <cdr:y>0.93306</cdr:y>
    </cdr:to>
    <cdr:sp macro="" textlink="">
      <cdr:nvSpPr>
        <cdr:cNvPr id="6" name="Rectangle 5"/>
        <cdr:cNvSpPr/>
      </cdr:nvSpPr>
      <cdr:spPr>
        <a:xfrm xmlns:a="http://schemas.openxmlformats.org/drawingml/2006/main">
          <a:off x="3322712" y="1368151"/>
          <a:ext cx="2432417" cy="3168352"/>
        </a:xfrm>
        <a:prstGeom xmlns:a="http://schemas.openxmlformats.org/drawingml/2006/main" prst="rect">
          <a:avLst/>
        </a:prstGeom>
        <a:noFill xmlns:a="http://schemas.openxmlformats.org/drawingml/2006/main"/>
        <a:ln xmlns:a="http://schemas.openxmlformats.org/drawingml/2006/main">
          <a:solidFill>
            <a:schemeClr val="accent3">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CA"/>
        </a:p>
      </cdr:txBody>
    </cdr:sp>
  </cdr:relSizeAnchor>
</c:userShapes>
</file>

<file path=ppt/drawings/drawing7.xml><?xml version="1.0" encoding="utf-8"?>
<c:userShapes xmlns:c="http://schemas.openxmlformats.org/drawingml/2006/chart">
  <cdr:relSizeAnchor xmlns:cdr="http://schemas.openxmlformats.org/drawingml/2006/chartDrawing">
    <cdr:from>
      <cdr:x>0.06212</cdr:x>
      <cdr:y>0.08886</cdr:y>
    </cdr:from>
    <cdr:to>
      <cdr:x>0.38505</cdr:x>
      <cdr:y>0.1481</cdr:y>
    </cdr:to>
    <cdr:sp macro="" textlink="">
      <cdr:nvSpPr>
        <cdr:cNvPr id="2" name="TextBox 1"/>
        <cdr:cNvSpPr txBox="1"/>
      </cdr:nvSpPr>
      <cdr:spPr>
        <a:xfrm xmlns:a="http://schemas.openxmlformats.org/drawingml/2006/main">
          <a:off x="514400" y="432047"/>
          <a:ext cx="2673990" cy="2880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dirty="0" smtClean="0">
              <a:solidFill>
                <a:srgbClr val="FF0000"/>
              </a:solidFill>
            </a:rPr>
            <a:t>Monthly Fully Fixed Rate: $41.73</a:t>
          </a:r>
          <a:endParaRPr lang="en-CA" dirty="0">
            <a:solidFill>
              <a:srgbClr val="FF0000"/>
            </a:solidFill>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0.1143</cdr:x>
      <cdr:y>0.22808</cdr:y>
    </cdr:from>
    <cdr:to>
      <cdr:x>0.16782</cdr:x>
      <cdr:y>0.24754</cdr:y>
    </cdr:to>
    <cdr:sp macro="" textlink="">
      <cdr:nvSpPr>
        <cdr:cNvPr id="2" name="Rectangle 1"/>
        <cdr:cNvSpPr/>
      </cdr:nvSpPr>
      <cdr:spPr>
        <a:xfrm xmlns:a="http://schemas.openxmlformats.org/drawingml/2006/main">
          <a:off x="946448" y="1129680"/>
          <a:ext cx="443167" cy="96385"/>
        </a:xfrm>
        <a:prstGeom xmlns:a="http://schemas.openxmlformats.org/drawingml/2006/main" prst="rect">
          <a:avLst/>
        </a:prstGeom>
        <a:solidFill xmlns:a="http://schemas.openxmlformats.org/drawingml/2006/main">
          <a:srgbClr val="FFC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0.1143</cdr:x>
      <cdr:y>0.18447</cdr:y>
    </cdr:from>
    <cdr:to>
      <cdr:x>0.16783</cdr:x>
      <cdr:y>0.20393</cdr:y>
    </cdr:to>
    <cdr:sp macro="" textlink="">
      <cdr:nvSpPr>
        <cdr:cNvPr id="3" name="Rectangle 2"/>
        <cdr:cNvSpPr/>
      </cdr:nvSpPr>
      <cdr:spPr>
        <a:xfrm xmlns:a="http://schemas.openxmlformats.org/drawingml/2006/main">
          <a:off x="946448" y="913656"/>
          <a:ext cx="443250" cy="96385"/>
        </a:xfrm>
        <a:prstGeom xmlns:a="http://schemas.openxmlformats.org/drawingml/2006/main" prst="rect">
          <a:avLst/>
        </a:prstGeom>
        <a:solidFill xmlns:a="http://schemas.openxmlformats.org/drawingml/2006/main">
          <a:srgbClr val="FF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0.1143</cdr:x>
      <cdr:y>0.27169</cdr:y>
    </cdr:from>
    <cdr:to>
      <cdr:x>0.16783</cdr:x>
      <cdr:y>0.29115</cdr:y>
    </cdr:to>
    <cdr:sp macro="" textlink="">
      <cdr:nvSpPr>
        <cdr:cNvPr id="4" name="Rectangle 3"/>
        <cdr:cNvSpPr/>
      </cdr:nvSpPr>
      <cdr:spPr>
        <a:xfrm xmlns:a="http://schemas.openxmlformats.org/drawingml/2006/main">
          <a:off x="946448" y="1345704"/>
          <a:ext cx="443250" cy="96385"/>
        </a:xfrm>
        <a:prstGeom xmlns:a="http://schemas.openxmlformats.org/drawingml/2006/main" prst="rect">
          <a:avLst/>
        </a:prstGeom>
        <a:solidFill xmlns:a="http://schemas.openxmlformats.org/drawingml/2006/main">
          <a:srgbClr val="92D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0.1702</cdr:x>
      <cdr:y>0.25716</cdr:y>
    </cdr:from>
    <cdr:to>
      <cdr:x>0.2932</cdr:x>
      <cdr:y>0.29218</cdr:y>
    </cdr:to>
    <cdr:sp macro="" textlink="">
      <cdr:nvSpPr>
        <cdr:cNvPr id="5" name="TextBox 4"/>
        <cdr:cNvSpPr txBox="1"/>
      </cdr:nvSpPr>
      <cdr:spPr>
        <a:xfrm xmlns:a="http://schemas.openxmlformats.org/drawingml/2006/main">
          <a:off x="1409311" y="1273696"/>
          <a:ext cx="1018489" cy="1734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800" dirty="0"/>
            <a:t>&lt;650</a:t>
          </a:r>
          <a:r>
            <a:rPr lang="en-CA" sz="800" baseline="0" dirty="0"/>
            <a:t> </a:t>
          </a:r>
          <a:r>
            <a:rPr lang="en-CA" sz="800" baseline="0" dirty="0" smtClean="0"/>
            <a:t>kWh</a:t>
          </a:r>
          <a:endParaRPr lang="en-CA" sz="800" dirty="0"/>
        </a:p>
      </cdr:txBody>
    </cdr:sp>
  </cdr:relSizeAnchor>
  <cdr:relSizeAnchor xmlns:cdr="http://schemas.openxmlformats.org/drawingml/2006/chartDrawing">
    <cdr:from>
      <cdr:x>0.17517</cdr:x>
      <cdr:y>0.21487</cdr:y>
    </cdr:from>
    <cdr:to>
      <cdr:x>0.33457</cdr:x>
      <cdr:y>0.24989</cdr:y>
    </cdr:to>
    <cdr:sp macro="" textlink="">
      <cdr:nvSpPr>
        <cdr:cNvPr id="6" name="TextBox 1"/>
        <cdr:cNvSpPr txBox="1"/>
      </cdr:nvSpPr>
      <cdr:spPr>
        <a:xfrm xmlns:a="http://schemas.openxmlformats.org/drawingml/2006/main">
          <a:off x="1450504" y="1064237"/>
          <a:ext cx="1319896" cy="1734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650</a:t>
          </a:r>
          <a:r>
            <a:rPr lang="en-CA" sz="800" baseline="0" dirty="0"/>
            <a:t> - 750 </a:t>
          </a:r>
          <a:r>
            <a:rPr lang="en-CA" sz="800" baseline="0" dirty="0" smtClean="0"/>
            <a:t>kWh</a:t>
          </a:r>
          <a:endParaRPr lang="en-CA" sz="800" dirty="0"/>
        </a:p>
      </cdr:txBody>
    </cdr:sp>
  </cdr:relSizeAnchor>
  <cdr:relSizeAnchor xmlns:cdr="http://schemas.openxmlformats.org/drawingml/2006/chartDrawing">
    <cdr:from>
      <cdr:x>0.18387</cdr:x>
      <cdr:y>0.16993</cdr:y>
    </cdr:from>
    <cdr:to>
      <cdr:x>0.30688</cdr:x>
      <cdr:y>0.20495</cdr:y>
    </cdr:to>
    <cdr:sp macro="" textlink="">
      <cdr:nvSpPr>
        <cdr:cNvPr id="7" name="TextBox 1"/>
        <cdr:cNvSpPr txBox="1"/>
      </cdr:nvSpPr>
      <cdr:spPr>
        <a:xfrm xmlns:a="http://schemas.openxmlformats.org/drawingml/2006/main">
          <a:off x="1522512" y="841648"/>
          <a:ext cx="1018572" cy="1734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&gt;750</a:t>
          </a:r>
          <a:r>
            <a:rPr lang="en-CA" sz="800" baseline="0" dirty="0"/>
            <a:t> </a:t>
          </a:r>
          <a:r>
            <a:rPr lang="en-CA" sz="800" baseline="0" dirty="0" smtClean="0"/>
            <a:t>kWh</a:t>
          </a:r>
          <a:endParaRPr lang="en-CA" sz="8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10/18/2018</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10/18/2018</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A0AA00CD-2881-44B1-B79E-7AEDBD6B0BBF}" type="slidenum">
              <a:rPr lang="en-CA">
                <a:solidFill>
                  <a:prstClr val="black"/>
                </a:solidFill>
              </a:rPr>
              <a:pPr/>
              <a:t>39</a:t>
            </a:fld>
            <a:endParaRPr lang="en-CA">
              <a:solidFill>
                <a:prstClr val="black"/>
              </a:solidFill>
            </a:endParaRPr>
          </a:p>
        </p:txBody>
      </p:sp>
    </p:spTree>
    <p:extLst>
      <p:ext uri="{BB962C8B-B14F-4D97-AF65-F5344CB8AC3E}">
        <p14:creationId xmlns:p14="http://schemas.microsoft.com/office/powerpoint/2010/main" val="273652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Rate Mitigation Plan Options</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US" sz="2400" b="0" dirty="0" smtClean="0">
                <a:latin typeface="Arial" panose="020B0604020202020204" pitchFamily="34" charset="0"/>
                <a:cs typeface="Arial" panose="020B0604020202020204" pitchFamily="34" charset="0"/>
              </a:rPr>
              <a:t>Working Draft</a:t>
            </a:r>
            <a:endParaRPr lang="en-CA" sz="2400" b="0" dirty="0">
              <a:solidFill>
                <a:srgbClr val="C000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February 8,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1c. </a:t>
            </a:r>
            <a:r>
              <a:rPr lang="en-CA" sz="2400" b="0" dirty="0">
                <a:latin typeface="Arial" panose="020B0604020202020204" pitchFamily="34" charset="0"/>
                <a:cs typeface="Arial" panose="020B0604020202020204" pitchFamily="34" charset="0"/>
              </a:rPr>
              <a:t>GA </a:t>
            </a:r>
            <a:r>
              <a:rPr lang="en-CA" sz="2400" b="0" dirty="0" smtClean="0">
                <a:latin typeface="Arial" panose="020B0604020202020204" pitchFamily="34" charset="0"/>
                <a:cs typeface="Arial" panose="020B0604020202020204" pitchFamily="34" charset="0"/>
              </a:rPr>
              <a:t>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$4.7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9" name="TextBox 8"/>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1.2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748304693"/>
              </p:ext>
            </p:extLst>
          </p:nvPr>
        </p:nvGraphicFramePr>
        <p:xfrm>
          <a:off x="539552" y="1196752"/>
          <a:ext cx="8036860" cy="28572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152720930"/>
              </p:ext>
            </p:extLst>
          </p:nvPr>
        </p:nvGraphicFramePr>
        <p:xfrm>
          <a:off x="72008" y="4293096"/>
          <a:ext cx="8964482" cy="1296145"/>
        </p:xfrm>
        <a:graphic>
          <a:graphicData uri="http://schemas.openxmlformats.org/drawingml/2006/table">
            <a:tbl>
              <a:tblPr/>
              <a:tblGrid>
                <a:gridCol w="1486661"/>
                <a:gridCol w="249261"/>
                <a:gridCol w="249261"/>
                <a:gridCol w="249261"/>
                <a:gridCol w="249261"/>
                <a:gridCol w="249261"/>
                <a:gridCol w="249261"/>
                <a:gridCol w="249261"/>
                <a:gridCol w="249261"/>
                <a:gridCol w="249261"/>
                <a:gridCol w="249261"/>
                <a:gridCol w="249261"/>
                <a:gridCol w="249261"/>
                <a:gridCol w="222554"/>
                <a:gridCol w="222554"/>
                <a:gridCol w="222554"/>
                <a:gridCol w="222554"/>
                <a:gridCol w="222554"/>
                <a:gridCol w="222554"/>
                <a:gridCol w="222554"/>
                <a:gridCol w="222554"/>
                <a:gridCol w="222554"/>
                <a:gridCol w="222554"/>
                <a:gridCol w="222554"/>
                <a:gridCol w="222554"/>
                <a:gridCol w="222554"/>
                <a:gridCol w="222554"/>
                <a:gridCol w="222554"/>
                <a:gridCol w="222554"/>
                <a:gridCol w="222554"/>
                <a:gridCol w="249261"/>
                <a:gridCol w="249261"/>
                <a:gridCol w="204749"/>
              </a:tblGrid>
              <a:tr h="361763">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63830">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6722">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830">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59221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280920" cy="720080"/>
          </a:xfrm>
        </p:spPr>
        <p:txBody>
          <a:bodyPr>
            <a:noAutofit/>
          </a:bodyPr>
          <a:lstStyle/>
          <a:p>
            <a:r>
              <a:rPr lang="en-CA" b="0" dirty="0" smtClean="0">
                <a:latin typeface="Arial" panose="020B0604020202020204" pitchFamily="34" charset="0"/>
                <a:cs typeface="Arial" panose="020B0604020202020204" pitchFamily="34" charset="0"/>
              </a:rPr>
              <a:t>1d. GA Smoothing for </a:t>
            </a:r>
            <a:r>
              <a:rPr lang="en-CA" b="0" u="sng" dirty="0" smtClean="0">
                <a:latin typeface="Arial" panose="020B0604020202020204" pitchFamily="34" charset="0"/>
                <a:cs typeface="Arial" panose="020B0604020202020204" pitchFamily="34" charset="0"/>
              </a:rPr>
              <a:t>RPP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72706805"/>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126</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11759713"/>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400311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1d. GA Smoothing for </a:t>
            </a:r>
            <a:r>
              <a:rPr lang="en-CA" sz="2400" b="0" u="sng" dirty="0" smtClean="0">
                <a:latin typeface="Arial" panose="020B0604020202020204" pitchFamily="34" charset="0"/>
                <a:cs typeface="Arial" panose="020B0604020202020204" pitchFamily="34" charset="0"/>
              </a:rPr>
              <a:t>RPP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$2.2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$3.2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550016438"/>
              </p:ext>
            </p:extLst>
          </p:nvPr>
        </p:nvGraphicFramePr>
        <p:xfrm>
          <a:off x="467544" y="1268760"/>
          <a:ext cx="8104096" cy="28572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558872116"/>
              </p:ext>
            </p:extLst>
          </p:nvPr>
        </p:nvGraphicFramePr>
        <p:xfrm>
          <a:off x="100037" y="4221088"/>
          <a:ext cx="8864442" cy="1368152"/>
        </p:xfrm>
        <a:graphic>
          <a:graphicData uri="http://schemas.openxmlformats.org/drawingml/2006/table">
            <a:tbl>
              <a:tblPr/>
              <a:tblGrid>
                <a:gridCol w="1483329"/>
                <a:gridCol w="248702"/>
                <a:gridCol w="248702"/>
                <a:gridCol w="248702"/>
                <a:gridCol w="248702"/>
                <a:gridCol w="248702"/>
                <a:gridCol w="248702"/>
                <a:gridCol w="248702"/>
                <a:gridCol w="248702"/>
                <a:gridCol w="248702"/>
                <a:gridCol w="222055"/>
                <a:gridCol w="248702"/>
                <a:gridCol w="248702"/>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04291"/>
              </a:tblGrid>
              <a:tr h="381860">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84043">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06">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043">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13347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1e. GA Smoothing for </a:t>
            </a:r>
            <a:r>
              <a:rPr lang="en-CA" b="0" u="sng" dirty="0" smtClean="0">
                <a:latin typeface="Arial" panose="020B0604020202020204" pitchFamily="34" charset="0"/>
                <a:cs typeface="Arial" panose="020B0604020202020204" pitchFamily="34" charset="0"/>
              </a:rPr>
              <a:t>RPP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20%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MW customer 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105380856"/>
              </p:ext>
            </p:extLst>
          </p:nvPr>
        </p:nvGraphicFramePr>
        <p:xfrm>
          <a:off x="774700" y="1388740"/>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142</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dirty="0">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-20%</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029431322"/>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dirty="0">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dirty="0">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dirty="0">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342804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1e. GA Smoothing for </a:t>
            </a:r>
            <a:r>
              <a:rPr lang="en-CA" sz="2400" b="0" u="sng" dirty="0" smtClean="0">
                <a:latin typeface="Arial" panose="020B0604020202020204" pitchFamily="34" charset="0"/>
                <a:cs typeface="Arial" panose="020B0604020202020204" pitchFamily="34" charset="0"/>
              </a:rPr>
              <a:t>RPP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$1.5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$1.5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2124583110"/>
              </p:ext>
            </p:extLst>
          </p:nvPr>
        </p:nvGraphicFramePr>
        <p:xfrm>
          <a:off x="251520" y="1268760"/>
          <a:ext cx="8686800" cy="301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73626122"/>
              </p:ext>
            </p:extLst>
          </p:nvPr>
        </p:nvGraphicFramePr>
        <p:xfrm>
          <a:off x="234037" y="4365104"/>
          <a:ext cx="8730463" cy="1296143"/>
        </p:xfrm>
        <a:graphic>
          <a:graphicData uri="http://schemas.openxmlformats.org/drawingml/2006/table">
            <a:tbl>
              <a:tblPr/>
              <a:tblGrid>
                <a:gridCol w="2288797"/>
                <a:gridCol w="220228"/>
                <a:gridCol w="220228"/>
                <a:gridCol w="220228"/>
                <a:gridCol w="220228"/>
                <a:gridCol w="220228"/>
                <a:gridCol w="220228"/>
                <a:gridCol w="196632"/>
                <a:gridCol w="220228"/>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96632"/>
                <a:gridCol w="180902"/>
              </a:tblGrid>
              <a:tr h="477527">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272872">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2872">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2872">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60474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Smoothing – Considerations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80000" cy="4802088"/>
          </a:xfrm>
        </p:spPr>
        <p:txBody>
          <a:bodyPr>
            <a:noAutofit/>
          </a:bodyPr>
          <a:lstStyle/>
          <a:p>
            <a:pPr marL="285750" lvl="1">
              <a:spcBef>
                <a:spcPts val="300"/>
              </a:spcBef>
              <a:buFont typeface="Arial" panose="020B0604020202020204" pitchFamily="34" charset="0"/>
              <a:buChar char="•"/>
            </a:pPr>
            <a:r>
              <a:rPr lang="en-CA" smtClean="0">
                <a:latin typeface="Arial" panose="020B0604020202020204" pitchFamily="34" charset="0"/>
                <a:cs typeface="Arial" panose="020B0604020202020204" pitchFamily="34" charset="0"/>
              </a:rPr>
              <a:t>Borrowing </a:t>
            </a:r>
            <a:r>
              <a:rPr lang="en-CA">
                <a:latin typeface="Arial" panose="020B0604020202020204" pitchFamily="34" charset="0"/>
                <a:cs typeface="Arial" panose="020B0604020202020204" pitchFamily="34" charset="0"/>
              </a:rPr>
              <a:t>money to </a:t>
            </a:r>
            <a:r>
              <a:rPr lang="en-CA" smtClean="0">
                <a:latin typeface="Arial" panose="020B0604020202020204" pitchFamily="34" charset="0"/>
                <a:cs typeface="Arial" panose="020B0604020202020204" pitchFamily="34" charset="0"/>
              </a:rPr>
              <a:t>smooth the Global Adjustment (GA), </a:t>
            </a:r>
            <a:r>
              <a:rPr lang="en-CA">
                <a:latin typeface="Arial" panose="020B0604020202020204" pitchFamily="34" charset="0"/>
                <a:cs typeface="Arial" panose="020B0604020202020204" pitchFamily="34" charset="0"/>
              </a:rPr>
              <a:t>while lowering costs in the short term, results in a more rapid rise in electricity prices beyond the rate of increase already expected. </a:t>
            </a:r>
            <a:endParaRPr lang="en-CA" dirty="0" smtClean="0">
              <a:latin typeface="Arial" panose="020B0604020202020204" pitchFamily="34" charset="0"/>
              <a:cs typeface="Arial" panose="020B0604020202020204" pitchFamily="34" charset="0"/>
            </a:endParaRPr>
          </a:p>
          <a:p>
            <a:pPr marL="742950" lvl="2" indent="-285750">
              <a:spcBef>
                <a:spcPts val="300"/>
              </a:spcBef>
              <a:buFont typeface="Arial" panose="020B0604020202020204" pitchFamily="34" charset="0"/>
              <a:buChar char="−"/>
            </a:pPr>
            <a:r>
              <a:rPr lang="en-CA" sz="1400" smtClean="0">
                <a:latin typeface="Arial" panose="020B0604020202020204" pitchFamily="34" charset="0"/>
                <a:cs typeface="Arial" panose="020B0604020202020204" pitchFamily="34" charset="0"/>
              </a:rPr>
              <a:t>In addition, should </a:t>
            </a:r>
            <a:r>
              <a:rPr lang="en-CA" sz="1400">
                <a:latin typeface="Arial" panose="020B0604020202020204" pitchFamily="34" charset="0"/>
                <a:cs typeface="Arial" panose="020B0604020202020204" pitchFamily="34" charset="0"/>
              </a:rPr>
              <a:t>Ontario electricity demand be lower than forecasted, the cost of paying off the debt will be spread over a smaller pool of consumption, further increasing future costs for individual ratepayers.</a:t>
            </a:r>
          </a:p>
          <a:p>
            <a:pPr marL="280988" lvl="1" indent="-280988">
              <a:buSzTx/>
              <a:buFont typeface="Arial" panose="020B0604020202020204" pitchFamily="34" charset="0"/>
              <a:buChar char="•"/>
            </a:pPr>
            <a:endParaRPr lang="en-CA" sz="11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r>
              <a:rPr lang="en-CA" smtClean="0">
                <a:latin typeface="Arial" panose="020B0604020202020204" pitchFamily="34" charset="0"/>
                <a:cs typeface="Arial" panose="020B0604020202020204" pitchFamily="34" charset="0"/>
              </a:rPr>
              <a:t>If Class B electricity consumers, such as commercial and small industries, do not receive the benefit of GA smoothing (i.e., because it is only targeted to RPP consumers)</a:t>
            </a:r>
            <a:r>
              <a:rPr lang="en-CA">
                <a:latin typeface="Arial" panose="020B0604020202020204" pitchFamily="34" charset="0"/>
                <a:cs typeface="Arial" panose="020B0604020202020204" pitchFamily="34" charset="0"/>
              </a:rPr>
              <a:t> </a:t>
            </a:r>
            <a:r>
              <a:rPr lang="en-CA" smtClean="0">
                <a:latin typeface="Arial" panose="020B0604020202020204" pitchFamily="34" charset="0"/>
                <a:cs typeface="Arial" panose="020B0604020202020204" pitchFamily="34" charset="0"/>
              </a:rPr>
              <a:t>– consideration </a:t>
            </a:r>
            <a:r>
              <a:rPr lang="en-CA">
                <a:latin typeface="Arial" panose="020B0604020202020204" pitchFamily="34" charset="0"/>
                <a:cs typeface="Arial" panose="020B0604020202020204" pitchFamily="34" charset="0"/>
              </a:rPr>
              <a:t>could be given to provide tax-based measures to off-set electricity costs (e.g., tax-credits, programs, </a:t>
            </a:r>
            <a:r>
              <a:rPr lang="en-CA" err="1">
                <a:latin typeface="Arial" panose="020B0604020202020204" pitchFamily="34" charset="0"/>
                <a:cs typeface="Arial" panose="020B0604020202020204" pitchFamily="34" charset="0"/>
              </a:rPr>
              <a:t>etc</a:t>
            </a:r>
            <a:r>
              <a:rPr lang="en-CA">
                <a:latin typeface="Arial" panose="020B0604020202020204" pitchFamily="34" charset="0"/>
                <a:cs typeface="Arial" panose="020B0604020202020204" pitchFamily="34" charset="0"/>
              </a:rPr>
              <a:t>).  </a:t>
            </a:r>
            <a:endParaRPr lang="en-CA" dirty="0" smtClean="0">
              <a:latin typeface="Arial" panose="020B0604020202020204" pitchFamily="34" charset="0"/>
              <a:cs typeface="Arial" panose="020B0604020202020204" pitchFamily="34" charset="0"/>
            </a:endParaRPr>
          </a:p>
          <a:p>
            <a:pPr marL="742950" lvl="2" indent="-285750">
              <a:spcBef>
                <a:spcPts val="300"/>
              </a:spcBef>
              <a:buFont typeface="Arial" panose="020B0604020202020204" pitchFamily="34" charset="0"/>
              <a:buChar char="−"/>
            </a:pPr>
            <a:r>
              <a:rPr lang="en-CA" sz="1400" smtClean="0">
                <a:latin typeface="Arial" panose="020B0604020202020204" pitchFamily="34" charset="0"/>
                <a:cs typeface="Arial" panose="020B0604020202020204" pitchFamily="34" charset="0"/>
              </a:rPr>
              <a:t>Class </a:t>
            </a:r>
            <a:r>
              <a:rPr lang="en-CA" sz="1400">
                <a:latin typeface="Arial" panose="020B0604020202020204" pitchFamily="34" charset="0"/>
                <a:cs typeface="Arial" panose="020B0604020202020204" pitchFamily="34" charset="0"/>
              </a:rPr>
              <a:t>B </a:t>
            </a:r>
            <a:r>
              <a:rPr lang="en-CA" sz="1400" smtClean="0">
                <a:latin typeface="Arial" panose="020B0604020202020204" pitchFamily="34" charset="0"/>
                <a:cs typeface="Arial" panose="020B0604020202020204" pitchFamily="34" charset="0"/>
              </a:rPr>
              <a:t>consumers </a:t>
            </a:r>
            <a:r>
              <a:rPr lang="en-CA" sz="1400">
                <a:latin typeface="Arial" panose="020B0604020202020204" pitchFamily="34" charset="0"/>
                <a:cs typeface="Arial" panose="020B0604020202020204" pitchFamily="34" charset="0"/>
              </a:rPr>
              <a:t>have </a:t>
            </a:r>
            <a:r>
              <a:rPr lang="en-CA" sz="1400" smtClean="0">
                <a:latin typeface="Arial" panose="020B0604020202020204" pitchFamily="34" charset="0"/>
                <a:cs typeface="Arial" panose="020B0604020202020204" pitchFamily="34" charset="0"/>
              </a:rPr>
              <a:t>raised concern</a:t>
            </a:r>
            <a:r>
              <a:rPr lang="en-US" altLang="en-US" sz="1400" smtClean="0">
                <a:latin typeface="Arial" panose="020B0604020202020204" pitchFamily="34" charset="0"/>
                <a:cs typeface="Arial" panose="020B0604020202020204" pitchFamily="34" charset="0"/>
              </a:rPr>
              <a:t>s</a:t>
            </a:r>
            <a:r>
              <a:rPr lang="en-CA" sz="1400" smtClean="0">
                <a:latin typeface="Arial" panose="020B0604020202020204" pitchFamily="34" charset="0"/>
                <a:cs typeface="Arial" panose="020B0604020202020204" pitchFamily="34" charset="0"/>
              </a:rPr>
              <a:t> about </a:t>
            </a:r>
            <a:r>
              <a:rPr lang="en-CA" sz="1400">
                <a:latin typeface="Arial" panose="020B0604020202020204" pitchFamily="34" charset="0"/>
                <a:cs typeface="Arial" panose="020B0604020202020204" pitchFamily="34" charset="0"/>
              </a:rPr>
              <a:t>the </a:t>
            </a:r>
            <a:r>
              <a:rPr lang="en-CA" sz="1400" smtClean="0">
                <a:latin typeface="Arial" panose="020B0604020202020204" pitchFamily="34" charset="0"/>
                <a:cs typeface="Arial" panose="020B0604020202020204" pitchFamily="34" charset="0"/>
              </a:rPr>
              <a:t>cost </a:t>
            </a:r>
            <a:r>
              <a:rPr lang="en-CA" sz="1400">
                <a:latin typeface="Arial" panose="020B0604020202020204" pitchFamily="34" charset="0"/>
                <a:cs typeface="Arial" panose="020B0604020202020204" pitchFamily="34" charset="0"/>
              </a:rPr>
              <a:t>of electricity and its impact on </a:t>
            </a:r>
            <a:r>
              <a:rPr lang="en-CA" sz="1400" smtClean="0">
                <a:latin typeface="Arial" panose="020B0604020202020204" pitchFamily="34" charset="0"/>
                <a:cs typeface="Arial" panose="020B0604020202020204" pitchFamily="34" charset="0"/>
              </a:rPr>
              <a:t>their </a:t>
            </a:r>
            <a:r>
              <a:rPr lang="en-CA" sz="1400">
                <a:latin typeface="Arial" panose="020B0604020202020204" pitchFamily="34" charset="0"/>
                <a:cs typeface="Arial" panose="020B0604020202020204" pitchFamily="34" charset="0"/>
              </a:rPr>
              <a:t>business competitiveness.  </a:t>
            </a:r>
            <a:endParaRPr lang="en-CA" sz="1400" dirty="0" smtClean="0">
              <a:latin typeface="Arial" panose="020B0604020202020204" pitchFamily="34" charset="0"/>
              <a:cs typeface="Arial" panose="020B0604020202020204" pitchFamily="34" charset="0"/>
            </a:endParaRPr>
          </a:p>
          <a:p>
            <a:pPr marL="0" indent="0">
              <a:buNone/>
            </a:pPr>
            <a:endParaRPr lang="en-CA" sz="900" dirty="0" smtClean="0">
              <a:latin typeface="Arial" panose="020B0604020202020204" pitchFamily="34" charset="0"/>
              <a:cs typeface="Arial" panose="020B0604020202020204" pitchFamily="34" charset="0"/>
            </a:endParaRPr>
          </a:p>
          <a:p>
            <a:r>
              <a:rPr lang="en-CA" smtClean="0">
                <a:latin typeface="Arial" panose="020B0604020202020204" pitchFamily="34" charset="0"/>
                <a:cs typeface="Arial" panose="020B0604020202020204" pitchFamily="34" charset="0"/>
              </a:rPr>
              <a:t>Rating </a:t>
            </a:r>
            <a:r>
              <a:rPr lang="en-CA">
                <a:latin typeface="Arial" panose="020B0604020202020204" pitchFamily="34" charset="0"/>
                <a:cs typeface="Arial" panose="020B0604020202020204" pitchFamily="34" charset="0"/>
              </a:rPr>
              <a:t>agencies and investors in the Province’s debt may view this borrowing as an obligation of the Province, regardless of accounting treatment.  Depending on the magnitude of the debt to be incurred could have an impact on the Province’s borrowing cost</a:t>
            </a:r>
            <a:r>
              <a:rPr lang="en-CA" smtClean="0">
                <a:latin typeface="Arial" panose="020B0604020202020204" pitchFamily="34" charset="0"/>
                <a:cs typeface="Arial" panose="020B0604020202020204" pitchFamily="34" charset="0"/>
              </a:rPr>
              <a:t>.</a:t>
            </a: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7835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599728"/>
          </a:xfrm>
        </p:spPr>
        <p:txBody>
          <a:bodyPr>
            <a:normAutofit/>
          </a:bodyPr>
          <a:lstStyle/>
          <a:p>
            <a:r>
              <a:rPr lang="en-CA" sz="2400" b="0" dirty="0" smtClean="0">
                <a:latin typeface="Arial" panose="020B0604020202020204" pitchFamily="34" charset="0"/>
                <a:cs typeface="Arial" panose="020B0604020202020204" pitchFamily="34" charset="0"/>
              </a:rPr>
              <a:t>1. GA Smoothing – Implementation Models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68288"/>
            <a:ext cx="8435280" cy="5169024"/>
          </a:xfrm>
        </p:spPr>
        <p:txBody>
          <a:bodyPr>
            <a:noAutofit/>
          </a:bodyPr>
          <a:lstStyle/>
          <a:p>
            <a:pPr marL="280988" lvl="1" indent="-280988">
              <a:spcBef>
                <a:spcPts val="600"/>
              </a:spcBef>
              <a:spcAft>
                <a:spcPts val="1200"/>
              </a:spcAft>
              <a:buFont typeface="Arial" panose="020B0604020202020204" pitchFamily="34" charset="0"/>
              <a:buChar char="•"/>
            </a:pPr>
            <a:r>
              <a:rPr lang="en-US" dirty="0" smtClean="0">
                <a:latin typeface="Arial" panose="020B0604020202020204" pitchFamily="34" charset="0"/>
                <a:cs typeface="Arial" panose="020B0604020202020204" pitchFamily="34" charset="0"/>
              </a:rPr>
              <a:t>The Province continues to consider mechanisms to finance and administer GA smoothing. </a:t>
            </a:r>
          </a:p>
          <a:p>
            <a:pPr marL="280988" lvl="1" indent="-280988">
              <a:spcBef>
                <a:spcPts val="600"/>
              </a:spcBef>
              <a:spcAft>
                <a:spcPts val="1200"/>
              </a:spcAft>
              <a:buFont typeface="Arial" panose="020B0604020202020204" pitchFamily="34" charset="0"/>
              <a:buChar char="•"/>
            </a:pPr>
            <a:r>
              <a:rPr lang="en-US" dirty="0" smtClean="0">
                <a:latin typeface="Arial" panose="020B0604020202020204" pitchFamily="34" charset="0"/>
                <a:cs typeface="Arial" panose="020B0604020202020204" pitchFamily="34" charset="0"/>
              </a:rPr>
              <a:t>Two leading options are under consideration:</a:t>
            </a:r>
          </a:p>
          <a:p>
            <a:pPr marL="685800" lvl="2" indent="-285750">
              <a:spcBef>
                <a:spcPts val="600"/>
              </a:spcBef>
              <a:spcAft>
                <a:spcPts val="1200"/>
              </a:spcAft>
              <a:buFont typeface="Arial" panose="020B0604020202020204" pitchFamily="34" charset="0"/>
              <a:buChar char="−"/>
            </a:pPr>
            <a:r>
              <a:rPr lang="en-US" sz="1400" dirty="0" smtClean="0">
                <a:latin typeface="Arial" panose="020B0604020202020204" pitchFamily="34" charset="0"/>
                <a:cs typeface="Arial" panose="020B0604020202020204" pitchFamily="34" charset="0"/>
              </a:rPr>
              <a:t>Option A</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Allow OPG or IESO </a:t>
            </a:r>
            <a:r>
              <a:rPr lang="en-US" sz="1400" dirty="0">
                <a:latin typeface="Arial" panose="020B0604020202020204" pitchFamily="34" charset="0"/>
                <a:cs typeface="Arial" panose="020B0604020202020204" pitchFamily="34" charset="0"/>
              </a:rPr>
              <a:t>assume responsibility for GA </a:t>
            </a:r>
            <a:r>
              <a:rPr lang="en-US" sz="1400" dirty="0" smtClean="0">
                <a:latin typeface="Arial" panose="020B0604020202020204" pitchFamily="34" charset="0"/>
                <a:cs typeface="Arial" panose="020B0604020202020204" pitchFamily="34" charset="0"/>
              </a:rPr>
              <a:t>smoothing; and</a:t>
            </a:r>
            <a:endParaRPr lang="en-US" sz="1400" dirty="0">
              <a:latin typeface="Arial" panose="020B0604020202020204" pitchFamily="34" charset="0"/>
              <a:cs typeface="Arial" panose="020B0604020202020204" pitchFamily="34" charset="0"/>
            </a:endParaRPr>
          </a:p>
          <a:p>
            <a:pPr marL="685800" lvl="2" indent="-285750">
              <a:spcBef>
                <a:spcPts val="600"/>
              </a:spcBef>
              <a:spcAft>
                <a:spcPts val="1200"/>
              </a:spcAft>
              <a:buFont typeface="Arial" panose="020B0604020202020204" pitchFamily="34" charset="0"/>
              <a:buChar char="−"/>
            </a:pPr>
            <a:r>
              <a:rPr lang="en-US" sz="1400" dirty="0" smtClean="0">
                <a:latin typeface="Arial" panose="020B0604020202020204" pitchFamily="34" charset="0"/>
                <a:cs typeface="Arial" panose="020B0604020202020204" pitchFamily="34" charset="0"/>
              </a:rPr>
              <a:t>Option </a:t>
            </a:r>
            <a:r>
              <a:rPr lang="en-US" sz="1400" dirty="0">
                <a:latin typeface="Arial" panose="020B0604020202020204" pitchFamily="34" charset="0"/>
                <a:cs typeface="Arial" panose="020B0604020202020204" pitchFamily="34" charset="0"/>
              </a:rPr>
              <a:t>B</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Create a new special purpose entity, independent from the Province that would be dedicated to GA </a:t>
            </a:r>
            <a:r>
              <a:rPr lang="en-US" sz="1400" dirty="0" smtClean="0">
                <a:latin typeface="Arial" panose="020B0604020202020204" pitchFamily="34" charset="0"/>
                <a:cs typeface="Arial" panose="020B0604020202020204" pitchFamily="34" charset="0"/>
              </a:rPr>
              <a:t>smoothing.</a:t>
            </a:r>
            <a:endParaRPr lang="en-US" sz="1400" dirty="0">
              <a:latin typeface="Arial" panose="020B0604020202020204" pitchFamily="34" charset="0"/>
              <a:cs typeface="Arial" panose="020B0604020202020204" pitchFamily="34" charset="0"/>
            </a:endParaRPr>
          </a:p>
          <a:p>
            <a:pPr marL="685800" lvl="2" indent="-285750">
              <a:spcBef>
                <a:spcPts val="600"/>
              </a:spcBef>
              <a:spcAft>
                <a:spcPts val="120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400050" lvl="2" indent="0">
              <a:spcBef>
                <a:spcPts val="600"/>
              </a:spcBef>
              <a:spcAft>
                <a:spcPts val="1200"/>
              </a:spcAft>
              <a:buNone/>
            </a:pPr>
            <a:endParaRPr lang="en-US" dirty="0" smtClean="0">
              <a:latin typeface="Arial" panose="020B0604020202020204" pitchFamily="34" charset="0"/>
              <a:cs typeface="Arial" panose="020B0604020202020204" pitchFamily="34" charset="0"/>
            </a:endParaRPr>
          </a:p>
          <a:p>
            <a:pPr marL="681038" lvl="2" indent="-280988">
              <a:spcBef>
                <a:spcPts val="600"/>
              </a:spcBef>
              <a:spcAft>
                <a:spcPts val="1200"/>
              </a:spcAft>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9845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599728"/>
          </a:xfrm>
        </p:spPr>
        <p:txBody>
          <a:bodyPr>
            <a:normAutofit/>
          </a:bodyPr>
          <a:lstStyle/>
          <a:p>
            <a:r>
              <a:rPr lang="en-CA" sz="2400" b="0" dirty="0" smtClean="0">
                <a:latin typeface="Arial" panose="020B0604020202020204" pitchFamily="34" charset="0"/>
                <a:cs typeface="Arial" panose="020B0604020202020204" pitchFamily="34" charset="0"/>
              </a:rPr>
              <a:t>1. GA Smoothing – Option A: OPG</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68288"/>
            <a:ext cx="8435280" cy="5169024"/>
          </a:xfrm>
        </p:spPr>
        <p:txBody>
          <a:bodyPr>
            <a:noAutofit/>
          </a:bodyPr>
          <a:lstStyle/>
          <a:p>
            <a:pPr marL="280988" lvl="1" indent="-280988">
              <a:spcBef>
                <a:spcPts val="600"/>
              </a:spcBef>
              <a:spcAft>
                <a:spcPts val="600"/>
              </a:spcAft>
              <a:buFont typeface="Arial" panose="020B0604020202020204" pitchFamily="34" charset="0"/>
              <a:buChar char="•"/>
            </a:pPr>
            <a:r>
              <a:rPr lang="en-US" sz="1800" dirty="0" smtClean="0">
                <a:latin typeface="Arial" panose="020B0604020202020204" pitchFamily="34" charset="0"/>
                <a:cs typeface="Arial" panose="020B0604020202020204" pitchFamily="34" charset="0"/>
              </a:rPr>
              <a:t>OPG is potentially positioned to administer GA Smoothing for the following reasons:</a:t>
            </a:r>
          </a:p>
          <a:p>
            <a:pPr lvl="1" fontAlgn="ctr">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OPG represents about half of Global </a:t>
            </a:r>
            <a:r>
              <a:rPr lang="en-US" dirty="0" smtClean="0">
                <a:latin typeface="Arial" panose="020B0604020202020204" pitchFamily="34" charset="0"/>
                <a:cs typeface="Arial" panose="020B0604020202020204" pitchFamily="34" charset="0"/>
              </a:rPr>
              <a:t>Adjustment (GA) </a:t>
            </a:r>
            <a:r>
              <a:rPr lang="en-US" dirty="0">
                <a:latin typeface="Arial" panose="020B0604020202020204" pitchFamily="34" charset="0"/>
                <a:cs typeface="Arial" panose="020B0604020202020204" pitchFamily="34" charset="0"/>
              </a:rPr>
              <a:t>costs </a:t>
            </a:r>
            <a:r>
              <a:rPr lang="en-US" dirty="0" smtClean="0">
                <a:latin typeface="Arial" panose="020B0604020202020204" pitchFamily="34" charset="0"/>
                <a:cs typeface="Arial" panose="020B0604020202020204" pitchFamily="34" charset="0"/>
              </a:rPr>
              <a:t>and </a:t>
            </a:r>
            <a:r>
              <a:rPr lang="en-US" dirty="0">
                <a:latin typeface="Arial" panose="020B0604020202020204" pitchFamily="34" charset="0"/>
                <a:cs typeface="Arial" panose="020B0604020202020204" pitchFamily="34" charset="0"/>
              </a:rPr>
              <a:t>should have a role in smoothing.  It is also well placed to forecast future </a:t>
            </a:r>
            <a:r>
              <a:rPr lang="en-US" dirty="0" smtClean="0">
                <a:latin typeface="Arial" panose="020B0604020202020204" pitchFamily="34" charset="0"/>
                <a:cs typeface="Arial" panose="020B0604020202020204" pitchFamily="34" charset="0"/>
              </a:rPr>
              <a:t>GA expenses;</a:t>
            </a:r>
            <a:endParaRPr lang="en-US" dirty="0">
              <a:latin typeface="Arial" panose="020B0604020202020204" pitchFamily="34" charset="0"/>
              <a:cs typeface="Arial" panose="020B0604020202020204" pitchFamily="34" charset="0"/>
            </a:endParaRPr>
          </a:p>
          <a:p>
            <a:pPr lvl="1" fontAlgn="ctr">
              <a:spcBef>
                <a:spcPts val="600"/>
              </a:spcBef>
              <a:spcAft>
                <a:spcPts val="600"/>
              </a:spcAft>
              <a:buFont typeface="Arial" panose="020B0604020202020204" pitchFamily="34" charset="0"/>
              <a:buChar char="−"/>
            </a:pPr>
            <a:r>
              <a:rPr lang="en-US" dirty="0" smtClean="0">
                <a:latin typeface="Arial" panose="020B0604020202020204" pitchFamily="34" charset="0"/>
                <a:cs typeface="Arial" panose="020B0604020202020204" pitchFamily="34" charset="0"/>
              </a:rPr>
              <a:t>Currently, </a:t>
            </a:r>
            <a:r>
              <a:rPr lang="en-US" dirty="0">
                <a:latin typeface="Arial" panose="020B0604020202020204" pitchFamily="34" charset="0"/>
                <a:cs typeface="Arial" panose="020B0604020202020204" pitchFamily="34" charset="0"/>
              </a:rPr>
              <a:t>jointly managing $</a:t>
            </a:r>
            <a:r>
              <a:rPr lang="en-US" dirty="0" smtClean="0">
                <a:latin typeface="Arial" panose="020B0604020202020204" pitchFamily="34" charset="0"/>
                <a:cs typeface="Arial" panose="020B0604020202020204" pitchFamily="34" charset="0"/>
              </a:rPr>
              <a:t>18 billion </a:t>
            </a:r>
            <a:r>
              <a:rPr lang="en-US" dirty="0">
                <a:latin typeface="Arial" panose="020B0604020202020204" pitchFamily="34" charset="0"/>
                <a:cs typeface="Arial" panose="020B0604020202020204" pitchFamily="34" charset="0"/>
              </a:rPr>
              <a:t>nuclear fund, therefore has infrastructure and </a:t>
            </a:r>
            <a:r>
              <a:rPr lang="en-US" dirty="0" smtClean="0">
                <a:latin typeface="Arial" panose="020B0604020202020204" pitchFamily="34" charset="0"/>
                <a:cs typeface="Arial" panose="020B0604020202020204" pitchFamily="34" charset="0"/>
              </a:rPr>
              <a:t>expertise;</a:t>
            </a:r>
            <a:endParaRPr lang="en-US" dirty="0">
              <a:latin typeface="Arial" panose="020B0604020202020204" pitchFamily="34" charset="0"/>
              <a:cs typeface="Arial" panose="020B0604020202020204" pitchFamily="34" charset="0"/>
            </a:endParaRPr>
          </a:p>
          <a:p>
            <a:pPr lvl="1" fontAlgn="ctr">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Regulated by </a:t>
            </a:r>
            <a:r>
              <a:rPr lang="en-US" dirty="0" smtClean="0">
                <a:latin typeface="Arial" panose="020B0604020202020204" pitchFamily="34" charset="0"/>
                <a:cs typeface="Arial" panose="020B0604020202020204" pitchFamily="34" charset="0"/>
              </a:rPr>
              <a:t>OEB and OPG has experience </a:t>
            </a:r>
            <a:r>
              <a:rPr lang="en-US" dirty="0">
                <a:latin typeface="Arial" panose="020B0604020202020204" pitchFamily="34" charset="0"/>
                <a:cs typeface="Arial" panose="020B0604020202020204" pitchFamily="34" charset="0"/>
              </a:rPr>
              <a:t>with </a:t>
            </a:r>
            <a:r>
              <a:rPr lang="en-US" dirty="0" smtClean="0">
                <a:latin typeface="Arial" panose="020B0604020202020204" pitchFamily="34" charset="0"/>
                <a:cs typeface="Arial" panose="020B0604020202020204" pitchFamily="34" charset="0"/>
              </a:rPr>
              <a:t>regulatory deferral </a:t>
            </a:r>
            <a:r>
              <a:rPr lang="en-US" dirty="0">
                <a:latin typeface="Arial" panose="020B0604020202020204" pitchFamily="34" charset="0"/>
                <a:cs typeface="Arial" panose="020B0604020202020204" pitchFamily="34" charset="0"/>
              </a:rPr>
              <a:t>and variance </a:t>
            </a:r>
            <a:r>
              <a:rPr lang="en-US" dirty="0" smtClean="0">
                <a:latin typeface="Arial" panose="020B0604020202020204" pitchFamily="34" charset="0"/>
                <a:cs typeface="Arial" panose="020B0604020202020204" pitchFamily="34" charset="0"/>
              </a:rPr>
              <a:t>accounts;</a:t>
            </a:r>
            <a:endParaRPr lang="en-US" dirty="0">
              <a:latin typeface="Arial" panose="020B0604020202020204" pitchFamily="34" charset="0"/>
              <a:cs typeface="Arial" panose="020B0604020202020204" pitchFamily="34" charset="0"/>
            </a:endParaRPr>
          </a:p>
          <a:p>
            <a:pPr lvl="1" fontAlgn="ctr">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OPG borrows from Province, </a:t>
            </a:r>
            <a:r>
              <a:rPr lang="en-US" dirty="0" smtClean="0">
                <a:latin typeface="Arial" panose="020B0604020202020204" pitchFamily="34" charset="0"/>
                <a:cs typeface="Arial" panose="020B0604020202020204" pitchFamily="34" charset="0"/>
              </a:rPr>
              <a:t>and from 3</a:t>
            </a:r>
            <a:r>
              <a:rPr lang="en-US" baseline="30000" dirty="0" smtClean="0">
                <a:latin typeface="Arial" panose="020B0604020202020204" pitchFamily="34" charset="0"/>
                <a:cs typeface="Arial" panose="020B0604020202020204" pitchFamily="34" charset="0"/>
              </a:rPr>
              <a:t>rd</a:t>
            </a:r>
            <a:r>
              <a:rPr lang="en-US" dirty="0" smtClean="0">
                <a:latin typeface="Arial" panose="020B0604020202020204" pitchFamily="34" charset="0"/>
                <a:cs typeface="Arial" panose="020B0604020202020204" pitchFamily="34" charset="0"/>
              </a:rPr>
              <a:t> parties, allowing to access lowest cost financing option; and</a:t>
            </a:r>
            <a:endParaRPr lang="en-US" dirty="0">
              <a:latin typeface="Arial" panose="020B0604020202020204" pitchFamily="34" charset="0"/>
              <a:cs typeface="Arial" panose="020B0604020202020204" pitchFamily="34" charset="0"/>
            </a:endParaRPr>
          </a:p>
          <a:p>
            <a:pPr lvl="1" fontAlgn="ctr">
              <a:spcBef>
                <a:spcPts val="600"/>
              </a:spcBef>
              <a:spcAft>
                <a:spcPts val="600"/>
              </a:spcAft>
              <a:buFont typeface="Arial" panose="020B0604020202020204" pitchFamily="34" charset="0"/>
              <a:buChar char="−"/>
            </a:pPr>
            <a:r>
              <a:rPr lang="en-US" dirty="0" smtClean="0">
                <a:latin typeface="Arial" panose="020B0604020202020204" pitchFamily="34" charset="0"/>
                <a:cs typeface="Arial" panose="020B0604020202020204" pitchFamily="34" charset="0"/>
              </a:rPr>
              <a:t>Any incremental returns earned by OPG (although expected to be limited) would go </a:t>
            </a:r>
            <a:r>
              <a:rPr lang="en-US" dirty="0">
                <a:latin typeface="Arial" panose="020B0604020202020204" pitchFamily="34" charset="0"/>
                <a:cs typeface="Arial" panose="020B0604020202020204" pitchFamily="34" charset="0"/>
              </a:rPr>
              <a:t>back to </a:t>
            </a:r>
            <a:r>
              <a:rPr lang="en-US" dirty="0" smtClean="0">
                <a:latin typeface="Arial" panose="020B0604020202020204" pitchFamily="34" charset="0"/>
                <a:cs typeface="Arial" panose="020B0604020202020204" pitchFamily="34" charset="0"/>
              </a:rPr>
              <a:t>taxpayers.</a:t>
            </a:r>
            <a:endParaRPr lang="en-US" dirty="0">
              <a:latin typeface="Arial" panose="020B0604020202020204" pitchFamily="34" charset="0"/>
              <a:cs typeface="Arial" panose="020B0604020202020204" pitchFamily="34" charset="0"/>
            </a:endParaRPr>
          </a:p>
          <a:p>
            <a:pPr lvl="1" fontAlgn="ctr">
              <a:spcBef>
                <a:spcPts val="600"/>
              </a:spcBef>
              <a:spcAft>
                <a:spcPts val="600"/>
              </a:spcAft>
            </a:pPr>
            <a:endParaRPr lang="en-US" sz="1800" dirty="0">
              <a:latin typeface="Arial" panose="020B0604020202020204" pitchFamily="34" charset="0"/>
              <a:cs typeface="Arial" panose="020B0604020202020204" pitchFamily="34" charset="0"/>
            </a:endParaRPr>
          </a:p>
          <a:p>
            <a:pPr marL="280988" lvl="1" indent="-280988">
              <a:spcBef>
                <a:spcPts val="600"/>
              </a:spcBef>
              <a:spcAft>
                <a:spcPts val="60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0" lvl="1" indent="0">
              <a:spcBef>
                <a:spcPts val="600"/>
              </a:spcBef>
              <a:spcAft>
                <a:spcPts val="600"/>
              </a:spcAft>
              <a:buNone/>
            </a:pPr>
            <a:endParaRPr lang="en-US" sz="1800" dirty="0" smtClean="0">
              <a:latin typeface="Arial" panose="020B0604020202020204" pitchFamily="34" charset="0"/>
              <a:cs typeface="Arial" panose="020B0604020202020204" pitchFamily="34" charset="0"/>
            </a:endParaRPr>
          </a:p>
          <a:p>
            <a:pPr marL="1143000" lvl="3" indent="-285750" fontAlgn="ctr">
              <a:spcBef>
                <a:spcPts val="600"/>
              </a:spcBef>
              <a:spcAft>
                <a:spcPts val="600"/>
              </a:spcAft>
              <a:buFont typeface="Arial" panose="020B0604020202020204" pitchFamily="34" charset="0"/>
              <a:buChar char="−"/>
            </a:pPr>
            <a:endParaRPr lang="en-US" sz="1800" dirty="0" smtClean="0">
              <a:latin typeface="Arial" panose="020B0604020202020204" pitchFamily="34" charset="0"/>
              <a:cs typeface="Arial" panose="020B0604020202020204" pitchFamily="34" charset="0"/>
            </a:endParaRPr>
          </a:p>
          <a:p>
            <a:pPr marL="857250" lvl="3" indent="0">
              <a:spcBef>
                <a:spcPts val="600"/>
              </a:spcBef>
              <a:spcAft>
                <a:spcPts val="600"/>
              </a:spcAft>
              <a:buNone/>
            </a:pPr>
            <a:endParaRPr lang="en-US" sz="18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2877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 name="Straight Connector 64"/>
          <p:cNvCxnSpPr/>
          <p:nvPr/>
        </p:nvCxnSpPr>
        <p:spPr>
          <a:xfrm>
            <a:off x="1059409" y="3276021"/>
            <a:ext cx="3383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341437" y="4725144"/>
            <a:ext cx="2880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341437" y="4572562"/>
            <a:ext cx="288000" cy="0"/>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381000"/>
            <a:ext cx="8280000" cy="599728"/>
          </a:xfrm>
        </p:spPr>
        <p:txBody>
          <a:bodyPr>
            <a:normAutofit/>
          </a:bodyPr>
          <a:lstStyle/>
          <a:p>
            <a:r>
              <a:rPr lang="en-CA" sz="2400" b="0" dirty="0" smtClean="0">
                <a:latin typeface="Arial" panose="020B0604020202020204" pitchFamily="34" charset="0"/>
                <a:cs typeface="Arial" panose="020B0604020202020204" pitchFamily="34" charset="0"/>
              </a:rPr>
              <a:t>1. GA Smoothing – Option A</a:t>
            </a:r>
            <a:r>
              <a:rPr lang="en-US" sz="2400" b="0" dirty="0" smtClean="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OPG</a:t>
            </a:r>
            <a:endParaRPr lang="en-CA" sz="2400" dirty="0"/>
          </a:p>
        </p:txBody>
      </p:sp>
      <p:sp>
        <p:nvSpPr>
          <p:cNvPr id="3" name="Content Placeholder 2"/>
          <p:cNvSpPr>
            <a:spLocks noGrp="1"/>
          </p:cNvSpPr>
          <p:nvPr>
            <p:ph idx="1"/>
          </p:nvPr>
        </p:nvSpPr>
        <p:spPr>
          <a:xfrm>
            <a:off x="467544" y="1124744"/>
            <a:ext cx="8280000" cy="354141"/>
          </a:xfrm>
        </p:spPr>
        <p:txBody>
          <a:bodyPr>
            <a:noAutofit/>
          </a:bodyPr>
          <a:lstStyle/>
          <a:p>
            <a:r>
              <a:rPr lang="en-CA" sz="1400" dirty="0" smtClean="0">
                <a:latin typeface="Arial" panose="020B0604020202020204" pitchFamily="34" charset="0"/>
                <a:cs typeface="Arial" pitchFamily="34" charset="0"/>
              </a:rPr>
              <a:t>The </a:t>
            </a:r>
            <a:r>
              <a:rPr lang="en-CA" sz="1400" dirty="0">
                <a:latin typeface="Arial" panose="020B0604020202020204" pitchFamily="34" charset="0"/>
                <a:cs typeface="Arial" pitchFamily="34" charset="0"/>
              </a:rPr>
              <a:t>diagram outlines </a:t>
            </a:r>
            <a:r>
              <a:rPr lang="en-CA" sz="1400" dirty="0" smtClean="0">
                <a:latin typeface="Arial" panose="020B0604020202020204" pitchFamily="34" charset="0"/>
                <a:cs typeface="Arial" pitchFamily="34" charset="0"/>
              </a:rPr>
              <a:t>a implementation approach that includes a Financing Subsidiary of OPG. </a:t>
            </a:r>
            <a:endParaRPr lang="en-CA" sz="1400" dirty="0">
              <a:latin typeface="Arial" panose="020B0604020202020204" pitchFamily="34" charset="0"/>
              <a:cs typeface="Arial" pitchFamily="34" charset="0"/>
            </a:endParaRPr>
          </a:p>
        </p:txBody>
      </p:sp>
      <p:sp>
        <p:nvSpPr>
          <p:cNvPr id="41" name="Content Placeholder 2"/>
          <p:cNvSpPr txBox="1">
            <a:spLocks/>
          </p:cNvSpPr>
          <p:nvPr/>
        </p:nvSpPr>
        <p:spPr>
          <a:xfrm>
            <a:off x="4160006" y="1556792"/>
            <a:ext cx="4876490" cy="468052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ts val="400"/>
              </a:spcBef>
              <a:buFont typeface="Helvetica"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300"/>
              </a:spcBef>
              <a:spcAft>
                <a:spcPts val="600"/>
              </a:spcAft>
            </a:pPr>
            <a:r>
              <a:rPr lang="en-CA" dirty="0" smtClean="0"/>
              <a:t>OPG would create a holding company which would own shares in the existing OPG Inc., as well as a new Financing Subsidiary. </a:t>
            </a:r>
          </a:p>
          <a:p>
            <a:pPr>
              <a:spcBef>
                <a:spcPts val="300"/>
              </a:spcBef>
              <a:spcAft>
                <a:spcPts val="600"/>
              </a:spcAft>
            </a:pPr>
            <a:r>
              <a:rPr lang="en-CA" dirty="0"/>
              <a:t>The OPG Financing Sub. </a:t>
            </a:r>
            <a:r>
              <a:rPr lang="en-CA" dirty="0" smtClean="0"/>
              <a:t>funds </a:t>
            </a:r>
            <a:r>
              <a:rPr lang="en-CA" dirty="0"/>
              <a:t>part of the GA and </a:t>
            </a:r>
            <a:r>
              <a:rPr lang="en-CA" dirty="0">
                <a:solidFill>
                  <a:srgbClr val="36A436"/>
                </a:solidFill>
              </a:rPr>
              <a:t>(a) </a:t>
            </a:r>
            <a:r>
              <a:rPr lang="en-CA" dirty="0"/>
              <a:t>would have a legislative right to recover associated principle, interest and administrative costs from customers (settled via service agreement with IESO).</a:t>
            </a:r>
          </a:p>
          <a:p>
            <a:pPr>
              <a:spcBef>
                <a:spcPts val="300"/>
              </a:spcBef>
              <a:spcAft>
                <a:spcPts val="600"/>
              </a:spcAft>
            </a:pPr>
            <a:r>
              <a:rPr lang="en-CA" dirty="0" smtClean="0"/>
              <a:t>OEB, while continuing to regulate the current OPG, provides light-touch oversight of the OPG Financing Sub., </a:t>
            </a:r>
            <a:r>
              <a:rPr lang="en-CA" dirty="0"/>
              <a:t>as well as the GA smoothing </a:t>
            </a:r>
            <a:r>
              <a:rPr lang="en-CA" dirty="0" smtClean="0"/>
              <a:t>mechanism.</a:t>
            </a:r>
            <a:endParaRPr lang="en-CA" dirty="0"/>
          </a:p>
          <a:p>
            <a:pPr>
              <a:spcBef>
                <a:spcPts val="300"/>
              </a:spcBef>
              <a:spcAft>
                <a:spcPts val="600"/>
              </a:spcAft>
            </a:pPr>
            <a:r>
              <a:rPr lang="en-CA" dirty="0" smtClean="0"/>
              <a:t>Consumers </a:t>
            </a:r>
            <a:r>
              <a:rPr lang="en-CA" dirty="0"/>
              <a:t>pay IESO a portion of the GA in early years. In the future, the OPG Financing Sub. recovers principle, interest and administrative costs </a:t>
            </a:r>
            <a:r>
              <a:rPr lang="en-CA" dirty="0" smtClean="0"/>
              <a:t>from </a:t>
            </a:r>
            <a:r>
              <a:rPr lang="en-CA" dirty="0"/>
              <a:t>consumers. Customers bill presentation remains unchanged (costs should diminish in early years). </a:t>
            </a:r>
          </a:p>
          <a:p>
            <a:pPr>
              <a:spcBef>
                <a:spcPts val="300"/>
              </a:spcBef>
              <a:spcAft>
                <a:spcPts val="600"/>
              </a:spcAft>
            </a:pPr>
            <a:r>
              <a:rPr lang="en-CA" dirty="0" smtClean="0"/>
              <a:t>The </a:t>
            </a:r>
            <a:r>
              <a:rPr lang="en-CA" dirty="0"/>
              <a:t>IESO pays generators (in early years), partially from consumers and partially financed by the OPG Financing Sub. </a:t>
            </a:r>
            <a:r>
              <a:rPr lang="en-CA" dirty="0" smtClean="0">
                <a:solidFill>
                  <a:srgbClr val="36A436"/>
                </a:solidFill>
              </a:rPr>
              <a:t>(b)</a:t>
            </a:r>
            <a:r>
              <a:rPr lang="en-CA" dirty="0" smtClean="0"/>
              <a:t> </a:t>
            </a:r>
            <a:r>
              <a:rPr lang="en-CA" dirty="0"/>
              <a:t>The IESO provides collection services to </a:t>
            </a:r>
            <a:r>
              <a:rPr lang="en-CA" dirty="0" smtClean="0"/>
              <a:t>the Financing </a:t>
            </a:r>
            <a:r>
              <a:rPr lang="en-CA" dirty="0"/>
              <a:t>Entity under a service contract.</a:t>
            </a:r>
          </a:p>
          <a:p>
            <a:pPr>
              <a:spcBef>
                <a:spcPts val="300"/>
              </a:spcBef>
              <a:spcAft>
                <a:spcPts val="600"/>
              </a:spcAft>
            </a:pPr>
            <a:r>
              <a:rPr lang="en-CA" dirty="0"/>
              <a:t>Generators continue to receive payments from IESO according to existing contract / regulatory structures.</a:t>
            </a:r>
          </a:p>
          <a:p>
            <a:pPr>
              <a:spcBef>
                <a:spcPts val="300"/>
              </a:spcBef>
              <a:spcAft>
                <a:spcPts val="600"/>
              </a:spcAft>
            </a:pPr>
            <a:r>
              <a:rPr lang="en-CA" dirty="0" smtClean="0"/>
              <a:t>The </a:t>
            </a:r>
            <a:r>
              <a:rPr lang="en-CA" dirty="0"/>
              <a:t>OFA or a 3</a:t>
            </a:r>
            <a:r>
              <a:rPr lang="en-CA" baseline="30000" dirty="0"/>
              <a:t>rd</a:t>
            </a:r>
            <a:r>
              <a:rPr lang="en-CA" dirty="0"/>
              <a:t> party lender funds the GA shortfall in early years and </a:t>
            </a:r>
            <a:r>
              <a:rPr lang="en-CA" dirty="0">
                <a:solidFill>
                  <a:srgbClr val="36A436"/>
                </a:solidFill>
              </a:rPr>
              <a:t>(c) </a:t>
            </a:r>
            <a:r>
              <a:rPr lang="en-CA" dirty="0" smtClean="0"/>
              <a:t>receives </a:t>
            </a:r>
            <a:r>
              <a:rPr lang="en-CA" dirty="0"/>
              <a:t>payments from the </a:t>
            </a:r>
            <a:r>
              <a:rPr lang="en-CA" dirty="0" smtClean="0"/>
              <a:t>OPG Sub. as </a:t>
            </a:r>
            <a:r>
              <a:rPr lang="en-CA" dirty="0"/>
              <a:t>debt is repaid. </a:t>
            </a:r>
          </a:p>
        </p:txBody>
      </p:sp>
      <p:sp>
        <p:nvSpPr>
          <p:cNvPr id="42" name="Oval 41"/>
          <p:cNvSpPr/>
          <p:nvPr/>
        </p:nvSpPr>
        <p:spPr>
          <a:xfrm>
            <a:off x="4242863" y="1614394"/>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43" name="Oval 42"/>
          <p:cNvSpPr/>
          <p:nvPr/>
        </p:nvSpPr>
        <p:spPr>
          <a:xfrm>
            <a:off x="4242863" y="2032036"/>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44" name="Oval 43"/>
          <p:cNvSpPr/>
          <p:nvPr/>
        </p:nvSpPr>
        <p:spPr>
          <a:xfrm>
            <a:off x="4242863" y="2910538"/>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45" name="Oval 44"/>
          <p:cNvSpPr/>
          <p:nvPr/>
        </p:nvSpPr>
        <p:spPr>
          <a:xfrm>
            <a:off x="4242863" y="3558610"/>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4</a:t>
            </a:r>
          </a:p>
        </p:txBody>
      </p:sp>
      <p:sp>
        <p:nvSpPr>
          <p:cNvPr id="46" name="Oval 45"/>
          <p:cNvSpPr/>
          <p:nvPr/>
        </p:nvSpPr>
        <p:spPr>
          <a:xfrm>
            <a:off x="4242863" y="4422706"/>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grpSp>
        <p:nvGrpSpPr>
          <p:cNvPr id="10" name="Group 9"/>
          <p:cNvGrpSpPr/>
          <p:nvPr/>
        </p:nvGrpSpPr>
        <p:grpSpPr>
          <a:xfrm>
            <a:off x="340728" y="5301197"/>
            <a:ext cx="3151152" cy="936115"/>
            <a:chOff x="664461" y="5355276"/>
            <a:chExt cx="3151152" cy="559521"/>
          </a:xfrm>
        </p:grpSpPr>
        <p:cxnSp>
          <p:nvCxnSpPr>
            <p:cNvPr id="64" name="Straight Arrow Connector 63"/>
            <p:cNvCxnSpPr/>
            <p:nvPr/>
          </p:nvCxnSpPr>
          <p:spPr>
            <a:xfrm>
              <a:off x="664461" y="5733256"/>
              <a:ext cx="239447" cy="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64461" y="5450741"/>
              <a:ext cx="239447"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63285" y="5355276"/>
              <a:ext cx="2327668" cy="276999"/>
            </a:xfrm>
            <a:prstGeom prst="rect">
              <a:avLst/>
            </a:prstGeom>
            <a:noFill/>
          </p:spPr>
          <p:txBody>
            <a:bodyPr wrap="square" rtlCol="0">
              <a:spAutoFit/>
            </a:bodyPr>
            <a:lstStyle/>
            <a:p>
              <a:r>
                <a:rPr lang="en-CA" sz="1200" dirty="0" smtClean="0"/>
                <a:t>Early year fund flow</a:t>
              </a:r>
              <a:endParaRPr lang="en-CA" sz="1200" dirty="0"/>
            </a:p>
          </p:txBody>
        </p:sp>
        <p:sp>
          <p:nvSpPr>
            <p:cNvPr id="68" name="TextBox 67"/>
            <p:cNvSpPr txBox="1"/>
            <p:nvPr/>
          </p:nvSpPr>
          <p:spPr>
            <a:xfrm>
              <a:off x="827584" y="5637798"/>
              <a:ext cx="2988029" cy="276999"/>
            </a:xfrm>
            <a:prstGeom prst="rect">
              <a:avLst/>
            </a:prstGeom>
            <a:noFill/>
          </p:spPr>
          <p:txBody>
            <a:bodyPr wrap="square" rtlCol="0">
              <a:spAutoFit/>
            </a:bodyPr>
            <a:lstStyle/>
            <a:p>
              <a:r>
                <a:rPr lang="en-CA" sz="1200" dirty="0" smtClean="0"/>
                <a:t>Future Repayment Mechanism</a:t>
              </a:r>
              <a:endParaRPr lang="en-CA" sz="1200" dirty="0"/>
            </a:p>
          </p:txBody>
        </p:sp>
      </p:grpSp>
      <p:sp>
        <p:nvSpPr>
          <p:cNvPr id="14" name="TextBox 13"/>
          <p:cNvSpPr txBox="1"/>
          <p:nvPr/>
        </p:nvSpPr>
        <p:spPr>
          <a:xfrm>
            <a:off x="725565" y="3717032"/>
            <a:ext cx="462059" cy="307777"/>
          </a:xfrm>
          <a:prstGeom prst="rect">
            <a:avLst/>
          </a:prstGeom>
          <a:noFill/>
        </p:spPr>
        <p:txBody>
          <a:bodyPr wrap="square" rtlCol="0">
            <a:spAutoFit/>
          </a:bodyPr>
          <a:lstStyle/>
          <a:p>
            <a:r>
              <a:rPr lang="en-CA" sz="1400" dirty="0" smtClean="0">
                <a:solidFill>
                  <a:srgbClr val="36A436"/>
                </a:solidFill>
              </a:rPr>
              <a:t>(a)</a:t>
            </a:r>
            <a:endParaRPr lang="en-CA" sz="1400" dirty="0">
              <a:solidFill>
                <a:srgbClr val="36A436"/>
              </a:solidFill>
            </a:endParaRPr>
          </a:p>
        </p:txBody>
      </p:sp>
      <p:sp>
        <p:nvSpPr>
          <p:cNvPr id="39" name="TextBox 38"/>
          <p:cNvSpPr txBox="1"/>
          <p:nvPr/>
        </p:nvSpPr>
        <p:spPr>
          <a:xfrm>
            <a:off x="1589661" y="4004803"/>
            <a:ext cx="462059" cy="307777"/>
          </a:xfrm>
          <a:prstGeom prst="rect">
            <a:avLst/>
          </a:prstGeom>
          <a:noFill/>
        </p:spPr>
        <p:txBody>
          <a:bodyPr wrap="square" rtlCol="0">
            <a:spAutoFit/>
          </a:bodyPr>
          <a:lstStyle/>
          <a:p>
            <a:r>
              <a:rPr lang="en-CA" sz="1400" dirty="0" smtClean="0">
                <a:solidFill>
                  <a:srgbClr val="36A436"/>
                </a:solidFill>
              </a:rPr>
              <a:t>(b)</a:t>
            </a:r>
            <a:endParaRPr lang="en-CA" sz="1400" dirty="0">
              <a:solidFill>
                <a:srgbClr val="36A436"/>
              </a:solidFill>
            </a:endParaRPr>
          </a:p>
        </p:txBody>
      </p:sp>
      <p:sp>
        <p:nvSpPr>
          <p:cNvPr id="47" name="TextBox 46"/>
          <p:cNvSpPr txBox="1"/>
          <p:nvPr/>
        </p:nvSpPr>
        <p:spPr>
          <a:xfrm>
            <a:off x="2597773" y="3697287"/>
            <a:ext cx="462059" cy="307777"/>
          </a:xfrm>
          <a:prstGeom prst="rect">
            <a:avLst/>
          </a:prstGeom>
          <a:noFill/>
        </p:spPr>
        <p:txBody>
          <a:bodyPr wrap="square" rtlCol="0">
            <a:spAutoFit/>
          </a:bodyPr>
          <a:lstStyle/>
          <a:p>
            <a:r>
              <a:rPr lang="en-CA" sz="1400" dirty="0" smtClean="0">
                <a:solidFill>
                  <a:srgbClr val="36A436"/>
                </a:solidFill>
              </a:rPr>
              <a:t>(c)</a:t>
            </a:r>
            <a:endParaRPr lang="en-CA" sz="1400" dirty="0">
              <a:solidFill>
                <a:srgbClr val="36A436"/>
              </a:solidFill>
            </a:endParaRPr>
          </a:p>
        </p:txBody>
      </p:sp>
      <p:sp>
        <p:nvSpPr>
          <p:cNvPr id="4" name="Rounded Rectangle 3"/>
          <p:cNvSpPr/>
          <p:nvPr/>
        </p:nvSpPr>
        <p:spPr>
          <a:xfrm>
            <a:off x="72712" y="4425462"/>
            <a:ext cx="1315486" cy="39208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Consumers</a:t>
            </a:r>
            <a:endParaRPr lang="en-CA" sz="1100" dirty="0">
              <a:effectLst/>
              <a:ea typeface="Calibri"/>
              <a:cs typeface="Times New Roman"/>
            </a:endParaRPr>
          </a:p>
        </p:txBody>
      </p:sp>
      <p:sp>
        <p:nvSpPr>
          <p:cNvPr id="7" name="Rounded Rectangle 6"/>
          <p:cNvSpPr/>
          <p:nvPr/>
        </p:nvSpPr>
        <p:spPr>
          <a:xfrm>
            <a:off x="1696344" y="4436322"/>
            <a:ext cx="759827" cy="381219"/>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p:txBody>
      </p:sp>
      <p:sp>
        <p:nvSpPr>
          <p:cNvPr id="9" name="Rounded Rectangle 8"/>
          <p:cNvSpPr/>
          <p:nvPr/>
        </p:nvSpPr>
        <p:spPr>
          <a:xfrm>
            <a:off x="1397738" y="3256182"/>
            <a:ext cx="1198334" cy="725381"/>
          </a:xfrm>
          <a:prstGeom prst="roundRect">
            <a:avLst/>
          </a:prstGeom>
          <a:solidFill>
            <a:schemeClr val="accent4">
              <a:lumMod val="10000"/>
              <a:lumOff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OPG Financing Sub.</a:t>
            </a:r>
            <a:endParaRPr lang="en-CA" sz="1000" b="1" i="1" dirty="0">
              <a:solidFill>
                <a:schemeClr val="tx1"/>
              </a:solidFill>
              <a:effectLst/>
              <a:ea typeface="Calibri"/>
              <a:cs typeface="Times New Roman"/>
            </a:endParaRPr>
          </a:p>
        </p:txBody>
      </p:sp>
      <p:sp>
        <p:nvSpPr>
          <p:cNvPr id="12" name="Rounded Rectangle 11"/>
          <p:cNvSpPr/>
          <p:nvPr/>
        </p:nvSpPr>
        <p:spPr>
          <a:xfrm>
            <a:off x="2771799" y="4447087"/>
            <a:ext cx="1271365" cy="381217"/>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a:t>
            </a:r>
            <a:endParaRPr lang="en-CA" sz="1400" dirty="0">
              <a:solidFill>
                <a:schemeClr val="tx1"/>
              </a:solidFill>
              <a:effectLst/>
              <a:ea typeface="Calibri"/>
              <a:cs typeface="Times New Roman"/>
            </a:endParaRPr>
          </a:p>
        </p:txBody>
      </p:sp>
      <p:sp>
        <p:nvSpPr>
          <p:cNvPr id="15" name="Rounded Rectangle 14"/>
          <p:cNvSpPr/>
          <p:nvPr/>
        </p:nvSpPr>
        <p:spPr>
          <a:xfrm>
            <a:off x="2974996" y="3245353"/>
            <a:ext cx="1185009" cy="722276"/>
          </a:xfrm>
          <a:prstGeom prst="roundRect">
            <a:avLst/>
          </a:prstGeom>
          <a:solidFill>
            <a:schemeClr val="accent2">
              <a:lumMod val="60000"/>
              <a:lumOff val="4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pPr>
            <a:r>
              <a:rPr lang="en-CA" sz="1600" dirty="0" smtClean="0">
                <a:solidFill>
                  <a:schemeClr val="tx1"/>
                </a:solidFill>
                <a:effectLst/>
                <a:latin typeface="Arial"/>
                <a:ea typeface="Calibri"/>
                <a:cs typeface="Times New Roman"/>
              </a:rPr>
              <a:t>Financing</a:t>
            </a:r>
            <a:r>
              <a:rPr lang="en-CA" sz="1400" dirty="0" smtClean="0">
                <a:solidFill>
                  <a:schemeClr val="tx1"/>
                </a:solidFill>
                <a:effectLst/>
                <a:latin typeface="Arial"/>
                <a:ea typeface="Calibri"/>
                <a:cs typeface="Times New Roman"/>
              </a:rPr>
              <a:t> </a:t>
            </a:r>
          </a:p>
          <a:p>
            <a:pPr marL="0" marR="0">
              <a:spcBef>
                <a:spcPts val="0"/>
              </a:spcBef>
            </a:pPr>
            <a:r>
              <a:rPr lang="en-CA" sz="1100" i="1" dirty="0" smtClean="0">
                <a:solidFill>
                  <a:schemeClr val="tx1"/>
                </a:solidFill>
                <a:effectLst/>
                <a:latin typeface="Arial"/>
                <a:ea typeface="Calibri"/>
                <a:cs typeface="Times New Roman"/>
              </a:rPr>
              <a:t>(OFA </a:t>
            </a:r>
            <a:r>
              <a:rPr lang="en-CA" sz="1100" i="1" dirty="0" smtClean="0">
                <a:solidFill>
                  <a:schemeClr val="tx1"/>
                </a:solidFill>
                <a:latin typeface="Arial"/>
                <a:ea typeface="Calibri"/>
                <a:cs typeface="Times New Roman"/>
              </a:rPr>
              <a:t>or </a:t>
            </a:r>
          </a:p>
          <a:p>
            <a:pPr marL="0" marR="0">
              <a:spcBef>
                <a:spcPts val="0"/>
              </a:spcBef>
            </a:pPr>
            <a:r>
              <a:rPr lang="en-CA" sz="1100" i="1" dirty="0" smtClean="0">
                <a:solidFill>
                  <a:schemeClr val="tx1"/>
                </a:solidFill>
                <a:effectLst/>
                <a:latin typeface="Arial"/>
                <a:ea typeface="Calibri"/>
                <a:cs typeface="Times New Roman"/>
              </a:rPr>
              <a:t>Third Party) </a:t>
            </a:r>
          </a:p>
        </p:txBody>
      </p:sp>
      <p:cxnSp>
        <p:nvCxnSpPr>
          <p:cNvPr id="20" name="Straight Arrow Connector 19"/>
          <p:cNvCxnSpPr/>
          <p:nvPr/>
        </p:nvCxnSpPr>
        <p:spPr>
          <a:xfrm flipV="1">
            <a:off x="2018678" y="4047352"/>
            <a:ext cx="0" cy="339338"/>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195736" y="4047352"/>
            <a:ext cx="0" cy="32400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45000" y="4310247"/>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4</a:t>
            </a:r>
            <a:endParaRPr lang="en-CA" sz="1400" dirty="0">
              <a:solidFill>
                <a:schemeClr val="tx1"/>
              </a:solidFill>
            </a:endParaRPr>
          </a:p>
        </p:txBody>
      </p:sp>
      <p:sp>
        <p:nvSpPr>
          <p:cNvPr id="38" name="Oval 37"/>
          <p:cNvSpPr/>
          <p:nvPr/>
        </p:nvSpPr>
        <p:spPr>
          <a:xfrm>
            <a:off x="1612950" y="433187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sp>
        <p:nvSpPr>
          <p:cNvPr id="40" name="Oval 39"/>
          <p:cNvSpPr/>
          <p:nvPr/>
        </p:nvSpPr>
        <p:spPr>
          <a:xfrm>
            <a:off x="2687883" y="433045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cxnSp>
        <p:nvCxnSpPr>
          <p:cNvPr id="48" name="Straight Arrow Connector 47"/>
          <p:cNvCxnSpPr/>
          <p:nvPr/>
        </p:nvCxnSpPr>
        <p:spPr>
          <a:xfrm>
            <a:off x="2483768" y="4629797"/>
            <a:ext cx="2286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2627784" y="3717032"/>
            <a:ext cx="315853"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808351" y="3624468"/>
            <a:ext cx="502117" cy="69664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627784" y="3562219"/>
            <a:ext cx="326070" cy="1"/>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339752" y="2339118"/>
            <a:ext cx="3971" cy="936903"/>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0" name="Rounded Rectangle 49"/>
          <p:cNvSpPr/>
          <p:nvPr/>
        </p:nvSpPr>
        <p:spPr>
          <a:xfrm>
            <a:off x="115725" y="2712952"/>
            <a:ext cx="928899" cy="712015"/>
          </a:xfrm>
          <a:prstGeom prst="roundRect">
            <a:avLst/>
          </a:prstGeom>
          <a:solidFill>
            <a:schemeClr val="accent3"/>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Ontario Energy Board</a:t>
            </a:r>
            <a:endParaRPr lang="en-CA" sz="1000" b="1" i="1" dirty="0">
              <a:solidFill>
                <a:schemeClr val="tx1"/>
              </a:solidFill>
              <a:effectLst/>
              <a:ea typeface="Calibri"/>
              <a:cs typeface="Times New Roman"/>
            </a:endParaRPr>
          </a:p>
        </p:txBody>
      </p:sp>
      <p:sp>
        <p:nvSpPr>
          <p:cNvPr id="51" name="Oval 50"/>
          <p:cNvSpPr/>
          <p:nvPr/>
        </p:nvSpPr>
        <p:spPr>
          <a:xfrm>
            <a:off x="2878029" y="3146330"/>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7</a:t>
            </a:r>
            <a:endParaRPr lang="en-CA" sz="1400" dirty="0">
              <a:solidFill>
                <a:schemeClr val="tx1"/>
              </a:solidFill>
            </a:endParaRPr>
          </a:p>
        </p:txBody>
      </p:sp>
      <p:sp>
        <p:nvSpPr>
          <p:cNvPr id="53" name="Oval 52"/>
          <p:cNvSpPr/>
          <p:nvPr/>
        </p:nvSpPr>
        <p:spPr>
          <a:xfrm>
            <a:off x="4253388" y="528680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sp>
        <p:nvSpPr>
          <p:cNvPr id="34" name="Oval 33"/>
          <p:cNvSpPr/>
          <p:nvPr/>
        </p:nvSpPr>
        <p:spPr>
          <a:xfrm>
            <a:off x="1293853" y="3140968"/>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54" name="Rounded Rectangle 53"/>
          <p:cNvSpPr/>
          <p:nvPr/>
        </p:nvSpPr>
        <p:spPr>
          <a:xfrm>
            <a:off x="1001611" y="2060848"/>
            <a:ext cx="1922822" cy="27827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OPG Holdco</a:t>
            </a:r>
            <a:endParaRPr lang="en-CA" sz="1100" dirty="0">
              <a:effectLst/>
              <a:ea typeface="Calibri"/>
              <a:cs typeface="Times New Roman"/>
            </a:endParaRPr>
          </a:p>
        </p:txBody>
      </p:sp>
      <p:cxnSp>
        <p:nvCxnSpPr>
          <p:cNvPr id="56" name="Straight Connector 55"/>
          <p:cNvCxnSpPr/>
          <p:nvPr/>
        </p:nvCxnSpPr>
        <p:spPr>
          <a:xfrm>
            <a:off x="1759717" y="2335238"/>
            <a:ext cx="3971" cy="215648"/>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059409" y="2838530"/>
            <a:ext cx="3383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5" name="Rounded Rectangle 54"/>
          <p:cNvSpPr/>
          <p:nvPr/>
        </p:nvSpPr>
        <p:spPr>
          <a:xfrm>
            <a:off x="1232481" y="2550886"/>
            <a:ext cx="997015" cy="427066"/>
          </a:xfrm>
          <a:prstGeom prst="roundRect">
            <a:avLst/>
          </a:prstGeom>
          <a:solidFill>
            <a:schemeClr val="accent4">
              <a:lumMod val="10000"/>
              <a:lumOff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OPG </a:t>
            </a:r>
            <a:r>
              <a:rPr lang="en-CA" sz="1200" dirty="0" smtClean="0">
                <a:solidFill>
                  <a:srgbClr val="000000"/>
                </a:solidFill>
                <a:effectLst/>
                <a:latin typeface="Arial"/>
                <a:ea typeface="Calibri"/>
                <a:cs typeface="Times New Roman"/>
              </a:rPr>
              <a:t>(current)</a:t>
            </a:r>
            <a:endParaRPr lang="en-CA" sz="1000" dirty="0">
              <a:effectLst/>
              <a:ea typeface="Calibri"/>
              <a:cs typeface="Times New Roman"/>
            </a:endParaRPr>
          </a:p>
        </p:txBody>
      </p:sp>
      <p:sp>
        <p:nvSpPr>
          <p:cNvPr id="61" name="Oval 60"/>
          <p:cNvSpPr/>
          <p:nvPr/>
        </p:nvSpPr>
        <p:spPr>
          <a:xfrm>
            <a:off x="883572" y="1978297"/>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62" name="Oval 61"/>
          <p:cNvSpPr/>
          <p:nvPr/>
        </p:nvSpPr>
        <p:spPr>
          <a:xfrm>
            <a:off x="4253388" y="5718850"/>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7</a:t>
            </a:r>
            <a:endParaRPr lang="en-CA" sz="1400" dirty="0">
              <a:solidFill>
                <a:schemeClr val="tx1"/>
              </a:solidFill>
            </a:endParaRPr>
          </a:p>
        </p:txBody>
      </p:sp>
      <p:sp>
        <p:nvSpPr>
          <p:cNvPr id="63" name="Oval 62"/>
          <p:cNvSpPr/>
          <p:nvPr/>
        </p:nvSpPr>
        <p:spPr>
          <a:xfrm>
            <a:off x="33229" y="2617131"/>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3</a:t>
            </a:r>
            <a:endParaRPr lang="en-CA" sz="1400" dirty="0">
              <a:solidFill>
                <a:schemeClr val="tx1"/>
              </a:solidFill>
            </a:endParaRPr>
          </a:p>
        </p:txBody>
      </p:sp>
    </p:spTree>
    <p:extLst>
      <p:ext uri="{BB962C8B-B14F-4D97-AF65-F5344CB8AC3E}">
        <p14:creationId xmlns:p14="http://schemas.microsoft.com/office/powerpoint/2010/main" val="4035074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599728"/>
          </a:xfrm>
        </p:spPr>
        <p:txBody>
          <a:bodyPr>
            <a:normAutofit/>
          </a:bodyPr>
          <a:lstStyle/>
          <a:p>
            <a:r>
              <a:rPr lang="en-CA" sz="2400" b="0" dirty="0" smtClean="0">
                <a:latin typeface="Arial" panose="020B0604020202020204" pitchFamily="34" charset="0"/>
                <a:cs typeface="Arial" panose="020B0604020202020204" pitchFamily="34" charset="0"/>
              </a:rPr>
              <a:t>1. GA Smoothing – Option A: OPG</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149094"/>
            <a:ext cx="8435280" cy="5304242"/>
          </a:xfrm>
        </p:spPr>
        <p:txBody>
          <a:bodyPr>
            <a:noAutofit/>
          </a:bodyPr>
          <a:lstStyle/>
          <a:p>
            <a:pPr fontAlgn="ctr">
              <a:spcBef>
                <a:spcPts val="300"/>
              </a:spcBef>
            </a:pPr>
            <a:r>
              <a:rPr lang="en-US" sz="1200" b="1" dirty="0" smtClean="0">
                <a:latin typeface="Arial" panose="020B0604020202020204" pitchFamily="34" charset="0"/>
                <a:cs typeface="Arial" panose="020B0604020202020204" pitchFamily="34" charset="0"/>
              </a:rPr>
              <a:t>Considerations</a:t>
            </a:r>
          </a:p>
          <a:p>
            <a:pPr lvl="1" fontAlgn="ctr">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Risk that OPG no longer receives Government Business Enterprise (GBE) accounting treatment.  </a:t>
            </a:r>
          </a:p>
          <a:p>
            <a:pPr lvl="2" fontAlgn="ctr">
              <a:spcBef>
                <a:spcPts val="300"/>
              </a:spcBef>
              <a:buFont typeface="Courier New" panose="02070309020205020404" pitchFamily="49" charset="0"/>
              <a:buChar char="o"/>
            </a:pPr>
            <a:r>
              <a:rPr lang="en-US" sz="1100" dirty="0" smtClean="0">
                <a:latin typeface="Arial" panose="020B0604020202020204" pitchFamily="34" charset="0"/>
                <a:cs typeface="Arial" panose="020B0604020202020204" pitchFamily="34" charset="0"/>
              </a:rPr>
              <a:t>Further analysis is required to determine whether the new financing subsidiary materially changes the business, would provide a commercial service, and would be self-sustaining (see the following slide for details on GBE accounting characteristics).</a:t>
            </a:r>
          </a:p>
          <a:p>
            <a:pPr lvl="1" fontAlgn="ctr">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Need to develop a structure that sufficiently “ring-fences” the OPG Financing Subsidiary in order to insulate OPG’s existing business lines, while also ensuring that OPG cannot benefit, nor assume responsibility for losses.</a:t>
            </a:r>
          </a:p>
          <a:p>
            <a:pPr lvl="1" fontAlgn="ctr">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Both the Holdco and Subsidiaries will require rigorous oversight and governance structures (e.g., boards, MOAs etc.).</a:t>
            </a:r>
            <a:endParaRPr lang="en-US" sz="1200" dirty="0">
              <a:latin typeface="Arial" panose="020B0604020202020204" pitchFamily="34" charset="0"/>
              <a:cs typeface="Arial" panose="020B0604020202020204" pitchFamily="34" charset="0"/>
            </a:endParaRPr>
          </a:p>
          <a:p>
            <a:pPr lvl="1" fontAlgn="ctr">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OPG will require a recovery mechanism that provides sufficient clarity and certainty to allow for cost-effective borrowing, while allowing for safety valves in the event of unexpected circumstances.</a:t>
            </a:r>
          </a:p>
          <a:p>
            <a:pPr lvl="1" fontAlgn="ctr">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Consider interaction between OPG Financing subsidiary and IESO (e.g., is a collection services agreement required).</a:t>
            </a:r>
          </a:p>
          <a:p>
            <a:pPr fontAlgn="ctr">
              <a:spcBef>
                <a:spcPts val="300"/>
              </a:spcBef>
            </a:pPr>
            <a:endParaRPr lang="en-US" sz="1200" b="1" dirty="0" smtClean="0">
              <a:latin typeface="Arial" panose="020B0604020202020204" pitchFamily="34" charset="0"/>
              <a:cs typeface="Arial" panose="020B0604020202020204" pitchFamily="34" charset="0"/>
            </a:endParaRPr>
          </a:p>
          <a:p>
            <a:pPr fontAlgn="ctr">
              <a:spcBef>
                <a:spcPts val="300"/>
              </a:spcBef>
            </a:pPr>
            <a:r>
              <a:rPr lang="en-US" sz="1200" b="1" dirty="0" smtClean="0">
                <a:latin typeface="Arial" panose="020B0604020202020204" pitchFamily="34" charset="0"/>
                <a:cs typeface="Arial" panose="020B0604020202020204" pitchFamily="34" charset="0"/>
              </a:rPr>
              <a:t>Immediate Next Steps</a:t>
            </a:r>
          </a:p>
          <a:p>
            <a:pPr lvl="1" fontAlgn="ctr">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Continue to work with OPG to build out recovery mechanism, key elements of regulatory / legislative framework, consider governance structures, and refine modelling. </a:t>
            </a:r>
          </a:p>
          <a:p>
            <a:pPr lvl="1" fontAlgn="ctr">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OPG could solicit interest in financing this sort of construct from 1 or 2 pension funds (without specifics).  Depending on viability and associated cost, work with accounting experts to determine importance of this option. </a:t>
            </a:r>
          </a:p>
          <a:p>
            <a:pPr lvl="1" fontAlgn="ctr">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Develop regulatory framework in coordination with OEB and OPG.</a:t>
            </a:r>
          </a:p>
          <a:p>
            <a:pPr lvl="1" fontAlgn="ctr">
              <a:spcBef>
                <a:spcPts val="300"/>
              </a:spcBef>
            </a:pPr>
            <a:endParaRPr lang="en-US" sz="1200" dirty="0">
              <a:latin typeface="Arial" panose="020B0604020202020204" pitchFamily="34" charset="0"/>
              <a:cs typeface="Arial" panose="020B0604020202020204" pitchFamily="34" charset="0"/>
            </a:endParaRPr>
          </a:p>
          <a:p>
            <a:pPr marL="280988" lvl="1" indent="-280988">
              <a:spcBef>
                <a:spcPts val="300"/>
              </a:spcBef>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0" lvl="1" indent="0">
              <a:spcBef>
                <a:spcPts val="300"/>
              </a:spcBef>
              <a:buNone/>
            </a:pPr>
            <a:endParaRPr lang="en-US" sz="1200" dirty="0" smtClean="0">
              <a:latin typeface="Arial" panose="020B0604020202020204" pitchFamily="34" charset="0"/>
              <a:cs typeface="Arial" panose="020B0604020202020204" pitchFamily="34" charset="0"/>
            </a:endParaRPr>
          </a:p>
          <a:p>
            <a:pPr marL="1143000" lvl="3" indent="-285750" fontAlgn="ctr">
              <a:spcBef>
                <a:spcPts val="300"/>
              </a:spcBef>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pPr marL="857250" lvl="3" indent="0">
              <a:spcBef>
                <a:spcPts val="300"/>
              </a:spcBef>
              <a:buNone/>
            </a:pPr>
            <a:endParaRPr lang="en-US"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286984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457200" y="112357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a:t>
            </a:r>
            <a:r>
              <a:rPr lang="en-CA" sz="1400" dirty="0" smtClean="0">
                <a:latin typeface="Arial" panose="020B0604020202020204" pitchFamily="34" charset="0"/>
                <a:cs typeface="Arial" panose="020B0604020202020204" pitchFamily="34" charset="0"/>
              </a:rPr>
              <a:t>infrastructure (i.e., $35 billion+ investment in cleaner generation and $</a:t>
            </a:r>
            <a:r>
              <a:rPr lang="en-CA" sz="1400" dirty="0">
                <a:latin typeface="Arial" panose="020B0604020202020204" pitchFamily="34" charset="0"/>
                <a:cs typeface="Arial" panose="020B0604020202020204" pitchFamily="34" charset="0"/>
              </a:rPr>
              <a:t>15.5 </a:t>
            </a:r>
            <a:r>
              <a:rPr lang="en-CA" sz="1400" dirty="0" smtClean="0">
                <a:latin typeface="Arial" panose="020B0604020202020204" pitchFamily="34" charset="0"/>
                <a:cs typeface="Arial" panose="020B0604020202020204" pitchFamily="34" charset="0"/>
              </a:rPr>
              <a:t>billion investment in Hydro One transmission </a:t>
            </a:r>
            <a:r>
              <a:rPr lang="en-CA" sz="1400" dirty="0">
                <a:latin typeface="Arial" panose="020B0604020202020204" pitchFamily="34" charset="0"/>
                <a:cs typeface="Arial" panose="020B0604020202020204" pitchFamily="34" charset="0"/>
              </a:rPr>
              <a:t>and distribution </a:t>
            </a:r>
            <a:r>
              <a:rPr lang="en-CA" sz="1400" dirty="0" smtClean="0">
                <a:latin typeface="Arial" panose="020B0604020202020204" pitchFamily="34" charset="0"/>
                <a:cs typeface="Arial" panose="020B0604020202020204" pitchFamily="34" charset="0"/>
              </a:rPr>
              <a:t>systems).</a:t>
            </a:r>
          </a:p>
          <a:p>
            <a:pPr marL="0" indent="0">
              <a:buNone/>
            </a:pPr>
            <a:endParaRPr lang="en-US" sz="100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Ontario has taken a number of actions to lower electricity costs </a:t>
            </a:r>
            <a:r>
              <a:rPr lang="en-US" sz="1400" dirty="0">
                <a:latin typeface="Arial" panose="020B0604020202020204" pitchFamily="34" charset="0"/>
                <a:ea typeface="Arial" charset="0"/>
                <a:cs typeface="Arial" panose="020B0604020202020204" pitchFamily="34" charset="0"/>
              </a:rPr>
              <a:t>for </a:t>
            </a:r>
            <a:r>
              <a:rPr lang="en-US" sz="1400" dirty="0" smtClean="0">
                <a:latin typeface="Arial" panose="020B0604020202020204" pitchFamily="34" charset="0"/>
                <a:ea typeface="Arial" charset="0"/>
                <a:cs typeface="Arial" panose="020B0604020202020204" pitchFamily="34" charset="0"/>
              </a:rPr>
              <a:t>all consumers by:  </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Deferring </a:t>
            </a:r>
            <a:r>
              <a:rPr lang="en-US" sz="1200" dirty="0">
                <a:latin typeface="Arial" panose="020B0604020202020204" pitchFamily="34" charset="0"/>
                <a:cs typeface="Arial" panose="020B0604020202020204" pitchFamily="34" charset="0"/>
              </a:rPr>
              <a:t>investments in generation (e.g., new build nuclear), improving market efficiency (e.g., wind dispatch) and decreasing the cost of renewable procurements (e.g., </a:t>
            </a:r>
            <a:r>
              <a:rPr lang="en-US" sz="1200" dirty="0" smtClean="0">
                <a:latin typeface="Arial" panose="020B0604020202020204" pitchFamily="34" charset="0"/>
                <a:cs typeface="Arial" panose="020B0604020202020204" pitchFamily="34" charset="0"/>
              </a:rPr>
              <a:t>GEIA renegotiation</a:t>
            </a:r>
            <a:r>
              <a:rPr lang="en-US" sz="1200" dirty="0">
                <a:latin typeface="Arial" panose="020B0604020202020204" pitchFamily="34" charset="0"/>
                <a:cs typeface="Arial" panose="020B0604020202020204" pitchFamily="34" charset="0"/>
              </a:rPr>
              <a:t>, decreasing FIT prices).</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Increasing cost </a:t>
            </a:r>
            <a:r>
              <a:rPr lang="en-US" sz="1200" dirty="0">
                <a:latin typeface="Arial" panose="020B0604020202020204" pitchFamily="34" charset="0"/>
                <a:cs typeface="Arial" panose="020B0604020202020204" pitchFamily="34" charset="0"/>
              </a:rPr>
              <a:t>effectiveness and </a:t>
            </a:r>
            <a:r>
              <a:rPr lang="en-US" sz="1200" dirty="0" smtClean="0">
                <a:latin typeface="Arial" panose="020B0604020202020204" pitchFamily="34" charset="0"/>
                <a:cs typeface="Arial" panose="020B0604020202020204" pitchFamily="34" charset="0"/>
              </a:rPr>
              <a:t>improving </a:t>
            </a:r>
            <a:r>
              <a:rPr lang="en-US" sz="1200" dirty="0">
                <a:latin typeface="Arial" panose="020B0604020202020204" pitchFamily="34" charset="0"/>
                <a:cs typeface="Arial" panose="020B0604020202020204" pitchFamily="34" charset="0"/>
              </a:rPr>
              <a:t>efficiency by adopting new electricity market approaches (e.g., competitive </a:t>
            </a:r>
            <a:r>
              <a:rPr lang="en-CA" sz="1200" dirty="0" smtClean="0">
                <a:latin typeface="Arial" panose="020B0604020202020204" pitchFamily="34" charset="0"/>
                <a:cs typeface="Arial" panose="020B0604020202020204" pitchFamily="34" charset="0"/>
              </a:rPr>
              <a:t>LRP, </a:t>
            </a:r>
            <a:r>
              <a:rPr lang="en-CA" sz="1200" dirty="0">
                <a:latin typeface="Arial" panose="020B0604020202020204" pitchFamily="34" charset="0"/>
                <a:cs typeface="Arial" panose="020B0604020202020204" pitchFamily="34" charset="0"/>
              </a:rPr>
              <a:t>no new NUG </a:t>
            </a:r>
            <a:r>
              <a:rPr lang="en-CA" sz="1200" dirty="0" smtClean="0">
                <a:latin typeface="Arial" panose="020B0604020202020204" pitchFamily="34" charset="0"/>
                <a:cs typeface="Arial" panose="020B0604020202020204" pitchFamily="34" charset="0"/>
              </a:rPr>
              <a:t>contracting</a:t>
            </a:r>
            <a:r>
              <a:rPr lang="en-US" sz="1200" dirty="0" smtClean="0">
                <a:latin typeface="Arial" panose="020B0604020202020204" pitchFamily="34" charset="0"/>
                <a:cs typeface="Arial" panose="020B0604020202020204" pitchFamily="34" charset="0"/>
              </a:rPr>
              <a:t>). </a:t>
            </a:r>
          </a:p>
          <a:p>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Following </a:t>
            </a:r>
            <a:r>
              <a:rPr lang="en-CA" sz="1400" dirty="0">
                <a:latin typeface="Arial" panose="020B0604020202020204" pitchFamily="34" charset="0"/>
                <a:cs typeface="Arial" panose="020B0604020202020204" pitchFamily="34" charset="0"/>
              </a:rPr>
              <a:t>the 2016 Throne Speech, </a:t>
            </a:r>
            <a:r>
              <a:rPr lang="en-CA" sz="1400" dirty="0" smtClean="0">
                <a:latin typeface="Arial" panose="020B0604020202020204" pitchFamily="34" charset="0"/>
                <a:cs typeface="Arial" panose="020B0604020202020204" pitchFamily="34" charset="0"/>
              </a:rPr>
              <a:t>actions </a:t>
            </a:r>
            <a:r>
              <a:rPr lang="en-CA" sz="1400" dirty="0">
                <a:latin typeface="Arial" panose="020B0604020202020204" pitchFamily="34" charset="0"/>
                <a:cs typeface="Arial" panose="020B0604020202020204" pitchFamily="34" charset="0"/>
              </a:rPr>
              <a:t>were announced to further reduce electricity costs </a:t>
            </a:r>
            <a:r>
              <a:rPr lang="en-CA" sz="1400" dirty="0" smtClean="0">
                <a:latin typeface="Arial" panose="020B0604020202020204" pitchFamily="34" charset="0"/>
                <a:cs typeface="Arial" panose="020B0604020202020204" pitchFamily="34" charset="0"/>
              </a:rPr>
              <a:t>by: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Providing an 8% rebate </a:t>
            </a:r>
            <a:r>
              <a:rPr lang="en-CA" sz="1200" dirty="0">
                <a:latin typeface="Arial" panose="020B0604020202020204" pitchFamily="34" charset="0"/>
                <a:cs typeface="Arial" panose="020B0604020202020204" pitchFamily="34" charset="0"/>
              </a:rPr>
              <a:t>($11/month </a:t>
            </a:r>
            <a:r>
              <a:rPr lang="en-CA" sz="1200" dirty="0" smtClean="0">
                <a:latin typeface="Arial" panose="020B0604020202020204" pitchFamily="34" charset="0"/>
                <a:cs typeface="Arial" panose="020B0604020202020204" pitchFamily="34" charset="0"/>
              </a:rPr>
              <a:t>savings), updating RRRP ($</a:t>
            </a:r>
            <a:r>
              <a:rPr lang="en-CA" sz="1200" dirty="0">
                <a:latin typeface="Arial" panose="020B0604020202020204" pitchFamily="34" charset="0"/>
                <a:cs typeface="Arial" panose="020B0604020202020204" pitchFamily="34" charset="0"/>
              </a:rPr>
              <a:t>45/month </a:t>
            </a:r>
            <a:r>
              <a:rPr lang="en-CA" sz="1200" dirty="0" smtClean="0">
                <a:latin typeface="Arial" panose="020B0604020202020204" pitchFamily="34" charset="0"/>
                <a:cs typeface="Arial" panose="020B0604020202020204" pitchFamily="34" charset="0"/>
              </a:rPr>
              <a:t>savings), expanding ICI (</a:t>
            </a:r>
            <a:r>
              <a:rPr lang="en-CA" sz="1200" dirty="0">
                <a:latin typeface="Arial" panose="020B0604020202020204" pitchFamily="34" charset="0"/>
                <a:cs typeface="Arial" panose="020B0604020202020204" pitchFamily="34" charset="0"/>
              </a:rPr>
              <a:t>up to one-third savings for </a:t>
            </a:r>
            <a:r>
              <a:rPr lang="en-CA" sz="1200" dirty="0" smtClean="0">
                <a:latin typeface="Arial" panose="020B0604020202020204" pitchFamily="34" charset="0"/>
                <a:cs typeface="Arial" panose="020B0604020202020204" pitchFamily="34" charset="0"/>
              </a:rPr>
              <a:t>participants) and suspending the LRP II </a:t>
            </a:r>
            <a:r>
              <a:rPr lang="en-CA" sz="1200" dirty="0">
                <a:latin typeface="Arial" panose="020B0604020202020204" pitchFamily="34" charset="0"/>
                <a:cs typeface="Arial" panose="020B0604020202020204" pitchFamily="34" charset="0"/>
              </a:rPr>
              <a:t>and the </a:t>
            </a:r>
            <a:r>
              <a:rPr lang="en-CA" sz="1200" dirty="0" smtClean="0">
                <a:latin typeface="Arial" panose="020B0604020202020204" pitchFamily="34" charset="0"/>
                <a:cs typeface="Arial" panose="020B0604020202020204" pitchFamily="34" charset="0"/>
              </a:rPr>
              <a:t>EFWSOP </a:t>
            </a:r>
            <a:r>
              <a:rPr lang="en-CA" sz="1200" dirty="0">
                <a:latin typeface="Arial" panose="020B0604020202020204" pitchFamily="34" charset="0"/>
                <a:cs typeface="Arial" panose="020B0604020202020204" pitchFamily="34" charset="0"/>
              </a:rPr>
              <a:t>(up to $3.8 billion in cost savings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endParaRPr lang="en-US" sz="1000" dirty="0">
              <a:latin typeface="Arial" charset="0"/>
              <a:ea typeface="Arial" charset="0"/>
              <a:cs typeface="Arial" charset="0"/>
            </a:endParaRPr>
          </a:p>
          <a:p>
            <a:r>
              <a:rPr lang="en-CA" sz="1400" dirty="0">
                <a:latin typeface="Arial" panose="020B0604020202020204" pitchFamily="34" charset="0"/>
                <a:cs typeface="Arial" panose="020B0604020202020204" pitchFamily="34" charset="0"/>
              </a:rPr>
              <a:t>On November 28, 2016, the Minister of Energy announced</a:t>
            </a:r>
            <a:r>
              <a:rPr lang="en-US" sz="1400" dirty="0">
                <a:latin typeface="Arial" panose="020B0604020202020204" pitchFamily="34" charset="0"/>
                <a:cs typeface="Arial" panose="020B0604020202020204" pitchFamily="34" charset="0"/>
              </a:rPr>
              <a:t> the </a:t>
            </a:r>
            <a:r>
              <a:rPr lang="en-CA" sz="1400" dirty="0">
                <a:latin typeface="Arial" panose="020B0604020202020204" pitchFamily="34" charset="0"/>
                <a:cs typeface="Arial" panose="020B0604020202020204" pitchFamily="34" charset="0"/>
              </a:rPr>
              <a:t>need for </a:t>
            </a:r>
            <a:r>
              <a:rPr lang="en-US" sz="1400" dirty="0">
                <a:latin typeface="Arial" panose="020B0604020202020204" pitchFamily="34" charset="0"/>
                <a:cs typeface="Arial" panose="020B0604020202020204" pitchFamily="34" charset="0"/>
              </a:rPr>
              <a:t>changes </a:t>
            </a:r>
            <a:r>
              <a:rPr lang="en-US" sz="1400" dirty="0" smtClean="0">
                <a:latin typeface="Arial" panose="020B0604020202020204" pitchFamily="34" charset="0"/>
                <a:cs typeface="Arial" panose="020B0604020202020204" pitchFamily="34" charset="0"/>
              </a:rPr>
              <a:t>in how </a:t>
            </a:r>
            <a:r>
              <a:rPr lang="en-CA" sz="1400" dirty="0" smtClean="0">
                <a:latin typeface="Arial" panose="020B0604020202020204" pitchFamily="34" charset="0"/>
                <a:cs typeface="Arial" panose="020B0604020202020204" pitchFamily="34" charset="0"/>
              </a:rPr>
              <a:t>electricity </a:t>
            </a:r>
            <a:r>
              <a:rPr lang="en-CA" sz="1400" dirty="0">
                <a:latin typeface="Arial" panose="020B0604020202020204" pitchFamily="34" charset="0"/>
                <a:cs typeface="Arial" panose="020B0604020202020204" pitchFamily="34" charset="0"/>
              </a:rPr>
              <a:t>resources are procured,  the need for wholesale market renewal and greater electricity consumer choice. </a:t>
            </a:r>
          </a:p>
          <a:p>
            <a:pPr marL="0" indent="0">
              <a:buNone/>
            </a:pPr>
            <a:endParaRPr lang="en-CA" sz="8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Ministry of Energy is currently updating its Long-Term Energy Plan (LTEP)</a:t>
            </a:r>
            <a:r>
              <a:rPr lang="en-US" sz="1400" dirty="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9862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599728"/>
          </a:xfrm>
        </p:spPr>
        <p:txBody>
          <a:bodyPr>
            <a:normAutofit/>
          </a:bodyPr>
          <a:lstStyle/>
          <a:p>
            <a:r>
              <a:rPr lang="en-CA" sz="2400" b="0" dirty="0" smtClean="0">
                <a:latin typeface="Arial" panose="020B0604020202020204" pitchFamily="34" charset="0"/>
                <a:cs typeface="Arial" panose="020B0604020202020204" pitchFamily="34" charset="0"/>
              </a:rPr>
              <a:t>1. GA Smoothing – Option A: IESO</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68288"/>
            <a:ext cx="8435280" cy="560512"/>
          </a:xfrm>
        </p:spPr>
        <p:txBody>
          <a:bodyPr>
            <a:noAutofit/>
          </a:bodyPr>
          <a:lstStyle/>
          <a:p>
            <a:pPr marL="280988" lvl="1" indent="-280988">
              <a:spcBef>
                <a:spcPts val="300"/>
              </a:spcBef>
              <a:buFont typeface="Arial" panose="020B0604020202020204" pitchFamily="34" charset="0"/>
              <a:buChar char="•"/>
            </a:pPr>
            <a:r>
              <a:rPr lang="en-US" sz="1400" dirty="0" smtClean="0">
                <a:latin typeface="Arial" panose="020B0604020202020204" pitchFamily="34" charset="0"/>
                <a:cs typeface="Arial" panose="020B0604020202020204" pitchFamily="34" charset="0"/>
              </a:rPr>
              <a:t>In order for IESO to meet Government Business Enterprise accounting treatment, the following characteristics need to be considered:</a:t>
            </a:r>
          </a:p>
          <a:p>
            <a:pPr marL="857250" lvl="3" indent="0">
              <a:spcBef>
                <a:spcPts val="300"/>
              </a:spcBef>
              <a:buNone/>
            </a:pPr>
            <a:endParaRPr lang="en-US" sz="14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85943380"/>
              </p:ext>
            </p:extLst>
          </p:nvPr>
        </p:nvGraphicFramePr>
        <p:xfrm>
          <a:off x="467544" y="1700808"/>
          <a:ext cx="8435280" cy="4376477"/>
        </p:xfrm>
        <a:graphic>
          <a:graphicData uri="http://schemas.openxmlformats.org/drawingml/2006/table">
            <a:tbl>
              <a:tblPr firstRow="1" bandRow="1">
                <a:tableStyleId>{C4B1156A-380E-4F78-BDF5-A606A8083BF9}</a:tableStyleId>
              </a:tblPr>
              <a:tblGrid>
                <a:gridCol w="1656184"/>
                <a:gridCol w="3967336"/>
                <a:gridCol w="2811760"/>
              </a:tblGrid>
              <a:tr h="260153">
                <a:tc>
                  <a:txBody>
                    <a:bodyPr/>
                    <a:lstStyle/>
                    <a:p>
                      <a:pPr algn="ctr"/>
                      <a:r>
                        <a:rPr lang="en-US" sz="1000" b="1" i="0" dirty="0" smtClean="0">
                          <a:solidFill>
                            <a:schemeClr val="tx1"/>
                          </a:solidFill>
                          <a:latin typeface="Arial" pitchFamily="34" charset="0"/>
                          <a:cs typeface="Arial" pitchFamily="34" charset="0"/>
                        </a:rPr>
                        <a:t>Characteristic</a:t>
                      </a:r>
                      <a:endParaRPr lang="en-CA" sz="1000" b="1" i="0" dirty="0">
                        <a:solidFill>
                          <a:schemeClr val="tx1"/>
                        </a:solidFill>
                        <a:latin typeface="Arial" pitchFamily="34" charset="0"/>
                        <a:cs typeface="Arial" pitchFamily="34" charset="0"/>
                      </a:endParaRPr>
                    </a:p>
                  </a:txBody>
                  <a:tcPr>
                    <a:solidFill>
                      <a:schemeClr val="bg1">
                        <a:lumMod val="95000"/>
                      </a:schemeClr>
                    </a:solidFill>
                  </a:tcPr>
                </a:tc>
                <a:tc>
                  <a:txBody>
                    <a:bodyPr/>
                    <a:lstStyle/>
                    <a:p>
                      <a:pPr algn="ctr"/>
                      <a:r>
                        <a:rPr lang="en-US" sz="1000" dirty="0" smtClean="0">
                          <a:solidFill>
                            <a:schemeClr val="tx1"/>
                          </a:solidFill>
                          <a:latin typeface="Arial" pitchFamily="34" charset="0"/>
                          <a:cs typeface="Arial" pitchFamily="34" charset="0"/>
                        </a:rPr>
                        <a:t>Guidance &amp; Comments</a:t>
                      </a:r>
                      <a:endParaRPr lang="en-CA" sz="1000" dirty="0">
                        <a:solidFill>
                          <a:schemeClr val="tx1"/>
                        </a:solidFill>
                        <a:latin typeface="Arial" pitchFamily="34" charset="0"/>
                        <a:cs typeface="Arial" pitchFamily="34" charset="0"/>
                      </a:endParaRPr>
                    </a:p>
                  </a:txBody>
                  <a:tcPr>
                    <a:solidFill>
                      <a:schemeClr val="bg1">
                        <a:lumMod val="95000"/>
                      </a:schemeClr>
                    </a:solidFill>
                  </a:tcPr>
                </a:tc>
                <a:tc>
                  <a:txBody>
                    <a:bodyPr/>
                    <a:lstStyle/>
                    <a:p>
                      <a:pPr algn="ctr"/>
                      <a:r>
                        <a:rPr lang="en-US" sz="1000" dirty="0" smtClean="0">
                          <a:solidFill>
                            <a:schemeClr val="tx1"/>
                          </a:solidFill>
                          <a:latin typeface="Arial" pitchFamily="34" charset="0"/>
                          <a:cs typeface="Arial" pitchFamily="34" charset="0"/>
                        </a:rPr>
                        <a:t>Findings &amp; Recommendations</a:t>
                      </a:r>
                      <a:endParaRPr lang="en-CA" sz="1000" dirty="0">
                        <a:solidFill>
                          <a:schemeClr val="tx1"/>
                        </a:solidFill>
                        <a:latin typeface="Arial" pitchFamily="34" charset="0"/>
                        <a:cs typeface="Arial" pitchFamily="34" charset="0"/>
                      </a:endParaRPr>
                    </a:p>
                  </a:txBody>
                  <a:tcPr>
                    <a:solidFill>
                      <a:schemeClr val="bg1">
                        <a:lumMod val="95000"/>
                      </a:schemeClr>
                    </a:solidFill>
                  </a:tcPr>
                </a:tc>
              </a:tr>
              <a:tr h="220238">
                <a:tc>
                  <a:txBody>
                    <a:bodyPr/>
                    <a:lstStyle/>
                    <a:p>
                      <a:pPr>
                        <a:lnSpc>
                          <a:spcPct val="107000"/>
                        </a:lnSpc>
                        <a:spcAft>
                          <a:spcPts val="0"/>
                        </a:spcAf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Separate with power to contract, sue and be sued</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rPr>
                        <a:t>IESO is a not-for-profit organization, non-taxable, corporation established pursuant to Part II of the Electricity Act, 1998.</a:t>
                      </a:r>
                    </a:p>
                    <a:p>
                      <a:pPr marL="342900" lvl="0" indent="-342900">
                        <a:lnSpc>
                          <a:spcPct val="107000"/>
                        </a:lnSpc>
                        <a:spcAft>
                          <a:spcPts val="0"/>
                        </a:spcAft>
                        <a:buFont typeface="Arial" panose="020B0604020202020204" pitchFamily="34" charset="0"/>
                        <a:buChar char="•"/>
                        <a:tabLst>
                          <a:tab pos="457200" algn="l"/>
                        </a:tabLst>
                      </a:pPr>
                      <a:r>
                        <a:rPr lang="en-US" sz="1000" kern="1200">
                          <a:solidFill>
                            <a:schemeClr val="tx1"/>
                          </a:solidFill>
                          <a:latin typeface="Arial" panose="020B0604020202020204" pitchFamily="34" charset="0"/>
                          <a:ea typeface="Verdana" panose="020B0604030504040204" pitchFamily="34" charset="0"/>
                          <a:cs typeface="Arial" panose="020B0604020202020204" pitchFamily="34" charset="0"/>
                        </a:rPr>
                        <a:t>IESO is not an agent of the Crown for any purpose</a:t>
                      </a:r>
                      <a:endPar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a:solidFill>
                            <a:schemeClr val="tx1"/>
                          </a:solidFill>
                          <a:latin typeface="Arial" panose="020B0604020202020204" pitchFamily="34" charset="0"/>
                          <a:ea typeface="Verdana" panose="020B0604030504040204" pitchFamily="34" charset="0"/>
                          <a:cs typeface="Arial" panose="020B0604020202020204" pitchFamily="34" charset="0"/>
                        </a:rPr>
                        <a:t>IESO has powers of a natural person</a:t>
                      </a:r>
                      <a:endPar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According to KPMG characteristic is met</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r>
              <a:tr h="220238">
                <a:tc>
                  <a:txBody>
                    <a:bodyPr/>
                    <a:lstStyle/>
                    <a:p>
                      <a:pPr>
                        <a:lnSpc>
                          <a:spcPct val="107000"/>
                        </a:lnSpc>
                        <a:spcAft>
                          <a:spcPts val="0"/>
                        </a:spcAf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Delegated financial and operational authority to carry on a business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Board of directors has been delegated the financial and operational authority to carry on the business.</a:t>
                      </a: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Need to accept that the definition of a business can include providing economic benefits to participants (not limited to providing a return to investors)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IESO is allowed to retain profits to carry out its objects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a:solidFill>
                            <a:schemeClr val="tx1"/>
                          </a:solidFill>
                          <a:latin typeface="Arial" panose="020B0604020202020204" pitchFamily="34" charset="0"/>
                          <a:ea typeface="Verdana" panose="020B0604030504040204" pitchFamily="34" charset="0"/>
                          <a:cs typeface="Arial" panose="020B0604020202020204" pitchFamily="34" charset="0"/>
                        </a:rPr>
                        <a:t>According to KPMG characteristic is met</a:t>
                      </a:r>
                      <a:endPar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r>
              <a:tr h="220238">
                <a:tc>
                  <a:txBody>
                    <a:bodyPr/>
                    <a:lstStyle/>
                    <a:p>
                      <a:pPr>
                        <a:lnSpc>
                          <a:spcPct val="107000"/>
                        </a:lnSpc>
                        <a:spcAft>
                          <a:spcPts val="0"/>
                        </a:spcAft>
                      </a:pPr>
                      <a:r>
                        <a:rPr lang="en-US" sz="1000" kern="1200">
                          <a:solidFill>
                            <a:schemeClr val="tx1"/>
                          </a:solidFill>
                          <a:latin typeface="Arial" panose="020B0604020202020204" pitchFamily="34" charset="0"/>
                          <a:ea typeface="Verdana" panose="020B0604030504040204" pitchFamily="34" charset="0"/>
                          <a:cs typeface="Arial" panose="020B0604020202020204" pitchFamily="34" charset="0"/>
                        </a:rPr>
                        <a:t>Sells good and services to individuals and organizations outside of the government reporting entity as its principal activity</a:t>
                      </a:r>
                      <a:endPar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IESO provides various services to market participants for the ultimate benefits of Ontario customers.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IESO has two OEB approved fees: one for electricity exports and one for electricity withdrawals for use in Ontario.  These fees are charged on a per kWh rate, similar to LDCs and transmission companies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According to KPMG characteristic is met under current construct</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Although the smoothing mechanism is unlikely to be considered a service provided outside of the government entity, other IESO services continue to meet this test and predominate</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r>
              <a:tr h="220238">
                <a:tc>
                  <a:txBody>
                    <a:bodyPr/>
                    <a:lstStyle/>
                    <a:p>
                      <a:pPr>
                        <a:lnSpc>
                          <a:spcPct val="107000"/>
                        </a:lnSpc>
                        <a:spcAft>
                          <a:spcPts val="0"/>
                        </a:spcAft>
                      </a:pPr>
                      <a:r>
                        <a:rPr lang="en-US" sz="1000" kern="1200">
                          <a:solidFill>
                            <a:schemeClr val="tx1"/>
                          </a:solidFill>
                          <a:latin typeface="Arial" panose="020B0604020202020204" pitchFamily="34" charset="0"/>
                          <a:ea typeface="Verdana" panose="020B0604030504040204" pitchFamily="34" charset="0"/>
                          <a:cs typeface="Arial" panose="020B0604020202020204" pitchFamily="34" charset="0"/>
                        </a:rPr>
                        <a:t>It can maintain operations and meet liabilities from revenues received from sources outside of the government reporting entity</a:t>
                      </a:r>
                      <a:endParaRPr lang="en-CA" sz="1000" kern="120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solidFill>
                      <a:srgbClr val="F2F2F2"/>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IESO does not receive transfer payments from the Province.  All costs are to be recovered from market participants.</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Sustainability may be more challenging to demonstrate given implied government backstop needed to enable financing, unless recovery mechanism allows for a cushion for losses (e.g</a:t>
                      </a:r>
                      <a:r>
                        <a:rPr lang="en-US" sz="1000" kern="1200"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equity returns on a part of financing)</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2F2F2"/>
                    </a:solidFill>
                  </a:tcPr>
                </a:tc>
                <a:tc>
                  <a:txBody>
                    <a:bodyPr/>
                    <a:lstStyle/>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According to KPMG characteristic is met under current construct</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tabLst>
                          <a:tab pos="457200" algn="l"/>
                        </a:tabLst>
                      </a:pPr>
                      <a:r>
                        <a: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rPr>
                        <a:t>Develop recovery mechanism with sufficiently robust to reasonably guarantee repayment, while providing a cushion for any losses </a:t>
                      </a:r>
                      <a:endParaRPr lang="en-CA" sz="1000" kern="1200" dirty="0">
                        <a:solidFill>
                          <a:schemeClr val="tx1"/>
                        </a:solidFill>
                        <a:latin typeface="Arial" panose="020B0604020202020204" pitchFamily="34" charset="0"/>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7721757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a:off x="1341437" y="4725144"/>
            <a:ext cx="2880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341437" y="4572562"/>
            <a:ext cx="288000" cy="0"/>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1. GA Smoothing – Option </a:t>
            </a:r>
            <a:r>
              <a:rPr lang="en-CA" sz="2400" b="0" dirty="0">
                <a:latin typeface="Arial" panose="020B0604020202020204" pitchFamily="34" charset="0"/>
                <a:cs typeface="Arial" panose="020B0604020202020204" pitchFamily="34" charset="0"/>
              </a:rPr>
              <a:t>B</a:t>
            </a:r>
            <a:r>
              <a:rPr lang="en-US" sz="2400" b="0" dirty="0" smtClean="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New Entity</a:t>
            </a:r>
            <a:endParaRPr lang="en-CA" sz="2400" dirty="0"/>
          </a:p>
        </p:txBody>
      </p:sp>
      <p:sp>
        <p:nvSpPr>
          <p:cNvPr id="3" name="Content Placeholder 2"/>
          <p:cNvSpPr>
            <a:spLocks noGrp="1"/>
          </p:cNvSpPr>
          <p:nvPr>
            <p:ph idx="1"/>
          </p:nvPr>
        </p:nvSpPr>
        <p:spPr>
          <a:xfrm>
            <a:off x="467544" y="1124744"/>
            <a:ext cx="8280000" cy="720080"/>
          </a:xfrm>
        </p:spPr>
        <p:txBody>
          <a:bodyPr>
            <a:noAutofit/>
          </a:bodyPr>
          <a:lstStyle/>
          <a:p>
            <a:r>
              <a:rPr lang="en-CA" sz="1400" dirty="0" smtClean="0">
                <a:latin typeface="Arial" panose="020B0604020202020204" pitchFamily="34" charset="0"/>
                <a:cs typeface="Arial" pitchFamily="34" charset="0"/>
              </a:rPr>
              <a:t>The </a:t>
            </a:r>
            <a:r>
              <a:rPr lang="en-CA" sz="1400" dirty="0">
                <a:latin typeface="Arial" panose="020B0604020202020204" pitchFamily="34" charset="0"/>
                <a:cs typeface="Arial" pitchFamily="34" charset="0"/>
              </a:rPr>
              <a:t>diagram outlines </a:t>
            </a:r>
            <a:r>
              <a:rPr lang="en-CA" sz="1400" dirty="0" smtClean="0">
                <a:latin typeface="Arial" panose="020B0604020202020204" pitchFamily="34" charset="0"/>
                <a:cs typeface="Arial" pitchFamily="34" charset="0"/>
              </a:rPr>
              <a:t>a implementation approach that includes a new entity, which would hold the debt and the receivable from ratepayers. </a:t>
            </a:r>
            <a:endParaRPr lang="en-CA" sz="1400" dirty="0">
              <a:latin typeface="Arial" panose="020B0604020202020204" pitchFamily="34" charset="0"/>
              <a:cs typeface="Arial" pitchFamily="34" charset="0"/>
            </a:endParaRPr>
          </a:p>
        </p:txBody>
      </p:sp>
      <p:sp>
        <p:nvSpPr>
          <p:cNvPr id="41" name="Content Placeholder 2"/>
          <p:cNvSpPr txBox="1">
            <a:spLocks/>
          </p:cNvSpPr>
          <p:nvPr/>
        </p:nvSpPr>
        <p:spPr>
          <a:xfrm>
            <a:off x="4434463" y="1484784"/>
            <a:ext cx="4314001" cy="468052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ts val="400"/>
              </a:spcBef>
              <a:buFont typeface="Helvetica"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600"/>
              </a:spcAft>
            </a:pPr>
            <a:r>
              <a:rPr lang="en-CA" sz="1250" dirty="0"/>
              <a:t>The OEB oversees the new entity, as well as the GA smoothing mechanism on an ongoing </a:t>
            </a:r>
            <a:r>
              <a:rPr lang="en-CA" sz="1250" dirty="0" smtClean="0"/>
              <a:t>basis.</a:t>
            </a:r>
            <a:endParaRPr lang="en-CA" sz="1250" dirty="0"/>
          </a:p>
          <a:p>
            <a:pPr>
              <a:spcBef>
                <a:spcPts val="0"/>
              </a:spcBef>
              <a:spcAft>
                <a:spcPts val="600"/>
              </a:spcAft>
            </a:pPr>
            <a:r>
              <a:rPr lang="en-CA" sz="1250" dirty="0"/>
              <a:t>The New Entity funds part of the GA and </a:t>
            </a:r>
            <a:r>
              <a:rPr lang="en-CA" sz="1250" dirty="0">
                <a:solidFill>
                  <a:srgbClr val="36A436"/>
                </a:solidFill>
              </a:rPr>
              <a:t>(a) </a:t>
            </a:r>
            <a:r>
              <a:rPr lang="en-CA" sz="1250" dirty="0"/>
              <a:t>would have a legislative right to recover associated principle, interest and administrative costs from customers (settled via service agreement with IESO).</a:t>
            </a:r>
          </a:p>
          <a:p>
            <a:pPr>
              <a:spcBef>
                <a:spcPts val="0"/>
              </a:spcBef>
              <a:spcAft>
                <a:spcPts val="600"/>
              </a:spcAft>
            </a:pPr>
            <a:r>
              <a:rPr lang="en-CA" sz="1250" dirty="0"/>
              <a:t>Electricity Consumers pay IESO a portion of the GA in early years. In the future, the New Entity recovers principle, interest and administrative costs </a:t>
            </a:r>
            <a:r>
              <a:rPr lang="en-CA" sz="1250" dirty="0" smtClean="0"/>
              <a:t>from </a:t>
            </a:r>
            <a:r>
              <a:rPr lang="en-CA" sz="1250" dirty="0"/>
              <a:t>consumers. Customers bill presentation remains unchanged (costs should diminish in early years). </a:t>
            </a:r>
          </a:p>
          <a:p>
            <a:pPr>
              <a:spcBef>
                <a:spcPts val="0"/>
              </a:spcBef>
              <a:spcAft>
                <a:spcPts val="600"/>
              </a:spcAft>
            </a:pPr>
            <a:r>
              <a:rPr lang="en-CA" sz="1250" dirty="0" smtClean="0"/>
              <a:t>The </a:t>
            </a:r>
            <a:r>
              <a:rPr lang="en-CA" sz="1250" dirty="0"/>
              <a:t>IESO pays generators (in early years), partially from consumers and partially financed by the New Entity. </a:t>
            </a:r>
            <a:r>
              <a:rPr lang="en-CA" sz="1250" dirty="0" smtClean="0">
                <a:solidFill>
                  <a:srgbClr val="36A436"/>
                </a:solidFill>
              </a:rPr>
              <a:t>(b)</a:t>
            </a:r>
            <a:r>
              <a:rPr lang="en-CA" sz="1250" dirty="0" smtClean="0"/>
              <a:t> </a:t>
            </a:r>
            <a:r>
              <a:rPr lang="en-CA" sz="1250" dirty="0"/>
              <a:t>The IESO provides collection services to New Entity under a service contract.</a:t>
            </a:r>
          </a:p>
          <a:p>
            <a:pPr>
              <a:spcBef>
                <a:spcPts val="0"/>
              </a:spcBef>
              <a:spcAft>
                <a:spcPts val="600"/>
              </a:spcAft>
            </a:pPr>
            <a:r>
              <a:rPr lang="en-CA" sz="1250" dirty="0"/>
              <a:t>Generators continue to receive payments from IESO according to existing contract / regulatory structures.</a:t>
            </a:r>
          </a:p>
          <a:p>
            <a:pPr>
              <a:spcBef>
                <a:spcPts val="0"/>
              </a:spcBef>
              <a:spcAft>
                <a:spcPts val="600"/>
              </a:spcAft>
            </a:pPr>
            <a:r>
              <a:rPr lang="en-CA" sz="1250" dirty="0" smtClean="0"/>
              <a:t>The </a:t>
            </a:r>
            <a:r>
              <a:rPr lang="en-CA" sz="1250" dirty="0"/>
              <a:t>OFA or a 3</a:t>
            </a:r>
            <a:r>
              <a:rPr lang="en-CA" sz="1250" baseline="30000" dirty="0"/>
              <a:t>rd</a:t>
            </a:r>
            <a:r>
              <a:rPr lang="en-CA" sz="1250" dirty="0"/>
              <a:t> party lender funds the GA shortfall in early years and receives payments from the New Entity as debt is repaid. </a:t>
            </a:r>
            <a:r>
              <a:rPr lang="en-CA" sz="1250" dirty="0" smtClean="0">
                <a:solidFill>
                  <a:srgbClr val="36A436"/>
                </a:solidFill>
              </a:rPr>
              <a:t>(c) </a:t>
            </a:r>
            <a:r>
              <a:rPr lang="en-CA" sz="1250" dirty="0"/>
              <a:t>Debt is subject to a contract between the New Entity and the lender</a:t>
            </a:r>
            <a:r>
              <a:rPr lang="en-CA" sz="1250" dirty="0" smtClean="0"/>
              <a:t>.</a:t>
            </a:r>
            <a:endParaRPr lang="en-CA" sz="1250" dirty="0"/>
          </a:p>
        </p:txBody>
      </p:sp>
      <p:sp>
        <p:nvSpPr>
          <p:cNvPr id="42" name="Oval 41"/>
          <p:cNvSpPr/>
          <p:nvPr/>
        </p:nvSpPr>
        <p:spPr>
          <a:xfrm>
            <a:off x="4365900" y="1523348"/>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43" name="Oval 42"/>
          <p:cNvSpPr/>
          <p:nvPr/>
        </p:nvSpPr>
        <p:spPr>
          <a:xfrm>
            <a:off x="4365900" y="1974434"/>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44" name="Oval 43"/>
          <p:cNvSpPr/>
          <p:nvPr/>
        </p:nvSpPr>
        <p:spPr>
          <a:xfrm>
            <a:off x="4365900" y="2838530"/>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45" name="Oval 44"/>
          <p:cNvSpPr/>
          <p:nvPr/>
        </p:nvSpPr>
        <p:spPr>
          <a:xfrm>
            <a:off x="4365900" y="3846642"/>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4</a:t>
            </a:r>
          </a:p>
        </p:txBody>
      </p:sp>
      <p:sp>
        <p:nvSpPr>
          <p:cNvPr id="46" name="Oval 45"/>
          <p:cNvSpPr/>
          <p:nvPr/>
        </p:nvSpPr>
        <p:spPr>
          <a:xfrm>
            <a:off x="4365900" y="4710738"/>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grpSp>
        <p:nvGrpSpPr>
          <p:cNvPr id="10" name="Group 9"/>
          <p:cNvGrpSpPr/>
          <p:nvPr/>
        </p:nvGrpSpPr>
        <p:grpSpPr>
          <a:xfrm>
            <a:off x="340728" y="5301197"/>
            <a:ext cx="3151152" cy="936115"/>
            <a:chOff x="664461" y="5355276"/>
            <a:chExt cx="3151152" cy="559521"/>
          </a:xfrm>
        </p:grpSpPr>
        <p:cxnSp>
          <p:nvCxnSpPr>
            <p:cNvPr id="64" name="Straight Arrow Connector 63"/>
            <p:cNvCxnSpPr/>
            <p:nvPr/>
          </p:nvCxnSpPr>
          <p:spPr>
            <a:xfrm>
              <a:off x="664461" y="5733256"/>
              <a:ext cx="239447" cy="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64461" y="5450741"/>
              <a:ext cx="239447"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63285" y="5355276"/>
              <a:ext cx="2327668" cy="276999"/>
            </a:xfrm>
            <a:prstGeom prst="rect">
              <a:avLst/>
            </a:prstGeom>
            <a:noFill/>
          </p:spPr>
          <p:txBody>
            <a:bodyPr wrap="square" rtlCol="0">
              <a:spAutoFit/>
            </a:bodyPr>
            <a:lstStyle/>
            <a:p>
              <a:r>
                <a:rPr lang="en-CA" sz="1200" dirty="0" smtClean="0"/>
                <a:t>Early year fund flow</a:t>
              </a:r>
              <a:endParaRPr lang="en-CA" sz="1200" dirty="0"/>
            </a:p>
          </p:txBody>
        </p:sp>
        <p:sp>
          <p:nvSpPr>
            <p:cNvPr id="68" name="TextBox 67"/>
            <p:cNvSpPr txBox="1"/>
            <p:nvPr/>
          </p:nvSpPr>
          <p:spPr>
            <a:xfrm>
              <a:off x="827584" y="5637798"/>
              <a:ext cx="2988029" cy="276999"/>
            </a:xfrm>
            <a:prstGeom prst="rect">
              <a:avLst/>
            </a:prstGeom>
            <a:noFill/>
          </p:spPr>
          <p:txBody>
            <a:bodyPr wrap="square" rtlCol="0">
              <a:spAutoFit/>
            </a:bodyPr>
            <a:lstStyle/>
            <a:p>
              <a:r>
                <a:rPr lang="en-CA" sz="1200" dirty="0" smtClean="0"/>
                <a:t>Future Repayment Mechanism</a:t>
              </a:r>
              <a:endParaRPr lang="en-CA" sz="1200" dirty="0"/>
            </a:p>
          </p:txBody>
        </p:sp>
      </p:grpSp>
      <p:sp>
        <p:nvSpPr>
          <p:cNvPr id="14" name="TextBox 13"/>
          <p:cNvSpPr txBox="1"/>
          <p:nvPr/>
        </p:nvSpPr>
        <p:spPr>
          <a:xfrm>
            <a:off x="539552" y="3717032"/>
            <a:ext cx="462059" cy="307777"/>
          </a:xfrm>
          <a:prstGeom prst="rect">
            <a:avLst/>
          </a:prstGeom>
          <a:noFill/>
        </p:spPr>
        <p:txBody>
          <a:bodyPr wrap="square" rtlCol="0">
            <a:spAutoFit/>
          </a:bodyPr>
          <a:lstStyle/>
          <a:p>
            <a:r>
              <a:rPr lang="en-CA" sz="1400" dirty="0" smtClean="0">
                <a:solidFill>
                  <a:srgbClr val="36A436"/>
                </a:solidFill>
              </a:rPr>
              <a:t>(a)</a:t>
            </a:r>
            <a:endParaRPr lang="en-CA" sz="1400" dirty="0">
              <a:solidFill>
                <a:srgbClr val="36A436"/>
              </a:solidFill>
            </a:endParaRPr>
          </a:p>
        </p:txBody>
      </p:sp>
      <p:sp>
        <p:nvSpPr>
          <p:cNvPr id="39" name="TextBox 38"/>
          <p:cNvSpPr txBox="1"/>
          <p:nvPr/>
        </p:nvSpPr>
        <p:spPr>
          <a:xfrm>
            <a:off x="1510359" y="4004803"/>
            <a:ext cx="462059" cy="307777"/>
          </a:xfrm>
          <a:prstGeom prst="rect">
            <a:avLst/>
          </a:prstGeom>
          <a:noFill/>
        </p:spPr>
        <p:txBody>
          <a:bodyPr wrap="square" rtlCol="0">
            <a:spAutoFit/>
          </a:bodyPr>
          <a:lstStyle/>
          <a:p>
            <a:r>
              <a:rPr lang="en-CA" sz="1400" dirty="0" smtClean="0">
                <a:solidFill>
                  <a:srgbClr val="36A436"/>
                </a:solidFill>
              </a:rPr>
              <a:t>(b)</a:t>
            </a:r>
            <a:endParaRPr lang="en-CA" sz="1400" dirty="0">
              <a:solidFill>
                <a:srgbClr val="36A436"/>
              </a:solidFill>
            </a:endParaRPr>
          </a:p>
        </p:txBody>
      </p:sp>
      <p:sp>
        <p:nvSpPr>
          <p:cNvPr id="47" name="TextBox 46"/>
          <p:cNvSpPr txBox="1"/>
          <p:nvPr/>
        </p:nvSpPr>
        <p:spPr>
          <a:xfrm>
            <a:off x="2554680" y="3827674"/>
            <a:ext cx="462059" cy="307777"/>
          </a:xfrm>
          <a:prstGeom prst="rect">
            <a:avLst/>
          </a:prstGeom>
          <a:noFill/>
        </p:spPr>
        <p:txBody>
          <a:bodyPr wrap="square" rtlCol="0">
            <a:spAutoFit/>
          </a:bodyPr>
          <a:lstStyle/>
          <a:p>
            <a:r>
              <a:rPr lang="en-CA" sz="1400" dirty="0" smtClean="0">
                <a:solidFill>
                  <a:srgbClr val="36A436"/>
                </a:solidFill>
              </a:rPr>
              <a:t>(c)</a:t>
            </a:r>
            <a:endParaRPr lang="en-CA" sz="1400" dirty="0">
              <a:solidFill>
                <a:srgbClr val="36A436"/>
              </a:solidFill>
            </a:endParaRPr>
          </a:p>
        </p:txBody>
      </p:sp>
      <p:sp>
        <p:nvSpPr>
          <p:cNvPr id="4" name="Rounded Rectangle 3"/>
          <p:cNvSpPr/>
          <p:nvPr/>
        </p:nvSpPr>
        <p:spPr>
          <a:xfrm>
            <a:off x="72712" y="4425462"/>
            <a:ext cx="1315486" cy="39208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Consumers</a:t>
            </a:r>
            <a:endParaRPr lang="en-CA" sz="1100" dirty="0">
              <a:effectLst/>
              <a:ea typeface="Calibri"/>
              <a:cs typeface="Times New Roman"/>
            </a:endParaRPr>
          </a:p>
        </p:txBody>
      </p:sp>
      <p:sp>
        <p:nvSpPr>
          <p:cNvPr id="7" name="Rounded Rectangle 6"/>
          <p:cNvSpPr/>
          <p:nvPr/>
        </p:nvSpPr>
        <p:spPr>
          <a:xfrm>
            <a:off x="1696344" y="4436322"/>
            <a:ext cx="759827" cy="381219"/>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p:txBody>
      </p:sp>
      <p:sp>
        <p:nvSpPr>
          <p:cNvPr id="9" name="Rounded Rectangle 8"/>
          <p:cNvSpPr/>
          <p:nvPr/>
        </p:nvSpPr>
        <p:spPr>
          <a:xfrm>
            <a:off x="1397738" y="3256182"/>
            <a:ext cx="1198334" cy="725381"/>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New Entity</a:t>
            </a:r>
            <a:endParaRPr lang="en-CA" sz="1000" b="1" i="1" dirty="0">
              <a:solidFill>
                <a:schemeClr val="tx1"/>
              </a:solidFill>
              <a:effectLst/>
              <a:ea typeface="Calibri"/>
              <a:cs typeface="Times New Roman"/>
            </a:endParaRPr>
          </a:p>
        </p:txBody>
      </p:sp>
      <p:sp>
        <p:nvSpPr>
          <p:cNvPr id="12" name="Rounded Rectangle 11"/>
          <p:cNvSpPr/>
          <p:nvPr/>
        </p:nvSpPr>
        <p:spPr>
          <a:xfrm>
            <a:off x="2771799" y="4447087"/>
            <a:ext cx="1271365" cy="381217"/>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a:t>
            </a:r>
            <a:endParaRPr lang="en-CA" sz="1400" dirty="0">
              <a:solidFill>
                <a:schemeClr val="tx1"/>
              </a:solidFill>
              <a:effectLst/>
              <a:ea typeface="Calibri"/>
              <a:cs typeface="Times New Roman"/>
            </a:endParaRPr>
          </a:p>
        </p:txBody>
      </p:sp>
      <p:sp>
        <p:nvSpPr>
          <p:cNvPr id="15" name="Rounded Rectangle 14"/>
          <p:cNvSpPr/>
          <p:nvPr/>
        </p:nvSpPr>
        <p:spPr>
          <a:xfrm>
            <a:off x="2974997" y="3245353"/>
            <a:ext cx="1212184" cy="722276"/>
          </a:xfrm>
          <a:prstGeom prst="roundRect">
            <a:avLst/>
          </a:prstGeom>
          <a:solidFill>
            <a:schemeClr val="accent2">
              <a:lumMod val="60000"/>
              <a:lumOff val="4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pPr>
            <a:r>
              <a:rPr lang="en-CA" sz="1600" dirty="0" smtClean="0">
                <a:solidFill>
                  <a:schemeClr val="tx1"/>
                </a:solidFill>
                <a:effectLst/>
                <a:latin typeface="Arial"/>
                <a:ea typeface="Calibri"/>
                <a:cs typeface="Times New Roman"/>
              </a:rPr>
              <a:t>Financing</a:t>
            </a:r>
            <a:r>
              <a:rPr lang="en-CA" sz="1400" dirty="0" smtClean="0">
                <a:solidFill>
                  <a:schemeClr val="tx1"/>
                </a:solidFill>
                <a:effectLst/>
                <a:latin typeface="Arial"/>
                <a:ea typeface="Calibri"/>
                <a:cs typeface="Times New Roman"/>
              </a:rPr>
              <a:t> </a:t>
            </a:r>
          </a:p>
          <a:p>
            <a:pPr marL="0" marR="0">
              <a:spcBef>
                <a:spcPts val="0"/>
              </a:spcBef>
            </a:pPr>
            <a:r>
              <a:rPr lang="en-CA" sz="1100" i="1" dirty="0" smtClean="0">
                <a:solidFill>
                  <a:schemeClr val="tx1"/>
                </a:solidFill>
                <a:effectLst/>
                <a:latin typeface="Arial"/>
                <a:ea typeface="Calibri"/>
                <a:cs typeface="Times New Roman"/>
              </a:rPr>
              <a:t>(OFA </a:t>
            </a:r>
            <a:r>
              <a:rPr lang="en-CA" sz="1100" i="1" dirty="0" smtClean="0">
                <a:solidFill>
                  <a:schemeClr val="tx1"/>
                </a:solidFill>
                <a:latin typeface="Arial"/>
                <a:ea typeface="Calibri"/>
                <a:cs typeface="Times New Roman"/>
              </a:rPr>
              <a:t>or </a:t>
            </a:r>
          </a:p>
          <a:p>
            <a:pPr marL="0" marR="0">
              <a:spcBef>
                <a:spcPts val="0"/>
              </a:spcBef>
            </a:pPr>
            <a:r>
              <a:rPr lang="en-CA" sz="1100" i="1" dirty="0" smtClean="0">
                <a:solidFill>
                  <a:schemeClr val="tx1"/>
                </a:solidFill>
                <a:effectLst/>
                <a:latin typeface="Arial"/>
                <a:ea typeface="Calibri"/>
                <a:cs typeface="Times New Roman"/>
              </a:rPr>
              <a:t>Third Party) </a:t>
            </a:r>
          </a:p>
        </p:txBody>
      </p:sp>
      <p:cxnSp>
        <p:nvCxnSpPr>
          <p:cNvPr id="20" name="Straight Arrow Connector 19"/>
          <p:cNvCxnSpPr/>
          <p:nvPr/>
        </p:nvCxnSpPr>
        <p:spPr>
          <a:xfrm flipV="1">
            <a:off x="2018678" y="4047352"/>
            <a:ext cx="0" cy="339338"/>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195736" y="4047352"/>
            <a:ext cx="0" cy="32400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1310786" y="3170496"/>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37" name="Oval 36"/>
          <p:cNvSpPr/>
          <p:nvPr/>
        </p:nvSpPr>
        <p:spPr>
          <a:xfrm>
            <a:off x="45000" y="4310247"/>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38" name="Oval 37"/>
          <p:cNvSpPr/>
          <p:nvPr/>
        </p:nvSpPr>
        <p:spPr>
          <a:xfrm>
            <a:off x="1612950" y="433187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4</a:t>
            </a:r>
            <a:endParaRPr lang="en-CA" sz="1400" dirty="0">
              <a:solidFill>
                <a:schemeClr val="tx1"/>
              </a:solidFill>
            </a:endParaRPr>
          </a:p>
        </p:txBody>
      </p:sp>
      <p:sp>
        <p:nvSpPr>
          <p:cNvPr id="40" name="Oval 39"/>
          <p:cNvSpPr/>
          <p:nvPr/>
        </p:nvSpPr>
        <p:spPr>
          <a:xfrm>
            <a:off x="2687883" y="433045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5</a:t>
            </a:r>
          </a:p>
        </p:txBody>
      </p:sp>
      <p:cxnSp>
        <p:nvCxnSpPr>
          <p:cNvPr id="48" name="Straight Arrow Connector 47"/>
          <p:cNvCxnSpPr/>
          <p:nvPr/>
        </p:nvCxnSpPr>
        <p:spPr>
          <a:xfrm>
            <a:off x="2483768" y="4629797"/>
            <a:ext cx="2286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2627784" y="3717032"/>
            <a:ext cx="315853"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808351" y="3624468"/>
            <a:ext cx="502117" cy="69664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627784" y="3562219"/>
            <a:ext cx="326070" cy="1"/>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994655" y="2404116"/>
            <a:ext cx="3971" cy="87190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0" name="Rounded Rectangle 49"/>
          <p:cNvSpPr/>
          <p:nvPr/>
        </p:nvSpPr>
        <p:spPr>
          <a:xfrm>
            <a:off x="1395488" y="2142254"/>
            <a:ext cx="1198334" cy="747937"/>
          </a:xfrm>
          <a:prstGeom prst="roundRect">
            <a:avLst/>
          </a:prstGeom>
          <a:solidFill>
            <a:schemeClr val="accent3"/>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Ontario Energy Board</a:t>
            </a:r>
            <a:endParaRPr lang="en-CA" sz="1000" b="1" i="1" dirty="0">
              <a:solidFill>
                <a:schemeClr val="tx1"/>
              </a:solidFill>
              <a:effectLst/>
              <a:ea typeface="Calibri"/>
              <a:cs typeface="Times New Roman"/>
            </a:endParaRPr>
          </a:p>
        </p:txBody>
      </p:sp>
      <p:sp>
        <p:nvSpPr>
          <p:cNvPr id="51" name="Oval 50"/>
          <p:cNvSpPr/>
          <p:nvPr/>
        </p:nvSpPr>
        <p:spPr>
          <a:xfrm>
            <a:off x="2878029" y="3146330"/>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sp>
        <p:nvSpPr>
          <p:cNvPr id="53" name="Oval 52"/>
          <p:cNvSpPr/>
          <p:nvPr/>
        </p:nvSpPr>
        <p:spPr>
          <a:xfrm>
            <a:off x="4365900" y="515719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sp>
        <p:nvSpPr>
          <p:cNvPr id="34" name="Oval 33"/>
          <p:cNvSpPr/>
          <p:nvPr/>
        </p:nvSpPr>
        <p:spPr>
          <a:xfrm>
            <a:off x="1310468" y="2053726"/>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Tree>
    <p:extLst>
      <p:ext uri="{BB962C8B-B14F-4D97-AF65-F5344CB8AC3E}">
        <p14:creationId xmlns:p14="http://schemas.microsoft.com/office/powerpoint/2010/main" val="21273650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80000" cy="731520"/>
          </a:xfrm>
          <a:solidFill>
            <a:schemeClr val="accent3">
              <a:lumMod val="40000"/>
              <a:lumOff val="60000"/>
            </a:schemeClr>
          </a:solidFill>
        </p:spPr>
        <p:txBody>
          <a:bodyPr vert="horz" lIns="91440" tIns="45720" rIns="91440" bIns="45720" rtlCol="0" anchor="ctr">
            <a:normAutofit/>
          </a:bodyPr>
          <a:lstStyle/>
          <a:p>
            <a:r>
              <a:rPr lang="en-CA" sz="2400" b="0" dirty="0" smtClean="0">
                <a:latin typeface="Arial" panose="020B0604020202020204" pitchFamily="34" charset="0"/>
                <a:cs typeface="Arial" panose="020B0604020202020204" pitchFamily="34" charset="0"/>
              </a:rPr>
              <a:t>1. GA Smoothing – Option B: New Entity</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40296"/>
            <a:ext cx="8290344" cy="4953000"/>
          </a:xfrm>
        </p:spPr>
        <p:txBody>
          <a:bodyPr>
            <a:noAutofit/>
          </a:bodyPr>
          <a:lstStyle/>
          <a:p>
            <a:pPr marL="0" indent="0">
              <a:spcBef>
                <a:spcPts val="300"/>
              </a:spcBef>
              <a:buNone/>
            </a:pPr>
            <a:r>
              <a:rPr lang="en-US" sz="1200" b="1" dirty="0" smtClean="0">
                <a:latin typeface="Arial" panose="020B0604020202020204" pitchFamily="34" charset="0"/>
                <a:cs typeface="Arial" panose="020B0604020202020204" pitchFamily="34" charset="0"/>
              </a:rPr>
              <a:t>Framework and Oversight</a:t>
            </a:r>
          </a:p>
          <a:p>
            <a:pPr marL="342900" lvl="1" indent="-342900">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Legislative framework to establish constraints and limit authority of the new entity taking </a:t>
            </a:r>
            <a:r>
              <a:rPr lang="en-US" sz="1200" dirty="0" smtClean="0">
                <a:latin typeface="Arial" panose="020B0604020202020204" pitchFamily="34" charset="0"/>
                <a:cs typeface="Arial" panose="020B0604020202020204" pitchFamily="34" charset="0"/>
              </a:rPr>
              <a:t>either </a:t>
            </a:r>
            <a:r>
              <a:rPr lang="en-US" sz="1200" dirty="0">
                <a:latin typeface="Arial" panose="020B0604020202020204" pitchFamily="34" charset="0"/>
                <a:cs typeface="Arial" panose="020B0604020202020204" pitchFamily="34" charset="0"/>
              </a:rPr>
              <a:t>a prescriptive or flexible </a:t>
            </a:r>
            <a:r>
              <a:rPr lang="en-US" sz="1200" dirty="0" smtClean="0">
                <a:latin typeface="Arial" panose="020B0604020202020204" pitchFamily="34" charset="0"/>
                <a:cs typeface="Arial" panose="020B0604020202020204" pitchFamily="34" charset="0"/>
              </a:rPr>
              <a:t>approach.</a:t>
            </a:r>
            <a:endParaRPr lang="en-US" sz="1200" dirty="0">
              <a:latin typeface="Arial" panose="020B0604020202020204" pitchFamily="34" charset="0"/>
              <a:cs typeface="Arial" panose="020B0604020202020204" pitchFamily="34" charset="0"/>
            </a:endParaRPr>
          </a:p>
          <a:p>
            <a:pPr marL="342900" lvl="1" indent="-342900">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Ontario Energy Board could be empowered to approve GA smoothing schedule and oversee operations of the New Entity (compensation etc</a:t>
            </a:r>
            <a:r>
              <a:rPr lang="en-US"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marL="0" indent="0">
              <a:spcBef>
                <a:spcPts val="300"/>
              </a:spcBef>
              <a:buNone/>
            </a:pPr>
            <a:r>
              <a:rPr lang="en-CA" sz="1200" b="1" dirty="0" smtClean="0">
                <a:latin typeface="Arial" panose="020B0604020202020204" pitchFamily="34" charset="0"/>
                <a:cs typeface="Arial" panose="020B0604020202020204" pitchFamily="34" charset="0"/>
              </a:rPr>
              <a:t>Governance</a:t>
            </a:r>
          </a:p>
          <a:p>
            <a:pPr marL="342900" lvl="1" indent="-342900">
              <a:spcBef>
                <a:spcPts val="300"/>
              </a:spcBef>
              <a:buFont typeface="Arial" panose="020B0604020202020204" pitchFamily="34" charset="0"/>
              <a:buChar char="•"/>
            </a:pPr>
            <a:r>
              <a:rPr lang="en-CA" sz="1200" dirty="0">
                <a:latin typeface="Arial" panose="020B0604020202020204" pitchFamily="34" charset="0"/>
                <a:cs typeface="Arial" panose="020B0604020202020204" pitchFamily="34" charset="0"/>
              </a:rPr>
              <a:t>To achieve the desired accounting treatment, the entity would have to be structured as </a:t>
            </a:r>
            <a:r>
              <a:rPr lang="en-CA" sz="1200" dirty="0" smtClean="0">
                <a:latin typeface="Arial" panose="020B0604020202020204" pitchFamily="34" charset="0"/>
                <a:cs typeface="Arial" panose="020B0604020202020204" pitchFamily="34" charset="0"/>
              </a:rPr>
              <a:t>follows:</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While the Province would choose the first board of directors or trustees, future directors or trustees would be selected in accordance with a mechanism created at the time the entity is created.  The Province would have no ongoing role in appointments or in selection of key personnel, including the CEO.</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not have a determining vote in the entity’s business decisions.  </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have no recourse to the entity’s assets and would not be responsible for the debt.</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could not dissolve the entity and having access to its assets and obligations.</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not be able to change the mission or mandate of the entity, once it is created.</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have no right to approve business plans or budgets or to require amendments to them.</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not be able to alter the terms of the entity’s debt arrangements.</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not be able to affect the debt by controlling the entity’s financial and operating policies.</a:t>
            </a:r>
          </a:p>
          <a:p>
            <a:pPr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Province would not have input into the operational and financial policies of the entity, including </a:t>
            </a:r>
            <a:r>
              <a:rPr lang="en-US" sz="1200" dirty="0" smtClean="0">
                <a:latin typeface="Arial" panose="020B0604020202020204" pitchFamily="34" charset="0"/>
                <a:cs typeface="Arial" panose="020B0604020202020204" pitchFamily="34" charset="0"/>
              </a:rPr>
              <a:t>accounting, personnel, compensation, collective bargaining or deployment of resources.  For example, legislation like the </a:t>
            </a:r>
            <a:r>
              <a:rPr lang="en-US" sz="1200" i="1" dirty="0" smtClean="0">
                <a:latin typeface="Arial" panose="020B0604020202020204" pitchFamily="34" charset="0"/>
                <a:cs typeface="Arial" panose="020B0604020202020204" pitchFamily="34" charset="0"/>
              </a:rPr>
              <a:t>Broader Public Sector Executive Compensation Act, 2014</a:t>
            </a:r>
            <a:r>
              <a:rPr lang="en-US" sz="1200" dirty="0" smtClean="0">
                <a:latin typeface="Arial" panose="020B0604020202020204" pitchFamily="34" charset="0"/>
                <a:cs typeface="Arial" panose="020B0604020202020204" pitchFamily="34" charset="0"/>
              </a:rPr>
              <a:t> would not apply.  </a:t>
            </a:r>
          </a:p>
          <a:p>
            <a:pPr marL="342900" lvl="1" indent="-342900">
              <a:spcBef>
                <a:spcPts val="300"/>
              </a:spcBef>
              <a:buFont typeface="Arial" panose="020B0604020202020204" pitchFamily="34" charset="0"/>
              <a:buChar char="•"/>
            </a:pPr>
            <a:r>
              <a:rPr lang="en-US" sz="1200" dirty="0" smtClean="0">
                <a:latin typeface="Arial" panose="020B0604020202020204" pitchFamily="34" charset="0"/>
                <a:cs typeface="Arial" panose="020B0604020202020204" pitchFamily="34" charset="0"/>
              </a:rPr>
              <a:t>As a result:</a:t>
            </a:r>
          </a:p>
          <a:p>
            <a:pPr lvl="1">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Staff would not be OPS employees.</a:t>
            </a:r>
            <a:endParaRPr lang="en-CA" sz="1200" dirty="0">
              <a:latin typeface="Arial" panose="020B0604020202020204" pitchFamily="34" charset="0"/>
              <a:cs typeface="Arial" panose="020B0604020202020204" pitchFamily="34" charset="0"/>
            </a:endParaRPr>
          </a:p>
          <a:p>
            <a:pPr lvl="1">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Oversight would not be provided by Offices of the Legislature (</a:t>
            </a:r>
            <a:r>
              <a:rPr lang="en-US" sz="1200" dirty="0" smtClean="0">
                <a:latin typeface="Arial" panose="020B0604020202020204" pitchFamily="34" charset="0"/>
                <a:cs typeface="Arial" panose="020B0604020202020204" pitchFamily="34" charset="0"/>
              </a:rPr>
              <a:t>AG, FAO etc.). </a:t>
            </a:r>
            <a:endParaRPr lang="en-US" sz="1200" dirty="0">
              <a:latin typeface="Arial" panose="020B0604020202020204" pitchFamily="34" charset="0"/>
              <a:cs typeface="Arial" panose="020B0604020202020204" pitchFamily="34" charset="0"/>
            </a:endParaRPr>
          </a:p>
          <a:p>
            <a:pPr lvl="1">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The </a:t>
            </a:r>
            <a:r>
              <a:rPr lang="en-US" sz="1200" i="1" dirty="0">
                <a:latin typeface="Arial" panose="020B0604020202020204" pitchFamily="34" charset="0"/>
                <a:cs typeface="Arial" panose="020B0604020202020204" pitchFamily="34" charset="0"/>
              </a:rPr>
              <a:t>Freedom of Information and Protection of Privacy Act</a:t>
            </a:r>
            <a:r>
              <a:rPr lang="en-US" sz="1200" dirty="0">
                <a:latin typeface="Arial" panose="020B0604020202020204" pitchFamily="34" charset="0"/>
                <a:cs typeface="Arial" panose="020B0604020202020204" pitchFamily="34" charset="0"/>
              </a:rPr>
              <a:t> would not apply</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6269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381000"/>
            <a:ext cx="8568952" cy="815752"/>
          </a:xfrm>
        </p:spPr>
        <p:txBody>
          <a:bodyPr>
            <a:noAutofit/>
          </a:bodyPr>
          <a:lstStyle/>
          <a:p>
            <a:r>
              <a:rPr lang="en-CA" sz="2400" b="0" dirty="0" smtClean="0">
                <a:latin typeface="Arial" panose="020B0604020202020204" pitchFamily="34" charset="0"/>
                <a:cs typeface="Arial" panose="020B0604020202020204" pitchFamily="34" charset="0"/>
              </a:rPr>
              <a:t>2a.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396456" y="1354524"/>
            <a:ext cx="8496024" cy="4810780"/>
          </a:xfrm>
        </p:spPr>
        <p:txBody>
          <a:bodyPr>
            <a:noAutofit/>
          </a:bodyPr>
          <a:lstStyle/>
          <a:p>
            <a:pPr>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Currently, </a:t>
            </a:r>
            <a:r>
              <a:rPr lang="en-CA" sz="1200" dirty="0" smtClean="0">
                <a:solidFill>
                  <a:prstClr val="black"/>
                </a:solidFill>
                <a:latin typeface="Arial" panose="020B0604020202020204" pitchFamily="34" charset="0"/>
                <a:cs typeface="Arial" panose="020B0604020202020204" pitchFamily="34" charset="0"/>
              </a:rPr>
              <a:t>LDCs recover </a:t>
            </a:r>
            <a:r>
              <a:rPr lang="en-CA" sz="1200" dirty="0">
                <a:solidFill>
                  <a:prstClr val="black"/>
                </a:solidFill>
                <a:latin typeface="Arial" panose="020B0604020202020204" pitchFamily="34" charset="0"/>
                <a:cs typeface="Arial" panose="020B0604020202020204" pitchFamily="34" charset="0"/>
              </a:rPr>
              <a:t>their </a:t>
            </a:r>
            <a:r>
              <a:rPr lang="en-CA" sz="1200" dirty="0" smtClean="0">
                <a:solidFill>
                  <a:prstClr val="black"/>
                </a:solidFill>
                <a:latin typeface="Arial" panose="020B0604020202020204" pitchFamily="34" charset="0"/>
                <a:cs typeface="Arial" panose="020B0604020202020204" pitchFamily="34" charset="0"/>
              </a:rPr>
              <a:t>costs </a:t>
            </a:r>
            <a:r>
              <a:rPr lang="en-CA" sz="1200" dirty="0">
                <a:solidFill>
                  <a:prstClr val="black"/>
                </a:solidFill>
                <a:latin typeface="Arial" panose="020B0604020202020204" pitchFamily="34" charset="0"/>
                <a:cs typeface="Arial" panose="020B0604020202020204" pitchFamily="34" charset="0"/>
              </a:rPr>
              <a:t>through a combination of a fixed monthly charge and a volumetric charge based on kilowatt hours </a:t>
            </a:r>
            <a:r>
              <a:rPr lang="en-CA" sz="1200" dirty="0" smtClean="0">
                <a:solidFill>
                  <a:prstClr val="black"/>
                </a:solidFill>
                <a:latin typeface="Arial" panose="020B0604020202020204" pitchFamily="34" charset="0"/>
                <a:cs typeface="Arial" panose="020B0604020202020204" pitchFamily="34" charset="0"/>
              </a:rPr>
              <a:t>used. As a result, customers of the same LDC will be charged different amounts for distribution based on their consumption level.</a:t>
            </a:r>
          </a:p>
          <a:p>
            <a:pPr>
              <a:spcBef>
                <a:spcPts val="600"/>
              </a:spcBef>
              <a:spcAft>
                <a:spcPts val="600"/>
              </a:spcAft>
            </a:pPr>
            <a:r>
              <a:rPr lang="en-US" sz="1200" dirty="0" smtClean="0">
                <a:latin typeface="Arial" panose="020B0604020202020204" pitchFamily="34" charset="0"/>
                <a:cs typeface="Arial" panose="020B0604020202020204" pitchFamily="34" charset="0"/>
              </a:rPr>
              <a:t>However, the OEB has made a determination to establish fixed distribution rates for residential consumers, in recognition that the majority of distribution costs are irrespective of the volume of consumption. The OEB believes moving to fixed rates will:</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Enable residential customers to leverage new technologies, manage costs through conservation, and better understand the value of distribution services. </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Establish a fairer way to recover the costs of providing distribution service.</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Provide greater revenue stability for distributors, which will position them for technological change in the sector, remove any disincentive to promote conservation, and help with their investment planning.</a:t>
            </a:r>
          </a:p>
          <a:p>
            <a:pPr>
              <a:spcBef>
                <a:spcPts val="600"/>
              </a:spcBef>
              <a:spcAft>
                <a:spcPts val="600"/>
              </a:spcAft>
            </a:pPr>
            <a:r>
              <a:rPr lang="en-CA" sz="1200" dirty="0" smtClean="0">
                <a:latin typeface="Arial" panose="020B0604020202020204" pitchFamily="34" charset="0"/>
                <a:cs typeface="Arial" panose="020B0604020202020204" pitchFamily="34" charset="0"/>
              </a:rPr>
              <a:t>Fixed rates will be set at the average consumption level for a rate class in order to recover the same amount of revenue as the mix of fixed and variable charges does today. As a result, below-average volume consumers will experience cost increases and above-average volume consumers will experience cost decreases.</a:t>
            </a:r>
          </a:p>
          <a:p>
            <a:pPr>
              <a:spcBef>
                <a:spcPts val="600"/>
              </a:spcBef>
              <a:spcAft>
                <a:spcPts val="600"/>
              </a:spcAft>
            </a:pPr>
            <a:r>
              <a:rPr lang="en-US" sz="1200" dirty="0" smtClean="0">
                <a:latin typeface="Arial" panose="020B0604020202020204" pitchFamily="34" charset="0"/>
                <a:cs typeface="Arial" panose="020B0604020202020204" pitchFamily="34" charset="0"/>
              </a:rPr>
              <a:t>The OEB is gradually phasing-in the move to fixed rates in order to mitigate the impact of these increases to below-average volume consumers. Most LDCs will receive fully fixed rates in 2019. Hydro One will be transitioned over a longer timeframe (2022-2023). </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Hydro One’s density-based rate classes and recent re-allocation of costs between the classes results in significant impacts for Hydro One low volume consumers. Providing the longer timeframe allows for </a:t>
            </a:r>
            <a:r>
              <a:rPr lang="en-CA" sz="1100" dirty="0">
                <a:latin typeface="Arial" panose="020B0604020202020204" pitchFamily="34" charset="0"/>
                <a:cs typeface="Arial" panose="020B0604020202020204" pitchFamily="34" charset="0"/>
              </a:rPr>
              <a:t>the impact of the change to be held at less than 10% for low volume customers at the 10th percentile of consumption.</a:t>
            </a:r>
          </a:p>
        </p:txBody>
      </p:sp>
    </p:spTree>
    <p:extLst>
      <p:ext uri="{BB962C8B-B14F-4D97-AF65-F5344CB8AC3E}">
        <p14:creationId xmlns:p14="http://schemas.microsoft.com/office/powerpoint/2010/main" val="12494997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2a.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Impacts</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457200" y="1268760"/>
            <a:ext cx="8363272" cy="5040560"/>
          </a:xfrm>
        </p:spPr>
        <p:txBody>
          <a:bodyPr>
            <a:noAutofit/>
          </a:bodyPr>
          <a:lstStyle/>
          <a:p>
            <a:pPr>
              <a:spcBef>
                <a:spcPts val="600"/>
              </a:spcBef>
              <a:spcAft>
                <a:spcPts val="600"/>
              </a:spcAft>
            </a:pPr>
            <a:r>
              <a:rPr lang="en-CA" sz="1000" dirty="0">
                <a:latin typeface="Arial" panose="020B0604020202020204" pitchFamily="34" charset="0"/>
                <a:cs typeface="Arial" panose="020B0604020202020204" pitchFamily="34" charset="0"/>
              </a:rPr>
              <a:t>Hydro One has estimated that if it accelerated the move to fixed rates effective 2017, the rates would be as follows:</a:t>
            </a:r>
          </a:p>
          <a:p>
            <a:pPr lvl="1">
              <a:spcBef>
                <a:spcPts val="600"/>
              </a:spcBef>
              <a:spcAft>
                <a:spcPts val="600"/>
              </a:spcAft>
              <a:buFont typeface="Arial" pitchFamily="34" charset="0"/>
              <a:buChar char="−"/>
            </a:pPr>
            <a:r>
              <a:rPr lang="en-CA" sz="900" dirty="0">
                <a:latin typeface="Arial" panose="020B0604020202020204" pitchFamily="34" charset="0"/>
                <a:cs typeface="Arial" panose="020B0604020202020204" pitchFamily="34" charset="0"/>
              </a:rPr>
              <a:t>R1: $55.70/month – the same cost as a customer who consumes 955kWh/month today.</a:t>
            </a:r>
          </a:p>
          <a:p>
            <a:pPr lvl="1">
              <a:spcBef>
                <a:spcPts val="600"/>
              </a:spcBef>
              <a:spcAft>
                <a:spcPts val="600"/>
              </a:spcAft>
              <a:buFont typeface="Arial" pitchFamily="34" charset="0"/>
              <a:buChar char="−"/>
            </a:pPr>
            <a:r>
              <a:rPr lang="en-CA" sz="900" dirty="0">
                <a:latin typeface="Arial" panose="020B0604020202020204" pitchFamily="34" charset="0"/>
                <a:cs typeface="Arial" panose="020B0604020202020204" pitchFamily="34" charset="0"/>
              </a:rPr>
              <a:t>R2: $64.64/month, when factoring in the $60.50 RRRP support – the same cost as a customer who consumes 1200kWh/month today.</a:t>
            </a:r>
          </a:p>
          <a:p>
            <a:pPr>
              <a:spcBef>
                <a:spcPts val="600"/>
              </a:spcBef>
              <a:spcAft>
                <a:spcPts val="600"/>
              </a:spcAft>
            </a:pPr>
            <a:r>
              <a:rPr lang="en-US" sz="1000" dirty="0" smtClean="0">
                <a:latin typeface="Arial" panose="020B0604020202020204" pitchFamily="34" charset="0"/>
                <a:cs typeface="Arial" panose="020B0604020202020204" pitchFamily="34" charset="0"/>
              </a:rPr>
              <a:t>Using sample customer data provided by Hydro One, it is estimated that approximately 2/3</a:t>
            </a:r>
            <a:r>
              <a:rPr lang="en-US" sz="1000" baseline="30000" dirty="0" smtClean="0">
                <a:latin typeface="Arial" panose="020B0604020202020204" pitchFamily="34" charset="0"/>
                <a:cs typeface="Arial" panose="020B0604020202020204" pitchFamily="34" charset="0"/>
              </a:rPr>
              <a:t>rds</a:t>
            </a:r>
            <a:r>
              <a:rPr lang="en-US" sz="1000" dirty="0" smtClean="0">
                <a:latin typeface="Arial" panose="020B0604020202020204" pitchFamily="34" charset="0"/>
                <a:cs typeface="Arial" panose="020B0604020202020204" pitchFamily="34" charset="0"/>
              </a:rPr>
              <a:t> of Hydro One R1 and R2 customers would experience cost increases if this was implemented:</a:t>
            </a:r>
          </a:p>
          <a:p>
            <a:pPr lvl="1">
              <a:spcBef>
                <a:spcPts val="600"/>
              </a:spcBef>
              <a:spcAft>
                <a:spcPts val="600"/>
              </a:spcAft>
              <a:buFont typeface="Arial" pitchFamily="34" charset="0"/>
              <a:buChar char="−"/>
            </a:pPr>
            <a:r>
              <a:rPr lang="en-US" sz="900" dirty="0">
                <a:latin typeface="Arial" panose="020B0604020202020204" pitchFamily="34" charset="0"/>
                <a:cs typeface="Arial" panose="020B0604020202020204" pitchFamily="34" charset="0"/>
              </a:rPr>
              <a:t>R1: ~146k customers would see cost decreases, and ~298k customers would see cost increases.</a:t>
            </a:r>
          </a:p>
          <a:p>
            <a:pPr lvl="1">
              <a:spcBef>
                <a:spcPts val="600"/>
              </a:spcBef>
              <a:spcAft>
                <a:spcPts val="600"/>
              </a:spcAft>
              <a:buFont typeface="Arial" pitchFamily="34" charset="0"/>
              <a:buChar char="−"/>
            </a:pPr>
            <a:r>
              <a:rPr lang="en-US" sz="900" dirty="0">
                <a:latin typeface="Arial" panose="020B0604020202020204" pitchFamily="34" charset="0"/>
                <a:cs typeface="Arial" panose="020B0604020202020204" pitchFamily="34" charset="0"/>
              </a:rPr>
              <a:t>R2: ~117k customers would see cost decreases, and ~217k customers would see cost increases.</a:t>
            </a:r>
          </a:p>
          <a:p>
            <a:pPr>
              <a:spcBef>
                <a:spcPts val="600"/>
              </a:spcBef>
              <a:spcAft>
                <a:spcPts val="600"/>
              </a:spcAft>
            </a:pPr>
            <a:r>
              <a:rPr lang="en-CA" sz="1000" dirty="0">
                <a:latin typeface="Arial" panose="020B0604020202020204" pitchFamily="34" charset="0"/>
                <a:cs typeface="Arial" panose="020B0604020202020204" pitchFamily="34" charset="0"/>
              </a:rPr>
              <a:t>However, support from the fiscal plan can be used to accelerate the move to fixed rates for those high volume consumers who benefit – leaving low volume consumers to experience no change.</a:t>
            </a: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Hydro One estimates this would cost $</a:t>
            </a:r>
            <a:r>
              <a:rPr lang="en-CA" sz="1000" dirty="0" smtClean="0">
                <a:latin typeface="Arial" panose="020B0604020202020204" pitchFamily="34" charset="0"/>
                <a:cs typeface="Arial" panose="020B0604020202020204" pitchFamily="34" charset="0"/>
              </a:rPr>
              <a:t>64 million. </a:t>
            </a:r>
            <a:r>
              <a:rPr lang="en-CA" sz="1000" dirty="0">
                <a:latin typeface="Arial" panose="020B0604020202020204" pitchFamily="34" charset="0"/>
                <a:cs typeface="Arial" panose="020B0604020202020204" pitchFamily="34" charset="0"/>
              </a:rPr>
              <a:t>If the move was expanded to include Hydro One Urban (UR rate class) and Seasonal customers, the cost would be ~$</a:t>
            </a:r>
            <a:r>
              <a:rPr lang="en-CA" sz="1000" dirty="0" smtClean="0">
                <a:latin typeface="Arial" panose="020B0604020202020204" pitchFamily="34" charset="0"/>
                <a:cs typeface="Arial" panose="020B0604020202020204" pitchFamily="34" charset="0"/>
              </a:rPr>
              <a:t>90 million.</a:t>
            </a:r>
            <a:endParaRPr lang="en-CA" sz="10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When layering on the current RRRP support of $</a:t>
            </a:r>
            <a:r>
              <a:rPr lang="en-CA" sz="1000" dirty="0" smtClean="0">
                <a:latin typeface="Arial" panose="020B0604020202020204" pitchFamily="34" charset="0"/>
                <a:cs typeface="Arial" panose="020B0604020202020204" pitchFamily="34" charset="0"/>
              </a:rPr>
              <a:t>242 million, </a:t>
            </a:r>
            <a:r>
              <a:rPr lang="en-CA" sz="1000" dirty="0">
                <a:latin typeface="Arial" panose="020B0604020202020204" pitchFamily="34" charset="0"/>
                <a:cs typeface="Arial" panose="020B0604020202020204" pitchFamily="34" charset="0"/>
              </a:rPr>
              <a:t>program costs are between $</a:t>
            </a:r>
            <a:r>
              <a:rPr lang="en-CA" sz="1000" dirty="0" smtClean="0">
                <a:latin typeface="Arial" panose="020B0604020202020204" pitchFamily="34" charset="0"/>
                <a:cs typeface="Arial" panose="020B0604020202020204" pitchFamily="34" charset="0"/>
              </a:rPr>
              <a:t>306-$332 million. </a:t>
            </a:r>
            <a:endParaRPr lang="en-CA" sz="10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As the move to fixed rates was completed, fiscal plan support for these customers could be withdrawn</a:t>
            </a:r>
            <a:r>
              <a:rPr lang="en-CA" sz="1000" dirty="0" smtClean="0">
                <a:latin typeface="Arial" panose="020B0604020202020204" pitchFamily="34" charset="0"/>
                <a:cs typeface="Arial" panose="020B0604020202020204" pitchFamily="34" charset="0"/>
              </a:rPr>
              <a:t>.</a:t>
            </a:r>
          </a:p>
          <a:p>
            <a:pPr marL="457200" lvl="1" indent="0">
              <a:spcBef>
                <a:spcPts val="600"/>
              </a:spcBef>
              <a:spcAft>
                <a:spcPts val="600"/>
              </a:spcAft>
              <a:buNone/>
            </a:pPr>
            <a:endParaRPr lang="en-CA" sz="1000" dirty="0">
              <a:latin typeface="Arial" panose="020B0604020202020204" pitchFamily="34" charset="0"/>
              <a:cs typeface="Arial" panose="020B0604020202020204" pitchFamily="34" charset="0"/>
            </a:endParaRPr>
          </a:p>
          <a:p>
            <a:pPr marL="457200" lvl="1" indent="0">
              <a:spcBef>
                <a:spcPts val="600"/>
              </a:spcBef>
              <a:spcAft>
                <a:spcPts val="600"/>
              </a:spcAft>
              <a:buNone/>
            </a:pPr>
            <a:endParaRPr lang="en-CA" sz="1000" dirty="0">
              <a:latin typeface="Arial" panose="020B0604020202020204" pitchFamily="34" charset="0"/>
              <a:cs typeface="Arial" panose="020B0604020202020204" pitchFamily="34" charset="0"/>
            </a:endParaRPr>
          </a:p>
          <a:p>
            <a:pPr>
              <a:spcBef>
                <a:spcPts val="600"/>
              </a:spcBef>
              <a:spcAft>
                <a:spcPts val="600"/>
              </a:spcAft>
            </a:pPr>
            <a:r>
              <a:rPr lang="en-CA" sz="1000" dirty="0">
                <a:latin typeface="Arial" panose="020B0604020202020204" pitchFamily="34" charset="0"/>
                <a:cs typeface="Arial" panose="020B0604020202020204" pitchFamily="34" charset="0"/>
              </a:rPr>
              <a:t>Low volume consumers would slowly experience cost increases as the move to fixed rates was completed over the targeted timeframe.</a:t>
            </a: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An additional program could be designed to mitigate these increases over time, potentially as a replacement for the program that supports high volume customers in the near term.</a:t>
            </a:r>
          </a:p>
        </p:txBody>
      </p:sp>
      <p:graphicFrame>
        <p:nvGraphicFramePr>
          <p:cNvPr id="2" name="Table 1"/>
          <p:cNvGraphicFramePr>
            <a:graphicFrameLocks noGrp="1"/>
          </p:cNvGraphicFramePr>
          <p:nvPr>
            <p:extLst>
              <p:ext uri="{D42A27DB-BD31-4B8C-83A1-F6EECF244321}">
                <p14:modId xmlns:p14="http://schemas.microsoft.com/office/powerpoint/2010/main" val="2562025890"/>
              </p:ext>
            </p:extLst>
          </p:nvPr>
        </p:nvGraphicFramePr>
        <p:xfrm>
          <a:off x="467544" y="4725144"/>
          <a:ext cx="8424936" cy="1404104"/>
        </p:xfrm>
        <a:graphic>
          <a:graphicData uri="http://schemas.openxmlformats.org/drawingml/2006/table">
            <a:tbl>
              <a:tblPr firstRow="1" bandRow="1">
                <a:tableStyleId>{5C22544A-7EE6-4342-B048-85BDC9FD1C3A}</a:tableStyleId>
              </a:tblPr>
              <a:tblGrid>
                <a:gridCol w="2088232"/>
                <a:gridCol w="1080120"/>
                <a:gridCol w="1152128"/>
                <a:gridCol w="1008112"/>
                <a:gridCol w="1008112"/>
                <a:gridCol w="1224136"/>
                <a:gridCol w="864096"/>
              </a:tblGrid>
              <a:tr h="288032">
                <a:tc gridSpan="7">
                  <a:txBody>
                    <a:bodyPr/>
                    <a:lstStyle/>
                    <a:p>
                      <a:pPr algn="ctr"/>
                      <a:r>
                        <a:rPr lang="en-CA" sz="1000" dirty="0" smtClean="0">
                          <a:solidFill>
                            <a:schemeClr val="tx1"/>
                          </a:solidFill>
                          <a:latin typeface="Arial" panose="020B0604020202020204" pitchFamily="34" charset="0"/>
                          <a:cs typeface="Arial" panose="020B0604020202020204" pitchFamily="34" charset="0"/>
                        </a:rPr>
                        <a:t>Accelerated</a:t>
                      </a:r>
                      <a:r>
                        <a:rPr lang="en-CA" sz="1000" baseline="0" dirty="0" smtClean="0">
                          <a:solidFill>
                            <a:schemeClr val="tx1"/>
                          </a:solidFill>
                          <a:latin typeface="Arial" panose="020B0604020202020204" pitchFamily="34" charset="0"/>
                          <a:cs typeface="Arial" panose="020B0604020202020204" pitchFamily="34" charset="0"/>
                        </a:rPr>
                        <a:t> Fixed Rate Benefit Fiscal Impact</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pPr algn="ctr"/>
                      <a:endParaRPr lang="en-CA" sz="1000" dirty="0">
                        <a:solidFill>
                          <a:srgbClr val="FF0000"/>
                        </a:solidFill>
                      </a:endParaRPr>
                    </a:p>
                  </a:txBody>
                  <a:tcPr anchor="ctr"/>
                </a:tc>
              </a:tr>
              <a:tr h="288032">
                <a:tc>
                  <a:txBody>
                    <a:bodyPr/>
                    <a:lstStyle/>
                    <a:p>
                      <a:pPr algn="ct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2018</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2019</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2020</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2021</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2022</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2023</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Fixed</a:t>
                      </a:r>
                      <a:r>
                        <a:rPr lang="en-CA" sz="1000" b="1" baseline="0" dirty="0" smtClean="0">
                          <a:solidFill>
                            <a:schemeClr val="tx1"/>
                          </a:solidFill>
                          <a:latin typeface="Arial" panose="020B0604020202020204" pitchFamily="34" charset="0"/>
                          <a:cs typeface="Arial" panose="020B0604020202020204" pitchFamily="34" charset="0"/>
                        </a:rPr>
                        <a:t> Rate Enhancement*</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$64M-$90M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$52-$72M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$38M-$54M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$26M-$36M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$13M-$18M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$0</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Total RRRP** </a:t>
                      </a:r>
                      <a:r>
                        <a:rPr lang="en-CA" sz="700" b="0" dirty="0" smtClean="0">
                          <a:solidFill>
                            <a:schemeClr val="tx1"/>
                          </a:solidFill>
                          <a:latin typeface="Arial" panose="020B0604020202020204" pitchFamily="34" charset="0"/>
                          <a:cs typeface="Arial" panose="020B0604020202020204" pitchFamily="34" charset="0"/>
                        </a:rPr>
                        <a:t>(inclusive fixed rate enhancement, excluding Algoma Power &amp; Hydro One Remotes)</a:t>
                      </a:r>
                      <a:endParaRPr lang="en-CA" sz="7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$306-$332M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$300-$320M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$293-$309M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$287-$297M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$281M-$286M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$275M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1115616" y="6347198"/>
            <a:ext cx="3456384" cy="461665"/>
          </a:xfrm>
          <a:prstGeom prst="rect">
            <a:avLst/>
          </a:prstGeom>
          <a:noFill/>
        </p:spPr>
        <p:txBody>
          <a:bodyPr wrap="square" rtlCol="0">
            <a:spAutoFit/>
          </a:bodyPr>
          <a:lstStyle/>
          <a:p>
            <a:r>
              <a:rPr lang="en-CA" sz="800" i="1" dirty="0">
                <a:solidFill>
                  <a:prstClr val="black"/>
                </a:solidFill>
                <a:latin typeface="Arial" panose="020B0604020202020204" pitchFamily="34" charset="0"/>
                <a:cs typeface="Arial" panose="020B0604020202020204" pitchFamily="34" charset="0"/>
              </a:rPr>
              <a:t>*Range depends on </a:t>
            </a:r>
            <a:r>
              <a:rPr lang="en-CA" sz="800" i="1" dirty="0" smtClean="0">
                <a:solidFill>
                  <a:prstClr val="black"/>
                </a:solidFill>
                <a:latin typeface="Arial" panose="020B0604020202020204" pitchFamily="34" charset="0"/>
                <a:cs typeface="Arial" panose="020B0604020202020204" pitchFamily="34" charset="0"/>
              </a:rPr>
              <a:t>if just </a:t>
            </a:r>
            <a:r>
              <a:rPr lang="en-CA" sz="800" i="1" dirty="0">
                <a:solidFill>
                  <a:prstClr val="black"/>
                </a:solidFill>
                <a:latin typeface="Arial" panose="020B0604020202020204" pitchFamily="34" charset="0"/>
                <a:cs typeface="Arial" panose="020B0604020202020204" pitchFamily="34" charset="0"/>
              </a:rPr>
              <a:t>R1 &amp; R2 or all rate classes. Cost decrease is estimated evenly, which could change based on Hydro One future rate impacts.</a:t>
            </a:r>
          </a:p>
        </p:txBody>
      </p:sp>
      <p:sp>
        <p:nvSpPr>
          <p:cNvPr id="3" name="Rectangle 2"/>
          <p:cNvSpPr/>
          <p:nvPr/>
        </p:nvSpPr>
        <p:spPr>
          <a:xfrm>
            <a:off x="4788024" y="6341258"/>
            <a:ext cx="2808312" cy="369332"/>
          </a:xfrm>
          <a:prstGeom prst="rect">
            <a:avLst/>
          </a:prstGeom>
        </p:spPr>
        <p:txBody>
          <a:bodyPr wrap="square">
            <a:spAutoFit/>
          </a:bodyPr>
          <a:lstStyle/>
          <a:p>
            <a:r>
              <a:rPr lang="en-CA" sz="900" i="1" dirty="0">
                <a:solidFill>
                  <a:prstClr val="black"/>
                </a:solidFill>
                <a:latin typeface="Arial" panose="020B0604020202020204" pitchFamily="34" charset="0"/>
                <a:cs typeface="Arial" panose="020B0604020202020204" pitchFamily="34" charset="0"/>
              </a:rPr>
              <a:t>** Assumes 2.6% annual increase as estimate of average distribution rate increase</a:t>
            </a:r>
          </a:p>
        </p:txBody>
      </p:sp>
    </p:spTree>
    <p:extLst>
      <p:ext uri="{BB962C8B-B14F-4D97-AF65-F5344CB8AC3E}">
        <p14:creationId xmlns:p14="http://schemas.microsoft.com/office/powerpoint/2010/main" val="13758710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2a. RRRP Enhancement – 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6808546"/>
              </p:ext>
            </p:extLst>
          </p:nvPr>
        </p:nvGraphicFramePr>
        <p:xfrm>
          <a:off x="457200" y="2094251"/>
          <a:ext cx="8280400" cy="403648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1256"/>
            <a:ext cx="2318524" cy="338933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3470135"/>
            <a:ext cx="2241185" cy="230056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685305"/>
            <a:ext cx="2232250" cy="646331"/>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 </a:t>
            </a:r>
          </a:p>
          <a:p>
            <a:pPr algn="ctr"/>
            <a:r>
              <a:rPr lang="en-CA" sz="900" dirty="0">
                <a:solidFill>
                  <a:prstClr val="black"/>
                </a:solidFill>
                <a:latin typeface="Arial" panose="020B0604020202020204" pitchFamily="34" charset="0"/>
                <a:cs typeface="Arial" panose="020B0604020202020204" pitchFamily="34" charset="0"/>
              </a:rPr>
              <a:t>Pre-Benefit: $197.55</a:t>
            </a:r>
          </a:p>
          <a:p>
            <a:pPr algn="ctr"/>
            <a:r>
              <a:rPr lang="en-CA" sz="900" dirty="0">
                <a:solidFill>
                  <a:prstClr val="black"/>
                </a:solidFill>
                <a:latin typeface="Arial" panose="020B0604020202020204" pitchFamily="34" charset="0"/>
                <a:cs typeface="Arial" panose="020B0604020202020204" pitchFamily="34" charset="0"/>
              </a:rPr>
              <a:t>Post-Benefit: $195.07</a:t>
            </a:r>
          </a:p>
          <a:p>
            <a:pPr algn="ctr"/>
            <a:r>
              <a:rPr lang="en-CA" sz="900" dirty="0">
                <a:solidFill>
                  <a:prstClr val="black"/>
                </a:solidFill>
                <a:latin typeface="Arial" panose="020B0604020202020204" pitchFamily="34" charset="0"/>
                <a:cs typeface="Arial" panose="020B0604020202020204" pitchFamily="34" charset="0"/>
              </a:rPr>
              <a:t>Benefit Amount: $2.48</a:t>
            </a:r>
          </a:p>
        </p:txBody>
      </p:sp>
      <p:sp>
        <p:nvSpPr>
          <p:cNvPr id="16" name="TextBox 15"/>
          <p:cNvSpPr txBox="1"/>
          <p:nvPr/>
        </p:nvSpPr>
        <p:spPr>
          <a:xfrm>
            <a:off x="6300191" y="1810257"/>
            <a:ext cx="2318523" cy="646331"/>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 </a:t>
            </a:r>
          </a:p>
          <a:p>
            <a:pPr algn="ctr"/>
            <a:r>
              <a:rPr lang="en-CA" sz="900" dirty="0">
                <a:solidFill>
                  <a:prstClr val="black"/>
                </a:solidFill>
                <a:latin typeface="Arial" panose="020B0604020202020204" pitchFamily="34" charset="0"/>
                <a:cs typeface="Arial" panose="020B0604020202020204" pitchFamily="34" charset="0"/>
              </a:rPr>
              <a:t>Pre-Benefit: $440.42</a:t>
            </a:r>
          </a:p>
          <a:p>
            <a:pPr algn="ctr"/>
            <a:r>
              <a:rPr lang="en-CA" sz="900" dirty="0">
                <a:solidFill>
                  <a:prstClr val="black"/>
                </a:solidFill>
                <a:latin typeface="Arial" panose="020B0604020202020204" pitchFamily="34" charset="0"/>
                <a:cs typeface="Arial" panose="020B0604020202020204" pitchFamily="34" charset="0"/>
              </a:rPr>
              <a:t>Post-Benefit: $403.74</a:t>
            </a:r>
          </a:p>
          <a:p>
            <a:pPr algn="ctr"/>
            <a:r>
              <a:rPr lang="en-CA" sz="900" dirty="0">
                <a:solidFill>
                  <a:prstClr val="black"/>
                </a:solidFill>
                <a:latin typeface="Arial" panose="020B0604020202020204" pitchFamily="34" charset="0"/>
                <a:cs typeface="Arial" panose="020B0604020202020204" pitchFamily="34" charset="0"/>
              </a:rPr>
              <a:t>Benefit Amount: $35.57</a:t>
            </a:r>
            <a:endParaRPr lang="en-CA" sz="900" u="sng" dirty="0">
              <a:solidFill>
                <a:prstClr val="black"/>
              </a:solidFill>
              <a:latin typeface="Arial" panose="020B0604020202020204" pitchFamily="34" charset="0"/>
              <a:cs typeface="Arial" panose="020B0604020202020204" pitchFamily="34" charset="0"/>
            </a:endParaRPr>
          </a:p>
        </p:txBody>
      </p:sp>
      <p:sp>
        <p:nvSpPr>
          <p:cNvPr id="18" name="TextBox 17"/>
          <p:cNvSpPr txBox="1"/>
          <p:nvPr/>
        </p:nvSpPr>
        <p:spPr>
          <a:xfrm>
            <a:off x="4860032" y="6347199"/>
            <a:ext cx="2599420" cy="338554"/>
          </a:xfrm>
          <a:prstGeom prst="rect">
            <a:avLst/>
          </a:prstGeom>
          <a:noFill/>
        </p:spPr>
        <p:txBody>
          <a:bodyPr wrap="square" rtlCol="0">
            <a:spAutoFit/>
          </a:bodyPr>
          <a:lstStyle/>
          <a:p>
            <a:r>
              <a:rPr lang="en-CA" sz="800" i="1" dirty="0">
                <a:solidFill>
                  <a:prstClr val="black"/>
                </a:solidFill>
                <a:latin typeface="Arial" panose="020B0604020202020204" pitchFamily="34" charset="0"/>
                <a:cs typeface="Arial" panose="020B0604020202020204" pitchFamily="34" charset="0"/>
              </a:rPr>
              <a:t>* Includes Electricity, Delivery, and Regulatory Charges. Excludes HST and 8% rebate.</a:t>
            </a:r>
          </a:p>
        </p:txBody>
      </p:sp>
      <p:sp>
        <p:nvSpPr>
          <p:cNvPr id="11" name="Content Placeholder 2"/>
          <p:cNvSpPr txBox="1">
            <a:spLocks/>
          </p:cNvSpPr>
          <p:nvPr/>
        </p:nvSpPr>
        <p:spPr>
          <a:xfrm>
            <a:off x="540472" y="1268760"/>
            <a:ext cx="8280000" cy="469488"/>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200" dirty="0" smtClean="0">
                <a:solidFill>
                  <a:prstClr val="black"/>
                </a:solidFill>
                <a:latin typeface="Arial" panose="020B0604020202020204" pitchFamily="34" charset="0"/>
                <a:cs typeface="Arial" panose="020B0604020202020204" pitchFamily="34" charset="0"/>
              </a:rPr>
              <a:t>Under this option, R1 customers will not pay more than $55.70 for distribution service. Customers with costs below this threshold experience no change.</a:t>
            </a:r>
          </a:p>
          <a:p>
            <a:endParaRPr lang="en-CA" sz="12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834050"/>
            <a:ext cx="2241185" cy="194654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a:t>
            </a:r>
          </a:p>
        </p:txBody>
      </p:sp>
    </p:spTree>
    <p:extLst>
      <p:ext uri="{BB962C8B-B14F-4D97-AF65-F5344CB8AC3E}">
        <p14:creationId xmlns:p14="http://schemas.microsoft.com/office/powerpoint/2010/main" val="30650508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2a.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Hydro One Low-Density (R2)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2402987"/>
              </p:ext>
            </p:extLst>
          </p:nvPr>
        </p:nvGraphicFramePr>
        <p:xfrm>
          <a:off x="457200" y="1912795"/>
          <a:ext cx="8280400" cy="394733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0974"/>
            <a:ext cx="2318524" cy="312625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24865" y="3212976"/>
            <a:ext cx="2241185" cy="23042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60642" y="2122091"/>
            <a:ext cx="2232250" cy="784830"/>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 </a:t>
            </a:r>
          </a:p>
          <a:p>
            <a:pPr algn="ctr"/>
            <a:r>
              <a:rPr lang="en-CA" sz="900" dirty="0">
                <a:solidFill>
                  <a:prstClr val="black"/>
                </a:solidFill>
                <a:latin typeface="Arial" panose="020B0604020202020204" pitchFamily="34" charset="0"/>
                <a:cs typeface="Arial" panose="020B0604020202020204" pitchFamily="34" charset="0"/>
              </a:rPr>
              <a:t>Pre-Benefit: $201.94</a:t>
            </a:r>
          </a:p>
          <a:p>
            <a:pPr algn="ctr"/>
            <a:r>
              <a:rPr lang="en-CA" sz="900" dirty="0">
                <a:solidFill>
                  <a:prstClr val="black"/>
                </a:solidFill>
                <a:latin typeface="Arial" panose="020B0604020202020204" pitchFamily="34" charset="0"/>
                <a:cs typeface="Arial" panose="020B0604020202020204" pitchFamily="34" charset="0"/>
              </a:rPr>
              <a:t>Post-Benefit: $201.94</a:t>
            </a:r>
          </a:p>
          <a:p>
            <a:pPr algn="ctr"/>
            <a:r>
              <a:rPr lang="en-CA" sz="900" dirty="0">
                <a:solidFill>
                  <a:prstClr val="black"/>
                </a:solidFill>
                <a:latin typeface="Arial" panose="020B0604020202020204" pitchFamily="34" charset="0"/>
                <a:cs typeface="Arial" panose="020B0604020202020204" pitchFamily="34" charset="0"/>
              </a:rPr>
              <a:t>Existing RRRP: $60.50 </a:t>
            </a:r>
          </a:p>
          <a:p>
            <a:pPr algn="ctr"/>
            <a:r>
              <a:rPr lang="en-CA" sz="900" dirty="0">
                <a:solidFill>
                  <a:prstClr val="black"/>
                </a:solidFill>
                <a:latin typeface="Arial" panose="020B0604020202020204" pitchFamily="34" charset="0"/>
                <a:cs typeface="Arial" panose="020B0604020202020204" pitchFamily="34" charset="0"/>
              </a:rPr>
              <a:t>Benefit Amount: $0</a:t>
            </a:r>
          </a:p>
        </p:txBody>
      </p:sp>
      <p:sp>
        <p:nvSpPr>
          <p:cNvPr id="16" name="TextBox 15"/>
          <p:cNvSpPr txBox="1"/>
          <p:nvPr/>
        </p:nvSpPr>
        <p:spPr>
          <a:xfrm>
            <a:off x="6324599" y="1606145"/>
            <a:ext cx="2318523" cy="784830"/>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 </a:t>
            </a:r>
          </a:p>
          <a:p>
            <a:pPr algn="ctr"/>
            <a:r>
              <a:rPr lang="en-CA" sz="900" dirty="0">
                <a:solidFill>
                  <a:prstClr val="black"/>
                </a:solidFill>
                <a:latin typeface="Arial" panose="020B0604020202020204" pitchFamily="34" charset="0"/>
                <a:cs typeface="Arial" panose="020B0604020202020204" pitchFamily="34" charset="0"/>
              </a:rPr>
              <a:t>Pre-Benefit: $471.51</a:t>
            </a:r>
          </a:p>
          <a:p>
            <a:pPr algn="ctr"/>
            <a:r>
              <a:rPr lang="en-CA" sz="900" dirty="0">
                <a:solidFill>
                  <a:prstClr val="black"/>
                </a:solidFill>
                <a:latin typeface="Arial" panose="020B0604020202020204" pitchFamily="34" charset="0"/>
                <a:cs typeface="Arial" panose="020B0604020202020204" pitchFamily="34" charset="0"/>
              </a:rPr>
              <a:t>Post-Benefit: $420.67</a:t>
            </a:r>
          </a:p>
          <a:p>
            <a:pPr algn="ctr"/>
            <a:r>
              <a:rPr lang="en-CA" sz="900" dirty="0">
                <a:solidFill>
                  <a:prstClr val="black"/>
                </a:solidFill>
                <a:latin typeface="Arial" panose="020B0604020202020204" pitchFamily="34" charset="0"/>
                <a:cs typeface="Arial" panose="020B0604020202020204" pitchFamily="34" charset="0"/>
              </a:rPr>
              <a:t>Existing RRRP: $60.50 </a:t>
            </a:r>
          </a:p>
          <a:p>
            <a:pPr algn="ctr"/>
            <a:r>
              <a:rPr lang="en-CA" sz="900" dirty="0">
                <a:solidFill>
                  <a:prstClr val="black"/>
                </a:solidFill>
                <a:latin typeface="Arial" panose="020B0604020202020204" pitchFamily="34" charset="0"/>
                <a:cs typeface="Arial" panose="020B0604020202020204" pitchFamily="34" charset="0"/>
              </a:rPr>
              <a:t>Benefit Amount: $48.69</a:t>
            </a:r>
          </a:p>
        </p:txBody>
      </p:sp>
      <p:sp>
        <p:nvSpPr>
          <p:cNvPr id="18" name="TextBox 17"/>
          <p:cNvSpPr txBox="1"/>
          <p:nvPr/>
        </p:nvSpPr>
        <p:spPr>
          <a:xfrm>
            <a:off x="4705910" y="6347199"/>
            <a:ext cx="2520280" cy="307777"/>
          </a:xfrm>
          <a:prstGeom prst="rect">
            <a:avLst/>
          </a:prstGeom>
          <a:noFill/>
        </p:spPr>
        <p:txBody>
          <a:bodyPr wrap="square" rtlCol="0">
            <a:spAutoFit/>
          </a:bodyPr>
          <a:lstStyle/>
          <a:p>
            <a:r>
              <a:rPr lang="en-CA" sz="700" i="1" dirty="0">
                <a:solidFill>
                  <a:prstClr val="black"/>
                </a:solidFill>
                <a:latin typeface="Arial" panose="020B0604020202020204" pitchFamily="34" charset="0"/>
                <a:cs typeface="Arial" panose="020B0604020202020204" pitchFamily="34" charset="0"/>
              </a:rPr>
              <a:t>* Includes Electricity, Delivery, and Regulatory Charges. Excludes HST and 8% rebate.</a:t>
            </a:r>
          </a:p>
        </p:txBody>
      </p:sp>
      <p:sp>
        <p:nvSpPr>
          <p:cNvPr id="11" name="Content Placeholder 2"/>
          <p:cNvSpPr txBox="1">
            <a:spLocks/>
          </p:cNvSpPr>
          <p:nvPr/>
        </p:nvSpPr>
        <p:spPr>
          <a:xfrm>
            <a:off x="445129" y="1231320"/>
            <a:ext cx="8280000" cy="469488"/>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200" dirty="0" smtClean="0">
                <a:solidFill>
                  <a:prstClr val="black"/>
                </a:solidFill>
                <a:latin typeface="Arial" panose="020B0604020202020204" pitchFamily="34" charset="0"/>
                <a:cs typeface="Arial" panose="020B0604020202020204" pitchFamily="34" charset="0"/>
              </a:rPr>
              <a:t>Under this option, R2 customers will not pay more than $64.64, after accounting for the original $60.50 RRRP subsidy. Customers with costs below this threshold experience no change.</a:t>
            </a:r>
            <a:endParaRPr lang="en-CA" sz="1200" dirty="0">
              <a:solidFill>
                <a:prstClr val="black"/>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dirty="0" smtClean="0">
              <a:solidFill>
                <a:prstClr val="black"/>
              </a:solidFill>
              <a:latin typeface="Arial" panose="020B0604020202020204" pitchFamily="34" charset="0"/>
              <a:cs typeface="Arial" panose="020B0604020202020204" pitchFamily="34" charset="0"/>
            </a:endParaRPr>
          </a:p>
          <a:p>
            <a:endParaRPr lang="en-CA" sz="12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429000"/>
            <a:ext cx="2241185" cy="208823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416448"/>
            <a:ext cx="2971800" cy="200055"/>
          </a:xfrm>
          <a:prstGeom prst="rect">
            <a:avLst/>
          </a:prstGeom>
          <a:noFill/>
        </p:spPr>
        <p:txBody>
          <a:bodyPr wrap="square" rtlCol="0">
            <a:spAutoFit/>
          </a:bodyPr>
          <a:lstStyle/>
          <a:p>
            <a:r>
              <a:rPr lang="en-CA" sz="700" i="1" dirty="0">
                <a:solidFill>
                  <a:prstClr val="black"/>
                </a:solidFill>
                <a:latin typeface="Arial" panose="020B0604020202020204" pitchFamily="34" charset="0"/>
                <a:cs typeface="Arial" panose="020B0604020202020204" pitchFamily="34" charset="0"/>
              </a:rPr>
              <a:t>Note: Rates are 2017</a:t>
            </a:r>
          </a:p>
        </p:txBody>
      </p:sp>
      <p:sp>
        <p:nvSpPr>
          <p:cNvPr id="14" name="TextBox 13"/>
          <p:cNvSpPr txBox="1"/>
          <p:nvPr/>
        </p:nvSpPr>
        <p:spPr>
          <a:xfrm>
            <a:off x="2549902" y="6370281"/>
            <a:ext cx="2156008" cy="307777"/>
          </a:xfrm>
          <a:prstGeom prst="rect">
            <a:avLst/>
          </a:prstGeom>
          <a:noFill/>
        </p:spPr>
        <p:txBody>
          <a:bodyPr wrap="square" rtlCol="0">
            <a:spAutoFit/>
          </a:bodyPr>
          <a:lstStyle/>
          <a:p>
            <a:r>
              <a:rPr lang="en-CA" sz="700" i="1" dirty="0">
                <a:solidFill>
                  <a:prstClr val="black"/>
                </a:solidFill>
                <a:latin typeface="Arial" panose="020B0604020202020204" pitchFamily="34" charset="0"/>
                <a:cs typeface="Arial" panose="020B0604020202020204" pitchFamily="34" charset="0"/>
              </a:rPr>
              <a:t>Note:R2 at 500Kwh has costs that align with those of other LDCs like Toronto Hydro</a:t>
            </a:r>
          </a:p>
        </p:txBody>
      </p:sp>
    </p:spTree>
    <p:extLst>
      <p:ext uri="{BB962C8B-B14F-4D97-AF65-F5344CB8AC3E}">
        <p14:creationId xmlns:p14="http://schemas.microsoft.com/office/powerpoint/2010/main" val="37749627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latin typeface="Arial" panose="020B0604020202020204" pitchFamily="34" charset="0"/>
                <a:cs typeface="Arial" panose="020B0604020202020204" pitchFamily="34" charset="0"/>
              </a:rPr>
              <a:t>2a(</a:t>
            </a:r>
            <a:r>
              <a:rPr lang="en-US" sz="2400" b="0" dirty="0" err="1">
                <a:latin typeface="Arial" panose="020B0604020202020204" pitchFamily="34" charset="0"/>
                <a:cs typeface="Arial" panose="020B0604020202020204" pitchFamily="34" charset="0"/>
              </a:rPr>
              <a:t>i</a:t>
            </a:r>
            <a:r>
              <a:rPr lang="en-US" sz="2400" b="0" dirty="0">
                <a:latin typeface="Arial" panose="020B0604020202020204" pitchFamily="34" charset="0"/>
                <a:cs typeface="Arial" panose="020B0604020202020204" pitchFamily="34" charset="0"/>
              </a:rPr>
              <a:t>). High Distribution Cost LDCs – Accelerating Fixed Rate Benefit/Normalizing Fixed Rates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92610"/>
              </p:ext>
            </p:extLst>
          </p:nvPr>
        </p:nvGraphicFramePr>
        <p:xfrm>
          <a:off x="395536" y="1165860"/>
          <a:ext cx="8280400" cy="51621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259632" y="6381328"/>
            <a:ext cx="2232248" cy="338554"/>
          </a:xfrm>
          <a:prstGeom prst="rect">
            <a:avLst/>
          </a:prstGeom>
          <a:noFill/>
        </p:spPr>
        <p:txBody>
          <a:bodyPr wrap="square" rtlCol="0">
            <a:spAutoFit/>
          </a:bodyPr>
          <a:lstStyle/>
          <a:p>
            <a:r>
              <a:rPr lang="en-CA" sz="800" i="1" dirty="0" smtClean="0"/>
              <a:t>*2017 Approved and Proposed (Decisions Pending)</a:t>
            </a:r>
            <a:endParaRPr lang="en-CA" sz="800" i="1" dirty="0"/>
          </a:p>
        </p:txBody>
      </p:sp>
      <p:sp>
        <p:nvSpPr>
          <p:cNvPr id="7" name="Content Placeholder 5"/>
          <p:cNvSpPr txBox="1">
            <a:spLocks/>
          </p:cNvSpPr>
          <p:nvPr/>
        </p:nvSpPr>
        <p:spPr>
          <a:xfrm>
            <a:off x="457200" y="1196752"/>
            <a:ext cx="8435280" cy="2304256"/>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While Hydro One R1 and R2 customers pay the highest distribution rates, the graph below highlights other relatively high-distribution cost LDCs (see slide </a:t>
            </a:r>
            <a:r>
              <a:rPr lang="en-US" sz="1200" dirty="0" smtClean="0">
                <a:solidFill>
                  <a:prstClr val="black"/>
                </a:solidFill>
                <a:latin typeface="Arial" panose="020B0604020202020204" pitchFamily="34" charset="0"/>
                <a:cs typeface="Arial" panose="020B0604020202020204" pitchFamily="34" charset="0"/>
              </a:rPr>
              <a:t>in appendix </a:t>
            </a:r>
            <a:r>
              <a:rPr lang="en-US" sz="1200" dirty="0">
                <a:solidFill>
                  <a:prstClr val="black"/>
                </a:solidFill>
                <a:latin typeface="Arial" panose="020B0604020202020204" pitchFamily="34" charset="0"/>
                <a:cs typeface="Arial" panose="020B0604020202020204" pitchFamily="34" charset="0"/>
              </a:rPr>
              <a:t>for the full graph). These LDCs include Northern Ontario Wires, Parry Sound, </a:t>
            </a:r>
            <a:r>
              <a:rPr lang="en-US" sz="1200" dirty="0" err="1">
                <a:solidFill>
                  <a:prstClr val="black"/>
                </a:solidFill>
                <a:latin typeface="Arial" panose="020B0604020202020204" pitchFamily="34" charset="0"/>
                <a:cs typeface="Arial" panose="020B0604020202020204" pitchFamily="34" charset="0"/>
              </a:rPr>
              <a:t>Chapleau</a:t>
            </a:r>
            <a:r>
              <a:rPr lang="en-US" sz="1200" dirty="0">
                <a:solidFill>
                  <a:prstClr val="black"/>
                </a:solidFill>
                <a:latin typeface="Arial" panose="020B0604020202020204" pitchFamily="34" charset="0"/>
                <a:cs typeface="Arial" panose="020B0604020202020204" pitchFamily="34" charset="0"/>
              </a:rPr>
              <a:t>, Sioux Lookout, </a:t>
            </a:r>
            <a:r>
              <a:rPr lang="en-US" sz="1200" dirty="0" err="1">
                <a:solidFill>
                  <a:prstClr val="black"/>
                </a:solidFill>
                <a:latin typeface="Arial" panose="020B0604020202020204" pitchFamily="34" charset="0"/>
                <a:cs typeface="Arial" panose="020B0604020202020204" pitchFamily="34" charset="0"/>
              </a:rPr>
              <a:t>InnPower</a:t>
            </a:r>
            <a:r>
              <a:rPr lang="en-US" sz="1200" dirty="0">
                <a:solidFill>
                  <a:prstClr val="black"/>
                </a:solidFill>
                <a:latin typeface="Arial" panose="020B0604020202020204" pitchFamily="34" charset="0"/>
                <a:cs typeface="Arial" panose="020B0604020202020204" pitchFamily="34" charset="0"/>
              </a:rPr>
              <a:t>, </a:t>
            </a:r>
            <a:r>
              <a:rPr lang="en-US" sz="1200" dirty="0" err="1">
                <a:solidFill>
                  <a:prstClr val="black"/>
                </a:solidFill>
                <a:latin typeface="Arial" panose="020B0604020202020204" pitchFamily="34" charset="0"/>
                <a:cs typeface="Arial" panose="020B0604020202020204" pitchFamily="34" charset="0"/>
              </a:rPr>
              <a:t>Atitikion</a:t>
            </a:r>
            <a:r>
              <a:rPr lang="en-US" sz="1200" dirty="0">
                <a:solidFill>
                  <a:prstClr val="black"/>
                </a:solidFill>
                <a:latin typeface="Arial" panose="020B0604020202020204" pitchFamily="34" charset="0"/>
                <a:cs typeface="Arial" panose="020B0604020202020204" pitchFamily="34" charset="0"/>
              </a:rPr>
              <a:t> and Algoma.</a:t>
            </a:r>
          </a:p>
          <a:p>
            <a:pPr>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Estimates of what the fixed monthly rate would be in each of these LDCs if fixed rates were fully implemented in 2017 range from $38/month for Northern Ontario Wires to $65/month for a Hydro One R2 customer.</a:t>
            </a:r>
          </a:p>
          <a:p>
            <a:pPr>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Options for expanding a cost-mitigation program to these LDCs include:</a:t>
            </a:r>
          </a:p>
          <a:p>
            <a:pPr lvl="1">
              <a:spcBef>
                <a:spcPts val="600"/>
              </a:spcBef>
              <a:spcAft>
                <a:spcPts val="600"/>
              </a:spcAft>
              <a:buFont typeface="Arial" pitchFamily="34" charset="0"/>
              <a:buChar char="−"/>
            </a:pPr>
            <a:r>
              <a:rPr lang="en-US" sz="1050" dirty="0">
                <a:latin typeface="Arial" panose="020B0604020202020204" pitchFamily="34" charset="0"/>
                <a:cs typeface="Arial" panose="020B0604020202020204" pitchFamily="34" charset="0"/>
              </a:rPr>
              <a:t>Accelerating fixed rate benefits in each of these LDC as outlined for Hydro One R1 and R2 consumers in option 2a; or</a:t>
            </a:r>
          </a:p>
          <a:p>
            <a:pPr lvl="1">
              <a:spcBef>
                <a:spcPts val="600"/>
              </a:spcBef>
              <a:spcAft>
                <a:spcPts val="600"/>
              </a:spcAft>
              <a:buFont typeface="Arial" pitchFamily="34" charset="0"/>
              <a:buChar char="−"/>
            </a:pPr>
            <a:r>
              <a:rPr lang="en-US" sz="1050" dirty="0">
                <a:latin typeface="Arial" panose="020B0604020202020204" pitchFamily="34" charset="0"/>
                <a:cs typeface="Arial" panose="020B0604020202020204" pitchFamily="34" charset="0"/>
              </a:rPr>
              <a:t>Bringing distribution costs across all of these LDCs down to the lowest estimated monthly fixed distribution cost of $38.</a:t>
            </a:r>
            <a:endParaRPr lang="en-CA" sz="1050" dirty="0">
              <a:latin typeface="Arial" panose="020B0604020202020204" pitchFamily="34" charset="0"/>
              <a:cs typeface="Arial" panose="020B0604020202020204" pitchFamily="34" charset="0"/>
            </a:endParaRPr>
          </a:p>
        </p:txBody>
      </p:sp>
      <p:sp>
        <p:nvSpPr>
          <p:cNvPr id="8" name="Rectangle 7"/>
          <p:cNvSpPr/>
          <p:nvPr/>
        </p:nvSpPr>
        <p:spPr>
          <a:xfrm>
            <a:off x="7668344" y="3501008"/>
            <a:ext cx="936104" cy="212633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1043608" y="3896455"/>
            <a:ext cx="443250" cy="9638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1843811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2a(</a:t>
            </a:r>
            <a:r>
              <a:rPr lang="en-CA" sz="2400" b="0" dirty="0" err="1" smtClean="0">
                <a:latin typeface="Arial" panose="020B0604020202020204" pitchFamily="34" charset="0"/>
                <a:cs typeface="Arial" panose="020B0604020202020204" pitchFamily="34" charset="0"/>
              </a:rPr>
              <a:t>i</a:t>
            </a:r>
            <a:r>
              <a:rPr lang="en-CA" sz="2400" b="0" dirty="0" smtClean="0">
                <a:latin typeface="Arial" panose="020B0604020202020204" pitchFamily="34" charset="0"/>
                <a:cs typeface="Arial" panose="020B0604020202020204" pitchFamily="34" charset="0"/>
              </a:rPr>
              <a:t>). High Distribution Cost LDCs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a:t>
            </a:r>
            <a:r>
              <a:rPr lang="en-CA" sz="2400" b="0" dirty="0">
                <a:latin typeface="Arial" panose="020B0604020202020204" pitchFamily="34" charset="0"/>
                <a:cs typeface="Arial" panose="020B0604020202020204" pitchFamily="34" charset="0"/>
              </a:rPr>
              <a:t>Impacts/Normalizing Fixed Rates</a:t>
            </a:r>
          </a:p>
        </p:txBody>
      </p:sp>
      <p:sp>
        <p:nvSpPr>
          <p:cNvPr id="6" name="Content Placeholder 5"/>
          <p:cNvSpPr>
            <a:spLocks noGrp="1"/>
          </p:cNvSpPr>
          <p:nvPr>
            <p:ph idx="1"/>
          </p:nvPr>
        </p:nvSpPr>
        <p:spPr>
          <a:xfrm>
            <a:off x="457200" y="1221870"/>
            <a:ext cx="8363272" cy="3143234"/>
          </a:xfrm>
        </p:spPr>
        <p:txBody>
          <a:bodyPr>
            <a:noAutofit/>
          </a:bodyPr>
          <a:lstStyle/>
          <a:p>
            <a:pPr>
              <a:spcBef>
                <a:spcPts val="600"/>
              </a:spcBef>
              <a:spcAft>
                <a:spcPts val="600"/>
              </a:spcAft>
            </a:pPr>
            <a:r>
              <a:rPr lang="en-US" sz="1200" dirty="0">
                <a:latin typeface="Arial" panose="020B0604020202020204" pitchFamily="34" charset="0"/>
                <a:cs typeface="Arial" panose="020B0604020202020204" pitchFamily="34" charset="0"/>
              </a:rPr>
              <a:t>These expanded cost-mitigation options are all incremental to 2a which expanded the RRRP program for Hydro One R1 and R2 consumers.</a:t>
            </a:r>
          </a:p>
          <a:p>
            <a:pPr>
              <a:spcBef>
                <a:spcPts val="600"/>
              </a:spcBef>
              <a:spcAft>
                <a:spcPts val="600"/>
              </a:spcAft>
            </a:pPr>
            <a:r>
              <a:rPr lang="en-US" sz="1200" dirty="0">
                <a:latin typeface="Arial" panose="020B0604020202020204" pitchFamily="34" charset="0"/>
                <a:cs typeface="Arial" panose="020B0604020202020204" pitchFamily="34" charset="0"/>
              </a:rPr>
              <a:t>Accelerating the fixed rate benefit for these additional LDCs would:</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between 1/3 to </a:t>
            </a:r>
            <a:r>
              <a:rPr lang="en-US" sz="1100" dirty="0" smtClean="0">
                <a:latin typeface="Arial" panose="020B0604020202020204" pitchFamily="34" charset="0"/>
                <a:cs typeface="Arial" panose="020B0604020202020204" pitchFamily="34" charset="0"/>
              </a:rPr>
              <a:t>1/2 </a:t>
            </a:r>
            <a:r>
              <a:rPr lang="en-US" sz="1100" dirty="0">
                <a:latin typeface="Arial" panose="020B0604020202020204" pitchFamily="34" charset="0"/>
                <a:cs typeface="Arial" panose="020B0604020202020204" pitchFamily="34" charset="0"/>
              </a:rPr>
              <a:t>of the 48,000 customers in the additional 7 LDCs with benefits.</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Not provide any additional benefits to Hydro One R1 and R2 customers beyond option 2a.</a:t>
            </a:r>
            <a:endParaRPr lang="en-US" sz="1200" dirty="0">
              <a:latin typeface="Arial" panose="020B0604020202020204" pitchFamily="34" charset="0"/>
              <a:cs typeface="Arial" panose="020B0604020202020204" pitchFamily="34" charset="0"/>
            </a:endParaRPr>
          </a:p>
          <a:p>
            <a:pPr>
              <a:spcBef>
                <a:spcPts val="600"/>
              </a:spcBef>
              <a:spcAft>
                <a:spcPts val="600"/>
              </a:spcAft>
            </a:pPr>
            <a:r>
              <a:rPr lang="en-US" sz="1200" dirty="0">
                <a:latin typeface="Arial" panose="020B0604020202020204" pitchFamily="34" charset="0"/>
                <a:cs typeface="Arial" panose="020B0604020202020204" pitchFamily="34" charset="0"/>
              </a:rPr>
              <a:t>Bringing all these LDCs down to the $38/month distribution cost threshold would:</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almost all of the ~48,000 customers in the additional LDCs with benefits.</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additional benefits to Hydro One R1 and R2 customers beyond option 2a.</a:t>
            </a:r>
          </a:p>
          <a:p>
            <a:pPr>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The following slides provide examples of benefits to Hydro One R1 and R2, and </a:t>
            </a:r>
            <a:r>
              <a:rPr lang="en-US" sz="1200" dirty="0" err="1">
                <a:latin typeface="Arial" panose="020B0604020202020204" pitchFamily="34" charset="0"/>
                <a:cs typeface="Arial" panose="020B0604020202020204" pitchFamily="34" charset="0"/>
              </a:rPr>
              <a:t>InnPower</a:t>
            </a:r>
            <a:r>
              <a:rPr lang="en-US" sz="1200" dirty="0">
                <a:latin typeface="Arial" panose="020B0604020202020204" pitchFamily="34" charset="0"/>
                <a:cs typeface="Arial" panose="020B0604020202020204" pitchFamily="34" charset="0"/>
              </a:rPr>
              <a:t> customers (see appendix examples for the remaining LDCs).</a:t>
            </a:r>
          </a:p>
        </p:txBody>
      </p:sp>
      <p:graphicFrame>
        <p:nvGraphicFramePr>
          <p:cNvPr id="2" name="Table 1"/>
          <p:cNvGraphicFramePr>
            <a:graphicFrameLocks noGrp="1"/>
          </p:cNvGraphicFramePr>
          <p:nvPr>
            <p:extLst>
              <p:ext uri="{D42A27DB-BD31-4B8C-83A1-F6EECF244321}">
                <p14:modId xmlns:p14="http://schemas.microsoft.com/office/powerpoint/2010/main" val="262259010"/>
              </p:ext>
            </p:extLst>
          </p:nvPr>
        </p:nvGraphicFramePr>
        <p:xfrm>
          <a:off x="446629" y="4293096"/>
          <a:ext cx="8424936" cy="1872992"/>
        </p:xfrm>
        <a:graphic>
          <a:graphicData uri="http://schemas.openxmlformats.org/drawingml/2006/table">
            <a:tbl>
              <a:tblPr firstRow="1" bandRow="1">
                <a:tableStyleId>{5C22544A-7EE6-4342-B048-85BDC9FD1C3A}</a:tableStyleId>
              </a:tblPr>
              <a:tblGrid>
                <a:gridCol w="2088232"/>
                <a:gridCol w="1080120"/>
                <a:gridCol w="1152128"/>
                <a:gridCol w="1008112"/>
                <a:gridCol w="1008112"/>
                <a:gridCol w="1224136"/>
                <a:gridCol w="864096"/>
              </a:tblGrid>
              <a:tr h="144016">
                <a:tc gridSpan="7">
                  <a:txBody>
                    <a:bodyPr/>
                    <a:lstStyle/>
                    <a:p>
                      <a:pPr algn="ctr"/>
                      <a:r>
                        <a:rPr lang="en-CA" sz="1000" dirty="0" smtClean="0">
                          <a:solidFill>
                            <a:schemeClr val="tx1"/>
                          </a:solidFill>
                          <a:latin typeface="Arial" panose="020B0604020202020204" pitchFamily="34" charset="0"/>
                          <a:cs typeface="Arial" panose="020B0604020202020204" pitchFamily="34" charset="0"/>
                        </a:rPr>
                        <a:t>Accelerated</a:t>
                      </a:r>
                      <a:r>
                        <a:rPr lang="en-CA" sz="1000" baseline="0" dirty="0" smtClean="0">
                          <a:solidFill>
                            <a:schemeClr val="tx1"/>
                          </a:solidFill>
                          <a:latin typeface="Arial" panose="020B0604020202020204" pitchFamily="34" charset="0"/>
                          <a:cs typeface="Arial" panose="020B0604020202020204" pitchFamily="34" charset="0"/>
                        </a:rPr>
                        <a:t> Fixed Rate Benefit Fiscal Impact (additive to Option 2a)</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pPr algn="ctr"/>
                      <a:endParaRPr lang="en-CA" sz="1000" dirty="0">
                        <a:solidFill>
                          <a:srgbClr val="FF0000"/>
                        </a:solidFill>
                      </a:endParaRPr>
                    </a:p>
                  </a:txBody>
                  <a:tcPr anchor="ctr"/>
                </a:tc>
              </a:tr>
              <a:tr h="288032">
                <a:tc>
                  <a:txBody>
                    <a:bodyPr/>
                    <a:lstStyle/>
                    <a:p>
                      <a:pPr algn="ct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2018</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2019</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2020</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2021</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2022</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2023</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Total RRRP Enhancement (Option</a:t>
                      </a:r>
                      <a:r>
                        <a:rPr lang="en-CA" sz="1000" b="1" baseline="0" dirty="0" smtClean="0">
                          <a:solidFill>
                            <a:schemeClr val="tx1"/>
                          </a:solidFill>
                          <a:latin typeface="Arial" panose="020B0604020202020204" pitchFamily="34" charset="0"/>
                          <a:cs typeface="Arial" panose="020B0604020202020204" pitchFamily="34" charset="0"/>
                        </a:rPr>
                        <a:t> 2a)</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$306-$332M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$300-$320M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$293-$309M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$287-$297M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$281M-$286M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$275M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Accelerating</a:t>
                      </a:r>
                      <a:r>
                        <a:rPr lang="en-CA" sz="1000" b="1" baseline="0" dirty="0" smtClean="0">
                          <a:solidFill>
                            <a:schemeClr val="tx1"/>
                          </a:solidFill>
                          <a:latin typeface="Arial" panose="020B0604020202020204" pitchFamily="34" charset="0"/>
                          <a:cs typeface="Arial" panose="020B0604020202020204" pitchFamily="34" charset="0"/>
                        </a:rPr>
                        <a:t> Fixed Rate Benefits for additional seven LDCs</a:t>
                      </a:r>
                      <a:endParaRPr lang="en-CA" sz="7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dirty="0" smtClean="0"/>
                        <a:t>~$10M</a:t>
                      </a:r>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algn="l" defTabSz="914400" rtl="0" eaLnBrk="1" latinLnBrk="0" hangingPunct="1"/>
                      <a:r>
                        <a:rPr lang="en-US" sz="1000" b="1" kern="1200" dirty="0" smtClean="0">
                          <a:solidFill>
                            <a:schemeClr val="tx1"/>
                          </a:solidFill>
                          <a:latin typeface="Arial" panose="020B0604020202020204" pitchFamily="34" charset="0"/>
                          <a:ea typeface="+mn-ea"/>
                          <a:cs typeface="Arial" panose="020B0604020202020204" pitchFamily="34" charset="0"/>
                        </a:rPr>
                        <a:t>Threshold of $38 Monthly Fixed Rate (includes H1)</a:t>
                      </a:r>
                      <a:endParaRPr lang="en-CA" sz="1000" b="1" kern="1200" dirty="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dirty="0" smtClean="0"/>
                        <a:t>~$140M</a:t>
                      </a:r>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13999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2a(</a:t>
            </a:r>
            <a:r>
              <a:rPr lang="en-CA" sz="2400" b="0" dirty="0" err="1" smtClean="0">
                <a:latin typeface="Arial" panose="020B0604020202020204" pitchFamily="34" charset="0"/>
                <a:cs typeface="Arial" panose="020B0604020202020204" pitchFamily="34" charset="0"/>
              </a:rPr>
              <a:t>i</a:t>
            </a:r>
            <a:r>
              <a:rPr lang="en-CA" sz="2400" b="0" dirty="0" smtClean="0">
                <a:latin typeface="Arial" panose="020B0604020202020204" pitchFamily="34" charset="0"/>
                <a:cs typeface="Arial" panose="020B0604020202020204" pitchFamily="34" charset="0"/>
              </a:rPr>
              <a:t>). High Distribution Cost LDCs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a:t>
            </a:r>
            <a:r>
              <a:rPr lang="en-CA" sz="2400" b="0" dirty="0">
                <a:latin typeface="Arial" panose="020B0604020202020204" pitchFamily="34" charset="0"/>
                <a:cs typeface="Arial" panose="020B0604020202020204" pitchFamily="34" charset="0"/>
              </a:rPr>
              <a:t>Impacts/Normalizing Fixed </a:t>
            </a:r>
            <a:r>
              <a:rPr lang="en-CA" sz="2400" b="0" dirty="0" smtClean="0">
                <a:latin typeface="Arial" panose="020B0604020202020204" pitchFamily="34" charset="0"/>
                <a:cs typeface="Arial" panose="020B0604020202020204" pitchFamily="34" charset="0"/>
              </a:rPr>
              <a:t>Rates (Considerations)</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529208" y="1340768"/>
            <a:ext cx="8363272" cy="4536504"/>
          </a:xfrm>
        </p:spPr>
        <p:txBody>
          <a:bodyPr>
            <a:noAutofit/>
          </a:bodyPr>
          <a:lstStyle/>
          <a:p>
            <a:pPr>
              <a:spcBef>
                <a:spcPts val="600"/>
              </a:spcBef>
              <a:spcAft>
                <a:spcPts val="600"/>
              </a:spcAft>
            </a:pPr>
            <a:r>
              <a:rPr lang="en-CA" dirty="0">
                <a:latin typeface="Arial" panose="020B0604020202020204" pitchFamily="34" charset="0"/>
                <a:cs typeface="Arial" panose="020B0604020202020204" pitchFamily="34" charset="0"/>
              </a:rPr>
              <a:t>The proposed expanded benefits would only be available to a select number of LDCs within the Province.</a:t>
            </a:r>
          </a:p>
          <a:p>
            <a:pPr>
              <a:spcBef>
                <a:spcPts val="600"/>
              </a:spcBef>
              <a:spcAft>
                <a:spcPts val="600"/>
              </a:spcAft>
            </a:pPr>
            <a:r>
              <a:rPr lang="en-US" dirty="0">
                <a:latin typeface="Arial" panose="020B0604020202020204" pitchFamily="34" charset="0"/>
                <a:cs typeface="Arial" panose="020B0604020202020204" pitchFamily="34" charset="0"/>
              </a:rPr>
              <a:t>Until fixed rates are fully implemented in all LDCs in 2019/2020, there could be high-volume customers in LDCs that are just outside the expanded program who pay higher distribution costs than LDCs receiving the expanded benefit</a:t>
            </a:r>
          </a:p>
          <a:p>
            <a:pPr lvl="1">
              <a:spcBef>
                <a:spcPts val="600"/>
              </a:spcBef>
              <a:spcAft>
                <a:spcPts val="600"/>
              </a:spcAft>
              <a:buFont typeface="Arial" pitchFamily="34" charset="0"/>
              <a:buChar char="−"/>
            </a:pPr>
            <a:r>
              <a:rPr lang="en-US" sz="1400" dirty="0">
                <a:latin typeface="Arial" panose="020B0604020202020204" pitchFamily="34" charset="0"/>
                <a:cs typeface="Arial" panose="020B0604020202020204" pitchFamily="34" charset="0"/>
              </a:rPr>
              <a:t>E.g. A 2,500kWh/month customer of Canadian Niagara Power would pay $57.45 in 2017 distribution costs, while a similar customer of </a:t>
            </a:r>
            <a:r>
              <a:rPr lang="en-US" sz="1400" dirty="0" err="1">
                <a:latin typeface="Arial" panose="020B0604020202020204" pitchFamily="34" charset="0"/>
                <a:cs typeface="Arial" panose="020B0604020202020204" pitchFamily="34" charset="0"/>
              </a:rPr>
              <a:t>InnPower</a:t>
            </a:r>
            <a:r>
              <a:rPr lang="en-US" sz="1400" dirty="0">
                <a:latin typeface="Arial" panose="020B0604020202020204" pitchFamily="34" charset="0"/>
                <a:cs typeface="Arial" panose="020B0604020202020204" pitchFamily="34" charset="0"/>
              </a:rPr>
              <a:t> would pay $47.50 with fixed benefit acceleration or $38 under the fixed distribution threshold</a:t>
            </a:r>
            <a:r>
              <a:rPr lang="en-US" dirty="0">
                <a:latin typeface="Arial" panose="020B0604020202020204" pitchFamily="34" charset="0"/>
                <a:cs typeface="Arial" panose="020B0604020202020204" pitchFamily="34" charset="0"/>
              </a:rPr>
              <a:t>.</a:t>
            </a:r>
          </a:p>
          <a:p>
            <a:pPr>
              <a:spcBef>
                <a:spcPts val="600"/>
              </a:spcBef>
              <a:spcAft>
                <a:spcPts val="600"/>
              </a:spcAft>
            </a:pPr>
            <a:r>
              <a:rPr lang="en-US" dirty="0">
                <a:latin typeface="Arial" panose="020B0604020202020204" pitchFamily="34" charset="0"/>
                <a:cs typeface="Arial" panose="020B0604020202020204" pitchFamily="34" charset="0"/>
              </a:rPr>
              <a:t>Implementation considerations include:</a:t>
            </a:r>
          </a:p>
          <a:p>
            <a:pPr lvl="1">
              <a:spcBef>
                <a:spcPts val="600"/>
              </a:spcBef>
              <a:spcAft>
                <a:spcPts val="600"/>
              </a:spcAft>
              <a:buFont typeface="Arial" pitchFamily="34" charset="0"/>
              <a:buChar char="−"/>
            </a:pPr>
            <a:r>
              <a:rPr lang="en-US" sz="1400" dirty="0">
                <a:latin typeface="Arial" panose="020B0604020202020204" pitchFamily="34" charset="0"/>
                <a:cs typeface="Arial" panose="020B0604020202020204" pitchFamily="34" charset="0"/>
              </a:rPr>
              <a:t>Carving out LDCs in regulation/legislative, either through writing the names of the LDCs within the regulation or another mechanism to ensure that only the selected LDCs receive the benefit.</a:t>
            </a:r>
          </a:p>
          <a:p>
            <a:pPr lvl="1">
              <a:spcBef>
                <a:spcPts val="600"/>
              </a:spcBef>
              <a:spcAft>
                <a:spcPts val="600"/>
              </a:spcAft>
              <a:buFont typeface="Arial" pitchFamily="34" charset="0"/>
              <a:buChar char="−"/>
            </a:pPr>
            <a:r>
              <a:rPr lang="en-US" sz="1400" dirty="0">
                <a:latin typeface="Arial" panose="020B0604020202020204" pitchFamily="34" charset="0"/>
                <a:cs typeface="Arial" panose="020B0604020202020204" pitchFamily="34" charset="0"/>
              </a:rPr>
              <a:t>Ensuring the distribution threshold is appropriately set at the program outset and can adjust to distribution rate changes year over year.</a:t>
            </a:r>
          </a:p>
          <a:p>
            <a:pPr lvl="1">
              <a:spcBef>
                <a:spcPts val="600"/>
              </a:spcBef>
              <a:spcAft>
                <a:spcPts val="600"/>
              </a:spcAft>
              <a:buFont typeface="Arial" pitchFamily="34" charset="0"/>
              <a:buChar char="−"/>
            </a:pPr>
            <a:r>
              <a:rPr lang="en-US" sz="1400" dirty="0">
                <a:latin typeface="Arial" panose="020B0604020202020204" pitchFamily="34" charset="0"/>
                <a:cs typeface="Arial" panose="020B0604020202020204" pitchFamily="34" charset="0"/>
              </a:rPr>
              <a:t>Current estimates are 2017 rates and the number of LDCs above $38/month will change year over year.</a:t>
            </a:r>
          </a:p>
        </p:txBody>
      </p:sp>
    </p:spTree>
    <p:extLst>
      <p:ext uri="{BB962C8B-B14F-4D97-AF65-F5344CB8AC3E}">
        <p14:creationId xmlns:p14="http://schemas.microsoft.com/office/powerpoint/2010/main" val="20661199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anose="020B0604020202020204" pitchFamily="34" charset="0"/>
                <a:cs typeface="Arial" panose="020B0604020202020204" pitchFamily="34" charset="0"/>
              </a:rPr>
              <a:t>Options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124744"/>
            <a:ext cx="8424016" cy="5184576"/>
          </a:xfrm>
        </p:spPr>
        <p:txBody>
          <a:bodyPr>
            <a:noAutofit/>
          </a:bodyPr>
          <a:lstStyle/>
          <a:p>
            <a:r>
              <a:rPr lang="en-CA" dirty="0" smtClean="0">
                <a:latin typeface="Arial" pitchFamily="34" charset="0"/>
                <a:cs typeface="Arial" pitchFamily="34" charset="0"/>
              </a:rPr>
              <a:t>In recognition of the costs borne by ratepayers related to decarbonizing </a:t>
            </a:r>
            <a:r>
              <a:rPr lang="en-CA" dirty="0">
                <a:latin typeface="Arial" panose="020B0604020202020204" pitchFamily="34" charset="0"/>
                <a:cs typeface="Arial" panose="020B0604020202020204" pitchFamily="34" charset="0"/>
              </a:rPr>
              <a:t>and </a:t>
            </a:r>
            <a:r>
              <a:rPr lang="en-CA" dirty="0" smtClean="0">
                <a:latin typeface="Arial" panose="020B0604020202020204" pitchFamily="34" charset="0"/>
                <a:cs typeface="Arial" panose="020B0604020202020204" pitchFamily="34" charset="0"/>
              </a:rPr>
              <a:t>modernizing </a:t>
            </a:r>
            <a:r>
              <a:rPr lang="en-CA" dirty="0">
                <a:latin typeface="Arial" panose="020B0604020202020204" pitchFamily="34" charset="0"/>
                <a:cs typeface="Arial" panose="020B0604020202020204" pitchFamily="34" charset="0"/>
              </a:rPr>
              <a:t>the province’s electricity </a:t>
            </a:r>
            <a:r>
              <a:rPr lang="en-CA" dirty="0" smtClean="0">
                <a:latin typeface="Arial" pitchFamily="34" charset="0"/>
                <a:cs typeface="Arial" pitchFamily="34" charset="0"/>
              </a:rPr>
              <a:t>sector, options for further rate mitigation include:</a:t>
            </a:r>
          </a:p>
          <a:p>
            <a:pPr marL="0" indent="0">
              <a:buNone/>
            </a:pPr>
            <a:endParaRPr lang="en-CA" sz="900" dirty="0">
              <a:latin typeface="Arial" pitchFamily="34" charset="0"/>
              <a:cs typeface="Arial" pitchFamily="34" charset="0"/>
            </a:endParaRPr>
          </a:p>
          <a:p>
            <a:pPr marL="800100" lvl="1" indent="-342900">
              <a:buFont typeface="+mj-lt"/>
              <a:buAutoNum type="arabicPeriod"/>
            </a:pPr>
            <a:r>
              <a:rPr lang="en-CA" sz="1400" dirty="0">
                <a:latin typeface="Arial" pitchFamily="34" charset="0"/>
                <a:cs typeface="Arial" pitchFamily="34" charset="0"/>
              </a:rPr>
              <a:t>Global Adjustment (GA) </a:t>
            </a:r>
            <a:r>
              <a:rPr lang="en-CA" sz="1400" dirty="0" smtClean="0">
                <a:latin typeface="Arial" pitchFamily="34" charset="0"/>
                <a:cs typeface="Arial" pitchFamily="34" charset="0"/>
              </a:rPr>
              <a:t>Smoothing – </a:t>
            </a:r>
            <a:r>
              <a:rPr lang="en-CA" sz="1400" dirty="0">
                <a:latin typeface="Arial" pitchFamily="34" charset="0"/>
                <a:cs typeface="Arial" pitchFamily="34" charset="0"/>
              </a:rPr>
              <a:t>Provide significant and immediate rate relief through cost deferral of the </a:t>
            </a:r>
            <a:r>
              <a:rPr lang="en-CA" sz="1400" dirty="0" smtClean="0">
                <a:latin typeface="Arial" pitchFamily="34" charset="0"/>
                <a:cs typeface="Arial" pitchFamily="34" charset="0"/>
              </a:rPr>
              <a:t>GA.</a:t>
            </a:r>
          </a:p>
          <a:p>
            <a:pPr marL="463550" lvl="2" indent="0">
              <a:buNone/>
            </a:pPr>
            <a:endParaRPr lang="en-CA" sz="1400" dirty="0">
              <a:latin typeface="Arial" pitchFamily="34" charset="0"/>
              <a:cs typeface="Arial" pitchFamily="34" charset="0"/>
            </a:endParaRPr>
          </a:p>
          <a:p>
            <a:pPr marL="804863" lvl="2" indent="-341313">
              <a:buFont typeface="+mj-lt"/>
              <a:buAutoNum type="arabicPeriod" startAt="2"/>
            </a:pPr>
            <a:r>
              <a:rPr lang="en-CA" sz="1400" dirty="0">
                <a:latin typeface="Arial" pitchFamily="34" charset="0"/>
                <a:cs typeface="Arial" pitchFamily="34" charset="0"/>
              </a:rPr>
              <a:t>Electricity Support Programs to Help the Most </a:t>
            </a:r>
            <a:r>
              <a:rPr lang="en-CA" sz="1400" dirty="0" smtClean="0">
                <a:latin typeface="Arial" pitchFamily="34" charset="0"/>
                <a:cs typeface="Arial" pitchFamily="34" charset="0"/>
              </a:rPr>
              <a:t>Vulnerable – </a:t>
            </a:r>
            <a:r>
              <a:rPr lang="en-CA" sz="1400" dirty="0">
                <a:latin typeface="Arial" panose="020B0604020202020204" pitchFamily="34" charset="0"/>
                <a:cs typeface="Arial" panose="020B0604020202020204" pitchFamily="34" charset="0"/>
              </a:rPr>
              <a:t>Provide a greater focus on vulnerable </a:t>
            </a:r>
            <a:r>
              <a:rPr lang="en-CA" sz="1400" dirty="0" smtClean="0">
                <a:latin typeface="Arial" pitchFamily="34" charset="0"/>
                <a:cs typeface="Arial" pitchFamily="34" charset="0"/>
              </a:rPr>
              <a:t>consumers:</a:t>
            </a:r>
            <a:endParaRPr lang="en-CA" sz="1200" dirty="0" smtClean="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CA" dirty="0" smtClean="0">
                <a:latin typeface="Arial" pitchFamily="34" charset="0"/>
                <a:cs typeface="Arial" pitchFamily="34" charset="0"/>
              </a:rPr>
              <a:t>Rural </a:t>
            </a:r>
            <a:r>
              <a:rPr lang="en-CA" dirty="0">
                <a:latin typeface="Arial" pitchFamily="34" charset="0"/>
                <a:cs typeface="Arial" pitchFamily="34" charset="0"/>
              </a:rPr>
              <a:t>or Remote Electricity Rate Protection (RRRP</a:t>
            </a:r>
            <a:r>
              <a:rPr lang="en-CA" dirty="0" smtClean="0">
                <a:latin typeface="Arial" pitchFamily="34" charset="0"/>
                <a:cs typeface="Arial" pitchFamily="34" charset="0"/>
              </a:rPr>
              <a:t>) Enhancement (Delivery </a:t>
            </a:r>
            <a:r>
              <a:rPr lang="en-CA" dirty="0">
                <a:latin typeface="Arial" pitchFamily="34" charset="0"/>
                <a:cs typeface="Arial" pitchFamily="34" charset="0"/>
              </a:rPr>
              <a:t>Charge </a:t>
            </a:r>
            <a:r>
              <a:rPr lang="en-CA" dirty="0" smtClean="0">
                <a:latin typeface="Arial" pitchFamily="34" charset="0"/>
                <a:cs typeface="Arial" pitchFamily="34" charset="0"/>
              </a:rPr>
              <a:t>Relief);</a:t>
            </a:r>
          </a:p>
          <a:p>
            <a:pPr marL="1262063" lvl="3" indent="-341313">
              <a:buFont typeface="Arial" panose="020B0604020202020204" pitchFamily="34" charset="0"/>
              <a:buChar char="−"/>
            </a:pPr>
            <a:r>
              <a:rPr lang="en-CA" dirty="0" smtClean="0">
                <a:latin typeface="Arial" pitchFamily="34" charset="0"/>
                <a:cs typeface="Arial" pitchFamily="34" charset="0"/>
              </a:rPr>
              <a:t>Ontario  </a:t>
            </a:r>
            <a:r>
              <a:rPr lang="en-CA" dirty="0">
                <a:latin typeface="Arial" panose="020B0604020202020204" pitchFamily="34" charset="0"/>
                <a:cs typeface="Arial" panose="020B0604020202020204" pitchFamily="34" charset="0"/>
              </a:rPr>
              <a:t>Electricity Support Program (OESP</a:t>
            </a:r>
            <a:r>
              <a:rPr lang="en-CA" dirty="0" smtClean="0">
                <a:latin typeface="Arial" panose="020B0604020202020204" pitchFamily="34" charset="0"/>
                <a:cs typeface="Arial" panose="020B0604020202020204" pitchFamily="34" charset="0"/>
              </a:rPr>
              <a:t>) Expansion; </a:t>
            </a: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LDC Affordability </a:t>
            </a:r>
            <a:r>
              <a:rPr lang="en-CA" dirty="0" smtClean="0">
                <a:latin typeface="Arial" panose="020B0604020202020204" pitchFamily="34" charset="0"/>
                <a:cs typeface="Arial" panose="020B0604020202020204" pitchFamily="34" charset="0"/>
              </a:rPr>
              <a:t>Fund; and</a:t>
            </a:r>
            <a:endParaRPr lang="en-CA" sz="1050" dirty="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US" dirty="0" smtClean="0">
                <a:latin typeface="Arial" panose="020B0604020202020204" pitchFamily="34" charset="0"/>
                <a:cs typeface="Arial" panose="020B0604020202020204" pitchFamily="34" charset="0"/>
              </a:rPr>
              <a:t>First </a:t>
            </a:r>
            <a:r>
              <a:rPr lang="en-US" dirty="0">
                <a:latin typeface="Arial" panose="020B0604020202020204" pitchFamily="34" charset="0"/>
                <a:cs typeface="Arial" panose="020B0604020202020204" pitchFamily="34" charset="0"/>
              </a:rPr>
              <a:t>Nations </a:t>
            </a:r>
            <a:r>
              <a:rPr lang="en-US" dirty="0" smtClean="0">
                <a:latin typeface="Arial" panose="020B0604020202020204" pitchFamily="34" charset="0"/>
                <a:cs typeface="Arial" panose="020B0604020202020204" pitchFamily="34" charset="0"/>
              </a:rPr>
              <a:t>Rate. </a:t>
            </a:r>
            <a:endParaRPr lang="en-CA" dirty="0">
              <a:latin typeface="Arial" panose="020B0604020202020204" pitchFamily="34" charset="0"/>
              <a:cs typeface="Arial" panose="020B0604020202020204" pitchFamily="34" charset="0"/>
            </a:endParaRPr>
          </a:p>
          <a:p>
            <a:pPr marL="0" indent="0">
              <a:buNone/>
            </a:pPr>
            <a:endParaRPr lang="en-CA" sz="700" dirty="0" smtClean="0">
              <a:latin typeface="Arial" pitchFamily="34" charset="0"/>
              <a:cs typeface="Arial" pitchFamily="34" charset="0"/>
            </a:endParaRPr>
          </a:p>
          <a:p>
            <a:pPr marL="806450" lvl="2" indent="-342900">
              <a:buFont typeface="+mj-lt"/>
              <a:buAutoNum type="arabicPeriod" startAt="3"/>
            </a:pPr>
            <a:r>
              <a:rPr lang="en-CA" sz="1400" dirty="0">
                <a:latin typeface="Arial" panose="020B0604020202020204" pitchFamily="34" charset="0"/>
                <a:cs typeface="Arial" panose="020B0604020202020204" pitchFamily="34" charset="0"/>
              </a:rPr>
              <a:t>Ontario Energy Board (OEB) </a:t>
            </a:r>
            <a:r>
              <a:rPr lang="en-CA" sz="1400" dirty="0" smtClean="0">
                <a:latin typeface="Arial" panose="020B0604020202020204" pitchFamily="34" charset="0"/>
                <a:cs typeface="Arial" panose="020B0604020202020204" pitchFamily="34" charset="0"/>
              </a:rPr>
              <a:t>–</a:t>
            </a:r>
            <a:r>
              <a:rPr lang="en-CA" sz="1400" dirty="0">
                <a:latin typeface="Arial" panose="020B0604020202020204" pitchFamily="34" charset="0"/>
                <a:cs typeface="Arial" panose="020B0604020202020204" pitchFamily="34" charset="0"/>
              </a:rPr>
              <a:t> I</a:t>
            </a:r>
            <a:r>
              <a:rPr lang="en-CA" sz="1400" dirty="0" smtClean="0">
                <a:latin typeface="Arial" panose="020B0604020202020204" pitchFamily="34" charset="0"/>
                <a:cs typeface="Arial" panose="020B0604020202020204" pitchFamily="34" charset="0"/>
              </a:rPr>
              <a:t>dentify </a:t>
            </a:r>
            <a:r>
              <a:rPr lang="en-CA" sz="1400" dirty="0">
                <a:latin typeface="Arial" panose="020B0604020202020204" pitchFamily="34" charset="0"/>
                <a:cs typeface="Arial" panose="020B0604020202020204" pitchFamily="34" charset="0"/>
              </a:rPr>
              <a:t>opportunities for </a:t>
            </a:r>
            <a:r>
              <a:rPr lang="en-CA" sz="1400" dirty="0" smtClean="0">
                <a:latin typeface="Arial" panose="020B0604020202020204" pitchFamily="34" charset="0"/>
                <a:cs typeface="Arial" panose="020B0604020202020204" pitchFamily="34" charset="0"/>
              </a:rPr>
              <a:t>OEB red-tape reduction and future </a:t>
            </a:r>
            <a:r>
              <a:rPr lang="en-CA" sz="1400" dirty="0">
                <a:latin typeface="Arial" panose="020B0604020202020204" pitchFamily="34" charset="0"/>
                <a:cs typeface="Arial" panose="020B0604020202020204" pitchFamily="34" charset="0"/>
              </a:rPr>
              <a:t>LDC </a:t>
            </a:r>
            <a:r>
              <a:rPr lang="en-CA" sz="1400" dirty="0" smtClean="0">
                <a:latin typeface="Arial" panose="020B0604020202020204" pitchFamily="34" charset="0"/>
                <a:cs typeface="Arial" panose="020B0604020202020204" pitchFamily="34" charset="0"/>
              </a:rPr>
              <a:t>efficiencies and rates. </a:t>
            </a:r>
          </a:p>
          <a:p>
            <a:pPr marL="806450" lvl="2" indent="-342900">
              <a:buFont typeface="+mj-lt"/>
              <a:buAutoNum type="arabicPeriod" startAt="3"/>
            </a:pPr>
            <a:endParaRPr lang="en-CA" sz="1400" dirty="0">
              <a:latin typeface="Arial" panose="020B0604020202020204" pitchFamily="34" charset="0"/>
              <a:cs typeface="Arial" panose="020B0604020202020204" pitchFamily="34" charset="0"/>
            </a:endParaRPr>
          </a:p>
          <a:p>
            <a:pPr marL="806450" lvl="2" indent="-342900">
              <a:buFont typeface="+mj-lt"/>
              <a:buAutoNum type="arabicPeriod" startAt="3"/>
            </a:pPr>
            <a:r>
              <a:rPr lang="en-CA" sz="1400" dirty="0">
                <a:latin typeface="Arial" panose="020B0604020202020204" pitchFamily="34" charset="0"/>
                <a:cs typeface="Arial" panose="020B0604020202020204" pitchFamily="34" charset="0"/>
              </a:rPr>
              <a:t>Ontario Power Generation (OPG) </a:t>
            </a:r>
            <a:r>
              <a:rPr lang="en-CA" sz="1400" dirty="0" smtClean="0">
                <a:latin typeface="Arial" panose="020B0604020202020204" pitchFamily="34" charset="0"/>
                <a:cs typeface="Arial" panose="020B0604020202020204" pitchFamily="34" charset="0"/>
              </a:rPr>
              <a:t>– Find </a:t>
            </a:r>
            <a:r>
              <a:rPr lang="en-CA" sz="1400" dirty="0">
                <a:latin typeface="Arial" panose="020B0604020202020204" pitchFamily="34" charset="0"/>
                <a:cs typeface="Arial" panose="020B0604020202020204" pitchFamily="34" charset="0"/>
              </a:rPr>
              <a:t>further efficiencies in operations</a:t>
            </a:r>
            <a:r>
              <a:rPr lang="en-US" sz="1400" dirty="0">
                <a:latin typeface="Arial" panose="020B0604020202020204" pitchFamily="34" charset="0"/>
                <a:cs typeface="Arial" panose="020B0604020202020204" pitchFamily="34" charset="0"/>
              </a:rPr>
              <a:t> and pass on savings to ratepayers</a:t>
            </a:r>
            <a:r>
              <a:rPr lang="en-CA" sz="1400" dirty="0">
                <a:latin typeface="Arial" pitchFamily="34" charset="0"/>
                <a:cs typeface="Arial" pitchFamily="34" charset="0"/>
              </a:rPr>
              <a:t>.</a:t>
            </a:r>
          </a:p>
          <a:p>
            <a:pPr marL="806450" lvl="2" indent="-342900">
              <a:buFont typeface="+mj-lt"/>
              <a:buAutoNum type="arabicPeriod" startAt="3"/>
            </a:pPr>
            <a:endParaRPr lang="en-US" sz="1400" dirty="0" smtClean="0">
              <a:latin typeface="Arial" panose="020B0604020202020204" pitchFamily="34" charset="0"/>
              <a:cs typeface="Arial" panose="020B0604020202020204" pitchFamily="34" charset="0"/>
            </a:endParaRPr>
          </a:p>
          <a:p>
            <a:pPr marL="806450" lvl="2" indent="-342900">
              <a:buFont typeface="+mj-lt"/>
              <a:buAutoNum type="arabicPeriod" startAt="3"/>
            </a:pPr>
            <a:r>
              <a:rPr lang="en-US" sz="1400" dirty="0" smtClean="0">
                <a:latin typeface="Arial" panose="020B0604020202020204" pitchFamily="34" charset="0"/>
                <a:cs typeface="Arial" panose="020B0604020202020204" pitchFamily="34" charset="0"/>
              </a:rPr>
              <a:t>Independent </a:t>
            </a:r>
            <a:r>
              <a:rPr lang="en-US" sz="1400" dirty="0">
                <a:latin typeface="Arial" panose="020B0604020202020204" pitchFamily="34" charset="0"/>
                <a:cs typeface="Arial" panose="020B0604020202020204" pitchFamily="34" charset="0"/>
              </a:rPr>
              <a:t>Electricity System Operator (IESO) </a:t>
            </a:r>
            <a:r>
              <a:rPr lang="en-US" sz="1400" dirty="0" smtClean="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Modernize </a:t>
            </a:r>
            <a:r>
              <a:rPr lang="en-CA" sz="1400" dirty="0">
                <a:latin typeface="Arial" panose="020B0604020202020204" pitchFamily="34" charset="0"/>
                <a:cs typeface="Arial" panose="020B0604020202020204" pitchFamily="34" charset="0"/>
              </a:rPr>
              <a:t>Ontario’s electricity market through electricity </a:t>
            </a:r>
            <a:r>
              <a:rPr lang="en-CA" sz="1400" dirty="0" smtClean="0">
                <a:latin typeface="Arial" panose="020B0604020202020204" pitchFamily="34" charset="0"/>
                <a:cs typeface="Arial" panose="020B0604020202020204" pitchFamily="34" charset="0"/>
              </a:rPr>
              <a:t>Market Renewal initiatives.</a:t>
            </a:r>
            <a:endParaRPr lang="en-CA" sz="3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dirty="0" smtClean="0">
              <a:latin typeface="Arial" panose="020B0604020202020204" pitchFamily="34" charset="0"/>
              <a:cs typeface="Arial" panose="020B0604020202020204" pitchFamily="34" charset="0"/>
            </a:endParaRPr>
          </a:p>
          <a:p>
            <a:pPr marL="0" lvl="1" indent="0">
              <a:buSzTx/>
              <a:buNone/>
            </a:pPr>
            <a:endParaRPr lang="en-CA"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9605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latin typeface="Arial" panose="020B0604020202020204" pitchFamily="34" charset="0"/>
                <a:cs typeface="Arial" panose="020B0604020202020204" pitchFamily="34" charset="0"/>
              </a:rPr>
              <a:t>2a(</a:t>
            </a:r>
            <a:r>
              <a:rPr lang="en-US" sz="2400" b="0" dirty="0" err="1">
                <a:latin typeface="Arial" panose="020B0604020202020204" pitchFamily="34" charset="0"/>
                <a:cs typeface="Arial" panose="020B0604020202020204" pitchFamily="34" charset="0"/>
              </a:rPr>
              <a:t>i</a:t>
            </a:r>
            <a:r>
              <a:rPr lang="en-US" sz="2400" b="0" dirty="0">
                <a:latin typeface="Arial" panose="020B0604020202020204" pitchFamily="34" charset="0"/>
                <a:cs typeface="Arial" panose="020B0604020202020204" pitchFamily="34" charset="0"/>
              </a:rPr>
              <a:t>). High Distribution Cost LDCs – Accelerating Fixed Rate Benefit/Normalizing Fixed </a:t>
            </a:r>
            <a:r>
              <a:rPr lang="en-US" sz="2400" b="0" dirty="0" smtClean="0">
                <a:latin typeface="Arial" panose="020B0604020202020204" pitchFamily="34" charset="0"/>
                <a:cs typeface="Arial" panose="020B0604020202020204" pitchFamily="34" charset="0"/>
              </a:rPr>
              <a:t>Rates (Hydro One R1)</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4574130"/>
              </p:ext>
            </p:extLst>
          </p:nvPr>
        </p:nvGraphicFramePr>
        <p:xfrm>
          <a:off x="457200" y="1412777"/>
          <a:ext cx="8280400" cy="471796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
          <p:cNvSpPr txBox="1"/>
          <p:nvPr/>
        </p:nvSpPr>
        <p:spPr>
          <a:xfrm>
            <a:off x="1219200" y="1654453"/>
            <a:ext cx="2673990" cy="288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dirty="0" smtClean="0">
                <a:solidFill>
                  <a:srgbClr val="FF0000"/>
                </a:solidFill>
              </a:rPr>
              <a:t>Monthly Fully Fixed Rate: $55.36</a:t>
            </a:r>
            <a:endParaRPr lang="en-CA" dirty="0">
              <a:solidFill>
                <a:srgbClr val="FF0000"/>
              </a:solidFill>
            </a:endParaRPr>
          </a:p>
        </p:txBody>
      </p:sp>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3" name="Rectangle 2"/>
          <p:cNvSpPr/>
          <p:nvPr/>
        </p:nvSpPr>
        <p:spPr>
          <a:xfrm>
            <a:off x="1331640" y="3284984"/>
            <a:ext cx="2232248" cy="252028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3707904" y="2852936"/>
            <a:ext cx="2432417" cy="295232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6181725" y="1697958"/>
            <a:ext cx="2432417" cy="410730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859459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latin typeface="Arial" panose="020B0604020202020204" pitchFamily="34" charset="0"/>
                <a:cs typeface="Arial" panose="020B0604020202020204" pitchFamily="34" charset="0"/>
              </a:rPr>
              <a:t>2a(</a:t>
            </a:r>
            <a:r>
              <a:rPr lang="en-US" sz="2400" b="0" dirty="0" err="1">
                <a:latin typeface="Arial" panose="020B0604020202020204" pitchFamily="34" charset="0"/>
                <a:cs typeface="Arial" panose="020B0604020202020204" pitchFamily="34" charset="0"/>
              </a:rPr>
              <a:t>i</a:t>
            </a:r>
            <a:r>
              <a:rPr lang="en-US" sz="2400" b="0" dirty="0">
                <a:latin typeface="Arial" panose="020B0604020202020204" pitchFamily="34" charset="0"/>
                <a:cs typeface="Arial" panose="020B0604020202020204" pitchFamily="34" charset="0"/>
              </a:rPr>
              <a:t>). High Distribution Cost LDCs – Accelerating Fixed Rate Benefit/Normalizing Fixed </a:t>
            </a:r>
            <a:r>
              <a:rPr lang="en-US" sz="2400" b="0" dirty="0" smtClean="0">
                <a:latin typeface="Arial" panose="020B0604020202020204" pitchFamily="34" charset="0"/>
                <a:cs typeface="Arial" panose="020B0604020202020204" pitchFamily="34" charset="0"/>
              </a:rPr>
              <a:t>Rates (</a:t>
            </a:r>
            <a:r>
              <a:rPr lang="en-CA" sz="2400" b="0" dirty="0" smtClean="0">
                <a:latin typeface="Arial" panose="020B0604020202020204" pitchFamily="34" charset="0"/>
                <a:cs typeface="Arial" panose="020B0604020202020204" pitchFamily="34" charset="0"/>
              </a:rPr>
              <a:t>Hydro One R2)</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3730098"/>
              </p:ext>
            </p:extLst>
          </p:nvPr>
        </p:nvGraphicFramePr>
        <p:xfrm>
          <a:off x="457200" y="1340769"/>
          <a:ext cx="8280400" cy="478996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
          <p:cNvSpPr txBox="1"/>
          <p:nvPr/>
        </p:nvSpPr>
        <p:spPr>
          <a:xfrm>
            <a:off x="1219200" y="1654453"/>
            <a:ext cx="2673990" cy="288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dirty="0" smtClean="0">
                <a:solidFill>
                  <a:srgbClr val="FF0000"/>
                </a:solidFill>
              </a:rPr>
              <a:t>Monthly Fully Fixed Rate: $65.02</a:t>
            </a:r>
            <a:endParaRPr lang="en-CA" dirty="0">
              <a:solidFill>
                <a:srgbClr val="FF0000"/>
              </a:solidFill>
            </a:endParaRPr>
          </a:p>
        </p:txBody>
      </p:sp>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7" name="Rectangle 6"/>
          <p:cNvSpPr/>
          <p:nvPr/>
        </p:nvSpPr>
        <p:spPr>
          <a:xfrm>
            <a:off x="3707904" y="2939819"/>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1231289" y="3284984"/>
            <a:ext cx="2432417" cy="252028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6186713" y="1844824"/>
            <a:ext cx="2432417" cy="396044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69499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latin typeface="Arial" panose="020B0604020202020204" pitchFamily="34" charset="0"/>
                <a:cs typeface="Arial" panose="020B0604020202020204" pitchFamily="34" charset="0"/>
              </a:rPr>
              <a:t>2a(</a:t>
            </a:r>
            <a:r>
              <a:rPr lang="en-US" sz="2400" b="0" dirty="0" err="1">
                <a:latin typeface="Arial" panose="020B0604020202020204" pitchFamily="34" charset="0"/>
                <a:cs typeface="Arial" panose="020B0604020202020204" pitchFamily="34" charset="0"/>
              </a:rPr>
              <a:t>i</a:t>
            </a:r>
            <a:r>
              <a:rPr lang="en-US" sz="2400" b="0" dirty="0">
                <a:latin typeface="Arial" panose="020B0604020202020204" pitchFamily="34" charset="0"/>
                <a:cs typeface="Arial" panose="020B0604020202020204" pitchFamily="34" charset="0"/>
              </a:rPr>
              <a:t>). High Distribution Cost LDCs – Accelerating Fixed Rate Benefit/Normalizing Fixed </a:t>
            </a:r>
            <a:r>
              <a:rPr lang="en-US" sz="2400" b="0" dirty="0" smtClean="0">
                <a:latin typeface="Arial" panose="020B0604020202020204" pitchFamily="34" charset="0"/>
                <a:cs typeface="Arial" panose="020B0604020202020204" pitchFamily="34" charset="0"/>
              </a:rPr>
              <a:t>Rates (</a:t>
            </a:r>
            <a:r>
              <a:rPr lang="en-US" sz="2400" b="0" dirty="0" err="1" smtClean="0">
                <a:latin typeface="Arial" panose="020B0604020202020204" pitchFamily="34" charset="0"/>
                <a:cs typeface="Arial" panose="020B0604020202020204" pitchFamily="34" charset="0"/>
              </a:rPr>
              <a:t>Innpower</a:t>
            </a:r>
            <a:r>
              <a:rPr lang="en-US" sz="2400" b="0" dirty="0" smtClean="0">
                <a:latin typeface="Arial" panose="020B0604020202020204" pitchFamily="34" charset="0"/>
                <a:cs typeface="Arial" panose="020B0604020202020204" pitchFamily="34" charset="0"/>
              </a:rPr>
              <a:t>)</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1018941"/>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3635896" y="2636912"/>
            <a:ext cx="2432417" cy="316835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1043608" y="2852936"/>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48297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2b. Ontario Electricity Support Program (OESP) Expansion</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CA" sz="1400" dirty="0">
                <a:latin typeface="Arial" panose="020B0604020202020204" pitchFamily="34" charset="0"/>
                <a:cs typeface="Arial" panose="020B0604020202020204" pitchFamily="34" charset="0"/>
              </a:rPr>
              <a:t>The OESP is an income-tested, application based program that lowers the electricity costs of the most vulnerable consumers by providing a rebate directly on their electricity bills. </a:t>
            </a:r>
          </a:p>
          <a:p>
            <a:pPr>
              <a:spcBef>
                <a:spcPts val="600"/>
              </a:spcBef>
              <a:spcAft>
                <a:spcPts val="600"/>
              </a:spcAft>
            </a:pPr>
            <a:r>
              <a:rPr lang="en-CA" sz="1400" dirty="0">
                <a:latin typeface="Arial" panose="020B0604020202020204" pitchFamily="34" charset="0"/>
                <a:cs typeface="Arial" panose="020B0604020202020204" pitchFamily="34" charset="0"/>
              </a:rPr>
              <a:t>The OESP provides basic benefits to most eligible </a:t>
            </a:r>
            <a:r>
              <a:rPr lang="en-CA" sz="1400" dirty="0" smtClean="0">
                <a:latin typeface="Arial" panose="020B0604020202020204" pitchFamily="34" charset="0"/>
                <a:cs typeface="Arial" panose="020B0604020202020204" pitchFamily="34" charset="0"/>
              </a:rPr>
              <a:t>consumers </a:t>
            </a:r>
            <a:r>
              <a:rPr lang="en-CA" sz="1400" dirty="0">
                <a:latin typeface="Arial" panose="020B0604020202020204" pitchFamily="34" charset="0"/>
                <a:cs typeface="Arial" panose="020B0604020202020204" pitchFamily="34" charset="0"/>
              </a:rPr>
              <a:t>and enhanced benefits to Indigenous customers and customers with electric heat and certain medical devices. </a:t>
            </a:r>
          </a:p>
          <a:p>
            <a:pPr>
              <a:spcBef>
                <a:spcPts val="600"/>
              </a:spcBef>
              <a:spcAft>
                <a:spcPts val="600"/>
              </a:spcAft>
            </a:pPr>
            <a:r>
              <a:rPr lang="en-CA" sz="1400" dirty="0">
                <a:latin typeface="Arial" panose="020B0604020202020204" pitchFamily="34" charset="0"/>
                <a:cs typeface="Arial" panose="020B0604020202020204" pitchFamily="34" charset="0"/>
              </a:rPr>
              <a:t>OESP funding is collected from a charge levied on all electricity ratepayers. Based on current level of program up-take and funding collection, OESP program benefits could be increased across the board by 50%. This would mean:</a:t>
            </a:r>
          </a:p>
          <a:p>
            <a:pPr marL="685800" lvl="2">
              <a:spcBef>
                <a:spcPts val="300"/>
              </a:spcBef>
              <a:spcAft>
                <a:spcPts val="600"/>
              </a:spcAft>
            </a:pPr>
            <a:r>
              <a:rPr lang="en-CA" sz="1200" dirty="0">
                <a:latin typeface="Arial" panose="020B0604020202020204" pitchFamily="34" charset="0"/>
                <a:cs typeface="Arial" panose="020B0604020202020204" pitchFamily="34" charset="0"/>
              </a:rPr>
              <a:t>Single low income consumers would see an increase from $30 to $45/ month ($540/year); </a:t>
            </a:r>
          </a:p>
          <a:p>
            <a:pPr marL="685800" lvl="2">
              <a:spcBef>
                <a:spcPts val="300"/>
              </a:spcBef>
              <a:spcAft>
                <a:spcPts val="600"/>
              </a:spcAft>
            </a:pPr>
            <a:r>
              <a:rPr lang="en-CA" sz="1200" dirty="0">
                <a:latin typeface="Arial" panose="020B0604020202020204" pitchFamily="34" charset="0"/>
                <a:cs typeface="Arial" panose="020B0604020202020204" pitchFamily="34" charset="0"/>
              </a:rPr>
              <a:t>Families of four with electric heat could see an increase from $55 to $82.50/month ($990/year); and</a:t>
            </a:r>
          </a:p>
          <a:p>
            <a:pPr marL="685800" lvl="2">
              <a:spcBef>
                <a:spcPts val="300"/>
              </a:spcBef>
              <a:spcAft>
                <a:spcPts val="600"/>
              </a:spcAft>
            </a:pPr>
            <a:r>
              <a:rPr lang="en-CA" sz="1200" dirty="0">
                <a:latin typeface="Arial" panose="020B0604020202020204" pitchFamily="34" charset="0"/>
                <a:cs typeface="Arial" panose="020B0604020202020204" pitchFamily="34" charset="0"/>
              </a:rPr>
              <a:t>Indigenous, Métis, and Inuit consumers would also see benefit increases at the same level as those with electric heat and medical devices. These benefits could range from $67 to $113/month.</a:t>
            </a:r>
          </a:p>
          <a:p>
            <a:pPr marL="1143000" lvl="3">
              <a:spcBef>
                <a:spcPts val="300"/>
              </a:spcBef>
              <a:spcAft>
                <a:spcPts val="600"/>
              </a:spcAft>
              <a:buFont typeface="Courier New" panose="02070309020205020404" pitchFamily="49" charset="0"/>
              <a:buChar char="o"/>
            </a:pPr>
            <a:r>
              <a:rPr lang="en-CA" sz="1100" dirty="0">
                <a:latin typeface="Arial" panose="020B0604020202020204" pitchFamily="34" charset="0"/>
                <a:cs typeface="Arial" panose="020B0604020202020204" pitchFamily="34" charset="0"/>
              </a:rPr>
              <a:t>The Ministry is also considering options to support a “Delivery” line credit for Indigenous consumers. This would cost ~$18 million/year and would save Indigenous consumers between $75 and $</a:t>
            </a:r>
            <a:r>
              <a:rPr lang="en-CA" sz="1100" dirty="0" smtClean="0">
                <a:latin typeface="Arial" panose="020B0604020202020204" pitchFamily="34" charset="0"/>
                <a:cs typeface="Arial" panose="020B0604020202020204" pitchFamily="34" charset="0"/>
              </a:rPr>
              <a:t>100/month.</a:t>
            </a:r>
            <a:endParaRPr lang="en-CA" sz="1100" dirty="0">
              <a:latin typeface="Arial" panose="020B0604020202020204" pitchFamily="34" charset="0"/>
              <a:cs typeface="Arial" panose="020B0604020202020204" pitchFamily="34" charset="0"/>
            </a:endParaRPr>
          </a:p>
          <a:p>
            <a:pPr>
              <a:spcBef>
                <a:spcPts val="600"/>
              </a:spcBef>
              <a:spcAft>
                <a:spcPts val="600"/>
              </a:spcAft>
            </a:pPr>
            <a:r>
              <a:rPr lang="en-CA" sz="1400" dirty="0">
                <a:latin typeface="Arial" panose="020B0604020202020204" pitchFamily="34" charset="0"/>
                <a:cs typeface="Arial" panose="020B0604020202020204" pitchFamily="34" charset="0"/>
              </a:rPr>
              <a:t>Greater focus and support can be placed on lower income Ontarians by funding OESP through the tax base. This would also reduce costs for all consumers as a result of eliminating the OESP charge.</a:t>
            </a: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residential customer savings: $0.83/month; and</a:t>
            </a: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industrial customer savings: $1.10/</a:t>
            </a:r>
            <a:r>
              <a:rPr lang="en-CA" sz="1200" dirty="0" err="1">
                <a:latin typeface="Arial" panose="020B0604020202020204" pitchFamily="34" charset="0"/>
                <a:cs typeface="Arial" panose="020B0604020202020204" pitchFamily="34" charset="0"/>
              </a:rPr>
              <a:t>MWh</a:t>
            </a:r>
            <a:r>
              <a:rPr lang="en-CA" sz="1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408135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2b. OESP Expansion (cont’d)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4" y="1091470"/>
            <a:ext cx="8340288" cy="5289858"/>
          </a:xfrm>
        </p:spPr>
        <p:txBody>
          <a:bodyPr>
            <a:noAutofit/>
          </a:bodyPr>
          <a:lstStyle/>
          <a:p>
            <a:pPr>
              <a:spcBef>
                <a:spcPts val="200"/>
              </a:spcBef>
              <a:spcAft>
                <a:spcPts val="400"/>
              </a:spcAft>
            </a:pPr>
            <a:r>
              <a:rPr lang="en-US" sz="1400" dirty="0">
                <a:latin typeface="Arial" panose="020B0604020202020204" pitchFamily="34" charset="0"/>
                <a:cs typeface="Arial" panose="020B0604020202020204" pitchFamily="34" charset="0"/>
              </a:rPr>
              <a:t>Potential changes to the OESP income thresholds was also considered, however, changes to the income thresholds at this point could potentially bring the OESP out of alignment with other existing social programs</a:t>
            </a:r>
            <a:r>
              <a:rPr lang="en-US" sz="1400" dirty="0" smtClean="0">
                <a:latin typeface="Arial" panose="020B0604020202020204" pitchFamily="34" charset="0"/>
                <a:cs typeface="Arial" panose="020B0604020202020204" pitchFamily="34" charset="0"/>
              </a:rPr>
              <a:t>.</a:t>
            </a:r>
          </a:p>
          <a:p>
            <a:pPr lvl="1">
              <a:spcBef>
                <a:spcPts val="200"/>
              </a:spcBef>
              <a:spcAft>
                <a:spcPts val="4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An OESP income threshold change </a:t>
            </a:r>
            <a:r>
              <a:rPr lang="en-US" sz="1200" dirty="0">
                <a:latin typeface="Arial" panose="020B0604020202020204" pitchFamily="34" charset="0"/>
                <a:cs typeface="Arial" panose="020B0604020202020204" pitchFamily="34" charset="0"/>
              </a:rPr>
              <a:t>could result in individuals and households that receive OESP, which is targeted to low-income individuals, not being eligible for other social assistance programs offered by the Province targeted to low income individuals/households.</a:t>
            </a:r>
          </a:p>
          <a:p>
            <a:pPr marL="0" indent="0">
              <a:spcBef>
                <a:spcPts val="200"/>
              </a:spcBef>
              <a:spcAft>
                <a:spcPts val="400"/>
              </a:spcAft>
              <a:buNone/>
            </a:pPr>
            <a:endParaRPr lang="en-US" sz="600" dirty="0" smtClean="0">
              <a:latin typeface="Arial" panose="020B0604020202020204" pitchFamily="34" charset="0"/>
              <a:cs typeface="Arial" panose="020B0604020202020204" pitchFamily="34" charset="0"/>
            </a:endParaRPr>
          </a:p>
          <a:p>
            <a:pPr>
              <a:spcBef>
                <a:spcPts val="200"/>
              </a:spcBef>
              <a:spcAft>
                <a:spcPts val="400"/>
              </a:spcAft>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credit and income threshold amounts for the OESP program were guided by other social assistance programs that are delivered within the Province, and the Province’s</a:t>
            </a:r>
            <a:r>
              <a:rPr lang="en-CA" sz="1400" dirty="0">
                <a:latin typeface="Arial" panose="020B0604020202020204" pitchFamily="34" charset="0"/>
                <a:cs typeface="Arial" panose="020B0604020202020204" pitchFamily="34" charset="0"/>
              </a:rPr>
              <a:t> Poverty Reduction Strategy, which has an underlying principle to measures poverty consistently in programs across government. One of the key measurement tools this Strategy uses is the Low Income Measure (LIM).</a:t>
            </a:r>
          </a:p>
          <a:p>
            <a:pPr lvl="1">
              <a:spcBef>
                <a:spcPts val="20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Feedback OEB received was that LIM is the method preferred by the Ministry of Finance and the preferred tool of low-income advocates.</a:t>
            </a:r>
          </a:p>
          <a:p>
            <a:pPr lvl="1">
              <a:spcBef>
                <a:spcPts val="20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OESP consequently adopted LIM as the income threshold to determine eligibility for OESP, and recommended its use for all energy assistance programs. It is also used for the OEB’s Low Income Energy Assistance Program (LEAP).</a:t>
            </a:r>
          </a:p>
          <a:p>
            <a:pPr marL="0" indent="0">
              <a:spcBef>
                <a:spcPts val="200"/>
              </a:spcBef>
              <a:spcAft>
                <a:spcPts val="400"/>
              </a:spcAft>
              <a:buNone/>
            </a:pPr>
            <a:endParaRPr lang="en-US" sz="700" dirty="0" smtClean="0">
              <a:latin typeface="Arial" panose="020B0604020202020204" pitchFamily="34" charset="0"/>
              <a:cs typeface="Arial" panose="020B0604020202020204" pitchFamily="34" charset="0"/>
            </a:endParaRPr>
          </a:p>
          <a:p>
            <a:pPr>
              <a:spcBef>
                <a:spcPts val="200"/>
              </a:spcBef>
              <a:spcAft>
                <a:spcPts val="400"/>
              </a:spcAft>
            </a:pPr>
            <a:r>
              <a:rPr lang="en-US" sz="1400" dirty="0" smtClean="0">
                <a:latin typeface="Arial" panose="020B0604020202020204" pitchFamily="34" charset="0"/>
                <a:cs typeface="Arial" panose="020B0604020202020204" pitchFamily="34" charset="0"/>
              </a:rPr>
              <a:t>Rather </a:t>
            </a:r>
            <a:r>
              <a:rPr lang="en-US" sz="1400" dirty="0">
                <a:latin typeface="Arial" panose="020B0604020202020204" pitchFamily="34" charset="0"/>
                <a:cs typeface="Arial" panose="020B0604020202020204" pitchFamily="34" charset="0"/>
              </a:rPr>
              <a:t>than changing the OESP income thresholds at this point, several measures could be taken that include:</a:t>
            </a:r>
          </a:p>
          <a:p>
            <a:pPr lvl="1">
              <a:spcBef>
                <a:spcPts val="200"/>
              </a:spcBef>
              <a:spcAft>
                <a:spcPts val="4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a:t>
            </a:r>
            <a:r>
              <a:rPr lang="en-US" sz="1200" dirty="0" smtClean="0">
                <a:latin typeface="Arial" panose="020B0604020202020204" pitchFamily="34" charset="0"/>
                <a:cs typeface="Arial" panose="020B0604020202020204" pitchFamily="34" charset="0"/>
              </a:rPr>
              <a:t>“LDC </a:t>
            </a:r>
            <a:r>
              <a:rPr lang="en-US" sz="1200" dirty="0">
                <a:latin typeface="Arial" panose="020B0604020202020204" pitchFamily="34" charset="0"/>
                <a:cs typeface="Arial" panose="020B0604020202020204" pitchFamily="34" charset="0"/>
              </a:rPr>
              <a:t>Affordability </a:t>
            </a:r>
            <a:r>
              <a:rPr lang="en-US" sz="1200" dirty="0" smtClean="0">
                <a:latin typeface="Arial" panose="020B0604020202020204" pitchFamily="34" charset="0"/>
                <a:cs typeface="Arial" panose="020B0604020202020204" pitchFamily="34" charset="0"/>
              </a:rPr>
              <a:t>Fund” </a:t>
            </a:r>
            <a:r>
              <a:rPr lang="en-US" sz="1200" dirty="0">
                <a:latin typeface="Arial" panose="020B0604020202020204" pitchFamily="34" charset="0"/>
                <a:cs typeface="Arial" panose="020B0604020202020204" pitchFamily="34" charset="0"/>
              </a:rPr>
              <a:t>may help a segment of the population that do not qualify directly as low income but are struggling to pay their utility </a:t>
            </a:r>
            <a:r>
              <a:rPr lang="en-US" sz="1200" dirty="0" smtClean="0">
                <a:latin typeface="Arial" panose="020B0604020202020204" pitchFamily="34" charset="0"/>
                <a:cs typeface="Arial" panose="020B0604020202020204" pitchFamily="34" charset="0"/>
              </a:rPr>
              <a:t>bills. </a:t>
            </a:r>
            <a:endParaRPr lang="en-US" sz="1200" dirty="0">
              <a:latin typeface="Arial" panose="020B0604020202020204" pitchFamily="34" charset="0"/>
              <a:cs typeface="Arial" panose="020B0604020202020204" pitchFamily="34" charset="0"/>
            </a:endParaRPr>
          </a:p>
          <a:p>
            <a:pPr lvl="1">
              <a:spcBef>
                <a:spcPts val="200"/>
              </a:spcBef>
              <a:spcAft>
                <a:spcPts val="4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OEB could be asked to explore whether the OESP income thresholds need to be updated as part of a regular program </a:t>
            </a:r>
            <a:r>
              <a:rPr lang="en-US" sz="1200" dirty="0" smtClean="0">
                <a:latin typeface="Arial" panose="020B0604020202020204" pitchFamily="34" charset="0"/>
                <a:cs typeface="Arial" panose="020B0604020202020204" pitchFamily="34" charset="0"/>
              </a:rPr>
              <a:t>review.</a:t>
            </a:r>
            <a:endParaRPr lang="en-US" sz="1200" dirty="0">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480183" y="3429000"/>
            <a:ext cx="2435632" cy="2887576"/>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200"/>
              </a:spcBef>
              <a:spcAft>
                <a:spcPts val="400"/>
              </a:spcAft>
              <a:buFont typeface="Arial" panose="020B0604020202020204" pitchFamily="34" charset="0"/>
              <a:buNone/>
            </a:pPr>
            <a:endParaRPr lang="en-US" sz="1100" dirty="0">
              <a:latin typeface="Arial" panose="020B0604020202020204" pitchFamily="34" charset="0"/>
              <a:cs typeface="Arial" panose="020B0604020202020204" pitchFamily="34" charset="0"/>
            </a:endParaRPr>
          </a:p>
          <a:p>
            <a:pPr>
              <a:spcBef>
                <a:spcPts val="200"/>
              </a:spcBef>
              <a:spcAft>
                <a:spcPts val="400"/>
              </a:spcAft>
            </a:pPr>
            <a:endParaRPr lang="en-US" sz="1100" dirty="0">
              <a:latin typeface="Arial" panose="020B0604020202020204" pitchFamily="34" charset="0"/>
              <a:cs typeface="Arial" panose="020B0604020202020204" pitchFamily="34" charset="0"/>
            </a:endParaRPr>
          </a:p>
          <a:p>
            <a:pPr marL="0" indent="0">
              <a:spcBef>
                <a:spcPts val="200"/>
              </a:spcBef>
              <a:spcAft>
                <a:spcPts val="400"/>
              </a:spcAft>
              <a:buFont typeface="Arial" panose="020B0604020202020204" pitchFamily="34" charset="0"/>
              <a:buNone/>
            </a:pPr>
            <a:endParaRPr lang="en-US" sz="400" dirty="0">
              <a:latin typeface="Arial" panose="020B0604020202020204" pitchFamily="34" charset="0"/>
              <a:cs typeface="Arial" panose="020B0604020202020204" pitchFamily="34" charset="0"/>
            </a:endParaRPr>
          </a:p>
          <a:p>
            <a:pPr>
              <a:spcBef>
                <a:spcPts val="200"/>
              </a:spcBef>
              <a:spcAft>
                <a:spcPts val="400"/>
              </a:spcAft>
            </a:pP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1023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2b. OESP Expansion – Fiscal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100" dirty="0">
                <a:latin typeface="Arial" panose="020B0604020202020204" pitchFamily="34" charset="0"/>
                <a:cs typeface="Arial" panose="020B0604020202020204" pitchFamily="34" charset="0"/>
              </a:rPr>
              <a:t>2017 program costs assume the </a:t>
            </a:r>
            <a:r>
              <a:rPr lang="en-US" sz="1100" dirty="0" smtClean="0">
                <a:latin typeface="Arial" panose="020B0604020202020204" pitchFamily="34" charset="0"/>
                <a:cs typeface="Arial" panose="020B0604020202020204" pitchFamily="34" charset="0"/>
              </a:rPr>
              <a:t>current </a:t>
            </a:r>
            <a:r>
              <a:rPr lang="en-US" sz="1100" dirty="0">
                <a:latin typeface="Arial" panose="020B0604020202020204" pitchFamily="34" charset="0"/>
                <a:cs typeface="Arial" panose="020B0604020202020204" pitchFamily="34" charset="0"/>
              </a:rPr>
              <a:t>program sign-up rate of 30% of eligible consumers increases to 45%. Cost projections assume the program grows to 100% of eligible consumers by 2022 and remains at that level</a:t>
            </a:r>
            <a:r>
              <a:rPr lang="en-US" sz="1100" dirty="0" smtClean="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a:p>
            <a:pPr>
              <a:spcBef>
                <a:spcPts val="600"/>
              </a:spcBef>
              <a:spcAft>
                <a:spcPts val="600"/>
              </a:spcAft>
            </a:pPr>
            <a:r>
              <a:rPr lang="en-US" sz="1100" dirty="0">
                <a:latin typeface="Arial" panose="020B0604020202020204" pitchFamily="34" charset="0"/>
                <a:cs typeface="Arial" panose="020B0604020202020204" pitchFamily="34" charset="0"/>
              </a:rPr>
              <a:t>At the time of program design, it was estimated that 40-50% participation would be high for an application-based program delivered through electricity bills. However OESP can be enhanced by working to ensure the program uptake is as close as possible to 100%:</a:t>
            </a:r>
          </a:p>
          <a:p>
            <a:pPr marL="685800" lvl="2">
              <a:spcBef>
                <a:spcPts val="300"/>
              </a:spcBef>
              <a:spcAft>
                <a:spcPts val="600"/>
              </a:spcAft>
            </a:pPr>
            <a:r>
              <a:rPr lang="en-US" sz="1000" dirty="0">
                <a:latin typeface="Arial" panose="020B0604020202020204" pitchFamily="34" charset="0"/>
                <a:cs typeface="Arial" panose="020B0604020202020204" pitchFamily="34" charset="0"/>
              </a:rPr>
              <a:t>Streamlining the application process to make it easier and quicker to get through;</a:t>
            </a:r>
          </a:p>
          <a:p>
            <a:pPr marL="685800" lvl="2">
              <a:spcBef>
                <a:spcPts val="300"/>
              </a:spcBef>
              <a:spcAft>
                <a:spcPts val="600"/>
              </a:spcAft>
            </a:pPr>
            <a:r>
              <a:rPr lang="en-US" sz="1000" dirty="0">
                <a:latin typeface="Arial" panose="020B0604020202020204" pitchFamily="34" charset="0"/>
                <a:cs typeface="Arial" panose="020B0604020202020204" pitchFamily="34" charset="0"/>
              </a:rPr>
              <a:t>Putting in place a more aggressive communications strategy to make sure people are aware of the program;</a:t>
            </a:r>
          </a:p>
          <a:p>
            <a:pPr marL="685800" lvl="2">
              <a:spcBef>
                <a:spcPts val="300"/>
              </a:spcBef>
              <a:spcAft>
                <a:spcPts val="600"/>
              </a:spcAft>
            </a:pPr>
            <a:r>
              <a:rPr lang="en-US" sz="1000" dirty="0">
                <a:latin typeface="Arial" panose="020B0604020202020204" pitchFamily="34" charset="0"/>
                <a:cs typeface="Arial" panose="020B0604020202020204" pitchFamily="34" charset="0"/>
              </a:rPr>
              <a:t>Increasing funding for key partner agencies to work directly with individuals who are applying; and</a:t>
            </a:r>
          </a:p>
          <a:p>
            <a:pPr marL="685800" lvl="2">
              <a:spcBef>
                <a:spcPts val="300"/>
              </a:spcBef>
              <a:spcAft>
                <a:spcPts val="600"/>
              </a:spcAft>
            </a:pPr>
            <a:r>
              <a:rPr lang="en-US" sz="1000" dirty="0">
                <a:latin typeface="Arial" panose="020B0604020202020204" pitchFamily="34" charset="0"/>
                <a:cs typeface="Arial" panose="020B0604020202020204" pitchFamily="34" charset="0"/>
              </a:rPr>
              <a:t>Exploring automatic OESP qualification for those who receive provincial programs (e.g., ODSP).</a:t>
            </a:r>
            <a:endParaRPr lang="en-CA" sz="1400" dirty="0"/>
          </a:p>
          <a:p>
            <a:pPr marL="280988" lvl="1" indent="-280988">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OEB is currently exploring options for simplifying the OESP process, including exploring options with MCSS on auto-enrollment options, discussing options to provide online alternative options to the </a:t>
            </a:r>
            <a:r>
              <a:rPr lang="en-US" sz="1100" dirty="0" smtClean="0">
                <a:latin typeface="Arial" panose="020B0604020202020204" pitchFamily="34" charset="0"/>
                <a:cs typeface="Arial" panose="020B0604020202020204" pitchFamily="34" charset="0"/>
              </a:rPr>
              <a:t>wet </a:t>
            </a:r>
            <a:r>
              <a:rPr lang="en-US" sz="1100" dirty="0">
                <a:latin typeface="Arial" panose="020B0604020202020204" pitchFamily="34" charset="0"/>
                <a:cs typeface="Arial" panose="020B0604020202020204" pitchFamily="34" charset="0"/>
              </a:rPr>
              <a:t>signature consent forms with the federal government, and working with partners to do open houses to better reach vulnerable consumers.</a:t>
            </a:r>
          </a:p>
          <a:p>
            <a:pPr>
              <a:spcBef>
                <a:spcPts val="600"/>
              </a:spcBef>
              <a:spcAft>
                <a:spcPts val="600"/>
              </a:spcAft>
            </a:pPr>
            <a:r>
              <a:rPr lang="en-US" sz="1100" dirty="0">
                <a:latin typeface="Arial" panose="020B0604020202020204" pitchFamily="34" charset="0"/>
                <a:cs typeface="Arial" panose="020B0604020202020204" pitchFamily="34" charset="0"/>
              </a:rPr>
              <a:t>Table below shows estimate of program costs up to 2022:</a:t>
            </a: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marL="0" indent="0">
              <a:spcBef>
                <a:spcPts val="600"/>
              </a:spcBef>
              <a:spcAft>
                <a:spcPts val="600"/>
              </a:spcAft>
              <a:buNone/>
            </a:pPr>
            <a:endParaRPr lang="en-US" sz="1100" dirty="0">
              <a:latin typeface="Arial" panose="020B0604020202020204" pitchFamily="34" charset="0"/>
              <a:cs typeface="Arial" panose="020B0604020202020204" pitchFamily="34" charset="0"/>
            </a:endParaRPr>
          </a:p>
          <a:p>
            <a:pPr>
              <a:spcBef>
                <a:spcPts val="0"/>
              </a:spcBef>
            </a:pPr>
            <a:endParaRPr lang="en-US" sz="1100" dirty="0">
              <a:latin typeface="Arial" panose="020B0604020202020204" pitchFamily="34" charset="0"/>
              <a:cs typeface="Arial" panose="020B0604020202020204" pitchFamily="34" charset="0"/>
            </a:endParaRPr>
          </a:p>
          <a:p>
            <a:pPr marL="0" indent="0">
              <a:spcBef>
                <a:spcPts val="600"/>
              </a:spcBef>
              <a:spcAft>
                <a:spcPts val="600"/>
              </a:spcAft>
              <a:buNone/>
            </a:pPr>
            <a:endParaRPr lang="en-US" sz="4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042980832"/>
              </p:ext>
            </p:extLst>
          </p:nvPr>
        </p:nvGraphicFramePr>
        <p:xfrm>
          <a:off x="539553" y="4437112"/>
          <a:ext cx="8136903" cy="1622609"/>
        </p:xfrm>
        <a:graphic>
          <a:graphicData uri="http://schemas.openxmlformats.org/drawingml/2006/table">
            <a:tbl>
              <a:tblPr firstRow="1" bandRow="1">
                <a:tableStyleId>{93296810-A885-4BE3-A3E7-6D5BEEA58F35}</a:tableStyleId>
              </a:tblPr>
              <a:tblGrid>
                <a:gridCol w="1707745">
                  <a:extLst>
                    <a:ext uri="{9D8B030D-6E8A-4147-A177-3AD203B41FA5}">
                      <a16:colId xmlns:a16="http://schemas.microsoft.com/office/drawing/2014/main" xmlns="" val="20000"/>
                    </a:ext>
                  </a:extLst>
                </a:gridCol>
                <a:gridCol w="1707745">
                  <a:extLst>
                    <a:ext uri="{9D8B030D-6E8A-4147-A177-3AD203B41FA5}">
                      <a16:colId xmlns:a16="http://schemas.microsoft.com/office/drawing/2014/main" xmlns="" val="20003"/>
                    </a:ext>
                  </a:extLst>
                </a:gridCol>
                <a:gridCol w="1707745">
                  <a:extLst>
                    <a:ext uri="{9D8B030D-6E8A-4147-A177-3AD203B41FA5}">
                      <a16:colId xmlns:a16="http://schemas.microsoft.com/office/drawing/2014/main" xmlns="" val="20002"/>
                    </a:ext>
                  </a:extLst>
                </a:gridCol>
                <a:gridCol w="3013668">
                  <a:extLst>
                    <a:ext uri="{9D8B030D-6E8A-4147-A177-3AD203B41FA5}">
                      <a16:colId xmlns:a16="http://schemas.microsoft.com/office/drawing/2014/main" xmlns="" val="20005"/>
                    </a:ext>
                  </a:extLst>
                </a:gridCol>
              </a:tblGrid>
              <a:tr h="506279">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Year</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OESP Status Quo ($M)</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+50% </a:t>
                      </a:r>
                    </a:p>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($M)</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TOTAL </a:t>
                      </a:r>
                    </a:p>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2017</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$54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$162</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2018</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$150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$75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$225</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2019</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$186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$93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$279</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2020</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$215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$323</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2021</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$243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$122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$365</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186055">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2022</a:t>
                      </a:r>
                      <a:endParaRPr lang="en-CA" sz="11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$272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a:solidFill>
                            <a:schemeClr val="tx1"/>
                          </a:solidFill>
                          <a:latin typeface="Arial" panose="020B0604020202020204" pitchFamily="34" charset="0"/>
                          <a:cs typeface="Arial" panose="020B0604020202020204" pitchFamily="34" charset="0"/>
                        </a:rPr>
                        <a:t>$136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00" u="none" strike="noStrike" dirty="0">
                          <a:solidFill>
                            <a:schemeClr val="tx1"/>
                          </a:solidFill>
                          <a:effectLst/>
                          <a:latin typeface="Arial" panose="020B0604020202020204" pitchFamily="34" charset="0"/>
                          <a:cs typeface="Arial" panose="020B0604020202020204" pitchFamily="34" charset="0"/>
                        </a:rPr>
                        <a:t>$408</a:t>
                      </a:r>
                      <a:endParaRPr lang="en-CA" sz="11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3375643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2b. OESP Expansion – 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marL="0" indent="0">
              <a:spcBef>
                <a:spcPts val="600"/>
              </a:spcBef>
              <a:spcAft>
                <a:spcPts val="600"/>
              </a:spcAft>
              <a:buNone/>
            </a:pPr>
            <a:r>
              <a:rPr lang="en-US" sz="1400" b="1" u="sng" dirty="0">
                <a:latin typeface="Arial" panose="020B0604020202020204" pitchFamily="34" charset="0"/>
                <a:cs typeface="Arial" panose="020B0604020202020204" pitchFamily="34" charset="0"/>
              </a:rPr>
              <a:t>Considerations</a:t>
            </a:r>
            <a:r>
              <a:rPr lang="en-US" sz="1400" b="1" dirty="0">
                <a:latin typeface="Arial" panose="020B0604020202020204" pitchFamily="34" charset="0"/>
                <a:cs typeface="Arial" panose="020B0604020202020204" pitchFamily="34" charset="0"/>
              </a:rPr>
              <a:t> </a:t>
            </a:r>
          </a:p>
          <a:p>
            <a:pPr>
              <a:spcBef>
                <a:spcPts val="600"/>
              </a:spcBef>
              <a:spcAft>
                <a:spcPts val="600"/>
              </a:spcAft>
            </a:pPr>
            <a:r>
              <a:rPr lang="en-US" sz="1400" b="1" dirty="0" smtClean="0">
                <a:latin typeface="Arial" panose="020B0604020202020204" pitchFamily="34" charset="0"/>
                <a:cs typeface="Arial" panose="020B0604020202020204" pitchFamily="34" charset="0"/>
              </a:rPr>
              <a:t>Framework:</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Changes </a:t>
            </a:r>
            <a:r>
              <a:rPr lang="en-US" sz="1400" dirty="0">
                <a:latin typeface="Arial" panose="020B0604020202020204" pitchFamily="34" charset="0"/>
                <a:cs typeface="Arial" panose="020B0604020202020204" pitchFamily="34" charset="0"/>
              </a:rPr>
              <a:t>to legislation / regulation may be required to establish and define the </a:t>
            </a:r>
            <a:r>
              <a:rPr lang="en-US" sz="1400" dirty="0" smtClean="0">
                <a:latin typeface="Arial" panose="020B0604020202020204" pitchFamily="34" charset="0"/>
                <a:cs typeface="Arial" panose="020B0604020202020204" pitchFamily="34" charset="0"/>
              </a:rPr>
              <a:t>ability to use tax funding for the OESP</a:t>
            </a:r>
            <a:r>
              <a:rPr lang="en-US" sz="1400" dirty="0">
                <a:latin typeface="Arial" panose="020B0604020202020204" pitchFamily="34" charset="0"/>
                <a:cs typeface="Arial" panose="020B0604020202020204" pitchFamily="34" charset="0"/>
              </a:rPr>
              <a:t>.  The scope of changes would depend on the implementation / delivery mechanisms. </a:t>
            </a:r>
            <a:endParaRPr lang="en-US" sz="1400" dirty="0" smtClean="0">
              <a:latin typeface="Arial" panose="020B0604020202020204" pitchFamily="34" charset="0"/>
              <a:cs typeface="Arial" panose="020B0604020202020204" pitchFamily="34" charset="0"/>
            </a:endParaRPr>
          </a:p>
          <a:p>
            <a:pPr>
              <a:spcBef>
                <a:spcPts val="600"/>
              </a:spcBef>
              <a:spcAft>
                <a:spcPts val="600"/>
              </a:spcAft>
            </a:pPr>
            <a:r>
              <a:rPr lang="en-US" sz="1400" b="1" dirty="0" smtClean="0">
                <a:latin typeface="Arial" panose="020B0604020202020204" pitchFamily="34" charset="0"/>
                <a:cs typeface="Arial" panose="020B0604020202020204" pitchFamily="34" charset="0"/>
              </a:rPr>
              <a:t>Implementation</a:t>
            </a:r>
            <a:r>
              <a:rPr lang="en-US" sz="1400" b="1" dirty="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If the OEB continues to deliver program, financial </a:t>
            </a:r>
            <a:r>
              <a:rPr lang="en-US" sz="1400" dirty="0">
                <a:latin typeface="Arial" panose="020B0604020202020204" pitchFamily="34" charset="0"/>
                <a:cs typeface="Arial" panose="020B0604020202020204" pitchFamily="34" charset="0"/>
              </a:rPr>
              <a:t>flow-through mechanisms would need to be considered in consultation with IESO and LDCs. Likely to be modeled after processes used for the Ontario Rebate for Electricity Consumers (OREC). </a:t>
            </a:r>
          </a:p>
          <a:p>
            <a:pPr>
              <a:spcBef>
                <a:spcPts val="600"/>
              </a:spcBef>
              <a:spcAft>
                <a:spcPts val="600"/>
              </a:spcAft>
            </a:pPr>
            <a:r>
              <a:rPr lang="en-CA" sz="1400" b="1" dirty="0" smtClean="0">
                <a:latin typeface="Arial" panose="020B0604020202020204" pitchFamily="34" charset="0"/>
                <a:cs typeface="Arial" panose="020B0604020202020204" pitchFamily="34" charset="0"/>
              </a:rPr>
              <a:t>Additional </a:t>
            </a:r>
            <a:r>
              <a:rPr lang="en-CA" sz="1400" b="1" dirty="0">
                <a:latin typeface="Arial" panose="020B0604020202020204" pitchFamily="34" charset="0"/>
                <a:cs typeface="Arial" panose="020B0604020202020204" pitchFamily="34" charset="0"/>
              </a:rPr>
              <a:t>Enhancements:</a:t>
            </a:r>
            <a:r>
              <a:rPr lang="en-CA" sz="1400" dirty="0">
                <a:latin typeface="Arial" panose="020B0604020202020204" pitchFamily="34" charset="0"/>
                <a:cs typeface="Arial" panose="020B0604020202020204" pitchFamily="34" charset="0"/>
              </a:rPr>
              <a:t> The enhanced credit could be expanded to include additional eligibility categories of customers. For example, a new “Low Density Consumer” category could be introduced that provides Hydro One R2 and/or R1 customers (highest distribution rates) who are already OESP eligible with the enhanced credit.</a:t>
            </a:r>
          </a:p>
          <a:p>
            <a:pPr>
              <a:spcBef>
                <a:spcPts val="600"/>
              </a:spcBef>
              <a:spcAft>
                <a:spcPts val="600"/>
              </a:spcAft>
            </a:pPr>
            <a:r>
              <a:rPr lang="en-CA" sz="1400" b="1" dirty="0">
                <a:latin typeface="Arial" panose="020B0604020202020204" pitchFamily="34" charset="0"/>
                <a:cs typeface="Arial" panose="020B0604020202020204" pitchFamily="34" charset="0"/>
              </a:rPr>
              <a:t>Variance Account: </a:t>
            </a:r>
            <a:r>
              <a:rPr lang="en-CA" sz="1400" dirty="0">
                <a:latin typeface="Arial" panose="020B0604020202020204" pitchFamily="34" charset="0"/>
                <a:cs typeface="Arial" panose="020B0604020202020204" pitchFamily="34" charset="0"/>
              </a:rPr>
              <a:t>The OEB has been collecting program funding in excess of program costs and has accrued a positive balance. This balance must be addressed when moving to the tax base.</a:t>
            </a:r>
            <a:endParaRPr lang="en-CA" sz="1400" b="1" dirty="0">
              <a:latin typeface="Arial" panose="020B0604020202020204" pitchFamily="34" charset="0"/>
              <a:cs typeface="Arial" panose="020B0604020202020204" pitchFamily="34" charset="0"/>
            </a:endParaRPr>
          </a:p>
          <a:p>
            <a:pPr>
              <a:spcBef>
                <a:spcPts val="600"/>
              </a:spcBef>
              <a:spcAft>
                <a:spcPts val="600"/>
              </a:spcAft>
            </a:pPr>
            <a:r>
              <a:rPr lang="en-US" sz="1400" b="1" dirty="0">
                <a:latin typeface="Arial" panose="020B0604020202020204" pitchFamily="34" charset="0"/>
                <a:cs typeface="Arial" panose="020B0604020202020204" pitchFamily="34" charset="0"/>
              </a:rPr>
              <a:t>Treatment as Income: </a:t>
            </a:r>
            <a:r>
              <a:rPr lang="en-US" sz="1400" dirty="0">
                <a:latin typeface="Arial" panose="020B0604020202020204" pitchFamily="34" charset="0"/>
                <a:cs typeface="Arial" panose="020B0604020202020204" pitchFamily="34" charset="0"/>
              </a:rPr>
              <a:t>If OESP amounts are increased, it will need to be confirmed that the credit is not treated as taxable income.  This was addressed in the current iteration of the OESP.</a:t>
            </a:r>
            <a:endParaRPr lang="en-CA" sz="1400" b="1" dirty="0">
              <a:latin typeface="Arial" panose="020B0604020202020204" pitchFamily="34" charset="0"/>
              <a:cs typeface="Arial" panose="020B0604020202020204" pitchFamily="34" charset="0"/>
            </a:endParaRPr>
          </a:p>
          <a:p>
            <a:pPr>
              <a:spcBef>
                <a:spcPts val="600"/>
              </a:spcBef>
              <a:spcAft>
                <a:spcPts val="600"/>
              </a:spcAft>
            </a:pP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823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363272" cy="743745"/>
          </a:xfrm>
        </p:spPr>
        <p:txBody>
          <a:bodyPr>
            <a:noAutofit/>
          </a:bodyPr>
          <a:lstStyle/>
          <a:p>
            <a:r>
              <a:rPr lang="en-US" sz="2400" b="0" dirty="0" smtClean="0">
                <a:latin typeface="Arial" panose="020B0604020202020204" pitchFamily="34" charset="0"/>
                <a:cs typeface="Arial" panose="020B0604020202020204" pitchFamily="34" charset="0"/>
              </a:rPr>
              <a:t>2c. Establishing a New LDC Affordability Fund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a:solidFill>
                <a:prstClr val="black"/>
              </a:solidFill>
              <a:cs typeface="Arial" panose="020B0604020202020204" pitchFamily="34" charset="0"/>
            </a:endParaRPr>
          </a:p>
          <a:p>
            <a:pPr lvl="1"/>
            <a:endParaRPr lang="en-US" sz="1200" dirty="0">
              <a:solidFill>
                <a:prstClr val="black"/>
              </a:solidFill>
              <a:cs typeface="Arial" panose="020B0604020202020204" pitchFamily="34" charset="0"/>
            </a:endParaRPr>
          </a:p>
          <a:p>
            <a:pPr lvl="1"/>
            <a:r>
              <a:rPr lang="en-US" sz="1200" dirty="0">
                <a:solidFill>
                  <a:prstClr val="black"/>
                </a:solidFill>
                <a:cs typeface="Arial" panose="020B0604020202020204" pitchFamily="34" charset="0"/>
              </a:rPr>
              <a:t> </a:t>
            </a:r>
          </a:p>
        </p:txBody>
      </p:sp>
      <p:sp>
        <p:nvSpPr>
          <p:cNvPr id="4" name="Content Placeholder 3"/>
          <p:cNvSpPr>
            <a:spLocks noGrp="1"/>
          </p:cNvSpPr>
          <p:nvPr>
            <p:ph idx="1"/>
          </p:nvPr>
        </p:nvSpPr>
        <p:spPr>
          <a:xfrm>
            <a:off x="539552" y="1240163"/>
            <a:ext cx="8424936" cy="4997149"/>
          </a:xfrm>
        </p:spPr>
        <p:txBody>
          <a:bodyPr>
            <a:noAutofit/>
          </a:bodyPr>
          <a:lstStyle/>
          <a:p>
            <a:pPr marL="280800">
              <a:spcBef>
                <a:spcPts val="0"/>
              </a:spcBef>
              <a:spcAft>
                <a:spcPts val="400"/>
              </a:spcAft>
            </a:pPr>
            <a:r>
              <a:rPr lang="en-US" sz="1200" dirty="0" smtClean="0">
                <a:latin typeface="Arial" panose="020B0604020202020204" pitchFamily="34" charset="0"/>
                <a:cs typeface="Arial" panose="020B0604020202020204" pitchFamily="34" charset="0"/>
              </a:rPr>
              <a:t>Electricity customers who meet the definition of low-income are eligible for energy efficiency incentives through the Home Assistance Program, delivered by LDCs under the Conservation First Framework.</a:t>
            </a:r>
            <a:endParaRPr lang="en-US" sz="1200" dirty="0">
              <a:latin typeface="Arial" panose="020B0604020202020204" pitchFamily="34" charset="0"/>
              <a:cs typeface="Arial" panose="020B0604020202020204" pitchFamily="34" charset="0"/>
            </a:endParaRPr>
          </a:p>
          <a:p>
            <a:pPr marL="280800">
              <a:spcBef>
                <a:spcPts val="0"/>
              </a:spcBef>
              <a:spcAft>
                <a:spcPts val="400"/>
              </a:spcAft>
            </a:pPr>
            <a:endParaRPr lang="en-US" sz="1200" dirty="0" smtClean="0">
              <a:latin typeface="Arial" panose="020B0604020202020204" pitchFamily="34" charset="0"/>
              <a:cs typeface="Arial" panose="020B0604020202020204" pitchFamily="34" charset="0"/>
            </a:endParaRPr>
          </a:p>
          <a:p>
            <a:pPr marL="280800">
              <a:spcBef>
                <a:spcPts val="0"/>
              </a:spcBef>
              <a:spcAft>
                <a:spcPts val="400"/>
              </a:spcAft>
            </a:pPr>
            <a:r>
              <a:rPr lang="en-US" sz="1200" dirty="0" smtClean="0">
                <a:latin typeface="Arial" panose="020B0604020202020204" pitchFamily="34" charset="0"/>
                <a:cs typeface="Arial" panose="020B0604020202020204" pitchFamily="34" charset="0"/>
              </a:rPr>
              <a:t>Some </a:t>
            </a:r>
            <a:r>
              <a:rPr lang="en-US" sz="1200" dirty="0">
                <a:latin typeface="Arial" panose="020B0604020202020204" pitchFamily="34" charset="0"/>
                <a:cs typeface="Arial" panose="020B0604020202020204" pitchFamily="34" charset="0"/>
              </a:rPr>
              <a:t>electricity customers who struggle to pay their utility bills do not meet the definition of a low-income household and therefore are not eligible for the Home Assistance Program</a:t>
            </a:r>
            <a:r>
              <a:rPr lang="en-US" sz="1200" dirty="0" smtClean="0">
                <a:latin typeface="Arial" panose="020B0604020202020204" pitchFamily="34" charset="0"/>
                <a:cs typeface="Arial" panose="020B0604020202020204" pitchFamily="34" charset="0"/>
              </a:rPr>
              <a:t>.</a:t>
            </a:r>
            <a:endParaRPr lang="en-CA" sz="1200" dirty="0" smtClean="0">
              <a:latin typeface="Arial" panose="020B0604020202020204" pitchFamily="34" charset="0"/>
              <a:cs typeface="Arial" panose="020B0604020202020204" pitchFamily="34" charset="0"/>
            </a:endParaRPr>
          </a:p>
          <a:p>
            <a:pPr marL="280800">
              <a:spcBef>
                <a:spcPts val="0"/>
              </a:spcBef>
              <a:spcAft>
                <a:spcPts val="400"/>
              </a:spcAft>
            </a:pPr>
            <a:endParaRPr lang="en-CA" sz="1200" dirty="0" smtClean="0">
              <a:latin typeface="Arial" panose="020B0604020202020204" pitchFamily="34" charset="0"/>
              <a:cs typeface="Arial" panose="020B0604020202020204" pitchFamily="34" charset="0"/>
            </a:endParaRPr>
          </a:p>
          <a:p>
            <a:pPr marL="280800">
              <a:spcBef>
                <a:spcPts val="0"/>
              </a:spcBef>
              <a:spcAft>
                <a:spcPts val="400"/>
              </a:spcAft>
            </a:pPr>
            <a:r>
              <a:rPr lang="en-CA" sz="1200" dirty="0" smtClean="0">
                <a:latin typeface="Arial" panose="020B0604020202020204" pitchFamily="34" charset="0"/>
                <a:cs typeface="Arial" panose="020B0604020202020204" pitchFamily="34" charset="0"/>
              </a:rPr>
              <a:t>Establishing </a:t>
            </a:r>
            <a:r>
              <a:rPr lang="en-CA" sz="1200" dirty="0">
                <a:latin typeface="Arial" panose="020B0604020202020204" pitchFamily="34" charset="0"/>
                <a:cs typeface="Arial" panose="020B0604020202020204" pitchFamily="34" charset="0"/>
              </a:rPr>
              <a:t>an </a:t>
            </a:r>
            <a:r>
              <a:rPr lang="en-CA" sz="1200" dirty="0" smtClean="0">
                <a:latin typeface="Arial" panose="020B0604020202020204" pitchFamily="34" charset="0"/>
                <a:cs typeface="Arial" panose="020B0604020202020204" pitchFamily="34" charset="0"/>
              </a:rPr>
              <a:t>“Affordability Fund” </a:t>
            </a:r>
            <a:r>
              <a:rPr lang="en-CA" sz="1200" dirty="0">
                <a:latin typeface="Arial" panose="020B0604020202020204" pitchFamily="34" charset="0"/>
                <a:cs typeface="Arial" panose="020B0604020202020204" pitchFamily="34" charset="0"/>
              </a:rPr>
              <a:t>for LDCs </a:t>
            </a:r>
            <a:r>
              <a:rPr lang="en-CA" sz="1200" dirty="0" smtClean="0">
                <a:latin typeface="Arial" panose="020B0604020202020204" pitchFamily="34" charset="0"/>
                <a:cs typeface="Arial" panose="020B0604020202020204" pitchFamily="34" charset="0"/>
              </a:rPr>
              <a:t>could provide a </a:t>
            </a:r>
            <a:r>
              <a:rPr lang="en-CA" sz="1200" dirty="0">
                <a:latin typeface="Arial" panose="020B0604020202020204" pitchFamily="34" charset="0"/>
                <a:cs typeface="Arial" panose="020B0604020202020204" pitchFamily="34" charset="0"/>
              </a:rPr>
              <a:t>means to </a:t>
            </a:r>
            <a:r>
              <a:rPr lang="en-CA" sz="1200" dirty="0" smtClean="0">
                <a:latin typeface="Arial" panose="020B0604020202020204" pitchFamily="34" charset="0"/>
                <a:cs typeface="Arial" panose="020B0604020202020204" pitchFamily="34" charset="0"/>
              </a:rPr>
              <a:t>help struggling customers </a:t>
            </a:r>
            <a:r>
              <a:rPr lang="en-CA" sz="1200" dirty="0">
                <a:latin typeface="Arial" panose="020B0604020202020204" pitchFamily="34" charset="0"/>
                <a:cs typeface="Arial" panose="020B0604020202020204" pitchFamily="34" charset="0"/>
              </a:rPr>
              <a:t>who </a:t>
            </a:r>
            <a:r>
              <a:rPr lang="en-CA" sz="1200" dirty="0" smtClean="0">
                <a:latin typeface="Arial" panose="020B0604020202020204" pitchFamily="34" charset="0"/>
                <a:cs typeface="Arial" panose="020B0604020202020204" pitchFamily="34" charset="0"/>
              </a:rPr>
              <a:t>do  not qualify for low income programs </a:t>
            </a:r>
            <a:r>
              <a:rPr lang="en-CA" sz="1200" dirty="0">
                <a:latin typeface="Arial" panose="020B0604020202020204" pitchFamily="34" charset="0"/>
                <a:cs typeface="Arial" panose="020B0604020202020204" pitchFamily="34" charset="0"/>
              </a:rPr>
              <a:t>and cannot upgrade their homes </a:t>
            </a:r>
            <a:r>
              <a:rPr lang="en-CA" sz="1200" dirty="0" smtClean="0">
                <a:latin typeface="Arial" panose="020B0604020202020204" pitchFamily="34" charset="0"/>
                <a:cs typeface="Arial" panose="020B0604020202020204" pitchFamily="34" charset="0"/>
              </a:rPr>
              <a:t>without financial </a:t>
            </a:r>
            <a:r>
              <a:rPr lang="en-CA" sz="1200" dirty="0">
                <a:latin typeface="Arial" panose="020B0604020202020204" pitchFamily="34" charset="0"/>
                <a:cs typeface="Arial" panose="020B0604020202020204" pitchFamily="34" charset="0"/>
              </a:rPr>
              <a:t>assistance. </a:t>
            </a:r>
            <a:endParaRPr lang="en-CA" sz="1200" dirty="0" smtClean="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Over time </a:t>
            </a:r>
            <a:r>
              <a:rPr lang="en-CA" sz="1100" dirty="0" smtClean="0">
                <a:latin typeface="Arial" panose="020B0604020202020204" pitchFamily="34" charset="0"/>
                <a:cs typeface="Arial" panose="020B0604020202020204" pitchFamily="34" charset="0"/>
              </a:rPr>
              <a:t>the Fund could help these customers </a:t>
            </a:r>
            <a:r>
              <a:rPr lang="en-CA" sz="1100" dirty="0">
                <a:latin typeface="Arial" panose="020B0604020202020204" pitchFamily="34" charset="0"/>
                <a:cs typeface="Arial" panose="020B0604020202020204" pitchFamily="34" charset="0"/>
              </a:rPr>
              <a:t>get back on </a:t>
            </a:r>
            <a:r>
              <a:rPr lang="en-CA" sz="1100" dirty="0" smtClean="0">
                <a:latin typeface="Arial" panose="020B0604020202020204" pitchFamily="34" charset="0"/>
                <a:cs typeface="Arial" panose="020B0604020202020204" pitchFamily="34" charset="0"/>
              </a:rPr>
              <a:t>track with their </a:t>
            </a:r>
            <a:r>
              <a:rPr lang="en-CA" sz="1100" dirty="0">
                <a:latin typeface="Arial" panose="020B0604020202020204" pitchFamily="34" charset="0"/>
                <a:cs typeface="Arial" panose="020B0604020202020204" pitchFamily="34" charset="0"/>
              </a:rPr>
              <a:t>bills </a:t>
            </a:r>
            <a:r>
              <a:rPr lang="en-CA" sz="1100" dirty="0" smtClean="0">
                <a:latin typeface="Arial" panose="020B0604020202020204" pitchFamily="34" charset="0"/>
                <a:cs typeface="Arial" panose="020B0604020202020204" pitchFamily="34" charset="0"/>
              </a:rPr>
              <a:t>and also save </a:t>
            </a:r>
            <a:r>
              <a:rPr lang="en-CA" sz="1100" dirty="0">
                <a:latin typeface="Arial" panose="020B0604020202020204" pitchFamily="34" charset="0"/>
                <a:cs typeface="Arial" panose="020B0604020202020204" pitchFamily="34" charset="0"/>
              </a:rPr>
              <a:t>on disconnection </a:t>
            </a:r>
            <a:r>
              <a:rPr lang="en-CA" sz="1100" dirty="0" smtClean="0">
                <a:latin typeface="Arial" panose="020B0604020202020204" pitchFamily="34" charset="0"/>
                <a:cs typeface="Arial" panose="020B0604020202020204" pitchFamily="34" charset="0"/>
              </a:rPr>
              <a:t>costs.</a:t>
            </a:r>
            <a:endParaRPr lang="en-CA" sz="1100" dirty="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Fund would be targeted to customers on an as-needed basis (vs. marketed as an open-intake program).</a:t>
            </a:r>
            <a:endParaRPr lang="en-US" sz="1100" dirty="0" smtClean="0">
              <a:latin typeface="Arial" panose="020B0604020202020204" pitchFamily="34" charset="0"/>
              <a:cs typeface="Arial" panose="020B0604020202020204" pitchFamily="34" charset="0"/>
            </a:endParaRPr>
          </a:p>
          <a:p>
            <a:pPr>
              <a:spcBef>
                <a:spcPts val="0"/>
              </a:spcBef>
              <a:spcAft>
                <a:spcPts val="400"/>
              </a:spcAft>
            </a:pPr>
            <a:endParaRPr lang="en-US" sz="1200" dirty="0" smtClean="0">
              <a:latin typeface="Arial" panose="020B0604020202020204" pitchFamily="34" charset="0"/>
              <a:cs typeface="Arial" panose="020B0604020202020204" pitchFamily="34" charset="0"/>
            </a:endParaRPr>
          </a:p>
          <a:p>
            <a:pPr>
              <a:spcBef>
                <a:spcPts val="0"/>
              </a:spcBef>
              <a:spcAft>
                <a:spcPts val="400"/>
              </a:spcAft>
            </a:pPr>
            <a:r>
              <a:rPr lang="en-US" sz="1200" dirty="0" smtClean="0">
                <a:latin typeface="Arial" panose="020B0604020202020204" pitchFamily="34" charset="0"/>
                <a:cs typeface="Arial" panose="020B0604020202020204" pitchFamily="34" charset="0"/>
              </a:rPr>
              <a:t>ENERGY is currently in discussions with the Electricity Distributors Association and several LDCs to determine the feasibility of establishing a Fund and to identify a willing funding partner(s). </a:t>
            </a:r>
          </a:p>
          <a:p>
            <a:pPr>
              <a:spcBef>
                <a:spcPts val="0"/>
              </a:spcBef>
              <a:spcAft>
                <a:spcPts val="400"/>
              </a:spcAft>
            </a:pPr>
            <a:endParaRPr lang="en-US" sz="1200" dirty="0" smtClean="0">
              <a:latin typeface="Arial" panose="020B0604020202020204" pitchFamily="34" charset="0"/>
              <a:cs typeface="Arial" panose="020B0604020202020204" pitchFamily="34" charset="0"/>
            </a:endParaRPr>
          </a:p>
          <a:p>
            <a:pPr>
              <a:spcBef>
                <a:spcPts val="0"/>
              </a:spcBef>
              <a:spcAft>
                <a:spcPts val="400"/>
              </a:spcAft>
            </a:pPr>
            <a:r>
              <a:rPr lang="en-US" sz="1200" dirty="0" smtClean="0">
                <a:latin typeface="Arial" panose="020B0604020202020204" pitchFamily="34" charset="0"/>
                <a:cs typeface="Arial" panose="020B0604020202020204" pitchFamily="34" charset="0"/>
              </a:rPr>
              <a:t>To allow for funds to flow in 2016/17, ENERGY would </a:t>
            </a:r>
            <a:r>
              <a:rPr lang="en-US" sz="1200" dirty="0">
                <a:latin typeface="Arial" panose="020B0604020202020204" pitchFamily="34" charset="0"/>
                <a:cs typeface="Arial" panose="020B0604020202020204" pitchFamily="34" charset="0"/>
              </a:rPr>
              <a:t>sign a Transfer Payment Agreement </a:t>
            </a:r>
            <a:r>
              <a:rPr lang="en-US" sz="1200" dirty="0" smtClean="0">
                <a:latin typeface="Arial" panose="020B0604020202020204" pitchFamily="34" charset="0"/>
                <a:cs typeface="Arial" panose="020B0604020202020204" pitchFamily="34" charset="0"/>
              </a:rPr>
              <a:t>(TPA) with </a:t>
            </a:r>
            <a:r>
              <a:rPr lang="en-US" sz="1200" dirty="0">
                <a:latin typeface="Arial" panose="020B0604020202020204" pitchFamily="34" charset="0"/>
                <a:cs typeface="Arial" panose="020B0604020202020204" pitchFamily="34" charset="0"/>
              </a:rPr>
              <a:t>a qualified third </a:t>
            </a:r>
            <a:r>
              <a:rPr lang="en-US" sz="1200" dirty="0" smtClean="0">
                <a:latin typeface="Arial" panose="020B0604020202020204" pitchFamily="34" charset="0"/>
                <a:cs typeface="Arial" panose="020B0604020202020204" pitchFamily="34" charset="0"/>
              </a:rPr>
              <a:t>party/</a:t>
            </a:r>
            <a:r>
              <a:rPr lang="en-US" sz="1200" dirty="0" err="1" smtClean="0">
                <a:latin typeface="Arial" panose="020B0604020202020204" pitchFamily="34" charset="0"/>
                <a:cs typeface="Arial" panose="020B0604020202020204" pitchFamily="34" charset="0"/>
              </a:rPr>
              <a:t>ies</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 administer the Fund</a:t>
            </a:r>
            <a:r>
              <a:rPr lang="en-US" sz="1200" dirty="0" smtClean="0">
                <a:latin typeface="Arial" panose="020B0604020202020204" pitchFamily="34" charset="0"/>
                <a:cs typeface="Arial" panose="020B0604020202020204" pitchFamily="34" charset="0"/>
              </a:rPr>
              <a:t>.</a:t>
            </a: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LDCs </a:t>
            </a:r>
            <a:r>
              <a:rPr lang="en-CA" sz="1100" dirty="0">
                <a:latin typeface="Arial" panose="020B0604020202020204" pitchFamily="34" charset="0"/>
                <a:cs typeface="Arial" panose="020B0604020202020204" pitchFamily="34" charset="0"/>
              </a:rPr>
              <a:t>would apply for funding and redistribute support to those customers that meet the targeted eligibility </a:t>
            </a:r>
            <a:r>
              <a:rPr lang="en-CA" sz="1100" dirty="0" smtClean="0">
                <a:latin typeface="Arial" panose="020B0604020202020204" pitchFamily="34" charset="0"/>
                <a:cs typeface="Arial" panose="020B0604020202020204" pitchFamily="34" charset="0"/>
              </a:rPr>
              <a:t>criteria. </a:t>
            </a:r>
            <a:endParaRPr lang="en-US" sz="1100" dirty="0" smtClean="0">
              <a:latin typeface="Arial" panose="020B0604020202020204" pitchFamily="34" charset="0"/>
              <a:cs typeface="Arial" panose="020B0604020202020204" pitchFamily="34" charset="0"/>
            </a:endParaRPr>
          </a:p>
          <a:p>
            <a:pPr marL="280800">
              <a:spcBef>
                <a:spcPts val="0"/>
              </a:spcBef>
              <a:spcAft>
                <a:spcPts val="400"/>
              </a:spcAft>
            </a:pPr>
            <a:endParaRPr lang="en-US" sz="1200" dirty="0" smtClean="0">
              <a:latin typeface="Arial" panose="020B0604020202020204" pitchFamily="34" charset="0"/>
              <a:cs typeface="Arial" panose="020B0604020202020204" pitchFamily="34" charset="0"/>
            </a:endParaRPr>
          </a:p>
          <a:p>
            <a:pPr marL="280800">
              <a:spcBef>
                <a:spcPts val="0"/>
              </a:spcBef>
              <a:spcAft>
                <a:spcPts val="400"/>
              </a:spcAft>
            </a:pPr>
            <a:r>
              <a:rPr lang="en-US" sz="1200" dirty="0" smtClean="0">
                <a:latin typeface="Arial" panose="020B0604020202020204" pitchFamily="34" charset="0"/>
                <a:cs typeface="Arial" panose="020B0604020202020204" pitchFamily="34" charset="0"/>
              </a:rPr>
              <a:t>Recipients could receive measures similar to those available in  </a:t>
            </a:r>
            <a:r>
              <a:rPr lang="en-US" sz="1200" dirty="0">
                <a:latin typeface="Arial" panose="020B0604020202020204" pitchFamily="34" charset="0"/>
                <a:cs typeface="Arial" panose="020B0604020202020204" pitchFamily="34" charset="0"/>
              </a:rPr>
              <a:t>the Home Assistance </a:t>
            </a:r>
            <a:r>
              <a:rPr lang="en-US" sz="1200" dirty="0" smtClean="0">
                <a:latin typeface="Arial" panose="020B0604020202020204" pitchFamily="34" charset="0"/>
                <a:cs typeface="Arial" panose="020B0604020202020204" pitchFamily="34" charset="0"/>
              </a:rPr>
              <a:t>Program (weatherization, </a:t>
            </a:r>
            <a:r>
              <a:rPr lang="en-US" sz="1200" dirty="0">
                <a:latin typeface="Arial" panose="020B0604020202020204" pitchFamily="34" charset="0"/>
                <a:cs typeface="Arial" panose="020B0604020202020204" pitchFamily="34" charset="0"/>
              </a:rPr>
              <a:t>energy efficient appliances </a:t>
            </a:r>
            <a:r>
              <a:rPr lang="en-US" sz="1200" dirty="0" smtClean="0">
                <a:latin typeface="Arial" panose="020B0604020202020204" pitchFamily="34" charset="0"/>
                <a:cs typeface="Arial" panose="020B0604020202020204" pitchFamily="34" charset="0"/>
              </a:rPr>
              <a:t>and lighting controls).</a:t>
            </a:r>
            <a:endParaRPr lang="en-US" sz="1200" dirty="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As an illustration, with </a:t>
            </a:r>
            <a:r>
              <a:rPr lang="en-CA" sz="1100" dirty="0">
                <a:latin typeface="Arial" panose="020B0604020202020204" pitchFamily="34" charset="0"/>
                <a:cs typeface="Arial" panose="020B0604020202020204" pitchFamily="34" charset="0"/>
              </a:rPr>
              <a:t>$200 million, the estimated reach </a:t>
            </a:r>
            <a:r>
              <a:rPr lang="en-CA" sz="1100" dirty="0" smtClean="0">
                <a:latin typeface="Arial" panose="020B0604020202020204" pitchFamily="34" charset="0"/>
                <a:cs typeface="Arial" panose="020B0604020202020204" pitchFamily="34" charset="0"/>
              </a:rPr>
              <a:t>of the fund could </a:t>
            </a:r>
            <a:r>
              <a:rPr lang="en-CA" sz="1100" dirty="0">
                <a:latin typeface="Arial" panose="020B0604020202020204" pitchFamily="34" charset="0"/>
                <a:cs typeface="Arial" panose="020B0604020202020204" pitchFamily="34" charset="0"/>
              </a:rPr>
              <a:t>be 15,000 to </a:t>
            </a:r>
            <a:r>
              <a:rPr lang="en-CA" sz="1100" dirty="0" smtClean="0">
                <a:latin typeface="Arial" panose="020B0604020202020204" pitchFamily="34" charset="0"/>
                <a:cs typeface="Arial" panose="020B0604020202020204" pitchFamily="34" charset="0"/>
              </a:rPr>
              <a:t>65,000 households, depending on measures and uptake.</a:t>
            </a:r>
          </a:p>
        </p:txBody>
      </p:sp>
    </p:spTree>
    <p:extLst>
      <p:ext uri="{BB962C8B-B14F-4D97-AF65-F5344CB8AC3E}">
        <p14:creationId xmlns:p14="http://schemas.microsoft.com/office/powerpoint/2010/main" val="2178052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80000" cy="599728"/>
          </a:xfrm>
        </p:spPr>
        <p:txBody>
          <a:bodyPr>
            <a:normAutofit/>
          </a:bodyPr>
          <a:lstStyle/>
          <a:p>
            <a:r>
              <a:rPr lang="en-US" sz="2400" b="0" dirty="0">
                <a:latin typeface="Arial" panose="020B0604020202020204" pitchFamily="34" charset="0"/>
                <a:cs typeface="Arial" panose="020B0604020202020204" pitchFamily="34" charset="0"/>
              </a:rPr>
              <a:t>2d. First Nations </a:t>
            </a:r>
            <a:r>
              <a:rPr lang="en-US" sz="2400" b="0" dirty="0" smtClean="0">
                <a:latin typeface="Arial" panose="020B0604020202020204" pitchFamily="34" charset="0"/>
                <a:cs typeface="Arial" panose="020B0604020202020204" pitchFamily="34" charset="0"/>
              </a:rPr>
              <a:t>Rate – </a:t>
            </a:r>
            <a:r>
              <a:rPr lang="en-US" sz="2400" b="0" dirty="0">
                <a:latin typeface="Arial" panose="020B0604020202020204" pitchFamily="34" charset="0"/>
                <a:cs typeface="Arial" panose="020B0604020202020204" pitchFamily="34" charset="0"/>
              </a:rPr>
              <a:t>Context</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052736"/>
            <a:ext cx="8352928" cy="5162128"/>
          </a:xfrm>
        </p:spPr>
        <p:txBody>
          <a:bodyPr>
            <a:noAutofit/>
          </a:bodyPr>
          <a:lstStyle/>
          <a:p>
            <a:pPr>
              <a:spcBef>
                <a:spcPts val="600"/>
              </a:spcBef>
              <a:spcAft>
                <a:spcPts val="600"/>
              </a:spcAft>
            </a:pPr>
            <a:r>
              <a:rPr lang="en-CA" sz="1200" dirty="0">
                <a:latin typeface="Arial" panose="020B0604020202020204" pitchFamily="34" charset="0"/>
                <a:cs typeface="Arial" panose="020B0604020202020204" pitchFamily="34" charset="0"/>
              </a:rPr>
              <a:t>In June 2016, pursuant to s.35 of the OEB Act, the Minister issued a letter directing the OEB to prepare a report providing “</a:t>
            </a:r>
            <a:r>
              <a:rPr lang="en-CA" sz="1200" i="1" dirty="0">
                <a:latin typeface="Arial" panose="020B0604020202020204" pitchFamily="34" charset="0"/>
                <a:cs typeface="Arial" panose="020B0604020202020204" pitchFamily="34" charset="0"/>
              </a:rPr>
              <a:t>advice on options for an appropriate electricity rate (or rate assistance) for on-reserve First Nations electricity consumers.</a:t>
            </a:r>
            <a:r>
              <a:rPr lang="en-CA" sz="1200" dirty="0">
                <a:latin typeface="Arial" panose="020B0604020202020204" pitchFamily="34" charset="0"/>
                <a:cs typeface="Arial" panose="020B0604020202020204" pitchFamily="34" charset="0"/>
              </a:rPr>
              <a:t>” </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In order to inform its report, the OEB engaged with First Nations, including remote communities, the distributors serving them, and consumer groups such as the Low Income Energy Network, in a series of meetings across the province.  It also established an Advisory Committee with the Chiefs of Ontario’s Grievance Committee. </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48 First Nations attended meetings held in the Fall of 2016 in London, </a:t>
            </a:r>
            <a:r>
              <a:rPr lang="en-CA" sz="1100" dirty="0" err="1">
                <a:latin typeface="Arial" panose="020B0604020202020204" pitchFamily="34" charset="0"/>
                <a:cs typeface="Arial" panose="020B0604020202020204" pitchFamily="34" charset="0"/>
              </a:rPr>
              <a:t>Couchiching</a:t>
            </a:r>
            <a:r>
              <a:rPr lang="en-CA" sz="1100" dirty="0">
                <a:latin typeface="Arial" panose="020B0604020202020204" pitchFamily="34" charset="0"/>
                <a:cs typeface="Arial" panose="020B0604020202020204" pitchFamily="34" charset="0"/>
              </a:rPr>
              <a:t> First Nation, Sudbury, Toronto and Thunder Bay. The OEB also held sessions with Local Distribution Companies (LDCs) and consumer groups. </a:t>
            </a:r>
          </a:p>
          <a:p>
            <a:pPr>
              <a:spcBef>
                <a:spcPts val="600"/>
              </a:spcBef>
              <a:spcAft>
                <a:spcPts val="600"/>
              </a:spcAft>
            </a:pPr>
            <a:r>
              <a:rPr lang="en-CA" sz="1200" dirty="0">
                <a:latin typeface="Arial" panose="020B0604020202020204" pitchFamily="34" charset="0"/>
                <a:cs typeface="Arial" panose="020B0604020202020204" pitchFamily="34" charset="0"/>
              </a:rPr>
              <a:t>The OEB provided its report to the minister on December 29, 2016.</a:t>
            </a:r>
          </a:p>
          <a:p>
            <a:pPr>
              <a:spcBef>
                <a:spcPts val="600"/>
              </a:spcBef>
              <a:spcAft>
                <a:spcPts val="600"/>
              </a:spcAft>
            </a:pPr>
            <a:r>
              <a:rPr lang="en-CA" sz="1200" dirty="0">
                <a:latin typeface="Arial" panose="020B0604020202020204" pitchFamily="34" charset="0"/>
                <a:cs typeface="Arial" panose="020B0604020202020204" pitchFamily="34" charset="0"/>
              </a:rPr>
              <a:t>The OEB report recommended:</a:t>
            </a:r>
          </a:p>
          <a:p>
            <a:pPr lvl="1">
              <a:buFont typeface="Arial" panose="020B0604020202020204" pitchFamily="34" charset="0"/>
              <a:buChar char="−"/>
            </a:pPr>
            <a:r>
              <a:rPr lang="en-CA" sz="1100" dirty="0">
                <a:latin typeface="Arial" panose="020B0604020202020204" pitchFamily="34" charset="0"/>
                <a:cs typeface="Arial" panose="020B0604020202020204" pitchFamily="34" charset="0"/>
              </a:rPr>
              <a:t>Eliminate the delivery charge for all on-reserve First Nations residential customers and eliminate the monthly service charge for customers of licensed distributors which charge a bundled rate; </a:t>
            </a:r>
          </a:p>
          <a:p>
            <a:pPr lvl="2">
              <a:spcBef>
                <a:spcPts val="600"/>
              </a:spcBef>
              <a:spcAft>
                <a:spcPts val="600"/>
              </a:spcAft>
              <a:buFont typeface="Courier New" panose="02070309020205020404" pitchFamily="49" charset="0"/>
              <a:buChar char="o"/>
            </a:pPr>
            <a:r>
              <a:rPr lang="en-CA" sz="1050" dirty="0">
                <a:latin typeface="Arial" panose="020B0604020202020204" pitchFamily="34" charset="0"/>
                <a:cs typeface="Arial" panose="020B0604020202020204" pitchFamily="34" charset="0"/>
              </a:rPr>
              <a:t>The OEB estimates this would provide residential customers an average monthly benefit of $85 at a total annual cost of $13 to $20 million or 11 cents a month for a typical residential electricity consumer. </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Automatically qualify on-reserve First Nations residential customers (~21,500 customers).</a:t>
            </a:r>
          </a:p>
          <a:p>
            <a:pPr lvl="1">
              <a:buFont typeface="Arial" panose="020B0604020202020204" pitchFamily="34" charset="0"/>
              <a:buChar char="−"/>
            </a:pPr>
            <a:r>
              <a:rPr lang="en-CA" sz="1100" dirty="0">
                <a:latin typeface="Arial" panose="020B0604020202020204" pitchFamily="34" charset="0"/>
                <a:cs typeface="Arial" panose="020B0604020202020204" pitchFamily="34" charset="0"/>
              </a:rPr>
              <a:t>Enable greater information sharing between distributors and band councils to identify all on-reserve First Nations customers. </a:t>
            </a:r>
          </a:p>
          <a:p>
            <a:pPr lvl="1">
              <a:buFont typeface="Arial" panose="020B0604020202020204" pitchFamily="34" charset="0"/>
              <a:buChar char="−"/>
            </a:pPr>
            <a:r>
              <a:rPr lang="en-CA" sz="1100" dirty="0">
                <a:latin typeface="Arial" panose="020B0604020202020204" pitchFamily="34" charset="0"/>
                <a:cs typeface="Arial" panose="020B0604020202020204" pitchFamily="34" charset="0"/>
              </a:rPr>
              <a:t>Continue to provide assistance through OESP and LEAP to eligible on-reserve First Nations customers. </a:t>
            </a:r>
          </a:p>
          <a:p>
            <a:pPr>
              <a:spcBef>
                <a:spcPts val="600"/>
              </a:spcBef>
              <a:spcAft>
                <a:spcPts val="600"/>
              </a:spcAft>
            </a:pPr>
            <a:r>
              <a:rPr lang="en-CA" sz="1200" dirty="0">
                <a:latin typeface="Arial" panose="020B0604020202020204" pitchFamily="34" charset="0"/>
                <a:cs typeface="Arial" panose="020B0604020202020204" pitchFamily="34" charset="0"/>
              </a:rPr>
              <a:t>The OEB suggested the program should be funded from the tax base as it is targeted to a particular segment of the provincial population, or, if rate based, to use a province-wide charge.</a:t>
            </a:r>
          </a:p>
        </p:txBody>
      </p:sp>
    </p:spTree>
    <p:extLst>
      <p:ext uri="{BB962C8B-B14F-4D97-AF65-F5344CB8AC3E}">
        <p14:creationId xmlns:p14="http://schemas.microsoft.com/office/powerpoint/2010/main" val="10663678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marL="457200" indent="-457200">
              <a:buFont typeface="+mj-lt"/>
              <a:buAutoNum type="arabicPeriod" startAt="3"/>
            </a:pPr>
            <a:r>
              <a:rPr lang="en-CA" sz="2400" b="0" dirty="0">
                <a:latin typeface="Arial" panose="020B0604020202020204" pitchFamily="34" charset="0"/>
                <a:cs typeface="Arial" panose="020B0604020202020204" pitchFamily="34" charset="0"/>
              </a:rPr>
              <a:t>OEB – Red-Tape Reductions / LDC Efficiencies and Rates</a:t>
            </a:r>
          </a:p>
        </p:txBody>
      </p:sp>
      <p:sp>
        <p:nvSpPr>
          <p:cNvPr id="5" name="Content Placeholder 4"/>
          <p:cNvSpPr>
            <a:spLocks noGrp="1"/>
          </p:cNvSpPr>
          <p:nvPr>
            <p:ph idx="1"/>
          </p:nvPr>
        </p:nvSpPr>
        <p:spPr>
          <a:xfrm>
            <a:off x="457200" y="1219200"/>
            <a:ext cx="8280000" cy="5234136"/>
          </a:xfrm>
        </p:spPr>
        <p:txBody>
          <a:bodyPr>
            <a:normAutofit fontScale="97500"/>
          </a:bodyPr>
          <a:lstStyle/>
          <a:p>
            <a:pPr marL="0" indent="0">
              <a:spcBef>
                <a:spcPts val="600"/>
              </a:spcBef>
              <a:spcAft>
                <a:spcPts val="600"/>
              </a:spcAft>
              <a:buNone/>
            </a:pPr>
            <a:r>
              <a:rPr lang="en-CA" sz="1200" b="1" dirty="0" smtClean="0">
                <a:latin typeface="Arial" panose="020B0604020202020204" pitchFamily="34" charset="0"/>
                <a:cs typeface="Arial" panose="020B0604020202020204" pitchFamily="34" charset="0"/>
              </a:rPr>
              <a:t>Leveraging the OEB</a:t>
            </a:r>
          </a:p>
          <a:p>
            <a:pPr>
              <a:spcBef>
                <a:spcPts val="600"/>
              </a:spcBef>
              <a:spcAft>
                <a:spcPts val="600"/>
              </a:spcAft>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Ontario Energy Board (OEB) has a mandate to regulate the electricity distribution sector in the public interest, ensuring the financial viability of the sector while promoting reliable service to customers at just and reasonable rates. </a:t>
            </a:r>
          </a:p>
          <a:p>
            <a:pPr lvl="0">
              <a:spcBef>
                <a:spcPts val="600"/>
              </a:spcBef>
              <a:spcAft>
                <a:spcPts val="600"/>
              </a:spcAft>
            </a:pPr>
            <a:r>
              <a:rPr lang="en-CA" sz="1200" dirty="0" smtClean="0">
                <a:latin typeface="Arial" panose="020B0604020202020204" pitchFamily="34" charset="0"/>
                <a:cs typeface="Arial" panose="020B0604020202020204" pitchFamily="34" charset="0"/>
              </a:rPr>
              <a:t>T</a:t>
            </a:r>
            <a:r>
              <a:rPr lang="en-US" sz="1200" dirty="0">
                <a:latin typeface="Arial" panose="020B0604020202020204" pitchFamily="34" charset="0"/>
                <a:cs typeface="Arial" panose="020B0604020202020204" pitchFamily="34" charset="0"/>
              </a:rPr>
              <a:t>he OEB, through the Renewed Regulatory Framework for Energy (RRFE), has since 2012 attempted to move the distribution sector towards a performance/outcomes-based regulatory framework. </a:t>
            </a:r>
            <a:endParaRPr lang="en-US" sz="1200" dirty="0" smtClean="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While </a:t>
            </a:r>
            <a:r>
              <a:rPr lang="en-US" sz="1100" dirty="0">
                <a:latin typeface="Arial" panose="020B0604020202020204" pitchFamily="34" charset="0"/>
                <a:cs typeface="Arial" panose="020B0604020202020204" pitchFamily="34" charset="0"/>
              </a:rPr>
              <a:t>new reporting requirements such as the LDC performance scorecard are positive developments, RRFE does not tie these system performance expectations to LDC financial performance</a:t>
            </a:r>
            <a:r>
              <a:rPr lang="en-US" sz="1100" dirty="0" smtClean="0">
                <a:latin typeface="Arial" panose="020B0604020202020204" pitchFamily="34" charset="0"/>
                <a:cs typeface="Arial" panose="020B0604020202020204" pitchFamily="34" charset="0"/>
              </a:rPr>
              <a:t>.</a:t>
            </a:r>
          </a:p>
          <a:p>
            <a:pPr lvl="0">
              <a:spcBef>
                <a:spcPts val="600"/>
              </a:spcBef>
              <a:spcAft>
                <a:spcPts val="600"/>
              </a:spcAft>
            </a:pPr>
            <a:r>
              <a:rPr lang="en-US" sz="1200" dirty="0" smtClean="0">
                <a:latin typeface="Arial" panose="020B0604020202020204" pitchFamily="34" charset="0"/>
                <a:cs typeface="Arial" panose="020B0604020202020204" pitchFamily="34" charset="0"/>
              </a:rPr>
              <a:t>Encouraging </a:t>
            </a:r>
            <a:r>
              <a:rPr lang="en-US" sz="1200" dirty="0">
                <a:latin typeface="Arial" panose="020B0604020202020204" pitchFamily="34" charset="0"/>
                <a:cs typeface="Arial" panose="020B0604020202020204" pitchFamily="34" charset="0"/>
              </a:rPr>
              <a:t>shared partnerships on services between utilities will help reduce costs in the back end and encourage further innovation for small to medium sized utilities</a:t>
            </a:r>
            <a:r>
              <a:rPr lang="en-US" sz="1200" dirty="0" smtClean="0">
                <a:latin typeface="Arial" panose="020B0604020202020204" pitchFamily="34" charset="0"/>
                <a:cs typeface="Arial" panose="020B0604020202020204" pitchFamily="34" charset="0"/>
              </a:rPr>
              <a:t>.</a:t>
            </a:r>
            <a:endParaRPr lang="en-US" sz="1200" b="1" dirty="0" smtClean="0">
              <a:latin typeface="Arial" panose="020B0604020202020204" pitchFamily="34" charset="0"/>
              <a:cs typeface="Arial" panose="020B0604020202020204" pitchFamily="34" charset="0"/>
            </a:endParaRPr>
          </a:p>
          <a:p>
            <a:pPr marL="0" lvl="0" indent="0">
              <a:spcBef>
                <a:spcPts val="600"/>
              </a:spcBef>
              <a:spcAft>
                <a:spcPts val="600"/>
              </a:spcAft>
              <a:buNone/>
            </a:pPr>
            <a:r>
              <a:rPr lang="en-US" sz="1200" b="1" dirty="0" smtClean="0">
                <a:latin typeface="Arial" panose="020B0604020202020204" pitchFamily="34" charset="0"/>
                <a:cs typeface="Arial" panose="020B0604020202020204" pitchFamily="34" charset="0"/>
              </a:rPr>
              <a:t>Opportunities</a:t>
            </a:r>
          </a:p>
          <a:p>
            <a:pPr lvl="0">
              <a:spcBef>
                <a:spcPts val="600"/>
              </a:spcBef>
              <a:spcAft>
                <a:spcPts val="600"/>
              </a:spcAft>
            </a:pPr>
            <a:r>
              <a:rPr lang="en-CA" sz="1200" dirty="0" smtClean="0">
                <a:latin typeface="Arial" panose="020B0604020202020204" pitchFamily="34" charset="0"/>
                <a:cs typeface="Arial" panose="020B0604020202020204" pitchFamily="34" charset="0"/>
              </a:rPr>
              <a:t>ENERGY </a:t>
            </a:r>
            <a:r>
              <a:rPr lang="en-CA" sz="1200" dirty="0">
                <a:latin typeface="Arial" panose="020B0604020202020204" pitchFamily="34" charset="0"/>
                <a:cs typeface="Arial" panose="020B0604020202020204" pitchFamily="34" charset="0"/>
              </a:rPr>
              <a:t>could help promote or accelerate these efforts by asking the OEB </a:t>
            </a:r>
            <a:r>
              <a:rPr lang="en-US" altLang="en-US" sz="1200" dirty="0">
                <a:latin typeface="Arial" panose="020B0604020202020204" pitchFamily="34" charset="0"/>
                <a:cs typeface="Arial" panose="020B0604020202020204" pitchFamily="34" charset="0"/>
              </a:rPr>
              <a:t>to look at opportunities to further drive LDC efficiencies and </a:t>
            </a:r>
            <a:r>
              <a:rPr lang="en-US" altLang="en-US" sz="1200" dirty="0" smtClean="0">
                <a:latin typeface="Arial" panose="020B0604020202020204" pitchFamily="34" charset="0"/>
                <a:cs typeface="Arial" panose="020B0604020202020204" pitchFamily="34" charset="0"/>
              </a:rPr>
              <a:t>productivity.</a:t>
            </a:r>
          </a:p>
          <a:p>
            <a:pPr lvl="0">
              <a:spcBef>
                <a:spcPts val="600"/>
              </a:spcBef>
              <a:spcAft>
                <a:spcPts val="600"/>
              </a:spcAft>
            </a:pPr>
            <a:r>
              <a:rPr lang="en-US" altLang="en-US" sz="1200" dirty="0" smtClean="0">
                <a:latin typeface="Arial" panose="020B0604020202020204" pitchFamily="34" charset="0"/>
                <a:cs typeface="Arial" panose="020B0604020202020204" pitchFamily="34" charset="0"/>
              </a:rPr>
              <a:t>In parallel, the OEB could be instructed to review business cases behind its own regulatory requirements to reduce “red tape” and eliminate costs that LDCs indicate are creating pressures on operating expenses.</a:t>
            </a:r>
          </a:p>
          <a:p>
            <a:pPr lvl="0">
              <a:spcBef>
                <a:spcPts val="600"/>
              </a:spcBef>
              <a:spcAft>
                <a:spcPts val="600"/>
              </a:spcAft>
            </a:pPr>
            <a:r>
              <a:rPr lang="en-US" altLang="en-US" sz="1200" dirty="0" smtClean="0">
                <a:latin typeface="Arial" panose="020B0604020202020204" pitchFamily="34" charset="0"/>
                <a:cs typeface="Arial" panose="020B0604020202020204" pitchFamily="34" charset="0"/>
              </a:rPr>
              <a:t>This </a:t>
            </a:r>
            <a:r>
              <a:rPr lang="en-US" altLang="en-US" sz="1200" dirty="0">
                <a:latin typeface="Arial" panose="020B0604020202020204" pitchFamily="34" charset="0"/>
                <a:cs typeface="Arial" panose="020B0604020202020204" pitchFamily="34" charset="0"/>
              </a:rPr>
              <a:t>could be done through the Minister's letter, the </a:t>
            </a:r>
            <a:r>
              <a:rPr lang="en-CA" sz="1200" dirty="0">
                <a:latin typeface="Arial" panose="020B0604020202020204" pitchFamily="34" charset="0"/>
                <a:cs typeface="Arial" panose="020B0604020202020204" pitchFamily="34" charset="0"/>
              </a:rPr>
              <a:t>LTEP Implementation Directive, s. 35 of the </a:t>
            </a:r>
            <a:r>
              <a:rPr lang="en-CA" sz="1200" i="1" dirty="0">
                <a:latin typeface="Arial" panose="020B0604020202020204" pitchFamily="34" charset="0"/>
                <a:cs typeface="Arial" panose="020B0604020202020204" pitchFamily="34" charset="0"/>
              </a:rPr>
              <a:t>Ontario Energy Board Act, 1998</a:t>
            </a:r>
            <a:r>
              <a:rPr lang="en-CA" sz="1200" dirty="0">
                <a:latin typeface="Arial" panose="020B0604020202020204" pitchFamily="34" charset="0"/>
                <a:cs typeface="Arial" panose="020B0604020202020204" pitchFamily="34" charset="0"/>
              </a:rPr>
              <a:t>, and/or the 2017 Mandate Letter and other agency business planning processes</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4986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671736"/>
          </a:xfrm>
        </p:spPr>
        <p:txBody>
          <a:bodyPr>
            <a:no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Key Assumptions</a:t>
            </a:r>
            <a:endParaRPr lang="en-CA" sz="2400" b="0" dirty="0"/>
          </a:p>
        </p:txBody>
      </p:sp>
      <p:sp>
        <p:nvSpPr>
          <p:cNvPr id="3" name="TextBox 2"/>
          <p:cNvSpPr txBox="1"/>
          <p:nvPr/>
        </p:nvSpPr>
        <p:spPr>
          <a:xfrm>
            <a:off x="323528" y="1158855"/>
            <a:ext cx="8568952" cy="4070345"/>
          </a:xfrm>
          <a:prstGeom prst="rect">
            <a:avLst/>
          </a:prstGeom>
          <a:noFill/>
        </p:spPr>
        <p:txBody>
          <a:bodyPr wrap="square" rtlCol="0">
            <a:spAutoFit/>
          </a:bodyPr>
          <a:lstStyle/>
          <a:p>
            <a:pPr marL="285750" indent="-285750">
              <a:buFont typeface="Arial" panose="020B0604020202020204" pitchFamily="34" charset="0"/>
              <a:buChar char="•"/>
            </a:pPr>
            <a:r>
              <a:rPr lang="en-CA" sz="1600" dirty="0" smtClean="0">
                <a:latin typeface="Arial" panose="020B0604020202020204" pitchFamily="34" charset="0"/>
                <a:cs typeface="Arial" panose="020B0604020202020204" pitchFamily="34" charset="0"/>
              </a:rPr>
              <a:t>The following slides show potential rate mitigation measures to meet a targeted 25% reduction from the projected residential bill in 2017. </a:t>
            </a:r>
          </a:p>
          <a:p>
            <a:endParaRPr lang="en-CA" sz="1600" dirty="0" smtClean="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400" dirty="0">
                <a:latin typeface="Arial" panose="020B0604020202020204" pitchFamily="34" charset="0"/>
                <a:cs typeface="Arial" panose="020B0604020202020204" pitchFamily="34" charset="0"/>
              </a:rPr>
              <a:t>These residential impacts are based on a forecast for a household connected to Toronto Hydro that consumes 750 kWh per month. </a:t>
            </a:r>
          </a:p>
          <a:p>
            <a:pPr marL="742950" lvl="1" indent="-285750">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Actual ratepayer savings would vary across the province due to differences in </a:t>
            </a:r>
            <a:r>
              <a:rPr lang="en-CA" sz="1400" i="1" dirty="0" smtClean="0">
                <a:latin typeface="Arial" panose="020B0604020202020204" pitchFamily="34" charset="0"/>
                <a:cs typeface="Arial" panose="020B0604020202020204" pitchFamily="34" charset="0"/>
              </a:rPr>
              <a:t>current prices</a:t>
            </a:r>
            <a:r>
              <a:rPr lang="en-CA" sz="1400" dirty="0" smtClean="0">
                <a:latin typeface="Arial" panose="020B0604020202020204" pitchFamily="34" charset="0"/>
                <a:cs typeface="Arial" panose="020B0604020202020204" pitchFamily="34" charset="0"/>
              </a:rPr>
              <a:t>, </a:t>
            </a:r>
            <a:r>
              <a:rPr lang="en-CA" sz="1400" i="1" dirty="0" smtClean="0">
                <a:latin typeface="Arial" panose="020B0604020202020204" pitchFamily="34" charset="0"/>
                <a:cs typeface="Arial" panose="020B0604020202020204" pitchFamily="34" charset="0"/>
              </a:rPr>
              <a:t>distribution rates</a:t>
            </a:r>
            <a:r>
              <a:rPr lang="en-CA" sz="1400" i="1"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and </a:t>
            </a:r>
            <a:r>
              <a:rPr lang="en-CA" sz="1400" i="1" dirty="0" smtClean="0">
                <a:latin typeface="Arial" panose="020B0604020202020204" pitchFamily="34" charset="0"/>
                <a:cs typeface="Arial" panose="020B0604020202020204" pitchFamily="34" charset="0"/>
              </a:rPr>
              <a:t>consumption patterns</a:t>
            </a:r>
            <a:r>
              <a:rPr lang="en-CA" sz="16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CA"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1600" dirty="0" smtClean="0">
                <a:latin typeface="Arial" panose="020B0604020202020204" pitchFamily="34" charset="0"/>
                <a:cs typeface="Arial" panose="020B0604020202020204" pitchFamily="34" charset="0"/>
              </a:rPr>
              <a:t>The impacts are also based on a Global Adjustment (GA) forecast.  Since the GA fluctuates and actuals will vary based on demand, the addition of new generation and natural gas prices.  </a:t>
            </a:r>
          </a:p>
          <a:p>
            <a:pPr marL="742950" lvl="1" indent="-285750">
              <a:buFont typeface="Arial" panose="020B0604020202020204" pitchFamily="34" charset="0"/>
              <a:buChar char="−"/>
            </a:pPr>
            <a:endParaRPr lang="en-CA" sz="105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600" dirty="0" smtClean="0">
                <a:latin typeface="Arial" panose="020B0604020202020204" pitchFamily="34" charset="0"/>
                <a:cs typeface="Arial" panose="020B0604020202020204" pitchFamily="34" charset="0"/>
              </a:rPr>
              <a:t>A “true-up” mechanism will be required to account for the difference between the “estimate” and “actual” GA costs.  </a:t>
            </a:r>
          </a:p>
          <a:p>
            <a:pPr marL="285750" indent="-285750">
              <a:buFont typeface="Arial" panose="020B0604020202020204" pitchFamily="34" charset="0"/>
              <a:buChar char="•"/>
            </a:pPr>
            <a:endParaRPr lang="en-CA"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CA"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05887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2400" b="0" dirty="0" smtClean="0">
                <a:latin typeface="Arial" panose="020B0604020202020204" pitchFamily="34" charset="0"/>
                <a:cs typeface="Arial" panose="020B0604020202020204" pitchFamily="34" charset="0"/>
              </a:rPr>
              <a:t>3. </a:t>
            </a:r>
            <a:r>
              <a:rPr lang="en-CA" sz="2400" b="0" dirty="0">
                <a:latin typeface="Arial" panose="020B0604020202020204" pitchFamily="34" charset="0"/>
                <a:cs typeface="Arial" panose="020B0604020202020204" pitchFamily="34" charset="0"/>
              </a:rPr>
              <a:t>OEB – </a:t>
            </a:r>
            <a:r>
              <a:rPr lang="en-CA" sz="2400" b="0" dirty="0" smtClean="0">
                <a:latin typeface="Arial" panose="020B0604020202020204" pitchFamily="34" charset="0"/>
                <a:cs typeface="Arial" panose="020B0604020202020204" pitchFamily="34" charset="0"/>
              </a:rPr>
              <a:t>LDC </a:t>
            </a:r>
            <a:r>
              <a:rPr lang="en-CA" sz="2400" b="0" dirty="0">
                <a:latin typeface="Arial" panose="020B0604020202020204" pitchFamily="34" charset="0"/>
                <a:cs typeface="Arial" panose="020B0604020202020204" pitchFamily="34" charset="0"/>
              </a:rPr>
              <a:t>Efficiencies and </a:t>
            </a:r>
            <a:r>
              <a:rPr lang="en-CA" sz="2400" b="0" dirty="0" smtClean="0">
                <a:latin typeface="Arial" panose="020B0604020202020204" pitchFamily="34" charset="0"/>
                <a:cs typeface="Arial" panose="020B0604020202020204" pitchFamily="34" charset="0"/>
              </a:rPr>
              <a:t>Rates (Performance Incentives) (cont’d)</a:t>
            </a:r>
            <a:endParaRPr lang="en-CA" sz="2400" b="0"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413278" y="1219200"/>
            <a:ext cx="8407193" cy="5097376"/>
          </a:xfrm>
        </p:spPr>
        <p:txBody>
          <a:bodyPr>
            <a:normAutofit fontScale="77500" lnSpcReduction="20000"/>
          </a:bodyPr>
          <a:lstStyle/>
          <a:p>
            <a:pPr marL="0" lvl="0" indent="0">
              <a:spcBef>
                <a:spcPts val="600"/>
              </a:spcBef>
              <a:spcAft>
                <a:spcPts val="600"/>
              </a:spcAft>
              <a:buNone/>
            </a:pPr>
            <a:r>
              <a:rPr lang="en-CA" b="1" u="sng" dirty="0" smtClean="0">
                <a:latin typeface="Arial" panose="020B0604020202020204" pitchFamily="34" charset="0"/>
                <a:cs typeface="Arial" panose="020B0604020202020204" pitchFamily="34" charset="0"/>
              </a:rPr>
              <a:t>Considerations</a:t>
            </a:r>
          </a:p>
          <a:p>
            <a:pPr marL="0" lvl="0" indent="0">
              <a:spcBef>
                <a:spcPts val="600"/>
              </a:spcBef>
              <a:spcAft>
                <a:spcPts val="600"/>
              </a:spcAft>
              <a:buNone/>
            </a:pPr>
            <a:r>
              <a:rPr lang="en-CA" i="1" dirty="0" smtClean="0">
                <a:latin typeface="Arial" panose="020B0604020202020204" pitchFamily="34" charset="0"/>
                <a:cs typeface="Arial" panose="020B0604020202020204" pitchFamily="34" charset="0"/>
              </a:rPr>
              <a:t>Sector:</a:t>
            </a:r>
          </a:p>
          <a:p>
            <a:pPr lvl="0">
              <a:spcBef>
                <a:spcPts val="600"/>
              </a:spcBef>
              <a:spcAft>
                <a:spcPts val="600"/>
              </a:spcAft>
            </a:pPr>
            <a:r>
              <a:rPr lang="en-CA" dirty="0" smtClean="0">
                <a:latin typeface="Arial" panose="020B0604020202020204" pitchFamily="34" charset="0"/>
                <a:cs typeface="Arial" panose="020B0604020202020204" pitchFamily="34" charset="0"/>
              </a:rPr>
              <a:t>Exact bill reduction levels are unknown, but real OM&amp;A and some capital cost avoidance can reasonably be expected.</a:t>
            </a:r>
          </a:p>
          <a:p>
            <a:pPr lvl="0">
              <a:spcBef>
                <a:spcPts val="600"/>
              </a:spcBef>
              <a:spcAft>
                <a:spcPts val="600"/>
              </a:spcAft>
            </a:pPr>
            <a:r>
              <a:rPr lang="en-CA" dirty="0" smtClean="0">
                <a:latin typeface="Arial" panose="020B0604020202020204" pitchFamily="34" charset="0"/>
                <a:cs typeface="Arial" panose="020B0604020202020204" pitchFamily="34" charset="0"/>
              </a:rPr>
              <a:t>Could indirectly incent consolidation if LDCs feel they are unable to adequately manage their assets in light of tightening requirements.</a:t>
            </a:r>
          </a:p>
          <a:p>
            <a:pPr lvl="0">
              <a:spcBef>
                <a:spcPts val="600"/>
              </a:spcBef>
              <a:spcAft>
                <a:spcPts val="600"/>
              </a:spcAft>
            </a:pPr>
            <a:r>
              <a:rPr lang="en-CA" dirty="0" smtClean="0">
                <a:latin typeface="Arial" panose="020B0604020202020204" pitchFamily="34" charset="0"/>
                <a:cs typeface="Arial" panose="020B0604020202020204" pitchFamily="34" charset="0"/>
              </a:rPr>
              <a:t>Any initiatives that have a direct impact on LDC profitability could affect the value of Hydro One.</a:t>
            </a:r>
          </a:p>
          <a:p>
            <a:pPr lvl="0">
              <a:spcBef>
                <a:spcPts val="600"/>
              </a:spcBef>
              <a:spcAft>
                <a:spcPts val="600"/>
              </a:spcAft>
            </a:pPr>
            <a:r>
              <a:rPr lang="en-CA" dirty="0" smtClean="0">
                <a:latin typeface="Arial" panose="020B0604020202020204" pitchFamily="34" charset="0"/>
                <a:cs typeface="Arial" panose="020B0604020202020204" pitchFamily="34" charset="0"/>
              </a:rPr>
              <a:t>There is a tension between requiring productivity enhancements and creating firm performance standards.  LDCs have to invest to maintain system levels, but also finding cost efficiencies, which is an incentive for innovation. The Ministry and the OEB may have to also explore reducing regulatory burden/barriers on LDCs so they have the tools available to satisfy new performance expectations.</a:t>
            </a:r>
          </a:p>
          <a:p>
            <a:pPr marL="0" lvl="0" indent="0">
              <a:spcBef>
                <a:spcPts val="600"/>
              </a:spcBef>
              <a:spcAft>
                <a:spcPts val="600"/>
              </a:spcAft>
              <a:buNone/>
            </a:pPr>
            <a:r>
              <a:rPr lang="en-CA" i="1" dirty="0" smtClean="0">
                <a:latin typeface="Arial" panose="020B0604020202020204" pitchFamily="34" charset="0"/>
                <a:cs typeface="Arial" panose="020B0604020202020204" pitchFamily="34" charset="0"/>
              </a:rPr>
              <a:t>Regulatory:</a:t>
            </a:r>
          </a:p>
          <a:p>
            <a:pPr lvl="0">
              <a:spcBef>
                <a:spcPts val="600"/>
              </a:spcBef>
              <a:spcAft>
                <a:spcPts val="600"/>
              </a:spcAft>
            </a:pPr>
            <a:r>
              <a:rPr lang="en-CA" dirty="0" smtClean="0">
                <a:latin typeface="Arial" panose="020B0604020202020204" pitchFamily="34" charset="0"/>
                <a:cs typeface="Arial" panose="020B0604020202020204" pitchFamily="34" charset="0"/>
              </a:rPr>
              <a:t>The OEB is the electricity distribution sector’s independent regulator and as such is responsible for establishing rate-setting mechanisms in line with its statutory objectives.</a:t>
            </a:r>
          </a:p>
          <a:p>
            <a:pPr lvl="1">
              <a:spcBef>
                <a:spcPts val="60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Ministry would engage with OEB to align on approach, and provide only high-level direction so as to respect OEB’s role in determining implementation specifics.</a:t>
            </a:r>
          </a:p>
          <a:p>
            <a:pPr lvl="1">
              <a:spcBef>
                <a:spcPts val="60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OEB would likely need to conduct policy hearings and stakeholder consultations on these initiatives, though Ministry could request new rules be in place for next major LDC rate cycle.</a:t>
            </a:r>
          </a:p>
          <a:p>
            <a:pPr lvl="0">
              <a:spcBef>
                <a:spcPts val="600"/>
              </a:spcBef>
              <a:spcAft>
                <a:spcPts val="600"/>
              </a:spcAft>
            </a:pPr>
            <a:r>
              <a:rPr lang="en-CA" dirty="0" smtClean="0">
                <a:latin typeface="Arial" panose="020B0604020202020204" pitchFamily="34" charset="0"/>
                <a:cs typeface="Arial" panose="020B0604020202020204" pitchFamily="34" charset="0"/>
              </a:rPr>
              <a:t>LDCs are resistant to peer comparison for a variety of historical and service territory issues. OEB econometric analysis has generally supported limiting peer comparisons. As comparisons would be an important component of benchmarking performance standards, the Ministry may experience sector pushback.</a:t>
            </a:r>
          </a:p>
          <a:p>
            <a:pPr lvl="0">
              <a:spcBef>
                <a:spcPts val="600"/>
              </a:spcBef>
              <a:spcAft>
                <a:spcPts val="600"/>
              </a:spcAft>
            </a:pPr>
            <a:r>
              <a:rPr lang="en-CA" dirty="0" smtClean="0">
                <a:latin typeface="Arial" panose="020B0604020202020204" pitchFamily="34" charset="0"/>
                <a:cs typeface="Arial" panose="020B0604020202020204" pitchFamily="34" charset="0"/>
              </a:rPr>
              <a:t>Updating rate-setting mechanisms and regulatory processes could create regulatory uncertainty and limit LDC activity. The OEB has revised its processes multiple times over the past 15 years.</a:t>
            </a:r>
            <a:endParaRPr lang="en-CA"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58718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720080"/>
          </a:xfrm>
        </p:spPr>
        <p:txBody>
          <a:bodyPr>
            <a:noAutofit/>
          </a:bodyPr>
          <a:lstStyle/>
          <a:p>
            <a:r>
              <a:rPr lang="en-CA" sz="2400" b="0" dirty="0" smtClean="0">
                <a:latin typeface="Arial" pitchFamily="34" charset="0"/>
                <a:cs typeface="Arial" pitchFamily="34" charset="0"/>
              </a:rPr>
              <a:t>4.  OPG –</a:t>
            </a:r>
            <a:r>
              <a:rPr lang="en-CA" sz="2400" b="0" dirty="0">
                <a:latin typeface="Arial" pitchFamily="34" charset="0"/>
                <a:cs typeface="Arial" pitchFamily="34" charset="0"/>
              </a:rPr>
              <a:t> </a:t>
            </a:r>
            <a:r>
              <a:rPr lang="en-CA" sz="2400" b="0" dirty="0" smtClean="0">
                <a:latin typeface="Arial" pitchFamily="34" charset="0"/>
                <a:cs typeface="Arial" pitchFamily="34" charset="0"/>
              </a:rPr>
              <a:t>Operational Efficiencies</a:t>
            </a:r>
            <a:endParaRPr lang="en-CA" b="0" dirty="0">
              <a:latin typeface="Arial" pitchFamily="34" charset="0"/>
              <a:cs typeface="Arial" pitchFamily="34" charset="0"/>
            </a:endParaRPr>
          </a:p>
        </p:txBody>
      </p:sp>
      <p:sp>
        <p:nvSpPr>
          <p:cNvPr id="3" name="Content Placeholder 2"/>
          <p:cNvSpPr>
            <a:spLocks noGrp="1"/>
          </p:cNvSpPr>
          <p:nvPr>
            <p:ph idx="1"/>
          </p:nvPr>
        </p:nvSpPr>
        <p:spPr>
          <a:xfrm>
            <a:off x="603058" y="1196752"/>
            <a:ext cx="8507288" cy="5070544"/>
          </a:xfrm>
        </p:spPr>
        <p:txBody>
          <a:bodyPr>
            <a:noAutofit/>
          </a:bodyPr>
          <a:lstStyle/>
          <a:p>
            <a:pPr>
              <a:spcAft>
                <a:spcPts val="400"/>
              </a:spcAft>
            </a:pPr>
            <a:r>
              <a:rPr lang="en-US" sz="1100" dirty="0" smtClean="0">
                <a:latin typeface="Arial" panose="020B0604020202020204" pitchFamily="34" charset="0"/>
                <a:cs typeface="Arial" panose="020B0604020202020204" pitchFamily="34" charset="0"/>
              </a:rPr>
              <a:t>Provide expectation that OPG meet more aggressive cost targets, improving efficiency by ~$3/Megawatt hour (</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a:t>
            </a:r>
            <a:endParaRPr lang="en-CA" sz="1050" b="1" u="sng" dirty="0" smtClean="0">
              <a:latin typeface="Arial" panose="020B0604020202020204" pitchFamily="34" charset="0"/>
              <a:cs typeface="Arial" panose="020B0604020202020204" pitchFamily="34" charset="0"/>
            </a:endParaRPr>
          </a:p>
          <a:p>
            <a:pPr marL="0" indent="0">
              <a:spcAft>
                <a:spcPts val="400"/>
              </a:spcAft>
              <a:buNone/>
            </a:pPr>
            <a:r>
              <a:rPr lang="en-CA" sz="1100" b="1" u="sng" dirty="0" smtClean="0">
                <a:latin typeface="Arial" panose="020B0604020202020204" pitchFamily="34" charset="0"/>
                <a:cs typeface="Arial" panose="020B0604020202020204" pitchFamily="34" charset="0"/>
              </a:rPr>
              <a:t>Considerations</a:t>
            </a:r>
            <a:endParaRPr lang="en-CA" sz="1100" b="1" u="sng" dirty="0">
              <a:latin typeface="Arial" panose="020B0604020202020204" pitchFamily="34" charset="0"/>
              <a:cs typeface="Arial" panose="020B0604020202020204" pitchFamily="34" charset="0"/>
            </a:endParaRPr>
          </a:p>
          <a:p>
            <a:pPr>
              <a:spcAft>
                <a:spcPts val="400"/>
              </a:spcAft>
            </a:pPr>
            <a:r>
              <a:rPr lang="en-US" sz="1100" dirty="0" smtClean="0">
                <a:latin typeface="Arial" panose="020B0604020202020204" pitchFamily="34" charset="0"/>
                <a:cs typeface="Arial" panose="020B0604020202020204" pitchFamily="34" charset="0"/>
              </a:rPr>
              <a:t>OPG recently submitted its 2017-19 business plan to the Province for concurrence.  That plan includes the following:</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Enterprise total generating cost increasing from $48/</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in 2016 to an average of $55/</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over the plan period.</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An average residential monthly bill increases of $1.05/month annually from 2017-2021.</a:t>
            </a:r>
          </a:p>
          <a:p>
            <a:pPr>
              <a:spcAft>
                <a:spcPts val="400"/>
              </a:spcAft>
            </a:pPr>
            <a:r>
              <a:rPr lang="en-US" sz="1100" dirty="0" smtClean="0">
                <a:latin typeface="Arial" panose="020B0604020202020204" pitchFamily="34" charset="0"/>
                <a:cs typeface="Arial" panose="020B0604020202020204" pitchFamily="34" charset="0"/>
              </a:rPr>
              <a:t>Much of this increase is due to the Darlington refurbishment project, which increases costs and reduces OPG’s generation over the planning period.</a:t>
            </a:r>
          </a:p>
          <a:p>
            <a:pPr>
              <a:spcAft>
                <a:spcPts val="400"/>
              </a:spcAft>
            </a:pPr>
            <a:r>
              <a:rPr lang="en-US" sz="1100" dirty="0" smtClean="0">
                <a:latin typeface="Arial" panose="020B0604020202020204" pitchFamily="34" charset="0"/>
                <a:cs typeface="Arial" panose="020B0604020202020204" pitchFamily="34" charset="0"/>
              </a:rPr>
              <a:t>OPG has also shared its stretch targets for total cost of generation, which average $52/</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over the 2017-19 plan, a ~$3/</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reduction (5-6%) relative </a:t>
            </a:r>
            <a:r>
              <a:rPr lang="en-US" sz="1100" dirty="0" smtClean="0">
                <a:latin typeface="Arial" panose="020B0604020202020204" pitchFamily="34" charset="0"/>
                <a:cs typeface="Arial" panose="020B0604020202020204" pitchFamily="34" charset="0"/>
              </a:rPr>
              <a:t>to its $55/</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business plan targets. </a:t>
            </a:r>
          </a:p>
          <a:p>
            <a:pPr>
              <a:spcAft>
                <a:spcPts val="400"/>
              </a:spcAft>
            </a:pPr>
            <a:r>
              <a:rPr lang="en-US" sz="1100" dirty="0" smtClean="0">
                <a:latin typeface="Arial" panose="020B0604020202020204" pitchFamily="34" charset="0"/>
                <a:cs typeface="Arial" panose="020B0604020202020204" pitchFamily="34" charset="0"/>
              </a:rPr>
              <a:t>The Province could provide instructions to OPG to focus on its stretch target as part of the Minister’s Concurrence letter.  This is a public document that OEB would likely review and incorporate as part of OPG’s current rate application.</a:t>
            </a:r>
          </a:p>
          <a:p>
            <a:pPr>
              <a:spcAft>
                <a:spcPts val="400"/>
              </a:spcAft>
            </a:pPr>
            <a:r>
              <a:rPr lang="en-US" sz="1100" dirty="0" smtClean="0">
                <a:latin typeface="Arial" panose="020B0604020202020204" pitchFamily="34" charset="0"/>
                <a:cs typeface="Arial" panose="020B0604020202020204" pitchFamily="34" charset="0"/>
              </a:rPr>
              <a:t>Consistent with regulations under the </a:t>
            </a:r>
            <a:r>
              <a:rPr lang="en-US" sz="1100" i="1" dirty="0" smtClean="0">
                <a:latin typeface="Arial" panose="020B0604020202020204" pitchFamily="34" charset="0"/>
                <a:cs typeface="Arial" panose="020B0604020202020204" pitchFamily="34" charset="0"/>
              </a:rPr>
              <a:t>Ontario Energy Board Act</a:t>
            </a:r>
            <a:r>
              <a:rPr lang="en-US" sz="1100" dirty="0" smtClean="0">
                <a:latin typeface="Arial" panose="020B0604020202020204" pitchFamily="34" charset="0"/>
                <a:cs typeface="Arial" panose="020B0604020202020204" pitchFamily="34" charset="0"/>
              </a:rPr>
              <a:t>, OPG is seeking smoothed rates for nuclear as part of its 2017-2021 rate application.  </a:t>
            </a:r>
          </a:p>
          <a:p>
            <a:pPr lvl="1">
              <a:spcAft>
                <a:spcPts val="400"/>
              </a:spcAft>
              <a:buFont typeface="Arial" pitchFamily="34" charset="0"/>
              <a:buChar char="−"/>
            </a:pPr>
            <a:r>
              <a:rPr lang="en-US" sz="1000" dirty="0" smtClean="0">
                <a:latin typeface="Arial" pitchFamily="34" charset="0"/>
                <a:cs typeface="Arial" pitchFamily="34" charset="0"/>
              </a:rPr>
              <a:t>As a result, the benefit to ratepayers of reducing generation costs is uncertain.  </a:t>
            </a:r>
          </a:p>
          <a:p>
            <a:pPr lvl="1">
              <a:spcAft>
                <a:spcPts val="400"/>
              </a:spcAft>
              <a:buFont typeface="Arial" pitchFamily="34" charset="0"/>
              <a:buChar char="−"/>
            </a:pPr>
            <a:r>
              <a:rPr lang="en-US" sz="1000" dirty="0" smtClean="0">
                <a:latin typeface="Arial" pitchFamily="34" charset="0"/>
                <a:cs typeface="Arial" pitchFamily="34" charset="0"/>
              </a:rPr>
              <a:t>Given that the application extends beyond the business plan period, and to ensure OPG does not delay costs beyond the planning horizon, the Province may want to provide additional direction for out year expenditures.</a:t>
            </a:r>
          </a:p>
          <a:p>
            <a:pPr>
              <a:spcAft>
                <a:spcPts val="400"/>
              </a:spcAft>
            </a:pPr>
            <a:r>
              <a:rPr lang="en-US" sz="1100" dirty="0" smtClean="0">
                <a:latin typeface="Arial" pitchFamily="34" charset="0"/>
                <a:cs typeface="Arial" pitchFamily="34" charset="0"/>
              </a:rPr>
              <a:t>If OPG is unable to meet more aggressive cost targets, this could impact net income, and the Province’s fiscal plan.</a:t>
            </a:r>
          </a:p>
          <a:p>
            <a:pPr lvl="1">
              <a:spcAft>
                <a:spcPts val="400"/>
              </a:spcAft>
              <a:buFont typeface="Arial" pitchFamily="34" charset="0"/>
              <a:buChar char="−"/>
            </a:pPr>
            <a:r>
              <a:rPr lang="en-US" sz="1000" dirty="0" smtClean="0">
                <a:latin typeface="Arial" pitchFamily="34" charset="0"/>
                <a:cs typeface="Arial" pitchFamily="34" charset="0"/>
              </a:rPr>
              <a:t>The total cost of $3/</a:t>
            </a:r>
            <a:r>
              <a:rPr lang="en-US" sz="1000" dirty="0" err="1" smtClean="0">
                <a:latin typeface="Arial" pitchFamily="34" charset="0"/>
                <a:cs typeface="Arial" pitchFamily="34" charset="0"/>
              </a:rPr>
              <a:t>MWh</a:t>
            </a:r>
            <a:r>
              <a:rPr lang="en-US" sz="1000" dirty="0" smtClean="0">
                <a:latin typeface="Arial" pitchFamily="34" charset="0"/>
                <a:cs typeface="Arial" pitchFamily="34" charset="0"/>
              </a:rPr>
              <a:t> based on OPG’s forecast production of 74 </a:t>
            </a:r>
            <a:r>
              <a:rPr lang="en-US" sz="1000" dirty="0" err="1" smtClean="0">
                <a:latin typeface="Arial" pitchFamily="34" charset="0"/>
                <a:cs typeface="Arial" pitchFamily="34" charset="0"/>
              </a:rPr>
              <a:t>TWh</a:t>
            </a:r>
            <a:r>
              <a:rPr lang="en-US" sz="1000" dirty="0" smtClean="0">
                <a:latin typeface="Arial" pitchFamily="34" charset="0"/>
                <a:cs typeface="Arial" pitchFamily="34" charset="0"/>
              </a:rPr>
              <a:t>/</a:t>
            </a:r>
            <a:r>
              <a:rPr lang="en-US" sz="1000" dirty="0" err="1" smtClean="0">
                <a:latin typeface="Arial" pitchFamily="34" charset="0"/>
                <a:cs typeface="Arial" pitchFamily="34" charset="0"/>
              </a:rPr>
              <a:t>yr</a:t>
            </a:r>
            <a:r>
              <a:rPr lang="en-US" sz="1000" dirty="0" smtClean="0">
                <a:latin typeface="Arial" pitchFamily="34" charset="0"/>
                <a:cs typeface="Arial" pitchFamily="34" charset="0"/>
              </a:rPr>
              <a:t> is about $240 million per year. </a:t>
            </a:r>
          </a:p>
          <a:p>
            <a:pPr>
              <a:spcAft>
                <a:spcPts val="400"/>
              </a:spcAft>
            </a:pPr>
            <a:r>
              <a:rPr lang="en-US" sz="1100" dirty="0" smtClean="0">
                <a:latin typeface="Arial" pitchFamily="34" charset="0"/>
                <a:cs typeface="Arial" pitchFamily="34" charset="0"/>
              </a:rPr>
              <a:t>The Province could work with OPG to craft language in the concurrence letter in order to avoid setting unintended precedents for future rate application processes.</a:t>
            </a:r>
          </a:p>
        </p:txBody>
      </p:sp>
    </p:spTree>
    <p:extLst>
      <p:ext uri="{BB962C8B-B14F-4D97-AF65-F5344CB8AC3E}">
        <p14:creationId xmlns:p14="http://schemas.microsoft.com/office/powerpoint/2010/main" val="23819546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anose="020B0604020202020204" pitchFamily="34" charset="0"/>
                <a:cs typeface="Arial" panose="020B0604020202020204" pitchFamily="34" charset="0"/>
              </a:rPr>
              <a:t>5.  IESO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Market Renewal</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124744"/>
            <a:ext cx="8424936" cy="5306144"/>
          </a:xfrm>
        </p:spPr>
        <p:txBody>
          <a:bodyPr>
            <a:noAutofit/>
          </a:bodyPr>
          <a:lstStyle/>
          <a:p>
            <a:r>
              <a:rPr lang="en-CA" sz="1200" dirty="0" smtClean="0">
                <a:latin typeface="Arial" pitchFamily="34" charset="0"/>
                <a:cs typeface="Arial" pitchFamily="34" charset="0"/>
              </a:rPr>
              <a:t>Continue to move forward with Independent Electricity System Operator’s (IESO) Market Renewal initiatives</a:t>
            </a:r>
            <a:r>
              <a:rPr lang="en-US" sz="1200" dirty="0" smtClean="0">
                <a:latin typeface="Arial" pitchFamily="34" charset="0"/>
                <a:cs typeface="Arial" pitchFamily="34" charset="0"/>
              </a:rPr>
              <a:t>:</a:t>
            </a:r>
            <a:endParaRPr lang="en-CA" sz="1200" dirty="0">
              <a:latin typeface="Arial" pitchFamily="34" charset="0"/>
              <a:cs typeface="Arial" pitchFamily="34" charset="0"/>
            </a:endParaRPr>
          </a:p>
          <a:p>
            <a:pPr lvl="1">
              <a:spcBef>
                <a:spcPts val="600"/>
              </a:spcBef>
              <a:spcAft>
                <a:spcPts val="600"/>
              </a:spcAft>
              <a:buFont typeface="Arial" pitchFamily="34" charset="0"/>
              <a:buChar char="−"/>
            </a:pPr>
            <a:r>
              <a:rPr lang="en-CA" sz="1100" dirty="0">
                <a:latin typeface="Arial" pitchFamily="34" charset="0"/>
                <a:cs typeface="Arial" pitchFamily="34" charset="0"/>
              </a:rPr>
              <a:t>Market Renewal encompasses projects such as a single-schedule system (from the current two-schedule system), more frequent intertie scheduling to better align with other jurisdictions and a day-ahead market</a:t>
            </a:r>
            <a:r>
              <a:rPr lang="en-CA" sz="1100" dirty="0" smtClean="0">
                <a:latin typeface="Arial" pitchFamily="34" charset="0"/>
                <a:cs typeface="Arial" pitchFamily="34" charset="0"/>
              </a:rPr>
              <a:t>. There will be up front capital costs to enable the initiative. IESO is currently assessing these costs.  </a:t>
            </a:r>
            <a:endParaRPr lang="en-CA" sz="1100" b="1" dirty="0" smtClean="0">
              <a:latin typeface="Arial" pitchFamily="34" charset="0"/>
              <a:cs typeface="Arial" pitchFamily="34" charset="0"/>
            </a:endParaRPr>
          </a:p>
          <a:p>
            <a:pPr lvl="1">
              <a:spcBef>
                <a:spcPts val="600"/>
              </a:spcBef>
              <a:spcAft>
                <a:spcPts val="600"/>
              </a:spcAft>
              <a:buFont typeface="Arial" pitchFamily="34" charset="0"/>
              <a:buChar char="−"/>
            </a:pPr>
            <a:r>
              <a:rPr lang="en-CA" sz="1100" dirty="0" smtClean="0">
                <a:latin typeface="Arial" pitchFamily="34" charset="0"/>
                <a:cs typeface="Arial" pitchFamily="34" charset="0"/>
              </a:rPr>
              <a:t>Moving to “technology-agnostic” procurements will provide new opportunities for innovation and modernization and ensure ratepayers receive the best prices possible.</a:t>
            </a:r>
          </a:p>
          <a:p>
            <a:pPr marL="0" indent="0">
              <a:buNone/>
            </a:pPr>
            <a:r>
              <a:rPr lang="en-CA" sz="1200" b="1" u="sng" dirty="0" smtClean="0">
                <a:latin typeface="Arial" pitchFamily="34" charset="0"/>
                <a:cs typeface="Arial" pitchFamily="34" charset="0"/>
              </a:rPr>
              <a:t>Considerations</a:t>
            </a:r>
          </a:p>
          <a:p>
            <a:r>
              <a:rPr lang="en-CA" sz="1200" dirty="0" smtClean="0">
                <a:latin typeface="Arial" pitchFamily="34" charset="0"/>
                <a:cs typeface="Arial" pitchFamily="34" charset="0"/>
              </a:rPr>
              <a:t>Changes </a:t>
            </a:r>
            <a:r>
              <a:rPr lang="en-CA" sz="1200" dirty="0">
                <a:latin typeface="Arial" pitchFamily="34" charset="0"/>
                <a:cs typeface="Arial" pitchFamily="34" charset="0"/>
              </a:rPr>
              <a:t>related to </a:t>
            </a:r>
            <a:r>
              <a:rPr lang="en-CA" sz="1200" dirty="0" smtClean="0">
                <a:latin typeface="Arial" pitchFamily="34" charset="0"/>
                <a:cs typeface="Arial" pitchFamily="34" charset="0"/>
              </a:rPr>
              <a:t>IESO’s Market </a:t>
            </a:r>
            <a:r>
              <a:rPr lang="en-CA" sz="1200" dirty="0">
                <a:latin typeface="Arial" pitchFamily="34" charset="0"/>
                <a:cs typeface="Arial" pitchFamily="34" charset="0"/>
              </a:rPr>
              <a:t>Renewal initiatives, reflected in HOEP and uplifts, are estimated to save up to $300 million per year</a:t>
            </a:r>
            <a:r>
              <a:rPr lang="en-CA" sz="1200" dirty="0" smtClean="0">
                <a:latin typeface="Arial" pitchFamily="34" charset="0"/>
                <a:cs typeface="Arial" pitchFamily="34" charset="0"/>
              </a:rPr>
              <a:t>, starting in 2021, </a:t>
            </a:r>
            <a:r>
              <a:rPr lang="en-CA" sz="1200" dirty="0">
                <a:latin typeface="Arial" pitchFamily="34" charset="0"/>
                <a:cs typeface="Arial" pitchFamily="34" charset="0"/>
              </a:rPr>
              <a:t>leading to a reduction of: </a:t>
            </a:r>
          </a:p>
          <a:p>
            <a:pPr lvl="1">
              <a:spcBef>
                <a:spcPts val="600"/>
              </a:spcBef>
              <a:spcAft>
                <a:spcPts val="600"/>
              </a:spcAft>
              <a:buFont typeface="Arial" pitchFamily="34" charset="0"/>
              <a:buChar char="−"/>
            </a:pPr>
            <a:r>
              <a:rPr lang="en-CA" sz="1100" dirty="0">
                <a:latin typeface="Arial" pitchFamily="34" charset="0"/>
                <a:cs typeface="Arial" pitchFamily="34" charset="0"/>
              </a:rPr>
              <a:t>About $</a:t>
            </a:r>
            <a:r>
              <a:rPr lang="en-CA" sz="1100" dirty="0" smtClean="0">
                <a:latin typeface="Arial" pitchFamily="34" charset="0"/>
                <a:cs typeface="Arial" pitchFamily="34" charset="0"/>
              </a:rPr>
              <a:t>1/month </a:t>
            </a:r>
            <a:r>
              <a:rPr lang="en-CA" sz="1100" dirty="0">
                <a:latin typeface="Arial" pitchFamily="34" charset="0"/>
                <a:cs typeface="Arial" pitchFamily="34" charset="0"/>
              </a:rPr>
              <a:t>or </a:t>
            </a:r>
            <a:r>
              <a:rPr lang="en-CA" sz="1100" dirty="0" smtClean="0">
                <a:latin typeface="Arial" pitchFamily="34" charset="0"/>
                <a:cs typeface="Arial" pitchFamily="34" charset="0"/>
              </a:rPr>
              <a:t>less than </a:t>
            </a:r>
            <a:r>
              <a:rPr lang="en-CA" sz="1100" dirty="0">
                <a:latin typeface="Arial" pitchFamily="34" charset="0"/>
                <a:cs typeface="Arial" pitchFamily="34" charset="0"/>
              </a:rPr>
              <a:t>1% at current retail prices for a typical residential bill; and</a:t>
            </a:r>
          </a:p>
          <a:p>
            <a:pPr lvl="1">
              <a:spcBef>
                <a:spcPts val="600"/>
              </a:spcBef>
              <a:spcAft>
                <a:spcPts val="600"/>
              </a:spcAft>
              <a:buFont typeface="Arial" pitchFamily="34" charset="0"/>
              <a:buChar char="−"/>
            </a:pPr>
            <a:r>
              <a:rPr lang="en-CA" sz="1100" dirty="0">
                <a:latin typeface="Arial" pitchFamily="34" charset="0"/>
                <a:cs typeface="Arial" pitchFamily="34" charset="0"/>
              </a:rPr>
              <a:t>About </a:t>
            </a:r>
            <a:r>
              <a:rPr lang="en-CA" sz="1100" dirty="0" smtClean="0">
                <a:latin typeface="Arial" pitchFamily="34" charset="0"/>
                <a:cs typeface="Arial" pitchFamily="34" charset="0"/>
              </a:rPr>
              <a:t>$1.30/</a:t>
            </a:r>
            <a:r>
              <a:rPr lang="en-CA" sz="1100" dirty="0" err="1" smtClean="0">
                <a:latin typeface="Arial" pitchFamily="34" charset="0"/>
                <a:cs typeface="Arial" pitchFamily="34" charset="0"/>
              </a:rPr>
              <a:t>MWh</a:t>
            </a:r>
            <a:r>
              <a:rPr lang="en-CA" sz="1100" dirty="0" smtClean="0">
                <a:latin typeface="Arial" pitchFamily="34" charset="0"/>
                <a:cs typeface="Arial" pitchFamily="34" charset="0"/>
              </a:rPr>
              <a:t> at </a:t>
            </a:r>
            <a:r>
              <a:rPr lang="en-CA" sz="1100" dirty="0">
                <a:latin typeface="Arial" pitchFamily="34" charset="0"/>
                <a:cs typeface="Arial" pitchFamily="34" charset="0"/>
              </a:rPr>
              <a:t>current all-in prices for industrial and SME electricity consumers</a:t>
            </a:r>
            <a:r>
              <a:rPr lang="en-CA" sz="1100" dirty="0" smtClean="0">
                <a:latin typeface="Arial" pitchFamily="34" charset="0"/>
                <a:cs typeface="Arial" pitchFamily="34" charset="0"/>
              </a:rPr>
              <a:t>.</a:t>
            </a:r>
          </a:p>
          <a:p>
            <a:endParaRPr lang="en-US" sz="600" dirty="0" smtClean="0">
              <a:latin typeface="Arial" pitchFamily="34" charset="0"/>
              <a:cs typeface="Arial" pitchFamily="34" charset="0"/>
            </a:endParaRPr>
          </a:p>
          <a:p>
            <a:r>
              <a:rPr lang="en-US" sz="1200" dirty="0" smtClean="0">
                <a:latin typeface="Arial" pitchFamily="34" charset="0"/>
                <a:cs typeface="Arial" pitchFamily="34" charset="0"/>
              </a:rPr>
              <a:t>The </a:t>
            </a:r>
            <a:r>
              <a:rPr lang="en-US" sz="1200" dirty="0">
                <a:latin typeface="Arial" pitchFamily="34" charset="0"/>
                <a:cs typeface="Arial" pitchFamily="34" charset="0"/>
              </a:rPr>
              <a:t>IESO's Market Renewal </a:t>
            </a:r>
            <a:r>
              <a:rPr lang="en-CA" sz="1200" dirty="0">
                <a:latin typeface="Arial" pitchFamily="34" charset="0"/>
                <a:cs typeface="Arial" pitchFamily="34" charset="0"/>
              </a:rPr>
              <a:t>is a broad initiative that will impact </a:t>
            </a:r>
            <a:r>
              <a:rPr lang="en-CA" sz="1200" u="sng" dirty="0">
                <a:latin typeface="Arial" pitchFamily="34" charset="0"/>
                <a:cs typeface="Arial" pitchFamily="34" charset="0"/>
              </a:rPr>
              <a:t>all</a:t>
            </a:r>
            <a:r>
              <a:rPr lang="en-CA" sz="1200" dirty="0">
                <a:latin typeface="Arial" pitchFamily="34" charset="0"/>
                <a:cs typeface="Arial" pitchFamily="34" charset="0"/>
              </a:rPr>
              <a:t> aspects of </a:t>
            </a:r>
            <a:r>
              <a:rPr lang="en-US" sz="1200" dirty="0">
                <a:latin typeface="Arial" pitchFamily="34" charset="0"/>
                <a:cs typeface="Arial" pitchFamily="34" charset="0"/>
              </a:rPr>
              <a:t>Ontario's </a:t>
            </a:r>
            <a:r>
              <a:rPr lang="en-CA" sz="1200" dirty="0">
                <a:latin typeface="Arial" pitchFamily="34" charset="0"/>
                <a:cs typeface="Arial" pitchFamily="34" charset="0"/>
              </a:rPr>
              <a:t>electricity market. Ontario has had a uniform price since market opening. </a:t>
            </a:r>
            <a:r>
              <a:rPr lang="en-US" sz="1200" dirty="0">
                <a:latin typeface="Arial" pitchFamily="34" charset="0"/>
                <a:cs typeface="Arial" pitchFamily="34" charset="0"/>
              </a:rPr>
              <a:t> </a:t>
            </a:r>
          </a:p>
          <a:p>
            <a:endParaRPr lang="en-US" sz="600" dirty="0" smtClean="0">
              <a:latin typeface="Arial" pitchFamily="34" charset="0"/>
              <a:cs typeface="Arial" pitchFamily="34" charset="0"/>
            </a:endParaRPr>
          </a:p>
          <a:p>
            <a:r>
              <a:rPr lang="en-US" sz="1200" dirty="0" smtClean="0">
                <a:latin typeface="Arial" pitchFamily="34" charset="0"/>
                <a:cs typeface="Arial" pitchFamily="34" charset="0"/>
              </a:rPr>
              <a:t>Adopting </a:t>
            </a:r>
            <a:r>
              <a:rPr lang="en-US" sz="1200" dirty="0">
                <a:latin typeface="Arial" pitchFamily="34" charset="0"/>
                <a:cs typeface="Arial" pitchFamily="34" charset="0"/>
              </a:rPr>
              <a:t>a technology-agnostic stance will lower the overall cost of providing electricity service by selecting the most cost-effective resources to fulfill various system needs</a:t>
            </a:r>
            <a:r>
              <a:rPr lang="en-US" sz="1200" dirty="0" smtClean="0">
                <a:latin typeface="Arial" pitchFamily="34" charset="0"/>
                <a:cs typeface="Arial" pitchFamily="34" charset="0"/>
              </a:rPr>
              <a:t>.</a:t>
            </a:r>
          </a:p>
          <a:p>
            <a:endParaRPr lang="en-CA" sz="600" dirty="0" smtClean="0">
              <a:latin typeface="Arial" pitchFamily="34" charset="0"/>
              <a:cs typeface="Arial" pitchFamily="34" charset="0"/>
            </a:endParaRPr>
          </a:p>
          <a:p>
            <a:r>
              <a:rPr lang="en-CA" sz="1200" dirty="0" smtClean="0">
                <a:latin typeface="Arial" pitchFamily="34" charset="0"/>
                <a:cs typeface="Arial" pitchFamily="34" charset="0"/>
              </a:rPr>
              <a:t>The IESO estimates that the total implementation cost – including a 15% contingency and net of avoided costs – will be $150 </a:t>
            </a:r>
            <a:r>
              <a:rPr lang="en-CA" sz="1200" dirty="0">
                <a:latin typeface="Arial" pitchFamily="34" charset="0"/>
                <a:cs typeface="Arial" pitchFamily="34" charset="0"/>
              </a:rPr>
              <a:t>million. The bulk of the costs (capital) would only be recovered once the project has been implemented and as the benefits are being </a:t>
            </a:r>
            <a:r>
              <a:rPr lang="en-CA" sz="1200" dirty="0" smtClean="0">
                <a:latin typeface="Arial" pitchFamily="34" charset="0"/>
                <a:cs typeface="Arial" pitchFamily="34" charset="0"/>
              </a:rPr>
              <a:t>realized.</a:t>
            </a:r>
            <a:endParaRPr lang="en-CA" sz="1200" dirty="0">
              <a:latin typeface="Arial" pitchFamily="34" charset="0"/>
              <a:cs typeface="Arial" pitchFamily="34" charset="0"/>
            </a:endParaRPr>
          </a:p>
          <a:p>
            <a:pPr lvl="1">
              <a:spcBef>
                <a:spcPts val="600"/>
              </a:spcBef>
              <a:spcAft>
                <a:spcPts val="600"/>
              </a:spcAft>
              <a:buFont typeface="Arial" pitchFamily="34" charset="0"/>
              <a:buChar char="−"/>
            </a:pPr>
            <a:endParaRPr lang="en-CA" sz="1200" dirty="0">
              <a:latin typeface="Arial" pitchFamily="34" charset="0"/>
              <a:cs typeface="Arial" pitchFamily="34" charset="0"/>
            </a:endParaRPr>
          </a:p>
          <a:p>
            <a:pPr lvl="1">
              <a:spcBef>
                <a:spcPts val="600"/>
              </a:spcBef>
              <a:spcAft>
                <a:spcPts val="600"/>
              </a:spcAft>
              <a:buFont typeface="Arial" pitchFamily="34" charset="0"/>
              <a:buChar char="−"/>
            </a:pPr>
            <a:endParaRPr lang="en-CA" sz="1200" dirty="0">
              <a:latin typeface="Arial" pitchFamily="34" charset="0"/>
              <a:cs typeface="Arial" pitchFamily="34" charset="0"/>
            </a:endParaRPr>
          </a:p>
        </p:txBody>
      </p:sp>
    </p:spTree>
    <p:extLst>
      <p:ext uri="{BB962C8B-B14F-4D97-AF65-F5344CB8AC3E}">
        <p14:creationId xmlns:p14="http://schemas.microsoft.com/office/powerpoint/2010/main" val="16203512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rmAutofit/>
          </a:bodyPr>
          <a:lstStyle/>
          <a:p>
            <a:r>
              <a:rPr lang="en-CA" sz="2400" b="0" dirty="0">
                <a:latin typeface="Arial" panose="020B0604020202020204" pitchFamily="34" charset="0"/>
                <a:cs typeface="Arial" panose="020B0604020202020204" pitchFamily="34" charset="0"/>
              </a:rPr>
              <a:t>Creating </a:t>
            </a:r>
            <a:r>
              <a:rPr lang="en-CA" sz="2400" b="0" dirty="0" smtClean="0">
                <a:latin typeface="Arial" panose="020B0604020202020204" pitchFamily="34" charset="0"/>
                <a:cs typeface="Arial" panose="020B0604020202020204" pitchFamily="34" charset="0"/>
              </a:rPr>
              <a:t>New Legislative Authority</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68288"/>
            <a:ext cx="8507288" cy="4953000"/>
          </a:xfrm>
        </p:spPr>
        <p:txBody>
          <a:bodyPr>
            <a:noAutofit/>
          </a:bodyPr>
          <a:lstStyle/>
          <a:p>
            <a:pPr marL="0" lvl="1" indent="0">
              <a:spcBef>
                <a:spcPts val="0"/>
              </a:spcBef>
              <a:spcAft>
                <a:spcPts val="600"/>
              </a:spcAft>
              <a:buNone/>
            </a:pPr>
            <a:r>
              <a:rPr lang="en-US" sz="1100" b="1" u="sng" dirty="0">
                <a:latin typeface="Arial" panose="020B0604020202020204" pitchFamily="34" charset="0"/>
                <a:cs typeface="Arial" panose="020B0604020202020204" pitchFamily="34" charset="0"/>
              </a:rPr>
              <a:t>GA Smoothing (Option 1)</a:t>
            </a:r>
          </a:p>
          <a:p>
            <a:pPr marL="280988" lvl="1" indent="-280988">
              <a:spcBef>
                <a:spcPts val="0"/>
              </a:spcBef>
              <a:spcAft>
                <a:spcPts val="600"/>
              </a:spcAft>
              <a:buFont typeface="Arial" panose="020B0604020202020204" pitchFamily="34" charset="0"/>
              <a:buChar char="•"/>
            </a:pPr>
            <a:r>
              <a:rPr lang="en-US" sz="1100" b="1" dirty="0">
                <a:latin typeface="Arial" panose="020B0604020202020204" pitchFamily="34" charset="0"/>
                <a:cs typeface="Arial" panose="020B0604020202020204" pitchFamily="34" charset="0"/>
              </a:rPr>
              <a:t>Amendments to Electricity Act, 1998 (EA) and</a:t>
            </a:r>
            <a:r>
              <a:rPr lang="en-US" sz="1100" b="1" i="1" dirty="0">
                <a:latin typeface="Arial" panose="020B0604020202020204" pitchFamily="34" charset="0"/>
                <a:cs typeface="Arial" panose="020B0604020202020204" pitchFamily="34" charset="0"/>
              </a:rPr>
              <a:t> Ontario Energy Board Act, 1998 </a:t>
            </a:r>
            <a:r>
              <a:rPr lang="en-US" sz="1100" b="1" dirty="0">
                <a:latin typeface="Arial" panose="020B0604020202020204" pitchFamily="34" charset="0"/>
                <a:cs typeface="Arial" panose="020B0604020202020204" pitchFamily="34" charset="0"/>
              </a:rPr>
              <a:t>(OEBA)</a:t>
            </a:r>
            <a:r>
              <a:rPr lang="en-US" sz="1100" b="1" i="1" dirty="0">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The mandate and governance of the borrowing entity, whether OPG, IESO or a new entity, will be addressed through amendments to the EA.  Governance provisions will be designed to address the accounting control indicators.</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The borrowing entity will require authority to recover principle, interest and administrative costs through GA from customers. </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Legislation would </a:t>
            </a:r>
            <a:r>
              <a:rPr lang="en-CA" sz="1050" dirty="0" smtClean="0">
                <a:latin typeface="Arial" panose="020B0604020202020204" pitchFamily="34" charset="0"/>
                <a:cs typeface="Arial" panose="020B0604020202020204" pitchFamily="34" charset="0"/>
              </a:rPr>
              <a:t>authorize </a:t>
            </a:r>
            <a:r>
              <a:rPr lang="en-CA" sz="1050" dirty="0">
                <a:latin typeface="Arial" panose="020B0604020202020204" pitchFamily="34" charset="0"/>
                <a:cs typeface="Arial" panose="020B0604020202020204" pitchFamily="34" charset="0"/>
              </a:rPr>
              <a:t>IESO to collect amounts on behalf of the entity and settle accounts with the new entity as a service provider.</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Regulatory amendments to </a:t>
            </a:r>
            <a:r>
              <a:rPr lang="en-CA" sz="1050" dirty="0" smtClean="0">
                <a:latin typeface="Arial" panose="020B0604020202020204" pitchFamily="34" charset="0"/>
                <a:cs typeface="Arial" panose="020B0604020202020204" pitchFamily="34" charset="0"/>
              </a:rPr>
              <a:t>GA </a:t>
            </a:r>
            <a:r>
              <a:rPr lang="en-CA" sz="1050" dirty="0">
                <a:latin typeface="Arial" panose="020B0604020202020204" pitchFamily="34" charset="0"/>
                <a:cs typeface="Arial" panose="020B0604020202020204" pitchFamily="34" charset="0"/>
              </a:rPr>
              <a:t>Regulations would </a:t>
            </a:r>
            <a:r>
              <a:rPr lang="en-CA" sz="1050" dirty="0" smtClean="0">
                <a:latin typeface="Arial" panose="020B0604020202020204" pitchFamily="34" charset="0"/>
                <a:cs typeface="Arial" panose="020B0604020202020204" pitchFamily="34" charset="0"/>
              </a:rPr>
              <a:t>require </a:t>
            </a:r>
            <a:r>
              <a:rPr lang="en-CA" sz="1050" dirty="0">
                <a:latin typeface="Arial" panose="020B0604020202020204" pitchFamily="34" charset="0"/>
                <a:cs typeface="Arial" panose="020B0604020202020204" pitchFamily="34" charset="0"/>
              </a:rPr>
              <a:t>IESO to: </a:t>
            </a:r>
          </a:p>
          <a:p>
            <a:pPr marL="1143000" lvl="3" indent="-285750">
              <a:spcBef>
                <a:spcPts val="0"/>
              </a:spcBef>
              <a:spcAft>
                <a:spcPts val="600"/>
              </a:spcAft>
              <a:buFont typeface="Courier New" panose="02070309020205020404" pitchFamily="49" charset="0"/>
              <a:buChar char="o"/>
            </a:pPr>
            <a:r>
              <a:rPr lang="en-CA" sz="900" dirty="0" smtClean="0">
                <a:latin typeface="Arial" panose="020B0604020202020204" pitchFamily="34" charset="0"/>
                <a:cs typeface="Arial" panose="020B0604020202020204" pitchFamily="34" charset="0"/>
              </a:rPr>
              <a:t>Separately </a:t>
            </a:r>
            <a:r>
              <a:rPr lang="en-CA" sz="900" dirty="0">
                <a:latin typeface="Arial" panose="020B0604020202020204" pitchFamily="34" charset="0"/>
                <a:cs typeface="Arial" panose="020B0604020202020204" pitchFamily="34" charset="0"/>
              </a:rPr>
              <a:t>settle and track amounts received from the borrowing entity to lower </a:t>
            </a:r>
            <a:r>
              <a:rPr lang="en-CA" sz="900" dirty="0" smtClean="0">
                <a:latin typeface="Arial" panose="020B0604020202020204" pitchFamily="34" charset="0"/>
                <a:cs typeface="Arial" panose="020B0604020202020204" pitchFamily="34" charset="0"/>
              </a:rPr>
              <a:t>GA </a:t>
            </a:r>
            <a:r>
              <a:rPr lang="en-CA" sz="900" dirty="0">
                <a:latin typeface="Arial" panose="020B0604020202020204" pitchFamily="34" charset="0"/>
                <a:cs typeface="Arial" panose="020B0604020202020204" pitchFamily="34" charset="0"/>
              </a:rPr>
              <a:t>(including maintaining variance accounts). </a:t>
            </a:r>
          </a:p>
          <a:p>
            <a:pPr marL="1143000" lvl="3" indent="-285750">
              <a:spcBef>
                <a:spcPts val="0"/>
              </a:spcBef>
              <a:spcAft>
                <a:spcPts val="600"/>
              </a:spcAft>
              <a:buFont typeface="Courier New" panose="02070309020205020404" pitchFamily="49" charset="0"/>
              <a:buChar char="o"/>
            </a:pPr>
            <a:r>
              <a:rPr lang="en-CA" sz="900" dirty="0" smtClean="0">
                <a:latin typeface="Arial" panose="020B0604020202020204" pitchFamily="34" charset="0"/>
                <a:cs typeface="Arial" panose="020B0604020202020204" pitchFamily="34" charset="0"/>
              </a:rPr>
              <a:t>Separately </a:t>
            </a:r>
            <a:r>
              <a:rPr lang="en-CA" sz="900" dirty="0">
                <a:latin typeface="Arial" panose="020B0604020202020204" pitchFamily="34" charset="0"/>
                <a:cs typeface="Arial" panose="020B0604020202020204" pitchFamily="34" charset="0"/>
              </a:rPr>
              <a:t>settle and track amounts paid back to the entity (including maintaining variance accounts).  </a:t>
            </a:r>
          </a:p>
          <a:p>
            <a:pPr marL="1143000" lvl="3" indent="-285750">
              <a:spcBef>
                <a:spcPts val="0"/>
              </a:spcBef>
              <a:spcAft>
                <a:spcPts val="600"/>
              </a:spcAft>
              <a:buFont typeface="Courier New" panose="02070309020205020404" pitchFamily="49" charset="0"/>
              <a:buChar char="o"/>
            </a:pPr>
            <a:r>
              <a:rPr lang="en-CA" sz="900" dirty="0">
                <a:latin typeface="Arial" panose="020B0604020202020204" pitchFamily="34" charset="0"/>
                <a:cs typeface="Arial" panose="020B0604020202020204" pitchFamily="34" charset="0"/>
              </a:rPr>
              <a:t>Distributors collect from consumers and settle with IESO. Generators could receive amounts from IESO.  </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OEBA-related amendments would allow for OEB oversight.  Light touch would focus on the borrowing entity’s recovery of administrative costs and its calculation of amounts owing in a period.  Heavy touch would give OEB the discretion to determine repayment over time.</a:t>
            </a:r>
          </a:p>
          <a:p>
            <a:pPr marL="0" indent="-400050">
              <a:spcBef>
                <a:spcPts val="0"/>
              </a:spcBef>
              <a:spcAft>
                <a:spcPts val="600"/>
              </a:spcAft>
              <a:buNone/>
            </a:pPr>
            <a:endParaRPr lang="en-US" sz="100" b="1" dirty="0" smtClean="0">
              <a:latin typeface="Arial" panose="020B0604020202020204" pitchFamily="34" charset="0"/>
              <a:cs typeface="Arial" panose="020B0604020202020204" pitchFamily="34" charset="0"/>
            </a:endParaRPr>
          </a:p>
          <a:p>
            <a:pPr marL="0" indent="-400050">
              <a:spcBef>
                <a:spcPts val="0"/>
              </a:spcBef>
              <a:spcAft>
                <a:spcPts val="600"/>
              </a:spcAft>
              <a:buNone/>
            </a:pPr>
            <a:r>
              <a:rPr lang="en-US" sz="1100" b="1" u="sng" dirty="0" smtClean="0">
                <a:latin typeface="Arial" panose="020B0604020202020204" pitchFamily="34" charset="0"/>
                <a:cs typeface="Arial" panose="020B0604020202020204" pitchFamily="34" charset="0"/>
              </a:rPr>
              <a:t>Electricity </a:t>
            </a:r>
            <a:r>
              <a:rPr lang="en-US" sz="1100" b="1" u="sng" dirty="0">
                <a:latin typeface="Arial" panose="020B0604020202020204" pitchFamily="34" charset="0"/>
                <a:cs typeface="Arial" panose="020B0604020202020204" pitchFamily="34" charset="0"/>
              </a:rPr>
              <a:t>Support Programs (Option 2)</a:t>
            </a:r>
          </a:p>
          <a:p>
            <a:pPr lvl="0"/>
            <a:r>
              <a:rPr lang="en-CA" sz="1100" b="1" dirty="0">
                <a:latin typeface="Arial" panose="020B0604020202020204" pitchFamily="34" charset="0"/>
                <a:cs typeface="Arial" panose="020B0604020202020204" pitchFamily="34" charset="0"/>
              </a:rPr>
              <a:t>RRRP, OESP and First Nations Rate (2 a, </a:t>
            </a:r>
            <a:r>
              <a:rPr lang="en-CA" sz="1100" b="1" dirty="0" smtClean="0">
                <a:latin typeface="Arial" panose="020B0604020202020204" pitchFamily="34" charset="0"/>
                <a:cs typeface="Arial" panose="020B0604020202020204" pitchFamily="34" charset="0"/>
              </a:rPr>
              <a:t>b and </a:t>
            </a:r>
            <a:r>
              <a:rPr lang="en-CA" sz="1100" b="1" dirty="0">
                <a:latin typeface="Arial" panose="020B0604020202020204" pitchFamily="34" charset="0"/>
                <a:cs typeface="Arial" panose="020B0604020202020204" pitchFamily="34" charset="0"/>
              </a:rPr>
              <a:t>d): </a:t>
            </a:r>
            <a:r>
              <a:rPr lang="en-CA" sz="1100" dirty="0" smtClean="0">
                <a:latin typeface="Arial" panose="020B0604020202020204" pitchFamily="34" charset="0"/>
                <a:cs typeface="Arial" panose="020B0604020202020204" pitchFamily="34" charset="0"/>
              </a:rPr>
              <a:t>Moving </a:t>
            </a:r>
            <a:r>
              <a:rPr lang="en-CA" sz="1100" dirty="0">
                <a:latin typeface="Arial" panose="020B0604020202020204" pitchFamily="34" charset="0"/>
                <a:cs typeface="Arial" panose="020B0604020202020204" pitchFamily="34" charset="0"/>
              </a:rPr>
              <a:t>costs to the tax base and creating a First Nations rate will require amendments to OEBA.  Regulatory amendments (442/01,  314/15, 275/04) will be required to address program details.</a:t>
            </a:r>
            <a:endParaRPr lang="en-CA" sz="1100" b="1" dirty="0">
              <a:latin typeface="Arial" panose="020B0604020202020204" pitchFamily="34" charset="0"/>
              <a:cs typeface="Arial" panose="020B0604020202020204" pitchFamily="34" charset="0"/>
            </a:endParaRPr>
          </a:p>
          <a:p>
            <a:pPr marL="0" lvl="0" indent="0">
              <a:buNone/>
            </a:pPr>
            <a:endParaRPr lang="en-CA" sz="300" b="1" dirty="0" smtClean="0">
              <a:latin typeface="Arial" panose="020B0604020202020204" pitchFamily="34" charset="0"/>
              <a:cs typeface="Arial" panose="020B0604020202020204" pitchFamily="34" charset="0"/>
            </a:endParaRPr>
          </a:p>
          <a:p>
            <a:pPr lvl="0"/>
            <a:r>
              <a:rPr lang="en-CA" sz="1100" b="1" dirty="0" smtClean="0">
                <a:latin typeface="Arial" panose="020B0604020202020204" pitchFamily="34" charset="0"/>
                <a:cs typeface="Arial" panose="020B0604020202020204" pitchFamily="34" charset="0"/>
              </a:rPr>
              <a:t>LDC </a:t>
            </a:r>
            <a:r>
              <a:rPr lang="en-CA" sz="1100" b="1" dirty="0">
                <a:latin typeface="Arial" panose="020B0604020202020204" pitchFamily="34" charset="0"/>
                <a:cs typeface="Arial" panose="020B0604020202020204" pitchFamily="34" charset="0"/>
              </a:rPr>
              <a:t>Affordability Fund (2c): </a:t>
            </a:r>
            <a:r>
              <a:rPr lang="en-CA" sz="1100" dirty="0">
                <a:latin typeface="Arial" panose="020B0604020202020204" pitchFamily="34" charset="0"/>
                <a:cs typeface="Arial" panose="020B0604020202020204" pitchFamily="34" charset="0"/>
              </a:rPr>
              <a:t>In order to implement new LDC affordability fund the Province would need to enter into </a:t>
            </a:r>
            <a:r>
              <a:rPr lang="en-US" sz="1100" dirty="0">
                <a:latin typeface="Arial" panose="020B0604020202020204" pitchFamily="34" charset="0"/>
                <a:cs typeface="Arial" panose="020B0604020202020204" pitchFamily="34" charset="0"/>
              </a:rPr>
              <a:t>Transfer Payment Agreements with qualified third parties to administer the fund.</a:t>
            </a:r>
          </a:p>
          <a:p>
            <a:pPr marL="0" lvl="0" indent="0">
              <a:buNone/>
            </a:pPr>
            <a:endParaRPr lang="en-US" sz="400" b="1" dirty="0" smtClean="0">
              <a:latin typeface="Arial" panose="020B0604020202020204" pitchFamily="34" charset="0"/>
              <a:cs typeface="Arial" panose="020B0604020202020204" pitchFamily="34" charset="0"/>
            </a:endParaRPr>
          </a:p>
          <a:p>
            <a:pPr marL="0" lvl="0" indent="0">
              <a:buNone/>
            </a:pPr>
            <a:r>
              <a:rPr lang="en-US" sz="1100" b="1" u="sng" dirty="0" smtClean="0">
                <a:latin typeface="Arial" panose="020B0604020202020204" pitchFamily="34" charset="0"/>
                <a:cs typeface="Arial" panose="020B0604020202020204" pitchFamily="34" charset="0"/>
              </a:rPr>
              <a:t>Ontario </a:t>
            </a:r>
            <a:r>
              <a:rPr lang="en-US" sz="1100" b="1" u="sng" dirty="0">
                <a:latin typeface="Arial" panose="020B0604020202020204" pitchFamily="34" charset="0"/>
                <a:cs typeface="Arial" panose="020B0604020202020204" pitchFamily="34" charset="0"/>
              </a:rPr>
              <a:t>Energy Board (Option 3), OPG Efficiencies (Option 4) and IESO market modernization (Option 5</a:t>
            </a:r>
            <a:r>
              <a:rPr lang="en-US" sz="1100" b="1" u="sng" dirty="0" smtClean="0">
                <a:latin typeface="Arial" panose="020B0604020202020204" pitchFamily="34" charset="0"/>
                <a:cs typeface="Arial" panose="020B0604020202020204" pitchFamily="34" charset="0"/>
              </a:rPr>
              <a:t>)</a:t>
            </a:r>
            <a:endParaRPr lang="en-US" sz="1100" b="1" u="sng"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No specific legislative or regulatory amendments identified.  IESO may need to amend market rules. Agency MOUs/MOAs may require amendment.</a:t>
            </a:r>
            <a:endParaRPr lang="en-US" sz="1100" b="1" dirty="0">
              <a:latin typeface="Arial" panose="020B0604020202020204" pitchFamily="34" charset="0"/>
              <a:cs typeface="Arial" panose="020B0604020202020204" pitchFamily="34" charset="0"/>
            </a:endParaRPr>
          </a:p>
          <a:p>
            <a:endParaRPr lang="en-CA" sz="1100" dirty="0"/>
          </a:p>
        </p:txBody>
      </p:sp>
    </p:spTree>
    <p:extLst>
      <p:ext uri="{BB962C8B-B14F-4D97-AF65-F5344CB8AC3E}">
        <p14:creationId xmlns:p14="http://schemas.microsoft.com/office/powerpoint/2010/main" val="2874251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Appendix</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3660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Cost Breakout</a:t>
            </a:r>
            <a:endParaRPr lang="en-CA" sz="2400" dirty="0"/>
          </a:p>
        </p:txBody>
      </p:sp>
      <p:sp>
        <p:nvSpPr>
          <p:cNvPr id="3" name="Content Placeholder 2"/>
          <p:cNvSpPr>
            <a:spLocks noGrp="1"/>
          </p:cNvSpPr>
          <p:nvPr>
            <p:ph idx="1"/>
          </p:nvPr>
        </p:nvSpPr>
        <p:spPr>
          <a:xfrm>
            <a:off x="457200" y="1219200"/>
            <a:ext cx="8280000" cy="625624"/>
          </a:xfrm>
        </p:spPr>
        <p:txBody>
          <a:bodyPr>
            <a:noAutofit/>
          </a:bodyPr>
          <a:lstStyle/>
          <a:p>
            <a:r>
              <a:rPr lang="en-CA" sz="1400" dirty="0">
                <a:latin typeface="Arial" panose="020B0604020202020204" pitchFamily="34" charset="0"/>
                <a:cs typeface="Arial" panose="020B0604020202020204" pitchFamily="34" charset="0"/>
              </a:rPr>
              <a:t>T</a:t>
            </a:r>
            <a:r>
              <a:rPr lang="en-CA" sz="1400" dirty="0" smtClean="0">
                <a:latin typeface="Arial" panose="020B0604020202020204" pitchFamily="34" charset="0"/>
                <a:cs typeface="Arial" panose="020B0604020202020204" pitchFamily="34" charset="0"/>
              </a:rPr>
              <a:t>he allocation of GA costs in 2016 is compared to the proportion of generation in the graph below.</a:t>
            </a:r>
          </a:p>
          <a:p>
            <a:r>
              <a:rPr lang="en-CA" sz="1400" dirty="0">
                <a:latin typeface="Arial" panose="020B0604020202020204" pitchFamily="34" charset="0"/>
                <a:cs typeface="Arial" panose="020B0604020202020204" pitchFamily="34" charset="0"/>
              </a:rPr>
              <a:t>This cost breakdown will evolve over time as 2,181 MW of contracted generation comes online in the coming years.  </a:t>
            </a:r>
          </a:p>
          <a:p>
            <a:endParaRPr lang="en-CA" sz="1400" dirty="0">
              <a:latin typeface="Arial" panose="020B0604020202020204" pitchFamily="34" charset="0"/>
              <a:cs typeface="Arial" panose="020B0604020202020204" pitchFamily="34" charset="0"/>
            </a:endParaRPr>
          </a:p>
        </p:txBody>
      </p:sp>
      <p:sp>
        <p:nvSpPr>
          <p:cNvPr id="11" name="TextBox 10"/>
          <p:cNvSpPr txBox="1"/>
          <p:nvPr/>
        </p:nvSpPr>
        <p:spPr>
          <a:xfrm>
            <a:off x="144016" y="5949280"/>
            <a:ext cx="8892480" cy="338554"/>
          </a:xfrm>
          <a:prstGeom prst="rect">
            <a:avLst/>
          </a:prstGeom>
          <a:noFill/>
        </p:spPr>
        <p:txBody>
          <a:bodyPr wrap="square" rtlCol="0">
            <a:spAutoFit/>
          </a:bodyPr>
          <a:lstStyle/>
          <a:p>
            <a:r>
              <a:rPr lang="en-CA" sz="800" dirty="0" smtClean="0">
                <a:latin typeface="Arial" panose="020B0604020202020204" pitchFamily="34" charset="0"/>
                <a:cs typeface="Arial" panose="020B0604020202020204" pitchFamily="34" charset="0"/>
              </a:rPr>
              <a:t>*OEFC indicates the cost of generator contracts managed by the OEFC which include contracts for natural gas, hydro and biomass generators</a:t>
            </a:r>
            <a:r>
              <a:rPr lang="en-CA" sz="800" b="1" dirty="0" smtClean="0">
                <a:latin typeface="Arial" panose="020B0604020202020204" pitchFamily="34" charset="0"/>
                <a:cs typeface="Arial" panose="020B0604020202020204" pitchFamily="34" charset="0"/>
              </a:rPr>
              <a:t>.</a:t>
            </a:r>
            <a:endParaRPr lang="en-CA" sz="800" b="1" dirty="0">
              <a:latin typeface="Arial" panose="020B0604020202020204" pitchFamily="34" charset="0"/>
              <a:cs typeface="Arial" panose="020B0604020202020204" pitchFamily="34" charset="0"/>
            </a:endParaRPr>
          </a:p>
          <a:p>
            <a:r>
              <a:rPr lang="en-CA" sz="800" dirty="0" smtClean="0">
                <a:latin typeface="Arial" panose="020B0604020202020204" pitchFamily="34" charset="0"/>
                <a:cs typeface="Arial" panose="020B0604020202020204" pitchFamily="34" charset="0"/>
              </a:rPr>
              <a:t>** Conservation measures, not quantified here, serve to reduce Ontario energy demand. Actual electricity generation would be larger than 155 </a:t>
            </a:r>
            <a:r>
              <a:rPr lang="en-CA" sz="800" dirty="0" err="1" smtClean="0">
                <a:latin typeface="Arial" panose="020B0604020202020204" pitchFamily="34" charset="0"/>
                <a:cs typeface="Arial" panose="020B0604020202020204" pitchFamily="34" charset="0"/>
              </a:rPr>
              <a:t>TWh</a:t>
            </a:r>
            <a:r>
              <a:rPr lang="en-CA" sz="800" dirty="0" smtClean="0">
                <a:latin typeface="Arial" panose="020B0604020202020204" pitchFamily="34" charset="0"/>
                <a:cs typeface="Arial" panose="020B0604020202020204" pitchFamily="34" charset="0"/>
              </a:rPr>
              <a:t> in the absence of conservation programs.</a:t>
            </a:r>
          </a:p>
        </p:txBody>
      </p:sp>
      <p:sp>
        <p:nvSpPr>
          <p:cNvPr id="18" name="TextBox 17"/>
          <p:cNvSpPr txBox="1"/>
          <p:nvPr/>
        </p:nvSpPr>
        <p:spPr>
          <a:xfrm flipH="1">
            <a:off x="467544" y="2352667"/>
            <a:ext cx="2520280"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GA Cost: $12.3 billion</a:t>
            </a:r>
            <a:endParaRPr lang="en-CA" sz="1200" b="1" dirty="0">
              <a:latin typeface="Arial" panose="020B0604020202020204" pitchFamily="34" charset="0"/>
              <a:cs typeface="Arial" panose="020B0604020202020204" pitchFamily="34" charset="0"/>
            </a:endParaRPr>
          </a:p>
        </p:txBody>
      </p:sp>
      <p:sp>
        <p:nvSpPr>
          <p:cNvPr id="19" name="TextBox 18"/>
          <p:cNvSpPr txBox="1"/>
          <p:nvPr/>
        </p:nvSpPr>
        <p:spPr>
          <a:xfrm flipH="1">
            <a:off x="3605804" y="2352667"/>
            <a:ext cx="2448272"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Generation: 155 </a:t>
            </a:r>
            <a:r>
              <a:rPr lang="en-CA" sz="1200" b="1" dirty="0" err="1" smtClean="0">
                <a:latin typeface="Arial" panose="020B0604020202020204" pitchFamily="34" charset="0"/>
                <a:cs typeface="Arial" panose="020B0604020202020204" pitchFamily="34" charset="0"/>
              </a:rPr>
              <a:t>TWh</a:t>
            </a:r>
            <a:endParaRPr lang="en-CA" sz="1200" b="1" dirty="0">
              <a:latin typeface="Arial" panose="020B0604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1488171364"/>
              </p:ext>
            </p:extLst>
          </p:nvPr>
        </p:nvGraphicFramePr>
        <p:xfrm>
          <a:off x="323528" y="2490486"/>
          <a:ext cx="4032448" cy="33147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473367070"/>
              </p:ext>
            </p:extLst>
          </p:nvPr>
        </p:nvGraphicFramePr>
        <p:xfrm>
          <a:off x="3203848" y="2483786"/>
          <a:ext cx="4032448" cy="33147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48433743"/>
              </p:ext>
            </p:extLst>
          </p:nvPr>
        </p:nvGraphicFramePr>
        <p:xfrm>
          <a:off x="7164288" y="2374281"/>
          <a:ext cx="1944216" cy="3240360"/>
        </p:xfrm>
        <a:graphic>
          <a:graphicData uri="http://schemas.openxmlformats.org/drawingml/2006/table">
            <a:tbl>
              <a:tblPr firstRow="1">
                <a:tableStyleId>{073A0DAA-6AF3-43AB-8588-CEC1D06C72B9}</a:tableStyleId>
              </a:tblPr>
              <a:tblGrid>
                <a:gridCol w="972108"/>
                <a:gridCol w="972108"/>
              </a:tblGrid>
              <a:tr h="324036">
                <a:tc>
                  <a:txBody>
                    <a:bodyPr/>
                    <a:lstStyle/>
                    <a:p>
                      <a:pPr algn="ctr"/>
                      <a:r>
                        <a:rPr lang="en-CA" sz="900" dirty="0" smtClean="0"/>
                        <a:t>GA ($M)</a:t>
                      </a:r>
                      <a:endParaRPr lang="en-CA" sz="900" dirty="0">
                        <a:latin typeface="+mj-lt"/>
                      </a:endParaRPr>
                    </a:p>
                  </a:txBody>
                  <a:tcPr anchor="ctr">
                    <a:lnB w="38100" cmpd="sng">
                      <a:noFill/>
                    </a:lnB>
                    <a:solidFill>
                      <a:schemeClr val="tx1">
                        <a:lumMod val="50000"/>
                        <a:lumOff val="50000"/>
                      </a:schemeClr>
                    </a:solidFill>
                  </a:tcPr>
                </a:tc>
                <a:tc>
                  <a:txBody>
                    <a:bodyPr/>
                    <a:lstStyle/>
                    <a:p>
                      <a:pPr algn="ctr"/>
                      <a:r>
                        <a:rPr lang="en-CA" sz="900" dirty="0" smtClean="0"/>
                        <a:t>Gen. (</a:t>
                      </a:r>
                      <a:r>
                        <a:rPr lang="en-CA" sz="900" dirty="0" err="1" smtClean="0"/>
                        <a:t>TWh</a:t>
                      </a:r>
                      <a:r>
                        <a:rPr lang="en-CA" sz="900" dirty="0" smtClean="0"/>
                        <a:t>)</a:t>
                      </a:r>
                      <a:endParaRPr lang="en-CA" sz="900" dirty="0">
                        <a:latin typeface="+mj-lt"/>
                      </a:endParaRPr>
                    </a:p>
                  </a:txBody>
                  <a:tcPr anchor="ctr">
                    <a:lnB w="38100" cmpd="sng">
                      <a:noFill/>
                    </a:lnB>
                    <a:solidFill>
                      <a:schemeClr val="tx1">
                        <a:lumMod val="50000"/>
                        <a:lumOff val="50000"/>
                      </a:schemeClr>
                    </a:solidFill>
                  </a:tcPr>
                </a:tc>
              </a:tr>
              <a:tr h="324036">
                <a:tc>
                  <a:txBody>
                    <a:bodyPr/>
                    <a:lstStyle/>
                    <a:p>
                      <a:pPr algn="ctr" fontAlgn="b"/>
                      <a:r>
                        <a:rPr lang="en-CA" sz="900" u="none" strike="noStrike" dirty="0">
                          <a:effectLst/>
                        </a:rPr>
                        <a:t>5,053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a:effectLst/>
                        </a:rPr>
                        <a:t>91</a:t>
                      </a:r>
                      <a:endParaRPr lang="en-CA" sz="900" b="0" i="0" u="none" strike="noStrike">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1,473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36</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985</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1,552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10</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1,630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278</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467</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60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842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11092590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20%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845185628"/>
              </p:ext>
            </p:extLst>
          </p:nvPr>
        </p:nvGraphicFramePr>
        <p:xfrm>
          <a:off x="774700" y="1388740"/>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142</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-20%</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93292790"/>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endParaRPr lang="en-CA" sz="1200" b="0" i="0" u="none" strike="noStrike">
                        <a:solidFill>
                          <a:srgbClr val="000000"/>
                        </a:solidFill>
                        <a:effectLst/>
                        <a:latin typeface="Calibri"/>
                      </a:endParaRP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76</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-21%</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5807051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$3.2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0.1 percentage point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3860052852"/>
              </p:ext>
            </p:extLst>
          </p:nvPr>
        </p:nvGraphicFramePr>
        <p:xfrm>
          <a:off x="251520" y="1196752"/>
          <a:ext cx="8686800" cy="301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149716"/>
              </p:ext>
            </p:extLst>
          </p:nvPr>
        </p:nvGraphicFramePr>
        <p:xfrm>
          <a:off x="72008" y="4437112"/>
          <a:ext cx="8966567" cy="1224136"/>
        </p:xfrm>
        <a:graphic>
          <a:graphicData uri="http://schemas.openxmlformats.org/drawingml/2006/table">
            <a:tbl>
              <a:tblPr/>
              <a:tblGrid>
                <a:gridCol w="1878305"/>
                <a:gridCol w="237975"/>
                <a:gridCol w="237975"/>
                <a:gridCol w="237975"/>
                <a:gridCol w="237975"/>
                <a:gridCol w="237975"/>
                <a:gridCol w="237975"/>
                <a:gridCol w="237975"/>
                <a:gridCol w="237975"/>
                <a:gridCol w="237975"/>
                <a:gridCol w="237975"/>
                <a:gridCol w="237975"/>
                <a:gridCol w="237975"/>
                <a:gridCol w="212478"/>
                <a:gridCol w="212478"/>
                <a:gridCol w="212478"/>
                <a:gridCol w="212478"/>
                <a:gridCol w="212478"/>
                <a:gridCol w="212478"/>
                <a:gridCol w="212478"/>
                <a:gridCol w="212478"/>
                <a:gridCol w="212478"/>
                <a:gridCol w="212478"/>
                <a:gridCol w="212478"/>
                <a:gridCol w="212478"/>
                <a:gridCol w="212478"/>
                <a:gridCol w="212478"/>
                <a:gridCol w="212478"/>
                <a:gridCol w="212478"/>
                <a:gridCol w="212478"/>
                <a:gridCol w="212478"/>
                <a:gridCol w="212478"/>
                <a:gridCol w="195480"/>
              </a:tblGrid>
              <a:tr h="385137">
                <a:tc>
                  <a:txBody>
                    <a:bodyPr/>
                    <a:lstStyle/>
                    <a:p>
                      <a:pPr algn="l" fontAlgn="ctr"/>
                      <a:r>
                        <a:rPr lang="en-CA" sz="800" b="0" i="0" u="none" strike="noStrike" dirty="0">
                          <a:solidFill>
                            <a:srgbClr val="0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panose="020F0502020204030204" pitchFamily="34" charset="0"/>
                          <a:cs typeface="Calibri" panose="020F0502020204030204" pitchFamily="34" charset="0"/>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panose="020F0502020204030204" pitchFamily="34" charset="0"/>
                          <a:cs typeface="Calibri" panose="020F0502020204030204" pitchFamily="34" charset="0"/>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98841">
                <a:tc>
                  <a:txBody>
                    <a:bodyPr/>
                    <a:lstStyle/>
                    <a:p>
                      <a:pPr algn="l" fontAlgn="ctr"/>
                      <a:r>
                        <a:rPr lang="en-CA" sz="800" b="0" i="0" u="none" strike="noStrike">
                          <a:solidFill>
                            <a:srgbClr val="000000"/>
                          </a:solidFill>
                          <a:effectLst/>
                          <a:latin typeface="Calibri" panose="020F0502020204030204" pitchFamily="34" charset="0"/>
                          <a:cs typeface="Calibri" panose="020F0502020204030204" pitchFamily="34" charset="0"/>
                        </a:rPr>
                        <a:t>Average Monthly Residential Bill Impact pre-tax </a:t>
                      </a:r>
                      <a:r>
                        <a:rPr lang="en-CA" sz="800" b="0" i="1" u="none" strike="noStrike">
                          <a:solidFill>
                            <a:srgbClr val="000000"/>
                          </a:solidFill>
                          <a:effectLst/>
                          <a:latin typeface="Calibri" panose="020F0502020204030204" pitchFamily="34" charset="0"/>
                          <a:cs typeface="Calibri" panose="020F0502020204030204" pitchFamily="34" charset="0"/>
                        </a:rPr>
                        <a:t>($/month)</a:t>
                      </a:r>
                      <a:endParaRPr lang="en-CA" sz="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079">
                <a:tc>
                  <a:txBody>
                    <a:bodyPr/>
                    <a:lstStyle/>
                    <a:p>
                      <a:pPr algn="l" fontAlgn="ctr"/>
                      <a:r>
                        <a:rPr lang="en-CA" sz="800" b="0" i="0" u="none" strike="noStrike">
                          <a:solidFill>
                            <a:srgbClr val="000000"/>
                          </a:solidFill>
                          <a:effectLst/>
                          <a:latin typeface="Calibri" panose="020F0502020204030204" pitchFamily="34" charset="0"/>
                          <a:cs typeface="Calibri" panose="020F0502020204030204" pitchFamily="34" charset="0"/>
                        </a:rPr>
                        <a:t>Total Accumulated Debt </a:t>
                      </a:r>
                      <a:r>
                        <a:rPr lang="en-CA" sz="800" b="0" i="1" u="none" strike="noStrike">
                          <a:solidFill>
                            <a:srgbClr val="000000"/>
                          </a:solidFill>
                          <a:effectLst/>
                          <a:latin typeface="Calibri" panose="020F0502020204030204" pitchFamily="34" charset="0"/>
                          <a:cs typeface="Calibri" panose="020F0502020204030204" pitchFamily="34" charset="0"/>
                        </a:rPr>
                        <a:t>($ billion)</a:t>
                      </a:r>
                      <a:endParaRPr lang="en-CA" sz="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079">
                <a:tc>
                  <a:txBody>
                    <a:bodyPr/>
                    <a:lstStyle/>
                    <a:p>
                      <a:pPr algn="l" fontAlgn="ctr"/>
                      <a:r>
                        <a:rPr lang="en-CA" sz="800" b="0" i="0" u="none" strike="noStrike">
                          <a:solidFill>
                            <a:srgbClr val="000000"/>
                          </a:solidFill>
                          <a:effectLst/>
                          <a:latin typeface="Calibri" panose="020F0502020204030204" pitchFamily="34" charset="0"/>
                          <a:cs typeface="Calibri" panose="020F0502020204030204" pitchFamily="34" charset="0"/>
                        </a:rPr>
                        <a:t>Total Change in Accumulated Debt </a:t>
                      </a:r>
                      <a:r>
                        <a:rPr lang="en-CA" sz="800" b="0" i="1" u="none" strike="noStrike">
                          <a:solidFill>
                            <a:srgbClr val="000000"/>
                          </a:solidFill>
                          <a:effectLst/>
                          <a:latin typeface="Calibri" panose="020F0502020204030204" pitchFamily="34" charset="0"/>
                          <a:cs typeface="Calibri" panose="020F0502020204030204" pitchFamily="34" charset="0"/>
                        </a:rPr>
                        <a:t>($ billion)</a:t>
                      </a:r>
                      <a:endParaRPr lang="en-CA" sz="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panose="020F0502020204030204" pitchFamily="34" charset="0"/>
                          <a:cs typeface="Calibri" panose="020F0502020204030204" pitchFamily="34" charset="0"/>
                        </a:rPr>
                        <a:t>-9.1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panose="020F0502020204030204" pitchFamily="34" charset="0"/>
                          <a:cs typeface="Calibri" panose="020F050202020403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309343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RPP / Class B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20%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MW customer 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736222470"/>
              </p:ext>
            </p:extLst>
          </p:nvPr>
        </p:nvGraphicFramePr>
        <p:xfrm>
          <a:off x="774700" y="1388740"/>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142</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-20%</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731684677"/>
              </p:ext>
            </p:extLst>
          </p:nvPr>
        </p:nvGraphicFramePr>
        <p:xfrm>
          <a:off x="774700" y="3933056"/>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endParaRPr lang="en-CA" sz="1200" b="0" i="0" u="none" strike="noStrike">
                        <a:solidFill>
                          <a:srgbClr val="000000"/>
                        </a:solidFill>
                        <a:effectLst/>
                        <a:latin typeface="Calibri"/>
                      </a:endParaRP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9632131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RPP / Class B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$2.8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$5.5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60695687"/>
              </p:ext>
            </p:extLst>
          </p:nvPr>
        </p:nvGraphicFramePr>
        <p:xfrm>
          <a:off x="251519" y="1268760"/>
          <a:ext cx="8686800" cy="301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35268235"/>
              </p:ext>
            </p:extLst>
          </p:nvPr>
        </p:nvGraphicFramePr>
        <p:xfrm>
          <a:off x="72008" y="4509119"/>
          <a:ext cx="8964489" cy="1096567"/>
        </p:xfrm>
        <a:graphic>
          <a:graphicData uri="http://schemas.openxmlformats.org/drawingml/2006/table">
            <a:tbl>
              <a:tblPr/>
              <a:tblGrid>
                <a:gridCol w="2324496"/>
                <a:gridCol w="223663"/>
                <a:gridCol w="223663"/>
                <a:gridCol w="223663"/>
                <a:gridCol w="223663"/>
                <a:gridCol w="223663"/>
                <a:gridCol w="223663"/>
                <a:gridCol w="223663"/>
                <a:gridCol w="223663"/>
                <a:gridCol w="223663"/>
                <a:gridCol w="199699"/>
                <a:gridCol w="223663"/>
                <a:gridCol w="223663"/>
                <a:gridCol w="199699"/>
                <a:gridCol w="199699"/>
                <a:gridCol w="199699"/>
                <a:gridCol w="199699"/>
                <a:gridCol w="199699"/>
                <a:gridCol w="199699"/>
                <a:gridCol w="199699"/>
                <a:gridCol w="199699"/>
                <a:gridCol w="199699"/>
                <a:gridCol w="199699"/>
                <a:gridCol w="199699"/>
                <a:gridCol w="199699"/>
                <a:gridCol w="199699"/>
                <a:gridCol w="199699"/>
                <a:gridCol w="199699"/>
                <a:gridCol w="199699"/>
                <a:gridCol w="199699"/>
                <a:gridCol w="199699"/>
                <a:gridCol w="199699"/>
                <a:gridCol w="185720"/>
              </a:tblGrid>
              <a:tr h="397939">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227394">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0056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1a. 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40914077"/>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126</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dirty="0">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656293732"/>
              </p:ext>
            </p:extLst>
          </p:nvPr>
        </p:nvGraphicFramePr>
        <p:xfrm>
          <a:off x="774700" y="3965029"/>
          <a:ext cx="7645400" cy="218313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dirty="0">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20030">
                <a:tc>
                  <a:txBody>
                    <a:bodyPr/>
                    <a:lstStyle/>
                    <a:p>
                      <a:pPr algn="l" fontAlgn="b"/>
                      <a:r>
                        <a:rPr lang="en-CA" sz="1200" b="0" i="0" u="none" strike="noStrike" dirty="0">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dirty="0">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68</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-29%</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6124695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RPP / Class B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59253445"/>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126</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dirty="0">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908332441"/>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3286861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671736"/>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RPP / Class B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$4.1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1.5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22967938"/>
              </p:ext>
            </p:extLst>
          </p:nvPr>
        </p:nvGraphicFramePr>
        <p:xfrm>
          <a:off x="72008" y="4149080"/>
          <a:ext cx="8964482" cy="1440160"/>
        </p:xfrm>
        <a:graphic>
          <a:graphicData uri="http://schemas.openxmlformats.org/drawingml/2006/table">
            <a:tbl>
              <a:tblPr/>
              <a:tblGrid>
                <a:gridCol w="1486661"/>
                <a:gridCol w="249261"/>
                <a:gridCol w="249261"/>
                <a:gridCol w="249261"/>
                <a:gridCol w="249261"/>
                <a:gridCol w="249261"/>
                <a:gridCol w="249261"/>
                <a:gridCol w="249261"/>
                <a:gridCol w="249261"/>
                <a:gridCol w="249261"/>
                <a:gridCol w="249261"/>
                <a:gridCol w="249261"/>
                <a:gridCol w="249261"/>
                <a:gridCol w="222554"/>
                <a:gridCol w="222554"/>
                <a:gridCol w="222554"/>
                <a:gridCol w="222554"/>
                <a:gridCol w="222554"/>
                <a:gridCol w="222554"/>
                <a:gridCol w="222554"/>
                <a:gridCol w="222554"/>
                <a:gridCol w="222554"/>
                <a:gridCol w="222554"/>
                <a:gridCol w="222554"/>
                <a:gridCol w="222554"/>
                <a:gridCol w="222554"/>
                <a:gridCol w="222554"/>
                <a:gridCol w="222554"/>
                <a:gridCol w="222554"/>
                <a:gridCol w="222554"/>
                <a:gridCol w="249261"/>
                <a:gridCol w="249261"/>
                <a:gridCol w="204749"/>
              </a:tblGrid>
              <a:tr h="401959">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404255">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91">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4255">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9" name="Chart 8"/>
          <p:cNvGraphicFramePr>
            <a:graphicFrameLocks/>
          </p:cNvGraphicFramePr>
          <p:nvPr>
            <p:extLst>
              <p:ext uri="{D42A27DB-BD31-4B8C-83A1-F6EECF244321}">
                <p14:modId xmlns:p14="http://schemas.microsoft.com/office/powerpoint/2010/main" val="374461906"/>
              </p:ext>
            </p:extLst>
          </p:nvPr>
        </p:nvGraphicFramePr>
        <p:xfrm>
          <a:off x="755576" y="1124744"/>
          <a:ext cx="7689478" cy="28572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08742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28%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32837268"/>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160</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118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-30%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59626251"/>
              </p:ext>
            </p:extLst>
          </p:nvPr>
        </p:nvGraphicFramePr>
        <p:xfrm>
          <a:off x="774700" y="3933056"/>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endParaRPr lang="en-CA" sz="1200" b="0" i="0" u="none" strike="noStrike">
                        <a:solidFill>
                          <a:srgbClr val="000000"/>
                        </a:solidFill>
                        <a:effectLst/>
                        <a:latin typeface="Calibri"/>
                      </a:endParaRP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58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59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-34%</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4738222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$5.5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9" name="TextBox 8"/>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4.1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0690544"/>
              </p:ext>
            </p:extLst>
          </p:nvPr>
        </p:nvGraphicFramePr>
        <p:xfrm>
          <a:off x="72008" y="4437112"/>
          <a:ext cx="8964490" cy="1296144"/>
        </p:xfrm>
        <a:graphic>
          <a:graphicData uri="http://schemas.openxmlformats.org/drawingml/2006/table">
            <a:tbl>
              <a:tblPr/>
              <a:tblGrid>
                <a:gridCol w="1417679"/>
                <a:gridCol w="237695"/>
                <a:gridCol w="237695"/>
                <a:gridCol w="237695"/>
                <a:gridCol w="237695"/>
                <a:gridCol w="237695"/>
                <a:gridCol w="237695"/>
                <a:gridCol w="237695"/>
                <a:gridCol w="237695"/>
                <a:gridCol w="237695"/>
                <a:gridCol w="237695"/>
                <a:gridCol w="237695"/>
                <a:gridCol w="237695"/>
                <a:gridCol w="237695"/>
                <a:gridCol w="212227"/>
                <a:gridCol w="212227"/>
                <a:gridCol w="254673"/>
                <a:gridCol w="254673"/>
                <a:gridCol w="254673"/>
                <a:gridCol w="254673"/>
                <a:gridCol w="254673"/>
                <a:gridCol w="254673"/>
                <a:gridCol w="254673"/>
                <a:gridCol w="212227"/>
                <a:gridCol w="212227"/>
                <a:gridCol w="212227"/>
                <a:gridCol w="212227"/>
                <a:gridCol w="237695"/>
                <a:gridCol w="237695"/>
                <a:gridCol w="237695"/>
                <a:gridCol w="237695"/>
                <a:gridCol w="254673"/>
                <a:gridCol w="195250"/>
              </a:tblGrid>
              <a:tr h="355639">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68642">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221">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8642">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1004258466"/>
              </p:ext>
            </p:extLst>
          </p:nvPr>
        </p:nvGraphicFramePr>
        <p:xfrm>
          <a:off x="467544" y="1340768"/>
          <a:ext cx="8036860" cy="28572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6450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RPP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28%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a:t>
            </a:r>
            <a:r>
              <a:rPr lang="en-CA" b="0" dirty="0" smtClean="0">
                <a:latin typeface="Arial" panose="020B0604020202020204" pitchFamily="34" charset="0"/>
                <a:cs typeface="Arial" panose="020B0604020202020204" pitchFamily="34" charset="0"/>
              </a:rPr>
              <a:t>% 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398356441"/>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160</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118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-30%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131857049"/>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1514678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RPP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$2.6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$4.6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77717338"/>
              </p:ext>
            </p:extLst>
          </p:nvPr>
        </p:nvGraphicFramePr>
        <p:xfrm>
          <a:off x="107504" y="4293096"/>
          <a:ext cx="8928995" cy="1368152"/>
        </p:xfrm>
        <a:graphic>
          <a:graphicData uri="http://schemas.openxmlformats.org/drawingml/2006/table">
            <a:tbl>
              <a:tblPr/>
              <a:tblGrid>
                <a:gridCol w="1489651"/>
                <a:gridCol w="249762"/>
                <a:gridCol w="249762"/>
                <a:gridCol w="249762"/>
                <a:gridCol w="249762"/>
                <a:gridCol w="249762"/>
                <a:gridCol w="249762"/>
                <a:gridCol w="249762"/>
                <a:gridCol w="249762"/>
                <a:gridCol w="249762"/>
                <a:gridCol w="249762"/>
                <a:gridCol w="249762"/>
                <a:gridCol w="249762"/>
                <a:gridCol w="223002"/>
                <a:gridCol w="223002"/>
                <a:gridCol w="223002"/>
                <a:gridCol w="223002"/>
                <a:gridCol w="223002"/>
                <a:gridCol w="223002"/>
                <a:gridCol w="223002"/>
                <a:gridCol w="223002"/>
                <a:gridCol w="223002"/>
                <a:gridCol w="223002"/>
                <a:gridCol w="223002"/>
                <a:gridCol w="223002"/>
                <a:gridCol w="223002"/>
                <a:gridCol w="223002"/>
                <a:gridCol w="223002"/>
                <a:gridCol w="223002"/>
                <a:gridCol w="223002"/>
                <a:gridCol w="223002"/>
                <a:gridCol w="223002"/>
                <a:gridCol w="205162"/>
              </a:tblGrid>
              <a:tr h="381860">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84043">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06">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043">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9" name="Chart 8"/>
          <p:cNvGraphicFramePr>
            <a:graphicFrameLocks/>
          </p:cNvGraphicFramePr>
          <p:nvPr>
            <p:extLst>
              <p:ext uri="{D42A27DB-BD31-4B8C-83A1-F6EECF244321}">
                <p14:modId xmlns:p14="http://schemas.microsoft.com/office/powerpoint/2010/main" val="4075743199"/>
              </p:ext>
            </p:extLst>
          </p:nvPr>
        </p:nvGraphicFramePr>
        <p:xfrm>
          <a:off x="639596" y="1196752"/>
          <a:ext cx="8036860" cy="28572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07911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RPP/Class B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28%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50748677"/>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160</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dirty="0">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118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-30%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224581610"/>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119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9328677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RPP/Class B Only </a:t>
            </a:r>
            <a:r>
              <a:rPr lang="en-CA" sz="2400" b="0" dirty="0" smtClean="0">
                <a:latin typeface="Arial" panose="020B0604020202020204" pitchFamily="34" charset="0"/>
                <a:cs typeface="Arial" panose="020B0604020202020204" pitchFamily="34" charset="0"/>
              </a:rPr>
              <a:t>(Borrow $4.9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2.8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691478487"/>
              </p:ext>
            </p:extLst>
          </p:nvPr>
        </p:nvGraphicFramePr>
        <p:xfrm>
          <a:off x="86702" y="4221088"/>
          <a:ext cx="8949793" cy="1440161"/>
        </p:xfrm>
        <a:graphic>
          <a:graphicData uri="http://schemas.openxmlformats.org/drawingml/2006/table">
            <a:tbl>
              <a:tblPr/>
              <a:tblGrid>
                <a:gridCol w="1471079"/>
                <a:gridCol w="246648"/>
                <a:gridCol w="246648"/>
                <a:gridCol w="246648"/>
                <a:gridCol w="246648"/>
                <a:gridCol w="246648"/>
                <a:gridCol w="246648"/>
                <a:gridCol w="246648"/>
                <a:gridCol w="246648"/>
                <a:gridCol w="246648"/>
                <a:gridCol w="246648"/>
                <a:gridCol w="246648"/>
                <a:gridCol w="246648"/>
                <a:gridCol w="246648"/>
                <a:gridCol w="220221"/>
                <a:gridCol w="220221"/>
                <a:gridCol w="220221"/>
                <a:gridCol w="220221"/>
                <a:gridCol w="220221"/>
                <a:gridCol w="220221"/>
                <a:gridCol w="220221"/>
                <a:gridCol w="220221"/>
                <a:gridCol w="220221"/>
                <a:gridCol w="220221"/>
                <a:gridCol w="220221"/>
                <a:gridCol w="220221"/>
                <a:gridCol w="220221"/>
                <a:gridCol w="220221"/>
                <a:gridCol w="246648"/>
                <a:gridCol w="246648"/>
                <a:gridCol w="246648"/>
                <a:gridCol w="246648"/>
                <a:gridCol w="202604"/>
              </a:tblGrid>
              <a:tr h="401958">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404256">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91">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4256">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0" name="Chart 9"/>
          <p:cNvGraphicFramePr>
            <a:graphicFrameLocks/>
          </p:cNvGraphicFramePr>
          <p:nvPr>
            <p:extLst>
              <p:ext uri="{D42A27DB-BD31-4B8C-83A1-F6EECF244321}">
                <p14:modId xmlns:p14="http://schemas.microsoft.com/office/powerpoint/2010/main" val="1728091365"/>
              </p:ext>
            </p:extLst>
          </p:nvPr>
        </p:nvGraphicFramePr>
        <p:xfrm>
          <a:off x="467544" y="1268760"/>
          <a:ext cx="8036860" cy="28572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2510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15% Rebate, 2% increase) </a:t>
            </a:r>
            <a:endParaRPr lang="en-CA" b="0" dirty="0"/>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54370427"/>
              </p:ext>
            </p:extLst>
          </p:nvPr>
        </p:nvGraphicFramePr>
        <p:xfrm>
          <a:off x="774700" y="1412776"/>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15%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17441268"/>
              </p:ext>
            </p:extLst>
          </p:nvPr>
        </p:nvGraphicFramePr>
        <p:xfrm>
          <a:off x="774700" y="3789040"/>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77</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-19%</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TextBox 6"/>
          <p:cNvSpPr txBox="1"/>
          <p:nvPr/>
        </p:nvSpPr>
        <p:spPr>
          <a:xfrm>
            <a:off x="0" y="6309320"/>
            <a:ext cx="9036496" cy="46166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The 15% rebate above represents incremental funding requirements compared to status quo</a:t>
            </a:r>
            <a:r>
              <a:rPr lang="en-US" sz="800" dirty="0" smtClean="0">
                <a:latin typeface="Arial" panose="020B0604020202020204" pitchFamily="34" charset="0"/>
                <a:cs typeface="Arial" panose="020B0604020202020204" pitchFamily="34" charset="0"/>
              </a:rPr>
              <a:t>.</a:t>
            </a:r>
            <a:endParaRPr lang="en-CA" sz="8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6385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GA 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$3.5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8" name="TextBox 7"/>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0.6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155812098"/>
              </p:ext>
            </p:extLst>
          </p:nvPr>
        </p:nvGraphicFramePr>
        <p:xfrm>
          <a:off x="96243" y="4293096"/>
          <a:ext cx="8940260" cy="1440161"/>
        </p:xfrm>
        <a:graphic>
          <a:graphicData uri="http://schemas.openxmlformats.org/drawingml/2006/table">
            <a:tbl>
              <a:tblPr/>
              <a:tblGrid>
                <a:gridCol w="1487076"/>
                <a:gridCol w="249330"/>
                <a:gridCol w="249330"/>
                <a:gridCol w="249330"/>
                <a:gridCol w="249330"/>
                <a:gridCol w="249330"/>
                <a:gridCol w="249330"/>
                <a:gridCol w="249330"/>
                <a:gridCol w="249330"/>
                <a:gridCol w="249330"/>
                <a:gridCol w="249330"/>
                <a:gridCol w="249330"/>
                <a:gridCol w="249330"/>
                <a:gridCol w="222616"/>
                <a:gridCol w="222616"/>
                <a:gridCol w="222616"/>
                <a:gridCol w="222616"/>
                <a:gridCol w="222616"/>
                <a:gridCol w="222616"/>
                <a:gridCol w="222616"/>
                <a:gridCol w="222616"/>
                <a:gridCol w="222616"/>
                <a:gridCol w="222616"/>
                <a:gridCol w="222616"/>
                <a:gridCol w="222616"/>
                <a:gridCol w="222616"/>
                <a:gridCol w="222616"/>
                <a:gridCol w="222616"/>
                <a:gridCol w="222616"/>
                <a:gridCol w="222616"/>
                <a:gridCol w="222616"/>
                <a:gridCol w="249330"/>
                <a:gridCol w="204806"/>
              </a:tblGrid>
              <a:tr h="401959">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404256">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90">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4256">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979331251"/>
              </p:ext>
            </p:extLst>
          </p:nvPr>
        </p:nvGraphicFramePr>
        <p:xfrm>
          <a:off x="755576" y="1268760"/>
          <a:ext cx="7644654" cy="28572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75160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1a. GA 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$4.7 </a:t>
            </a:r>
            <a:r>
              <a:rPr lang="en-CA" sz="2400" b="0" dirty="0">
                <a:latin typeface="Arial" panose="020B0604020202020204" pitchFamily="34" charset="0"/>
                <a:cs typeface="Arial" panose="020B0604020202020204" pitchFamily="34" charset="0"/>
              </a:rPr>
              <a:t>billion in </a:t>
            </a:r>
            <a:r>
              <a:rPr lang="en-CA" sz="2400" b="0" dirty="0" smtClean="0">
                <a:latin typeface="Arial" panose="020B0604020202020204" pitchFamily="34" charset="0"/>
                <a:cs typeface="Arial" panose="020B0604020202020204" pitchFamily="34" charset="0"/>
              </a:rPr>
              <a:t>2017)</a:t>
            </a:r>
            <a:endParaRPr lang="en-CA" sz="2400" b="0" dirty="0"/>
          </a:p>
        </p:txBody>
      </p:sp>
      <p:sp>
        <p:nvSpPr>
          <p:cNvPr id="9" name="TextBox 8"/>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2.5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1007324682"/>
              </p:ext>
            </p:extLst>
          </p:nvPr>
        </p:nvGraphicFramePr>
        <p:xfrm>
          <a:off x="827584" y="1196752"/>
          <a:ext cx="7454154" cy="28572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32596396"/>
              </p:ext>
            </p:extLst>
          </p:nvPr>
        </p:nvGraphicFramePr>
        <p:xfrm>
          <a:off x="73682" y="4221088"/>
          <a:ext cx="8962799" cy="1368153"/>
        </p:xfrm>
        <a:graphic>
          <a:graphicData uri="http://schemas.openxmlformats.org/drawingml/2006/table">
            <a:tbl>
              <a:tblPr/>
              <a:tblGrid>
                <a:gridCol w="1477582"/>
                <a:gridCol w="247738"/>
                <a:gridCol w="247738"/>
                <a:gridCol w="247738"/>
                <a:gridCol w="247738"/>
                <a:gridCol w="247738"/>
                <a:gridCol w="247738"/>
                <a:gridCol w="247738"/>
                <a:gridCol w="247738"/>
                <a:gridCol w="247738"/>
                <a:gridCol w="247738"/>
                <a:gridCol w="247738"/>
                <a:gridCol w="247738"/>
                <a:gridCol w="221194"/>
                <a:gridCol w="221194"/>
                <a:gridCol w="221194"/>
                <a:gridCol w="221194"/>
                <a:gridCol w="221194"/>
                <a:gridCol w="221194"/>
                <a:gridCol w="221194"/>
                <a:gridCol w="221194"/>
                <a:gridCol w="221194"/>
                <a:gridCol w="221194"/>
                <a:gridCol w="221194"/>
                <a:gridCol w="221194"/>
                <a:gridCol w="221194"/>
                <a:gridCol w="221194"/>
                <a:gridCol w="221194"/>
                <a:gridCol w="247738"/>
                <a:gridCol w="247738"/>
                <a:gridCol w="247738"/>
                <a:gridCol w="247738"/>
                <a:gridCol w="203499"/>
              </a:tblGrid>
              <a:tr h="381861">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84043">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06">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043">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458353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Considerations (</a:t>
            </a:r>
            <a:r>
              <a:rPr lang="en-CA" sz="2400" b="0" i="1" dirty="0" smtClean="0">
                <a:latin typeface="Arial" panose="020B0604020202020204" pitchFamily="34" charset="0"/>
                <a:cs typeface="Arial" panose="020B0604020202020204" pitchFamily="34" charset="0"/>
              </a:rPr>
              <a:t>Accounting Treatment: </a:t>
            </a:r>
            <a:r>
              <a:rPr lang="en-US" sz="2400" b="0" i="1" dirty="0">
                <a:latin typeface="Arial" panose="020B0604020202020204" pitchFamily="34" charset="0"/>
                <a:cs typeface="Arial" panose="020B0604020202020204" pitchFamily="34" charset="0"/>
              </a:rPr>
              <a:t>Does Province Control Entity</a:t>
            </a:r>
            <a:r>
              <a:rPr lang="en-US" sz="2400" b="0" i="1" dirty="0" smtClean="0">
                <a:latin typeface="Arial" panose="020B0604020202020204" pitchFamily="34" charset="0"/>
                <a:cs typeface="Arial" panose="020B0604020202020204" pitchFamily="34" charset="0"/>
              </a:rPr>
              <a:t>?)</a:t>
            </a:r>
            <a:endParaRPr lang="en-CA" sz="2400" b="0" i="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356320"/>
            <a:ext cx="8424936" cy="5025008"/>
          </a:xfrm>
        </p:spPr>
        <p:txBody>
          <a:bodyPr wrap="square">
            <a:noAutofit/>
          </a:bodyPr>
          <a:lstStyle/>
          <a:p>
            <a:pPr marL="0" indent="0" eaLnBrk="0" hangingPunct="0">
              <a:buNone/>
            </a:pPr>
            <a:r>
              <a:rPr lang="en-US" sz="1400" b="1" dirty="0" smtClean="0">
                <a:latin typeface="Arial" panose="020B0604020202020204" pitchFamily="34" charset="0"/>
                <a:cs typeface="Arial" panose="020B0604020202020204" pitchFamily="34" charset="0"/>
              </a:rPr>
              <a:t>Defining the Government Reporting </a:t>
            </a:r>
            <a:r>
              <a:rPr lang="en-US" sz="1400" b="1" dirty="0">
                <a:latin typeface="Arial" panose="020B0604020202020204" pitchFamily="34" charset="0"/>
                <a:cs typeface="Arial" panose="020B0604020202020204" pitchFamily="34" charset="0"/>
              </a:rPr>
              <a:t>E</a:t>
            </a:r>
            <a:r>
              <a:rPr lang="en-US" sz="1400" b="1" dirty="0" smtClean="0">
                <a:latin typeface="Arial" panose="020B0604020202020204" pitchFamily="34" charset="0"/>
                <a:cs typeface="Arial" panose="020B0604020202020204" pitchFamily="34" charset="0"/>
              </a:rPr>
              <a:t>ntity</a:t>
            </a:r>
          </a:p>
          <a:p>
            <a:r>
              <a:rPr lang="en-US" sz="1400" dirty="0" smtClean="0">
                <a:latin typeface="Arial" pitchFamily="34" charset="0"/>
                <a:cs typeface="Arial" pitchFamily="34" charset="0"/>
              </a:rPr>
              <a:t>The government reporting entity should comprise government components and those organizations that are controlled by the government.</a:t>
            </a:r>
          </a:p>
          <a:p>
            <a:pPr marL="0" indent="0" eaLnBrk="0" hangingPunct="0">
              <a:buNone/>
            </a:pPr>
            <a:endParaRPr lang="en-US" sz="1400" b="1" dirty="0" smtClean="0">
              <a:latin typeface="Arial" panose="020B0604020202020204" pitchFamily="34" charset="0"/>
              <a:cs typeface="Arial" panose="020B0604020202020204" pitchFamily="34" charset="0"/>
            </a:endParaRPr>
          </a:p>
          <a:p>
            <a:pPr marL="0" indent="0" eaLnBrk="0" hangingPunct="0">
              <a:buNone/>
            </a:pPr>
            <a:r>
              <a:rPr lang="en-US" sz="1400" b="1" dirty="0" smtClean="0">
                <a:latin typeface="Arial" panose="020B0604020202020204" pitchFamily="34" charset="0"/>
                <a:cs typeface="Arial" panose="020B0604020202020204" pitchFamily="34" charset="0"/>
              </a:rPr>
              <a:t>Determining Whether Control Exists</a:t>
            </a:r>
          </a:p>
          <a:p>
            <a:r>
              <a:rPr lang="en-US" sz="1400" dirty="0">
                <a:latin typeface="Arial" pitchFamily="34" charset="0"/>
                <a:cs typeface="Arial" pitchFamily="34" charset="0"/>
              </a:rPr>
              <a:t>Control is the power to govern the financial and operating policies of another organization with expected benefits or the risk of loss to the government from the other organization's activities</a:t>
            </a:r>
            <a:r>
              <a:rPr lang="en-US" sz="1400" dirty="0" smtClean="0">
                <a:latin typeface="Arial" pitchFamily="34" charset="0"/>
                <a:cs typeface="Arial" pitchFamily="34" charset="0"/>
              </a:rPr>
              <a:t>.</a:t>
            </a:r>
          </a:p>
          <a:p>
            <a:r>
              <a:rPr lang="en-US" sz="1400" dirty="0">
                <a:latin typeface="Arial" pitchFamily="34" charset="0"/>
                <a:cs typeface="Arial" pitchFamily="34" charset="0"/>
              </a:rPr>
              <a:t>Whether a government controls an organization is a question of fact that must be determined by reference to the definition of control </a:t>
            </a:r>
            <a:r>
              <a:rPr lang="en-US" sz="1400" dirty="0" smtClean="0">
                <a:latin typeface="Arial" pitchFamily="34" charset="0"/>
                <a:cs typeface="Arial" pitchFamily="34" charset="0"/>
              </a:rPr>
              <a:t>described </a:t>
            </a:r>
            <a:r>
              <a:rPr lang="en-US" sz="1400" dirty="0">
                <a:latin typeface="Arial" pitchFamily="34" charset="0"/>
                <a:cs typeface="Arial" pitchFamily="34" charset="0"/>
              </a:rPr>
              <a:t>in the prior paragraph and the particular circumstances of each case</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p>
            <a:r>
              <a:rPr lang="en-US" sz="1400" dirty="0" smtClean="0">
                <a:latin typeface="Arial" pitchFamily="34" charset="0"/>
                <a:cs typeface="Arial" pitchFamily="34" charset="0"/>
              </a:rPr>
              <a:t>Requires </a:t>
            </a:r>
            <a:r>
              <a:rPr lang="en-US" sz="1400" dirty="0">
                <a:latin typeface="Arial" pitchFamily="34" charset="0"/>
                <a:cs typeface="Arial" pitchFamily="34" charset="0"/>
              </a:rPr>
              <a:t>the application of professional judgment based on the definition of control </a:t>
            </a:r>
            <a:r>
              <a:rPr lang="en-US" sz="1400" dirty="0" smtClean="0">
                <a:latin typeface="Arial" pitchFamily="34" charset="0"/>
                <a:cs typeface="Arial" pitchFamily="34" charset="0"/>
              </a:rPr>
              <a:t>and </a:t>
            </a:r>
            <a:r>
              <a:rPr lang="en-US" sz="1400" dirty="0">
                <a:latin typeface="Arial" pitchFamily="34" charset="0"/>
                <a:cs typeface="Arial" pitchFamily="34" charset="0"/>
              </a:rPr>
              <a:t>the substance of the </a:t>
            </a:r>
            <a:r>
              <a:rPr lang="en-US" sz="1400" dirty="0" smtClean="0">
                <a:latin typeface="Arial" pitchFamily="34" charset="0"/>
                <a:cs typeface="Arial" pitchFamily="34" charset="0"/>
              </a:rPr>
              <a:t>relationship.</a:t>
            </a:r>
            <a:endParaRPr lang="en-US" sz="1400" dirty="0">
              <a:latin typeface="Arial" pitchFamily="34" charset="0"/>
              <a:cs typeface="Arial" pitchFamily="34" charset="0"/>
            </a:endParaRPr>
          </a:p>
          <a:p>
            <a:r>
              <a:rPr lang="en-US" sz="1400" dirty="0" smtClean="0">
                <a:latin typeface="Arial" pitchFamily="34" charset="0"/>
                <a:cs typeface="Arial" pitchFamily="34" charset="0"/>
              </a:rPr>
              <a:t>It </a:t>
            </a:r>
            <a:r>
              <a:rPr lang="en-US" sz="1400" dirty="0">
                <a:latin typeface="Arial" pitchFamily="34" charset="0"/>
                <a:cs typeface="Arial" pitchFamily="34" charset="0"/>
              </a:rPr>
              <a:t>is the preponderance of evidence that would be considered in assessing whether a government controls an organization</a:t>
            </a:r>
            <a:r>
              <a:rPr lang="en-US" sz="1400" dirty="0" smtClean="0">
                <a:latin typeface="Arial" pitchFamily="34" charset="0"/>
                <a:cs typeface="Arial" pitchFamily="34" charset="0"/>
              </a:rPr>
              <a:t>.</a:t>
            </a:r>
          </a:p>
          <a:p>
            <a:endParaRPr lang="en-CA" sz="1400" dirty="0">
              <a:latin typeface="Arial" pitchFamily="34" charset="0"/>
              <a:cs typeface="Arial" pitchFamily="34" charset="0"/>
            </a:endParaRPr>
          </a:p>
        </p:txBody>
      </p:sp>
    </p:spTree>
    <p:extLst>
      <p:ext uri="{BB962C8B-B14F-4D97-AF65-F5344CB8AC3E}">
        <p14:creationId xmlns:p14="http://schemas.microsoft.com/office/powerpoint/2010/main" val="13357119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Considerations (</a:t>
            </a:r>
            <a:r>
              <a:rPr lang="en-CA" sz="2400" b="0" i="1" dirty="0" smtClean="0">
                <a:latin typeface="Arial" panose="020B0604020202020204" pitchFamily="34" charset="0"/>
                <a:cs typeface="Arial" panose="020B0604020202020204" pitchFamily="34" charset="0"/>
              </a:rPr>
              <a:t>Accounting Treatment: </a:t>
            </a:r>
            <a:r>
              <a:rPr lang="en-US" sz="2400" b="0" i="1" dirty="0">
                <a:latin typeface="Arial" panose="020B0604020202020204" pitchFamily="34" charset="0"/>
                <a:cs typeface="Arial" panose="020B0604020202020204" pitchFamily="34" charset="0"/>
              </a:rPr>
              <a:t>Does Province Control Entity</a:t>
            </a:r>
            <a:r>
              <a:rPr lang="en-US" sz="2400" b="0" i="1" dirty="0" smtClean="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(cont’d)</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196752"/>
            <a:ext cx="8424936" cy="5040560"/>
          </a:xfrm>
        </p:spPr>
        <p:txBody>
          <a:bodyPr wrap="square">
            <a:noAutofit/>
          </a:bodyPr>
          <a:lstStyle/>
          <a:p>
            <a:pPr marL="0" indent="0" eaLnBrk="0" hangingPunct="0">
              <a:buNone/>
            </a:pPr>
            <a:r>
              <a:rPr lang="en-US" sz="1400" b="1" dirty="0" smtClean="0">
                <a:latin typeface="Arial" panose="020B0604020202020204" pitchFamily="34" charset="0"/>
                <a:cs typeface="Arial" panose="020B0604020202020204" pitchFamily="34" charset="0"/>
              </a:rPr>
              <a:t>Indicators </a:t>
            </a:r>
            <a:r>
              <a:rPr lang="en-US" sz="1400" b="1" dirty="0">
                <a:latin typeface="Arial" panose="020B0604020202020204" pitchFamily="34" charset="0"/>
                <a:cs typeface="Arial" panose="020B0604020202020204" pitchFamily="34" charset="0"/>
              </a:rPr>
              <a:t>of </a:t>
            </a:r>
            <a:r>
              <a:rPr lang="en-US" sz="1400" b="1" dirty="0" smtClean="0">
                <a:latin typeface="Arial" panose="020B0604020202020204" pitchFamily="34" charset="0"/>
                <a:cs typeface="Arial" panose="020B0604020202020204" pitchFamily="34" charset="0"/>
              </a:rPr>
              <a:t>Control</a:t>
            </a:r>
            <a:endParaRPr lang="en-US" sz="1400" b="1" dirty="0">
              <a:latin typeface="Arial" panose="020B0604020202020204" pitchFamily="34" charset="0"/>
              <a:cs typeface="Arial" panose="020B0604020202020204" pitchFamily="34" charset="0"/>
            </a:endParaRPr>
          </a:p>
          <a:p>
            <a:pPr lvl="0"/>
            <a:r>
              <a:rPr lang="en-US" sz="1400" dirty="0" smtClean="0">
                <a:latin typeface="Arial" pitchFamily="34" charset="0"/>
                <a:cs typeface="Arial" pitchFamily="34" charset="0"/>
              </a:rPr>
              <a:t>There </a:t>
            </a:r>
            <a:r>
              <a:rPr lang="en-US" sz="1400" dirty="0">
                <a:latin typeface="Arial" pitchFamily="34" charset="0"/>
                <a:cs typeface="Arial" pitchFamily="34" charset="0"/>
              </a:rPr>
              <a:t>are certain indicators that provide more persuasive evidence of control:</a:t>
            </a:r>
            <a:endParaRPr lang="en-CA" sz="1400" dirty="0">
              <a:latin typeface="Arial" pitchFamily="34" charset="0"/>
              <a:cs typeface="Arial"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the power to unilaterally appoint or remove a majority of the members of the governing body of the organization;</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ongoing access to the assets of the organization, has the ability to direct the ongoing use of those assets, or has ongoing responsibility for losses;</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holds the majority of the voting shares or a "golden share" 1(1) that confers the power to govern the financial and operating policies of the organization; and</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the unilateral power to dissolve the organization and thereby access its assets and become responsible for its obligations.</a:t>
            </a:r>
            <a:endParaRPr lang="en-CA" sz="1200" dirty="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Other </a:t>
            </a:r>
            <a:r>
              <a:rPr lang="en-US" sz="1400" dirty="0">
                <a:latin typeface="Arial" panose="020B0604020202020204" pitchFamily="34" charset="0"/>
                <a:cs typeface="Arial" panose="020B0604020202020204" pitchFamily="34" charset="0"/>
              </a:rPr>
              <a:t>indicators that may provide evidence of control exist when the government has the power to:</a:t>
            </a:r>
            <a:endParaRPr lang="en-CA" sz="1400" dirty="0">
              <a:latin typeface="Arial" pitchFamily="34" charset="0"/>
              <a:cs typeface="Arial"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Provide significant input into the appointment of members of the governing body of the </a:t>
            </a:r>
            <a:r>
              <a:rPr lang="en-US" sz="1200" dirty="0" smtClean="0">
                <a:latin typeface="Arial" panose="020B0604020202020204" pitchFamily="34" charset="0"/>
                <a:cs typeface="Arial" panose="020B0604020202020204" pitchFamily="34" charset="0"/>
              </a:rPr>
              <a:t>organization;</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Appoint or remove the CEO or other key personnel;</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Establish or amend the mission or mandate of the </a:t>
            </a:r>
            <a:r>
              <a:rPr lang="en-US" sz="1200" dirty="0" smtClean="0">
                <a:latin typeface="Arial" panose="020B0604020202020204" pitchFamily="34" charset="0"/>
                <a:cs typeface="Arial" panose="020B0604020202020204" pitchFamily="34" charset="0"/>
              </a:rPr>
              <a:t>organization;</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A</a:t>
            </a:r>
            <a:r>
              <a:rPr lang="en-US" sz="1200" dirty="0" smtClean="0">
                <a:latin typeface="Arial" panose="020B0604020202020204" pitchFamily="34" charset="0"/>
                <a:cs typeface="Arial" panose="020B0604020202020204" pitchFamily="34" charset="0"/>
              </a:rPr>
              <a:t>pprove </a:t>
            </a:r>
            <a:r>
              <a:rPr lang="en-US" sz="1200" dirty="0">
                <a:latin typeface="Arial" panose="020B0604020202020204" pitchFamily="34" charset="0"/>
                <a:cs typeface="Arial" panose="020B0604020202020204" pitchFamily="34" charset="0"/>
              </a:rPr>
              <a:t>the business plans or budgets for the organization and require </a:t>
            </a:r>
            <a:r>
              <a:rPr lang="en-US" sz="1200" dirty="0" smtClean="0">
                <a:latin typeface="Arial" panose="020B0604020202020204" pitchFamily="34" charset="0"/>
                <a:cs typeface="Arial" panose="020B0604020202020204" pitchFamily="34" charset="0"/>
              </a:rPr>
              <a:t>amendments</a:t>
            </a:r>
            <a:r>
              <a:rPr lang="en-US" sz="1200"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E</a:t>
            </a:r>
            <a:r>
              <a:rPr lang="en-US" sz="1200" dirty="0" smtClean="0">
                <a:latin typeface="Arial" panose="020B0604020202020204" pitchFamily="34" charset="0"/>
                <a:cs typeface="Arial" panose="020B0604020202020204" pitchFamily="34" charset="0"/>
              </a:rPr>
              <a:t>stablish </a:t>
            </a:r>
            <a:r>
              <a:rPr lang="en-US" sz="1200" dirty="0">
                <a:latin typeface="Arial" panose="020B0604020202020204" pitchFamily="34" charset="0"/>
                <a:cs typeface="Arial" panose="020B0604020202020204" pitchFamily="34" charset="0"/>
              </a:rPr>
              <a:t>borrowing or investment limits or restrict the organization's investments;</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R</a:t>
            </a:r>
            <a:r>
              <a:rPr lang="en-US" sz="1200" dirty="0" smtClean="0">
                <a:latin typeface="Arial" panose="020B0604020202020204" pitchFamily="34" charset="0"/>
                <a:cs typeface="Arial" panose="020B0604020202020204" pitchFamily="34" charset="0"/>
              </a:rPr>
              <a:t>estrict </a:t>
            </a:r>
            <a:r>
              <a:rPr lang="en-US" sz="1200" dirty="0">
                <a:latin typeface="Arial" panose="020B0604020202020204" pitchFamily="34" charset="0"/>
                <a:cs typeface="Arial" panose="020B0604020202020204" pitchFamily="34" charset="0"/>
              </a:rPr>
              <a:t>the revenue-generating capacity of the organization, notably the sources of </a:t>
            </a:r>
            <a:r>
              <a:rPr lang="en-US" sz="1200" dirty="0" smtClean="0">
                <a:latin typeface="Arial" panose="020B0604020202020204" pitchFamily="34" charset="0"/>
                <a:cs typeface="Arial" panose="020B0604020202020204" pitchFamily="34" charset="0"/>
              </a:rPr>
              <a:t>revenue; and</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Establish </a:t>
            </a:r>
            <a:r>
              <a:rPr lang="en-US" sz="1200" dirty="0">
                <a:latin typeface="Arial" panose="020B0604020202020204" pitchFamily="34" charset="0"/>
                <a:cs typeface="Arial" panose="020B0604020202020204" pitchFamily="34" charset="0"/>
              </a:rPr>
              <a:t>or amend the policies that the organization uses to manage, such as those relating to accounting, personnel, compensation, collective bargaining or deployment of resources</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25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40644030"/>
              </p:ext>
            </p:extLst>
          </p:nvPr>
        </p:nvGraphicFramePr>
        <p:xfrm>
          <a:off x="107504" y="1052736"/>
          <a:ext cx="8928993" cy="4745746"/>
        </p:xfrm>
        <a:graphic>
          <a:graphicData uri="http://schemas.openxmlformats.org/drawingml/2006/table">
            <a:tbl>
              <a:tblPr firstRow="1" bandRow="1">
                <a:tableStyleId>{5940675A-B579-460E-94D1-54222C63F5DA}</a:tableStyleId>
              </a:tblPr>
              <a:tblGrid>
                <a:gridCol w="3456384"/>
                <a:gridCol w="864096"/>
                <a:gridCol w="1944216"/>
                <a:gridCol w="1656184"/>
                <a:gridCol w="1008113"/>
              </a:tblGrid>
              <a:tr h="602625">
                <a:tc>
                  <a:txBody>
                    <a:bodyPr/>
                    <a:lstStyle/>
                    <a:p>
                      <a:pPr>
                        <a:spcAft>
                          <a:spcPts val="0"/>
                        </a:spcAft>
                      </a:pPr>
                      <a:endParaRPr lang="en-CA" sz="900" i="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smtClean="0">
                          <a:effectLst/>
                          <a:latin typeface="Arial" panose="020B0604020202020204" pitchFamily="34" charset="0"/>
                          <a:cs typeface="Arial" panose="020B0604020202020204" pitchFamily="34" charset="0"/>
                        </a:rPr>
                        <a:t>Program Envelope for H1 </a:t>
                      </a:r>
                      <a:r>
                        <a:rPr lang="en-US" sz="900" b="1" dirty="0">
                          <a:effectLst/>
                          <a:latin typeface="Arial" panose="020B0604020202020204" pitchFamily="34" charset="0"/>
                          <a:cs typeface="Arial" panose="020B0604020202020204" pitchFamily="34" charset="0"/>
                        </a:rPr>
                        <a:t>($M</a:t>
                      </a:r>
                      <a:r>
                        <a:rPr lang="en-US" sz="900" b="1" dirty="0" smtClean="0">
                          <a:effectLst/>
                          <a:latin typeface="Arial" panose="020B0604020202020204" pitchFamily="34" charset="0"/>
                          <a:cs typeface="Arial" panose="020B0604020202020204" pitchFamily="34" charset="0"/>
                        </a:rPr>
                        <a:t>)*</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Rebate for </a:t>
                      </a:r>
                      <a:r>
                        <a:rPr lang="en-US" sz="900" b="1" dirty="0" smtClean="0">
                          <a:effectLst/>
                          <a:latin typeface="Arial" panose="020B0604020202020204" pitchFamily="34" charset="0"/>
                          <a:cs typeface="Arial" panose="020B0604020202020204" pitchFamily="34" charset="0"/>
                        </a:rPr>
                        <a:t>R2:low density</a:t>
                      </a:r>
                      <a:r>
                        <a:rPr lang="en-US" sz="900" b="1" baseline="0" dirty="0" smtClean="0">
                          <a:effectLst/>
                          <a:latin typeface="Arial" panose="020B0604020202020204" pitchFamily="34" charset="0"/>
                          <a:cs typeface="Arial" panose="020B0604020202020204" pitchFamily="34" charset="0"/>
                        </a:rPr>
                        <a:t> consumers</a:t>
                      </a:r>
                      <a:endParaRPr lang="en-CA" sz="900" b="1" dirty="0">
                        <a:effectLst/>
                        <a:latin typeface="Arial" panose="020B0604020202020204" pitchFamily="34" charset="0"/>
                        <a:cs typeface="Arial" panose="020B0604020202020204" pitchFamily="34" charset="0"/>
                      </a:endParaRPr>
                    </a:p>
                    <a:p>
                      <a:pPr algn="ctr">
                        <a:spcAft>
                          <a:spcPts val="0"/>
                        </a:spcAft>
                      </a:pPr>
                      <a:r>
                        <a:rPr lang="en-US" sz="900" b="1" dirty="0" smtClean="0">
                          <a:effectLst/>
                          <a:latin typeface="Arial" panose="020B0604020202020204" pitchFamily="34" charset="0"/>
                          <a:cs typeface="Arial" panose="020B0604020202020204" pitchFamily="34" charset="0"/>
                        </a:rPr>
                        <a:t>(+/-</a:t>
                      </a:r>
                      <a:r>
                        <a:rPr lang="en-US" sz="900" b="1" baseline="0" dirty="0" smtClean="0">
                          <a:effectLst/>
                          <a:latin typeface="Arial" panose="020B0604020202020204" pitchFamily="34" charset="0"/>
                          <a:cs typeface="Arial" panose="020B0604020202020204" pitchFamily="34" charset="0"/>
                        </a:rPr>
                        <a:t> from status quo</a:t>
                      </a:r>
                      <a:r>
                        <a:rPr lang="en-US" sz="900" b="1" dirty="0" smtClean="0">
                          <a:effectLst/>
                          <a:latin typeface="Arial" panose="020B0604020202020204" pitchFamily="34" charset="0"/>
                          <a:cs typeface="Arial" panose="020B0604020202020204" pitchFamily="34" charset="0"/>
                        </a:rPr>
                        <a:t>)</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Rebate for </a:t>
                      </a:r>
                      <a:r>
                        <a:rPr lang="en-US" sz="900" b="1" dirty="0" smtClean="0">
                          <a:effectLst/>
                          <a:latin typeface="Arial" panose="020B0604020202020204" pitchFamily="34" charset="0"/>
                          <a:cs typeface="Arial" panose="020B0604020202020204" pitchFamily="34" charset="0"/>
                        </a:rPr>
                        <a:t>R1: medium-density customers</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cost to </a:t>
                      </a:r>
                      <a:r>
                        <a:rPr lang="en-US" sz="900" b="1" dirty="0" smtClean="0">
                          <a:effectLst/>
                          <a:latin typeface="Arial" panose="020B0604020202020204" pitchFamily="34" charset="0"/>
                          <a:cs typeface="Arial" panose="020B0604020202020204" pitchFamily="34" charset="0"/>
                        </a:rPr>
                        <a:t>ratepayers**</a:t>
                      </a:r>
                      <a:endParaRPr lang="en-CA" sz="900" b="1" dirty="0">
                        <a:effectLst/>
                        <a:latin typeface="Arial" panose="020B0604020202020204" pitchFamily="34" charset="0"/>
                        <a:cs typeface="Arial" panose="020B0604020202020204" pitchFamily="34" charset="0"/>
                      </a:endParaRPr>
                    </a:p>
                  </a:txBody>
                  <a:tcPr marL="30581" marR="30581" marT="15290" marB="15290" anchor="ctr">
                    <a:solidFill>
                      <a:schemeClr val="bg1">
                        <a:lumMod val="75000"/>
                      </a:schemeClr>
                    </a:solidFill>
                  </a:tcPr>
                </a:tc>
              </a:tr>
              <a:tr h="371304">
                <a:tc>
                  <a:txBody>
                    <a:bodyPr/>
                    <a:lstStyle/>
                    <a:p>
                      <a:pPr algn="l">
                        <a:spcAft>
                          <a:spcPts val="0"/>
                        </a:spcAft>
                      </a:pPr>
                      <a:r>
                        <a:rPr lang="en-US" sz="900" dirty="0">
                          <a:effectLst/>
                          <a:latin typeface="Arial" panose="020B0604020202020204" pitchFamily="34" charset="0"/>
                          <a:cs typeface="Arial" panose="020B0604020202020204" pitchFamily="34" charset="0"/>
                        </a:rPr>
                        <a:t>(Status Quo) RRRP program for R1 and R2 customers of Hydro One (as of January 2017</a:t>
                      </a:r>
                      <a:r>
                        <a:rPr lang="en-US" sz="900" dirty="0" smtClean="0">
                          <a:effectLst/>
                          <a:latin typeface="Arial" panose="020B0604020202020204" pitchFamily="34" charset="0"/>
                          <a:cs typeface="Arial" panose="020B0604020202020204" pitchFamily="34" charset="0"/>
                        </a:rPr>
                        <a:t>)</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a:t>
                      </a:r>
                      <a:r>
                        <a:rPr lang="en-US" sz="900" dirty="0" smtClean="0">
                          <a:effectLst/>
                          <a:latin typeface="Arial" panose="020B0604020202020204" pitchFamily="34" charset="0"/>
                          <a:cs typeface="Arial" panose="020B0604020202020204" pitchFamily="34" charset="0"/>
                        </a:rPr>
                        <a:t>242M</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$60.50/month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$0</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$1.58/month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r>
              <a:tr h="511790">
                <a:tc>
                  <a:txBody>
                    <a:bodyPr/>
                    <a:lstStyle/>
                    <a:p>
                      <a:pPr algn="l"/>
                      <a:r>
                        <a:rPr lang="en-US" sz="900" b="1" dirty="0" smtClean="0">
                          <a:latin typeface="Arial" panose="020B0604020202020204" pitchFamily="34" charset="0"/>
                          <a:cs typeface="Arial" panose="020B0604020202020204" pitchFamily="34" charset="0"/>
                        </a:rPr>
                        <a:t>(1) </a:t>
                      </a:r>
                      <a:r>
                        <a:rPr lang="en-US" sz="900" b="1" kern="1200" dirty="0" smtClean="0">
                          <a:solidFill>
                            <a:schemeClr val="tx1"/>
                          </a:solidFill>
                          <a:effectLst/>
                          <a:latin typeface="Arial" panose="020B0604020202020204" pitchFamily="34" charset="0"/>
                          <a:ea typeface="+mn-ea"/>
                          <a:cs typeface="Arial" panose="020B0604020202020204" pitchFamily="34" charset="0"/>
                        </a:rPr>
                        <a:t>Accelerates move to fixed distribution rates for those customers expected to see a reduction in costs.***</a:t>
                      </a:r>
                      <a:endParaRPr lang="en-CA" sz="900" b="1" dirty="0">
                        <a:latin typeface="Arial" panose="020B0604020202020204" pitchFamily="34" charset="0"/>
                        <a:cs typeface="Arial" panose="020B0604020202020204" pitchFamily="34" charset="0"/>
                      </a:endParaRPr>
                    </a:p>
                  </a:txBody>
                  <a:tcPr anchor="ctr">
                    <a:solidFill>
                      <a:srgbClr val="FFFF00"/>
                    </a:solidFill>
                  </a:tcPr>
                </a:tc>
                <a:tc>
                  <a:txBody>
                    <a:bodyPr/>
                    <a:lstStyle/>
                    <a:p>
                      <a:pPr algn="ctr"/>
                      <a:r>
                        <a:rPr lang="en-CA" sz="900" dirty="0" smtClean="0">
                          <a:latin typeface="Arial" panose="020B0604020202020204" pitchFamily="34" charset="0"/>
                          <a:cs typeface="Arial" panose="020B0604020202020204" pitchFamily="34" charset="0"/>
                        </a:rPr>
                        <a:t>$306-$332M</a:t>
                      </a:r>
                      <a:endParaRPr lang="en-CA" sz="900" dirty="0">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solidFill>
                            <a:schemeClr val="tx1"/>
                          </a:solidFill>
                          <a:latin typeface="Arial" panose="020B0604020202020204" pitchFamily="34" charset="0"/>
                          <a:cs typeface="Arial" panose="020B0604020202020204" pitchFamily="34" charset="0"/>
                        </a:rPr>
                        <a:t>Distribution costs capped at $64.64/month.</a:t>
                      </a:r>
                      <a:r>
                        <a:rPr lang="en-CA" sz="900" baseline="0" dirty="0" smtClean="0">
                          <a:solidFill>
                            <a:schemeClr val="tx1"/>
                          </a:solidFill>
                          <a:latin typeface="Arial" panose="020B0604020202020204" pitchFamily="34" charset="0"/>
                          <a:cs typeface="Arial" panose="020B0604020202020204" pitchFamily="34" charset="0"/>
                        </a:rPr>
                        <a:t> Benefit begins at 1,200kWh/month</a:t>
                      </a:r>
                      <a:endParaRPr lang="en-CA" sz="900" dirty="0">
                        <a:solidFill>
                          <a:schemeClr val="tx1"/>
                        </a:solidFill>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latin typeface="Arial" panose="020B0604020202020204" pitchFamily="34" charset="0"/>
                          <a:cs typeface="Arial" panose="020B0604020202020204" pitchFamily="34" charset="0"/>
                        </a:rPr>
                        <a:t>Distribution</a:t>
                      </a:r>
                      <a:r>
                        <a:rPr lang="en-CA" sz="900" baseline="0" dirty="0" smtClean="0">
                          <a:latin typeface="Arial" panose="020B0604020202020204" pitchFamily="34" charset="0"/>
                          <a:cs typeface="Arial" panose="020B0604020202020204" pitchFamily="34" charset="0"/>
                        </a:rPr>
                        <a:t> costs capped at $55.70. Benefit begins at 955kWh/month.</a:t>
                      </a:r>
                      <a:endParaRPr lang="en-CA" sz="900" dirty="0">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latin typeface="Arial" panose="020B0604020202020204" pitchFamily="34" charset="0"/>
                          <a:cs typeface="Arial" panose="020B0604020202020204" pitchFamily="34" charset="0"/>
                        </a:rPr>
                        <a:t>$2.07/month</a:t>
                      </a:r>
                      <a:endParaRPr lang="en-CA" sz="900" dirty="0">
                        <a:latin typeface="Arial" panose="020B0604020202020204" pitchFamily="34" charset="0"/>
                        <a:cs typeface="Arial" panose="020B0604020202020204" pitchFamily="34" charset="0"/>
                      </a:endParaRPr>
                    </a:p>
                  </a:txBody>
                  <a:tcPr anchor="ctr">
                    <a:solidFill>
                      <a:srgbClr val="FFFF00"/>
                    </a:solidFill>
                  </a:tcPr>
                </a:tc>
              </a:tr>
              <a:tr h="511790">
                <a:tc>
                  <a:txBody>
                    <a:bodyPr/>
                    <a:lstStyle/>
                    <a:p>
                      <a:pPr algn="l">
                        <a:spcAft>
                          <a:spcPts val="0"/>
                        </a:spcAft>
                      </a:pPr>
                      <a:r>
                        <a:rPr lang="en-US" sz="900" b="1" dirty="0" smtClean="0">
                          <a:effectLst/>
                          <a:latin typeface="Arial" panose="020B0604020202020204" pitchFamily="34" charset="0"/>
                          <a:cs typeface="Arial" panose="020B0604020202020204" pitchFamily="34" charset="0"/>
                        </a:rPr>
                        <a:t>(2) </a:t>
                      </a:r>
                      <a:r>
                        <a:rPr lang="en-US" sz="900" b="1" dirty="0">
                          <a:effectLst/>
                          <a:latin typeface="Arial" panose="020B0604020202020204" pitchFamily="34" charset="0"/>
                          <a:cs typeface="Arial" panose="020B0604020202020204" pitchFamily="34" charset="0"/>
                        </a:rPr>
                        <a:t>Increase total RRRP envelope to reduce R2 and R1 distribution costs at 1000kWh/month to Algoma Power costs at 1000kWh/month</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$292M</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a:t>
                      </a:r>
                      <a:r>
                        <a:rPr lang="en-US" sz="900" dirty="0" smtClean="0">
                          <a:effectLst/>
                          <a:latin typeface="Arial" panose="020B0604020202020204" pitchFamily="34" charset="0"/>
                          <a:cs typeface="Arial" panose="020B0604020202020204" pitchFamily="34" charset="0"/>
                        </a:rPr>
                        <a:t>66.61/month</a:t>
                      </a:r>
                      <a:endParaRPr lang="en-CA" sz="900" dirty="0">
                        <a:effectLst/>
                        <a:latin typeface="Arial" panose="020B0604020202020204" pitchFamily="34" charset="0"/>
                        <a:cs typeface="Arial" panose="020B0604020202020204" pitchFamily="34" charset="0"/>
                      </a:endParaRPr>
                    </a:p>
                    <a:p>
                      <a:pPr algn="ctr">
                        <a:spcAft>
                          <a:spcPts val="0"/>
                        </a:spcAft>
                      </a:pPr>
                      <a:r>
                        <a:rPr lang="en-US" sz="900" dirty="0" smtClean="0">
                          <a:effectLst/>
                          <a:latin typeface="Arial" panose="020B0604020202020204" pitchFamily="34" charset="0"/>
                          <a:cs typeface="Arial" panose="020B0604020202020204" pitchFamily="34" charset="0"/>
                        </a:rPr>
                        <a:t>(+$6.11/month)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smtClean="0">
                          <a:effectLst/>
                          <a:latin typeface="Arial" panose="020B0604020202020204" pitchFamily="34" charset="0"/>
                          <a:cs typeface="Arial" panose="020B0604020202020204" pitchFamily="34" charset="0"/>
                        </a:rPr>
                        <a:t>$4.91/month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$1.90/month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r>
              <a:tr h="459923">
                <a:tc>
                  <a:txBody>
                    <a:bodyPr/>
                    <a:lstStyle/>
                    <a:p>
                      <a:pPr algn="l">
                        <a:spcAft>
                          <a:spcPts val="0"/>
                        </a:spcAft>
                      </a:pPr>
                      <a:r>
                        <a:rPr lang="en-US" sz="900" b="1" dirty="0" smtClean="0">
                          <a:effectLst/>
                          <a:latin typeface="Arial" panose="020B0604020202020204" pitchFamily="34" charset="0"/>
                          <a:cs typeface="Arial" panose="020B0604020202020204" pitchFamily="34" charset="0"/>
                        </a:rPr>
                        <a:t>(3) </a:t>
                      </a:r>
                      <a:r>
                        <a:rPr lang="en-US" sz="900" b="1" dirty="0">
                          <a:effectLst/>
                          <a:latin typeface="Arial" panose="020B0604020202020204" pitchFamily="34" charset="0"/>
                          <a:cs typeface="Arial" panose="020B0604020202020204" pitchFamily="34" charset="0"/>
                        </a:rPr>
                        <a:t>Change RRRP program to a volumetric-based tiered benefit program where rebate will be dependent on customer consumption levels</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gridSpan="4">
                  <a:txBody>
                    <a:bodyPr/>
                    <a:lstStyle/>
                    <a:p>
                      <a:pPr algn="ctr"/>
                      <a:endParaRPr lang="en-CA" sz="900" dirty="0">
                        <a:effectLst/>
                        <a:latin typeface="Arial" panose="020B0604020202020204" pitchFamily="34" charset="0"/>
                        <a:cs typeface="Arial" panose="020B0604020202020204" pitchFamily="34" charset="0"/>
                      </a:endParaRPr>
                    </a:p>
                  </a:txBody>
                  <a:tcPr marL="30581" marR="30581" marT="15290" marB="15290" anchor="ctr">
                    <a:solidFill>
                      <a:schemeClr val="bg1"/>
                    </a:solidFill>
                  </a:tcPr>
                </a:tc>
                <a:tc hMerge="1">
                  <a:txBody>
                    <a:bodyPr/>
                    <a:lstStyle/>
                    <a:p>
                      <a:endParaRPr lang="en-CA"/>
                    </a:p>
                  </a:txBody>
                  <a:tcPr/>
                </a:tc>
                <a:tc hMerge="1">
                  <a:txBody>
                    <a:bodyPr/>
                    <a:lstStyle/>
                    <a:p>
                      <a:endParaRPr lang="en-CA"/>
                    </a:p>
                  </a:txBody>
                  <a:tcPr/>
                </a:tc>
                <a:tc hMerge="1">
                  <a:txBody>
                    <a:bodyPr/>
                    <a:lstStyle/>
                    <a:p>
                      <a:endParaRPr lang="en-CA"/>
                    </a:p>
                  </a:txBody>
                  <a:tcPr/>
                </a:tc>
              </a:tr>
              <a:tr h="1236754">
                <a:tc>
                  <a:txBody>
                    <a:bodyPr/>
                    <a:lstStyle/>
                    <a:p>
                      <a:pPr marL="0" indent="0" algn="l">
                        <a:buFont typeface="Arial" panose="020B0604020202020204" pitchFamily="34" charset="0"/>
                        <a:buNone/>
                      </a:pPr>
                      <a:r>
                        <a:rPr lang="en-US" sz="900" dirty="0" smtClean="0">
                          <a:latin typeface="Arial" panose="020B0604020202020204" pitchFamily="34" charset="0"/>
                          <a:cs typeface="Arial" panose="020B0604020202020204" pitchFamily="34" charset="0"/>
                        </a:rPr>
                        <a:t>(3a) </a:t>
                      </a: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total RRRP program envelope of $300M and distribute to R2 &amp; R1 based on tiered-benefit levels.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Tiered-benefit levels: divide customer base into 3 equal buckets. Allocate $300M to each bucket in proportion to contribution of H1 distribution revenues.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fixed current $60.50 rebate no longer applies equally to all R2 customers.</a:t>
                      </a:r>
                      <a:endParaRPr lang="en-CA" sz="900" kern="1200" dirty="0">
                        <a:solidFill>
                          <a:schemeClr val="tx1"/>
                        </a:solidFill>
                        <a:effectLst/>
                        <a:latin typeface="Arial" panose="020B0604020202020204" pitchFamily="34" charset="0"/>
                        <a:ea typeface="+mn-ea"/>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$300M</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b="0" i="0" dirty="0" smtClean="0">
                          <a:latin typeface="Arial" panose="020B0604020202020204" pitchFamily="34" charset="0"/>
                          <a:cs typeface="Arial" panose="020B0604020202020204" pitchFamily="34" charset="0"/>
                        </a:rPr>
                        <a:t>750kWh</a:t>
                      </a:r>
                      <a:r>
                        <a:rPr lang="en-CA" sz="900" b="0" i="0" baseline="0" dirty="0" smtClean="0">
                          <a:latin typeface="Arial" panose="020B0604020202020204" pitchFamily="34" charset="0"/>
                          <a:cs typeface="Arial" panose="020B0604020202020204" pitchFamily="34" charset="0"/>
                        </a:rPr>
                        <a:t> or less: </a:t>
                      </a:r>
                      <a:r>
                        <a:rPr lang="en-CA" sz="900" baseline="0" dirty="0" smtClean="0">
                          <a:latin typeface="Arial" panose="020B0604020202020204" pitchFamily="34" charset="0"/>
                          <a:cs typeface="Arial" panose="020B0604020202020204" pitchFamily="34" charset="0"/>
                        </a:rPr>
                        <a:t>$37.65 </a:t>
                      </a:r>
                    </a:p>
                    <a:p>
                      <a:pPr algn="l"/>
                      <a:r>
                        <a:rPr lang="en-CA" sz="900" baseline="0" dirty="0" smtClean="0">
                          <a:latin typeface="Arial" panose="020B0604020202020204" pitchFamily="34" charset="0"/>
                          <a:cs typeface="Arial" panose="020B0604020202020204" pitchFamily="34" charset="0"/>
                        </a:rPr>
                        <a:t>(-$22.85)</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750 to 1,200 kWh: $44.74 </a:t>
                      </a:r>
                    </a:p>
                    <a:p>
                      <a:pPr algn="l"/>
                      <a:r>
                        <a:rPr lang="en-CA" sz="900" baseline="0" dirty="0" smtClean="0">
                          <a:latin typeface="Arial" panose="020B0604020202020204" pitchFamily="34" charset="0"/>
                          <a:cs typeface="Arial" panose="020B0604020202020204" pitchFamily="34" charset="0"/>
                        </a:rPr>
                        <a:t>(-$15.76)</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1,200 kWh or more: $60.69 (+$0.49)</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US" sz="900" dirty="0" smtClean="0">
                          <a:latin typeface="Arial" panose="020B0604020202020204" pitchFamily="34" charset="0"/>
                          <a:cs typeface="Arial" panose="020B0604020202020204" pitchFamily="34" charset="0"/>
                        </a:rPr>
                        <a:t>600Kwh or less: $16.05</a:t>
                      </a:r>
                    </a:p>
                    <a:p>
                      <a:pPr algn="l"/>
                      <a:endParaRPr lang="en-US" sz="900" dirty="0" smtClean="0">
                        <a:latin typeface="Arial" panose="020B0604020202020204" pitchFamily="34" charset="0"/>
                        <a:cs typeface="Arial" panose="020B0604020202020204" pitchFamily="34" charset="0"/>
                      </a:endParaRPr>
                    </a:p>
                    <a:p>
                      <a:pPr algn="l"/>
                      <a:r>
                        <a:rPr lang="en-US" sz="900" dirty="0" smtClean="0">
                          <a:latin typeface="Arial" panose="020B0604020202020204" pitchFamily="34" charset="0"/>
                          <a:cs typeface="Arial" panose="020B0604020202020204" pitchFamily="34" charset="0"/>
                        </a:rPr>
                        <a:t>600k</a:t>
                      </a:r>
                      <a:r>
                        <a:rPr lang="en-US" sz="900" baseline="0" dirty="0" smtClean="0">
                          <a:latin typeface="Arial" panose="020B0604020202020204" pitchFamily="34" charset="0"/>
                          <a:cs typeface="Arial" panose="020B0604020202020204" pitchFamily="34" charset="0"/>
                        </a:rPr>
                        <a:t>wh to 1,000Kwh: $19.22</a:t>
                      </a:r>
                    </a:p>
                    <a:p>
                      <a:pPr algn="l"/>
                      <a:endParaRPr lang="en-US" sz="900" baseline="0" dirty="0" smtClean="0">
                        <a:latin typeface="Arial" panose="020B0604020202020204" pitchFamily="34" charset="0"/>
                        <a:cs typeface="Arial" panose="020B0604020202020204" pitchFamily="34" charset="0"/>
                      </a:endParaRPr>
                    </a:p>
                    <a:p>
                      <a:pPr algn="l"/>
                      <a:r>
                        <a:rPr lang="en-US" sz="900" baseline="0" dirty="0" smtClean="0">
                          <a:latin typeface="Arial" panose="020B0604020202020204" pitchFamily="34" charset="0"/>
                          <a:cs typeface="Arial" panose="020B0604020202020204" pitchFamily="34" charset="0"/>
                        </a:rPr>
                        <a:t>1,000kwh or more: $25.67</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$1.90/month</a:t>
                      </a:r>
                      <a:endParaRPr lang="en-CA" sz="900" dirty="0">
                        <a:latin typeface="Arial" panose="020B0604020202020204" pitchFamily="34" charset="0"/>
                        <a:cs typeface="Arial" panose="020B0604020202020204" pitchFamily="34" charset="0"/>
                      </a:endParaRPr>
                    </a:p>
                  </a:txBody>
                  <a:tcPr anchor="ctr">
                    <a:solidFill>
                      <a:schemeClr val="bg1"/>
                    </a:solidFill>
                  </a:tcPr>
                </a:tc>
              </a:tr>
              <a:tr h="850052">
                <a:tc>
                  <a:txBody>
                    <a:bodyPr/>
                    <a:lstStyle/>
                    <a:p>
                      <a:pPr algn="l"/>
                      <a:r>
                        <a:rPr lang="en-US" sz="900" dirty="0" smtClean="0">
                          <a:latin typeface="Arial" panose="020B0604020202020204" pitchFamily="34" charset="0"/>
                          <a:cs typeface="Arial" panose="020B0604020202020204" pitchFamily="34" charset="0"/>
                        </a:rPr>
                        <a:t>(3b) </a:t>
                      </a: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Expand RRRP program envelope and distribute to both R2 &amp; R1 customers based on tiered-benefit levels.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Tiered-benefit levels determined in same manner as 3(a).</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fixed current $60.50 still applies to all R2 customers</a:t>
                      </a:r>
                      <a:endParaRPr lang="en-CA" sz="900" kern="1200" dirty="0">
                        <a:solidFill>
                          <a:schemeClr val="tx1"/>
                        </a:solidFill>
                        <a:effectLst/>
                        <a:latin typeface="Arial" panose="020B0604020202020204" pitchFamily="34" charset="0"/>
                        <a:ea typeface="+mn-ea"/>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$542M</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dirty="0" smtClean="0">
                          <a:latin typeface="Arial" panose="020B0604020202020204" pitchFamily="34" charset="0"/>
                          <a:cs typeface="Arial" panose="020B0604020202020204" pitchFamily="34" charset="0"/>
                        </a:rPr>
                        <a:t>750kWh or less: $81.66 (+$21.16)</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750kwh</a:t>
                      </a:r>
                      <a:r>
                        <a:rPr lang="en-CA" sz="900" baseline="0" dirty="0" smtClean="0">
                          <a:latin typeface="Arial" panose="020B0604020202020204" pitchFamily="34" charset="0"/>
                          <a:cs typeface="Arial" panose="020B0604020202020204" pitchFamily="34" charset="0"/>
                        </a:rPr>
                        <a:t> to 1,200 kWh:$91.90 (+$31.40)</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1,200 kWh or more: $114.95 (+$54.45)</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dirty="0" smtClean="0">
                          <a:latin typeface="Arial" panose="020B0604020202020204" pitchFamily="34" charset="0"/>
                          <a:cs typeface="Arial" panose="020B0604020202020204" pitchFamily="34" charset="0"/>
                        </a:rPr>
                        <a:t>600 kWh or less: $23.19</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600kwh to 1,000 kWh: $27.76</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1,000</a:t>
                      </a:r>
                      <a:r>
                        <a:rPr lang="en-CA" sz="900" baseline="0" dirty="0" smtClean="0">
                          <a:latin typeface="Arial" panose="020B0604020202020204" pitchFamily="34" charset="0"/>
                          <a:cs typeface="Arial" panose="020B0604020202020204" pitchFamily="34" charset="0"/>
                        </a:rPr>
                        <a:t> kWh or more: $37.09</a:t>
                      </a:r>
                      <a:endParaRPr lang="en-CA" sz="9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$3.20/month</a:t>
                      </a:r>
                      <a:endParaRPr lang="en-CA" sz="900" dirty="0">
                        <a:latin typeface="Arial" panose="020B0604020202020204" pitchFamily="34" charset="0"/>
                        <a:cs typeface="Arial" panose="020B0604020202020204" pitchFamily="34" charset="0"/>
                      </a:endParaRPr>
                    </a:p>
                  </a:txBody>
                  <a:tcPr anchor="ctr">
                    <a:solidFill>
                      <a:schemeClr val="bg1"/>
                    </a:solidFill>
                  </a:tcPr>
                </a:tc>
              </a:tr>
            </a:tbl>
          </a:graphicData>
        </a:graphic>
      </p:graphicFrame>
      <p:sp>
        <p:nvSpPr>
          <p:cNvPr id="5" name="TextBox 4"/>
          <p:cNvSpPr txBox="1"/>
          <p:nvPr/>
        </p:nvSpPr>
        <p:spPr>
          <a:xfrm>
            <a:off x="107504" y="5858108"/>
            <a:ext cx="5771306" cy="461665"/>
          </a:xfrm>
          <a:prstGeom prst="rect">
            <a:avLst/>
          </a:prstGeom>
          <a:solidFill>
            <a:schemeClr val="bg1"/>
          </a:solidFill>
        </p:spPr>
        <p:txBody>
          <a:bodyPr wrap="square" rtlCol="0">
            <a:spAutoFit/>
          </a:bodyPr>
          <a:lstStyle/>
          <a:p>
            <a:r>
              <a:rPr lang="en-US" sz="600" dirty="0">
                <a:solidFill>
                  <a:prstClr val="black"/>
                </a:solidFill>
                <a:latin typeface="Arial" panose="020B0604020202020204" pitchFamily="34" charset="0"/>
                <a:cs typeface="Arial" panose="020B0604020202020204" pitchFamily="34" charset="0"/>
              </a:rPr>
              <a:t>*All option costs are inclusive of status quo RRRP, except 3(a) which assumes a </a:t>
            </a:r>
            <a:r>
              <a:rPr lang="en-US" sz="600" dirty="0" err="1">
                <a:solidFill>
                  <a:prstClr val="black"/>
                </a:solidFill>
                <a:latin typeface="Arial" panose="020B0604020202020204" pitchFamily="34" charset="0"/>
                <a:cs typeface="Arial" panose="020B0604020202020204" pitchFamily="34" charset="0"/>
              </a:rPr>
              <a:t>phaseout</a:t>
            </a:r>
            <a:r>
              <a:rPr lang="en-US" sz="600" dirty="0">
                <a:solidFill>
                  <a:prstClr val="black"/>
                </a:solidFill>
                <a:latin typeface="Arial" panose="020B0604020202020204" pitchFamily="34" charset="0"/>
                <a:cs typeface="Arial" panose="020B0604020202020204" pitchFamily="34" charset="0"/>
              </a:rPr>
              <a:t> of the program.</a:t>
            </a:r>
          </a:p>
          <a:p>
            <a:r>
              <a:rPr lang="en-US" sz="600" dirty="0">
                <a:solidFill>
                  <a:prstClr val="black"/>
                </a:solidFill>
                <a:latin typeface="Arial" panose="020B0604020202020204" pitchFamily="34" charset="0"/>
                <a:cs typeface="Arial" panose="020B0604020202020204" pitchFamily="34" charset="0"/>
              </a:rPr>
              <a:t>**Only if left on </a:t>
            </a:r>
            <a:r>
              <a:rPr lang="en-US" sz="600" dirty="0" err="1">
                <a:solidFill>
                  <a:prstClr val="black"/>
                </a:solidFill>
                <a:latin typeface="Arial" panose="020B0604020202020204" pitchFamily="34" charset="0"/>
                <a:cs typeface="Arial" panose="020B0604020202020204" pitchFamily="34" charset="0"/>
              </a:rPr>
              <a:t>ratebase</a:t>
            </a:r>
            <a:r>
              <a:rPr lang="en-US" sz="600" dirty="0">
                <a:solidFill>
                  <a:prstClr val="black"/>
                </a:solidFill>
                <a:latin typeface="Arial" panose="020B0604020202020204" pitchFamily="34" charset="0"/>
                <a:cs typeface="Arial" panose="020B0604020202020204" pitchFamily="34" charset="0"/>
              </a:rPr>
              <a:t>. Will increase based on yearly expansion. </a:t>
            </a:r>
          </a:p>
          <a:p>
            <a:r>
              <a:rPr lang="en-US" sz="600" dirty="0">
                <a:solidFill>
                  <a:prstClr val="black"/>
                </a:solidFill>
                <a:latin typeface="Arial" panose="020B0604020202020204" pitchFamily="34" charset="0"/>
                <a:cs typeface="Arial" panose="020B0604020202020204" pitchFamily="34" charset="0"/>
              </a:rPr>
              <a:t>***Based on Hydro One estimates. Consumer benefit is total costs subtract the cap amount. </a:t>
            </a:r>
          </a:p>
          <a:p>
            <a:r>
              <a:rPr lang="en-CA" sz="600" i="1" dirty="0">
                <a:solidFill>
                  <a:prstClr val="black"/>
                </a:solidFill>
                <a:latin typeface="Arial" panose="020B0604020202020204" pitchFamily="34" charset="0"/>
                <a:cs typeface="Arial" panose="020B0604020202020204" pitchFamily="34" charset="0"/>
              </a:rPr>
              <a:t>Note: figures do not include ~$50M in RRRP costs currently supporting Algoma Power and Hydro One Remotes</a:t>
            </a:r>
            <a:endParaRPr lang="en-CA" sz="800" dirty="0">
              <a:solidFill>
                <a:prstClr val="black"/>
              </a:solidFill>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107504" y="381000"/>
            <a:ext cx="8928992" cy="527720"/>
          </a:xfrm>
        </p:spPr>
        <p:txBody>
          <a:bodyPr>
            <a:normAutofit/>
          </a:bodyPr>
          <a:lstStyle/>
          <a:p>
            <a:r>
              <a:rPr lang="en-US" sz="2400" b="0" dirty="0" smtClean="0">
                <a:latin typeface="Arial" panose="020B0604020202020204" pitchFamily="34" charset="0"/>
                <a:cs typeface="Arial" panose="020B0604020202020204" pitchFamily="34" charset="0"/>
              </a:rPr>
              <a:t>Overview of RRRP Enhancement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Options</a:t>
            </a:r>
            <a:endParaRPr lang="en-CA"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8698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0" dirty="0" smtClean="0">
                <a:latin typeface="Arial" panose="020B0604020202020204" pitchFamily="34" charset="0"/>
                <a:cs typeface="Arial" panose="020B0604020202020204" pitchFamily="34" charset="0"/>
              </a:rPr>
              <a:t>All </a:t>
            </a:r>
            <a:r>
              <a:rPr lang="en-US" sz="2400" b="0" dirty="0">
                <a:latin typeface="Arial" panose="020B0604020202020204" pitchFamily="34" charset="0"/>
                <a:cs typeface="Arial" panose="020B0604020202020204" pitchFamily="34" charset="0"/>
              </a:rPr>
              <a:t>RRRP </a:t>
            </a:r>
            <a:r>
              <a:rPr lang="en-US" sz="2400" b="0" dirty="0" smtClean="0">
                <a:latin typeface="Arial" panose="020B0604020202020204" pitchFamily="34" charset="0"/>
                <a:cs typeface="Arial" panose="020B0604020202020204" pitchFamily="34" charset="0"/>
              </a:rPr>
              <a:t>Options</a:t>
            </a:r>
            <a:r>
              <a:rPr lang="en-CA" sz="2400" b="0" dirty="0" smtClean="0">
                <a:latin typeface="Arial" panose="020B0604020202020204" pitchFamily="34" charset="0"/>
                <a:cs typeface="Arial" panose="020B0604020202020204" pitchFamily="34" charset="0"/>
              </a:rPr>
              <a:t> – </a:t>
            </a:r>
            <a:r>
              <a:rPr lang="en-US" sz="2400" b="0" dirty="0" smtClean="0">
                <a:latin typeface="Arial" panose="020B0604020202020204" pitchFamily="34" charset="0"/>
                <a:cs typeface="Arial" panose="020B0604020202020204" pitchFamily="34" charset="0"/>
              </a:rPr>
              <a:t>Fiscal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n-US" sz="1200" i="1" dirty="0" smtClean="0">
                <a:latin typeface="Arial" panose="020B0604020202020204" pitchFamily="34" charset="0"/>
                <a:cs typeface="Arial" panose="020B0604020202020204" pitchFamily="34" charset="0"/>
              </a:rPr>
              <a:t>Ratepayer Impacts</a:t>
            </a:r>
          </a:p>
          <a:p>
            <a:pPr>
              <a:spcBef>
                <a:spcPts val="600"/>
              </a:spcBef>
              <a:spcAft>
                <a:spcPts val="600"/>
              </a:spcAft>
            </a:pPr>
            <a:r>
              <a:rPr lang="en-US" sz="1200" dirty="0" smtClean="0">
                <a:latin typeface="Arial" panose="020B0604020202020204" pitchFamily="34" charset="0"/>
                <a:cs typeface="Arial" panose="020B0604020202020204" pitchFamily="34" charset="0"/>
              </a:rPr>
              <a:t>Some consumers with low consumption may still have proportional higher distribution rates. These customers will experience bill pressures both from the transition to fixed rates and from expected general rate increases (for which they are responsible for an increasing proportion).</a:t>
            </a:r>
          </a:p>
          <a:p>
            <a:pPr indent="-285750">
              <a:spcBef>
                <a:spcPts val="600"/>
              </a:spcBef>
              <a:spcAft>
                <a:spcPts val="600"/>
              </a:spcAft>
            </a:pPr>
            <a:r>
              <a:rPr lang="en-US" sz="1200" dirty="0" smtClean="0">
                <a:latin typeface="Arial" panose="020B0604020202020204" pitchFamily="34" charset="0"/>
                <a:cs typeface="Arial" panose="020B0604020202020204" pitchFamily="34" charset="0"/>
              </a:rPr>
              <a:t>Hydro One distribution rates are expected to climb in coming years. The projected 2017 fixed rates of $64.64 (R2) and $55.70 (R1) will rise through the transition period. Therefore customers who receive a benefit will still experience bill increases.</a:t>
            </a:r>
          </a:p>
          <a:p>
            <a:pPr marL="0" indent="-4762">
              <a:spcBef>
                <a:spcPts val="600"/>
              </a:spcBef>
              <a:spcAft>
                <a:spcPts val="600"/>
              </a:spcAft>
              <a:buNone/>
            </a:pPr>
            <a:r>
              <a:rPr lang="en-US" sz="1200" i="1" dirty="0" smtClean="0">
                <a:latin typeface="Arial" panose="020B0604020202020204" pitchFamily="34" charset="0"/>
                <a:cs typeface="Arial" panose="020B0604020202020204" pitchFamily="34" charset="0"/>
              </a:rPr>
              <a:t>Fiscal Impacts</a:t>
            </a:r>
          </a:p>
          <a:p>
            <a:pPr>
              <a:spcBef>
                <a:spcPts val="600"/>
              </a:spcBef>
              <a:spcAft>
                <a:spcPts val="600"/>
              </a:spcAft>
            </a:pPr>
            <a:r>
              <a:rPr lang="en-US" sz="1200" dirty="0" smtClean="0">
                <a:latin typeface="Arial" panose="020B0604020202020204" pitchFamily="34" charset="0"/>
                <a:cs typeface="Arial" panose="020B0604020202020204" pitchFamily="34" charset="0"/>
              </a:rPr>
              <a:t>Having the original RRRP subsidy remain on the rate-base allows for program expansion from the fiscal plan while avoiding an additional $242M tax-base impact.</a:t>
            </a:r>
          </a:p>
          <a:p>
            <a:pPr>
              <a:spcBef>
                <a:spcPts val="600"/>
              </a:spcBef>
              <a:spcAft>
                <a:spcPts val="600"/>
              </a:spcAft>
            </a:pPr>
            <a:r>
              <a:rPr lang="en-US" sz="1200" dirty="0" smtClean="0">
                <a:latin typeface="Arial" panose="020B0604020202020204" pitchFamily="34" charset="0"/>
                <a:cs typeface="Arial" panose="020B0604020202020204" pitchFamily="34" charset="0"/>
              </a:rPr>
              <a:t>Hydro One is expected to submit its cost of service application for 2018 and beyond (3-5 years) in spring 2017. The rate increases requested in this application could potentially increase the proposed fixed rate significantly, which would have significant impact on fiscal requirements and ratepayer impacts.</a:t>
            </a:r>
          </a:p>
          <a:p>
            <a:pPr>
              <a:spcBef>
                <a:spcPts val="600"/>
              </a:spcBef>
              <a:spcAft>
                <a:spcPts val="600"/>
              </a:spcAft>
            </a:pPr>
            <a:r>
              <a:rPr lang="en-CA" sz="1200" dirty="0" smtClean="0">
                <a:latin typeface="Arial" panose="020B0604020202020204" pitchFamily="34" charset="0"/>
                <a:cs typeface="Arial" panose="020B0604020202020204" pitchFamily="34" charset="0"/>
              </a:rPr>
              <a:t>Cost for Hydro One to </a:t>
            </a:r>
            <a:r>
              <a:rPr lang="en-CA" sz="1200" dirty="0">
                <a:latin typeface="Arial" panose="020B0604020202020204" pitchFamily="34" charset="0"/>
                <a:cs typeface="Arial" panose="020B0604020202020204" pitchFamily="34" charset="0"/>
              </a:rPr>
              <a:t>implement </a:t>
            </a:r>
            <a:r>
              <a:rPr lang="en-CA" sz="1200" dirty="0" smtClean="0">
                <a:latin typeface="Arial" panose="020B0604020202020204" pitchFamily="34" charset="0"/>
                <a:cs typeface="Arial" panose="020B0604020202020204" pitchFamily="34" charset="0"/>
              </a:rPr>
              <a:t>and to </a:t>
            </a:r>
            <a:r>
              <a:rPr lang="en-CA" sz="1200" dirty="0">
                <a:latin typeface="Arial" panose="020B0604020202020204" pitchFamily="34" charset="0"/>
                <a:cs typeface="Arial" panose="020B0604020202020204" pitchFamily="34" charset="0"/>
              </a:rPr>
              <a:t>upgrade customer billing </a:t>
            </a:r>
            <a:r>
              <a:rPr lang="en-CA" sz="1200" dirty="0" smtClean="0">
                <a:latin typeface="Arial" panose="020B0604020202020204" pitchFamily="34" charset="0"/>
                <a:cs typeface="Arial" panose="020B0604020202020204" pitchFamily="34" charset="0"/>
              </a:rPr>
              <a:t>systems is likely material.  </a:t>
            </a:r>
            <a:r>
              <a:rPr lang="en-CA" sz="1200" dirty="0">
                <a:latin typeface="Arial" panose="020B0604020202020204" pitchFamily="34" charset="0"/>
                <a:cs typeface="Arial" panose="020B0604020202020204" pitchFamily="34" charset="0"/>
              </a:rPr>
              <a:t>Those costs would ultimately be passed back to the customers of those LDCs</a:t>
            </a:r>
            <a:r>
              <a:rPr lang="en-CA" sz="1200" dirty="0" smtClean="0">
                <a:latin typeface="Arial" panose="020B0604020202020204" pitchFamily="34" charset="0"/>
                <a:cs typeface="Arial" panose="020B0604020202020204" pitchFamily="34" charset="0"/>
              </a:rPr>
              <a:t>.</a:t>
            </a:r>
            <a:endParaRPr lang="en-US" sz="1200" dirty="0" smtClean="0">
              <a:latin typeface="Arial" panose="020B0604020202020204" pitchFamily="34" charset="0"/>
              <a:cs typeface="Arial" panose="020B0604020202020204" pitchFamily="34" charset="0"/>
            </a:endParaRPr>
          </a:p>
          <a:p>
            <a:pPr>
              <a:spcBef>
                <a:spcPts val="600"/>
              </a:spcBef>
              <a:spcAft>
                <a:spcPts val="600"/>
              </a:spcAft>
            </a:pPr>
            <a:r>
              <a:rPr lang="en-US" sz="1200" dirty="0" smtClean="0">
                <a:latin typeface="Arial" panose="020B0604020202020204" pitchFamily="34" charset="0"/>
                <a:cs typeface="Arial" panose="020B0604020202020204" pitchFamily="34" charset="0"/>
              </a:rPr>
              <a:t>The Ministry will need to consider how consumption thresholds and/or benefit levels rise alongside the expected rise in distribution rates.</a:t>
            </a:r>
          </a:p>
          <a:p>
            <a:pPr lvl="0">
              <a:spcBef>
                <a:spcPts val="600"/>
              </a:spcBef>
              <a:spcAft>
                <a:spcPts val="600"/>
              </a:spcAft>
            </a:pPr>
            <a:r>
              <a:rPr lang="en-CA" sz="1200" dirty="0">
                <a:latin typeface="Arial" panose="020B0604020202020204" pitchFamily="34" charset="0"/>
                <a:cs typeface="Arial" panose="020B0604020202020204" pitchFamily="34" charset="0"/>
              </a:rPr>
              <a:t>There is a high risk of entrenching external subsidies, as there is no clear path to transition away from subsidies and toward a more sustainable, cost-based rate framework</a:t>
            </a:r>
            <a:r>
              <a:rPr lang="en-CA"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46989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All RRRP Options – Implementation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LDCs would track credit variances in a variance account and settle amounts with the IESO, which receives taxpayer funding from ENERGY/</a:t>
            </a:r>
            <a:r>
              <a:rPr lang="en-CA" sz="1200" dirty="0" err="1">
                <a:solidFill>
                  <a:prstClr val="black"/>
                </a:solidFill>
                <a:latin typeface="Arial" panose="020B0604020202020204" pitchFamily="34" charset="0"/>
                <a:cs typeface="Arial" panose="020B0604020202020204" pitchFamily="34" charset="0"/>
              </a:rPr>
              <a:t>MoF</a:t>
            </a:r>
            <a:r>
              <a:rPr lang="en-CA" sz="1200" dirty="0">
                <a:solidFill>
                  <a:prstClr val="black"/>
                </a:solidFill>
                <a:latin typeface="Arial" panose="020B0604020202020204" pitchFamily="34" charset="0"/>
                <a:cs typeface="Arial" panose="020B0604020202020204" pitchFamily="34" charset="0"/>
              </a:rPr>
              <a:t> in the same manner as the 8% rebate happens today.</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While this new program would build on exiting transfer payment protocols  in use under the ORECA, it would be complex for Hydro On to implement, as CIS upgrades are likely needed.</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Depending on the option chose, OEB estimates that the implementation would take at least 6 months or more, following finalized regulations, given need to change customer billing systems and determine settlement procedures.</a:t>
            </a:r>
            <a:endParaRPr lang="en-US" sz="1100" dirty="0">
              <a:latin typeface="Arial" panose="020B0604020202020204" pitchFamily="34" charset="0"/>
              <a:cs typeface="Arial" panose="020B0604020202020204" pitchFamily="34" charset="0"/>
            </a:endParaRPr>
          </a:p>
          <a:p>
            <a:pPr marL="285750" lvl="0" indent="-28575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RRRP </a:t>
            </a:r>
            <a:r>
              <a:rPr lang="en-US" sz="1200" dirty="0">
                <a:solidFill>
                  <a:prstClr val="black"/>
                </a:solidFill>
                <a:latin typeface="Arial" panose="020B0604020202020204" pitchFamily="34" charset="0"/>
                <a:cs typeface="Arial" panose="020B0604020202020204" pitchFamily="34" charset="0"/>
              </a:rPr>
              <a:t>focuses on ameliorating differences in distribution costs, not the entire Delivery line of the residential bill which also includes transmission and line loss costs</a:t>
            </a:r>
            <a:r>
              <a:rPr lang="en-US" sz="1200" dirty="0" smtClean="0">
                <a:solidFill>
                  <a:prstClr val="black"/>
                </a:solidFill>
                <a:latin typeface="Arial" panose="020B0604020202020204" pitchFamily="34" charset="0"/>
                <a:cs typeface="Arial" panose="020B0604020202020204" pitchFamily="34" charset="0"/>
              </a:rPr>
              <a:t>.</a:t>
            </a:r>
          </a:p>
          <a:p>
            <a:pPr marL="285750" lvl="0" indent="-285750">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Eligibility for RRRP is currently determined by LDC density levels. Hydro One R1 has similar density levels to some other LDCs </a:t>
            </a:r>
            <a:r>
              <a:rPr lang="en-US" sz="1200" dirty="0" smtClean="0">
                <a:solidFill>
                  <a:prstClr val="black"/>
                </a:solidFill>
                <a:latin typeface="Arial" panose="020B0604020202020204" pitchFamily="34" charset="0"/>
                <a:cs typeface="Arial" panose="020B0604020202020204" pitchFamily="34" charset="0"/>
              </a:rPr>
              <a:t>(e.g.,  </a:t>
            </a:r>
            <a:r>
              <a:rPr lang="en-US" sz="1200" dirty="0" err="1">
                <a:solidFill>
                  <a:prstClr val="black"/>
                </a:solidFill>
                <a:latin typeface="Arial" panose="020B0604020202020204" pitchFamily="34" charset="0"/>
                <a:cs typeface="Arial" panose="020B0604020202020204" pitchFamily="34" charset="0"/>
              </a:rPr>
              <a:t>InnPower</a:t>
            </a:r>
            <a:r>
              <a:rPr lang="en-US" sz="1200" dirty="0">
                <a:solidFill>
                  <a:prstClr val="black"/>
                </a:solidFill>
                <a:latin typeface="Arial" panose="020B0604020202020204" pitchFamily="34" charset="0"/>
                <a:cs typeface="Arial" panose="020B0604020202020204" pitchFamily="34" charset="0"/>
              </a:rPr>
              <a:t>). Thus if the intention is to limit expansion to just Hydro One R1, a new eligibility criteria would have to be developed (legal and regulatory risks would need to be explored</a:t>
            </a:r>
            <a:r>
              <a:rPr lang="en-US" sz="1200" dirty="0" smtClean="0">
                <a:solidFill>
                  <a:prstClr val="black"/>
                </a:solidFill>
                <a:latin typeface="Arial" panose="020B0604020202020204" pitchFamily="34" charset="0"/>
                <a:cs typeface="Arial" panose="020B0604020202020204" pitchFamily="34" charset="0"/>
              </a:rPr>
              <a:t>).</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New legislation would be required to establish this program. Legal and regulatory risks (particularly with regards to legal authority and to the Ontario Energy Board’s role in setting rates and incenting efficiencies) require further analysis.</a:t>
            </a:r>
          </a:p>
          <a:p>
            <a:pPr lvl="1">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Some options may impact OEB rate-setting processes and create disincentives towards Hydro One productivity and performance improvements.</a:t>
            </a:r>
            <a:endParaRPr lang="en-CA" sz="1100" dirty="0">
              <a:latin typeface="Arial" panose="020B0604020202020204" pitchFamily="34" charset="0"/>
              <a:cs typeface="Arial" panose="020B0604020202020204" pitchFamily="34" charset="0"/>
            </a:endParaRP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Providing a tax-based subsidy outside of exiting rate setting mechanism reduces incentives for customers and distributors to engage on operating costs and capital planning</a:t>
            </a:r>
            <a:r>
              <a:rPr lang="en-CA" sz="1200" dirty="0" smtClean="0">
                <a:solidFill>
                  <a:prstClr val="black"/>
                </a:solidFill>
                <a:latin typeface="Arial" panose="020B0604020202020204" pitchFamily="34" charset="0"/>
                <a:cs typeface="Arial" panose="020B0604020202020204" pitchFamily="34" charset="0"/>
              </a:rPr>
              <a:t>.</a:t>
            </a:r>
            <a:endParaRPr lang="en-US" sz="1200" dirty="0" smtClean="0">
              <a:solidFill>
                <a:prstClr val="black"/>
              </a:solidFill>
              <a:latin typeface="Arial" panose="020B0604020202020204" pitchFamily="34" charset="0"/>
              <a:cs typeface="Arial" panose="020B0604020202020204" pitchFamily="34" charset="0"/>
            </a:endParaRPr>
          </a:p>
          <a:p>
            <a:pPr lvl="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 development of an appropriate program can be initiated through a letter to the Ontario Energy Board via s. 35 of the </a:t>
            </a:r>
            <a:r>
              <a:rPr lang="en-US" sz="1200" i="1" dirty="0" smtClean="0">
                <a:solidFill>
                  <a:prstClr val="black"/>
                </a:solidFill>
                <a:latin typeface="Arial" panose="020B0604020202020204" pitchFamily="34" charset="0"/>
                <a:cs typeface="Arial" panose="020B0604020202020204" pitchFamily="34" charset="0"/>
              </a:rPr>
              <a:t>Ontario Energy Board Act, 1998</a:t>
            </a:r>
            <a:r>
              <a:rPr lang="en-US" sz="1200" dirty="0" smtClean="0">
                <a:solidFill>
                  <a:prstClr val="black"/>
                </a:solidFill>
                <a:latin typeface="Arial" panose="020B0604020202020204" pitchFamily="34" charset="0"/>
                <a:cs typeface="Arial" panose="020B0604020202020204" pitchFamily="34" charset="0"/>
              </a:rPr>
              <a:t>.</a:t>
            </a:r>
            <a:endParaRPr lang="en-CA" sz="1200" dirty="0">
              <a:solidFill>
                <a:prstClr val="black"/>
              </a:solidFill>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080032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(Algoma)</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9381749"/>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
          <p:cNvSpPr txBox="1"/>
          <p:nvPr/>
        </p:nvSpPr>
        <p:spPr>
          <a:xfrm>
            <a:off x="1067889" y="1366429"/>
            <a:ext cx="2673990" cy="288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dirty="0" smtClean="0">
                <a:solidFill>
                  <a:srgbClr val="FF0000"/>
                </a:solidFill>
              </a:rPr>
              <a:t>Monthly Fully Fixed Rate: $54.85</a:t>
            </a:r>
            <a:endParaRPr lang="en-CA" dirty="0">
              <a:solidFill>
                <a:srgbClr val="FF0000"/>
              </a:solidFill>
            </a:endParaRPr>
          </a:p>
        </p:txBody>
      </p:sp>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7" name="Rectangle 6"/>
          <p:cNvSpPr/>
          <p:nvPr/>
        </p:nvSpPr>
        <p:spPr>
          <a:xfrm>
            <a:off x="3707904" y="2939819"/>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1236402" y="2939819"/>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6179406" y="1995557"/>
            <a:ext cx="2557794" cy="38164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386617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a:t>
            </a:r>
            <a:r>
              <a:rPr lang="en-US" sz="2400" b="0" dirty="0" err="1" smtClean="0">
                <a:latin typeface="Arial" panose="020B0604020202020204" pitchFamily="34" charset="0"/>
                <a:cs typeface="Arial" panose="020B0604020202020204" pitchFamily="34" charset="0"/>
              </a:rPr>
              <a:t>Atikokan</a:t>
            </a:r>
            <a:r>
              <a:rPr lang="en-US" sz="2400" b="0" dirty="0" smtClean="0">
                <a:latin typeface="Arial" panose="020B0604020202020204" pitchFamily="34" charset="0"/>
                <a:cs typeface="Arial" panose="020B0604020202020204" pitchFamily="34" charset="0"/>
              </a:rPr>
              <a:t>)</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4699649"/>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219200" y="6347198"/>
            <a:ext cx="2971800" cy="215444"/>
          </a:xfrm>
          <a:prstGeom prst="rect">
            <a:avLst/>
          </a:prstGeom>
          <a:noFill/>
        </p:spPr>
        <p:txBody>
          <a:bodyPr wrap="square" rtlCol="0">
            <a:spAutoFit/>
          </a:bodyPr>
          <a:lstStyle/>
          <a:p>
            <a:r>
              <a:rPr lang="en-CA" sz="800" i="1" dirty="0">
                <a:solidFill>
                  <a:prstClr val="black"/>
                </a:solidFill>
                <a:latin typeface="Arial" panose="020B0604020202020204" pitchFamily="34" charset="0"/>
                <a:cs typeface="Arial" panose="020B0604020202020204" pitchFamily="34" charset="0"/>
              </a:rPr>
              <a:t>Note: 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3779912" y="2492896"/>
            <a:ext cx="2432417" cy="331236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p:cNvSpPr/>
          <p:nvPr/>
        </p:nvSpPr>
        <p:spPr>
          <a:xfrm>
            <a:off x="971601" y="2636912"/>
            <a:ext cx="2232248" cy="309634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955560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a:t>
            </a:r>
            <a:r>
              <a:rPr lang="en-US" sz="2400" b="0" dirty="0" err="1" smtClean="0">
                <a:latin typeface="Arial" panose="020B0604020202020204" pitchFamily="34" charset="0"/>
                <a:cs typeface="Arial" panose="020B0604020202020204" pitchFamily="34" charset="0"/>
              </a:rPr>
              <a:t>Chapleau</a:t>
            </a:r>
            <a:r>
              <a:rPr lang="en-US" sz="2400" b="0" dirty="0" smtClean="0">
                <a:latin typeface="Arial" panose="020B0604020202020204" pitchFamily="34" charset="0"/>
                <a:cs typeface="Arial" panose="020B0604020202020204" pitchFamily="34" charset="0"/>
              </a:rPr>
              <a:t> PUC)</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0317425"/>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971600" y="2924944"/>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243109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(Sioux Lookout)</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5782631"/>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1"/>
          <p:cNvSpPr txBox="1"/>
          <p:nvPr/>
        </p:nvSpPr>
        <p:spPr>
          <a:xfrm>
            <a:off x="1043608" y="2132856"/>
            <a:ext cx="2673990" cy="288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dirty="0" smtClean="0">
                <a:solidFill>
                  <a:srgbClr val="FF0000"/>
                </a:solidFill>
              </a:rPr>
              <a:t>Monthly Fully Fixed Rate: $43.30</a:t>
            </a:r>
            <a:endParaRPr lang="en-CA" dirty="0">
              <a:solidFill>
                <a:srgbClr val="FF0000"/>
              </a:solidFill>
            </a:endParaRPr>
          </a:p>
        </p:txBody>
      </p:sp>
      <p:sp>
        <p:nvSpPr>
          <p:cNvPr id="9" name="TextBox 8"/>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3717598" y="2564904"/>
            <a:ext cx="2432417" cy="316835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a:p>
        </p:txBody>
      </p:sp>
      <p:sp>
        <p:nvSpPr>
          <p:cNvPr id="12" name="Rectangle 11"/>
          <p:cNvSpPr/>
          <p:nvPr/>
        </p:nvSpPr>
        <p:spPr>
          <a:xfrm>
            <a:off x="971600" y="2716356"/>
            <a:ext cx="2432417" cy="308890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042613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(Parry Sound)</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2980277"/>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12" name="Rectangle 11"/>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p:cNvSpPr/>
          <p:nvPr/>
        </p:nvSpPr>
        <p:spPr>
          <a:xfrm>
            <a:off x="3717598" y="2564904"/>
            <a:ext cx="2432417" cy="316835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a:p>
        </p:txBody>
      </p:sp>
      <p:sp>
        <p:nvSpPr>
          <p:cNvPr id="14" name="Rectangle 13"/>
          <p:cNvSpPr/>
          <p:nvPr/>
        </p:nvSpPr>
        <p:spPr>
          <a:xfrm>
            <a:off x="971600" y="2716356"/>
            <a:ext cx="2432417" cy="308890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45292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1b. 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RPP held constant)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57360942"/>
              </p:ext>
            </p:extLst>
          </p:nvPr>
        </p:nvGraphicFramePr>
        <p:xfrm>
          <a:off x="774700" y="1340768"/>
          <a:ext cx="7645400" cy="256603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dirty="0">
                          <a:solidFill>
                            <a:srgbClr val="000000"/>
                          </a:solidFill>
                          <a:effectLst/>
                          <a:latin typeface="Calibri"/>
                        </a:rPr>
                        <a:t>Impact of GA </a:t>
                      </a:r>
                      <a:r>
                        <a:rPr lang="en-CA" sz="1200" b="0" i="0" u="none" strike="noStrike" dirty="0" smtClean="0">
                          <a:solidFill>
                            <a:srgbClr val="000000"/>
                          </a:solidFill>
                          <a:effectLst/>
                          <a:latin typeface="Calibri"/>
                        </a:rPr>
                        <a:t>Financing (includes flat</a:t>
                      </a:r>
                      <a:r>
                        <a:rPr lang="en-CA" sz="1200" b="0" i="0" u="none" strike="noStrike" baseline="0" dirty="0" smtClean="0">
                          <a:solidFill>
                            <a:srgbClr val="000000"/>
                          </a:solidFill>
                          <a:effectLst/>
                          <a:latin typeface="Calibri"/>
                        </a:rPr>
                        <a:t> RPP commodity rate to the end of 2021)</a:t>
                      </a:r>
                      <a:endParaRPr lang="en-CA" sz="1200" b="0" i="0" u="none" strike="noStrike" dirty="0">
                        <a:solidFill>
                          <a:srgbClr val="000000"/>
                        </a:solidFill>
                        <a:effectLst/>
                        <a:latin typeface="Calibri"/>
                      </a:endParaRP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-26</a:t>
                      </a:r>
                    </a:p>
                  </a:txBody>
                  <a:tcPr marL="0" marR="0" marT="0" marB="0" anchor="ctr">
                    <a:lnL>
                      <a:noFill/>
                    </a:lnL>
                    <a:lnR>
                      <a:noFill/>
                    </a:lnR>
                    <a:lnT>
                      <a:noFill/>
                    </a:lnT>
                    <a:lnB>
                      <a:noFill/>
                    </a:lnB>
                    <a:solidFill>
                      <a:srgbClr val="FFFFFF"/>
                    </a:solidFill>
                  </a:tcPr>
                </a:tc>
                <a:tc>
                  <a:txBody>
                    <a:bodyPr/>
                    <a:lstStyle/>
                    <a:p>
                      <a:pPr algn="r" fontAlgn="b"/>
                      <a:r>
                        <a:rPr lang="en-CA" sz="1200" b="0" i="0" u="none" strike="noStrike" dirty="0">
                          <a:solidFill>
                            <a:srgbClr val="000000"/>
                          </a:solidFill>
                          <a:effectLst/>
                          <a:latin typeface="Calibri"/>
                        </a:rPr>
                        <a:t>-26</a:t>
                      </a:r>
                    </a:p>
                  </a:txBody>
                  <a:tcPr marL="0" marR="0" marT="0" marB="0" anchor="ctr">
                    <a:lnL>
                      <a:noFill/>
                    </a:lnL>
                    <a:lnR>
                      <a:noFill/>
                    </a:lnR>
                    <a:lnT>
                      <a:noFill/>
                    </a:lnT>
                    <a:lnB>
                      <a:noFill/>
                    </a:lnB>
                    <a:solidFill>
                      <a:srgbClr val="FFFFFF"/>
                    </a:solidFill>
                  </a:tcPr>
                </a:tc>
                <a:tc>
                  <a:txBody>
                    <a:bodyPr/>
                    <a:lstStyle/>
                    <a:p>
                      <a:pPr algn="r" fontAlgn="b"/>
                      <a:r>
                        <a:rPr lang="en-CA" sz="1200" b="0" i="0" u="none" strike="noStrike" dirty="0">
                          <a:solidFill>
                            <a:srgbClr val="000000"/>
                          </a:solidFill>
                          <a:effectLst/>
                          <a:latin typeface="Calibri"/>
                        </a:rPr>
                        <a:t>-</a:t>
                      </a:r>
                      <a:r>
                        <a:rPr lang="en-CA" sz="1200" b="0" i="0" u="none" strike="noStrike" dirty="0" smtClean="0">
                          <a:solidFill>
                            <a:srgbClr val="000000"/>
                          </a:solidFill>
                          <a:effectLst/>
                          <a:latin typeface="Calibri"/>
                        </a:rPr>
                        <a:t>26</a:t>
                      </a:r>
                      <a:endParaRPr lang="en-CA" sz="1200" b="0" i="0" u="none" strike="noStrike" dirty="0">
                        <a:solidFill>
                          <a:srgbClr val="000000"/>
                        </a:solidFill>
                        <a:effectLst/>
                        <a:latin typeface="Calibri"/>
                      </a:endParaRPr>
                    </a:p>
                  </a:txBody>
                  <a:tcPr marL="0" marR="0" marT="0" marB="0" anchor="ctr">
                    <a:lnL>
                      <a:noFill/>
                    </a:lnL>
                    <a:lnR>
                      <a:noFill/>
                    </a:lnR>
                    <a:lnT>
                      <a:noFill/>
                    </a:lnT>
                    <a:lnB>
                      <a:noFill/>
                    </a:lnB>
                    <a:solidFill>
                      <a:srgbClr val="FFFFFF"/>
                    </a:solidFill>
                  </a:tcPr>
                </a:tc>
                <a:tc>
                  <a:txBody>
                    <a:bodyPr/>
                    <a:lstStyle/>
                    <a:p>
                      <a:pPr algn="r" fontAlgn="b"/>
                      <a:r>
                        <a:rPr lang="en-CA" sz="1200" b="0" i="0" u="none" strike="noStrike" dirty="0" smtClean="0">
                          <a:solidFill>
                            <a:srgbClr val="000000"/>
                          </a:solidFill>
                          <a:effectLst/>
                          <a:latin typeface="Calibri"/>
                        </a:rPr>
                        <a:t>-33</a:t>
                      </a:r>
                      <a:endParaRPr lang="en-CA" sz="1200" b="0" i="0" u="none" strike="noStrike" dirty="0">
                        <a:solidFill>
                          <a:srgbClr val="000000"/>
                        </a:solidFill>
                        <a:effectLst/>
                        <a:latin typeface="Calibri"/>
                      </a:endParaRPr>
                    </a:p>
                  </a:txBody>
                  <a:tcPr marL="0" marR="0" marT="0" marB="0" anchor="ctr">
                    <a:lnL>
                      <a:noFill/>
                    </a:lnL>
                    <a:lnR>
                      <a:noFill/>
                    </a:lnR>
                    <a:lnT>
                      <a:noFill/>
                    </a:lnT>
                    <a:lnB>
                      <a:noFill/>
                    </a:lnB>
                    <a:solidFill>
                      <a:srgbClr val="FFFFFF"/>
                    </a:solidFill>
                  </a:tcPr>
                </a:tc>
                <a:tc>
                  <a:txBody>
                    <a:bodyPr/>
                    <a:lstStyle/>
                    <a:p>
                      <a:pPr algn="r" fontAlgn="b"/>
                      <a:r>
                        <a:rPr lang="en-CA" sz="1200" b="0" i="0" u="none" strike="noStrike" dirty="0" smtClean="0">
                          <a:solidFill>
                            <a:srgbClr val="000000"/>
                          </a:solidFill>
                          <a:effectLst/>
                          <a:latin typeface="Calibri"/>
                        </a:rPr>
                        <a:t>-28</a:t>
                      </a:r>
                      <a:endParaRPr lang="en-CA" sz="1200" b="0" i="0" u="none" strike="noStrike" dirty="0">
                        <a:solidFill>
                          <a:srgbClr val="000000"/>
                        </a:solidFill>
                        <a:effectLst/>
                        <a:latin typeface="Calibri"/>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dirty="0">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dirty="0">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126</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56009709"/>
              </p:ext>
            </p:extLst>
          </p:nvPr>
        </p:nvGraphicFramePr>
        <p:xfrm>
          <a:off x="774700" y="4077072"/>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127</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dirty="0">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dirty="0">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68</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-29%</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68686017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Autofit/>
          </a:bodyPr>
          <a:lstStyle/>
          <a:p>
            <a:r>
              <a:rPr lang="en-US" sz="2400" b="0" dirty="0" smtClean="0">
                <a:latin typeface="Arial" panose="020B0604020202020204" pitchFamily="34" charset="0"/>
                <a:cs typeface="Arial" panose="020B0604020202020204" pitchFamily="34" charset="0"/>
              </a:rPr>
              <a:t>High </a:t>
            </a:r>
            <a:r>
              <a:rPr lang="en-US" sz="2400" b="0" dirty="0">
                <a:latin typeface="Arial" panose="020B0604020202020204" pitchFamily="34" charset="0"/>
                <a:cs typeface="Arial" panose="020B0604020202020204" pitchFamily="34" charset="0"/>
              </a:rPr>
              <a:t>Distribution Cost LDCs – Accelerating Fixed Rate Benefit/Normalizing Fixed </a:t>
            </a:r>
            <a:r>
              <a:rPr lang="en-US" sz="2400" b="0" dirty="0" smtClean="0">
                <a:latin typeface="Arial" panose="020B0604020202020204" pitchFamily="34" charset="0"/>
                <a:cs typeface="Arial" panose="020B0604020202020204" pitchFamily="34" charset="0"/>
              </a:rPr>
              <a:t>Rates (Northern Ontario Wires)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a:t>
            </a:r>
            <a:r>
              <a:rPr lang="en-CA" sz="800" i="1" dirty="0" smtClean="0">
                <a:solidFill>
                  <a:prstClr val="black"/>
                </a:solidFill>
                <a:latin typeface="Arial" panose="020B0604020202020204" pitchFamily="34" charset="0"/>
                <a:cs typeface="Arial" panose="020B0604020202020204" pitchFamily="34" charset="0"/>
              </a:rPr>
              <a:t>2017  (either approved or proposed)</a:t>
            </a:r>
            <a:endParaRPr lang="en-CA" sz="800" i="1" dirty="0">
              <a:solidFill>
                <a:prstClr val="black"/>
              </a:solidFill>
              <a:latin typeface="Arial" panose="020B0604020202020204" pitchFamily="34" charset="0"/>
              <a:cs typeface="Arial" panose="020B0604020202020204" pitchFamily="34" charset="0"/>
            </a:endParaRPr>
          </a:p>
        </p:txBody>
      </p:sp>
      <p:sp>
        <p:nvSpPr>
          <p:cNvPr id="7" name="TextBox 1"/>
          <p:cNvSpPr txBox="1"/>
          <p:nvPr/>
        </p:nvSpPr>
        <p:spPr>
          <a:xfrm>
            <a:off x="1043608" y="1772816"/>
            <a:ext cx="2673990" cy="288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dirty="0" smtClean="0">
                <a:solidFill>
                  <a:srgbClr val="FF0000"/>
                </a:solidFill>
              </a:rPr>
              <a:t>Monthly Fully Fixed Rate: $38.05</a:t>
            </a:r>
            <a:endParaRPr lang="en-CA" dirty="0">
              <a:solidFill>
                <a:srgbClr val="FF0000"/>
              </a:solidFill>
            </a:endParaRPr>
          </a:p>
        </p:txBody>
      </p:sp>
      <p:sp>
        <p:nvSpPr>
          <p:cNvPr id="8" name="Rectangle 7"/>
          <p:cNvSpPr/>
          <p:nvPr/>
        </p:nvSpPr>
        <p:spPr>
          <a:xfrm>
            <a:off x="6372200" y="1484784"/>
            <a:ext cx="2432417" cy="432048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3717598" y="2348880"/>
            <a:ext cx="2432417" cy="33843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a:p>
        </p:txBody>
      </p:sp>
      <p:sp>
        <p:nvSpPr>
          <p:cNvPr id="10" name="Rectangle 9"/>
          <p:cNvSpPr/>
          <p:nvPr/>
        </p:nvSpPr>
        <p:spPr>
          <a:xfrm>
            <a:off x="971600" y="2716356"/>
            <a:ext cx="2432417" cy="308890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763896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Accelerating Fixed Rate Impacts – LDC Disparity</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7899824"/>
              </p:ext>
            </p:extLst>
          </p:nvPr>
        </p:nvGraphicFramePr>
        <p:xfrm>
          <a:off x="457200" y="1219200"/>
          <a:ext cx="8280400" cy="50901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259632" y="6381328"/>
            <a:ext cx="2232248" cy="338554"/>
          </a:xfrm>
          <a:prstGeom prst="rect">
            <a:avLst/>
          </a:prstGeom>
          <a:noFill/>
        </p:spPr>
        <p:txBody>
          <a:bodyPr wrap="square" rtlCol="0">
            <a:spAutoFit/>
          </a:bodyPr>
          <a:lstStyle/>
          <a:p>
            <a:r>
              <a:rPr lang="en-CA" sz="800" i="1" dirty="0" smtClean="0"/>
              <a:t>*2017 Approved and Proposed (Decisions Pending)</a:t>
            </a:r>
            <a:endParaRPr lang="en-CA" sz="800" i="1" dirty="0"/>
          </a:p>
        </p:txBody>
      </p:sp>
      <p:sp>
        <p:nvSpPr>
          <p:cNvPr id="7" name="TextBox 6"/>
          <p:cNvSpPr txBox="1"/>
          <p:nvPr/>
        </p:nvSpPr>
        <p:spPr>
          <a:xfrm>
            <a:off x="3295903" y="1827401"/>
            <a:ext cx="4089278" cy="1169551"/>
          </a:xfrm>
          <a:prstGeom prst="rect">
            <a:avLst/>
          </a:prstGeom>
          <a:noFill/>
          <a:ln>
            <a:solidFill>
              <a:schemeClr val="accent1"/>
            </a:solidFill>
          </a:ln>
        </p:spPr>
        <p:txBody>
          <a:bodyPr wrap="square" rtlCol="0">
            <a:spAutoFit/>
          </a:bodyPr>
          <a:lstStyle/>
          <a:p>
            <a:pPr marL="171450" indent="-171450">
              <a:spcBef>
                <a:spcPts val="600"/>
              </a:spcBef>
              <a:spcAft>
                <a:spcPts val="600"/>
              </a:spcAft>
              <a:buFont typeface="Arial" panose="020B0604020202020204" pitchFamily="34" charset="0"/>
              <a:buChar char="•"/>
            </a:pPr>
            <a:r>
              <a:rPr lang="en-CA" sz="1000" dirty="0" smtClean="0">
                <a:latin typeface="Arial" panose="020B0604020202020204" pitchFamily="34" charset="0"/>
                <a:cs typeface="Arial" panose="020B0604020202020204" pitchFamily="34" charset="0"/>
              </a:rPr>
              <a:t>Accelerating fixed rates means limiting charges to the current charges (mix of fixed and variable) for the average consumption level for each LDC residential rate class.</a:t>
            </a:r>
          </a:p>
          <a:p>
            <a:pPr marL="171450" indent="-171450">
              <a:spcBef>
                <a:spcPts val="600"/>
              </a:spcBef>
              <a:spcAft>
                <a:spcPts val="600"/>
              </a:spcAft>
              <a:buFont typeface="Arial" panose="020B0604020202020204" pitchFamily="34" charset="0"/>
              <a:buChar char="•"/>
            </a:pPr>
            <a:r>
              <a:rPr lang="en-CA" sz="1000" dirty="0" smtClean="0">
                <a:latin typeface="Arial" panose="020B0604020202020204" pitchFamily="34" charset="0"/>
                <a:cs typeface="Arial" panose="020B0604020202020204" pitchFamily="34" charset="0"/>
              </a:rPr>
              <a:t>Each LDC has a unique average consumption level that can lead to differences in the magnitude of benefits and the types of customers who benefit.</a:t>
            </a:r>
            <a:endParaRPr lang="en-CA"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440268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CA" sz="2400" b="0" dirty="0">
                <a:latin typeface="Arial" panose="020B0604020202020204" pitchFamily="34" charset="0"/>
                <a:cs typeface="Arial" panose="020B0604020202020204" pitchFamily="34" charset="0"/>
              </a:rPr>
              <a:t>First Nations Rate </a:t>
            </a:r>
            <a:r>
              <a:rPr lang="en-CA" sz="2400" b="0" dirty="0" smtClean="0">
                <a:latin typeface="Arial" panose="020B0604020202020204" pitchFamily="34" charset="0"/>
                <a:cs typeface="Arial" panose="020B0604020202020204" pitchFamily="34" charset="0"/>
              </a:rPr>
              <a:t>Assistance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Context</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196752"/>
            <a:ext cx="8280000" cy="4248472"/>
          </a:xfrm>
        </p:spPr>
        <p:txBody>
          <a:bodyPr>
            <a:normAutofit/>
          </a:bodyPr>
          <a:lstStyle/>
          <a:p>
            <a:pPr>
              <a:spcBef>
                <a:spcPts val="600"/>
              </a:spcBef>
              <a:spcAft>
                <a:spcPts val="600"/>
              </a:spcAft>
            </a:pPr>
            <a:r>
              <a:rPr lang="en-CA" sz="1400" dirty="0">
                <a:latin typeface="Arial" panose="020B0604020202020204" pitchFamily="34" charset="0"/>
                <a:cs typeface="Arial" panose="020B0604020202020204" pitchFamily="34" charset="0"/>
              </a:rPr>
              <a:t>On-reserve First Nations customers face unique challenges that impact electricity affordability, such as the poor quality of the housing stock on-reserve. These challenges result in significantly higher electricity consumption levels and costs.</a:t>
            </a:r>
          </a:p>
          <a:p>
            <a:pPr>
              <a:spcBef>
                <a:spcPts val="600"/>
              </a:spcBef>
              <a:spcAft>
                <a:spcPts val="600"/>
              </a:spcAft>
            </a:pPr>
            <a:r>
              <a:rPr lang="en-CA" sz="1400" dirty="0">
                <a:latin typeface="Arial" panose="020B0604020202020204" pitchFamily="34" charset="0"/>
                <a:cs typeface="Arial" panose="020B0604020202020204" pitchFamily="34" charset="0"/>
              </a:rPr>
              <a:t>First Nations living on reserve are particularly vulnerable low-income consumers: the average income is considerably lower compared to First Nations living off reserve and compared to non-Indigenous populations*:</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Average income of First Nations on reserve in Ontario: $21,100</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Average income of First Nations off reserve in Ontario: $31,527</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Average income of Non-Indigenous people in Ontario: $42,506*</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Median incomes on smaller reserves can fall below $10,000 (e.g., Cat Lake FN).</a:t>
            </a:r>
          </a:p>
          <a:p>
            <a:pPr>
              <a:spcBef>
                <a:spcPts val="600"/>
              </a:spcBef>
              <a:spcAft>
                <a:spcPts val="600"/>
              </a:spcAft>
            </a:pPr>
            <a:r>
              <a:rPr lang="en-CA" sz="1400" dirty="0">
                <a:latin typeface="Arial" panose="020B0604020202020204" pitchFamily="34" charset="0"/>
                <a:cs typeface="Arial" panose="020B0604020202020204" pitchFamily="34" charset="0"/>
              </a:rPr>
              <a:t>Employment rates also differ between on-reserve First Nations, off-reserve First Nations and Non-Indigenous individuals, as well as other indices of social vulnerability**: </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54% of Indigenous people over 15 years old and living on-reserve in Ontario are unemployed or not in the labour force.</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The on-reserve unemployment rate is 18.3% compared to 6.4% in Ontario generally.</a:t>
            </a:r>
          </a:p>
          <a:p>
            <a:pPr lvl="1">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67%  of families residing on-reserve are single parent families, compared to the Canadian equivalent of 19%.</a:t>
            </a:r>
          </a:p>
        </p:txBody>
      </p:sp>
      <p:sp>
        <p:nvSpPr>
          <p:cNvPr id="4" name="TextBox 3"/>
          <p:cNvSpPr txBox="1"/>
          <p:nvPr/>
        </p:nvSpPr>
        <p:spPr>
          <a:xfrm>
            <a:off x="107504" y="5661248"/>
            <a:ext cx="6048672" cy="400110"/>
          </a:xfrm>
          <a:prstGeom prst="rect">
            <a:avLst/>
          </a:prstGeom>
          <a:noFill/>
        </p:spPr>
        <p:txBody>
          <a:bodyPr wrap="square" rtlCol="0">
            <a:spAutoFit/>
          </a:bodyPr>
          <a:lstStyle/>
          <a:p>
            <a:r>
              <a:rPr lang="en-CA" sz="1000" b="1" dirty="0" smtClean="0">
                <a:solidFill>
                  <a:prstClr val="black"/>
                </a:solidFill>
                <a:latin typeface="Arial" pitchFamily="34" charset="0"/>
                <a:cs typeface="Arial" pitchFamily="34" charset="0"/>
              </a:rPr>
              <a:t>*Note: </a:t>
            </a:r>
            <a:r>
              <a:rPr lang="en-CA" sz="1000" dirty="0" smtClean="0">
                <a:solidFill>
                  <a:prstClr val="black"/>
                </a:solidFill>
                <a:latin typeface="Arial" pitchFamily="34" charset="0"/>
                <a:cs typeface="Arial" pitchFamily="34" charset="0"/>
              </a:rPr>
              <a:t>Average </a:t>
            </a:r>
            <a:r>
              <a:rPr lang="en-CA" sz="1000" dirty="0">
                <a:solidFill>
                  <a:prstClr val="black"/>
                </a:solidFill>
                <a:latin typeface="Arial" pitchFamily="34" charset="0"/>
                <a:cs typeface="Arial" pitchFamily="34" charset="0"/>
              </a:rPr>
              <a:t>income for those aged 15 and older in 2010</a:t>
            </a:r>
          </a:p>
          <a:p>
            <a:r>
              <a:rPr lang="en-US" sz="1000" b="1" dirty="0">
                <a:solidFill>
                  <a:prstClr val="black"/>
                </a:solidFill>
                <a:latin typeface="Arial" pitchFamily="34" charset="0"/>
                <a:cs typeface="Arial" pitchFamily="34" charset="0"/>
              </a:rPr>
              <a:t>** </a:t>
            </a:r>
            <a:r>
              <a:rPr lang="en-US" sz="1000" b="1" dirty="0" smtClean="0">
                <a:solidFill>
                  <a:prstClr val="black"/>
                </a:solidFill>
                <a:latin typeface="Arial" pitchFamily="34" charset="0"/>
                <a:cs typeface="Arial" pitchFamily="34" charset="0"/>
              </a:rPr>
              <a:t>Note: </a:t>
            </a:r>
            <a:r>
              <a:rPr lang="en-US" sz="1000" dirty="0" smtClean="0">
                <a:solidFill>
                  <a:prstClr val="black"/>
                </a:solidFill>
                <a:latin typeface="Arial" pitchFamily="34" charset="0"/>
                <a:cs typeface="Arial" pitchFamily="34" charset="0"/>
              </a:rPr>
              <a:t>2006 </a:t>
            </a:r>
            <a:r>
              <a:rPr lang="en-US" sz="1000" dirty="0">
                <a:solidFill>
                  <a:prstClr val="black"/>
                </a:solidFill>
                <a:latin typeface="Arial" pitchFamily="34" charset="0"/>
                <a:cs typeface="Arial" pitchFamily="34" charset="0"/>
              </a:rPr>
              <a:t>Census data</a:t>
            </a:r>
            <a:endParaRPr lang="en-CA" sz="1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7227724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p>
            <a:r>
              <a:rPr lang="en-CA" sz="2400" b="0" dirty="0">
                <a:latin typeface="Arial" panose="020B0604020202020204" pitchFamily="34" charset="0"/>
                <a:cs typeface="Arial" panose="020B0604020202020204" pitchFamily="34" charset="0"/>
              </a:rPr>
              <a:t>OEB First Nations Rate </a:t>
            </a:r>
            <a:r>
              <a:rPr lang="en-CA" sz="2400" b="0" dirty="0" smtClean="0">
                <a:latin typeface="Arial" panose="020B0604020202020204" pitchFamily="34" charset="0"/>
                <a:cs typeface="Arial" panose="020B0604020202020204" pitchFamily="34" charset="0"/>
              </a:rPr>
              <a:t>Report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Background</a:t>
            </a:r>
            <a:endParaRPr lang="en-CA" sz="2400" b="0" dirty="0"/>
          </a:p>
        </p:txBody>
      </p:sp>
      <p:sp>
        <p:nvSpPr>
          <p:cNvPr id="3" name="Content Placeholder 2"/>
          <p:cNvSpPr>
            <a:spLocks noGrp="1"/>
          </p:cNvSpPr>
          <p:nvPr>
            <p:ph idx="1"/>
          </p:nvPr>
        </p:nvSpPr>
        <p:spPr>
          <a:xfrm>
            <a:off x="467544" y="1268760"/>
            <a:ext cx="8280000" cy="4953000"/>
          </a:xfrm>
        </p:spPr>
        <p:txBody>
          <a:bodyPr>
            <a:noAutofit/>
          </a:bodyPr>
          <a:lstStyle/>
          <a:p>
            <a:pPr>
              <a:spcBef>
                <a:spcPts val="600"/>
              </a:spcBef>
              <a:spcAft>
                <a:spcPts val="600"/>
              </a:spcAft>
            </a:pPr>
            <a:r>
              <a:rPr lang="en-CA" sz="1200" dirty="0">
                <a:latin typeface="Arial" panose="020B0604020202020204" pitchFamily="34" charset="0"/>
                <a:cs typeface="Arial" panose="020B0604020202020204" pitchFamily="34" charset="0"/>
              </a:rPr>
              <a:t>Through the First Nations-Ontario Political Accord and Canada’s Truth and Reconciliation Commission’s Calls to Action, there is a renewed spirit to work together on issues of mutual interest, including resource benefits sharing, the treaty relationship, and jurisdiction.</a:t>
            </a:r>
          </a:p>
          <a:p>
            <a:pPr>
              <a:spcBef>
                <a:spcPts val="600"/>
              </a:spcBef>
              <a:spcAft>
                <a:spcPts val="600"/>
              </a:spcAft>
            </a:pPr>
            <a:r>
              <a:rPr lang="en-CA" sz="1200" dirty="0">
                <a:latin typeface="Arial" panose="020B0604020202020204" pitchFamily="34" charset="0"/>
                <a:cs typeface="Arial" panose="020B0604020202020204" pitchFamily="34" charset="0"/>
              </a:rPr>
              <a:t>First Nation and Political-Territorial Organization leaders have advocated for the review of delivery charges associated with transmission and distribution assets within the context of historical grievances and the need for electricity rate relief for on-reserve customers. </a:t>
            </a:r>
          </a:p>
          <a:p>
            <a:pPr>
              <a:spcBef>
                <a:spcPts val="600"/>
              </a:spcBef>
              <a:spcAft>
                <a:spcPts val="600"/>
              </a:spcAft>
            </a:pPr>
            <a:r>
              <a:rPr lang="en-CA" sz="1200" dirty="0">
                <a:latin typeface="Arial" panose="020B0604020202020204" pitchFamily="34" charset="0"/>
                <a:cs typeface="Arial" panose="020B0604020202020204" pitchFamily="34" charset="0"/>
              </a:rPr>
              <a:t>The Minister committed to consider options for addressing the issue at the Apr. 18, 2016 First Nations-Ontario Energy Table meeting. </a:t>
            </a:r>
          </a:p>
          <a:p>
            <a:pPr>
              <a:spcBef>
                <a:spcPts val="600"/>
              </a:spcBef>
              <a:spcAft>
                <a:spcPts val="600"/>
              </a:spcAft>
            </a:pPr>
            <a:r>
              <a:rPr lang="en-CA" sz="1200" dirty="0">
                <a:latin typeface="Arial" panose="020B0604020202020204" pitchFamily="34" charset="0"/>
                <a:cs typeface="Arial" panose="020B0604020202020204" pitchFamily="34" charset="0"/>
              </a:rPr>
              <a:t>In June 2016, pursuant to s.35 of the OEB Act, the Minister issued a letter directing the OEB to prepare a report providing “</a:t>
            </a:r>
            <a:r>
              <a:rPr lang="en-CA" sz="1200" i="1" dirty="0">
                <a:latin typeface="Arial" panose="020B0604020202020204" pitchFamily="34" charset="0"/>
                <a:cs typeface="Arial" panose="020B0604020202020204" pitchFamily="34" charset="0"/>
              </a:rPr>
              <a:t>advice on options for an appropriate electricity rate (or rate assistance) for on-reserve First Nations electricity consumers.</a:t>
            </a:r>
            <a:r>
              <a:rPr lang="en-CA" sz="1200" dirty="0">
                <a:latin typeface="Arial" panose="020B0604020202020204" pitchFamily="34" charset="0"/>
                <a:cs typeface="Arial" panose="020B0604020202020204" pitchFamily="34" charset="0"/>
              </a:rPr>
              <a:t>” </a:t>
            </a:r>
          </a:p>
          <a:p>
            <a:pPr>
              <a:spcBef>
                <a:spcPts val="600"/>
              </a:spcBef>
              <a:spcAft>
                <a:spcPts val="600"/>
              </a:spcAft>
            </a:pPr>
            <a:r>
              <a:rPr lang="en-CA" sz="1200" dirty="0">
                <a:latin typeface="Arial" panose="020B0604020202020204" pitchFamily="34" charset="0"/>
                <a:cs typeface="Arial" panose="020B0604020202020204" pitchFamily="34" charset="0"/>
              </a:rPr>
              <a:t>In order to inform its report, the OEB engaged with First Nations, including remote communities, the distributors serving them, and consumer groups such as the Low Income Energy Network, in a series of meetings across the province.  It also established an Advisory Committee with the Chiefs of Ontario’s Grievance Committee. </a:t>
            </a:r>
          </a:p>
          <a:p>
            <a:pPr>
              <a:spcBef>
                <a:spcPts val="600"/>
              </a:spcBef>
              <a:spcAft>
                <a:spcPts val="600"/>
              </a:spcAft>
            </a:pPr>
            <a:r>
              <a:rPr lang="en-CA" sz="1200" dirty="0">
                <a:latin typeface="Arial" panose="020B0604020202020204" pitchFamily="34" charset="0"/>
                <a:cs typeface="Arial" panose="020B0604020202020204" pitchFamily="34" charset="0"/>
              </a:rPr>
              <a:t>48 First Nations attended meetings held in the Fall of 2016 in London, </a:t>
            </a:r>
            <a:r>
              <a:rPr lang="en-CA" sz="1200" dirty="0" err="1">
                <a:latin typeface="Arial" panose="020B0604020202020204" pitchFamily="34" charset="0"/>
                <a:cs typeface="Arial" panose="020B0604020202020204" pitchFamily="34" charset="0"/>
              </a:rPr>
              <a:t>Couchiching</a:t>
            </a:r>
            <a:r>
              <a:rPr lang="en-CA" sz="1200" dirty="0">
                <a:latin typeface="Arial" panose="020B0604020202020204" pitchFamily="34" charset="0"/>
                <a:cs typeface="Arial" panose="020B0604020202020204" pitchFamily="34" charset="0"/>
              </a:rPr>
              <a:t> First Nation, Sudbury, Toronto and Thunder Bay. The OEB also held sessions with Local Distribution Companies (LDCs) and consumer groups. </a:t>
            </a:r>
          </a:p>
          <a:p>
            <a:pPr>
              <a:spcBef>
                <a:spcPts val="600"/>
              </a:spcBef>
              <a:spcAft>
                <a:spcPts val="600"/>
              </a:spcAft>
            </a:pPr>
            <a:r>
              <a:rPr lang="en-CA" sz="1200" dirty="0">
                <a:latin typeface="Arial" panose="020B0604020202020204" pitchFamily="34" charset="0"/>
                <a:cs typeface="Arial" panose="020B0604020202020204" pitchFamily="34" charset="0"/>
              </a:rPr>
              <a:t>The OEB provided its report to the minister on December 29, 2016.</a:t>
            </a:r>
          </a:p>
        </p:txBody>
      </p:sp>
    </p:spTree>
    <p:extLst>
      <p:ext uri="{BB962C8B-B14F-4D97-AF65-F5344CB8AC3E}">
        <p14:creationId xmlns:p14="http://schemas.microsoft.com/office/powerpoint/2010/main" val="408160424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78042" cy="671736"/>
          </a:xfrm>
        </p:spPr>
        <p:txBody>
          <a:bodyPr>
            <a:noAutofit/>
          </a:bodyPr>
          <a:lstStyle/>
          <a:p>
            <a:r>
              <a:rPr lang="en-US" sz="2400" b="0" dirty="0">
                <a:latin typeface="Arial" panose="020B0604020202020204" pitchFamily="34" charset="0"/>
                <a:cs typeface="Arial" panose="020B0604020202020204" pitchFamily="34" charset="0"/>
              </a:rPr>
              <a:t>Distributors Serving On-Reserve First Nation Customers</a:t>
            </a:r>
            <a:r>
              <a:rPr lang="en-US" sz="2400" b="0" baseline="30000" dirty="0">
                <a:latin typeface="Arial" panose="020B0604020202020204" pitchFamily="34" charset="0"/>
                <a:cs typeface="Arial" panose="020B0604020202020204" pitchFamily="34" charset="0"/>
              </a:rPr>
              <a:t>1</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987449"/>
              </p:ext>
            </p:extLst>
          </p:nvPr>
        </p:nvGraphicFramePr>
        <p:xfrm>
          <a:off x="540072" y="1166924"/>
          <a:ext cx="8280400" cy="427830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xmlns="" val="20000"/>
                    </a:ext>
                  </a:extLst>
                </a:gridCol>
                <a:gridCol w="4140200">
                  <a:extLst>
                    <a:ext uri="{9D8B030D-6E8A-4147-A177-3AD203B41FA5}">
                      <a16:colId xmlns:a16="http://schemas.microsoft.com/office/drawing/2014/main" xmlns="" val="20001"/>
                    </a:ext>
                  </a:extLst>
                </a:gridCol>
              </a:tblGrid>
              <a:tr h="409600">
                <a:tc>
                  <a:txBody>
                    <a:bodyPr/>
                    <a:lstStyle/>
                    <a:p>
                      <a:pPr algn="ctr"/>
                      <a:r>
                        <a:rPr lang="en-US" sz="1050" dirty="0">
                          <a:solidFill>
                            <a:schemeClr val="tx1"/>
                          </a:solidFill>
                          <a:latin typeface="Arial" panose="020B0604020202020204" pitchFamily="34" charset="0"/>
                          <a:cs typeface="Arial" panose="020B0604020202020204" pitchFamily="34" charset="0"/>
                        </a:rPr>
                        <a:t>Distributor</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50" dirty="0">
                          <a:solidFill>
                            <a:schemeClr val="tx1"/>
                          </a:solidFill>
                          <a:latin typeface="Arial" panose="020B0604020202020204" pitchFamily="34" charset="0"/>
                          <a:cs typeface="Arial" panose="020B0604020202020204" pitchFamily="34" charset="0"/>
                        </a:rPr>
                        <a:t>Number of On-Reserve </a:t>
                      </a:r>
                    </a:p>
                    <a:p>
                      <a:pPr algn="ctr"/>
                      <a:r>
                        <a:rPr lang="en-US" sz="1050" dirty="0">
                          <a:solidFill>
                            <a:schemeClr val="tx1"/>
                          </a:solidFill>
                          <a:latin typeface="Arial" panose="020B0604020202020204" pitchFamily="34" charset="0"/>
                          <a:cs typeface="Arial" panose="020B0604020202020204" pitchFamily="34" charset="0"/>
                        </a:rPr>
                        <a:t>Residential Customers</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Algoma Power Inc.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473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Attawapiskat Power Corporation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336</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22235">
                <a:tc>
                  <a:txBody>
                    <a:bodyPr/>
                    <a:lstStyle/>
                    <a:p>
                      <a:r>
                        <a:rPr lang="en-CA" sz="1050" b="0" i="0" u="none" strike="noStrike" kern="1200" baseline="0" dirty="0" err="1">
                          <a:solidFill>
                            <a:schemeClr val="dk1"/>
                          </a:solidFill>
                          <a:latin typeface="Arial" panose="020B0604020202020204" pitchFamily="34" charset="0"/>
                          <a:ea typeface="+mn-ea"/>
                          <a:cs typeface="Arial" panose="020B0604020202020204" pitchFamily="34" charset="0"/>
                        </a:rPr>
                        <a:t>Bluewater</a:t>
                      </a: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 Power Distribution Corporation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237</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Cat Lake Power Utility Ltd.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80</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Cornwall Electric Distribution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514</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Fort Albany Power Corporation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No Data Filed</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err="1">
                          <a:solidFill>
                            <a:schemeClr val="dk1"/>
                          </a:solidFill>
                          <a:latin typeface="Arial" panose="020B0604020202020204" pitchFamily="34" charset="0"/>
                          <a:ea typeface="+mn-ea"/>
                          <a:cs typeface="Arial" panose="020B0604020202020204" pitchFamily="34" charset="0"/>
                        </a:rPr>
                        <a:t>Kashechewan</a:t>
                      </a: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 Power Corporation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No Data Filed</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Hydro One Networks Inc.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16,679</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Hydro One Remote Communities Inc.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2,579</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9"/>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50" b="0" i="0" u="none" strike="noStrike" kern="1200" baseline="0" dirty="0">
                          <a:solidFill>
                            <a:schemeClr val="dk1"/>
                          </a:solidFill>
                          <a:latin typeface="Arial" panose="020B0604020202020204" pitchFamily="34" charset="0"/>
                          <a:ea typeface="+mn-ea"/>
                          <a:cs typeface="Arial" panose="020B0604020202020204" pitchFamily="34" charset="0"/>
                        </a:rPr>
                        <a:t>PUC Distribution Inc. (Sault Ste. Marie)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264</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10"/>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Thunder Bay Hydro Electricity Distribution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dirty="0">
                          <a:latin typeface="Arial" panose="020B0604020202020204" pitchFamily="34" charset="0"/>
                          <a:cs typeface="Arial" panose="020B0604020202020204" pitchFamily="34" charset="0"/>
                        </a:rPr>
                        <a:t>332</a:t>
                      </a:r>
                      <a:endParaRPr lang="en-CA" sz="105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11"/>
                  </a:ext>
                </a:extLst>
              </a:tr>
              <a:tr h="322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1" i="0" u="none" strike="noStrike" kern="1200" baseline="0" dirty="0">
                          <a:solidFill>
                            <a:schemeClr val="dk1"/>
                          </a:solidFill>
                          <a:latin typeface="Arial" panose="020B0604020202020204" pitchFamily="34" charset="0"/>
                          <a:ea typeface="+mn-ea"/>
                          <a:cs typeface="Arial" panose="020B0604020202020204" pitchFamily="34" charset="0"/>
                        </a:rPr>
                        <a:t>Total Number of Customers </a:t>
                      </a: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50" b="1" dirty="0">
                          <a:latin typeface="Arial" panose="020B0604020202020204" pitchFamily="34" charset="0"/>
                          <a:cs typeface="Arial" panose="020B0604020202020204" pitchFamily="34" charset="0"/>
                        </a:rPr>
                        <a:t>21,494</a:t>
                      </a:r>
                      <a:endParaRPr lang="en-CA" sz="105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12"/>
                  </a:ext>
                </a:extLst>
              </a:tr>
            </a:tbl>
          </a:graphicData>
        </a:graphic>
      </p:graphicFrame>
      <p:sp>
        <p:nvSpPr>
          <p:cNvPr id="5" name="TextBox 4"/>
          <p:cNvSpPr txBox="1"/>
          <p:nvPr/>
        </p:nvSpPr>
        <p:spPr>
          <a:xfrm>
            <a:off x="35496" y="6021288"/>
            <a:ext cx="7560840" cy="215444"/>
          </a:xfrm>
          <a:prstGeom prst="rect">
            <a:avLst/>
          </a:prstGeom>
          <a:noFill/>
        </p:spPr>
        <p:txBody>
          <a:bodyPr wrap="square" rtlCol="0">
            <a:spAutoFit/>
          </a:bodyPr>
          <a:lstStyle/>
          <a:p>
            <a:r>
              <a:rPr lang="en-CA" sz="800" b="1" dirty="0">
                <a:solidFill>
                  <a:prstClr val="black"/>
                </a:solidFill>
                <a:latin typeface="Arial" panose="020B0604020202020204" pitchFamily="34" charset="0"/>
                <a:cs typeface="Arial" panose="020B0604020202020204" pitchFamily="34" charset="0"/>
              </a:rPr>
              <a:t>Source: </a:t>
            </a:r>
            <a:r>
              <a:rPr lang="en-CA" sz="800" dirty="0">
                <a:solidFill>
                  <a:prstClr val="black"/>
                </a:solidFill>
                <a:latin typeface="Arial" panose="020B0604020202020204" pitchFamily="34" charset="0"/>
                <a:cs typeface="Arial" panose="020B0604020202020204" pitchFamily="34" charset="0"/>
              </a:rPr>
              <a:t>OEB Report to Minister: Options for an Appropriate Rate Assistance Program for On-Reserve First Nations Electricity Consumers (Page 5</a:t>
            </a:r>
            <a:r>
              <a:rPr lang="en-CA" sz="800" dirty="0" smtClean="0">
                <a:solidFill>
                  <a:prstClr val="black"/>
                </a:solidFill>
                <a:latin typeface="Arial" panose="020B0604020202020204" pitchFamily="34" charset="0"/>
                <a:cs typeface="Arial" panose="020B0604020202020204" pitchFamily="34" charset="0"/>
              </a:rPr>
              <a:t>).</a:t>
            </a:r>
            <a:endParaRPr lang="en-CA" sz="800" dirty="0">
              <a:solidFill>
                <a:prstClr val="black"/>
              </a:solidFill>
              <a:latin typeface="Arial" panose="020B0604020202020204" pitchFamily="34" charset="0"/>
              <a:cs typeface="Arial" panose="020B0604020202020204" pitchFamily="34" charset="0"/>
            </a:endParaRPr>
          </a:p>
        </p:txBody>
      </p:sp>
      <p:sp>
        <p:nvSpPr>
          <p:cNvPr id="6" name="TextBox 5"/>
          <p:cNvSpPr txBox="1"/>
          <p:nvPr/>
        </p:nvSpPr>
        <p:spPr>
          <a:xfrm>
            <a:off x="35496" y="5559623"/>
            <a:ext cx="8784976" cy="461665"/>
          </a:xfrm>
          <a:prstGeom prst="rect">
            <a:avLst/>
          </a:prstGeom>
          <a:noFill/>
        </p:spPr>
        <p:txBody>
          <a:bodyPr wrap="square" rtlCol="0">
            <a:spAutoFit/>
          </a:bodyPr>
          <a:lstStyle/>
          <a:p>
            <a:r>
              <a:rPr lang="en-CA" sz="800" baseline="30000" dirty="0">
                <a:solidFill>
                  <a:prstClr val="black"/>
                </a:solidFill>
                <a:latin typeface="Arial" panose="020B0604020202020204" pitchFamily="34" charset="0"/>
                <a:cs typeface="Arial" panose="020B0604020202020204" pitchFamily="34" charset="0"/>
              </a:rPr>
              <a:t>1</a:t>
            </a:r>
            <a:r>
              <a:rPr lang="en-CA" sz="800" dirty="0">
                <a:solidFill>
                  <a:prstClr val="black"/>
                </a:solidFill>
                <a:latin typeface="Arial" panose="020B0604020202020204" pitchFamily="34" charset="0"/>
                <a:cs typeface="Arial" panose="020B0604020202020204" pitchFamily="34" charset="0"/>
              </a:rPr>
              <a:t>Data is based on distributors’ reports to the OEB. Customer numbers for Hydro One reflect total on-reserve residential customer accounts, not all of which have been identified as First Nations customers for tax-exemption purposes. The total number of on-reserve First Nations residential accounts represents the maximum number of residential accounts that could be held by First Nations customers.</a:t>
            </a:r>
          </a:p>
        </p:txBody>
      </p:sp>
    </p:spTree>
    <p:extLst>
      <p:ext uri="{BB962C8B-B14F-4D97-AF65-F5344CB8AC3E}">
        <p14:creationId xmlns:p14="http://schemas.microsoft.com/office/powerpoint/2010/main" val="34122170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280000" cy="829868"/>
          </a:xfrm>
        </p:spPr>
        <p:txBody>
          <a:bodyPr>
            <a:noAutofit/>
          </a:bodyPr>
          <a:lstStyle/>
          <a:p>
            <a:r>
              <a:rPr lang="en-CA" sz="2400" b="0" dirty="0" smtClean="0">
                <a:latin typeface="Arial" panose="020B0604020202020204" pitchFamily="34" charset="0"/>
                <a:cs typeface="Arial" panose="020B0604020202020204" pitchFamily="34" charset="0"/>
              </a:rPr>
              <a:t>OEB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LDC </a:t>
            </a:r>
            <a:r>
              <a:rPr lang="en-CA" sz="2400" b="0" dirty="0">
                <a:latin typeface="Arial" panose="020B0604020202020204" pitchFamily="34" charset="0"/>
                <a:cs typeface="Arial" panose="020B0604020202020204" pitchFamily="34" charset="0"/>
              </a:rPr>
              <a:t>Efficiencies and </a:t>
            </a:r>
            <a:r>
              <a:rPr lang="en-CA" sz="2400" b="0" dirty="0" smtClean="0">
                <a:latin typeface="Arial" panose="020B0604020202020204" pitchFamily="34" charset="0"/>
                <a:cs typeface="Arial" panose="020B0604020202020204" pitchFamily="34" charset="0"/>
              </a:rPr>
              <a:t>Rates (Performance Incentives)</a:t>
            </a:r>
            <a:r>
              <a:rPr lang="en-CA" sz="2400" b="0" dirty="0">
                <a:latin typeface="Arial" panose="020B0604020202020204" pitchFamily="34" charset="0"/>
                <a:cs typeface="Arial" panose="020B0604020202020204" pitchFamily="34" charset="0"/>
              </a:rPr>
              <a:t> </a:t>
            </a: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prstClr val="black"/>
                </a:solidFill>
                <a:cs typeface="Arial" panose="020B0604020202020204" pitchFamily="34" charset="0"/>
              </a:rPr>
              <a:t> </a:t>
            </a:r>
          </a:p>
        </p:txBody>
      </p:sp>
      <p:graphicFrame>
        <p:nvGraphicFramePr>
          <p:cNvPr id="8" name="Table 7"/>
          <p:cNvGraphicFramePr>
            <a:graphicFrameLocks noGrp="1"/>
          </p:cNvGraphicFramePr>
          <p:nvPr>
            <p:extLst>
              <p:ext uri="{D42A27DB-BD31-4B8C-83A1-F6EECF244321}">
                <p14:modId xmlns:p14="http://schemas.microsoft.com/office/powerpoint/2010/main" val="647394157"/>
              </p:ext>
            </p:extLst>
          </p:nvPr>
        </p:nvGraphicFramePr>
        <p:xfrm>
          <a:off x="461912" y="1459520"/>
          <a:ext cx="8276736" cy="3985704"/>
        </p:xfrm>
        <a:graphic>
          <a:graphicData uri="http://schemas.openxmlformats.org/drawingml/2006/table">
            <a:tbl>
              <a:tblPr firstRow="1" bandRow="1">
                <a:tableStyleId>{3C2FFA5D-87B4-456A-9821-1D502468CF0F}</a:tableStyleId>
              </a:tblPr>
              <a:tblGrid>
                <a:gridCol w="1236201"/>
                <a:gridCol w="1997587"/>
                <a:gridCol w="2396710"/>
                <a:gridCol w="1137065"/>
                <a:gridCol w="1509173"/>
              </a:tblGrid>
              <a:tr h="328104">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900" dirty="0" smtClean="0">
                          <a:solidFill>
                            <a:schemeClr val="tx1"/>
                          </a:solidFill>
                          <a:latin typeface="Arial" panose="020B0604020202020204" pitchFamily="34" charset="0"/>
                          <a:cs typeface="Arial" panose="020B0604020202020204" pitchFamily="34" charset="0"/>
                        </a:rPr>
                        <a:t>Option</a:t>
                      </a:r>
                      <a:endParaRPr lang="en-CA" sz="9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900" dirty="0" smtClean="0">
                          <a:solidFill>
                            <a:schemeClr val="tx1"/>
                          </a:solidFill>
                          <a:latin typeface="Arial" panose="020B0604020202020204" pitchFamily="34" charset="0"/>
                          <a:cs typeface="Arial" panose="020B0604020202020204" pitchFamily="34" charset="0"/>
                        </a:rPr>
                        <a:t>Description</a:t>
                      </a:r>
                      <a:endParaRPr lang="en-CA" sz="9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900" dirty="0" smtClean="0">
                          <a:solidFill>
                            <a:schemeClr val="tx1"/>
                          </a:solidFill>
                          <a:latin typeface="Arial" panose="020B0604020202020204" pitchFamily="34" charset="0"/>
                          <a:cs typeface="Arial" panose="020B0604020202020204" pitchFamily="34" charset="0"/>
                        </a:rPr>
                        <a:t>Potential Cost</a:t>
                      </a:r>
                      <a:r>
                        <a:rPr lang="en-CA" sz="900" baseline="0" dirty="0" smtClean="0">
                          <a:solidFill>
                            <a:schemeClr val="tx1"/>
                          </a:solidFill>
                          <a:latin typeface="Arial" panose="020B0604020202020204" pitchFamily="34" charset="0"/>
                          <a:cs typeface="Arial" panose="020B0604020202020204" pitchFamily="34" charset="0"/>
                        </a:rPr>
                        <a:t> Impacts*</a:t>
                      </a:r>
                      <a:endParaRPr lang="en-CA" sz="9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900" dirty="0" smtClean="0">
                          <a:solidFill>
                            <a:schemeClr val="tx1"/>
                          </a:solidFill>
                          <a:latin typeface="Arial" panose="020B0604020202020204" pitchFamily="34" charset="0"/>
                          <a:cs typeface="Arial" panose="020B0604020202020204" pitchFamily="34" charset="0"/>
                        </a:rPr>
                        <a:t>Timeline**</a:t>
                      </a:r>
                      <a:endParaRPr lang="en-CA" sz="9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900" dirty="0" smtClean="0">
                          <a:solidFill>
                            <a:schemeClr val="tx1"/>
                          </a:solidFill>
                          <a:latin typeface="Arial" panose="020B0604020202020204" pitchFamily="34" charset="0"/>
                          <a:cs typeface="Arial" panose="020B0604020202020204" pitchFamily="34" charset="0"/>
                        </a:rPr>
                        <a:t>Notes</a:t>
                      </a:r>
                      <a:endParaRPr lang="en-CA" sz="9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900" dirty="0" smtClean="0">
                          <a:latin typeface="Arial" panose="020B0604020202020204" pitchFamily="34" charset="0"/>
                          <a:cs typeface="Arial" panose="020B0604020202020204" pitchFamily="34" charset="0"/>
                        </a:rPr>
                        <a:t>Performance Standards with Rewards &amp; Penalties</a:t>
                      </a:r>
                      <a:endParaRPr lang="en-CA" sz="9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Strengthen LDC scorecard by connecting to LDC financial performance through earnings sharing or penalties</a:t>
                      </a:r>
                      <a:r>
                        <a:rPr lang="en-CA" sz="900" baseline="0" dirty="0" smtClean="0">
                          <a:latin typeface="Arial" panose="020B0604020202020204" pitchFamily="34" charset="0"/>
                          <a:cs typeface="Arial" panose="020B0604020202020204" pitchFamily="34" charset="0"/>
                        </a:rPr>
                        <a:t> paid to consumers.</a:t>
                      </a:r>
                    </a:p>
                    <a:p>
                      <a:r>
                        <a:rPr lang="en-CA" sz="900" baseline="0" dirty="0" smtClean="0">
                          <a:latin typeface="Arial" panose="020B0604020202020204" pitchFamily="34" charset="0"/>
                          <a:cs typeface="Arial" panose="020B0604020202020204" pitchFamily="34" charset="0"/>
                        </a:rPr>
                        <a:t>Ex: SAIDI/SAIFI; OM&amp;A per customer</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900" dirty="0" smtClean="0">
                          <a:latin typeface="Arial" panose="020B0604020202020204" pitchFamily="34" charset="0"/>
                          <a:cs typeface="Arial" panose="020B0604020202020204" pitchFamily="34" charset="0"/>
                        </a:rPr>
                        <a:t>1-2%</a:t>
                      </a:r>
                      <a:r>
                        <a:rPr lang="en-CA" sz="900" baseline="0" dirty="0" smtClean="0">
                          <a:latin typeface="Arial" panose="020B0604020202020204" pitchFamily="34" charset="0"/>
                          <a:cs typeface="Arial" panose="020B0604020202020204" pitchFamily="34" charset="0"/>
                        </a:rPr>
                        <a:t> of revenue requirement could be recycled back to customers.</a:t>
                      </a:r>
                    </a:p>
                    <a:p>
                      <a:pPr marL="171450" indent="-171450">
                        <a:buFont typeface="Arial" panose="020B0604020202020204" pitchFamily="34" charset="0"/>
                        <a:buChar char="•"/>
                      </a:pPr>
                      <a:r>
                        <a:rPr lang="en-CA" sz="900" baseline="0" dirty="0" smtClean="0">
                          <a:latin typeface="Arial" panose="020B0604020202020204" pitchFamily="34" charset="0"/>
                          <a:cs typeface="Arial" panose="020B0604020202020204" pitchFamily="34" charset="0"/>
                        </a:rPr>
                        <a:t>Performance penalties would be real, periodic on-bill $ reductions.</a:t>
                      </a:r>
                    </a:p>
                    <a:p>
                      <a:pPr marL="171450" indent="-171450">
                        <a:buFont typeface="Arial" panose="020B0604020202020204" pitchFamily="34" charset="0"/>
                        <a:buChar char="•"/>
                      </a:pPr>
                      <a:r>
                        <a:rPr lang="en-CA" sz="900" baseline="0" dirty="0" smtClean="0">
                          <a:latin typeface="Arial" panose="020B0604020202020204" pitchFamily="34" charset="0"/>
                          <a:cs typeface="Arial" panose="020B0604020202020204" pitchFamily="34" charset="0"/>
                        </a:rPr>
                        <a:t>Cost reduction would only occur if standards are not met.</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1 year</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UK Regulator </a:t>
                      </a:r>
                      <a:r>
                        <a:rPr lang="en-CA" sz="900" dirty="0" err="1" smtClean="0">
                          <a:latin typeface="Arial" panose="020B0604020202020204" pitchFamily="34" charset="0"/>
                          <a:cs typeface="Arial" panose="020B0604020202020204" pitchFamily="34" charset="0"/>
                        </a:rPr>
                        <a:t>Ofgem</a:t>
                      </a:r>
                      <a:r>
                        <a:rPr lang="en-CA" sz="900" dirty="0" smtClean="0">
                          <a:latin typeface="Arial" panose="020B0604020202020204" pitchFamily="34" charset="0"/>
                          <a:cs typeface="Arial" panose="020B0604020202020204" pitchFamily="34" charset="0"/>
                        </a:rPr>
                        <a:t> requires utilities to pay consumers up to ₤50 if reliability standards are not met.</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900" dirty="0" smtClean="0">
                          <a:latin typeface="Arial" panose="020B0604020202020204" pitchFamily="34" charset="0"/>
                          <a:cs typeface="Arial" panose="020B0604020202020204" pitchFamily="34" charset="0"/>
                        </a:rPr>
                        <a:t>Enhanced</a:t>
                      </a:r>
                      <a:r>
                        <a:rPr lang="en-CA" sz="900" baseline="0" dirty="0" smtClean="0">
                          <a:latin typeface="Arial" panose="020B0604020202020204" pitchFamily="34" charset="0"/>
                          <a:cs typeface="Arial" panose="020B0604020202020204" pitchFamily="34" charset="0"/>
                        </a:rPr>
                        <a:t> Economic Regulation</a:t>
                      </a:r>
                      <a:endParaRPr lang="en-CA" sz="9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Revise rate-setting to reflect tightening productivity requirements and capital cost avoidance.</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900" dirty="0" smtClean="0">
                          <a:latin typeface="Arial" panose="020B0604020202020204" pitchFamily="34" charset="0"/>
                          <a:cs typeface="Arial" panose="020B0604020202020204" pitchFamily="34" charset="0"/>
                        </a:rPr>
                        <a:t>&lt;1% reduction</a:t>
                      </a:r>
                      <a:r>
                        <a:rPr lang="en-CA" sz="900" baseline="0" dirty="0" smtClean="0">
                          <a:latin typeface="Arial" panose="020B0604020202020204" pitchFamily="34" charset="0"/>
                          <a:cs typeface="Arial" panose="020B0604020202020204" pitchFamily="34" charset="0"/>
                        </a:rPr>
                        <a:t> in rates annually, with additional capital investment avoidance.</a:t>
                      </a:r>
                    </a:p>
                    <a:p>
                      <a:pPr marL="171450" indent="-171450">
                        <a:buFont typeface="Arial" panose="020B0604020202020204" pitchFamily="34" charset="0"/>
                        <a:buChar char="•"/>
                      </a:pPr>
                      <a:r>
                        <a:rPr lang="en-CA" sz="900" baseline="0" dirty="0" smtClean="0">
                          <a:latin typeface="Arial" panose="020B0604020202020204" pitchFamily="34" charset="0"/>
                          <a:cs typeface="Arial" panose="020B0604020202020204" pitchFamily="34" charset="0"/>
                        </a:rPr>
                        <a:t>Methods include stronger productivity factors, broader peer comparisons, and elimination of ICM.</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1-3 years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Incents innovation by requiring LDCs to provide equal or better service on less inflation-adjusted revenue annually.</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900" dirty="0" smtClean="0">
                          <a:latin typeface="Arial" panose="020B0604020202020204" pitchFamily="34" charset="0"/>
                          <a:cs typeface="Arial" panose="020B0604020202020204" pitchFamily="34" charset="0"/>
                        </a:rPr>
                        <a:t>LDC Collaboration Incentives</a:t>
                      </a:r>
                      <a:endParaRPr lang="en-CA" sz="9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Create regulatory</a:t>
                      </a:r>
                      <a:r>
                        <a:rPr lang="en-CA" sz="900" baseline="0" dirty="0" smtClean="0">
                          <a:latin typeface="Arial" panose="020B0604020202020204" pitchFamily="34" charset="0"/>
                          <a:cs typeface="Arial" panose="020B0604020202020204" pitchFamily="34" charset="0"/>
                        </a:rPr>
                        <a:t> incentives for LDCs to pursue efficiencies and service sharing agreements.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900" dirty="0" smtClean="0">
                          <a:latin typeface="Arial" panose="020B0604020202020204" pitchFamily="34" charset="0"/>
                          <a:cs typeface="Arial" panose="020B0604020202020204" pitchFamily="34" charset="0"/>
                        </a:rPr>
                        <a:t>Potential to avoid</a:t>
                      </a:r>
                      <a:r>
                        <a:rPr lang="en-CA" sz="900" baseline="0" dirty="0" smtClean="0">
                          <a:latin typeface="Arial" panose="020B0604020202020204" pitchFamily="34" charset="0"/>
                          <a:cs typeface="Arial" panose="020B0604020202020204" pitchFamily="34" charset="0"/>
                        </a:rPr>
                        <a:t> individual LDC capital investments of up to six figures, plus additional OM&amp;A tightening.</a:t>
                      </a:r>
                    </a:p>
                    <a:p>
                      <a:pPr marL="171450" indent="-171450">
                        <a:buFont typeface="Arial" panose="020B0604020202020204" pitchFamily="34" charset="0"/>
                        <a:buChar char="•"/>
                      </a:pPr>
                      <a:r>
                        <a:rPr lang="en-CA" sz="900" baseline="0" dirty="0" smtClean="0">
                          <a:latin typeface="Arial" panose="020B0604020202020204" pitchFamily="34" charset="0"/>
                          <a:cs typeface="Arial" panose="020B0604020202020204" pitchFamily="34" charset="0"/>
                        </a:rPr>
                        <a:t>Actual level of rate reduction dependent on specific LDC proposals.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1 year for new guidelines, savings to be realized through LDC planning</a:t>
                      </a:r>
                      <a:r>
                        <a:rPr lang="en-CA" sz="900" baseline="0" dirty="0" smtClean="0">
                          <a:latin typeface="Arial" panose="020B0604020202020204" pitchFamily="34" charset="0"/>
                          <a:cs typeface="Arial" panose="020B0604020202020204" pitchFamily="34" charset="0"/>
                        </a:rPr>
                        <a:t> process.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LDCs have already indicated an interest in pursuing such arrangements but have expressed concern on regulatory barriers and costs.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900" dirty="0" smtClean="0">
                          <a:latin typeface="Arial" panose="020B0604020202020204" pitchFamily="34" charset="0"/>
                          <a:cs typeface="Arial" panose="020B0604020202020204" pitchFamily="34" charset="0"/>
                        </a:rPr>
                        <a:t>Line Loss Accountability</a:t>
                      </a:r>
                      <a:endParaRPr lang="en-CA" sz="9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Create appropriate benefit-sharing</a:t>
                      </a:r>
                      <a:r>
                        <a:rPr lang="en-CA" sz="900" baseline="0" dirty="0" smtClean="0">
                          <a:latin typeface="Arial" panose="020B0604020202020204" pitchFamily="34" charset="0"/>
                          <a:cs typeface="Arial" panose="020B0604020202020204" pitchFamily="34" charset="0"/>
                        </a:rPr>
                        <a:t> mechanism so LDCs are incented to pursue line loss reductions.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900" dirty="0" smtClean="0">
                          <a:latin typeface="Arial" panose="020B0604020202020204" pitchFamily="34" charset="0"/>
                          <a:cs typeface="Arial" panose="020B0604020202020204" pitchFamily="34" charset="0"/>
                        </a:rPr>
                        <a:t>Potential for 1-3% reduction in commodity</a:t>
                      </a:r>
                      <a:r>
                        <a:rPr lang="en-CA" sz="900" baseline="0" dirty="0" smtClean="0">
                          <a:latin typeface="Arial" panose="020B0604020202020204" pitchFamily="34" charset="0"/>
                          <a:cs typeface="Arial" panose="020B0604020202020204" pitchFamily="34" charset="0"/>
                        </a:rPr>
                        <a:t> charges associated with losses.</a:t>
                      </a:r>
                    </a:p>
                    <a:p>
                      <a:pPr marL="171450" indent="-171450">
                        <a:buFont typeface="Arial" panose="020B0604020202020204" pitchFamily="34" charset="0"/>
                        <a:buChar char="•"/>
                      </a:pPr>
                      <a:r>
                        <a:rPr lang="en-CA" sz="900" baseline="0" dirty="0" smtClean="0">
                          <a:latin typeface="Arial" panose="020B0604020202020204" pitchFamily="34" charset="0"/>
                          <a:cs typeface="Arial" panose="020B0604020202020204" pitchFamily="34" charset="0"/>
                        </a:rPr>
                        <a:t>Requirements dependent on business cases so costs don’t outweigh benefits.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1-2 years</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900" dirty="0" smtClean="0">
                          <a:latin typeface="Arial" panose="020B0604020202020204" pitchFamily="34" charset="0"/>
                          <a:cs typeface="Arial" panose="020B0604020202020204" pitchFamily="34" charset="0"/>
                        </a:rPr>
                        <a:t>Potential linkages with related proposal for in-front</a:t>
                      </a:r>
                      <a:r>
                        <a:rPr lang="en-CA" sz="900" baseline="0" dirty="0" smtClean="0">
                          <a:latin typeface="Arial" panose="020B0604020202020204" pitchFamily="34" charset="0"/>
                          <a:cs typeface="Arial" panose="020B0604020202020204" pitchFamily="34" charset="0"/>
                        </a:rPr>
                        <a:t> of the meter conservation.</a:t>
                      </a:r>
                      <a:endParaRPr lang="en-CA"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TextBox 8"/>
          <p:cNvSpPr txBox="1"/>
          <p:nvPr/>
        </p:nvSpPr>
        <p:spPr>
          <a:xfrm>
            <a:off x="35496" y="5733256"/>
            <a:ext cx="7632848" cy="230832"/>
          </a:xfrm>
          <a:prstGeom prst="rect">
            <a:avLst/>
          </a:prstGeom>
          <a:noFill/>
        </p:spPr>
        <p:txBody>
          <a:bodyPr wrap="square" rtlCol="0">
            <a:spAutoFit/>
          </a:bodyPr>
          <a:lstStyle/>
          <a:p>
            <a:r>
              <a:rPr lang="en-CA" sz="900" b="1" kern="0" dirty="0">
                <a:solidFill>
                  <a:prstClr val="black"/>
                </a:solidFill>
                <a:latin typeface="Arial" panose="020B0604020202020204" pitchFamily="34" charset="0"/>
                <a:cs typeface="Arial" panose="020B0604020202020204" pitchFamily="34" charset="0"/>
              </a:rPr>
              <a:t>*Note:  </a:t>
            </a:r>
            <a:r>
              <a:rPr lang="en-CA" sz="900" kern="0" dirty="0">
                <a:solidFill>
                  <a:prstClr val="black"/>
                </a:solidFill>
                <a:latin typeface="Arial" panose="020B0604020202020204" pitchFamily="34" charset="0"/>
                <a:cs typeface="Arial" panose="020B0604020202020204" pitchFamily="34" charset="0"/>
              </a:rPr>
              <a:t>Dependent on implementation specifics as determined by OEB</a:t>
            </a:r>
          </a:p>
        </p:txBody>
      </p:sp>
      <p:sp>
        <p:nvSpPr>
          <p:cNvPr id="10" name="TextBox 9"/>
          <p:cNvSpPr txBox="1"/>
          <p:nvPr/>
        </p:nvSpPr>
        <p:spPr>
          <a:xfrm>
            <a:off x="35496" y="5991091"/>
            <a:ext cx="7272808" cy="230832"/>
          </a:xfrm>
          <a:prstGeom prst="rect">
            <a:avLst/>
          </a:prstGeom>
          <a:noFill/>
        </p:spPr>
        <p:txBody>
          <a:bodyPr wrap="square" rtlCol="0">
            <a:spAutoFit/>
          </a:bodyPr>
          <a:lstStyle/>
          <a:p>
            <a:r>
              <a:rPr lang="en-CA" sz="900" b="1" kern="0" dirty="0">
                <a:solidFill>
                  <a:prstClr val="black"/>
                </a:solidFill>
                <a:latin typeface="Arial" panose="020B0604020202020204" pitchFamily="34" charset="0"/>
                <a:cs typeface="Arial" panose="020B0604020202020204" pitchFamily="34" charset="0"/>
              </a:rPr>
              <a:t>**Note:  </a:t>
            </a:r>
            <a:r>
              <a:rPr lang="en-CA" sz="900" kern="0" dirty="0">
                <a:solidFill>
                  <a:prstClr val="black"/>
                </a:solidFill>
                <a:latin typeface="Arial" panose="020B0604020202020204" pitchFamily="34" charset="0"/>
                <a:cs typeface="Arial" panose="020B0604020202020204" pitchFamily="34" charset="0"/>
              </a:rPr>
              <a:t>Timelines begin from Ministry approval of OEB LTEP Implementation Plan</a:t>
            </a:r>
          </a:p>
        </p:txBody>
      </p:sp>
    </p:spTree>
    <p:extLst>
      <p:ext uri="{BB962C8B-B14F-4D97-AF65-F5344CB8AC3E}">
        <p14:creationId xmlns:p14="http://schemas.microsoft.com/office/powerpoint/2010/main" val="27921914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CA"/>
          </a:p>
        </p:txBody>
      </p:sp>
      <p:sp>
        <p:nvSpPr>
          <p:cNvPr id="3" name="Subtitle 2"/>
          <p:cNvSpPr>
            <a:spLocks noGrp="1"/>
          </p:cNvSpPr>
          <p:nvPr>
            <p:ph type="subTitle" idx="1"/>
          </p:nvPr>
        </p:nvSpPr>
        <p:spPr/>
        <p:txBody>
          <a:bodyPr/>
          <a:lstStyle/>
          <a:p>
            <a:endParaRPr lang="en-CA"/>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50" y="188640"/>
            <a:ext cx="8982100" cy="6480720"/>
          </a:xfrm>
          <a:prstGeom prst="rect">
            <a:avLst/>
          </a:prstGeom>
          <a:ln>
            <a:solidFill>
              <a:schemeClr val="tx1"/>
            </a:solidFill>
          </a:ln>
        </p:spPr>
      </p:pic>
    </p:spTree>
    <p:extLst>
      <p:ext uri="{BB962C8B-B14F-4D97-AF65-F5344CB8AC3E}">
        <p14:creationId xmlns:p14="http://schemas.microsoft.com/office/powerpoint/2010/main" val="857070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smtClean="0">
                <a:latin typeface="Arial" panose="020B0604020202020204" pitchFamily="34" charset="0"/>
                <a:cs typeface="Arial" panose="020B0604020202020204" pitchFamily="34" charset="0"/>
              </a:rPr>
              <a:t>1b. GA Smoothing for </a:t>
            </a:r>
            <a:r>
              <a:rPr lang="en-CA" sz="2400" b="0" u="sng" dirty="0" smtClean="0">
                <a:latin typeface="Arial" panose="020B0604020202020204" pitchFamily="34" charset="0"/>
                <a:cs typeface="Arial" panose="020B0604020202020204" pitchFamily="34" charset="0"/>
              </a:rPr>
              <a:t>All</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$4.7 </a:t>
            </a:r>
            <a:r>
              <a:rPr lang="en-CA" sz="2400" b="0" dirty="0">
                <a:latin typeface="Arial" panose="020B0604020202020204" pitchFamily="34" charset="0"/>
                <a:cs typeface="Arial" panose="020B0604020202020204" pitchFamily="34" charset="0"/>
              </a:rPr>
              <a:t>billion in 2017)</a:t>
            </a:r>
            <a:endParaRPr lang="en-CA" sz="2400" b="0" dirty="0"/>
          </a:p>
        </p:txBody>
      </p:sp>
      <p:sp>
        <p:nvSpPr>
          <p:cNvPr id="9" name="TextBox 8"/>
          <p:cNvSpPr txBox="1"/>
          <p:nvPr/>
        </p:nvSpPr>
        <p:spPr>
          <a:xfrm>
            <a:off x="72008" y="5855189"/>
            <a:ext cx="8604448" cy="58477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plus 2.5 percentage points with no limit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p>
          <a:p>
            <a:endParaRPr lang="en-CA" sz="800" strike="sngStrike" dirty="0">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815365855"/>
              </p:ext>
            </p:extLst>
          </p:nvPr>
        </p:nvGraphicFramePr>
        <p:xfrm>
          <a:off x="611705" y="1196752"/>
          <a:ext cx="8036860" cy="28572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975769107"/>
              </p:ext>
            </p:extLst>
          </p:nvPr>
        </p:nvGraphicFramePr>
        <p:xfrm>
          <a:off x="72008" y="4221088"/>
          <a:ext cx="8964495" cy="1296145"/>
        </p:xfrm>
        <a:graphic>
          <a:graphicData uri="http://schemas.openxmlformats.org/drawingml/2006/table">
            <a:tbl>
              <a:tblPr/>
              <a:tblGrid>
                <a:gridCol w="1477858"/>
                <a:gridCol w="247785"/>
                <a:gridCol w="247785"/>
                <a:gridCol w="247785"/>
                <a:gridCol w="247785"/>
                <a:gridCol w="247785"/>
                <a:gridCol w="247785"/>
                <a:gridCol w="247785"/>
                <a:gridCol w="247785"/>
                <a:gridCol w="247785"/>
                <a:gridCol w="247785"/>
                <a:gridCol w="247785"/>
                <a:gridCol w="247785"/>
                <a:gridCol w="221236"/>
                <a:gridCol w="221236"/>
                <a:gridCol w="221236"/>
                <a:gridCol w="221236"/>
                <a:gridCol w="221236"/>
                <a:gridCol w="221236"/>
                <a:gridCol w="221236"/>
                <a:gridCol w="221236"/>
                <a:gridCol w="221236"/>
                <a:gridCol w="221236"/>
                <a:gridCol w="221236"/>
                <a:gridCol w="221236"/>
                <a:gridCol w="221236"/>
                <a:gridCol w="221236"/>
                <a:gridCol w="221236"/>
                <a:gridCol w="247785"/>
                <a:gridCol w="247785"/>
                <a:gridCol w="247785"/>
                <a:gridCol w="247785"/>
                <a:gridCol w="203537"/>
              </a:tblGrid>
              <a:tr h="361763">
                <a:tc>
                  <a:txBody>
                    <a:bodyPr/>
                    <a:lstStyle/>
                    <a:p>
                      <a:pPr algn="l" fontAlgn="ctr"/>
                      <a:r>
                        <a:rPr lang="en-CA" sz="800" b="0" i="0" u="none" strike="noStrike">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63830">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6722">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830">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0805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1c. GA Smoothing for </a:t>
            </a:r>
            <a:r>
              <a:rPr lang="en-CA" b="0" u="sng" dirty="0" smtClean="0">
                <a:latin typeface="Arial" panose="020B0604020202020204" pitchFamily="34" charset="0"/>
                <a:cs typeface="Arial" panose="020B0604020202020204" pitchFamily="34" charset="0"/>
              </a:rPr>
              <a:t>All</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3% increase) </a:t>
            </a:r>
            <a:endParaRPr lang="en-CA" b="0" dirty="0"/>
          </a:p>
        </p:txBody>
      </p:sp>
      <p:sp>
        <p:nvSpPr>
          <p:cNvPr id="8" name="TextBox 7"/>
          <p:cNvSpPr txBox="1"/>
          <p:nvPr/>
        </p:nvSpPr>
        <p:spPr>
          <a:xfrm>
            <a:off x="0" y="6273225"/>
            <a:ext cx="9036496" cy="58477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US" sz="800" dirty="0" smtClean="0">
                <a:latin typeface="Arial" panose="020B0604020202020204" pitchFamily="34" charset="0"/>
                <a:cs typeface="Arial" panose="020B0604020202020204" pitchFamily="34" charset="0"/>
              </a:rPr>
              <a:t> </a:t>
            </a:r>
            <a:endParaRPr lang="en-CA" sz="800" strike="sngStrike" dirty="0">
              <a:latin typeface="Arial" panose="020B0604020202020204" pitchFamily="34" charset="0"/>
              <a:cs typeface="Arial" panose="020B0604020202020204" pitchFamily="34" charset="0"/>
            </a:endParaRPr>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610704303"/>
              </p:ext>
            </p:extLst>
          </p:nvPr>
        </p:nvGraphicFramePr>
        <p:xfrm>
          <a:off x="774700" y="1412776"/>
          <a:ext cx="7645400" cy="2400300"/>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OPG Efficiencies</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dirty="0">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-22%</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79790073"/>
              </p:ext>
            </p:extLst>
          </p:nvPr>
        </p:nvGraphicFramePr>
        <p:xfrm>
          <a:off x="774700" y="3965029"/>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-21%</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65</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66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73</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-30%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-24%</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824623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83039</TotalTime>
  <Words>19108</Words>
  <Application>Microsoft Office PowerPoint</Application>
  <PresentationFormat>On-screen Show (4:3)</PresentationFormat>
  <Paragraphs>4263</Paragraphs>
  <Slides>76</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76</vt:i4>
      </vt:variant>
    </vt:vector>
  </HeadingPairs>
  <TitlesOfParts>
    <vt:vector size="85" baseType="lpstr">
      <vt:lpstr>Arial Unicode MS</vt:lpstr>
      <vt:lpstr>Arial</vt:lpstr>
      <vt:lpstr>Calibri</vt:lpstr>
      <vt:lpstr>Candara</vt:lpstr>
      <vt:lpstr>Courier New</vt:lpstr>
      <vt:lpstr>Helvetica</vt:lpstr>
      <vt:lpstr>Times New Roman</vt:lpstr>
      <vt:lpstr>Verdana</vt:lpstr>
      <vt:lpstr>Ministry Powerpoint Deck</vt:lpstr>
      <vt:lpstr>Rate Mitigation Plan Options  Working Draft</vt:lpstr>
      <vt:lpstr>Context</vt:lpstr>
      <vt:lpstr>Options </vt:lpstr>
      <vt:lpstr>GA Smoothing – Key Assumptions</vt:lpstr>
      <vt:lpstr>1a. GA Smoothing for All – Residential Bills Lowered 25% (with Tax-Base Funded 8% Rebate and Social Programs, 2% increase) </vt:lpstr>
      <vt:lpstr>1a. GA Smoothing for All (Borrow $4.7 billion in 2017)</vt:lpstr>
      <vt:lpstr>1b. GA Smoothing for All – Residential Bills Lowered 25% (with Tax-Base Funded 8% Rebate and Social Programs, RPP held constant) </vt:lpstr>
      <vt:lpstr>1b. GA Smoothing for All (Borrow $4.7 billion in 2017)</vt:lpstr>
      <vt:lpstr>1c. GA Smoothing for All – Residential Bills Lowered 25% (with Tax-Base Funded 8% Rebate and Social Programs, 3% increase) </vt:lpstr>
      <vt:lpstr>1c. GA Smoothing for All (Borrow $4.7 billion in 2017)</vt:lpstr>
      <vt:lpstr>1d. GA Smoothing for RPP Only – Residential Bills Lowered 25% (with Tax-Base Funded 8% Rebate and Social Programs, 2% increase) </vt:lpstr>
      <vt:lpstr>1d. GA Smoothing for RPP Only (Borrow $2.2 billion in 2017)</vt:lpstr>
      <vt:lpstr>1e. GA Smoothing for RPP Only – Residential Bills Lowered 20% (with Tax-Base Funded 8% Rebate and Social Programs, 2% increase) </vt:lpstr>
      <vt:lpstr>1e. GA Smoothing for RPP Only (Borrow $1.5 billion in 2017)</vt:lpstr>
      <vt:lpstr>GA Smoothing – Considerations </vt:lpstr>
      <vt:lpstr>1. GA Smoothing – Implementation Models</vt:lpstr>
      <vt:lpstr>1. GA Smoothing – Option A: OPG</vt:lpstr>
      <vt:lpstr>1. GA Smoothing – Option A:  OPG</vt:lpstr>
      <vt:lpstr>1. GA Smoothing – Option A: OPG</vt:lpstr>
      <vt:lpstr>1. GA Smoothing – Option A: IESO</vt:lpstr>
      <vt:lpstr>1. GA Smoothing – Option B:  New Entity</vt:lpstr>
      <vt:lpstr>1. GA Smoothing – Option B: New Entity</vt:lpstr>
      <vt:lpstr>2a. RRRP Enhancement – Accelerating Fixed Rate Benefit</vt:lpstr>
      <vt:lpstr>2a. RRRP Enhancement – Accelerating Fixed Rate Benefit Impacts</vt:lpstr>
      <vt:lpstr>2a. RRRP Enhancement – Hydro One Mid-Density (R1) Ratepayer Impacts</vt:lpstr>
      <vt:lpstr>2a. RRRP Enhancement – Hydro One Low-Density (R2) Ratepayer Impacts</vt:lpstr>
      <vt:lpstr>2a(i). High Distribution Cost LDCs – Accelerating Fixed Rate Benefit/Normalizing Fixed Rates</vt:lpstr>
      <vt:lpstr>2a(i). High Distribution Cost LDCs – Accelerating Fixed Rate Benefit Impacts/Normalizing Fixed Rates</vt:lpstr>
      <vt:lpstr>2a(i). High Distribution Cost LDCs – Accelerating Fixed Rate Benefit Impacts/Normalizing Fixed Rates (Considerations)</vt:lpstr>
      <vt:lpstr>2a(i). High Distribution Cost LDCs – Accelerating Fixed Rate Benefit/Normalizing Fixed Rates (Hydro One R1)</vt:lpstr>
      <vt:lpstr>2a(i). High Distribution Cost LDCs – Accelerating Fixed Rate Benefit/Normalizing Fixed Rates (Hydro One R2)</vt:lpstr>
      <vt:lpstr>2a(i). High Distribution Cost LDCs – Accelerating Fixed Rate Benefit/Normalizing Fixed Rates (Innpower)</vt:lpstr>
      <vt:lpstr>2b. Ontario Electricity Support Program (OESP) Expansion</vt:lpstr>
      <vt:lpstr>2b. OESP Expansion (cont’d)</vt:lpstr>
      <vt:lpstr>2b. OESP Expansion – Fiscal Impacts</vt:lpstr>
      <vt:lpstr>2b. OESP Expansion – Considerations</vt:lpstr>
      <vt:lpstr>2c. Establishing a New LDC Affordability Fund</vt:lpstr>
      <vt:lpstr>2d. First Nations Rate – Context</vt:lpstr>
      <vt:lpstr>OEB – Red-Tape Reductions / LDC Efficiencies and Rates</vt:lpstr>
      <vt:lpstr>3. OEB – LDC Efficiencies and Rates (Performance Incentives) (cont’d)</vt:lpstr>
      <vt:lpstr>4.  OPG – Operational Efficiencies</vt:lpstr>
      <vt:lpstr>5.  IESO – Market Renewal</vt:lpstr>
      <vt:lpstr>Creating New Legislative Authority</vt:lpstr>
      <vt:lpstr>Appendix</vt:lpstr>
      <vt:lpstr>GA Smoothing – Cost Breakout</vt:lpstr>
      <vt:lpstr>GA Smoothing for All – Residential Bills Lowered 20% (with Tax-Base Funded 8% Rebate and Social Programs, 2% increase) </vt:lpstr>
      <vt:lpstr>GA Smoothing for All (Borrow $3.2 billion in 2017)</vt:lpstr>
      <vt:lpstr>GA Smoothing for RPP / Class B Only – Residential Bills Lowered 20% (with Tax-Base Funded 8% Rebate and Social Programs, 2% increase) </vt:lpstr>
      <vt:lpstr>GA Smoothing for RPP / Class B Only (Borrow $2.8 billion in 2017)</vt:lpstr>
      <vt:lpstr>GA Smoothing for RPP / Class B Only – Residential Bills Lowered 25% (with Tax-Base Funded 8% Rebate and Social Programs, 2% increase) </vt:lpstr>
      <vt:lpstr>GA Smoothing for RPP / Class B Only (Borrow $4.1 billion in 2017)</vt:lpstr>
      <vt:lpstr>GA Smoothing for All – Residential Bills Lowered 28% (with Tax-Base Funded 8% Rebate and Social Programs, 2% increase) </vt:lpstr>
      <vt:lpstr>GA Smoothing for All (Borrow $5.5 billion in 2017)</vt:lpstr>
      <vt:lpstr>GA Smoothing for RPP Only – Residential Bills Lowered 28% (with Tax-Base Funded 8% Rebate and Social Programs, 2% increase) </vt:lpstr>
      <vt:lpstr>GA Smoothing for RPP Only (Borrow $2.6 billion in 2017)</vt:lpstr>
      <vt:lpstr>GA Smoothing for RPP/Class B Only – Residential Bills Lowered 28% (with Tax-Base Funded 8% Rebate and Social Programs, 2% increase) </vt:lpstr>
      <vt:lpstr>GA Smoothing for RPP/Class B Only (Borrow $4.9 billion in 2017)</vt:lpstr>
      <vt:lpstr>GA Smoothing for All – Residential Bills Lowered 25% (with Tax-Base Funded 15% Rebate, 2% increase) </vt:lpstr>
      <vt:lpstr>GA Smoothing for All (Borrow $3.5 billion in 2017)</vt:lpstr>
      <vt:lpstr>GA Smoothing – Considerations (Accounting Treatment: Does Province Control Entity?)</vt:lpstr>
      <vt:lpstr>GA Smoothing – Considerations (Accounting Treatment: Does Province Control Entity?) (cont’d)</vt:lpstr>
      <vt:lpstr>Overview of RRRP Enhancement – Options</vt:lpstr>
      <vt:lpstr>All RRRP Options – Fiscal Considerations</vt:lpstr>
      <vt:lpstr>All RRRP Options – Implementation Considerations</vt:lpstr>
      <vt:lpstr>High Distribution Cost LDCs – Accelerating Fixed Rate Benefit/Normalizing Fixed Rates (Algoma)</vt:lpstr>
      <vt:lpstr>High Distribution Cost LDCs – Accelerating Fixed Rate Benefit/Normalizing Fixed Rates (Atikokan)</vt:lpstr>
      <vt:lpstr>High Distribution Cost LDCs – Accelerating Fixed Rate Benefit/Normalizing Fixed Rates (Chapleau PUC)</vt:lpstr>
      <vt:lpstr>High Distribution Cost LDCs – Accelerating Fixed Rate Benefit/Normalizing Fixed Rates (Sioux Lookout)</vt:lpstr>
      <vt:lpstr>High Distribution Cost LDCs – Accelerating Fixed Rate Benefit/Normalizing Fixed Rates (Parry Sound)</vt:lpstr>
      <vt:lpstr>High Distribution Cost LDCs – Accelerating Fixed Rate Benefit/Normalizing Fixed Rates (Northern Ontario Wires)</vt:lpstr>
      <vt:lpstr>Accelerating Fixed Rate Impacts – LDC Disparity</vt:lpstr>
      <vt:lpstr>First Nations Rate Assistance – Context</vt:lpstr>
      <vt:lpstr>OEB First Nations Rate Report – Background</vt:lpstr>
      <vt:lpstr>Distributors Serving On-Reserve First Nation Customers1</vt:lpstr>
      <vt:lpstr>OEB – LDC Efficiencies and Rates (Performance Incentives) </vt:lpstr>
      <vt:lpstr>PowerPoint Presentation</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2242</cp:revision>
  <cp:lastPrinted>2017-02-04T16:48:07Z</cp:lastPrinted>
  <dcterms:created xsi:type="dcterms:W3CDTF">2017-02-08T01:35:19Z</dcterms:created>
  <dcterms:modified xsi:type="dcterms:W3CDTF">2018-10-18T13:44:04Z</dcterms:modified>
</cp:coreProperties>
</file>