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drawings/drawing2.xml" ContentType="application/vnd.openxmlformats-officedocument.drawingml.chartshapes+xml"/>
  <Override PartName="/ppt/charts/chart5.xml" ContentType="application/vnd.openxmlformats-officedocument.drawingml.chart+xml"/>
  <Override PartName="/ppt/drawings/drawing3.xml" ContentType="application/vnd.openxmlformats-officedocument.drawingml.chartshapes+xml"/>
  <Override PartName="/ppt/notesSlides/notesSlide2.xml" ContentType="application/vnd.openxmlformats-officedocument.presentationml.notesSlide+xml"/>
  <Override PartName="/ppt/charts/chart6.xml" ContentType="application/vnd.openxmlformats-officedocument.drawingml.chart+xml"/>
  <Override PartName="/ppt/theme/themeOverride3.xml" ContentType="application/vnd.openxmlformats-officedocument.themeOverride+xml"/>
  <Override PartName="/ppt/drawings/drawing4.xml" ContentType="application/vnd.openxmlformats-officedocument.drawingml.chartshapes+xml"/>
  <Override PartName="/ppt/charts/chart7.xml" ContentType="application/vnd.openxmlformats-officedocument.drawingml.chart+xml"/>
  <Override PartName="/ppt/theme/themeOverride4.xml" ContentType="application/vnd.openxmlformats-officedocument.themeOverride+xml"/>
  <Override PartName="/ppt/drawings/drawing5.xml" ContentType="application/vnd.openxmlformats-officedocument.drawingml.chartshapes+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theme/themeOverride5.xml" ContentType="application/vnd.openxmlformats-officedocument.themeOverride+xml"/>
  <Override PartName="/ppt/drawings/drawing6.xml" ContentType="application/vnd.openxmlformats-officedocument.drawingml.chartshapes+xml"/>
  <Override PartName="/ppt/charts/chart15.xml" ContentType="application/vnd.openxmlformats-officedocument.drawingml.chart+xml"/>
  <Override PartName="/ppt/theme/themeOverride6.xml" ContentType="application/vnd.openxmlformats-officedocument.themeOverride+xml"/>
  <Override PartName="/ppt/drawings/drawing7.xml" ContentType="application/vnd.openxmlformats-officedocument.drawingml.chartshapes+xml"/>
  <Override PartName="/ppt/charts/chart16.xml" ContentType="application/vnd.openxmlformats-officedocument.drawingml.chart+xml"/>
  <Override PartName="/ppt/theme/themeOverride7.xml" ContentType="application/vnd.openxmlformats-officedocument.themeOverride+xml"/>
  <Override PartName="/ppt/drawings/drawing8.xml" ContentType="application/vnd.openxmlformats-officedocument.drawingml.chartshapes+xml"/>
  <Override PartName="/ppt/charts/chart17.xml" ContentType="application/vnd.openxmlformats-officedocument.drawingml.chart+xml"/>
  <Override PartName="/ppt/theme/themeOverride8.xml" ContentType="application/vnd.openxmlformats-officedocument.themeOverride+xml"/>
  <Override PartName="/ppt/drawings/drawing9.xml" ContentType="application/vnd.openxmlformats-officedocument.drawingml.chartshapes+xml"/>
  <Override PartName="/ppt/charts/chart18.xml" ContentType="application/vnd.openxmlformats-officedocument.drawingml.chart+xml"/>
  <Override PartName="/ppt/theme/themeOverride9.xml" ContentType="application/vnd.openxmlformats-officedocument.themeOverride+xml"/>
  <Override PartName="/ppt/drawings/drawing10.xml" ContentType="application/vnd.openxmlformats-officedocument.drawingml.chartshapes+xml"/>
  <Override PartName="/ppt/charts/chart19.xml" ContentType="application/vnd.openxmlformats-officedocument.drawingml.chart+xml"/>
  <Override PartName="/ppt/charts/chart20.xml" ContentType="application/vnd.openxmlformats-officedocument.drawingml.chart+xml"/>
  <Override PartName="/ppt/drawings/drawing11.xml" ContentType="application/vnd.openxmlformats-officedocument.drawingml.chartshapes+xml"/>
  <Override PartName="/ppt/charts/chart21.xml" ContentType="application/vnd.openxmlformats-officedocument.drawingml.chart+xml"/>
  <Override PartName="/ppt/drawings/drawing12.xml" ContentType="application/vnd.openxmlformats-officedocument.drawingml.chartshapes+xml"/>
  <Override PartName="/ppt/charts/chart22.xml" ContentType="application/vnd.openxmlformats-officedocument.drawingml.chart+xml"/>
  <Override PartName="/ppt/drawings/drawing13.xml" ContentType="application/vnd.openxmlformats-officedocument.drawingml.chartshapes+xml"/>
  <Override PartName="/ppt/charts/chart23.xml" ContentType="application/vnd.openxmlformats-officedocument.drawingml.chart+xml"/>
  <Override PartName="/ppt/drawings/drawing14.xml" ContentType="application/vnd.openxmlformats-officedocument.drawingml.chartshapes+xml"/>
  <Override PartName="/ppt/charts/chart24.xml" ContentType="application/vnd.openxmlformats-officedocument.drawingml.chart+xml"/>
  <Override PartName="/ppt/drawings/drawing15.xml" ContentType="application/vnd.openxmlformats-officedocument.drawingml.chartshapes+xml"/>
  <Override PartName="/ppt/charts/chart25.xml" ContentType="application/vnd.openxmlformats-officedocument.drawingml.chart+xml"/>
  <Override PartName="/ppt/drawings/drawing16.xml" ContentType="application/vnd.openxmlformats-officedocument.drawingml.chartshapes+xml"/>
  <Override PartName="/ppt/charts/chart26.xml" ContentType="application/vnd.openxmlformats-officedocument.drawingml.chart+xml"/>
  <Override PartName="/ppt/drawings/drawing17.xml" ContentType="application/vnd.openxmlformats-officedocument.drawingml.chartshapes+xml"/>
  <Override PartName="/ppt/charts/chart27.xml" ContentType="application/vnd.openxmlformats-officedocument.drawingml.chart+xml"/>
  <Override PartName="/ppt/theme/themeOverride10.xml" ContentType="application/vnd.openxmlformats-officedocument.themeOverride+xml"/>
  <Override PartName="/ppt/charts/chart28.xml" ContentType="application/vnd.openxmlformats-officedocument.drawingml.chart+xml"/>
  <Override PartName="/ppt/drawings/drawing18.xml" ContentType="application/vnd.openxmlformats-officedocument.drawingml.chartshapes+xml"/>
  <Override PartName="/ppt/charts/chart29.xml" ContentType="application/vnd.openxmlformats-officedocument.drawingml.chart+xml"/>
  <Override PartName="/ppt/theme/themeOverride11.xml" ContentType="application/vnd.openxmlformats-officedocument.themeOverride+xml"/>
  <Override PartName="/ppt/charts/chart30.xml" ContentType="application/vnd.openxmlformats-officedocument.drawingml.chart+xml"/>
  <Override PartName="/ppt/charts/chart31.xml" ContentType="application/vnd.openxmlformats-officedocument.drawingml.chart+xml"/>
  <Override PartName="/ppt/drawings/drawing19.xml" ContentType="application/vnd.openxmlformats-officedocument.drawingml.chartshapes+xml"/>
  <Override PartName="/ppt/charts/chart32.xml" ContentType="application/vnd.openxmlformats-officedocument.drawingml.chart+xml"/>
  <Override PartName="/ppt/theme/themeOverride12.xml" ContentType="application/vnd.openxmlformats-officedocument.themeOverride+xml"/>
  <Override PartName="/ppt/drawings/drawing20.xml" ContentType="application/vnd.openxmlformats-officedocument.drawingml.chartshapes+xml"/>
  <Override PartName="/ppt/notesSlides/notesSlide3.xml" ContentType="application/vnd.openxmlformats-officedocument.presentationml.notesSlide+xml"/>
  <Override PartName="/ppt/charts/chart33.xml" ContentType="application/vnd.openxmlformats-officedocument.drawingml.chart+xml"/>
  <Override PartName="/ppt/drawings/drawing2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3"/>
  </p:notesMasterIdLst>
  <p:handoutMasterIdLst>
    <p:handoutMasterId r:id="rId94"/>
  </p:handoutMasterIdLst>
  <p:sldIdLst>
    <p:sldId id="407" r:id="rId2"/>
    <p:sldId id="586" r:id="rId3"/>
    <p:sldId id="802" r:id="rId4"/>
    <p:sldId id="893" r:id="rId5"/>
    <p:sldId id="894" r:id="rId6"/>
    <p:sldId id="895" r:id="rId7"/>
    <p:sldId id="896" r:id="rId8"/>
    <p:sldId id="897" r:id="rId9"/>
    <p:sldId id="898" r:id="rId10"/>
    <p:sldId id="781" r:id="rId11"/>
    <p:sldId id="830" r:id="rId12"/>
    <p:sldId id="848" r:id="rId13"/>
    <p:sldId id="833" r:id="rId14"/>
    <p:sldId id="852" r:id="rId15"/>
    <p:sldId id="866" r:id="rId16"/>
    <p:sldId id="854" r:id="rId17"/>
    <p:sldId id="855" r:id="rId18"/>
    <p:sldId id="856" r:id="rId19"/>
    <p:sldId id="857" r:id="rId20"/>
    <p:sldId id="858" r:id="rId21"/>
    <p:sldId id="859" r:id="rId22"/>
    <p:sldId id="860" r:id="rId23"/>
    <p:sldId id="861" r:id="rId24"/>
    <p:sldId id="862" r:id="rId25"/>
    <p:sldId id="863" r:id="rId26"/>
    <p:sldId id="851" r:id="rId27"/>
    <p:sldId id="864" r:id="rId28"/>
    <p:sldId id="865" r:id="rId29"/>
    <p:sldId id="725" r:id="rId30"/>
    <p:sldId id="807" r:id="rId31"/>
    <p:sldId id="808" r:id="rId32"/>
    <p:sldId id="690" r:id="rId33"/>
    <p:sldId id="800" r:id="rId34"/>
    <p:sldId id="801" r:id="rId35"/>
    <p:sldId id="888" r:id="rId36"/>
    <p:sldId id="704" r:id="rId37"/>
    <p:sldId id="779" r:id="rId38"/>
    <p:sldId id="705" r:id="rId39"/>
    <p:sldId id="803" r:id="rId40"/>
    <p:sldId id="806" r:id="rId41"/>
    <p:sldId id="740" r:id="rId42"/>
    <p:sldId id="741" r:id="rId43"/>
    <p:sldId id="816" r:id="rId44"/>
    <p:sldId id="804" r:id="rId45"/>
    <p:sldId id="739" r:id="rId46"/>
    <p:sldId id="849" r:id="rId47"/>
    <p:sldId id="850" r:id="rId48"/>
    <p:sldId id="892" r:id="rId49"/>
    <p:sldId id="810" r:id="rId50"/>
    <p:sldId id="817" r:id="rId51"/>
    <p:sldId id="889" r:id="rId52"/>
    <p:sldId id="867" r:id="rId53"/>
    <p:sldId id="868" r:id="rId54"/>
    <p:sldId id="869" r:id="rId55"/>
    <p:sldId id="870" r:id="rId56"/>
    <p:sldId id="871" r:id="rId57"/>
    <p:sldId id="872" r:id="rId58"/>
    <p:sldId id="873" r:id="rId59"/>
    <p:sldId id="874" r:id="rId60"/>
    <p:sldId id="875" r:id="rId61"/>
    <p:sldId id="876" r:id="rId62"/>
    <p:sldId id="877" r:id="rId63"/>
    <p:sldId id="878" r:id="rId64"/>
    <p:sldId id="879" r:id="rId65"/>
    <p:sldId id="880" r:id="rId66"/>
    <p:sldId id="881" r:id="rId67"/>
    <p:sldId id="882" r:id="rId68"/>
    <p:sldId id="883" r:id="rId69"/>
    <p:sldId id="884" r:id="rId70"/>
    <p:sldId id="885" r:id="rId71"/>
    <p:sldId id="886" r:id="rId72"/>
    <p:sldId id="887" r:id="rId73"/>
    <p:sldId id="890" r:id="rId74"/>
    <p:sldId id="812" r:id="rId75"/>
    <p:sldId id="753" r:id="rId76"/>
    <p:sldId id="891" r:id="rId77"/>
    <p:sldId id="692" r:id="rId78"/>
    <p:sldId id="693" r:id="rId79"/>
    <p:sldId id="787" r:id="rId80"/>
    <p:sldId id="788" r:id="rId81"/>
    <p:sldId id="789" r:id="rId82"/>
    <p:sldId id="790" r:id="rId83"/>
    <p:sldId id="791" r:id="rId84"/>
    <p:sldId id="792" r:id="rId85"/>
    <p:sldId id="793" r:id="rId86"/>
    <p:sldId id="794" r:id="rId87"/>
    <p:sldId id="795" r:id="rId88"/>
    <p:sldId id="796" r:id="rId89"/>
    <p:sldId id="797" r:id="rId90"/>
    <p:sldId id="798" r:id="rId91"/>
    <p:sldId id="799" r:id="rId9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A436"/>
    <a:srgbClr val="FFAC05"/>
    <a:srgbClr val="FF9D0D"/>
    <a:srgbClr val="00CC00"/>
    <a:srgbClr val="D22840"/>
    <a:srgbClr val="265795"/>
    <a:srgbClr val="DCEDF2"/>
    <a:srgbClr val="39ACB9"/>
    <a:srgbClr val="0D5341"/>
    <a:srgbClr val="5D03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0358" autoAdjust="0"/>
    <p:restoredTop sz="40675" autoAdjust="0"/>
  </p:normalViewPr>
  <p:slideViewPr>
    <p:cSldViewPr>
      <p:cViewPr varScale="1">
        <p:scale>
          <a:sx n="94" d="100"/>
          <a:sy n="94" d="100"/>
        </p:scale>
        <p:origin x="69" y="123"/>
      </p:cViewPr>
      <p:guideLst>
        <p:guide orient="horz" pos="2160"/>
        <p:guide pos="2880"/>
      </p:guideLst>
    </p:cSldViewPr>
  </p:slideViewPr>
  <p:notesTextViewPr>
    <p:cViewPr>
      <p:scale>
        <a:sx n="1" d="1"/>
        <a:sy n="1" d="1"/>
      </p:scale>
      <p:origin x="0" y="0"/>
    </p:cViewPr>
  </p:notesTextViewPr>
  <p:sorterViewPr>
    <p:cViewPr>
      <p:scale>
        <a:sx n="120" d="100"/>
        <a:sy n="120" d="100"/>
      </p:scale>
      <p:origin x="0" y="8820"/>
    </p:cViewPr>
  </p:sorterViewPr>
  <p:notesViewPr>
    <p:cSldViewPr>
      <p:cViewPr varScale="1">
        <p:scale>
          <a:sx n="54" d="100"/>
          <a:sy n="54" d="100"/>
        </p:scale>
        <p:origin x="-1704" y="-10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hola\Desktop\GA%20Financing%20vs%20Cap%20and%20Trade%20Impact.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05.xlsm"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18.xlsm"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18.xlsm"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17.xlsm" TargetMode="External"/></Relationships>
</file>

<file path=ppt/charts/_rels/chart14.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file:///\\Etcptovspifs003\pd\EnergyPolicy\Economics\Files\Rate%20Mitigation\20170117%20Price%20Mitigation%20Update\Updated%20OPO%20-%20by%20Sector%2020170117.xlsx" TargetMode="External"/><Relationship Id="rId1" Type="http://schemas.openxmlformats.org/officeDocument/2006/relationships/themeOverride" Target="../theme/themeOverride5.xml"/></Relationships>
</file>

<file path=ppt/charts/_rels/chart15.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6.xml"/></Relationships>
</file>

<file path=ppt/charts/_rels/chart16.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7.xml"/></Relationships>
</file>

<file path=ppt/charts/_rels/chart17.xml.rels><?xml version="1.0" encoding="UTF-8" standalone="yes"?>
<Relationships xmlns="http://schemas.openxmlformats.org/package/2006/relationships"><Relationship Id="rId3" Type="http://schemas.openxmlformats.org/officeDocument/2006/relationships/chartUserShapes" Target="../drawings/drawing9.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8.xml"/></Relationships>
</file>

<file path=ppt/charts/_rels/chart18.xml.rels><?xml version="1.0" encoding="UTF-8" standalone="yes"?>
<Relationships xmlns="http://schemas.openxmlformats.org/package/2006/relationships"><Relationship Id="rId3" Type="http://schemas.openxmlformats.org/officeDocument/2006/relationships/chartUserShapes" Target="../drawings/drawing10.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9.xml"/></Relationships>
</file>

<file path=ppt/charts/_rels/chart19.xml.rels><?xml version="1.0" encoding="UTF-8" standalone="yes"?>
<Relationships xmlns="http://schemas.openxmlformats.org/package/2006/relationships"><Relationship Id="rId1" Type="http://schemas.openxmlformats.org/officeDocument/2006/relationships/oleObject" Target="file:///C:\Users\spencelairma\AppData\Local\Microsoft\Windows\Temporary%20Internet%20Files\Content.Outlook\BRIJRYRS\Toronto%20Hydro.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18.xlsm" TargetMode="External"/></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6.xlsx"/></Relationships>
</file>

<file path=ppt/charts/_rels/chart21.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7.xlsx"/></Relationships>
</file>

<file path=ppt/charts/_rels/chart22.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package" Target="../embeddings/Microsoft_Excel_Worksheet8.xlsx"/></Relationships>
</file>

<file path=ppt/charts/_rels/chart23.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package" Target="../embeddings/Microsoft_Excel_Worksheet9.xlsx"/></Relationships>
</file>

<file path=ppt/charts/_rels/chart24.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package" Target="../embeddings/Microsoft_Excel_Worksheet10.xlsx"/></Relationships>
</file>

<file path=ppt/charts/_rels/chart25.xml.rels><?xml version="1.0" encoding="UTF-8" standalone="yes"?>
<Relationships xmlns="http://schemas.openxmlformats.org/package/2006/relationships"><Relationship Id="rId2" Type="http://schemas.openxmlformats.org/officeDocument/2006/relationships/chartUserShapes" Target="../drawings/drawing16.xml"/><Relationship Id="rId1" Type="http://schemas.openxmlformats.org/officeDocument/2006/relationships/package" Target="../embeddings/Microsoft_Excel_Worksheet11.xlsx"/></Relationships>
</file>

<file path=ppt/charts/_rels/chart26.xml.rels><?xml version="1.0" encoding="UTF-8" standalone="yes"?>
<Relationships xmlns="http://schemas.openxmlformats.org/package/2006/relationships"><Relationship Id="rId2" Type="http://schemas.openxmlformats.org/officeDocument/2006/relationships/chartUserShapes" Target="../drawings/drawing17.xml"/><Relationship Id="rId1" Type="http://schemas.openxmlformats.org/officeDocument/2006/relationships/package" Target="../embeddings/Microsoft_Excel_Worksheet12.xlsx"/></Relationships>
</file>

<file path=ppt/charts/_rels/chart27.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0.xml"/></Relationships>
</file>

<file path=ppt/charts/_rels/chart28.xml.rels><?xml version="1.0" encoding="UTF-8" standalone="yes"?>
<Relationships xmlns="http://schemas.openxmlformats.org/package/2006/relationships"><Relationship Id="rId2" Type="http://schemas.openxmlformats.org/officeDocument/2006/relationships/chartUserShapes" Target="../drawings/drawing18.xml"/><Relationship Id="rId1" Type="http://schemas.openxmlformats.org/officeDocument/2006/relationships/package" Target="../embeddings/Microsoft_Excel_Worksheet14.xlsx"/></Relationships>
</file>

<file path=ppt/charts/_rels/chart29.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1.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31.xml.rels><?xml version="1.0" encoding="UTF-8" standalone="yes"?>
<Relationships xmlns="http://schemas.openxmlformats.org/package/2006/relationships"><Relationship Id="rId2" Type="http://schemas.openxmlformats.org/officeDocument/2006/relationships/chartUserShapes" Target="../drawings/drawing19.xml"/><Relationship Id="rId1" Type="http://schemas.openxmlformats.org/officeDocument/2006/relationships/oleObject" Target="../embeddings/oleObject1.bin"/></Relationships>
</file>

<file path=ppt/charts/_rels/chart32.xml.rels><?xml version="1.0" encoding="UTF-8" standalone="yes"?>
<Relationships xmlns="http://schemas.openxmlformats.org/package/2006/relationships"><Relationship Id="rId3" Type="http://schemas.openxmlformats.org/officeDocument/2006/relationships/chartUserShapes" Target="../drawings/drawing20.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12.xml"/></Relationships>
</file>

<file path=ppt/charts/_rels/chart33.xml.rels><?xml version="1.0" encoding="UTF-8" standalone="yes"?>
<Relationships xmlns="http://schemas.openxmlformats.org/package/2006/relationships"><Relationship Id="rId2" Type="http://schemas.openxmlformats.org/officeDocument/2006/relationships/chartUserShapes" Target="../drawings/drawing21.xml"/><Relationship Id="rId1" Type="http://schemas.openxmlformats.org/officeDocument/2006/relationships/oleObject" Target="file:///\\etcptovspifs003\OCSP\EEIT\0500%20Policy\Conservation%20First\Amoritization%20of%20CDM%20costs\2016-12-16%20OPO%20Update%20(no%20LRP%20II)%20Res%20Bills%20and%20Industrial%20Rates%20(8%25%20Corrected)_CEEB_v2_%2015%20year.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file:///\\Etcptovspifs003\pd\EnergyPolicy\Economics\Files\Rate%20Mitigation\20161122%20Additional%20Rate%20Mitigation%20Options\OPO%20Update%20(no%20LRP%20II)%20Residential%20Bills%20and%20Industrial%20Rates%20(8%25%20Corrected)%20(Recovered).xlsx" TargetMode="External"/><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Etcptovspifs003\pd\EnergyPolicy\Economics\Files\Rate%20Mitigation\20161122%20Additional%20Rate%20Mitigation%20Options\OPO%20Update%20(no%20LRP%20II)%20Residential%20Bills%20and%20Industrial%20Rates%20(8%25%20Corrected)%20(Recovered).xlsx" TargetMode="External"/><Relationship Id="rId1" Type="http://schemas.openxmlformats.org/officeDocument/2006/relationships/themeOverride" Target="../theme/themeOverride4.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843368592199234"/>
          <c:y val="5.1400554097404488E-2"/>
          <c:w val="0.83855791101231658"/>
          <c:h val="0.74688785492722498"/>
        </c:manualLayout>
      </c:layout>
      <c:barChart>
        <c:barDir val="col"/>
        <c:grouping val="stacked"/>
        <c:varyColors val="0"/>
        <c:ser>
          <c:idx val="0"/>
          <c:order val="0"/>
          <c:tx>
            <c:strRef>
              <c:f>'R2 (25year)'!$B$43</c:f>
              <c:strCache>
                <c:ptCount val="1"/>
                <c:pt idx="0">
                  <c:v>Updated Bill</c:v>
                </c:pt>
              </c:strCache>
            </c:strRef>
          </c:tx>
          <c:spPr>
            <a:solidFill>
              <a:schemeClr val="accent3"/>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'R2 (25year)'!$C$42:$G$42</c:f>
              <c:strCache>
                <c:ptCount val="5"/>
                <c:pt idx="0">
                  <c:v>Typical Residential 
(750 kWh/month)</c:v>
                </c:pt>
                <c:pt idx="1">
                  <c:v>R1 Rural 
(1000 kWh/month)</c:v>
                </c:pt>
                <c:pt idx="2">
                  <c:v>R1 Rural 
(2500 kWh/month)</c:v>
                </c:pt>
                <c:pt idx="3">
                  <c:v>R2 Rural
(1000 kWh/month)</c:v>
                </c:pt>
                <c:pt idx="4">
                  <c:v>R2 Rural w/ OESP
(2500 kWh/month)</c:v>
                </c:pt>
              </c:strCache>
            </c:strRef>
          </c:cat>
          <c:val>
            <c:numRef>
              <c:f>'R2 (25year)'!$C$43:$G$43</c:f>
              <c:numCache>
                <c:formatCode>0</c:formatCode>
                <c:ptCount val="5"/>
                <c:pt idx="0">
                  <c:v>128.04552207219317</c:v>
                </c:pt>
                <c:pt idx="1">
                  <c:v>170.12186276292422</c:v>
                </c:pt>
                <c:pt idx="2">
                  <c:v>337.47231385227792</c:v>
                </c:pt>
                <c:pt idx="3">
                  <c:v>173.46086276292422</c:v>
                </c:pt>
                <c:pt idx="4">
                  <c:v>294.54681385227798</c:v>
                </c:pt>
              </c:numCache>
            </c:numRef>
          </c:val>
        </c:ser>
        <c:ser>
          <c:idx val="4"/>
          <c:order val="1"/>
          <c:tx>
            <c:strRef>
              <c:f>'R2 (25year)'!$B$49</c:f>
              <c:strCache>
                <c:ptCount val="1"/>
                <c:pt idx="0">
                  <c:v>GA Financing </c:v>
                </c:pt>
              </c:strCache>
            </c:strRef>
          </c:tx>
          <c:spPr>
            <a:solidFill>
              <a:srgbClr val="FF0000"/>
            </a:solidFill>
            <a:ln>
              <a:noFill/>
            </a:ln>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'R2 (25year)'!$C$42:$G$42</c:f>
              <c:strCache>
                <c:ptCount val="5"/>
                <c:pt idx="0">
                  <c:v>Typical Residential 
(750 kWh/month)</c:v>
                </c:pt>
                <c:pt idx="1">
                  <c:v>R1 Rural 
(1000 kWh/month)</c:v>
                </c:pt>
                <c:pt idx="2">
                  <c:v>R1 Rural 
(2500 kWh/month)</c:v>
                </c:pt>
                <c:pt idx="3">
                  <c:v>R2 Rural
(1000 kWh/month)</c:v>
                </c:pt>
                <c:pt idx="4">
                  <c:v>R2 Rural w/ OESP
(2500 kWh/month)</c:v>
                </c:pt>
              </c:strCache>
            </c:strRef>
          </c:cat>
          <c:val>
            <c:numRef>
              <c:f>'R2 (25year)'!$C$49:$G$49</c:f>
              <c:numCache>
                <c:formatCode>0</c:formatCode>
                <c:ptCount val="5"/>
                <c:pt idx="0">
                  <c:v>17.490181881707027</c:v>
                </c:pt>
                <c:pt idx="1">
                  <c:v>23.320242508942702</c:v>
                </c:pt>
                <c:pt idx="2">
                  <c:v>58.025456800959219</c:v>
                </c:pt>
                <c:pt idx="3">
                  <c:v>23.320242508942702</c:v>
                </c:pt>
                <c:pt idx="4">
                  <c:v>58.025456800959219</c:v>
                </c:pt>
              </c:numCache>
            </c:numRef>
          </c:val>
        </c:ser>
        <c:ser>
          <c:idx val="2"/>
          <c:order val="2"/>
          <c:tx>
            <c:strRef>
              <c:f>'R2 (25year)'!$B$48</c:f>
              <c:strCache>
                <c:ptCount val="1"/>
                <c:pt idx="0">
                  <c:v>Fixed Distribution Rates</c:v>
                </c:pt>
              </c:strCache>
            </c:strRef>
          </c:tx>
          <c:spPr>
            <a:solidFill>
              <a:schemeClr val="accent6"/>
            </a:solid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'R2 (25year)'!$C$42:$G$42</c:f>
              <c:strCache>
                <c:ptCount val="5"/>
                <c:pt idx="0">
                  <c:v>Typical Residential 
(750 kWh/month)</c:v>
                </c:pt>
                <c:pt idx="1">
                  <c:v>R1 Rural 
(1000 kWh/month)</c:v>
                </c:pt>
                <c:pt idx="2">
                  <c:v>R1 Rural 
(2500 kWh/month)</c:v>
                </c:pt>
                <c:pt idx="3">
                  <c:v>R2 Rural
(1000 kWh/month)</c:v>
                </c:pt>
                <c:pt idx="4">
                  <c:v>R2 Rural w/ OESP
(2500 kWh/month)</c:v>
                </c:pt>
              </c:strCache>
            </c:strRef>
          </c:cat>
          <c:val>
            <c:numRef>
              <c:f>'R2 (25year)'!$C$48:$G$48</c:f>
              <c:numCache>
                <c:formatCode>0</c:formatCode>
                <c:ptCount val="5"/>
                <c:pt idx="0">
                  <c:v>0</c:v>
                </c:pt>
                <c:pt idx="1">
                  <c:v>2.48</c:v>
                </c:pt>
                <c:pt idx="2">
                  <c:v>36.68</c:v>
                </c:pt>
                <c:pt idx="3">
                  <c:v>0</c:v>
                </c:pt>
                <c:pt idx="4">
                  <c:v>50.84</c:v>
                </c:pt>
              </c:numCache>
            </c:numRef>
          </c:val>
        </c:ser>
        <c:ser>
          <c:idx val="8"/>
          <c:order val="3"/>
          <c:tx>
            <c:strRef>
              <c:f>'R2 (25year)'!$B$47</c:f>
              <c:strCache>
                <c:ptCount val="1"/>
                <c:pt idx="0">
                  <c:v>Tax-base Funding of Social Programs</c:v>
                </c:pt>
              </c:strCache>
            </c:strRef>
          </c:tx>
          <c:spPr>
            <a:solidFill>
              <a:srgbClr val="FFFF00"/>
            </a:solidFill>
            <a:ln w="28575">
              <a:noFill/>
            </a:ln>
          </c:spPr>
          <c:invertIfNegative val="0"/>
          <c:val>
            <c:numRef>
              <c:f>'R2 (25year)'!$C$47:$G$47</c:f>
              <c:numCache>
                <c:formatCode>0</c:formatCode>
                <c:ptCount val="5"/>
                <c:pt idx="0">
                  <c:v>2.9249999999999998</c:v>
                </c:pt>
                <c:pt idx="1">
                  <c:v>3.8999999999999995</c:v>
                </c:pt>
                <c:pt idx="2">
                  <c:v>9.7499999999999982</c:v>
                </c:pt>
                <c:pt idx="3">
                  <c:v>3.8999999999999995</c:v>
                </c:pt>
                <c:pt idx="4">
                  <c:v>9.7499999999999982</c:v>
                </c:pt>
              </c:numCache>
            </c:numRef>
          </c:val>
        </c:ser>
        <c:ser>
          <c:idx val="3"/>
          <c:order val="4"/>
          <c:tx>
            <c:strRef>
              <c:f>'R2 (25year)'!$B$44</c:f>
              <c:strCache>
                <c:ptCount val="1"/>
                <c:pt idx="0">
                  <c:v>8% Rebate</c:v>
                </c:pt>
              </c:strCache>
            </c:strRef>
          </c:tx>
          <c:spPr>
            <a:solidFill>
              <a:schemeClr val="tx2"/>
            </a:solidFill>
            <a:ln>
              <a:noFill/>
            </a:ln>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'R2 (25year)'!$C$42:$G$42</c:f>
              <c:strCache>
                <c:ptCount val="5"/>
                <c:pt idx="0">
                  <c:v>Typical Residential 
(750 kWh/month)</c:v>
                </c:pt>
                <c:pt idx="1">
                  <c:v>R1 Rural 
(1000 kWh/month)</c:v>
                </c:pt>
                <c:pt idx="2">
                  <c:v>R1 Rural 
(2500 kWh/month)</c:v>
                </c:pt>
                <c:pt idx="3">
                  <c:v>R2 Rural
(1000 kWh/month)</c:v>
                </c:pt>
                <c:pt idx="4">
                  <c:v>R2 Rural w/ OESP
(2500 kWh/month)</c:v>
                </c:pt>
              </c:strCache>
            </c:strRef>
          </c:cat>
          <c:val>
            <c:numRef>
              <c:f>'R2 (25year)'!$C$44:$G$44</c:f>
              <c:numCache>
                <c:formatCode>0</c:formatCode>
                <c:ptCount val="5"/>
                <c:pt idx="0">
                  <c:v>9.755849300738527</c:v>
                </c:pt>
                <c:pt idx="1">
                  <c:v>12.961665734318037</c:v>
                </c:pt>
                <c:pt idx="2">
                  <c:v>25.712176293506893</c:v>
                </c:pt>
                <c:pt idx="3">
                  <c:v>13.216065734318038</c:v>
                </c:pt>
                <c:pt idx="4">
                  <c:v>26.327376293506894</c:v>
                </c:pt>
              </c:numCache>
            </c:numRef>
          </c:val>
        </c:ser>
        <c:ser>
          <c:idx val="1"/>
          <c:order val="5"/>
          <c:tx>
            <c:strRef>
              <c:f>'R2 (25year)'!$B$45</c:f>
              <c:strCache>
                <c:ptCount val="1"/>
                <c:pt idx="0">
                  <c:v>Enhanced RRRP</c:v>
                </c:pt>
              </c:strCache>
            </c:strRef>
          </c:tx>
          <c:spPr>
            <a:solidFill>
              <a:schemeClr val="accent5">
                <a:lumMod val="60000"/>
                <a:lumOff val="40000"/>
              </a:schemeClr>
            </a:solidFill>
          </c:spPr>
          <c:invertIfNegative val="0"/>
          <c:dLbls>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'R2 (25year)'!$C$42:$G$42</c:f>
              <c:strCache>
                <c:ptCount val="5"/>
                <c:pt idx="0">
                  <c:v>Typical Residential 
(750 kWh/month)</c:v>
                </c:pt>
                <c:pt idx="1">
                  <c:v>R1 Rural 
(1000 kWh/month)</c:v>
                </c:pt>
                <c:pt idx="2">
                  <c:v>R1 Rural 
(2500 kWh/month)</c:v>
                </c:pt>
                <c:pt idx="3">
                  <c:v>R2 Rural
(1000 kWh/month)</c:v>
                </c:pt>
                <c:pt idx="4">
                  <c:v>R2 Rural w/ OESP
(2500 kWh/month)</c:v>
                </c:pt>
              </c:strCache>
            </c:strRef>
          </c:cat>
          <c:val>
            <c:numRef>
              <c:f>'R2 (25year)'!$C$45:$G$45</c:f>
              <c:numCache>
                <c:formatCode>0</c:formatCode>
                <c:ptCount val="5"/>
                <c:pt idx="0">
                  <c:v>0</c:v>
                </c:pt>
                <c:pt idx="1">
                  <c:v>0</c:v>
                </c:pt>
                <c:pt idx="2">
                  <c:v>0</c:v>
                </c:pt>
                <c:pt idx="3">
                  <c:v>60.5</c:v>
                </c:pt>
                <c:pt idx="4">
                  <c:v>60.5</c:v>
                </c:pt>
              </c:numCache>
            </c:numRef>
          </c:val>
        </c:ser>
        <c:ser>
          <c:idx val="7"/>
          <c:order val="6"/>
          <c:tx>
            <c:strRef>
              <c:f>'R2 (25year)'!$B$46</c:f>
              <c:strCache>
                <c:ptCount val="1"/>
                <c:pt idx="0">
                  <c:v>OESP</c:v>
                </c:pt>
              </c:strCache>
            </c:strRef>
          </c:tx>
          <c:spPr>
            <a:ln w="28575">
              <a:noFill/>
            </a:ln>
          </c:spPr>
          <c:invertIfNegative val="0"/>
          <c:dLbls>
            <c:dLbl>
              <c:idx val="4"/>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'R2 (25year)'!$C$46:$G$46</c:f>
              <c:numCache>
                <c:formatCode>0</c:formatCode>
                <c:ptCount val="5"/>
                <c:pt idx="0">
                  <c:v>0</c:v>
                </c:pt>
                <c:pt idx="1">
                  <c:v>0</c:v>
                </c:pt>
                <c:pt idx="2">
                  <c:v>0</c:v>
                </c:pt>
                <c:pt idx="3">
                  <c:v>0</c:v>
                </c:pt>
                <c:pt idx="4">
                  <c:v>51</c:v>
                </c:pt>
              </c:numCache>
            </c:numRef>
          </c:val>
        </c:ser>
        <c:ser>
          <c:idx val="6"/>
          <c:order val="7"/>
          <c:tx>
            <c:strRef>
              <c:f>'R2 (25year)'!$B$50</c:f>
              <c:strCache>
                <c:ptCount val="1"/>
                <c:pt idx="0">
                  <c:v>Total</c:v>
                </c:pt>
              </c:strCache>
            </c:strRef>
          </c:tx>
          <c:spPr>
            <a:noFill/>
            <a:ln w="28575">
              <a:noFill/>
            </a:ln>
          </c:spPr>
          <c:invertIfNegative val="0"/>
          <c:dLbls>
            <c:spPr>
              <a:noFill/>
              <a:ln>
                <a:noFill/>
              </a:ln>
              <a:effectLst/>
            </c:spPr>
            <c:txPr>
              <a:bodyPr/>
              <a:lstStyle/>
              <a:p>
                <a:pPr>
                  <a:defRPr b="1"/>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'R2 (25year)'!$C$42:$G$42</c:f>
              <c:strCache>
                <c:ptCount val="5"/>
                <c:pt idx="0">
                  <c:v>Typical Residential 
(750 kWh/month)</c:v>
                </c:pt>
                <c:pt idx="1">
                  <c:v>R1 Rural 
(1000 kWh/month)</c:v>
                </c:pt>
                <c:pt idx="2">
                  <c:v>R1 Rural 
(2500 kWh/month)</c:v>
                </c:pt>
                <c:pt idx="3">
                  <c:v>R2 Rural
(1000 kWh/month)</c:v>
                </c:pt>
                <c:pt idx="4">
                  <c:v>R2 Rural w/ OESP
(2500 kWh/month)</c:v>
                </c:pt>
              </c:strCache>
            </c:strRef>
          </c:cat>
          <c:val>
            <c:numRef>
              <c:f>'R2 (25year)'!$C$50:$G$50</c:f>
              <c:numCache>
                <c:formatCode>0</c:formatCode>
                <c:ptCount val="5"/>
                <c:pt idx="0">
                  <c:v>158.21655325463874</c:v>
                </c:pt>
                <c:pt idx="1">
                  <c:v>212.78377100618496</c:v>
                </c:pt>
                <c:pt idx="2">
                  <c:v>467.63994694674403</c:v>
                </c:pt>
                <c:pt idx="3">
                  <c:v>274.39717100618498</c:v>
                </c:pt>
                <c:pt idx="4">
                  <c:v>550.98964694674407</c:v>
                </c:pt>
              </c:numCache>
            </c:numRef>
          </c:val>
        </c:ser>
        <c:dLbls>
          <c:showLegendKey val="0"/>
          <c:showVal val="0"/>
          <c:showCatName val="0"/>
          <c:showSerName val="0"/>
          <c:showPercent val="0"/>
          <c:showBubbleSize val="0"/>
        </c:dLbls>
        <c:gapWidth val="150"/>
        <c:overlap val="100"/>
        <c:axId val="568969640"/>
        <c:axId val="568970032"/>
      </c:barChart>
      <c:catAx>
        <c:axId val="568969640"/>
        <c:scaling>
          <c:orientation val="minMax"/>
        </c:scaling>
        <c:delete val="0"/>
        <c:axPos val="b"/>
        <c:numFmt formatCode="General" sourceLinked="0"/>
        <c:majorTickMark val="out"/>
        <c:minorTickMark val="none"/>
        <c:tickLblPos val="nextTo"/>
        <c:txPr>
          <a:bodyPr/>
          <a:lstStyle/>
          <a:p>
            <a:pPr>
              <a:defRPr sz="1100"/>
            </a:pPr>
            <a:endParaRPr lang="en-US"/>
          </a:p>
        </c:txPr>
        <c:crossAx val="568970032"/>
        <c:crosses val="autoZero"/>
        <c:auto val="1"/>
        <c:lblAlgn val="ctr"/>
        <c:lblOffset val="100"/>
        <c:noMultiLvlLbl val="0"/>
      </c:catAx>
      <c:valAx>
        <c:axId val="568970032"/>
        <c:scaling>
          <c:orientation val="minMax"/>
          <c:max val="650"/>
          <c:min val="0"/>
        </c:scaling>
        <c:delete val="0"/>
        <c:axPos val="l"/>
        <c:majorGridlines>
          <c:spPr>
            <a:ln>
              <a:noFill/>
            </a:ln>
          </c:spPr>
        </c:majorGridlines>
        <c:numFmt formatCode="0" sourceLinked="1"/>
        <c:majorTickMark val="out"/>
        <c:minorTickMark val="none"/>
        <c:tickLblPos val="nextTo"/>
        <c:txPr>
          <a:bodyPr/>
          <a:lstStyle/>
          <a:p>
            <a:pPr>
              <a:defRPr sz="1100"/>
            </a:pPr>
            <a:endParaRPr lang="en-US"/>
          </a:p>
        </c:txPr>
        <c:crossAx val="568969640"/>
        <c:crosses val="autoZero"/>
        <c:crossBetween val="between"/>
        <c:majorUnit val="50"/>
      </c:valAx>
    </c:plotArea>
    <c:legend>
      <c:legendPos val="b"/>
      <c:legendEntry>
        <c:idx val="0"/>
        <c:delete val="1"/>
      </c:legendEntry>
      <c:layout>
        <c:manualLayout>
          <c:xMode val="edge"/>
          <c:yMode val="edge"/>
          <c:x val="8.8483833137879039E-2"/>
          <c:y val="0.89175304223335716"/>
          <c:w val="0.89902484473875255"/>
          <c:h val="0.10047244094488188"/>
        </c:manualLayout>
      </c:layout>
      <c:overlay val="0"/>
    </c:legend>
    <c:plotVisOnly val="1"/>
    <c:dispBlanksAs val="gap"/>
    <c:showDLblsOverMax val="0"/>
  </c:chart>
  <c:spPr>
    <a:ln>
      <a:noFill/>
    </a:ln>
  </c:spPr>
  <c:externalData r:id="rId2">
    <c:autoUpdate val="0"/>
  </c:externalData>
  <c:userShapes r:id="rId3"/>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3"/>
          <c:order val="2"/>
          <c:tx>
            <c:strRef>
              <c:f>'Indicative graph'!$B$40</c:f>
              <c:strCache>
                <c:ptCount val="1"/>
                <c:pt idx="0">
                  <c:v>Accumulated Debt</c:v>
                </c:pt>
              </c:strCache>
            </c:strRef>
          </c:tx>
          <c:spPr>
            <a:solidFill>
              <a:schemeClr val="accent3">
                <a:alpha val="50196"/>
              </a:schemeClr>
            </a:solidFill>
            <a:ln>
              <a:solidFill>
                <a:sysClr val="windowText" lastClr="000000"/>
              </a:solidFill>
              <a:prstDash val="dash"/>
            </a:ln>
          </c:spPr>
          <c:cat>
            <c:numRef>
              <c:f>'Indicative graph'!$C$36:$U$36</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'Indicative graph'!$C$40:$U$40</c:f>
              <c:numCache>
                <c:formatCode>0</c:formatCode>
                <c:ptCount val="19"/>
                <c:pt idx="0">
                  <c:v>2195.3696822350448</c:v>
                </c:pt>
                <c:pt idx="1">
                  <c:v>4107.6802252012048</c:v>
                </c:pt>
                <c:pt idx="2">
                  <c:v>5688.4397959973176</c:v>
                </c:pt>
                <c:pt idx="3">
                  <c:v>7805.9835845343396</c:v>
                </c:pt>
                <c:pt idx="4">
                  <c:v>8557.9393634813878</c:v>
                </c:pt>
                <c:pt idx="5">
                  <c:v>8945.8008229186325</c:v>
                </c:pt>
                <c:pt idx="6">
                  <c:v>8724.6539988211116</c:v>
                </c:pt>
                <c:pt idx="7">
                  <c:v>9132.0848446897326</c:v>
                </c:pt>
                <c:pt idx="8">
                  <c:v>8752.5485710220746</c:v>
                </c:pt>
                <c:pt idx="9">
                  <c:v>7641.8151900078446</c:v>
                </c:pt>
                <c:pt idx="10">
                  <c:v>7160.3412102737702</c:v>
                </c:pt>
                <c:pt idx="11">
                  <c:v>6187.7016861897109</c:v>
                </c:pt>
                <c:pt idx="12">
                  <c:v>4045.8957160982468</c:v>
                </c:pt>
                <c:pt idx="13">
                  <c:v>1212.9162355966421</c:v>
                </c:pt>
                <c:pt idx="14">
                  <c:v>0</c:v>
                </c:pt>
                <c:pt idx="15">
                  <c:v>0</c:v>
                </c:pt>
                <c:pt idx="16">
                  <c:v>0</c:v>
                </c:pt>
                <c:pt idx="17">
                  <c:v>0</c:v>
                </c:pt>
                <c:pt idx="18">
                  <c:v>0</c:v>
                </c:pt>
              </c:numCache>
            </c:numRef>
          </c:val>
        </c:ser>
        <c:dLbls>
          <c:showLegendKey val="0"/>
          <c:showVal val="0"/>
          <c:showCatName val="0"/>
          <c:showSerName val="0"/>
          <c:showPercent val="0"/>
          <c:showBubbleSize val="0"/>
        </c:dLbls>
        <c:axId val="572760760"/>
        <c:axId val="572761152"/>
      </c:areaChart>
      <c:barChart>
        <c:barDir val="col"/>
        <c:grouping val="clustered"/>
        <c:varyColors val="0"/>
        <c:ser>
          <c:idx val="1"/>
          <c:order val="1"/>
          <c:tx>
            <c:strRef>
              <c:f>'Indicative graph'!$B$38</c:f>
              <c:strCache>
                <c:ptCount val="1"/>
                <c:pt idx="0">
                  <c:v>Amount Paid by Ratepayer</c:v>
                </c:pt>
              </c:strCache>
            </c:strRef>
          </c:tx>
          <c:spPr>
            <a:solidFill>
              <a:schemeClr val="accent3">
                <a:lumMod val="60000"/>
                <a:lumOff val="40000"/>
              </a:schemeClr>
            </a:solidFill>
            <a:ln>
              <a:solidFill>
                <a:sysClr val="windowText" lastClr="000000"/>
              </a:solidFill>
            </a:ln>
          </c:spPr>
          <c:invertIfNegative val="0"/>
          <c:cat>
            <c:numRef>
              <c:f>'Indicative graph'!$C$36:$U$36</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'Indicative graph'!$C$38:$U$38</c:f>
              <c:numCache>
                <c:formatCode>0</c:formatCode>
                <c:ptCount val="19"/>
                <c:pt idx="0">
                  <c:v>9900</c:v>
                </c:pt>
                <c:pt idx="1">
                  <c:v>10098</c:v>
                </c:pt>
                <c:pt idx="2">
                  <c:v>10299.959999999999</c:v>
                </c:pt>
                <c:pt idx="3">
                  <c:v>10505.959199999999</c:v>
                </c:pt>
                <c:pt idx="4">
                  <c:v>10716.078384</c:v>
                </c:pt>
                <c:pt idx="5">
                  <c:v>10930.39995168</c:v>
                </c:pt>
                <c:pt idx="6">
                  <c:v>11149.0079507136</c:v>
                </c:pt>
                <c:pt idx="7">
                  <c:v>11371.98810972787</c:v>
                </c:pt>
                <c:pt idx="8">
                  <c:v>11599.427871922429</c:v>
                </c:pt>
                <c:pt idx="9">
                  <c:v>11831.416429360879</c:v>
                </c:pt>
                <c:pt idx="10">
                  <c:v>12068.044757948101</c:v>
                </c:pt>
                <c:pt idx="11">
                  <c:v>12309.405653107049</c:v>
                </c:pt>
                <c:pt idx="12">
                  <c:v>12555.593766169201</c:v>
                </c:pt>
                <c:pt idx="13">
                  <c:v>12806.705641492579</c:v>
                </c:pt>
                <c:pt idx="14">
                  <c:v>13062.839754322429</c:v>
                </c:pt>
                <c:pt idx="15">
                  <c:v>8757.5658377633681</c:v>
                </c:pt>
                <c:pt idx="16">
                  <c:v>8146.9598419964004</c:v>
                </c:pt>
                <c:pt idx="17">
                  <c:v>7669.8510360503651</c:v>
                </c:pt>
                <c:pt idx="18">
                  <c:v>5552.6253971661972</c:v>
                </c:pt>
              </c:numCache>
            </c:numRef>
          </c:val>
        </c:ser>
        <c:dLbls>
          <c:showLegendKey val="0"/>
          <c:showVal val="0"/>
          <c:showCatName val="0"/>
          <c:showSerName val="0"/>
          <c:showPercent val="0"/>
          <c:showBubbleSize val="0"/>
        </c:dLbls>
        <c:gapWidth val="150"/>
        <c:axId val="572760760"/>
        <c:axId val="572761152"/>
      </c:barChart>
      <c:lineChart>
        <c:grouping val="standard"/>
        <c:varyColors val="0"/>
        <c:ser>
          <c:idx val="0"/>
          <c:order val="0"/>
          <c:tx>
            <c:strRef>
              <c:f>'Indicative graph'!$B$37</c:f>
              <c:strCache>
                <c:ptCount val="1"/>
                <c:pt idx="0">
                  <c:v>IESO Forecast GA Cost</c:v>
                </c:pt>
              </c:strCache>
            </c:strRef>
          </c:tx>
          <c:spPr>
            <a:ln>
              <a:solidFill>
                <a:sysClr val="windowText" lastClr="000000"/>
              </a:solidFill>
            </a:ln>
          </c:spPr>
          <c:marker>
            <c:symbol val="none"/>
          </c:marker>
          <c:cat>
            <c:numRef>
              <c:f>'Indicative graph'!$C$36:$U$36</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'Indicative graph'!$C$37:$U$37</c:f>
              <c:numCache>
                <c:formatCode>0</c:formatCode>
                <c:ptCount val="19"/>
                <c:pt idx="0">
                  <c:v>12095.369682235039</c:v>
                </c:pt>
                <c:pt idx="1">
                  <c:v>11834.680968387351</c:v>
                </c:pt>
                <c:pt idx="2">
                  <c:v>11552.105152780019</c:v>
                </c:pt>
                <c:pt idx="3">
                  <c:v>12168.427804857231</c:v>
                </c:pt>
                <c:pt idx="4">
                  <c:v>10843.55547618431</c:v>
                </c:pt>
                <c:pt idx="5">
                  <c:v>10633.626262038741</c:v>
                </c:pt>
                <c:pt idx="6">
                  <c:v>10212.197060782581</c:v>
                </c:pt>
                <c:pt idx="7">
                  <c:v>11081.446635690811</c:v>
                </c:pt>
                <c:pt idx="8">
                  <c:v>10489.324810679591</c:v>
                </c:pt>
                <c:pt idx="9">
                  <c:v>10020.47916266488</c:v>
                </c:pt>
                <c:pt idx="10">
                  <c:v>10975.22556301339</c:v>
                </c:pt>
                <c:pt idx="11">
                  <c:v>10763.9388322011</c:v>
                </c:pt>
                <c:pt idx="12">
                  <c:v>9918.7716611825563</c:v>
                </c:pt>
                <c:pt idx="13">
                  <c:v>9650.0545037031097</c:v>
                </c:pt>
                <c:pt idx="14">
                  <c:v>8586.9634337325642</c:v>
                </c:pt>
                <c:pt idx="15">
                  <c:v>8757.5658377633681</c:v>
                </c:pt>
                <c:pt idx="16">
                  <c:v>8146.9598419964004</c:v>
                </c:pt>
                <c:pt idx="17">
                  <c:v>7669.8510360503651</c:v>
                </c:pt>
                <c:pt idx="18">
                  <c:v>5552.6253971661972</c:v>
                </c:pt>
              </c:numCache>
            </c:numRef>
          </c:val>
          <c:smooth val="0"/>
        </c:ser>
        <c:dLbls>
          <c:showLegendKey val="0"/>
          <c:showVal val="0"/>
          <c:showCatName val="0"/>
          <c:showSerName val="0"/>
          <c:showPercent val="0"/>
          <c:showBubbleSize val="0"/>
        </c:dLbls>
        <c:marker val="1"/>
        <c:smooth val="0"/>
        <c:axId val="572760760"/>
        <c:axId val="572761152"/>
      </c:lineChart>
      <c:catAx>
        <c:axId val="572760760"/>
        <c:scaling>
          <c:orientation val="minMax"/>
        </c:scaling>
        <c:delete val="0"/>
        <c:axPos val="b"/>
        <c:numFmt formatCode="General" sourceLinked="1"/>
        <c:majorTickMark val="out"/>
        <c:minorTickMark val="none"/>
        <c:tickLblPos val="nextTo"/>
        <c:crossAx val="572761152"/>
        <c:crosses val="autoZero"/>
        <c:auto val="1"/>
        <c:lblAlgn val="ctr"/>
        <c:lblOffset val="100"/>
        <c:noMultiLvlLbl val="0"/>
      </c:catAx>
      <c:valAx>
        <c:axId val="572761152"/>
        <c:scaling>
          <c:orientation val="minMax"/>
        </c:scaling>
        <c:delete val="0"/>
        <c:axPos val="l"/>
        <c:majorGridlines/>
        <c:title>
          <c:tx>
            <c:rich>
              <a:bodyPr rot="-5400000" vert="horz"/>
              <a:lstStyle/>
              <a:p>
                <a:pPr>
                  <a:defRPr/>
                </a:pPr>
                <a:r>
                  <a:rPr lang="en-US" dirty="0" smtClean="0"/>
                  <a:t>Global Adjustment</a:t>
                </a:r>
              </a:p>
              <a:p>
                <a:pPr>
                  <a:defRPr/>
                </a:pPr>
                <a:r>
                  <a:rPr lang="en-US" dirty="0" smtClean="0"/>
                  <a:t>(Nominal </a:t>
                </a:r>
                <a:r>
                  <a:rPr lang="en-US" dirty="0"/>
                  <a:t>$ </a:t>
                </a:r>
                <a:r>
                  <a:rPr lang="en-US" dirty="0" smtClean="0"/>
                  <a:t>million)</a:t>
                </a:r>
                <a:endParaRPr lang="en-US" dirty="0"/>
              </a:p>
            </c:rich>
          </c:tx>
          <c:overlay val="0"/>
        </c:title>
        <c:numFmt formatCode="0" sourceLinked="1"/>
        <c:majorTickMark val="out"/>
        <c:minorTickMark val="none"/>
        <c:tickLblPos val="nextTo"/>
        <c:crossAx val="572760760"/>
        <c:crosses val="autoZero"/>
        <c:crossBetween val="between"/>
      </c:valAx>
    </c:plotArea>
    <c:legend>
      <c:legendPos val="r"/>
      <c:overlay val="0"/>
    </c:legend>
    <c:plotVisOnly val="1"/>
    <c:dispBlanksAs val="gap"/>
    <c:showDLblsOverMax val="0"/>
  </c:chart>
  <c:spPr>
    <a:ln>
      <a:noFill/>
    </a:ln>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1"/>
          <c:y val="2.69074852868076E-2"/>
          <c:w val="0.83377146565848803"/>
          <c:h val="0.61537582541486802"/>
        </c:manualLayout>
      </c:layout>
      <c:lineChart>
        <c:grouping val="standard"/>
        <c:varyColors val="0"/>
        <c:ser>
          <c:idx val="4"/>
          <c:order val="0"/>
          <c:tx>
            <c:strRef>
              <c:f>'1. Moderate'!$B$55</c:f>
              <c:strCache>
                <c:ptCount val="1"/>
                <c:pt idx="0">
                  <c:v>Historical Values</c:v>
                </c:pt>
              </c:strCache>
            </c:strRef>
          </c:tx>
          <c:spPr>
            <a:ln w="38100">
              <a:solidFill>
                <a:schemeClr val="tx1"/>
              </a:solidFill>
              <a:prstDash val="dash"/>
            </a:ln>
          </c:spPr>
          <c:marker>
            <c:symbol val="none"/>
          </c:marker>
          <c:val>
            <c:numRef>
              <c:f>'1. Moderate'!$C$55:$AM$55</c:f>
              <c:numCache>
                <c:formatCode>0</c:formatCode>
                <c:ptCount val="37"/>
                <c:pt idx="0">
                  <c:v>123.51</c:v>
                </c:pt>
                <c:pt idx="1">
                  <c:v>135.65</c:v>
                </c:pt>
                <c:pt idx="2">
                  <c:v>155.58000000000001</c:v>
                </c:pt>
              </c:numCache>
            </c:numRef>
          </c:val>
          <c:smooth val="0"/>
        </c:ser>
        <c:ser>
          <c:idx val="0"/>
          <c:order val="1"/>
          <c:tx>
            <c:strRef>
              <c:f>'1. Moderate'!$B$56</c:f>
              <c:strCache>
                <c:ptCount val="1"/>
                <c:pt idx="0">
                  <c:v>IESO forecast</c:v>
                </c:pt>
              </c:strCache>
            </c:strRef>
          </c:tx>
          <c:spPr>
            <a:ln w="38100">
              <a:solidFill>
                <a:sysClr val="windowText" lastClr="000000"/>
              </a:solidFill>
            </a:ln>
          </c:spPr>
          <c:marker>
            <c:symbol val="none"/>
          </c:marker>
          <c:cat>
            <c:numRef>
              <c:f>'1. Moderate'!$C$54:$AM$54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 Moderate'!$C$56:$AM$56</c:f>
              <c:numCache>
                <c:formatCode>General</c:formatCode>
                <c:ptCount val="37"/>
                <c:pt idx="3" formatCode="0">
                  <c:v>160.21813261808919</c:v>
                </c:pt>
                <c:pt idx="4" formatCode="0">
                  <c:v>162.76950298964931</c:v>
                </c:pt>
                <c:pt idx="5" formatCode="0">
                  <c:v>165.41420006702131</c:v>
                </c:pt>
                <c:pt idx="6" formatCode="0">
                  <c:v>175.9391363499598</c:v>
                </c:pt>
                <c:pt idx="7" formatCode="0">
                  <c:v>173.5952154449181</c:v>
                </c:pt>
                <c:pt idx="8" formatCode="0">
                  <c:v>176.9128598341332</c:v>
                </c:pt>
                <c:pt idx="9" formatCode="0">
                  <c:v>181.62400566574021</c:v>
                </c:pt>
                <c:pt idx="10" formatCode="0">
                  <c:v>184.27346390503419</c:v>
                </c:pt>
                <c:pt idx="11" formatCode="0">
                  <c:v>193.40059926022681</c:v>
                </c:pt>
                <c:pt idx="12" formatCode="0">
                  <c:v>188.34673981076381</c:v>
                </c:pt>
                <c:pt idx="13" formatCode="0">
                  <c:v>198.30087601824911</c:v>
                </c:pt>
                <c:pt idx="14" formatCode="0">
                  <c:v>198.7304092484664</c:v>
                </c:pt>
                <c:pt idx="15" formatCode="0">
                  <c:v>197.5053747643741</c:v>
                </c:pt>
                <c:pt idx="16" formatCode="0">
                  <c:v>199.74140225073609</c:v>
                </c:pt>
                <c:pt idx="17" formatCode="0">
                  <c:v>202.23608967519249</c:v>
                </c:pt>
                <c:pt idx="18" formatCode="0">
                  <c:v>204.56887182590941</c:v>
                </c:pt>
                <c:pt idx="19" formatCode="0">
                  <c:v>206.53005862045069</c:v>
                </c:pt>
                <c:pt idx="20" formatCode="0">
                  <c:v>207.93290009161959</c:v>
                </c:pt>
                <c:pt idx="21" formatCode="0">
                  <c:v>204.40973222330069</c:v>
                </c:pt>
              </c:numCache>
            </c:numRef>
          </c:val>
          <c:smooth val="0"/>
        </c:ser>
        <c:ser>
          <c:idx val="3"/>
          <c:order val="2"/>
          <c:tx>
            <c:strRef>
              <c:f>'1. Moderate'!$B$57</c:f>
              <c:strCache>
                <c:ptCount val="1"/>
                <c:pt idx="0">
                  <c:v>IESO forecast extrapolated</c:v>
                </c:pt>
              </c:strCache>
            </c:strRef>
          </c:tx>
          <c:spPr>
            <a:ln w="57150">
              <a:solidFill>
                <a:sysClr val="windowText" lastClr="000000"/>
              </a:solidFill>
              <a:prstDash val="sysDot"/>
            </a:ln>
          </c:spPr>
          <c:marker>
            <c:symbol val="none"/>
          </c:marker>
          <c:cat>
            <c:numRef>
              <c:f>'1. Moderate'!$C$54:$AM$54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 Moderate'!$C$57:$AM$57</c:f>
              <c:numCache>
                <c:formatCode>General</c:formatCode>
                <c:ptCount val="37"/>
                <c:pt idx="22" formatCode="0">
                  <c:v>205.24539319946729</c:v>
                </c:pt>
                <c:pt idx="23" formatCode="0">
                  <c:v>206.08447049666481</c:v>
                </c:pt>
                <c:pt idx="24" formatCode="0">
                  <c:v>206.92697808138141</c:v>
                </c:pt>
                <c:pt idx="25" formatCode="0">
                  <c:v>207.77292997720309</c:v>
                </c:pt>
                <c:pt idx="26" formatCode="0">
                  <c:v>208.62234026504629</c:v>
                </c:pt>
                <c:pt idx="27" formatCode="0">
                  <c:v>209.47522308339279</c:v>
                </c:pt>
                <c:pt idx="28" formatCode="0">
                  <c:v>210.33159262852459</c:v>
                </c:pt>
                <c:pt idx="29" formatCode="0">
                  <c:v>211.19146315476081</c:v>
                </c:pt>
                <c:pt idx="30" formatCode="0">
                  <c:v>212.0548489746941</c:v>
                </c:pt>
                <c:pt idx="31" formatCode="0">
                  <c:v>212.92176445942999</c:v>
                </c:pt>
                <c:pt idx="32" formatCode="0">
                  <c:v>213.7922240388246</c:v>
                </c:pt>
                <c:pt idx="33" formatCode="0">
                  <c:v>214.66624220172659</c:v>
                </c:pt>
                <c:pt idx="34" formatCode="0">
                  <c:v>215.54383349621719</c:v>
                </c:pt>
                <c:pt idx="35" formatCode="0">
                  <c:v>216.42501252985241</c:v>
                </c:pt>
                <c:pt idx="36" formatCode="0">
                  <c:v>217.30979396990631</c:v>
                </c:pt>
              </c:numCache>
            </c:numRef>
          </c:val>
          <c:smooth val="0"/>
        </c:ser>
        <c:ser>
          <c:idx val="1"/>
          <c:order val="3"/>
          <c:tx>
            <c:strRef>
              <c:f>'1. Moderate'!$B$59</c:f>
              <c:strCache>
                <c:ptCount val="1"/>
                <c:pt idx="0">
                  <c:v>25 year GA financing</c:v>
                </c:pt>
              </c:strCache>
            </c:strRef>
          </c:tx>
          <c:spPr>
            <a:ln>
              <a:solidFill>
                <a:schemeClr val="accent3">
                  <a:lumMod val="75000"/>
                </a:schemeClr>
              </a:solidFill>
            </a:ln>
          </c:spPr>
          <c:marker>
            <c:symbol val="none"/>
          </c:marker>
          <c:cat>
            <c:numRef>
              <c:f>'1. Moderate'!$C$54:$AM$54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 Moderate'!$C$59:$AM$59</c:f>
              <c:numCache>
                <c:formatCode>General</c:formatCode>
                <c:ptCount val="37"/>
                <c:pt idx="3" formatCode="0">
                  <c:v>142.7279507363821</c:v>
                </c:pt>
                <c:pt idx="4" formatCode="0">
                  <c:v>147.758388619421</c:v>
                </c:pt>
                <c:pt idx="5" formatCode="0">
                  <c:v>152.938336880913</c:v>
                </c:pt>
                <c:pt idx="6" formatCode="0">
                  <c:v>161.02992592456849</c:v>
                </c:pt>
                <c:pt idx="7" formatCode="0">
                  <c:v>167.27685365152271</c:v>
                </c:pt>
                <c:pt idx="8" formatCode="0">
                  <c:v>172.8873013100376</c:v>
                </c:pt>
                <c:pt idx="9" formatCode="0">
                  <c:v>181.11212301588941</c:v>
                </c:pt>
                <c:pt idx="10" formatCode="0">
                  <c:v>179.98198841292921</c:v>
                </c:pt>
                <c:pt idx="11" formatCode="0">
                  <c:v>193.63575990666959</c:v>
                </c:pt>
                <c:pt idx="12" formatCode="0">
                  <c:v>192.46217799599049</c:v>
                </c:pt>
                <c:pt idx="13" formatCode="0">
                  <c:v>198.19336316143509</c:v>
                </c:pt>
                <c:pt idx="14" formatCode="0">
                  <c:v>201.06253778487601</c:v>
                </c:pt>
                <c:pt idx="15" formatCode="0">
                  <c:v>205.89491816159509</c:v>
                </c:pt>
                <c:pt idx="16" formatCode="0">
                  <c:v>210.8679339896062</c:v>
                </c:pt>
                <c:pt idx="17" formatCode="0">
                  <c:v>213.49312532247211</c:v>
                </c:pt>
                <c:pt idx="18" formatCode="0">
                  <c:v>215.74773361452719</c:v>
                </c:pt>
                <c:pt idx="19" formatCode="0">
                  <c:v>217.63182481052641</c:v>
                </c:pt>
                <c:pt idx="20" formatCode="0">
                  <c:v>218.95862678724271</c:v>
                </c:pt>
                <c:pt idx="21" formatCode="0">
                  <c:v>215.2864626122263</c:v>
                </c:pt>
                <c:pt idx="22" formatCode="0">
                  <c:v>216.07703705295421</c:v>
                </c:pt>
                <c:pt idx="23" formatCode="0">
                  <c:v>216.87121470871551</c:v>
                </c:pt>
                <c:pt idx="24" formatCode="0">
                  <c:v>217.66900877128029</c:v>
                </c:pt>
                <c:pt idx="25" formatCode="0">
                  <c:v>218.47043249272741</c:v>
                </c:pt>
                <c:pt idx="26" formatCode="0">
                  <c:v>219.2754991856643</c:v>
                </c:pt>
                <c:pt idx="27" formatCode="0">
                  <c:v>220.08422222344859</c:v>
                </c:pt>
                <c:pt idx="28" formatCode="0">
                  <c:v>220.89661504041001</c:v>
                </c:pt>
                <c:pt idx="29" formatCode="0">
                  <c:v>211.19146315476081</c:v>
                </c:pt>
                <c:pt idx="30" formatCode="0">
                  <c:v>212.0548489746941</c:v>
                </c:pt>
                <c:pt idx="31" formatCode="0">
                  <c:v>212.92176445942999</c:v>
                </c:pt>
                <c:pt idx="32" formatCode="0">
                  <c:v>213.7922240388246</c:v>
                </c:pt>
                <c:pt idx="33" formatCode="0">
                  <c:v>214.66624220172659</c:v>
                </c:pt>
                <c:pt idx="34" formatCode="0">
                  <c:v>215.54383349621719</c:v>
                </c:pt>
                <c:pt idx="35" formatCode="0">
                  <c:v>216.42501252985241</c:v>
                </c:pt>
                <c:pt idx="36" formatCode="0">
                  <c:v>217.30979396990631</c:v>
                </c:pt>
              </c:numCache>
            </c:numRef>
          </c:val>
          <c:smooth val="0"/>
        </c:ser>
        <c:ser>
          <c:idx val="2"/>
          <c:order val="4"/>
          <c:tx>
            <c:strRef>
              <c:f>'1. Moderate'!$B$60</c:f>
              <c:strCache>
                <c:ptCount val="1"/>
                <c:pt idx="0">
                  <c:v>30 year GA financing</c:v>
                </c:pt>
              </c:strCache>
            </c:strRef>
          </c:tx>
          <c:spPr>
            <a:ln>
              <a:solidFill>
                <a:srgbClr val="FF0000"/>
              </a:solidFill>
            </a:ln>
          </c:spPr>
          <c:marker>
            <c:symbol val="none"/>
          </c:marker>
          <c:cat>
            <c:numRef>
              <c:f>'1. Moderate'!$C$54:$AM$54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 Moderate'!$C$60:$AM$60</c:f>
              <c:numCache>
                <c:formatCode>General</c:formatCode>
                <c:ptCount val="37"/>
                <c:pt idx="3" formatCode="0">
                  <c:v>141.4952226205792</c:v>
                </c:pt>
                <c:pt idx="4" formatCode="0">
                  <c:v>146.50100594130211</c:v>
                </c:pt>
                <c:pt idx="5" formatCode="0">
                  <c:v>151.64677464548731</c:v>
                </c:pt>
                <c:pt idx="6" formatCode="0">
                  <c:v>159.7125324444346</c:v>
                </c:pt>
                <c:pt idx="7" formatCode="0">
                  <c:v>165.93311230178611</c:v>
                </c:pt>
                <c:pt idx="8" formatCode="0">
                  <c:v>171.51668513330611</c:v>
                </c:pt>
                <c:pt idx="9" formatCode="0">
                  <c:v>179.7140945156232</c:v>
                </c:pt>
                <c:pt idx="10" formatCode="0">
                  <c:v>178.55599934265771</c:v>
                </c:pt>
                <c:pt idx="11" formatCode="0">
                  <c:v>192.1812510549928</c:v>
                </c:pt>
                <c:pt idx="12" formatCode="0">
                  <c:v>190.96805698835311</c:v>
                </c:pt>
                <c:pt idx="13" formatCode="0">
                  <c:v>196.68009215215051</c:v>
                </c:pt>
                <c:pt idx="14" formatCode="0">
                  <c:v>199.51900135540569</c:v>
                </c:pt>
                <c:pt idx="15" formatCode="0">
                  <c:v>204.32051100353539</c:v>
                </c:pt>
                <c:pt idx="16" formatCode="0">
                  <c:v>209.27326872545669</c:v>
                </c:pt>
                <c:pt idx="17" formatCode="0">
                  <c:v>213.49312532247211</c:v>
                </c:pt>
                <c:pt idx="18" formatCode="0">
                  <c:v>215.74773361452719</c:v>
                </c:pt>
                <c:pt idx="19" formatCode="0">
                  <c:v>217.63182481052641</c:v>
                </c:pt>
                <c:pt idx="20" formatCode="0">
                  <c:v>218.95862678724271</c:v>
                </c:pt>
                <c:pt idx="21" formatCode="0">
                  <c:v>215.2864626122263</c:v>
                </c:pt>
                <c:pt idx="22" formatCode="0">
                  <c:v>216.07703705295421</c:v>
                </c:pt>
                <c:pt idx="23" formatCode="0">
                  <c:v>216.87121470871551</c:v>
                </c:pt>
                <c:pt idx="24" formatCode="0">
                  <c:v>217.66900877128029</c:v>
                </c:pt>
                <c:pt idx="25" formatCode="0">
                  <c:v>218.47043249272741</c:v>
                </c:pt>
                <c:pt idx="26" formatCode="0">
                  <c:v>219.2754991856643</c:v>
                </c:pt>
                <c:pt idx="27" formatCode="0">
                  <c:v>220.08422222344859</c:v>
                </c:pt>
                <c:pt idx="28" formatCode="0">
                  <c:v>220.89661504041001</c:v>
                </c:pt>
                <c:pt idx="29" formatCode="0">
                  <c:v>221.71269113207339</c:v>
                </c:pt>
                <c:pt idx="30" formatCode="0">
                  <c:v>222.5324640553828</c:v>
                </c:pt>
                <c:pt idx="31" formatCode="0">
                  <c:v>223.35594742892741</c:v>
                </c:pt>
                <c:pt idx="32" formatCode="0">
                  <c:v>224.18315493316649</c:v>
                </c:pt>
                <c:pt idx="33" formatCode="0">
                  <c:v>225.01410031065831</c:v>
                </c:pt>
                <c:pt idx="34" formatCode="0">
                  <c:v>215.54383349621719</c:v>
                </c:pt>
                <c:pt idx="35" formatCode="0">
                  <c:v>216.42501252985241</c:v>
                </c:pt>
                <c:pt idx="36" formatCode="0">
                  <c:v>217.30979396990631</c:v>
                </c:pt>
              </c:numCache>
            </c:numRef>
          </c:val>
          <c:smooth val="0"/>
        </c:ser>
        <c:ser>
          <c:idx val="5"/>
          <c:order val="5"/>
          <c:tx>
            <c:strRef>
              <c:f>'1. Moderate'!$B$63</c:f>
              <c:strCache>
                <c:ptCount val="1"/>
                <c:pt idx="0">
                  <c:v>2013 LTEP (750 kWh/month)</c:v>
                </c:pt>
              </c:strCache>
            </c:strRef>
          </c:tx>
          <c:spPr>
            <a:ln w="38100">
              <a:solidFill>
                <a:schemeClr val="bg1">
                  <a:lumMod val="65000"/>
                </a:schemeClr>
              </a:solidFill>
            </a:ln>
          </c:spPr>
          <c:marker>
            <c:symbol val="none"/>
          </c:marker>
          <c:val>
            <c:numRef>
              <c:f>'1. Moderate'!$C$63:$AM$63</c:f>
              <c:numCache>
                <c:formatCode>0</c:formatCode>
                <c:ptCount val="37"/>
                <c:pt idx="0">
                  <c:v>129.27087</c:v>
                </c:pt>
                <c:pt idx="1">
                  <c:v>137.44755000000001</c:v>
                </c:pt>
                <c:pt idx="2">
                  <c:v>158.30170000000001</c:v>
                </c:pt>
                <c:pt idx="3">
                  <c:v>161.08150000000001</c:v>
                </c:pt>
                <c:pt idx="4">
                  <c:v>168.57339999999999</c:v>
                </c:pt>
                <c:pt idx="5">
                  <c:v>167.30779999999999</c:v>
                </c:pt>
                <c:pt idx="6">
                  <c:v>171.56790000000001</c:v>
                </c:pt>
                <c:pt idx="7">
                  <c:v>176.5625</c:v>
                </c:pt>
                <c:pt idx="8">
                  <c:v>182.495</c:v>
                </c:pt>
                <c:pt idx="9">
                  <c:v>178.1671</c:v>
                </c:pt>
                <c:pt idx="10">
                  <c:v>180.63050000000001</c:v>
                </c:pt>
                <c:pt idx="11">
                  <c:v>183.77189999999999</c:v>
                </c:pt>
                <c:pt idx="12">
                  <c:v>187.77209999999999</c:v>
                </c:pt>
                <c:pt idx="13">
                  <c:v>189.46709999999999</c:v>
                </c:pt>
                <c:pt idx="14">
                  <c:v>191.07169999999999</c:v>
                </c:pt>
                <c:pt idx="15">
                  <c:v>192.93620000000001</c:v>
                </c:pt>
                <c:pt idx="16">
                  <c:v>193.8854</c:v>
                </c:pt>
                <c:pt idx="17">
                  <c:v>196.1454</c:v>
                </c:pt>
                <c:pt idx="18">
                  <c:v>198.56360000000001</c:v>
                </c:pt>
              </c:numCache>
            </c:numRef>
          </c:val>
          <c:smooth val="0"/>
        </c:ser>
        <c:ser>
          <c:idx val="6"/>
          <c:order val="6"/>
          <c:tx>
            <c:strRef>
              <c:f>'1. Moderate'!$B$64</c:f>
              <c:strCache>
                <c:ptCount val="1"/>
                <c:pt idx="0">
                  <c:v>2013 LTEP (800 kWh/month)</c:v>
                </c:pt>
              </c:strCache>
            </c:strRef>
          </c:tx>
          <c:spPr>
            <a:ln w="19050">
              <a:solidFill>
                <a:schemeClr val="bg1">
                  <a:lumMod val="65000"/>
                </a:schemeClr>
              </a:solidFill>
              <a:prstDash val="sysDot"/>
            </a:ln>
          </c:spPr>
          <c:marker>
            <c:symbol val="none"/>
          </c:marker>
          <c:val>
            <c:numRef>
              <c:f>'1. Moderate'!$C$64:$AM$64</c:f>
              <c:numCache>
                <c:formatCode>General</c:formatCode>
                <c:ptCount val="37"/>
                <c:pt idx="0">
                  <c:v>137</c:v>
                </c:pt>
                <c:pt idx="1">
                  <c:v>145</c:v>
                </c:pt>
                <c:pt idx="2">
                  <c:v>167</c:v>
                </c:pt>
                <c:pt idx="3">
                  <c:v>170</c:v>
                </c:pt>
                <c:pt idx="4">
                  <c:v>178</c:v>
                </c:pt>
                <c:pt idx="5">
                  <c:v>177</c:v>
                </c:pt>
                <c:pt idx="6">
                  <c:v>181</c:v>
                </c:pt>
                <c:pt idx="7">
                  <c:v>187</c:v>
                </c:pt>
                <c:pt idx="8">
                  <c:v>193</c:v>
                </c:pt>
                <c:pt idx="9">
                  <c:v>188</c:v>
                </c:pt>
                <c:pt idx="10">
                  <c:v>191</c:v>
                </c:pt>
                <c:pt idx="11">
                  <c:v>194</c:v>
                </c:pt>
                <c:pt idx="12">
                  <c:v>198</c:v>
                </c:pt>
                <c:pt idx="13">
                  <c:v>200</c:v>
                </c:pt>
                <c:pt idx="14">
                  <c:v>202</c:v>
                </c:pt>
                <c:pt idx="15">
                  <c:v>204</c:v>
                </c:pt>
                <c:pt idx="16">
                  <c:v>205</c:v>
                </c:pt>
                <c:pt idx="17">
                  <c:v>207</c:v>
                </c:pt>
                <c:pt idx="18">
                  <c:v>210</c:v>
                </c:pt>
              </c:numCache>
            </c:numRef>
          </c:val>
          <c:smooth val="0"/>
        </c:ser>
        <c:dLbls>
          <c:showLegendKey val="0"/>
          <c:showVal val="0"/>
          <c:showCatName val="0"/>
          <c:showSerName val="0"/>
          <c:showPercent val="0"/>
          <c:showBubbleSize val="0"/>
        </c:dLbls>
        <c:smooth val="0"/>
        <c:axId val="572756056"/>
        <c:axId val="572756448"/>
      </c:lineChart>
      <c:catAx>
        <c:axId val="572756056"/>
        <c:scaling>
          <c:orientation val="minMax"/>
        </c:scaling>
        <c:delete val="0"/>
        <c:axPos val="b"/>
        <c:numFmt formatCode="General" sourceLinked="1"/>
        <c:majorTickMark val="out"/>
        <c:minorTickMark val="none"/>
        <c:tickLblPos val="nextTo"/>
        <c:crossAx val="572756448"/>
        <c:crosses val="autoZero"/>
        <c:auto val="1"/>
        <c:lblAlgn val="ctr"/>
        <c:lblOffset val="100"/>
        <c:noMultiLvlLbl val="0"/>
      </c:catAx>
      <c:valAx>
        <c:axId val="572756448"/>
        <c:scaling>
          <c:orientation val="minMax"/>
          <c:min val="90"/>
        </c:scaling>
        <c:delete val="0"/>
        <c:axPos val="l"/>
        <c:majorGridlines/>
        <c:title>
          <c:tx>
            <c:rich>
              <a:bodyPr rot="-5400000" vert="horz"/>
              <a:lstStyle/>
              <a:p>
                <a:pPr>
                  <a:defRPr/>
                </a:pPr>
                <a:r>
                  <a:rPr lang="en-US"/>
                  <a:t>Average Monthly Residential Bill </a:t>
                </a:r>
              </a:p>
              <a:p>
                <a:pPr>
                  <a:defRPr/>
                </a:pPr>
                <a:r>
                  <a:rPr lang="en-US"/>
                  <a:t>(nominal $/month)</a:t>
                </a:r>
              </a:p>
            </c:rich>
          </c:tx>
          <c:overlay val="0"/>
        </c:title>
        <c:numFmt formatCode="0" sourceLinked="1"/>
        <c:majorTickMark val="out"/>
        <c:minorTickMark val="none"/>
        <c:tickLblPos val="nextTo"/>
        <c:crossAx val="572756056"/>
        <c:crosses val="autoZero"/>
        <c:crossBetween val="between"/>
      </c:valAx>
    </c:plotArea>
    <c:legend>
      <c:legendPos val="b"/>
      <c:overlay val="0"/>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1"/>
          <c:y val="2.69074852868076E-2"/>
          <c:w val="0.83377146565848803"/>
          <c:h val="0.61537582541486802"/>
        </c:manualLayout>
      </c:layout>
      <c:lineChart>
        <c:grouping val="standard"/>
        <c:varyColors val="0"/>
        <c:ser>
          <c:idx val="4"/>
          <c:order val="0"/>
          <c:tx>
            <c:strRef>
              <c:f>'2. Low'!$B$55</c:f>
              <c:strCache>
                <c:ptCount val="1"/>
                <c:pt idx="0">
                  <c:v>Historical Values</c:v>
                </c:pt>
              </c:strCache>
            </c:strRef>
          </c:tx>
          <c:spPr>
            <a:ln w="38100">
              <a:solidFill>
                <a:schemeClr val="tx1"/>
              </a:solidFill>
              <a:prstDash val="dash"/>
            </a:ln>
          </c:spPr>
          <c:marker>
            <c:symbol val="none"/>
          </c:marker>
          <c:val>
            <c:numRef>
              <c:f>'2. Low'!$C$55:$AM$55</c:f>
              <c:numCache>
                <c:formatCode>0</c:formatCode>
                <c:ptCount val="37"/>
                <c:pt idx="0">
                  <c:v>123.51</c:v>
                </c:pt>
                <c:pt idx="1">
                  <c:v>135.65</c:v>
                </c:pt>
                <c:pt idx="2">
                  <c:v>155.58000000000001</c:v>
                </c:pt>
              </c:numCache>
            </c:numRef>
          </c:val>
          <c:smooth val="0"/>
        </c:ser>
        <c:ser>
          <c:idx val="0"/>
          <c:order val="1"/>
          <c:tx>
            <c:strRef>
              <c:f>'2. Low'!$B$56</c:f>
              <c:strCache>
                <c:ptCount val="1"/>
                <c:pt idx="0">
                  <c:v>IESO Forecast</c:v>
                </c:pt>
              </c:strCache>
            </c:strRef>
          </c:tx>
          <c:spPr>
            <a:ln w="38100">
              <a:solidFill>
                <a:sysClr val="windowText" lastClr="000000"/>
              </a:solidFill>
            </a:ln>
          </c:spPr>
          <c:marker>
            <c:symbol val="none"/>
          </c:marker>
          <c:cat>
            <c:numRef>
              <c:f>'2. Low'!$C$54:$AM$54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 Low'!$C$56:$AM$56</c:f>
              <c:numCache>
                <c:formatCode>General</c:formatCode>
                <c:ptCount val="37"/>
                <c:pt idx="3" formatCode="0">
                  <c:v>160.21813261808919</c:v>
                </c:pt>
                <c:pt idx="4" formatCode="0">
                  <c:v>162.76950298964931</c:v>
                </c:pt>
                <c:pt idx="5" formatCode="0">
                  <c:v>165.41420006702131</c:v>
                </c:pt>
                <c:pt idx="6" formatCode="0">
                  <c:v>175.9391363499598</c:v>
                </c:pt>
                <c:pt idx="7" formatCode="0">
                  <c:v>173.5952154449181</c:v>
                </c:pt>
                <c:pt idx="8" formatCode="0">
                  <c:v>176.9128598341332</c:v>
                </c:pt>
                <c:pt idx="9" formatCode="0">
                  <c:v>181.62400566574021</c:v>
                </c:pt>
                <c:pt idx="10" formatCode="0">
                  <c:v>184.27346390503419</c:v>
                </c:pt>
                <c:pt idx="11" formatCode="0">
                  <c:v>193.40059926022681</c:v>
                </c:pt>
                <c:pt idx="12" formatCode="0">
                  <c:v>188.34673981076381</c:v>
                </c:pt>
                <c:pt idx="13" formatCode="0">
                  <c:v>198.30087601824911</c:v>
                </c:pt>
                <c:pt idx="14" formatCode="0">
                  <c:v>198.7304092484664</c:v>
                </c:pt>
                <c:pt idx="15" formatCode="0">
                  <c:v>197.5053747643741</c:v>
                </c:pt>
                <c:pt idx="16" formatCode="0">
                  <c:v>199.74140225073609</c:v>
                </c:pt>
                <c:pt idx="17" formatCode="0">
                  <c:v>202.23608967519249</c:v>
                </c:pt>
                <c:pt idx="18" formatCode="0">
                  <c:v>204.56887182590941</c:v>
                </c:pt>
                <c:pt idx="19" formatCode="0">
                  <c:v>206.53005862045069</c:v>
                </c:pt>
                <c:pt idx="20" formatCode="0">
                  <c:v>207.93290009161959</c:v>
                </c:pt>
                <c:pt idx="21" formatCode="0">
                  <c:v>204.40973222330069</c:v>
                </c:pt>
              </c:numCache>
            </c:numRef>
          </c:val>
          <c:smooth val="0"/>
        </c:ser>
        <c:ser>
          <c:idx val="3"/>
          <c:order val="2"/>
          <c:tx>
            <c:strRef>
              <c:f>'2. Low'!$B$57</c:f>
              <c:strCache>
                <c:ptCount val="1"/>
                <c:pt idx="0">
                  <c:v>IESO Forecast Extrapolated</c:v>
                </c:pt>
              </c:strCache>
            </c:strRef>
          </c:tx>
          <c:spPr>
            <a:ln w="57150">
              <a:solidFill>
                <a:sysClr val="windowText" lastClr="000000"/>
              </a:solidFill>
              <a:prstDash val="sysDot"/>
            </a:ln>
          </c:spPr>
          <c:marker>
            <c:symbol val="none"/>
          </c:marker>
          <c:cat>
            <c:numRef>
              <c:f>'2. Low'!$C$54:$AM$54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 Low'!$C$57:$AM$57</c:f>
              <c:numCache>
                <c:formatCode>General</c:formatCode>
                <c:ptCount val="37"/>
                <c:pt idx="22" formatCode="0">
                  <c:v>205.24539319946729</c:v>
                </c:pt>
                <c:pt idx="23" formatCode="0">
                  <c:v>206.08447049666481</c:v>
                </c:pt>
                <c:pt idx="24" formatCode="0">
                  <c:v>206.92697808138141</c:v>
                </c:pt>
                <c:pt idx="25" formatCode="0">
                  <c:v>207.77292997720309</c:v>
                </c:pt>
                <c:pt idx="26" formatCode="0">
                  <c:v>208.62234026504629</c:v>
                </c:pt>
                <c:pt idx="27" formatCode="0">
                  <c:v>209.47522308339279</c:v>
                </c:pt>
                <c:pt idx="28" formatCode="0">
                  <c:v>210.33159262852459</c:v>
                </c:pt>
                <c:pt idx="29" formatCode="0">
                  <c:v>211.19146315476081</c:v>
                </c:pt>
                <c:pt idx="30" formatCode="0">
                  <c:v>212.0548489746941</c:v>
                </c:pt>
                <c:pt idx="31" formatCode="0">
                  <c:v>212.92176445942999</c:v>
                </c:pt>
                <c:pt idx="32" formatCode="0">
                  <c:v>213.7922240388246</c:v>
                </c:pt>
                <c:pt idx="33" formatCode="0">
                  <c:v>214.66624220172659</c:v>
                </c:pt>
                <c:pt idx="34" formatCode="0">
                  <c:v>215.54383349621719</c:v>
                </c:pt>
                <c:pt idx="35" formatCode="0">
                  <c:v>216.42501252985241</c:v>
                </c:pt>
                <c:pt idx="36" formatCode="0">
                  <c:v>217.30979396990631</c:v>
                </c:pt>
              </c:numCache>
            </c:numRef>
          </c:val>
          <c:smooth val="0"/>
        </c:ser>
        <c:ser>
          <c:idx val="1"/>
          <c:order val="3"/>
          <c:tx>
            <c:strRef>
              <c:f>'2. Low'!$B$59</c:f>
              <c:strCache>
                <c:ptCount val="1"/>
                <c:pt idx="0">
                  <c:v>With GA financing</c:v>
                </c:pt>
              </c:strCache>
            </c:strRef>
          </c:tx>
          <c:spPr>
            <a:ln>
              <a:solidFill>
                <a:schemeClr val="accent3">
                  <a:lumMod val="75000"/>
                </a:schemeClr>
              </a:solidFill>
            </a:ln>
          </c:spPr>
          <c:marker>
            <c:symbol val="none"/>
          </c:marker>
          <c:cat>
            <c:numRef>
              <c:f>'2. Low'!$C$54:$AM$54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 Low'!$C$59:$AM$59</c:f>
              <c:numCache>
                <c:formatCode>General</c:formatCode>
                <c:ptCount val="37"/>
                <c:pt idx="3" formatCode="0">
                  <c:v>146.14683805898969</c:v>
                </c:pt>
                <c:pt idx="4" formatCode="0">
                  <c:v>151.2456536884807</c:v>
                </c:pt>
                <c:pt idx="5" formatCode="0">
                  <c:v>156.52039662015969</c:v>
                </c:pt>
                <c:pt idx="6" formatCode="0">
                  <c:v>164.68362685860041</c:v>
                </c:pt>
                <c:pt idx="7" formatCode="0">
                  <c:v>171.00362860423519</c:v>
                </c:pt>
                <c:pt idx="8" formatCode="0">
                  <c:v>176.6886117618042</c:v>
                </c:pt>
                <c:pt idx="9" formatCode="0">
                  <c:v>184.98945967669141</c:v>
                </c:pt>
                <c:pt idx="10" formatCode="0">
                  <c:v>183.93687180694721</c:v>
                </c:pt>
                <c:pt idx="11" formatCode="0">
                  <c:v>197.66974096856799</c:v>
                </c:pt>
                <c:pt idx="12" formatCode="0">
                  <c:v>196.60602066978731</c:v>
                </c:pt>
                <c:pt idx="13" formatCode="0">
                  <c:v>202.3903170582343</c:v>
                </c:pt>
                <c:pt idx="14" formatCode="0">
                  <c:v>205.34343075961101</c:v>
                </c:pt>
                <c:pt idx="15" formatCode="0">
                  <c:v>208.84168531057821</c:v>
                </c:pt>
                <c:pt idx="16" formatCode="0">
                  <c:v>210.99843789801571</c:v>
                </c:pt>
                <c:pt idx="17" formatCode="0">
                  <c:v>213.49312532247211</c:v>
                </c:pt>
                <c:pt idx="18" formatCode="0">
                  <c:v>215.74773361452719</c:v>
                </c:pt>
                <c:pt idx="19" formatCode="0">
                  <c:v>217.63182481052641</c:v>
                </c:pt>
                <c:pt idx="20" formatCode="0">
                  <c:v>207.93290009161959</c:v>
                </c:pt>
                <c:pt idx="21" formatCode="0">
                  <c:v>204.40973222330069</c:v>
                </c:pt>
                <c:pt idx="22" formatCode="0">
                  <c:v>205.24539319946729</c:v>
                </c:pt>
                <c:pt idx="23" formatCode="0">
                  <c:v>206.08447049666481</c:v>
                </c:pt>
                <c:pt idx="24" formatCode="0">
                  <c:v>206.92697808138141</c:v>
                </c:pt>
                <c:pt idx="25" formatCode="0">
                  <c:v>207.77292997720309</c:v>
                </c:pt>
                <c:pt idx="26" formatCode="0">
                  <c:v>208.62234026504629</c:v>
                </c:pt>
                <c:pt idx="27" formatCode="0">
                  <c:v>209.47522308339279</c:v>
                </c:pt>
                <c:pt idx="28" formatCode="0">
                  <c:v>210.33159262852459</c:v>
                </c:pt>
                <c:pt idx="29" formatCode="0">
                  <c:v>211.19146315476081</c:v>
                </c:pt>
                <c:pt idx="30" formatCode="0">
                  <c:v>212.0548489746941</c:v>
                </c:pt>
                <c:pt idx="31" formatCode="0">
                  <c:v>212.92176445942999</c:v>
                </c:pt>
                <c:pt idx="32" formatCode="0">
                  <c:v>213.7922240388246</c:v>
                </c:pt>
                <c:pt idx="33" formatCode="0">
                  <c:v>214.66624220172659</c:v>
                </c:pt>
                <c:pt idx="34" formatCode="0">
                  <c:v>215.54383349621719</c:v>
                </c:pt>
                <c:pt idx="35" formatCode="0">
                  <c:v>216.42501252985241</c:v>
                </c:pt>
                <c:pt idx="36" formatCode="0">
                  <c:v>217.30979396990631</c:v>
                </c:pt>
              </c:numCache>
            </c:numRef>
          </c:val>
          <c:smooth val="0"/>
        </c:ser>
        <c:ser>
          <c:idx val="5"/>
          <c:order val="4"/>
          <c:tx>
            <c:strRef>
              <c:f>'2. Low'!$B$63</c:f>
              <c:strCache>
                <c:ptCount val="1"/>
                <c:pt idx="0">
                  <c:v>2013 LTEP (750 kWh/month)</c:v>
                </c:pt>
              </c:strCache>
            </c:strRef>
          </c:tx>
          <c:spPr>
            <a:ln w="38100">
              <a:solidFill>
                <a:schemeClr val="bg1">
                  <a:lumMod val="65000"/>
                </a:schemeClr>
              </a:solidFill>
            </a:ln>
          </c:spPr>
          <c:marker>
            <c:symbol val="none"/>
          </c:marker>
          <c:val>
            <c:numRef>
              <c:f>'2. Low'!$C$63:$AM$63</c:f>
              <c:numCache>
                <c:formatCode>0</c:formatCode>
                <c:ptCount val="37"/>
                <c:pt idx="0">
                  <c:v>129.27087</c:v>
                </c:pt>
                <c:pt idx="1">
                  <c:v>137.44755000000001</c:v>
                </c:pt>
                <c:pt idx="2">
                  <c:v>158.30170000000001</c:v>
                </c:pt>
                <c:pt idx="3">
                  <c:v>161.08150000000001</c:v>
                </c:pt>
                <c:pt idx="4">
                  <c:v>168.57339999999999</c:v>
                </c:pt>
                <c:pt idx="5">
                  <c:v>167.30779999999999</c:v>
                </c:pt>
                <c:pt idx="6">
                  <c:v>171.56790000000001</c:v>
                </c:pt>
                <c:pt idx="7">
                  <c:v>176.5625</c:v>
                </c:pt>
                <c:pt idx="8">
                  <c:v>182.495</c:v>
                </c:pt>
                <c:pt idx="9">
                  <c:v>178.1671</c:v>
                </c:pt>
                <c:pt idx="10">
                  <c:v>180.63050000000001</c:v>
                </c:pt>
                <c:pt idx="11">
                  <c:v>183.77189999999999</c:v>
                </c:pt>
                <c:pt idx="12">
                  <c:v>187.77209999999999</c:v>
                </c:pt>
                <c:pt idx="13">
                  <c:v>189.46709999999999</c:v>
                </c:pt>
                <c:pt idx="14">
                  <c:v>191.07169999999999</c:v>
                </c:pt>
                <c:pt idx="15">
                  <c:v>192.93620000000001</c:v>
                </c:pt>
                <c:pt idx="16">
                  <c:v>193.8854</c:v>
                </c:pt>
                <c:pt idx="17">
                  <c:v>196.1454</c:v>
                </c:pt>
                <c:pt idx="18">
                  <c:v>198.56360000000001</c:v>
                </c:pt>
              </c:numCache>
            </c:numRef>
          </c:val>
          <c:smooth val="0"/>
        </c:ser>
        <c:ser>
          <c:idx val="6"/>
          <c:order val="5"/>
          <c:tx>
            <c:strRef>
              <c:f>'2. Low'!$B$64</c:f>
              <c:strCache>
                <c:ptCount val="1"/>
                <c:pt idx="0">
                  <c:v>2013 LTEP (800 kWh/month)</c:v>
                </c:pt>
              </c:strCache>
            </c:strRef>
          </c:tx>
          <c:spPr>
            <a:ln w="19050">
              <a:solidFill>
                <a:schemeClr val="bg1">
                  <a:lumMod val="65000"/>
                </a:schemeClr>
              </a:solidFill>
              <a:prstDash val="sysDot"/>
            </a:ln>
          </c:spPr>
          <c:marker>
            <c:symbol val="none"/>
          </c:marker>
          <c:val>
            <c:numRef>
              <c:f>'2. Low'!$C$64:$AM$64</c:f>
              <c:numCache>
                <c:formatCode>General</c:formatCode>
                <c:ptCount val="37"/>
                <c:pt idx="0">
                  <c:v>137</c:v>
                </c:pt>
                <c:pt idx="1">
                  <c:v>145</c:v>
                </c:pt>
                <c:pt idx="2">
                  <c:v>167</c:v>
                </c:pt>
                <c:pt idx="3">
                  <c:v>170</c:v>
                </c:pt>
                <c:pt idx="4">
                  <c:v>178</c:v>
                </c:pt>
                <c:pt idx="5">
                  <c:v>177</c:v>
                </c:pt>
                <c:pt idx="6">
                  <c:v>181</c:v>
                </c:pt>
                <c:pt idx="7">
                  <c:v>187</c:v>
                </c:pt>
                <c:pt idx="8">
                  <c:v>193</c:v>
                </c:pt>
                <c:pt idx="9">
                  <c:v>188</c:v>
                </c:pt>
                <c:pt idx="10">
                  <c:v>191</c:v>
                </c:pt>
                <c:pt idx="11">
                  <c:v>194</c:v>
                </c:pt>
                <c:pt idx="12">
                  <c:v>198</c:v>
                </c:pt>
                <c:pt idx="13">
                  <c:v>200</c:v>
                </c:pt>
                <c:pt idx="14">
                  <c:v>202</c:v>
                </c:pt>
                <c:pt idx="15">
                  <c:v>204</c:v>
                </c:pt>
                <c:pt idx="16">
                  <c:v>205</c:v>
                </c:pt>
                <c:pt idx="17">
                  <c:v>207</c:v>
                </c:pt>
                <c:pt idx="18">
                  <c:v>210</c:v>
                </c:pt>
              </c:numCache>
            </c:numRef>
          </c:val>
          <c:smooth val="0"/>
        </c:ser>
        <c:dLbls>
          <c:showLegendKey val="0"/>
          <c:showVal val="0"/>
          <c:showCatName val="0"/>
          <c:showSerName val="0"/>
          <c:showPercent val="0"/>
          <c:showBubbleSize val="0"/>
        </c:dLbls>
        <c:smooth val="0"/>
        <c:axId val="574115232"/>
        <c:axId val="574118368"/>
      </c:lineChart>
      <c:catAx>
        <c:axId val="574115232"/>
        <c:scaling>
          <c:orientation val="minMax"/>
        </c:scaling>
        <c:delete val="0"/>
        <c:axPos val="b"/>
        <c:numFmt formatCode="General" sourceLinked="1"/>
        <c:majorTickMark val="out"/>
        <c:minorTickMark val="none"/>
        <c:tickLblPos val="nextTo"/>
        <c:crossAx val="574118368"/>
        <c:crosses val="autoZero"/>
        <c:auto val="1"/>
        <c:lblAlgn val="ctr"/>
        <c:lblOffset val="100"/>
        <c:noMultiLvlLbl val="0"/>
      </c:catAx>
      <c:valAx>
        <c:axId val="574118368"/>
        <c:scaling>
          <c:orientation val="minMax"/>
          <c:min val="90"/>
        </c:scaling>
        <c:delete val="0"/>
        <c:axPos val="l"/>
        <c:majorGridlines/>
        <c:title>
          <c:tx>
            <c:rich>
              <a:bodyPr rot="-5400000" vert="horz"/>
              <a:lstStyle/>
              <a:p>
                <a:pPr>
                  <a:defRPr/>
                </a:pPr>
                <a:r>
                  <a:rPr lang="en-US"/>
                  <a:t>Average Monthly Residential Bill </a:t>
                </a:r>
              </a:p>
              <a:p>
                <a:pPr>
                  <a:defRPr/>
                </a:pPr>
                <a:r>
                  <a:rPr lang="en-US"/>
                  <a:t>(nominal $/month)</a:t>
                </a:r>
              </a:p>
            </c:rich>
          </c:tx>
          <c:overlay val="0"/>
        </c:title>
        <c:numFmt formatCode="0" sourceLinked="1"/>
        <c:majorTickMark val="out"/>
        <c:minorTickMark val="none"/>
        <c:tickLblPos val="nextTo"/>
        <c:crossAx val="574115232"/>
        <c:crosses val="autoZero"/>
        <c:crossBetween val="between"/>
      </c:valAx>
    </c:plotArea>
    <c:legend>
      <c:legendPos val="b"/>
      <c:overlay val="0"/>
    </c:legend>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1"/>
          <c:y val="2.69074852868076E-2"/>
          <c:w val="0.83377146565848803"/>
          <c:h val="0.61537582541486802"/>
        </c:manualLayout>
      </c:layout>
      <c:lineChart>
        <c:grouping val="standard"/>
        <c:varyColors val="0"/>
        <c:ser>
          <c:idx val="4"/>
          <c:order val="0"/>
          <c:tx>
            <c:strRef>
              <c:f>'3. High'!$B$56</c:f>
              <c:strCache>
                <c:ptCount val="1"/>
                <c:pt idx="0">
                  <c:v>Historical Values</c:v>
                </c:pt>
              </c:strCache>
            </c:strRef>
          </c:tx>
          <c:spPr>
            <a:ln w="38100">
              <a:solidFill>
                <a:schemeClr val="tx1"/>
              </a:solidFill>
              <a:prstDash val="dash"/>
            </a:ln>
          </c:spPr>
          <c:marker>
            <c:symbol val="none"/>
          </c:marker>
          <c:val>
            <c:numRef>
              <c:f>'3. High'!$C$56:$AM$56</c:f>
              <c:numCache>
                <c:formatCode>0</c:formatCode>
                <c:ptCount val="37"/>
                <c:pt idx="0">
                  <c:v>123.51</c:v>
                </c:pt>
                <c:pt idx="1">
                  <c:v>135.65</c:v>
                </c:pt>
                <c:pt idx="2">
                  <c:v>155.58000000000001</c:v>
                </c:pt>
              </c:numCache>
            </c:numRef>
          </c:val>
          <c:smooth val="0"/>
        </c:ser>
        <c:ser>
          <c:idx val="0"/>
          <c:order val="1"/>
          <c:tx>
            <c:strRef>
              <c:f>'3. High'!$B$57</c:f>
              <c:strCache>
                <c:ptCount val="1"/>
                <c:pt idx="0">
                  <c:v>IESO Forecast + savings*</c:v>
                </c:pt>
              </c:strCache>
            </c:strRef>
          </c:tx>
          <c:spPr>
            <a:ln w="38100">
              <a:solidFill>
                <a:sysClr val="windowText" lastClr="000000"/>
              </a:solidFill>
            </a:ln>
          </c:spPr>
          <c:marker>
            <c:symbol val="none"/>
          </c:marker>
          <c:cat>
            <c:numRef>
              <c:f>'3. High'!$C$55:$AM$55</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'3. High'!$C$57:$AM$57</c:f>
              <c:numCache>
                <c:formatCode>General</c:formatCode>
                <c:ptCount val="37"/>
                <c:pt idx="3" formatCode="0">
                  <c:v>157.67213261808919</c:v>
                </c:pt>
                <c:pt idx="4" formatCode="0">
                  <c:v>160.00678298964931</c:v>
                </c:pt>
                <c:pt idx="5" formatCode="0">
                  <c:v>162.42402566702131</c:v>
                </c:pt>
                <c:pt idx="6" formatCode="0">
                  <c:v>172.7707584619597</c:v>
                </c:pt>
                <c:pt idx="7" formatCode="0">
                  <c:v>170.25786999915809</c:v>
                </c:pt>
                <c:pt idx="8" formatCode="0">
                  <c:v>173.64576747945799</c:v>
                </c:pt>
                <c:pt idx="9" formatCode="0">
                  <c:v>179.00472146397149</c:v>
                </c:pt>
                <c:pt idx="10" formatCode="0">
                  <c:v>181.60179401923011</c:v>
                </c:pt>
                <c:pt idx="11" formatCode="0">
                  <c:v>190.67549597670671</c:v>
                </c:pt>
                <c:pt idx="12" formatCode="0">
                  <c:v>185.5671344615732</c:v>
                </c:pt>
                <c:pt idx="13" formatCode="0">
                  <c:v>195.46567856207469</c:v>
                </c:pt>
                <c:pt idx="14" formatCode="0">
                  <c:v>195.83850784316849</c:v>
                </c:pt>
                <c:pt idx="15" formatCode="0">
                  <c:v>194.5556353309704</c:v>
                </c:pt>
                <c:pt idx="16" formatCode="0">
                  <c:v>196.73266802866419</c:v>
                </c:pt>
                <c:pt idx="17" formatCode="0">
                  <c:v>199.1671807686792</c:v>
                </c:pt>
                <c:pt idx="18" formatCode="0">
                  <c:v>201.43858474126569</c:v>
                </c:pt>
                <c:pt idx="19" formatCode="0">
                  <c:v>203.33716579411421</c:v>
                </c:pt>
                <c:pt idx="20" formatCode="0">
                  <c:v>204.67614940875629</c:v>
                </c:pt>
                <c:pt idx="21" formatCode="0">
                  <c:v>201.08784652678031</c:v>
                </c:pt>
              </c:numCache>
            </c:numRef>
          </c:val>
          <c:smooth val="0"/>
        </c:ser>
        <c:ser>
          <c:idx val="3"/>
          <c:order val="2"/>
          <c:tx>
            <c:strRef>
              <c:f>'3. High'!$B$58</c:f>
              <c:strCache>
                <c:ptCount val="1"/>
                <c:pt idx="0">
                  <c:v>IESO Forecast Extrapolated + savings*</c:v>
                </c:pt>
              </c:strCache>
            </c:strRef>
          </c:tx>
          <c:spPr>
            <a:ln w="57150">
              <a:solidFill>
                <a:sysClr val="windowText" lastClr="000000"/>
              </a:solidFill>
              <a:prstDash val="sysDot"/>
            </a:ln>
          </c:spPr>
          <c:marker>
            <c:symbol val="none"/>
          </c:marker>
          <c:cat>
            <c:numRef>
              <c:f>'3. High'!$C$55:$AM$55</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'3. High'!$C$58:$AM$58</c:f>
              <c:numCache>
                <c:formatCode>General</c:formatCode>
                <c:ptCount val="37"/>
                <c:pt idx="22" formatCode="0">
                  <c:v>201.85706978901649</c:v>
                </c:pt>
                <c:pt idx="23" formatCode="0">
                  <c:v>202.628380618005</c:v>
                </c:pt>
                <c:pt idx="24" formatCode="0">
                  <c:v>203.40176640514829</c:v>
                </c:pt>
                <c:pt idx="25" formatCode="0">
                  <c:v>204.17721406744531</c:v>
                </c:pt>
                <c:pt idx="26" formatCode="0">
                  <c:v>204.95471003709341</c:v>
                </c:pt>
                <c:pt idx="27" formatCode="0">
                  <c:v>205.73424025088079</c:v>
                </c:pt>
                <c:pt idx="28" formatCode="0">
                  <c:v>206.51579013936231</c:v>
                </c:pt>
                <c:pt idx="29" formatCode="0">
                  <c:v>207.2993446158153</c:v>
                </c:pt>
                <c:pt idx="30" formatCode="0">
                  <c:v>208.0848880649697</c:v>
                </c:pt>
                <c:pt idx="31" formatCode="0">
                  <c:v>208.87240433151101</c:v>
                </c:pt>
                <c:pt idx="32" formatCode="0">
                  <c:v>209.66187670834731</c:v>
                </c:pt>
                <c:pt idx="33" formatCode="0">
                  <c:v>210.45328792463999</c:v>
                </c:pt>
                <c:pt idx="34" formatCode="0">
                  <c:v>211.24662013358869</c:v>
                </c:pt>
                <c:pt idx="35" formatCode="0">
                  <c:v>212.0418548999713</c:v>
                </c:pt>
                <c:pt idx="36" formatCode="0">
                  <c:v>212.83897318742771</c:v>
                </c:pt>
              </c:numCache>
            </c:numRef>
          </c:val>
          <c:smooth val="0"/>
        </c:ser>
        <c:ser>
          <c:idx val="8"/>
          <c:order val="3"/>
          <c:tx>
            <c:strRef>
              <c:f>'3. High'!$B$62</c:f>
              <c:strCache>
                <c:ptCount val="1"/>
                <c:pt idx="0">
                  <c:v>25 year financing + savings*</c:v>
                </c:pt>
              </c:strCache>
            </c:strRef>
          </c:tx>
          <c:spPr>
            <a:ln>
              <a:solidFill>
                <a:schemeClr val="accent3">
                  <a:lumMod val="75000"/>
                </a:schemeClr>
              </a:solidFill>
              <a:prstDash val="solid"/>
            </a:ln>
          </c:spPr>
          <c:marker>
            <c:symbol val="none"/>
          </c:marker>
          <c:val>
            <c:numRef>
              <c:f>'3. High'!$C$62:$AM$62</c:f>
              <c:numCache>
                <c:formatCode>General</c:formatCode>
                <c:ptCount val="37"/>
                <c:pt idx="3" formatCode="0">
                  <c:v>133.19607255016399</c:v>
                </c:pt>
                <c:pt idx="4" formatCode="0">
                  <c:v>138.03086836666429</c:v>
                </c:pt>
                <c:pt idx="5" formatCode="0">
                  <c:v>142.95924142980479</c:v>
                </c:pt>
                <c:pt idx="6" formatCode="0">
                  <c:v>150.85584753386479</c:v>
                </c:pt>
                <c:pt idx="7" formatCode="0">
                  <c:v>156.8916960976768</c:v>
                </c:pt>
                <c:pt idx="8" formatCode="0">
                  <c:v>162.29913452472991</c:v>
                </c:pt>
                <c:pt idx="9" formatCode="0">
                  <c:v>170.33862083942969</c:v>
                </c:pt>
                <c:pt idx="10" formatCode="0">
                  <c:v>168.9930161929403</c:v>
                </c:pt>
                <c:pt idx="11" formatCode="0">
                  <c:v>182.42700824228109</c:v>
                </c:pt>
                <c:pt idx="12" formatCode="0">
                  <c:v>180.96788022492049</c:v>
                </c:pt>
                <c:pt idx="13" formatCode="0">
                  <c:v>186.5317779298052</c:v>
                </c:pt>
                <c:pt idx="14" formatCode="0">
                  <c:v>189.1677208486135</c:v>
                </c:pt>
                <c:pt idx="15" formatCode="0">
                  <c:v>193.76220488660741</c:v>
                </c:pt>
                <c:pt idx="16" formatCode="0">
                  <c:v>198.5580673814153</c:v>
                </c:pt>
                <c:pt idx="17" formatCode="0">
                  <c:v>208.0990252194305</c:v>
                </c:pt>
                <c:pt idx="18" formatCode="0">
                  <c:v>210.49215327586879</c:v>
                </c:pt>
                <c:pt idx="19" formatCode="0">
                  <c:v>216.8697655105309</c:v>
                </c:pt>
                <c:pt idx="20" formatCode="0">
                  <c:v>221.9133554749634</c:v>
                </c:pt>
                <c:pt idx="21" formatCode="0">
                  <c:v>230.7806780346136</c:v>
                </c:pt>
                <c:pt idx="22" formatCode="0">
                  <c:v>234.091453777689</c:v>
                </c:pt>
                <c:pt idx="23" formatCode="0">
                  <c:v>237.33475905787361</c:v>
                </c:pt>
                <c:pt idx="24" formatCode="0">
                  <c:v>240.51528266382829</c:v>
                </c:pt>
                <c:pt idx="25" formatCode="0">
                  <c:v>243.63748040904611</c:v>
                </c:pt>
                <c:pt idx="26" formatCode="0">
                  <c:v>246.70558767165591</c:v>
                </c:pt>
                <c:pt idx="27" formatCode="0">
                  <c:v>249.72363127431211</c:v>
                </c:pt>
                <c:pt idx="28" formatCode="0">
                  <c:v>252.69544073911749</c:v>
                </c:pt>
                <c:pt idx="29" formatCode="0">
                  <c:v>207.2993446158153</c:v>
                </c:pt>
                <c:pt idx="30" formatCode="0">
                  <c:v>208.0848880649697</c:v>
                </c:pt>
                <c:pt idx="31" formatCode="0">
                  <c:v>208.87240433151101</c:v>
                </c:pt>
                <c:pt idx="32" formatCode="0">
                  <c:v>209.66187670834731</c:v>
                </c:pt>
                <c:pt idx="33" formatCode="0">
                  <c:v>210.45328792463999</c:v>
                </c:pt>
                <c:pt idx="34" formatCode="0">
                  <c:v>211.24662013358869</c:v>
                </c:pt>
                <c:pt idx="35" formatCode="0">
                  <c:v>212.0418548999713</c:v>
                </c:pt>
                <c:pt idx="36" formatCode="0">
                  <c:v>212.83897318742771</c:v>
                </c:pt>
              </c:numCache>
            </c:numRef>
          </c:val>
          <c:smooth val="0"/>
        </c:ser>
        <c:ser>
          <c:idx val="9"/>
          <c:order val="4"/>
          <c:tx>
            <c:strRef>
              <c:f>'3. High'!$B$63</c:f>
              <c:strCache>
                <c:ptCount val="1"/>
                <c:pt idx="0">
                  <c:v>30 year financing + savings*</c:v>
                </c:pt>
              </c:strCache>
            </c:strRef>
          </c:tx>
          <c:spPr>
            <a:ln>
              <a:solidFill>
                <a:srgbClr val="FF0000"/>
              </a:solidFill>
              <a:prstDash val="solid"/>
            </a:ln>
          </c:spPr>
          <c:marker>
            <c:symbol val="none"/>
          </c:marker>
          <c:val>
            <c:numRef>
              <c:f>'3. High'!$C$63:$AM$63</c:f>
              <c:numCache>
                <c:formatCode>General</c:formatCode>
                <c:ptCount val="37"/>
                <c:pt idx="3" formatCode="0">
                  <c:v>129.72229106827331</c:v>
                </c:pt>
                <c:pt idx="4" formatCode="0">
                  <c:v>134.48761125513579</c:v>
                </c:pt>
                <c:pt idx="5" formatCode="0">
                  <c:v>139.31966761087841</c:v>
                </c:pt>
                <c:pt idx="6" formatCode="0">
                  <c:v>147.14348223855981</c:v>
                </c:pt>
                <c:pt idx="7" formatCode="0">
                  <c:v>153.10508349646571</c:v>
                </c:pt>
                <c:pt idx="8" formatCode="0">
                  <c:v>158.43678967149461</c:v>
                </c:pt>
                <c:pt idx="9" formatCode="0">
                  <c:v>166.3990290891297</c:v>
                </c:pt>
                <c:pt idx="10" formatCode="0">
                  <c:v>164.97463260763439</c:v>
                </c:pt>
                <c:pt idx="11" formatCode="0">
                  <c:v>178.32825698526901</c:v>
                </c:pt>
                <c:pt idx="12" formatCode="0">
                  <c:v>176.75750340176</c:v>
                </c:pt>
                <c:pt idx="13" formatCode="0">
                  <c:v>182.26743712200999</c:v>
                </c:pt>
                <c:pt idx="14" formatCode="0">
                  <c:v>184.81809322466211</c:v>
                </c:pt>
                <c:pt idx="15" formatCode="0">
                  <c:v>189.32558471017711</c:v>
                </c:pt>
                <c:pt idx="16" formatCode="0">
                  <c:v>194.0643606236938</c:v>
                </c:pt>
                <c:pt idx="17" formatCode="0">
                  <c:v>203.51544432655459</c:v>
                </c:pt>
                <c:pt idx="18" formatCode="0">
                  <c:v>205.84936779645989</c:v>
                </c:pt>
                <c:pt idx="19" formatCode="0">
                  <c:v>212.1667839159407</c:v>
                </c:pt>
                <c:pt idx="20" formatCode="0">
                  <c:v>217.14917069523821</c:v>
                </c:pt>
                <c:pt idx="21" formatCode="0">
                  <c:v>225.98687805220359</c:v>
                </c:pt>
                <c:pt idx="22" formatCode="0">
                  <c:v>229.22204662105571</c:v>
                </c:pt>
                <c:pt idx="23" formatCode="0">
                  <c:v>232.38855226074531</c:v>
                </c:pt>
                <c:pt idx="24" formatCode="0">
                  <c:v>235.4910649525138</c:v>
                </c:pt>
                <c:pt idx="25" formatCode="0">
                  <c:v>238.5340214058069</c:v>
                </c:pt>
                <c:pt idx="26" formatCode="0">
                  <c:v>241.52163759340019</c:v>
                </c:pt>
                <c:pt idx="27" formatCode="0">
                  <c:v>244.4579206265357</c:v>
                </c:pt>
                <c:pt idx="28" formatCode="0">
                  <c:v>247.34668000501779</c:v>
                </c:pt>
                <c:pt idx="29" formatCode="0">
                  <c:v>250.19153827536479</c:v>
                </c:pt>
                <c:pt idx="30" formatCode="0">
                  <c:v>252.99594112836661</c:v>
                </c:pt>
                <c:pt idx="31" formatCode="0">
                  <c:v>255.7631669657392</c:v>
                </c:pt>
                <c:pt idx="32" formatCode="0">
                  <c:v>258.49633596399809</c:v>
                </c:pt>
                <c:pt idx="33" formatCode="0">
                  <c:v>261.19841866218849</c:v>
                </c:pt>
                <c:pt idx="34" formatCode="0">
                  <c:v>211.24662013358869</c:v>
                </c:pt>
                <c:pt idx="35" formatCode="0">
                  <c:v>212.0418548999713</c:v>
                </c:pt>
                <c:pt idx="36" formatCode="0">
                  <c:v>212.83897318742771</c:v>
                </c:pt>
              </c:numCache>
            </c:numRef>
          </c:val>
          <c:smooth val="0"/>
        </c:ser>
        <c:ser>
          <c:idx val="5"/>
          <c:order val="5"/>
          <c:tx>
            <c:strRef>
              <c:f>'3. High'!$B$64</c:f>
              <c:strCache>
                <c:ptCount val="1"/>
                <c:pt idx="0">
                  <c:v>2013 LTEP (750 kWh/month)</c:v>
                </c:pt>
              </c:strCache>
            </c:strRef>
          </c:tx>
          <c:spPr>
            <a:ln w="38100">
              <a:solidFill>
                <a:schemeClr val="bg1">
                  <a:lumMod val="65000"/>
                </a:schemeClr>
              </a:solidFill>
            </a:ln>
          </c:spPr>
          <c:marker>
            <c:symbol val="none"/>
          </c:marker>
          <c:val>
            <c:numRef>
              <c:f>'3. High'!$C$64:$AM$64</c:f>
              <c:numCache>
                <c:formatCode>0</c:formatCode>
                <c:ptCount val="37"/>
                <c:pt idx="0">
                  <c:v>129.27087</c:v>
                </c:pt>
                <c:pt idx="1">
                  <c:v>137.44755000000001</c:v>
                </c:pt>
                <c:pt idx="2">
                  <c:v>158.30170000000001</c:v>
                </c:pt>
                <c:pt idx="3">
                  <c:v>161.08150000000001</c:v>
                </c:pt>
                <c:pt idx="4">
                  <c:v>168.57339999999999</c:v>
                </c:pt>
                <c:pt idx="5">
                  <c:v>167.30779999999999</c:v>
                </c:pt>
                <c:pt idx="6">
                  <c:v>171.56790000000001</c:v>
                </c:pt>
                <c:pt idx="7">
                  <c:v>176.5625</c:v>
                </c:pt>
                <c:pt idx="8">
                  <c:v>182.495</c:v>
                </c:pt>
                <c:pt idx="9">
                  <c:v>178.1671</c:v>
                </c:pt>
                <c:pt idx="10">
                  <c:v>180.63050000000001</c:v>
                </c:pt>
                <c:pt idx="11">
                  <c:v>183.77189999999999</c:v>
                </c:pt>
                <c:pt idx="12">
                  <c:v>187.77209999999999</c:v>
                </c:pt>
                <c:pt idx="13">
                  <c:v>189.46709999999999</c:v>
                </c:pt>
                <c:pt idx="14">
                  <c:v>191.07169999999999</c:v>
                </c:pt>
                <c:pt idx="15">
                  <c:v>192.93620000000001</c:v>
                </c:pt>
                <c:pt idx="16">
                  <c:v>193.8854</c:v>
                </c:pt>
                <c:pt idx="17">
                  <c:v>196.1454</c:v>
                </c:pt>
                <c:pt idx="18">
                  <c:v>198.56360000000001</c:v>
                </c:pt>
              </c:numCache>
            </c:numRef>
          </c:val>
          <c:smooth val="0"/>
        </c:ser>
        <c:ser>
          <c:idx val="6"/>
          <c:order val="6"/>
          <c:tx>
            <c:strRef>
              <c:f>'3. High'!$B$65</c:f>
              <c:strCache>
                <c:ptCount val="1"/>
                <c:pt idx="0">
                  <c:v>2013 LTEP (800 kWh/month)</c:v>
                </c:pt>
              </c:strCache>
            </c:strRef>
          </c:tx>
          <c:spPr>
            <a:ln w="19050">
              <a:solidFill>
                <a:schemeClr val="bg1">
                  <a:lumMod val="65000"/>
                </a:schemeClr>
              </a:solidFill>
              <a:prstDash val="sysDot"/>
            </a:ln>
          </c:spPr>
          <c:marker>
            <c:symbol val="none"/>
          </c:marker>
          <c:val>
            <c:numRef>
              <c:f>'3. High'!$C$65:$AM$65</c:f>
              <c:numCache>
                <c:formatCode>General</c:formatCode>
                <c:ptCount val="37"/>
                <c:pt idx="0">
                  <c:v>137</c:v>
                </c:pt>
                <c:pt idx="1">
                  <c:v>145</c:v>
                </c:pt>
                <c:pt idx="2">
                  <c:v>167</c:v>
                </c:pt>
                <c:pt idx="3">
                  <c:v>170</c:v>
                </c:pt>
                <c:pt idx="4">
                  <c:v>178</c:v>
                </c:pt>
                <c:pt idx="5">
                  <c:v>177</c:v>
                </c:pt>
                <c:pt idx="6">
                  <c:v>181</c:v>
                </c:pt>
                <c:pt idx="7">
                  <c:v>187</c:v>
                </c:pt>
                <c:pt idx="8">
                  <c:v>193</c:v>
                </c:pt>
                <c:pt idx="9">
                  <c:v>188</c:v>
                </c:pt>
                <c:pt idx="10">
                  <c:v>191</c:v>
                </c:pt>
                <c:pt idx="11">
                  <c:v>194</c:v>
                </c:pt>
                <c:pt idx="12">
                  <c:v>198</c:v>
                </c:pt>
                <c:pt idx="13">
                  <c:v>200</c:v>
                </c:pt>
                <c:pt idx="14">
                  <c:v>202</c:v>
                </c:pt>
                <c:pt idx="15">
                  <c:v>204</c:v>
                </c:pt>
                <c:pt idx="16">
                  <c:v>205</c:v>
                </c:pt>
                <c:pt idx="17">
                  <c:v>207</c:v>
                </c:pt>
                <c:pt idx="18">
                  <c:v>210</c:v>
                </c:pt>
              </c:numCache>
            </c:numRef>
          </c:val>
          <c:smooth val="0"/>
        </c:ser>
        <c:dLbls>
          <c:showLegendKey val="0"/>
          <c:showVal val="0"/>
          <c:showCatName val="0"/>
          <c:showSerName val="0"/>
          <c:showPercent val="0"/>
          <c:showBubbleSize val="0"/>
        </c:dLbls>
        <c:smooth val="0"/>
        <c:axId val="574115624"/>
        <c:axId val="574116016"/>
      </c:lineChart>
      <c:catAx>
        <c:axId val="574115624"/>
        <c:scaling>
          <c:orientation val="minMax"/>
        </c:scaling>
        <c:delete val="0"/>
        <c:axPos val="b"/>
        <c:numFmt formatCode="General" sourceLinked="1"/>
        <c:majorTickMark val="out"/>
        <c:minorTickMark val="none"/>
        <c:tickLblPos val="nextTo"/>
        <c:crossAx val="574116016"/>
        <c:crosses val="autoZero"/>
        <c:auto val="1"/>
        <c:lblAlgn val="ctr"/>
        <c:lblOffset val="100"/>
        <c:noMultiLvlLbl val="0"/>
      </c:catAx>
      <c:valAx>
        <c:axId val="574116016"/>
        <c:scaling>
          <c:orientation val="minMax"/>
          <c:min val="90"/>
        </c:scaling>
        <c:delete val="0"/>
        <c:axPos val="l"/>
        <c:majorGridlines/>
        <c:title>
          <c:tx>
            <c:rich>
              <a:bodyPr rot="-5400000" vert="horz"/>
              <a:lstStyle/>
              <a:p>
                <a:pPr>
                  <a:defRPr/>
                </a:pPr>
                <a:r>
                  <a:rPr lang="en-US"/>
                  <a:t>Average Monthly Residential Bill </a:t>
                </a:r>
              </a:p>
              <a:p>
                <a:pPr>
                  <a:defRPr/>
                </a:pPr>
                <a:r>
                  <a:rPr lang="en-US"/>
                  <a:t>(nominal $/month)</a:t>
                </a:r>
              </a:p>
            </c:rich>
          </c:tx>
          <c:overlay val="0"/>
        </c:title>
        <c:numFmt formatCode="0" sourceLinked="1"/>
        <c:majorTickMark val="out"/>
        <c:minorTickMark val="none"/>
        <c:tickLblPos val="nextTo"/>
        <c:crossAx val="574115624"/>
        <c:crosses val="autoZero"/>
        <c:crossBetween val="between"/>
      </c:valAx>
    </c:plotArea>
    <c:legend>
      <c:legendPos val="b"/>
      <c:overlay val="0"/>
    </c:legend>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8017838267954002E-2"/>
          <c:y val="5.8230856107715202E-2"/>
          <c:w val="0.875646726285911"/>
          <c:h val="0.67759028173712299"/>
        </c:manualLayout>
      </c:layout>
      <c:lineChart>
        <c:grouping val="standard"/>
        <c:varyColors val="0"/>
        <c:ser>
          <c:idx val="0"/>
          <c:order val="0"/>
          <c:tx>
            <c:v>Status Quo (Forecast &amp; Extrapolated)</c:v>
          </c:tx>
          <c:spPr>
            <a:ln>
              <a:solidFill>
                <a:schemeClr val="tx1"/>
              </a:solidFill>
            </a:ln>
          </c:spPr>
          <c:marker>
            <c:symbol val="none"/>
          </c:marker>
          <c:cat>
            <c:numRef>
              <c:f>'Graphs - Opt7'!$C$3:$AK$3</c:f>
              <c:numCache>
                <c:formatCode>General</c:formatCode>
                <c:ptCount val="3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pt idx="15">
                  <c:v>2031</c:v>
                </c:pt>
                <c:pt idx="16">
                  <c:v>2032</c:v>
                </c:pt>
                <c:pt idx="17">
                  <c:v>2033</c:v>
                </c:pt>
                <c:pt idx="18">
                  <c:v>2034</c:v>
                </c:pt>
                <c:pt idx="19">
                  <c:v>2035</c:v>
                </c:pt>
                <c:pt idx="20">
                  <c:v>2036</c:v>
                </c:pt>
                <c:pt idx="21">
                  <c:v>2037</c:v>
                </c:pt>
                <c:pt idx="22">
                  <c:v>2038</c:v>
                </c:pt>
                <c:pt idx="23">
                  <c:v>2039</c:v>
                </c:pt>
                <c:pt idx="24">
                  <c:v>2040</c:v>
                </c:pt>
                <c:pt idx="25">
                  <c:v>2041</c:v>
                </c:pt>
                <c:pt idx="26">
                  <c:v>2042</c:v>
                </c:pt>
                <c:pt idx="27">
                  <c:v>2043</c:v>
                </c:pt>
                <c:pt idx="28">
                  <c:v>2044</c:v>
                </c:pt>
                <c:pt idx="29">
                  <c:v>2045</c:v>
                </c:pt>
                <c:pt idx="30">
                  <c:v>2046</c:v>
                </c:pt>
                <c:pt idx="31">
                  <c:v>2047</c:v>
                </c:pt>
                <c:pt idx="32">
                  <c:v>2048</c:v>
                </c:pt>
                <c:pt idx="33">
                  <c:v>2049</c:v>
                </c:pt>
                <c:pt idx="34">
                  <c:v>2050</c:v>
                </c:pt>
              </c:numCache>
            </c:numRef>
          </c:cat>
          <c:val>
            <c:numRef>
              <c:f>'Graphs - Opt7'!$C$4:$AK$4</c:f>
              <c:numCache>
                <c:formatCode>0</c:formatCode>
                <c:ptCount val="35"/>
                <c:pt idx="0">
                  <c:v>91.738406241604508</c:v>
                </c:pt>
                <c:pt idx="1">
                  <c:v>98.457951024590912</c:v>
                </c:pt>
                <c:pt idx="2">
                  <c:v>100.3815733385152</c:v>
                </c:pt>
                <c:pt idx="3">
                  <c:v>95.303629985573494</c:v>
                </c:pt>
                <c:pt idx="4">
                  <c:v>103.0131343084068</c:v>
                </c:pt>
                <c:pt idx="5">
                  <c:v>102.9376086125165</c:v>
                </c:pt>
                <c:pt idx="6">
                  <c:v>105.7805765314839</c:v>
                </c:pt>
                <c:pt idx="7">
                  <c:v>110.4403322708107</c:v>
                </c:pt>
                <c:pt idx="8">
                  <c:v>109.19784003303489</c:v>
                </c:pt>
                <c:pt idx="9">
                  <c:v>118.6258581411185</c:v>
                </c:pt>
                <c:pt idx="10">
                  <c:v>112.7512194050141</c:v>
                </c:pt>
                <c:pt idx="11">
                  <c:v>119.08416403948981</c:v>
                </c:pt>
                <c:pt idx="12">
                  <c:v>118.83762593199801</c:v>
                </c:pt>
                <c:pt idx="13">
                  <c:v>118.81278298554339</c:v>
                </c:pt>
                <c:pt idx="14">
                  <c:v>120.6278243560525</c:v>
                </c:pt>
                <c:pt idx="15">
                  <c:v>125.2858907847579</c:v>
                </c:pt>
                <c:pt idx="16">
                  <c:v>126.0134378101622</c:v>
                </c:pt>
                <c:pt idx="17">
                  <c:v>129.20592043192761</c:v>
                </c:pt>
                <c:pt idx="18">
                  <c:v>131.1660847394399</c:v>
                </c:pt>
                <c:pt idx="19">
                  <c:v>133.23960566714891</c:v>
                </c:pt>
                <c:pt idx="20">
                  <c:v>140.0836434077072</c:v>
                </c:pt>
                <c:pt idx="21">
                  <c:v>147.5629175101912</c:v>
                </c:pt>
                <c:pt idx="22">
                  <c:v>155.7274953920074</c:v>
                </c:pt>
                <c:pt idx="23">
                  <c:v>164.63182100045759</c:v>
                </c:pt>
                <c:pt idx="24">
                  <c:v>174.33508655053851</c:v>
                </c:pt>
                <c:pt idx="25">
                  <c:v>184.9016363286583</c:v>
                </c:pt>
                <c:pt idx="26">
                  <c:v>196.40140531534749</c:v>
                </c:pt>
                <c:pt idx="27">
                  <c:v>208.91039561695609</c:v>
                </c:pt>
                <c:pt idx="28">
                  <c:v>222.51119395360939</c:v>
                </c:pt>
                <c:pt idx="29">
                  <c:v>237.29353373009911</c:v>
                </c:pt>
                <c:pt idx="30">
                  <c:v>253.35490551982301</c:v>
                </c:pt>
                <c:pt idx="31">
                  <c:v>270.80122012140902</c:v>
                </c:pt>
                <c:pt idx="32">
                  <c:v>289.74752870552749</c:v>
                </c:pt>
                <c:pt idx="33">
                  <c:v>310.31880495803671</c:v>
                </c:pt>
                <c:pt idx="34">
                  <c:v>332.65079454766351</c:v>
                </c:pt>
              </c:numCache>
            </c:numRef>
          </c:val>
          <c:smooth val="0"/>
        </c:ser>
        <c:ser>
          <c:idx val="1"/>
          <c:order val="1"/>
          <c:tx>
            <c:v>25 Year Financing</c:v>
          </c:tx>
          <c:spPr>
            <a:ln>
              <a:solidFill>
                <a:schemeClr val="accent3"/>
              </a:solidFill>
            </a:ln>
          </c:spPr>
          <c:marker>
            <c:symbol val="none"/>
          </c:marker>
          <c:cat>
            <c:numRef>
              <c:f>'Graphs - Opt7'!$C$3:$AK$3</c:f>
              <c:numCache>
                <c:formatCode>General</c:formatCode>
                <c:ptCount val="3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pt idx="15">
                  <c:v>2031</c:v>
                </c:pt>
                <c:pt idx="16">
                  <c:v>2032</c:v>
                </c:pt>
                <c:pt idx="17">
                  <c:v>2033</c:v>
                </c:pt>
                <c:pt idx="18">
                  <c:v>2034</c:v>
                </c:pt>
                <c:pt idx="19">
                  <c:v>2035</c:v>
                </c:pt>
                <c:pt idx="20">
                  <c:v>2036</c:v>
                </c:pt>
                <c:pt idx="21">
                  <c:v>2037</c:v>
                </c:pt>
                <c:pt idx="22">
                  <c:v>2038</c:v>
                </c:pt>
                <c:pt idx="23">
                  <c:v>2039</c:v>
                </c:pt>
                <c:pt idx="24">
                  <c:v>2040</c:v>
                </c:pt>
                <c:pt idx="25">
                  <c:v>2041</c:v>
                </c:pt>
                <c:pt idx="26">
                  <c:v>2042</c:v>
                </c:pt>
                <c:pt idx="27">
                  <c:v>2043</c:v>
                </c:pt>
                <c:pt idx="28">
                  <c:v>2044</c:v>
                </c:pt>
                <c:pt idx="29">
                  <c:v>2045</c:v>
                </c:pt>
                <c:pt idx="30">
                  <c:v>2046</c:v>
                </c:pt>
                <c:pt idx="31">
                  <c:v>2047</c:v>
                </c:pt>
                <c:pt idx="32">
                  <c:v>2048</c:v>
                </c:pt>
                <c:pt idx="33">
                  <c:v>2049</c:v>
                </c:pt>
                <c:pt idx="34">
                  <c:v>2050</c:v>
                </c:pt>
              </c:numCache>
            </c:numRef>
          </c:cat>
          <c:val>
            <c:numRef>
              <c:f>'Graphs - Opt7'!$C$14:$AK$14</c:f>
              <c:numCache>
                <c:formatCode>0</c:formatCode>
                <c:ptCount val="35"/>
                <c:pt idx="0">
                  <c:v>91.738406241604508</c:v>
                </c:pt>
                <c:pt idx="1">
                  <c:v>83.971133708429548</c:v>
                </c:pt>
                <c:pt idx="2">
                  <c:v>87.948125072265526</c:v>
                </c:pt>
                <c:pt idx="3">
                  <c:v>84.970086740513878</c:v>
                </c:pt>
                <c:pt idx="4">
                  <c:v>90.664091329800073</c:v>
                </c:pt>
                <c:pt idx="5">
                  <c:v>97.704218036168911</c:v>
                </c:pt>
                <c:pt idx="6">
                  <c:v>102.44627553172801</c:v>
                </c:pt>
                <c:pt idx="7">
                  <c:v>110.0163486618433</c:v>
                </c:pt>
                <c:pt idx="8">
                  <c:v>105.6432845749277</c:v>
                </c:pt>
                <c:pt idx="9">
                  <c:v>118.820637666455</c:v>
                </c:pt>
                <c:pt idx="10">
                  <c:v>116.1599661846968</c:v>
                </c:pt>
                <c:pt idx="11">
                  <c:v>118.9951129863713</c:v>
                </c:pt>
                <c:pt idx="12">
                  <c:v>120.7692879520543</c:v>
                </c:pt>
                <c:pt idx="13">
                  <c:v>125.7616977185952</c:v>
                </c:pt>
                <c:pt idx="14">
                  <c:v>129.8437395337024</c:v>
                </c:pt>
                <c:pt idx="15">
                  <c:v>134.60990010876719</c:v>
                </c:pt>
                <c:pt idx="16">
                  <c:v>135.2726970694215</c:v>
                </c:pt>
                <c:pt idx="17">
                  <c:v>138.40132273077819</c:v>
                </c:pt>
                <c:pt idx="18">
                  <c:v>140.2985048307641</c:v>
                </c:pt>
                <c:pt idx="19">
                  <c:v>142.2486146761579</c:v>
                </c:pt>
                <c:pt idx="20">
                  <c:v>149.03218926900479</c:v>
                </c:pt>
                <c:pt idx="21">
                  <c:v>156.51146337148879</c:v>
                </c:pt>
                <c:pt idx="22">
                  <c:v>164.6163842808964</c:v>
                </c:pt>
                <c:pt idx="23">
                  <c:v>173.52070988934651</c:v>
                </c:pt>
                <c:pt idx="24">
                  <c:v>183.1651086255938</c:v>
                </c:pt>
                <c:pt idx="25">
                  <c:v>193.67356615321981</c:v>
                </c:pt>
                <c:pt idx="26">
                  <c:v>205.173335139909</c:v>
                </c:pt>
                <c:pt idx="27">
                  <c:v>208.91039561695621</c:v>
                </c:pt>
                <c:pt idx="28">
                  <c:v>222.51119395360959</c:v>
                </c:pt>
                <c:pt idx="29">
                  <c:v>237.29353373009931</c:v>
                </c:pt>
                <c:pt idx="30">
                  <c:v>253.35490551982321</c:v>
                </c:pt>
                <c:pt idx="31">
                  <c:v>270.80122012140919</c:v>
                </c:pt>
                <c:pt idx="32">
                  <c:v>289.74752870552771</c:v>
                </c:pt>
                <c:pt idx="33">
                  <c:v>310.31880495803682</c:v>
                </c:pt>
                <c:pt idx="34">
                  <c:v>332.65079454766379</c:v>
                </c:pt>
              </c:numCache>
            </c:numRef>
          </c:val>
          <c:smooth val="0"/>
        </c:ser>
        <c:ser>
          <c:idx val="2"/>
          <c:order val="2"/>
          <c:tx>
            <c:v>30 Year Financing</c:v>
          </c:tx>
          <c:spPr>
            <a:ln>
              <a:solidFill>
                <a:srgbClr val="FF0000"/>
              </a:solidFill>
            </a:ln>
          </c:spPr>
          <c:marker>
            <c:symbol val="none"/>
          </c:marker>
          <c:cat>
            <c:numRef>
              <c:f>'Graphs - Opt7'!$C$3:$AK$3</c:f>
              <c:numCache>
                <c:formatCode>General</c:formatCode>
                <c:ptCount val="3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pt idx="15">
                  <c:v>2031</c:v>
                </c:pt>
                <c:pt idx="16">
                  <c:v>2032</c:v>
                </c:pt>
                <c:pt idx="17">
                  <c:v>2033</c:v>
                </c:pt>
                <c:pt idx="18">
                  <c:v>2034</c:v>
                </c:pt>
                <c:pt idx="19">
                  <c:v>2035</c:v>
                </c:pt>
                <c:pt idx="20">
                  <c:v>2036</c:v>
                </c:pt>
                <c:pt idx="21">
                  <c:v>2037</c:v>
                </c:pt>
                <c:pt idx="22">
                  <c:v>2038</c:v>
                </c:pt>
                <c:pt idx="23">
                  <c:v>2039</c:v>
                </c:pt>
                <c:pt idx="24">
                  <c:v>2040</c:v>
                </c:pt>
                <c:pt idx="25">
                  <c:v>2041</c:v>
                </c:pt>
                <c:pt idx="26">
                  <c:v>2042</c:v>
                </c:pt>
                <c:pt idx="27">
                  <c:v>2043</c:v>
                </c:pt>
                <c:pt idx="28">
                  <c:v>2044</c:v>
                </c:pt>
                <c:pt idx="29">
                  <c:v>2045</c:v>
                </c:pt>
                <c:pt idx="30">
                  <c:v>2046</c:v>
                </c:pt>
                <c:pt idx="31">
                  <c:v>2047</c:v>
                </c:pt>
                <c:pt idx="32">
                  <c:v>2048</c:v>
                </c:pt>
                <c:pt idx="33">
                  <c:v>2049</c:v>
                </c:pt>
                <c:pt idx="34">
                  <c:v>2050</c:v>
                </c:pt>
              </c:numCache>
            </c:numRef>
          </c:cat>
          <c:val>
            <c:numRef>
              <c:f>'Graphs - Opt7'!$C$24:$AK$24</c:f>
              <c:numCache>
                <c:formatCode>0</c:formatCode>
                <c:ptCount val="35"/>
                <c:pt idx="0">
                  <c:v>98.666810260622356</c:v>
                </c:pt>
                <c:pt idx="1">
                  <c:v>82.950086178168547</c:v>
                </c:pt>
                <c:pt idx="2">
                  <c:v>86.906656591399354</c:v>
                </c:pt>
                <c:pt idx="3">
                  <c:v>83.900307919252356</c:v>
                </c:pt>
                <c:pt idx="4">
                  <c:v>89.572916932113188</c:v>
                </c:pt>
                <c:pt idx="5">
                  <c:v>96.591220150528386</c:v>
                </c:pt>
                <c:pt idx="6">
                  <c:v>101.31101768837451</c:v>
                </c:pt>
                <c:pt idx="7">
                  <c:v>108.8583856616228</c:v>
                </c:pt>
                <c:pt idx="8">
                  <c:v>104.46216231470289</c:v>
                </c:pt>
                <c:pt idx="9">
                  <c:v>117.61589296102569</c:v>
                </c:pt>
                <c:pt idx="10">
                  <c:v>114.922411410694</c:v>
                </c:pt>
                <c:pt idx="11">
                  <c:v>117.74169659484259</c:v>
                </c:pt>
                <c:pt idx="12">
                  <c:v>119.4908032326951</c:v>
                </c:pt>
                <c:pt idx="13">
                  <c:v>124.4576433048488</c:v>
                </c:pt>
                <c:pt idx="14">
                  <c:v>128.5229056785484</c:v>
                </c:pt>
                <c:pt idx="15">
                  <c:v>134.60990010876719</c:v>
                </c:pt>
                <c:pt idx="16">
                  <c:v>135.2726970694215</c:v>
                </c:pt>
                <c:pt idx="17">
                  <c:v>138.40132273077819</c:v>
                </c:pt>
                <c:pt idx="18">
                  <c:v>140.2985048307641</c:v>
                </c:pt>
                <c:pt idx="19">
                  <c:v>142.2486146761579</c:v>
                </c:pt>
                <c:pt idx="20">
                  <c:v>149.03218926900479</c:v>
                </c:pt>
                <c:pt idx="21">
                  <c:v>156.51146337148879</c:v>
                </c:pt>
                <c:pt idx="22">
                  <c:v>164.6163842808964</c:v>
                </c:pt>
                <c:pt idx="23">
                  <c:v>173.52070988934651</c:v>
                </c:pt>
                <c:pt idx="24">
                  <c:v>183.1651086255938</c:v>
                </c:pt>
                <c:pt idx="25">
                  <c:v>193.67356615321981</c:v>
                </c:pt>
                <c:pt idx="26">
                  <c:v>205.173335139909</c:v>
                </c:pt>
                <c:pt idx="27">
                  <c:v>217.62499256684731</c:v>
                </c:pt>
                <c:pt idx="28">
                  <c:v>231.1692026116182</c:v>
                </c:pt>
                <c:pt idx="29">
                  <c:v>245.95154238810801</c:v>
                </c:pt>
                <c:pt idx="30">
                  <c:v>261.95705605745752</c:v>
                </c:pt>
                <c:pt idx="31">
                  <c:v>279.34822866841768</c:v>
                </c:pt>
                <c:pt idx="32">
                  <c:v>289.74752870552771</c:v>
                </c:pt>
                <c:pt idx="33">
                  <c:v>310.31880495803682</c:v>
                </c:pt>
                <c:pt idx="34">
                  <c:v>332.65079454766379</c:v>
                </c:pt>
              </c:numCache>
            </c:numRef>
          </c:val>
          <c:smooth val="0"/>
        </c:ser>
        <c:dLbls>
          <c:showLegendKey val="0"/>
          <c:showVal val="0"/>
          <c:showCatName val="0"/>
          <c:showSerName val="0"/>
          <c:showPercent val="0"/>
          <c:showBubbleSize val="0"/>
        </c:dLbls>
        <c:smooth val="0"/>
        <c:axId val="574116800"/>
        <c:axId val="574117192"/>
      </c:lineChart>
      <c:catAx>
        <c:axId val="574116800"/>
        <c:scaling>
          <c:orientation val="minMax"/>
        </c:scaling>
        <c:delete val="0"/>
        <c:axPos val="b"/>
        <c:numFmt formatCode="General" sourceLinked="1"/>
        <c:majorTickMark val="out"/>
        <c:minorTickMark val="none"/>
        <c:tickLblPos val="nextTo"/>
        <c:crossAx val="574117192"/>
        <c:crosses val="autoZero"/>
        <c:auto val="1"/>
        <c:lblAlgn val="ctr"/>
        <c:lblOffset val="100"/>
        <c:noMultiLvlLbl val="0"/>
      </c:catAx>
      <c:valAx>
        <c:axId val="574117192"/>
        <c:scaling>
          <c:orientation val="minMax"/>
          <c:min val="50"/>
        </c:scaling>
        <c:delete val="0"/>
        <c:axPos val="l"/>
        <c:majorGridlines/>
        <c:numFmt formatCode="0" sourceLinked="1"/>
        <c:majorTickMark val="out"/>
        <c:minorTickMark val="none"/>
        <c:tickLblPos val="nextTo"/>
        <c:crossAx val="574116800"/>
        <c:crosses val="autoZero"/>
        <c:crossBetween val="between"/>
      </c:valAx>
    </c:plotArea>
    <c:legend>
      <c:legendPos val="r"/>
      <c:layout>
        <c:manualLayout>
          <c:xMode val="edge"/>
          <c:yMode val="edge"/>
          <c:x val="9.43282146292799E-2"/>
          <c:y val="0.86630676477598301"/>
          <c:w val="0.86343950784432499"/>
          <c:h val="8.4435019970299702E-2"/>
        </c:manualLayout>
      </c:layout>
      <c:overlay val="0"/>
    </c:legend>
    <c:plotVisOnly val="1"/>
    <c:dispBlanksAs val="gap"/>
    <c:showDLblsOverMax val="0"/>
  </c:chart>
  <c:spPr>
    <a:ln>
      <a:noFill/>
    </a:ln>
  </c:spPr>
  <c:externalData r:id="rId2">
    <c:autoUpdate val="0"/>
  </c:externalData>
  <c:userShapes r:id="rId3"/>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564151855467599"/>
          <c:y val="0.17027304937132601"/>
          <c:w val="0.74371952170799005"/>
          <c:h val="0.51203972505470396"/>
        </c:manualLayout>
      </c:layout>
      <c:lineChart>
        <c:grouping val="standard"/>
        <c:varyColors val="0"/>
        <c:ser>
          <c:idx val="1"/>
          <c:order val="0"/>
          <c:tx>
            <c:strRef>
              <c:f>'Graphs - low'!$AJ$33</c:f>
              <c:strCache>
                <c:ptCount val="1"/>
                <c:pt idx="0">
                  <c:v>Status Quo</c:v>
                </c:pt>
              </c:strCache>
            </c:strRef>
          </c:tx>
          <c:marker>
            <c:symbol val="none"/>
          </c:marker>
          <c:cat>
            <c:numRef>
              <c:f>'Graphs - low'!$AK$32:$AO$32</c:f>
              <c:numCache>
                <c:formatCode>General</c:formatCode>
                <c:ptCount val="5"/>
                <c:pt idx="0">
                  <c:v>2016</c:v>
                </c:pt>
                <c:pt idx="1">
                  <c:v>2017</c:v>
                </c:pt>
                <c:pt idx="2">
                  <c:v>2027</c:v>
                </c:pt>
                <c:pt idx="3">
                  <c:v>2037</c:v>
                </c:pt>
                <c:pt idx="4">
                  <c:v>2047</c:v>
                </c:pt>
              </c:numCache>
            </c:numRef>
          </c:cat>
          <c:val>
            <c:numRef>
              <c:f>'Graphs - low'!$AK$33:$AO$33</c:f>
              <c:numCache>
                <c:formatCode>0</c:formatCode>
                <c:ptCount val="5"/>
                <c:pt idx="0">
                  <c:v>91.738406241604508</c:v>
                </c:pt>
                <c:pt idx="1">
                  <c:v>98.457951024590912</c:v>
                </c:pt>
                <c:pt idx="2">
                  <c:v>119.08416403948981</c:v>
                </c:pt>
                <c:pt idx="3">
                  <c:v>147.5629175101912</c:v>
                </c:pt>
                <c:pt idx="4">
                  <c:v>270.80122012140902</c:v>
                </c:pt>
              </c:numCache>
            </c:numRef>
          </c:val>
          <c:smooth val="0"/>
        </c:ser>
        <c:ser>
          <c:idx val="2"/>
          <c:order val="1"/>
          <c:tx>
            <c:strRef>
              <c:f>'Graphs - low'!$AJ$34</c:f>
              <c:strCache>
                <c:ptCount val="1"/>
                <c:pt idx="0">
                  <c:v>Low Financing</c:v>
                </c:pt>
              </c:strCache>
            </c:strRef>
          </c:tx>
          <c:marker>
            <c:symbol val="none"/>
          </c:marker>
          <c:cat>
            <c:numRef>
              <c:f>'Graphs - low'!$AK$32:$AO$32</c:f>
              <c:numCache>
                <c:formatCode>General</c:formatCode>
                <c:ptCount val="5"/>
                <c:pt idx="0">
                  <c:v>2016</c:v>
                </c:pt>
                <c:pt idx="1">
                  <c:v>2017</c:v>
                </c:pt>
                <c:pt idx="2">
                  <c:v>2027</c:v>
                </c:pt>
                <c:pt idx="3">
                  <c:v>2037</c:v>
                </c:pt>
                <c:pt idx="4">
                  <c:v>2047</c:v>
                </c:pt>
              </c:numCache>
            </c:numRef>
          </c:cat>
          <c:val>
            <c:numRef>
              <c:f>'Graphs - low'!$AK$34:$AO$34</c:f>
              <c:numCache>
                <c:formatCode>0</c:formatCode>
                <c:ptCount val="5"/>
                <c:pt idx="0">
                  <c:v>92</c:v>
                </c:pt>
                <c:pt idx="1">
                  <c:v>86.802939369579249</c:v>
                </c:pt>
                <c:pt idx="2">
                  <c:v>122.47137783018459</c:v>
                </c:pt>
                <c:pt idx="3">
                  <c:v>147.56291751019131</c:v>
                </c:pt>
                <c:pt idx="4">
                  <c:v>270.80122012140919</c:v>
                </c:pt>
              </c:numCache>
            </c:numRef>
          </c:val>
          <c:smooth val="0"/>
        </c:ser>
        <c:ser>
          <c:idx val="0"/>
          <c:order val="2"/>
          <c:tx>
            <c:strRef>
              <c:f>'Graphs - low'!$AJ$35</c:f>
              <c:strCache>
                <c:ptCount val="1"/>
                <c:pt idx="0">
                  <c:v>Moderate Financing</c:v>
                </c:pt>
              </c:strCache>
            </c:strRef>
          </c:tx>
          <c:marker>
            <c:symbol val="none"/>
          </c:marker>
          <c:cat>
            <c:numRef>
              <c:f>'Graphs - low'!$AK$32:$AO$32</c:f>
              <c:numCache>
                <c:formatCode>General</c:formatCode>
                <c:ptCount val="5"/>
                <c:pt idx="0">
                  <c:v>2016</c:v>
                </c:pt>
                <c:pt idx="1">
                  <c:v>2017</c:v>
                </c:pt>
                <c:pt idx="2">
                  <c:v>2027</c:v>
                </c:pt>
                <c:pt idx="3">
                  <c:v>2037</c:v>
                </c:pt>
                <c:pt idx="4">
                  <c:v>2047</c:v>
                </c:pt>
              </c:numCache>
            </c:numRef>
          </c:cat>
          <c:val>
            <c:numRef>
              <c:f>'Graphs - low'!$AK$35:$AO$35</c:f>
              <c:numCache>
                <c:formatCode>0</c:formatCode>
                <c:ptCount val="5"/>
                <c:pt idx="0">
                  <c:v>92</c:v>
                </c:pt>
                <c:pt idx="1">
                  <c:v>83.971133708429548</c:v>
                </c:pt>
                <c:pt idx="2">
                  <c:v>118.9951129863713</c:v>
                </c:pt>
                <c:pt idx="3">
                  <c:v>156.51146337148879</c:v>
                </c:pt>
                <c:pt idx="4">
                  <c:v>270.80122012140919</c:v>
                </c:pt>
              </c:numCache>
            </c:numRef>
          </c:val>
          <c:smooth val="0"/>
        </c:ser>
        <c:ser>
          <c:idx val="3"/>
          <c:order val="3"/>
          <c:tx>
            <c:strRef>
              <c:f>'Graphs - low'!$AJ$36</c:f>
              <c:strCache>
                <c:ptCount val="1"/>
                <c:pt idx="0">
                  <c:v>High Financing</c:v>
                </c:pt>
              </c:strCache>
            </c:strRef>
          </c:tx>
          <c:marker>
            <c:symbol val="none"/>
          </c:marker>
          <c:cat>
            <c:numRef>
              <c:f>'Graphs - low'!$AK$32:$AO$32</c:f>
              <c:numCache>
                <c:formatCode>General</c:formatCode>
                <c:ptCount val="5"/>
                <c:pt idx="0">
                  <c:v>2016</c:v>
                </c:pt>
                <c:pt idx="1">
                  <c:v>2017</c:v>
                </c:pt>
                <c:pt idx="2">
                  <c:v>2027</c:v>
                </c:pt>
                <c:pt idx="3">
                  <c:v>2037</c:v>
                </c:pt>
                <c:pt idx="4">
                  <c:v>2047</c:v>
                </c:pt>
              </c:numCache>
            </c:numRef>
          </c:cat>
          <c:val>
            <c:numRef>
              <c:f>'Graphs - low'!$AK$36:$AO$36</c:f>
              <c:numCache>
                <c:formatCode>0</c:formatCode>
                <c:ptCount val="5"/>
                <c:pt idx="0">
                  <c:v>92</c:v>
                </c:pt>
                <c:pt idx="1">
                  <c:v>78.140743627809712</c:v>
                </c:pt>
                <c:pt idx="2">
                  <c:v>111.8378492161066</c:v>
                </c:pt>
                <c:pt idx="3">
                  <c:v>176.53319149466981</c:v>
                </c:pt>
                <c:pt idx="4">
                  <c:v>270.80122012140919</c:v>
                </c:pt>
              </c:numCache>
            </c:numRef>
          </c:val>
          <c:smooth val="0"/>
        </c:ser>
        <c:dLbls>
          <c:showLegendKey val="0"/>
          <c:showVal val="0"/>
          <c:showCatName val="0"/>
          <c:showSerName val="0"/>
          <c:showPercent val="0"/>
          <c:showBubbleSize val="0"/>
        </c:dLbls>
        <c:smooth val="0"/>
        <c:axId val="574251840"/>
        <c:axId val="574255760"/>
      </c:lineChart>
      <c:catAx>
        <c:axId val="574251840"/>
        <c:scaling>
          <c:orientation val="minMax"/>
        </c:scaling>
        <c:delete val="0"/>
        <c:axPos val="b"/>
        <c:numFmt formatCode="General" sourceLinked="1"/>
        <c:majorTickMark val="none"/>
        <c:minorTickMark val="none"/>
        <c:tickLblPos val="nextTo"/>
        <c:txPr>
          <a:bodyPr/>
          <a:lstStyle/>
          <a:p>
            <a:pPr>
              <a:defRPr sz="1050"/>
            </a:pPr>
            <a:endParaRPr lang="en-US"/>
          </a:p>
        </c:txPr>
        <c:crossAx val="574255760"/>
        <c:crosses val="autoZero"/>
        <c:auto val="1"/>
        <c:lblAlgn val="ctr"/>
        <c:lblOffset val="100"/>
        <c:noMultiLvlLbl val="0"/>
      </c:catAx>
      <c:valAx>
        <c:axId val="574255760"/>
        <c:scaling>
          <c:orientation val="minMax"/>
          <c:max val="300"/>
          <c:min val="60"/>
        </c:scaling>
        <c:delete val="0"/>
        <c:axPos val="l"/>
        <c:majorGridlines>
          <c:spPr>
            <a:ln>
              <a:noFill/>
            </a:ln>
          </c:spPr>
        </c:majorGridlines>
        <c:numFmt formatCode="0" sourceLinked="1"/>
        <c:majorTickMark val="none"/>
        <c:minorTickMark val="none"/>
        <c:tickLblPos val="nextTo"/>
        <c:txPr>
          <a:bodyPr/>
          <a:lstStyle/>
          <a:p>
            <a:pPr>
              <a:defRPr sz="1050"/>
            </a:pPr>
            <a:endParaRPr lang="en-US"/>
          </a:p>
        </c:txPr>
        <c:crossAx val="574251840"/>
        <c:crosses val="autoZero"/>
        <c:crossBetween val="between"/>
        <c:majorUnit val="40"/>
      </c:valAx>
      <c:dTable>
        <c:showHorzBorder val="1"/>
        <c:showVertBorder val="1"/>
        <c:showOutline val="1"/>
        <c:showKeys val="1"/>
      </c:dTable>
    </c:plotArea>
    <c:plotVisOnly val="1"/>
    <c:dispBlanksAs val="gap"/>
    <c:showDLblsOverMax val="0"/>
  </c:chart>
  <c:spPr>
    <a:ln>
      <a:noFill/>
    </a:ln>
  </c:spPr>
  <c:externalData r:id="rId2">
    <c:autoUpdate val="0"/>
  </c:externalData>
  <c:userShapes r:id="rId3"/>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049459726625101"/>
          <c:y val="0.1587558549419"/>
          <c:w val="0.81826873913488096"/>
          <c:h val="0.54933809142734003"/>
        </c:manualLayout>
      </c:layout>
      <c:barChart>
        <c:barDir val="col"/>
        <c:grouping val="clustered"/>
        <c:varyColors val="0"/>
        <c:ser>
          <c:idx val="1"/>
          <c:order val="0"/>
          <c:tx>
            <c:strRef>
              <c:f>'Graphs - Opt7'!$B$34</c:f>
              <c:strCache>
                <c:ptCount val="1"/>
                <c:pt idx="0">
                  <c:v>Status Quo</c:v>
                </c:pt>
              </c:strCache>
            </c:strRef>
          </c:tx>
          <c:spPr>
            <a:solidFill>
              <a:schemeClr val="tx1">
                <a:lumMod val="85000"/>
                <a:lumOff val="15000"/>
              </a:schemeClr>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Opt7'!$C$33:$F$33</c:f>
              <c:numCache>
                <c:formatCode>General</c:formatCode>
                <c:ptCount val="4"/>
                <c:pt idx="0">
                  <c:v>2017</c:v>
                </c:pt>
                <c:pt idx="1">
                  <c:v>2027</c:v>
                </c:pt>
                <c:pt idx="2">
                  <c:v>2037</c:v>
                </c:pt>
                <c:pt idx="3">
                  <c:v>2047</c:v>
                </c:pt>
              </c:numCache>
            </c:numRef>
          </c:cat>
          <c:val>
            <c:numRef>
              <c:f>'Graphs - Opt7'!$C$34:$F$34</c:f>
              <c:numCache>
                <c:formatCode>0</c:formatCode>
                <c:ptCount val="4"/>
                <c:pt idx="0">
                  <c:v>98.457951024590912</c:v>
                </c:pt>
                <c:pt idx="1">
                  <c:v>119.08416403948981</c:v>
                </c:pt>
                <c:pt idx="2">
                  <c:v>147.5629175101912</c:v>
                </c:pt>
                <c:pt idx="3">
                  <c:v>270.80122012140902</c:v>
                </c:pt>
              </c:numCache>
            </c:numRef>
          </c:val>
        </c:ser>
        <c:ser>
          <c:idx val="2"/>
          <c:order val="1"/>
          <c:tx>
            <c:strRef>
              <c:f>'Graphs - Opt7'!$B$35</c:f>
              <c:strCache>
                <c:ptCount val="1"/>
                <c:pt idx="0">
                  <c:v>Scenario - 25 year financing</c:v>
                </c:pt>
              </c:strCache>
            </c:strRef>
          </c:tx>
          <c:spPr>
            <a:solidFill>
              <a:schemeClr val="accent3"/>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Opt7'!$C$33:$F$33</c:f>
              <c:numCache>
                <c:formatCode>General</c:formatCode>
                <c:ptCount val="4"/>
                <c:pt idx="0">
                  <c:v>2017</c:v>
                </c:pt>
                <c:pt idx="1">
                  <c:v>2027</c:v>
                </c:pt>
                <c:pt idx="2">
                  <c:v>2037</c:v>
                </c:pt>
                <c:pt idx="3">
                  <c:v>2047</c:v>
                </c:pt>
              </c:numCache>
            </c:numRef>
          </c:cat>
          <c:val>
            <c:numRef>
              <c:f>'Graphs - Opt7'!$C$35:$F$35</c:f>
              <c:numCache>
                <c:formatCode>0</c:formatCode>
                <c:ptCount val="4"/>
                <c:pt idx="0">
                  <c:v>83.971133708429548</c:v>
                </c:pt>
                <c:pt idx="1">
                  <c:v>118.9951129863713</c:v>
                </c:pt>
                <c:pt idx="2">
                  <c:v>156.51146337148879</c:v>
                </c:pt>
                <c:pt idx="3">
                  <c:v>270.80122012140919</c:v>
                </c:pt>
              </c:numCache>
            </c:numRef>
          </c:val>
        </c:ser>
        <c:ser>
          <c:idx val="3"/>
          <c:order val="2"/>
          <c:tx>
            <c:strRef>
              <c:f>'Graphs - Opt7'!$B$36</c:f>
              <c:strCache>
                <c:ptCount val="1"/>
                <c:pt idx="0">
                  <c:v>Scenario - 30 year financing</c:v>
                </c:pt>
              </c:strCache>
            </c:strRef>
          </c:tx>
          <c:spPr>
            <a:solidFill>
              <a:srgbClr val="C00000"/>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Opt7'!$C$33:$F$33</c:f>
              <c:numCache>
                <c:formatCode>General</c:formatCode>
                <c:ptCount val="4"/>
                <c:pt idx="0">
                  <c:v>2017</c:v>
                </c:pt>
                <c:pt idx="1">
                  <c:v>2027</c:v>
                </c:pt>
                <c:pt idx="2">
                  <c:v>2037</c:v>
                </c:pt>
                <c:pt idx="3">
                  <c:v>2047</c:v>
                </c:pt>
              </c:numCache>
            </c:numRef>
          </c:cat>
          <c:val>
            <c:numRef>
              <c:f>'Graphs - Opt7'!$C$36:$F$36</c:f>
              <c:numCache>
                <c:formatCode>0</c:formatCode>
                <c:ptCount val="4"/>
                <c:pt idx="0">
                  <c:v>82.950086178168576</c:v>
                </c:pt>
                <c:pt idx="1">
                  <c:v>117.74169659484259</c:v>
                </c:pt>
                <c:pt idx="2">
                  <c:v>156.51146337148879</c:v>
                </c:pt>
                <c:pt idx="3">
                  <c:v>279.34822866841768</c:v>
                </c:pt>
              </c:numCache>
            </c:numRef>
          </c:val>
        </c:ser>
        <c:dLbls>
          <c:showLegendKey val="0"/>
          <c:showVal val="0"/>
          <c:showCatName val="0"/>
          <c:showSerName val="0"/>
          <c:showPercent val="0"/>
          <c:showBubbleSize val="0"/>
        </c:dLbls>
        <c:gapWidth val="150"/>
        <c:axId val="574255368"/>
        <c:axId val="574252624"/>
      </c:barChart>
      <c:catAx>
        <c:axId val="574255368"/>
        <c:scaling>
          <c:orientation val="minMax"/>
        </c:scaling>
        <c:delete val="0"/>
        <c:axPos val="b"/>
        <c:numFmt formatCode="General" sourceLinked="1"/>
        <c:majorTickMark val="out"/>
        <c:minorTickMark val="none"/>
        <c:tickLblPos val="nextTo"/>
        <c:crossAx val="574252624"/>
        <c:crosses val="autoZero"/>
        <c:auto val="1"/>
        <c:lblAlgn val="ctr"/>
        <c:lblOffset val="100"/>
        <c:noMultiLvlLbl val="0"/>
      </c:catAx>
      <c:valAx>
        <c:axId val="574252624"/>
        <c:scaling>
          <c:orientation val="minMax"/>
        </c:scaling>
        <c:delete val="0"/>
        <c:axPos val="l"/>
        <c:majorGridlines>
          <c:spPr>
            <a:ln>
              <a:noFill/>
            </a:ln>
          </c:spPr>
        </c:majorGridlines>
        <c:numFmt formatCode="0" sourceLinked="1"/>
        <c:majorTickMark val="out"/>
        <c:minorTickMark val="none"/>
        <c:tickLblPos val="nextTo"/>
        <c:crossAx val="574255368"/>
        <c:crosses val="autoZero"/>
        <c:crossBetween val="between"/>
      </c:valAx>
    </c:plotArea>
    <c:legend>
      <c:legendPos val="r"/>
      <c:layout>
        <c:manualLayout>
          <c:xMode val="edge"/>
          <c:yMode val="edge"/>
          <c:x val="0.13063932633420799"/>
          <c:y val="0.82292249927092398"/>
          <c:w val="0.83880511811023595"/>
          <c:h val="0.17359944590259599"/>
        </c:manualLayout>
      </c:layout>
      <c:overlay val="0"/>
    </c:legend>
    <c:plotVisOnly val="1"/>
    <c:dispBlanksAs val="gap"/>
    <c:showDLblsOverMax val="0"/>
  </c:chart>
  <c:spPr>
    <a:ln>
      <a:noFill/>
    </a:ln>
  </c:spPr>
  <c:externalData r:id="rId2">
    <c:autoUpdate val="0"/>
  </c:externalData>
  <c:userShapes r:id="rId3"/>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049459726625101"/>
          <c:y val="0.1587558549419"/>
          <c:w val="0.813939734805877"/>
          <c:h val="0.54933809142734003"/>
        </c:manualLayout>
      </c:layout>
      <c:barChart>
        <c:barDir val="col"/>
        <c:grouping val="clustered"/>
        <c:varyColors val="0"/>
        <c:ser>
          <c:idx val="2"/>
          <c:order val="0"/>
          <c:tx>
            <c:strRef>
              <c:f>'Graphs - Opt7'!$B$39</c:f>
              <c:strCache>
                <c:ptCount val="1"/>
                <c:pt idx="0">
                  <c:v>Status Quo</c:v>
                </c:pt>
              </c:strCache>
            </c:strRef>
          </c:tx>
          <c:spPr>
            <a:solidFill>
              <a:schemeClr val="tx1">
                <a:lumMod val="85000"/>
                <a:lumOff val="15000"/>
              </a:schemeClr>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Opt7'!$C$38:$F$38</c:f>
              <c:numCache>
                <c:formatCode>General</c:formatCode>
                <c:ptCount val="4"/>
                <c:pt idx="0">
                  <c:v>2017</c:v>
                </c:pt>
                <c:pt idx="1">
                  <c:v>2027</c:v>
                </c:pt>
                <c:pt idx="2">
                  <c:v>2037</c:v>
                </c:pt>
                <c:pt idx="3">
                  <c:v>2047</c:v>
                </c:pt>
              </c:numCache>
            </c:numRef>
          </c:cat>
          <c:val>
            <c:numRef>
              <c:f>'Graphs - Opt7'!$C$39:$F$39</c:f>
              <c:numCache>
                <c:formatCode>0</c:formatCode>
                <c:ptCount val="4"/>
                <c:pt idx="0">
                  <c:v>67.071638067293947</c:v>
                </c:pt>
                <c:pt idx="1">
                  <c:v>88.038770321257346</c:v>
                </c:pt>
                <c:pt idx="2">
                  <c:v>127.7385467237121</c:v>
                </c:pt>
                <c:pt idx="3">
                  <c:v>247.0814556201519</c:v>
                </c:pt>
              </c:numCache>
            </c:numRef>
          </c:val>
        </c:ser>
        <c:ser>
          <c:idx val="3"/>
          <c:order val="1"/>
          <c:tx>
            <c:strRef>
              <c:f>'Graphs - Opt7'!$B$40</c:f>
              <c:strCache>
                <c:ptCount val="1"/>
                <c:pt idx="0">
                  <c:v>Scenario - 25 year financing</c:v>
                </c:pt>
              </c:strCache>
            </c:strRef>
          </c:tx>
          <c:spPr>
            <a:solidFill>
              <a:schemeClr val="accent3"/>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Opt7'!$C$38:$F$38</c:f>
              <c:numCache>
                <c:formatCode>General</c:formatCode>
                <c:ptCount val="4"/>
                <c:pt idx="0">
                  <c:v>2017</c:v>
                </c:pt>
                <c:pt idx="1">
                  <c:v>2027</c:v>
                </c:pt>
                <c:pt idx="2">
                  <c:v>2037</c:v>
                </c:pt>
                <c:pt idx="3">
                  <c:v>2047</c:v>
                </c:pt>
              </c:numCache>
            </c:numRef>
          </c:cat>
          <c:val>
            <c:numRef>
              <c:f>'Graphs - Opt7'!$C$40:$F$40</c:f>
              <c:numCache>
                <c:formatCode>0</c:formatCode>
                <c:ptCount val="4"/>
                <c:pt idx="0">
                  <c:v>61.529430662822243</c:v>
                </c:pt>
                <c:pt idx="1">
                  <c:v>88.004702147744837</c:v>
                </c:pt>
                <c:pt idx="2">
                  <c:v>131.161983083085</c:v>
                </c:pt>
                <c:pt idx="3">
                  <c:v>247.0814556201521</c:v>
                </c:pt>
              </c:numCache>
            </c:numRef>
          </c:val>
        </c:ser>
        <c:ser>
          <c:idx val="0"/>
          <c:order val="2"/>
          <c:tx>
            <c:strRef>
              <c:f>'Graphs - Opt7'!$B$41</c:f>
              <c:strCache>
                <c:ptCount val="1"/>
                <c:pt idx="0">
                  <c:v>Scenario - 30 year financing</c:v>
                </c:pt>
              </c:strCache>
            </c:strRef>
          </c:tx>
          <c:spPr>
            <a:solidFill>
              <a:srgbClr val="C00000"/>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Opt7'!$C$38:$F$38</c:f>
              <c:numCache>
                <c:formatCode>General</c:formatCode>
                <c:ptCount val="4"/>
                <c:pt idx="0">
                  <c:v>2017</c:v>
                </c:pt>
                <c:pt idx="1">
                  <c:v>2027</c:v>
                </c:pt>
                <c:pt idx="2">
                  <c:v>2037</c:v>
                </c:pt>
                <c:pt idx="3">
                  <c:v>2047</c:v>
                </c:pt>
              </c:numCache>
            </c:numRef>
          </c:cat>
          <c:val>
            <c:numRef>
              <c:f>'Graphs - Opt7'!$C$41:$F$41</c:f>
              <c:numCache>
                <c:formatCode>0</c:formatCode>
                <c:ptCount val="4"/>
                <c:pt idx="0">
                  <c:v>61.138809516780931</c:v>
                </c:pt>
                <c:pt idx="1">
                  <c:v>87.525183875759282</c:v>
                </c:pt>
                <c:pt idx="2">
                  <c:v>131.161983083085</c:v>
                </c:pt>
                <c:pt idx="3">
                  <c:v>250.35127624545061</c:v>
                </c:pt>
              </c:numCache>
            </c:numRef>
          </c:val>
        </c:ser>
        <c:dLbls>
          <c:showLegendKey val="0"/>
          <c:showVal val="0"/>
          <c:showCatName val="0"/>
          <c:showSerName val="0"/>
          <c:showPercent val="0"/>
          <c:showBubbleSize val="0"/>
        </c:dLbls>
        <c:gapWidth val="150"/>
        <c:axId val="574251056"/>
        <c:axId val="574254584"/>
      </c:barChart>
      <c:catAx>
        <c:axId val="574251056"/>
        <c:scaling>
          <c:orientation val="minMax"/>
        </c:scaling>
        <c:delete val="0"/>
        <c:axPos val="b"/>
        <c:numFmt formatCode="General" sourceLinked="1"/>
        <c:majorTickMark val="out"/>
        <c:minorTickMark val="none"/>
        <c:tickLblPos val="nextTo"/>
        <c:crossAx val="574254584"/>
        <c:crosses val="autoZero"/>
        <c:auto val="1"/>
        <c:lblAlgn val="ctr"/>
        <c:lblOffset val="100"/>
        <c:noMultiLvlLbl val="0"/>
      </c:catAx>
      <c:valAx>
        <c:axId val="574254584"/>
        <c:scaling>
          <c:orientation val="minMax"/>
        </c:scaling>
        <c:delete val="0"/>
        <c:axPos val="l"/>
        <c:majorGridlines>
          <c:spPr>
            <a:ln>
              <a:noFill/>
            </a:ln>
          </c:spPr>
        </c:majorGridlines>
        <c:numFmt formatCode="0" sourceLinked="1"/>
        <c:majorTickMark val="out"/>
        <c:minorTickMark val="none"/>
        <c:tickLblPos val="nextTo"/>
        <c:crossAx val="574251056"/>
        <c:crosses val="autoZero"/>
        <c:crossBetween val="between"/>
      </c:valAx>
    </c:plotArea>
    <c:legend>
      <c:legendPos val="r"/>
      <c:layout>
        <c:manualLayout>
          <c:xMode val="edge"/>
          <c:yMode val="edge"/>
          <c:x val="0.13063932633420799"/>
          <c:y val="0.82292249927092398"/>
          <c:w val="0.85253127449977895"/>
          <c:h val="0.17707761788255399"/>
        </c:manualLayout>
      </c:layout>
      <c:overlay val="0"/>
    </c:legend>
    <c:plotVisOnly val="1"/>
    <c:dispBlanksAs val="gap"/>
    <c:showDLblsOverMax val="0"/>
  </c:chart>
  <c:spPr>
    <a:ln>
      <a:noFill/>
    </a:ln>
  </c:spPr>
  <c:externalData r:id="rId2">
    <c:autoUpdate val="0"/>
  </c:externalData>
  <c:userShapes r:id="rId3"/>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049459726625101"/>
          <c:y val="0.1587558549419"/>
          <c:w val="0.813939734805877"/>
          <c:h val="0.54933809142734003"/>
        </c:manualLayout>
      </c:layout>
      <c:barChart>
        <c:barDir val="col"/>
        <c:grouping val="clustered"/>
        <c:varyColors val="0"/>
        <c:ser>
          <c:idx val="3"/>
          <c:order val="0"/>
          <c:tx>
            <c:strRef>
              <c:f>'Graphs - Opt7'!$B$44</c:f>
              <c:strCache>
                <c:ptCount val="1"/>
                <c:pt idx="0">
                  <c:v>Status Quo</c:v>
                </c:pt>
              </c:strCache>
            </c:strRef>
          </c:tx>
          <c:spPr>
            <a:solidFill>
              <a:schemeClr val="tx1">
                <a:lumMod val="85000"/>
                <a:lumOff val="15000"/>
              </a:schemeClr>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Opt7'!$C$43:$F$43</c:f>
              <c:numCache>
                <c:formatCode>General</c:formatCode>
                <c:ptCount val="4"/>
                <c:pt idx="0">
                  <c:v>2017</c:v>
                </c:pt>
                <c:pt idx="1">
                  <c:v>2027</c:v>
                </c:pt>
                <c:pt idx="2">
                  <c:v>2037</c:v>
                </c:pt>
                <c:pt idx="3">
                  <c:v>2047</c:v>
                </c:pt>
              </c:numCache>
            </c:numRef>
          </c:cat>
          <c:val>
            <c:numRef>
              <c:f>'Graphs - Opt7'!$C$44:$F$44</c:f>
              <c:numCache>
                <c:formatCode>0</c:formatCode>
                <c:ptCount val="4"/>
                <c:pt idx="0">
                  <c:v>114.0317324251925</c:v>
                </c:pt>
                <c:pt idx="1">
                  <c:v>134.0130743581949</c:v>
                </c:pt>
                <c:pt idx="2">
                  <c:v>155.89328039374001</c:v>
                </c:pt>
                <c:pt idx="3">
                  <c:v>278.8090356316473</c:v>
                </c:pt>
              </c:numCache>
            </c:numRef>
          </c:val>
        </c:ser>
        <c:ser>
          <c:idx val="0"/>
          <c:order val="1"/>
          <c:tx>
            <c:strRef>
              <c:f>'Graphs - Opt7'!$B$45</c:f>
              <c:strCache>
                <c:ptCount val="1"/>
                <c:pt idx="0">
                  <c:v>Scenario - 25 year financing</c:v>
                </c:pt>
              </c:strCache>
            </c:strRef>
          </c:tx>
          <c:spPr>
            <a:solidFill>
              <a:schemeClr val="accent3"/>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Opt7'!$C$43:$F$43</c:f>
              <c:numCache>
                <c:formatCode>General</c:formatCode>
                <c:ptCount val="4"/>
                <c:pt idx="0">
                  <c:v>2017</c:v>
                </c:pt>
                <c:pt idx="1">
                  <c:v>2027</c:v>
                </c:pt>
                <c:pt idx="2">
                  <c:v>2037</c:v>
                </c:pt>
                <c:pt idx="3">
                  <c:v>2047</c:v>
                </c:pt>
              </c:numCache>
            </c:numRef>
          </c:cat>
          <c:val>
            <c:numRef>
              <c:f>'Graphs - Opt7'!$C$45:$F$45</c:f>
              <c:numCache>
                <c:formatCode>0</c:formatCode>
                <c:ptCount val="4"/>
                <c:pt idx="0">
                  <c:v>94.971989311113205</c:v>
                </c:pt>
                <c:pt idx="1">
                  <c:v>133.8959133448794</c:v>
                </c:pt>
                <c:pt idx="2">
                  <c:v>167.66653476967659</c:v>
                </c:pt>
                <c:pt idx="3">
                  <c:v>278.80903563164759</c:v>
                </c:pt>
              </c:numCache>
            </c:numRef>
          </c:val>
        </c:ser>
        <c:ser>
          <c:idx val="1"/>
          <c:order val="2"/>
          <c:tx>
            <c:strRef>
              <c:f>'Graphs - Opt7'!$B$46</c:f>
              <c:strCache>
                <c:ptCount val="1"/>
                <c:pt idx="0">
                  <c:v>Scenario - 30 year financing</c:v>
                </c:pt>
              </c:strCache>
            </c:strRef>
          </c:tx>
          <c:spPr>
            <a:solidFill>
              <a:srgbClr val="C00000"/>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Opt7'!$C$43:$F$43</c:f>
              <c:numCache>
                <c:formatCode>General</c:formatCode>
                <c:ptCount val="4"/>
                <c:pt idx="0">
                  <c:v>2017</c:v>
                </c:pt>
                <c:pt idx="1">
                  <c:v>2027</c:v>
                </c:pt>
                <c:pt idx="2">
                  <c:v>2037</c:v>
                </c:pt>
                <c:pt idx="3">
                  <c:v>2047</c:v>
                </c:pt>
              </c:numCache>
            </c:numRef>
          </c:cat>
          <c:val>
            <c:numRef>
              <c:f>'Graphs - Opt7'!$C$46:$F$46</c:f>
              <c:numCache>
                <c:formatCode>0</c:formatCode>
                <c:ptCount val="4"/>
                <c:pt idx="0">
                  <c:v>93.628636716176374</c:v>
                </c:pt>
                <c:pt idx="1">
                  <c:v>132.24684206054269</c:v>
                </c:pt>
                <c:pt idx="2">
                  <c:v>167.66653476967659</c:v>
                </c:pt>
                <c:pt idx="3">
                  <c:v>290.05400295225343</c:v>
                </c:pt>
              </c:numCache>
            </c:numRef>
          </c:val>
        </c:ser>
        <c:dLbls>
          <c:showLegendKey val="0"/>
          <c:showVal val="0"/>
          <c:showCatName val="0"/>
          <c:showSerName val="0"/>
          <c:showPercent val="0"/>
          <c:showBubbleSize val="0"/>
        </c:dLbls>
        <c:gapWidth val="150"/>
        <c:axId val="574253408"/>
        <c:axId val="574253800"/>
      </c:barChart>
      <c:catAx>
        <c:axId val="574253408"/>
        <c:scaling>
          <c:orientation val="minMax"/>
        </c:scaling>
        <c:delete val="0"/>
        <c:axPos val="b"/>
        <c:numFmt formatCode="General" sourceLinked="1"/>
        <c:majorTickMark val="out"/>
        <c:minorTickMark val="none"/>
        <c:tickLblPos val="nextTo"/>
        <c:crossAx val="574253800"/>
        <c:crosses val="autoZero"/>
        <c:auto val="1"/>
        <c:lblAlgn val="ctr"/>
        <c:lblOffset val="100"/>
        <c:noMultiLvlLbl val="0"/>
      </c:catAx>
      <c:valAx>
        <c:axId val="574253800"/>
        <c:scaling>
          <c:orientation val="minMax"/>
          <c:max val="300"/>
        </c:scaling>
        <c:delete val="0"/>
        <c:axPos val="l"/>
        <c:majorGridlines>
          <c:spPr>
            <a:ln>
              <a:noFill/>
            </a:ln>
          </c:spPr>
        </c:majorGridlines>
        <c:numFmt formatCode="0" sourceLinked="1"/>
        <c:majorTickMark val="out"/>
        <c:minorTickMark val="none"/>
        <c:tickLblPos val="nextTo"/>
        <c:crossAx val="574253408"/>
        <c:crosses val="autoZero"/>
        <c:crossBetween val="between"/>
      </c:valAx>
    </c:plotArea>
    <c:legend>
      <c:legendPos val="r"/>
      <c:layout>
        <c:manualLayout>
          <c:xMode val="edge"/>
          <c:yMode val="edge"/>
          <c:x val="0.13063932633420799"/>
          <c:y val="0.82292249927092398"/>
          <c:w val="0.835215257183761"/>
          <c:h val="0.17707761788255399"/>
        </c:manualLayout>
      </c:layout>
      <c:overlay val="0"/>
    </c:legend>
    <c:plotVisOnly val="1"/>
    <c:dispBlanksAs val="gap"/>
    <c:showDLblsOverMax val="0"/>
  </c:chart>
  <c:spPr>
    <a:ln>
      <a:noFill/>
    </a:ln>
  </c:spPr>
  <c:externalData r:id="rId2">
    <c:autoUpdate val="0"/>
  </c:externalData>
  <c:userShapes r:id="rId3"/>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040767075263238"/>
          <c:y val="0"/>
          <c:w val="0.51687929736202154"/>
          <c:h val="0.86841517180089567"/>
        </c:manualLayout>
      </c:layout>
      <c:pieChart>
        <c:varyColors val="1"/>
        <c:ser>
          <c:idx val="1"/>
          <c:order val="1"/>
          <c:dLbls>
            <c:dLbl>
              <c:idx val="0"/>
              <c:layout>
                <c:manualLayout>
                  <c:x val="-0.19516499800675741"/>
                  <c:y val="-0.242504290098492"/>
                </c:manualLayout>
              </c:layout>
              <c:spPr/>
              <c:txPr>
                <a:bodyPr/>
                <a:lstStyle/>
                <a:p>
                  <a:pPr>
                    <a:defRPr sz="700" b="1"/>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435855892555148"/>
                      <c:h val="0.21186919187807887"/>
                    </c:manualLayout>
                  </c15:layout>
                </c:ext>
              </c:extLst>
            </c:dLbl>
            <c:dLbl>
              <c:idx val="1"/>
              <c:layout>
                <c:manualLayout>
                  <c:x val="2.8005330562399386E-2"/>
                  <c:y val="3.2096535191043211E-2"/>
                </c:manualLayout>
              </c:layout>
              <c:tx>
                <c:rich>
                  <a:bodyPr/>
                  <a:lstStyle/>
                  <a:p>
                    <a:pPr>
                      <a:defRPr sz="600" b="1"/>
                    </a:pPr>
                    <a:r>
                      <a:rPr lang="en-US" sz="600" dirty="0"/>
                      <a:t>Transmission
20%</a:t>
                    </a:r>
                  </a:p>
                </c:rich>
              </c:tx>
              <c:spPr>
                <a:noFill/>
                <a:ln>
                  <a:noFill/>
                </a:ln>
                <a:effectLst/>
              </c:spPr>
              <c:showLegendKey val="0"/>
              <c:showVal val="0"/>
              <c:showCatName val="1"/>
              <c:showSerName val="0"/>
              <c:showPercent val="1"/>
              <c:showBubbleSize val="0"/>
              <c:extLst>
                <c:ext xmlns:c15="http://schemas.microsoft.com/office/drawing/2012/chart" uri="{CE6537A1-D6FC-4f65-9D91-7224C49458BB}">
                  <c15:layout>
                    <c:manualLayout>
                      <c:w val="0.26482829068375113"/>
                      <c:h val="0.18786699760506922"/>
                    </c:manualLayout>
                  </c15:layout>
                </c:ext>
              </c:extLst>
            </c:dLbl>
            <c:dLbl>
              <c:idx val="2"/>
              <c:layout>
                <c:manualLayout>
                  <c:x val="5.6977311162957199E-2"/>
                  <c:y val="1.4025303618009835E-2"/>
                </c:manualLayout>
              </c:layout>
              <c:tx>
                <c:rich>
                  <a:bodyPr/>
                  <a:lstStyle/>
                  <a:p>
                    <a:pPr>
                      <a:defRPr sz="700" b="1"/>
                    </a:pPr>
                    <a:r>
                      <a:rPr lang="en-US" sz="700" dirty="0"/>
                      <a:t>Line Loss
6%</a:t>
                    </a:r>
                  </a:p>
                </c:rich>
              </c:tx>
              <c:spPr>
                <a:noFill/>
                <a:ln>
                  <a:noFill/>
                </a:ln>
                <a:effectLst/>
              </c:spPr>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800" b="1"/>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Sheet1!$A$6:$A$8</c:f>
              <c:strCache>
                <c:ptCount val="3"/>
                <c:pt idx="0">
                  <c:v>Distribution</c:v>
                </c:pt>
                <c:pt idx="1">
                  <c:v>Transmission</c:v>
                </c:pt>
                <c:pt idx="2">
                  <c:v>Line Loss</c:v>
                </c:pt>
              </c:strCache>
            </c:strRef>
          </c:cat>
          <c:val>
            <c:numRef>
              <c:f>Sheet1!$B$6:$B$8</c:f>
              <c:numCache>
                <c:formatCode>"$"#,##0.00</c:formatCode>
                <c:ptCount val="3"/>
                <c:pt idx="0">
                  <c:v>37.672500000000007</c:v>
                </c:pt>
                <c:pt idx="1">
                  <c:v>10.350060000000001</c:v>
                </c:pt>
                <c:pt idx="2">
                  <c:v>3.141198000000005</c:v>
                </c:pt>
              </c:numCache>
            </c:numRef>
          </c:val>
        </c:ser>
        <c:ser>
          <c:idx val="0"/>
          <c:order val="0"/>
          <c:dLbls>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Sheet1!$A$6:$A$8</c:f>
              <c:strCache>
                <c:ptCount val="3"/>
                <c:pt idx="0">
                  <c:v>Distribution</c:v>
                </c:pt>
                <c:pt idx="1">
                  <c:v>Transmission</c:v>
                </c:pt>
                <c:pt idx="2">
                  <c:v>Line Loss</c:v>
                </c:pt>
              </c:strCache>
            </c:strRef>
          </c:cat>
          <c:val>
            <c:numRef>
              <c:f>Sheet1!$B$6:$B$8</c:f>
              <c:numCache>
                <c:formatCode>"$"#,##0.00</c:formatCode>
                <c:ptCount val="3"/>
                <c:pt idx="0">
                  <c:v>37.672500000000007</c:v>
                </c:pt>
                <c:pt idx="1">
                  <c:v>10.350060000000001</c:v>
                </c:pt>
                <c:pt idx="2">
                  <c:v>3.141198000000005</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1"/>
          <c:y val="2.69074852868076E-2"/>
          <c:w val="0.83377146565848803"/>
          <c:h val="0.64858461272147605"/>
        </c:manualLayout>
      </c:layout>
      <c:lineChart>
        <c:grouping val="standard"/>
        <c:varyColors val="0"/>
        <c:ser>
          <c:idx val="4"/>
          <c:order val="0"/>
          <c:tx>
            <c:strRef>
              <c:f>'5. Delayed increase'!$B$55</c:f>
              <c:strCache>
                <c:ptCount val="1"/>
                <c:pt idx="0">
                  <c:v>Historical Values</c:v>
                </c:pt>
              </c:strCache>
            </c:strRef>
          </c:tx>
          <c:spPr>
            <a:ln w="38100">
              <a:solidFill>
                <a:schemeClr val="tx1"/>
              </a:solidFill>
              <a:prstDash val="dash"/>
            </a:ln>
          </c:spPr>
          <c:marker>
            <c:symbol val="none"/>
          </c:marker>
          <c:val>
            <c:numRef>
              <c:f>'5. Delayed increase'!$C$55:$AM$55</c:f>
              <c:numCache>
                <c:formatCode>0</c:formatCode>
                <c:ptCount val="37"/>
                <c:pt idx="0">
                  <c:v>123.51</c:v>
                </c:pt>
                <c:pt idx="1">
                  <c:v>135.65</c:v>
                </c:pt>
                <c:pt idx="2">
                  <c:v>155.58000000000001</c:v>
                </c:pt>
              </c:numCache>
            </c:numRef>
          </c:val>
          <c:smooth val="0"/>
        </c:ser>
        <c:ser>
          <c:idx val="0"/>
          <c:order val="1"/>
          <c:tx>
            <c:strRef>
              <c:f>'5. Delayed increase'!$B$56</c:f>
              <c:strCache>
                <c:ptCount val="1"/>
                <c:pt idx="0">
                  <c:v>IESO Forecast</c:v>
                </c:pt>
              </c:strCache>
            </c:strRef>
          </c:tx>
          <c:spPr>
            <a:ln w="38100">
              <a:solidFill>
                <a:sysClr val="windowText" lastClr="000000"/>
              </a:solidFill>
            </a:ln>
          </c:spPr>
          <c:marker>
            <c:symbol val="none"/>
          </c:marker>
          <c:cat>
            <c:numRef>
              <c:f>'5. Delayed increase'!$C$54:$AM$54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'5. Delayed increase'!$C$56:$AM$56</c:f>
              <c:numCache>
                <c:formatCode>General</c:formatCode>
                <c:ptCount val="37"/>
                <c:pt idx="3" formatCode="0">
                  <c:v>160.21813261808919</c:v>
                </c:pt>
                <c:pt idx="4" formatCode="0">
                  <c:v>162.76950298964931</c:v>
                </c:pt>
                <c:pt idx="5" formatCode="0">
                  <c:v>165.41420006702131</c:v>
                </c:pt>
                <c:pt idx="6" formatCode="0">
                  <c:v>175.9391363499598</c:v>
                </c:pt>
                <c:pt idx="7" formatCode="0">
                  <c:v>173.5952154449181</c:v>
                </c:pt>
                <c:pt idx="8" formatCode="0">
                  <c:v>176.9128598341332</c:v>
                </c:pt>
                <c:pt idx="9" formatCode="0">
                  <c:v>181.62400566574021</c:v>
                </c:pt>
                <c:pt idx="10" formatCode="0">
                  <c:v>184.27346390503419</c:v>
                </c:pt>
                <c:pt idx="11" formatCode="0">
                  <c:v>193.40059926022681</c:v>
                </c:pt>
                <c:pt idx="12" formatCode="0">
                  <c:v>188.34673981076381</c:v>
                </c:pt>
                <c:pt idx="13" formatCode="0">
                  <c:v>198.30087601824911</c:v>
                </c:pt>
                <c:pt idx="14" formatCode="0">
                  <c:v>198.7304092484664</c:v>
                </c:pt>
                <c:pt idx="15" formatCode="0">
                  <c:v>197.5053747643741</c:v>
                </c:pt>
                <c:pt idx="16" formatCode="0">
                  <c:v>199.74140225073609</c:v>
                </c:pt>
                <c:pt idx="17" formatCode="0">
                  <c:v>202.23608967519249</c:v>
                </c:pt>
                <c:pt idx="18" formatCode="0">
                  <c:v>204.56887182590941</c:v>
                </c:pt>
                <c:pt idx="19" formatCode="0">
                  <c:v>206.53005862045069</c:v>
                </c:pt>
                <c:pt idx="20" formatCode="0">
                  <c:v>207.93290009161959</c:v>
                </c:pt>
                <c:pt idx="21" formatCode="0">
                  <c:v>204.40973222330069</c:v>
                </c:pt>
              </c:numCache>
            </c:numRef>
          </c:val>
          <c:smooth val="0"/>
        </c:ser>
        <c:ser>
          <c:idx val="3"/>
          <c:order val="2"/>
          <c:tx>
            <c:strRef>
              <c:f>'5. Delayed increase'!$B$57</c:f>
              <c:strCache>
                <c:ptCount val="1"/>
                <c:pt idx="0">
                  <c:v>IESO Forecast Extrapolated</c:v>
                </c:pt>
              </c:strCache>
            </c:strRef>
          </c:tx>
          <c:spPr>
            <a:ln w="57150">
              <a:solidFill>
                <a:sysClr val="windowText" lastClr="000000"/>
              </a:solidFill>
              <a:prstDash val="sysDot"/>
            </a:ln>
          </c:spPr>
          <c:marker>
            <c:symbol val="none"/>
          </c:marker>
          <c:cat>
            <c:numRef>
              <c:f>'5. Delayed increase'!$C$54:$AM$54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'5. Delayed increase'!$C$57:$AM$57</c:f>
              <c:numCache>
                <c:formatCode>General</c:formatCode>
                <c:ptCount val="37"/>
                <c:pt idx="22" formatCode="0">
                  <c:v>205.24539319946729</c:v>
                </c:pt>
                <c:pt idx="23" formatCode="0">
                  <c:v>206.08447049666481</c:v>
                </c:pt>
                <c:pt idx="24" formatCode="0">
                  <c:v>206.92697808138141</c:v>
                </c:pt>
                <c:pt idx="25" formatCode="0">
                  <c:v>207.77292997720309</c:v>
                </c:pt>
                <c:pt idx="26" formatCode="0">
                  <c:v>208.62234026504629</c:v>
                </c:pt>
                <c:pt idx="27" formatCode="0">
                  <c:v>209.47522308339279</c:v>
                </c:pt>
                <c:pt idx="28" formatCode="0">
                  <c:v>210.33159262852459</c:v>
                </c:pt>
                <c:pt idx="29" formatCode="0">
                  <c:v>211.19146315476081</c:v>
                </c:pt>
                <c:pt idx="30" formatCode="0">
                  <c:v>212.0548489746941</c:v>
                </c:pt>
                <c:pt idx="31" formatCode="0">
                  <c:v>212.92176445942999</c:v>
                </c:pt>
                <c:pt idx="32" formatCode="0">
                  <c:v>213.7922240388246</c:v>
                </c:pt>
                <c:pt idx="33" formatCode="0">
                  <c:v>214.66624220172659</c:v>
                </c:pt>
                <c:pt idx="34" formatCode="0">
                  <c:v>215.54383349621719</c:v>
                </c:pt>
                <c:pt idx="35" formatCode="0">
                  <c:v>216.42501252985241</c:v>
                </c:pt>
                <c:pt idx="36" formatCode="0">
                  <c:v>217.30979396990631</c:v>
                </c:pt>
              </c:numCache>
            </c:numRef>
          </c:val>
          <c:smooth val="0"/>
        </c:ser>
        <c:ser>
          <c:idx val="1"/>
          <c:order val="3"/>
          <c:tx>
            <c:strRef>
              <c:f>'5. Delayed increase'!$B$59</c:f>
              <c:strCache>
                <c:ptCount val="1"/>
                <c:pt idx="0">
                  <c:v>25 year financing</c:v>
                </c:pt>
              </c:strCache>
            </c:strRef>
          </c:tx>
          <c:spPr>
            <a:ln>
              <a:solidFill>
                <a:schemeClr val="accent3">
                  <a:lumMod val="75000"/>
                </a:schemeClr>
              </a:solidFill>
            </a:ln>
          </c:spPr>
          <c:marker>
            <c:symbol val="none"/>
          </c:marker>
          <c:cat>
            <c:numRef>
              <c:f>'5. Delayed increase'!$C$54:$AM$54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'5. Delayed increase'!$C$59:$AM$59</c:f>
              <c:numCache>
                <c:formatCode>General</c:formatCode>
                <c:ptCount val="37"/>
                <c:pt idx="3" formatCode="0">
                  <c:v>153.7920506606024</c:v>
                </c:pt>
                <c:pt idx="4" formatCode="0">
                  <c:v>153.38403231331361</c:v>
                </c:pt>
                <c:pt idx="5" formatCode="0">
                  <c:v>153.42653842148701</c:v>
                </c:pt>
                <c:pt idx="6" formatCode="0">
                  <c:v>156.61737509234311</c:v>
                </c:pt>
                <c:pt idx="7" formatCode="0">
                  <c:v>163.28248972774529</c:v>
                </c:pt>
                <c:pt idx="8" formatCode="0">
                  <c:v>169.3347824582147</c:v>
                </c:pt>
                <c:pt idx="9" formatCode="0">
                  <c:v>178.0260424544432</c:v>
                </c:pt>
                <c:pt idx="10" formatCode="0">
                  <c:v>177.38790706542321</c:v>
                </c:pt>
                <c:pt idx="11" formatCode="0">
                  <c:v>191.56024012630269</c:v>
                </c:pt>
                <c:pt idx="12" formatCode="0">
                  <c:v>190.9219718765994</c:v>
                </c:pt>
                <c:pt idx="13" formatCode="0">
                  <c:v>197.23883460208609</c:v>
                </c:pt>
                <c:pt idx="14" formatCode="0">
                  <c:v>200.71262051490959</c:v>
                </c:pt>
                <c:pt idx="15" formatCode="0">
                  <c:v>206.1805402029882</c:v>
                </c:pt>
                <c:pt idx="16" formatCode="0">
                  <c:v>210.99843789801571</c:v>
                </c:pt>
                <c:pt idx="17" formatCode="0">
                  <c:v>213.49312532247211</c:v>
                </c:pt>
                <c:pt idx="18" formatCode="0">
                  <c:v>215.74773361452719</c:v>
                </c:pt>
                <c:pt idx="19" formatCode="0">
                  <c:v>217.63182481052641</c:v>
                </c:pt>
                <c:pt idx="20" formatCode="0">
                  <c:v>218.95862678724271</c:v>
                </c:pt>
                <c:pt idx="21" formatCode="0">
                  <c:v>215.2864626122263</c:v>
                </c:pt>
                <c:pt idx="22" formatCode="0">
                  <c:v>216.07703705295421</c:v>
                </c:pt>
                <c:pt idx="23" formatCode="0">
                  <c:v>216.87121470871551</c:v>
                </c:pt>
                <c:pt idx="24" formatCode="0">
                  <c:v>217.66900877128029</c:v>
                </c:pt>
                <c:pt idx="25" formatCode="0">
                  <c:v>218.47043249272741</c:v>
                </c:pt>
                <c:pt idx="26" formatCode="0">
                  <c:v>219.2754991856643</c:v>
                </c:pt>
                <c:pt idx="27" formatCode="0">
                  <c:v>220.08422222344859</c:v>
                </c:pt>
                <c:pt idx="28" formatCode="0">
                  <c:v>220.89661504041001</c:v>
                </c:pt>
                <c:pt idx="29" formatCode="0">
                  <c:v>211.19146315476081</c:v>
                </c:pt>
                <c:pt idx="30" formatCode="0">
                  <c:v>212.0548489746941</c:v>
                </c:pt>
                <c:pt idx="31" formatCode="0">
                  <c:v>212.92176445942999</c:v>
                </c:pt>
                <c:pt idx="32" formatCode="0">
                  <c:v>213.7922240388246</c:v>
                </c:pt>
                <c:pt idx="33" formatCode="0">
                  <c:v>214.66624220172659</c:v>
                </c:pt>
                <c:pt idx="34" formatCode="0">
                  <c:v>215.54383349621719</c:v>
                </c:pt>
                <c:pt idx="35" formatCode="0">
                  <c:v>216.42501252985241</c:v>
                </c:pt>
                <c:pt idx="36" formatCode="0">
                  <c:v>217.30979396990631</c:v>
                </c:pt>
              </c:numCache>
            </c:numRef>
          </c:val>
          <c:smooth val="0"/>
        </c:ser>
        <c:ser>
          <c:idx val="2"/>
          <c:order val="4"/>
          <c:tx>
            <c:strRef>
              <c:f>'5. Delayed increase'!$B$60</c:f>
              <c:strCache>
                <c:ptCount val="1"/>
                <c:pt idx="0">
                  <c:v>30 year financing</c:v>
                </c:pt>
              </c:strCache>
            </c:strRef>
          </c:tx>
          <c:spPr>
            <a:ln>
              <a:solidFill>
                <a:srgbClr val="FF0000"/>
              </a:solidFill>
            </a:ln>
          </c:spPr>
          <c:marker>
            <c:symbol val="none"/>
          </c:marker>
          <c:cat>
            <c:numRef>
              <c:f>'5. Delayed increase'!$C$54:$AM$54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'5. Delayed increase'!$C$60:$AM$60</c:f>
              <c:numCache>
                <c:formatCode>General</c:formatCode>
                <c:ptCount val="37"/>
                <c:pt idx="3" formatCode="0">
                  <c:v>152.2456723107542</c:v>
                </c:pt>
                <c:pt idx="4" formatCode="0">
                  <c:v>151.94868392898451</c:v>
                </c:pt>
                <c:pt idx="5" formatCode="0">
                  <c:v>152.08486572460109</c:v>
                </c:pt>
                <c:pt idx="6" formatCode="0">
                  <c:v>155.37203449509369</c:v>
                </c:pt>
                <c:pt idx="7" formatCode="0">
                  <c:v>161.99953984445881</c:v>
                </c:pt>
                <c:pt idx="8" formatCode="0">
                  <c:v>168.01308748845301</c:v>
                </c:pt>
                <c:pt idx="9" formatCode="0">
                  <c:v>176.6644322965947</c:v>
                </c:pt>
                <c:pt idx="10" formatCode="0">
                  <c:v>175.98517628080771</c:v>
                </c:pt>
                <c:pt idx="11" formatCode="0">
                  <c:v>190.11514687199201</c:v>
                </c:pt>
                <c:pt idx="12" formatCode="0">
                  <c:v>189.4226784012524</c:v>
                </c:pt>
                <c:pt idx="13" formatCode="0">
                  <c:v>195.70513973236319</c:v>
                </c:pt>
                <c:pt idx="14" formatCode="0">
                  <c:v>199.13260806012099</c:v>
                </c:pt>
                <c:pt idx="15" formatCode="0">
                  <c:v>204.55281137206509</c:v>
                </c:pt>
                <c:pt idx="16" formatCode="0">
                  <c:v>210.14938473025481</c:v>
                </c:pt>
                <c:pt idx="17" formatCode="0">
                  <c:v>213.49312532247211</c:v>
                </c:pt>
                <c:pt idx="18" formatCode="0">
                  <c:v>215.74773361452719</c:v>
                </c:pt>
                <c:pt idx="19" formatCode="0">
                  <c:v>217.63182481052641</c:v>
                </c:pt>
                <c:pt idx="20" formatCode="0">
                  <c:v>218.95862678724271</c:v>
                </c:pt>
                <c:pt idx="21" formatCode="0">
                  <c:v>215.2864626122263</c:v>
                </c:pt>
                <c:pt idx="22" formatCode="0">
                  <c:v>216.07703705295421</c:v>
                </c:pt>
                <c:pt idx="23" formatCode="0">
                  <c:v>216.87121470871551</c:v>
                </c:pt>
                <c:pt idx="24" formatCode="0">
                  <c:v>217.66900877128029</c:v>
                </c:pt>
                <c:pt idx="25" formatCode="0">
                  <c:v>218.47043249272741</c:v>
                </c:pt>
                <c:pt idx="26" formatCode="0">
                  <c:v>219.2754991856643</c:v>
                </c:pt>
                <c:pt idx="27" formatCode="0">
                  <c:v>220.08422222344859</c:v>
                </c:pt>
                <c:pt idx="28" formatCode="0">
                  <c:v>220.89661504041001</c:v>
                </c:pt>
                <c:pt idx="29" formatCode="0">
                  <c:v>221.71269113207339</c:v>
                </c:pt>
                <c:pt idx="30" formatCode="0">
                  <c:v>222.5324640553828</c:v>
                </c:pt>
                <c:pt idx="31" formatCode="0">
                  <c:v>223.35594742892741</c:v>
                </c:pt>
                <c:pt idx="32" formatCode="0">
                  <c:v>224.18315493316649</c:v>
                </c:pt>
                <c:pt idx="33" formatCode="0">
                  <c:v>225.01410031065831</c:v>
                </c:pt>
                <c:pt idx="34" formatCode="0">
                  <c:v>215.54383349621719</c:v>
                </c:pt>
                <c:pt idx="35" formatCode="0">
                  <c:v>216.42501252985241</c:v>
                </c:pt>
                <c:pt idx="36" formatCode="0">
                  <c:v>217.30979396990631</c:v>
                </c:pt>
              </c:numCache>
            </c:numRef>
          </c:val>
          <c:smooth val="0"/>
        </c:ser>
        <c:ser>
          <c:idx val="5"/>
          <c:order val="5"/>
          <c:tx>
            <c:strRef>
              <c:f>'5. Delayed increase'!$B$63</c:f>
              <c:strCache>
                <c:ptCount val="1"/>
                <c:pt idx="0">
                  <c:v>2013 LTEP (750 kWh/month)</c:v>
                </c:pt>
              </c:strCache>
            </c:strRef>
          </c:tx>
          <c:spPr>
            <a:ln w="38100">
              <a:solidFill>
                <a:schemeClr val="bg1">
                  <a:lumMod val="65000"/>
                </a:schemeClr>
              </a:solidFill>
            </a:ln>
          </c:spPr>
          <c:marker>
            <c:symbol val="none"/>
          </c:marker>
          <c:val>
            <c:numRef>
              <c:f>'5. Delayed increase'!$C$63:$AM$63</c:f>
              <c:numCache>
                <c:formatCode>0</c:formatCode>
                <c:ptCount val="37"/>
                <c:pt idx="0">
                  <c:v>129.27087</c:v>
                </c:pt>
                <c:pt idx="1">
                  <c:v>137.44755000000001</c:v>
                </c:pt>
                <c:pt idx="2">
                  <c:v>158.30170000000001</c:v>
                </c:pt>
                <c:pt idx="3">
                  <c:v>161.08150000000001</c:v>
                </c:pt>
                <c:pt idx="4">
                  <c:v>168.57339999999999</c:v>
                </c:pt>
                <c:pt idx="5">
                  <c:v>167.30779999999999</c:v>
                </c:pt>
                <c:pt idx="6">
                  <c:v>171.56790000000001</c:v>
                </c:pt>
                <c:pt idx="7">
                  <c:v>176.5625</c:v>
                </c:pt>
                <c:pt idx="8">
                  <c:v>182.495</c:v>
                </c:pt>
                <c:pt idx="9">
                  <c:v>178.1671</c:v>
                </c:pt>
                <c:pt idx="10">
                  <c:v>180.63050000000001</c:v>
                </c:pt>
                <c:pt idx="11">
                  <c:v>183.77189999999999</c:v>
                </c:pt>
                <c:pt idx="12">
                  <c:v>187.77209999999999</c:v>
                </c:pt>
                <c:pt idx="13">
                  <c:v>189.46709999999999</c:v>
                </c:pt>
                <c:pt idx="14">
                  <c:v>191.07169999999999</c:v>
                </c:pt>
                <c:pt idx="15">
                  <c:v>192.93620000000001</c:v>
                </c:pt>
                <c:pt idx="16">
                  <c:v>193.8854</c:v>
                </c:pt>
                <c:pt idx="17">
                  <c:v>196.1454</c:v>
                </c:pt>
                <c:pt idx="18">
                  <c:v>198.56360000000001</c:v>
                </c:pt>
              </c:numCache>
            </c:numRef>
          </c:val>
          <c:smooth val="0"/>
        </c:ser>
        <c:ser>
          <c:idx val="6"/>
          <c:order val="6"/>
          <c:tx>
            <c:strRef>
              <c:f>'5. Delayed increase'!$B$64</c:f>
              <c:strCache>
                <c:ptCount val="1"/>
                <c:pt idx="0">
                  <c:v>2013 LTEP (800 kWh/month)</c:v>
                </c:pt>
              </c:strCache>
            </c:strRef>
          </c:tx>
          <c:spPr>
            <a:ln w="19050">
              <a:solidFill>
                <a:schemeClr val="bg1">
                  <a:lumMod val="65000"/>
                </a:schemeClr>
              </a:solidFill>
              <a:prstDash val="sysDot"/>
            </a:ln>
          </c:spPr>
          <c:marker>
            <c:symbol val="none"/>
          </c:marker>
          <c:val>
            <c:numRef>
              <c:f>'5. Delayed increase'!$C$64:$AM$64</c:f>
              <c:numCache>
                <c:formatCode>General</c:formatCode>
                <c:ptCount val="37"/>
                <c:pt idx="0">
                  <c:v>137</c:v>
                </c:pt>
                <c:pt idx="1">
                  <c:v>145</c:v>
                </c:pt>
                <c:pt idx="2">
                  <c:v>167</c:v>
                </c:pt>
                <c:pt idx="3">
                  <c:v>170</c:v>
                </c:pt>
                <c:pt idx="4">
                  <c:v>178</c:v>
                </c:pt>
                <c:pt idx="5">
                  <c:v>177</c:v>
                </c:pt>
                <c:pt idx="6">
                  <c:v>181</c:v>
                </c:pt>
                <c:pt idx="7">
                  <c:v>187</c:v>
                </c:pt>
                <c:pt idx="8">
                  <c:v>193</c:v>
                </c:pt>
                <c:pt idx="9">
                  <c:v>188</c:v>
                </c:pt>
                <c:pt idx="10">
                  <c:v>191</c:v>
                </c:pt>
                <c:pt idx="11">
                  <c:v>194</c:v>
                </c:pt>
                <c:pt idx="12">
                  <c:v>198</c:v>
                </c:pt>
                <c:pt idx="13">
                  <c:v>200</c:v>
                </c:pt>
                <c:pt idx="14">
                  <c:v>202</c:v>
                </c:pt>
                <c:pt idx="15">
                  <c:v>204</c:v>
                </c:pt>
                <c:pt idx="16">
                  <c:v>205</c:v>
                </c:pt>
                <c:pt idx="17">
                  <c:v>207</c:v>
                </c:pt>
                <c:pt idx="18">
                  <c:v>210</c:v>
                </c:pt>
              </c:numCache>
            </c:numRef>
          </c:val>
          <c:smooth val="0"/>
        </c:ser>
        <c:dLbls>
          <c:showLegendKey val="0"/>
          <c:showVal val="0"/>
          <c:showCatName val="0"/>
          <c:showSerName val="0"/>
          <c:showPercent val="0"/>
          <c:showBubbleSize val="0"/>
        </c:dLbls>
        <c:smooth val="0"/>
        <c:axId val="568970816"/>
        <c:axId val="568968856"/>
      </c:lineChart>
      <c:catAx>
        <c:axId val="568970816"/>
        <c:scaling>
          <c:orientation val="minMax"/>
        </c:scaling>
        <c:delete val="0"/>
        <c:axPos val="b"/>
        <c:numFmt formatCode="General" sourceLinked="1"/>
        <c:majorTickMark val="out"/>
        <c:minorTickMark val="none"/>
        <c:tickLblPos val="nextTo"/>
        <c:crossAx val="568968856"/>
        <c:crosses val="autoZero"/>
        <c:auto val="1"/>
        <c:lblAlgn val="ctr"/>
        <c:lblOffset val="100"/>
        <c:noMultiLvlLbl val="0"/>
      </c:catAx>
      <c:valAx>
        <c:axId val="568968856"/>
        <c:scaling>
          <c:orientation val="minMax"/>
          <c:min val="90"/>
        </c:scaling>
        <c:delete val="0"/>
        <c:axPos val="l"/>
        <c:majorGridlines/>
        <c:title>
          <c:tx>
            <c:rich>
              <a:bodyPr rot="-5400000" vert="horz"/>
              <a:lstStyle/>
              <a:p>
                <a:pPr>
                  <a:defRPr/>
                </a:pPr>
                <a:r>
                  <a:rPr lang="en-US"/>
                  <a:t>Average Monthly Residential Bill </a:t>
                </a:r>
              </a:p>
              <a:p>
                <a:pPr>
                  <a:defRPr/>
                </a:pPr>
                <a:r>
                  <a:rPr lang="en-US"/>
                  <a:t>(nominal $/month)</a:t>
                </a:r>
              </a:p>
            </c:rich>
          </c:tx>
          <c:overlay val="0"/>
        </c:title>
        <c:numFmt formatCode="0" sourceLinked="1"/>
        <c:majorTickMark val="out"/>
        <c:minorTickMark val="none"/>
        <c:tickLblPos val="nextTo"/>
        <c:crossAx val="568970816"/>
        <c:crosses val="autoZero"/>
        <c:crossBetween val="between"/>
      </c:valAx>
    </c:plotArea>
    <c:legend>
      <c:legendPos val="b"/>
      <c:overlay val="0"/>
    </c:legend>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barChart>
        <c:barDir val="col"/>
        <c:grouping val="stacked"/>
        <c:varyColors val="0"/>
        <c:ser>
          <c:idx val="0"/>
          <c:order val="0"/>
          <c:invertIfNegative val="0"/>
          <c:cat>
            <c:strRef>
              <c:f>'2015'!$B$3:$B$13</c:f>
              <c:strCache>
                <c:ptCount val="11"/>
                <c:pt idx="0">
                  <c:v>Hydro One Networks </c:v>
                </c:pt>
                <c:pt idx="1">
                  <c:v>Alectra *</c:v>
                </c:pt>
                <c:pt idx="2">
                  <c:v>Toronto Hydro</c:v>
                </c:pt>
                <c:pt idx="3">
                  <c:v>Hydro Ottawa </c:v>
                </c:pt>
                <c:pt idx="4">
                  <c:v>London Hydro</c:v>
                </c:pt>
                <c:pt idx="5">
                  <c:v>Veridian Connections</c:v>
                </c:pt>
                <c:pt idx="6">
                  <c:v>Kitchener-Wilmot Hydro</c:v>
                </c:pt>
                <c:pt idx="7">
                  <c:v>EnWin Utilities</c:v>
                </c:pt>
                <c:pt idx="8">
                  <c:v>Burlington Hydro Inc. </c:v>
                </c:pt>
                <c:pt idx="9">
                  <c:v>Oakville Hydro</c:v>
                </c:pt>
                <c:pt idx="10">
                  <c:v>All Other LDCs</c:v>
                </c:pt>
              </c:strCache>
            </c:strRef>
          </c:cat>
          <c:val>
            <c:numRef>
              <c:f>'2015'!$C$3:$C$13</c:f>
              <c:numCache>
                <c:formatCode>_-* #,##0_-;\-* #,##0_-;_-* "-"??_-;_-@_-</c:formatCode>
                <c:ptCount val="11"/>
                <c:pt idx="0">
                  <c:v>1257016</c:v>
                </c:pt>
                <c:pt idx="1">
                  <c:v>958329</c:v>
                </c:pt>
                <c:pt idx="2">
                  <c:v>758311</c:v>
                </c:pt>
                <c:pt idx="3">
                  <c:v>323919</c:v>
                </c:pt>
                <c:pt idx="4">
                  <c:v>153947</c:v>
                </c:pt>
                <c:pt idx="5">
                  <c:v>118481</c:v>
                </c:pt>
                <c:pt idx="6">
                  <c:v>92404</c:v>
                </c:pt>
                <c:pt idx="7">
                  <c:v>87212</c:v>
                </c:pt>
                <c:pt idx="8">
                  <c:v>66656</c:v>
                </c:pt>
                <c:pt idx="9">
                  <c:v>67387</c:v>
                </c:pt>
                <c:pt idx="10" formatCode="General">
                  <c:v>1171077</c:v>
                </c:pt>
              </c:numCache>
            </c:numRef>
          </c:val>
        </c:ser>
        <c:dLbls>
          <c:showLegendKey val="0"/>
          <c:showVal val="0"/>
          <c:showCatName val="0"/>
          <c:showSerName val="0"/>
          <c:showPercent val="0"/>
          <c:showBubbleSize val="0"/>
        </c:dLbls>
        <c:gapWidth val="55"/>
        <c:overlap val="100"/>
        <c:axId val="574254192"/>
        <c:axId val="574257328"/>
      </c:barChart>
      <c:catAx>
        <c:axId val="574254192"/>
        <c:scaling>
          <c:orientation val="minMax"/>
        </c:scaling>
        <c:delete val="0"/>
        <c:axPos val="b"/>
        <c:numFmt formatCode="General" sourceLinked="0"/>
        <c:majorTickMark val="none"/>
        <c:minorTickMark val="none"/>
        <c:tickLblPos val="nextTo"/>
        <c:crossAx val="574257328"/>
        <c:crosses val="autoZero"/>
        <c:auto val="1"/>
        <c:lblAlgn val="ctr"/>
        <c:lblOffset val="100"/>
        <c:noMultiLvlLbl val="0"/>
      </c:catAx>
      <c:valAx>
        <c:axId val="574257328"/>
        <c:scaling>
          <c:orientation val="minMax"/>
        </c:scaling>
        <c:delete val="0"/>
        <c:axPos val="l"/>
        <c:majorGridlines/>
        <c:numFmt formatCode="_-* #,##0_-;\-* #,##0_-;_-* &quot;-&quot;??_-;_-@_-" sourceLinked="1"/>
        <c:majorTickMark val="none"/>
        <c:minorTickMark val="none"/>
        <c:tickLblPos val="nextTo"/>
        <c:crossAx val="574254192"/>
        <c:crosses val="autoZero"/>
        <c:crossBetween val="between"/>
      </c:valAx>
    </c:plotArea>
    <c:plotVisOnly val="1"/>
    <c:dispBlanksAs val="gap"/>
    <c:showDLblsOverMax val="0"/>
  </c:chart>
  <c:externalData r:id="rId1">
    <c:autoUpdate val="0"/>
  </c:externalData>
  <c:userShapes r:id="rId2"/>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Costs</c:v>
                </c:pt>
              </c:strCache>
            </c:strRef>
          </c:tx>
          <c:invertIfNegative val="0"/>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0">
                  <c:v>45.27</c:v>
                </c:pt>
                <c:pt idx="1">
                  <c:v>40.36</c:v>
                </c:pt>
                <c:pt idx="2">
                  <c:v>56.77</c:v>
                </c:pt>
                <c:pt idx="3">
                  <c:v>51.86</c:v>
                </c:pt>
                <c:pt idx="4">
                  <c:v>91.27</c:v>
                </c:pt>
                <c:pt idx="5">
                  <c:v>86.36</c:v>
                </c:pt>
              </c:numCache>
            </c:numRef>
          </c:val>
        </c:ser>
        <c:ser>
          <c:idx val="1"/>
          <c:order val="1"/>
          <c:tx>
            <c:strRef>
              <c:f>Sheet1!$C$1</c:f>
              <c:strCache>
                <c:ptCount val="1"/>
                <c:pt idx="0">
                  <c:v>New Benefit</c:v>
                </c:pt>
              </c:strCache>
            </c:strRef>
          </c:tx>
          <c:spPr>
            <a:pattFill prst="wdDnDiag">
              <a:fgClr>
                <a:srgbClr val="7030A0"/>
              </a:fgClr>
              <a:bgClr>
                <a:schemeClr val="bg1"/>
              </a:bgClr>
            </a:pattFill>
          </c:spPr>
          <c:invertIfNegative val="0"/>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0">
                  <c:v>0</c:v>
                </c:pt>
                <c:pt idx="1">
                  <c:v>4.91</c:v>
                </c:pt>
                <c:pt idx="2">
                  <c:v>0</c:v>
                </c:pt>
                <c:pt idx="3">
                  <c:v>4.91</c:v>
                </c:pt>
                <c:pt idx="4">
                  <c:v>0</c:v>
                </c:pt>
                <c:pt idx="5">
                  <c:v>4.91</c:v>
                </c:pt>
              </c:numCache>
            </c:numRef>
          </c:val>
        </c:ser>
        <c:dLbls>
          <c:showLegendKey val="0"/>
          <c:showVal val="0"/>
          <c:showCatName val="0"/>
          <c:showSerName val="0"/>
          <c:showPercent val="0"/>
          <c:showBubbleSize val="0"/>
        </c:dLbls>
        <c:gapWidth val="75"/>
        <c:overlap val="100"/>
        <c:axId val="574258112"/>
        <c:axId val="574251448"/>
      </c:barChart>
      <c:catAx>
        <c:axId val="574258112"/>
        <c:scaling>
          <c:orientation val="minMax"/>
        </c:scaling>
        <c:delete val="0"/>
        <c:axPos val="b"/>
        <c:numFmt formatCode="General" sourceLinked="0"/>
        <c:majorTickMark val="none"/>
        <c:minorTickMark val="none"/>
        <c:tickLblPos val="nextTo"/>
        <c:txPr>
          <a:bodyPr/>
          <a:lstStyle/>
          <a:p>
            <a:pPr>
              <a:defRPr sz="900" b="1"/>
            </a:pPr>
            <a:endParaRPr lang="en-US"/>
          </a:p>
        </c:txPr>
        <c:crossAx val="574251448"/>
        <c:crosses val="autoZero"/>
        <c:auto val="1"/>
        <c:lblAlgn val="ctr"/>
        <c:lblOffset val="100"/>
        <c:noMultiLvlLbl val="0"/>
      </c:catAx>
      <c:valAx>
        <c:axId val="574251448"/>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74258112"/>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Costs</c:v>
                </c:pt>
              </c:strCache>
            </c:strRef>
          </c:tx>
          <c:invertIfNegative val="0"/>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0">
                  <c:v>38.53</c:v>
                </c:pt>
                <c:pt idx="1">
                  <c:v>32.42</c:v>
                </c:pt>
                <c:pt idx="2">
                  <c:v>57.23</c:v>
                </c:pt>
                <c:pt idx="3">
                  <c:v>51.12</c:v>
                </c:pt>
                <c:pt idx="4">
                  <c:v>113.33</c:v>
                </c:pt>
                <c:pt idx="5">
                  <c:v>107.22</c:v>
                </c:pt>
              </c:numCache>
            </c:numRef>
          </c:val>
        </c:ser>
        <c:ser>
          <c:idx val="1"/>
          <c:order val="1"/>
          <c:tx>
            <c:strRef>
              <c:f>Sheet1!$C$1</c:f>
              <c:strCache>
                <c:ptCount val="1"/>
                <c:pt idx="0">
                  <c:v>New Benefit</c:v>
                </c:pt>
              </c:strCache>
            </c:strRef>
          </c:tx>
          <c:spPr>
            <a:pattFill prst="wdDnDiag">
              <a:fgClr>
                <a:srgbClr val="7030A0"/>
              </a:fgClr>
              <a:bgClr>
                <a:schemeClr val="bg1"/>
              </a:bgClr>
            </a:pattFill>
          </c:spPr>
          <c:invertIfNegative val="0"/>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0">
                  <c:v>0</c:v>
                </c:pt>
                <c:pt idx="1">
                  <c:v>6.11</c:v>
                </c:pt>
                <c:pt idx="2">
                  <c:v>0</c:v>
                </c:pt>
                <c:pt idx="3">
                  <c:v>6.11</c:v>
                </c:pt>
                <c:pt idx="4">
                  <c:v>0</c:v>
                </c:pt>
                <c:pt idx="5">
                  <c:v>6.11</c:v>
                </c:pt>
              </c:numCache>
            </c:numRef>
          </c:val>
        </c:ser>
        <c:ser>
          <c:idx val="2"/>
          <c:order val="2"/>
          <c:tx>
            <c:strRef>
              <c:f>Sheet1!$D$1</c:f>
              <c:strCache>
                <c:ptCount val="1"/>
                <c:pt idx="0">
                  <c:v>RRRP</c:v>
                </c:pt>
              </c:strCache>
            </c:strRef>
          </c:tx>
          <c:spPr>
            <a:pattFill prst="wdUpDiag">
              <a:fgClr>
                <a:schemeClr val="accent3"/>
              </a:fgClr>
              <a:bgClr>
                <a:schemeClr val="bg1"/>
              </a:bgClr>
            </a:pattFill>
          </c:spPr>
          <c:invertIfNegative val="0"/>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Sheet1!$D$2:$D$7</c:f>
              <c:numCache>
                <c:formatCode>"$"#,##0.00_);[Red]\("$"#,##0.00\)</c:formatCode>
                <c:ptCount val="6"/>
                <c:pt idx="0">
                  <c:v>60.5</c:v>
                </c:pt>
                <c:pt idx="1">
                  <c:v>60.5</c:v>
                </c:pt>
                <c:pt idx="2">
                  <c:v>60.5</c:v>
                </c:pt>
                <c:pt idx="3">
                  <c:v>60.5</c:v>
                </c:pt>
                <c:pt idx="4">
                  <c:v>60.5</c:v>
                </c:pt>
                <c:pt idx="5">
                  <c:v>60.5</c:v>
                </c:pt>
              </c:numCache>
            </c:numRef>
          </c:val>
        </c:ser>
        <c:dLbls>
          <c:showLegendKey val="0"/>
          <c:showVal val="0"/>
          <c:showCatName val="0"/>
          <c:showSerName val="0"/>
          <c:showPercent val="0"/>
          <c:showBubbleSize val="0"/>
        </c:dLbls>
        <c:gapWidth val="75"/>
        <c:overlap val="100"/>
        <c:axId val="575293248"/>
        <c:axId val="575294816"/>
      </c:barChart>
      <c:catAx>
        <c:axId val="575293248"/>
        <c:scaling>
          <c:orientation val="minMax"/>
        </c:scaling>
        <c:delete val="0"/>
        <c:axPos val="b"/>
        <c:numFmt formatCode="General" sourceLinked="0"/>
        <c:majorTickMark val="none"/>
        <c:minorTickMark val="none"/>
        <c:tickLblPos val="nextTo"/>
        <c:txPr>
          <a:bodyPr/>
          <a:lstStyle/>
          <a:p>
            <a:pPr>
              <a:defRPr sz="900" b="1"/>
            </a:pPr>
            <a:endParaRPr lang="en-US"/>
          </a:p>
        </c:txPr>
        <c:crossAx val="575294816"/>
        <c:crosses val="autoZero"/>
        <c:auto val="1"/>
        <c:lblAlgn val="ctr"/>
        <c:lblOffset val="100"/>
        <c:noMultiLvlLbl val="0"/>
      </c:catAx>
      <c:valAx>
        <c:axId val="575294816"/>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75293248"/>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c:v>
                </c:pt>
              </c:strCache>
            </c:strRef>
          </c:tx>
          <c:invertIfNegative val="0"/>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0">
                  <c:v>45.27</c:v>
                </c:pt>
                <c:pt idx="1">
                  <c:v>29.220000000000002</c:v>
                </c:pt>
                <c:pt idx="2">
                  <c:v>56.77</c:v>
                </c:pt>
                <c:pt idx="3">
                  <c:v>37.550000000000004</c:v>
                </c:pt>
                <c:pt idx="4">
                  <c:v>91.27</c:v>
                </c:pt>
                <c:pt idx="5">
                  <c:v>65.599999999999994</c:v>
                </c:pt>
              </c:numCache>
            </c:numRef>
          </c:val>
        </c:ser>
        <c:ser>
          <c:idx val="1"/>
          <c:order val="1"/>
          <c:tx>
            <c:strRef>
              <c:f>Sheet1!$C$1</c:f>
              <c:strCache>
                <c:ptCount val="1"/>
                <c:pt idx="0">
                  <c:v>New Benefit</c:v>
                </c:pt>
              </c:strCache>
            </c:strRef>
          </c:tx>
          <c:spPr>
            <a:pattFill prst="wdDnDiag">
              <a:fgClr>
                <a:srgbClr val="7030A0"/>
              </a:fgClr>
              <a:bgClr>
                <a:schemeClr val="bg1"/>
              </a:bgClr>
            </a:pattFill>
          </c:spPr>
          <c:invertIfNegative val="0"/>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0">
                  <c:v>0</c:v>
                </c:pt>
                <c:pt idx="1">
                  <c:v>16.05</c:v>
                </c:pt>
                <c:pt idx="2">
                  <c:v>0</c:v>
                </c:pt>
                <c:pt idx="3">
                  <c:v>19.22</c:v>
                </c:pt>
                <c:pt idx="4">
                  <c:v>0</c:v>
                </c:pt>
                <c:pt idx="5">
                  <c:v>25.67</c:v>
                </c:pt>
              </c:numCache>
            </c:numRef>
          </c:val>
        </c:ser>
        <c:dLbls>
          <c:showLegendKey val="0"/>
          <c:showVal val="0"/>
          <c:showCatName val="0"/>
          <c:showSerName val="0"/>
          <c:showPercent val="0"/>
          <c:showBubbleSize val="0"/>
        </c:dLbls>
        <c:gapWidth val="75"/>
        <c:overlap val="100"/>
        <c:axId val="575289328"/>
        <c:axId val="575292072"/>
      </c:barChart>
      <c:catAx>
        <c:axId val="575289328"/>
        <c:scaling>
          <c:orientation val="minMax"/>
        </c:scaling>
        <c:delete val="0"/>
        <c:axPos val="b"/>
        <c:numFmt formatCode="General" sourceLinked="0"/>
        <c:majorTickMark val="none"/>
        <c:minorTickMark val="none"/>
        <c:tickLblPos val="nextTo"/>
        <c:txPr>
          <a:bodyPr/>
          <a:lstStyle/>
          <a:p>
            <a:pPr>
              <a:defRPr sz="900" b="1"/>
            </a:pPr>
            <a:endParaRPr lang="en-US"/>
          </a:p>
        </c:txPr>
        <c:crossAx val="575292072"/>
        <c:crosses val="autoZero"/>
        <c:auto val="1"/>
        <c:lblAlgn val="ctr"/>
        <c:lblOffset val="100"/>
        <c:noMultiLvlLbl val="0"/>
      </c:catAx>
      <c:valAx>
        <c:axId val="575292072"/>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75289328"/>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c:v>
                </c:pt>
              </c:strCache>
            </c:strRef>
          </c:tx>
          <c:invertIfNegative val="0"/>
          <c:dLbls>
            <c:dLbl>
              <c:idx val="0"/>
              <c:delete val="1"/>
              <c:extLst>
                <c:ext xmlns:c15="http://schemas.microsoft.com/office/drawing/2012/chart" uri="{CE6537A1-D6FC-4f65-9D91-7224C49458BB}"/>
              </c:extLst>
            </c:dLbl>
            <c:spPr>
              <a:noFill/>
              <a:ln>
                <a:noFill/>
              </a:ln>
              <a:effectLst/>
            </c:spPr>
            <c:txPr>
              <a:bodyPr/>
              <a:lstStyle/>
              <a:p>
                <a:pPr>
                  <a:defRPr sz="1000"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0">
                  <c:v>38.58</c:v>
                </c:pt>
                <c:pt idx="1">
                  <c:v>61.43</c:v>
                </c:pt>
                <c:pt idx="2">
                  <c:v>57.23</c:v>
                </c:pt>
                <c:pt idx="3">
                  <c:v>72.989999999999995</c:v>
                </c:pt>
                <c:pt idx="4">
                  <c:v>113.33</c:v>
                </c:pt>
                <c:pt idx="5">
                  <c:v>113.13999999999999</c:v>
                </c:pt>
              </c:numCache>
            </c:numRef>
          </c:val>
        </c:ser>
        <c:ser>
          <c:idx val="1"/>
          <c:order val="1"/>
          <c:tx>
            <c:strRef>
              <c:f>Sheet1!$C$1</c:f>
              <c:strCache>
                <c:ptCount val="1"/>
                <c:pt idx="0">
                  <c:v>New Benefit</c:v>
                </c:pt>
              </c:strCache>
            </c:strRef>
          </c:tx>
          <c:spPr>
            <a:pattFill prst="wdDnDiag">
              <a:fgClr>
                <a:srgbClr val="7030A0"/>
              </a:fgClr>
              <a:bgClr>
                <a:schemeClr val="bg1"/>
              </a:bgClr>
            </a:pattFill>
          </c:spPr>
          <c:invertIfNegative val="0"/>
          <c:dLbls>
            <c:dLbl>
              <c:idx val="0"/>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noFill/>
              <a:ln>
                <a:noFill/>
              </a:ln>
              <a:effectLst/>
            </c:spPr>
            <c:txPr>
              <a:bodyPr/>
              <a:lstStyle/>
              <a:p>
                <a:pPr>
                  <a:defRPr sz="1000"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0">
                  <c:v>0</c:v>
                </c:pt>
                <c:pt idx="1">
                  <c:v>37.65</c:v>
                </c:pt>
                <c:pt idx="2">
                  <c:v>0</c:v>
                </c:pt>
                <c:pt idx="3">
                  <c:v>44.74</c:v>
                </c:pt>
                <c:pt idx="4">
                  <c:v>0</c:v>
                </c:pt>
                <c:pt idx="5">
                  <c:v>60.69</c:v>
                </c:pt>
              </c:numCache>
            </c:numRef>
          </c:val>
        </c:ser>
        <c:ser>
          <c:idx val="2"/>
          <c:order val="2"/>
          <c:tx>
            <c:strRef>
              <c:f>Sheet1!$D$1</c:f>
              <c:strCache>
                <c:ptCount val="1"/>
                <c:pt idx="0">
                  <c:v>RRRP</c:v>
                </c:pt>
              </c:strCache>
            </c:strRef>
          </c:tx>
          <c:spPr>
            <a:pattFill prst="wdUpDiag">
              <a:fgClr>
                <a:schemeClr val="accent3"/>
              </a:fgClr>
              <a:bgClr>
                <a:schemeClr val="bg1"/>
              </a:bgClr>
            </a:pattFill>
          </c:spPr>
          <c:invertIfNegative val="0"/>
          <c:dLbls>
            <c:dLbl>
              <c:idx val="0"/>
              <c:delete val="1"/>
              <c:extLst>
                <c:ext xmlns:c15="http://schemas.microsoft.com/office/drawing/2012/chart" uri="{CE6537A1-D6FC-4f65-9D91-7224C49458BB}"/>
              </c:extLst>
            </c:dLbl>
            <c:spPr>
              <a:noFill/>
              <a:ln>
                <a:noFill/>
              </a:ln>
              <a:effectLst/>
            </c:spPr>
            <c:txPr>
              <a:bodyPr/>
              <a:lstStyle/>
              <a:p>
                <a:pPr>
                  <a:defRPr sz="1000"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Sheet1!$D$2:$D$7</c:f>
              <c:numCache>
                <c:formatCode>General</c:formatCode>
                <c:ptCount val="6"/>
                <c:pt idx="0" formatCode="&quot;$&quot;#,##0.00">
                  <c:v>60.5</c:v>
                </c:pt>
                <c:pt idx="2" formatCode="&quot;$&quot;#,##0.00">
                  <c:v>60.5</c:v>
                </c:pt>
                <c:pt idx="4" formatCode="&quot;$&quot;#,##0.00">
                  <c:v>60.5</c:v>
                </c:pt>
              </c:numCache>
            </c:numRef>
          </c:val>
        </c:ser>
        <c:dLbls>
          <c:showLegendKey val="0"/>
          <c:showVal val="0"/>
          <c:showCatName val="0"/>
          <c:showSerName val="0"/>
          <c:showPercent val="0"/>
          <c:showBubbleSize val="0"/>
        </c:dLbls>
        <c:gapWidth val="75"/>
        <c:overlap val="100"/>
        <c:axId val="575290896"/>
        <c:axId val="575288152"/>
      </c:barChart>
      <c:catAx>
        <c:axId val="575290896"/>
        <c:scaling>
          <c:orientation val="minMax"/>
        </c:scaling>
        <c:delete val="0"/>
        <c:axPos val="b"/>
        <c:numFmt formatCode="General" sourceLinked="0"/>
        <c:majorTickMark val="none"/>
        <c:minorTickMark val="none"/>
        <c:tickLblPos val="nextTo"/>
        <c:txPr>
          <a:bodyPr/>
          <a:lstStyle/>
          <a:p>
            <a:pPr>
              <a:defRPr sz="900" b="1"/>
            </a:pPr>
            <a:endParaRPr lang="en-US"/>
          </a:p>
        </c:txPr>
        <c:crossAx val="575288152"/>
        <c:crosses val="autoZero"/>
        <c:auto val="1"/>
        <c:lblAlgn val="ctr"/>
        <c:lblOffset val="100"/>
        <c:noMultiLvlLbl val="0"/>
      </c:catAx>
      <c:valAx>
        <c:axId val="575288152"/>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75290896"/>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0">
                  <c:v>46.78</c:v>
                </c:pt>
                <c:pt idx="1">
                  <c:v>23.59</c:v>
                </c:pt>
                <c:pt idx="2">
                  <c:v>58.18</c:v>
                </c:pt>
                <c:pt idx="3">
                  <c:v>30.419999999999998</c:v>
                </c:pt>
                <c:pt idx="4">
                  <c:v>92.38</c:v>
                </c:pt>
                <c:pt idx="5">
                  <c:v>55.289999999999992</c:v>
                </c:pt>
              </c:numCache>
            </c:numRef>
          </c:val>
        </c:ser>
        <c:ser>
          <c:idx val="1"/>
          <c:order val="1"/>
          <c:tx>
            <c:strRef>
              <c:f>Sheet1!$C$1</c:f>
              <c:strCache>
                <c:ptCount val="1"/>
                <c:pt idx="0">
                  <c:v>New Benefit</c:v>
                </c:pt>
              </c:strCache>
            </c:strRef>
          </c:tx>
          <c:spPr>
            <a:pattFill prst="wdDnDiag">
              <a:fgClr>
                <a:srgbClr val="7030A0"/>
              </a:fgClr>
              <a:bgClr>
                <a:schemeClr val="bg1"/>
              </a:bgClr>
            </a:pattFill>
          </c:spPr>
          <c:invertIfNegative val="0"/>
          <c:dLbls>
            <c:dLbl>
              <c:idx val="0"/>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0">
                  <c:v>0</c:v>
                </c:pt>
                <c:pt idx="1">
                  <c:v>23.19</c:v>
                </c:pt>
                <c:pt idx="2">
                  <c:v>0</c:v>
                </c:pt>
                <c:pt idx="3">
                  <c:v>27.76</c:v>
                </c:pt>
                <c:pt idx="4">
                  <c:v>0</c:v>
                </c:pt>
                <c:pt idx="5">
                  <c:v>37.090000000000003</c:v>
                </c:pt>
              </c:numCache>
            </c:numRef>
          </c:val>
        </c:ser>
        <c:dLbls>
          <c:showLegendKey val="0"/>
          <c:showVal val="0"/>
          <c:showCatName val="0"/>
          <c:showSerName val="0"/>
          <c:showPercent val="0"/>
          <c:showBubbleSize val="0"/>
        </c:dLbls>
        <c:gapWidth val="75"/>
        <c:overlap val="100"/>
        <c:axId val="575291288"/>
        <c:axId val="575292856"/>
      </c:barChart>
      <c:catAx>
        <c:axId val="575291288"/>
        <c:scaling>
          <c:orientation val="minMax"/>
        </c:scaling>
        <c:delete val="0"/>
        <c:axPos val="b"/>
        <c:numFmt formatCode="General" sourceLinked="0"/>
        <c:majorTickMark val="none"/>
        <c:minorTickMark val="none"/>
        <c:tickLblPos val="nextTo"/>
        <c:txPr>
          <a:bodyPr/>
          <a:lstStyle/>
          <a:p>
            <a:pPr>
              <a:defRPr sz="900" b="1"/>
            </a:pPr>
            <a:endParaRPr lang="en-US"/>
          </a:p>
        </c:txPr>
        <c:crossAx val="575292856"/>
        <c:crosses val="autoZero"/>
        <c:auto val="1"/>
        <c:lblAlgn val="ctr"/>
        <c:lblOffset val="100"/>
        <c:noMultiLvlLbl val="0"/>
      </c:catAx>
      <c:valAx>
        <c:axId val="575292856"/>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75291288"/>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0">
                  <c:v>40.68</c:v>
                </c:pt>
                <c:pt idx="1">
                  <c:v>19.52</c:v>
                </c:pt>
                <c:pt idx="2">
                  <c:v>59.38</c:v>
                </c:pt>
                <c:pt idx="3">
                  <c:v>27.980000000000004</c:v>
                </c:pt>
                <c:pt idx="4">
                  <c:v>115.48</c:v>
                </c:pt>
                <c:pt idx="5">
                  <c:v>61.03</c:v>
                </c:pt>
              </c:numCache>
            </c:numRef>
          </c:val>
        </c:ser>
        <c:ser>
          <c:idx val="1"/>
          <c:order val="1"/>
          <c:tx>
            <c:strRef>
              <c:f>Sheet1!$C$1</c:f>
              <c:strCache>
                <c:ptCount val="1"/>
                <c:pt idx="0">
                  <c:v>New Benefit</c:v>
                </c:pt>
              </c:strCache>
            </c:strRef>
          </c:tx>
          <c:spPr>
            <a:pattFill prst="wdDnDiag">
              <a:fgClr>
                <a:srgbClr val="7030A0"/>
              </a:fgClr>
              <a:bgClr>
                <a:schemeClr val="bg1"/>
              </a:bgClr>
            </a:pattFill>
          </c:spPr>
          <c:invertIfNegative val="0"/>
          <c:dLbls>
            <c:dLbl>
              <c:idx val="0"/>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0">
                  <c:v>0</c:v>
                </c:pt>
                <c:pt idx="1">
                  <c:v>21.16</c:v>
                </c:pt>
                <c:pt idx="2">
                  <c:v>0</c:v>
                </c:pt>
                <c:pt idx="3">
                  <c:v>31.4</c:v>
                </c:pt>
                <c:pt idx="4">
                  <c:v>0</c:v>
                </c:pt>
                <c:pt idx="5">
                  <c:v>54.45</c:v>
                </c:pt>
              </c:numCache>
            </c:numRef>
          </c:val>
        </c:ser>
        <c:ser>
          <c:idx val="2"/>
          <c:order val="2"/>
          <c:tx>
            <c:strRef>
              <c:f>Sheet1!$D$1</c:f>
              <c:strCache>
                <c:ptCount val="1"/>
                <c:pt idx="0">
                  <c:v>RRRP</c:v>
                </c:pt>
              </c:strCache>
            </c:strRef>
          </c:tx>
          <c:spPr>
            <a:pattFill prst="wdUpDiag">
              <a:fgClr>
                <a:schemeClr val="accent3"/>
              </a:fgClr>
              <a:bgClr>
                <a:schemeClr val="bg1"/>
              </a:bgClr>
            </a:pattFill>
          </c:spPr>
          <c:invertIfNegative val="0"/>
          <c:dLbls>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Sheet1!$D$2:$D$7</c:f>
              <c:numCache>
                <c:formatCode>"$"#,##0.00</c:formatCode>
                <c:ptCount val="6"/>
                <c:pt idx="0">
                  <c:v>60.5</c:v>
                </c:pt>
                <c:pt idx="1">
                  <c:v>60.5</c:v>
                </c:pt>
                <c:pt idx="2">
                  <c:v>60.5</c:v>
                </c:pt>
                <c:pt idx="3">
                  <c:v>60.5</c:v>
                </c:pt>
                <c:pt idx="4">
                  <c:v>60.5</c:v>
                </c:pt>
                <c:pt idx="5">
                  <c:v>60.5</c:v>
                </c:pt>
              </c:numCache>
            </c:numRef>
          </c:val>
        </c:ser>
        <c:dLbls>
          <c:showLegendKey val="0"/>
          <c:showVal val="0"/>
          <c:showCatName val="0"/>
          <c:showSerName val="0"/>
          <c:showPercent val="0"/>
          <c:showBubbleSize val="0"/>
        </c:dLbls>
        <c:gapWidth val="75"/>
        <c:overlap val="100"/>
        <c:axId val="575288936"/>
        <c:axId val="575294032"/>
      </c:barChart>
      <c:catAx>
        <c:axId val="575288936"/>
        <c:scaling>
          <c:orientation val="minMax"/>
        </c:scaling>
        <c:delete val="0"/>
        <c:axPos val="b"/>
        <c:numFmt formatCode="General" sourceLinked="0"/>
        <c:majorTickMark val="none"/>
        <c:minorTickMark val="none"/>
        <c:tickLblPos val="nextTo"/>
        <c:txPr>
          <a:bodyPr/>
          <a:lstStyle/>
          <a:p>
            <a:pPr>
              <a:defRPr sz="900" b="1"/>
            </a:pPr>
            <a:endParaRPr lang="en-US"/>
          </a:p>
        </c:txPr>
        <c:crossAx val="575294032"/>
        <c:crosses val="autoZero"/>
        <c:auto val="1"/>
        <c:lblAlgn val="ctr"/>
        <c:lblOffset val="100"/>
        <c:noMultiLvlLbl val="0"/>
      </c:catAx>
      <c:valAx>
        <c:axId val="575294032"/>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75288936"/>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'R2'!$AH$1</c:f>
              <c:strCache>
                <c:ptCount val="1"/>
                <c:pt idx="0">
                  <c:v>count</c:v>
                </c:pt>
              </c:strCache>
            </c:strRef>
          </c:tx>
          <c:invertIfNegative val="0"/>
          <c:cat>
            <c:strRef>
              <c:f>'R2'!$AF$2:$AF$51</c:f>
              <c:strCache>
                <c:ptCount val="50"/>
                <c:pt idx="0">
                  <c:v>&lt;50</c:v>
                </c:pt>
                <c:pt idx="1">
                  <c:v>50-100</c:v>
                </c:pt>
                <c:pt idx="2">
                  <c:v>100-150</c:v>
                </c:pt>
                <c:pt idx="3">
                  <c:v>150-200</c:v>
                </c:pt>
                <c:pt idx="4">
                  <c:v>200-250</c:v>
                </c:pt>
                <c:pt idx="5">
                  <c:v>250-300</c:v>
                </c:pt>
                <c:pt idx="6">
                  <c:v>300-350</c:v>
                </c:pt>
                <c:pt idx="7">
                  <c:v>350-400</c:v>
                </c:pt>
                <c:pt idx="8">
                  <c:v>400-450</c:v>
                </c:pt>
                <c:pt idx="9">
                  <c:v>450-500</c:v>
                </c:pt>
                <c:pt idx="10">
                  <c:v>500-550</c:v>
                </c:pt>
                <c:pt idx="11">
                  <c:v>550-600</c:v>
                </c:pt>
                <c:pt idx="12">
                  <c:v>600-650</c:v>
                </c:pt>
                <c:pt idx="13">
                  <c:v>650-700</c:v>
                </c:pt>
                <c:pt idx="14">
                  <c:v>700-750</c:v>
                </c:pt>
                <c:pt idx="15">
                  <c:v>750-800</c:v>
                </c:pt>
                <c:pt idx="16">
                  <c:v>800-850</c:v>
                </c:pt>
                <c:pt idx="17">
                  <c:v>850-900</c:v>
                </c:pt>
                <c:pt idx="18">
                  <c:v>900-950</c:v>
                </c:pt>
                <c:pt idx="19">
                  <c:v>950-1000</c:v>
                </c:pt>
                <c:pt idx="20">
                  <c:v>1000-1050</c:v>
                </c:pt>
                <c:pt idx="21">
                  <c:v>1050-1100</c:v>
                </c:pt>
                <c:pt idx="22">
                  <c:v>1100-1150</c:v>
                </c:pt>
                <c:pt idx="23">
                  <c:v>1150-1200</c:v>
                </c:pt>
                <c:pt idx="24">
                  <c:v>1200-1250</c:v>
                </c:pt>
                <c:pt idx="25">
                  <c:v>1250-1300</c:v>
                </c:pt>
                <c:pt idx="26">
                  <c:v>1300-1350</c:v>
                </c:pt>
                <c:pt idx="27">
                  <c:v>1350-1400</c:v>
                </c:pt>
                <c:pt idx="28">
                  <c:v>1400-1450</c:v>
                </c:pt>
                <c:pt idx="29">
                  <c:v>1450-1500</c:v>
                </c:pt>
                <c:pt idx="30">
                  <c:v>1500-1550</c:v>
                </c:pt>
                <c:pt idx="31">
                  <c:v>1550-1600</c:v>
                </c:pt>
                <c:pt idx="32">
                  <c:v>1600-1700</c:v>
                </c:pt>
                <c:pt idx="33">
                  <c:v>1700-1800</c:v>
                </c:pt>
                <c:pt idx="34">
                  <c:v>1800-1900</c:v>
                </c:pt>
                <c:pt idx="35">
                  <c:v>1900-2000</c:v>
                </c:pt>
                <c:pt idx="36">
                  <c:v>2000-2100</c:v>
                </c:pt>
                <c:pt idx="37">
                  <c:v>2100-2200</c:v>
                </c:pt>
                <c:pt idx="38">
                  <c:v>2200-2300</c:v>
                </c:pt>
                <c:pt idx="39">
                  <c:v>2300-2400</c:v>
                </c:pt>
                <c:pt idx="40">
                  <c:v>2400-2500</c:v>
                </c:pt>
                <c:pt idx="41">
                  <c:v>2500-2700</c:v>
                </c:pt>
                <c:pt idx="42">
                  <c:v>2700-2900</c:v>
                </c:pt>
                <c:pt idx="43">
                  <c:v>2900-3100</c:v>
                </c:pt>
                <c:pt idx="44">
                  <c:v>3100-3300</c:v>
                </c:pt>
                <c:pt idx="45">
                  <c:v>3300-3500</c:v>
                </c:pt>
                <c:pt idx="46">
                  <c:v>3500-3700</c:v>
                </c:pt>
                <c:pt idx="47">
                  <c:v>3700-3900</c:v>
                </c:pt>
                <c:pt idx="48">
                  <c:v>3900-4100</c:v>
                </c:pt>
                <c:pt idx="49">
                  <c:v>&gt;4100</c:v>
                </c:pt>
              </c:strCache>
            </c:strRef>
          </c:cat>
          <c:val>
            <c:numRef>
              <c:f>'R2'!$AH$2:$AH$51</c:f>
              <c:numCache>
                <c:formatCode>General</c:formatCode>
                <c:ptCount val="50"/>
                <c:pt idx="0">
                  <c:v>4112</c:v>
                </c:pt>
                <c:pt idx="1">
                  <c:v>2004</c:v>
                </c:pt>
                <c:pt idx="2">
                  <c:v>2129</c:v>
                </c:pt>
                <c:pt idx="3">
                  <c:v>2359</c:v>
                </c:pt>
                <c:pt idx="4">
                  <c:v>3044</c:v>
                </c:pt>
                <c:pt idx="5">
                  <c:v>4045</c:v>
                </c:pt>
                <c:pt idx="6">
                  <c:v>5336</c:v>
                </c:pt>
                <c:pt idx="7">
                  <c:v>6500</c:v>
                </c:pt>
                <c:pt idx="8">
                  <c:v>8092</c:v>
                </c:pt>
                <c:pt idx="9">
                  <c:v>9512</c:v>
                </c:pt>
                <c:pt idx="10">
                  <c:v>10751</c:v>
                </c:pt>
                <c:pt idx="11">
                  <c:v>12146</c:v>
                </c:pt>
                <c:pt idx="12">
                  <c:v>12865</c:v>
                </c:pt>
                <c:pt idx="13">
                  <c:v>13326</c:v>
                </c:pt>
                <c:pt idx="14">
                  <c:v>13726</c:v>
                </c:pt>
                <c:pt idx="15">
                  <c:v>13776</c:v>
                </c:pt>
                <c:pt idx="16">
                  <c:v>13607</c:v>
                </c:pt>
                <c:pt idx="17">
                  <c:v>13304</c:v>
                </c:pt>
                <c:pt idx="18">
                  <c:v>12655</c:v>
                </c:pt>
                <c:pt idx="19">
                  <c:v>12297</c:v>
                </c:pt>
                <c:pt idx="20">
                  <c:v>11570</c:v>
                </c:pt>
                <c:pt idx="21">
                  <c:v>11007</c:v>
                </c:pt>
                <c:pt idx="22">
                  <c:v>10289</c:v>
                </c:pt>
                <c:pt idx="23">
                  <c:v>9479</c:v>
                </c:pt>
                <c:pt idx="24">
                  <c:v>8968</c:v>
                </c:pt>
                <c:pt idx="25">
                  <c:v>8395</c:v>
                </c:pt>
                <c:pt idx="26">
                  <c:v>7752</c:v>
                </c:pt>
                <c:pt idx="27">
                  <c:v>7255</c:v>
                </c:pt>
                <c:pt idx="28">
                  <c:v>6655</c:v>
                </c:pt>
                <c:pt idx="29">
                  <c:v>6251</c:v>
                </c:pt>
                <c:pt idx="30">
                  <c:v>5685</c:v>
                </c:pt>
                <c:pt idx="31">
                  <c:v>5481</c:v>
                </c:pt>
                <c:pt idx="32">
                  <c:v>9703</c:v>
                </c:pt>
                <c:pt idx="33">
                  <c:v>8303</c:v>
                </c:pt>
                <c:pt idx="34">
                  <c:v>7031</c:v>
                </c:pt>
                <c:pt idx="35">
                  <c:v>6059</c:v>
                </c:pt>
                <c:pt idx="36">
                  <c:v>5199</c:v>
                </c:pt>
                <c:pt idx="37">
                  <c:v>4522</c:v>
                </c:pt>
                <c:pt idx="38">
                  <c:v>3830</c:v>
                </c:pt>
                <c:pt idx="39">
                  <c:v>3288</c:v>
                </c:pt>
                <c:pt idx="40">
                  <c:v>2813</c:v>
                </c:pt>
                <c:pt idx="41">
                  <c:v>4453</c:v>
                </c:pt>
                <c:pt idx="42">
                  <c:v>3304</c:v>
                </c:pt>
                <c:pt idx="43">
                  <c:v>2458</c:v>
                </c:pt>
                <c:pt idx="44">
                  <c:v>1770</c:v>
                </c:pt>
                <c:pt idx="45">
                  <c:v>1387</c:v>
                </c:pt>
                <c:pt idx="46">
                  <c:v>1118</c:v>
                </c:pt>
                <c:pt idx="47">
                  <c:v>855</c:v>
                </c:pt>
                <c:pt idx="48">
                  <c:v>762</c:v>
                </c:pt>
                <c:pt idx="49">
                  <c:v>6979</c:v>
                </c:pt>
              </c:numCache>
            </c:numRef>
          </c:val>
        </c:ser>
        <c:dLbls>
          <c:showLegendKey val="0"/>
          <c:showVal val="0"/>
          <c:showCatName val="0"/>
          <c:showSerName val="0"/>
          <c:showPercent val="0"/>
          <c:showBubbleSize val="0"/>
        </c:dLbls>
        <c:gapWidth val="300"/>
        <c:axId val="575288544"/>
        <c:axId val="575287368"/>
      </c:barChart>
      <c:catAx>
        <c:axId val="575288544"/>
        <c:scaling>
          <c:orientation val="minMax"/>
        </c:scaling>
        <c:delete val="0"/>
        <c:axPos val="b"/>
        <c:title>
          <c:tx>
            <c:rich>
              <a:bodyPr/>
              <a:lstStyle/>
              <a:p>
                <a:pPr>
                  <a:defRPr/>
                </a:pPr>
                <a:r>
                  <a:rPr lang="en-US"/>
                  <a:t>Consumption range</a:t>
                </a:r>
              </a:p>
            </c:rich>
          </c:tx>
          <c:overlay val="0"/>
        </c:title>
        <c:numFmt formatCode="General" sourceLinked="0"/>
        <c:majorTickMark val="none"/>
        <c:minorTickMark val="none"/>
        <c:tickLblPos val="nextTo"/>
        <c:txPr>
          <a:bodyPr rot="5400000" vert="horz"/>
          <a:lstStyle/>
          <a:p>
            <a:pPr>
              <a:defRPr/>
            </a:pPr>
            <a:endParaRPr lang="en-US"/>
          </a:p>
        </c:txPr>
        <c:crossAx val="575287368"/>
        <c:crosses val="autoZero"/>
        <c:auto val="1"/>
        <c:lblAlgn val="ctr"/>
        <c:lblOffset val="100"/>
        <c:noMultiLvlLbl val="0"/>
      </c:catAx>
      <c:valAx>
        <c:axId val="575287368"/>
        <c:scaling>
          <c:orientation val="minMax"/>
        </c:scaling>
        <c:delete val="0"/>
        <c:axPos val="l"/>
        <c:majorGridlines>
          <c:spPr>
            <a:ln>
              <a:noFill/>
            </a:ln>
          </c:spPr>
        </c:majorGridlines>
        <c:minorGridlines/>
        <c:title>
          <c:tx>
            <c:rich>
              <a:bodyPr/>
              <a:lstStyle/>
              <a:p>
                <a:pPr>
                  <a:defRPr/>
                </a:pPr>
                <a:r>
                  <a:rPr lang="en-US"/>
                  <a:t>#</a:t>
                </a:r>
                <a:r>
                  <a:rPr lang="en-US" baseline="0"/>
                  <a:t> of customers</a:t>
                </a:r>
                <a:endParaRPr lang="en-US"/>
              </a:p>
            </c:rich>
          </c:tx>
          <c:overlay val="0"/>
        </c:title>
        <c:numFmt formatCode="General" sourceLinked="1"/>
        <c:majorTickMark val="out"/>
        <c:minorTickMark val="none"/>
        <c:tickLblPos val="nextTo"/>
        <c:crossAx val="575288544"/>
        <c:crosses val="autoZero"/>
        <c:crossBetween val="between"/>
      </c:valAx>
      <c:spPr>
        <a:noFill/>
      </c:spPr>
    </c:plotArea>
    <c:plotVisOnly val="1"/>
    <c:dispBlanksAs val="gap"/>
    <c:showDLblsOverMax val="0"/>
  </c:chart>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Delivery</c:v>
                </c:pt>
              </c:strCache>
            </c:strRef>
          </c:tx>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Cap</c:v>
                </c:pt>
                <c:pt idx="1">
                  <c:v>500 kWh - Post Cap</c:v>
                </c:pt>
                <c:pt idx="2">
                  <c:v>1000 kWh - Pre Cap</c:v>
                </c:pt>
                <c:pt idx="3">
                  <c:v>1000 kWh - Post Cap</c:v>
                </c:pt>
                <c:pt idx="4">
                  <c:v>2500 kWh Pre-Cap</c:v>
                </c:pt>
                <c:pt idx="5">
                  <c:v>2500 kWh Post-Cap</c:v>
                </c:pt>
              </c:strCache>
            </c:strRef>
          </c:cat>
          <c:val>
            <c:numRef>
              <c:f>Sheet1!$B$2:$B$7</c:f>
              <c:numCache>
                <c:formatCode>"$"#,##0.00</c:formatCode>
                <c:ptCount val="6"/>
                <c:pt idx="0">
                  <c:v>57.04</c:v>
                </c:pt>
                <c:pt idx="1">
                  <c:v>55</c:v>
                </c:pt>
                <c:pt idx="2">
                  <c:v>82.42</c:v>
                </c:pt>
                <c:pt idx="3">
                  <c:v>55</c:v>
                </c:pt>
                <c:pt idx="4">
                  <c:v>158.54</c:v>
                </c:pt>
                <c:pt idx="5">
                  <c:v>55</c:v>
                </c:pt>
              </c:numCache>
            </c:numRef>
          </c:val>
        </c:ser>
        <c:ser>
          <c:idx val="1"/>
          <c:order val="1"/>
          <c:tx>
            <c:strRef>
              <c:f>Sheet1!$C$1</c:f>
              <c:strCache>
                <c:ptCount val="1"/>
                <c:pt idx="0">
                  <c:v>Delivery Benefit</c:v>
                </c:pt>
              </c:strCache>
            </c:strRef>
          </c:tx>
          <c:spPr>
            <a:pattFill prst="wdDnDiag">
              <a:fgClr>
                <a:srgbClr val="7030A0"/>
              </a:fgClr>
              <a:bgClr>
                <a:schemeClr val="bg1"/>
              </a:bgClr>
            </a:pattFill>
          </c:spPr>
          <c:invertIfNegative val="0"/>
          <c:dLbls>
            <c:dLbl>
              <c:idx val="0"/>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solidFill>
                <a:schemeClr val="bg1"/>
              </a:solidFill>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Cap</c:v>
                </c:pt>
                <c:pt idx="1">
                  <c:v>500 kWh - Post Cap</c:v>
                </c:pt>
                <c:pt idx="2">
                  <c:v>1000 kWh - Pre Cap</c:v>
                </c:pt>
                <c:pt idx="3">
                  <c:v>1000 kWh - Post Cap</c:v>
                </c:pt>
                <c:pt idx="4">
                  <c:v>2500 kWh Pre-Cap</c:v>
                </c:pt>
                <c:pt idx="5">
                  <c:v>2500 kWh Post-Cap</c:v>
                </c:pt>
              </c:strCache>
            </c:strRef>
          </c:cat>
          <c:val>
            <c:numRef>
              <c:f>Sheet1!$C$2:$C$7</c:f>
              <c:numCache>
                <c:formatCode>"$"#,##0.00</c:formatCode>
                <c:ptCount val="6"/>
                <c:pt idx="0">
                  <c:v>0</c:v>
                </c:pt>
                <c:pt idx="1">
                  <c:v>2.04</c:v>
                </c:pt>
                <c:pt idx="2">
                  <c:v>0</c:v>
                </c:pt>
                <c:pt idx="3">
                  <c:v>27.42</c:v>
                </c:pt>
                <c:pt idx="4">
                  <c:v>0</c:v>
                </c:pt>
                <c:pt idx="5">
                  <c:v>103.54</c:v>
                </c:pt>
              </c:numCache>
            </c:numRef>
          </c:val>
        </c:ser>
        <c:dLbls>
          <c:showLegendKey val="0"/>
          <c:showVal val="0"/>
          <c:showCatName val="0"/>
          <c:showSerName val="0"/>
          <c:showPercent val="0"/>
          <c:showBubbleSize val="0"/>
        </c:dLbls>
        <c:gapWidth val="75"/>
        <c:overlap val="100"/>
        <c:axId val="575290112"/>
        <c:axId val="575290504"/>
      </c:barChart>
      <c:catAx>
        <c:axId val="575290112"/>
        <c:scaling>
          <c:orientation val="minMax"/>
        </c:scaling>
        <c:delete val="0"/>
        <c:axPos val="b"/>
        <c:numFmt formatCode="General" sourceLinked="0"/>
        <c:majorTickMark val="none"/>
        <c:minorTickMark val="none"/>
        <c:tickLblPos val="nextTo"/>
        <c:txPr>
          <a:bodyPr/>
          <a:lstStyle/>
          <a:p>
            <a:pPr>
              <a:defRPr sz="900" b="1"/>
            </a:pPr>
            <a:endParaRPr lang="en-US"/>
          </a:p>
        </c:txPr>
        <c:crossAx val="575290504"/>
        <c:crosses val="autoZero"/>
        <c:auto val="1"/>
        <c:lblAlgn val="ctr"/>
        <c:lblOffset val="100"/>
        <c:noMultiLvlLbl val="0"/>
      </c:catAx>
      <c:valAx>
        <c:axId val="575290504"/>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75290112"/>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047370509811501E-2"/>
          <c:y val="0.10503944003601016"/>
          <c:w val="0.87177570748924516"/>
          <c:h val="0.47825976298417244"/>
        </c:manualLayout>
      </c:layout>
      <c:barChart>
        <c:barDir val="col"/>
        <c:grouping val="clustered"/>
        <c:varyColors val="0"/>
        <c:ser>
          <c:idx val="0"/>
          <c:order val="0"/>
          <c:invertIfNegative val="0"/>
          <c:cat>
            <c:strRef>
              <c:f>Res!$A$3:$A$50</c:f>
              <c:strCache>
                <c:ptCount val="48"/>
                <c:pt idx="0">
                  <c:v>50 to 100 kWh</c:v>
                </c:pt>
                <c:pt idx="1">
                  <c:v>100 to 150 kWh</c:v>
                </c:pt>
                <c:pt idx="2">
                  <c:v>150 to 200 kWh</c:v>
                </c:pt>
                <c:pt idx="3">
                  <c:v>200 to 250 kWh</c:v>
                </c:pt>
                <c:pt idx="4">
                  <c:v>250 to 300 kWh</c:v>
                </c:pt>
                <c:pt idx="5">
                  <c:v>300 to 350 kWh</c:v>
                </c:pt>
                <c:pt idx="6">
                  <c:v>350 to 400 kWh</c:v>
                </c:pt>
                <c:pt idx="7">
                  <c:v>400 to 450 kWh</c:v>
                </c:pt>
                <c:pt idx="8">
                  <c:v>450 to 500 kWh</c:v>
                </c:pt>
                <c:pt idx="9">
                  <c:v>500 to 550 kWh</c:v>
                </c:pt>
                <c:pt idx="10">
                  <c:v>550 to 600 kWh</c:v>
                </c:pt>
                <c:pt idx="11">
                  <c:v>600 to 650 kWh</c:v>
                </c:pt>
                <c:pt idx="12">
                  <c:v>650 to 700 kWh</c:v>
                </c:pt>
                <c:pt idx="13">
                  <c:v>700 to 750 kWh</c:v>
                </c:pt>
                <c:pt idx="14">
                  <c:v>750 to 800 kWh</c:v>
                </c:pt>
                <c:pt idx="15">
                  <c:v>800 to 850 kWh</c:v>
                </c:pt>
                <c:pt idx="16">
                  <c:v>850 to 900 kWh</c:v>
                </c:pt>
                <c:pt idx="17">
                  <c:v>900 to 950 kWh</c:v>
                </c:pt>
                <c:pt idx="18">
                  <c:v>950 to 1000 kWh</c:v>
                </c:pt>
                <c:pt idx="19">
                  <c:v>1000 to 1050 kWh</c:v>
                </c:pt>
                <c:pt idx="20">
                  <c:v>1050 to 1100 kWh</c:v>
                </c:pt>
                <c:pt idx="21">
                  <c:v>1100 to 1150 kWh</c:v>
                </c:pt>
                <c:pt idx="22">
                  <c:v>1150 to 1200 kWh</c:v>
                </c:pt>
                <c:pt idx="23">
                  <c:v>1200 to 1250 kWh</c:v>
                </c:pt>
                <c:pt idx="24">
                  <c:v>1250 to 1300 kWh</c:v>
                </c:pt>
                <c:pt idx="25">
                  <c:v>1300 to 1350 kWh</c:v>
                </c:pt>
                <c:pt idx="26">
                  <c:v>1350 to 1400 kWh</c:v>
                </c:pt>
                <c:pt idx="27">
                  <c:v>1400 to 1450 kWh</c:v>
                </c:pt>
                <c:pt idx="28">
                  <c:v>1450 to 1500 kWh</c:v>
                </c:pt>
                <c:pt idx="29">
                  <c:v>1500 to 1550 kWh</c:v>
                </c:pt>
                <c:pt idx="30">
                  <c:v>1550 to 1600 kWh</c:v>
                </c:pt>
                <c:pt idx="31">
                  <c:v>1600 to 1650 kWh</c:v>
                </c:pt>
                <c:pt idx="32">
                  <c:v>1650 to 1700 kWh</c:v>
                </c:pt>
                <c:pt idx="33">
                  <c:v>1700 to 1750 kWh</c:v>
                </c:pt>
                <c:pt idx="34">
                  <c:v>1750 to 1800 kWh</c:v>
                </c:pt>
                <c:pt idx="35">
                  <c:v>1800 to 1850 kWh</c:v>
                </c:pt>
                <c:pt idx="36">
                  <c:v>1850 to 1900 kWh</c:v>
                </c:pt>
                <c:pt idx="37">
                  <c:v>1900 to 1950 kWh</c:v>
                </c:pt>
                <c:pt idx="38">
                  <c:v>1950 to 2000 kWh</c:v>
                </c:pt>
                <c:pt idx="39">
                  <c:v>2000 to 2050 kWh</c:v>
                </c:pt>
                <c:pt idx="40">
                  <c:v>2050 to 2100 kWh</c:v>
                </c:pt>
                <c:pt idx="41">
                  <c:v>2100 to 2150 kWh</c:v>
                </c:pt>
                <c:pt idx="42">
                  <c:v>2150 to 2200 kWh</c:v>
                </c:pt>
                <c:pt idx="43">
                  <c:v>2200 to 2250 kWh</c:v>
                </c:pt>
                <c:pt idx="44">
                  <c:v>2250 to 2300 kWh</c:v>
                </c:pt>
                <c:pt idx="45">
                  <c:v>2300 to 2350 kWh</c:v>
                </c:pt>
                <c:pt idx="46">
                  <c:v>2350 to 2400 kWh</c:v>
                </c:pt>
                <c:pt idx="47">
                  <c:v>2400 to 2450 kWh</c:v>
                </c:pt>
              </c:strCache>
            </c:strRef>
          </c:cat>
          <c:val>
            <c:numRef>
              <c:f>Res!$C$3:$C$50</c:f>
              <c:numCache>
                <c:formatCode>0.0%</c:formatCode>
                <c:ptCount val="48"/>
                <c:pt idx="0">
                  <c:v>1.1290736463946625E-2</c:v>
                </c:pt>
                <c:pt idx="1">
                  <c:v>2.1555042340261739E-2</c:v>
                </c:pt>
                <c:pt idx="2">
                  <c:v>3.0792917628945343E-2</c:v>
                </c:pt>
                <c:pt idx="3">
                  <c:v>3.9260969976905313E-2</c:v>
                </c:pt>
                <c:pt idx="4">
                  <c:v>4.9012060559404672E-2</c:v>
                </c:pt>
                <c:pt idx="5">
                  <c:v>4.7215807031049523E-2</c:v>
                </c:pt>
                <c:pt idx="6">
                  <c:v>5.8249935848088276E-2</c:v>
                </c:pt>
                <c:pt idx="7">
                  <c:v>5.1321529381575574E-2</c:v>
                </c:pt>
                <c:pt idx="8">
                  <c:v>6.4408519373877343E-2</c:v>
                </c:pt>
                <c:pt idx="9">
                  <c:v>5.9276366435719784E-2</c:v>
                </c:pt>
                <c:pt idx="10">
                  <c:v>6.184244290479856E-2</c:v>
                </c:pt>
                <c:pt idx="11">
                  <c:v>6.4408519373877343E-2</c:v>
                </c:pt>
                <c:pt idx="12">
                  <c:v>5.3374390556838597E-2</c:v>
                </c:pt>
                <c:pt idx="13">
                  <c:v>4.3879907621247112E-2</c:v>
                </c:pt>
                <c:pt idx="14">
                  <c:v>4.0287400564536821E-2</c:v>
                </c:pt>
                <c:pt idx="15">
                  <c:v>4.3366692327431358E-2</c:v>
                </c:pt>
                <c:pt idx="16">
                  <c:v>3.2589171157300485E-2</c:v>
                </c:pt>
                <c:pt idx="17">
                  <c:v>2.9766487041313832E-2</c:v>
                </c:pt>
                <c:pt idx="18">
                  <c:v>2.3094688221709007E-2</c:v>
                </c:pt>
                <c:pt idx="19">
                  <c:v>2.4890941750064153E-2</c:v>
                </c:pt>
                <c:pt idx="20">
                  <c:v>1.7192712342827817E-2</c:v>
                </c:pt>
                <c:pt idx="21">
                  <c:v>1.6422889402104183E-2</c:v>
                </c:pt>
                <c:pt idx="22">
                  <c:v>1.5139851167564793E-2</c:v>
                </c:pt>
                <c:pt idx="23">
                  <c:v>1.1547344110854504E-2</c:v>
                </c:pt>
                <c:pt idx="24">
                  <c:v>1.2573774698486015E-2</c:v>
                </c:pt>
                <c:pt idx="25">
                  <c:v>8.724659994867847E-3</c:v>
                </c:pt>
                <c:pt idx="26">
                  <c:v>8.724659994867847E-3</c:v>
                </c:pt>
                <c:pt idx="27">
                  <c:v>7.441621760328458E-3</c:v>
                </c:pt>
                <c:pt idx="28">
                  <c:v>7.1850141134205802E-3</c:v>
                </c:pt>
                <c:pt idx="29">
                  <c:v>5.3887605850654347E-3</c:v>
                </c:pt>
                <c:pt idx="30">
                  <c:v>5.1321529381575569E-3</c:v>
                </c:pt>
                <c:pt idx="31">
                  <c:v>6.1585835257890681E-3</c:v>
                </c:pt>
                <c:pt idx="32">
                  <c:v>3.0792917628945341E-3</c:v>
                </c:pt>
                <c:pt idx="33">
                  <c:v>2.8226841159866563E-3</c:v>
                </c:pt>
                <c:pt idx="34">
                  <c:v>2.0528611752630229E-3</c:v>
                </c:pt>
                <c:pt idx="35">
                  <c:v>1.7962535283551451E-3</c:v>
                </c:pt>
                <c:pt idx="36">
                  <c:v>2.8226841159866563E-3</c:v>
                </c:pt>
                <c:pt idx="37">
                  <c:v>2.3094688221709007E-3</c:v>
                </c:pt>
                <c:pt idx="38">
                  <c:v>1.7962535283551451E-3</c:v>
                </c:pt>
                <c:pt idx="39">
                  <c:v>2.3094688221709007E-3</c:v>
                </c:pt>
                <c:pt idx="40">
                  <c:v>1.539645881447267E-3</c:v>
                </c:pt>
                <c:pt idx="41">
                  <c:v>1.0264305876315114E-3</c:v>
                </c:pt>
                <c:pt idx="42">
                  <c:v>1.539645881447267E-3</c:v>
                </c:pt>
                <c:pt idx="43">
                  <c:v>1.2830382345393892E-3</c:v>
                </c:pt>
                <c:pt idx="44">
                  <c:v>1.539645881447267E-3</c:v>
                </c:pt>
                <c:pt idx="45">
                  <c:v>5.1321529381575571E-4</c:v>
                </c:pt>
                <c:pt idx="46">
                  <c:v>1.539645881447267E-3</c:v>
                </c:pt>
                <c:pt idx="47">
                  <c:v>5.1321529381575571E-4</c:v>
                </c:pt>
              </c:numCache>
            </c:numRef>
          </c:val>
        </c:ser>
        <c:dLbls>
          <c:showLegendKey val="0"/>
          <c:showVal val="0"/>
          <c:showCatName val="0"/>
          <c:showSerName val="0"/>
          <c:showPercent val="0"/>
          <c:showBubbleSize val="0"/>
        </c:dLbls>
        <c:gapWidth val="150"/>
        <c:axId val="579471160"/>
        <c:axId val="579470768"/>
      </c:barChart>
      <c:catAx>
        <c:axId val="579471160"/>
        <c:scaling>
          <c:orientation val="minMax"/>
        </c:scaling>
        <c:delete val="0"/>
        <c:axPos val="b"/>
        <c:numFmt formatCode="General" sourceLinked="0"/>
        <c:majorTickMark val="none"/>
        <c:minorTickMark val="none"/>
        <c:tickLblPos val="nextTo"/>
        <c:txPr>
          <a:bodyPr rot="-5400000" vert="horz"/>
          <a:lstStyle/>
          <a:p>
            <a:pPr>
              <a:defRPr sz="1000"/>
            </a:pPr>
            <a:endParaRPr lang="en-US"/>
          </a:p>
        </c:txPr>
        <c:crossAx val="579470768"/>
        <c:crosses val="autoZero"/>
        <c:auto val="0"/>
        <c:lblAlgn val="ctr"/>
        <c:lblOffset val="100"/>
        <c:noMultiLvlLbl val="0"/>
      </c:catAx>
      <c:valAx>
        <c:axId val="579470768"/>
        <c:scaling>
          <c:orientation val="minMax"/>
        </c:scaling>
        <c:delete val="0"/>
        <c:axPos val="l"/>
        <c:majorGridlines>
          <c:spPr>
            <a:ln w="6350">
              <a:prstDash val="dash"/>
            </a:ln>
          </c:spPr>
        </c:majorGridlines>
        <c:numFmt formatCode="0.0%" sourceLinked="1"/>
        <c:majorTickMark val="none"/>
        <c:minorTickMark val="none"/>
        <c:tickLblPos val="nextTo"/>
        <c:txPr>
          <a:bodyPr/>
          <a:lstStyle/>
          <a:p>
            <a:pPr>
              <a:defRPr sz="800"/>
            </a:pPr>
            <a:endParaRPr lang="en-US"/>
          </a:p>
        </c:txPr>
        <c:crossAx val="579471160"/>
        <c:crosses val="autoZero"/>
        <c:crossBetween val="between"/>
      </c:valAx>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lrMapOvr bg1="lt1" tx1="dk1" bg2="lt2" tx2="dk2" accent1="accent1" accent2="accent2" accent3="accent3" accent4="accent4" accent5="accent5" accent6="accent6" hlink="hlink" folHlink="folHlink"/>
  <c:chart>
    <c:title>
      <c:tx>
        <c:rich>
          <a:bodyPr/>
          <a:lstStyle/>
          <a:p>
            <a:pPr>
              <a:defRPr/>
            </a:pPr>
            <a:r>
              <a:rPr lang="en-US" sz="1200" baseline="0"/>
              <a:t>2016 Monthly Delivery Bill@ 750 kWh/month, Before Tax  </a:t>
            </a:r>
          </a:p>
        </c:rich>
      </c:tx>
      <c:overlay val="0"/>
    </c:title>
    <c:autoTitleDeleted val="0"/>
    <c:plotArea>
      <c:layout/>
      <c:barChart>
        <c:barDir val="col"/>
        <c:grouping val="stacked"/>
        <c:varyColors val="0"/>
        <c:ser>
          <c:idx val="1"/>
          <c:order val="1"/>
          <c:tx>
            <c:strRef>
              <c:f>Sorted!$O$3</c:f>
              <c:strCache>
                <c:ptCount val="1"/>
                <c:pt idx="0">
                  <c:v>Fixed Charge</c:v>
                </c:pt>
              </c:strCache>
            </c:strRef>
          </c:tx>
          <c:spPr>
            <a:solidFill>
              <a:srgbClr val="FFC000"/>
            </a:solidFill>
            <a:ln>
              <a:noFill/>
            </a:ln>
          </c:spPr>
          <c:invertIfNegative val="0"/>
          <c:cat>
            <c:strRef>
              <c:f>Sorted!$I$4:$I$73</c:f>
              <c:strCache>
                <c:ptCount val="70"/>
                <c:pt idx="0">
                  <c:v>ELK Energy</c:v>
                </c:pt>
                <c:pt idx="1">
                  <c:v>Hydro Hawkesbury</c:v>
                </c:pt>
                <c:pt idx="2">
                  <c:v>Hydro One Brampton</c:v>
                </c:pt>
                <c:pt idx="3">
                  <c:v>North Bay Hydro</c:v>
                </c:pt>
                <c:pt idx="4">
                  <c:v>Thunder Bay Hydro</c:v>
                </c:pt>
                <c:pt idx="5">
                  <c:v>Oshawa PUC</c:v>
                </c:pt>
                <c:pt idx="6">
                  <c:v>Kitchener Wilmot Hydro</c:v>
                </c:pt>
                <c:pt idx="7">
                  <c:v>Brantford Power</c:v>
                </c:pt>
                <c:pt idx="8">
                  <c:v>PUC Distribution</c:v>
                </c:pt>
                <c:pt idx="9">
                  <c:v>Enersource Hydro</c:v>
                </c:pt>
                <c:pt idx="10">
                  <c:v>Ottawa River Power</c:v>
                </c:pt>
                <c:pt idx="11">
                  <c:v>(CND Hydro) Energy Plus - Cambridge</c:v>
                </c:pt>
                <c:pt idx="12">
                  <c:v>Peterborough Distribution</c:v>
                </c:pt>
                <c:pt idx="13">
                  <c:v>Essex Powerlines</c:v>
                </c:pt>
                <c:pt idx="14">
                  <c:v>London Hydro</c:v>
                </c:pt>
                <c:pt idx="15">
                  <c:v>Wasaga Distribution</c:v>
                </c:pt>
                <c:pt idx="16">
                  <c:v>Greater Sudbury Hydro</c:v>
                </c:pt>
                <c:pt idx="17">
                  <c:v>Niagara On The Lake Hydro</c:v>
                </c:pt>
                <c:pt idx="18">
                  <c:v>Orillia Power</c:v>
                </c:pt>
                <c:pt idx="19">
                  <c:v>Lakefront Utilities</c:v>
                </c:pt>
                <c:pt idx="20">
                  <c:v>Burlington Hydro Inc.</c:v>
                </c:pt>
                <c:pt idx="21">
                  <c:v>Welland Hydro</c:v>
                </c:pt>
                <c:pt idx="22">
                  <c:v>Hearst Power</c:v>
                </c:pt>
                <c:pt idx="23">
                  <c:v>Orangeville Hydro</c:v>
                </c:pt>
                <c:pt idx="24">
                  <c:v>Veridian Connections</c:v>
                </c:pt>
                <c:pt idx="25">
                  <c:v>Newmarket-Tay Power</c:v>
                </c:pt>
                <c:pt idx="26">
                  <c:v>Entegrus Powerlines (CK Hydro)</c:v>
                </c:pt>
                <c:pt idx="27">
                  <c:v>Hydro Ottawa</c:v>
                </c:pt>
                <c:pt idx="28">
                  <c:v>COLLUS PowerStream</c:v>
                </c:pt>
                <c:pt idx="29">
                  <c:v>Haldimand County Hydro</c:v>
                </c:pt>
                <c:pt idx="30">
                  <c:v>EnWin</c:v>
                </c:pt>
                <c:pt idx="31">
                  <c:v>Milton Hydro</c:v>
                </c:pt>
                <c:pt idx="32">
                  <c:v>St. Thomas Energy</c:v>
                </c:pt>
                <c:pt idx="33">
                  <c:v>Guelph Hydro</c:v>
                </c:pt>
                <c:pt idx="34">
                  <c:v>Centre Wellington</c:v>
                </c:pt>
                <c:pt idx="35">
                  <c:v>Grimsby Power</c:v>
                </c:pt>
                <c:pt idx="36">
                  <c:v>Festival Hydro</c:v>
                </c:pt>
                <c:pt idx="37">
                  <c:v>Coop Hydro Embrun</c:v>
                </c:pt>
                <c:pt idx="38">
                  <c:v>Halton Hills Hydro</c:v>
                </c:pt>
                <c:pt idx="39">
                  <c:v>Powerstream (South)</c:v>
                </c:pt>
                <c:pt idx="40">
                  <c:v>Horizon Utilities</c:v>
                </c:pt>
                <c:pt idx="41">
                  <c:v>Oakville Hydro</c:v>
                </c:pt>
                <c:pt idx="42">
                  <c:v>Tillsonburg Hydro</c:v>
                </c:pt>
                <c:pt idx="43">
                  <c:v>Waterloo North Hydro</c:v>
                </c:pt>
                <c:pt idx="44">
                  <c:v>Westario</c:v>
                </c:pt>
                <c:pt idx="45">
                  <c:v>Kenora Hydro</c:v>
                </c:pt>
                <c:pt idx="46">
                  <c:v>Woodstock Hydro</c:v>
                </c:pt>
                <c:pt idx="47">
                  <c:v>Fort Frances Power</c:v>
                </c:pt>
                <c:pt idx="48">
                  <c:v>Whitby Hydro</c:v>
                </c:pt>
                <c:pt idx="49">
                  <c:v>Niagara Peninsula</c:v>
                </c:pt>
                <c:pt idx="50">
                  <c:v>Erie Thames Powerlines</c:v>
                </c:pt>
                <c:pt idx="51">
                  <c:v>Hydro One Networks (UR)</c:v>
                </c:pt>
                <c:pt idx="52">
                  <c:v>Bluewater Power</c:v>
                </c:pt>
                <c:pt idx="53">
                  <c:v>Midland Power</c:v>
                </c:pt>
                <c:pt idx="54">
                  <c:v>Hydro 2000</c:v>
                </c:pt>
                <c:pt idx="55">
                  <c:v>Kingston Hydro </c:v>
                </c:pt>
                <c:pt idx="56">
                  <c:v>CNP (Fort Erie)</c:v>
                </c:pt>
                <c:pt idx="57">
                  <c:v>West Coast Huron</c:v>
                </c:pt>
                <c:pt idx="58">
                  <c:v>Lakeland Power</c:v>
                </c:pt>
                <c:pt idx="59">
                  <c:v>Toronto Hydro</c:v>
                </c:pt>
                <c:pt idx="60">
                  <c:v>Norfolk Power</c:v>
                </c:pt>
                <c:pt idx="61">
                  <c:v>Northern Ontario Wires</c:v>
                </c:pt>
                <c:pt idx="62">
                  <c:v>Wellington North Power</c:v>
                </c:pt>
                <c:pt idx="63">
                  <c:v>Sioux Lookout</c:v>
                </c:pt>
                <c:pt idx="64">
                  <c:v>InnPower</c:v>
                </c:pt>
                <c:pt idx="65">
                  <c:v>Atikokan Hydro</c:v>
                </c:pt>
                <c:pt idx="66">
                  <c:v>Parry Sound Power</c:v>
                </c:pt>
                <c:pt idx="67">
                  <c:v>Algoma Power</c:v>
                </c:pt>
                <c:pt idx="68">
                  <c:v>Hydro One Networks (R1)</c:v>
                </c:pt>
                <c:pt idx="69">
                  <c:v>Hydro One Networks (R2)</c:v>
                </c:pt>
              </c:strCache>
            </c:strRef>
          </c:cat>
          <c:val>
            <c:numRef>
              <c:f>Sorted!$O$4:$O$73</c:f>
              <c:numCache>
                <c:formatCode>_("$"* #,##0.00_);_("$"* \(#,##0.00\);_("$"* "-"??_);_(@_)</c:formatCode>
                <c:ptCount val="70"/>
                <c:pt idx="0">
                  <c:v>14.12</c:v>
                </c:pt>
                <c:pt idx="1">
                  <c:v>12.69</c:v>
                </c:pt>
                <c:pt idx="2">
                  <c:v>18.43</c:v>
                </c:pt>
                <c:pt idx="3">
                  <c:v>19.690000000000001</c:v>
                </c:pt>
                <c:pt idx="4">
                  <c:v>16.03</c:v>
                </c:pt>
                <c:pt idx="5">
                  <c:v>15.07</c:v>
                </c:pt>
                <c:pt idx="6">
                  <c:v>17.43</c:v>
                </c:pt>
                <c:pt idx="7">
                  <c:v>16.46</c:v>
                </c:pt>
                <c:pt idx="8">
                  <c:v>14.07</c:v>
                </c:pt>
                <c:pt idx="9">
                  <c:v>20.5</c:v>
                </c:pt>
                <c:pt idx="10">
                  <c:v>16.989999999999998</c:v>
                </c:pt>
                <c:pt idx="11">
                  <c:v>15.31</c:v>
                </c:pt>
                <c:pt idx="12">
                  <c:v>16.04</c:v>
                </c:pt>
                <c:pt idx="13">
                  <c:v>17.260000000000002</c:v>
                </c:pt>
                <c:pt idx="14">
                  <c:v>17.22</c:v>
                </c:pt>
                <c:pt idx="15">
                  <c:v>15.7</c:v>
                </c:pt>
                <c:pt idx="16">
                  <c:v>19.87</c:v>
                </c:pt>
                <c:pt idx="17">
                  <c:v>21.7</c:v>
                </c:pt>
                <c:pt idx="18">
                  <c:v>17.32</c:v>
                </c:pt>
                <c:pt idx="19">
                  <c:v>16.98</c:v>
                </c:pt>
                <c:pt idx="20">
                  <c:v>16.27</c:v>
                </c:pt>
                <c:pt idx="21">
                  <c:v>20.05</c:v>
                </c:pt>
                <c:pt idx="22">
                  <c:v>16.29</c:v>
                </c:pt>
                <c:pt idx="23">
                  <c:v>19.149999999999999</c:v>
                </c:pt>
                <c:pt idx="24">
                  <c:v>17.09</c:v>
                </c:pt>
                <c:pt idx="25">
                  <c:v>18.739999999999998</c:v>
                </c:pt>
                <c:pt idx="26">
                  <c:v>18.84</c:v>
                </c:pt>
                <c:pt idx="27">
                  <c:v>17.41</c:v>
                </c:pt>
                <c:pt idx="28">
                  <c:v>14.74</c:v>
                </c:pt>
                <c:pt idx="29">
                  <c:v>25.02</c:v>
                </c:pt>
                <c:pt idx="30">
                  <c:v>16.2</c:v>
                </c:pt>
                <c:pt idx="31">
                  <c:v>20.47</c:v>
                </c:pt>
                <c:pt idx="32">
                  <c:v>21.63</c:v>
                </c:pt>
                <c:pt idx="33">
                  <c:v>22.97</c:v>
                </c:pt>
                <c:pt idx="34">
                  <c:v>19.09</c:v>
                </c:pt>
                <c:pt idx="35">
                  <c:v>23.56</c:v>
                </c:pt>
                <c:pt idx="36">
                  <c:v>22.99</c:v>
                </c:pt>
                <c:pt idx="37">
                  <c:v>22.66</c:v>
                </c:pt>
                <c:pt idx="38">
                  <c:v>20.43</c:v>
                </c:pt>
                <c:pt idx="39">
                  <c:v>19.34</c:v>
                </c:pt>
                <c:pt idx="40">
                  <c:v>20.38</c:v>
                </c:pt>
                <c:pt idx="41">
                  <c:v>23.51</c:v>
                </c:pt>
                <c:pt idx="42">
                  <c:v>14.59</c:v>
                </c:pt>
                <c:pt idx="43">
                  <c:v>24.99</c:v>
                </c:pt>
                <c:pt idx="44">
                  <c:v>17.29</c:v>
                </c:pt>
                <c:pt idx="45">
                  <c:v>23.03</c:v>
                </c:pt>
                <c:pt idx="46">
                  <c:v>21</c:v>
                </c:pt>
                <c:pt idx="47">
                  <c:v>23.37</c:v>
                </c:pt>
                <c:pt idx="48">
                  <c:v>26.42</c:v>
                </c:pt>
                <c:pt idx="49">
                  <c:v>23.52</c:v>
                </c:pt>
                <c:pt idx="50">
                  <c:v>20.260000000000002</c:v>
                </c:pt>
                <c:pt idx="51">
                  <c:v>26.29</c:v>
                </c:pt>
                <c:pt idx="52">
                  <c:v>20.66</c:v>
                </c:pt>
                <c:pt idx="53">
                  <c:v>20.14</c:v>
                </c:pt>
                <c:pt idx="54">
                  <c:v>19.100000000000001</c:v>
                </c:pt>
                <c:pt idx="55">
                  <c:v>19.329999999999998</c:v>
                </c:pt>
                <c:pt idx="56">
                  <c:v>24.23</c:v>
                </c:pt>
                <c:pt idx="57">
                  <c:v>24.36</c:v>
                </c:pt>
                <c:pt idx="58">
                  <c:v>28.11</c:v>
                </c:pt>
                <c:pt idx="59">
                  <c:v>28.62</c:v>
                </c:pt>
                <c:pt idx="60">
                  <c:v>29.17</c:v>
                </c:pt>
                <c:pt idx="61">
                  <c:v>25.04</c:v>
                </c:pt>
                <c:pt idx="62">
                  <c:v>25.1</c:v>
                </c:pt>
                <c:pt idx="63">
                  <c:v>32.020000000000003</c:v>
                </c:pt>
                <c:pt idx="64">
                  <c:v>27.85</c:v>
                </c:pt>
                <c:pt idx="65">
                  <c:v>38.799999999999997</c:v>
                </c:pt>
                <c:pt idx="66">
                  <c:v>35.58</c:v>
                </c:pt>
                <c:pt idx="67">
                  <c:v>33.369999999999997</c:v>
                </c:pt>
                <c:pt idx="68">
                  <c:v>35.380000000000003</c:v>
                </c:pt>
                <c:pt idx="69" formatCode="&quot;$&quot;#,##0.00_);[Red]\(&quot;$&quot;#,##0.00\)">
                  <c:v>50.98</c:v>
                </c:pt>
              </c:numCache>
            </c:numRef>
          </c:val>
        </c:ser>
        <c:ser>
          <c:idx val="2"/>
          <c:order val="2"/>
          <c:tx>
            <c:strRef>
              <c:f>Sorted!$P$3</c:f>
              <c:strCache>
                <c:ptCount val="1"/>
                <c:pt idx="0">
                  <c:v>Variable Charge</c:v>
                </c:pt>
              </c:strCache>
            </c:strRef>
          </c:tx>
          <c:spPr>
            <a:solidFill>
              <a:srgbClr val="00B0F0"/>
            </a:solidFill>
          </c:spPr>
          <c:invertIfNegative val="0"/>
          <c:cat>
            <c:strRef>
              <c:f>Sorted!$I$4:$I$73</c:f>
              <c:strCache>
                <c:ptCount val="70"/>
                <c:pt idx="0">
                  <c:v>ELK Energy</c:v>
                </c:pt>
                <c:pt idx="1">
                  <c:v>Hydro Hawkesbury</c:v>
                </c:pt>
                <c:pt idx="2">
                  <c:v>Hydro One Brampton</c:v>
                </c:pt>
                <c:pt idx="3">
                  <c:v>North Bay Hydro</c:v>
                </c:pt>
                <c:pt idx="4">
                  <c:v>Thunder Bay Hydro</c:v>
                </c:pt>
                <c:pt idx="5">
                  <c:v>Oshawa PUC</c:v>
                </c:pt>
                <c:pt idx="6">
                  <c:v>Kitchener Wilmot Hydro</c:v>
                </c:pt>
                <c:pt idx="7">
                  <c:v>Brantford Power</c:v>
                </c:pt>
                <c:pt idx="8">
                  <c:v>PUC Distribution</c:v>
                </c:pt>
                <c:pt idx="9">
                  <c:v>Enersource Hydro</c:v>
                </c:pt>
                <c:pt idx="10">
                  <c:v>Ottawa River Power</c:v>
                </c:pt>
                <c:pt idx="11">
                  <c:v>(CND Hydro) Energy Plus - Cambridge</c:v>
                </c:pt>
                <c:pt idx="12">
                  <c:v>Peterborough Distribution</c:v>
                </c:pt>
                <c:pt idx="13">
                  <c:v>Essex Powerlines</c:v>
                </c:pt>
                <c:pt idx="14">
                  <c:v>London Hydro</c:v>
                </c:pt>
                <c:pt idx="15">
                  <c:v>Wasaga Distribution</c:v>
                </c:pt>
                <c:pt idx="16">
                  <c:v>Greater Sudbury Hydro</c:v>
                </c:pt>
                <c:pt idx="17">
                  <c:v>Niagara On The Lake Hydro</c:v>
                </c:pt>
                <c:pt idx="18">
                  <c:v>Orillia Power</c:v>
                </c:pt>
                <c:pt idx="19">
                  <c:v>Lakefront Utilities</c:v>
                </c:pt>
                <c:pt idx="20">
                  <c:v>Burlington Hydro Inc.</c:v>
                </c:pt>
                <c:pt idx="21">
                  <c:v>Welland Hydro</c:v>
                </c:pt>
                <c:pt idx="22">
                  <c:v>Hearst Power</c:v>
                </c:pt>
                <c:pt idx="23">
                  <c:v>Orangeville Hydro</c:v>
                </c:pt>
                <c:pt idx="24">
                  <c:v>Veridian Connections</c:v>
                </c:pt>
                <c:pt idx="25">
                  <c:v>Newmarket-Tay Power</c:v>
                </c:pt>
                <c:pt idx="26">
                  <c:v>Entegrus Powerlines (CK Hydro)</c:v>
                </c:pt>
                <c:pt idx="27">
                  <c:v>Hydro Ottawa</c:v>
                </c:pt>
                <c:pt idx="28">
                  <c:v>COLLUS PowerStream</c:v>
                </c:pt>
                <c:pt idx="29">
                  <c:v>Haldimand County Hydro</c:v>
                </c:pt>
                <c:pt idx="30">
                  <c:v>EnWin</c:v>
                </c:pt>
                <c:pt idx="31">
                  <c:v>Milton Hydro</c:v>
                </c:pt>
                <c:pt idx="32">
                  <c:v>St. Thomas Energy</c:v>
                </c:pt>
                <c:pt idx="33">
                  <c:v>Guelph Hydro</c:v>
                </c:pt>
                <c:pt idx="34">
                  <c:v>Centre Wellington</c:v>
                </c:pt>
                <c:pt idx="35">
                  <c:v>Grimsby Power</c:v>
                </c:pt>
                <c:pt idx="36">
                  <c:v>Festival Hydro</c:v>
                </c:pt>
                <c:pt idx="37">
                  <c:v>Coop Hydro Embrun</c:v>
                </c:pt>
                <c:pt idx="38">
                  <c:v>Halton Hills Hydro</c:v>
                </c:pt>
                <c:pt idx="39">
                  <c:v>Powerstream (South)</c:v>
                </c:pt>
                <c:pt idx="40">
                  <c:v>Horizon Utilities</c:v>
                </c:pt>
                <c:pt idx="41">
                  <c:v>Oakville Hydro</c:v>
                </c:pt>
                <c:pt idx="42">
                  <c:v>Tillsonburg Hydro</c:v>
                </c:pt>
                <c:pt idx="43">
                  <c:v>Waterloo North Hydro</c:v>
                </c:pt>
                <c:pt idx="44">
                  <c:v>Westario</c:v>
                </c:pt>
                <c:pt idx="45">
                  <c:v>Kenora Hydro</c:v>
                </c:pt>
                <c:pt idx="46">
                  <c:v>Woodstock Hydro</c:v>
                </c:pt>
                <c:pt idx="47">
                  <c:v>Fort Frances Power</c:v>
                </c:pt>
                <c:pt idx="48">
                  <c:v>Whitby Hydro</c:v>
                </c:pt>
                <c:pt idx="49">
                  <c:v>Niagara Peninsula</c:v>
                </c:pt>
                <c:pt idx="50">
                  <c:v>Erie Thames Powerlines</c:v>
                </c:pt>
                <c:pt idx="51">
                  <c:v>Hydro One Networks (UR)</c:v>
                </c:pt>
                <c:pt idx="52">
                  <c:v>Bluewater Power</c:v>
                </c:pt>
                <c:pt idx="53">
                  <c:v>Midland Power</c:v>
                </c:pt>
                <c:pt idx="54">
                  <c:v>Hydro 2000</c:v>
                </c:pt>
                <c:pt idx="55">
                  <c:v>Kingston Hydro </c:v>
                </c:pt>
                <c:pt idx="56">
                  <c:v>CNP (Fort Erie)</c:v>
                </c:pt>
                <c:pt idx="57">
                  <c:v>West Coast Huron</c:v>
                </c:pt>
                <c:pt idx="58">
                  <c:v>Lakeland Power</c:v>
                </c:pt>
                <c:pt idx="59">
                  <c:v>Toronto Hydro</c:v>
                </c:pt>
                <c:pt idx="60">
                  <c:v>Norfolk Power</c:v>
                </c:pt>
                <c:pt idx="61">
                  <c:v>Northern Ontario Wires</c:v>
                </c:pt>
                <c:pt idx="62">
                  <c:v>Wellington North Power</c:v>
                </c:pt>
                <c:pt idx="63">
                  <c:v>Sioux Lookout</c:v>
                </c:pt>
                <c:pt idx="64">
                  <c:v>InnPower</c:v>
                </c:pt>
                <c:pt idx="65">
                  <c:v>Atikokan Hydro</c:v>
                </c:pt>
                <c:pt idx="66">
                  <c:v>Parry Sound Power</c:v>
                </c:pt>
                <c:pt idx="67">
                  <c:v>Algoma Power</c:v>
                </c:pt>
                <c:pt idx="68">
                  <c:v>Hydro One Networks (R1)</c:v>
                </c:pt>
                <c:pt idx="69">
                  <c:v>Hydro One Networks (R2)</c:v>
                </c:pt>
              </c:strCache>
            </c:strRef>
          </c:cat>
          <c:val>
            <c:numRef>
              <c:f>Sorted!$P$4:$P$73</c:f>
              <c:numCache>
                <c:formatCode>_("$"* #,##0.00_);_("$"* \(#,##0.00\);_("$"* "-"??_);_(@_)</c:formatCode>
                <c:ptCount val="70"/>
                <c:pt idx="0">
                  <c:v>1.4250000000000007</c:v>
                </c:pt>
                <c:pt idx="1">
                  <c:v>4.3499999999999996</c:v>
                </c:pt>
                <c:pt idx="2">
                  <c:v>3.8249999999999993</c:v>
                </c:pt>
                <c:pt idx="3">
                  <c:v>2.6024999999999991</c:v>
                </c:pt>
                <c:pt idx="4">
                  <c:v>6.5249999999999986</c:v>
                </c:pt>
                <c:pt idx="5">
                  <c:v>8.625</c:v>
                </c:pt>
                <c:pt idx="6">
                  <c:v>6.3000000000000007</c:v>
                </c:pt>
                <c:pt idx="7">
                  <c:v>7.3500000000000014</c:v>
                </c:pt>
                <c:pt idx="8">
                  <c:v>10.424999999999997</c:v>
                </c:pt>
                <c:pt idx="9">
                  <c:v>4.0500000000000007</c:v>
                </c:pt>
                <c:pt idx="10">
                  <c:v>7.5749999999999993</c:v>
                </c:pt>
                <c:pt idx="11">
                  <c:v>9.4499999999999975</c:v>
                </c:pt>
                <c:pt idx="12">
                  <c:v>8.8500000000000014</c:v>
                </c:pt>
                <c:pt idx="13">
                  <c:v>7.7250000000000014</c:v>
                </c:pt>
                <c:pt idx="14">
                  <c:v>8.1000000000000014</c:v>
                </c:pt>
                <c:pt idx="15">
                  <c:v>9.9000000000000021</c:v>
                </c:pt>
                <c:pt idx="16">
                  <c:v>5.8499999999999979</c:v>
                </c:pt>
                <c:pt idx="17">
                  <c:v>4.4250000000000007</c:v>
                </c:pt>
                <c:pt idx="18">
                  <c:v>8.8500000000000014</c:v>
                </c:pt>
                <c:pt idx="19">
                  <c:v>9.2249999999999979</c:v>
                </c:pt>
                <c:pt idx="20">
                  <c:v>10.125</c:v>
                </c:pt>
                <c:pt idx="21">
                  <c:v>6.4499999999999993</c:v>
                </c:pt>
                <c:pt idx="22">
                  <c:v>10.725000000000001</c:v>
                </c:pt>
                <c:pt idx="23">
                  <c:v>7.875</c:v>
                </c:pt>
                <c:pt idx="24">
                  <c:v>9.9749999999999979</c:v>
                </c:pt>
                <c:pt idx="25">
                  <c:v>8.3249999999999993</c:v>
                </c:pt>
                <c:pt idx="26">
                  <c:v>8.3249999999999993</c:v>
                </c:pt>
                <c:pt idx="27">
                  <c:v>9.7799999999999976</c:v>
                </c:pt>
                <c:pt idx="28">
                  <c:v>12.6</c:v>
                </c:pt>
                <c:pt idx="29">
                  <c:v>2.625</c:v>
                </c:pt>
                <c:pt idx="30">
                  <c:v>11.774999999999999</c:v>
                </c:pt>
                <c:pt idx="31">
                  <c:v>7.6499999999999986</c:v>
                </c:pt>
                <c:pt idx="32">
                  <c:v>6.6750000000000007</c:v>
                </c:pt>
                <c:pt idx="33">
                  <c:v>5.5500000000000007</c:v>
                </c:pt>
                <c:pt idx="34">
                  <c:v>9.5999999999999979</c:v>
                </c:pt>
                <c:pt idx="35">
                  <c:v>5.3249999999999993</c:v>
                </c:pt>
                <c:pt idx="36">
                  <c:v>6.3000000000000007</c:v>
                </c:pt>
                <c:pt idx="37">
                  <c:v>6.75</c:v>
                </c:pt>
                <c:pt idx="38">
                  <c:v>9</c:v>
                </c:pt>
                <c:pt idx="39">
                  <c:v>10.125</c:v>
                </c:pt>
                <c:pt idx="40">
                  <c:v>9.3450000000000024</c:v>
                </c:pt>
                <c:pt idx="41">
                  <c:v>6.2249999999999979</c:v>
                </c:pt>
                <c:pt idx="42">
                  <c:v>15.824999999999999</c:v>
                </c:pt>
                <c:pt idx="43">
                  <c:v>5.7750000000000021</c:v>
                </c:pt>
                <c:pt idx="44">
                  <c:v>13.799999999999997</c:v>
                </c:pt>
                <c:pt idx="45">
                  <c:v>8.1750000000000007</c:v>
                </c:pt>
                <c:pt idx="46">
                  <c:v>10.5</c:v>
                </c:pt>
                <c:pt idx="47">
                  <c:v>8.1750000000000007</c:v>
                </c:pt>
                <c:pt idx="48">
                  <c:v>5.1750000000000007</c:v>
                </c:pt>
                <c:pt idx="49">
                  <c:v>8.4749999999999979</c:v>
                </c:pt>
                <c:pt idx="50">
                  <c:v>12.675000000000001</c:v>
                </c:pt>
                <c:pt idx="51">
                  <c:v>6.8250000000000028</c:v>
                </c:pt>
                <c:pt idx="52">
                  <c:v>12.599999999999998</c:v>
                </c:pt>
                <c:pt idx="53">
                  <c:v>13.642499999999998</c:v>
                </c:pt>
                <c:pt idx="54">
                  <c:v>15.074999999999996</c:v>
                </c:pt>
                <c:pt idx="55">
                  <c:v>16.350000000000001</c:v>
                </c:pt>
                <c:pt idx="56">
                  <c:v>11.849999999999998</c:v>
                </c:pt>
                <c:pt idx="57">
                  <c:v>11.774999999999999</c:v>
                </c:pt>
                <c:pt idx="58">
                  <c:v>8.25</c:v>
                </c:pt>
                <c:pt idx="59">
                  <c:v>9.0524999999999984</c:v>
                </c:pt>
                <c:pt idx="60">
                  <c:v>8.8500000000000014</c:v>
                </c:pt>
                <c:pt idx="61">
                  <c:v>13.125</c:v>
                </c:pt>
                <c:pt idx="62">
                  <c:v>13.949999999999996</c:v>
                </c:pt>
                <c:pt idx="63">
                  <c:v>7.0500000000000043</c:v>
                </c:pt>
                <c:pt idx="64">
                  <c:v>13.200000000000003</c:v>
                </c:pt>
                <c:pt idx="65">
                  <c:v>8.3999999999999986</c:v>
                </c:pt>
                <c:pt idx="66">
                  <c:v>12.524999999999999</c:v>
                </c:pt>
                <c:pt idx="67">
                  <c:v>14.925000000000004</c:v>
                </c:pt>
                <c:pt idx="68">
                  <c:v>17.100000000000001</c:v>
                </c:pt>
                <c:pt idx="69">
                  <c:v>28.05</c:v>
                </c:pt>
              </c:numCache>
            </c:numRef>
          </c:val>
        </c:ser>
        <c:dLbls>
          <c:showLegendKey val="0"/>
          <c:showVal val="0"/>
          <c:showCatName val="0"/>
          <c:showSerName val="0"/>
          <c:showPercent val="0"/>
          <c:showBubbleSize val="0"/>
        </c:dLbls>
        <c:gapWidth val="150"/>
        <c:overlap val="100"/>
        <c:axId val="568967680"/>
        <c:axId val="568963760"/>
      </c:barChart>
      <c:lineChart>
        <c:grouping val="standard"/>
        <c:varyColors val="0"/>
        <c:ser>
          <c:idx val="0"/>
          <c:order val="0"/>
          <c:tx>
            <c:strRef>
              <c:f>Sorted!$K$3</c:f>
              <c:strCache>
                <c:ptCount val="1"/>
                <c:pt idx="0">
                  <c:v>No. of Customers</c:v>
                </c:pt>
              </c:strCache>
            </c:strRef>
          </c:tx>
          <c:spPr>
            <a:ln>
              <a:solidFill>
                <a:schemeClr val="tx1"/>
              </a:solidFill>
            </a:ln>
          </c:spPr>
          <c:marker>
            <c:symbol val="none"/>
          </c:marker>
          <c:cat>
            <c:strRef>
              <c:f>Sorted!$I$4:$I$73</c:f>
              <c:strCache>
                <c:ptCount val="70"/>
                <c:pt idx="0">
                  <c:v>ELK Energy</c:v>
                </c:pt>
                <c:pt idx="1">
                  <c:v>Hydro Hawkesbury</c:v>
                </c:pt>
                <c:pt idx="2">
                  <c:v>Hydro One Brampton</c:v>
                </c:pt>
                <c:pt idx="3">
                  <c:v>North Bay Hydro</c:v>
                </c:pt>
                <c:pt idx="4">
                  <c:v>Thunder Bay Hydro</c:v>
                </c:pt>
                <c:pt idx="5">
                  <c:v>Oshawa PUC</c:v>
                </c:pt>
                <c:pt idx="6">
                  <c:v>Kitchener Wilmot Hydro</c:v>
                </c:pt>
                <c:pt idx="7">
                  <c:v>Brantford Power</c:v>
                </c:pt>
                <c:pt idx="8">
                  <c:v>PUC Distribution</c:v>
                </c:pt>
                <c:pt idx="9">
                  <c:v>Enersource Hydro</c:v>
                </c:pt>
                <c:pt idx="10">
                  <c:v>Ottawa River Power</c:v>
                </c:pt>
                <c:pt idx="11">
                  <c:v>(CND Hydro) Energy Plus - Cambridge</c:v>
                </c:pt>
                <c:pt idx="12">
                  <c:v>Peterborough Distribution</c:v>
                </c:pt>
                <c:pt idx="13">
                  <c:v>Essex Powerlines</c:v>
                </c:pt>
                <c:pt idx="14">
                  <c:v>London Hydro</c:v>
                </c:pt>
                <c:pt idx="15">
                  <c:v>Wasaga Distribution</c:v>
                </c:pt>
                <c:pt idx="16">
                  <c:v>Greater Sudbury Hydro</c:v>
                </c:pt>
                <c:pt idx="17">
                  <c:v>Niagara On The Lake Hydro</c:v>
                </c:pt>
                <c:pt idx="18">
                  <c:v>Orillia Power</c:v>
                </c:pt>
                <c:pt idx="19">
                  <c:v>Lakefront Utilities</c:v>
                </c:pt>
                <c:pt idx="20">
                  <c:v>Burlington Hydro Inc.</c:v>
                </c:pt>
                <c:pt idx="21">
                  <c:v>Welland Hydro</c:v>
                </c:pt>
                <c:pt idx="22">
                  <c:v>Hearst Power</c:v>
                </c:pt>
                <c:pt idx="23">
                  <c:v>Orangeville Hydro</c:v>
                </c:pt>
                <c:pt idx="24">
                  <c:v>Veridian Connections</c:v>
                </c:pt>
                <c:pt idx="25">
                  <c:v>Newmarket-Tay Power</c:v>
                </c:pt>
                <c:pt idx="26">
                  <c:v>Entegrus Powerlines (CK Hydro)</c:v>
                </c:pt>
                <c:pt idx="27">
                  <c:v>Hydro Ottawa</c:v>
                </c:pt>
                <c:pt idx="28">
                  <c:v>COLLUS PowerStream</c:v>
                </c:pt>
                <c:pt idx="29">
                  <c:v>Haldimand County Hydro</c:v>
                </c:pt>
                <c:pt idx="30">
                  <c:v>EnWin</c:v>
                </c:pt>
                <c:pt idx="31">
                  <c:v>Milton Hydro</c:v>
                </c:pt>
                <c:pt idx="32">
                  <c:v>St. Thomas Energy</c:v>
                </c:pt>
                <c:pt idx="33">
                  <c:v>Guelph Hydro</c:v>
                </c:pt>
                <c:pt idx="34">
                  <c:v>Centre Wellington</c:v>
                </c:pt>
                <c:pt idx="35">
                  <c:v>Grimsby Power</c:v>
                </c:pt>
                <c:pt idx="36">
                  <c:v>Festival Hydro</c:v>
                </c:pt>
                <c:pt idx="37">
                  <c:v>Coop Hydro Embrun</c:v>
                </c:pt>
                <c:pt idx="38">
                  <c:v>Halton Hills Hydro</c:v>
                </c:pt>
                <c:pt idx="39">
                  <c:v>Powerstream (South)</c:v>
                </c:pt>
                <c:pt idx="40">
                  <c:v>Horizon Utilities</c:v>
                </c:pt>
                <c:pt idx="41">
                  <c:v>Oakville Hydro</c:v>
                </c:pt>
                <c:pt idx="42">
                  <c:v>Tillsonburg Hydro</c:v>
                </c:pt>
                <c:pt idx="43">
                  <c:v>Waterloo North Hydro</c:v>
                </c:pt>
                <c:pt idx="44">
                  <c:v>Westario</c:v>
                </c:pt>
                <c:pt idx="45">
                  <c:v>Kenora Hydro</c:v>
                </c:pt>
                <c:pt idx="46">
                  <c:v>Woodstock Hydro</c:v>
                </c:pt>
                <c:pt idx="47">
                  <c:v>Fort Frances Power</c:v>
                </c:pt>
                <c:pt idx="48">
                  <c:v>Whitby Hydro</c:v>
                </c:pt>
                <c:pt idx="49">
                  <c:v>Niagara Peninsula</c:v>
                </c:pt>
                <c:pt idx="50">
                  <c:v>Erie Thames Powerlines</c:v>
                </c:pt>
                <c:pt idx="51">
                  <c:v>Hydro One Networks (UR)</c:v>
                </c:pt>
                <c:pt idx="52">
                  <c:v>Bluewater Power</c:v>
                </c:pt>
                <c:pt idx="53">
                  <c:v>Midland Power</c:v>
                </c:pt>
                <c:pt idx="54">
                  <c:v>Hydro 2000</c:v>
                </c:pt>
                <c:pt idx="55">
                  <c:v>Kingston Hydro </c:v>
                </c:pt>
                <c:pt idx="56">
                  <c:v>CNP (Fort Erie)</c:v>
                </c:pt>
                <c:pt idx="57">
                  <c:v>West Coast Huron</c:v>
                </c:pt>
                <c:pt idx="58">
                  <c:v>Lakeland Power</c:v>
                </c:pt>
                <c:pt idx="59">
                  <c:v>Toronto Hydro</c:v>
                </c:pt>
                <c:pt idx="60">
                  <c:v>Norfolk Power</c:v>
                </c:pt>
                <c:pt idx="61">
                  <c:v>Northern Ontario Wires</c:v>
                </c:pt>
                <c:pt idx="62">
                  <c:v>Wellington North Power</c:v>
                </c:pt>
                <c:pt idx="63">
                  <c:v>Sioux Lookout</c:v>
                </c:pt>
                <c:pt idx="64">
                  <c:v>InnPower</c:v>
                </c:pt>
                <c:pt idx="65">
                  <c:v>Atikokan Hydro</c:v>
                </c:pt>
                <c:pt idx="66">
                  <c:v>Parry Sound Power</c:v>
                </c:pt>
                <c:pt idx="67">
                  <c:v>Algoma Power</c:v>
                </c:pt>
                <c:pt idx="68">
                  <c:v>Hydro One Networks (R1)</c:v>
                </c:pt>
                <c:pt idx="69">
                  <c:v>Hydro One Networks (R2)</c:v>
                </c:pt>
              </c:strCache>
            </c:strRef>
          </c:cat>
          <c:val>
            <c:numRef>
              <c:f>Sorted!$K$4:$K$73</c:f>
              <c:numCache>
                <c:formatCode>_-* #,##0_-;\-* #,##0_-;_-* "-"??_-;_-@_-</c:formatCode>
                <c:ptCount val="70"/>
                <c:pt idx="0">
                  <c:v>10242</c:v>
                </c:pt>
                <c:pt idx="1">
                  <c:v>4815</c:v>
                </c:pt>
                <c:pt idx="2">
                  <c:v>143095</c:v>
                </c:pt>
                <c:pt idx="3">
                  <c:v>21093</c:v>
                </c:pt>
                <c:pt idx="4">
                  <c:v>45445</c:v>
                </c:pt>
                <c:pt idx="5">
                  <c:v>51467</c:v>
                </c:pt>
                <c:pt idx="6">
                  <c:v>83642</c:v>
                </c:pt>
                <c:pt idx="7">
                  <c:v>35892</c:v>
                </c:pt>
                <c:pt idx="8">
                  <c:v>29595</c:v>
                </c:pt>
                <c:pt idx="9">
                  <c:v>181140</c:v>
                </c:pt>
                <c:pt idx="10">
                  <c:v>9441</c:v>
                </c:pt>
                <c:pt idx="11">
                  <c:v>47501</c:v>
                </c:pt>
                <c:pt idx="12">
                  <c:v>32441</c:v>
                </c:pt>
                <c:pt idx="13">
                  <c:v>26713</c:v>
                </c:pt>
                <c:pt idx="14">
                  <c:v>139861</c:v>
                </c:pt>
                <c:pt idx="15">
                  <c:v>12350</c:v>
                </c:pt>
                <c:pt idx="16">
                  <c:v>42746</c:v>
                </c:pt>
                <c:pt idx="17">
                  <c:v>7551</c:v>
                </c:pt>
                <c:pt idx="18">
                  <c:v>11916</c:v>
                </c:pt>
                <c:pt idx="19">
                  <c:v>8917</c:v>
                </c:pt>
                <c:pt idx="20">
                  <c:v>60366</c:v>
                </c:pt>
                <c:pt idx="21">
                  <c:v>20735</c:v>
                </c:pt>
                <c:pt idx="22">
                  <c:v>2259</c:v>
                </c:pt>
                <c:pt idx="23">
                  <c:v>10570</c:v>
                </c:pt>
                <c:pt idx="24">
                  <c:v>108502</c:v>
                </c:pt>
                <c:pt idx="25">
                  <c:v>31620</c:v>
                </c:pt>
                <c:pt idx="26">
                  <c:v>36287</c:v>
                </c:pt>
                <c:pt idx="27">
                  <c:v>296036</c:v>
                </c:pt>
                <c:pt idx="28">
                  <c:v>14715</c:v>
                </c:pt>
                <c:pt idx="29">
                  <c:v>18899</c:v>
                </c:pt>
                <c:pt idx="30">
                  <c:v>78520</c:v>
                </c:pt>
                <c:pt idx="31">
                  <c:v>32992</c:v>
                </c:pt>
                <c:pt idx="32">
                  <c:v>15207</c:v>
                </c:pt>
                <c:pt idx="33">
                  <c:v>49132</c:v>
                </c:pt>
                <c:pt idx="34">
                  <c:v>5967</c:v>
                </c:pt>
                <c:pt idx="35">
                  <c:v>10267</c:v>
                </c:pt>
                <c:pt idx="36">
                  <c:v>18279</c:v>
                </c:pt>
                <c:pt idx="37">
                  <c:v>1884</c:v>
                </c:pt>
                <c:pt idx="38">
                  <c:v>19801</c:v>
                </c:pt>
                <c:pt idx="39">
                  <c:v>321424</c:v>
                </c:pt>
                <c:pt idx="40">
                  <c:v>221272</c:v>
                </c:pt>
                <c:pt idx="41">
                  <c:v>61231</c:v>
                </c:pt>
                <c:pt idx="42">
                  <c:v>6291</c:v>
                </c:pt>
                <c:pt idx="43">
                  <c:v>49094</c:v>
                </c:pt>
                <c:pt idx="44">
                  <c:v>20188</c:v>
                </c:pt>
                <c:pt idx="45">
                  <c:v>4756</c:v>
                </c:pt>
                <c:pt idx="46">
                  <c:v>14507</c:v>
                </c:pt>
                <c:pt idx="47">
                  <c:v>3264</c:v>
                </c:pt>
                <c:pt idx="48">
                  <c:v>39251</c:v>
                </c:pt>
                <c:pt idx="49">
                  <c:v>47518</c:v>
                </c:pt>
                <c:pt idx="50">
                  <c:v>16474</c:v>
                </c:pt>
                <c:pt idx="51">
                  <c:v>213918</c:v>
                </c:pt>
                <c:pt idx="52">
                  <c:v>32326</c:v>
                </c:pt>
                <c:pt idx="53">
                  <c:v>6212</c:v>
                </c:pt>
                <c:pt idx="54">
                  <c:v>1071</c:v>
                </c:pt>
                <c:pt idx="55">
                  <c:v>24171</c:v>
                </c:pt>
                <c:pt idx="56">
                  <c:v>25999</c:v>
                </c:pt>
                <c:pt idx="57">
                  <c:v>3298</c:v>
                </c:pt>
                <c:pt idx="58">
                  <c:v>11057</c:v>
                </c:pt>
                <c:pt idx="59">
                  <c:v>675898</c:v>
                </c:pt>
                <c:pt idx="60">
                  <c:v>2884</c:v>
                </c:pt>
                <c:pt idx="61">
                  <c:v>5219</c:v>
                </c:pt>
                <c:pt idx="62">
                  <c:v>3218</c:v>
                </c:pt>
                <c:pt idx="63">
                  <c:v>2339</c:v>
                </c:pt>
                <c:pt idx="64">
                  <c:v>15073</c:v>
                </c:pt>
                <c:pt idx="65">
                  <c:v>1402</c:v>
                </c:pt>
                <c:pt idx="66">
                  <c:v>17393</c:v>
                </c:pt>
                <c:pt idx="67">
                  <c:v>11635</c:v>
                </c:pt>
                <c:pt idx="68">
                  <c:v>445243</c:v>
                </c:pt>
                <c:pt idx="69">
                  <c:v>334551</c:v>
                </c:pt>
              </c:numCache>
            </c:numRef>
          </c:val>
          <c:smooth val="0"/>
        </c:ser>
        <c:dLbls>
          <c:showLegendKey val="0"/>
          <c:showVal val="0"/>
          <c:showCatName val="0"/>
          <c:showSerName val="0"/>
          <c:showPercent val="0"/>
          <c:showBubbleSize val="0"/>
        </c:dLbls>
        <c:marker val="1"/>
        <c:smooth val="0"/>
        <c:axId val="568968072"/>
        <c:axId val="568968464"/>
      </c:lineChart>
      <c:catAx>
        <c:axId val="568967680"/>
        <c:scaling>
          <c:orientation val="minMax"/>
        </c:scaling>
        <c:delete val="0"/>
        <c:axPos val="b"/>
        <c:numFmt formatCode="General" sourceLinked="0"/>
        <c:majorTickMark val="out"/>
        <c:minorTickMark val="none"/>
        <c:tickLblPos val="nextTo"/>
        <c:txPr>
          <a:bodyPr/>
          <a:lstStyle/>
          <a:p>
            <a:pPr>
              <a:defRPr sz="700" baseline="0"/>
            </a:pPr>
            <a:endParaRPr lang="en-US"/>
          </a:p>
        </c:txPr>
        <c:crossAx val="568963760"/>
        <c:crosses val="autoZero"/>
        <c:auto val="1"/>
        <c:lblAlgn val="ctr"/>
        <c:lblOffset val="100"/>
        <c:tickLblSkip val="1"/>
        <c:noMultiLvlLbl val="0"/>
      </c:catAx>
      <c:valAx>
        <c:axId val="568963760"/>
        <c:scaling>
          <c:orientation val="minMax"/>
        </c:scaling>
        <c:delete val="0"/>
        <c:axPos val="l"/>
        <c:majorGridlines/>
        <c:numFmt formatCode="_(&quot;$&quot;* #,##0.00_);_(&quot;$&quot;* \(#,##0.00\);_(&quot;$&quot;* &quot;-&quot;??_);_(@_)" sourceLinked="1"/>
        <c:majorTickMark val="out"/>
        <c:minorTickMark val="none"/>
        <c:tickLblPos val="nextTo"/>
        <c:crossAx val="568967680"/>
        <c:crosses val="autoZero"/>
        <c:crossBetween val="between"/>
      </c:valAx>
      <c:valAx>
        <c:axId val="568968464"/>
        <c:scaling>
          <c:orientation val="minMax"/>
        </c:scaling>
        <c:delete val="0"/>
        <c:axPos val="r"/>
        <c:numFmt formatCode="_-* #,##0_-;\-* #,##0_-;_-* &quot;-&quot;??_-;_-@_-" sourceLinked="1"/>
        <c:majorTickMark val="out"/>
        <c:minorTickMark val="none"/>
        <c:tickLblPos val="nextTo"/>
        <c:crossAx val="568968072"/>
        <c:crosses val="max"/>
        <c:crossBetween val="between"/>
      </c:valAx>
      <c:catAx>
        <c:axId val="568968072"/>
        <c:scaling>
          <c:orientation val="minMax"/>
        </c:scaling>
        <c:delete val="1"/>
        <c:axPos val="b"/>
        <c:numFmt formatCode="General" sourceLinked="1"/>
        <c:majorTickMark val="out"/>
        <c:minorTickMark val="none"/>
        <c:tickLblPos val="nextTo"/>
        <c:crossAx val="568968464"/>
        <c:crosses val="autoZero"/>
        <c:auto val="1"/>
        <c:lblAlgn val="ctr"/>
        <c:lblOffset val="100"/>
        <c:noMultiLvlLbl val="0"/>
      </c:catAx>
    </c:plotArea>
    <c:legend>
      <c:legendPos val="b"/>
      <c:overlay val="0"/>
    </c:legend>
    <c:plotVisOnly val="1"/>
    <c:dispBlanksAs val="gap"/>
    <c:showDLblsOverMax val="0"/>
  </c:chart>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Delivery</c:v>
                </c:pt>
              </c:strCache>
            </c:strRef>
          </c:tx>
          <c:invertIfNegative val="0"/>
          <c:cat>
            <c:strRef>
              <c:f>Sheet1!$A$2:$A$6</c:f>
              <c:strCache>
                <c:ptCount val="5"/>
                <c:pt idx="0">
                  <c:v>500 kWh - Under Cap</c:v>
                </c:pt>
                <c:pt idx="1">
                  <c:v>1000 kWh - Pre Cap</c:v>
                </c:pt>
                <c:pt idx="2">
                  <c:v>1000 kWh - Post Cap</c:v>
                </c:pt>
                <c:pt idx="3">
                  <c:v>2500 kWh Pre-Cap</c:v>
                </c:pt>
                <c:pt idx="4">
                  <c:v>2500 kWh Post-Cap</c:v>
                </c:pt>
              </c:strCache>
            </c:strRef>
          </c:cat>
          <c:val>
            <c:numRef>
              <c:f>Sheet1!$B$2:$B$6</c:f>
              <c:numCache>
                <c:formatCode>"$"#,##0.00</c:formatCode>
                <c:ptCount val="5"/>
                <c:pt idx="0">
                  <c:v>43.79</c:v>
                </c:pt>
                <c:pt idx="1">
                  <c:v>64.09</c:v>
                </c:pt>
                <c:pt idx="2">
                  <c:v>55</c:v>
                </c:pt>
                <c:pt idx="3">
                  <c:v>124.98</c:v>
                </c:pt>
                <c:pt idx="4">
                  <c:v>55</c:v>
                </c:pt>
              </c:numCache>
            </c:numRef>
          </c:val>
        </c:ser>
        <c:ser>
          <c:idx val="1"/>
          <c:order val="1"/>
          <c:tx>
            <c:strRef>
              <c:f>Sheet1!$C$1</c:f>
              <c:strCache>
                <c:ptCount val="1"/>
                <c:pt idx="0">
                  <c:v>Delivery Benefit</c:v>
                </c:pt>
              </c:strCache>
            </c:strRef>
          </c:tx>
          <c:spPr>
            <a:pattFill prst="wdDnDiag">
              <a:fgClr>
                <a:srgbClr val="7030A0"/>
              </a:fgClr>
              <a:bgClr>
                <a:schemeClr val="bg1"/>
              </a:bgClr>
            </a:pattFill>
          </c:spPr>
          <c:invertIfNegative val="0"/>
          <c:cat>
            <c:strRef>
              <c:f>Sheet1!$A$2:$A$6</c:f>
              <c:strCache>
                <c:ptCount val="5"/>
                <c:pt idx="0">
                  <c:v>500 kWh - Under Cap</c:v>
                </c:pt>
                <c:pt idx="1">
                  <c:v>1000 kWh - Pre Cap</c:v>
                </c:pt>
                <c:pt idx="2">
                  <c:v>1000 kWh - Post Cap</c:v>
                </c:pt>
                <c:pt idx="3">
                  <c:v>2500 kWh Pre-Cap</c:v>
                </c:pt>
                <c:pt idx="4">
                  <c:v>2500 kWh Post-Cap</c:v>
                </c:pt>
              </c:strCache>
            </c:strRef>
          </c:cat>
          <c:val>
            <c:numRef>
              <c:f>Sheet1!$C$2:$C$6</c:f>
              <c:numCache>
                <c:formatCode>General</c:formatCode>
                <c:ptCount val="5"/>
                <c:pt idx="2" formatCode="&quot;$&quot;#,##0.00">
                  <c:v>9.09</c:v>
                </c:pt>
                <c:pt idx="3" formatCode="&quot;$&quot;#,##0.00">
                  <c:v>0</c:v>
                </c:pt>
                <c:pt idx="4" formatCode="&quot;$&quot;#,##0.00">
                  <c:v>69.98</c:v>
                </c:pt>
              </c:numCache>
            </c:numRef>
          </c:val>
        </c:ser>
        <c:dLbls>
          <c:showLegendKey val="0"/>
          <c:showVal val="0"/>
          <c:showCatName val="0"/>
          <c:showSerName val="0"/>
          <c:showPercent val="0"/>
          <c:showBubbleSize val="0"/>
        </c:dLbls>
        <c:gapWidth val="75"/>
        <c:overlap val="100"/>
        <c:axId val="579465672"/>
        <c:axId val="579466064"/>
      </c:barChart>
      <c:catAx>
        <c:axId val="579465672"/>
        <c:scaling>
          <c:orientation val="minMax"/>
        </c:scaling>
        <c:delete val="0"/>
        <c:axPos val="b"/>
        <c:numFmt formatCode="General" sourceLinked="0"/>
        <c:majorTickMark val="none"/>
        <c:minorTickMark val="none"/>
        <c:tickLblPos val="nextTo"/>
        <c:txPr>
          <a:bodyPr/>
          <a:lstStyle/>
          <a:p>
            <a:pPr>
              <a:defRPr sz="600" b="1"/>
            </a:pPr>
            <a:endParaRPr lang="en-US"/>
          </a:p>
        </c:txPr>
        <c:crossAx val="579466064"/>
        <c:crosses val="autoZero"/>
        <c:auto val="1"/>
        <c:lblAlgn val="ctr"/>
        <c:lblOffset val="100"/>
        <c:noMultiLvlLbl val="0"/>
      </c:catAx>
      <c:valAx>
        <c:axId val="579466064"/>
        <c:scaling>
          <c:orientation val="minMax"/>
          <c:max val="180"/>
        </c:scaling>
        <c:delete val="0"/>
        <c:axPos val="l"/>
        <c:majorGridlines/>
        <c:numFmt formatCode="&quot;$&quot;#,##0.00" sourceLinked="1"/>
        <c:majorTickMark val="none"/>
        <c:minorTickMark val="none"/>
        <c:tickLblPos val="nextTo"/>
        <c:spPr>
          <a:ln w="9525">
            <a:noFill/>
          </a:ln>
        </c:spPr>
        <c:txPr>
          <a:bodyPr/>
          <a:lstStyle/>
          <a:p>
            <a:pPr>
              <a:defRPr sz="600"/>
            </a:pPr>
            <a:endParaRPr lang="en-US"/>
          </a:p>
        </c:txPr>
        <c:crossAx val="579465672"/>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CA" dirty="0" err="1"/>
              <a:t>Veridian</a:t>
            </a:r>
            <a:r>
              <a:rPr lang="en-CA" dirty="0"/>
              <a:t> Residential Average</a:t>
            </a:r>
            <a:r>
              <a:rPr lang="en-CA" baseline="0" dirty="0"/>
              <a:t> Monthly </a:t>
            </a:r>
            <a:r>
              <a:rPr lang="en-CA" baseline="0" dirty="0" smtClean="0"/>
              <a:t>Usage</a:t>
            </a:r>
            <a:endParaRPr lang="en-CA" dirty="0"/>
          </a:p>
        </c:rich>
      </c:tx>
      <c:overlay val="0"/>
      <c:spPr>
        <a:noFill/>
        <a:ln>
          <a:noFill/>
        </a:ln>
        <a:effectLst/>
      </c:spPr>
    </c:title>
    <c:autoTitleDeleted val="0"/>
    <c:plotArea>
      <c:layout/>
      <c:barChart>
        <c:barDir val="col"/>
        <c:grouping val="clustered"/>
        <c:varyColors val="0"/>
        <c:ser>
          <c:idx val="0"/>
          <c:order val="0"/>
          <c:tx>
            <c:strRef>
              <c:f>'[VCI-Residential Monthly Usage Histograms.xlsx]Residential'!$E$3</c:f>
              <c:strCache>
                <c:ptCount val="1"/>
                <c:pt idx="0">
                  <c:v># of Accounts</c:v>
                </c:pt>
              </c:strCache>
            </c:strRef>
          </c:tx>
          <c:spPr>
            <a:solidFill>
              <a:schemeClr val="accent1"/>
            </a:solidFill>
            <a:ln>
              <a:noFill/>
            </a:ln>
            <a:effectLst/>
          </c:spPr>
          <c:invertIfNegative val="0"/>
          <c:cat>
            <c:strRef>
              <c:f>'[VCI-Residential Monthly Usage Histograms.xlsx]Residential'!$D$4:$D$119</c:f>
              <c:strCache>
                <c:ptCount val="116"/>
                <c:pt idx="0">
                  <c:v>0-50</c:v>
                </c:pt>
                <c:pt idx="1">
                  <c:v>50-100</c:v>
                </c:pt>
                <c:pt idx="2">
                  <c:v>100-150</c:v>
                </c:pt>
                <c:pt idx="3">
                  <c:v>150-200</c:v>
                </c:pt>
                <c:pt idx="4">
                  <c:v>200-250</c:v>
                </c:pt>
                <c:pt idx="5">
                  <c:v>250-300</c:v>
                </c:pt>
                <c:pt idx="6">
                  <c:v>300-350</c:v>
                </c:pt>
                <c:pt idx="7">
                  <c:v>350-400</c:v>
                </c:pt>
                <c:pt idx="8">
                  <c:v>400-450</c:v>
                </c:pt>
                <c:pt idx="9">
                  <c:v>450-500</c:v>
                </c:pt>
                <c:pt idx="10">
                  <c:v>500-550</c:v>
                </c:pt>
                <c:pt idx="11">
                  <c:v>550-600</c:v>
                </c:pt>
                <c:pt idx="12">
                  <c:v>600-650</c:v>
                </c:pt>
                <c:pt idx="13">
                  <c:v>650-700</c:v>
                </c:pt>
                <c:pt idx="14">
                  <c:v>700-750</c:v>
                </c:pt>
                <c:pt idx="15">
                  <c:v>750-800</c:v>
                </c:pt>
                <c:pt idx="16">
                  <c:v>800-850</c:v>
                </c:pt>
                <c:pt idx="17">
                  <c:v>850-900</c:v>
                </c:pt>
                <c:pt idx="18">
                  <c:v>900-950</c:v>
                </c:pt>
                <c:pt idx="19">
                  <c:v>950-1000</c:v>
                </c:pt>
                <c:pt idx="20">
                  <c:v>1000-1050</c:v>
                </c:pt>
                <c:pt idx="21">
                  <c:v>1050-1100</c:v>
                </c:pt>
                <c:pt idx="22">
                  <c:v>1100-1150</c:v>
                </c:pt>
                <c:pt idx="23">
                  <c:v>1150-1200</c:v>
                </c:pt>
                <c:pt idx="24">
                  <c:v>1200-1250</c:v>
                </c:pt>
                <c:pt idx="25">
                  <c:v>1250-1300</c:v>
                </c:pt>
                <c:pt idx="26">
                  <c:v>1300-1350</c:v>
                </c:pt>
                <c:pt idx="27">
                  <c:v>1350-1400</c:v>
                </c:pt>
                <c:pt idx="28">
                  <c:v>1400-1450</c:v>
                </c:pt>
                <c:pt idx="29">
                  <c:v>1450-1500</c:v>
                </c:pt>
                <c:pt idx="30">
                  <c:v>1500-1550</c:v>
                </c:pt>
                <c:pt idx="31">
                  <c:v>1550-1600</c:v>
                </c:pt>
                <c:pt idx="32">
                  <c:v>1600-1650</c:v>
                </c:pt>
                <c:pt idx="33">
                  <c:v>1650-1700</c:v>
                </c:pt>
                <c:pt idx="34">
                  <c:v>1700-1750</c:v>
                </c:pt>
                <c:pt idx="35">
                  <c:v>1750-1800</c:v>
                </c:pt>
                <c:pt idx="36">
                  <c:v>1800-1850</c:v>
                </c:pt>
                <c:pt idx="37">
                  <c:v>1850-1900</c:v>
                </c:pt>
                <c:pt idx="38">
                  <c:v>1900-1950</c:v>
                </c:pt>
                <c:pt idx="39">
                  <c:v>1950-2000</c:v>
                </c:pt>
                <c:pt idx="40">
                  <c:v>2000-2050</c:v>
                </c:pt>
                <c:pt idx="41">
                  <c:v>2050-2100</c:v>
                </c:pt>
                <c:pt idx="42">
                  <c:v>2100-2150</c:v>
                </c:pt>
                <c:pt idx="43">
                  <c:v>2150-2200</c:v>
                </c:pt>
                <c:pt idx="44">
                  <c:v>2200-2250</c:v>
                </c:pt>
                <c:pt idx="45">
                  <c:v>2250-2300</c:v>
                </c:pt>
                <c:pt idx="46">
                  <c:v>2300-2350</c:v>
                </c:pt>
                <c:pt idx="47">
                  <c:v>2350-2400</c:v>
                </c:pt>
                <c:pt idx="48">
                  <c:v>2400-2450</c:v>
                </c:pt>
                <c:pt idx="49">
                  <c:v>2450-2500</c:v>
                </c:pt>
                <c:pt idx="50">
                  <c:v>2500-2550</c:v>
                </c:pt>
                <c:pt idx="51">
                  <c:v>2550-2600</c:v>
                </c:pt>
                <c:pt idx="52">
                  <c:v>2600-2650</c:v>
                </c:pt>
                <c:pt idx="53">
                  <c:v>2650-2700</c:v>
                </c:pt>
                <c:pt idx="54">
                  <c:v>2700-2750</c:v>
                </c:pt>
                <c:pt idx="55">
                  <c:v>2750-2800</c:v>
                </c:pt>
                <c:pt idx="56">
                  <c:v>2800-2850</c:v>
                </c:pt>
                <c:pt idx="57">
                  <c:v>2850-2900</c:v>
                </c:pt>
                <c:pt idx="58">
                  <c:v>2900-2950</c:v>
                </c:pt>
                <c:pt idx="59">
                  <c:v>2950-3000</c:v>
                </c:pt>
                <c:pt idx="60">
                  <c:v>3000-3050</c:v>
                </c:pt>
                <c:pt idx="61">
                  <c:v>3050-3100</c:v>
                </c:pt>
                <c:pt idx="62">
                  <c:v>3100-3150</c:v>
                </c:pt>
                <c:pt idx="63">
                  <c:v>3150-3200</c:v>
                </c:pt>
                <c:pt idx="64">
                  <c:v>3200-3250</c:v>
                </c:pt>
                <c:pt idx="65">
                  <c:v>3250-3300</c:v>
                </c:pt>
                <c:pt idx="66">
                  <c:v>3300-3350</c:v>
                </c:pt>
                <c:pt idx="67">
                  <c:v>3350-3400</c:v>
                </c:pt>
                <c:pt idx="68">
                  <c:v>3400-3450</c:v>
                </c:pt>
                <c:pt idx="69">
                  <c:v>3450-3500</c:v>
                </c:pt>
                <c:pt idx="70">
                  <c:v>3500-3550</c:v>
                </c:pt>
                <c:pt idx="71">
                  <c:v>3550-3600</c:v>
                </c:pt>
                <c:pt idx="72">
                  <c:v>3600-3650</c:v>
                </c:pt>
                <c:pt idx="73">
                  <c:v>3650-3700</c:v>
                </c:pt>
                <c:pt idx="74">
                  <c:v>3700-3750</c:v>
                </c:pt>
                <c:pt idx="75">
                  <c:v>3750-3800</c:v>
                </c:pt>
                <c:pt idx="76">
                  <c:v>3800-3850</c:v>
                </c:pt>
                <c:pt idx="77">
                  <c:v>3850-3900</c:v>
                </c:pt>
                <c:pt idx="78">
                  <c:v>3900-3950</c:v>
                </c:pt>
                <c:pt idx="79">
                  <c:v>3950-4000</c:v>
                </c:pt>
                <c:pt idx="80">
                  <c:v>4000-4050</c:v>
                </c:pt>
                <c:pt idx="81">
                  <c:v>4050-4100</c:v>
                </c:pt>
                <c:pt idx="82">
                  <c:v>4100-4150</c:v>
                </c:pt>
                <c:pt idx="83">
                  <c:v>4150-4200</c:v>
                </c:pt>
                <c:pt idx="84">
                  <c:v>4200-4250</c:v>
                </c:pt>
                <c:pt idx="85">
                  <c:v>4250-4300</c:v>
                </c:pt>
                <c:pt idx="86">
                  <c:v>4300-4350</c:v>
                </c:pt>
                <c:pt idx="87">
                  <c:v>4350-4400</c:v>
                </c:pt>
                <c:pt idx="88">
                  <c:v>4400-4450</c:v>
                </c:pt>
                <c:pt idx="89">
                  <c:v>4450-4500</c:v>
                </c:pt>
                <c:pt idx="90">
                  <c:v>4500-4550</c:v>
                </c:pt>
                <c:pt idx="91">
                  <c:v>4550-4600</c:v>
                </c:pt>
                <c:pt idx="92">
                  <c:v>4600-4650</c:v>
                </c:pt>
                <c:pt idx="93">
                  <c:v>4650-4700</c:v>
                </c:pt>
                <c:pt idx="94">
                  <c:v>4700-4750</c:v>
                </c:pt>
                <c:pt idx="95">
                  <c:v>4750-4800</c:v>
                </c:pt>
                <c:pt idx="96">
                  <c:v>4800-4850</c:v>
                </c:pt>
                <c:pt idx="97">
                  <c:v>4850-4900</c:v>
                </c:pt>
                <c:pt idx="98">
                  <c:v>4900-4950</c:v>
                </c:pt>
                <c:pt idx="99">
                  <c:v>4950-5000</c:v>
                </c:pt>
                <c:pt idx="100">
                  <c:v>5000-5500</c:v>
                </c:pt>
                <c:pt idx="101">
                  <c:v>5500-6000</c:v>
                </c:pt>
                <c:pt idx="102">
                  <c:v>6000-6500</c:v>
                </c:pt>
                <c:pt idx="103">
                  <c:v>6500-7000</c:v>
                </c:pt>
                <c:pt idx="104">
                  <c:v>7000-7500</c:v>
                </c:pt>
                <c:pt idx="105">
                  <c:v>7500-8000</c:v>
                </c:pt>
                <c:pt idx="106">
                  <c:v>8000-8500</c:v>
                </c:pt>
                <c:pt idx="107">
                  <c:v>8500-9000</c:v>
                </c:pt>
                <c:pt idx="108">
                  <c:v>9000-9500</c:v>
                </c:pt>
                <c:pt idx="109">
                  <c:v>9500-10000</c:v>
                </c:pt>
                <c:pt idx="110">
                  <c:v>10000-11000</c:v>
                </c:pt>
                <c:pt idx="111">
                  <c:v>11000-12000</c:v>
                </c:pt>
                <c:pt idx="112">
                  <c:v>12000-13000</c:v>
                </c:pt>
                <c:pt idx="113">
                  <c:v>13000-14000</c:v>
                </c:pt>
                <c:pt idx="114">
                  <c:v>14000-15000</c:v>
                </c:pt>
                <c:pt idx="115">
                  <c:v>Over 15000</c:v>
                </c:pt>
              </c:strCache>
            </c:strRef>
          </c:cat>
          <c:val>
            <c:numRef>
              <c:f>'[VCI-Residential Monthly Usage Histograms.xlsx]Residential'!$E$4:$E$119</c:f>
              <c:numCache>
                <c:formatCode>General</c:formatCode>
                <c:ptCount val="116"/>
                <c:pt idx="0">
                  <c:v>469</c:v>
                </c:pt>
                <c:pt idx="1">
                  <c:v>369</c:v>
                </c:pt>
                <c:pt idx="2">
                  <c:v>703</c:v>
                </c:pt>
                <c:pt idx="3">
                  <c:v>1362</c:v>
                </c:pt>
                <c:pt idx="4">
                  <c:v>2196</c:v>
                </c:pt>
                <c:pt idx="5">
                  <c:v>3285</c:v>
                </c:pt>
                <c:pt idx="6">
                  <c:v>4570</c:v>
                </c:pt>
                <c:pt idx="7">
                  <c:v>5484</c:v>
                </c:pt>
                <c:pt idx="8">
                  <c:v>6400</c:v>
                </c:pt>
                <c:pt idx="9">
                  <c:v>7055</c:v>
                </c:pt>
                <c:pt idx="10">
                  <c:v>7241</c:v>
                </c:pt>
                <c:pt idx="11">
                  <c:v>7130</c:v>
                </c:pt>
                <c:pt idx="12">
                  <c:v>6653</c:v>
                </c:pt>
                <c:pt idx="13">
                  <c:v>6268</c:v>
                </c:pt>
                <c:pt idx="14">
                  <c:v>5704</c:v>
                </c:pt>
                <c:pt idx="15">
                  <c:v>5148</c:v>
                </c:pt>
                <c:pt idx="16">
                  <c:v>4487</c:v>
                </c:pt>
                <c:pt idx="17">
                  <c:v>3930</c:v>
                </c:pt>
                <c:pt idx="18">
                  <c:v>3426</c:v>
                </c:pt>
                <c:pt idx="19">
                  <c:v>2968</c:v>
                </c:pt>
                <c:pt idx="20">
                  <c:v>2624</c:v>
                </c:pt>
                <c:pt idx="21">
                  <c:v>2278</c:v>
                </c:pt>
                <c:pt idx="22">
                  <c:v>1975</c:v>
                </c:pt>
                <c:pt idx="23">
                  <c:v>1755</c:v>
                </c:pt>
                <c:pt idx="24">
                  <c:v>1469</c:v>
                </c:pt>
                <c:pt idx="25">
                  <c:v>1187</c:v>
                </c:pt>
                <c:pt idx="26">
                  <c:v>1144</c:v>
                </c:pt>
                <c:pt idx="27">
                  <c:v>1009</c:v>
                </c:pt>
                <c:pt idx="28">
                  <c:v>759</c:v>
                </c:pt>
                <c:pt idx="29">
                  <c:v>742</c:v>
                </c:pt>
                <c:pt idx="30">
                  <c:v>613</c:v>
                </c:pt>
                <c:pt idx="31">
                  <c:v>558</c:v>
                </c:pt>
                <c:pt idx="32">
                  <c:v>573</c:v>
                </c:pt>
                <c:pt idx="33">
                  <c:v>428</c:v>
                </c:pt>
                <c:pt idx="34">
                  <c:v>397</c:v>
                </c:pt>
                <c:pt idx="35">
                  <c:v>338</c:v>
                </c:pt>
                <c:pt idx="36">
                  <c:v>311</c:v>
                </c:pt>
                <c:pt idx="37">
                  <c:v>281</c:v>
                </c:pt>
                <c:pt idx="38">
                  <c:v>262</c:v>
                </c:pt>
                <c:pt idx="39">
                  <c:v>216</c:v>
                </c:pt>
                <c:pt idx="40">
                  <c:v>222</c:v>
                </c:pt>
                <c:pt idx="41">
                  <c:v>178</c:v>
                </c:pt>
                <c:pt idx="42">
                  <c:v>139</c:v>
                </c:pt>
                <c:pt idx="43">
                  <c:v>151</c:v>
                </c:pt>
                <c:pt idx="44">
                  <c:v>126</c:v>
                </c:pt>
                <c:pt idx="45">
                  <c:v>121</c:v>
                </c:pt>
                <c:pt idx="46">
                  <c:v>93</c:v>
                </c:pt>
                <c:pt idx="47">
                  <c:v>100</c:v>
                </c:pt>
                <c:pt idx="48">
                  <c:v>77</c:v>
                </c:pt>
                <c:pt idx="49">
                  <c:v>80</c:v>
                </c:pt>
                <c:pt idx="50">
                  <c:v>71</c:v>
                </c:pt>
                <c:pt idx="51">
                  <c:v>64</c:v>
                </c:pt>
                <c:pt idx="52">
                  <c:v>64</c:v>
                </c:pt>
                <c:pt idx="53">
                  <c:v>43</c:v>
                </c:pt>
                <c:pt idx="54">
                  <c:v>41</c:v>
                </c:pt>
                <c:pt idx="55">
                  <c:v>47</c:v>
                </c:pt>
                <c:pt idx="56">
                  <c:v>38</c:v>
                </c:pt>
                <c:pt idx="57">
                  <c:v>37</c:v>
                </c:pt>
                <c:pt idx="58">
                  <c:v>26</c:v>
                </c:pt>
                <c:pt idx="59">
                  <c:v>33</c:v>
                </c:pt>
                <c:pt idx="60">
                  <c:v>25</c:v>
                </c:pt>
                <c:pt idx="61">
                  <c:v>16</c:v>
                </c:pt>
                <c:pt idx="62">
                  <c:v>16</c:v>
                </c:pt>
                <c:pt idx="63">
                  <c:v>19</c:v>
                </c:pt>
                <c:pt idx="64">
                  <c:v>21</c:v>
                </c:pt>
                <c:pt idx="65">
                  <c:v>14</c:v>
                </c:pt>
                <c:pt idx="66">
                  <c:v>19</c:v>
                </c:pt>
                <c:pt idx="67">
                  <c:v>12</c:v>
                </c:pt>
                <c:pt idx="68">
                  <c:v>18</c:v>
                </c:pt>
                <c:pt idx="69">
                  <c:v>11</c:v>
                </c:pt>
                <c:pt idx="70">
                  <c:v>6</c:v>
                </c:pt>
                <c:pt idx="71">
                  <c:v>9</c:v>
                </c:pt>
                <c:pt idx="72">
                  <c:v>14</c:v>
                </c:pt>
                <c:pt idx="73">
                  <c:v>5</c:v>
                </c:pt>
                <c:pt idx="74">
                  <c:v>6</c:v>
                </c:pt>
                <c:pt idx="75">
                  <c:v>9</c:v>
                </c:pt>
                <c:pt idx="76">
                  <c:v>10</c:v>
                </c:pt>
                <c:pt idx="77">
                  <c:v>5</c:v>
                </c:pt>
                <c:pt idx="78">
                  <c:v>4</c:v>
                </c:pt>
                <c:pt idx="79">
                  <c:v>9</c:v>
                </c:pt>
                <c:pt idx="80">
                  <c:v>6</c:v>
                </c:pt>
                <c:pt idx="81">
                  <c:v>11</c:v>
                </c:pt>
                <c:pt idx="82">
                  <c:v>6</c:v>
                </c:pt>
                <c:pt idx="83">
                  <c:v>3</c:v>
                </c:pt>
                <c:pt idx="84">
                  <c:v>7</c:v>
                </c:pt>
                <c:pt idx="85">
                  <c:v>1</c:v>
                </c:pt>
                <c:pt idx="86">
                  <c:v>7</c:v>
                </c:pt>
                <c:pt idx="87">
                  <c:v>6</c:v>
                </c:pt>
                <c:pt idx="88">
                  <c:v>2</c:v>
                </c:pt>
                <c:pt idx="89">
                  <c:v>3</c:v>
                </c:pt>
                <c:pt idx="90">
                  <c:v>6</c:v>
                </c:pt>
                <c:pt idx="91">
                  <c:v>2</c:v>
                </c:pt>
                <c:pt idx="92">
                  <c:v>2</c:v>
                </c:pt>
                <c:pt idx="93">
                  <c:v>1</c:v>
                </c:pt>
                <c:pt idx="94">
                  <c:v>1</c:v>
                </c:pt>
                <c:pt idx="95">
                  <c:v>1</c:v>
                </c:pt>
                <c:pt idx="96">
                  <c:v>3</c:v>
                </c:pt>
                <c:pt idx="97">
                  <c:v>1</c:v>
                </c:pt>
                <c:pt idx="98">
                  <c:v>4</c:v>
                </c:pt>
                <c:pt idx="99">
                  <c:v>9</c:v>
                </c:pt>
                <c:pt idx="100">
                  <c:v>14</c:v>
                </c:pt>
                <c:pt idx="101">
                  <c:v>10</c:v>
                </c:pt>
                <c:pt idx="102">
                  <c:v>8</c:v>
                </c:pt>
                <c:pt idx="103">
                  <c:v>4</c:v>
                </c:pt>
                <c:pt idx="104">
                  <c:v>8</c:v>
                </c:pt>
                <c:pt idx="105">
                  <c:v>4</c:v>
                </c:pt>
                <c:pt idx="106">
                  <c:v>7</c:v>
                </c:pt>
                <c:pt idx="107">
                  <c:v>2</c:v>
                </c:pt>
                <c:pt idx="108">
                  <c:v>0</c:v>
                </c:pt>
                <c:pt idx="109">
                  <c:v>1</c:v>
                </c:pt>
                <c:pt idx="110">
                  <c:v>2</c:v>
                </c:pt>
                <c:pt idx="111">
                  <c:v>2</c:v>
                </c:pt>
                <c:pt idx="112">
                  <c:v>0</c:v>
                </c:pt>
                <c:pt idx="113">
                  <c:v>0</c:v>
                </c:pt>
                <c:pt idx="114">
                  <c:v>1</c:v>
                </c:pt>
                <c:pt idx="115">
                  <c:v>1</c:v>
                </c:pt>
              </c:numCache>
            </c:numRef>
          </c:val>
        </c:ser>
        <c:dLbls>
          <c:showLegendKey val="0"/>
          <c:showVal val="0"/>
          <c:showCatName val="0"/>
          <c:showSerName val="0"/>
          <c:showPercent val="0"/>
          <c:showBubbleSize val="0"/>
        </c:dLbls>
        <c:gapWidth val="219"/>
        <c:overlap val="-27"/>
        <c:axId val="579471552"/>
        <c:axId val="579472728"/>
      </c:barChart>
      <c:catAx>
        <c:axId val="579471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9472728"/>
        <c:crosses val="autoZero"/>
        <c:auto val="1"/>
        <c:lblAlgn val="ctr"/>
        <c:lblOffset val="100"/>
        <c:noMultiLvlLbl val="0"/>
      </c:catAx>
      <c:valAx>
        <c:axId val="5794727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9471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6544661034985393E-2"/>
          <c:y val="0.21806722076407101"/>
          <c:w val="0.88026112895086595"/>
          <c:h val="0.50235650899899997"/>
        </c:manualLayout>
      </c:layout>
      <c:barChart>
        <c:barDir val="col"/>
        <c:grouping val="stacked"/>
        <c:varyColors val="0"/>
        <c:ser>
          <c:idx val="0"/>
          <c:order val="0"/>
          <c:tx>
            <c:strRef>
              <c:f>'Residential Bill'!$A$27</c:f>
              <c:strCache>
                <c:ptCount val="1"/>
                <c:pt idx="0">
                  <c:v>8% Rebate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Bill'!$C$26:$H$26</c:f>
              <c:numCache>
                <c:formatCode>General</c:formatCode>
                <c:ptCount val="6"/>
                <c:pt idx="0">
                  <c:v>2017</c:v>
                </c:pt>
                <c:pt idx="1">
                  <c:v>2018</c:v>
                </c:pt>
                <c:pt idx="2">
                  <c:v>2019</c:v>
                </c:pt>
                <c:pt idx="3">
                  <c:v>2020</c:v>
                </c:pt>
                <c:pt idx="4">
                  <c:v>2021</c:v>
                </c:pt>
                <c:pt idx="5">
                  <c:v>2022</c:v>
                </c:pt>
              </c:numCache>
            </c:numRef>
          </c:cat>
          <c:val>
            <c:numRef>
              <c:f>'Residential Bill'!$C$27:$H$27</c:f>
              <c:numCache>
                <c:formatCode>0.00</c:formatCode>
                <c:ptCount val="6"/>
                <c:pt idx="0">
                  <c:v>-11.26817393147433</c:v>
                </c:pt>
                <c:pt idx="1">
                  <c:v>-11.472388331875299</c:v>
                </c:pt>
                <c:pt idx="2">
                  <c:v>-11.68884078684794</c:v>
                </c:pt>
                <c:pt idx="3">
                  <c:v>-12.435173169062081</c:v>
                </c:pt>
                <c:pt idx="4">
                  <c:v>-12.169096020666849</c:v>
                </c:pt>
                <c:pt idx="5">
                  <c:v>-12.53111915113465</c:v>
                </c:pt>
              </c:numCache>
            </c:numRef>
          </c:val>
        </c:ser>
        <c:ser>
          <c:idx val="1"/>
          <c:order val="1"/>
          <c:tx>
            <c:strRef>
              <c:f>'Residential Bill'!$A$28</c:f>
              <c:strCache>
                <c:ptCount val="1"/>
                <c:pt idx="0">
                  <c:v>Additional 5% Rebate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Bill'!$C$26:$H$26</c:f>
              <c:numCache>
                <c:formatCode>General</c:formatCode>
                <c:ptCount val="6"/>
                <c:pt idx="0">
                  <c:v>2017</c:v>
                </c:pt>
                <c:pt idx="1">
                  <c:v>2018</c:v>
                </c:pt>
                <c:pt idx="2">
                  <c:v>2019</c:v>
                </c:pt>
                <c:pt idx="3">
                  <c:v>2020</c:v>
                </c:pt>
                <c:pt idx="4">
                  <c:v>2021</c:v>
                </c:pt>
                <c:pt idx="5">
                  <c:v>2022</c:v>
                </c:pt>
              </c:numCache>
            </c:numRef>
          </c:cat>
          <c:val>
            <c:numRef>
              <c:f>'Residential Bill'!$C$28:$H$28</c:f>
              <c:numCache>
                <c:formatCode>0.00</c:formatCode>
                <c:ptCount val="6"/>
                <c:pt idx="0">
                  <c:v>-7.0426087071714596</c:v>
                </c:pt>
                <c:pt idx="1">
                  <c:v>-7.1702427074220596</c:v>
                </c:pt>
                <c:pt idx="2">
                  <c:v>-7.3055254917799637</c:v>
                </c:pt>
                <c:pt idx="3">
                  <c:v>-7.7719832306638033</c:v>
                </c:pt>
                <c:pt idx="4">
                  <c:v>-7.6056850129167763</c:v>
                </c:pt>
                <c:pt idx="5">
                  <c:v>-7.8319494694591558</c:v>
                </c:pt>
              </c:numCache>
            </c:numRef>
          </c:val>
        </c:ser>
        <c:dLbls>
          <c:showLegendKey val="0"/>
          <c:showVal val="0"/>
          <c:showCatName val="0"/>
          <c:showSerName val="0"/>
          <c:showPercent val="0"/>
          <c:showBubbleSize val="0"/>
        </c:dLbls>
        <c:gapWidth val="150"/>
        <c:overlap val="100"/>
        <c:axId val="579467240"/>
        <c:axId val="579467632"/>
      </c:barChart>
      <c:catAx>
        <c:axId val="579467240"/>
        <c:scaling>
          <c:orientation val="minMax"/>
        </c:scaling>
        <c:delete val="0"/>
        <c:axPos val="b"/>
        <c:numFmt formatCode="General" sourceLinked="1"/>
        <c:majorTickMark val="out"/>
        <c:minorTickMark val="none"/>
        <c:tickLblPos val="low"/>
        <c:crossAx val="579467632"/>
        <c:crosses val="autoZero"/>
        <c:auto val="1"/>
        <c:lblAlgn val="ctr"/>
        <c:lblOffset val="100"/>
        <c:noMultiLvlLbl val="0"/>
      </c:catAx>
      <c:valAx>
        <c:axId val="579467632"/>
        <c:scaling>
          <c:orientation val="minMax"/>
        </c:scaling>
        <c:delete val="0"/>
        <c:axPos val="l"/>
        <c:majorGridlines>
          <c:spPr>
            <a:ln>
              <a:noFill/>
            </a:ln>
          </c:spPr>
        </c:majorGridlines>
        <c:numFmt formatCode="0" sourceLinked="0"/>
        <c:majorTickMark val="out"/>
        <c:minorTickMark val="none"/>
        <c:tickLblPos val="nextTo"/>
        <c:crossAx val="579467240"/>
        <c:crosses val="autoZero"/>
        <c:crossBetween val="between"/>
      </c:valAx>
    </c:plotArea>
    <c:legend>
      <c:legendPos val="r"/>
      <c:layout>
        <c:manualLayout>
          <c:xMode val="edge"/>
          <c:yMode val="edge"/>
          <c:x val="0.118472440944882"/>
          <c:y val="0.88850503062117303"/>
          <c:w val="0.86877796710673405"/>
          <c:h val="9.7989938757655298E-2"/>
        </c:manualLayout>
      </c:layout>
      <c:overlay val="0"/>
    </c:legend>
    <c:plotVisOnly val="1"/>
    <c:dispBlanksAs val="gap"/>
    <c:showDLblsOverMax val="0"/>
  </c:chart>
  <c:externalData r:id="rId2">
    <c:autoUpdate val="0"/>
  </c:externalData>
  <c:userShapes r:id="rId3"/>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600"/>
            </a:pPr>
            <a:r>
              <a:rPr lang="en-US" sz="1600" dirty="0"/>
              <a:t>Conservation Residential Bill </a:t>
            </a:r>
            <a:r>
              <a:rPr lang="en-US" sz="1600" dirty="0" smtClean="0"/>
              <a:t>Impact</a:t>
            </a:r>
            <a:r>
              <a:rPr lang="en-US" sz="1600" baseline="0" dirty="0" smtClean="0"/>
              <a:t> – </a:t>
            </a:r>
            <a:r>
              <a:rPr lang="en-US" sz="1600" dirty="0" smtClean="0"/>
              <a:t>Status </a:t>
            </a:r>
            <a:r>
              <a:rPr lang="en-US" sz="1600" dirty="0"/>
              <a:t>Quo, 10-Year and 15-Year Amortization</a:t>
            </a:r>
          </a:p>
        </c:rich>
      </c:tx>
      <c:layout>
        <c:manualLayout>
          <c:xMode val="edge"/>
          <c:yMode val="edge"/>
          <c:x val="4.3869543915949202E-2"/>
          <c:y val="4.9988288762931599E-2"/>
        </c:manualLayout>
      </c:layout>
      <c:overlay val="0"/>
    </c:title>
    <c:autoTitleDeleted val="0"/>
    <c:plotArea>
      <c:layout>
        <c:manualLayout>
          <c:layoutTarget val="inner"/>
          <c:xMode val="edge"/>
          <c:yMode val="edge"/>
          <c:x val="0.27775016264174801"/>
          <c:y val="0.211303859817604"/>
          <c:w val="0.71233292966647899"/>
          <c:h val="0.49435182900421698"/>
        </c:manualLayout>
      </c:layout>
      <c:lineChart>
        <c:grouping val="standard"/>
        <c:varyColors val="0"/>
        <c:ser>
          <c:idx val="0"/>
          <c:order val="0"/>
          <c:tx>
            <c:strRef>
              <c:f>'Residential Bill'!$A$80</c:f>
              <c:strCache>
                <c:ptCount val="1"/>
                <c:pt idx="0">
                  <c:v>Bill Impact (Status Quo)</c:v>
                </c:pt>
              </c:strCache>
            </c:strRef>
          </c:tx>
          <c:spPr>
            <a:ln w="47625">
              <a:solidFill>
                <a:schemeClr val="tx1">
                  <a:lumMod val="50000"/>
                  <a:lumOff val="50000"/>
                </a:schemeClr>
              </a:solidFill>
              <a:prstDash val="sysDot"/>
            </a:ln>
          </c:spPr>
          <c:marker>
            <c:symbol val="none"/>
          </c:marker>
          <c:cat>
            <c:numRef>
              <c:f>'Residential Bill'!$B$75:$T$75</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'Residential Bill'!$B$80:$T$80</c:f>
              <c:numCache>
                <c:formatCode>#,##0.00</c:formatCode>
                <c:ptCount val="19"/>
                <c:pt idx="0">
                  <c:v>3.4048200174094121</c:v>
                </c:pt>
                <c:pt idx="1">
                  <c:v>3.683149024903003</c:v>
                </c:pt>
                <c:pt idx="2">
                  <c:v>2.98291653802614</c:v>
                </c:pt>
                <c:pt idx="3">
                  <c:v>3.0904600185242361</c:v>
                </c:pt>
                <c:pt idx="4">
                  <c:v>2.5759505654336712</c:v>
                </c:pt>
                <c:pt idx="5">
                  <c:v>2.5777697395618029</c:v>
                </c:pt>
                <c:pt idx="6">
                  <c:v>2.6762906144962511</c:v>
                </c:pt>
                <c:pt idx="7">
                  <c:v>2.7690758558961739</c:v>
                </c:pt>
                <c:pt idx="8">
                  <c:v>2.8696888735671791</c:v>
                </c:pt>
                <c:pt idx="9">
                  <c:v>2.8757859462447311</c:v>
                </c:pt>
                <c:pt idx="10">
                  <c:v>2.8696888735671791</c:v>
                </c:pt>
                <c:pt idx="11">
                  <c:v>2.8575719606597891</c:v>
                </c:pt>
                <c:pt idx="12">
                  <c:v>2.8515517950123321</c:v>
                </c:pt>
                <c:pt idx="13">
                  <c:v>2.8435642549702811</c:v>
                </c:pt>
                <c:pt idx="14">
                  <c:v>2.8336425374023451</c:v>
                </c:pt>
                <c:pt idx="15">
                  <c:v>2.8198678861788569</c:v>
                </c:pt>
                <c:pt idx="16">
                  <c:v>2.8004205214465951</c:v>
                </c:pt>
                <c:pt idx="17">
                  <c:v>2.7755364019805611</c:v>
                </c:pt>
                <c:pt idx="18">
                  <c:v>2.7473678999306901</c:v>
                </c:pt>
              </c:numCache>
            </c:numRef>
          </c:val>
          <c:smooth val="0"/>
        </c:ser>
        <c:ser>
          <c:idx val="2"/>
          <c:order val="1"/>
          <c:tx>
            <c:strRef>
              <c:f>'[2016-12-16 OPO Update (no LRP II) Residential Bills and Industrial Rates (8% Corrected)_CEEB_v2_10year.xlsx]Residential Bill'!$A$103</c:f>
              <c:strCache>
                <c:ptCount val="1"/>
                <c:pt idx="0">
                  <c:v>Bill Impact (10-Year Amortization)</c:v>
                </c:pt>
              </c:strCache>
            </c:strRef>
          </c:tx>
          <c:spPr>
            <a:ln>
              <a:solidFill>
                <a:srgbClr val="FFC000"/>
              </a:solidFill>
              <a:prstDash val="sysDash"/>
            </a:ln>
          </c:spPr>
          <c:marker>
            <c:symbol val="none"/>
          </c:marker>
          <c:val>
            <c:numRef>
              <c:f>'Residential Bill'!$B$221:$T$221</c:f>
              <c:numCache>
                <c:formatCode>#,##0.00</c:formatCode>
                <c:ptCount val="19"/>
                <c:pt idx="0">
                  <c:v>1.938885601392752</c:v>
                </c:pt>
                <c:pt idx="1">
                  <c:v>1.9547250243560601</c:v>
                </c:pt>
                <c:pt idx="2">
                  <c:v>1.96670621076464</c:v>
                </c:pt>
                <c:pt idx="3">
                  <c:v>2.0324744262632461</c:v>
                </c:pt>
                <c:pt idx="4">
                  <c:v>2.036066259875724</c:v>
                </c:pt>
                <c:pt idx="5">
                  <c:v>2.2222097457627119</c:v>
                </c:pt>
                <c:pt idx="6">
                  <c:v>2.4453819098509011</c:v>
                </c:pt>
                <c:pt idx="7">
                  <c:v>2.6659486548358782</c:v>
                </c:pt>
                <c:pt idx="8">
                  <c:v>2.8965971128156509</c:v>
                </c:pt>
                <c:pt idx="9">
                  <c:v>3.0905880605264979</c:v>
                </c:pt>
                <c:pt idx="10">
                  <c:v>3.078446082909593</c:v>
                </c:pt>
                <c:pt idx="11">
                  <c:v>3.0456307821698911</c:v>
                </c:pt>
                <c:pt idx="12">
                  <c:v>3.031706846053714</c:v>
                </c:pt>
                <c:pt idx="13">
                  <c:v>3.035585160893624</c:v>
                </c:pt>
                <c:pt idx="14">
                  <c:v>3.0446281466478302</c:v>
                </c:pt>
                <c:pt idx="15">
                  <c:v>3.0488137703252041</c:v>
                </c:pt>
                <c:pt idx="16">
                  <c:v>3.0401701009251481</c:v>
                </c:pt>
                <c:pt idx="17">
                  <c:v>3.0191949385659278</c:v>
                </c:pt>
                <c:pt idx="18">
                  <c:v>2.988541329746857</c:v>
                </c:pt>
              </c:numCache>
            </c:numRef>
          </c:val>
          <c:smooth val="0"/>
        </c:ser>
        <c:ser>
          <c:idx val="1"/>
          <c:order val="2"/>
          <c:tx>
            <c:strRef>
              <c:f>'Residential Bill'!$A$103</c:f>
              <c:strCache>
                <c:ptCount val="1"/>
                <c:pt idx="0">
                  <c:v>Bill Impact (15-Year Amortization)</c:v>
                </c:pt>
              </c:strCache>
            </c:strRef>
          </c:tx>
          <c:spPr>
            <a:ln w="50800">
              <a:solidFill>
                <a:srgbClr val="92D050"/>
              </a:solidFill>
              <a:prstDash val="sysDot"/>
            </a:ln>
          </c:spPr>
          <c:marker>
            <c:symbol val="none"/>
          </c:marker>
          <c:cat>
            <c:numRef>
              <c:f>'Residential Bill'!$B$75:$T$75</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'Residential Bill'!$B$103:$T$103</c:f>
              <c:numCache>
                <c:formatCode>#,##0.00</c:formatCode>
                <c:ptCount val="19"/>
                <c:pt idx="0">
                  <c:v>1.781428024031815</c:v>
                </c:pt>
                <c:pt idx="1">
                  <c:v>1.8019234108739119</c:v>
                </c:pt>
                <c:pt idx="2">
                  <c:v>1.8182611145415251</c:v>
                </c:pt>
                <c:pt idx="3">
                  <c:v>1.888923124421118</c:v>
                </c:pt>
                <c:pt idx="4">
                  <c:v>1.751507978036732</c:v>
                </c:pt>
                <c:pt idx="5">
                  <c:v>1.89256529040926</c:v>
                </c:pt>
                <c:pt idx="6">
                  <c:v>2.070263423252606</c:v>
                </c:pt>
                <c:pt idx="7">
                  <c:v>2.245920649947502</c:v>
                </c:pt>
                <c:pt idx="8">
                  <c:v>2.4302721020425748</c:v>
                </c:pt>
                <c:pt idx="9">
                  <c:v>2.5793423875492301</c:v>
                </c:pt>
                <c:pt idx="10">
                  <c:v>2.7137449366543138</c:v>
                </c:pt>
                <c:pt idx="11">
                  <c:v>2.8378521652563462</c:v>
                </c:pt>
                <c:pt idx="12">
                  <c:v>2.963446612085503</c:v>
                </c:pt>
                <c:pt idx="13">
                  <c:v>3.082653523604562</c:v>
                </c:pt>
                <c:pt idx="14">
                  <c:v>3.1952768284172728</c:v>
                </c:pt>
                <c:pt idx="15">
                  <c:v>3.1760733739837379</c:v>
                </c:pt>
                <c:pt idx="16">
                  <c:v>3.1413576114381851</c:v>
                </c:pt>
                <c:pt idx="17">
                  <c:v>3.1085605171465258</c:v>
                </c:pt>
                <c:pt idx="18">
                  <c:v>3.0850749612198429</c:v>
                </c:pt>
              </c:numCache>
            </c:numRef>
          </c:val>
          <c:smooth val="0"/>
        </c:ser>
        <c:dLbls>
          <c:showLegendKey val="0"/>
          <c:showVal val="0"/>
          <c:showCatName val="0"/>
          <c:showSerName val="0"/>
          <c:showPercent val="0"/>
          <c:showBubbleSize val="0"/>
        </c:dLbls>
        <c:smooth val="0"/>
        <c:axId val="579471944"/>
        <c:axId val="579468024"/>
      </c:lineChart>
      <c:catAx>
        <c:axId val="579471944"/>
        <c:scaling>
          <c:orientation val="minMax"/>
        </c:scaling>
        <c:delete val="0"/>
        <c:axPos val="b"/>
        <c:numFmt formatCode="General" sourceLinked="1"/>
        <c:majorTickMark val="none"/>
        <c:minorTickMark val="none"/>
        <c:tickLblPos val="nextTo"/>
        <c:txPr>
          <a:bodyPr rot="0"/>
          <a:lstStyle/>
          <a:p>
            <a:pPr>
              <a:defRPr/>
            </a:pPr>
            <a:endParaRPr lang="en-US"/>
          </a:p>
        </c:txPr>
        <c:crossAx val="579468024"/>
        <c:crosses val="autoZero"/>
        <c:auto val="1"/>
        <c:lblAlgn val="ctr"/>
        <c:lblOffset val="100"/>
        <c:tickLblSkip val="1"/>
        <c:noMultiLvlLbl val="0"/>
      </c:catAx>
      <c:valAx>
        <c:axId val="579468024"/>
        <c:scaling>
          <c:orientation val="minMax"/>
          <c:max val="5"/>
          <c:min val="0"/>
        </c:scaling>
        <c:delete val="0"/>
        <c:axPos val="l"/>
        <c:majorGridlines>
          <c:spPr>
            <a:ln>
              <a:prstDash val="sysDot"/>
            </a:ln>
          </c:spPr>
        </c:majorGridlines>
        <c:numFmt formatCode="#,##0" sourceLinked="0"/>
        <c:majorTickMark val="none"/>
        <c:minorTickMark val="none"/>
        <c:tickLblPos val="nextTo"/>
        <c:crossAx val="579471944"/>
        <c:crosses val="autoZero"/>
        <c:crossBetween val="between"/>
        <c:majorUnit val="1"/>
      </c:valAx>
      <c:dTable>
        <c:showHorzBorder val="1"/>
        <c:showVertBorder val="1"/>
        <c:showOutline val="1"/>
        <c:showKeys val="0"/>
      </c:dTable>
    </c:plotArea>
    <c:legend>
      <c:legendPos val="b"/>
      <c:layout>
        <c:manualLayout>
          <c:xMode val="edge"/>
          <c:yMode val="edge"/>
          <c:x val="0.65195119449093497"/>
          <c:y val="0.16804180234624899"/>
          <c:w val="0.34567171747941999"/>
          <c:h val="0.14199521405599799"/>
        </c:manualLayout>
      </c:layout>
      <c:overlay val="0"/>
      <c:spPr>
        <a:solidFill>
          <a:schemeClr val="bg1"/>
        </a:solidFill>
      </c:spPr>
    </c:legend>
    <c:plotVisOnly val="1"/>
    <c:dispBlanksAs val="gap"/>
    <c:showDLblsOverMax val="0"/>
  </c:chart>
  <c:spPr>
    <a:ln>
      <a:noFill/>
    </a:ln>
  </c:spPr>
  <c:txPr>
    <a:bodyPr/>
    <a:lstStyle/>
    <a:p>
      <a:pPr>
        <a:defRPr sz="1050">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0">
                  <c:v>45.27</c:v>
                </c:pt>
                <c:pt idx="1">
                  <c:v>45.27</c:v>
                </c:pt>
                <c:pt idx="2">
                  <c:v>56.77</c:v>
                </c:pt>
                <c:pt idx="3">
                  <c:v>55.7</c:v>
                </c:pt>
                <c:pt idx="4">
                  <c:v>91.27</c:v>
                </c:pt>
                <c:pt idx="5">
                  <c:v>55.7</c:v>
                </c:pt>
              </c:numCache>
            </c:numRef>
          </c:val>
        </c:ser>
        <c:ser>
          <c:idx val="1"/>
          <c:order val="1"/>
          <c:tx>
            <c:strRef>
              <c:f>Sheet1!$C$1</c:f>
              <c:strCache>
                <c:ptCount val="1"/>
                <c:pt idx="0">
                  <c:v>New Benefit</c:v>
                </c:pt>
              </c:strCache>
            </c:strRef>
          </c:tx>
          <c:spPr>
            <a:pattFill prst="wdDnDiag">
              <a:fgClr>
                <a:srgbClr val="7030A0"/>
              </a:fgClr>
              <a:bgClr>
                <a:schemeClr val="bg1"/>
              </a:bgClr>
            </a:patt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0">
                  <c:v>0</c:v>
                </c:pt>
                <c:pt idx="1">
                  <c:v>0</c:v>
                </c:pt>
                <c:pt idx="2">
                  <c:v>0</c:v>
                </c:pt>
                <c:pt idx="3">
                  <c:v>1.0700000000000003</c:v>
                </c:pt>
                <c:pt idx="4">
                  <c:v>0</c:v>
                </c:pt>
                <c:pt idx="5">
                  <c:v>35.569999999999993</c:v>
                </c:pt>
              </c:numCache>
            </c:numRef>
          </c:val>
        </c:ser>
        <c:dLbls>
          <c:showLegendKey val="0"/>
          <c:showVal val="0"/>
          <c:showCatName val="0"/>
          <c:showSerName val="0"/>
          <c:showPercent val="0"/>
          <c:showBubbleSize val="0"/>
        </c:dLbls>
        <c:gapWidth val="75"/>
        <c:overlap val="100"/>
        <c:axId val="330288544"/>
        <c:axId val="572757232"/>
      </c:barChart>
      <c:catAx>
        <c:axId val="330288544"/>
        <c:scaling>
          <c:orientation val="minMax"/>
        </c:scaling>
        <c:delete val="0"/>
        <c:axPos val="b"/>
        <c:numFmt formatCode="General" sourceLinked="0"/>
        <c:majorTickMark val="none"/>
        <c:minorTickMark val="none"/>
        <c:tickLblPos val="nextTo"/>
        <c:txPr>
          <a:bodyPr/>
          <a:lstStyle/>
          <a:p>
            <a:pPr>
              <a:defRPr sz="900" b="1"/>
            </a:pPr>
            <a:endParaRPr lang="en-US"/>
          </a:p>
        </c:txPr>
        <c:crossAx val="572757232"/>
        <c:crosses val="autoZero"/>
        <c:auto val="1"/>
        <c:lblAlgn val="ctr"/>
        <c:lblOffset val="100"/>
        <c:noMultiLvlLbl val="0"/>
      </c:catAx>
      <c:valAx>
        <c:axId val="572757232"/>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330288544"/>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Distribution Cost</c:v>
                </c:pt>
              </c:strCache>
            </c:strRef>
          </c:tx>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0">
                  <c:v>38.53</c:v>
                </c:pt>
                <c:pt idx="1">
                  <c:v>38.53</c:v>
                </c:pt>
                <c:pt idx="2">
                  <c:v>57.23</c:v>
                </c:pt>
                <c:pt idx="3">
                  <c:v>57.23</c:v>
                </c:pt>
                <c:pt idx="4">
                  <c:v>113.33</c:v>
                </c:pt>
                <c:pt idx="5">
                  <c:v>64.64</c:v>
                </c:pt>
              </c:numCache>
            </c:numRef>
          </c:val>
        </c:ser>
        <c:ser>
          <c:idx val="1"/>
          <c:order val="1"/>
          <c:tx>
            <c:strRef>
              <c:f>Sheet1!$C$1</c:f>
              <c:strCache>
                <c:ptCount val="1"/>
                <c:pt idx="0">
                  <c:v>New Benefit</c:v>
                </c:pt>
              </c:strCache>
            </c:strRef>
          </c:tx>
          <c:spPr>
            <a:pattFill prst="wdDnDiag">
              <a:fgClr>
                <a:srgbClr val="7030A0"/>
              </a:fgClr>
              <a:bgClr>
                <a:schemeClr val="bg1"/>
              </a:bgClr>
            </a:patt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0">
                  <c:v>0</c:v>
                </c:pt>
                <c:pt idx="1">
                  <c:v>0</c:v>
                </c:pt>
                <c:pt idx="2">
                  <c:v>0</c:v>
                </c:pt>
                <c:pt idx="3">
                  <c:v>0</c:v>
                </c:pt>
                <c:pt idx="4">
                  <c:v>0</c:v>
                </c:pt>
                <c:pt idx="5">
                  <c:v>48.69</c:v>
                </c:pt>
              </c:numCache>
            </c:numRef>
          </c:val>
        </c:ser>
        <c:ser>
          <c:idx val="2"/>
          <c:order val="2"/>
          <c:tx>
            <c:strRef>
              <c:f>Sheet1!$D$1</c:f>
              <c:strCache>
                <c:ptCount val="1"/>
                <c:pt idx="0">
                  <c:v>RRRP</c:v>
                </c:pt>
              </c:strCache>
            </c:strRef>
          </c:tx>
          <c:spPr>
            <a:pattFill prst="wdUpDiag">
              <a:fgClr>
                <a:schemeClr val="accent3"/>
              </a:fgClr>
              <a:bgClr>
                <a:schemeClr val="bg1"/>
              </a:bgClr>
            </a:pattFill>
          </c:spPr>
          <c:invertIfNegative val="0"/>
          <c:dLbls>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Sheet1!$D$2:$D$7</c:f>
              <c:numCache>
                <c:formatCode>"$"#,##0.00</c:formatCode>
                <c:ptCount val="6"/>
                <c:pt idx="0">
                  <c:v>60.5</c:v>
                </c:pt>
                <c:pt idx="1">
                  <c:v>60.5</c:v>
                </c:pt>
                <c:pt idx="2">
                  <c:v>60.5</c:v>
                </c:pt>
                <c:pt idx="3">
                  <c:v>60.5</c:v>
                </c:pt>
                <c:pt idx="4">
                  <c:v>60.5</c:v>
                </c:pt>
                <c:pt idx="5">
                  <c:v>60.5</c:v>
                </c:pt>
              </c:numCache>
            </c:numRef>
          </c:val>
        </c:ser>
        <c:dLbls>
          <c:showLegendKey val="0"/>
          <c:showVal val="0"/>
          <c:showCatName val="0"/>
          <c:showSerName val="0"/>
          <c:showPercent val="0"/>
          <c:showBubbleSize val="0"/>
        </c:dLbls>
        <c:gapWidth val="75"/>
        <c:overlap val="100"/>
        <c:axId val="572760368"/>
        <c:axId val="572756840"/>
      </c:barChart>
      <c:catAx>
        <c:axId val="572760368"/>
        <c:scaling>
          <c:orientation val="minMax"/>
        </c:scaling>
        <c:delete val="0"/>
        <c:axPos val="b"/>
        <c:numFmt formatCode="General" sourceLinked="0"/>
        <c:majorTickMark val="none"/>
        <c:minorTickMark val="none"/>
        <c:tickLblPos val="nextTo"/>
        <c:txPr>
          <a:bodyPr/>
          <a:lstStyle/>
          <a:p>
            <a:pPr>
              <a:defRPr sz="900" b="1"/>
            </a:pPr>
            <a:endParaRPr lang="en-US"/>
          </a:p>
        </c:txPr>
        <c:crossAx val="572756840"/>
        <c:crosses val="autoZero"/>
        <c:auto val="1"/>
        <c:lblAlgn val="ctr"/>
        <c:lblOffset val="100"/>
        <c:noMultiLvlLbl val="0"/>
      </c:catAx>
      <c:valAx>
        <c:axId val="572756840"/>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72760368"/>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200"/>
            </a:pPr>
            <a:r>
              <a:rPr lang="en-US" sz="1400" i="0" dirty="0">
                <a:latin typeface="Arial" pitchFamily="34" charset="0"/>
                <a:cs typeface="Arial" pitchFamily="34" charset="0"/>
              </a:rPr>
              <a:t>Typical Residential Electricity Bills</a:t>
            </a:r>
          </a:p>
          <a:p>
            <a:pPr algn="l">
              <a:defRPr sz="1200"/>
            </a:pPr>
            <a:r>
              <a:rPr lang="en-US" sz="1200" b="0" i="1" baseline="0" dirty="0">
                <a:latin typeface="Arial" pitchFamily="34" charset="0"/>
                <a:cs typeface="Arial" pitchFamily="34" charset="0"/>
              </a:rPr>
              <a:t>Historical and </a:t>
            </a:r>
            <a:r>
              <a:rPr lang="en-US" sz="1200" b="0" i="1" baseline="0" dirty="0" smtClean="0">
                <a:latin typeface="Arial" pitchFamily="34" charset="0"/>
                <a:cs typeface="Arial" pitchFamily="34" charset="0"/>
              </a:rPr>
              <a:t>Forecast in $/month</a:t>
            </a:r>
            <a:endParaRPr lang="en-US" sz="1200" b="0" i="1" baseline="0" dirty="0">
              <a:latin typeface="Arial" pitchFamily="34" charset="0"/>
              <a:cs typeface="Arial" pitchFamily="34" charset="0"/>
            </a:endParaRPr>
          </a:p>
        </c:rich>
      </c:tx>
      <c:layout>
        <c:manualLayout>
          <c:xMode val="edge"/>
          <c:yMode val="edge"/>
          <c:x val="1.56590805591457E-3"/>
          <c:y val="1.2916164349321101E-3"/>
        </c:manualLayout>
      </c:layout>
      <c:overlay val="0"/>
    </c:title>
    <c:autoTitleDeleted val="0"/>
    <c:plotArea>
      <c:layout/>
      <c:lineChart>
        <c:grouping val="standard"/>
        <c:varyColors val="0"/>
        <c:ser>
          <c:idx val="0"/>
          <c:order val="0"/>
          <c:tx>
            <c:strRef>
              <c:f>'Residential Bill'!$A$50</c:f>
              <c:strCache>
                <c:ptCount val="1"/>
                <c:pt idx="0">
                  <c:v>Actual</c:v>
                </c:pt>
              </c:strCache>
            </c:strRef>
          </c:tx>
          <c:spPr>
            <a:ln>
              <a:solidFill>
                <a:schemeClr val="bg2">
                  <a:lumMod val="50000"/>
                </a:schemeClr>
              </a:solidFill>
            </a:ln>
          </c:spPr>
          <c:marker>
            <c:symbol val="circle"/>
            <c:size val="7"/>
            <c:spPr>
              <a:solidFill>
                <a:schemeClr val="bg1"/>
              </a:solidFill>
            </c:spPr>
          </c:marker>
          <c:dPt>
            <c:idx val="7"/>
            <c:marker>
              <c:spPr>
                <a:solidFill>
                  <a:schemeClr val="bg1"/>
                </a:solidFill>
                <a:ln>
                  <a:prstDash val="dashDot"/>
                </a:ln>
              </c:spPr>
            </c:marker>
            <c:bubble3D val="0"/>
            <c:spPr>
              <a:ln>
                <a:solidFill>
                  <a:schemeClr val="bg2">
                    <a:lumMod val="50000"/>
                  </a:schemeClr>
                </a:solidFill>
                <a:prstDash val="dashDot"/>
              </a:ln>
            </c:spPr>
          </c:dPt>
          <c:dPt>
            <c:idx val="8"/>
            <c:marker>
              <c:spPr>
                <a:solidFill>
                  <a:schemeClr val="bg1"/>
                </a:solidFill>
                <a:ln>
                  <a:prstDash val="dash"/>
                </a:ln>
              </c:spPr>
            </c:marker>
            <c:bubble3D val="0"/>
            <c:spPr>
              <a:ln>
                <a:solidFill>
                  <a:schemeClr val="bg2">
                    <a:lumMod val="50000"/>
                  </a:schemeClr>
                </a:solidFill>
                <a:prstDash val="dash"/>
              </a:ln>
            </c:spPr>
          </c:dPt>
          <c:dPt>
            <c:idx val="9"/>
            <c:marker>
              <c:spPr>
                <a:solidFill>
                  <a:schemeClr val="bg1"/>
                </a:solidFill>
                <a:ln>
                  <a:prstDash val="dash"/>
                </a:ln>
              </c:spPr>
            </c:marker>
            <c:bubble3D val="0"/>
            <c:spPr>
              <a:ln>
                <a:solidFill>
                  <a:schemeClr val="bg2">
                    <a:lumMod val="50000"/>
                  </a:schemeClr>
                </a:solidFill>
                <a:prstDash val="dash"/>
              </a:ln>
            </c:spPr>
          </c:dPt>
          <c:dPt>
            <c:idx val="10"/>
            <c:marker>
              <c:spPr>
                <a:solidFill>
                  <a:schemeClr val="bg1"/>
                </a:solidFill>
                <a:ln>
                  <a:prstDash val="dash"/>
                </a:ln>
              </c:spPr>
            </c:marker>
            <c:bubble3D val="0"/>
            <c:spPr>
              <a:ln>
                <a:solidFill>
                  <a:schemeClr val="bg2">
                    <a:lumMod val="50000"/>
                  </a:schemeClr>
                </a:solidFill>
                <a:prstDash val="dash"/>
              </a:ln>
            </c:spPr>
          </c:dPt>
          <c:dLbls>
            <c:dLbl>
              <c:idx val="0"/>
              <c:layout>
                <c:manualLayout>
                  <c:x val="-7.6354086363987E-3"/>
                  <c:y val="3.362757015915900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1453112954597999E-2"/>
                  <c:y val="3.3627570159159001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1.3361965113697701E-2"/>
                  <c:y val="4.035308419099079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2906225909196099E-2"/>
                  <c:y val="3.3627570159159001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361965113697701E-2"/>
                  <c:y val="3.0264813143243099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7.6354086363986801E-3"/>
                  <c:y val="1.6813785079579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6723930227395401E-2"/>
                  <c:y val="5.3804112254654403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2.0997373750096401E-2"/>
                  <c:y val="-4.7078863006839597E-2"/>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2.48150780682957E-2"/>
                  <c:y val="-4.7078863006839597E-2"/>
                </c:manualLayout>
              </c:layout>
              <c:showLegendKey val="0"/>
              <c:showVal val="1"/>
              <c:showCatName val="0"/>
              <c:showSerName val="0"/>
              <c:showPercent val="0"/>
              <c:showBubbleSize val="0"/>
              <c:extLst>
                <c:ext xmlns:c15="http://schemas.microsoft.com/office/drawing/2012/chart" uri="{CE6537A1-D6FC-4f65-9D91-7224C49458BB}"/>
              </c:extLst>
            </c:dLbl>
            <c:dLbl>
              <c:idx val="9"/>
              <c:layout>
                <c:manualLayout>
                  <c:x val="-3.81770431819934E-2"/>
                  <c:y val="-4.70785982228226E-2"/>
                </c:manualLayout>
              </c:layout>
              <c:showLegendKey val="0"/>
              <c:showVal val="1"/>
              <c:showCatName val="0"/>
              <c:showSerName val="0"/>
              <c:showPercent val="0"/>
              <c:showBubbleSize val="0"/>
              <c:extLst>
                <c:ext xmlns:c15="http://schemas.microsoft.com/office/drawing/2012/chart" uri="{CE6537A1-D6FC-4f65-9D91-7224C49458BB}"/>
              </c:extLst>
            </c:dLbl>
            <c:dLbl>
              <c:idx val="10"/>
              <c:layout>
                <c:manualLayout>
                  <c:x val="-4.9630156136591497E-2"/>
                  <c:y val="-4.0353084190990797E-2"/>
                </c:manualLayout>
              </c:layou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sz="1300" b="1">
                    <a:solidFill>
                      <a:schemeClr val="bg2">
                        <a:lumMod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'Residential Bill'!$B$50:$L$50</c:f>
              <c:numCache>
                <c:formatCode>0.00</c:formatCode>
                <c:ptCount val="11"/>
                <c:pt idx="0">
                  <c:v>104.31513750000001</c:v>
                </c:pt>
                <c:pt idx="1">
                  <c:v>104.57556750000001</c:v>
                </c:pt>
                <c:pt idx="2">
                  <c:v>111.635030625</c:v>
                </c:pt>
                <c:pt idx="3">
                  <c:v>116.4185325</c:v>
                </c:pt>
                <c:pt idx="4">
                  <c:v>123.50956499999999</c:v>
                </c:pt>
                <c:pt idx="5">
                  <c:v>135.64915500000001</c:v>
                </c:pt>
                <c:pt idx="6">
                  <c:v>155.58000000000001</c:v>
                </c:pt>
              </c:numCache>
            </c:numRef>
          </c:val>
          <c:smooth val="0"/>
        </c:ser>
        <c:ser>
          <c:idx val="1"/>
          <c:order val="1"/>
          <c:tx>
            <c:strRef>
              <c:f>'Residential Bill'!$A$51</c:f>
              <c:strCache>
                <c:ptCount val="1"/>
                <c:pt idx="0">
                  <c:v>Updated OPO</c:v>
                </c:pt>
              </c:strCache>
            </c:strRef>
          </c:tx>
          <c:spPr>
            <a:ln>
              <a:solidFill>
                <a:schemeClr val="accent1"/>
              </a:solidFill>
              <a:prstDash val="dash"/>
            </a:ln>
          </c:spPr>
          <c:marker>
            <c:symbol val="none"/>
          </c:marker>
          <c:dLbls>
            <c:dLbl>
              <c:idx val="6"/>
              <c:delete val="1"/>
              <c:extLst>
                <c:ext xmlns:c15="http://schemas.microsoft.com/office/drawing/2012/chart" uri="{CE6537A1-D6FC-4f65-9D91-7224C49458BB}"/>
              </c:extLst>
            </c:dLbl>
            <c:numFmt formatCode="#,##0" sourceLinked="0"/>
            <c:spPr>
              <a:noFill/>
              <a:ln>
                <a:noFill/>
              </a:ln>
              <a:effectLst/>
            </c:spPr>
            <c:txPr>
              <a:bodyPr/>
              <a:lstStyle/>
              <a:p>
                <a:pPr>
                  <a:defRPr sz="1300" b="1">
                    <a:solidFill>
                      <a:srgbClr val="265795"/>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'Residential Bill'!$B$51:$L$51</c:f>
              <c:numCache>
                <c:formatCode>General</c:formatCode>
                <c:ptCount val="11"/>
                <c:pt idx="6" formatCode="0.00">
                  <c:v>155.58000000000001</c:v>
                </c:pt>
                <c:pt idx="7" formatCode="_(&quot;$&quot;* #,##0.00_);_(&quot;$&quot;* \(#,##0.00\);_(&quot;$&quot;* &quot;-&quot;??_);_(@_)">
                  <c:v>160.57</c:v>
                </c:pt>
                <c:pt idx="8" formatCode="_(&quot;$&quot;* #,##0.00_);_(&quot;$&quot;* \(#,##0.00\);_(&quot;$&quot;* &quot;-&quot;??_);_(@_)">
                  <c:v>163.38999999999999</c:v>
                </c:pt>
                <c:pt idx="9" formatCode="_(&quot;$&quot;* #,##0.00_);_(&quot;$&quot;* \(#,##0.00\);_(&quot;$&quot;* &quot;-&quot;??_);_(@_)">
                  <c:v>166.39</c:v>
                </c:pt>
                <c:pt idx="10" formatCode="_(&quot;$&quot;* #,##0.00_);_(&quot;$&quot;* \(#,##0.00\);_(&quot;$&quot;* &quot;-&quot;??_);_(@_)">
                  <c:v>177.1</c:v>
                </c:pt>
              </c:numCache>
            </c:numRef>
          </c:val>
          <c:smooth val="0"/>
        </c:ser>
        <c:ser>
          <c:idx val="2"/>
          <c:order val="2"/>
          <c:tx>
            <c:strRef>
              <c:f>'Residential Bill'!$A$53</c:f>
              <c:strCache>
                <c:ptCount val="1"/>
                <c:pt idx="0">
                  <c:v>2013 LTEP (750 kWh/month)</c:v>
                </c:pt>
              </c:strCache>
            </c:strRef>
          </c:tx>
          <c:spPr>
            <a:ln>
              <a:solidFill>
                <a:srgbClr val="9BBB59"/>
              </a:solidFill>
              <a:prstDash val="sysDash"/>
            </a:ln>
          </c:spPr>
          <c:marker>
            <c:symbol val="none"/>
          </c:marker>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'Residential Bill'!$B$53:$L$53</c:f>
              <c:numCache>
                <c:formatCode>General</c:formatCode>
                <c:ptCount val="11"/>
                <c:pt idx="3" formatCode="0">
                  <c:v>119.012</c:v>
                </c:pt>
                <c:pt idx="4" formatCode="0">
                  <c:v>130.437152</c:v>
                </c:pt>
                <c:pt idx="5" formatCode="0">
                  <c:v>138.05392000000001</c:v>
                </c:pt>
                <c:pt idx="6" formatCode="0">
                  <c:v>159.000032</c:v>
                </c:pt>
                <c:pt idx="7" formatCode="0">
                  <c:v>161.85632000000001</c:v>
                </c:pt>
                <c:pt idx="8" formatCode="0">
                  <c:v>169.47308799999999</c:v>
                </c:pt>
                <c:pt idx="9" formatCode="0">
                  <c:v>168.52099200000001</c:v>
                </c:pt>
                <c:pt idx="10" formatCode="0">
                  <c:v>172.329376</c:v>
                </c:pt>
              </c:numCache>
            </c:numRef>
          </c:val>
          <c:smooth val="0"/>
        </c:ser>
        <c:dLbls>
          <c:showLegendKey val="0"/>
          <c:showVal val="0"/>
          <c:showCatName val="0"/>
          <c:showSerName val="0"/>
          <c:showPercent val="0"/>
          <c:showBubbleSize val="0"/>
        </c:dLbls>
        <c:marker val="1"/>
        <c:smooth val="0"/>
        <c:axId val="572762720"/>
        <c:axId val="572763504"/>
      </c:lineChart>
      <c:catAx>
        <c:axId val="572762720"/>
        <c:scaling>
          <c:orientation val="minMax"/>
        </c:scaling>
        <c:delete val="0"/>
        <c:axPos val="b"/>
        <c:numFmt formatCode="General" sourceLinked="1"/>
        <c:majorTickMark val="none"/>
        <c:minorTickMark val="none"/>
        <c:tickLblPos val="nextTo"/>
        <c:txPr>
          <a:bodyPr/>
          <a:lstStyle/>
          <a:p>
            <a:pPr>
              <a:defRPr sz="1200"/>
            </a:pPr>
            <a:endParaRPr lang="en-US"/>
          </a:p>
        </c:txPr>
        <c:crossAx val="572763504"/>
        <c:crosses val="autoZero"/>
        <c:auto val="1"/>
        <c:lblAlgn val="ctr"/>
        <c:lblOffset val="100"/>
        <c:noMultiLvlLbl val="0"/>
      </c:catAx>
      <c:valAx>
        <c:axId val="572763504"/>
        <c:scaling>
          <c:orientation val="minMax"/>
        </c:scaling>
        <c:delete val="0"/>
        <c:axPos val="l"/>
        <c:majorGridlines>
          <c:spPr>
            <a:ln>
              <a:prstDash val="sysDot"/>
            </a:ln>
          </c:spPr>
        </c:majorGridlines>
        <c:numFmt formatCode="#,##0" sourceLinked="0"/>
        <c:majorTickMark val="none"/>
        <c:minorTickMark val="none"/>
        <c:tickLblPos val="nextTo"/>
        <c:txPr>
          <a:bodyPr/>
          <a:lstStyle/>
          <a:p>
            <a:pPr>
              <a:defRPr sz="1200"/>
            </a:pPr>
            <a:endParaRPr lang="en-US"/>
          </a:p>
        </c:txPr>
        <c:crossAx val="572762720"/>
        <c:crosses val="autoZero"/>
        <c:crossBetween val="between"/>
      </c:valAx>
    </c:plotArea>
    <c:legend>
      <c:legendPos val="r"/>
      <c:layout>
        <c:manualLayout>
          <c:xMode val="edge"/>
          <c:yMode val="edge"/>
          <c:x val="0.73178250564247604"/>
          <c:y val="0.54108329750800599"/>
          <c:w val="0.25502433916381601"/>
          <c:h val="0.28925205043054297"/>
        </c:manualLayout>
      </c:layout>
      <c:overlay val="1"/>
      <c:spPr>
        <a:solidFill>
          <a:sysClr val="window" lastClr="FFFFFF"/>
        </a:solidFill>
      </c:spPr>
    </c:legend>
    <c:plotVisOnly val="1"/>
    <c:dispBlanksAs val="gap"/>
    <c:showDLblsOverMax val="0"/>
  </c:chart>
  <c:spPr>
    <a:ln>
      <a:noFill/>
    </a:ln>
  </c:sp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200"/>
            </a:pPr>
            <a:r>
              <a:rPr lang="en-US" sz="1400" i="0" dirty="0">
                <a:latin typeface="Arial" pitchFamily="34" charset="0"/>
                <a:cs typeface="Arial" pitchFamily="34" charset="0"/>
              </a:rPr>
              <a:t>Typical </a:t>
            </a:r>
            <a:r>
              <a:rPr lang="en-US" sz="1400" i="0" dirty="0" smtClean="0">
                <a:latin typeface="Arial" pitchFamily="34" charset="0"/>
                <a:cs typeface="Arial" pitchFamily="34" charset="0"/>
              </a:rPr>
              <a:t>Class</a:t>
            </a:r>
            <a:r>
              <a:rPr lang="en-US" sz="1400" i="0" baseline="0" dirty="0" smtClean="0">
                <a:latin typeface="Arial" pitchFamily="34" charset="0"/>
                <a:cs typeface="Arial" pitchFamily="34" charset="0"/>
              </a:rPr>
              <a:t> A </a:t>
            </a:r>
            <a:r>
              <a:rPr lang="en-US" sz="1400" i="0" dirty="0" smtClean="0">
                <a:latin typeface="Arial" pitchFamily="34" charset="0"/>
                <a:cs typeface="Arial" pitchFamily="34" charset="0"/>
              </a:rPr>
              <a:t>Electricity </a:t>
            </a:r>
            <a:r>
              <a:rPr lang="en-US" sz="1400" i="0" dirty="0">
                <a:latin typeface="Arial" pitchFamily="34" charset="0"/>
                <a:cs typeface="Arial" pitchFamily="34" charset="0"/>
              </a:rPr>
              <a:t>Prices</a:t>
            </a:r>
          </a:p>
          <a:p>
            <a:pPr algn="l">
              <a:defRPr sz="1200"/>
            </a:pPr>
            <a:r>
              <a:rPr lang="en-US" sz="1200" b="0" i="1" baseline="0" dirty="0">
                <a:latin typeface="Arial" pitchFamily="34" charset="0"/>
                <a:cs typeface="Arial" pitchFamily="34" charset="0"/>
              </a:rPr>
              <a:t>Historical and </a:t>
            </a:r>
            <a:r>
              <a:rPr lang="en-US" sz="1200" b="0" i="1" baseline="0" dirty="0" smtClean="0">
                <a:latin typeface="Arial" pitchFamily="34" charset="0"/>
                <a:cs typeface="Arial" pitchFamily="34" charset="0"/>
              </a:rPr>
              <a:t>Forecast in $/MWh</a:t>
            </a:r>
            <a:endParaRPr lang="en-US" sz="1200" b="0" i="1" baseline="0" dirty="0">
              <a:latin typeface="Arial" pitchFamily="34" charset="0"/>
              <a:cs typeface="Arial" pitchFamily="34" charset="0"/>
            </a:endParaRPr>
          </a:p>
        </c:rich>
      </c:tx>
      <c:layout>
        <c:manualLayout>
          <c:xMode val="edge"/>
          <c:yMode val="edge"/>
          <c:x val="1.56590805591457E-3"/>
          <c:y val="1.2915231640928801E-3"/>
        </c:manualLayout>
      </c:layout>
      <c:overlay val="0"/>
    </c:title>
    <c:autoTitleDeleted val="0"/>
    <c:plotArea>
      <c:layout/>
      <c:lineChart>
        <c:grouping val="standard"/>
        <c:varyColors val="0"/>
        <c:ser>
          <c:idx val="0"/>
          <c:order val="0"/>
          <c:tx>
            <c:v>Actual</c:v>
          </c:tx>
          <c:spPr>
            <a:ln>
              <a:solidFill>
                <a:schemeClr val="bg2">
                  <a:lumMod val="50000"/>
                </a:schemeClr>
              </a:solidFill>
            </a:ln>
          </c:spPr>
          <c:marker>
            <c:symbol val="circle"/>
            <c:size val="7"/>
            <c:spPr>
              <a:solidFill>
                <a:schemeClr val="bg1"/>
              </a:solidFill>
            </c:spPr>
          </c:marker>
          <c:dPt>
            <c:idx val="7"/>
            <c:marker>
              <c:spPr>
                <a:solidFill>
                  <a:schemeClr val="bg1"/>
                </a:solidFill>
                <a:ln>
                  <a:prstDash val="dashDot"/>
                </a:ln>
              </c:spPr>
            </c:marker>
            <c:bubble3D val="0"/>
            <c:spPr>
              <a:ln>
                <a:solidFill>
                  <a:schemeClr val="bg2">
                    <a:lumMod val="50000"/>
                  </a:schemeClr>
                </a:solidFill>
                <a:prstDash val="dashDot"/>
              </a:ln>
            </c:spPr>
          </c:dPt>
          <c:dPt>
            <c:idx val="8"/>
            <c:marker>
              <c:spPr>
                <a:solidFill>
                  <a:schemeClr val="bg1"/>
                </a:solidFill>
                <a:ln>
                  <a:prstDash val="dash"/>
                </a:ln>
              </c:spPr>
            </c:marker>
            <c:bubble3D val="0"/>
            <c:spPr>
              <a:ln>
                <a:solidFill>
                  <a:schemeClr val="bg2">
                    <a:lumMod val="50000"/>
                  </a:schemeClr>
                </a:solidFill>
                <a:prstDash val="dash"/>
              </a:ln>
            </c:spPr>
          </c:dPt>
          <c:dPt>
            <c:idx val="9"/>
            <c:marker>
              <c:spPr>
                <a:solidFill>
                  <a:schemeClr val="bg1"/>
                </a:solidFill>
                <a:ln>
                  <a:prstDash val="dash"/>
                </a:ln>
              </c:spPr>
            </c:marker>
            <c:bubble3D val="0"/>
            <c:spPr>
              <a:ln>
                <a:solidFill>
                  <a:schemeClr val="bg2">
                    <a:lumMod val="50000"/>
                  </a:schemeClr>
                </a:solidFill>
                <a:prstDash val="dash"/>
              </a:ln>
            </c:spPr>
          </c:dPt>
          <c:dPt>
            <c:idx val="10"/>
            <c:marker>
              <c:spPr>
                <a:solidFill>
                  <a:schemeClr val="bg1"/>
                </a:solidFill>
                <a:ln>
                  <a:prstDash val="dash"/>
                </a:ln>
              </c:spPr>
            </c:marker>
            <c:bubble3D val="0"/>
            <c:spPr>
              <a:ln>
                <a:solidFill>
                  <a:schemeClr val="bg2">
                    <a:lumMod val="50000"/>
                  </a:schemeClr>
                </a:solidFill>
                <a:prstDash val="dash"/>
              </a:ln>
            </c:spPr>
          </c:dPt>
          <c:dLbls>
            <c:numFmt formatCode="#,##0" sourceLinked="0"/>
            <c:spPr>
              <a:noFill/>
              <a:ln>
                <a:noFill/>
              </a:ln>
              <a:effectLst/>
            </c:spPr>
            <c:txPr>
              <a:bodyPr/>
              <a:lstStyle/>
              <a:p>
                <a:pPr>
                  <a:defRPr sz="1300" b="1">
                    <a:solidFill>
                      <a:schemeClr val="bg2">
                        <a:lumMod val="25000"/>
                      </a:schemeClr>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'Industrial Rates'!$B$27:$L$27</c:f>
              <c:numCache>
                <c:formatCode>General</c:formatCode>
                <c:ptCount val="11"/>
                <c:pt idx="0">
                  <c:v>84.13000000000001</c:v>
                </c:pt>
                <c:pt idx="1">
                  <c:v>75.950000000000017</c:v>
                </c:pt>
                <c:pt idx="2">
                  <c:v>72.47</c:v>
                </c:pt>
                <c:pt idx="3">
                  <c:v>79.87</c:v>
                </c:pt>
                <c:pt idx="4">
                  <c:v>83.35</c:v>
                </c:pt>
                <c:pt idx="5">
                  <c:v>84.29</c:v>
                </c:pt>
                <c:pt idx="6">
                  <c:v>85</c:v>
                </c:pt>
              </c:numCache>
            </c:numRef>
          </c:val>
          <c:smooth val="0"/>
        </c:ser>
        <c:ser>
          <c:idx val="1"/>
          <c:order val="1"/>
          <c:tx>
            <c:strRef>
              <c:f>'Industrial Rates'!$A$29</c:f>
              <c:strCache>
                <c:ptCount val="1"/>
                <c:pt idx="0">
                  <c:v>Updated OPO</c:v>
                </c:pt>
              </c:strCache>
            </c:strRef>
          </c:tx>
          <c:spPr>
            <a:ln>
              <a:solidFill>
                <a:schemeClr val="accent1"/>
              </a:solidFill>
              <a:prstDash val="dash"/>
            </a:ln>
          </c:spPr>
          <c:marker>
            <c:symbol val="none"/>
          </c:marker>
          <c:dLbls>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numFmt formatCode="#,##0" sourceLinked="0"/>
            <c:spPr>
              <a:noFill/>
              <a:ln>
                <a:noFill/>
              </a:ln>
              <a:effectLst/>
            </c:spPr>
            <c:txPr>
              <a:bodyPr/>
              <a:lstStyle/>
              <a:p>
                <a:pPr>
                  <a:defRPr sz="1300" b="1">
                    <a:solidFill>
                      <a:srgbClr val="265795"/>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'Industrial Rates'!$B$29:$L$29</c:f>
              <c:numCache>
                <c:formatCode>General</c:formatCode>
                <c:ptCount val="11"/>
                <c:pt idx="6">
                  <c:v>85</c:v>
                </c:pt>
                <c:pt idx="7" formatCode="0.00">
                  <c:v>99.257951024590909</c:v>
                </c:pt>
                <c:pt idx="8" formatCode="0.00">
                  <c:v>95.951573338515203</c:v>
                </c:pt>
                <c:pt idx="9" formatCode="0.00">
                  <c:v>96.133629985573506</c:v>
                </c:pt>
                <c:pt idx="10" formatCode="0.00">
                  <c:v>103.8631343084068</c:v>
                </c:pt>
              </c:numCache>
            </c:numRef>
          </c:val>
          <c:smooth val="0"/>
        </c:ser>
        <c:ser>
          <c:idx val="2"/>
          <c:order val="2"/>
          <c:tx>
            <c:strRef>
              <c:f>'Industrial Rates'!$A$28</c:f>
              <c:strCache>
                <c:ptCount val="1"/>
                <c:pt idx="0">
                  <c:v>2013 LTEP</c:v>
                </c:pt>
              </c:strCache>
            </c:strRef>
          </c:tx>
          <c:spPr>
            <a:ln>
              <a:solidFill>
                <a:srgbClr val="9BBB59"/>
              </a:solidFill>
              <a:prstDash val="sysDash"/>
            </a:ln>
          </c:spPr>
          <c:marker>
            <c:symbol val="none"/>
          </c:marker>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'Industrial Rates'!$B$28:$L$28</c:f>
              <c:numCache>
                <c:formatCode>General</c:formatCode>
                <c:ptCount val="11"/>
                <c:pt idx="3">
                  <c:v>79</c:v>
                </c:pt>
                <c:pt idx="4">
                  <c:v>87</c:v>
                </c:pt>
                <c:pt idx="5">
                  <c:v>92</c:v>
                </c:pt>
                <c:pt idx="6">
                  <c:v>96</c:v>
                </c:pt>
                <c:pt idx="7">
                  <c:v>100</c:v>
                </c:pt>
                <c:pt idx="8">
                  <c:v>105</c:v>
                </c:pt>
                <c:pt idx="9">
                  <c:v>102</c:v>
                </c:pt>
                <c:pt idx="10">
                  <c:v>104</c:v>
                </c:pt>
              </c:numCache>
            </c:numRef>
          </c:val>
          <c:smooth val="0"/>
        </c:ser>
        <c:dLbls>
          <c:showLegendKey val="0"/>
          <c:showVal val="0"/>
          <c:showCatName val="0"/>
          <c:showSerName val="0"/>
          <c:showPercent val="0"/>
          <c:showBubbleSize val="0"/>
        </c:dLbls>
        <c:marker val="1"/>
        <c:smooth val="0"/>
        <c:axId val="572759192"/>
        <c:axId val="572761936"/>
      </c:lineChart>
      <c:catAx>
        <c:axId val="572759192"/>
        <c:scaling>
          <c:orientation val="minMax"/>
        </c:scaling>
        <c:delete val="0"/>
        <c:axPos val="b"/>
        <c:numFmt formatCode="General" sourceLinked="1"/>
        <c:majorTickMark val="none"/>
        <c:minorTickMark val="none"/>
        <c:tickLblPos val="nextTo"/>
        <c:txPr>
          <a:bodyPr/>
          <a:lstStyle/>
          <a:p>
            <a:pPr>
              <a:defRPr sz="1200"/>
            </a:pPr>
            <a:endParaRPr lang="en-US"/>
          </a:p>
        </c:txPr>
        <c:crossAx val="572761936"/>
        <c:crosses val="autoZero"/>
        <c:auto val="1"/>
        <c:lblAlgn val="ctr"/>
        <c:lblOffset val="100"/>
        <c:noMultiLvlLbl val="0"/>
      </c:catAx>
      <c:valAx>
        <c:axId val="572761936"/>
        <c:scaling>
          <c:orientation val="minMax"/>
        </c:scaling>
        <c:delete val="0"/>
        <c:axPos val="l"/>
        <c:majorGridlines>
          <c:spPr>
            <a:ln>
              <a:prstDash val="sysDot"/>
            </a:ln>
          </c:spPr>
        </c:majorGridlines>
        <c:numFmt formatCode="#,##0" sourceLinked="0"/>
        <c:majorTickMark val="none"/>
        <c:minorTickMark val="none"/>
        <c:tickLblPos val="nextTo"/>
        <c:txPr>
          <a:bodyPr/>
          <a:lstStyle/>
          <a:p>
            <a:pPr>
              <a:defRPr sz="1200"/>
            </a:pPr>
            <a:endParaRPr lang="en-US"/>
          </a:p>
        </c:txPr>
        <c:crossAx val="572759192"/>
        <c:crosses val="autoZero"/>
        <c:crossBetween val="between"/>
      </c:valAx>
    </c:plotArea>
    <c:legend>
      <c:legendPos val="r"/>
      <c:layout>
        <c:manualLayout>
          <c:xMode val="edge"/>
          <c:yMode val="edge"/>
          <c:x val="0.73178250564247604"/>
          <c:y val="0.54108329750800599"/>
          <c:w val="0.25502433916381601"/>
          <c:h val="0.28925205043054297"/>
        </c:manualLayout>
      </c:layout>
      <c:overlay val="1"/>
      <c:spPr>
        <a:solidFill>
          <a:sysClr val="window" lastClr="FFFFFF"/>
        </a:solidFill>
      </c:spPr>
    </c:legend>
    <c:plotVisOnly val="1"/>
    <c:dispBlanksAs val="gap"/>
    <c:showDLblsOverMax val="0"/>
  </c:chart>
  <c:spPr>
    <a:ln>
      <a:noFill/>
    </a:ln>
  </c:sp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538840922437205E-2"/>
          <c:y val="0.202415968731541"/>
          <c:w val="0.53018687407748299"/>
          <c:h val="0.64497562129349295"/>
        </c:manualLayout>
      </c:layout>
      <c:pieChart>
        <c:varyColors val="1"/>
        <c:ser>
          <c:idx val="0"/>
          <c:order val="0"/>
          <c:tx>
            <c:strRef>
              <c:f>Sheet1!$B$1</c:f>
              <c:strCache>
                <c:ptCount val="1"/>
                <c:pt idx="0">
                  <c:v>GA Cost</c:v>
                </c:pt>
              </c:strCache>
            </c:strRef>
          </c:tx>
          <c:spPr>
            <a:ln>
              <a:solidFill>
                <a:schemeClr val="tx1"/>
              </a:solidFill>
            </a:ln>
          </c:spPr>
          <c:dPt>
            <c:idx val="8"/>
            <c:bubble3D val="0"/>
            <c:spPr>
              <a:pattFill prst="ltDnDiag">
                <a:fgClr>
                  <a:schemeClr val="tx1"/>
                </a:fgClr>
                <a:bgClr>
                  <a:schemeClr val="bg1"/>
                </a:bgClr>
              </a:pattFill>
              <a:ln>
                <a:solidFill>
                  <a:schemeClr val="tx1"/>
                </a:solidFill>
              </a:ln>
            </c:spPr>
          </c:dPt>
          <c:dLbls>
            <c:dLbl>
              <c:idx val="3"/>
              <c:layout>
                <c:manualLayout>
                  <c:x val="3.5509943339628897E-2"/>
                  <c:y val="6.7570135918604501E-2"/>
                </c:manualLayout>
              </c:layout>
              <c:showLegendKey val="0"/>
              <c:showVal val="0"/>
              <c:showCatName val="0"/>
              <c:showSerName val="0"/>
              <c:showPercent val="1"/>
              <c:showBubbleSize val="0"/>
              <c:extLst>
                <c:ext xmlns:c15="http://schemas.microsoft.com/office/drawing/2012/chart" uri="{CE6537A1-D6FC-4f65-9D91-7224C49458BB}"/>
              </c:extLst>
            </c:dLbl>
            <c:dLbl>
              <c:idx val="4"/>
              <c:layout>
                <c:manualLayout>
                  <c:x val="0.12841889095656001"/>
                  <c:y val="6.3859781861711401E-2"/>
                </c:manualLayout>
              </c:layout>
              <c:showLegendKey val="0"/>
              <c:showVal val="0"/>
              <c:showCatName val="0"/>
              <c:showSerName val="0"/>
              <c:showPercent val="1"/>
              <c:showBubbleSize val="0"/>
              <c:extLst>
                <c:ext xmlns:c15="http://schemas.microsoft.com/office/drawing/2012/chart" uri="{CE6537A1-D6FC-4f65-9D91-7224C49458BB}"/>
              </c:extLst>
            </c:dLbl>
            <c:dLbl>
              <c:idx val="8"/>
              <c:layout>
                <c:manualLayout>
                  <c:x val="5.6786225141650902E-2"/>
                  <c:y val="-5.0046488784467602E-2"/>
                </c:manualLayout>
              </c:layout>
              <c:showLegendKey val="0"/>
              <c:showVal val="0"/>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000">
                    <a:solidFill>
                      <a:schemeClr val="tx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Sheet1!$A$2:$A$10</c:f>
              <c:strCache>
                <c:ptCount val="9"/>
                <c:pt idx="0">
                  <c:v>Nuclear</c:v>
                </c:pt>
                <c:pt idx="1">
                  <c:v>Hydro</c:v>
                </c:pt>
                <c:pt idx="2">
                  <c:v>Natural Gas</c:v>
                </c:pt>
                <c:pt idx="3">
                  <c:v>Wind</c:v>
                </c:pt>
                <c:pt idx="4">
                  <c:v>Solar</c:v>
                </c:pt>
                <c:pt idx="5">
                  <c:v>Biomass, Landfill and Byproduct</c:v>
                </c:pt>
                <c:pt idx="6">
                  <c:v>Conservation</c:v>
                </c:pt>
                <c:pt idx="7">
                  <c:v>IEI Program</c:v>
                </c:pt>
                <c:pt idx="8">
                  <c:v>OEFC*</c:v>
                </c:pt>
              </c:strCache>
            </c:strRef>
          </c:cat>
          <c:val>
            <c:numRef>
              <c:f>Sheet1!$B$2:$B$10</c:f>
              <c:numCache>
                <c:formatCode>#,##0</c:formatCode>
                <c:ptCount val="9"/>
                <c:pt idx="0">
                  <c:v>5052.6000000000004</c:v>
                </c:pt>
                <c:pt idx="1">
                  <c:v>1473.4888466530999</c:v>
                </c:pt>
                <c:pt idx="2">
                  <c:v>984.89999999999986</c:v>
                </c:pt>
                <c:pt idx="3">
                  <c:v>1551.5810494299999</c:v>
                </c:pt>
                <c:pt idx="4">
                  <c:v>1630.04097015</c:v>
                </c:pt>
                <c:pt idx="5">
                  <c:v>278.41263894999958</c:v>
                </c:pt>
                <c:pt idx="6">
                  <c:v>467.02031189000002</c:v>
                </c:pt>
                <c:pt idx="7">
                  <c:v>60.196405967459697</c:v>
                </c:pt>
                <c:pt idx="8">
                  <c:v>841.80000000000007</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538840922437205E-2"/>
          <c:y val="0.202415968731541"/>
          <c:w val="0.53018687407748299"/>
          <c:h val="0.64497562129349295"/>
        </c:manualLayout>
      </c:layout>
      <c:pieChart>
        <c:varyColors val="1"/>
        <c:ser>
          <c:idx val="0"/>
          <c:order val="0"/>
          <c:tx>
            <c:strRef>
              <c:f>Sheet1!$B$1</c:f>
              <c:strCache>
                <c:ptCount val="1"/>
                <c:pt idx="0">
                  <c:v>GA Cost</c:v>
                </c:pt>
              </c:strCache>
            </c:strRef>
          </c:tx>
          <c:spPr>
            <a:ln>
              <a:solidFill>
                <a:schemeClr val="tx1"/>
              </a:solidFill>
            </a:ln>
          </c:spPr>
          <c:dLbls>
            <c:dLbl>
              <c:idx val="3"/>
              <c:layout>
                <c:manualLayout>
                  <c:x val="-1.48810350437253E-2"/>
                  <c:y val="-2.4382024980255101E-2"/>
                </c:manualLayout>
              </c:layout>
              <c:showLegendKey val="0"/>
              <c:showVal val="0"/>
              <c:showCatName val="0"/>
              <c:showSerName val="0"/>
              <c:showPercent val="1"/>
              <c:showBubbleSize val="0"/>
              <c:extLst>
                <c:ext xmlns:c15="http://schemas.microsoft.com/office/drawing/2012/chart" uri="{CE6537A1-D6FC-4f65-9D91-7224C49458BB}"/>
              </c:extLst>
            </c:dLbl>
            <c:dLbl>
              <c:idx val="4"/>
              <c:layout>
                <c:manualLayout>
                  <c:x val="-7.0074059231514003E-3"/>
                  <c:y val="-4.3417387227741903E-2"/>
                </c:manualLayout>
              </c:layout>
              <c:showLegendKey val="0"/>
              <c:showVal val="0"/>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000">
                    <a:solidFill>
                      <a:schemeClr val="tx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Sheet1!$A$2:$A$10</c:f>
              <c:strCache>
                <c:ptCount val="9"/>
                <c:pt idx="0">
                  <c:v>Nuclear</c:v>
                </c:pt>
                <c:pt idx="1">
                  <c:v>Hydro</c:v>
                </c:pt>
                <c:pt idx="2">
                  <c:v>Natural Gas</c:v>
                </c:pt>
                <c:pt idx="3">
                  <c:v>Wind</c:v>
                </c:pt>
                <c:pt idx="4">
                  <c:v>Solar</c:v>
                </c:pt>
                <c:pt idx="5">
                  <c:v>Biomass, Landfill and Byproduct</c:v>
                </c:pt>
                <c:pt idx="6">
                  <c:v>Conservation</c:v>
                </c:pt>
                <c:pt idx="7">
                  <c:v>IEI Program</c:v>
                </c:pt>
                <c:pt idx="8">
                  <c:v>OEFC*</c:v>
                </c:pt>
              </c:strCache>
            </c:strRef>
          </c:cat>
          <c:val>
            <c:numRef>
              <c:f>Sheet1!$B$2:$B$10</c:f>
              <c:numCache>
                <c:formatCode>#,##0</c:formatCode>
                <c:ptCount val="9"/>
                <c:pt idx="0">
                  <c:v>91.4</c:v>
                </c:pt>
                <c:pt idx="1">
                  <c:v>36.42013532</c:v>
                </c:pt>
                <c:pt idx="2">
                  <c:v>12.7</c:v>
                </c:pt>
                <c:pt idx="3">
                  <c:v>10.363613709999999</c:v>
                </c:pt>
                <c:pt idx="4">
                  <c:v>3.49171137</c:v>
                </c:pt>
                <c:pt idx="5">
                  <c:v>0.99014829000000004</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9067251456187395"/>
          <c:y val="7.6085034955583802E-2"/>
          <c:w val="0.29043077554874902"/>
          <c:h val="0.88231187729615701"/>
        </c:manualLayout>
      </c:layout>
      <c:overlay val="0"/>
      <c:txPr>
        <a:bodyPr/>
        <a:lstStyle/>
        <a:p>
          <a:pPr>
            <a:defRPr sz="900"/>
          </a:pPr>
          <a:endParaRPr lang="en-US"/>
        </a:p>
      </c:txPr>
    </c:legend>
    <c:plotVisOnly val="1"/>
    <c:dispBlanksAs val="gap"/>
    <c:showDLblsOverMax val="0"/>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0.0092</cdr:x>
      <cdr:y>0.01555</cdr:y>
    </cdr:from>
    <cdr:to>
      <cdr:x>0.08794</cdr:x>
      <cdr:y>0.81476</cdr:y>
    </cdr:to>
    <cdr:sp macro="" textlink="">
      <cdr:nvSpPr>
        <cdr:cNvPr id="2" name="TextBox 1"/>
        <cdr:cNvSpPr txBox="1"/>
      </cdr:nvSpPr>
      <cdr:spPr>
        <a:xfrm xmlns:a="http://schemas.openxmlformats.org/drawingml/2006/main" rot="16200000">
          <a:off x="-916243" y="1040787"/>
          <a:ext cx="2611079" cy="63111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CA" sz="1100" b="1"/>
            <a:t>Average Monthly Residential Bill</a:t>
          </a:r>
        </a:p>
        <a:p xmlns:a="http://schemas.openxmlformats.org/drawingml/2006/main">
          <a:pPr algn="ctr"/>
          <a:r>
            <a:rPr lang="en-CA" sz="1100" b="1"/>
            <a:t>(nominal $ / month)</a:t>
          </a:r>
        </a:p>
      </cdr:txBody>
    </cdr:sp>
  </cdr:relSizeAnchor>
  <cdr:relSizeAnchor xmlns:cdr="http://schemas.openxmlformats.org/drawingml/2006/chartDrawing">
    <cdr:from>
      <cdr:x>0.26652</cdr:x>
      <cdr:y>0.59545</cdr:y>
    </cdr:from>
    <cdr:to>
      <cdr:x>0.32923</cdr:x>
      <cdr:y>0.69773</cdr:y>
    </cdr:to>
    <cdr:sp macro="" textlink="">
      <cdr:nvSpPr>
        <cdr:cNvPr id="14" name="TextBox 13"/>
        <cdr:cNvSpPr txBox="1"/>
      </cdr:nvSpPr>
      <cdr:spPr>
        <a:xfrm xmlns:a="http://schemas.openxmlformats.org/drawingml/2006/main">
          <a:off x="2266951" y="2495550"/>
          <a:ext cx="533400" cy="42862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800"/>
            <a:t>10</a:t>
          </a:r>
        </a:p>
        <a:p xmlns:a="http://schemas.openxmlformats.org/drawingml/2006/main">
          <a:r>
            <a:rPr lang="en-CA" sz="800" baseline="0"/>
            <a:t>3</a:t>
          </a:r>
          <a:endParaRPr lang="en-CA" sz="800"/>
        </a:p>
      </cdr:txBody>
    </cdr:sp>
  </cdr:relSizeAnchor>
  <cdr:relSizeAnchor xmlns:cdr="http://schemas.openxmlformats.org/drawingml/2006/chartDrawing">
    <cdr:from>
      <cdr:x>0.43337</cdr:x>
      <cdr:y>0.54167</cdr:y>
    </cdr:from>
    <cdr:to>
      <cdr:x>0.57484</cdr:x>
      <cdr:y>0.66818</cdr:y>
    </cdr:to>
    <cdr:sp macro="" textlink="">
      <cdr:nvSpPr>
        <cdr:cNvPr id="15" name="TextBox 1"/>
        <cdr:cNvSpPr txBox="1"/>
      </cdr:nvSpPr>
      <cdr:spPr>
        <a:xfrm xmlns:a="http://schemas.openxmlformats.org/drawingml/2006/main">
          <a:off x="3686175" y="2270125"/>
          <a:ext cx="1203325" cy="5302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800"/>
            <a:t>13</a:t>
          </a:r>
        </a:p>
        <a:p xmlns:a="http://schemas.openxmlformats.org/drawingml/2006/main">
          <a:r>
            <a:rPr lang="en-CA" sz="800" baseline="0"/>
            <a:t>4</a:t>
          </a:r>
        </a:p>
        <a:p xmlns:a="http://schemas.openxmlformats.org/drawingml/2006/main">
          <a:r>
            <a:rPr lang="en-CA" sz="800" baseline="0"/>
            <a:t>2</a:t>
          </a:r>
          <a:endParaRPr lang="en-CA" sz="800"/>
        </a:p>
      </cdr:txBody>
    </cdr:sp>
  </cdr:relSizeAnchor>
  <cdr:relSizeAnchor xmlns:cdr="http://schemas.openxmlformats.org/drawingml/2006/chartDrawing">
    <cdr:from>
      <cdr:x>0.59836</cdr:x>
      <cdr:y>0.23939</cdr:y>
    </cdr:from>
    <cdr:to>
      <cdr:x>0.75401</cdr:x>
      <cdr:y>0.49773</cdr:y>
    </cdr:to>
    <cdr:sp macro="" textlink="">
      <cdr:nvSpPr>
        <cdr:cNvPr id="16" name="TextBox 1"/>
        <cdr:cNvSpPr txBox="1"/>
      </cdr:nvSpPr>
      <cdr:spPr>
        <a:xfrm xmlns:a="http://schemas.openxmlformats.org/drawingml/2006/main">
          <a:off x="5089525" y="1003300"/>
          <a:ext cx="1323975" cy="108267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CA" sz="800"/>
        </a:p>
        <a:p xmlns:a="http://schemas.openxmlformats.org/drawingml/2006/main">
          <a:r>
            <a:rPr lang="en-CA" sz="800" baseline="0"/>
            <a:t>10</a:t>
          </a:r>
        </a:p>
        <a:p xmlns:a="http://schemas.openxmlformats.org/drawingml/2006/main">
          <a:endParaRPr lang="en-CA" sz="800" baseline="0"/>
        </a:p>
        <a:p xmlns:a="http://schemas.openxmlformats.org/drawingml/2006/main">
          <a:endParaRPr lang="en-CA" sz="800"/>
        </a:p>
      </cdr:txBody>
    </cdr:sp>
  </cdr:relSizeAnchor>
  <cdr:relSizeAnchor xmlns:cdr="http://schemas.openxmlformats.org/drawingml/2006/chartDrawing">
    <cdr:from>
      <cdr:x>0.76409</cdr:x>
      <cdr:y>0.48485</cdr:y>
    </cdr:from>
    <cdr:to>
      <cdr:x>0.91975</cdr:x>
      <cdr:y>0.74318</cdr:y>
    </cdr:to>
    <cdr:sp macro="" textlink="">
      <cdr:nvSpPr>
        <cdr:cNvPr id="17" name="TextBox 1"/>
        <cdr:cNvSpPr txBox="1"/>
      </cdr:nvSpPr>
      <cdr:spPr>
        <a:xfrm xmlns:a="http://schemas.openxmlformats.org/drawingml/2006/main">
          <a:off x="6499225" y="2032000"/>
          <a:ext cx="1323975" cy="108267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CA" sz="800"/>
        </a:p>
        <a:p xmlns:a="http://schemas.openxmlformats.org/drawingml/2006/main">
          <a:r>
            <a:rPr lang="en-CA" sz="800"/>
            <a:t>13</a:t>
          </a:r>
        </a:p>
        <a:p xmlns:a="http://schemas.openxmlformats.org/drawingml/2006/main">
          <a:r>
            <a:rPr lang="en-CA" sz="800" baseline="0"/>
            <a:t>4</a:t>
          </a:r>
        </a:p>
        <a:p xmlns:a="http://schemas.openxmlformats.org/drawingml/2006/main">
          <a:endParaRPr lang="en-CA" sz="800" baseline="0"/>
        </a:p>
        <a:p xmlns:a="http://schemas.openxmlformats.org/drawingml/2006/main">
          <a:endParaRPr lang="en-CA" sz="800"/>
        </a:p>
      </cdr:txBody>
    </cdr:sp>
  </cdr:relSizeAnchor>
  <cdr:relSizeAnchor xmlns:cdr="http://schemas.openxmlformats.org/drawingml/2006/chartDrawing">
    <cdr:from>
      <cdr:x>0.93169</cdr:x>
      <cdr:y>0.26818</cdr:y>
    </cdr:from>
    <cdr:to>
      <cdr:x>1</cdr:x>
      <cdr:y>0.52273</cdr:y>
    </cdr:to>
    <cdr:sp macro="" textlink="">
      <cdr:nvSpPr>
        <cdr:cNvPr id="18" name="TextBox 1"/>
        <cdr:cNvSpPr txBox="1"/>
      </cdr:nvSpPr>
      <cdr:spPr>
        <a:xfrm xmlns:a="http://schemas.openxmlformats.org/drawingml/2006/main">
          <a:off x="7924800" y="1123950"/>
          <a:ext cx="581025" cy="1066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CA" sz="800"/>
        </a:p>
        <a:p xmlns:a="http://schemas.openxmlformats.org/drawingml/2006/main">
          <a:r>
            <a:rPr lang="en-CA" sz="800" baseline="0"/>
            <a:t>10</a:t>
          </a:r>
        </a:p>
        <a:p xmlns:a="http://schemas.openxmlformats.org/drawingml/2006/main">
          <a:endParaRPr lang="en-CA" sz="800" baseline="0"/>
        </a:p>
        <a:p xmlns:a="http://schemas.openxmlformats.org/drawingml/2006/main">
          <a:endParaRPr lang="en-CA" sz="800"/>
        </a:p>
      </cdr:txBody>
    </cdr:sp>
  </cdr:relSizeAnchor>
  <cdr:relSizeAnchor xmlns:cdr="http://schemas.openxmlformats.org/drawingml/2006/chartDrawing">
    <cdr:from>
      <cdr:x>0.25308</cdr:x>
      <cdr:y>0.61591</cdr:y>
    </cdr:from>
    <cdr:to>
      <cdr:x>0.27436</cdr:x>
      <cdr:y>0.61591</cdr:y>
    </cdr:to>
    <cdr:cxnSp macro="">
      <cdr:nvCxnSpPr>
        <cdr:cNvPr id="20" name="Straight Connector 19"/>
        <cdr:cNvCxnSpPr/>
      </cdr:nvCxnSpPr>
      <cdr:spPr>
        <a:xfrm xmlns:a="http://schemas.openxmlformats.org/drawingml/2006/main">
          <a:off x="2152650" y="2581275"/>
          <a:ext cx="180975" cy="0"/>
        </a:xfrm>
        <a:prstGeom xmlns:a="http://schemas.openxmlformats.org/drawingml/2006/main" prst="line">
          <a:avLst/>
        </a:prstGeom>
        <a:ln xmlns:a="http://schemas.openxmlformats.org/drawingml/2006/main">
          <a:solidFill>
            <a:schemeClr val="tx1">
              <a:lumMod val="65000"/>
              <a:lumOff val="3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0.25905</cdr:x>
      <cdr:y>0.62803</cdr:y>
    </cdr:from>
    <cdr:to>
      <cdr:x>0.27548</cdr:x>
      <cdr:y>0.65455</cdr:y>
    </cdr:to>
    <cdr:cxnSp macro="">
      <cdr:nvCxnSpPr>
        <cdr:cNvPr id="21" name="Straight Connector 20"/>
        <cdr:cNvCxnSpPr/>
      </cdr:nvCxnSpPr>
      <cdr:spPr>
        <a:xfrm xmlns:a="http://schemas.openxmlformats.org/drawingml/2006/main">
          <a:off x="2203450" y="2632075"/>
          <a:ext cx="139700" cy="111125"/>
        </a:xfrm>
        <a:prstGeom xmlns:a="http://schemas.openxmlformats.org/drawingml/2006/main" prst="line">
          <a:avLst/>
        </a:prstGeom>
        <a:ln xmlns:a="http://schemas.openxmlformats.org/drawingml/2006/main">
          <a:solidFill>
            <a:schemeClr val="tx1">
              <a:lumMod val="65000"/>
              <a:lumOff val="3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0.42479</cdr:x>
      <cdr:y>0.55758</cdr:y>
    </cdr:from>
    <cdr:to>
      <cdr:x>0.44606</cdr:x>
      <cdr:y>0.55758</cdr:y>
    </cdr:to>
    <cdr:cxnSp macro="">
      <cdr:nvCxnSpPr>
        <cdr:cNvPr id="23" name="Straight Connector 22"/>
        <cdr:cNvCxnSpPr/>
      </cdr:nvCxnSpPr>
      <cdr:spPr>
        <a:xfrm xmlns:a="http://schemas.openxmlformats.org/drawingml/2006/main">
          <a:off x="3613150" y="2336800"/>
          <a:ext cx="180975" cy="0"/>
        </a:xfrm>
        <a:prstGeom xmlns:a="http://schemas.openxmlformats.org/drawingml/2006/main" prst="line">
          <a:avLst/>
        </a:prstGeom>
        <a:ln xmlns:a="http://schemas.openxmlformats.org/drawingml/2006/main">
          <a:solidFill>
            <a:schemeClr val="tx1">
              <a:lumMod val="65000"/>
              <a:lumOff val="3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0.4274</cdr:x>
      <cdr:y>0.5697</cdr:y>
    </cdr:from>
    <cdr:to>
      <cdr:x>0.44681</cdr:x>
      <cdr:y>0.59091</cdr:y>
    </cdr:to>
    <cdr:cxnSp macro="">
      <cdr:nvCxnSpPr>
        <cdr:cNvPr id="24" name="Straight Connector 23"/>
        <cdr:cNvCxnSpPr/>
      </cdr:nvCxnSpPr>
      <cdr:spPr>
        <a:xfrm xmlns:a="http://schemas.openxmlformats.org/drawingml/2006/main">
          <a:off x="3635375" y="2387600"/>
          <a:ext cx="165100" cy="88900"/>
        </a:xfrm>
        <a:prstGeom xmlns:a="http://schemas.openxmlformats.org/drawingml/2006/main" prst="line">
          <a:avLst/>
        </a:prstGeom>
        <a:ln xmlns:a="http://schemas.openxmlformats.org/drawingml/2006/main">
          <a:solidFill>
            <a:schemeClr val="tx1">
              <a:lumMod val="65000"/>
              <a:lumOff val="3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0.42516</cdr:x>
      <cdr:y>0.57879</cdr:y>
    </cdr:from>
    <cdr:to>
      <cdr:x>0.44345</cdr:x>
      <cdr:y>0.625</cdr:y>
    </cdr:to>
    <cdr:cxnSp macro="">
      <cdr:nvCxnSpPr>
        <cdr:cNvPr id="26" name="Straight Connector 25"/>
        <cdr:cNvCxnSpPr/>
      </cdr:nvCxnSpPr>
      <cdr:spPr>
        <a:xfrm xmlns:a="http://schemas.openxmlformats.org/drawingml/2006/main">
          <a:off x="3616325" y="2425700"/>
          <a:ext cx="155575" cy="193675"/>
        </a:xfrm>
        <a:prstGeom xmlns:a="http://schemas.openxmlformats.org/drawingml/2006/main" prst="line">
          <a:avLst/>
        </a:prstGeom>
        <a:ln xmlns:a="http://schemas.openxmlformats.org/drawingml/2006/main">
          <a:solidFill>
            <a:schemeClr val="tx1">
              <a:lumMod val="65000"/>
              <a:lumOff val="3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0.58865</cdr:x>
      <cdr:y>0.29242</cdr:y>
    </cdr:from>
    <cdr:to>
      <cdr:x>0.60993</cdr:x>
      <cdr:y>0.29242</cdr:y>
    </cdr:to>
    <cdr:cxnSp macro="">
      <cdr:nvCxnSpPr>
        <cdr:cNvPr id="28" name="Straight Connector 27"/>
        <cdr:cNvCxnSpPr/>
      </cdr:nvCxnSpPr>
      <cdr:spPr>
        <a:xfrm xmlns:a="http://schemas.openxmlformats.org/drawingml/2006/main">
          <a:off x="5006975" y="1225550"/>
          <a:ext cx="180975" cy="0"/>
        </a:xfrm>
        <a:prstGeom xmlns:a="http://schemas.openxmlformats.org/drawingml/2006/main" prst="line">
          <a:avLst/>
        </a:prstGeom>
        <a:ln xmlns:a="http://schemas.openxmlformats.org/drawingml/2006/main">
          <a:solidFill>
            <a:schemeClr val="tx1">
              <a:lumMod val="65000"/>
              <a:lumOff val="3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0.75775</cdr:x>
      <cdr:y>0.57197</cdr:y>
    </cdr:from>
    <cdr:to>
      <cdr:x>0.77902</cdr:x>
      <cdr:y>0.57197</cdr:y>
    </cdr:to>
    <cdr:cxnSp macro="">
      <cdr:nvCxnSpPr>
        <cdr:cNvPr id="29" name="Straight Connector 28"/>
        <cdr:cNvCxnSpPr/>
      </cdr:nvCxnSpPr>
      <cdr:spPr>
        <a:xfrm xmlns:a="http://schemas.openxmlformats.org/drawingml/2006/main">
          <a:off x="6445250" y="2397125"/>
          <a:ext cx="180975" cy="0"/>
        </a:xfrm>
        <a:prstGeom xmlns:a="http://schemas.openxmlformats.org/drawingml/2006/main" prst="line">
          <a:avLst/>
        </a:prstGeom>
        <a:ln xmlns:a="http://schemas.openxmlformats.org/drawingml/2006/main">
          <a:solidFill>
            <a:schemeClr val="tx1">
              <a:lumMod val="65000"/>
              <a:lumOff val="3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0.75663</cdr:x>
      <cdr:y>0.53864</cdr:y>
    </cdr:from>
    <cdr:to>
      <cdr:x>0.77604</cdr:x>
      <cdr:y>0.55606</cdr:y>
    </cdr:to>
    <cdr:cxnSp macro="">
      <cdr:nvCxnSpPr>
        <cdr:cNvPr id="30" name="Straight Connector 29"/>
        <cdr:cNvCxnSpPr/>
      </cdr:nvCxnSpPr>
      <cdr:spPr>
        <a:xfrm xmlns:a="http://schemas.openxmlformats.org/drawingml/2006/main" flipV="1">
          <a:off x="6435725" y="2257425"/>
          <a:ext cx="165100" cy="73025"/>
        </a:xfrm>
        <a:prstGeom xmlns:a="http://schemas.openxmlformats.org/drawingml/2006/main" prst="line">
          <a:avLst/>
        </a:prstGeom>
        <a:ln xmlns:a="http://schemas.openxmlformats.org/drawingml/2006/main">
          <a:solidFill>
            <a:schemeClr val="tx1">
              <a:lumMod val="65000"/>
              <a:lumOff val="3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0.92012</cdr:x>
      <cdr:y>0.32197</cdr:y>
    </cdr:from>
    <cdr:to>
      <cdr:x>0.9414</cdr:x>
      <cdr:y>0.32197</cdr:y>
    </cdr:to>
    <cdr:cxnSp macro="">
      <cdr:nvCxnSpPr>
        <cdr:cNvPr id="32" name="Straight Connector 31"/>
        <cdr:cNvCxnSpPr/>
      </cdr:nvCxnSpPr>
      <cdr:spPr>
        <a:xfrm xmlns:a="http://schemas.openxmlformats.org/drawingml/2006/main">
          <a:off x="7826375" y="1349375"/>
          <a:ext cx="180975" cy="0"/>
        </a:xfrm>
        <a:prstGeom xmlns:a="http://schemas.openxmlformats.org/drawingml/2006/main" prst="line">
          <a:avLst/>
        </a:prstGeom>
        <a:ln xmlns:a="http://schemas.openxmlformats.org/drawingml/2006/main">
          <a:solidFill>
            <a:schemeClr val="tx1">
              <a:lumMod val="65000"/>
              <a:lumOff val="3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0.xml><?xml version="1.0" encoding="utf-8"?>
<c:userShapes xmlns:c="http://schemas.openxmlformats.org/drawingml/2006/chart">
  <cdr:relSizeAnchor xmlns:cdr="http://schemas.openxmlformats.org/drawingml/2006/chartDrawing">
    <cdr:from>
      <cdr:x>0</cdr:x>
      <cdr:y>0</cdr:y>
    </cdr:from>
    <cdr:to>
      <cdr:x>1</cdr:x>
      <cdr:y>0.17473</cdr:y>
    </cdr:to>
    <cdr:sp macro="" textlink="">
      <cdr:nvSpPr>
        <cdr:cNvPr id="2" name="TextBox 1"/>
        <cdr:cNvSpPr txBox="1"/>
      </cdr:nvSpPr>
      <cdr:spPr>
        <a:xfrm xmlns:a="http://schemas.openxmlformats.org/drawingml/2006/main">
          <a:off x="0" y="0"/>
          <a:ext cx="2933700"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100" b="1">
              <a:latin typeface="Arial" panose="020B0604020202020204" pitchFamily="34" charset="0"/>
              <a:cs typeface="Arial" panose="020B0604020202020204" pitchFamily="34" charset="0"/>
            </a:rPr>
            <a:t>Estimated All-In Electricity Price </a:t>
          </a:r>
        </a:p>
        <a:p xmlns:a="http://schemas.openxmlformats.org/drawingml/2006/main">
          <a:r>
            <a:rPr lang="en-CA" sz="1100" b="0" i="1">
              <a:latin typeface="Arial" panose="020B0604020202020204" pitchFamily="34" charset="0"/>
              <a:cs typeface="Arial" panose="020B0604020202020204" pitchFamily="34" charset="0"/>
            </a:rPr>
            <a:t>for</a:t>
          </a:r>
          <a:r>
            <a:rPr lang="en-CA" sz="1100" b="0" i="1" baseline="0">
              <a:latin typeface="Arial" panose="020B0604020202020204" pitchFamily="34" charset="0"/>
              <a:cs typeface="Arial" panose="020B0604020202020204" pitchFamily="34" charset="0"/>
            </a:rPr>
            <a:t> </a:t>
          </a:r>
          <a:r>
            <a:rPr lang="en-CA" sz="1100" b="0" i="1" u="sng" baseline="0">
              <a:latin typeface="Arial" panose="020B0604020202020204" pitchFamily="34" charset="0"/>
              <a:cs typeface="Arial" panose="020B0604020202020204" pitchFamily="34" charset="0"/>
            </a:rPr>
            <a:t>Refining &amp; Chemicals</a:t>
          </a:r>
          <a:r>
            <a:rPr lang="en-CA" sz="1100" b="0" i="1" u="none" baseline="0">
              <a:latin typeface="Arial" panose="020B0604020202020204" pitchFamily="34" charset="0"/>
              <a:cs typeface="Arial" panose="020B0604020202020204" pitchFamily="34" charset="0"/>
            </a:rPr>
            <a:t> </a:t>
          </a:r>
          <a:r>
            <a:rPr lang="en-CA" sz="1100" b="0" i="1" baseline="0">
              <a:latin typeface="Arial" panose="020B0604020202020204" pitchFamily="34" charset="0"/>
              <a:cs typeface="Arial" panose="020B0604020202020204" pitchFamily="34" charset="0"/>
            </a:rPr>
            <a:t>in $/MWh</a:t>
          </a:r>
          <a:endParaRPr lang="en-CA" sz="1100" b="0" i="1">
            <a:latin typeface="Arial" panose="020B0604020202020204" pitchFamily="34" charset="0"/>
            <a:cs typeface="Arial" panose="020B0604020202020204" pitchFamily="34"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0.1143</cdr:x>
      <cdr:y>0.96953</cdr:y>
    </cdr:from>
    <cdr:to>
      <cdr:x>0.32301</cdr:x>
      <cdr:y>0.99861</cdr:y>
    </cdr:to>
    <cdr:sp macro="" textlink="">
      <cdr:nvSpPr>
        <cdr:cNvPr id="2" name="TextBox 1"/>
        <cdr:cNvSpPr txBox="1"/>
      </cdr:nvSpPr>
      <cdr:spPr>
        <a:xfrm xmlns:a="http://schemas.openxmlformats.org/drawingml/2006/main">
          <a:off x="946448" y="4802088"/>
          <a:ext cx="1728192" cy="1440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CA" sz="1100" dirty="0"/>
        </a:p>
      </cdr:txBody>
    </cdr:sp>
  </cdr:relSizeAnchor>
</c:userShapes>
</file>

<file path=ppt/drawings/drawing12.xml><?xml version="1.0" encoding="utf-8"?>
<c:userShapes xmlns:c="http://schemas.openxmlformats.org/drawingml/2006/chart">
  <cdr:relSizeAnchor xmlns:cdr="http://schemas.openxmlformats.org/drawingml/2006/chartDrawing">
    <cdr:from>
      <cdr:x>0.09406</cdr:x>
      <cdr:y>0.24354</cdr:y>
    </cdr:from>
    <cdr:to>
      <cdr:x>0.36364</cdr:x>
      <cdr:y>0.408</cdr:y>
    </cdr:to>
    <cdr:sp macro="" textlink="">
      <cdr:nvSpPr>
        <cdr:cNvPr id="3" name="TextBox 12"/>
        <cdr:cNvSpPr txBox="1"/>
      </cdr:nvSpPr>
      <cdr:spPr>
        <a:xfrm xmlns:a="http://schemas.openxmlformats.org/drawingml/2006/main">
          <a:off x="778854" y="957128"/>
          <a:ext cx="2232231" cy="646331"/>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CA" sz="900" b="1" dirty="0">
              <a:latin typeface="Arial" panose="020B0604020202020204" pitchFamily="34" charset="0"/>
              <a:cs typeface="Arial" panose="020B0604020202020204" pitchFamily="34" charset="0"/>
            </a:rPr>
            <a:t>Total Bill</a:t>
          </a:r>
          <a:r>
            <a:rPr lang="en-CA" sz="900" b="1" dirty="0" smtClean="0">
              <a:latin typeface="Arial" panose="020B0604020202020204" pitchFamily="34" charset="0"/>
              <a:cs typeface="Arial" panose="020B0604020202020204" pitchFamily="34" charset="0"/>
            </a:rPr>
            <a:t>* </a:t>
          </a:r>
          <a:endParaRPr lang="en-CA" sz="900" b="1"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$116.59</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Post-Benefit</a:t>
          </a:r>
          <a:r>
            <a:rPr lang="en-CA" sz="900" dirty="0" smtClean="0">
              <a:latin typeface="Arial" panose="020B0604020202020204" pitchFamily="34" charset="0"/>
              <a:cs typeface="Arial" panose="020B0604020202020204" pitchFamily="34" charset="0"/>
            </a:rPr>
            <a:t>:: </a:t>
          </a:r>
          <a:r>
            <a:rPr lang="en-CA" sz="900" dirty="0">
              <a:latin typeface="Arial" panose="020B0604020202020204" pitchFamily="34" charset="0"/>
              <a:cs typeface="Arial" panose="020B0604020202020204" pitchFamily="34" charset="0"/>
            </a:rPr>
            <a:t>$</a:t>
          </a:r>
          <a:r>
            <a:rPr lang="en-CA" sz="900" dirty="0" smtClean="0">
              <a:latin typeface="Arial" panose="020B0604020202020204" pitchFamily="34" charset="0"/>
              <a:cs typeface="Arial" panose="020B0604020202020204" pitchFamily="34" charset="0"/>
            </a:rPr>
            <a:t>111.68</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smtClean="0">
              <a:latin typeface="Arial" panose="020B0604020202020204" pitchFamily="34" charset="0"/>
              <a:cs typeface="Arial" panose="020B0604020202020204" pitchFamily="34" charset="0"/>
            </a:rPr>
            <a:t>Benefit Amount: $4.91</a:t>
          </a:r>
          <a:endParaRPr lang="en-CA" sz="900" dirty="0">
            <a:latin typeface="Arial" panose="020B0604020202020204" pitchFamily="34" charset="0"/>
            <a:cs typeface="Arial" panose="020B0604020202020204" pitchFamily="34" charset="0"/>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0.10222</cdr:x>
      <cdr:y>0.21258</cdr:y>
    </cdr:from>
    <cdr:to>
      <cdr:x>0.3718</cdr:x>
      <cdr:y>0.39126</cdr:y>
    </cdr:to>
    <cdr:sp macro="" textlink="">
      <cdr:nvSpPr>
        <cdr:cNvPr id="3" name="TextBox 12"/>
        <cdr:cNvSpPr txBox="1"/>
      </cdr:nvSpPr>
      <cdr:spPr>
        <a:xfrm xmlns:a="http://schemas.openxmlformats.org/drawingml/2006/main">
          <a:off x="846446" y="933771"/>
          <a:ext cx="2232231" cy="784849"/>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a:t>
          </a:r>
          <a:r>
            <a:rPr lang="en-CA" sz="900" b="1" dirty="0" smtClean="0">
              <a:latin typeface="Arial" panose="020B0604020202020204" pitchFamily="34" charset="0"/>
              <a:cs typeface="Arial" panose="020B0604020202020204" pitchFamily="34" charset="0"/>
            </a:rPr>
            <a:t>* </a:t>
          </a:r>
          <a:endParaRPr lang="en-CA" sz="900" b="1"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$112.09</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Post-Benefit</a:t>
          </a:r>
          <a:r>
            <a:rPr lang="en-CA" sz="900" dirty="0" smtClean="0">
              <a:latin typeface="Arial" panose="020B0604020202020204" pitchFamily="34" charset="0"/>
              <a:cs typeface="Arial" panose="020B0604020202020204" pitchFamily="34" charset="0"/>
            </a:rPr>
            <a:t>:: </a:t>
          </a:r>
          <a:r>
            <a:rPr lang="en-CA" sz="900" dirty="0">
              <a:latin typeface="Arial" panose="020B0604020202020204" pitchFamily="34" charset="0"/>
              <a:cs typeface="Arial" panose="020B0604020202020204" pitchFamily="34" charset="0"/>
            </a:rPr>
            <a:t>$</a:t>
          </a:r>
          <a:r>
            <a:rPr lang="en-CA" sz="900" dirty="0" smtClean="0">
              <a:latin typeface="Arial" panose="020B0604020202020204" pitchFamily="34" charset="0"/>
              <a:cs typeface="Arial" panose="020B0604020202020204" pitchFamily="34" charset="0"/>
            </a:rPr>
            <a:t>105.98</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smtClean="0">
              <a:latin typeface="Arial" panose="020B0604020202020204" pitchFamily="34" charset="0"/>
              <a:cs typeface="Arial" panose="020B0604020202020204" pitchFamily="34" charset="0"/>
            </a:rPr>
            <a:t>Benefit Amount: $6.11</a:t>
          </a:r>
          <a:endParaRPr lang="en-CA" sz="900" dirty="0">
            <a:latin typeface="Arial" panose="020B0604020202020204" pitchFamily="34" charset="0"/>
            <a:cs typeface="Arial" panose="020B0604020202020204" pitchFamily="34" charset="0"/>
          </a:endParaRPr>
        </a:p>
      </cdr:txBody>
    </cdr:sp>
  </cdr:relSizeAnchor>
</c:userShapes>
</file>

<file path=ppt/drawings/drawing14.xml><?xml version="1.0" encoding="utf-8"?>
<c:userShapes xmlns:c="http://schemas.openxmlformats.org/drawingml/2006/chart">
  <cdr:relSizeAnchor xmlns:cdr="http://schemas.openxmlformats.org/drawingml/2006/chartDrawing">
    <cdr:from>
      <cdr:x>0.09406</cdr:x>
      <cdr:y>0.24354</cdr:y>
    </cdr:from>
    <cdr:to>
      <cdr:x>0.36364</cdr:x>
      <cdr:y>0.40959</cdr:y>
    </cdr:to>
    <cdr:sp macro="" textlink="">
      <cdr:nvSpPr>
        <cdr:cNvPr id="3" name="TextBox 12"/>
        <cdr:cNvSpPr txBox="1"/>
      </cdr:nvSpPr>
      <cdr:spPr>
        <a:xfrm xmlns:a="http://schemas.openxmlformats.org/drawingml/2006/main">
          <a:off x="778854" y="947972"/>
          <a:ext cx="2232231" cy="646331"/>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a:t>
          </a:r>
          <a:r>
            <a:rPr lang="en-CA" sz="900" b="1" dirty="0" smtClean="0">
              <a:latin typeface="Arial" panose="020B0604020202020204" pitchFamily="34" charset="0"/>
              <a:cs typeface="Arial" panose="020B0604020202020204" pitchFamily="34" charset="0"/>
            </a:rPr>
            <a:t>* </a:t>
          </a:r>
          <a:endParaRPr lang="en-CA" sz="900" b="1"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$116.59</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smtClean="0">
              <a:latin typeface="Arial" panose="020B0604020202020204" pitchFamily="34" charset="0"/>
              <a:cs typeface="Arial" panose="020B0604020202020204" pitchFamily="34" charset="0"/>
            </a:rPr>
            <a:t>Post-Benefit: </a:t>
          </a:r>
          <a:r>
            <a:rPr lang="en-CA" sz="900" dirty="0">
              <a:latin typeface="Arial" panose="020B0604020202020204" pitchFamily="34" charset="0"/>
              <a:cs typeface="Arial" panose="020B0604020202020204" pitchFamily="34" charset="0"/>
            </a:rPr>
            <a:t>$</a:t>
          </a:r>
          <a:r>
            <a:rPr lang="en-CA" sz="900" dirty="0" smtClean="0">
              <a:latin typeface="Arial" panose="020B0604020202020204" pitchFamily="34" charset="0"/>
              <a:cs typeface="Arial" panose="020B0604020202020204" pitchFamily="34" charset="0"/>
            </a:rPr>
            <a:t>100.54</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smtClean="0">
              <a:latin typeface="Arial" panose="020B0604020202020204" pitchFamily="34" charset="0"/>
              <a:cs typeface="Arial" panose="020B0604020202020204" pitchFamily="34" charset="0"/>
            </a:rPr>
            <a:t>Benefit Amount: $16.05</a:t>
          </a:r>
          <a:endParaRPr lang="en-CA" sz="900" dirty="0">
            <a:latin typeface="Arial" panose="020B0604020202020204" pitchFamily="34" charset="0"/>
            <a:cs typeface="Arial" panose="020B0604020202020204" pitchFamily="34" charset="0"/>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0.09125</cdr:x>
      <cdr:y>0.13714</cdr:y>
    </cdr:from>
    <cdr:to>
      <cdr:x>0.36083</cdr:x>
      <cdr:y>0.35004</cdr:y>
    </cdr:to>
    <cdr:sp macro="" textlink="">
      <cdr:nvSpPr>
        <cdr:cNvPr id="3" name="TextBox 12"/>
        <cdr:cNvSpPr txBox="1"/>
      </cdr:nvSpPr>
      <cdr:spPr>
        <a:xfrm xmlns:a="http://schemas.openxmlformats.org/drawingml/2006/main">
          <a:off x="755576" y="505545"/>
          <a:ext cx="2232230" cy="784830"/>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en-CA" sz="900" b="1" dirty="0" smtClean="0">
            <a:solidFill>
              <a:schemeClr val="tx1"/>
            </a:solidFill>
            <a:latin typeface="Arial" panose="020B0604020202020204" pitchFamily="34" charset="0"/>
            <a:cs typeface="Arial" panose="020B0604020202020204" pitchFamily="34" charset="0"/>
          </a:endParaRPr>
        </a:p>
        <a:p xmlns:a="http://schemas.openxmlformats.org/drawingml/2006/main">
          <a:pPr algn="ctr"/>
          <a:r>
            <a:rPr lang="en-CA" sz="900" b="1" dirty="0" smtClean="0">
              <a:solidFill>
                <a:schemeClr val="tx1"/>
              </a:solidFill>
              <a:latin typeface="Arial" panose="020B0604020202020204" pitchFamily="34" charset="0"/>
              <a:cs typeface="Arial" panose="020B0604020202020204" pitchFamily="34" charset="0"/>
            </a:rPr>
            <a:t>Total </a:t>
          </a:r>
          <a:r>
            <a:rPr lang="en-CA" sz="900" b="1" dirty="0">
              <a:solidFill>
                <a:schemeClr val="tx1"/>
              </a:solidFill>
              <a:latin typeface="Arial" panose="020B0604020202020204" pitchFamily="34" charset="0"/>
              <a:cs typeface="Arial" panose="020B0604020202020204" pitchFamily="34" charset="0"/>
            </a:rPr>
            <a:t>Bill</a:t>
          </a:r>
          <a:r>
            <a:rPr lang="en-CA" sz="900" b="1" dirty="0" smtClean="0">
              <a:solidFill>
                <a:schemeClr val="tx1"/>
              </a:solidFill>
              <a:latin typeface="Arial" panose="020B0604020202020204" pitchFamily="34" charset="0"/>
              <a:cs typeface="Arial" panose="020B0604020202020204" pitchFamily="34" charset="0"/>
            </a:rPr>
            <a:t>* </a:t>
          </a:r>
          <a:endParaRPr lang="en-CA" sz="900" b="1" dirty="0">
            <a:solidFill>
              <a:schemeClr val="tx1"/>
            </a:solidFill>
            <a:latin typeface="Arial" panose="020B0604020202020204" pitchFamily="34" charset="0"/>
            <a:cs typeface="Arial" panose="020B0604020202020204" pitchFamily="34" charset="0"/>
          </a:endParaRPr>
        </a:p>
        <a:p xmlns:a="http://schemas.openxmlformats.org/drawingml/2006/main">
          <a:pPr algn="ctr"/>
          <a:r>
            <a:rPr lang="en-CA" sz="900" dirty="0">
              <a:solidFill>
                <a:schemeClr val="tx1"/>
              </a:solidFill>
              <a:latin typeface="Arial" panose="020B0604020202020204" pitchFamily="34" charset="0"/>
              <a:cs typeface="Arial" panose="020B0604020202020204" pitchFamily="34" charset="0"/>
            </a:rPr>
            <a:t>Pre-Benefit: </a:t>
          </a:r>
          <a:r>
            <a:rPr lang="en-CA" sz="900" dirty="0" smtClean="0">
              <a:solidFill>
                <a:schemeClr val="tx1"/>
              </a:solidFill>
              <a:latin typeface="Arial" panose="020B0604020202020204" pitchFamily="34" charset="0"/>
              <a:cs typeface="Arial" panose="020B0604020202020204" pitchFamily="34" charset="0"/>
            </a:rPr>
            <a:t>$112.09</a:t>
          </a:r>
          <a:endParaRPr lang="en-CA" sz="900" dirty="0">
            <a:solidFill>
              <a:schemeClr val="tx1"/>
            </a:solidFill>
            <a:latin typeface="Arial" panose="020B0604020202020204" pitchFamily="34" charset="0"/>
            <a:cs typeface="Arial" panose="020B0604020202020204" pitchFamily="34" charset="0"/>
          </a:endParaRPr>
        </a:p>
        <a:p xmlns:a="http://schemas.openxmlformats.org/drawingml/2006/main">
          <a:pPr algn="ctr"/>
          <a:r>
            <a:rPr lang="en-CA" sz="900" dirty="0">
              <a:solidFill>
                <a:schemeClr val="tx1"/>
              </a:solidFill>
              <a:latin typeface="Arial" panose="020B0604020202020204" pitchFamily="34" charset="0"/>
              <a:cs typeface="Arial" panose="020B0604020202020204" pitchFamily="34" charset="0"/>
            </a:rPr>
            <a:t>Post-Benefit</a:t>
          </a:r>
          <a:r>
            <a:rPr lang="en-CA" sz="900" dirty="0" smtClean="0">
              <a:solidFill>
                <a:schemeClr val="tx1"/>
              </a:solidFill>
              <a:latin typeface="Arial" panose="020B0604020202020204" pitchFamily="34" charset="0"/>
              <a:cs typeface="Arial" panose="020B0604020202020204" pitchFamily="34" charset="0"/>
            </a:rPr>
            <a:t>:: $134.94</a:t>
          </a:r>
          <a:endParaRPr lang="en-CA" sz="900" dirty="0">
            <a:solidFill>
              <a:schemeClr val="tx1"/>
            </a:solidFill>
            <a:latin typeface="Arial" panose="020B0604020202020204" pitchFamily="34" charset="0"/>
            <a:cs typeface="Arial" panose="020B0604020202020204" pitchFamily="34" charset="0"/>
          </a:endParaRPr>
        </a:p>
        <a:p xmlns:a="http://schemas.openxmlformats.org/drawingml/2006/main">
          <a:pPr algn="ctr"/>
          <a:r>
            <a:rPr lang="en-CA" sz="900" dirty="0" smtClean="0">
              <a:solidFill>
                <a:schemeClr val="tx1"/>
              </a:solidFill>
              <a:latin typeface="Arial" panose="020B0604020202020204" pitchFamily="34" charset="0"/>
              <a:cs typeface="Arial" panose="020B0604020202020204" pitchFamily="34" charset="0"/>
            </a:rPr>
            <a:t>Benefit Amount: $37.65</a:t>
          </a:r>
          <a:endParaRPr lang="en-CA" sz="900" dirty="0">
            <a:solidFill>
              <a:schemeClr val="tx1"/>
            </a:solidFill>
            <a:latin typeface="Arial" panose="020B0604020202020204" pitchFamily="34" charset="0"/>
            <a:cs typeface="Arial" panose="020B0604020202020204" pitchFamily="34" charset="0"/>
          </a:endParaRPr>
        </a:p>
      </cdr:txBody>
    </cdr:sp>
  </cdr:relSizeAnchor>
</c:userShapes>
</file>

<file path=ppt/drawings/drawing16.xml><?xml version="1.0" encoding="utf-8"?>
<c:userShapes xmlns:c="http://schemas.openxmlformats.org/drawingml/2006/chart">
  <cdr:relSizeAnchor xmlns:cdr="http://schemas.openxmlformats.org/drawingml/2006/chartDrawing">
    <cdr:from>
      <cdr:x>0.09406</cdr:x>
      <cdr:y>0.24354</cdr:y>
    </cdr:from>
    <cdr:to>
      <cdr:x>0.36364</cdr:x>
      <cdr:y>0.40366</cdr:y>
    </cdr:to>
    <cdr:sp macro="" textlink="">
      <cdr:nvSpPr>
        <cdr:cNvPr id="3" name="TextBox 12"/>
        <cdr:cNvSpPr txBox="1"/>
      </cdr:nvSpPr>
      <cdr:spPr>
        <a:xfrm xmlns:a="http://schemas.openxmlformats.org/drawingml/2006/main">
          <a:off x="778854" y="983046"/>
          <a:ext cx="2232231" cy="646331"/>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a:t>
          </a:r>
          <a:r>
            <a:rPr lang="en-CA" sz="900" b="1" dirty="0" smtClean="0">
              <a:latin typeface="Arial" panose="020B0604020202020204" pitchFamily="34" charset="0"/>
              <a:cs typeface="Arial" panose="020B0604020202020204" pitchFamily="34" charset="0"/>
            </a:rPr>
            <a:t>* </a:t>
          </a:r>
          <a:endParaRPr lang="en-CA" sz="900" b="1"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$116.59</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Post-Benefit</a:t>
          </a:r>
          <a:r>
            <a:rPr lang="en-CA" sz="900" dirty="0" smtClean="0">
              <a:latin typeface="Arial" panose="020B0604020202020204" pitchFamily="34" charset="0"/>
              <a:cs typeface="Arial" panose="020B0604020202020204" pitchFamily="34" charset="0"/>
            </a:rPr>
            <a:t>:: $93.40</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smtClean="0">
              <a:latin typeface="Arial" panose="020B0604020202020204" pitchFamily="34" charset="0"/>
              <a:cs typeface="Arial" panose="020B0604020202020204" pitchFamily="34" charset="0"/>
            </a:rPr>
            <a:t>Benefit Amount: $23.19</a:t>
          </a:r>
          <a:endParaRPr lang="en-CA" sz="900" dirty="0">
            <a:latin typeface="Arial" panose="020B0604020202020204" pitchFamily="34" charset="0"/>
            <a:cs typeface="Arial" panose="020B0604020202020204" pitchFamily="34" charset="0"/>
          </a:endParaRPr>
        </a:p>
      </cdr:txBody>
    </cdr:sp>
  </cdr:relSizeAnchor>
</c:userShapes>
</file>

<file path=ppt/drawings/drawing17.xml><?xml version="1.0" encoding="utf-8"?>
<c:userShapes xmlns:c="http://schemas.openxmlformats.org/drawingml/2006/chart">
  <cdr:relSizeAnchor xmlns:cdr="http://schemas.openxmlformats.org/drawingml/2006/chartDrawing">
    <cdr:from>
      <cdr:x>0.09058</cdr:x>
      <cdr:y>0.13714</cdr:y>
    </cdr:from>
    <cdr:to>
      <cdr:x>0.36016</cdr:x>
      <cdr:y>0.31247</cdr:y>
    </cdr:to>
    <cdr:sp macro="" textlink="">
      <cdr:nvSpPr>
        <cdr:cNvPr id="3" name="TextBox 12"/>
        <cdr:cNvSpPr txBox="1"/>
      </cdr:nvSpPr>
      <cdr:spPr>
        <a:xfrm xmlns:a="http://schemas.openxmlformats.org/drawingml/2006/main">
          <a:off x="736057" y="505545"/>
          <a:ext cx="2190618" cy="646331"/>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a:t>
          </a:r>
          <a:r>
            <a:rPr lang="en-CA" sz="900" b="1" dirty="0" smtClean="0">
              <a:latin typeface="Arial" panose="020B0604020202020204" pitchFamily="34" charset="0"/>
              <a:cs typeface="Arial" panose="020B0604020202020204" pitchFamily="34" charset="0"/>
            </a:rPr>
            <a:t>* </a:t>
          </a:r>
          <a:endParaRPr lang="en-CA" sz="900" b="1"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$112.09</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Post-Benefit</a:t>
          </a:r>
          <a:r>
            <a:rPr lang="en-CA" sz="900" dirty="0" smtClean="0">
              <a:latin typeface="Arial" panose="020B0604020202020204" pitchFamily="34" charset="0"/>
              <a:cs typeface="Arial" panose="020B0604020202020204" pitchFamily="34" charset="0"/>
            </a:rPr>
            <a:t>:: $90.93</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smtClean="0">
              <a:latin typeface="Arial" panose="020B0604020202020204" pitchFamily="34" charset="0"/>
              <a:cs typeface="Arial" panose="020B0604020202020204" pitchFamily="34" charset="0"/>
            </a:rPr>
            <a:t>Benefit Amount: $21.16</a:t>
          </a:r>
          <a:endParaRPr lang="en-CA" sz="900" dirty="0">
            <a:latin typeface="Arial" panose="020B0604020202020204" pitchFamily="34" charset="0"/>
            <a:cs typeface="Arial" panose="020B0604020202020204" pitchFamily="34" charset="0"/>
          </a:endParaRPr>
        </a:p>
      </cdr:txBody>
    </cdr:sp>
  </cdr:relSizeAnchor>
</c:userShapes>
</file>

<file path=ppt/drawings/drawing18.xml><?xml version="1.0" encoding="utf-8"?>
<c:userShapes xmlns:c="http://schemas.openxmlformats.org/drawingml/2006/chart">
  <cdr:relSizeAnchor xmlns:cdr="http://schemas.openxmlformats.org/drawingml/2006/chartDrawing">
    <cdr:from>
      <cdr:x>0.07951</cdr:x>
      <cdr:y>0.34518</cdr:y>
    </cdr:from>
    <cdr:to>
      <cdr:x>0.37519</cdr:x>
      <cdr:y>0.83699</cdr:y>
    </cdr:to>
    <cdr:sp macro="" textlink="">
      <cdr:nvSpPr>
        <cdr:cNvPr id="2" name="Rectangle 1"/>
        <cdr:cNvSpPr/>
      </cdr:nvSpPr>
      <cdr:spPr>
        <a:xfrm xmlns:a="http://schemas.openxmlformats.org/drawingml/2006/main">
          <a:off x="658416" y="1516205"/>
          <a:ext cx="2448272" cy="2160242"/>
        </a:xfrm>
        <a:prstGeom xmlns:a="http://schemas.openxmlformats.org/drawingml/2006/main" prst="rect">
          <a:avLst/>
        </a:prstGeom>
        <a:noFill xmlns:a="http://schemas.openxmlformats.org/drawingml/2006/main"/>
        <a:ln xmlns:a="http://schemas.openxmlformats.org/drawingml/2006/main">
          <a:solidFill>
            <a:schemeClr val="accent3">
              <a:lumMod val="60000"/>
              <a:lumOff val="4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CA">
            <a:solidFill>
              <a:prstClr val="white"/>
            </a:solidFill>
          </a:endParaRPr>
        </a:p>
      </cdr:txBody>
    </cdr:sp>
  </cdr:relSizeAnchor>
  <cdr:relSizeAnchor xmlns:cdr="http://schemas.openxmlformats.org/drawingml/2006/chartDrawing">
    <cdr:from>
      <cdr:x>0.09691</cdr:x>
      <cdr:y>0.37235</cdr:y>
    </cdr:from>
    <cdr:to>
      <cdr:x>0.36649</cdr:x>
      <cdr:y>0.51949</cdr:y>
    </cdr:to>
    <cdr:sp macro="" textlink="">
      <cdr:nvSpPr>
        <cdr:cNvPr id="3" name="TextBox 12"/>
        <cdr:cNvSpPr txBox="1"/>
      </cdr:nvSpPr>
      <cdr:spPr>
        <a:xfrm xmlns:a="http://schemas.openxmlformats.org/drawingml/2006/main">
          <a:off x="802432" y="1635539"/>
          <a:ext cx="2232250" cy="646331"/>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CA" sz="900" b="1" dirty="0">
              <a:solidFill>
                <a:prstClr val="black"/>
              </a:solidFill>
              <a:latin typeface="Arial" panose="020B0604020202020204" pitchFamily="34" charset="0"/>
              <a:cs typeface="Arial" panose="020B0604020202020204" pitchFamily="34" charset="0"/>
            </a:rPr>
            <a:t>Total Bill</a:t>
          </a:r>
          <a:r>
            <a:rPr lang="en-CA" sz="900" b="1" dirty="0" smtClean="0">
              <a:solidFill>
                <a:prstClr val="black"/>
              </a:solidFill>
              <a:latin typeface="Arial" panose="020B0604020202020204" pitchFamily="34" charset="0"/>
              <a:cs typeface="Arial" panose="020B0604020202020204" pitchFamily="34" charset="0"/>
            </a:rPr>
            <a:t>* </a:t>
          </a:r>
          <a:endParaRPr lang="en-CA" sz="900" b="1" dirty="0">
            <a:solidFill>
              <a:prstClr val="black"/>
            </a:solidFill>
            <a:latin typeface="Arial" panose="020B0604020202020204" pitchFamily="34" charset="0"/>
            <a:cs typeface="Arial" panose="020B0604020202020204" pitchFamily="34" charset="0"/>
          </a:endParaRPr>
        </a:p>
        <a:p xmlns:a="http://schemas.openxmlformats.org/drawingml/2006/main">
          <a:pPr algn="ctr"/>
          <a:r>
            <a:rPr lang="en-CA" sz="900" dirty="0">
              <a:solidFill>
                <a:prstClr val="black"/>
              </a:solidFill>
              <a:latin typeface="Arial" panose="020B0604020202020204" pitchFamily="34" charset="0"/>
              <a:cs typeface="Arial" panose="020B0604020202020204" pitchFamily="34" charset="0"/>
            </a:rPr>
            <a:t>Pre-Benefit: </a:t>
          </a:r>
          <a:r>
            <a:rPr lang="en-CA" sz="900" dirty="0" smtClean="0">
              <a:solidFill>
                <a:prstClr val="black"/>
              </a:solidFill>
              <a:latin typeface="Arial" panose="020B0604020202020204" pitchFamily="34" charset="0"/>
              <a:cs typeface="Arial" panose="020B0604020202020204" pitchFamily="34" charset="0"/>
            </a:rPr>
            <a:t>$116.22</a:t>
          </a:r>
          <a:endParaRPr lang="en-CA" sz="900" dirty="0">
            <a:solidFill>
              <a:prstClr val="black"/>
            </a:solidFill>
            <a:latin typeface="Arial" panose="020B0604020202020204" pitchFamily="34" charset="0"/>
            <a:cs typeface="Arial" panose="020B0604020202020204" pitchFamily="34" charset="0"/>
          </a:endParaRPr>
        </a:p>
        <a:p xmlns:a="http://schemas.openxmlformats.org/drawingml/2006/main">
          <a:pPr algn="ctr"/>
          <a:r>
            <a:rPr lang="en-CA" sz="900" dirty="0">
              <a:solidFill>
                <a:prstClr val="black"/>
              </a:solidFill>
              <a:latin typeface="Arial" panose="020B0604020202020204" pitchFamily="34" charset="0"/>
              <a:cs typeface="Arial" panose="020B0604020202020204" pitchFamily="34" charset="0"/>
            </a:rPr>
            <a:t>Post-Benefit: $</a:t>
          </a:r>
          <a:r>
            <a:rPr lang="en-CA" sz="900" dirty="0" smtClean="0">
              <a:solidFill>
                <a:prstClr val="black"/>
              </a:solidFill>
              <a:latin typeface="Arial" panose="020B0604020202020204" pitchFamily="34" charset="0"/>
              <a:cs typeface="Arial" panose="020B0604020202020204" pitchFamily="34" charset="0"/>
            </a:rPr>
            <a:t>114.18</a:t>
          </a:r>
          <a:endParaRPr lang="en-CA" sz="900" dirty="0">
            <a:solidFill>
              <a:prstClr val="black"/>
            </a:solidFill>
            <a:latin typeface="Arial" panose="020B0604020202020204" pitchFamily="34" charset="0"/>
            <a:cs typeface="Arial" panose="020B0604020202020204" pitchFamily="34" charset="0"/>
          </a:endParaRPr>
        </a:p>
        <a:p xmlns:a="http://schemas.openxmlformats.org/drawingml/2006/main">
          <a:pPr algn="ctr"/>
          <a:r>
            <a:rPr lang="en-CA" sz="900" dirty="0">
              <a:solidFill>
                <a:prstClr val="black"/>
              </a:solidFill>
              <a:latin typeface="Arial" panose="020B0604020202020204" pitchFamily="34" charset="0"/>
              <a:cs typeface="Arial" panose="020B0604020202020204" pitchFamily="34" charset="0"/>
            </a:rPr>
            <a:t>Delivery Cap-Related Savings of </a:t>
          </a:r>
          <a:r>
            <a:rPr lang="en-CA" sz="900" dirty="0" smtClean="0">
              <a:solidFill>
                <a:prstClr val="black"/>
              </a:solidFill>
              <a:latin typeface="Arial" panose="020B0604020202020204" pitchFamily="34" charset="0"/>
              <a:cs typeface="Arial" panose="020B0604020202020204" pitchFamily="34" charset="0"/>
            </a:rPr>
            <a:t>$2.04</a:t>
          </a:r>
          <a:endParaRPr lang="en-CA" sz="900" dirty="0">
            <a:solidFill>
              <a:prstClr val="black"/>
            </a:solidFill>
            <a:latin typeface="Arial" panose="020B0604020202020204" pitchFamily="34" charset="0"/>
            <a:cs typeface="Arial" panose="020B0604020202020204" pitchFamily="34" charset="0"/>
          </a:endParaRPr>
        </a:p>
      </cdr:txBody>
    </cdr:sp>
  </cdr:relSizeAnchor>
</c:userShapes>
</file>

<file path=ppt/drawings/drawing19.xml><?xml version="1.0" encoding="utf-8"?>
<c:userShapes xmlns:c="http://schemas.openxmlformats.org/drawingml/2006/chart">
  <cdr:relSizeAnchor xmlns:cdr="http://schemas.openxmlformats.org/drawingml/2006/chartDrawing">
    <cdr:from>
      <cdr:x>0.01134</cdr:x>
      <cdr:y>0.55857</cdr:y>
    </cdr:from>
    <cdr:to>
      <cdr:x>0.03931</cdr:x>
      <cdr:y>0.93713</cdr:y>
    </cdr:to>
    <cdr:sp macro="" textlink="">
      <cdr:nvSpPr>
        <cdr:cNvPr id="2" name="Rectangle 1"/>
        <cdr:cNvSpPr/>
      </cdr:nvSpPr>
      <cdr:spPr>
        <a:xfrm xmlns:a="http://schemas.openxmlformats.org/drawingml/2006/main" rot="16200000">
          <a:off x="-321204" y="1932249"/>
          <a:ext cx="1032654" cy="215444"/>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defRPr sz="1000" b="1" i="0" u="none" strike="noStrike" kern="1200" baseline="0">
              <a:solidFill>
                <a:prstClr val="black"/>
              </a:solidFill>
              <a:latin typeface="+mn-lt"/>
              <a:ea typeface="+mn-ea"/>
              <a:cs typeface="+mn-cs"/>
            </a:defRPr>
          </a:pPr>
          <a:r>
            <a:rPr lang="en-US" sz="800" dirty="0" smtClean="0">
              <a:solidFill>
                <a:prstClr val="black"/>
              </a:solidFill>
            </a:rPr>
            <a:t>Usage Buckets</a:t>
          </a:r>
          <a:endParaRPr lang="en-US" sz="800" dirty="0">
            <a:solidFill>
              <a:prstClr val="black"/>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0.09406</cdr:x>
      <cdr:y>0.24354</cdr:y>
    </cdr:from>
    <cdr:to>
      <cdr:x>0.36364</cdr:x>
      <cdr:y>0.40366</cdr:y>
    </cdr:to>
    <cdr:sp macro="" textlink="">
      <cdr:nvSpPr>
        <cdr:cNvPr id="3" name="TextBox 12"/>
        <cdr:cNvSpPr txBox="1"/>
      </cdr:nvSpPr>
      <cdr:spPr>
        <a:xfrm xmlns:a="http://schemas.openxmlformats.org/drawingml/2006/main">
          <a:off x="778854" y="983046"/>
          <a:ext cx="2232231" cy="646331"/>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a:t>
          </a:r>
          <a:r>
            <a:rPr lang="en-CA" sz="900" b="1" dirty="0" smtClean="0">
              <a:latin typeface="Arial" panose="020B0604020202020204" pitchFamily="34" charset="0"/>
              <a:cs typeface="Arial" panose="020B0604020202020204" pitchFamily="34" charset="0"/>
            </a:rPr>
            <a:t>* </a:t>
          </a:r>
          <a:endParaRPr lang="en-CA" sz="900" b="1"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$116.59</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Post-Benefit</a:t>
          </a:r>
          <a:r>
            <a:rPr lang="en-CA" sz="900" dirty="0" smtClean="0">
              <a:latin typeface="Arial" panose="020B0604020202020204" pitchFamily="34" charset="0"/>
              <a:cs typeface="Arial" panose="020B0604020202020204" pitchFamily="34" charset="0"/>
            </a:rPr>
            <a:t>:: </a:t>
          </a:r>
          <a:r>
            <a:rPr lang="en-CA" sz="900" dirty="0">
              <a:latin typeface="Arial" panose="020B0604020202020204" pitchFamily="34" charset="0"/>
              <a:cs typeface="Arial" panose="020B0604020202020204" pitchFamily="34" charset="0"/>
            </a:rPr>
            <a:t>$</a:t>
          </a:r>
          <a:r>
            <a:rPr lang="en-CA" sz="900" dirty="0" smtClean="0">
              <a:latin typeface="Arial" panose="020B0604020202020204" pitchFamily="34" charset="0"/>
              <a:cs typeface="Arial" panose="020B0604020202020204" pitchFamily="34" charset="0"/>
            </a:rPr>
            <a:t>116.59</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smtClean="0">
              <a:latin typeface="Arial" panose="020B0604020202020204" pitchFamily="34" charset="0"/>
              <a:cs typeface="Arial" panose="020B0604020202020204" pitchFamily="34" charset="0"/>
            </a:rPr>
            <a:t>Benefit Amount: $</a:t>
          </a:r>
          <a:r>
            <a:rPr lang="en-CA" sz="900" dirty="0">
              <a:latin typeface="Arial" panose="020B0604020202020204" pitchFamily="34" charset="0"/>
              <a:cs typeface="Arial" panose="020B0604020202020204" pitchFamily="34" charset="0"/>
            </a:rPr>
            <a:t>0</a:t>
          </a:r>
        </a:p>
      </cdr:txBody>
    </cdr:sp>
  </cdr:relSizeAnchor>
</c:userShapes>
</file>

<file path=ppt/drawings/drawing20.xml><?xml version="1.0" encoding="utf-8"?>
<c:userShapes xmlns:c="http://schemas.openxmlformats.org/drawingml/2006/chart">
  <cdr:relSizeAnchor xmlns:cdr="http://schemas.openxmlformats.org/drawingml/2006/chartDrawing">
    <cdr:from>
      <cdr:x>0</cdr:x>
      <cdr:y>0.00868</cdr:y>
    </cdr:from>
    <cdr:to>
      <cdr:x>0.76042</cdr:x>
      <cdr:y>0.22743</cdr:y>
    </cdr:to>
    <cdr:sp macro="" textlink="">
      <cdr:nvSpPr>
        <cdr:cNvPr id="2" name="TextBox 1"/>
        <cdr:cNvSpPr txBox="1"/>
      </cdr:nvSpPr>
      <cdr:spPr>
        <a:xfrm xmlns:a="http://schemas.openxmlformats.org/drawingml/2006/main">
          <a:off x="0" y="23813"/>
          <a:ext cx="3476625" cy="6000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100" b="1">
              <a:latin typeface="Arial" panose="020B0604020202020204" pitchFamily="34" charset="0"/>
              <a:cs typeface="Arial" panose="020B0604020202020204" pitchFamily="34" charset="0"/>
            </a:rPr>
            <a:t>Benefit for</a:t>
          </a:r>
          <a:r>
            <a:rPr lang="en-CA" sz="1100" b="1" baseline="0">
              <a:latin typeface="Arial" panose="020B0604020202020204" pitchFamily="34" charset="0"/>
              <a:cs typeface="Arial" panose="020B0604020202020204" pitchFamily="34" charset="0"/>
            </a:rPr>
            <a:t> a Typical Residential RPP Consumer</a:t>
          </a:r>
        </a:p>
        <a:p xmlns:a="http://schemas.openxmlformats.org/drawingml/2006/main">
          <a:r>
            <a:rPr lang="en-CA" sz="1100" b="0" i="1" baseline="0">
              <a:latin typeface="Arial" panose="020B0604020202020204" pitchFamily="34" charset="0"/>
              <a:cs typeface="Arial" panose="020B0604020202020204" pitchFamily="34" charset="0"/>
            </a:rPr>
            <a:t>in $/750-kWh month</a:t>
          </a:r>
          <a:endParaRPr lang="en-CA" sz="1100" b="0" i="1">
            <a:latin typeface="Arial" panose="020B0604020202020204" pitchFamily="34" charset="0"/>
            <a:cs typeface="Arial" panose="020B0604020202020204" pitchFamily="34" charset="0"/>
          </a:endParaRPr>
        </a:p>
      </cdr:txBody>
    </cdr:sp>
  </cdr:relSizeAnchor>
</c:userShapes>
</file>

<file path=ppt/drawings/drawing21.xml><?xml version="1.0" encoding="utf-8"?>
<c:userShapes xmlns:c="http://schemas.openxmlformats.org/drawingml/2006/chart">
  <cdr:relSizeAnchor xmlns:cdr="http://schemas.openxmlformats.org/drawingml/2006/chartDrawing">
    <cdr:from>
      <cdr:x>0.01594</cdr:x>
      <cdr:y>0.94713</cdr:y>
    </cdr:from>
    <cdr:to>
      <cdr:x>0.2454</cdr:x>
      <cdr:y>0.99689</cdr:y>
    </cdr:to>
    <cdr:sp macro="" textlink="">
      <cdr:nvSpPr>
        <cdr:cNvPr id="2" name="TextBox 4"/>
        <cdr:cNvSpPr txBox="1"/>
      </cdr:nvSpPr>
      <cdr:spPr>
        <a:xfrm xmlns:a="http://schemas.openxmlformats.org/drawingml/2006/main">
          <a:off x="142894" y="4686629"/>
          <a:ext cx="2056973"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CA" sz="1000" dirty="0">
              <a:latin typeface="Arial" panose="020B0604020202020204" pitchFamily="34" charset="0"/>
              <a:cs typeface="Arial" panose="020B0604020202020204" pitchFamily="34" charset="0"/>
            </a:rPr>
            <a:t>Source:</a:t>
          </a:r>
          <a:r>
            <a:rPr lang="en-CA" sz="1000" baseline="0" dirty="0">
              <a:latin typeface="Arial" panose="020B0604020202020204" pitchFamily="34" charset="0"/>
              <a:cs typeface="Arial" panose="020B0604020202020204" pitchFamily="34" charset="0"/>
            </a:rPr>
            <a:t> </a:t>
          </a:r>
          <a:r>
            <a:rPr lang="en-CA" sz="1000" dirty="0">
              <a:latin typeface="Arial" panose="020B0604020202020204" pitchFamily="34" charset="0"/>
              <a:cs typeface="Arial" panose="020B0604020202020204" pitchFamily="34" charset="0"/>
            </a:rPr>
            <a:t>IESO; Ministry of Energy</a:t>
          </a:r>
        </a:p>
      </cdr:txBody>
    </cdr:sp>
  </cdr:relSizeAnchor>
  <cdr:relSizeAnchor xmlns:cdr="http://schemas.openxmlformats.org/drawingml/2006/chartDrawing">
    <cdr:from>
      <cdr:x>0.06019</cdr:x>
      <cdr:y>0.26805</cdr:y>
    </cdr:from>
    <cdr:to>
      <cdr:x>0.2355</cdr:x>
      <cdr:y>0.39866</cdr:y>
    </cdr:to>
    <cdr:sp macro="" textlink="">
      <cdr:nvSpPr>
        <cdr:cNvPr id="3" name="TextBox 4"/>
        <cdr:cNvSpPr txBox="1"/>
      </cdr:nvSpPr>
      <cdr:spPr>
        <a:xfrm xmlns:a="http://schemas.openxmlformats.org/drawingml/2006/main">
          <a:off x="539552" y="1326353"/>
          <a:ext cx="1571552" cy="64633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CA" sz="1200" b="1" i="1" dirty="0" smtClean="0">
              <a:latin typeface="Arial" panose="020B0604020202020204" pitchFamily="34" charset="0"/>
              <a:cs typeface="Arial" panose="020B0604020202020204" pitchFamily="34" charset="0"/>
            </a:rPr>
            <a:t>CDM Bill Impact ($/month)</a:t>
          </a:r>
        </a:p>
        <a:p xmlns:a="http://schemas.openxmlformats.org/drawingml/2006/main">
          <a:endParaRPr lang="en-CA" sz="1200" b="1" dirty="0">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0.09311</cdr:x>
      <cdr:y>0.09724</cdr:y>
    </cdr:from>
    <cdr:to>
      <cdr:x>0.36269</cdr:x>
      <cdr:y>0.29606</cdr:y>
    </cdr:to>
    <cdr:sp macro="" textlink="">
      <cdr:nvSpPr>
        <cdr:cNvPr id="3" name="TextBox 12"/>
        <cdr:cNvSpPr txBox="1"/>
      </cdr:nvSpPr>
      <cdr:spPr>
        <a:xfrm xmlns:a="http://schemas.openxmlformats.org/drawingml/2006/main">
          <a:off x="770954" y="383834"/>
          <a:ext cx="2232231" cy="784830"/>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a:t>
          </a:r>
          <a:r>
            <a:rPr lang="en-CA" sz="900" b="1" dirty="0" smtClean="0">
              <a:latin typeface="Arial" panose="020B0604020202020204" pitchFamily="34" charset="0"/>
              <a:cs typeface="Arial" panose="020B0604020202020204" pitchFamily="34" charset="0"/>
            </a:rPr>
            <a:t>* </a:t>
          </a:r>
          <a:endParaRPr lang="en-CA" sz="900" b="1"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$112.09</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a:latin typeface="Arial" panose="020B0604020202020204" pitchFamily="34" charset="0"/>
              <a:cs typeface="Arial" panose="020B0604020202020204" pitchFamily="34" charset="0"/>
            </a:rPr>
            <a:t>Post-Benefit</a:t>
          </a:r>
          <a:r>
            <a:rPr lang="en-CA" sz="900" dirty="0" smtClean="0">
              <a:latin typeface="Arial" panose="020B0604020202020204" pitchFamily="34" charset="0"/>
              <a:cs typeface="Arial" panose="020B0604020202020204" pitchFamily="34" charset="0"/>
            </a:rPr>
            <a:t>:: $112.09</a:t>
          </a:r>
          <a:endParaRPr lang="en-CA" sz="900" dirty="0">
            <a:latin typeface="Arial" panose="020B0604020202020204" pitchFamily="34" charset="0"/>
            <a:cs typeface="Arial" panose="020B0604020202020204" pitchFamily="34" charset="0"/>
          </a:endParaRPr>
        </a:p>
        <a:p xmlns:a="http://schemas.openxmlformats.org/drawingml/2006/main">
          <a:pPr algn="ctr"/>
          <a:r>
            <a:rPr lang="en-CA" sz="900" dirty="0" smtClean="0">
              <a:latin typeface="Arial" panose="020B0604020202020204" pitchFamily="34" charset="0"/>
              <a:cs typeface="Arial" panose="020B0604020202020204" pitchFamily="34" charset="0"/>
            </a:rPr>
            <a:t>Existing RRRP: $60.50 </a:t>
          </a:r>
        </a:p>
        <a:p xmlns:a="http://schemas.openxmlformats.org/drawingml/2006/main">
          <a:pPr algn="ctr"/>
          <a:r>
            <a:rPr lang="en-CA" sz="900" smtClean="0">
              <a:latin typeface="Arial" panose="020B0604020202020204" pitchFamily="34" charset="0"/>
              <a:cs typeface="Arial" panose="020B0604020202020204" pitchFamily="34" charset="0"/>
            </a:rPr>
            <a:t>Benefit Amount</a:t>
          </a:r>
          <a:r>
            <a:rPr lang="en-CA" sz="900" dirty="0" smtClean="0">
              <a:latin typeface="Arial" panose="020B0604020202020204" pitchFamily="34" charset="0"/>
              <a:cs typeface="Arial" panose="020B0604020202020204" pitchFamily="34" charset="0"/>
            </a:rPr>
            <a:t>: 0</a:t>
          </a:r>
          <a:endParaRPr lang="en-CA" sz="900" dirty="0">
            <a:latin typeface="Arial" panose="020B0604020202020204" pitchFamily="34" charset="0"/>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0.07411</cdr:x>
      <cdr:y>0.79689</cdr:y>
    </cdr:from>
    <cdr:to>
      <cdr:x>0.37332</cdr:x>
      <cdr:y>0.88052</cdr:y>
    </cdr:to>
    <cdr:sp macro="" textlink="">
      <cdr:nvSpPr>
        <cdr:cNvPr id="4" name="TextBox 4"/>
        <cdr:cNvSpPr txBox="1"/>
      </cdr:nvSpPr>
      <cdr:spPr>
        <a:xfrm xmlns:a="http://schemas.openxmlformats.org/drawingml/2006/main">
          <a:off x="570692" y="2639581"/>
          <a:ext cx="2304205" cy="277014"/>
        </a:xfrm>
        <a:prstGeom xmlns:a="http://schemas.openxmlformats.org/drawingml/2006/main" prst="rect">
          <a:avLst/>
        </a:prstGeom>
        <a:solidFill xmlns:a="http://schemas.openxmlformats.org/drawingml/2006/main">
          <a:schemeClr val="bg1"/>
        </a:solidFill>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CA" sz="1200" i="1" dirty="0"/>
            <a:t>Source</a:t>
          </a:r>
          <a:r>
            <a:rPr lang="en-CA" sz="1200" dirty="0"/>
            <a:t>:</a:t>
          </a:r>
          <a:r>
            <a:rPr lang="en-CA" sz="1200" baseline="0" dirty="0"/>
            <a:t> </a:t>
          </a:r>
          <a:r>
            <a:rPr lang="en-CA" sz="1200" dirty="0"/>
            <a:t>IESO; Ministry of Energy</a:t>
          </a:r>
        </a:p>
      </cdr:txBody>
    </cdr:sp>
  </cdr:relSizeAnchor>
</c:userShapes>
</file>

<file path=ppt/drawings/drawing5.xml><?xml version="1.0" encoding="utf-8"?>
<c:userShapes xmlns:c="http://schemas.openxmlformats.org/drawingml/2006/chart">
  <cdr:relSizeAnchor xmlns:cdr="http://schemas.openxmlformats.org/drawingml/2006/chartDrawing">
    <cdr:from>
      <cdr:x>0.07411</cdr:x>
      <cdr:y>0.79689</cdr:y>
    </cdr:from>
    <cdr:to>
      <cdr:x>0.37332</cdr:x>
      <cdr:y>0.88052</cdr:y>
    </cdr:to>
    <cdr:sp macro="" textlink="">
      <cdr:nvSpPr>
        <cdr:cNvPr id="4" name="TextBox 4"/>
        <cdr:cNvSpPr txBox="1"/>
      </cdr:nvSpPr>
      <cdr:spPr>
        <a:xfrm xmlns:a="http://schemas.openxmlformats.org/drawingml/2006/main">
          <a:off x="570692" y="2639581"/>
          <a:ext cx="2304205" cy="277014"/>
        </a:xfrm>
        <a:prstGeom xmlns:a="http://schemas.openxmlformats.org/drawingml/2006/main" prst="rect">
          <a:avLst/>
        </a:prstGeom>
        <a:solidFill xmlns:a="http://schemas.openxmlformats.org/drawingml/2006/main">
          <a:schemeClr val="bg1"/>
        </a:solidFill>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CA" sz="1200" i="1" dirty="0"/>
            <a:t>Source</a:t>
          </a:r>
          <a:r>
            <a:rPr lang="en-CA" sz="1200" dirty="0"/>
            <a:t>:</a:t>
          </a:r>
          <a:r>
            <a:rPr lang="en-CA" sz="1200" baseline="0" dirty="0"/>
            <a:t> </a:t>
          </a:r>
          <a:r>
            <a:rPr lang="en-CA" sz="1200" dirty="0"/>
            <a:t>IESO; Ministry of Energy</a:t>
          </a:r>
        </a:p>
      </cdr:txBody>
    </cdr:sp>
  </cdr:relSizeAnchor>
</c:userShapes>
</file>

<file path=ppt/drawings/drawing6.xml><?xml version="1.0" encoding="utf-8"?>
<c:userShapes xmlns:c="http://schemas.openxmlformats.org/drawingml/2006/chart">
  <cdr:relSizeAnchor xmlns:cdr="http://schemas.openxmlformats.org/drawingml/2006/chartDrawing">
    <cdr:from>
      <cdr:x>0.21267</cdr:x>
      <cdr:y>0.60676</cdr:y>
    </cdr:from>
    <cdr:to>
      <cdr:x>0.21267</cdr:x>
      <cdr:y>0.65308</cdr:y>
    </cdr:to>
    <cdr:cxnSp macro="">
      <cdr:nvCxnSpPr>
        <cdr:cNvPr id="8" name="Straight Arrow Connector 7"/>
        <cdr:cNvCxnSpPr/>
      </cdr:nvCxnSpPr>
      <cdr:spPr>
        <a:xfrm xmlns:a="http://schemas.openxmlformats.org/drawingml/2006/main">
          <a:off x="1790700" y="2395539"/>
          <a:ext cx="0" cy="182880"/>
        </a:xfrm>
        <a:prstGeom xmlns:a="http://schemas.openxmlformats.org/drawingml/2006/main" prst="straightConnector1">
          <a:avLst/>
        </a:prstGeom>
        <a:ln xmlns:a="http://schemas.openxmlformats.org/drawingml/2006/main">
          <a:headEnd type="triangle"/>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0.58296</cdr:x>
      <cdr:y>0.51106</cdr:y>
    </cdr:from>
    <cdr:to>
      <cdr:x>0.58296</cdr:x>
      <cdr:y>0.55738</cdr:y>
    </cdr:to>
    <cdr:cxnSp macro="">
      <cdr:nvCxnSpPr>
        <cdr:cNvPr id="9" name="Straight Arrow Connector 8"/>
        <cdr:cNvCxnSpPr/>
      </cdr:nvCxnSpPr>
      <cdr:spPr>
        <a:xfrm xmlns:a="http://schemas.openxmlformats.org/drawingml/2006/main">
          <a:off x="4908550" y="2017714"/>
          <a:ext cx="0" cy="182880"/>
        </a:xfrm>
        <a:prstGeom xmlns:a="http://schemas.openxmlformats.org/drawingml/2006/main" prst="straightConnector1">
          <a:avLst/>
        </a:prstGeom>
        <a:ln xmlns:a="http://schemas.openxmlformats.org/drawingml/2006/main">
          <a:headEnd type="triangle"/>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cdr:x>
      <cdr:y>0.1146</cdr:y>
    </cdr:from>
    <cdr:to>
      <cdr:x>0.07014</cdr:x>
      <cdr:y>0.66948</cdr:y>
    </cdr:to>
    <cdr:sp macro="" textlink="">
      <cdr:nvSpPr>
        <cdr:cNvPr id="10" name="TextBox 9"/>
        <cdr:cNvSpPr txBox="1"/>
      </cdr:nvSpPr>
      <cdr:spPr>
        <a:xfrm xmlns:a="http://schemas.openxmlformats.org/drawingml/2006/main" rot="16200000">
          <a:off x="-800100" y="1252539"/>
          <a:ext cx="2190750" cy="5905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CA" sz="1100" b="1"/>
            <a:t>Average Class A Price</a:t>
          </a:r>
        </a:p>
        <a:p xmlns:a="http://schemas.openxmlformats.org/drawingml/2006/main">
          <a:pPr algn="ctr"/>
          <a:r>
            <a:rPr lang="en-CA" sz="1100" b="1"/>
            <a:t>(nominal</a:t>
          </a:r>
          <a:r>
            <a:rPr lang="en-CA" sz="1100" b="1" baseline="0"/>
            <a:t> $ / MWh)</a:t>
          </a:r>
          <a:endParaRPr lang="en-CA" sz="1100" b="1"/>
        </a:p>
      </cdr:txBody>
    </cdr:sp>
  </cdr:relSizeAnchor>
</c:userShapes>
</file>

<file path=ppt/drawings/drawing7.xml><?xml version="1.0" encoding="utf-8"?>
<c:userShapes xmlns:c="http://schemas.openxmlformats.org/drawingml/2006/chart">
  <cdr:relSizeAnchor xmlns:cdr="http://schemas.openxmlformats.org/drawingml/2006/chartDrawing">
    <cdr:from>
      <cdr:x>0</cdr:x>
      <cdr:y>0</cdr:y>
    </cdr:from>
    <cdr:to>
      <cdr:x>1</cdr:x>
      <cdr:y>0.17473</cdr:y>
    </cdr:to>
    <cdr:sp macro="" textlink="">
      <cdr:nvSpPr>
        <cdr:cNvPr id="2" name="TextBox 1"/>
        <cdr:cNvSpPr txBox="1"/>
      </cdr:nvSpPr>
      <cdr:spPr>
        <a:xfrm xmlns:a="http://schemas.openxmlformats.org/drawingml/2006/main">
          <a:off x="0" y="0"/>
          <a:ext cx="2933700"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200" b="1" dirty="0">
              <a:latin typeface="Arial" panose="020B0604020202020204" pitchFamily="34" charset="0"/>
              <a:cs typeface="Arial" panose="020B0604020202020204" pitchFamily="34" charset="0"/>
            </a:rPr>
            <a:t>Estimated All-In Electricity Price </a:t>
          </a:r>
        </a:p>
        <a:p xmlns:a="http://schemas.openxmlformats.org/drawingml/2006/main">
          <a:r>
            <a:rPr lang="en-CA" sz="1200" b="0" i="1" dirty="0">
              <a:latin typeface="Arial" panose="020B0604020202020204" pitchFamily="34" charset="0"/>
              <a:cs typeface="Arial" panose="020B0604020202020204" pitchFamily="34" charset="0"/>
            </a:rPr>
            <a:t>for</a:t>
          </a:r>
          <a:r>
            <a:rPr lang="en-CA" sz="1200" b="0" i="1" baseline="0" dirty="0">
              <a:latin typeface="Arial" panose="020B0604020202020204" pitchFamily="34" charset="0"/>
              <a:cs typeface="Arial" panose="020B0604020202020204" pitchFamily="34" charset="0"/>
            </a:rPr>
            <a:t> </a:t>
          </a:r>
          <a:r>
            <a:rPr lang="en-CA" sz="1200" b="0" i="1" u="sng" baseline="0" dirty="0">
              <a:latin typeface="Arial" panose="020B0604020202020204" pitchFamily="34" charset="0"/>
              <a:cs typeface="Arial" panose="020B0604020202020204" pitchFamily="34" charset="0"/>
            </a:rPr>
            <a:t>Average Class A</a:t>
          </a:r>
          <a:r>
            <a:rPr lang="en-CA" sz="1200" b="0" i="1" u="none" baseline="0" dirty="0">
              <a:latin typeface="Arial" panose="020B0604020202020204" pitchFamily="34" charset="0"/>
              <a:cs typeface="Arial" panose="020B0604020202020204" pitchFamily="34" charset="0"/>
            </a:rPr>
            <a:t> </a:t>
          </a:r>
          <a:r>
            <a:rPr lang="en-CA" sz="1200" b="0" i="1" baseline="0" dirty="0">
              <a:latin typeface="Arial" panose="020B0604020202020204" pitchFamily="34" charset="0"/>
              <a:cs typeface="Arial" panose="020B0604020202020204" pitchFamily="34" charset="0"/>
            </a:rPr>
            <a:t>in $/MWh</a:t>
          </a:r>
          <a:endParaRPr lang="en-CA" sz="1200" b="0" i="1" dirty="0">
            <a:latin typeface="Arial" panose="020B0604020202020204" pitchFamily="34" charset="0"/>
            <a:cs typeface="Arial" panose="020B060402020202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cdr:x>
      <cdr:y>0</cdr:y>
    </cdr:from>
    <cdr:to>
      <cdr:x>1</cdr:x>
      <cdr:y>0.17473</cdr:y>
    </cdr:to>
    <cdr:sp macro="" textlink="">
      <cdr:nvSpPr>
        <cdr:cNvPr id="2" name="TextBox 1"/>
        <cdr:cNvSpPr txBox="1"/>
      </cdr:nvSpPr>
      <cdr:spPr>
        <a:xfrm xmlns:a="http://schemas.openxmlformats.org/drawingml/2006/main">
          <a:off x="0" y="0"/>
          <a:ext cx="2933700"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100" b="1">
              <a:latin typeface="Arial" panose="020B0604020202020204" pitchFamily="34" charset="0"/>
              <a:cs typeface="Arial" panose="020B0604020202020204" pitchFamily="34" charset="0"/>
            </a:rPr>
            <a:t>Estimated All-In Electricity Price </a:t>
          </a:r>
        </a:p>
        <a:p xmlns:a="http://schemas.openxmlformats.org/drawingml/2006/main">
          <a:r>
            <a:rPr lang="en-CA" sz="1100" b="0" i="1">
              <a:latin typeface="Arial" panose="020B0604020202020204" pitchFamily="34" charset="0"/>
              <a:cs typeface="Arial" panose="020B0604020202020204" pitchFamily="34" charset="0"/>
            </a:rPr>
            <a:t>for</a:t>
          </a:r>
          <a:r>
            <a:rPr lang="en-CA" sz="1100" b="0" i="1" baseline="0">
              <a:latin typeface="Arial" panose="020B0604020202020204" pitchFamily="34" charset="0"/>
              <a:cs typeface="Arial" panose="020B0604020202020204" pitchFamily="34" charset="0"/>
            </a:rPr>
            <a:t> </a:t>
          </a:r>
          <a:r>
            <a:rPr lang="en-CA" sz="1100" b="0" i="1" u="sng" baseline="0">
              <a:latin typeface="Arial" panose="020B0604020202020204" pitchFamily="34" charset="0"/>
              <a:cs typeface="Arial" panose="020B0604020202020204" pitchFamily="34" charset="0"/>
            </a:rPr>
            <a:t>Average Class A</a:t>
          </a:r>
          <a:r>
            <a:rPr lang="en-CA" sz="1100" b="0" i="1" u="none" baseline="0">
              <a:latin typeface="Arial" panose="020B0604020202020204" pitchFamily="34" charset="0"/>
              <a:cs typeface="Arial" panose="020B0604020202020204" pitchFamily="34" charset="0"/>
            </a:rPr>
            <a:t> </a:t>
          </a:r>
          <a:r>
            <a:rPr lang="en-CA" sz="1100" b="0" i="1" baseline="0">
              <a:latin typeface="Arial" panose="020B0604020202020204" pitchFamily="34" charset="0"/>
              <a:cs typeface="Arial" panose="020B0604020202020204" pitchFamily="34" charset="0"/>
            </a:rPr>
            <a:t>in $/MWh</a:t>
          </a:r>
          <a:endParaRPr lang="en-CA" sz="1100" b="0" i="1">
            <a:latin typeface="Arial" panose="020B0604020202020204" pitchFamily="34" charset="0"/>
            <a:cs typeface="Arial" panose="020B0604020202020204" pitchFamily="34"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cdr:x>
      <cdr:y>0</cdr:y>
    </cdr:from>
    <cdr:to>
      <cdr:x>1</cdr:x>
      <cdr:y>0.17473</cdr:y>
    </cdr:to>
    <cdr:sp macro="" textlink="">
      <cdr:nvSpPr>
        <cdr:cNvPr id="2" name="TextBox 1"/>
        <cdr:cNvSpPr txBox="1"/>
      </cdr:nvSpPr>
      <cdr:spPr>
        <a:xfrm xmlns:a="http://schemas.openxmlformats.org/drawingml/2006/main">
          <a:off x="0" y="0"/>
          <a:ext cx="2933700"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100" b="1">
              <a:latin typeface="Arial" panose="020B0604020202020204" pitchFamily="34" charset="0"/>
              <a:cs typeface="Arial" panose="020B0604020202020204" pitchFamily="34" charset="0"/>
            </a:rPr>
            <a:t>Estimated All-In Electricity Price </a:t>
          </a:r>
        </a:p>
        <a:p xmlns:a="http://schemas.openxmlformats.org/drawingml/2006/main">
          <a:r>
            <a:rPr lang="en-CA" sz="1100" b="0" i="1">
              <a:latin typeface="Arial" panose="020B0604020202020204" pitchFamily="34" charset="0"/>
              <a:cs typeface="Arial" panose="020B0604020202020204" pitchFamily="34" charset="0"/>
            </a:rPr>
            <a:t>for</a:t>
          </a:r>
          <a:r>
            <a:rPr lang="en-CA" sz="1100" b="0" i="1" baseline="0">
              <a:latin typeface="Arial" panose="020B0604020202020204" pitchFamily="34" charset="0"/>
              <a:cs typeface="Arial" panose="020B0604020202020204" pitchFamily="34" charset="0"/>
            </a:rPr>
            <a:t> </a:t>
          </a:r>
          <a:r>
            <a:rPr lang="en-CA" sz="1100" b="0" i="1" u="sng" baseline="0">
              <a:latin typeface="Arial" panose="020B0604020202020204" pitchFamily="34" charset="0"/>
              <a:cs typeface="Arial" panose="020B0604020202020204" pitchFamily="34" charset="0"/>
            </a:rPr>
            <a:t>Pulp &amp; Paper</a:t>
          </a:r>
          <a:r>
            <a:rPr lang="en-CA" sz="1100" b="0" i="1" u="none" baseline="0">
              <a:latin typeface="Arial" panose="020B0604020202020204" pitchFamily="34" charset="0"/>
              <a:cs typeface="Arial" panose="020B0604020202020204" pitchFamily="34" charset="0"/>
            </a:rPr>
            <a:t> </a:t>
          </a:r>
          <a:r>
            <a:rPr lang="en-CA" sz="1100" b="0" i="1" baseline="0">
              <a:latin typeface="Arial" panose="020B0604020202020204" pitchFamily="34" charset="0"/>
              <a:cs typeface="Arial" panose="020B0604020202020204" pitchFamily="34" charset="0"/>
            </a:rPr>
            <a:t>in $/MWh</a:t>
          </a:r>
          <a:endParaRPr lang="en-CA" sz="1100" b="0" i="1">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475" cy="465138"/>
          </a:xfrm>
          <a:prstGeom prst="rect">
            <a:avLst/>
          </a:prstGeom>
        </p:spPr>
        <p:txBody>
          <a:bodyPr vert="horz" lIns="91427" tIns="45713" rIns="91427" bIns="45713" rtlCol="0"/>
          <a:lstStyle>
            <a:lvl1pPr algn="l">
              <a:defRPr sz="1200"/>
            </a:lvl1pPr>
          </a:lstStyle>
          <a:p>
            <a:endParaRPr lang="en-CA"/>
          </a:p>
        </p:txBody>
      </p:sp>
      <p:sp>
        <p:nvSpPr>
          <p:cNvPr id="3" name="Date Placeholder 2"/>
          <p:cNvSpPr>
            <a:spLocks noGrp="1"/>
          </p:cNvSpPr>
          <p:nvPr>
            <p:ph type="dt" sz="quarter" idx="1"/>
          </p:nvPr>
        </p:nvSpPr>
        <p:spPr>
          <a:xfrm>
            <a:off x="3970341" y="0"/>
            <a:ext cx="3038475" cy="465138"/>
          </a:xfrm>
          <a:prstGeom prst="rect">
            <a:avLst/>
          </a:prstGeom>
        </p:spPr>
        <p:txBody>
          <a:bodyPr vert="horz" lIns="91427" tIns="45713" rIns="91427" bIns="45713" rtlCol="0"/>
          <a:lstStyle>
            <a:lvl1pPr algn="r">
              <a:defRPr sz="1200"/>
            </a:lvl1pPr>
          </a:lstStyle>
          <a:p>
            <a:fld id="{02ED030A-1D88-4BD9-A646-7AFE27022B5C}" type="datetimeFigureOut">
              <a:rPr lang="en-CA" smtClean="0"/>
              <a:t>10/18/2018</a:t>
            </a:fld>
            <a:endParaRPr lang="en-CA"/>
          </a:p>
        </p:txBody>
      </p:sp>
      <p:sp>
        <p:nvSpPr>
          <p:cNvPr id="4" name="Footer Placeholder 3"/>
          <p:cNvSpPr>
            <a:spLocks noGrp="1"/>
          </p:cNvSpPr>
          <p:nvPr>
            <p:ph type="ftr" sz="quarter" idx="2"/>
          </p:nvPr>
        </p:nvSpPr>
        <p:spPr>
          <a:xfrm>
            <a:off x="3" y="8829675"/>
            <a:ext cx="3038475" cy="465138"/>
          </a:xfrm>
          <a:prstGeom prst="rect">
            <a:avLst/>
          </a:prstGeom>
        </p:spPr>
        <p:txBody>
          <a:bodyPr vert="horz" lIns="91427" tIns="45713" rIns="91427" bIns="45713" rtlCol="0" anchor="b"/>
          <a:lstStyle>
            <a:lvl1pPr algn="l">
              <a:defRPr sz="1200"/>
            </a:lvl1pPr>
          </a:lstStyle>
          <a:p>
            <a:endParaRPr lang="en-CA"/>
          </a:p>
        </p:txBody>
      </p:sp>
      <p:sp>
        <p:nvSpPr>
          <p:cNvPr id="5" name="Slide Number Placeholder 4"/>
          <p:cNvSpPr>
            <a:spLocks noGrp="1"/>
          </p:cNvSpPr>
          <p:nvPr>
            <p:ph type="sldNum" sz="quarter" idx="3"/>
          </p:nvPr>
        </p:nvSpPr>
        <p:spPr>
          <a:xfrm>
            <a:off x="3970341" y="8829675"/>
            <a:ext cx="3038475" cy="465138"/>
          </a:xfrm>
          <a:prstGeom prst="rect">
            <a:avLst/>
          </a:prstGeom>
        </p:spPr>
        <p:txBody>
          <a:bodyPr vert="horz" lIns="91427" tIns="45713" rIns="91427" bIns="45713" rtlCol="0" anchor="b"/>
          <a:lstStyle>
            <a:lvl1pPr algn="r">
              <a:defRPr sz="1200"/>
            </a:lvl1pPr>
          </a:lstStyle>
          <a:p>
            <a:fld id="{470B7392-A933-4A85-81A0-FBA2B3B71538}" type="slidenum">
              <a:rPr lang="en-CA" smtClean="0"/>
              <a:t>‹#›</a:t>
            </a:fld>
            <a:endParaRPr lang="en-CA"/>
          </a:p>
        </p:txBody>
      </p:sp>
    </p:spTree>
    <p:extLst>
      <p:ext uri="{BB962C8B-B14F-4D97-AF65-F5344CB8AC3E}">
        <p14:creationId xmlns:p14="http://schemas.microsoft.com/office/powerpoint/2010/main" val="1486058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9BE7B536-09FC-413B-89AC-3188E041EB2C}" type="datetimeFigureOut">
              <a:rPr lang="en-CA" smtClean="0"/>
              <a:pPr/>
              <a:t>10/18/2018</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CA"/>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64" tIns="46582" rIns="93164" bIns="4658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6C90B55D-4405-43FA-833E-6FA169BF2943}" type="slidenum">
              <a:rPr lang="en-CA" smtClean="0"/>
              <a:pPr/>
              <a:t>‹#›</a:t>
            </a:fld>
            <a:endParaRPr lang="en-CA"/>
          </a:p>
        </p:txBody>
      </p:sp>
    </p:spTree>
    <p:extLst>
      <p:ext uri="{BB962C8B-B14F-4D97-AF65-F5344CB8AC3E}">
        <p14:creationId xmlns:p14="http://schemas.microsoft.com/office/powerpoint/2010/main" val="3727327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solidFill>
                  <a:prstClr val="black"/>
                </a:solidFill>
              </a:rPr>
              <a:pPr/>
              <a:t>1</a:t>
            </a:fld>
            <a:endParaRPr lang="en-CA" dirty="0">
              <a:solidFill>
                <a:prstClr val="black"/>
              </a:solidFill>
            </a:endParaRPr>
          </a:p>
        </p:txBody>
      </p:sp>
    </p:spTree>
    <p:extLst>
      <p:ext uri="{BB962C8B-B14F-4D97-AF65-F5344CB8AC3E}">
        <p14:creationId xmlns:p14="http://schemas.microsoft.com/office/powerpoint/2010/main" val="1623849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A0AA00CD-2881-44B1-B79E-7AEDBD6B0BBF}" type="slidenum">
              <a:rPr lang="en-CA" smtClean="0">
                <a:solidFill>
                  <a:prstClr val="black"/>
                </a:solidFill>
              </a:rPr>
              <a:pPr/>
              <a:t>27</a:t>
            </a:fld>
            <a:endParaRPr lang="en-CA">
              <a:solidFill>
                <a:prstClr val="black"/>
              </a:solidFill>
            </a:endParaRPr>
          </a:p>
        </p:txBody>
      </p:sp>
    </p:spTree>
    <p:extLst>
      <p:ext uri="{BB962C8B-B14F-4D97-AF65-F5344CB8AC3E}">
        <p14:creationId xmlns:p14="http://schemas.microsoft.com/office/powerpoint/2010/main" val="273652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CA" dirty="0" smtClean="0"/>
              <a:t>Total interest</a:t>
            </a:r>
          </a:p>
          <a:p>
            <a:pPr marL="174708" indent="-174708">
              <a:buFontTx/>
              <a:buChar char="-"/>
            </a:pPr>
            <a:r>
              <a:rPr lang="en-CA" dirty="0" smtClean="0"/>
              <a:t>Alternative</a:t>
            </a:r>
            <a:r>
              <a:rPr lang="en-CA" baseline="0" dirty="0" smtClean="0"/>
              <a:t> to pay for conservation costs, or a portion thereof, from taxes (for example, low-income and First Nations programs)</a:t>
            </a:r>
          </a:p>
          <a:p>
            <a:pPr marL="174708" indent="-174708">
              <a:buFontTx/>
              <a:buChar char="-"/>
            </a:pPr>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88</a:t>
            </a:fld>
            <a:endParaRPr lang="en-CA"/>
          </a:p>
        </p:txBody>
      </p:sp>
    </p:spTree>
    <p:extLst>
      <p:ext uri="{BB962C8B-B14F-4D97-AF65-F5344CB8AC3E}">
        <p14:creationId xmlns:p14="http://schemas.microsoft.com/office/powerpoint/2010/main" val="23169355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374775"/>
          </a:xfrm>
          <a:noFill/>
        </p:spPr>
        <p:txBody>
          <a:bodyPr>
            <a:normAutofit/>
          </a:bodyPr>
          <a:lstStyle>
            <a:lvl1pPr algn="ctr">
              <a:defRPr sz="28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1800" b="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dirty="0"/>
          </a:p>
        </p:txBody>
      </p:sp>
      <p:sp>
        <p:nvSpPr>
          <p:cNvPr id="7" name="Rectangle 6"/>
          <p:cNvSpPr/>
          <p:nvPr userDrawn="1"/>
        </p:nvSpPr>
        <p:spPr>
          <a:xfrm>
            <a:off x="472440" y="1435608"/>
            <a:ext cx="8138160" cy="3657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userDrawn="1"/>
        </p:nvSpPr>
        <p:spPr>
          <a:xfrm>
            <a:off x="472440" y="1371600"/>
            <a:ext cx="8138160" cy="365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5175" y="416580"/>
            <a:ext cx="1959425" cy="914400"/>
          </a:xfrm>
          <a:prstGeom prst="rect">
            <a:avLst/>
          </a:prstGeom>
        </p:spPr>
      </p:pic>
      <p:sp>
        <p:nvSpPr>
          <p:cNvPr id="5" name="TextBox 4"/>
          <p:cNvSpPr txBox="1"/>
          <p:nvPr userDrawn="1"/>
        </p:nvSpPr>
        <p:spPr>
          <a:xfrm>
            <a:off x="7239000" y="899426"/>
            <a:ext cx="1409700" cy="400110"/>
          </a:xfrm>
          <a:prstGeom prst="rect">
            <a:avLst/>
          </a:prstGeom>
          <a:noFill/>
        </p:spPr>
        <p:txBody>
          <a:bodyPr wrap="square" rtlCol="0">
            <a:spAutoFit/>
          </a:bodyPr>
          <a:lstStyle/>
          <a:p>
            <a:r>
              <a:rPr lang="en-CA" sz="2000" b="1" dirty="0" smtClean="0">
                <a:latin typeface="Verdana" panose="020B0604030504040204" pitchFamily="34" charset="0"/>
                <a:ea typeface="Verdana" panose="020B0604030504040204" pitchFamily="34" charset="0"/>
                <a:cs typeface="Verdana" panose="020B0604030504040204" pitchFamily="34" charset="0"/>
              </a:rPr>
              <a:t>ENERGY</a:t>
            </a:r>
            <a:endParaRPr lang="en-CA" sz="20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p:cNvSpPr/>
          <p:nvPr userDrawn="1"/>
        </p:nvSpPr>
        <p:spPr>
          <a:xfrm>
            <a:off x="6602860" y="713601"/>
            <a:ext cx="1410964" cy="276999"/>
          </a:xfrm>
          <a:prstGeom prst="rect">
            <a:avLst/>
          </a:prstGeom>
        </p:spPr>
        <p:txBody>
          <a:bodyPr wrap="none">
            <a:spAutoFit/>
          </a:bodyPr>
          <a:lstStyle/>
          <a:p>
            <a:r>
              <a:rPr lang="en-CA" sz="1200" b="1" dirty="0" smtClean="0">
                <a:latin typeface="Verdana" panose="020B0604030504040204" pitchFamily="34" charset="0"/>
                <a:ea typeface="Verdana" panose="020B0604030504040204" pitchFamily="34" charset="0"/>
                <a:cs typeface="Verdana" panose="020B0604030504040204" pitchFamily="34" charset="0"/>
              </a:rPr>
              <a:t>MINISTRY OF </a:t>
            </a:r>
            <a:endParaRPr lang="en-CA"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6533545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31520"/>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Content Placeholder 2"/>
          <p:cNvSpPr>
            <a:spLocks noGrp="1"/>
          </p:cNvSpPr>
          <p:nvPr>
            <p:ph idx="1"/>
          </p:nvPr>
        </p:nvSpPr>
        <p:spPr>
          <a:xfrm>
            <a:off x="457200" y="1219200"/>
            <a:ext cx="8280000" cy="4953000"/>
          </a:xfrm>
        </p:spPr>
        <p:txBody>
          <a:bodyPr/>
          <a:lstStyle>
            <a:lvl1pPr>
              <a:spcBef>
                <a:spcPts val="400"/>
              </a:spcBef>
              <a:defRPr>
                <a:latin typeface="Verdana" panose="020B0604030504040204" pitchFamily="34" charset="0"/>
                <a:ea typeface="Verdana" panose="020B0604030504040204" pitchFamily="34" charset="0"/>
                <a:cs typeface="Verdana" panose="020B0604030504040204" pitchFamily="34" charset="0"/>
              </a:defRPr>
            </a:lvl1pPr>
            <a:lvl2pPr marL="742950" indent="-285750">
              <a:spcBef>
                <a:spcPts val="400"/>
              </a:spcBef>
              <a:buSzPct val="1000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2pPr>
            <a:lvl3pPr>
              <a:spcBef>
                <a:spcPts val="400"/>
              </a:spcBef>
              <a:defRPr>
                <a:latin typeface="Verdana" panose="020B0604030504040204" pitchFamily="34" charset="0"/>
                <a:ea typeface="Verdana" panose="020B0604030504040204" pitchFamily="34" charset="0"/>
                <a:cs typeface="Verdana" panose="020B0604030504040204" pitchFamily="34" charset="0"/>
              </a:defRPr>
            </a:lvl3pPr>
          </a:lstStyle>
          <a:p>
            <a:pPr lvl="0"/>
            <a:r>
              <a:rPr lang="en-US" smtClean="0"/>
              <a:t>Click to edit Master text styles</a:t>
            </a:r>
          </a:p>
          <a:p>
            <a:pPr lvl="1"/>
            <a:r>
              <a:rPr lang="en-US" smtClean="0"/>
              <a:t>Second level</a:t>
            </a:r>
          </a:p>
          <a:p>
            <a:pPr lvl="2"/>
            <a:r>
              <a:rPr lang="en-US" smtClean="0"/>
              <a:t>Third level</a:t>
            </a:r>
          </a:p>
        </p:txBody>
      </p:sp>
      <p:sp>
        <p:nvSpPr>
          <p:cNvPr id="8" name="AutoShape 1"/>
          <p:cNvSpPr>
            <a:spLocks/>
          </p:cNvSpPr>
          <p:nvPr userDrawn="1"/>
        </p:nvSpPr>
        <p:spPr bwMode="auto">
          <a:xfrm>
            <a:off x="7308304" y="74613"/>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719484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0"/>
            <a:ext cx="7680960" cy="1133475"/>
          </a:xfrm>
          <a:ln>
            <a:solidFill>
              <a:schemeClr val="bg1">
                <a:lumMod val="50000"/>
              </a:schemeClr>
            </a:solidFill>
          </a:ln>
        </p:spPr>
        <p:txBody>
          <a:bodyPr anchor="ctr">
            <a:normAutofit/>
          </a:bodyPr>
          <a:lstStyle>
            <a:lvl1pPr algn="l">
              <a:defRPr sz="2400" b="1" cap="none"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Text Placeholder 2"/>
          <p:cNvSpPr>
            <a:spLocks noGrp="1"/>
          </p:cNvSpPr>
          <p:nvPr>
            <p:ph type="body" idx="1"/>
          </p:nvPr>
        </p:nvSpPr>
        <p:spPr>
          <a:xfrm>
            <a:off x="777240" y="3505200"/>
            <a:ext cx="7680960" cy="1500187"/>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0258681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3192" y="381000"/>
            <a:ext cx="8311896" cy="859536"/>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6" name="AutoShape 1"/>
          <p:cNvSpPr>
            <a:spLocks/>
          </p:cNvSpPr>
          <p:nvPr userDrawn="1"/>
        </p:nvSpPr>
        <p:spPr bwMode="auto">
          <a:xfrm>
            <a:off x="7308304" y="76200"/>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2241319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4048"/>
            <a:ext cx="8280000" cy="731520"/>
          </a:xfrm>
          <a:prstGeom prst="rect">
            <a:avLst/>
          </a:prstGeom>
          <a:solidFill>
            <a:schemeClr val="accent3">
              <a:lumMod val="40000"/>
              <a:lumOff val="60000"/>
            </a:schemeClr>
          </a:solidFill>
        </p:spPr>
        <p:txBody>
          <a:bodyPr vert="horz" lIns="91440" tIns="45720" rIns="91440" bIns="45720" rtlCol="0" anchor="ctr">
            <a:noAutofit/>
          </a:bodyPr>
          <a:lstStyle/>
          <a:p>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Verdana Size 20 In 2cm High Box </a:t>
            </a:r>
            <a:b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Two Rows Of Text Fit</a:t>
            </a:r>
            <a:endParaRPr lang="en-CA" dirty="0"/>
          </a:p>
        </p:txBody>
      </p:sp>
      <p:sp>
        <p:nvSpPr>
          <p:cNvPr id="3" name="Text Placeholder 2"/>
          <p:cNvSpPr>
            <a:spLocks noGrp="1"/>
          </p:cNvSpPr>
          <p:nvPr>
            <p:ph type="body" idx="1"/>
          </p:nvPr>
        </p:nvSpPr>
        <p:spPr>
          <a:xfrm>
            <a:off x="457200" y="1219200"/>
            <a:ext cx="82800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44" y="6309360"/>
            <a:ext cx="1175656" cy="548640"/>
          </a:xfrm>
          <a:prstGeom prst="rect">
            <a:avLst/>
          </a:prstGeom>
        </p:spPr>
      </p:pic>
      <p:sp>
        <p:nvSpPr>
          <p:cNvPr id="4" name="TextBox 3"/>
          <p:cNvSpPr txBox="1"/>
          <p:nvPr/>
        </p:nvSpPr>
        <p:spPr>
          <a:xfrm>
            <a:off x="6934200" y="6428601"/>
            <a:ext cx="2133600" cy="276999"/>
          </a:xfrm>
          <a:prstGeom prst="rect">
            <a:avLst/>
          </a:prstGeom>
          <a:noFill/>
        </p:spPr>
        <p:txBody>
          <a:bodyPr wrap="square" rtlCol="0">
            <a:spAutoFit/>
          </a:bodyPr>
          <a:lstStyle/>
          <a:p>
            <a:pPr algn="r"/>
            <a:r>
              <a:rPr lang="en-CA" sz="1200" b="1" baseline="24000" dirty="0" smtClean="0">
                <a:latin typeface="Verdana" panose="020B0604030504040204" pitchFamily="34" charset="0"/>
                <a:ea typeface="Verdana" panose="020B0604030504040204" pitchFamily="34" charset="0"/>
                <a:cs typeface="Verdana" panose="020B0604030504040204" pitchFamily="34" charset="0"/>
              </a:rPr>
              <a:t>MINISTRY OF </a:t>
            </a:r>
            <a:r>
              <a:rPr lang="en-CA" sz="1200" b="1" baseline="0" dirty="0" smtClean="0">
                <a:latin typeface="Verdana" panose="020B0604030504040204" pitchFamily="34" charset="0"/>
                <a:ea typeface="Verdana" panose="020B0604030504040204" pitchFamily="34" charset="0"/>
                <a:cs typeface="Verdana" panose="020B0604030504040204" pitchFamily="34" charset="0"/>
              </a:rPr>
              <a:t>ENERGY</a:t>
            </a:r>
            <a:endParaRPr lang="en-CA" sz="1200" b="1" dirty="0">
              <a:latin typeface="Verdana" panose="020B0604030504040204" pitchFamily="34" charset="0"/>
              <a:ea typeface="Verdana" panose="020B0604030504040204" pitchFamily="34" charset="0"/>
              <a:cs typeface="Verdana" panose="020B0604030504040204" pitchFamily="34" charset="0"/>
            </a:endParaRPr>
          </a:p>
        </p:txBody>
      </p:sp>
      <p:cxnSp>
        <p:nvCxnSpPr>
          <p:cNvPr id="7" name="Straight Connector 6"/>
          <p:cNvCxnSpPr/>
          <p:nvPr/>
        </p:nvCxnSpPr>
        <p:spPr bwMode="auto">
          <a:xfrm>
            <a:off x="75376" y="6324600"/>
            <a:ext cx="8961120" cy="0"/>
          </a:xfrm>
          <a:prstGeom prst="line">
            <a:avLst/>
          </a:prstGeom>
          <a:ln w="12700">
            <a:gradFill flip="none" rotWithShape="1">
              <a:gsLst>
                <a:gs pos="53000">
                  <a:schemeClr val="tx1">
                    <a:lumMod val="75000"/>
                    <a:lumOff val="25000"/>
                  </a:schemeClr>
                </a:gs>
                <a:gs pos="73000">
                  <a:srgbClr val="00B050"/>
                </a:gs>
                <a:gs pos="84000">
                  <a:srgbClr val="92D050"/>
                </a:gs>
                <a:gs pos="94000">
                  <a:schemeClr val="accent1">
                    <a:lumMod val="60000"/>
                    <a:lumOff val="40000"/>
                  </a:schemeClr>
                </a:gs>
              </a:gsLst>
              <a:lin ang="0" scaled="1"/>
              <a:tileRect/>
            </a:gra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 name="Rectangle 3"/>
          <p:cNvSpPr>
            <a:spLocks noChangeArrowheads="1"/>
          </p:cNvSpPr>
          <p:nvPr/>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370182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Lst>
  <p:timing>
    <p:tnLst>
      <p:par>
        <p:cTn id="1" dur="indefinite" restart="never" nodeType="tmRoot"/>
      </p:par>
    </p:tnLst>
  </p:timing>
  <p:txStyles>
    <p:titleStyle>
      <a:lvl1pPr algn="l" defTabSz="914400" rtl="0" eaLnBrk="1" latinLnBrk="0" hangingPunct="1">
        <a:spcBef>
          <a:spcPct val="0"/>
        </a:spcBef>
        <a:buNone/>
        <a:defRPr sz="2000" kern="1200">
          <a:solidFill>
            <a:schemeClr val="tx1"/>
          </a:solidFill>
          <a:latin typeface="+mj-lt"/>
          <a:ea typeface="+mj-ea"/>
          <a:cs typeface="+mj-cs"/>
        </a:defRPr>
      </a:lvl1pPr>
    </p:titleStyle>
    <p:bodyStyle>
      <a:lvl1pPr marL="280988" indent="-280988" algn="l" defTabSz="914400" rtl="0" eaLnBrk="1" latinLnBrk="0" hangingPunct="1">
        <a:spcBef>
          <a:spcPct val="200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 Id="rId4" Type="http://schemas.openxmlformats.org/officeDocument/2006/relationships/chart" Target="../charts/char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966825"/>
            <a:ext cx="8280920" cy="1931243"/>
          </a:xfrm>
        </p:spPr>
        <p:txBody>
          <a:bodyPr>
            <a:noAutofit/>
          </a:bodyPr>
          <a:lstStyle/>
          <a:p>
            <a:pPr algn="l"/>
            <a:r>
              <a:rPr lang="en-CA" b="0" dirty="0" smtClean="0">
                <a:latin typeface="Arial" panose="020B0604020202020204" pitchFamily="34" charset="0"/>
                <a:cs typeface="Arial" panose="020B0604020202020204" pitchFamily="34" charset="0"/>
              </a:rPr>
              <a:t>Rate Mitigation Plan Options</a:t>
            </a:r>
            <a:endParaRPr lang="en-US" b="0" dirty="0" smtClean="0">
              <a:latin typeface="Arial" panose="020B0604020202020204" pitchFamily="34" charset="0"/>
              <a:cs typeface="Arial" panose="020B0604020202020204" pitchFamily="34" charset="0"/>
            </a:endParaRPr>
          </a:p>
          <a:p>
            <a:pPr algn="l"/>
            <a:endParaRPr lang="en-US" sz="2400" b="0" dirty="0">
              <a:latin typeface="Arial" panose="020B0604020202020204" pitchFamily="34" charset="0"/>
              <a:cs typeface="Arial" panose="020B0604020202020204" pitchFamily="34" charset="0"/>
            </a:endParaRPr>
          </a:p>
          <a:p>
            <a:pPr algn="l"/>
            <a:r>
              <a:rPr lang="en-US" sz="2400" b="0" dirty="0" smtClean="0">
                <a:latin typeface="Arial" panose="020B0604020202020204" pitchFamily="34" charset="0"/>
                <a:cs typeface="Arial" panose="020B0604020202020204" pitchFamily="34" charset="0"/>
              </a:rPr>
              <a:t>Working Draft</a:t>
            </a:r>
            <a:r>
              <a:rPr lang="en-CA" sz="2400" b="0" dirty="0" smtClean="0">
                <a:latin typeface="Arial" panose="020B0604020202020204" pitchFamily="34" charset="0"/>
                <a:cs typeface="Arial" panose="020B0604020202020204" pitchFamily="34" charset="0"/>
              </a:rPr>
              <a:t/>
            </a:r>
            <a:br>
              <a:rPr lang="en-CA" sz="2400" b="0" dirty="0" smtClean="0">
                <a:latin typeface="Arial" panose="020B0604020202020204" pitchFamily="34" charset="0"/>
                <a:cs typeface="Arial" panose="020B0604020202020204" pitchFamily="34" charset="0"/>
              </a:rPr>
            </a:br>
            <a:endParaRPr lang="en-CA" sz="2400" b="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611560" y="3717032"/>
            <a:ext cx="6400800" cy="2667000"/>
          </a:xfrm>
        </p:spPr>
        <p:txBody>
          <a:bodyPr>
            <a:noAutofit/>
          </a:bodyPr>
          <a:lstStyle/>
          <a:p>
            <a:pPr algn="l"/>
            <a:endParaRPr lang="en-CA" dirty="0" smtClean="0">
              <a:solidFill>
                <a:schemeClr val="tx1"/>
              </a:solidFill>
              <a:latin typeface="Arial" panose="020B0604020202020204" pitchFamily="34" charset="0"/>
              <a:cs typeface="Arial" panose="020B0604020202020204" pitchFamily="34" charset="0"/>
            </a:endParaRPr>
          </a:p>
          <a:p>
            <a:pPr algn="l"/>
            <a:endParaRPr lang="en-CA" dirty="0" smtClean="0">
              <a:solidFill>
                <a:schemeClr val="tx1"/>
              </a:solidFill>
              <a:latin typeface="Arial" panose="020B0604020202020204" pitchFamily="34" charset="0"/>
              <a:cs typeface="Arial" panose="020B0604020202020204" pitchFamily="34" charset="0"/>
            </a:endParaRPr>
          </a:p>
          <a:p>
            <a:pPr algn="l"/>
            <a:r>
              <a:rPr lang="en-CA" dirty="0" smtClean="0">
                <a:solidFill>
                  <a:schemeClr val="tx1"/>
                </a:solidFill>
                <a:latin typeface="Arial" panose="020B0604020202020204" pitchFamily="34" charset="0"/>
                <a:cs typeface="Arial" panose="020B0604020202020204" pitchFamily="34" charset="0"/>
              </a:rPr>
              <a:t>February 1, 2017</a:t>
            </a:r>
          </a:p>
          <a:p>
            <a:pPr algn="l"/>
            <a:endParaRPr lang="en-CA" dirty="0" smtClean="0">
              <a:solidFill>
                <a:schemeClr val="tx1"/>
              </a:solidFill>
              <a:latin typeface="Arial" panose="020B0604020202020204" pitchFamily="34" charset="0"/>
              <a:cs typeface="Arial" panose="020B0604020202020204" pitchFamily="34" charset="0"/>
            </a:endParaRPr>
          </a:p>
          <a:p>
            <a:pPr algn="l"/>
            <a:endParaRPr lang="en-CA" dirty="0" smtClean="0">
              <a:solidFill>
                <a:schemeClr val="tx1"/>
              </a:solidFill>
              <a:latin typeface="Arial" panose="020B0604020202020204" pitchFamily="34" charset="0"/>
              <a:cs typeface="Arial" panose="020B0604020202020204" pitchFamily="34" charset="0"/>
            </a:endParaRPr>
          </a:p>
          <a:p>
            <a:pPr algn="l"/>
            <a:r>
              <a:rPr lang="en-CA" sz="1600" dirty="0" smtClean="0">
                <a:solidFill>
                  <a:schemeClr val="tx1"/>
                </a:solidFill>
                <a:latin typeface="Arial" panose="020B0604020202020204" pitchFamily="34" charset="0"/>
                <a:cs typeface="Arial" panose="020B0604020202020204" pitchFamily="34" charset="0"/>
              </a:rPr>
              <a:t>CONFIDENTIAL DRAFT</a:t>
            </a:r>
          </a:p>
          <a:p>
            <a:pPr algn="l"/>
            <a:endParaRPr lang="en-CA" sz="2400"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31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ext uri="{D42A27DB-BD31-4B8C-83A1-F6EECF244321}">
                <p14:modId xmlns:p14="http://schemas.microsoft.com/office/powerpoint/2010/main" val="3905561666"/>
              </p:ext>
            </p:extLst>
          </p:nvPr>
        </p:nvGraphicFramePr>
        <p:xfrm>
          <a:off x="173723" y="1993852"/>
          <a:ext cx="8574741" cy="3667396"/>
        </p:xfrm>
        <a:graphic>
          <a:graphicData uri="http://schemas.openxmlformats.org/drawingml/2006/chart">
            <c:chart xmlns:c="http://schemas.openxmlformats.org/drawingml/2006/chart" xmlns:r="http://schemas.openxmlformats.org/officeDocument/2006/relationships" r:id="rId2"/>
          </a:graphicData>
        </a:graphic>
      </p:graphicFrame>
      <p:sp>
        <p:nvSpPr>
          <p:cNvPr id="5" name="Content Placeholder 5"/>
          <p:cNvSpPr>
            <a:spLocks noGrp="1"/>
          </p:cNvSpPr>
          <p:nvPr>
            <p:ph sz="quarter" idx="4294967295"/>
          </p:nvPr>
        </p:nvSpPr>
        <p:spPr>
          <a:xfrm>
            <a:off x="539552" y="1196752"/>
            <a:ext cx="8352928" cy="720080"/>
          </a:xfrm>
          <a:prstGeom prst="rect">
            <a:avLst/>
          </a:prstGeom>
        </p:spPr>
        <p:txBody>
          <a:bodyPr>
            <a:noAutofit/>
          </a:bodyPr>
          <a:lstStyle/>
          <a:p>
            <a:pPr marL="285750" lvl="1">
              <a:spcBef>
                <a:spcPts val="3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In this option, the starting GA payment from all ratepayers in 2017 is lowered by $1.1 billion (green line) and $1.4 billion (red line), ratepayer payments </a:t>
            </a:r>
            <a:r>
              <a:rPr lang="en-CA" sz="1100" i="1" dirty="0" smtClean="0">
                <a:latin typeface="Arial" panose="020B0604020202020204" pitchFamily="34" charset="0"/>
                <a:cs typeface="Arial" panose="020B0604020202020204" pitchFamily="34" charset="0"/>
              </a:rPr>
              <a:t>decrease </a:t>
            </a:r>
            <a:r>
              <a:rPr lang="en-CA" sz="1100" dirty="0" smtClean="0">
                <a:latin typeface="Arial" panose="020B0604020202020204" pitchFamily="34" charset="0"/>
                <a:cs typeface="Arial" panose="020B0604020202020204" pitchFamily="34" charset="0"/>
              </a:rPr>
              <a:t> in the short term to keep residential bills relatively flat, then increases at 3% each year –</a:t>
            </a:r>
            <a:r>
              <a:rPr lang="en-CA" sz="1100" dirty="0">
                <a:latin typeface="Arial" panose="020B0604020202020204" pitchFamily="34" charset="0"/>
                <a:cs typeface="Arial" panose="020B0604020202020204" pitchFamily="34" charset="0"/>
              </a:rPr>
              <a:t> </a:t>
            </a:r>
            <a:r>
              <a:rPr lang="en-CA" sz="1100" dirty="0" smtClean="0">
                <a:latin typeface="Arial" panose="020B0604020202020204" pitchFamily="34" charset="0"/>
                <a:cs typeface="Arial" panose="020B0604020202020204" pitchFamily="34" charset="0"/>
              </a:rPr>
              <a:t>up to a maximum of $2 billion above the true cost of GA – until the borrowed money is paid back over a 25 and 30 year financing period respectively.</a:t>
            </a:r>
            <a:endParaRPr lang="en-CA" sz="14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457200" y="381000"/>
            <a:ext cx="8507288" cy="731520"/>
          </a:xfrm>
        </p:spPr>
        <p:txBody>
          <a:bodyPr>
            <a:noAutofit/>
          </a:bodyPr>
          <a:lstStyle/>
          <a:p>
            <a:r>
              <a:rPr lang="en-CA" sz="2400" b="0" dirty="0" smtClean="0">
                <a:latin typeface="Arial" panose="020B0604020202020204" pitchFamily="34" charset="0"/>
                <a:cs typeface="Arial" panose="020B0604020202020204" pitchFamily="34" charset="0"/>
              </a:rPr>
              <a:t>1. GA Smoothing with Delayed Increase in Payments – Impact on Residential Electricity Bills (Moderate)</a:t>
            </a:r>
            <a:endParaRPr lang="en-CA" sz="2400" b="0" dirty="0"/>
          </a:p>
        </p:txBody>
      </p:sp>
      <p:sp>
        <p:nvSpPr>
          <p:cNvPr id="4" name="TextBox 3"/>
          <p:cNvSpPr txBox="1"/>
          <p:nvPr/>
        </p:nvSpPr>
        <p:spPr>
          <a:xfrm>
            <a:off x="179512" y="5662989"/>
            <a:ext cx="8712968" cy="646331"/>
          </a:xfrm>
          <a:prstGeom prst="rect">
            <a:avLst/>
          </a:prstGeom>
          <a:noFill/>
        </p:spPr>
        <p:txBody>
          <a:bodyPr wrap="square" rtlCol="0">
            <a:spAutoFit/>
          </a:bodyPr>
          <a:lstStyle/>
          <a:p>
            <a:pPr lvl="1" indent="-171450">
              <a:spcBef>
                <a:spcPts val="6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By </a:t>
            </a:r>
            <a:r>
              <a:rPr lang="en-CA" sz="1200" b="1" dirty="0" smtClean="0">
                <a:latin typeface="Arial" panose="020B0604020202020204" pitchFamily="34" charset="0"/>
                <a:cs typeface="Arial" panose="020B0604020202020204" pitchFamily="34" charset="0"/>
              </a:rPr>
              <a:t>borrowing up to $19-$23 billion</a:t>
            </a:r>
            <a:r>
              <a:rPr lang="en-CA" sz="1200" dirty="0" smtClean="0">
                <a:latin typeface="Arial" panose="020B0604020202020204" pitchFamily="34" charset="0"/>
                <a:cs typeface="Arial" panose="020B0604020202020204" pitchFamily="34" charset="0"/>
              </a:rPr>
              <a:t>, this scenario results in </a:t>
            </a:r>
            <a:r>
              <a:rPr lang="en-CA" sz="1200" b="1" dirty="0" smtClean="0">
                <a:latin typeface="Arial" panose="020B0604020202020204" pitchFamily="34" charset="0"/>
                <a:cs typeface="Arial" panose="020B0604020202020204" pitchFamily="34" charset="0"/>
              </a:rPr>
              <a:t>a short-term residential electricity cost reduction of up to $19-$21/month</a:t>
            </a:r>
            <a:r>
              <a:rPr lang="en-CA" sz="1200" dirty="0" smtClean="0">
                <a:latin typeface="Arial" panose="020B0604020202020204" pitchFamily="34" charset="0"/>
                <a:cs typeface="Arial" panose="020B0604020202020204" pitchFamily="34" charset="0"/>
              </a:rPr>
              <a:t> at the cost of </a:t>
            </a:r>
            <a:r>
              <a:rPr lang="en-CA" sz="1200" b="1" dirty="0" smtClean="0">
                <a:latin typeface="Arial" panose="020B0604020202020204" pitchFamily="34" charset="0"/>
                <a:cs typeface="Arial" panose="020B0604020202020204" pitchFamily="34" charset="0"/>
              </a:rPr>
              <a:t>increased future electricity bills over 14-19 years of up to $11/month</a:t>
            </a:r>
            <a:r>
              <a:rPr lang="en-CA" sz="1200" dirty="0" smtClean="0">
                <a:latin typeface="Arial" panose="020B0604020202020204" pitchFamily="34" charset="0"/>
                <a:cs typeface="Arial" panose="020B0604020202020204" pitchFamily="34" charset="0"/>
              </a:rPr>
              <a:t> above the true cost of electricity production.</a:t>
            </a:r>
          </a:p>
        </p:txBody>
      </p:sp>
      <p:cxnSp>
        <p:nvCxnSpPr>
          <p:cNvPr id="8" name="Straight Arrow Connector 7"/>
          <p:cNvCxnSpPr/>
          <p:nvPr/>
        </p:nvCxnSpPr>
        <p:spPr>
          <a:xfrm>
            <a:off x="2678364" y="3188237"/>
            <a:ext cx="542" cy="322110"/>
          </a:xfrm>
          <a:prstGeom prst="straightConnector1">
            <a:avLst/>
          </a:prstGeom>
          <a:ln w="1905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699792" y="3339867"/>
            <a:ext cx="360387" cy="26613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411761" y="3697796"/>
            <a:ext cx="2154757" cy="276999"/>
          </a:xfrm>
          <a:prstGeom prst="rect">
            <a:avLst/>
          </a:prstGeom>
          <a:solidFill>
            <a:schemeClr val="bg1"/>
          </a:solidFill>
          <a:ln w="28575">
            <a:solidFill>
              <a:schemeClr val="accent1"/>
            </a:solidFill>
          </a:ln>
        </p:spPr>
        <p:txBody>
          <a:bodyPr wrap="none" rtlCol="0">
            <a:spAutoFit/>
          </a:bodyPr>
          <a:lstStyle/>
          <a:p>
            <a:pPr algn="ctr"/>
            <a:r>
              <a:rPr lang="en-CA" sz="1200" dirty="0" smtClean="0"/>
              <a:t>$19-$21/month decrease</a:t>
            </a:r>
            <a:endParaRPr lang="en-CA" sz="1200" dirty="0"/>
          </a:p>
        </p:txBody>
      </p:sp>
      <p:cxnSp>
        <p:nvCxnSpPr>
          <p:cNvPr id="11" name="Straight Arrow Connector 10"/>
          <p:cNvCxnSpPr/>
          <p:nvPr/>
        </p:nvCxnSpPr>
        <p:spPr>
          <a:xfrm>
            <a:off x="6660232" y="2557997"/>
            <a:ext cx="0" cy="131687"/>
          </a:xfrm>
          <a:prstGeom prst="straightConnector1">
            <a:avLst/>
          </a:prstGeom>
          <a:ln w="190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6228183" y="2623840"/>
            <a:ext cx="360041" cy="42588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329977" y="3121732"/>
            <a:ext cx="1824538" cy="276999"/>
          </a:xfrm>
          <a:prstGeom prst="rect">
            <a:avLst/>
          </a:prstGeom>
          <a:solidFill>
            <a:schemeClr val="bg1"/>
          </a:solidFill>
          <a:ln w="19050">
            <a:solidFill>
              <a:srgbClr val="FF0000"/>
            </a:solidFill>
          </a:ln>
        </p:spPr>
        <p:txBody>
          <a:bodyPr wrap="none" rtlCol="0">
            <a:spAutoFit/>
          </a:bodyPr>
          <a:lstStyle/>
          <a:p>
            <a:pPr algn="ctr"/>
            <a:r>
              <a:rPr lang="en-CA" sz="1200" dirty="0" smtClean="0"/>
              <a:t>$11/month pressure</a:t>
            </a:r>
            <a:endParaRPr lang="en-CA" sz="1200" dirty="0"/>
          </a:p>
        </p:txBody>
      </p:sp>
    </p:spTree>
    <p:extLst>
      <p:ext uri="{BB962C8B-B14F-4D97-AF65-F5344CB8AC3E}">
        <p14:creationId xmlns:p14="http://schemas.microsoft.com/office/powerpoint/2010/main" val="1742524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1. GA Smoothing – Implementation Approach (New Entity)</a:t>
            </a:r>
            <a:endParaRPr lang="en-CA" sz="2400" dirty="0"/>
          </a:p>
        </p:txBody>
      </p:sp>
      <p:sp>
        <p:nvSpPr>
          <p:cNvPr id="3" name="Content Placeholder 2"/>
          <p:cNvSpPr>
            <a:spLocks noGrp="1"/>
          </p:cNvSpPr>
          <p:nvPr>
            <p:ph idx="1"/>
          </p:nvPr>
        </p:nvSpPr>
        <p:spPr>
          <a:xfrm>
            <a:off x="467544" y="1124744"/>
            <a:ext cx="8280000" cy="720080"/>
          </a:xfrm>
        </p:spPr>
        <p:txBody>
          <a:bodyPr>
            <a:noAutofit/>
          </a:bodyPr>
          <a:lstStyle/>
          <a:p>
            <a:r>
              <a:rPr lang="en-CA" sz="1400" dirty="0" smtClean="0">
                <a:latin typeface="Arial" panose="020B0604020202020204" pitchFamily="34" charset="0"/>
                <a:cs typeface="Arial" pitchFamily="34" charset="0"/>
              </a:rPr>
              <a:t>The </a:t>
            </a:r>
            <a:r>
              <a:rPr lang="en-CA" sz="1400" dirty="0">
                <a:latin typeface="Arial" panose="020B0604020202020204" pitchFamily="34" charset="0"/>
                <a:cs typeface="Arial" pitchFamily="34" charset="0"/>
              </a:rPr>
              <a:t>diagram outlines </a:t>
            </a:r>
            <a:r>
              <a:rPr lang="en-CA" sz="1400" dirty="0" smtClean="0">
                <a:latin typeface="Arial" panose="020B0604020202020204" pitchFamily="34" charset="0"/>
                <a:cs typeface="Arial" pitchFamily="34" charset="0"/>
              </a:rPr>
              <a:t>a implementation approach that includes a new entity which would hold the debt and the receivable from ratepayers </a:t>
            </a:r>
            <a:endParaRPr lang="en-CA" sz="1400" dirty="0">
              <a:latin typeface="Arial" panose="020B0604020202020204" pitchFamily="34" charset="0"/>
              <a:cs typeface="Arial" pitchFamily="34" charset="0"/>
            </a:endParaRPr>
          </a:p>
        </p:txBody>
      </p:sp>
      <p:sp>
        <p:nvSpPr>
          <p:cNvPr id="41" name="Content Placeholder 2"/>
          <p:cNvSpPr txBox="1">
            <a:spLocks/>
          </p:cNvSpPr>
          <p:nvPr/>
        </p:nvSpPr>
        <p:spPr>
          <a:xfrm>
            <a:off x="4492292" y="1575830"/>
            <a:ext cx="4328180" cy="4680520"/>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1pPr>
            <a:lvl2pPr marL="742950" indent="-285750" algn="l" defTabSz="914400" rtl="0" eaLnBrk="1" latinLnBrk="0" hangingPunct="1">
              <a:spcBef>
                <a:spcPts val="4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spcBef>
                <a:spcPts val="400"/>
              </a:spcBef>
              <a:buFont typeface="Helvetica"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600"/>
              </a:spcBef>
              <a:spcAft>
                <a:spcPts val="600"/>
              </a:spcAft>
            </a:pPr>
            <a:r>
              <a:rPr lang="en-CA" sz="1250" dirty="0" smtClean="0">
                <a:latin typeface="Arial" panose="020B0604020202020204" pitchFamily="34" charset="0"/>
                <a:cs typeface="Arial" panose="020B0604020202020204" pitchFamily="34" charset="0"/>
              </a:rPr>
              <a:t>Electricity Consumers pay IESO a portion of the GA</a:t>
            </a:r>
            <a:r>
              <a:rPr lang="en-CA" sz="1250" dirty="0">
                <a:latin typeface="Arial" panose="020B0604020202020204" pitchFamily="34" charset="0"/>
                <a:cs typeface="Arial" panose="020B0604020202020204" pitchFamily="34" charset="0"/>
              </a:rPr>
              <a:t> </a:t>
            </a:r>
            <a:r>
              <a:rPr lang="en-CA" sz="1250" dirty="0" smtClean="0">
                <a:latin typeface="Arial" panose="020B0604020202020204" pitchFamily="34" charset="0"/>
                <a:cs typeface="Arial" panose="020B0604020202020204" pitchFamily="34" charset="0"/>
              </a:rPr>
              <a:t>in early years. In the future, consumers would pay all in-year GA costs and repay the New Entity. Customers will not see a change in the structure of their bills (costs should diminish in early years). </a:t>
            </a:r>
          </a:p>
          <a:p>
            <a:pPr>
              <a:spcBef>
                <a:spcPts val="600"/>
              </a:spcBef>
              <a:spcAft>
                <a:spcPts val="600"/>
              </a:spcAft>
            </a:pPr>
            <a:r>
              <a:rPr lang="en-CA" sz="1250" dirty="0" smtClean="0">
                <a:latin typeface="Arial" panose="020B0604020202020204" pitchFamily="34" charset="0"/>
                <a:cs typeface="Arial" panose="020B0604020202020204" pitchFamily="34" charset="0"/>
              </a:rPr>
              <a:t>The IESO pays generators (in early years), partially from consumers and partially financed by the New Entity. </a:t>
            </a:r>
            <a:r>
              <a:rPr lang="en-CA" sz="1250" b="1" dirty="0" smtClean="0">
                <a:solidFill>
                  <a:srgbClr val="00B050"/>
                </a:solidFill>
                <a:latin typeface="Arial" panose="020B0604020202020204" pitchFamily="34" charset="0"/>
                <a:cs typeface="Arial" panose="020B0604020202020204" pitchFamily="34" charset="0"/>
              </a:rPr>
              <a:t>(c)</a:t>
            </a:r>
            <a:r>
              <a:rPr lang="en-CA" sz="1250" dirty="0" smtClean="0">
                <a:latin typeface="Arial" panose="020B0604020202020204" pitchFamily="34" charset="0"/>
                <a:cs typeface="Arial" panose="020B0604020202020204" pitchFamily="34" charset="0"/>
              </a:rPr>
              <a:t> The IESO would provide collection services to New Entity under a service contract.</a:t>
            </a:r>
          </a:p>
          <a:p>
            <a:pPr>
              <a:spcBef>
                <a:spcPts val="600"/>
              </a:spcBef>
              <a:spcAft>
                <a:spcPts val="600"/>
              </a:spcAft>
            </a:pPr>
            <a:r>
              <a:rPr lang="en-CA" sz="1250" dirty="0" smtClean="0">
                <a:latin typeface="Arial" panose="020B0604020202020204" pitchFamily="34" charset="0"/>
                <a:cs typeface="Arial" panose="020B0604020202020204" pitchFamily="34" charset="0"/>
              </a:rPr>
              <a:t>The New Entity would fund part of the GA and </a:t>
            </a:r>
            <a:r>
              <a:rPr lang="en-CA" sz="1250" b="1" dirty="0" smtClean="0">
                <a:solidFill>
                  <a:srgbClr val="00B050"/>
                </a:solidFill>
                <a:latin typeface="Arial" panose="020B0604020202020204" pitchFamily="34" charset="0"/>
                <a:cs typeface="Arial" panose="020B0604020202020204" pitchFamily="34" charset="0"/>
              </a:rPr>
              <a:t>(a)</a:t>
            </a:r>
            <a:r>
              <a:rPr lang="en-CA" sz="1250" dirty="0" smtClean="0">
                <a:latin typeface="Arial" panose="020B0604020202020204" pitchFamily="34" charset="0"/>
                <a:cs typeface="Arial" panose="020B0604020202020204" pitchFamily="34" charset="0"/>
              </a:rPr>
              <a:t> would have a legislative right to recover the principle, interest and administrative costs from customers (settled via service agreement with IESO).</a:t>
            </a:r>
          </a:p>
          <a:p>
            <a:pPr>
              <a:spcBef>
                <a:spcPts val="600"/>
              </a:spcBef>
              <a:spcAft>
                <a:spcPts val="600"/>
              </a:spcAft>
            </a:pPr>
            <a:r>
              <a:rPr lang="en-CA" sz="1250" dirty="0" smtClean="0">
                <a:latin typeface="Arial" panose="020B0604020202020204" pitchFamily="34" charset="0"/>
                <a:cs typeface="Arial" panose="020B0604020202020204" pitchFamily="34" charset="0"/>
              </a:rPr>
              <a:t>The OFA or </a:t>
            </a:r>
            <a:r>
              <a:rPr lang="en-CA" sz="1250" dirty="0">
                <a:latin typeface="Arial" panose="020B0604020202020204" pitchFamily="34" charset="0"/>
                <a:cs typeface="Arial" panose="020B0604020202020204" pitchFamily="34" charset="0"/>
              </a:rPr>
              <a:t>a 3</a:t>
            </a:r>
            <a:r>
              <a:rPr lang="en-CA" sz="1250" baseline="30000" dirty="0">
                <a:latin typeface="Arial" panose="020B0604020202020204" pitchFamily="34" charset="0"/>
                <a:cs typeface="Arial" panose="020B0604020202020204" pitchFamily="34" charset="0"/>
              </a:rPr>
              <a:t>rd</a:t>
            </a:r>
            <a:r>
              <a:rPr lang="en-CA" sz="1250" dirty="0" smtClean="0">
                <a:latin typeface="Arial" panose="020B0604020202020204" pitchFamily="34" charset="0"/>
                <a:cs typeface="Arial" panose="020B0604020202020204" pitchFamily="34" charset="0"/>
              </a:rPr>
              <a:t> party lender would fund the GA shortfall in early years and receive payments from the New Entity as debt is repaid </a:t>
            </a:r>
            <a:r>
              <a:rPr lang="en-CA" sz="1250" b="1" dirty="0" smtClean="0">
                <a:solidFill>
                  <a:srgbClr val="00B050"/>
                </a:solidFill>
                <a:latin typeface="Arial" panose="020B0604020202020204" pitchFamily="34" charset="0"/>
                <a:cs typeface="Arial" panose="020B0604020202020204" pitchFamily="34" charset="0"/>
              </a:rPr>
              <a:t>(b)</a:t>
            </a:r>
            <a:r>
              <a:rPr lang="en-CA" sz="1250" dirty="0" smtClean="0">
                <a:latin typeface="Arial" panose="020B0604020202020204" pitchFamily="34" charset="0"/>
                <a:cs typeface="Arial" panose="020B0604020202020204" pitchFamily="34" charset="0"/>
              </a:rPr>
              <a:t> the debt would be subject to a contract between the New Entity and the lender.</a:t>
            </a:r>
          </a:p>
          <a:p>
            <a:pPr>
              <a:spcBef>
                <a:spcPts val="600"/>
              </a:spcBef>
              <a:spcAft>
                <a:spcPts val="600"/>
              </a:spcAft>
            </a:pPr>
            <a:r>
              <a:rPr lang="en-CA" sz="1250" dirty="0" smtClean="0">
                <a:latin typeface="Arial" panose="020B0604020202020204" pitchFamily="34" charset="0"/>
                <a:cs typeface="Arial" panose="020B0604020202020204" pitchFamily="34" charset="0"/>
              </a:rPr>
              <a:t>Generators continue to receive payments from IESO according to existing contract / regulatory structures.</a:t>
            </a:r>
            <a:endParaRPr lang="en-CA" sz="1250" dirty="0">
              <a:latin typeface="Arial" panose="020B0604020202020204" pitchFamily="34" charset="0"/>
              <a:cs typeface="Arial" panose="020B0604020202020204" pitchFamily="34" charset="0"/>
            </a:endParaRPr>
          </a:p>
        </p:txBody>
      </p:sp>
      <p:sp>
        <p:nvSpPr>
          <p:cNvPr id="42" name="Oval 41"/>
          <p:cNvSpPr/>
          <p:nvPr/>
        </p:nvSpPr>
        <p:spPr>
          <a:xfrm>
            <a:off x="4530895" y="1628800"/>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1</a:t>
            </a:r>
            <a:endParaRPr lang="en-CA" sz="1400" dirty="0">
              <a:solidFill>
                <a:schemeClr val="tx1"/>
              </a:solidFill>
            </a:endParaRPr>
          </a:p>
        </p:txBody>
      </p:sp>
      <p:sp>
        <p:nvSpPr>
          <p:cNvPr id="43" name="Oval 42"/>
          <p:cNvSpPr/>
          <p:nvPr/>
        </p:nvSpPr>
        <p:spPr>
          <a:xfrm>
            <a:off x="4530895" y="2694514"/>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2</a:t>
            </a:r>
            <a:endParaRPr lang="en-CA" sz="1400" dirty="0">
              <a:solidFill>
                <a:schemeClr val="tx1"/>
              </a:solidFill>
            </a:endParaRPr>
          </a:p>
        </p:txBody>
      </p:sp>
      <p:sp>
        <p:nvSpPr>
          <p:cNvPr id="44" name="Oval 43"/>
          <p:cNvSpPr/>
          <p:nvPr/>
        </p:nvSpPr>
        <p:spPr>
          <a:xfrm>
            <a:off x="4530895" y="3630618"/>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3</a:t>
            </a:r>
            <a:endParaRPr lang="en-CA" sz="1400" dirty="0">
              <a:solidFill>
                <a:schemeClr val="tx1"/>
              </a:solidFill>
            </a:endParaRPr>
          </a:p>
        </p:txBody>
      </p:sp>
      <p:sp>
        <p:nvSpPr>
          <p:cNvPr id="45" name="Oval 44"/>
          <p:cNvSpPr/>
          <p:nvPr/>
        </p:nvSpPr>
        <p:spPr>
          <a:xfrm>
            <a:off x="4530895" y="4566722"/>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4</a:t>
            </a:r>
          </a:p>
        </p:txBody>
      </p:sp>
      <p:sp>
        <p:nvSpPr>
          <p:cNvPr id="46" name="Oval 45"/>
          <p:cNvSpPr/>
          <p:nvPr/>
        </p:nvSpPr>
        <p:spPr>
          <a:xfrm>
            <a:off x="4530895" y="5646842"/>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5</a:t>
            </a:r>
            <a:endParaRPr lang="en-CA" sz="1400" dirty="0">
              <a:solidFill>
                <a:schemeClr val="tx1"/>
              </a:solidFill>
            </a:endParaRPr>
          </a:p>
        </p:txBody>
      </p:sp>
      <p:grpSp>
        <p:nvGrpSpPr>
          <p:cNvPr id="63" name="Group 62"/>
          <p:cNvGrpSpPr/>
          <p:nvPr/>
        </p:nvGrpSpPr>
        <p:grpSpPr>
          <a:xfrm>
            <a:off x="98798" y="2303316"/>
            <a:ext cx="4113162" cy="2014295"/>
            <a:chOff x="216837" y="1589873"/>
            <a:chExt cx="4113162" cy="2014295"/>
          </a:xfrm>
        </p:grpSpPr>
        <p:sp>
          <p:nvSpPr>
            <p:cNvPr id="4" name="Rounded Rectangle 3"/>
            <p:cNvSpPr/>
            <p:nvPr/>
          </p:nvSpPr>
          <p:spPr>
            <a:xfrm>
              <a:off x="254053" y="3201326"/>
              <a:ext cx="1371600" cy="392080"/>
            </a:xfrm>
            <a:prstGeom prst="roundRect">
              <a:avLst/>
            </a:prstGeom>
            <a:solidFill>
              <a:schemeClr val="bg2">
                <a:lumMod val="9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Consumers</a:t>
              </a:r>
              <a:endParaRPr lang="en-CA" sz="1100" dirty="0">
                <a:effectLst/>
                <a:ea typeface="Calibri"/>
                <a:cs typeface="Times New Roman"/>
              </a:endParaRPr>
            </a:p>
          </p:txBody>
        </p:sp>
        <p:cxnSp>
          <p:nvCxnSpPr>
            <p:cNvPr id="6" name="Straight Arrow Connector 5"/>
            <p:cNvCxnSpPr/>
            <p:nvPr/>
          </p:nvCxnSpPr>
          <p:spPr>
            <a:xfrm>
              <a:off x="1637635" y="3501008"/>
              <a:ext cx="4572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2110333" y="3212186"/>
              <a:ext cx="759827" cy="381219"/>
            </a:xfrm>
            <a:prstGeom prst="roundRect">
              <a:avLst/>
            </a:prstGeom>
            <a:solidFill>
              <a:schemeClr val="tx2">
                <a:lumMod val="40000"/>
                <a:lumOff val="6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IESO</a:t>
              </a:r>
            </a:p>
          </p:txBody>
        </p:sp>
        <p:sp>
          <p:nvSpPr>
            <p:cNvPr id="9" name="Rounded Rectangle 8"/>
            <p:cNvSpPr/>
            <p:nvPr/>
          </p:nvSpPr>
          <p:spPr>
            <a:xfrm>
              <a:off x="1928230" y="2433836"/>
              <a:ext cx="1198334" cy="419100"/>
            </a:xfrm>
            <a:prstGeom prst="roundRect">
              <a:avLst/>
            </a:prstGeom>
            <a:solidFill>
              <a:schemeClr val="accent4">
                <a:lumMod val="50000"/>
                <a:lumOff val="5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dirty="0" smtClean="0">
                  <a:solidFill>
                    <a:schemeClr val="tx1"/>
                  </a:solidFill>
                  <a:latin typeface="Arial"/>
                  <a:ea typeface="Calibri"/>
                  <a:cs typeface="Times New Roman"/>
                </a:rPr>
                <a:t>New Entity</a:t>
              </a:r>
              <a:endParaRPr lang="en-CA" sz="1000" i="1" dirty="0">
                <a:solidFill>
                  <a:schemeClr val="tx1"/>
                </a:solidFill>
                <a:effectLst/>
                <a:ea typeface="Calibri"/>
                <a:cs typeface="Times New Roman"/>
              </a:endParaRPr>
            </a:p>
          </p:txBody>
        </p:sp>
        <p:sp>
          <p:nvSpPr>
            <p:cNvPr id="12" name="Rounded Rectangle 11"/>
            <p:cNvSpPr/>
            <p:nvPr/>
          </p:nvSpPr>
          <p:spPr>
            <a:xfrm>
              <a:off x="3177871" y="3222951"/>
              <a:ext cx="1152128" cy="381217"/>
            </a:xfrm>
            <a:prstGeom prst="round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dirty="0" smtClean="0">
                  <a:solidFill>
                    <a:schemeClr val="tx1"/>
                  </a:solidFill>
                  <a:latin typeface="Arial"/>
                  <a:ea typeface="Calibri"/>
                  <a:cs typeface="Times New Roman"/>
                </a:rPr>
                <a:t>Generators</a:t>
              </a:r>
              <a:endParaRPr lang="en-CA" sz="1400" dirty="0">
                <a:solidFill>
                  <a:schemeClr val="tx1"/>
                </a:solidFill>
                <a:effectLst/>
                <a:ea typeface="Calibri"/>
                <a:cs typeface="Times New Roman"/>
              </a:endParaRPr>
            </a:p>
          </p:txBody>
        </p:sp>
        <p:sp>
          <p:nvSpPr>
            <p:cNvPr id="15" name="Rounded Rectangle 14"/>
            <p:cNvSpPr/>
            <p:nvPr/>
          </p:nvSpPr>
          <p:spPr>
            <a:xfrm>
              <a:off x="1784213" y="1628800"/>
              <a:ext cx="1500458" cy="489644"/>
            </a:xfrm>
            <a:prstGeom prst="roundRect">
              <a:avLst/>
            </a:prstGeom>
            <a:solidFill>
              <a:schemeClr val="accent2">
                <a:lumMod val="60000"/>
                <a:lumOff val="4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spcBef>
                  <a:spcPts val="0"/>
                </a:spcBef>
              </a:pPr>
              <a:r>
                <a:rPr lang="en-CA" sz="1600" dirty="0" smtClean="0">
                  <a:solidFill>
                    <a:schemeClr val="tx1"/>
                  </a:solidFill>
                  <a:effectLst/>
                  <a:latin typeface="Arial"/>
                  <a:ea typeface="Calibri"/>
                  <a:cs typeface="Times New Roman"/>
                </a:rPr>
                <a:t>Financing</a:t>
              </a:r>
              <a:r>
                <a:rPr lang="en-CA" sz="1400" dirty="0" smtClean="0">
                  <a:solidFill>
                    <a:schemeClr val="tx1"/>
                  </a:solidFill>
                  <a:effectLst/>
                  <a:latin typeface="Arial"/>
                  <a:ea typeface="Calibri"/>
                  <a:cs typeface="Times New Roman"/>
                </a:rPr>
                <a:t> </a:t>
              </a:r>
            </a:p>
            <a:p>
              <a:pPr marL="0" marR="0">
                <a:spcBef>
                  <a:spcPts val="0"/>
                </a:spcBef>
              </a:pPr>
              <a:r>
                <a:rPr lang="en-CA" sz="1100" i="1" dirty="0" smtClean="0">
                  <a:solidFill>
                    <a:schemeClr val="tx1"/>
                  </a:solidFill>
                  <a:effectLst/>
                  <a:latin typeface="Arial"/>
                  <a:ea typeface="Calibri"/>
                  <a:cs typeface="Times New Roman"/>
                </a:rPr>
                <a:t>(OFA </a:t>
              </a:r>
              <a:r>
                <a:rPr lang="en-CA" sz="1100" i="1" dirty="0" smtClean="0">
                  <a:solidFill>
                    <a:schemeClr val="tx1"/>
                  </a:solidFill>
                  <a:latin typeface="Arial"/>
                  <a:ea typeface="Calibri"/>
                  <a:cs typeface="Times New Roman"/>
                </a:rPr>
                <a:t>or </a:t>
              </a:r>
              <a:r>
                <a:rPr lang="en-CA" sz="1100" i="1" dirty="0" smtClean="0">
                  <a:solidFill>
                    <a:schemeClr val="tx1"/>
                  </a:solidFill>
                  <a:effectLst/>
                  <a:latin typeface="Arial"/>
                  <a:ea typeface="Calibri"/>
                  <a:cs typeface="Times New Roman"/>
                </a:rPr>
                <a:t>Third Party) </a:t>
              </a:r>
            </a:p>
          </p:txBody>
        </p:sp>
        <p:cxnSp>
          <p:nvCxnSpPr>
            <p:cNvPr id="20" name="Straight Arrow Connector 19"/>
            <p:cNvCxnSpPr/>
            <p:nvPr/>
          </p:nvCxnSpPr>
          <p:spPr>
            <a:xfrm flipV="1">
              <a:off x="2200019" y="2852936"/>
              <a:ext cx="0" cy="339338"/>
            </a:xfrm>
            <a:prstGeom prst="straightConnector1">
              <a:avLst/>
            </a:prstGeom>
            <a:ln w="15875">
              <a:solidFill>
                <a:srgbClr val="C00000"/>
              </a:solidFill>
              <a:prstDash val="dash"/>
              <a:tailEnd type="triangle" w="lg"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2483768" y="2924944"/>
              <a:ext cx="0" cy="26733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1633780" y="3348426"/>
              <a:ext cx="417940" cy="0"/>
            </a:xfrm>
            <a:prstGeom prst="straightConnector1">
              <a:avLst/>
            </a:prstGeom>
            <a:ln w="15875">
              <a:solidFill>
                <a:srgbClr val="C00000"/>
              </a:solidFill>
              <a:prstDash val="dash"/>
              <a:tailEnd type="triangle" w="lg" len="med"/>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216837" y="3096972"/>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1</a:t>
              </a:r>
              <a:endParaRPr lang="en-CA" sz="1400" dirty="0">
                <a:solidFill>
                  <a:schemeClr val="tx1"/>
                </a:solidFill>
              </a:endParaRPr>
            </a:p>
          </p:txBody>
        </p:sp>
        <p:sp>
          <p:nvSpPr>
            <p:cNvPr id="35" name="Oval 34"/>
            <p:cNvSpPr/>
            <p:nvPr/>
          </p:nvSpPr>
          <p:spPr>
            <a:xfrm>
              <a:off x="2033661" y="3160928"/>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2</a:t>
              </a:r>
              <a:endParaRPr lang="en-CA" sz="1400" dirty="0">
                <a:solidFill>
                  <a:schemeClr val="tx1"/>
                </a:solidFill>
              </a:endParaRPr>
            </a:p>
          </p:txBody>
        </p:sp>
        <p:sp>
          <p:nvSpPr>
            <p:cNvPr id="37" name="Oval 36"/>
            <p:cNvSpPr/>
            <p:nvPr/>
          </p:nvSpPr>
          <p:spPr>
            <a:xfrm>
              <a:off x="1862132" y="2318621"/>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3</a:t>
              </a:r>
              <a:endParaRPr lang="en-CA" sz="1400" dirty="0">
                <a:solidFill>
                  <a:schemeClr val="tx1"/>
                </a:solidFill>
              </a:endParaRPr>
            </a:p>
          </p:txBody>
        </p:sp>
        <p:sp>
          <p:nvSpPr>
            <p:cNvPr id="38" name="Oval 37"/>
            <p:cNvSpPr/>
            <p:nvPr/>
          </p:nvSpPr>
          <p:spPr>
            <a:xfrm>
              <a:off x="1676433" y="1589873"/>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4</a:t>
              </a:r>
              <a:endParaRPr lang="en-CA" sz="1400" dirty="0">
                <a:solidFill>
                  <a:schemeClr val="tx1"/>
                </a:solidFill>
              </a:endParaRPr>
            </a:p>
          </p:txBody>
        </p:sp>
        <p:sp>
          <p:nvSpPr>
            <p:cNvPr id="40" name="Oval 39"/>
            <p:cNvSpPr/>
            <p:nvPr/>
          </p:nvSpPr>
          <p:spPr>
            <a:xfrm>
              <a:off x="3113630" y="3117996"/>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5</a:t>
              </a:r>
            </a:p>
          </p:txBody>
        </p:sp>
        <p:cxnSp>
          <p:nvCxnSpPr>
            <p:cNvPr id="48" name="Straight Arrow Connector 47"/>
            <p:cNvCxnSpPr/>
            <p:nvPr/>
          </p:nvCxnSpPr>
          <p:spPr>
            <a:xfrm>
              <a:off x="2885030" y="3405661"/>
              <a:ext cx="2286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2496702" y="2148098"/>
              <a:ext cx="0" cy="26733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9" idx="1"/>
            </p:cNvCxnSpPr>
            <p:nvPr/>
          </p:nvCxnSpPr>
          <p:spPr>
            <a:xfrm flipV="1">
              <a:off x="965611" y="2643386"/>
              <a:ext cx="962619" cy="559261"/>
            </a:xfrm>
            <a:prstGeom prst="straightConnector1">
              <a:avLst/>
            </a:prstGeom>
            <a:ln w="15875">
              <a:solidFill>
                <a:srgbClr val="C00000"/>
              </a:solidFill>
              <a:prstDash val="solid"/>
              <a:tailEnd type="triangle" w="lg"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V="1">
              <a:off x="2204711" y="2148097"/>
              <a:ext cx="0" cy="279632"/>
            </a:xfrm>
            <a:prstGeom prst="straightConnector1">
              <a:avLst/>
            </a:prstGeom>
            <a:ln w="15875">
              <a:solidFill>
                <a:srgbClr val="C00000"/>
              </a:solidFill>
              <a:prstDash val="solid"/>
              <a:tailEnd type="triangle" w="lg" len="med"/>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340728" y="4941168"/>
            <a:ext cx="3151152" cy="936115"/>
            <a:chOff x="664461" y="5355276"/>
            <a:chExt cx="3151152" cy="559521"/>
          </a:xfrm>
        </p:grpSpPr>
        <p:cxnSp>
          <p:nvCxnSpPr>
            <p:cNvPr id="64" name="Straight Arrow Connector 63"/>
            <p:cNvCxnSpPr/>
            <p:nvPr/>
          </p:nvCxnSpPr>
          <p:spPr>
            <a:xfrm>
              <a:off x="664461" y="5733256"/>
              <a:ext cx="239447" cy="0"/>
            </a:xfrm>
            <a:prstGeom prst="straightConnector1">
              <a:avLst/>
            </a:prstGeom>
            <a:ln w="15875">
              <a:solidFill>
                <a:srgbClr val="C00000"/>
              </a:solidFill>
              <a:prstDash val="solid"/>
              <a:tailEnd type="triangle" w="lg" len="med"/>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664461" y="5450741"/>
              <a:ext cx="239447"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863285" y="5355276"/>
              <a:ext cx="2327668" cy="276999"/>
            </a:xfrm>
            <a:prstGeom prst="rect">
              <a:avLst/>
            </a:prstGeom>
            <a:noFill/>
          </p:spPr>
          <p:txBody>
            <a:bodyPr wrap="square" rtlCol="0">
              <a:spAutoFit/>
            </a:bodyPr>
            <a:lstStyle/>
            <a:p>
              <a:r>
                <a:rPr lang="en-CA" sz="1200" dirty="0" smtClean="0"/>
                <a:t>Early year fund flow</a:t>
              </a:r>
              <a:endParaRPr lang="en-CA" sz="1200" dirty="0"/>
            </a:p>
          </p:txBody>
        </p:sp>
        <p:sp>
          <p:nvSpPr>
            <p:cNvPr id="68" name="TextBox 67"/>
            <p:cNvSpPr txBox="1"/>
            <p:nvPr/>
          </p:nvSpPr>
          <p:spPr>
            <a:xfrm>
              <a:off x="827584" y="5637798"/>
              <a:ext cx="2988029" cy="276999"/>
            </a:xfrm>
            <a:prstGeom prst="rect">
              <a:avLst/>
            </a:prstGeom>
            <a:noFill/>
          </p:spPr>
          <p:txBody>
            <a:bodyPr wrap="square" rtlCol="0">
              <a:spAutoFit/>
            </a:bodyPr>
            <a:lstStyle/>
            <a:p>
              <a:r>
                <a:rPr lang="en-CA" sz="1200" dirty="0" smtClean="0"/>
                <a:t>Future Repayment Mechanism</a:t>
              </a:r>
              <a:endParaRPr lang="en-CA" sz="1200" dirty="0"/>
            </a:p>
          </p:txBody>
        </p:sp>
      </p:grpSp>
      <p:sp>
        <p:nvSpPr>
          <p:cNvPr id="14" name="TextBox 13"/>
          <p:cNvSpPr txBox="1"/>
          <p:nvPr/>
        </p:nvSpPr>
        <p:spPr>
          <a:xfrm>
            <a:off x="1007827" y="3284984"/>
            <a:ext cx="675147" cy="307777"/>
          </a:xfrm>
          <a:prstGeom prst="rect">
            <a:avLst/>
          </a:prstGeom>
          <a:noFill/>
        </p:spPr>
        <p:txBody>
          <a:bodyPr wrap="square" rtlCol="0">
            <a:spAutoFit/>
          </a:bodyPr>
          <a:lstStyle/>
          <a:p>
            <a:r>
              <a:rPr lang="en-CA" sz="1400" b="1" dirty="0" smtClean="0">
                <a:solidFill>
                  <a:srgbClr val="36A436"/>
                </a:solidFill>
              </a:rPr>
              <a:t>(a)</a:t>
            </a:r>
            <a:endParaRPr lang="en-CA" sz="1400" b="1" dirty="0">
              <a:solidFill>
                <a:srgbClr val="36A436"/>
              </a:solidFill>
            </a:endParaRPr>
          </a:p>
        </p:txBody>
      </p:sp>
      <p:sp>
        <p:nvSpPr>
          <p:cNvPr id="39" name="TextBox 38"/>
          <p:cNvSpPr txBox="1"/>
          <p:nvPr/>
        </p:nvSpPr>
        <p:spPr>
          <a:xfrm>
            <a:off x="2365729" y="2821094"/>
            <a:ext cx="564793" cy="307777"/>
          </a:xfrm>
          <a:prstGeom prst="rect">
            <a:avLst/>
          </a:prstGeom>
          <a:noFill/>
        </p:spPr>
        <p:txBody>
          <a:bodyPr wrap="square" rtlCol="0">
            <a:spAutoFit/>
          </a:bodyPr>
          <a:lstStyle/>
          <a:p>
            <a:r>
              <a:rPr lang="en-CA" sz="1400" b="1" dirty="0" smtClean="0">
                <a:solidFill>
                  <a:srgbClr val="36A436"/>
                </a:solidFill>
              </a:rPr>
              <a:t>(b)</a:t>
            </a:r>
            <a:endParaRPr lang="en-CA" sz="1400" b="1" dirty="0">
              <a:solidFill>
                <a:srgbClr val="36A436"/>
              </a:solidFill>
            </a:endParaRPr>
          </a:p>
        </p:txBody>
      </p:sp>
      <p:sp>
        <p:nvSpPr>
          <p:cNvPr id="47" name="TextBox 46"/>
          <p:cNvSpPr txBox="1"/>
          <p:nvPr/>
        </p:nvSpPr>
        <p:spPr>
          <a:xfrm>
            <a:off x="2365728" y="3578812"/>
            <a:ext cx="564794" cy="307777"/>
          </a:xfrm>
          <a:prstGeom prst="rect">
            <a:avLst/>
          </a:prstGeom>
          <a:noFill/>
        </p:spPr>
        <p:txBody>
          <a:bodyPr wrap="square" rtlCol="0">
            <a:spAutoFit/>
          </a:bodyPr>
          <a:lstStyle/>
          <a:p>
            <a:r>
              <a:rPr lang="en-CA" sz="1400" b="1" dirty="0" smtClean="0">
                <a:solidFill>
                  <a:srgbClr val="36A436"/>
                </a:solidFill>
              </a:rPr>
              <a:t>(c)</a:t>
            </a:r>
            <a:endParaRPr lang="en-CA" sz="1400" b="1" dirty="0">
              <a:solidFill>
                <a:srgbClr val="36A436"/>
              </a:solidFill>
            </a:endParaRPr>
          </a:p>
        </p:txBody>
      </p:sp>
    </p:spTree>
    <p:extLst>
      <p:ext uri="{BB962C8B-B14F-4D97-AF65-F5344CB8AC3E}">
        <p14:creationId xmlns:p14="http://schemas.microsoft.com/office/powerpoint/2010/main" val="1170140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80000" cy="731520"/>
          </a:xfrm>
          <a:solidFill>
            <a:schemeClr val="accent3">
              <a:lumMod val="40000"/>
              <a:lumOff val="60000"/>
            </a:schemeClr>
          </a:solidFill>
        </p:spPr>
        <p:txBody>
          <a:bodyPr vert="horz" lIns="91440" tIns="45720" rIns="91440" bIns="45720" rtlCol="0" anchor="ctr">
            <a:normAutofit/>
          </a:bodyPr>
          <a:lstStyle/>
          <a:p>
            <a:r>
              <a:rPr lang="en-CA" sz="2400" b="0" dirty="0" smtClean="0">
                <a:latin typeface="Arial" panose="020B0604020202020204" pitchFamily="34" charset="0"/>
                <a:cs typeface="Arial" panose="020B0604020202020204" pitchFamily="34" charset="0"/>
              </a:rPr>
              <a:t>1. GA Smoothing – Considerations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19200"/>
            <a:ext cx="8291264" cy="4953000"/>
          </a:xfrm>
        </p:spPr>
        <p:txBody>
          <a:bodyPr>
            <a:noAutofit/>
          </a:bodyPr>
          <a:lstStyle/>
          <a:p>
            <a:pPr marL="0" indent="0">
              <a:buNone/>
            </a:pPr>
            <a:r>
              <a:rPr lang="en-CA" sz="1100" b="1" dirty="0" smtClean="0">
                <a:latin typeface="Arial" panose="020B0604020202020204" pitchFamily="34" charset="0"/>
                <a:cs typeface="Arial" panose="020B0604020202020204" pitchFamily="34" charset="0"/>
              </a:rPr>
              <a:t>Governance</a:t>
            </a:r>
          </a:p>
          <a:p>
            <a:pPr marL="342900" lvl="1" indent="-342900">
              <a:buFont typeface="Arial" panose="020B0604020202020204" pitchFamily="34" charset="0"/>
              <a:buChar char="•"/>
            </a:pPr>
            <a:r>
              <a:rPr lang="en-CA" sz="1100" dirty="0">
                <a:latin typeface="Arial" panose="020B0604020202020204" pitchFamily="34" charset="0"/>
                <a:cs typeface="Arial" panose="020B0604020202020204" pitchFamily="34" charset="0"/>
              </a:rPr>
              <a:t>To achieve the desired accounting treatment, the entity would have to be structured as </a:t>
            </a:r>
            <a:r>
              <a:rPr lang="en-CA" sz="1100" dirty="0" smtClean="0">
                <a:latin typeface="Arial" panose="020B0604020202020204" pitchFamily="34" charset="0"/>
                <a:cs typeface="Arial" panose="020B0604020202020204" pitchFamily="34" charset="0"/>
              </a:rPr>
              <a:t>follows:</a:t>
            </a:r>
          </a:p>
          <a:p>
            <a:pPr lvl="1">
              <a:buFont typeface="Arial" panose="020B0604020202020204" pitchFamily="34" charset="0"/>
              <a:buChar char="−"/>
            </a:pPr>
            <a:r>
              <a:rPr lang="en-CA" sz="1050" dirty="0" smtClean="0">
                <a:latin typeface="Arial" panose="020B0604020202020204" pitchFamily="34" charset="0"/>
                <a:cs typeface="Arial" panose="020B0604020202020204" pitchFamily="34" charset="0"/>
              </a:rPr>
              <a:t>While the Province would choose the first board of directors or trustees, future directors or trustees would be selected in accordance with a mechanism created at the time the entity is created.  The Province would have no ongoing role in appointments or in selection of key personnel, including the CEO.</a:t>
            </a:r>
          </a:p>
          <a:p>
            <a:pPr lvl="1">
              <a:buFont typeface="Arial" panose="020B0604020202020204" pitchFamily="34" charset="0"/>
              <a:buChar char="−"/>
            </a:pPr>
            <a:r>
              <a:rPr lang="en-CA" sz="1050" dirty="0" smtClean="0">
                <a:latin typeface="Arial" panose="020B0604020202020204" pitchFamily="34" charset="0"/>
                <a:cs typeface="Arial" panose="020B0604020202020204" pitchFamily="34" charset="0"/>
              </a:rPr>
              <a:t>The Province would not have a determining vote in the entity’s business decisions.  The entity could be structured so that the Province has no vote.</a:t>
            </a:r>
          </a:p>
          <a:p>
            <a:pPr lvl="1">
              <a:buFont typeface="Arial" panose="020B0604020202020204" pitchFamily="34" charset="0"/>
              <a:buChar char="−"/>
            </a:pPr>
            <a:r>
              <a:rPr lang="en-CA" sz="1050" dirty="0" smtClean="0">
                <a:latin typeface="Arial" panose="020B0604020202020204" pitchFamily="34" charset="0"/>
                <a:cs typeface="Arial" panose="020B0604020202020204" pitchFamily="34" charset="0"/>
              </a:rPr>
              <a:t>The Province would have no recourse to the entity’s assets and would not be responsible for the debt.</a:t>
            </a:r>
          </a:p>
          <a:p>
            <a:pPr lvl="1">
              <a:buFont typeface="Arial" panose="020B0604020202020204" pitchFamily="34" charset="0"/>
              <a:buChar char="−"/>
            </a:pPr>
            <a:r>
              <a:rPr lang="en-CA" sz="1050" dirty="0" smtClean="0">
                <a:latin typeface="Arial" panose="020B0604020202020204" pitchFamily="34" charset="0"/>
                <a:cs typeface="Arial" panose="020B0604020202020204" pitchFamily="34" charset="0"/>
              </a:rPr>
              <a:t>Mechanisms would be required to prevent the Province from dissolving the entity and having access to its assets and obligations.</a:t>
            </a:r>
          </a:p>
          <a:p>
            <a:pPr lvl="1">
              <a:buFont typeface="Arial" panose="020B0604020202020204" pitchFamily="34" charset="0"/>
              <a:buChar char="−"/>
            </a:pPr>
            <a:r>
              <a:rPr lang="en-CA" sz="1050" dirty="0" smtClean="0">
                <a:latin typeface="Arial" panose="020B0604020202020204" pitchFamily="34" charset="0"/>
                <a:cs typeface="Arial" panose="020B0604020202020204" pitchFamily="34" charset="0"/>
              </a:rPr>
              <a:t>The Province would not be able to change the mission or mandate of the entity, once it is created.</a:t>
            </a:r>
          </a:p>
          <a:p>
            <a:pPr lvl="1">
              <a:buFont typeface="Arial" panose="020B0604020202020204" pitchFamily="34" charset="0"/>
              <a:buChar char="−"/>
            </a:pPr>
            <a:r>
              <a:rPr lang="en-CA" sz="1050" dirty="0" smtClean="0">
                <a:latin typeface="Arial" panose="020B0604020202020204" pitchFamily="34" charset="0"/>
                <a:cs typeface="Arial" panose="020B0604020202020204" pitchFamily="34" charset="0"/>
              </a:rPr>
              <a:t>The Province would have no right to approve business plans or budgets or to require amendments to them.</a:t>
            </a:r>
          </a:p>
          <a:p>
            <a:pPr lvl="1">
              <a:buFont typeface="Arial" panose="020B0604020202020204" pitchFamily="34" charset="0"/>
              <a:buChar char="−"/>
            </a:pPr>
            <a:r>
              <a:rPr lang="en-CA" sz="1050" dirty="0" smtClean="0">
                <a:latin typeface="Arial" panose="020B0604020202020204" pitchFamily="34" charset="0"/>
                <a:cs typeface="Arial" panose="020B0604020202020204" pitchFamily="34" charset="0"/>
              </a:rPr>
              <a:t>The Province would not be able to alter the terms of the entity’s debt arrangements.</a:t>
            </a:r>
          </a:p>
          <a:p>
            <a:pPr lvl="1">
              <a:buFont typeface="Arial" panose="020B0604020202020204" pitchFamily="34" charset="0"/>
              <a:buChar char="−"/>
            </a:pPr>
            <a:r>
              <a:rPr lang="en-CA" sz="1050" dirty="0" smtClean="0">
                <a:latin typeface="Arial" panose="020B0604020202020204" pitchFamily="34" charset="0"/>
                <a:cs typeface="Arial" panose="020B0604020202020204" pitchFamily="34" charset="0"/>
              </a:rPr>
              <a:t>The Province would not be able to affect the debt by controlling the entity’s financial and operating policies.</a:t>
            </a:r>
          </a:p>
          <a:p>
            <a:pPr lvl="1">
              <a:buFont typeface="Arial" panose="020B0604020202020204" pitchFamily="34" charset="0"/>
              <a:buChar char="−"/>
            </a:pPr>
            <a:r>
              <a:rPr lang="en-CA" sz="1050" dirty="0" smtClean="0">
                <a:latin typeface="Arial" panose="020B0604020202020204" pitchFamily="34" charset="0"/>
                <a:cs typeface="Arial" panose="020B0604020202020204" pitchFamily="34" charset="0"/>
              </a:rPr>
              <a:t>The Province would not have input into the operational and financial policies of the entity, including </a:t>
            </a:r>
            <a:r>
              <a:rPr lang="en-US" sz="1050" dirty="0" smtClean="0">
                <a:latin typeface="Arial" panose="020B0604020202020204" pitchFamily="34" charset="0"/>
                <a:cs typeface="Arial" panose="020B0604020202020204" pitchFamily="34" charset="0"/>
              </a:rPr>
              <a:t>accounting, personnel, compensation, collective bargaining or deployment of resources.  For example, legislation like the </a:t>
            </a:r>
            <a:r>
              <a:rPr lang="en-US" sz="1050" i="1" dirty="0" smtClean="0">
                <a:latin typeface="Arial" panose="020B0604020202020204" pitchFamily="34" charset="0"/>
                <a:cs typeface="Arial" panose="020B0604020202020204" pitchFamily="34" charset="0"/>
              </a:rPr>
              <a:t>Broader Public Sector Executive Compensation Act, 2014</a:t>
            </a:r>
            <a:r>
              <a:rPr lang="en-US" sz="1050" dirty="0" smtClean="0">
                <a:latin typeface="Arial" panose="020B0604020202020204" pitchFamily="34" charset="0"/>
                <a:cs typeface="Arial" panose="020B0604020202020204" pitchFamily="34" charset="0"/>
              </a:rPr>
              <a:t> and the </a:t>
            </a:r>
            <a:r>
              <a:rPr lang="en-US" sz="1050" i="1" dirty="0" smtClean="0">
                <a:latin typeface="Arial" panose="020B0604020202020204" pitchFamily="34" charset="0"/>
                <a:cs typeface="Arial" panose="020B0604020202020204" pitchFamily="34" charset="0"/>
              </a:rPr>
              <a:t>Broader Public Sector Accountability Act, 2010</a:t>
            </a:r>
            <a:r>
              <a:rPr lang="en-US" sz="1050" dirty="0" smtClean="0">
                <a:latin typeface="Arial" panose="020B0604020202020204" pitchFamily="34" charset="0"/>
                <a:cs typeface="Arial" panose="020B0604020202020204" pitchFamily="34" charset="0"/>
              </a:rPr>
              <a:t> would not apply.  </a:t>
            </a:r>
          </a:p>
          <a:p>
            <a:pPr marL="0" lvl="1" indent="0">
              <a:buNone/>
            </a:pPr>
            <a:endParaRPr lang="en-US" sz="400" dirty="0" smtClean="0">
              <a:latin typeface="Arial" panose="020B0604020202020204" pitchFamily="34" charset="0"/>
              <a:cs typeface="Arial" panose="020B0604020202020204" pitchFamily="34" charset="0"/>
            </a:endParaRPr>
          </a:p>
          <a:p>
            <a:pPr marL="342900" lvl="1" indent="-342900">
              <a:buFont typeface="Arial" panose="020B0604020202020204" pitchFamily="34" charset="0"/>
              <a:buChar char="•"/>
            </a:pPr>
            <a:r>
              <a:rPr lang="en-US" sz="1100" dirty="0" smtClean="0">
                <a:latin typeface="Arial" panose="020B0604020202020204" pitchFamily="34" charset="0"/>
                <a:cs typeface="Arial" panose="020B0604020202020204" pitchFamily="34" charset="0"/>
              </a:rPr>
              <a:t>The implications of designing the entity to meet the accounting control, and creating an entity that the Province does not govern, means that:</a:t>
            </a:r>
          </a:p>
          <a:p>
            <a:pPr lvl="1">
              <a:buFont typeface="Arial" panose="020B0604020202020204" pitchFamily="34" charset="0"/>
              <a:buChar char="−"/>
            </a:pPr>
            <a:r>
              <a:rPr lang="en-US" sz="1050" dirty="0">
                <a:latin typeface="Arial" panose="020B0604020202020204" pitchFamily="34" charset="0"/>
                <a:cs typeface="Arial" panose="020B0604020202020204" pitchFamily="34" charset="0"/>
              </a:rPr>
              <a:t>Staff would not be OPS employees.</a:t>
            </a:r>
            <a:endParaRPr lang="en-CA" sz="105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1050" dirty="0">
                <a:latin typeface="Arial" panose="020B0604020202020204" pitchFamily="34" charset="0"/>
                <a:cs typeface="Arial" panose="020B0604020202020204" pitchFamily="34" charset="0"/>
              </a:rPr>
              <a:t>Oversight would not be provided by Offices of the Legislature (Auditor General, Financial Accountability Officer). </a:t>
            </a:r>
          </a:p>
          <a:p>
            <a:pPr lvl="1">
              <a:buFont typeface="Arial" panose="020B0604020202020204" pitchFamily="34" charset="0"/>
              <a:buChar char="−"/>
            </a:pPr>
            <a:r>
              <a:rPr lang="en-US" sz="1050" dirty="0">
                <a:latin typeface="Arial" panose="020B0604020202020204" pitchFamily="34" charset="0"/>
                <a:cs typeface="Arial" panose="020B0604020202020204" pitchFamily="34" charset="0"/>
              </a:rPr>
              <a:t>The </a:t>
            </a:r>
            <a:r>
              <a:rPr lang="en-US" sz="1050" i="1" dirty="0">
                <a:latin typeface="Arial" panose="020B0604020202020204" pitchFamily="34" charset="0"/>
                <a:cs typeface="Arial" panose="020B0604020202020204" pitchFamily="34" charset="0"/>
              </a:rPr>
              <a:t>Freedom of Information and Protection of Privacy Act</a:t>
            </a:r>
            <a:r>
              <a:rPr lang="en-US" sz="1050" dirty="0">
                <a:latin typeface="Arial" panose="020B0604020202020204" pitchFamily="34" charset="0"/>
                <a:cs typeface="Arial" panose="020B0604020202020204" pitchFamily="34" charset="0"/>
              </a:rPr>
              <a:t> would not apply.</a:t>
            </a:r>
          </a:p>
          <a:p>
            <a:pPr marL="0" lvl="1" indent="0">
              <a:buNone/>
            </a:pPr>
            <a:endParaRPr lang="en-US" sz="400" dirty="0" smtClean="0">
              <a:latin typeface="Arial" panose="020B0604020202020204" pitchFamily="34" charset="0"/>
              <a:cs typeface="Arial" panose="020B0604020202020204" pitchFamily="34" charset="0"/>
            </a:endParaRPr>
          </a:p>
          <a:p>
            <a:pPr marL="342900" lvl="1" indent="-342900">
              <a:buFont typeface="Arial" panose="020B0604020202020204" pitchFamily="34" charset="0"/>
              <a:buChar char="•"/>
            </a:pPr>
            <a:r>
              <a:rPr lang="en-US" sz="1100" dirty="0" smtClean="0">
                <a:latin typeface="Arial" panose="020B0604020202020204" pitchFamily="34" charset="0"/>
                <a:cs typeface="Arial" panose="020B0604020202020204" pitchFamily="34" charset="0"/>
              </a:rPr>
              <a:t>It may be possible to have the OEB provide some oversight through licensing or regulatory proceedings. </a:t>
            </a:r>
          </a:p>
        </p:txBody>
      </p:sp>
    </p:spTree>
    <p:extLst>
      <p:ext uri="{BB962C8B-B14F-4D97-AF65-F5344CB8AC3E}">
        <p14:creationId xmlns:p14="http://schemas.microsoft.com/office/powerpoint/2010/main" val="3496460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435280" cy="599728"/>
          </a:xfrm>
        </p:spPr>
        <p:txBody>
          <a:bodyPr>
            <a:normAutofit/>
          </a:bodyPr>
          <a:lstStyle/>
          <a:p>
            <a:r>
              <a:rPr lang="en-CA" sz="2400" b="0" dirty="0" smtClean="0">
                <a:latin typeface="Arial" panose="020B0604020202020204" pitchFamily="34" charset="0"/>
                <a:cs typeface="Arial" panose="020B0604020202020204" pitchFamily="34" charset="0"/>
              </a:rPr>
              <a:t>1. GA Smoothing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Other Considerations (cont’d) </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068288"/>
            <a:ext cx="8280000" cy="5169024"/>
          </a:xfrm>
        </p:spPr>
        <p:txBody>
          <a:bodyPr>
            <a:noAutofit/>
          </a:bodyPr>
          <a:lstStyle/>
          <a:p>
            <a:pPr marL="280988" lvl="1" indent="-280988">
              <a:spcBef>
                <a:spcPts val="0"/>
              </a:spcBef>
              <a:spcAft>
                <a:spcPts val="600"/>
              </a:spcAft>
              <a:buFont typeface="Arial" panose="020B0604020202020204" pitchFamily="34" charset="0"/>
              <a:buChar char="•"/>
            </a:pPr>
            <a:r>
              <a:rPr lang="en-US" sz="1200" b="1" dirty="0" smtClean="0">
                <a:latin typeface="Arial" panose="020B0604020202020204" pitchFamily="34" charset="0"/>
                <a:cs typeface="Arial" panose="020B0604020202020204" pitchFamily="34" charset="0"/>
              </a:rPr>
              <a:t>Financing</a:t>
            </a:r>
          </a:p>
          <a:p>
            <a:pPr marL="685800" lvl="2" indent="-285750">
              <a:spcBef>
                <a:spcPts val="0"/>
              </a:spcBef>
              <a:spcAft>
                <a:spcPts val="600"/>
              </a:spcAft>
              <a:buFont typeface="Arial" panose="020B0604020202020204" pitchFamily="34" charset="0"/>
              <a:buChar char="−"/>
            </a:pPr>
            <a:r>
              <a:rPr lang="en-US" sz="1200" dirty="0" smtClean="0">
                <a:latin typeface="Arial" panose="020B0604020202020204" pitchFamily="34" charset="0"/>
                <a:cs typeface="Arial" panose="020B0604020202020204" pitchFamily="34" charset="0"/>
              </a:rPr>
              <a:t>While 3</a:t>
            </a:r>
            <a:r>
              <a:rPr lang="en-US" sz="1200" baseline="30000" dirty="0" smtClean="0">
                <a:latin typeface="Arial" panose="020B0604020202020204" pitchFamily="34" charset="0"/>
                <a:cs typeface="Arial" panose="020B0604020202020204" pitchFamily="34" charset="0"/>
              </a:rPr>
              <a:t>rd</a:t>
            </a:r>
            <a:r>
              <a:rPr lang="en-US" sz="1200" dirty="0" smtClean="0">
                <a:latin typeface="Arial" panose="020B0604020202020204" pitchFamily="34" charset="0"/>
                <a:cs typeface="Arial" panose="020B0604020202020204" pitchFamily="34" charset="0"/>
              </a:rPr>
              <a:t> party financing would help to meet accounting control tests, the cost may be high </a:t>
            </a:r>
          </a:p>
          <a:p>
            <a:pPr marL="1143000" lvl="3" indent="-285750">
              <a:spcBef>
                <a:spcPts val="0"/>
              </a:spcBef>
              <a:spcAft>
                <a:spcPts val="600"/>
              </a:spcAft>
              <a:buFont typeface="Courier New" panose="02070309020205020404" pitchFamily="49" charset="0"/>
              <a:buChar char="o"/>
            </a:pPr>
            <a:r>
              <a:rPr lang="en-US" sz="1100" dirty="0">
                <a:latin typeface="Arial" panose="020B0604020202020204" pitchFamily="34" charset="0"/>
                <a:cs typeface="Arial" panose="020B0604020202020204" pitchFamily="34" charset="0"/>
              </a:rPr>
              <a:t>The Province may need to internally test the market to determine potential cost of 3rd party </a:t>
            </a:r>
            <a:r>
              <a:rPr lang="en-US" sz="1100" dirty="0" smtClean="0">
                <a:latin typeface="Arial" panose="020B0604020202020204" pitchFamily="34" charset="0"/>
                <a:cs typeface="Arial" panose="020B0604020202020204" pitchFamily="34" charset="0"/>
              </a:rPr>
              <a:t>financing / securitization. </a:t>
            </a:r>
            <a:endParaRPr lang="en-US" sz="1100" dirty="0">
              <a:latin typeface="Arial" panose="020B0604020202020204" pitchFamily="34" charset="0"/>
              <a:cs typeface="Arial" panose="020B0604020202020204" pitchFamily="34" charset="0"/>
            </a:endParaRPr>
          </a:p>
          <a:p>
            <a:pPr marL="685800" lvl="2" indent="-285750">
              <a:spcBef>
                <a:spcPts val="0"/>
              </a:spcBef>
              <a:spcAft>
                <a:spcPts val="600"/>
              </a:spcAft>
              <a:buFont typeface="Arial" panose="020B0604020202020204" pitchFamily="34" charset="0"/>
              <a:buChar char="−"/>
            </a:pPr>
            <a:r>
              <a:rPr lang="en-US" sz="1200" dirty="0" smtClean="0">
                <a:latin typeface="Arial" panose="020B0604020202020204" pitchFamily="34" charset="0"/>
                <a:cs typeface="Arial" panose="020B0604020202020204" pitchFamily="34" charset="0"/>
              </a:rPr>
              <a:t>Potential risks that 3</a:t>
            </a:r>
            <a:r>
              <a:rPr lang="en-US" sz="1200" baseline="30000" dirty="0" smtClean="0">
                <a:latin typeface="Arial" panose="020B0604020202020204" pitchFamily="34" charset="0"/>
                <a:cs typeface="Arial" panose="020B0604020202020204" pitchFamily="34" charset="0"/>
              </a:rPr>
              <a:t>rd</a:t>
            </a:r>
            <a:r>
              <a:rPr lang="en-US" sz="1200" dirty="0" smtClean="0">
                <a:latin typeface="Arial" panose="020B0604020202020204" pitchFamily="34" charset="0"/>
                <a:cs typeface="Arial" panose="020B0604020202020204" pitchFamily="34" charset="0"/>
              </a:rPr>
              <a:t> parties will likely consider when determining cost of capital include:</a:t>
            </a:r>
          </a:p>
          <a:p>
            <a:pPr marL="1143000" lvl="3" indent="-285750">
              <a:spcBef>
                <a:spcPts val="0"/>
              </a:spcBef>
              <a:spcAft>
                <a:spcPts val="600"/>
              </a:spcAft>
              <a:buFont typeface="Courier New" panose="02070309020205020404" pitchFamily="49" charset="0"/>
              <a:buChar char="o"/>
            </a:pPr>
            <a:r>
              <a:rPr lang="en-US" sz="1100" dirty="0" smtClean="0">
                <a:latin typeface="Arial" panose="020B0604020202020204" pitchFamily="34" charset="0"/>
                <a:cs typeface="Arial" panose="020B0604020202020204" pitchFamily="34" charset="0"/>
              </a:rPr>
              <a:t>Legislative framework (recovery mechanism);</a:t>
            </a:r>
          </a:p>
          <a:p>
            <a:pPr marL="1143000" lvl="3" indent="-285750">
              <a:spcBef>
                <a:spcPts val="0"/>
              </a:spcBef>
              <a:spcAft>
                <a:spcPts val="600"/>
              </a:spcAft>
              <a:buFont typeface="Courier New" panose="02070309020205020404" pitchFamily="49" charset="0"/>
              <a:buChar char="o"/>
            </a:pPr>
            <a:r>
              <a:rPr lang="en-US" sz="1100" dirty="0" smtClean="0">
                <a:latin typeface="Arial" panose="020B0604020202020204" pitchFamily="34" charset="0"/>
                <a:cs typeface="Arial" panose="020B0604020202020204" pitchFamily="34" charset="0"/>
              </a:rPr>
              <a:t>Interest rate changes; and</a:t>
            </a:r>
          </a:p>
          <a:p>
            <a:pPr marL="1143000" lvl="3" indent="-285750">
              <a:spcBef>
                <a:spcPts val="0"/>
              </a:spcBef>
              <a:spcAft>
                <a:spcPts val="600"/>
              </a:spcAft>
              <a:buFont typeface="Courier New" panose="02070309020205020404" pitchFamily="49" charset="0"/>
              <a:buChar char="o"/>
            </a:pPr>
            <a:r>
              <a:rPr lang="en-US" sz="1100" dirty="0" smtClean="0">
                <a:latin typeface="Arial" panose="020B0604020202020204" pitchFamily="34" charset="0"/>
                <a:cs typeface="Arial" panose="020B0604020202020204" pitchFamily="34" charset="0"/>
              </a:rPr>
              <a:t>Future electricity demand / customers. </a:t>
            </a:r>
          </a:p>
          <a:p>
            <a:pPr marL="280988" lvl="1" indent="-280988">
              <a:spcBef>
                <a:spcPts val="0"/>
              </a:spcBef>
              <a:spcAft>
                <a:spcPts val="600"/>
              </a:spcAft>
              <a:buFont typeface="Arial" panose="020B0604020202020204" pitchFamily="34" charset="0"/>
              <a:buChar char="•"/>
            </a:pPr>
            <a:r>
              <a:rPr lang="en-US" sz="1200" b="1" dirty="0" smtClean="0">
                <a:latin typeface="Arial" panose="020B0604020202020204" pitchFamily="34" charset="0"/>
                <a:cs typeface="Arial" panose="020B0604020202020204" pitchFamily="34" charset="0"/>
              </a:rPr>
              <a:t>Recovery Mechanism</a:t>
            </a:r>
          </a:p>
          <a:p>
            <a:pPr marL="685800" lvl="2" indent="-285750">
              <a:spcBef>
                <a:spcPts val="0"/>
              </a:spcBef>
              <a:spcAft>
                <a:spcPts val="600"/>
              </a:spcAft>
              <a:buFont typeface="Arial" panose="020B0604020202020204" pitchFamily="34" charset="0"/>
              <a:buChar char="−"/>
            </a:pPr>
            <a:r>
              <a:rPr lang="en-US" sz="1200" dirty="0" smtClean="0">
                <a:latin typeface="Arial" panose="020B0604020202020204" pitchFamily="34" charset="0"/>
                <a:cs typeface="Arial" panose="020B0604020202020204" pitchFamily="34" charset="0"/>
              </a:rPr>
              <a:t>Province will need to explore different recovery/ administrative options.</a:t>
            </a:r>
          </a:p>
          <a:p>
            <a:pPr marL="685800" lvl="2" indent="-285750">
              <a:spcBef>
                <a:spcPts val="0"/>
              </a:spcBef>
              <a:spcAft>
                <a:spcPts val="600"/>
              </a:spcAft>
              <a:buFont typeface="Arial" panose="020B0604020202020204" pitchFamily="34" charset="0"/>
              <a:buChar char="−"/>
            </a:pPr>
            <a:r>
              <a:rPr lang="en-US" sz="1200" dirty="0" smtClean="0">
                <a:latin typeface="Arial" panose="020B0604020202020204" pitchFamily="34" charset="0"/>
                <a:cs typeface="Arial" panose="020B0604020202020204" pitchFamily="34" charset="0"/>
              </a:rPr>
              <a:t>DRC/RRP/Tax Rebate.</a:t>
            </a:r>
          </a:p>
          <a:p>
            <a:pPr marL="685800" lvl="2" indent="-285750">
              <a:spcBef>
                <a:spcPts val="0"/>
              </a:spcBef>
              <a:spcAft>
                <a:spcPts val="600"/>
              </a:spcAft>
              <a:buFont typeface="Arial" panose="020B0604020202020204" pitchFamily="34" charset="0"/>
              <a:buChar char="−"/>
            </a:pPr>
            <a:r>
              <a:rPr lang="en-US" sz="1200" dirty="0">
                <a:latin typeface="Arial" panose="020B0604020202020204" pitchFamily="34" charset="0"/>
                <a:cs typeface="Arial" panose="020B0604020202020204" pitchFamily="34" charset="0"/>
              </a:rPr>
              <a:t>Consider whether a one-time, exit payment would be charged to ratepayers that are leaving the electricity system in order to recover foregone deferred charges.</a:t>
            </a:r>
          </a:p>
          <a:p>
            <a:pPr marL="280988" lvl="1" indent="-280988">
              <a:spcBef>
                <a:spcPts val="0"/>
              </a:spcBef>
              <a:spcAft>
                <a:spcPts val="600"/>
              </a:spcAft>
              <a:buFont typeface="Arial" panose="020B0604020202020204" pitchFamily="34" charset="0"/>
              <a:buChar char="•"/>
            </a:pPr>
            <a:r>
              <a:rPr lang="en-US" sz="1200" b="1" dirty="0" smtClean="0">
                <a:latin typeface="Arial" panose="020B0604020202020204" pitchFamily="34" charset="0"/>
                <a:cs typeface="Arial" panose="020B0604020202020204" pitchFamily="34" charset="0"/>
              </a:rPr>
              <a:t>Contractual / Legislative Agreements</a:t>
            </a:r>
          </a:p>
          <a:p>
            <a:pPr marL="685800" lvl="2" indent="-285750">
              <a:spcBef>
                <a:spcPts val="0"/>
              </a:spcBef>
              <a:spcAft>
                <a:spcPts val="600"/>
              </a:spcAft>
              <a:buFont typeface="Arial" panose="020B0604020202020204" pitchFamily="34" charset="0"/>
              <a:buChar char="−"/>
            </a:pPr>
            <a:r>
              <a:rPr lang="en-CA" sz="1200" dirty="0" smtClean="0">
                <a:latin typeface="Arial" panose="020B0604020202020204" pitchFamily="34" charset="0"/>
                <a:cs typeface="Arial" panose="020B0604020202020204" pitchFamily="34" charset="0"/>
              </a:rPr>
              <a:t>Either the New Entity or IESO would need a legislative right to </a:t>
            </a:r>
            <a:r>
              <a:rPr lang="en-CA" sz="1200" dirty="0">
                <a:latin typeface="Arial" panose="020B0604020202020204" pitchFamily="34" charset="0"/>
                <a:cs typeface="Arial" panose="020B0604020202020204" pitchFamily="34" charset="0"/>
              </a:rPr>
              <a:t>recover the principle, interest and administrative costs from </a:t>
            </a:r>
            <a:r>
              <a:rPr lang="en-CA" sz="1200" dirty="0" smtClean="0">
                <a:latin typeface="Arial" panose="020B0604020202020204" pitchFamily="34" charset="0"/>
                <a:cs typeface="Arial" panose="020B0604020202020204" pitchFamily="34" charset="0"/>
              </a:rPr>
              <a:t>customers. </a:t>
            </a:r>
          </a:p>
          <a:p>
            <a:pPr marL="685800" lvl="2" indent="-285750">
              <a:spcBef>
                <a:spcPts val="0"/>
              </a:spcBef>
              <a:spcAft>
                <a:spcPts val="600"/>
              </a:spcAft>
              <a:buFont typeface="Arial" panose="020B0604020202020204" pitchFamily="34" charset="0"/>
              <a:buChar char="−"/>
            </a:pPr>
            <a:r>
              <a:rPr lang="en-CA" sz="1200" dirty="0" smtClean="0">
                <a:latin typeface="Arial" panose="020B0604020202020204" pitchFamily="34" charset="0"/>
                <a:cs typeface="Arial" panose="020B0604020202020204" pitchFamily="34" charset="0"/>
              </a:rPr>
              <a:t>Form of an IESO collection services agreement would need to work within IESO’s legislative framework, while providing sufficient comfort to the New Entity / 3</a:t>
            </a:r>
            <a:r>
              <a:rPr lang="en-CA" sz="1200" baseline="30000" dirty="0" smtClean="0">
                <a:latin typeface="Arial" panose="020B0604020202020204" pitchFamily="34" charset="0"/>
                <a:cs typeface="Arial" panose="020B0604020202020204" pitchFamily="34" charset="0"/>
              </a:rPr>
              <a:t>rd</a:t>
            </a:r>
            <a:r>
              <a:rPr lang="en-CA" sz="1200" dirty="0" smtClean="0">
                <a:latin typeface="Arial" panose="020B0604020202020204" pitchFamily="34" charset="0"/>
                <a:cs typeface="Arial" panose="020B0604020202020204" pitchFamily="34" charset="0"/>
              </a:rPr>
              <a:t> party.</a:t>
            </a:r>
          </a:p>
          <a:p>
            <a:pPr marL="685800" lvl="2" indent="-285750">
              <a:spcBef>
                <a:spcPts val="0"/>
              </a:spcBef>
              <a:spcAft>
                <a:spcPts val="600"/>
              </a:spcAft>
              <a:buFont typeface="Arial" panose="020B0604020202020204" pitchFamily="34" charset="0"/>
              <a:buChar char="−"/>
            </a:pPr>
            <a:r>
              <a:rPr lang="en-CA" sz="1200" dirty="0">
                <a:latin typeface="Arial" panose="020B0604020202020204" pitchFamily="34" charset="0"/>
                <a:cs typeface="Arial" panose="020B0604020202020204" pitchFamily="34" charset="0"/>
              </a:rPr>
              <a:t>We need to consider whether the Province’s ability to change legislation undermines the governance choices that we make to achieve the accounting control analysis</a:t>
            </a:r>
            <a:endParaRPr lang="en-US" sz="1200" dirty="0">
              <a:latin typeface="Arial" panose="020B0604020202020204" pitchFamily="34" charset="0"/>
              <a:cs typeface="Arial" panose="020B0604020202020204" pitchFamily="34" charset="0"/>
            </a:endParaRPr>
          </a:p>
          <a:p>
            <a:pPr marL="685800" lvl="2" indent="-285750">
              <a:spcBef>
                <a:spcPts val="0"/>
              </a:spcBef>
              <a:spcAft>
                <a:spcPts val="600"/>
              </a:spcAft>
              <a:buFont typeface="Arial" panose="020B0604020202020204" pitchFamily="34" charset="0"/>
              <a:buChar char="−"/>
            </a:pPr>
            <a:endParaRPr lang="en-US" sz="1200" dirty="0" smtClean="0">
              <a:latin typeface="Arial" panose="020B0604020202020204" pitchFamily="34" charset="0"/>
              <a:cs typeface="Arial" panose="020B0604020202020204" pitchFamily="34" charset="0"/>
            </a:endParaRPr>
          </a:p>
          <a:p>
            <a:pPr marL="681038" lvl="2" indent="-280988">
              <a:spcBef>
                <a:spcPts val="0"/>
              </a:spcBef>
              <a:spcAft>
                <a:spcPts val="600"/>
              </a:spcAft>
              <a:buFont typeface="Arial" panose="020B0604020202020204" pitchFamily="34" charset="0"/>
              <a:buChar char="•"/>
            </a:pPr>
            <a:endParaRPr lang="en-US"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8335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1935"/>
            <a:ext cx="8363272" cy="678793"/>
          </a:xfrm>
        </p:spPr>
        <p:txBody>
          <a:bodyPr>
            <a:noAutofit/>
          </a:bodyPr>
          <a:lstStyle/>
          <a:p>
            <a:r>
              <a:rPr lang="en-US" sz="2400" b="0" dirty="0" smtClean="0">
                <a:latin typeface="Arial" panose="020B0604020202020204" pitchFamily="34" charset="0"/>
                <a:cs typeface="Arial" panose="020B0604020202020204" pitchFamily="34" charset="0"/>
              </a:rPr>
              <a:t>2a. Rural or Remote Rate Protection (RRRP) –</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Background</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cs typeface="Arial" panose="020B0604020202020204" pitchFamily="34" charset="0"/>
              </a:rPr>
              <a:t> </a:t>
            </a:r>
          </a:p>
        </p:txBody>
      </p:sp>
      <p:sp>
        <p:nvSpPr>
          <p:cNvPr id="4" name="Content Placeholder 3"/>
          <p:cNvSpPr>
            <a:spLocks noGrp="1"/>
          </p:cNvSpPr>
          <p:nvPr>
            <p:ph idx="1"/>
          </p:nvPr>
        </p:nvSpPr>
        <p:spPr>
          <a:xfrm>
            <a:off x="480183" y="1052736"/>
            <a:ext cx="8340289" cy="5400600"/>
          </a:xfrm>
        </p:spPr>
        <p:txBody>
          <a:bodyPr>
            <a:noAutofit/>
          </a:bodyPr>
          <a:lstStyle/>
          <a:p>
            <a:pPr marL="285750" indent="-285750">
              <a:spcBef>
                <a:spcPts val="600"/>
              </a:spcBef>
              <a:spcAft>
                <a:spcPts val="600"/>
              </a:spcAft>
            </a:pPr>
            <a:r>
              <a:rPr lang="en-US" sz="1400" dirty="0">
                <a:latin typeface="Arial" panose="020B0604020202020204" pitchFamily="34" charset="0"/>
                <a:cs typeface="Arial" panose="020B0604020202020204" pitchFamily="34" charset="0"/>
              </a:rPr>
              <a:t>The Rural or Remote Rate Protection (RRRP) program  </a:t>
            </a:r>
            <a:r>
              <a:rPr lang="en-US" sz="1400" dirty="0" smtClean="0">
                <a:latin typeface="Arial" panose="020B0604020202020204" pitchFamily="34" charset="0"/>
                <a:cs typeface="Arial" panose="020B0604020202020204" pitchFamily="34" charset="0"/>
              </a:rPr>
              <a:t>supports the </a:t>
            </a:r>
            <a:r>
              <a:rPr lang="en-US" sz="1400" dirty="0">
                <a:latin typeface="Arial" panose="020B0604020202020204" pitchFamily="34" charset="0"/>
                <a:cs typeface="Arial" panose="020B0604020202020204" pitchFamily="34" charset="0"/>
              </a:rPr>
              <a:t>most costly-to-serve distribution customers in </a:t>
            </a:r>
            <a:r>
              <a:rPr lang="en-US" sz="1400" dirty="0" smtClean="0">
                <a:latin typeface="Arial" panose="020B0604020202020204" pitchFamily="34" charset="0"/>
                <a:cs typeface="Arial" panose="020B0604020202020204" pitchFamily="34" charset="0"/>
              </a:rPr>
              <a:t>Ontario. </a:t>
            </a:r>
            <a:r>
              <a:rPr lang="en-US" sz="1400" dirty="0">
                <a:latin typeface="Arial" panose="020B0604020202020204" pitchFamily="34" charset="0"/>
                <a:cs typeface="Arial" panose="020B0604020202020204" pitchFamily="34" charset="0"/>
              </a:rPr>
              <a:t>It is not income tested and most of the support goes to Hydro One’s R2 (low density) rate class and remote communities.</a:t>
            </a:r>
          </a:p>
          <a:p>
            <a:pPr lvl="1">
              <a:spcBef>
                <a:spcPts val="600"/>
              </a:spcBef>
              <a:spcAft>
                <a:spcPts val="600"/>
              </a:spcAft>
              <a:buFont typeface="Arial" pitchFamily="34" charset="0"/>
              <a:buChar char="−"/>
            </a:pPr>
            <a:r>
              <a:rPr lang="en-US" sz="1200" dirty="0">
                <a:latin typeface="Arial" panose="020B0604020202020204" pitchFamily="34" charset="0"/>
                <a:cs typeface="Arial" panose="020B0604020202020204" pitchFamily="34" charset="0"/>
              </a:rPr>
              <a:t>Costs to these Hydro One customers are higher than average because of their relatively low density. </a:t>
            </a:r>
            <a:endParaRPr lang="en-US" sz="1200" dirty="0" smtClean="0">
              <a:latin typeface="Arial" panose="020B0604020202020204" pitchFamily="34" charset="0"/>
              <a:cs typeface="Arial" panose="020B0604020202020204" pitchFamily="34" charset="0"/>
            </a:endParaRPr>
          </a:p>
          <a:p>
            <a:pPr lvl="1">
              <a:spcBef>
                <a:spcPts val="600"/>
              </a:spcBef>
              <a:spcAft>
                <a:spcPts val="600"/>
              </a:spcAft>
              <a:buFont typeface="Arial" pitchFamily="34" charset="0"/>
              <a:buChar char="−"/>
            </a:pPr>
            <a:r>
              <a:rPr lang="en-US" sz="1200" dirty="0" smtClean="0">
                <a:latin typeface="Arial" panose="020B0604020202020204" pitchFamily="34" charset="0"/>
                <a:cs typeface="Arial" panose="020B0604020202020204" pitchFamily="34" charset="0"/>
              </a:rPr>
              <a:t>To </a:t>
            </a:r>
            <a:r>
              <a:rPr lang="en-US" sz="1200" dirty="0">
                <a:latin typeface="Arial" panose="020B0604020202020204" pitchFamily="34" charset="0"/>
                <a:cs typeface="Arial" panose="020B0604020202020204" pitchFamily="34" charset="0"/>
              </a:rPr>
              <a:t>mitigate these costs, the RRRP was recently enhanced to help lower the bills of Hydro One’s R2 </a:t>
            </a:r>
            <a:r>
              <a:rPr lang="en-US" sz="1200" dirty="0" smtClean="0">
                <a:latin typeface="Arial" panose="020B0604020202020204" pitchFamily="34" charset="0"/>
                <a:cs typeface="Arial" panose="020B0604020202020204" pitchFamily="34" charset="0"/>
              </a:rPr>
              <a:t>customers.</a:t>
            </a:r>
            <a:endParaRPr lang="en-US" sz="1200" dirty="0">
              <a:latin typeface="Arial" panose="020B0604020202020204" pitchFamily="34" charset="0"/>
              <a:cs typeface="Arial" panose="020B0604020202020204" pitchFamily="34" charset="0"/>
            </a:endParaRPr>
          </a:p>
          <a:p>
            <a:pPr marL="285750" indent="-285750">
              <a:spcBef>
                <a:spcPts val="600"/>
              </a:spcBef>
              <a:spcAft>
                <a:spcPts val="600"/>
              </a:spcAft>
            </a:pPr>
            <a:r>
              <a:rPr lang="en-US" sz="1400" dirty="0" smtClean="0">
                <a:latin typeface="Arial" panose="020B0604020202020204" pitchFamily="34" charset="0"/>
                <a:cs typeface="Arial" panose="020B0604020202020204" pitchFamily="34" charset="0"/>
              </a:rPr>
              <a:t>RRRP is a fixed amount of credit that Hydro One R2 customer receive </a:t>
            </a:r>
            <a:r>
              <a:rPr lang="en-US" sz="1400" dirty="0">
                <a:latin typeface="Arial" panose="020B0604020202020204" pitchFamily="34" charset="0"/>
                <a:cs typeface="Arial" panose="020B0604020202020204" pitchFamily="34" charset="0"/>
              </a:rPr>
              <a:t>(</a:t>
            </a:r>
            <a:r>
              <a:rPr lang="en-US" sz="1400" dirty="0" smtClean="0">
                <a:latin typeface="Arial" panose="020B0604020202020204" pitchFamily="34" charset="0"/>
                <a:cs typeface="Arial" panose="020B0604020202020204" pitchFamily="34" charset="0"/>
              </a:rPr>
              <a:t>$60.50/month) and  focuses on ameliorating differences in distribution costs. This currently costs $242 million annually.</a:t>
            </a:r>
          </a:p>
          <a:p>
            <a:pPr lvl="1">
              <a:spcBef>
                <a:spcPts val="600"/>
              </a:spcBef>
              <a:spcAft>
                <a:spcPts val="600"/>
              </a:spcAft>
              <a:buFont typeface="Arial" pitchFamily="34" charset="0"/>
              <a:buChar char="−"/>
            </a:pPr>
            <a:r>
              <a:rPr lang="en-US" sz="1200" dirty="0">
                <a:latin typeface="Arial" panose="020B0604020202020204" pitchFamily="34" charset="0"/>
                <a:cs typeface="Arial" panose="020B0604020202020204" pitchFamily="34" charset="0"/>
              </a:rPr>
              <a:t>RRRP provides a standard benefit amount to customers within eligible rate classes. </a:t>
            </a:r>
          </a:p>
          <a:p>
            <a:pPr lvl="1">
              <a:spcBef>
                <a:spcPts val="600"/>
              </a:spcBef>
              <a:spcAft>
                <a:spcPts val="600"/>
              </a:spcAft>
              <a:buFont typeface="Arial" pitchFamily="34" charset="0"/>
              <a:buChar char="−"/>
            </a:pPr>
            <a:r>
              <a:rPr lang="en-US" sz="1200" dirty="0">
                <a:latin typeface="Arial" panose="020B0604020202020204" pitchFamily="34" charset="0"/>
                <a:cs typeface="Arial" panose="020B0604020202020204" pitchFamily="34" charset="0"/>
              </a:rPr>
              <a:t>Low volume consumers with relatively low d</a:t>
            </a:r>
            <a:r>
              <a:rPr lang="en-US" sz="1200" dirty="0" smtClean="0">
                <a:latin typeface="Arial" panose="020B0604020202020204" pitchFamily="34" charset="0"/>
                <a:cs typeface="Arial" panose="020B0604020202020204" pitchFamily="34" charset="0"/>
              </a:rPr>
              <a:t>elivery </a:t>
            </a:r>
            <a:r>
              <a:rPr lang="en-US" sz="1200" dirty="0">
                <a:latin typeface="Arial" panose="020B0604020202020204" pitchFamily="34" charset="0"/>
                <a:cs typeface="Arial" panose="020B0604020202020204" pitchFamily="34" charset="0"/>
              </a:rPr>
              <a:t>bills would receive the same amount of benefit as high volume consumers with relatively high bills. </a:t>
            </a:r>
          </a:p>
          <a:p>
            <a:pPr marL="285750" lvl="0" indent="-285750">
              <a:spcBef>
                <a:spcPts val="600"/>
              </a:spcBef>
              <a:spcAft>
                <a:spcPts val="600"/>
              </a:spcAft>
            </a:pPr>
            <a:r>
              <a:rPr lang="en-US" sz="1400" dirty="0" smtClean="0">
                <a:latin typeface="Arial" panose="020B0604020202020204" pitchFamily="34" charset="0"/>
                <a:cs typeface="Arial" panose="020B0604020202020204" pitchFamily="34" charset="0"/>
              </a:rPr>
              <a:t>RRRP </a:t>
            </a:r>
            <a:r>
              <a:rPr lang="en-US" sz="1400" dirty="0">
                <a:latin typeface="Arial" panose="020B0604020202020204" pitchFamily="34" charset="0"/>
                <a:cs typeface="Arial" panose="020B0604020202020204" pitchFamily="34" charset="0"/>
              </a:rPr>
              <a:t>currently costs the average ratepayer $1.58/month in regulatory costs. This is expected to rise in line with the average annual distribution rate increase (estimated at 2.6</a:t>
            </a:r>
            <a:r>
              <a:rPr lang="en-US" sz="1400" dirty="0" smtClean="0">
                <a:latin typeface="Arial" panose="020B0604020202020204" pitchFamily="34" charset="0"/>
                <a:cs typeface="Arial" panose="020B0604020202020204" pitchFamily="34" charset="0"/>
              </a:rPr>
              <a:t>%).</a:t>
            </a:r>
          </a:p>
          <a:p>
            <a:pPr marL="285750" lvl="0" indent="-285750">
              <a:spcBef>
                <a:spcPts val="600"/>
              </a:spcBef>
              <a:spcAft>
                <a:spcPts val="600"/>
              </a:spcAft>
            </a:pPr>
            <a:r>
              <a:rPr lang="en-US" sz="1400" dirty="0" smtClean="0">
                <a:latin typeface="Arial" panose="020B0604020202020204" pitchFamily="34" charset="0"/>
                <a:cs typeface="Arial" panose="020B0604020202020204" pitchFamily="34" charset="0"/>
              </a:rPr>
              <a:t>There is potential in moving RRRP to the </a:t>
            </a:r>
            <a:r>
              <a:rPr lang="en-US" sz="1400" dirty="0" err="1" smtClean="0">
                <a:latin typeface="Arial" panose="020B0604020202020204" pitchFamily="34" charset="0"/>
                <a:cs typeface="Arial" panose="020B0604020202020204" pitchFamily="34" charset="0"/>
              </a:rPr>
              <a:t>taxbase</a:t>
            </a:r>
            <a:r>
              <a:rPr lang="en-US" sz="1400" dirty="0" smtClean="0">
                <a:latin typeface="Arial" panose="020B0604020202020204" pitchFamily="34" charset="0"/>
                <a:cs typeface="Arial" panose="020B0604020202020204" pitchFamily="34" charset="0"/>
              </a:rPr>
              <a:t> as it is a program aimed at addressing demographic differences. Some LDCs and ratepayers have expressed concern that RRRP unfairly requires them to subsidize other high cost ratepayers. </a:t>
            </a:r>
          </a:p>
          <a:p>
            <a:pPr lvl="1">
              <a:spcBef>
                <a:spcPts val="600"/>
              </a:spcBef>
              <a:spcAft>
                <a:spcPts val="600"/>
              </a:spcAft>
              <a:buFont typeface="Arial" pitchFamily="34" charset="0"/>
              <a:buChar char="−"/>
            </a:pPr>
            <a:r>
              <a:rPr lang="en-US" sz="1200" dirty="0">
                <a:latin typeface="Arial" panose="020B0604020202020204" pitchFamily="34" charset="0"/>
                <a:cs typeface="Arial" panose="020B0604020202020204" pitchFamily="34" charset="0"/>
              </a:rPr>
              <a:t>Currently </a:t>
            </a:r>
            <a:r>
              <a:rPr lang="en-US" sz="1200" dirty="0" smtClean="0">
                <a:latin typeface="Arial" panose="020B0604020202020204" pitchFamily="34" charset="0"/>
                <a:cs typeface="Arial" panose="020B0604020202020204" pitchFamily="34" charset="0"/>
              </a:rPr>
              <a:t>,$242 million  </a:t>
            </a:r>
            <a:r>
              <a:rPr lang="en-US" sz="1200" dirty="0">
                <a:latin typeface="Arial" panose="020B0604020202020204" pitchFamily="34" charset="0"/>
                <a:cs typeface="Arial" panose="020B0604020202020204" pitchFamily="34" charset="0"/>
              </a:rPr>
              <a:t>is expended through the RRRP for Hydro One R2 customers. There is another ~$</a:t>
            </a:r>
            <a:r>
              <a:rPr lang="en-US" sz="1200" dirty="0" smtClean="0">
                <a:latin typeface="Arial" panose="020B0604020202020204" pitchFamily="34" charset="0"/>
                <a:cs typeface="Arial" panose="020B0604020202020204" pitchFamily="34" charset="0"/>
              </a:rPr>
              <a:t>50 million </a:t>
            </a:r>
            <a:r>
              <a:rPr lang="en-US" sz="1200" dirty="0">
                <a:latin typeface="Arial" panose="020B0604020202020204" pitchFamily="34" charset="0"/>
                <a:cs typeface="Arial" panose="020B0604020202020204" pitchFamily="34" charset="0"/>
              </a:rPr>
              <a:t>collected through RRRP that supports operational costs for Algoma Power and Hydro One Remotes, and the fiscal and ratepayer impact numbers in this deck assumes this portion of the RRRP continue to be collected from ratepayers.</a:t>
            </a:r>
          </a:p>
        </p:txBody>
      </p:sp>
    </p:spTree>
    <p:extLst>
      <p:ext uri="{BB962C8B-B14F-4D97-AF65-F5344CB8AC3E}">
        <p14:creationId xmlns:p14="http://schemas.microsoft.com/office/powerpoint/2010/main" val="3211280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599728"/>
          </a:xfrm>
        </p:spPr>
        <p:txBody>
          <a:bodyPr>
            <a:normAutofit/>
          </a:bodyPr>
          <a:lstStyle/>
          <a:p>
            <a:r>
              <a:rPr lang="en-CA" sz="2400" b="0" dirty="0" smtClean="0">
                <a:latin typeface="Arial" panose="020B0604020202020204" pitchFamily="34" charset="0"/>
                <a:cs typeface="Arial" panose="020B0604020202020204" pitchFamily="34" charset="0"/>
              </a:rPr>
              <a:t>2a. Wide Variation in Delivery Rates Across the Province</a:t>
            </a:r>
            <a:endParaRPr lang="en-CA" sz="2400" b="0" dirty="0"/>
          </a:p>
        </p:txBody>
      </p:sp>
      <p:sp>
        <p:nvSpPr>
          <p:cNvPr id="8" name="TextBox 7"/>
          <p:cNvSpPr txBox="1"/>
          <p:nvPr/>
        </p:nvSpPr>
        <p:spPr>
          <a:xfrm>
            <a:off x="1115616" y="6381328"/>
            <a:ext cx="3456384" cy="353943"/>
          </a:xfrm>
          <a:prstGeom prst="rect">
            <a:avLst/>
          </a:prstGeom>
          <a:noFill/>
        </p:spPr>
        <p:txBody>
          <a:bodyPr wrap="square" rtlCol="0">
            <a:spAutoFit/>
          </a:bodyPr>
          <a:lstStyle/>
          <a:p>
            <a:r>
              <a:rPr lang="en-CA" sz="1000" dirty="0">
                <a:solidFill>
                  <a:prstClr val="black"/>
                </a:solidFill>
                <a:latin typeface="Arial" panose="020B0604020202020204" pitchFamily="34" charset="0"/>
                <a:cs typeface="Arial" panose="020B0604020202020204" pitchFamily="34" charset="0"/>
              </a:rPr>
              <a:t>* </a:t>
            </a:r>
            <a:r>
              <a:rPr lang="en-CA" sz="700" dirty="0">
                <a:solidFill>
                  <a:prstClr val="black"/>
                </a:solidFill>
                <a:latin typeface="Arial" panose="020B0604020202020204" pitchFamily="34" charset="0"/>
                <a:cs typeface="Arial" panose="020B0604020202020204" pitchFamily="34" charset="0"/>
              </a:rPr>
              <a:t>Hydro One customer numbers are for 2016 and divided by rate class.  Hydro One R2 does not reflect RRRP enhancement.</a:t>
            </a:r>
            <a:endParaRPr lang="en-CA" sz="1600" dirty="0">
              <a:solidFill>
                <a:prstClr val="black"/>
              </a:solidFill>
              <a:latin typeface="Arial" panose="020B0604020202020204" pitchFamily="34" charset="0"/>
              <a:cs typeface="Arial" panose="020B060402020202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50455758"/>
              </p:ext>
            </p:extLst>
          </p:nvPr>
        </p:nvGraphicFramePr>
        <p:xfrm>
          <a:off x="323528" y="1052736"/>
          <a:ext cx="8712968" cy="5256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64255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159735713"/>
              </p:ext>
            </p:extLst>
          </p:nvPr>
        </p:nvGraphicFramePr>
        <p:xfrm>
          <a:off x="107504" y="1052736"/>
          <a:ext cx="8928993" cy="4745746"/>
        </p:xfrm>
        <a:graphic>
          <a:graphicData uri="http://schemas.openxmlformats.org/drawingml/2006/table">
            <a:tbl>
              <a:tblPr firstRow="1" bandRow="1">
                <a:tableStyleId>{5940675A-B579-460E-94D1-54222C63F5DA}</a:tableStyleId>
              </a:tblPr>
              <a:tblGrid>
                <a:gridCol w="3456384"/>
                <a:gridCol w="864096"/>
                <a:gridCol w="1944216"/>
                <a:gridCol w="1656184"/>
                <a:gridCol w="1008113"/>
              </a:tblGrid>
              <a:tr h="602625">
                <a:tc>
                  <a:txBody>
                    <a:bodyPr/>
                    <a:lstStyle/>
                    <a:p>
                      <a:pPr>
                        <a:spcAft>
                          <a:spcPts val="0"/>
                        </a:spcAft>
                      </a:pPr>
                      <a:r>
                        <a:rPr lang="en-CA" sz="900" i="1" dirty="0" smtClean="0">
                          <a:effectLst/>
                          <a:latin typeface="Arial" panose="020B0604020202020204" pitchFamily="34" charset="0"/>
                          <a:ea typeface="Calibri" panose="020F0502020204030204" pitchFamily="34" charset="0"/>
                          <a:cs typeface="Arial" panose="020B0604020202020204" pitchFamily="34" charset="0"/>
                        </a:rPr>
                        <a:t>See</a:t>
                      </a:r>
                      <a:r>
                        <a:rPr lang="en-CA" sz="900" i="1" baseline="0" dirty="0" smtClean="0">
                          <a:effectLst/>
                          <a:latin typeface="Arial" panose="020B0604020202020204" pitchFamily="34" charset="0"/>
                          <a:ea typeface="Calibri" panose="020F0502020204030204" pitchFamily="34" charset="0"/>
                          <a:cs typeface="Arial" panose="020B0604020202020204" pitchFamily="34" charset="0"/>
                        </a:rPr>
                        <a:t> Appendix for additional information on options 2 &amp; 3.</a:t>
                      </a:r>
                      <a:endParaRPr lang="en-CA" sz="900" i="1"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75000"/>
                      </a:schemeClr>
                    </a:solidFill>
                  </a:tcPr>
                </a:tc>
                <a:tc>
                  <a:txBody>
                    <a:bodyPr/>
                    <a:lstStyle/>
                    <a:p>
                      <a:pPr algn="ctr">
                        <a:spcAft>
                          <a:spcPts val="0"/>
                        </a:spcAft>
                      </a:pPr>
                      <a:r>
                        <a:rPr lang="en-US" sz="900" b="1" dirty="0" smtClean="0">
                          <a:effectLst/>
                          <a:latin typeface="Arial" panose="020B0604020202020204" pitchFamily="34" charset="0"/>
                          <a:cs typeface="Arial" panose="020B0604020202020204" pitchFamily="34" charset="0"/>
                        </a:rPr>
                        <a:t>Program Envelope for H1 </a:t>
                      </a:r>
                      <a:r>
                        <a:rPr lang="en-US" sz="900" b="1" dirty="0">
                          <a:effectLst/>
                          <a:latin typeface="Arial" panose="020B0604020202020204" pitchFamily="34" charset="0"/>
                          <a:cs typeface="Arial" panose="020B0604020202020204" pitchFamily="34" charset="0"/>
                        </a:rPr>
                        <a:t>($M</a:t>
                      </a:r>
                      <a:r>
                        <a:rPr lang="en-US" sz="900" b="1" dirty="0" smtClean="0">
                          <a:effectLst/>
                          <a:latin typeface="Arial" panose="020B0604020202020204" pitchFamily="34" charset="0"/>
                          <a:cs typeface="Arial" panose="020B0604020202020204" pitchFamily="34" charset="0"/>
                        </a:rPr>
                        <a:t>)*</a:t>
                      </a:r>
                      <a:endParaRPr lang="en-CA" sz="900" b="1"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75000"/>
                      </a:schemeClr>
                    </a:solidFill>
                  </a:tcPr>
                </a:tc>
                <a:tc>
                  <a:txBody>
                    <a:bodyPr/>
                    <a:lstStyle/>
                    <a:p>
                      <a:pPr algn="ctr">
                        <a:spcAft>
                          <a:spcPts val="0"/>
                        </a:spcAft>
                      </a:pPr>
                      <a:r>
                        <a:rPr lang="en-US" sz="900" b="1" dirty="0">
                          <a:effectLst/>
                          <a:latin typeface="Arial" panose="020B0604020202020204" pitchFamily="34" charset="0"/>
                          <a:cs typeface="Arial" panose="020B0604020202020204" pitchFamily="34" charset="0"/>
                        </a:rPr>
                        <a:t>Monthly Rebate for </a:t>
                      </a:r>
                      <a:r>
                        <a:rPr lang="en-US" sz="900" b="1" dirty="0" smtClean="0">
                          <a:effectLst/>
                          <a:latin typeface="Arial" panose="020B0604020202020204" pitchFamily="34" charset="0"/>
                          <a:cs typeface="Arial" panose="020B0604020202020204" pitchFamily="34" charset="0"/>
                        </a:rPr>
                        <a:t>R2:low density</a:t>
                      </a:r>
                      <a:r>
                        <a:rPr lang="en-US" sz="900" b="1" baseline="0" dirty="0" smtClean="0">
                          <a:effectLst/>
                          <a:latin typeface="Arial" panose="020B0604020202020204" pitchFamily="34" charset="0"/>
                          <a:cs typeface="Arial" panose="020B0604020202020204" pitchFamily="34" charset="0"/>
                        </a:rPr>
                        <a:t> consumers</a:t>
                      </a:r>
                      <a:endParaRPr lang="en-CA" sz="900" b="1" dirty="0">
                        <a:effectLst/>
                        <a:latin typeface="Arial" panose="020B0604020202020204" pitchFamily="34" charset="0"/>
                        <a:cs typeface="Arial" panose="020B0604020202020204" pitchFamily="34" charset="0"/>
                      </a:endParaRPr>
                    </a:p>
                    <a:p>
                      <a:pPr algn="ctr">
                        <a:spcAft>
                          <a:spcPts val="0"/>
                        </a:spcAft>
                      </a:pPr>
                      <a:r>
                        <a:rPr lang="en-US" sz="900" b="1" dirty="0" smtClean="0">
                          <a:effectLst/>
                          <a:latin typeface="Arial" panose="020B0604020202020204" pitchFamily="34" charset="0"/>
                          <a:cs typeface="Arial" panose="020B0604020202020204" pitchFamily="34" charset="0"/>
                        </a:rPr>
                        <a:t>(+/-</a:t>
                      </a:r>
                      <a:r>
                        <a:rPr lang="en-US" sz="900" b="1" baseline="0" dirty="0" smtClean="0">
                          <a:effectLst/>
                          <a:latin typeface="Arial" panose="020B0604020202020204" pitchFamily="34" charset="0"/>
                          <a:cs typeface="Arial" panose="020B0604020202020204" pitchFamily="34" charset="0"/>
                        </a:rPr>
                        <a:t> from status quo</a:t>
                      </a:r>
                      <a:r>
                        <a:rPr lang="en-US" sz="900" b="1" dirty="0" smtClean="0">
                          <a:effectLst/>
                          <a:latin typeface="Arial" panose="020B0604020202020204" pitchFamily="34" charset="0"/>
                          <a:cs typeface="Arial" panose="020B0604020202020204" pitchFamily="34" charset="0"/>
                        </a:rPr>
                        <a:t>)</a:t>
                      </a:r>
                      <a:endParaRPr lang="en-CA" sz="900" b="1"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75000"/>
                      </a:schemeClr>
                    </a:solidFill>
                  </a:tcPr>
                </a:tc>
                <a:tc>
                  <a:txBody>
                    <a:bodyPr/>
                    <a:lstStyle/>
                    <a:p>
                      <a:pPr algn="ctr">
                        <a:spcAft>
                          <a:spcPts val="0"/>
                        </a:spcAft>
                      </a:pPr>
                      <a:r>
                        <a:rPr lang="en-US" sz="900" b="1" dirty="0">
                          <a:effectLst/>
                          <a:latin typeface="Arial" panose="020B0604020202020204" pitchFamily="34" charset="0"/>
                          <a:cs typeface="Arial" panose="020B0604020202020204" pitchFamily="34" charset="0"/>
                        </a:rPr>
                        <a:t>Monthly Rebate for </a:t>
                      </a:r>
                      <a:r>
                        <a:rPr lang="en-US" sz="900" b="1" dirty="0" smtClean="0">
                          <a:effectLst/>
                          <a:latin typeface="Arial" panose="020B0604020202020204" pitchFamily="34" charset="0"/>
                          <a:cs typeface="Arial" panose="020B0604020202020204" pitchFamily="34" charset="0"/>
                        </a:rPr>
                        <a:t>R1: medium-density customers</a:t>
                      </a:r>
                      <a:endParaRPr lang="en-CA" sz="900" b="1"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75000"/>
                      </a:schemeClr>
                    </a:solidFill>
                  </a:tcPr>
                </a:tc>
                <a:tc>
                  <a:txBody>
                    <a:bodyPr/>
                    <a:lstStyle/>
                    <a:p>
                      <a:pPr algn="ctr">
                        <a:spcAft>
                          <a:spcPts val="0"/>
                        </a:spcAft>
                      </a:pPr>
                      <a:r>
                        <a:rPr lang="en-US" sz="900" b="1" dirty="0">
                          <a:effectLst/>
                          <a:latin typeface="Arial" panose="020B0604020202020204" pitchFamily="34" charset="0"/>
                          <a:cs typeface="Arial" panose="020B0604020202020204" pitchFamily="34" charset="0"/>
                        </a:rPr>
                        <a:t>Monthly cost to </a:t>
                      </a:r>
                      <a:r>
                        <a:rPr lang="en-US" sz="900" b="1" dirty="0" smtClean="0">
                          <a:effectLst/>
                          <a:latin typeface="Arial" panose="020B0604020202020204" pitchFamily="34" charset="0"/>
                          <a:cs typeface="Arial" panose="020B0604020202020204" pitchFamily="34" charset="0"/>
                        </a:rPr>
                        <a:t>ratepayers**</a:t>
                      </a:r>
                      <a:endParaRPr lang="en-CA" sz="900" b="1" dirty="0">
                        <a:effectLst/>
                        <a:latin typeface="Arial" panose="020B0604020202020204" pitchFamily="34" charset="0"/>
                        <a:cs typeface="Arial" panose="020B0604020202020204" pitchFamily="34" charset="0"/>
                      </a:endParaRPr>
                    </a:p>
                  </a:txBody>
                  <a:tcPr marL="30581" marR="30581" marT="15290" marB="15290" anchor="ctr">
                    <a:solidFill>
                      <a:schemeClr val="bg1">
                        <a:lumMod val="75000"/>
                      </a:schemeClr>
                    </a:solidFill>
                  </a:tcPr>
                </a:tc>
              </a:tr>
              <a:tr h="371304">
                <a:tc>
                  <a:txBody>
                    <a:bodyPr/>
                    <a:lstStyle/>
                    <a:p>
                      <a:pPr algn="l">
                        <a:spcAft>
                          <a:spcPts val="0"/>
                        </a:spcAft>
                      </a:pPr>
                      <a:r>
                        <a:rPr lang="en-US" sz="900" dirty="0">
                          <a:effectLst/>
                          <a:latin typeface="Arial" panose="020B0604020202020204" pitchFamily="34" charset="0"/>
                          <a:cs typeface="Arial" panose="020B0604020202020204" pitchFamily="34" charset="0"/>
                        </a:rPr>
                        <a:t>(Status Quo) RRRP program for R1 and R2 customers of Hydro One (as of January 2017</a:t>
                      </a:r>
                      <a:r>
                        <a:rPr lang="en-US" sz="900" dirty="0" smtClean="0">
                          <a:effectLst/>
                          <a:latin typeface="Arial" panose="020B0604020202020204" pitchFamily="34" charset="0"/>
                          <a:cs typeface="Arial" panose="020B0604020202020204" pitchFamily="34" charset="0"/>
                        </a:rPr>
                        <a:t>)</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95000"/>
                      </a:schemeClr>
                    </a:solidFill>
                  </a:tcPr>
                </a:tc>
                <a:tc>
                  <a:txBody>
                    <a:bodyPr/>
                    <a:lstStyle/>
                    <a:p>
                      <a:pPr algn="ctr">
                        <a:spcAft>
                          <a:spcPts val="0"/>
                        </a:spcAft>
                      </a:pPr>
                      <a:r>
                        <a:rPr lang="en-US" sz="900" dirty="0">
                          <a:effectLst/>
                          <a:latin typeface="Arial" panose="020B0604020202020204" pitchFamily="34" charset="0"/>
                          <a:cs typeface="Arial" panose="020B0604020202020204" pitchFamily="34" charset="0"/>
                        </a:rPr>
                        <a:t>$</a:t>
                      </a:r>
                      <a:r>
                        <a:rPr lang="en-US" sz="900" dirty="0" smtClean="0">
                          <a:effectLst/>
                          <a:latin typeface="Arial" panose="020B0604020202020204" pitchFamily="34" charset="0"/>
                          <a:cs typeface="Arial" panose="020B0604020202020204" pitchFamily="34" charset="0"/>
                        </a:rPr>
                        <a:t>242M</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95000"/>
                      </a:schemeClr>
                    </a:solidFill>
                  </a:tcPr>
                </a:tc>
                <a:tc>
                  <a:txBody>
                    <a:bodyPr/>
                    <a:lstStyle/>
                    <a:p>
                      <a:pPr algn="ctr">
                        <a:spcAft>
                          <a:spcPts val="0"/>
                        </a:spcAft>
                      </a:pPr>
                      <a:r>
                        <a:rPr lang="en-US" sz="900" dirty="0">
                          <a:effectLst/>
                          <a:latin typeface="Arial" panose="020B0604020202020204" pitchFamily="34" charset="0"/>
                          <a:cs typeface="Arial" panose="020B0604020202020204" pitchFamily="34" charset="0"/>
                        </a:rPr>
                        <a:t>$60.50/month</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95000"/>
                      </a:schemeClr>
                    </a:solidFill>
                  </a:tcPr>
                </a:tc>
                <a:tc>
                  <a:txBody>
                    <a:bodyPr/>
                    <a:lstStyle/>
                    <a:p>
                      <a:pPr algn="ctr">
                        <a:spcAft>
                          <a:spcPts val="0"/>
                        </a:spcAft>
                      </a:pPr>
                      <a:r>
                        <a:rPr lang="en-US" sz="900" dirty="0">
                          <a:effectLst/>
                          <a:latin typeface="Arial" panose="020B0604020202020204" pitchFamily="34" charset="0"/>
                          <a:cs typeface="Arial" panose="020B0604020202020204" pitchFamily="34" charset="0"/>
                        </a:rPr>
                        <a:t>$0</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95000"/>
                      </a:schemeClr>
                    </a:solidFill>
                  </a:tcPr>
                </a:tc>
                <a:tc>
                  <a:txBody>
                    <a:bodyPr/>
                    <a:lstStyle/>
                    <a:p>
                      <a:pPr algn="ctr">
                        <a:spcAft>
                          <a:spcPts val="0"/>
                        </a:spcAft>
                      </a:pPr>
                      <a:r>
                        <a:rPr lang="en-US" sz="900" dirty="0">
                          <a:effectLst/>
                          <a:latin typeface="Arial" panose="020B0604020202020204" pitchFamily="34" charset="0"/>
                          <a:cs typeface="Arial" panose="020B0604020202020204" pitchFamily="34" charset="0"/>
                        </a:rPr>
                        <a:t>$1.58/month</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lumMod val="95000"/>
                      </a:schemeClr>
                    </a:solidFill>
                  </a:tcPr>
                </a:tc>
              </a:tr>
              <a:tr h="511790">
                <a:tc>
                  <a:txBody>
                    <a:bodyPr/>
                    <a:lstStyle/>
                    <a:p>
                      <a:pPr algn="l"/>
                      <a:r>
                        <a:rPr lang="en-US" sz="900" b="1" dirty="0" smtClean="0">
                          <a:latin typeface="Arial" panose="020B0604020202020204" pitchFamily="34" charset="0"/>
                          <a:cs typeface="Arial" panose="020B0604020202020204" pitchFamily="34" charset="0"/>
                        </a:rPr>
                        <a:t>(1) </a:t>
                      </a:r>
                      <a:r>
                        <a:rPr lang="en-US" sz="900" b="1" kern="1200" dirty="0" smtClean="0">
                          <a:solidFill>
                            <a:schemeClr val="tx1"/>
                          </a:solidFill>
                          <a:effectLst/>
                          <a:latin typeface="Arial" panose="020B0604020202020204" pitchFamily="34" charset="0"/>
                          <a:ea typeface="+mn-ea"/>
                          <a:cs typeface="Arial" panose="020B0604020202020204" pitchFamily="34" charset="0"/>
                        </a:rPr>
                        <a:t>Accelerates move to fixed distribution rates for those customers expected to see a reduction in costs.***</a:t>
                      </a:r>
                      <a:endParaRPr lang="en-CA" sz="900" b="1" dirty="0">
                        <a:latin typeface="Arial" panose="020B0604020202020204" pitchFamily="34" charset="0"/>
                        <a:cs typeface="Arial" panose="020B0604020202020204" pitchFamily="34" charset="0"/>
                      </a:endParaRPr>
                    </a:p>
                  </a:txBody>
                  <a:tcPr anchor="ctr">
                    <a:solidFill>
                      <a:srgbClr val="FFFF00"/>
                    </a:solidFill>
                  </a:tcPr>
                </a:tc>
                <a:tc>
                  <a:txBody>
                    <a:bodyPr/>
                    <a:lstStyle/>
                    <a:p>
                      <a:pPr algn="ctr"/>
                      <a:r>
                        <a:rPr lang="en-CA" sz="900" dirty="0" smtClean="0">
                          <a:latin typeface="Arial" panose="020B0604020202020204" pitchFamily="34" charset="0"/>
                          <a:cs typeface="Arial" panose="020B0604020202020204" pitchFamily="34" charset="0"/>
                        </a:rPr>
                        <a:t>$306-$332M</a:t>
                      </a:r>
                      <a:endParaRPr lang="en-CA" sz="900" dirty="0">
                        <a:latin typeface="Arial" panose="020B0604020202020204" pitchFamily="34" charset="0"/>
                        <a:cs typeface="Arial" panose="020B0604020202020204" pitchFamily="34" charset="0"/>
                      </a:endParaRPr>
                    </a:p>
                  </a:txBody>
                  <a:tcPr anchor="ctr">
                    <a:solidFill>
                      <a:srgbClr val="FFFF00"/>
                    </a:solidFill>
                  </a:tcPr>
                </a:tc>
                <a:tc>
                  <a:txBody>
                    <a:bodyPr/>
                    <a:lstStyle/>
                    <a:p>
                      <a:r>
                        <a:rPr lang="en-CA" sz="900" dirty="0" smtClean="0">
                          <a:solidFill>
                            <a:schemeClr val="tx1"/>
                          </a:solidFill>
                          <a:latin typeface="Arial" panose="020B0604020202020204" pitchFamily="34" charset="0"/>
                          <a:cs typeface="Arial" panose="020B0604020202020204" pitchFamily="34" charset="0"/>
                        </a:rPr>
                        <a:t>Distribution costs capped at $64.64/month.</a:t>
                      </a:r>
                      <a:r>
                        <a:rPr lang="en-CA" sz="900" baseline="0" dirty="0" smtClean="0">
                          <a:solidFill>
                            <a:schemeClr val="tx1"/>
                          </a:solidFill>
                          <a:latin typeface="Arial" panose="020B0604020202020204" pitchFamily="34" charset="0"/>
                          <a:cs typeface="Arial" panose="020B0604020202020204" pitchFamily="34" charset="0"/>
                        </a:rPr>
                        <a:t> Benefit begins at 1,200kWh/month</a:t>
                      </a:r>
                      <a:endParaRPr lang="en-CA" sz="900" dirty="0">
                        <a:solidFill>
                          <a:schemeClr val="tx1"/>
                        </a:solidFill>
                        <a:latin typeface="Arial" panose="020B0604020202020204" pitchFamily="34" charset="0"/>
                        <a:cs typeface="Arial" panose="020B0604020202020204" pitchFamily="34" charset="0"/>
                      </a:endParaRPr>
                    </a:p>
                  </a:txBody>
                  <a:tcPr anchor="ctr">
                    <a:solidFill>
                      <a:srgbClr val="FFFF00"/>
                    </a:solidFill>
                  </a:tcPr>
                </a:tc>
                <a:tc>
                  <a:txBody>
                    <a:bodyPr/>
                    <a:lstStyle/>
                    <a:p>
                      <a:r>
                        <a:rPr lang="en-CA" sz="900" dirty="0" smtClean="0">
                          <a:latin typeface="Arial" panose="020B0604020202020204" pitchFamily="34" charset="0"/>
                          <a:cs typeface="Arial" panose="020B0604020202020204" pitchFamily="34" charset="0"/>
                        </a:rPr>
                        <a:t>Distribution</a:t>
                      </a:r>
                      <a:r>
                        <a:rPr lang="en-CA" sz="900" baseline="0" dirty="0" smtClean="0">
                          <a:latin typeface="Arial" panose="020B0604020202020204" pitchFamily="34" charset="0"/>
                          <a:cs typeface="Arial" panose="020B0604020202020204" pitchFamily="34" charset="0"/>
                        </a:rPr>
                        <a:t> costs capped at $55.70. Benefit begins at 955kWh/month.</a:t>
                      </a:r>
                      <a:endParaRPr lang="en-CA" sz="900" dirty="0">
                        <a:latin typeface="Arial" panose="020B0604020202020204" pitchFamily="34" charset="0"/>
                        <a:cs typeface="Arial" panose="020B0604020202020204" pitchFamily="34" charset="0"/>
                      </a:endParaRPr>
                    </a:p>
                  </a:txBody>
                  <a:tcPr anchor="ctr">
                    <a:solidFill>
                      <a:srgbClr val="FFFF00"/>
                    </a:solidFill>
                  </a:tcPr>
                </a:tc>
                <a:tc>
                  <a:txBody>
                    <a:bodyPr/>
                    <a:lstStyle/>
                    <a:p>
                      <a:r>
                        <a:rPr lang="en-CA" sz="900" dirty="0" smtClean="0">
                          <a:latin typeface="Arial" panose="020B0604020202020204" pitchFamily="34" charset="0"/>
                          <a:cs typeface="Arial" panose="020B0604020202020204" pitchFamily="34" charset="0"/>
                        </a:rPr>
                        <a:t>$2.07/month</a:t>
                      </a:r>
                      <a:endParaRPr lang="en-CA" sz="900" dirty="0">
                        <a:latin typeface="Arial" panose="020B0604020202020204" pitchFamily="34" charset="0"/>
                        <a:cs typeface="Arial" panose="020B0604020202020204" pitchFamily="34" charset="0"/>
                      </a:endParaRPr>
                    </a:p>
                  </a:txBody>
                  <a:tcPr anchor="ctr">
                    <a:solidFill>
                      <a:srgbClr val="FFFF00"/>
                    </a:solidFill>
                  </a:tcPr>
                </a:tc>
              </a:tr>
              <a:tr h="511790">
                <a:tc>
                  <a:txBody>
                    <a:bodyPr/>
                    <a:lstStyle/>
                    <a:p>
                      <a:pPr algn="l">
                        <a:spcAft>
                          <a:spcPts val="0"/>
                        </a:spcAft>
                      </a:pPr>
                      <a:r>
                        <a:rPr lang="en-US" sz="900" b="1" dirty="0" smtClean="0">
                          <a:effectLst/>
                          <a:latin typeface="Arial" panose="020B0604020202020204" pitchFamily="34" charset="0"/>
                          <a:cs typeface="Arial" panose="020B0604020202020204" pitchFamily="34" charset="0"/>
                        </a:rPr>
                        <a:t>(2) </a:t>
                      </a:r>
                      <a:r>
                        <a:rPr lang="en-US" sz="900" b="1" dirty="0">
                          <a:effectLst/>
                          <a:latin typeface="Arial" panose="020B0604020202020204" pitchFamily="34" charset="0"/>
                          <a:cs typeface="Arial" panose="020B0604020202020204" pitchFamily="34" charset="0"/>
                        </a:rPr>
                        <a:t>Increase total RRRP envelope to reduce R2 and R1 distribution costs at 1000kWh/month to Algoma Power costs at 1000kWh/month</a:t>
                      </a:r>
                      <a:endParaRPr lang="en-CA" sz="900" b="1"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solidFill>
                  </a:tcPr>
                </a:tc>
                <a:tc>
                  <a:txBody>
                    <a:bodyPr/>
                    <a:lstStyle/>
                    <a:p>
                      <a:pPr algn="ctr">
                        <a:spcAft>
                          <a:spcPts val="0"/>
                        </a:spcAft>
                      </a:pPr>
                      <a:r>
                        <a:rPr lang="en-US" sz="900" dirty="0">
                          <a:effectLst/>
                          <a:latin typeface="Arial" panose="020B0604020202020204" pitchFamily="34" charset="0"/>
                          <a:cs typeface="Arial" panose="020B0604020202020204" pitchFamily="34" charset="0"/>
                        </a:rPr>
                        <a:t>$292M</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solidFill>
                  </a:tcPr>
                </a:tc>
                <a:tc>
                  <a:txBody>
                    <a:bodyPr/>
                    <a:lstStyle/>
                    <a:p>
                      <a:pPr algn="ctr">
                        <a:spcAft>
                          <a:spcPts val="0"/>
                        </a:spcAft>
                      </a:pPr>
                      <a:r>
                        <a:rPr lang="en-US" sz="900" dirty="0">
                          <a:effectLst/>
                          <a:latin typeface="Arial" panose="020B0604020202020204" pitchFamily="34" charset="0"/>
                          <a:cs typeface="Arial" panose="020B0604020202020204" pitchFamily="34" charset="0"/>
                        </a:rPr>
                        <a:t>$</a:t>
                      </a:r>
                      <a:r>
                        <a:rPr lang="en-US" sz="900" dirty="0" smtClean="0">
                          <a:effectLst/>
                          <a:latin typeface="Arial" panose="020B0604020202020204" pitchFamily="34" charset="0"/>
                          <a:cs typeface="Arial" panose="020B0604020202020204" pitchFamily="34" charset="0"/>
                        </a:rPr>
                        <a:t>66.61/month</a:t>
                      </a:r>
                      <a:endParaRPr lang="en-CA" sz="900" dirty="0">
                        <a:effectLst/>
                        <a:latin typeface="Arial" panose="020B0604020202020204" pitchFamily="34" charset="0"/>
                        <a:cs typeface="Arial" panose="020B0604020202020204" pitchFamily="34" charset="0"/>
                      </a:endParaRPr>
                    </a:p>
                    <a:p>
                      <a:pPr algn="ctr">
                        <a:spcAft>
                          <a:spcPts val="0"/>
                        </a:spcAft>
                      </a:pPr>
                      <a:r>
                        <a:rPr lang="en-US" sz="900" dirty="0" smtClean="0">
                          <a:effectLst/>
                          <a:latin typeface="Arial" panose="020B0604020202020204" pitchFamily="34" charset="0"/>
                          <a:cs typeface="Arial" panose="020B0604020202020204" pitchFamily="34" charset="0"/>
                        </a:rPr>
                        <a:t>(+$6.11/month)</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solidFill>
                  </a:tcPr>
                </a:tc>
                <a:tc>
                  <a:txBody>
                    <a:bodyPr/>
                    <a:lstStyle/>
                    <a:p>
                      <a:pPr algn="ctr">
                        <a:spcAft>
                          <a:spcPts val="0"/>
                        </a:spcAft>
                      </a:pPr>
                      <a:r>
                        <a:rPr lang="en-US" sz="900" dirty="0" smtClean="0">
                          <a:effectLst/>
                          <a:latin typeface="Arial" panose="020B0604020202020204" pitchFamily="34" charset="0"/>
                          <a:cs typeface="Arial" panose="020B0604020202020204" pitchFamily="34" charset="0"/>
                        </a:rPr>
                        <a:t>$4.91/month</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solidFill>
                  </a:tcPr>
                </a:tc>
                <a:tc>
                  <a:txBody>
                    <a:bodyPr/>
                    <a:lstStyle/>
                    <a:p>
                      <a:pPr algn="ctr">
                        <a:spcAft>
                          <a:spcPts val="0"/>
                        </a:spcAft>
                      </a:pPr>
                      <a:r>
                        <a:rPr lang="en-US" sz="900" dirty="0">
                          <a:effectLst/>
                          <a:latin typeface="Arial" panose="020B0604020202020204" pitchFamily="34" charset="0"/>
                          <a:cs typeface="Arial" panose="020B0604020202020204" pitchFamily="34" charset="0"/>
                        </a:rPr>
                        <a:t>$1.90/month</a:t>
                      </a:r>
                      <a:endParaRPr lang="en-CA" sz="900"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solidFill>
                  </a:tcPr>
                </a:tc>
              </a:tr>
              <a:tr h="459923">
                <a:tc>
                  <a:txBody>
                    <a:bodyPr/>
                    <a:lstStyle/>
                    <a:p>
                      <a:pPr algn="l">
                        <a:spcAft>
                          <a:spcPts val="0"/>
                        </a:spcAft>
                      </a:pPr>
                      <a:r>
                        <a:rPr lang="en-US" sz="900" b="1" dirty="0" smtClean="0">
                          <a:effectLst/>
                          <a:latin typeface="Arial" panose="020B0604020202020204" pitchFamily="34" charset="0"/>
                          <a:cs typeface="Arial" panose="020B0604020202020204" pitchFamily="34" charset="0"/>
                        </a:rPr>
                        <a:t>(3) </a:t>
                      </a:r>
                      <a:r>
                        <a:rPr lang="en-US" sz="900" b="1" dirty="0">
                          <a:effectLst/>
                          <a:latin typeface="Arial" panose="020B0604020202020204" pitchFamily="34" charset="0"/>
                          <a:cs typeface="Arial" panose="020B0604020202020204" pitchFamily="34" charset="0"/>
                        </a:rPr>
                        <a:t>Change RRRP program to a volumetric-based tiered benefit program where rebate will be dependent on customer consumption levels</a:t>
                      </a:r>
                      <a:endParaRPr lang="en-CA" sz="900" b="1" dirty="0">
                        <a:effectLst/>
                        <a:latin typeface="Arial" panose="020B0604020202020204" pitchFamily="34" charset="0"/>
                        <a:ea typeface="Calibri" panose="020F0502020204030204" pitchFamily="34" charset="0"/>
                        <a:cs typeface="Arial" panose="020B0604020202020204" pitchFamily="34" charset="0"/>
                      </a:endParaRPr>
                    </a:p>
                  </a:txBody>
                  <a:tcPr marL="30581" marR="30581" marT="15290" marB="15290" anchor="ctr">
                    <a:solidFill>
                      <a:schemeClr val="bg1"/>
                    </a:solidFill>
                  </a:tcPr>
                </a:tc>
                <a:tc gridSpan="4">
                  <a:txBody>
                    <a:bodyPr/>
                    <a:lstStyle/>
                    <a:p>
                      <a:pPr algn="ctr"/>
                      <a:endParaRPr lang="en-CA" sz="900" dirty="0">
                        <a:effectLst/>
                        <a:latin typeface="Arial" panose="020B0604020202020204" pitchFamily="34" charset="0"/>
                        <a:cs typeface="Arial" panose="020B0604020202020204" pitchFamily="34" charset="0"/>
                      </a:endParaRPr>
                    </a:p>
                  </a:txBody>
                  <a:tcPr marL="30581" marR="30581" marT="15290" marB="15290" anchor="ctr">
                    <a:solidFill>
                      <a:schemeClr val="bg1"/>
                    </a:solidFill>
                  </a:tcPr>
                </a:tc>
                <a:tc hMerge="1">
                  <a:txBody>
                    <a:bodyPr/>
                    <a:lstStyle/>
                    <a:p>
                      <a:endParaRPr lang="en-CA"/>
                    </a:p>
                  </a:txBody>
                  <a:tcPr/>
                </a:tc>
                <a:tc hMerge="1">
                  <a:txBody>
                    <a:bodyPr/>
                    <a:lstStyle/>
                    <a:p>
                      <a:endParaRPr lang="en-CA"/>
                    </a:p>
                  </a:txBody>
                  <a:tcPr/>
                </a:tc>
                <a:tc hMerge="1">
                  <a:txBody>
                    <a:bodyPr/>
                    <a:lstStyle/>
                    <a:p>
                      <a:endParaRPr lang="en-CA"/>
                    </a:p>
                  </a:txBody>
                  <a:tcPr/>
                </a:tc>
              </a:tr>
              <a:tr h="1236754">
                <a:tc>
                  <a:txBody>
                    <a:bodyPr/>
                    <a:lstStyle/>
                    <a:p>
                      <a:pPr marL="0" indent="0" algn="l">
                        <a:buFont typeface="Arial" panose="020B0604020202020204" pitchFamily="34" charset="0"/>
                        <a:buNone/>
                      </a:pPr>
                      <a:r>
                        <a:rPr lang="en-US" sz="900" dirty="0" smtClean="0">
                          <a:latin typeface="Arial" panose="020B0604020202020204" pitchFamily="34" charset="0"/>
                          <a:cs typeface="Arial" panose="020B0604020202020204" pitchFamily="34" charset="0"/>
                        </a:rPr>
                        <a:t>(3a) </a:t>
                      </a:r>
                    </a:p>
                    <a:p>
                      <a:pPr marL="171450" indent="-171450" algn="l">
                        <a:buFont typeface="Arial" panose="020B0604020202020204" pitchFamily="34" charset="0"/>
                        <a:buChar char="•"/>
                      </a:pPr>
                      <a:r>
                        <a:rPr lang="en-US" sz="900" kern="1200" dirty="0" smtClean="0">
                          <a:solidFill>
                            <a:schemeClr val="tx1"/>
                          </a:solidFill>
                          <a:effectLst/>
                          <a:latin typeface="Arial" panose="020B0604020202020204" pitchFamily="34" charset="0"/>
                          <a:ea typeface="+mn-ea"/>
                          <a:cs typeface="Arial" panose="020B0604020202020204" pitchFamily="34" charset="0"/>
                        </a:rPr>
                        <a:t>Assume total RRRP program envelope of $300M and distribute to R2 &amp; R1 based on tiered-benefit levels.</a:t>
                      </a:r>
                      <a:endParaRPr lang="en-CA" sz="900" kern="1200" dirty="0" smtClean="0">
                        <a:solidFill>
                          <a:schemeClr val="tx1"/>
                        </a:solidFill>
                        <a:effectLst/>
                        <a:latin typeface="Arial" panose="020B0604020202020204" pitchFamily="34" charset="0"/>
                        <a:ea typeface="+mn-ea"/>
                        <a:cs typeface="Arial" panose="020B0604020202020204" pitchFamily="34" charset="0"/>
                      </a:endParaRPr>
                    </a:p>
                    <a:p>
                      <a:pPr marL="171450" indent="-171450" algn="l">
                        <a:buFont typeface="Arial" panose="020B0604020202020204" pitchFamily="34" charset="0"/>
                        <a:buChar char="•"/>
                      </a:pPr>
                      <a:r>
                        <a:rPr lang="en-US" sz="900" kern="1200" dirty="0" smtClean="0">
                          <a:solidFill>
                            <a:schemeClr val="tx1"/>
                          </a:solidFill>
                          <a:effectLst/>
                          <a:latin typeface="Arial" panose="020B0604020202020204" pitchFamily="34" charset="0"/>
                          <a:ea typeface="+mn-ea"/>
                          <a:cs typeface="Arial" panose="020B0604020202020204" pitchFamily="34" charset="0"/>
                        </a:rPr>
                        <a:t>Tiered-benefit levels: divide customer base into 3 equal buckets. Allocate $300M to each bucket in proportion to contribution of H1 distribution revenues.</a:t>
                      </a:r>
                      <a:endParaRPr lang="en-CA" sz="900" kern="1200" dirty="0" smtClean="0">
                        <a:solidFill>
                          <a:schemeClr val="tx1"/>
                        </a:solidFill>
                        <a:effectLst/>
                        <a:latin typeface="Arial" panose="020B0604020202020204" pitchFamily="34" charset="0"/>
                        <a:ea typeface="+mn-ea"/>
                        <a:cs typeface="Arial" panose="020B0604020202020204" pitchFamily="34" charset="0"/>
                      </a:endParaRPr>
                    </a:p>
                    <a:p>
                      <a:pPr marL="171450" indent="-171450" algn="l">
                        <a:buFont typeface="Arial" panose="020B0604020202020204" pitchFamily="34" charset="0"/>
                        <a:buChar char="•"/>
                      </a:pPr>
                      <a:r>
                        <a:rPr lang="en-US" sz="900" kern="1200" dirty="0" smtClean="0">
                          <a:solidFill>
                            <a:schemeClr val="tx1"/>
                          </a:solidFill>
                          <a:effectLst/>
                          <a:latin typeface="Arial" panose="020B0604020202020204" pitchFamily="34" charset="0"/>
                          <a:ea typeface="+mn-ea"/>
                          <a:cs typeface="Arial" panose="020B0604020202020204" pitchFamily="34" charset="0"/>
                        </a:rPr>
                        <a:t>Assume fixed current $60.50 rebate no longer applies equally to all R2 customers.</a:t>
                      </a:r>
                      <a:endParaRPr lang="en-CA" sz="900" kern="1200" dirty="0">
                        <a:solidFill>
                          <a:schemeClr val="tx1"/>
                        </a:solidFill>
                        <a:effectLst/>
                        <a:latin typeface="Arial" panose="020B0604020202020204" pitchFamily="34" charset="0"/>
                        <a:ea typeface="+mn-ea"/>
                        <a:cs typeface="Arial" panose="020B0604020202020204" pitchFamily="34" charset="0"/>
                      </a:endParaRPr>
                    </a:p>
                  </a:txBody>
                  <a:tcPr anchor="ctr">
                    <a:solidFill>
                      <a:schemeClr val="bg1"/>
                    </a:solidFill>
                  </a:tcPr>
                </a:tc>
                <a:tc>
                  <a:txBody>
                    <a:bodyPr/>
                    <a:lstStyle/>
                    <a:p>
                      <a:pPr algn="ctr"/>
                      <a:r>
                        <a:rPr lang="en-US" sz="900" dirty="0" smtClean="0">
                          <a:latin typeface="Arial" panose="020B0604020202020204" pitchFamily="34" charset="0"/>
                          <a:cs typeface="Arial" panose="020B0604020202020204" pitchFamily="34" charset="0"/>
                        </a:rPr>
                        <a:t>$300M</a:t>
                      </a:r>
                      <a:endParaRPr lang="en-CA" sz="900" dirty="0">
                        <a:latin typeface="Arial" panose="020B0604020202020204" pitchFamily="34" charset="0"/>
                        <a:cs typeface="Arial" panose="020B0604020202020204" pitchFamily="34" charset="0"/>
                      </a:endParaRPr>
                    </a:p>
                  </a:txBody>
                  <a:tcPr anchor="ctr">
                    <a:solidFill>
                      <a:schemeClr val="bg1"/>
                    </a:solidFill>
                  </a:tcPr>
                </a:tc>
                <a:tc>
                  <a:txBody>
                    <a:bodyPr/>
                    <a:lstStyle/>
                    <a:p>
                      <a:pPr algn="l"/>
                      <a:r>
                        <a:rPr lang="en-CA" sz="900" b="0" i="0" dirty="0" smtClean="0">
                          <a:latin typeface="Arial" panose="020B0604020202020204" pitchFamily="34" charset="0"/>
                          <a:cs typeface="Arial" panose="020B0604020202020204" pitchFamily="34" charset="0"/>
                        </a:rPr>
                        <a:t>750kWh</a:t>
                      </a:r>
                      <a:r>
                        <a:rPr lang="en-CA" sz="900" b="0" i="0" baseline="0" dirty="0" smtClean="0">
                          <a:latin typeface="Arial" panose="020B0604020202020204" pitchFamily="34" charset="0"/>
                          <a:cs typeface="Arial" panose="020B0604020202020204" pitchFamily="34" charset="0"/>
                        </a:rPr>
                        <a:t> or less: </a:t>
                      </a:r>
                      <a:r>
                        <a:rPr lang="en-CA" sz="900" baseline="0" dirty="0" smtClean="0">
                          <a:latin typeface="Arial" panose="020B0604020202020204" pitchFamily="34" charset="0"/>
                          <a:cs typeface="Arial" panose="020B0604020202020204" pitchFamily="34" charset="0"/>
                        </a:rPr>
                        <a:t>$37.65 </a:t>
                      </a:r>
                    </a:p>
                    <a:p>
                      <a:pPr algn="l"/>
                      <a:r>
                        <a:rPr lang="en-CA" sz="900" baseline="0" dirty="0" smtClean="0">
                          <a:latin typeface="Arial" panose="020B0604020202020204" pitchFamily="34" charset="0"/>
                          <a:cs typeface="Arial" panose="020B0604020202020204" pitchFamily="34" charset="0"/>
                        </a:rPr>
                        <a:t>(-$22.85)</a:t>
                      </a:r>
                    </a:p>
                    <a:p>
                      <a:pPr algn="l"/>
                      <a:endParaRPr lang="en-CA" sz="900" baseline="0" dirty="0" smtClean="0">
                        <a:latin typeface="Arial" panose="020B0604020202020204" pitchFamily="34" charset="0"/>
                        <a:cs typeface="Arial" panose="020B0604020202020204" pitchFamily="34" charset="0"/>
                      </a:endParaRPr>
                    </a:p>
                    <a:p>
                      <a:pPr algn="l"/>
                      <a:r>
                        <a:rPr lang="en-CA" sz="900" baseline="0" dirty="0" smtClean="0">
                          <a:latin typeface="Arial" panose="020B0604020202020204" pitchFamily="34" charset="0"/>
                          <a:cs typeface="Arial" panose="020B0604020202020204" pitchFamily="34" charset="0"/>
                        </a:rPr>
                        <a:t>750 to 1,200 kWh: $44.74 </a:t>
                      </a:r>
                    </a:p>
                    <a:p>
                      <a:pPr algn="l"/>
                      <a:r>
                        <a:rPr lang="en-CA" sz="900" baseline="0" dirty="0" smtClean="0">
                          <a:latin typeface="Arial" panose="020B0604020202020204" pitchFamily="34" charset="0"/>
                          <a:cs typeface="Arial" panose="020B0604020202020204" pitchFamily="34" charset="0"/>
                        </a:rPr>
                        <a:t>(-$15.76)</a:t>
                      </a:r>
                    </a:p>
                    <a:p>
                      <a:pPr algn="l"/>
                      <a:endParaRPr lang="en-CA" sz="900" baseline="0" dirty="0" smtClean="0">
                        <a:latin typeface="Arial" panose="020B0604020202020204" pitchFamily="34" charset="0"/>
                        <a:cs typeface="Arial" panose="020B0604020202020204" pitchFamily="34" charset="0"/>
                      </a:endParaRPr>
                    </a:p>
                    <a:p>
                      <a:pPr algn="l"/>
                      <a:r>
                        <a:rPr lang="en-CA" sz="900" baseline="0" dirty="0" smtClean="0">
                          <a:latin typeface="Arial" panose="020B0604020202020204" pitchFamily="34" charset="0"/>
                          <a:cs typeface="Arial" panose="020B0604020202020204" pitchFamily="34" charset="0"/>
                        </a:rPr>
                        <a:t>1,200 kWh or more: $60.69 (+$0.49)</a:t>
                      </a:r>
                      <a:endParaRPr lang="en-CA" sz="900" dirty="0">
                        <a:latin typeface="Arial" panose="020B0604020202020204" pitchFamily="34" charset="0"/>
                        <a:cs typeface="Arial" panose="020B0604020202020204" pitchFamily="34" charset="0"/>
                      </a:endParaRPr>
                    </a:p>
                  </a:txBody>
                  <a:tcPr anchor="ctr">
                    <a:solidFill>
                      <a:schemeClr val="bg1"/>
                    </a:solidFill>
                  </a:tcPr>
                </a:tc>
                <a:tc>
                  <a:txBody>
                    <a:bodyPr/>
                    <a:lstStyle/>
                    <a:p>
                      <a:pPr algn="l"/>
                      <a:r>
                        <a:rPr lang="en-US" sz="900" dirty="0" smtClean="0">
                          <a:latin typeface="Arial" panose="020B0604020202020204" pitchFamily="34" charset="0"/>
                          <a:cs typeface="Arial" panose="020B0604020202020204" pitchFamily="34" charset="0"/>
                        </a:rPr>
                        <a:t>600Kwh or less: $16.05</a:t>
                      </a:r>
                    </a:p>
                    <a:p>
                      <a:pPr algn="l"/>
                      <a:endParaRPr lang="en-US" sz="900" dirty="0" smtClean="0">
                        <a:latin typeface="Arial" panose="020B0604020202020204" pitchFamily="34" charset="0"/>
                        <a:cs typeface="Arial" panose="020B0604020202020204" pitchFamily="34" charset="0"/>
                      </a:endParaRPr>
                    </a:p>
                    <a:p>
                      <a:pPr algn="l"/>
                      <a:r>
                        <a:rPr lang="en-US" sz="900" dirty="0" smtClean="0">
                          <a:latin typeface="Arial" panose="020B0604020202020204" pitchFamily="34" charset="0"/>
                          <a:cs typeface="Arial" panose="020B0604020202020204" pitchFamily="34" charset="0"/>
                        </a:rPr>
                        <a:t>600k</a:t>
                      </a:r>
                      <a:r>
                        <a:rPr lang="en-US" sz="900" baseline="0" dirty="0" smtClean="0">
                          <a:latin typeface="Arial" panose="020B0604020202020204" pitchFamily="34" charset="0"/>
                          <a:cs typeface="Arial" panose="020B0604020202020204" pitchFamily="34" charset="0"/>
                        </a:rPr>
                        <a:t>wh to 1,000Kwh: $19.22</a:t>
                      </a:r>
                    </a:p>
                    <a:p>
                      <a:pPr algn="l"/>
                      <a:endParaRPr lang="en-US" sz="900" baseline="0" dirty="0" smtClean="0">
                        <a:latin typeface="Arial" panose="020B0604020202020204" pitchFamily="34" charset="0"/>
                        <a:cs typeface="Arial" panose="020B0604020202020204" pitchFamily="34" charset="0"/>
                      </a:endParaRPr>
                    </a:p>
                    <a:p>
                      <a:pPr algn="l"/>
                      <a:r>
                        <a:rPr lang="en-US" sz="900" baseline="0" dirty="0" smtClean="0">
                          <a:latin typeface="Arial" panose="020B0604020202020204" pitchFamily="34" charset="0"/>
                          <a:cs typeface="Arial" panose="020B0604020202020204" pitchFamily="34" charset="0"/>
                        </a:rPr>
                        <a:t>1,000kwh or more: $25.67</a:t>
                      </a:r>
                      <a:endParaRPr lang="en-CA" sz="900"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lang="en-US" sz="900" dirty="0" smtClean="0">
                          <a:latin typeface="Arial" panose="020B0604020202020204" pitchFamily="34" charset="0"/>
                          <a:cs typeface="Arial" panose="020B0604020202020204" pitchFamily="34" charset="0"/>
                        </a:rPr>
                        <a:t>$1.90/month</a:t>
                      </a:r>
                      <a:endParaRPr lang="en-CA" sz="900" dirty="0">
                        <a:latin typeface="Arial" panose="020B0604020202020204" pitchFamily="34" charset="0"/>
                        <a:cs typeface="Arial" panose="020B0604020202020204" pitchFamily="34" charset="0"/>
                      </a:endParaRPr>
                    </a:p>
                  </a:txBody>
                  <a:tcPr anchor="ctr">
                    <a:solidFill>
                      <a:schemeClr val="bg1"/>
                    </a:solidFill>
                  </a:tcPr>
                </a:tc>
              </a:tr>
              <a:tr h="850052">
                <a:tc>
                  <a:txBody>
                    <a:bodyPr/>
                    <a:lstStyle/>
                    <a:p>
                      <a:pPr algn="l"/>
                      <a:r>
                        <a:rPr lang="en-US" sz="900" dirty="0" smtClean="0">
                          <a:latin typeface="Arial" panose="020B0604020202020204" pitchFamily="34" charset="0"/>
                          <a:cs typeface="Arial" panose="020B0604020202020204" pitchFamily="34" charset="0"/>
                        </a:rPr>
                        <a:t>(3b) </a:t>
                      </a:r>
                    </a:p>
                    <a:p>
                      <a:pPr marL="171450" indent="-171450" algn="l">
                        <a:buFont typeface="Arial" panose="020B0604020202020204" pitchFamily="34" charset="0"/>
                        <a:buChar char="•"/>
                      </a:pPr>
                      <a:r>
                        <a:rPr lang="en-US" sz="900" kern="1200" dirty="0" smtClean="0">
                          <a:solidFill>
                            <a:schemeClr val="tx1"/>
                          </a:solidFill>
                          <a:effectLst/>
                          <a:latin typeface="Arial" panose="020B0604020202020204" pitchFamily="34" charset="0"/>
                          <a:ea typeface="+mn-ea"/>
                          <a:cs typeface="Arial" panose="020B0604020202020204" pitchFamily="34" charset="0"/>
                        </a:rPr>
                        <a:t>Expand RRRP program envelope and distribute to both R2 &amp; R1 customers based on tiered-benefit levels.</a:t>
                      </a:r>
                      <a:endParaRPr lang="en-CA" sz="900" kern="1200" dirty="0" smtClean="0">
                        <a:solidFill>
                          <a:schemeClr val="tx1"/>
                        </a:solidFill>
                        <a:effectLst/>
                        <a:latin typeface="Arial" panose="020B0604020202020204" pitchFamily="34" charset="0"/>
                        <a:ea typeface="+mn-ea"/>
                        <a:cs typeface="Arial" panose="020B0604020202020204" pitchFamily="34" charset="0"/>
                      </a:endParaRPr>
                    </a:p>
                    <a:p>
                      <a:pPr marL="171450" indent="-171450" algn="l">
                        <a:buFont typeface="Arial" panose="020B0604020202020204" pitchFamily="34" charset="0"/>
                        <a:buChar char="•"/>
                      </a:pPr>
                      <a:r>
                        <a:rPr lang="en-US" sz="900" kern="1200" dirty="0" smtClean="0">
                          <a:solidFill>
                            <a:schemeClr val="tx1"/>
                          </a:solidFill>
                          <a:effectLst/>
                          <a:latin typeface="Arial" panose="020B0604020202020204" pitchFamily="34" charset="0"/>
                          <a:ea typeface="+mn-ea"/>
                          <a:cs typeface="Arial" panose="020B0604020202020204" pitchFamily="34" charset="0"/>
                        </a:rPr>
                        <a:t>Tiered-benefit levels determined in same manner as 3(a).</a:t>
                      </a:r>
                      <a:endParaRPr lang="en-CA" sz="900" kern="1200" dirty="0" smtClean="0">
                        <a:solidFill>
                          <a:schemeClr val="tx1"/>
                        </a:solidFill>
                        <a:effectLst/>
                        <a:latin typeface="Arial" panose="020B0604020202020204" pitchFamily="34" charset="0"/>
                        <a:ea typeface="+mn-ea"/>
                        <a:cs typeface="Arial" panose="020B0604020202020204" pitchFamily="34" charset="0"/>
                      </a:endParaRPr>
                    </a:p>
                    <a:p>
                      <a:pPr marL="171450" indent="-171450" algn="l">
                        <a:buFont typeface="Arial" panose="020B0604020202020204" pitchFamily="34" charset="0"/>
                        <a:buChar char="•"/>
                      </a:pPr>
                      <a:r>
                        <a:rPr lang="en-US" sz="900" kern="1200" dirty="0" smtClean="0">
                          <a:solidFill>
                            <a:schemeClr val="tx1"/>
                          </a:solidFill>
                          <a:effectLst/>
                          <a:latin typeface="Arial" panose="020B0604020202020204" pitchFamily="34" charset="0"/>
                          <a:ea typeface="+mn-ea"/>
                          <a:cs typeface="Arial" panose="020B0604020202020204" pitchFamily="34" charset="0"/>
                        </a:rPr>
                        <a:t>Assume fixed current $60.50 still applies to all R2 customers</a:t>
                      </a:r>
                      <a:endParaRPr lang="en-CA" sz="900" kern="1200" dirty="0">
                        <a:solidFill>
                          <a:schemeClr val="tx1"/>
                        </a:solidFill>
                        <a:effectLst/>
                        <a:latin typeface="Arial" panose="020B0604020202020204" pitchFamily="34" charset="0"/>
                        <a:ea typeface="+mn-ea"/>
                        <a:cs typeface="Arial" panose="020B0604020202020204" pitchFamily="34" charset="0"/>
                      </a:endParaRPr>
                    </a:p>
                  </a:txBody>
                  <a:tcPr anchor="ctr">
                    <a:solidFill>
                      <a:schemeClr val="bg1"/>
                    </a:solidFill>
                  </a:tcPr>
                </a:tc>
                <a:tc>
                  <a:txBody>
                    <a:bodyPr/>
                    <a:lstStyle/>
                    <a:p>
                      <a:pPr algn="ctr"/>
                      <a:r>
                        <a:rPr lang="en-US" sz="900" dirty="0" smtClean="0">
                          <a:latin typeface="Arial" panose="020B0604020202020204" pitchFamily="34" charset="0"/>
                          <a:cs typeface="Arial" panose="020B0604020202020204" pitchFamily="34" charset="0"/>
                        </a:rPr>
                        <a:t>$542M</a:t>
                      </a:r>
                      <a:endParaRPr lang="en-CA" sz="900" dirty="0">
                        <a:latin typeface="Arial" panose="020B0604020202020204" pitchFamily="34" charset="0"/>
                        <a:cs typeface="Arial" panose="020B0604020202020204" pitchFamily="34" charset="0"/>
                      </a:endParaRPr>
                    </a:p>
                  </a:txBody>
                  <a:tcPr anchor="ctr">
                    <a:solidFill>
                      <a:schemeClr val="bg1"/>
                    </a:solidFill>
                  </a:tcPr>
                </a:tc>
                <a:tc>
                  <a:txBody>
                    <a:bodyPr/>
                    <a:lstStyle/>
                    <a:p>
                      <a:pPr algn="l"/>
                      <a:r>
                        <a:rPr lang="en-CA" sz="900" dirty="0" smtClean="0">
                          <a:latin typeface="Arial" panose="020B0604020202020204" pitchFamily="34" charset="0"/>
                          <a:cs typeface="Arial" panose="020B0604020202020204" pitchFamily="34" charset="0"/>
                        </a:rPr>
                        <a:t>750kWh or less: $81.66 (+$21.16)</a:t>
                      </a:r>
                    </a:p>
                    <a:p>
                      <a:pPr algn="l"/>
                      <a:endParaRPr lang="en-CA" sz="900" dirty="0" smtClean="0">
                        <a:latin typeface="Arial" panose="020B0604020202020204" pitchFamily="34" charset="0"/>
                        <a:cs typeface="Arial" panose="020B0604020202020204" pitchFamily="34" charset="0"/>
                      </a:endParaRPr>
                    </a:p>
                    <a:p>
                      <a:pPr algn="l"/>
                      <a:r>
                        <a:rPr lang="en-CA" sz="900" dirty="0" smtClean="0">
                          <a:latin typeface="Arial" panose="020B0604020202020204" pitchFamily="34" charset="0"/>
                          <a:cs typeface="Arial" panose="020B0604020202020204" pitchFamily="34" charset="0"/>
                        </a:rPr>
                        <a:t>750kwh</a:t>
                      </a:r>
                      <a:r>
                        <a:rPr lang="en-CA" sz="900" baseline="0" dirty="0" smtClean="0">
                          <a:latin typeface="Arial" panose="020B0604020202020204" pitchFamily="34" charset="0"/>
                          <a:cs typeface="Arial" panose="020B0604020202020204" pitchFamily="34" charset="0"/>
                        </a:rPr>
                        <a:t> to 1,200 kWh:$91.90 (+$31.40)</a:t>
                      </a:r>
                    </a:p>
                    <a:p>
                      <a:pPr algn="l"/>
                      <a:endParaRPr lang="en-CA" sz="900" baseline="0" dirty="0" smtClean="0">
                        <a:latin typeface="Arial" panose="020B0604020202020204" pitchFamily="34" charset="0"/>
                        <a:cs typeface="Arial" panose="020B0604020202020204" pitchFamily="34" charset="0"/>
                      </a:endParaRPr>
                    </a:p>
                    <a:p>
                      <a:pPr algn="l"/>
                      <a:r>
                        <a:rPr lang="en-CA" sz="900" baseline="0" dirty="0" smtClean="0">
                          <a:latin typeface="Arial" panose="020B0604020202020204" pitchFamily="34" charset="0"/>
                          <a:cs typeface="Arial" panose="020B0604020202020204" pitchFamily="34" charset="0"/>
                        </a:rPr>
                        <a:t>1,200 kWh or more: $114.95 (+$54.45)</a:t>
                      </a:r>
                      <a:endParaRPr lang="en-CA" sz="900" dirty="0">
                        <a:latin typeface="Arial" panose="020B0604020202020204" pitchFamily="34" charset="0"/>
                        <a:cs typeface="Arial" panose="020B0604020202020204" pitchFamily="34" charset="0"/>
                      </a:endParaRPr>
                    </a:p>
                  </a:txBody>
                  <a:tcPr anchor="ctr">
                    <a:solidFill>
                      <a:schemeClr val="bg1"/>
                    </a:solidFill>
                  </a:tcPr>
                </a:tc>
                <a:tc>
                  <a:txBody>
                    <a:bodyPr/>
                    <a:lstStyle/>
                    <a:p>
                      <a:pPr algn="l"/>
                      <a:r>
                        <a:rPr lang="en-CA" sz="900" dirty="0" smtClean="0">
                          <a:latin typeface="Arial" panose="020B0604020202020204" pitchFamily="34" charset="0"/>
                          <a:cs typeface="Arial" panose="020B0604020202020204" pitchFamily="34" charset="0"/>
                        </a:rPr>
                        <a:t>600 kWh or less: $23.19</a:t>
                      </a:r>
                    </a:p>
                    <a:p>
                      <a:pPr algn="l"/>
                      <a:endParaRPr lang="en-CA" sz="900" dirty="0" smtClean="0">
                        <a:latin typeface="Arial" panose="020B0604020202020204" pitchFamily="34" charset="0"/>
                        <a:cs typeface="Arial" panose="020B0604020202020204" pitchFamily="34" charset="0"/>
                      </a:endParaRPr>
                    </a:p>
                    <a:p>
                      <a:pPr algn="l"/>
                      <a:r>
                        <a:rPr lang="en-CA" sz="900" dirty="0" smtClean="0">
                          <a:latin typeface="Arial" panose="020B0604020202020204" pitchFamily="34" charset="0"/>
                          <a:cs typeface="Arial" panose="020B0604020202020204" pitchFamily="34" charset="0"/>
                        </a:rPr>
                        <a:t>600kwh to 1,000 kWh: $27.76</a:t>
                      </a:r>
                    </a:p>
                    <a:p>
                      <a:pPr algn="l"/>
                      <a:endParaRPr lang="en-CA" sz="900" dirty="0" smtClean="0">
                        <a:latin typeface="Arial" panose="020B0604020202020204" pitchFamily="34" charset="0"/>
                        <a:cs typeface="Arial" panose="020B0604020202020204" pitchFamily="34" charset="0"/>
                      </a:endParaRPr>
                    </a:p>
                    <a:p>
                      <a:pPr algn="l"/>
                      <a:r>
                        <a:rPr lang="en-CA" sz="900" dirty="0" smtClean="0">
                          <a:latin typeface="Arial" panose="020B0604020202020204" pitchFamily="34" charset="0"/>
                          <a:cs typeface="Arial" panose="020B0604020202020204" pitchFamily="34" charset="0"/>
                        </a:rPr>
                        <a:t>1,000</a:t>
                      </a:r>
                      <a:r>
                        <a:rPr lang="en-CA" sz="900" baseline="0" dirty="0" smtClean="0">
                          <a:latin typeface="Arial" panose="020B0604020202020204" pitchFamily="34" charset="0"/>
                          <a:cs typeface="Arial" panose="020B0604020202020204" pitchFamily="34" charset="0"/>
                        </a:rPr>
                        <a:t> kWh or more: $37.09</a:t>
                      </a:r>
                      <a:endParaRPr lang="en-CA" sz="900" dirty="0">
                        <a:latin typeface="Arial" panose="020B0604020202020204" pitchFamily="34" charset="0"/>
                        <a:cs typeface="Arial" panose="020B0604020202020204" pitchFamily="34" charset="0"/>
                      </a:endParaRPr>
                    </a:p>
                  </a:txBody>
                  <a:tcPr>
                    <a:solidFill>
                      <a:schemeClr val="bg1"/>
                    </a:solidFill>
                  </a:tcPr>
                </a:tc>
                <a:tc>
                  <a:txBody>
                    <a:bodyPr/>
                    <a:lstStyle/>
                    <a:p>
                      <a:pPr algn="ctr"/>
                      <a:r>
                        <a:rPr lang="en-US" sz="900" dirty="0" smtClean="0">
                          <a:latin typeface="Arial" panose="020B0604020202020204" pitchFamily="34" charset="0"/>
                          <a:cs typeface="Arial" panose="020B0604020202020204" pitchFamily="34" charset="0"/>
                        </a:rPr>
                        <a:t>$3.20/month</a:t>
                      </a:r>
                      <a:endParaRPr lang="en-CA" sz="900" dirty="0">
                        <a:latin typeface="Arial" panose="020B0604020202020204" pitchFamily="34" charset="0"/>
                        <a:cs typeface="Arial" panose="020B0604020202020204" pitchFamily="34" charset="0"/>
                      </a:endParaRPr>
                    </a:p>
                  </a:txBody>
                  <a:tcPr anchor="ctr">
                    <a:solidFill>
                      <a:schemeClr val="bg1"/>
                    </a:solidFill>
                  </a:tcPr>
                </a:tc>
              </a:tr>
            </a:tbl>
          </a:graphicData>
        </a:graphic>
      </p:graphicFrame>
      <p:sp>
        <p:nvSpPr>
          <p:cNvPr id="5" name="TextBox 4"/>
          <p:cNvSpPr txBox="1"/>
          <p:nvPr/>
        </p:nvSpPr>
        <p:spPr>
          <a:xfrm>
            <a:off x="107504" y="5858108"/>
            <a:ext cx="5771306" cy="461665"/>
          </a:xfrm>
          <a:prstGeom prst="rect">
            <a:avLst/>
          </a:prstGeom>
          <a:solidFill>
            <a:schemeClr val="bg1"/>
          </a:solidFill>
        </p:spPr>
        <p:txBody>
          <a:bodyPr wrap="square" rtlCol="0">
            <a:spAutoFit/>
          </a:bodyPr>
          <a:lstStyle/>
          <a:p>
            <a:r>
              <a:rPr lang="en-US" sz="600" dirty="0" smtClean="0">
                <a:solidFill>
                  <a:prstClr val="black"/>
                </a:solidFill>
                <a:latin typeface="Arial" panose="020B0604020202020204" pitchFamily="34" charset="0"/>
                <a:cs typeface="Arial" panose="020B0604020202020204" pitchFamily="34" charset="0"/>
              </a:rPr>
              <a:t>*All option costs are inclusive of status quo RRRP, except 3(a) which assumes a </a:t>
            </a:r>
            <a:r>
              <a:rPr lang="en-US" sz="600" dirty="0" err="1" smtClean="0">
                <a:solidFill>
                  <a:prstClr val="black"/>
                </a:solidFill>
                <a:latin typeface="Arial" panose="020B0604020202020204" pitchFamily="34" charset="0"/>
                <a:cs typeface="Arial" panose="020B0604020202020204" pitchFamily="34" charset="0"/>
              </a:rPr>
              <a:t>phaseout</a:t>
            </a:r>
            <a:r>
              <a:rPr lang="en-US" sz="600" dirty="0" smtClean="0">
                <a:solidFill>
                  <a:prstClr val="black"/>
                </a:solidFill>
                <a:latin typeface="Arial" panose="020B0604020202020204" pitchFamily="34" charset="0"/>
                <a:cs typeface="Arial" panose="020B0604020202020204" pitchFamily="34" charset="0"/>
              </a:rPr>
              <a:t> of the program.</a:t>
            </a:r>
          </a:p>
          <a:p>
            <a:r>
              <a:rPr lang="en-US" sz="600" dirty="0" smtClean="0">
                <a:solidFill>
                  <a:prstClr val="black"/>
                </a:solidFill>
                <a:latin typeface="Arial" panose="020B0604020202020204" pitchFamily="34" charset="0"/>
                <a:cs typeface="Arial" panose="020B0604020202020204" pitchFamily="34" charset="0"/>
              </a:rPr>
              <a:t>**Only if left on </a:t>
            </a:r>
            <a:r>
              <a:rPr lang="en-US" sz="600" dirty="0" err="1" smtClean="0">
                <a:solidFill>
                  <a:prstClr val="black"/>
                </a:solidFill>
                <a:latin typeface="Arial" panose="020B0604020202020204" pitchFamily="34" charset="0"/>
                <a:cs typeface="Arial" panose="020B0604020202020204" pitchFamily="34" charset="0"/>
              </a:rPr>
              <a:t>ratebase</a:t>
            </a:r>
            <a:r>
              <a:rPr lang="en-US" sz="600" dirty="0" smtClean="0">
                <a:solidFill>
                  <a:prstClr val="black"/>
                </a:solidFill>
                <a:latin typeface="Arial" panose="020B0604020202020204" pitchFamily="34" charset="0"/>
                <a:cs typeface="Arial" panose="020B0604020202020204" pitchFamily="34" charset="0"/>
              </a:rPr>
              <a:t>. Will </a:t>
            </a:r>
            <a:r>
              <a:rPr lang="en-US" sz="600" dirty="0">
                <a:solidFill>
                  <a:prstClr val="black"/>
                </a:solidFill>
                <a:latin typeface="Arial" panose="020B0604020202020204" pitchFamily="34" charset="0"/>
                <a:cs typeface="Arial" panose="020B0604020202020204" pitchFamily="34" charset="0"/>
              </a:rPr>
              <a:t>increase based on yearly </a:t>
            </a:r>
            <a:r>
              <a:rPr lang="en-US" sz="600" dirty="0" smtClean="0">
                <a:solidFill>
                  <a:prstClr val="black"/>
                </a:solidFill>
                <a:latin typeface="Arial" panose="020B0604020202020204" pitchFamily="34" charset="0"/>
                <a:cs typeface="Arial" panose="020B0604020202020204" pitchFamily="34" charset="0"/>
              </a:rPr>
              <a:t>expansion. </a:t>
            </a:r>
          </a:p>
          <a:p>
            <a:r>
              <a:rPr lang="en-US" sz="600" dirty="0" smtClean="0">
                <a:solidFill>
                  <a:prstClr val="black"/>
                </a:solidFill>
                <a:latin typeface="Arial" panose="020B0604020202020204" pitchFamily="34" charset="0"/>
                <a:cs typeface="Arial" panose="020B0604020202020204" pitchFamily="34" charset="0"/>
              </a:rPr>
              <a:t>***Based on Hydro One estimates. Consumer benefit is total costs subtract the cap amount. </a:t>
            </a:r>
          </a:p>
          <a:p>
            <a:r>
              <a:rPr lang="en-CA" sz="600" i="1" dirty="0" smtClean="0">
                <a:solidFill>
                  <a:prstClr val="black"/>
                </a:solidFill>
                <a:latin typeface="Arial" panose="020B0604020202020204" pitchFamily="34" charset="0"/>
                <a:cs typeface="Arial" panose="020B0604020202020204" pitchFamily="34" charset="0"/>
              </a:rPr>
              <a:t>Note</a:t>
            </a:r>
            <a:r>
              <a:rPr lang="en-CA" sz="600" i="1" dirty="0">
                <a:solidFill>
                  <a:prstClr val="black"/>
                </a:solidFill>
                <a:latin typeface="Arial" panose="020B0604020202020204" pitchFamily="34" charset="0"/>
                <a:cs typeface="Arial" panose="020B0604020202020204" pitchFamily="34" charset="0"/>
              </a:rPr>
              <a:t>: figures do not include ~$50M in RRRP costs currently supporting Algoma Power and Hydro One </a:t>
            </a:r>
            <a:r>
              <a:rPr lang="en-CA" sz="600" i="1" dirty="0" smtClean="0">
                <a:solidFill>
                  <a:prstClr val="black"/>
                </a:solidFill>
                <a:latin typeface="Arial" panose="020B0604020202020204" pitchFamily="34" charset="0"/>
                <a:cs typeface="Arial" panose="020B0604020202020204" pitchFamily="34" charset="0"/>
              </a:rPr>
              <a:t>Remotes</a:t>
            </a:r>
            <a:endParaRPr lang="en-CA" sz="800" dirty="0">
              <a:solidFill>
                <a:prstClr val="black"/>
              </a:solidFill>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107504" y="381000"/>
            <a:ext cx="8928992" cy="527720"/>
          </a:xfrm>
        </p:spPr>
        <p:txBody>
          <a:bodyPr>
            <a:normAutofit/>
          </a:bodyPr>
          <a:lstStyle/>
          <a:p>
            <a:r>
              <a:rPr lang="en-US" sz="2400" b="0" dirty="0" smtClean="0">
                <a:latin typeface="Arial" panose="020B0604020202020204" pitchFamily="34" charset="0"/>
                <a:cs typeface="Arial" panose="020B0604020202020204" pitchFamily="34" charset="0"/>
              </a:rPr>
              <a:t>2a. Overview of RRRP Enhancement –</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Options</a:t>
            </a:r>
            <a:endParaRPr lang="en-CA"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1431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3528" y="381000"/>
            <a:ext cx="8568952" cy="815752"/>
          </a:xfrm>
        </p:spPr>
        <p:txBody>
          <a:bodyPr>
            <a:noAutofit/>
          </a:bodyPr>
          <a:lstStyle/>
          <a:p>
            <a:r>
              <a:rPr lang="en-CA" sz="2400" b="0" dirty="0" smtClean="0">
                <a:latin typeface="Arial" panose="020B0604020202020204" pitchFamily="34" charset="0"/>
                <a:cs typeface="Arial" panose="020B0604020202020204" pitchFamily="34" charset="0"/>
              </a:rPr>
              <a:t>2a. Potential RRRP Enhancement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Accelerating Fixed Rate Benefit (Background)</a:t>
            </a:r>
            <a:endParaRPr lang="en-CA" sz="2400" b="0" dirty="0">
              <a:latin typeface="Arial" panose="020B0604020202020204" pitchFamily="34" charset="0"/>
              <a:cs typeface="Arial" panose="020B0604020202020204" pitchFamily="34" charset="0"/>
            </a:endParaRPr>
          </a:p>
        </p:txBody>
      </p:sp>
      <p:sp>
        <p:nvSpPr>
          <p:cNvPr id="6" name="Content Placeholder 5"/>
          <p:cNvSpPr>
            <a:spLocks noGrp="1"/>
          </p:cNvSpPr>
          <p:nvPr>
            <p:ph idx="1"/>
          </p:nvPr>
        </p:nvSpPr>
        <p:spPr>
          <a:xfrm>
            <a:off x="396456" y="1354524"/>
            <a:ext cx="8496024" cy="4810780"/>
          </a:xfrm>
        </p:spPr>
        <p:txBody>
          <a:bodyPr>
            <a:noAutofit/>
          </a:bodyPr>
          <a:lstStyle/>
          <a:p>
            <a:pPr>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Currently, </a:t>
            </a:r>
            <a:r>
              <a:rPr lang="en-CA" sz="1200" dirty="0" smtClean="0">
                <a:solidFill>
                  <a:prstClr val="black"/>
                </a:solidFill>
                <a:latin typeface="Arial" panose="020B0604020202020204" pitchFamily="34" charset="0"/>
                <a:cs typeface="Arial" panose="020B0604020202020204" pitchFamily="34" charset="0"/>
              </a:rPr>
              <a:t>LDCs recover </a:t>
            </a:r>
            <a:r>
              <a:rPr lang="en-CA" sz="1200" dirty="0">
                <a:solidFill>
                  <a:prstClr val="black"/>
                </a:solidFill>
                <a:latin typeface="Arial" panose="020B0604020202020204" pitchFamily="34" charset="0"/>
                <a:cs typeface="Arial" panose="020B0604020202020204" pitchFamily="34" charset="0"/>
              </a:rPr>
              <a:t>their </a:t>
            </a:r>
            <a:r>
              <a:rPr lang="en-CA" sz="1200" dirty="0" smtClean="0">
                <a:solidFill>
                  <a:prstClr val="black"/>
                </a:solidFill>
                <a:latin typeface="Arial" panose="020B0604020202020204" pitchFamily="34" charset="0"/>
                <a:cs typeface="Arial" panose="020B0604020202020204" pitchFamily="34" charset="0"/>
              </a:rPr>
              <a:t>costs </a:t>
            </a:r>
            <a:r>
              <a:rPr lang="en-CA" sz="1200" dirty="0">
                <a:solidFill>
                  <a:prstClr val="black"/>
                </a:solidFill>
                <a:latin typeface="Arial" panose="020B0604020202020204" pitchFamily="34" charset="0"/>
                <a:cs typeface="Arial" panose="020B0604020202020204" pitchFamily="34" charset="0"/>
              </a:rPr>
              <a:t>through a combination of a fixed monthly charge and a volumetric charge based on kilowatt hours </a:t>
            </a:r>
            <a:r>
              <a:rPr lang="en-CA" sz="1200" dirty="0" smtClean="0">
                <a:solidFill>
                  <a:prstClr val="black"/>
                </a:solidFill>
                <a:latin typeface="Arial" panose="020B0604020202020204" pitchFamily="34" charset="0"/>
                <a:cs typeface="Arial" panose="020B0604020202020204" pitchFamily="34" charset="0"/>
              </a:rPr>
              <a:t>used. As a result, customers of the same LDC will be charged different amounts for distribution based on their consumption level.</a:t>
            </a:r>
          </a:p>
          <a:p>
            <a:pPr>
              <a:spcBef>
                <a:spcPts val="600"/>
              </a:spcBef>
              <a:spcAft>
                <a:spcPts val="600"/>
              </a:spcAft>
            </a:pPr>
            <a:r>
              <a:rPr lang="en-US" sz="1200" dirty="0" smtClean="0">
                <a:latin typeface="Arial" panose="020B0604020202020204" pitchFamily="34" charset="0"/>
                <a:cs typeface="Arial" panose="020B0604020202020204" pitchFamily="34" charset="0"/>
              </a:rPr>
              <a:t>However, the OEB has made a determination to establish fixed distribution rates for residential consumers, in recognition that the majority of distribution costs are irrespective of the volume of consumption. The OEB believes moving to fixed rates will:</a:t>
            </a:r>
          </a:p>
          <a:p>
            <a:pPr lvl="1">
              <a:spcBef>
                <a:spcPts val="600"/>
              </a:spcBef>
              <a:spcAft>
                <a:spcPts val="600"/>
              </a:spcAft>
              <a:buFont typeface="Arial" pitchFamily="34" charset="0"/>
              <a:buChar char="−"/>
            </a:pPr>
            <a:r>
              <a:rPr lang="en-CA" sz="1100" dirty="0">
                <a:latin typeface="Arial" panose="020B0604020202020204" pitchFamily="34" charset="0"/>
                <a:cs typeface="Arial" panose="020B0604020202020204" pitchFamily="34" charset="0"/>
              </a:rPr>
              <a:t>Enable residential customers to leverage new technologies, manage costs through conservation, and better understand the value of distribution services. </a:t>
            </a:r>
          </a:p>
          <a:p>
            <a:pPr lvl="1">
              <a:spcBef>
                <a:spcPts val="600"/>
              </a:spcBef>
              <a:spcAft>
                <a:spcPts val="600"/>
              </a:spcAft>
              <a:buFont typeface="Arial" pitchFamily="34" charset="0"/>
              <a:buChar char="−"/>
            </a:pPr>
            <a:r>
              <a:rPr lang="en-CA" sz="1100" dirty="0">
                <a:latin typeface="Arial" panose="020B0604020202020204" pitchFamily="34" charset="0"/>
                <a:cs typeface="Arial" panose="020B0604020202020204" pitchFamily="34" charset="0"/>
              </a:rPr>
              <a:t>Establish a fairer way to recover the costs of providing distribution service.</a:t>
            </a:r>
          </a:p>
          <a:p>
            <a:pPr lvl="1">
              <a:spcBef>
                <a:spcPts val="600"/>
              </a:spcBef>
              <a:spcAft>
                <a:spcPts val="600"/>
              </a:spcAft>
              <a:buFont typeface="Arial" pitchFamily="34" charset="0"/>
              <a:buChar char="−"/>
            </a:pPr>
            <a:r>
              <a:rPr lang="en-CA" sz="1100" dirty="0">
                <a:latin typeface="Arial" panose="020B0604020202020204" pitchFamily="34" charset="0"/>
                <a:cs typeface="Arial" panose="020B0604020202020204" pitchFamily="34" charset="0"/>
              </a:rPr>
              <a:t>Provide greater revenue stability for distributors, which will position them for technological change in the sector, remove any disincentive to promote conservation, and help with their investment planning.</a:t>
            </a:r>
          </a:p>
          <a:p>
            <a:pPr>
              <a:spcBef>
                <a:spcPts val="600"/>
              </a:spcBef>
              <a:spcAft>
                <a:spcPts val="600"/>
              </a:spcAft>
            </a:pPr>
            <a:r>
              <a:rPr lang="en-CA" sz="1200" dirty="0" smtClean="0">
                <a:latin typeface="Arial" panose="020B0604020202020204" pitchFamily="34" charset="0"/>
                <a:cs typeface="Arial" panose="020B0604020202020204" pitchFamily="34" charset="0"/>
              </a:rPr>
              <a:t>Fixed rates will be set at the average consumption level for a rate class in order to recover the same amount of revenue as the mix of fixed and variable charges does today. As a result, below-average volume consumers will experience cost increases and above-average volume consumers will experience cost decreases.</a:t>
            </a:r>
          </a:p>
          <a:p>
            <a:pPr>
              <a:spcBef>
                <a:spcPts val="600"/>
              </a:spcBef>
              <a:spcAft>
                <a:spcPts val="600"/>
              </a:spcAft>
            </a:pPr>
            <a:r>
              <a:rPr lang="en-US" sz="1200" dirty="0" smtClean="0">
                <a:latin typeface="Arial" panose="020B0604020202020204" pitchFamily="34" charset="0"/>
                <a:cs typeface="Arial" panose="020B0604020202020204" pitchFamily="34" charset="0"/>
              </a:rPr>
              <a:t>The OEB is gradually phasing-in the move to fixed rates in order to mitigate the impact of these increases to below-average volume consumers. Most LDCs will receive fully fixed rates in 2019. Hydro One will be transitioned over a longer timeframe (2022-2023). </a:t>
            </a:r>
          </a:p>
          <a:p>
            <a:pPr lvl="1">
              <a:spcBef>
                <a:spcPts val="600"/>
              </a:spcBef>
              <a:spcAft>
                <a:spcPts val="600"/>
              </a:spcAft>
              <a:buFont typeface="Arial" pitchFamily="34" charset="0"/>
              <a:buChar char="−"/>
            </a:pPr>
            <a:r>
              <a:rPr lang="en-US" sz="1100" dirty="0">
                <a:latin typeface="Arial" panose="020B0604020202020204" pitchFamily="34" charset="0"/>
                <a:cs typeface="Arial" panose="020B0604020202020204" pitchFamily="34" charset="0"/>
              </a:rPr>
              <a:t>Hydro One’s density-based rate classes and recent re-allocation of costs between the classes results in significant impacts for Hydro One low volume consumers. Providing the longer timeframe allows for </a:t>
            </a:r>
            <a:r>
              <a:rPr lang="en-CA" sz="1100" dirty="0">
                <a:latin typeface="Arial" panose="020B0604020202020204" pitchFamily="34" charset="0"/>
                <a:cs typeface="Arial" panose="020B0604020202020204" pitchFamily="34" charset="0"/>
              </a:rPr>
              <a:t>the impact of the change to be held at less than 10% for low volume customers at the 10th percentile of consumption.</a:t>
            </a:r>
          </a:p>
        </p:txBody>
      </p:sp>
    </p:spTree>
    <p:extLst>
      <p:ext uri="{BB962C8B-B14F-4D97-AF65-F5344CB8AC3E}">
        <p14:creationId xmlns:p14="http://schemas.microsoft.com/office/powerpoint/2010/main" val="4074899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81000"/>
            <a:ext cx="8435280" cy="815752"/>
          </a:xfrm>
        </p:spPr>
        <p:txBody>
          <a:bodyPr>
            <a:noAutofit/>
          </a:bodyPr>
          <a:lstStyle/>
          <a:p>
            <a:r>
              <a:rPr lang="en-CA" sz="2400" b="0" dirty="0" smtClean="0">
                <a:latin typeface="Arial" panose="020B0604020202020204" pitchFamily="34" charset="0"/>
                <a:cs typeface="Arial" panose="020B0604020202020204" pitchFamily="34" charset="0"/>
              </a:rPr>
              <a:t>2a. Potential RRRP Enhancement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Accelerating Fixed Rate Benefit (Impacts)</a:t>
            </a:r>
            <a:endParaRPr lang="en-CA" sz="2400" b="0" dirty="0">
              <a:latin typeface="Arial" panose="020B0604020202020204" pitchFamily="34" charset="0"/>
              <a:cs typeface="Arial" panose="020B0604020202020204" pitchFamily="34" charset="0"/>
            </a:endParaRPr>
          </a:p>
        </p:txBody>
      </p:sp>
      <p:sp>
        <p:nvSpPr>
          <p:cNvPr id="6" name="Content Placeholder 5"/>
          <p:cNvSpPr>
            <a:spLocks noGrp="1"/>
          </p:cNvSpPr>
          <p:nvPr>
            <p:ph idx="1"/>
          </p:nvPr>
        </p:nvSpPr>
        <p:spPr>
          <a:xfrm>
            <a:off x="457200" y="1268760"/>
            <a:ext cx="8363272" cy="5040560"/>
          </a:xfrm>
        </p:spPr>
        <p:txBody>
          <a:bodyPr>
            <a:noAutofit/>
          </a:bodyPr>
          <a:lstStyle/>
          <a:p>
            <a:pPr>
              <a:spcBef>
                <a:spcPts val="600"/>
              </a:spcBef>
              <a:spcAft>
                <a:spcPts val="600"/>
              </a:spcAft>
            </a:pPr>
            <a:r>
              <a:rPr lang="en-CA" sz="1000" dirty="0">
                <a:latin typeface="Arial" panose="020B0604020202020204" pitchFamily="34" charset="0"/>
                <a:cs typeface="Arial" panose="020B0604020202020204" pitchFamily="34" charset="0"/>
              </a:rPr>
              <a:t>Hydro One has estimated that if it accelerated the move to fixed rates effective 2017, the rates would be as follows:</a:t>
            </a:r>
          </a:p>
          <a:p>
            <a:pPr lvl="1">
              <a:spcBef>
                <a:spcPts val="600"/>
              </a:spcBef>
              <a:spcAft>
                <a:spcPts val="600"/>
              </a:spcAft>
              <a:buFont typeface="Arial" pitchFamily="34" charset="0"/>
              <a:buChar char="−"/>
            </a:pPr>
            <a:r>
              <a:rPr lang="en-CA" sz="900" dirty="0">
                <a:latin typeface="Arial" panose="020B0604020202020204" pitchFamily="34" charset="0"/>
                <a:cs typeface="Arial" panose="020B0604020202020204" pitchFamily="34" charset="0"/>
              </a:rPr>
              <a:t>R1: $55.70/month – the same cost as a customer who consumes 955kWh/month today.</a:t>
            </a:r>
          </a:p>
          <a:p>
            <a:pPr lvl="1">
              <a:spcBef>
                <a:spcPts val="600"/>
              </a:spcBef>
              <a:spcAft>
                <a:spcPts val="600"/>
              </a:spcAft>
              <a:buFont typeface="Arial" pitchFamily="34" charset="0"/>
              <a:buChar char="−"/>
            </a:pPr>
            <a:r>
              <a:rPr lang="en-CA" sz="900" dirty="0">
                <a:latin typeface="Arial" panose="020B0604020202020204" pitchFamily="34" charset="0"/>
                <a:cs typeface="Arial" panose="020B0604020202020204" pitchFamily="34" charset="0"/>
              </a:rPr>
              <a:t>R2: $64.64/month, when factoring in the $60.50 RRRP support – the same cost as a customer who consumes 1200kWh/month today.</a:t>
            </a:r>
          </a:p>
          <a:p>
            <a:pPr>
              <a:spcBef>
                <a:spcPts val="600"/>
              </a:spcBef>
              <a:spcAft>
                <a:spcPts val="600"/>
              </a:spcAft>
            </a:pPr>
            <a:r>
              <a:rPr lang="en-US" sz="1000" dirty="0" smtClean="0">
                <a:latin typeface="Arial" panose="020B0604020202020204" pitchFamily="34" charset="0"/>
                <a:cs typeface="Arial" panose="020B0604020202020204" pitchFamily="34" charset="0"/>
              </a:rPr>
              <a:t>Using sample customer data provided by Hydro One, it is estimated that approximately 2/3</a:t>
            </a:r>
            <a:r>
              <a:rPr lang="en-US" sz="1000" baseline="30000" dirty="0" smtClean="0">
                <a:latin typeface="Arial" panose="020B0604020202020204" pitchFamily="34" charset="0"/>
                <a:cs typeface="Arial" panose="020B0604020202020204" pitchFamily="34" charset="0"/>
              </a:rPr>
              <a:t>rds</a:t>
            </a:r>
            <a:r>
              <a:rPr lang="en-US" sz="1000" dirty="0" smtClean="0">
                <a:latin typeface="Arial" panose="020B0604020202020204" pitchFamily="34" charset="0"/>
                <a:cs typeface="Arial" panose="020B0604020202020204" pitchFamily="34" charset="0"/>
              </a:rPr>
              <a:t> of Hydro One R1 and R2 customers would experience cost increases if this was implemented:</a:t>
            </a:r>
          </a:p>
          <a:p>
            <a:pPr lvl="1">
              <a:spcBef>
                <a:spcPts val="600"/>
              </a:spcBef>
              <a:spcAft>
                <a:spcPts val="600"/>
              </a:spcAft>
              <a:buFont typeface="Arial" pitchFamily="34" charset="0"/>
              <a:buChar char="−"/>
            </a:pPr>
            <a:r>
              <a:rPr lang="en-US" sz="900" dirty="0">
                <a:latin typeface="Arial" panose="020B0604020202020204" pitchFamily="34" charset="0"/>
                <a:cs typeface="Arial" panose="020B0604020202020204" pitchFamily="34" charset="0"/>
              </a:rPr>
              <a:t>R1: ~146k customers would see cost decreases, and ~298k customers would see cost increases.</a:t>
            </a:r>
          </a:p>
          <a:p>
            <a:pPr lvl="1">
              <a:spcBef>
                <a:spcPts val="600"/>
              </a:spcBef>
              <a:spcAft>
                <a:spcPts val="600"/>
              </a:spcAft>
              <a:buFont typeface="Arial" pitchFamily="34" charset="0"/>
              <a:buChar char="−"/>
            </a:pPr>
            <a:r>
              <a:rPr lang="en-US" sz="900" dirty="0">
                <a:latin typeface="Arial" panose="020B0604020202020204" pitchFamily="34" charset="0"/>
                <a:cs typeface="Arial" panose="020B0604020202020204" pitchFamily="34" charset="0"/>
              </a:rPr>
              <a:t>R2: ~117k customers would see cost decreases, and ~217k customers would see cost increases.</a:t>
            </a:r>
          </a:p>
          <a:p>
            <a:pPr>
              <a:spcBef>
                <a:spcPts val="600"/>
              </a:spcBef>
              <a:spcAft>
                <a:spcPts val="600"/>
              </a:spcAft>
            </a:pPr>
            <a:r>
              <a:rPr lang="en-CA" sz="1000" dirty="0">
                <a:latin typeface="Arial" panose="020B0604020202020204" pitchFamily="34" charset="0"/>
                <a:cs typeface="Arial" panose="020B0604020202020204" pitchFamily="34" charset="0"/>
              </a:rPr>
              <a:t>However, support from the fiscal plan can be used to accelerate the move to fixed rates for those high volume consumers who benefit – leaving low volume consumers to experience no change.</a:t>
            </a:r>
          </a:p>
          <a:p>
            <a:pPr lvl="1">
              <a:spcBef>
                <a:spcPts val="600"/>
              </a:spcBef>
              <a:spcAft>
                <a:spcPts val="600"/>
              </a:spcAft>
              <a:buFont typeface="Arial" pitchFamily="34" charset="0"/>
              <a:buChar char="−"/>
            </a:pPr>
            <a:r>
              <a:rPr lang="en-CA" sz="1000" dirty="0">
                <a:latin typeface="Arial" panose="020B0604020202020204" pitchFamily="34" charset="0"/>
                <a:cs typeface="Arial" panose="020B0604020202020204" pitchFamily="34" charset="0"/>
              </a:rPr>
              <a:t>Hydro One estimates this would cost $</a:t>
            </a:r>
            <a:r>
              <a:rPr lang="en-CA" sz="1000" dirty="0" smtClean="0">
                <a:latin typeface="Arial" panose="020B0604020202020204" pitchFamily="34" charset="0"/>
                <a:cs typeface="Arial" panose="020B0604020202020204" pitchFamily="34" charset="0"/>
              </a:rPr>
              <a:t>64 million. </a:t>
            </a:r>
            <a:r>
              <a:rPr lang="en-CA" sz="1000" dirty="0">
                <a:latin typeface="Arial" panose="020B0604020202020204" pitchFamily="34" charset="0"/>
                <a:cs typeface="Arial" panose="020B0604020202020204" pitchFamily="34" charset="0"/>
              </a:rPr>
              <a:t>If the move was expanded to include Hydro One Urban (UR rate class) and Seasonal customers, the cost would be ~$</a:t>
            </a:r>
            <a:r>
              <a:rPr lang="en-CA" sz="1000" dirty="0" smtClean="0">
                <a:latin typeface="Arial" panose="020B0604020202020204" pitchFamily="34" charset="0"/>
                <a:cs typeface="Arial" panose="020B0604020202020204" pitchFamily="34" charset="0"/>
              </a:rPr>
              <a:t>90 million.</a:t>
            </a:r>
            <a:endParaRPr lang="en-CA" sz="1000" dirty="0">
              <a:latin typeface="Arial" panose="020B0604020202020204" pitchFamily="34" charset="0"/>
              <a:cs typeface="Arial" panose="020B0604020202020204" pitchFamily="34" charset="0"/>
            </a:endParaRPr>
          </a:p>
          <a:p>
            <a:pPr lvl="1">
              <a:spcBef>
                <a:spcPts val="600"/>
              </a:spcBef>
              <a:spcAft>
                <a:spcPts val="600"/>
              </a:spcAft>
              <a:buFont typeface="Arial" pitchFamily="34" charset="0"/>
              <a:buChar char="−"/>
            </a:pPr>
            <a:r>
              <a:rPr lang="en-CA" sz="1000" dirty="0">
                <a:latin typeface="Arial" panose="020B0604020202020204" pitchFamily="34" charset="0"/>
                <a:cs typeface="Arial" panose="020B0604020202020204" pitchFamily="34" charset="0"/>
              </a:rPr>
              <a:t>When layering on the current RRRP support of $</a:t>
            </a:r>
            <a:r>
              <a:rPr lang="en-CA" sz="1000" dirty="0" smtClean="0">
                <a:latin typeface="Arial" panose="020B0604020202020204" pitchFamily="34" charset="0"/>
                <a:cs typeface="Arial" panose="020B0604020202020204" pitchFamily="34" charset="0"/>
              </a:rPr>
              <a:t>242 million, </a:t>
            </a:r>
            <a:r>
              <a:rPr lang="en-CA" sz="1000" dirty="0">
                <a:latin typeface="Arial" panose="020B0604020202020204" pitchFamily="34" charset="0"/>
                <a:cs typeface="Arial" panose="020B0604020202020204" pitchFamily="34" charset="0"/>
              </a:rPr>
              <a:t>program costs are between $</a:t>
            </a:r>
            <a:r>
              <a:rPr lang="en-CA" sz="1000" dirty="0" smtClean="0">
                <a:latin typeface="Arial" panose="020B0604020202020204" pitchFamily="34" charset="0"/>
                <a:cs typeface="Arial" panose="020B0604020202020204" pitchFamily="34" charset="0"/>
              </a:rPr>
              <a:t>306-$332 million. </a:t>
            </a:r>
            <a:endParaRPr lang="en-CA" sz="1000" dirty="0">
              <a:latin typeface="Arial" panose="020B0604020202020204" pitchFamily="34" charset="0"/>
              <a:cs typeface="Arial" panose="020B0604020202020204" pitchFamily="34" charset="0"/>
            </a:endParaRPr>
          </a:p>
          <a:p>
            <a:pPr lvl="1">
              <a:spcBef>
                <a:spcPts val="600"/>
              </a:spcBef>
              <a:spcAft>
                <a:spcPts val="600"/>
              </a:spcAft>
              <a:buFont typeface="Arial" pitchFamily="34" charset="0"/>
              <a:buChar char="−"/>
            </a:pPr>
            <a:r>
              <a:rPr lang="en-CA" sz="1000" dirty="0">
                <a:latin typeface="Arial" panose="020B0604020202020204" pitchFamily="34" charset="0"/>
                <a:cs typeface="Arial" panose="020B0604020202020204" pitchFamily="34" charset="0"/>
              </a:rPr>
              <a:t>As the move to fixed rates was completed, fiscal plan support for these customers could be withdrawn</a:t>
            </a:r>
            <a:r>
              <a:rPr lang="en-CA" sz="1000" dirty="0" smtClean="0">
                <a:latin typeface="Arial" panose="020B0604020202020204" pitchFamily="34" charset="0"/>
                <a:cs typeface="Arial" panose="020B0604020202020204" pitchFamily="34" charset="0"/>
              </a:rPr>
              <a:t>.</a:t>
            </a:r>
          </a:p>
          <a:p>
            <a:pPr marL="457200" lvl="1" indent="0">
              <a:spcBef>
                <a:spcPts val="600"/>
              </a:spcBef>
              <a:spcAft>
                <a:spcPts val="600"/>
              </a:spcAft>
              <a:buNone/>
            </a:pPr>
            <a:endParaRPr lang="en-CA" sz="1000" dirty="0">
              <a:latin typeface="Arial" panose="020B0604020202020204" pitchFamily="34" charset="0"/>
              <a:cs typeface="Arial" panose="020B0604020202020204" pitchFamily="34" charset="0"/>
            </a:endParaRPr>
          </a:p>
          <a:p>
            <a:pPr marL="457200" lvl="1" indent="0">
              <a:spcBef>
                <a:spcPts val="600"/>
              </a:spcBef>
              <a:spcAft>
                <a:spcPts val="600"/>
              </a:spcAft>
              <a:buNone/>
            </a:pPr>
            <a:endParaRPr lang="en-CA" sz="1000" dirty="0">
              <a:latin typeface="Arial" panose="020B0604020202020204" pitchFamily="34" charset="0"/>
              <a:cs typeface="Arial" panose="020B0604020202020204" pitchFamily="34" charset="0"/>
            </a:endParaRPr>
          </a:p>
          <a:p>
            <a:pPr>
              <a:spcBef>
                <a:spcPts val="600"/>
              </a:spcBef>
              <a:spcAft>
                <a:spcPts val="600"/>
              </a:spcAft>
            </a:pPr>
            <a:r>
              <a:rPr lang="en-CA" sz="1000" dirty="0">
                <a:latin typeface="Arial" panose="020B0604020202020204" pitchFamily="34" charset="0"/>
                <a:cs typeface="Arial" panose="020B0604020202020204" pitchFamily="34" charset="0"/>
              </a:rPr>
              <a:t>Low volume consumers would slowly experience cost increases as the move to fixed rates was completed over the targeted timeframe.</a:t>
            </a:r>
          </a:p>
          <a:p>
            <a:pPr lvl="1">
              <a:spcBef>
                <a:spcPts val="600"/>
              </a:spcBef>
              <a:spcAft>
                <a:spcPts val="600"/>
              </a:spcAft>
              <a:buFont typeface="Arial" pitchFamily="34" charset="0"/>
              <a:buChar char="−"/>
            </a:pPr>
            <a:r>
              <a:rPr lang="en-CA" sz="1000" dirty="0">
                <a:latin typeface="Arial" panose="020B0604020202020204" pitchFamily="34" charset="0"/>
                <a:cs typeface="Arial" panose="020B0604020202020204" pitchFamily="34" charset="0"/>
              </a:rPr>
              <a:t>An additional program could be designed to mitigate these increases over time, potentially as a replacement for the program that supports high volume customers in the near term.</a:t>
            </a:r>
          </a:p>
        </p:txBody>
      </p:sp>
      <p:graphicFrame>
        <p:nvGraphicFramePr>
          <p:cNvPr id="2" name="Table 1"/>
          <p:cNvGraphicFramePr>
            <a:graphicFrameLocks noGrp="1"/>
          </p:cNvGraphicFramePr>
          <p:nvPr>
            <p:extLst>
              <p:ext uri="{D42A27DB-BD31-4B8C-83A1-F6EECF244321}">
                <p14:modId xmlns:p14="http://schemas.microsoft.com/office/powerpoint/2010/main" val="2475613585"/>
              </p:ext>
            </p:extLst>
          </p:nvPr>
        </p:nvGraphicFramePr>
        <p:xfrm>
          <a:off x="467544" y="4725144"/>
          <a:ext cx="8424936" cy="1317744"/>
        </p:xfrm>
        <a:graphic>
          <a:graphicData uri="http://schemas.openxmlformats.org/drawingml/2006/table">
            <a:tbl>
              <a:tblPr firstRow="1" bandRow="1">
                <a:tableStyleId>{5C22544A-7EE6-4342-B048-85BDC9FD1C3A}</a:tableStyleId>
              </a:tblPr>
              <a:tblGrid>
                <a:gridCol w="2088232"/>
                <a:gridCol w="1080120"/>
                <a:gridCol w="1152128"/>
                <a:gridCol w="1008112"/>
                <a:gridCol w="1008112"/>
                <a:gridCol w="1224136"/>
                <a:gridCol w="864096"/>
              </a:tblGrid>
              <a:tr h="288032">
                <a:tc gridSpan="7">
                  <a:txBody>
                    <a:bodyPr/>
                    <a:lstStyle/>
                    <a:p>
                      <a:pPr algn="ctr"/>
                      <a:r>
                        <a:rPr lang="en-CA" sz="1000" dirty="0" smtClean="0">
                          <a:solidFill>
                            <a:schemeClr val="tx1"/>
                          </a:solidFill>
                          <a:latin typeface="Arial" panose="020B0604020202020204" pitchFamily="34" charset="0"/>
                          <a:cs typeface="Arial" panose="020B0604020202020204" pitchFamily="34" charset="0"/>
                        </a:rPr>
                        <a:t>Accelerated</a:t>
                      </a:r>
                      <a:r>
                        <a:rPr lang="en-CA" sz="1000" baseline="0" dirty="0" smtClean="0">
                          <a:solidFill>
                            <a:schemeClr val="tx1"/>
                          </a:solidFill>
                          <a:latin typeface="Arial" panose="020B0604020202020204" pitchFamily="34" charset="0"/>
                          <a:cs typeface="Arial" panose="020B0604020202020204" pitchFamily="34" charset="0"/>
                        </a:rPr>
                        <a:t> Fixed Rate Benefit Fiscal Impact</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CA" dirty="0"/>
                    </a:p>
                  </a:txBody>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tc hMerge="1">
                  <a:txBody>
                    <a:bodyPr/>
                    <a:lstStyle/>
                    <a:p>
                      <a:pPr algn="ctr"/>
                      <a:endParaRPr lang="en-CA" sz="1000" dirty="0">
                        <a:solidFill>
                          <a:srgbClr val="FF0000"/>
                        </a:solidFill>
                      </a:endParaRPr>
                    </a:p>
                  </a:txBody>
                  <a:tcPr anchor="ctr"/>
                </a:tc>
              </a:tr>
              <a:tr h="288032">
                <a:tc>
                  <a:txBody>
                    <a:bodyPr/>
                    <a:lstStyle/>
                    <a:p>
                      <a:pPr algn="ct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2017</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2018</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2019</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2020</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2021</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2022</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l"/>
                      <a:r>
                        <a:rPr lang="en-CA" sz="1000" b="1" dirty="0" smtClean="0">
                          <a:solidFill>
                            <a:schemeClr val="tx1"/>
                          </a:solidFill>
                          <a:latin typeface="Arial" panose="020B0604020202020204" pitchFamily="34" charset="0"/>
                          <a:cs typeface="Arial" panose="020B0604020202020204" pitchFamily="34" charset="0"/>
                        </a:rPr>
                        <a:t>Fixed</a:t>
                      </a:r>
                      <a:r>
                        <a:rPr lang="en-CA" sz="1000" b="1" baseline="0" dirty="0" smtClean="0">
                          <a:solidFill>
                            <a:schemeClr val="tx1"/>
                          </a:solidFill>
                          <a:latin typeface="Arial" panose="020B0604020202020204" pitchFamily="34" charset="0"/>
                          <a:cs typeface="Arial" panose="020B0604020202020204" pitchFamily="34" charset="0"/>
                        </a:rPr>
                        <a:t> Rate Enhancement*</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$64M-$90M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$52-$72M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$38M-$54M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$26M-$36M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$13M-$18M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$0</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l"/>
                      <a:r>
                        <a:rPr lang="en-CA" sz="1000" b="1" dirty="0" smtClean="0">
                          <a:solidFill>
                            <a:schemeClr val="tx1"/>
                          </a:solidFill>
                          <a:latin typeface="Arial" panose="020B0604020202020204" pitchFamily="34" charset="0"/>
                          <a:cs typeface="Arial" panose="020B0604020202020204" pitchFamily="34" charset="0"/>
                        </a:rPr>
                        <a:t>Total RRRP** </a:t>
                      </a:r>
                      <a:r>
                        <a:rPr lang="en-CA" sz="700" b="0" dirty="0" smtClean="0">
                          <a:solidFill>
                            <a:schemeClr val="tx1"/>
                          </a:solidFill>
                          <a:latin typeface="Arial" panose="020B0604020202020204" pitchFamily="34" charset="0"/>
                          <a:cs typeface="Arial" panose="020B0604020202020204" pitchFamily="34" charset="0"/>
                        </a:rPr>
                        <a:t>(excluding Algoma Power &amp; Hydro One Remotes)</a:t>
                      </a:r>
                      <a:endParaRPr lang="en-CA" sz="7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$306-$332M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$300-$320M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$293-$309M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$287-$297M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$281M-$286M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$275M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 name="TextBox 6"/>
          <p:cNvSpPr txBox="1"/>
          <p:nvPr/>
        </p:nvSpPr>
        <p:spPr>
          <a:xfrm>
            <a:off x="1115616" y="6347198"/>
            <a:ext cx="3456384" cy="461665"/>
          </a:xfrm>
          <a:prstGeom prst="rect">
            <a:avLst/>
          </a:prstGeom>
          <a:noFill/>
        </p:spPr>
        <p:txBody>
          <a:bodyPr wrap="square" rtlCol="0">
            <a:spAutoFit/>
          </a:bodyPr>
          <a:lstStyle/>
          <a:p>
            <a:r>
              <a:rPr lang="en-CA" sz="800" i="1" dirty="0" smtClean="0">
                <a:latin typeface="Arial" panose="020B0604020202020204" pitchFamily="34" charset="0"/>
                <a:cs typeface="Arial" panose="020B0604020202020204" pitchFamily="34" charset="0"/>
              </a:rPr>
              <a:t>*Range depends on just R1 &amp; R2 or all rate classes. Cost decrease is estimated evenly, which could change based on Hydro One future rate impacts.</a:t>
            </a:r>
          </a:p>
        </p:txBody>
      </p:sp>
      <p:sp>
        <p:nvSpPr>
          <p:cNvPr id="3" name="Rectangle 2"/>
          <p:cNvSpPr/>
          <p:nvPr/>
        </p:nvSpPr>
        <p:spPr>
          <a:xfrm>
            <a:off x="4788024" y="6341258"/>
            <a:ext cx="2808312" cy="369332"/>
          </a:xfrm>
          <a:prstGeom prst="rect">
            <a:avLst/>
          </a:prstGeom>
        </p:spPr>
        <p:txBody>
          <a:bodyPr wrap="square">
            <a:spAutoFit/>
          </a:bodyPr>
          <a:lstStyle/>
          <a:p>
            <a:r>
              <a:rPr lang="en-CA" sz="900" i="1" dirty="0">
                <a:latin typeface="Arial" panose="020B0604020202020204" pitchFamily="34" charset="0"/>
                <a:cs typeface="Arial" panose="020B0604020202020204" pitchFamily="34" charset="0"/>
              </a:rPr>
              <a:t>** Assumes 2.6% annual increase as estimate of average distribution rate increase</a:t>
            </a:r>
          </a:p>
        </p:txBody>
      </p:sp>
    </p:spTree>
    <p:extLst>
      <p:ext uri="{BB962C8B-B14F-4D97-AF65-F5344CB8AC3E}">
        <p14:creationId xmlns:p14="http://schemas.microsoft.com/office/powerpoint/2010/main" val="831823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smtClean="0">
                <a:latin typeface="Arial" panose="020B0604020202020204" pitchFamily="34" charset="0"/>
                <a:cs typeface="Arial" panose="020B0604020202020204" pitchFamily="34" charset="0"/>
              </a:rPr>
              <a:t>2a. RRRP Enhancement – Hydro One Mid-Density (R1) Ratepayer Impacts</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41778289"/>
              </p:ext>
            </p:extLst>
          </p:nvPr>
        </p:nvGraphicFramePr>
        <p:xfrm>
          <a:off x="457200" y="2094251"/>
          <a:ext cx="8280400" cy="403648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156175" y="2391256"/>
            <a:ext cx="2318524" cy="3389335"/>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6" name="Rectangle 5"/>
          <p:cNvSpPr/>
          <p:nvPr/>
        </p:nvSpPr>
        <p:spPr>
          <a:xfrm>
            <a:off x="3733800" y="3470135"/>
            <a:ext cx="2241185" cy="2300561"/>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3" name="TextBox 12"/>
          <p:cNvSpPr txBox="1"/>
          <p:nvPr/>
        </p:nvSpPr>
        <p:spPr>
          <a:xfrm>
            <a:off x="3733800" y="2685305"/>
            <a:ext cx="2232250" cy="646331"/>
          </a:xfrm>
          <a:prstGeom prst="rect">
            <a:avLst/>
          </a:prstGeom>
          <a:solidFill>
            <a:schemeClr val="bg1"/>
          </a:solidFill>
        </p:spPr>
        <p:txBody>
          <a:bodyPr wrap="square" rtlCol="0">
            <a:spAutoFit/>
          </a:bodyPr>
          <a:lstStyle/>
          <a:p>
            <a:pPr algn="ctr"/>
            <a:r>
              <a:rPr lang="en-CA" sz="900" b="1" dirty="0" smtClean="0">
                <a:solidFill>
                  <a:prstClr val="black"/>
                </a:solidFill>
                <a:latin typeface="Arial" panose="020B0604020202020204" pitchFamily="34" charset="0"/>
                <a:cs typeface="Arial" panose="020B0604020202020204" pitchFamily="34" charset="0"/>
              </a:rPr>
              <a:t>Total </a:t>
            </a:r>
            <a:r>
              <a:rPr lang="en-CA" sz="900" b="1" dirty="0">
                <a:solidFill>
                  <a:prstClr val="black"/>
                </a:solidFill>
                <a:latin typeface="Arial" panose="020B0604020202020204" pitchFamily="34" charset="0"/>
                <a:cs typeface="Arial" panose="020B0604020202020204" pitchFamily="34" charset="0"/>
              </a:rPr>
              <a:t>Bill* </a:t>
            </a:r>
          </a:p>
          <a:p>
            <a:pPr algn="ctr"/>
            <a:r>
              <a:rPr lang="en-CA" sz="900" dirty="0">
                <a:solidFill>
                  <a:prstClr val="black"/>
                </a:solidFill>
                <a:latin typeface="Arial" panose="020B0604020202020204" pitchFamily="34" charset="0"/>
                <a:cs typeface="Arial" panose="020B0604020202020204" pitchFamily="34" charset="0"/>
              </a:rPr>
              <a:t>Pre-Benefit: </a:t>
            </a:r>
            <a:r>
              <a:rPr lang="en-CA" sz="900" dirty="0" smtClean="0">
                <a:solidFill>
                  <a:prstClr val="black"/>
                </a:solidFill>
                <a:latin typeface="Arial" panose="020B0604020202020204" pitchFamily="34" charset="0"/>
                <a:cs typeface="Arial" panose="020B0604020202020204" pitchFamily="34" charset="0"/>
              </a:rPr>
              <a:t>$197.55</a:t>
            </a:r>
            <a:endParaRPr lang="en-CA" sz="900" dirty="0">
              <a:solidFill>
                <a:prstClr val="black"/>
              </a:solidFill>
              <a:latin typeface="Arial" panose="020B0604020202020204" pitchFamily="34" charset="0"/>
              <a:cs typeface="Arial" panose="020B0604020202020204" pitchFamily="34" charset="0"/>
            </a:endParaRPr>
          </a:p>
          <a:p>
            <a:pPr algn="ctr"/>
            <a:r>
              <a:rPr lang="en-CA" sz="900" dirty="0">
                <a:solidFill>
                  <a:prstClr val="black"/>
                </a:solidFill>
                <a:latin typeface="Arial" panose="020B0604020202020204" pitchFamily="34" charset="0"/>
                <a:cs typeface="Arial" panose="020B0604020202020204" pitchFamily="34" charset="0"/>
              </a:rPr>
              <a:t>Post-Benefit: $</a:t>
            </a:r>
            <a:r>
              <a:rPr lang="en-CA" sz="900" dirty="0" smtClean="0">
                <a:solidFill>
                  <a:prstClr val="black"/>
                </a:solidFill>
                <a:latin typeface="Arial" panose="020B0604020202020204" pitchFamily="34" charset="0"/>
                <a:cs typeface="Arial" panose="020B0604020202020204" pitchFamily="34" charset="0"/>
              </a:rPr>
              <a:t>195.07</a:t>
            </a:r>
            <a:endParaRPr lang="en-CA" sz="900" dirty="0">
              <a:solidFill>
                <a:prstClr val="black"/>
              </a:solidFill>
              <a:latin typeface="Arial" panose="020B0604020202020204" pitchFamily="34" charset="0"/>
              <a:cs typeface="Arial" panose="020B0604020202020204" pitchFamily="34" charset="0"/>
            </a:endParaRPr>
          </a:p>
          <a:p>
            <a:pPr algn="ctr"/>
            <a:r>
              <a:rPr lang="en-CA" sz="900" dirty="0" smtClean="0">
                <a:solidFill>
                  <a:prstClr val="black"/>
                </a:solidFill>
                <a:latin typeface="Arial" panose="020B0604020202020204" pitchFamily="34" charset="0"/>
                <a:cs typeface="Arial" panose="020B0604020202020204" pitchFamily="34" charset="0"/>
              </a:rPr>
              <a:t>Benefit Amount: $2.48</a:t>
            </a:r>
            <a:endParaRPr lang="en-CA" sz="900" dirty="0">
              <a:solidFill>
                <a:prstClr val="black"/>
              </a:solidFill>
              <a:latin typeface="Arial" panose="020B0604020202020204" pitchFamily="34" charset="0"/>
              <a:cs typeface="Arial" panose="020B0604020202020204" pitchFamily="34" charset="0"/>
            </a:endParaRPr>
          </a:p>
        </p:txBody>
      </p:sp>
      <p:sp>
        <p:nvSpPr>
          <p:cNvPr id="16" name="TextBox 15"/>
          <p:cNvSpPr txBox="1"/>
          <p:nvPr/>
        </p:nvSpPr>
        <p:spPr>
          <a:xfrm>
            <a:off x="6300191" y="1810257"/>
            <a:ext cx="2318523" cy="646331"/>
          </a:xfrm>
          <a:prstGeom prst="rect">
            <a:avLst/>
          </a:prstGeom>
          <a:solidFill>
            <a:schemeClr val="bg1"/>
          </a:solidFill>
        </p:spPr>
        <p:txBody>
          <a:bodyPr wrap="square" rtlCol="0">
            <a:spAutoFit/>
          </a:bodyPr>
          <a:lstStyle/>
          <a:p>
            <a:pPr algn="ctr"/>
            <a:r>
              <a:rPr lang="en-CA" sz="900" b="1" dirty="0" smtClean="0">
                <a:solidFill>
                  <a:prstClr val="black"/>
                </a:solidFill>
                <a:latin typeface="Arial" panose="020B0604020202020204" pitchFamily="34" charset="0"/>
                <a:cs typeface="Arial" panose="020B0604020202020204" pitchFamily="34" charset="0"/>
              </a:rPr>
              <a:t>Total </a:t>
            </a:r>
            <a:r>
              <a:rPr lang="en-CA" sz="900" b="1" dirty="0">
                <a:solidFill>
                  <a:prstClr val="black"/>
                </a:solidFill>
                <a:latin typeface="Arial" panose="020B0604020202020204" pitchFamily="34" charset="0"/>
                <a:cs typeface="Arial" panose="020B0604020202020204" pitchFamily="34" charset="0"/>
              </a:rPr>
              <a:t>Bill* </a:t>
            </a:r>
          </a:p>
          <a:p>
            <a:pPr algn="ctr"/>
            <a:r>
              <a:rPr lang="en-CA" sz="900" dirty="0">
                <a:solidFill>
                  <a:prstClr val="black"/>
                </a:solidFill>
                <a:latin typeface="Arial" panose="020B0604020202020204" pitchFamily="34" charset="0"/>
                <a:cs typeface="Arial" panose="020B0604020202020204" pitchFamily="34" charset="0"/>
              </a:rPr>
              <a:t>Pre-Benefit: </a:t>
            </a:r>
            <a:r>
              <a:rPr lang="en-CA" sz="900" dirty="0" smtClean="0">
                <a:solidFill>
                  <a:prstClr val="black"/>
                </a:solidFill>
                <a:latin typeface="Arial" panose="020B0604020202020204" pitchFamily="34" charset="0"/>
                <a:cs typeface="Arial" panose="020B0604020202020204" pitchFamily="34" charset="0"/>
              </a:rPr>
              <a:t>$440.42</a:t>
            </a:r>
            <a:endParaRPr lang="en-CA" sz="900" dirty="0">
              <a:solidFill>
                <a:prstClr val="black"/>
              </a:solidFill>
              <a:latin typeface="Arial" panose="020B0604020202020204" pitchFamily="34" charset="0"/>
              <a:cs typeface="Arial" panose="020B0604020202020204" pitchFamily="34" charset="0"/>
            </a:endParaRPr>
          </a:p>
          <a:p>
            <a:pPr algn="ctr"/>
            <a:r>
              <a:rPr lang="en-CA" sz="900" dirty="0">
                <a:solidFill>
                  <a:prstClr val="black"/>
                </a:solidFill>
                <a:latin typeface="Arial" panose="020B0604020202020204" pitchFamily="34" charset="0"/>
                <a:cs typeface="Arial" panose="020B0604020202020204" pitchFamily="34" charset="0"/>
              </a:rPr>
              <a:t>Post-Benefit: </a:t>
            </a:r>
            <a:r>
              <a:rPr lang="en-CA" sz="900" dirty="0" smtClean="0">
                <a:solidFill>
                  <a:prstClr val="black"/>
                </a:solidFill>
                <a:latin typeface="Arial" panose="020B0604020202020204" pitchFamily="34" charset="0"/>
                <a:cs typeface="Arial" panose="020B0604020202020204" pitchFamily="34" charset="0"/>
              </a:rPr>
              <a:t>$403.74</a:t>
            </a:r>
            <a:endParaRPr lang="en-CA" sz="900" dirty="0">
              <a:solidFill>
                <a:prstClr val="black"/>
              </a:solidFill>
              <a:latin typeface="Arial" panose="020B0604020202020204" pitchFamily="34" charset="0"/>
              <a:cs typeface="Arial" panose="020B0604020202020204" pitchFamily="34" charset="0"/>
            </a:endParaRPr>
          </a:p>
          <a:p>
            <a:pPr algn="ctr"/>
            <a:r>
              <a:rPr lang="en-CA" sz="900" dirty="0" smtClean="0">
                <a:solidFill>
                  <a:prstClr val="black"/>
                </a:solidFill>
                <a:latin typeface="Arial" panose="020B0604020202020204" pitchFamily="34" charset="0"/>
                <a:cs typeface="Arial" panose="020B0604020202020204" pitchFamily="34" charset="0"/>
              </a:rPr>
              <a:t>Benefit Amount: $35.57</a:t>
            </a:r>
            <a:endParaRPr lang="en-CA" sz="900" u="sng" dirty="0">
              <a:solidFill>
                <a:prstClr val="black"/>
              </a:solidFill>
              <a:latin typeface="Arial" panose="020B0604020202020204" pitchFamily="34" charset="0"/>
              <a:cs typeface="Arial" panose="020B0604020202020204" pitchFamily="34" charset="0"/>
            </a:endParaRPr>
          </a:p>
        </p:txBody>
      </p:sp>
      <p:sp>
        <p:nvSpPr>
          <p:cNvPr id="18" name="TextBox 17"/>
          <p:cNvSpPr txBox="1"/>
          <p:nvPr/>
        </p:nvSpPr>
        <p:spPr>
          <a:xfrm>
            <a:off x="4860032" y="6347199"/>
            <a:ext cx="2599420" cy="338554"/>
          </a:xfrm>
          <a:prstGeom prst="rect">
            <a:avLst/>
          </a:prstGeom>
          <a:noFill/>
        </p:spPr>
        <p:txBody>
          <a:bodyPr wrap="square" rtlCol="0">
            <a:spAutoFit/>
          </a:bodyPr>
          <a:lstStyle/>
          <a:p>
            <a:r>
              <a:rPr lang="en-CA" sz="800" i="1" dirty="0">
                <a:solidFill>
                  <a:prstClr val="black"/>
                </a:solidFill>
                <a:latin typeface="Arial" panose="020B0604020202020204" pitchFamily="34" charset="0"/>
                <a:cs typeface="Arial" panose="020B0604020202020204" pitchFamily="34" charset="0"/>
              </a:rPr>
              <a:t>* Includes Electricity, Delivery, and Regulatory Charges. Excludes HST and 8% rebate.</a:t>
            </a:r>
          </a:p>
        </p:txBody>
      </p:sp>
      <p:sp>
        <p:nvSpPr>
          <p:cNvPr id="11" name="Content Placeholder 2"/>
          <p:cNvSpPr txBox="1">
            <a:spLocks/>
          </p:cNvSpPr>
          <p:nvPr/>
        </p:nvSpPr>
        <p:spPr>
          <a:xfrm>
            <a:off x="540472" y="1268760"/>
            <a:ext cx="8280000" cy="469488"/>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sz="1200" dirty="0" smtClean="0">
                <a:solidFill>
                  <a:prstClr val="black"/>
                </a:solidFill>
                <a:latin typeface="Arial" panose="020B0604020202020204" pitchFamily="34" charset="0"/>
                <a:cs typeface="Arial" panose="020B0604020202020204" pitchFamily="34" charset="0"/>
              </a:rPr>
              <a:t>Under this option, R1 customers will not pay more than $55.70 for distribution service. Customers with costs below this threshold experience no change.</a:t>
            </a:r>
          </a:p>
          <a:p>
            <a:endParaRPr lang="en-CA" sz="1200" dirty="0">
              <a:solidFill>
                <a:prstClr val="black"/>
              </a:solidFill>
              <a:latin typeface="Arial" panose="020B0604020202020204" pitchFamily="34" charset="0"/>
              <a:cs typeface="Arial" panose="020B0604020202020204" pitchFamily="34" charset="0"/>
            </a:endParaRPr>
          </a:p>
        </p:txBody>
      </p:sp>
      <p:sp>
        <p:nvSpPr>
          <p:cNvPr id="10" name="Rectangle 9"/>
          <p:cNvSpPr/>
          <p:nvPr/>
        </p:nvSpPr>
        <p:spPr>
          <a:xfrm>
            <a:off x="1219200" y="3834050"/>
            <a:ext cx="2241185" cy="1946541"/>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2" name="TextBox 11"/>
          <p:cNvSpPr txBox="1"/>
          <p:nvPr/>
        </p:nvSpPr>
        <p:spPr>
          <a:xfrm>
            <a:off x="1219200" y="6347198"/>
            <a:ext cx="2971800" cy="215444"/>
          </a:xfrm>
          <a:prstGeom prst="rect">
            <a:avLst/>
          </a:prstGeom>
          <a:noFill/>
        </p:spPr>
        <p:txBody>
          <a:bodyPr wrap="square" rtlCol="0">
            <a:spAutoFit/>
          </a:bodyPr>
          <a:lstStyle/>
          <a:p>
            <a:r>
              <a:rPr lang="en-CA" sz="800" b="1" i="1" dirty="0" smtClean="0">
                <a:solidFill>
                  <a:prstClr val="black"/>
                </a:solidFill>
                <a:latin typeface="Arial" panose="020B0604020202020204" pitchFamily="34" charset="0"/>
                <a:cs typeface="Arial" panose="020B0604020202020204" pitchFamily="34" charset="0"/>
              </a:rPr>
              <a:t>Note: </a:t>
            </a:r>
            <a:r>
              <a:rPr lang="en-CA" sz="800" i="1" dirty="0" smtClean="0">
                <a:solidFill>
                  <a:prstClr val="black"/>
                </a:solidFill>
                <a:latin typeface="Arial" panose="020B0604020202020204" pitchFamily="34" charset="0"/>
                <a:cs typeface="Arial" panose="020B0604020202020204" pitchFamily="34" charset="0"/>
              </a:rPr>
              <a:t>Rates are for 2017</a:t>
            </a:r>
            <a:endParaRPr lang="en-CA" sz="800" i="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69980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671736"/>
          </a:xfrm>
        </p:spPr>
        <p:txBody>
          <a:bodyPr>
            <a:normAutofit/>
          </a:bodyPr>
          <a:lstStyle/>
          <a:p>
            <a:r>
              <a:rPr lang="en-US" sz="2400" b="0" dirty="0" smtClean="0">
                <a:latin typeface="Arial" charset="0"/>
                <a:ea typeface="Arial" charset="0"/>
                <a:cs typeface="Arial" charset="0"/>
              </a:rPr>
              <a:t>Context</a:t>
            </a:r>
            <a:endParaRPr lang="en-US" sz="2400" b="0" dirty="0">
              <a:latin typeface="Arial" charset="0"/>
              <a:ea typeface="Arial" charset="0"/>
              <a:cs typeface="Arial" charset="0"/>
            </a:endParaRPr>
          </a:p>
        </p:txBody>
      </p:sp>
      <p:sp>
        <p:nvSpPr>
          <p:cNvPr id="3" name="Content Placeholder 2"/>
          <p:cNvSpPr>
            <a:spLocks noGrp="1"/>
          </p:cNvSpPr>
          <p:nvPr>
            <p:ph idx="1"/>
          </p:nvPr>
        </p:nvSpPr>
        <p:spPr>
          <a:xfrm>
            <a:off x="457200" y="1123576"/>
            <a:ext cx="8280920" cy="5112568"/>
          </a:xfrm>
        </p:spPr>
        <p:txBody>
          <a:bodyPr>
            <a:noAutofit/>
          </a:bodyPr>
          <a:lstStyle/>
          <a:p>
            <a:r>
              <a:rPr lang="en-CA" sz="1400" dirty="0">
                <a:latin typeface="Arial" panose="020B0604020202020204" pitchFamily="34" charset="0"/>
                <a:cs typeface="Arial" panose="020B0604020202020204" pitchFamily="34" charset="0"/>
              </a:rPr>
              <a:t>Electricity costs are increasing as the necessary investments are made to decarbonize and modernize the province’s electricity </a:t>
            </a:r>
            <a:r>
              <a:rPr lang="en-CA" sz="1400" dirty="0" smtClean="0">
                <a:latin typeface="Arial" panose="020B0604020202020204" pitchFamily="34" charset="0"/>
                <a:cs typeface="Arial" panose="020B0604020202020204" pitchFamily="34" charset="0"/>
              </a:rPr>
              <a:t>infrastructure (i.e., $35 billion+ investment in cleaner generation and $</a:t>
            </a:r>
            <a:r>
              <a:rPr lang="en-CA" sz="1400" dirty="0">
                <a:latin typeface="Arial" panose="020B0604020202020204" pitchFamily="34" charset="0"/>
                <a:cs typeface="Arial" panose="020B0604020202020204" pitchFamily="34" charset="0"/>
              </a:rPr>
              <a:t>15.5 </a:t>
            </a:r>
            <a:r>
              <a:rPr lang="en-CA" sz="1400" dirty="0" smtClean="0">
                <a:latin typeface="Arial" panose="020B0604020202020204" pitchFamily="34" charset="0"/>
                <a:cs typeface="Arial" panose="020B0604020202020204" pitchFamily="34" charset="0"/>
              </a:rPr>
              <a:t>billion investment in Hydro One transmission </a:t>
            </a:r>
            <a:r>
              <a:rPr lang="en-CA" sz="1400" dirty="0">
                <a:latin typeface="Arial" panose="020B0604020202020204" pitchFamily="34" charset="0"/>
                <a:cs typeface="Arial" panose="020B0604020202020204" pitchFamily="34" charset="0"/>
              </a:rPr>
              <a:t>and distribution </a:t>
            </a:r>
            <a:r>
              <a:rPr lang="en-CA" sz="1400" dirty="0" smtClean="0">
                <a:latin typeface="Arial" panose="020B0604020202020204" pitchFamily="34" charset="0"/>
                <a:cs typeface="Arial" panose="020B0604020202020204" pitchFamily="34" charset="0"/>
              </a:rPr>
              <a:t>systems).</a:t>
            </a:r>
          </a:p>
          <a:p>
            <a:pPr marL="0" indent="0">
              <a:buNone/>
            </a:pPr>
            <a:endParaRPr lang="en-US" sz="1000" dirty="0" smtClean="0">
              <a:latin typeface="Arial" panose="020B0604020202020204" pitchFamily="34" charset="0"/>
              <a:ea typeface="Arial" charset="0"/>
              <a:cs typeface="Arial" panose="020B0604020202020204" pitchFamily="34" charset="0"/>
            </a:endParaRPr>
          </a:p>
          <a:p>
            <a:r>
              <a:rPr lang="en-US" sz="1400" dirty="0" smtClean="0">
                <a:latin typeface="Arial" panose="020B0604020202020204" pitchFamily="34" charset="0"/>
                <a:ea typeface="Arial" charset="0"/>
                <a:cs typeface="Arial" panose="020B0604020202020204" pitchFamily="34" charset="0"/>
              </a:rPr>
              <a:t>Ontario has taken a number of actions to lower electricity costs </a:t>
            </a:r>
            <a:r>
              <a:rPr lang="en-US" sz="1400" dirty="0">
                <a:latin typeface="Arial" panose="020B0604020202020204" pitchFamily="34" charset="0"/>
                <a:ea typeface="Arial" charset="0"/>
                <a:cs typeface="Arial" panose="020B0604020202020204" pitchFamily="34" charset="0"/>
              </a:rPr>
              <a:t>for </a:t>
            </a:r>
            <a:r>
              <a:rPr lang="en-US" sz="1400" dirty="0" smtClean="0">
                <a:latin typeface="Arial" panose="020B0604020202020204" pitchFamily="34" charset="0"/>
                <a:ea typeface="Arial" charset="0"/>
                <a:cs typeface="Arial" panose="020B0604020202020204" pitchFamily="34" charset="0"/>
              </a:rPr>
              <a:t>all consumers by:  </a:t>
            </a: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Deferring </a:t>
            </a:r>
            <a:r>
              <a:rPr lang="en-US" sz="1200" dirty="0">
                <a:latin typeface="Arial" panose="020B0604020202020204" pitchFamily="34" charset="0"/>
                <a:cs typeface="Arial" panose="020B0604020202020204" pitchFamily="34" charset="0"/>
              </a:rPr>
              <a:t>investments in generation (e.g., new build nuclear), improving market efficiency (e.g., wind dispatch) and decreasing the cost of renewable procurements (e.g., </a:t>
            </a:r>
            <a:r>
              <a:rPr lang="en-US" sz="1200" dirty="0" smtClean="0">
                <a:latin typeface="Arial" panose="020B0604020202020204" pitchFamily="34" charset="0"/>
                <a:cs typeface="Arial" panose="020B0604020202020204" pitchFamily="34" charset="0"/>
              </a:rPr>
              <a:t>GEIA renegotiation</a:t>
            </a:r>
            <a:r>
              <a:rPr lang="en-US" sz="1200" dirty="0">
                <a:latin typeface="Arial" panose="020B0604020202020204" pitchFamily="34" charset="0"/>
                <a:cs typeface="Arial" panose="020B0604020202020204" pitchFamily="34" charset="0"/>
              </a:rPr>
              <a:t>, decreasing FIT prices).</a:t>
            </a: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Increasing cost </a:t>
            </a:r>
            <a:r>
              <a:rPr lang="en-US" sz="1200" dirty="0">
                <a:latin typeface="Arial" panose="020B0604020202020204" pitchFamily="34" charset="0"/>
                <a:cs typeface="Arial" panose="020B0604020202020204" pitchFamily="34" charset="0"/>
              </a:rPr>
              <a:t>effectiveness and </a:t>
            </a:r>
            <a:r>
              <a:rPr lang="en-US" sz="1200" dirty="0" smtClean="0">
                <a:latin typeface="Arial" panose="020B0604020202020204" pitchFamily="34" charset="0"/>
                <a:cs typeface="Arial" panose="020B0604020202020204" pitchFamily="34" charset="0"/>
              </a:rPr>
              <a:t>improving </a:t>
            </a:r>
            <a:r>
              <a:rPr lang="en-US" sz="1200" dirty="0">
                <a:latin typeface="Arial" panose="020B0604020202020204" pitchFamily="34" charset="0"/>
                <a:cs typeface="Arial" panose="020B0604020202020204" pitchFamily="34" charset="0"/>
              </a:rPr>
              <a:t>efficiency by adopting new electricity market approaches (e.g., competitive </a:t>
            </a:r>
            <a:r>
              <a:rPr lang="en-CA" sz="1200" dirty="0" smtClean="0">
                <a:latin typeface="Arial" panose="020B0604020202020204" pitchFamily="34" charset="0"/>
                <a:cs typeface="Arial" panose="020B0604020202020204" pitchFamily="34" charset="0"/>
              </a:rPr>
              <a:t>LRP, </a:t>
            </a:r>
            <a:r>
              <a:rPr lang="en-CA" sz="1200" dirty="0">
                <a:latin typeface="Arial" panose="020B0604020202020204" pitchFamily="34" charset="0"/>
                <a:cs typeface="Arial" panose="020B0604020202020204" pitchFamily="34" charset="0"/>
              </a:rPr>
              <a:t>no new NUG </a:t>
            </a:r>
            <a:r>
              <a:rPr lang="en-CA" sz="1200" dirty="0" smtClean="0">
                <a:latin typeface="Arial" panose="020B0604020202020204" pitchFamily="34" charset="0"/>
                <a:cs typeface="Arial" panose="020B0604020202020204" pitchFamily="34" charset="0"/>
              </a:rPr>
              <a:t>contracting</a:t>
            </a:r>
            <a:r>
              <a:rPr lang="en-US" sz="1200" dirty="0" smtClean="0">
                <a:latin typeface="Arial" panose="020B0604020202020204" pitchFamily="34" charset="0"/>
                <a:cs typeface="Arial" panose="020B0604020202020204" pitchFamily="34" charset="0"/>
              </a:rPr>
              <a:t>). </a:t>
            </a:r>
          </a:p>
          <a:p>
            <a:endParaRPr lang="en-CA" sz="1000" dirty="0" smtClean="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Following </a:t>
            </a:r>
            <a:r>
              <a:rPr lang="en-CA" sz="1400" dirty="0">
                <a:latin typeface="Arial" panose="020B0604020202020204" pitchFamily="34" charset="0"/>
                <a:cs typeface="Arial" panose="020B0604020202020204" pitchFamily="34" charset="0"/>
              </a:rPr>
              <a:t>the 2016 Throne Speech, </a:t>
            </a:r>
            <a:r>
              <a:rPr lang="en-CA" sz="1400" dirty="0" smtClean="0">
                <a:latin typeface="Arial" panose="020B0604020202020204" pitchFamily="34" charset="0"/>
                <a:cs typeface="Arial" panose="020B0604020202020204" pitchFamily="34" charset="0"/>
              </a:rPr>
              <a:t>actions </a:t>
            </a:r>
            <a:r>
              <a:rPr lang="en-CA" sz="1400" dirty="0">
                <a:latin typeface="Arial" panose="020B0604020202020204" pitchFamily="34" charset="0"/>
                <a:cs typeface="Arial" panose="020B0604020202020204" pitchFamily="34" charset="0"/>
              </a:rPr>
              <a:t>were announced to further reduce electricity costs </a:t>
            </a:r>
            <a:r>
              <a:rPr lang="en-CA" sz="1400" dirty="0" smtClean="0">
                <a:latin typeface="Arial" panose="020B0604020202020204" pitchFamily="34" charset="0"/>
                <a:cs typeface="Arial" panose="020B0604020202020204" pitchFamily="34" charset="0"/>
              </a:rPr>
              <a:t>by: </a:t>
            </a:r>
          </a:p>
          <a:p>
            <a:pPr lvl="1">
              <a:buFont typeface="Arial" panose="020B0604020202020204" pitchFamily="34" charset="0"/>
              <a:buChar char="–"/>
            </a:pPr>
            <a:r>
              <a:rPr lang="en-CA" sz="1200" dirty="0" smtClean="0">
                <a:latin typeface="Arial" panose="020B0604020202020204" pitchFamily="34" charset="0"/>
                <a:cs typeface="Arial" panose="020B0604020202020204" pitchFamily="34" charset="0"/>
              </a:rPr>
              <a:t>Providing an 8% rebate </a:t>
            </a:r>
            <a:r>
              <a:rPr lang="en-CA" sz="1200" dirty="0">
                <a:latin typeface="Arial" panose="020B0604020202020204" pitchFamily="34" charset="0"/>
                <a:cs typeface="Arial" panose="020B0604020202020204" pitchFamily="34" charset="0"/>
              </a:rPr>
              <a:t>($11/month </a:t>
            </a:r>
            <a:r>
              <a:rPr lang="en-CA" sz="1200" dirty="0" smtClean="0">
                <a:latin typeface="Arial" panose="020B0604020202020204" pitchFamily="34" charset="0"/>
                <a:cs typeface="Arial" panose="020B0604020202020204" pitchFamily="34" charset="0"/>
              </a:rPr>
              <a:t>savings), updating RRRP ($</a:t>
            </a:r>
            <a:r>
              <a:rPr lang="en-CA" sz="1200" dirty="0">
                <a:latin typeface="Arial" panose="020B0604020202020204" pitchFamily="34" charset="0"/>
                <a:cs typeface="Arial" panose="020B0604020202020204" pitchFamily="34" charset="0"/>
              </a:rPr>
              <a:t>45/month </a:t>
            </a:r>
            <a:r>
              <a:rPr lang="en-CA" sz="1200" dirty="0" smtClean="0">
                <a:latin typeface="Arial" panose="020B0604020202020204" pitchFamily="34" charset="0"/>
                <a:cs typeface="Arial" panose="020B0604020202020204" pitchFamily="34" charset="0"/>
              </a:rPr>
              <a:t>savings), expanding ICI (</a:t>
            </a:r>
            <a:r>
              <a:rPr lang="en-CA" sz="1200" dirty="0">
                <a:latin typeface="Arial" panose="020B0604020202020204" pitchFamily="34" charset="0"/>
                <a:cs typeface="Arial" panose="020B0604020202020204" pitchFamily="34" charset="0"/>
              </a:rPr>
              <a:t>up to one-third savings for </a:t>
            </a:r>
            <a:r>
              <a:rPr lang="en-CA" sz="1200" dirty="0" smtClean="0">
                <a:latin typeface="Arial" panose="020B0604020202020204" pitchFamily="34" charset="0"/>
                <a:cs typeface="Arial" panose="020B0604020202020204" pitchFamily="34" charset="0"/>
              </a:rPr>
              <a:t>participants) and suspending the LRP II </a:t>
            </a:r>
            <a:r>
              <a:rPr lang="en-CA" sz="1200" dirty="0">
                <a:latin typeface="Arial" panose="020B0604020202020204" pitchFamily="34" charset="0"/>
                <a:cs typeface="Arial" panose="020B0604020202020204" pitchFamily="34" charset="0"/>
              </a:rPr>
              <a:t>and the </a:t>
            </a:r>
            <a:r>
              <a:rPr lang="en-CA" sz="1200" dirty="0" smtClean="0">
                <a:latin typeface="Arial" panose="020B0604020202020204" pitchFamily="34" charset="0"/>
                <a:cs typeface="Arial" panose="020B0604020202020204" pitchFamily="34" charset="0"/>
              </a:rPr>
              <a:t>EFWSOP </a:t>
            </a:r>
            <a:r>
              <a:rPr lang="en-CA" sz="1200" dirty="0">
                <a:latin typeface="Arial" panose="020B0604020202020204" pitchFamily="34" charset="0"/>
                <a:cs typeface="Arial" panose="020B0604020202020204" pitchFamily="34" charset="0"/>
              </a:rPr>
              <a:t>(up to $3.8 billion in cost savings</a:t>
            </a:r>
            <a:r>
              <a:rPr lang="en-CA" sz="1200" dirty="0" smtClean="0">
                <a:latin typeface="Arial" panose="020B0604020202020204" pitchFamily="34" charset="0"/>
                <a:cs typeface="Arial" panose="020B0604020202020204" pitchFamily="34" charset="0"/>
              </a:rPr>
              <a:t>).</a:t>
            </a:r>
          </a:p>
          <a:p>
            <a:pPr lvl="1">
              <a:buFont typeface="Arial" panose="020B0604020202020204" pitchFamily="34" charset="0"/>
              <a:buChar char="–"/>
            </a:pPr>
            <a:endParaRPr lang="en-US" sz="1000" dirty="0">
              <a:latin typeface="Arial" charset="0"/>
              <a:ea typeface="Arial" charset="0"/>
              <a:cs typeface="Arial" charset="0"/>
            </a:endParaRPr>
          </a:p>
          <a:p>
            <a:r>
              <a:rPr lang="en-CA" sz="1400" dirty="0">
                <a:latin typeface="Arial" panose="020B0604020202020204" pitchFamily="34" charset="0"/>
                <a:cs typeface="Arial" panose="020B0604020202020204" pitchFamily="34" charset="0"/>
              </a:rPr>
              <a:t>On November 28, 2016, the Minister of Energy announced</a:t>
            </a:r>
            <a:r>
              <a:rPr lang="en-US" sz="1400" dirty="0">
                <a:latin typeface="Arial" panose="020B0604020202020204" pitchFamily="34" charset="0"/>
                <a:cs typeface="Arial" panose="020B0604020202020204" pitchFamily="34" charset="0"/>
              </a:rPr>
              <a:t> the </a:t>
            </a:r>
            <a:r>
              <a:rPr lang="en-CA" sz="1400" dirty="0">
                <a:latin typeface="Arial" panose="020B0604020202020204" pitchFamily="34" charset="0"/>
                <a:cs typeface="Arial" panose="020B0604020202020204" pitchFamily="34" charset="0"/>
              </a:rPr>
              <a:t>need for </a:t>
            </a:r>
            <a:r>
              <a:rPr lang="en-US" sz="1400" dirty="0">
                <a:latin typeface="Arial" panose="020B0604020202020204" pitchFamily="34" charset="0"/>
                <a:cs typeface="Arial" panose="020B0604020202020204" pitchFamily="34" charset="0"/>
              </a:rPr>
              <a:t>changes </a:t>
            </a:r>
            <a:r>
              <a:rPr lang="en-US" sz="1400" dirty="0" smtClean="0">
                <a:latin typeface="Arial" panose="020B0604020202020204" pitchFamily="34" charset="0"/>
                <a:cs typeface="Arial" panose="020B0604020202020204" pitchFamily="34" charset="0"/>
              </a:rPr>
              <a:t>in how </a:t>
            </a:r>
            <a:r>
              <a:rPr lang="en-CA" sz="1400" dirty="0" smtClean="0">
                <a:latin typeface="Arial" panose="020B0604020202020204" pitchFamily="34" charset="0"/>
                <a:cs typeface="Arial" panose="020B0604020202020204" pitchFamily="34" charset="0"/>
              </a:rPr>
              <a:t>electricity </a:t>
            </a:r>
            <a:r>
              <a:rPr lang="en-CA" sz="1400" dirty="0">
                <a:latin typeface="Arial" panose="020B0604020202020204" pitchFamily="34" charset="0"/>
                <a:cs typeface="Arial" panose="020B0604020202020204" pitchFamily="34" charset="0"/>
              </a:rPr>
              <a:t>resources are procured,  the need for wholesale market renewal and greater electricity consumer choice. </a:t>
            </a:r>
          </a:p>
          <a:p>
            <a:pPr marL="0" indent="0">
              <a:buNone/>
            </a:pPr>
            <a:endParaRPr lang="en-CA" sz="800" dirty="0">
              <a:latin typeface="Arial" panose="020B0604020202020204" pitchFamily="34" charset="0"/>
              <a:cs typeface="Arial" panose="020B0604020202020204" pitchFamily="34" charset="0"/>
            </a:endParaRPr>
          </a:p>
          <a:p>
            <a:r>
              <a:rPr lang="en-CA" sz="1400" dirty="0">
                <a:latin typeface="Arial" panose="020B0604020202020204" pitchFamily="34" charset="0"/>
                <a:cs typeface="Arial" panose="020B0604020202020204" pitchFamily="34" charset="0"/>
              </a:rPr>
              <a:t>The Ministry of Energy is currently updating its Long-Term Energy Plan (LTEP)</a:t>
            </a:r>
            <a:r>
              <a:rPr lang="en-US" sz="1400" dirty="0">
                <a:latin typeface="Arial" panose="020B0604020202020204" pitchFamily="34" charset="0"/>
                <a:cs typeface="Arial" panose="020B0604020202020204" pitchFamily="34" charset="0"/>
              </a:rPr>
              <a:t>,  which provides an opportunity to consider a range of policy changes to  how the Ontario energy sector operates.    </a:t>
            </a:r>
            <a:endParaRPr lang="en-CA" sz="1400" dirty="0">
              <a:latin typeface="Arial" panose="020B0604020202020204" pitchFamily="34" charset="0"/>
              <a:cs typeface="Arial" panose="020B0604020202020204" pitchFamily="34" charset="0"/>
            </a:endParaRPr>
          </a:p>
          <a:p>
            <a:endParaRPr lang="en-CA" sz="1400" dirty="0">
              <a:latin typeface="Arial" panose="020B0604020202020204" pitchFamily="34" charset="0"/>
              <a:cs typeface="Arial" panose="020B0604020202020204" pitchFamily="34" charset="0"/>
            </a:endParaRPr>
          </a:p>
          <a:p>
            <a:pPr marL="457200" lvl="1" indent="0">
              <a:spcBef>
                <a:spcPts val="0"/>
              </a:spcBef>
              <a:spcAft>
                <a:spcPts val="200"/>
              </a:spcAft>
              <a:buNone/>
            </a:pPr>
            <a:endParaRPr lang="en-US" sz="1400" dirty="0">
              <a:latin typeface="Arial" panose="020B0604020202020204" pitchFamily="34" charset="0"/>
              <a:ea typeface="Arial" charset="0"/>
              <a:cs typeface="Arial" panose="020B0604020202020204" pitchFamily="34" charset="0"/>
            </a:endParaRPr>
          </a:p>
          <a:p>
            <a:endParaRPr lang="en-US" sz="1400" dirty="0">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3986277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2a. RRRP Enhancement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Hydro One Low-Density (R2) Ratepayer Impacts</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02698295"/>
              </p:ext>
            </p:extLst>
          </p:nvPr>
        </p:nvGraphicFramePr>
        <p:xfrm>
          <a:off x="457200" y="1912795"/>
          <a:ext cx="8280400" cy="394733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156175" y="2390974"/>
            <a:ext cx="2318524" cy="312625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6" name="Rectangle 5"/>
          <p:cNvSpPr/>
          <p:nvPr/>
        </p:nvSpPr>
        <p:spPr>
          <a:xfrm>
            <a:off x="3724865" y="3212976"/>
            <a:ext cx="2241185" cy="230425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3" name="TextBox 12"/>
          <p:cNvSpPr txBox="1"/>
          <p:nvPr/>
        </p:nvSpPr>
        <p:spPr>
          <a:xfrm>
            <a:off x="3760642" y="2122091"/>
            <a:ext cx="2232250" cy="784830"/>
          </a:xfrm>
          <a:prstGeom prst="rect">
            <a:avLst/>
          </a:prstGeom>
          <a:solidFill>
            <a:schemeClr val="bg1"/>
          </a:solidFill>
        </p:spPr>
        <p:txBody>
          <a:bodyPr wrap="square" rtlCol="0">
            <a:spAutoFit/>
          </a:bodyPr>
          <a:lstStyle/>
          <a:p>
            <a:pPr algn="ctr"/>
            <a:r>
              <a:rPr lang="en-CA" sz="900" b="1" dirty="0" smtClean="0">
                <a:solidFill>
                  <a:prstClr val="black"/>
                </a:solidFill>
                <a:latin typeface="Arial" panose="020B0604020202020204" pitchFamily="34" charset="0"/>
                <a:cs typeface="Arial" panose="020B0604020202020204" pitchFamily="34" charset="0"/>
              </a:rPr>
              <a:t>Total </a:t>
            </a:r>
            <a:r>
              <a:rPr lang="en-CA" sz="900" b="1" dirty="0">
                <a:solidFill>
                  <a:prstClr val="black"/>
                </a:solidFill>
                <a:latin typeface="Arial" panose="020B0604020202020204" pitchFamily="34" charset="0"/>
                <a:cs typeface="Arial" panose="020B0604020202020204" pitchFamily="34" charset="0"/>
              </a:rPr>
              <a:t>Bill* </a:t>
            </a:r>
          </a:p>
          <a:p>
            <a:pPr algn="ctr"/>
            <a:r>
              <a:rPr lang="en-CA" sz="900" dirty="0">
                <a:solidFill>
                  <a:prstClr val="black"/>
                </a:solidFill>
                <a:latin typeface="Arial" panose="020B0604020202020204" pitchFamily="34" charset="0"/>
                <a:cs typeface="Arial" panose="020B0604020202020204" pitchFamily="34" charset="0"/>
              </a:rPr>
              <a:t>Pre-Benefit: </a:t>
            </a:r>
            <a:r>
              <a:rPr lang="en-CA" sz="900" dirty="0" smtClean="0">
                <a:solidFill>
                  <a:prstClr val="black"/>
                </a:solidFill>
                <a:latin typeface="Arial" panose="020B0604020202020204" pitchFamily="34" charset="0"/>
                <a:cs typeface="Arial" panose="020B0604020202020204" pitchFamily="34" charset="0"/>
              </a:rPr>
              <a:t>$201.94</a:t>
            </a:r>
            <a:endParaRPr lang="en-CA" sz="900" dirty="0">
              <a:solidFill>
                <a:prstClr val="black"/>
              </a:solidFill>
              <a:latin typeface="Arial" panose="020B0604020202020204" pitchFamily="34" charset="0"/>
              <a:cs typeface="Arial" panose="020B0604020202020204" pitchFamily="34" charset="0"/>
            </a:endParaRPr>
          </a:p>
          <a:p>
            <a:pPr algn="ctr"/>
            <a:r>
              <a:rPr lang="en-CA" sz="900" dirty="0">
                <a:solidFill>
                  <a:prstClr val="black"/>
                </a:solidFill>
                <a:latin typeface="Arial" panose="020B0604020202020204" pitchFamily="34" charset="0"/>
                <a:cs typeface="Arial" panose="020B0604020202020204" pitchFamily="34" charset="0"/>
              </a:rPr>
              <a:t>Post-Benefit: </a:t>
            </a:r>
            <a:r>
              <a:rPr lang="en-CA" sz="900" dirty="0" smtClean="0">
                <a:solidFill>
                  <a:prstClr val="black"/>
                </a:solidFill>
                <a:latin typeface="Arial" panose="020B0604020202020204" pitchFamily="34" charset="0"/>
                <a:cs typeface="Arial" panose="020B0604020202020204" pitchFamily="34" charset="0"/>
              </a:rPr>
              <a:t>$201.94</a:t>
            </a:r>
            <a:endParaRPr lang="en-CA" sz="900" dirty="0">
              <a:solidFill>
                <a:prstClr val="black"/>
              </a:solidFill>
              <a:latin typeface="Arial" panose="020B0604020202020204" pitchFamily="34" charset="0"/>
              <a:cs typeface="Arial" panose="020B0604020202020204" pitchFamily="34" charset="0"/>
            </a:endParaRPr>
          </a:p>
          <a:p>
            <a:pPr algn="ctr"/>
            <a:r>
              <a:rPr lang="en-CA" sz="900" dirty="0">
                <a:solidFill>
                  <a:prstClr val="black"/>
                </a:solidFill>
                <a:latin typeface="Arial" panose="020B0604020202020204" pitchFamily="34" charset="0"/>
                <a:cs typeface="Arial" panose="020B0604020202020204" pitchFamily="34" charset="0"/>
              </a:rPr>
              <a:t>Existing RRRP: $60.50 </a:t>
            </a:r>
          </a:p>
          <a:p>
            <a:pPr algn="ctr"/>
            <a:r>
              <a:rPr lang="en-CA" sz="900" dirty="0" smtClean="0">
                <a:solidFill>
                  <a:prstClr val="black"/>
                </a:solidFill>
                <a:latin typeface="Arial" panose="020B0604020202020204" pitchFamily="34" charset="0"/>
                <a:cs typeface="Arial" panose="020B0604020202020204" pitchFamily="34" charset="0"/>
              </a:rPr>
              <a:t>Benefit Amount: $0</a:t>
            </a:r>
            <a:endParaRPr lang="en-CA" sz="900" dirty="0">
              <a:solidFill>
                <a:prstClr val="black"/>
              </a:solidFill>
              <a:latin typeface="Arial" panose="020B0604020202020204" pitchFamily="34" charset="0"/>
              <a:cs typeface="Arial" panose="020B0604020202020204" pitchFamily="34" charset="0"/>
            </a:endParaRPr>
          </a:p>
        </p:txBody>
      </p:sp>
      <p:sp>
        <p:nvSpPr>
          <p:cNvPr id="16" name="TextBox 15"/>
          <p:cNvSpPr txBox="1"/>
          <p:nvPr/>
        </p:nvSpPr>
        <p:spPr>
          <a:xfrm>
            <a:off x="6324599" y="1606145"/>
            <a:ext cx="2318523" cy="784830"/>
          </a:xfrm>
          <a:prstGeom prst="rect">
            <a:avLst/>
          </a:prstGeom>
          <a:solidFill>
            <a:schemeClr val="bg1"/>
          </a:solidFill>
        </p:spPr>
        <p:txBody>
          <a:bodyPr wrap="square" rtlCol="0">
            <a:spAutoFit/>
          </a:bodyPr>
          <a:lstStyle/>
          <a:p>
            <a:pPr algn="ctr"/>
            <a:r>
              <a:rPr lang="en-CA" sz="900" b="1" dirty="0">
                <a:solidFill>
                  <a:prstClr val="black"/>
                </a:solidFill>
                <a:latin typeface="Arial" panose="020B0604020202020204" pitchFamily="34" charset="0"/>
                <a:cs typeface="Arial" panose="020B0604020202020204" pitchFamily="34" charset="0"/>
              </a:rPr>
              <a:t>Total Bill* </a:t>
            </a:r>
          </a:p>
          <a:p>
            <a:pPr algn="ctr"/>
            <a:r>
              <a:rPr lang="en-CA" sz="900" dirty="0">
                <a:solidFill>
                  <a:prstClr val="black"/>
                </a:solidFill>
                <a:latin typeface="Arial" panose="020B0604020202020204" pitchFamily="34" charset="0"/>
                <a:cs typeface="Arial" panose="020B0604020202020204" pitchFamily="34" charset="0"/>
              </a:rPr>
              <a:t>Pre-Benefit: </a:t>
            </a:r>
            <a:r>
              <a:rPr lang="en-CA" sz="900" dirty="0" smtClean="0">
                <a:solidFill>
                  <a:prstClr val="black"/>
                </a:solidFill>
                <a:latin typeface="Arial" panose="020B0604020202020204" pitchFamily="34" charset="0"/>
                <a:cs typeface="Arial" panose="020B0604020202020204" pitchFamily="34" charset="0"/>
              </a:rPr>
              <a:t>$471.51</a:t>
            </a:r>
            <a:endParaRPr lang="en-CA" sz="900" dirty="0">
              <a:solidFill>
                <a:prstClr val="black"/>
              </a:solidFill>
              <a:latin typeface="Arial" panose="020B0604020202020204" pitchFamily="34" charset="0"/>
              <a:cs typeface="Arial" panose="020B0604020202020204" pitchFamily="34" charset="0"/>
            </a:endParaRPr>
          </a:p>
          <a:p>
            <a:pPr algn="ctr"/>
            <a:r>
              <a:rPr lang="en-CA" sz="900" dirty="0">
                <a:solidFill>
                  <a:prstClr val="black"/>
                </a:solidFill>
                <a:latin typeface="Arial" panose="020B0604020202020204" pitchFamily="34" charset="0"/>
                <a:cs typeface="Arial" panose="020B0604020202020204" pitchFamily="34" charset="0"/>
              </a:rPr>
              <a:t>Post-Benefit: </a:t>
            </a:r>
            <a:r>
              <a:rPr lang="en-CA" sz="900" dirty="0" smtClean="0">
                <a:solidFill>
                  <a:prstClr val="black"/>
                </a:solidFill>
                <a:latin typeface="Arial" panose="020B0604020202020204" pitchFamily="34" charset="0"/>
                <a:cs typeface="Arial" panose="020B0604020202020204" pitchFamily="34" charset="0"/>
              </a:rPr>
              <a:t>$420.67</a:t>
            </a:r>
            <a:endParaRPr lang="en-CA" sz="900" dirty="0">
              <a:solidFill>
                <a:prstClr val="black"/>
              </a:solidFill>
              <a:latin typeface="Arial" panose="020B0604020202020204" pitchFamily="34" charset="0"/>
              <a:cs typeface="Arial" panose="020B0604020202020204" pitchFamily="34" charset="0"/>
            </a:endParaRPr>
          </a:p>
          <a:p>
            <a:pPr algn="ctr"/>
            <a:r>
              <a:rPr lang="en-CA" sz="900" dirty="0">
                <a:solidFill>
                  <a:prstClr val="black"/>
                </a:solidFill>
                <a:latin typeface="Arial" panose="020B0604020202020204" pitchFamily="34" charset="0"/>
                <a:cs typeface="Arial" panose="020B0604020202020204" pitchFamily="34" charset="0"/>
              </a:rPr>
              <a:t>Existing RRRP: $60.50 </a:t>
            </a:r>
          </a:p>
          <a:p>
            <a:pPr algn="ctr"/>
            <a:r>
              <a:rPr lang="en-CA" sz="900" dirty="0">
                <a:solidFill>
                  <a:prstClr val="black"/>
                </a:solidFill>
                <a:latin typeface="Arial" panose="020B0604020202020204" pitchFamily="34" charset="0"/>
                <a:cs typeface="Arial" panose="020B0604020202020204" pitchFamily="34" charset="0"/>
              </a:rPr>
              <a:t>Benefit Amount: </a:t>
            </a:r>
            <a:r>
              <a:rPr lang="en-CA" sz="900" dirty="0" smtClean="0">
                <a:solidFill>
                  <a:prstClr val="black"/>
                </a:solidFill>
                <a:latin typeface="Arial" panose="020B0604020202020204" pitchFamily="34" charset="0"/>
                <a:cs typeface="Arial" panose="020B0604020202020204" pitchFamily="34" charset="0"/>
              </a:rPr>
              <a:t>$48.69</a:t>
            </a:r>
            <a:endParaRPr lang="en-CA" sz="900" dirty="0">
              <a:solidFill>
                <a:prstClr val="black"/>
              </a:solidFill>
              <a:latin typeface="Arial" panose="020B0604020202020204" pitchFamily="34" charset="0"/>
              <a:cs typeface="Arial" panose="020B0604020202020204" pitchFamily="34" charset="0"/>
            </a:endParaRPr>
          </a:p>
        </p:txBody>
      </p:sp>
      <p:sp>
        <p:nvSpPr>
          <p:cNvPr id="18" name="TextBox 17"/>
          <p:cNvSpPr txBox="1"/>
          <p:nvPr/>
        </p:nvSpPr>
        <p:spPr>
          <a:xfrm>
            <a:off x="4705910" y="6347199"/>
            <a:ext cx="2520280" cy="307777"/>
          </a:xfrm>
          <a:prstGeom prst="rect">
            <a:avLst/>
          </a:prstGeom>
          <a:noFill/>
        </p:spPr>
        <p:txBody>
          <a:bodyPr wrap="square" rtlCol="0">
            <a:spAutoFit/>
          </a:bodyPr>
          <a:lstStyle/>
          <a:p>
            <a:r>
              <a:rPr lang="en-CA" sz="700" i="1" dirty="0">
                <a:solidFill>
                  <a:prstClr val="black"/>
                </a:solidFill>
                <a:latin typeface="Arial" panose="020B0604020202020204" pitchFamily="34" charset="0"/>
                <a:cs typeface="Arial" panose="020B0604020202020204" pitchFamily="34" charset="0"/>
              </a:rPr>
              <a:t>* Includes Electricity, Delivery, and Regulatory Charges. Excludes HST and 8% rebate.</a:t>
            </a:r>
          </a:p>
        </p:txBody>
      </p:sp>
      <p:sp>
        <p:nvSpPr>
          <p:cNvPr id="11" name="Content Placeholder 2"/>
          <p:cNvSpPr txBox="1">
            <a:spLocks/>
          </p:cNvSpPr>
          <p:nvPr/>
        </p:nvSpPr>
        <p:spPr>
          <a:xfrm>
            <a:off x="445129" y="1231320"/>
            <a:ext cx="8280000" cy="469488"/>
          </a:xfrm>
          <a:prstGeom prst="rect">
            <a:avLst/>
          </a:prstGeom>
        </p:spPr>
        <p:txBody>
          <a:bodyPr vert="horz" lIns="91440" tIns="45720" rIns="91440" bIns="45720" rtlCol="0">
            <a:norm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sz="1200" dirty="0" smtClean="0">
                <a:solidFill>
                  <a:prstClr val="black"/>
                </a:solidFill>
                <a:latin typeface="Arial" panose="020B0604020202020204" pitchFamily="34" charset="0"/>
                <a:cs typeface="Arial" panose="020B0604020202020204" pitchFamily="34" charset="0"/>
              </a:rPr>
              <a:t>Under this option, R2 customers will not pay more than $64.64, after accounting for the original $60.50 RRRP subsidy. Customers with costs below this threshold experience no change.</a:t>
            </a:r>
            <a:endParaRPr lang="en-CA" sz="1200" dirty="0">
              <a:solidFill>
                <a:prstClr val="black"/>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sz="1200" dirty="0" smtClean="0">
              <a:solidFill>
                <a:prstClr val="black"/>
              </a:solidFill>
              <a:latin typeface="Arial" panose="020B0604020202020204" pitchFamily="34" charset="0"/>
              <a:cs typeface="Arial" panose="020B0604020202020204" pitchFamily="34" charset="0"/>
            </a:endParaRPr>
          </a:p>
          <a:p>
            <a:endParaRPr lang="en-CA" sz="1200" dirty="0">
              <a:solidFill>
                <a:prstClr val="black"/>
              </a:solidFill>
              <a:latin typeface="Arial" panose="020B0604020202020204" pitchFamily="34" charset="0"/>
              <a:cs typeface="Arial" panose="020B0604020202020204" pitchFamily="34" charset="0"/>
            </a:endParaRPr>
          </a:p>
        </p:txBody>
      </p:sp>
      <p:sp>
        <p:nvSpPr>
          <p:cNvPr id="10" name="Rectangle 9"/>
          <p:cNvSpPr/>
          <p:nvPr/>
        </p:nvSpPr>
        <p:spPr>
          <a:xfrm>
            <a:off x="1219200" y="3429000"/>
            <a:ext cx="2241185" cy="2088232"/>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2" name="TextBox 11"/>
          <p:cNvSpPr txBox="1"/>
          <p:nvPr/>
        </p:nvSpPr>
        <p:spPr>
          <a:xfrm>
            <a:off x="1219200" y="6416448"/>
            <a:ext cx="2971800" cy="200055"/>
          </a:xfrm>
          <a:prstGeom prst="rect">
            <a:avLst/>
          </a:prstGeom>
          <a:noFill/>
        </p:spPr>
        <p:txBody>
          <a:bodyPr wrap="square" rtlCol="0">
            <a:spAutoFit/>
          </a:bodyPr>
          <a:lstStyle/>
          <a:p>
            <a:r>
              <a:rPr lang="en-CA" sz="700" i="1" dirty="0">
                <a:solidFill>
                  <a:prstClr val="black"/>
                </a:solidFill>
                <a:latin typeface="Arial" panose="020B0604020202020204" pitchFamily="34" charset="0"/>
                <a:cs typeface="Arial" panose="020B0604020202020204" pitchFamily="34" charset="0"/>
              </a:rPr>
              <a:t>Note: </a:t>
            </a:r>
            <a:r>
              <a:rPr lang="en-CA" sz="700" i="1" dirty="0" smtClean="0">
                <a:solidFill>
                  <a:prstClr val="black"/>
                </a:solidFill>
                <a:latin typeface="Arial" panose="020B0604020202020204" pitchFamily="34" charset="0"/>
                <a:cs typeface="Arial" panose="020B0604020202020204" pitchFamily="34" charset="0"/>
              </a:rPr>
              <a:t>Rates are 2017</a:t>
            </a:r>
            <a:endParaRPr lang="en-CA" sz="700" i="1" dirty="0">
              <a:solidFill>
                <a:prstClr val="black"/>
              </a:solidFill>
              <a:latin typeface="Arial" panose="020B0604020202020204" pitchFamily="34" charset="0"/>
              <a:cs typeface="Arial" panose="020B0604020202020204" pitchFamily="34" charset="0"/>
            </a:endParaRPr>
          </a:p>
        </p:txBody>
      </p:sp>
      <p:sp>
        <p:nvSpPr>
          <p:cNvPr id="14" name="TextBox 13"/>
          <p:cNvSpPr txBox="1"/>
          <p:nvPr/>
        </p:nvSpPr>
        <p:spPr>
          <a:xfrm>
            <a:off x="2549902" y="6370281"/>
            <a:ext cx="2156008" cy="307777"/>
          </a:xfrm>
          <a:prstGeom prst="rect">
            <a:avLst/>
          </a:prstGeom>
          <a:noFill/>
        </p:spPr>
        <p:txBody>
          <a:bodyPr wrap="square" rtlCol="0">
            <a:spAutoFit/>
          </a:bodyPr>
          <a:lstStyle/>
          <a:p>
            <a:r>
              <a:rPr lang="en-CA" sz="700" i="1" dirty="0" smtClean="0">
                <a:solidFill>
                  <a:prstClr val="black"/>
                </a:solidFill>
                <a:latin typeface="Arial" panose="020B0604020202020204" pitchFamily="34" charset="0"/>
                <a:cs typeface="Arial" panose="020B0604020202020204" pitchFamily="34" charset="0"/>
              </a:rPr>
              <a:t>Note:R2 at 500Kwh has costs that align with those of other LDCs like Toronto Hydro</a:t>
            </a:r>
            <a:endParaRPr lang="en-CA" sz="700" i="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67241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0" dirty="0" smtClean="0">
                <a:latin typeface="Arial" panose="020B0604020202020204" pitchFamily="34" charset="0"/>
                <a:cs typeface="Arial" panose="020B0604020202020204" pitchFamily="34" charset="0"/>
              </a:rPr>
              <a:t>2a. </a:t>
            </a:r>
            <a:r>
              <a:rPr lang="en-US" sz="2400" b="0" dirty="0">
                <a:latin typeface="Arial" panose="020B0604020202020204" pitchFamily="34" charset="0"/>
                <a:cs typeface="Arial" panose="020B0604020202020204" pitchFamily="34" charset="0"/>
              </a:rPr>
              <a:t>All RRRP </a:t>
            </a:r>
            <a:r>
              <a:rPr lang="en-US" sz="2400" b="0" dirty="0" smtClean="0">
                <a:latin typeface="Arial" panose="020B0604020202020204" pitchFamily="34" charset="0"/>
                <a:cs typeface="Arial" panose="020B0604020202020204" pitchFamily="34" charset="0"/>
              </a:rPr>
              <a:t>Options</a:t>
            </a:r>
            <a:r>
              <a:rPr lang="en-CA" sz="2400" b="0" dirty="0" smtClean="0">
                <a:latin typeface="Arial" panose="020B0604020202020204" pitchFamily="34" charset="0"/>
                <a:cs typeface="Arial" panose="020B0604020202020204" pitchFamily="34" charset="0"/>
              </a:rPr>
              <a:t> – </a:t>
            </a:r>
            <a:r>
              <a:rPr lang="en-US" sz="2400" b="0" dirty="0" smtClean="0">
                <a:latin typeface="Arial" panose="020B0604020202020204" pitchFamily="34" charset="0"/>
                <a:cs typeface="Arial" panose="020B0604020202020204" pitchFamily="34" charset="0"/>
              </a:rPr>
              <a:t>Fiscal Considerations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spcBef>
                <a:spcPts val="600"/>
              </a:spcBef>
              <a:spcAft>
                <a:spcPts val="600"/>
              </a:spcAft>
              <a:buNone/>
            </a:pPr>
            <a:r>
              <a:rPr lang="en-US" sz="1200" i="1" dirty="0" smtClean="0">
                <a:latin typeface="Arial" panose="020B0604020202020204" pitchFamily="34" charset="0"/>
                <a:cs typeface="Arial" panose="020B0604020202020204" pitchFamily="34" charset="0"/>
              </a:rPr>
              <a:t>Ratepayer Impacts</a:t>
            </a:r>
          </a:p>
          <a:p>
            <a:pPr>
              <a:spcBef>
                <a:spcPts val="600"/>
              </a:spcBef>
              <a:spcAft>
                <a:spcPts val="600"/>
              </a:spcAft>
            </a:pPr>
            <a:r>
              <a:rPr lang="en-US" sz="1200" dirty="0" smtClean="0">
                <a:latin typeface="Arial" panose="020B0604020202020204" pitchFamily="34" charset="0"/>
                <a:cs typeface="Arial" panose="020B0604020202020204" pitchFamily="34" charset="0"/>
              </a:rPr>
              <a:t>Some consumers with low consumption may still have proportional higher distribution rates. These customers will experience bill pressures both from the transition to fixed rates and from expected general rate increases (for which they are responsible for an increasing proportion).</a:t>
            </a:r>
          </a:p>
          <a:p>
            <a:pPr indent="-285750">
              <a:spcBef>
                <a:spcPts val="600"/>
              </a:spcBef>
              <a:spcAft>
                <a:spcPts val="600"/>
              </a:spcAft>
            </a:pPr>
            <a:r>
              <a:rPr lang="en-US" sz="1200" dirty="0" smtClean="0">
                <a:latin typeface="Arial" panose="020B0604020202020204" pitchFamily="34" charset="0"/>
                <a:cs typeface="Arial" panose="020B0604020202020204" pitchFamily="34" charset="0"/>
              </a:rPr>
              <a:t>Hydro One distribution rates are expected to climb in coming years. The projected 2017 fixed rates of $64.64 (R2) and $55.70 (R1) will rise through the transition period. Therefore customers who receive a benefit will still experience bill increases.</a:t>
            </a:r>
          </a:p>
          <a:p>
            <a:pPr marL="0" indent="-4762">
              <a:spcBef>
                <a:spcPts val="600"/>
              </a:spcBef>
              <a:spcAft>
                <a:spcPts val="600"/>
              </a:spcAft>
              <a:buNone/>
            </a:pPr>
            <a:r>
              <a:rPr lang="en-US" sz="1200" i="1" dirty="0" smtClean="0">
                <a:latin typeface="Arial" panose="020B0604020202020204" pitchFamily="34" charset="0"/>
                <a:cs typeface="Arial" panose="020B0604020202020204" pitchFamily="34" charset="0"/>
              </a:rPr>
              <a:t>Fiscal Impacts</a:t>
            </a:r>
          </a:p>
          <a:p>
            <a:pPr>
              <a:spcBef>
                <a:spcPts val="600"/>
              </a:spcBef>
              <a:spcAft>
                <a:spcPts val="600"/>
              </a:spcAft>
            </a:pPr>
            <a:r>
              <a:rPr lang="en-US" sz="1200" dirty="0" smtClean="0">
                <a:latin typeface="Arial" panose="020B0604020202020204" pitchFamily="34" charset="0"/>
                <a:cs typeface="Arial" panose="020B0604020202020204" pitchFamily="34" charset="0"/>
              </a:rPr>
              <a:t>Having the original RRRP subsidy remain on the rate-base allows for program expansion from the fiscal plan while avoiding an additional $242M tax-base impact.</a:t>
            </a:r>
          </a:p>
          <a:p>
            <a:pPr>
              <a:spcBef>
                <a:spcPts val="600"/>
              </a:spcBef>
              <a:spcAft>
                <a:spcPts val="600"/>
              </a:spcAft>
            </a:pPr>
            <a:r>
              <a:rPr lang="en-US" sz="1200" dirty="0" smtClean="0">
                <a:latin typeface="Arial" panose="020B0604020202020204" pitchFamily="34" charset="0"/>
                <a:cs typeface="Arial" panose="020B0604020202020204" pitchFamily="34" charset="0"/>
              </a:rPr>
              <a:t>Hydro One is expected to submit its cost of service application for 2018 and beyond (3-5 years) in spring 2017. The rate increases requested in this application could potentially increase the proposed fixed rate significantly, which would have significant impact on fiscal requirements and ratepayer impacts.</a:t>
            </a:r>
          </a:p>
          <a:p>
            <a:pPr>
              <a:spcBef>
                <a:spcPts val="600"/>
              </a:spcBef>
              <a:spcAft>
                <a:spcPts val="600"/>
              </a:spcAft>
            </a:pPr>
            <a:r>
              <a:rPr lang="en-CA" sz="1200" dirty="0" smtClean="0">
                <a:latin typeface="Arial" panose="020B0604020202020204" pitchFamily="34" charset="0"/>
                <a:cs typeface="Arial" panose="020B0604020202020204" pitchFamily="34" charset="0"/>
              </a:rPr>
              <a:t>Cost for Hydro One to </a:t>
            </a:r>
            <a:r>
              <a:rPr lang="en-CA" sz="1200" dirty="0">
                <a:latin typeface="Arial" panose="020B0604020202020204" pitchFamily="34" charset="0"/>
                <a:cs typeface="Arial" panose="020B0604020202020204" pitchFamily="34" charset="0"/>
              </a:rPr>
              <a:t>implement </a:t>
            </a:r>
            <a:r>
              <a:rPr lang="en-CA" sz="1200" dirty="0" smtClean="0">
                <a:latin typeface="Arial" panose="020B0604020202020204" pitchFamily="34" charset="0"/>
                <a:cs typeface="Arial" panose="020B0604020202020204" pitchFamily="34" charset="0"/>
              </a:rPr>
              <a:t>and to </a:t>
            </a:r>
            <a:r>
              <a:rPr lang="en-CA" sz="1200" dirty="0">
                <a:latin typeface="Arial" panose="020B0604020202020204" pitchFamily="34" charset="0"/>
                <a:cs typeface="Arial" panose="020B0604020202020204" pitchFamily="34" charset="0"/>
              </a:rPr>
              <a:t>upgrade customer billing </a:t>
            </a:r>
            <a:r>
              <a:rPr lang="en-CA" sz="1200" dirty="0" smtClean="0">
                <a:latin typeface="Arial" panose="020B0604020202020204" pitchFamily="34" charset="0"/>
                <a:cs typeface="Arial" panose="020B0604020202020204" pitchFamily="34" charset="0"/>
              </a:rPr>
              <a:t>systems is likely material.  </a:t>
            </a:r>
            <a:r>
              <a:rPr lang="en-CA" sz="1200" dirty="0">
                <a:latin typeface="Arial" panose="020B0604020202020204" pitchFamily="34" charset="0"/>
                <a:cs typeface="Arial" panose="020B0604020202020204" pitchFamily="34" charset="0"/>
              </a:rPr>
              <a:t>Those costs would ultimately be passed back to the customers of those LDCs</a:t>
            </a:r>
            <a:r>
              <a:rPr lang="en-CA" sz="1200" dirty="0" smtClean="0">
                <a:latin typeface="Arial" panose="020B0604020202020204" pitchFamily="34" charset="0"/>
                <a:cs typeface="Arial" panose="020B0604020202020204" pitchFamily="34" charset="0"/>
              </a:rPr>
              <a:t>.</a:t>
            </a:r>
            <a:endParaRPr lang="en-US" sz="1200" dirty="0" smtClean="0">
              <a:latin typeface="Arial" panose="020B0604020202020204" pitchFamily="34" charset="0"/>
              <a:cs typeface="Arial" panose="020B0604020202020204" pitchFamily="34" charset="0"/>
            </a:endParaRPr>
          </a:p>
          <a:p>
            <a:pPr>
              <a:spcBef>
                <a:spcPts val="600"/>
              </a:spcBef>
              <a:spcAft>
                <a:spcPts val="600"/>
              </a:spcAft>
            </a:pPr>
            <a:r>
              <a:rPr lang="en-US" sz="1200" dirty="0" smtClean="0">
                <a:latin typeface="Arial" panose="020B0604020202020204" pitchFamily="34" charset="0"/>
                <a:cs typeface="Arial" panose="020B0604020202020204" pitchFamily="34" charset="0"/>
              </a:rPr>
              <a:t>The Ministry will need to consider how consumption thresholds and/or benefit levels rise alongside the expected rise in distribution rates.</a:t>
            </a:r>
          </a:p>
          <a:p>
            <a:pPr lvl="0">
              <a:spcBef>
                <a:spcPts val="600"/>
              </a:spcBef>
              <a:spcAft>
                <a:spcPts val="600"/>
              </a:spcAft>
            </a:pPr>
            <a:r>
              <a:rPr lang="en-CA" sz="1200" dirty="0">
                <a:latin typeface="Arial" panose="020B0604020202020204" pitchFamily="34" charset="0"/>
                <a:cs typeface="Arial" panose="020B0604020202020204" pitchFamily="34" charset="0"/>
              </a:rPr>
              <a:t>There is a high risk of entrenching external subsidies, as there is no clear path to transition away from subsidies and toward a more sustainable, cost-based rate framework</a:t>
            </a:r>
            <a:r>
              <a:rPr lang="en-CA" sz="1200" dirty="0" smtClean="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476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2a</a:t>
            </a:r>
            <a:r>
              <a:rPr lang="en-CA" sz="2400" b="0" dirty="0">
                <a:latin typeface="Arial" panose="020B0604020202020204" pitchFamily="34" charset="0"/>
                <a:cs typeface="Arial" panose="020B0604020202020204" pitchFamily="34" charset="0"/>
              </a:rPr>
              <a:t>. All </a:t>
            </a:r>
            <a:r>
              <a:rPr lang="en-CA" sz="2400" b="0" dirty="0" smtClean="0">
                <a:latin typeface="Arial" panose="020B0604020202020204" pitchFamily="34" charset="0"/>
                <a:cs typeface="Arial" panose="020B0604020202020204" pitchFamily="34" charset="0"/>
              </a:rPr>
              <a:t>RRRP Options – Implementation Considerations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lvl="0">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LDCs would track credit variances in a variance account and settle amounts with the IESO, which receives taxpayer funding from ENERGY/</a:t>
            </a:r>
            <a:r>
              <a:rPr lang="en-CA" sz="1200" dirty="0" err="1">
                <a:solidFill>
                  <a:prstClr val="black"/>
                </a:solidFill>
                <a:latin typeface="Arial" panose="020B0604020202020204" pitchFamily="34" charset="0"/>
                <a:cs typeface="Arial" panose="020B0604020202020204" pitchFamily="34" charset="0"/>
              </a:rPr>
              <a:t>MoF</a:t>
            </a:r>
            <a:r>
              <a:rPr lang="en-CA" sz="1200" dirty="0">
                <a:solidFill>
                  <a:prstClr val="black"/>
                </a:solidFill>
                <a:latin typeface="Arial" panose="020B0604020202020204" pitchFamily="34" charset="0"/>
                <a:cs typeface="Arial" panose="020B0604020202020204" pitchFamily="34" charset="0"/>
              </a:rPr>
              <a:t> in the same manner as the 8% rebate happens today.</a:t>
            </a:r>
          </a:p>
          <a:p>
            <a:pPr lvl="1">
              <a:spcBef>
                <a:spcPts val="600"/>
              </a:spcBef>
              <a:spcAft>
                <a:spcPts val="600"/>
              </a:spcAft>
              <a:buFont typeface="Arial" panose="020B0604020202020204" pitchFamily="34" charset="0"/>
              <a:buChar char="−"/>
            </a:pPr>
            <a:r>
              <a:rPr lang="en-CA" sz="1100" dirty="0">
                <a:latin typeface="Arial" panose="020B0604020202020204" pitchFamily="34" charset="0"/>
                <a:cs typeface="Arial" panose="020B0604020202020204" pitchFamily="34" charset="0"/>
              </a:rPr>
              <a:t>While this new program would build on exiting transfer payment protocols  in use under the ORECA, it would be complex for Hydro On to implement, as CIS upgrades are likely needed.</a:t>
            </a:r>
          </a:p>
          <a:p>
            <a:pPr lvl="1">
              <a:spcBef>
                <a:spcPts val="600"/>
              </a:spcBef>
              <a:spcAft>
                <a:spcPts val="600"/>
              </a:spcAft>
              <a:buFont typeface="Arial" panose="020B0604020202020204" pitchFamily="34" charset="0"/>
              <a:buChar char="−"/>
            </a:pPr>
            <a:r>
              <a:rPr lang="en-CA" sz="1100" dirty="0">
                <a:latin typeface="Arial" panose="020B0604020202020204" pitchFamily="34" charset="0"/>
                <a:cs typeface="Arial" panose="020B0604020202020204" pitchFamily="34" charset="0"/>
              </a:rPr>
              <a:t>Depending on the option chose, OEB estimates that the implementation would take at least 6 months or more, following finalized regulations, given need to change customer billing systems and determine settlement procedures.</a:t>
            </a:r>
            <a:endParaRPr lang="en-US" sz="1100" dirty="0">
              <a:latin typeface="Arial" panose="020B0604020202020204" pitchFamily="34" charset="0"/>
              <a:cs typeface="Arial" panose="020B0604020202020204" pitchFamily="34" charset="0"/>
            </a:endParaRPr>
          </a:p>
          <a:p>
            <a:pPr marL="285750" lvl="0" indent="-285750">
              <a:spcBef>
                <a:spcPts val="600"/>
              </a:spcBef>
              <a:spcAft>
                <a:spcPts val="600"/>
              </a:spcAft>
            </a:pPr>
            <a:r>
              <a:rPr lang="en-US" sz="1200" dirty="0" smtClean="0">
                <a:solidFill>
                  <a:prstClr val="black"/>
                </a:solidFill>
                <a:latin typeface="Arial" panose="020B0604020202020204" pitchFamily="34" charset="0"/>
                <a:cs typeface="Arial" panose="020B0604020202020204" pitchFamily="34" charset="0"/>
              </a:rPr>
              <a:t>RRRP </a:t>
            </a:r>
            <a:r>
              <a:rPr lang="en-US" sz="1200" dirty="0">
                <a:solidFill>
                  <a:prstClr val="black"/>
                </a:solidFill>
                <a:latin typeface="Arial" panose="020B0604020202020204" pitchFamily="34" charset="0"/>
                <a:cs typeface="Arial" panose="020B0604020202020204" pitchFamily="34" charset="0"/>
              </a:rPr>
              <a:t>focuses on ameliorating differences in distribution costs, not the entire Delivery line of the residential bill which also includes transmission and line loss costs</a:t>
            </a:r>
            <a:r>
              <a:rPr lang="en-US" sz="1200" dirty="0" smtClean="0">
                <a:solidFill>
                  <a:prstClr val="black"/>
                </a:solidFill>
                <a:latin typeface="Arial" panose="020B0604020202020204" pitchFamily="34" charset="0"/>
                <a:cs typeface="Arial" panose="020B0604020202020204" pitchFamily="34" charset="0"/>
              </a:rPr>
              <a:t>.</a:t>
            </a:r>
          </a:p>
          <a:p>
            <a:pPr marL="285750" lvl="0" indent="-285750">
              <a:spcBef>
                <a:spcPts val="600"/>
              </a:spcBef>
              <a:spcAft>
                <a:spcPts val="600"/>
              </a:spcAft>
            </a:pPr>
            <a:r>
              <a:rPr lang="en-US" sz="1200" dirty="0">
                <a:solidFill>
                  <a:prstClr val="black"/>
                </a:solidFill>
                <a:latin typeface="Arial" panose="020B0604020202020204" pitchFamily="34" charset="0"/>
                <a:cs typeface="Arial" panose="020B0604020202020204" pitchFamily="34" charset="0"/>
              </a:rPr>
              <a:t>Eligibility for RRRP is currently determined by LDC density levels. Hydro One R1 has similar density levels to some other LDCs </a:t>
            </a:r>
            <a:r>
              <a:rPr lang="en-US" sz="1200" dirty="0" smtClean="0">
                <a:solidFill>
                  <a:prstClr val="black"/>
                </a:solidFill>
                <a:latin typeface="Arial" panose="020B0604020202020204" pitchFamily="34" charset="0"/>
                <a:cs typeface="Arial" panose="020B0604020202020204" pitchFamily="34" charset="0"/>
              </a:rPr>
              <a:t>(e.g.,  </a:t>
            </a:r>
            <a:r>
              <a:rPr lang="en-US" sz="1200" dirty="0" err="1">
                <a:solidFill>
                  <a:prstClr val="black"/>
                </a:solidFill>
                <a:latin typeface="Arial" panose="020B0604020202020204" pitchFamily="34" charset="0"/>
                <a:cs typeface="Arial" panose="020B0604020202020204" pitchFamily="34" charset="0"/>
              </a:rPr>
              <a:t>InnPower</a:t>
            </a:r>
            <a:r>
              <a:rPr lang="en-US" sz="1200" dirty="0">
                <a:solidFill>
                  <a:prstClr val="black"/>
                </a:solidFill>
                <a:latin typeface="Arial" panose="020B0604020202020204" pitchFamily="34" charset="0"/>
                <a:cs typeface="Arial" panose="020B0604020202020204" pitchFamily="34" charset="0"/>
              </a:rPr>
              <a:t>). Thus if the intention is to limit expansion to just Hydro One R1, a new eligibility criteria would have to be developed (legal and regulatory risks would need to be explored</a:t>
            </a:r>
            <a:r>
              <a:rPr lang="en-US" sz="1200" dirty="0" smtClean="0">
                <a:solidFill>
                  <a:prstClr val="black"/>
                </a:solidFill>
                <a:latin typeface="Arial" panose="020B0604020202020204" pitchFamily="34" charset="0"/>
                <a:cs typeface="Arial" panose="020B0604020202020204" pitchFamily="34" charset="0"/>
              </a:rPr>
              <a:t>).</a:t>
            </a:r>
          </a:p>
          <a:p>
            <a:pPr lvl="0">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New legislation would be required to establish this program. Legal and regulatory risks (particularly with regards to legal authority and to the Ontario Energy Board’s role in setting rates and incenting efficiencies) require further analysis.</a:t>
            </a:r>
          </a:p>
          <a:p>
            <a:pPr lvl="1">
              <a:spcBef>
                <a:spcPts val="600"/>
              </a:spcBef>
              <a:spcAft>
                <a:spcPts val="600"/>
              </a:spcAft>
              <a:buFont typeface="Arial" panose="020B0604020202020204" pitchFamily="34" charset="0"/>
              <a:buChar char="−"/>
            </a:pPr>
            <a:r>
              <a:rPr lang="en-US" sz="1100" dirty="0">
                <a:latin typeface="Arial" panose="020B0604020202020204" pitchFamily="34" charset="0"/>
                <a:cs typeface="Arial" panose="020B0604020202020204" pitchFamily="34" charset="0"/>
              </a:rPr>
              <a:t>Some options may impact OEB rate-setting processes and create disincentives towards Hydro One productivity and performance improvements.</a:t>
            </a:r>
            <a:endParaRPr lang="en-CA" sz="1100" dirty="0">
              <a:latin typeface="Arial" panose="020B0604020202020204" pitchFamily="34" charset="0"/>
              <a:cs typeface="Arial" panose="020B0604020202020204" pitchFamily="34" charset="0"/>
            </a:endParaRPr>
          </a:p>
          <a:p>
            <a:pPr lvl="0">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Providing a tax-based subsidy outside of exiting rate setting mechanism reduces incentives for customers and distributors to engage on operating costs and capital planning</a:t>
            </a:r>
            <a:r>
              <a:rPr lang="en-CA" sz="1200" dirty="0" smtClean="0">
                <a:solidFill>
                  <a:prstClr val="black"/>
                </a:solidFill>
                <a:latin typeface="Arial" panose="020B0604020202020204" pitchFamily="34" charset="0"/>
                <a:cs typeface="Arial" panose="020B0604020202020204" pitchFamily="34" charset="0"/>
              </a:rPr>
              <a:t>.</a:t>
            </a:r>
            <a:endParaRPr lang="en-US" sz="1200" dirty="0" smtClean="0">
              <a:solidFill>
                <a:prstClr val="black"/>
              </a:solidFill>
              <a:latin typeface="Arial" panose="020B0604020202020204" pitchFamily="34" charset="0"/>
              <a:cs typeface="Arial" panose="020B0604020202020204" pitchFamily="34" charset="0"/>
            </a:endParaRPr>
          </a:p>
          <a:p>
            <a:pPr lvl="0">
              <a:spcBef>
                <a:spcPts val="600"/>
              </a:spcBef>
              <a:spcAft>
                <a:spcPts val="600"/>
              </a:spcAft>
            </a:pPr>
            <a:r>
              <a:rPr lang="en-US" sz="1200" dirty="0" smtClean="0">
                <a:solidFill>
                  <a:prstClr val="black"/>
                </a:solidFill>
                <a:latin typeface="Arial" panose="020B0604020202020204" pitchFamily="34" charset="0"/>
                <a:cs typeface="Arial" panose="020B0604020202020204" pitchFamily="34" charset="0"/>
              </a:rPr>
              <a:t>The development of an appropriate program can be initiated through a letter to the Ontario Energy Board via s. 35 of the </a:t>
            </a:r>
            <a:r>
              <a:rPr lang="en-US" sz="1200" i="1" dirty="0" smtClean="0">
                <a:solidFill>
                  <a:prstClr val="black"/>
                </a:solidFill>
                <a:latin typeface="Arial" panose="020B0604020202020204" pitchFamily="34" charset="0"/>
                <a:cs typeface="Arial" panose="020B0604020202020204" pitchFamily="34" charset="0"/>
              </a:rPr>
              <a:t>Ontario Energy Board Act, 1998</a:t>
            </a:r>
            <a:r>
              <a:rPr lang="en-US" sz="1200" dirty="0" smtClean="0">
                <a:solidFill>
                  <a:prstClr val="black"/>
                </a:solidFill>
                <a:latin typeface="Arial" panose="020B0604020202020204" pitchFamily="34" charset="0"/>
                <a:cs typeface="Arial" panose="020B0604020202020204" pitchFamily="34" charset="0"/>
              </a:rPr>
              <a:t>.</a:t>
            </a:r>
            <a:endParaRPr lang="en-CA" sz="1200" dirty="0">
              <a:solidFill>
                <a:prstClr val="black"/>
              </a:solidFill>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7487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smtClean="0">
                <a:latin typeface="Arial" panose="020B0604020202020204" pitchFamily="34" charset="0"/>
                <a:cs typeface="Arial" panose="020B0604020202020204" pitchFamily="34" charset="0"/>
              </a:rPr>
              <a:t>2b. Ontario Electricity Support Program (OESP) Expansion</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3" y="1124744"/>
            <a:ext cx="8340289" cy="5256584"/>
          </a:xfrm>
        </p:spPr>
        <p:txBody>
          <a:bodyPr>
            <a:noAutofit/>
          </a:bodyPr>
          <a:lstStyle/>
          <a:p>
            <a:pPr>
              <a:spcBef>
                <a:spcPts val="600"/>
              </a:spcBef>
              <a:spcAft>
                <a:spcPts val="600"/>
              </a:spcAft>
            </a:pPr>
            <a:r>
              <a:rPr lang="en-CA" sz="1400" dirty="0">
                <a:latin typeface="Arial" panose="020B0604020202020204" pitchFamily="34" charset="0"/>
                <a:cs typeface="Arial" panose="020B0604020202020204" pitchFamily="34" charset="0"/>
              </a:rPr>
              <a:t>The OESP is an income-tested, application based program that lowers the electricity costs of the most vulnerable consumers by providing a rebate directly on their electricity bills. </a:t>
            </a:r>
            <a:endParaRPr lang="en-CA" sz="1400" dirty="0" smtClean="0">
              <a:latin typeface="Arial" panose="020B0604020202020204" pitchFamily="34" charset="0"/>
              <a:cs typeface="Arial" panose="020B0604020202020204" pitchFamily="34" charset="0"/>
            </a:endParaRPr>
          </a:p>
          <a:p>
            <a:pPr>
              <a:spcBef>
                <a:spcPts val="600"/>
              </a:spcBef>
              <a:spcAft>
                <a:spcPts val="600"/>
              </a:spcAft>
            </a:pPr>
            <a:r>
              <a:rPr lang="en-CA" sz="1400" dirty="0" smtClean="0">
                <a:latin typeface="Arial" panose="020B0604020202020204" pitchFamily="34" charset="0"/>
                <a:cs typeface="Arial" panose="020B0604020202020204" pitchFamily="34" charset="0"/>
              </a:rPr>
              <a:t>The </a:t>
            </a:r>
            <a:r>
              <a:rPr lang="en-CA" sz="1400" dirty="0">
                <a:latin typeface="Arial" panose="020B0604020202020204" pitchFamily="34" charset="0"/>
                <a:cs typeface="Arial" panose="020B0604020202020204" pitchFamily="34" charset="0"/>
              </a:rPr>
              <a:t>OESP provides basic benefits to most consumers and enhanced benefits to Indigenous customers and customers with electric heat and medical </a:t>
            </a:r>
            <a:r>
              <a:rPr lang="en-CA" sz="1400" dirty="0" smtClean="0">
                <a:latin typeface="Arial" panose="020B0604020202020204" pitchFamily="34" charset="0"/>
                <a:cs typeface="Arial" panose="020B0604020202020204" pitchFamily="34" charset="0"/>
              </a:rPr>
              <a:t>devices. </a:t>
            </a:r>
          </a:p>
          <a:p>
            <a:pPr>
              <a:spcBef>
                <a:spcPts val="600"/>
              </a:spcBef>
              <a:spcAft>
                <a:spcPts val="600"/>
              </a:spcAft>
            </a:pPr>
            <a:r>
              <a:rPr lang="en-CA" sz="1400" dirty="0" smtClean="0">
                <a:latin typeface="Arial" panose="020B0604020202020204" pitchFamily="34" charset="0"/>
                <a:cs typeface="Arial" panose="020B0604020202020204" pitchFamily="34" charset="0"/>
              </a:rPr>
              <a:t>OESP funding is collected from a charge levied on all electricity ratepayers. Based on current level of program up-take and funding collection, OESP program benefits could be increased across the board by 50</a:t>
            </a:r>
            <a:r>
              <a:rPr lang="en-CA" sz="1400" dirty="0">
                <a:latin typeface="Arial" panose="020B0604020202020204" pitchFamily="34" charset="0"/>
                <a:cs typeface="Arial" panose="020B0604020202020204" pitchFamily="34" charset="0"/>
              </a:rPr>
              <a:t>%. </a:t>
            </a:r>
            <a:r>
              <a:rPr lang="en-CA" sz="1400" dirty="0" smtClean="0">
                <a:latin typeface="Arial" panose="020B0604020202020204" pitchFamily="34" charset="0"/>
                <a:cs typeface="Arial" panose="020B0604020202020204" pitchFamily="34" charset="0"/>
              </a:rPr>
              <a:t>This would mean:</a:t>
            </a:r>
          </a:p>
          <a:p>
            <a:pPr marL="685800" lvl="2">
              <a:spcBef>
                <a:spcPts val="300"/>
              </a:spcBef>
              <a:spcAft>
                <a:spcPts val="600"/>
              </a:spcAft>
            </a:pPr>
            <a:r>
              <a:rPr lang="en-CA" sz="1200" dirty="0">
                <a:latin typeface="Arial" panose="020B0604020202020204" pitchFamily="34" charset="0"/>
                <a:cs typeface="Arial" panose="020B0604020202020204" pitchFamily="34" charset="0"/>
              </a:rPr>
              <a:t>Single low income consumers would see an increase from $30 to $45/ month ($540/year); </a:t>
            </a:r>
          </a:p>
          <a:p>
            <a:pPr marL="685800" lvl="2">
              <a:spcBef>
                <a:spcPts val="300"/>
              </a:spcBef>
              <a:spcAft>
                <a:spcPts val="600"/>
              </a:spcAft>
            </a:pPr>
            <a:r>
              <a:rPr lang="en-CA" sz="1200" dirty="0">
                <a:latin typeface="Arial" panose="020B0604020202020204" pitchFamily="34" charset="0"/>
                <a:cs typeface="Arial" panose="020B0604020202020204" pitchFamily="34" charset="0"/>
              </a:rPr>
              <a:t>Families of four with electric heat could see an increase from $55 to $82.50/month ($990/year</a:t>
            </a:r>
            <a:r>
              <a:rPr lang="en-CA" sz="1200" dirty="0" smtClean="0">
                <a:latin typeface="Arial" panose="020B0604020202020204" pitchFamily="34" charset="0"/>
                <a:cs typeface="Arial" panose="020B0604020202020204" pitchFamily="34" charset="0"/>
              </a:rPr>
              <a:t>); and</a:t>
            </a:r>
            <a:endParaRPr lang="en-CA" sz="1200" dirty="0">
              <a:latin typeface="Arial" panose="020B0604020202020204" pitchFamily="34" charset="0"/>
              <a:cs typeface="Arial" panose="020B0604020202020204" pitchFamily="34" charset="0"/>
            </a:endParaRPr>
          </a:p>
          <a:p>
            <a:pPr marL="685800" lvl="2">
              <a:spcBef>
                <a:spcPts val="300"/>
              </a:spcBef>
              <a:spcAft>
                <a:spcPts val="600"/>
              </a:spcAft>
            </a:pPr>
            <a:r>
              <a:rPr lang="en-CA" sz="1200" dirty="0">
                <a:latin typeface="Arial" panose="020B0604020202020204" pitchFamily="34" charset="0"/>
                <a:cs typeface="Arial" panose="020B0604020202020204" pitchFamily="34" charset="0"/>
              </a:rPr>
              <a:t>Indigenous and Métis consumers would also see benefit increases at the same level as those with electric heat and medical devices</a:t>
            </a:r>
            <a:r>
              <a:rPr lang="en-CA" sz="1200" dirty="0" smtClean="0">
                <a:latin typeface="Arial" panose="020B0604020202020204" pitchFamily="34" charset="0"/>
                <a:cs typeface="Arial" panose="020B0604020202020204" pitchFamily="34" charset="0"/>
              </a:rPr>
              <a:t>. These benefits could range from $67 to $113/month.</a:t>
            </a:r>
          </a:p>
          <a:p>
            <a:pPr marL="1143000" lvl="3">
              <a:spcBef>
                <a:spcPts val="300"/>
              </a:spcBef>
              <a:spcAft>
                <a:spcPts val="600"/>
              </a:spcAft>
              <a:buFont typeface="Courier New" panose="02070309020205020404" pitchFamily="49" charset="0"/>
              <a:buChar char="o"/>
            </a:pPr>
            <a:r>
              <a:rPr lang="en-CA" sz="1100" dirty="0" smtClean="0">
                <a:latin typeface="Arial" panose="020B0604020202020204" pitchFamily="34" charset="0"/>
                <a:cs typeface="Arial" panose="020B0604020202020204" pitchFamily="34" charset="0"/>
              </a:rPr>
              <a:t>The Ministry is also considering options to support a “Delivery” line credit for Indigenous consumers. This would cost ~$18 million/year and would save Indigenous consumers between $75 and $100/month.</a:t>
            </a:r>
            <a:endParaRPr lang="en-CA" sz="1100" dirty="0">
              <a:latin typeface="Arial" panose="020B0604020202020204" pitchFamily="34" charset="0"/>
              <a:cs typeface="Arial" panose="020B0604020202020204" pitchFamily="34" charset="0"/>
            </a:endParaRPr>
          </a:p>
          <a:p>
            <a:pPr>
              <a:spcBef>
                <a:spcPts val="600"/>
              </a:spcBef>
              <a:spcAft>
                <a:spcPts val="600"/>
              </a:spcAft>
            </a:pPr>
            <a:r>
              <a:rPr lang="en-CA" sz="1400" dirty="0" smtClean="0">
                <a:latin typeface="Arial" panose="020B0604020202020204" pitchFamily="34" charset="0"/>
                <a:cs typeface="Arial" panose="020B0604020202020204" pitchFamily="34" charset="0"/>
              </a:rPr>
              <a:t>Greater focus and support can be placed on lower income Ontarians by funding OESP through the tax base. This would also reduce costs for all consumers as a result of eliminating the OESP charge.</a:t>
            </a:r>
          </a:p>
          <a:p>
            <a:pPr marL="685800" lvl="2">
              <a:spcBef>
                <a:spcPts val="300"/>
              </a:spcBef>
              <a:spcAft>
                <a:spcPts val="600"/>
              </a:spcAft>
            </a:pPr>
            <a:r>
              <a:rPr lang="en-CA" sz="1200" dirty="0">
                <a:latin typeface="Arial" panose="020B0604020202020204" pitchFamily="34" charset="0"/>
                <a:cs typeface="Arial" panose="020B0604020202020204" pitchFamily="34" charset="0"/>
              </a:rPr>
              <a:t>Average residential customer savings: $</a:t>
            </a:r>
            <a:r>
              <a:rPr lang="en-CA" sz="1200" dirty="0" smtClean="0">
                <a:latin typeface="Arial" panose="020B0604020202020204" pitchFamily="34" charset="0"/>
                <a:cs typeface="Arial" panose="020B0604020202020204" pitchFamily="34" charset="0"/>
              </a:rPr>
              <a:t>0.83/month; and</a:t>
            </a:r>
            <a:endParaRPr lang="en-CA" sz="1200" dirty="0">
              <a:latin typeface="Arial" panose="020B0604020202020204" pitchFamily="34" charset="0"/>
              <a:cs typeface="Arial" panose="020B0604020202020204" pitchFamily="34" charset="0"/>
            </a:endParaRPr>
          </a:p>
          <a:p>
            <a:pPr marL="685800" lvl="2">
              <a:spcBef>
                <a:spcPts val="300"/>
              </a:spcBef>
              <a:spcAft>
                <a:spcPts val="600"/>
              </a:spcAft>
            </a:pPr>
            <a:r>
              <a:rPr lang="en-CA" sz="1200" dirty="0">
                <a:latin typeface="Arial" panose="020B0604020202020204" pitchFamily="34" charset="0"/>
                <a:cs typeface="Arial" panose="020B0604020202020204" pitchFamily="34" charset="0"/>
              </a:rPr>
              <a:t>Average industrial customer savings: $</a:t>
            </a:r>
            <a:r>
              <a:rPr lang="en-CA" sz="1200" dirty="0" smtClean="0">
                <a:latin typeface="Arial" panose="020B0604020202020204" pitchFamily="34" charset="0"/>
                <a:cs typeface="Arial" panose="020B0604020202020204" pitchFamily="34" charset="0"/>
              </a:rPr>
              <a:t>1.10/</a:t>
            </a:r>
            <a:r>
              <a:rPr lang="en-CA" sz="1200" dirty="0" err="1" smtClean="0">
                <a:latin typeface="Arial" panose="020B0604020202020204" pitchFamily="34" charset="0"/>
                <a:cs typeface="Arial" panose="020B0604020202020204" pitchFamily="34" charset="0"/>
              </a:rPr>
              <a:t>MWh</a:t>
            </a:r>
            <a:r>
              <a:rPr lang="en-CA" sz="1200" dirty="0" smtClean="0">
                <a:latin typeface="Arial" panose="020B0604020202020204" pitchFamily="34" charset="0"/>
                <a:cs typeface="Arial" panose="020B0604020202020204" pitchFamily="34" charset="0"/>
              </a:rPr>
              <a:t>.</a:t>
            </a:r>
            <a:endParaRPr lang="en-CA"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9310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smtClean="0">
                <a:latin typeface="Arial" panose="020B0604020202020204" pitchFamily="34" charset="0"/>
                <a:cs typeface="Arial" panose="020B0604020202020204" pitchFamily="34" charset="0"/>
              </a:rPr>
              <a:t>2b. OESP Expansion –</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Fiscal Impacts</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3" y="1124744"/>
            <a:ext cx="8340289" cy="5256584"/>
          </a:xfrm>
        </p:spPr>
        <p:txBody>
          <a:bodyPr>
            <a:noAutofit/>
          </a:bodyPr>
          <a:lstStyle/>
          <a:p>
            <a:pPr>
              <a:spcBef>
                <a:spcPts val="600"/>
              </a:spcBef>
              <a:spcAft>
                <a:spcPts val="600"/>
              </a:spcAft>
            </a:pPr>
            <a:r>
              <a:rPr lang="en-US" sz="1100" dirty="0" smtClean="0">
                <a:latin typeface="Arial" panose="020B0604020202020204" pitchFamily="34" charset="0"/>
                <a:cs typeface="Arial" panose="020B0604020202020204" pitchFamily="34" charset="0"/>
              </a:rPr>
              <a:t>Table below shows estimate of program costs up to 2022:</a:t>
            </a:r>
          </a:p>
          <a:p>
            <a:pPr>
              <a:spcBef>
                <a:spcPts val="600"/>
              </a:spcBef>
              <a:spcAft>
                <a:spcPts val="600"/>
              </a:spcAft>
            </a:pPr>
            <a:endParaRPr lang="en-US" sz="1100" dirty="0">
              <a:latin typeface="Arial" panose="020B0604020202020204" pitchFamily="34" charset="0"/>
              <a:cs typeface="Arial" panose="020B0604020202020204" pitchFamily="34" charset="0"/>
            </a:endParaRPr>
          </a:p>
          <a:p>
            <a:pPr>
              <a:spcBef>
                <a:spcPts val="600"/>
              </a:spcBef>
              <a:spcAft>
                <a:spcPts val="600"/>
              </a:spcAft>
            </a:pPr>
            <a:endParaRPr lang="en-US" sz="1100" dirty="0" smtClean="0">
              <a:latin typeface="Arial" panose="020B0604020202020204" pitchFamily="34" charset="0"/>
              <a:cs typeface="Arial" panose="020B0604020202020204" pitchFamily="34" charset="0"/>
            </a:endParaRPr>
          </a:p>
          <a:p>
            <a:pPr>
              <a:spcBef>
                <a:spcPts val="600"/>
              </a:spcBef>
              <a:spcAft>
                <a:spcPts val="600"/>
              </a:spcAft>
            </a:pPr>
            <a:endParaRPr lang="en-US" sz="1100" dirty="0">
              <a:latin typeface="Arial" panose="020B0604020202020204" pitchFamily="34" charset="0"/>
              <a:cs typeface="Arial" panose="020B0604020202020204" pitchFamily="34" charset="0"/>
            </a:endParaRPr>
          </a:p>
          <a:p>
            <a:pPr>
              <a:spcBef>
                <a:spcPts val="600"/>
              </a:spcBef>
              <a:spcAft>
                <a:spcPts val="600"/>
              </a:spcAft>
            </a:pPr>
            <a:endParaRPr lang="en-US" sz="1100" dirty="0" smtClean="0">
              <a:latin typeface="Arial" panose="020B0604020202020204" pitchFamily="34" charset="0"/>
              <a:cs typeface="Arial" panose="020B0604020202020204" pitchFamily="34" charset="0"/>
            </a:endParaRPr>
          </a:p>
          <a:p>
            <a:pPr marL="0" indent="0">
              <a:spcBef>
                <a:spcPts val="600"/>
              </a:spcBef>
              <a:spcAft>
                <a:spcPts val="600"/>
              </a:spcAft>
              <a:buNone/>
            </a:pPr>
            <a:endParaRPr lang="en-US" sz="1100" dirty="0">
              <a:latin typeface="Arial" panose="020B0604020202020204" pitchFamily="34" charset="0"/>
              <a:cs typeface="Arial" panose="020B0604020202020204" pitchFamily="34" charset="0"/>
            </a:endParaRPr>
          </a:p>
          <a:p>
            <a:pPr>
              <a:spcBef>
                <a:spcPts val="0"/>
              </a:spcBef>
            </a:pPr>
            <a:endParaRPr lang="en-US" sz="1100" dirty="0" smtClean="0">
              <a:latin typeface="Arial" panose="020B0604020202020204" pitchFamily="34" charset="0"/>
              <a:cs typeface="Arial" panose="020B0604020202020204" pitchFamily="34" charset="0"/>
            </a:endParaRPr>
          </a:p>
          <a:p>
            <a:pPr marL="0" indent="0">
              <a:spcBef>
                <a:spcPts val="600"/>
              </a:spcBef>
              <a:spcAft>
                <a:spcPts val="600"/>
              </a:spcAft>
              <a:buNone/>
            </a:pPr>
            <a:endParaRPr lang="en-US" sz="400" dirty="0" smtClean="0">
              <a:latin typeface="Arial" panose="020B0604020202020204" pitchFamily="34" charset="0"/>
              <a:cs typeface="Arial" panose="020B0604020202020204" pitchFamily="34" charset="0"/>
            </a:endParaRPr>
          </a:p>
          <a:p>
            <a:pPr>
              <a:spcBef>
                <a:spcPts val="600"/>
              </a:spcBef>
              <a:spcAft>
                <a:spcPts val="600"/>
              </a:spcAft>
            </a:pPr>
            <a:r>
              <a:rPr lang="en-US" sz="1100" dirty="0" smtClean="0">
                <a:latin typeface="Arial" panose="020B0604020202020204" pitchFamily="34" charset="0"/>
                <a:cs typeface="Arial" panose="020B0604020202020204" pitchFamily="34" charset="0"/>
              </a:rPr>
              <a:t>2017 program costs are based at current program sign-up rate – 30% of eligible consumers. Cost projections assume the program grows to 100% of eligible consumers by 2022 and remains at that level. </a:t>
            </a:r>
          </a:p>
          <a:p>
            <a:pPr>
              <a:spcBef>
                <a:spcPts val="600"/>
              </a:spcBef>
              <a:spcAft>
                <a:spcPts val="600"/>
              </a:spcAft>
            </a:pPr>
            <a:r>
              <a:rPr lang="en-US" sz="1100" dirty="0" smtClean="0">
                <a:latin typeface="Arial" panose="020B0604020202020204" pitchFamily="34" charset="0"/>
                <a:cs typeface="Arial" panose="020B0604020202020204" pitchFamily="34" charset="0"/>
              </a:rPr>
              <a:t>At the time of program design, it was estimated that 40-50% participation would be high for an application-based program delivered through electricity bills. However OESP can be enhanced by working to ensure the program uptake is as close as possible to 100%:</a:t>
            </a:r>
          </a:p>
          <a:p>
            <a:pPr marL="685800" lvl="2">
              <a:spcBef>
                <a:spcPts val="300"/>
              </a:spcBef>
              <a:spcAft>
                <a:spcPts val="600"/>
              </a:spcAft>
            </a:pPr>
            <a:r>
              <a:rPr lang="en-US" sz="1000" dirty="0">
                <a:latin typeface="Arial" panose="020B0604020202020204" pitchFamily="34" charset="0"/>
                <a:cs typeface="Arial" panose="020B0604020202020204" pitchFamily="34" charset="0"/>
              </a:rPr>
              <a:t>Streamlining the application process to make it easier and quicker to get through;</a:t>
            </a:r>
          </a:p>
          <a:p>
            <a:pPr marL="685800" lvl="2">
              <a:spcBef>
                <a:spcPts val="300"/>
              </a:spcBef>
              <a:spcAft>
                <a:spcPts val="600"/>
              </a:spcAft>
            </a:pPr>
            <a:r>
              <a:rPr lang="en-US" sz="1000" dirty="0">
                <a:latin typeface="Arial" panose="020B0604020202020204" pitchFamily="34" charset="0"/>
                <a:cs typeface="Arial" panose="020B0604020202020204" pitchFamily="34" charset="0"/>
              </a:rPr>
              <a:t>Putting in place a more aggressive communications strategy to make sure people are aware of the program;</a:t>
            </a:r>
          </a:p>
          <a:p>
            <a:pPr marL="685800" lvl="2">
              <a:spcBef>
                <a:spcPts val="300"/>
              </a:spcBef>
              <a:spcAft>
                <a:spcPts val="600"/>
              </a:spcAft>
            </a:pPr>
            <a:r>
              <a:rPr lang="en-US" sz="1000" dirty="0">
                <a:latin typeface="Arial" panose="020B0604020202020204" pitchFamily="34" charset="0"/>
                <a:cs typeface="Arial" panose="020B0604020202020204" pitchFamily="34" charset="0"/>
              </a:rPr>
              <a:t>Increasing funding for key partner agencies to work directly with individuals who are applying; and</a:t>
            </a:r>
          </a:p>
          <a:p>
            <a:pPr marL="685800" lvl="2">
              <a:spcBef>
                <a:spcPts val="300"/>
              </a:spcBef>
              <a:spcAft>
                <a:spcPts val="600"/>
              </a:spcAft>
            </a:pPr>
            <a:r>
              <a:rPr lang="en-US" sz="1000" dirty="0">
                <a:latin typeface="Arial" panose="020B0604020202020204" pitchFamily="34" charset="0"/>
                <a:cs typeface="Arial" panose="020B0604020202020204" pitchFamily="34" charset="0"/>
              </a:rPr>
              <a:t>Exploring automatic OESP qualification for those who receive provincial programs (e.g., ODSP</a:t>
            </a:r>
            <a:r>
              <a:rPr lang="en-US" sz="1000" dirty="0" smtClean="0">
                <a:latin typeface="Arial" panose="020B0604020202020204" pitchFamily="34" charset="0"/>
                <a:cs typeface="Arial" panose="020B0604020202020204" pitchFamily="34" charset="0"/>
              </a:rPr>
              <a:t>).</a:t>
            </a:r>
            <a:endParaRPr lang="en-CA" sz="1400" dirty="0"/>
          </a:p>
          <a:p>
            <a:pPr marL="280988" lvl="1" indent="-280988">
              <a:spcBef>
                <a:spcPts val="600"/>
              </a:spcBef>
              <a:spcAft>
                <a:spcPts val="600"/>
              </a:spcAft>
              <a:buFont typeface="Arial" panose="020B0604020202020204" pitchFamily="34" charset="0"/>
              <a:buChar char="•"/>
            </a:pPr>
            <a:r>
              <a:rPr lang="en-US" sz="1100" dirty="0">
                <a:latin typeface="Arial" panose="020B0604020202020204" pitchFamily="34" charset="0"/>
                <a:cs typeface="Arial" panose="020B0604020202020204" pitchFamily="34" charset="0"/>
              </a:rPr>
              <a:t>OEB is currently exploring options for simplifying the OESP process, including exploring options with MCSS on auto-enrollment options, discussing options to eliminate wet signature consent forms with the federal government, and working with partners to do open houses to better reach vulnerable consumers.</a:t>
            </a:r>
            <a:endParaRPr lang="en-CA" sz="1100" dirty="0">
              <a:latin typeface="Arial" panose="020B0604020202020204" pitchFamily="34" charset="0"/>
              <a:cs typeface="Arial" panose="020B0604020202020204" pitchFamily="34" charset="0"/>
            </a:endParaRPr>
          </a:p>
          <a:p>
            <a:pPr>
              <a:spcBef>
                <a:spcPts val="600"/>
              </a:spcBef>
              <a:spcAft>
                <a:spcPts val="600"/>
              </a:spcAft>
            </a:pPr>
            <a:endParaRPr lang="en-US" sz="1100" dirty="0">
              <a:latin typeface="Arial" panose="020B0604020202020204" pitchFamily="34" charset="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333575846"/>
              </p:ext>
            </p:extLst>
          </p:nvPr>
        </p:nvGraphicFramePr>
        <p:xfrm>
          <a:off x="539553" y="1506177"/>
          <a:ext cx="8136903" cy="1922823"/>
        </p:xfrm>
        <a:graphic>
          <a:graphicData uri="http://schemas.openxmlformats.org/drawingml/2006/table">
            <a:tbl>
              <a:tblPr firstRow="1" bandRow="1">
                <a:tableStyleId>{F5AB1C69-6EDB-4FF4-983F-18BD219EF322}</a:tableStyleId>
              </a:tblPr>
              <a:tblGrid>
                <a:gridCol w="1707745">
                  <a:extLst>
                    <a:ext uri="{9D8B030D-6E8A-4147-A177-3AD203B41FA5}">
                      <a16:col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20000"/>
                    </a:ext>
                  </a:extLst>
                </a:gridCol>
                <a:gridCol w="1707745">
                  <a:extLst>
                    <a:ext uri="{9D8B030D-6E8A-4147-A177-3AD203B41FA5}">
                      <a16:col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20003"/>
                    </a:ext>
                  </a:extLst>
                </a:gridCol>
                <a:gridCol w="1707745"/>
                <a:gridCol w="3013668">
                  <a:extLst>
                    <a:ext uri="{9D8B030D-6E8A-4147-A177-3AD203B41FA5}">
                      <a16:col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20005"/>
                    </a:ext>
                  </a:extLst>
                </a:gridCol>
              </a:tblGrid>
              <a:tr h="614085">
                <a:tc>
                  <a:txBody>
                    <a:bodyPr/>
                    <a:lstStyle/>
                    <a:p>
                      <a:pPr algn="ctr" rtl="0" fontAlgn="ctr"/>
                      <a:r>
                        <a:rPr lang="en-CA" sz="1400" u="none" strike="noStrike" dirty="0">
                          <a:solidFill>
                            <a:schemeClr val="tx1"/>
                          </a:solidFill>
                          <a:effectLst/>
                          <a:latin typeface="Arial" panose="020B0604020202020204" pitchFamily="34" charset="0"/>
                          <a:cs typeface="Arial" panose="020B0604020202020204" pitchFamily="34" charset="0"/>
                        </a:rPr>
                        <a:t>Year</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smtClean="0">
                          <a:solidFill>
                            <a:schemeClr val="tx1"/>
                          </a:solidFill>
                          <a:effectLst/>
                          <a:latin typeface="Arial" panose="020B0604020202020204" pitchFamily="34" charset="0"/>
                          <a:cs typeface="Arial" panose="020B0604020202020204" pitchFamily="34" charset="0"/>
                        </a:rPr>
                        <a:t>OESP Status Quo ($</a:t>
                      </a:r>
                      <a:r>
                        <a:rPr lang="en-CA" sz="1400" u="none" strike="noStrike" dirty="0">
                          <a:solidFill>
                            <a:schemeClr val="tx1"/>
                          </a:solidFill>
                          <a:effectLst/>
                          <a:latin typeface="Arial" panose="020B0604020202020204" pitchFamily="34" charset="0"/>
                          <a:cs typeface="Arial" panose="020B0604020202020204" pitchFamily="34" charset="0"/>
                        </a:rPr>
                        <a:t>M)</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smtClean="0">
                          <a:solidFill>
                            <a:schemeClr val="tx1"/>
                          </a:solidFill>
                          <a:effectLst/>
                          <a:latin typeface="Arial" panose="020B0604020202020204" pitchFamily="34" charset="0"/>
                          <a:cs typeface="Arial" panose="020B0604020202020204" pitchFamily="34" charset="0"/>
                        </a:rPr>
                        <a:t>+50% </a:t>
                      </a:r>
                    </a:p>
                    <a:p>
                      <a:pPr algn="ctr" rtl="0" fontAlgn="ctr"/>
                      <a:r>
                        <a:rPr lang="en-CA" sz="1400" u="none" strike="noStrike" dirty="0" smtClean="0">
                          <a:solidFill>
                            <a:schemeClr val="tx1"/>
                          </a:solidFill>
                          <a:effectLst/>
                          <a:latin typeface="Arial" panose="020B0604020202020204" pitchFamily="34" charset="0"/>
                          <a:cs typeface="Arial" panose="020B0604020202020204" pitchFamily="34" charset="0"/>
                        </a:rPr>
                        <a:t>($M)</a:t>
                      </a:r>
                      <a:endParaRPr lang="en-CA" sz="14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smtClean="0">
                          <a:solidFill>
                            <a:schemeClr val="tx1"/>
                          </a:solidFill>
                          <a:effectLst/>
                          <a:latin typeface="Arial" panose="020B0604020202020204" pitchFamily="34" charset="0"/>
                          <a:cs typeface="Arial" panose="020B0604020202020204" pitchFamily="34" charset="0"/>
                        </a:rPr>
                        <a:t>TOTAL </a:t>
                      </a:r>
                    </a:p>
                    <a:p>
                      <a:pPr algn="ctr" rtl="0" fontAlgn="ctr"/>
                      <a:r>
                        <a:rPr lang="en-CA" sz="1400" u="none" strike="noStrike" dirty="0" smtClean="0">
                          <a:solidFill>
                            <a:schemeClr val="tx1"/>
                          </a:solidFill>
                          <a:effectLst/>
                          <a:latin typeface="Arial" panose="020B0604020202020204" pitchFamily="34" charset="0"/>
                          <a:cs typeface="Arial" panose="020B0604020202020204" pitchFamily="34" charset="0"/>
                        </a:rPr>
                        <a:t>($</a:t>
                      </a:r>
                      <a:r>
                        <a:rPr lang="en-CA" sz="1400" u="none" strike="noStrike" dirty="0">
                          <a:solidFill>
                            <a:schemeClr val="tx1"/>
                          </a:solidFill>
                          <a:effectLst/>
                          <a:latin typeface="Arial" panose="020B0604020202020204" pitchFamily="34" charset="0"/>
                          <a:cs typeface="Arial" panose="020B0604020202020204" pitchFamily="34" charset="0"/>
                        </a:rPr>
                        <a:t>M</a:t>
                      </a:r>
                      <a:r>
                        <a:rPr lang="en-CA" sz="1400" u="none" strike="noStrike" dirty="0" smtClean="0">
                          <a:solidFill>
                            <a:schemeClr val="tx1"/>
                          </a:solidFill>
                          <a:effectLst/>
                          <a:latin typeface="Arial" panose="020B0604020202020204" pitchFamily="34" charset="0"/>
                          <a:cs typeface="Arial" panose="020B0604020202020204" pitchFamily="34" charset="0"/>
                        </a:rPr>
                        <a:t>)</a:t>
                      </a:r>
                      <a:endParaRPr lang="en-CA" sz="140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0"/>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2017</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$108</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$54</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$162</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1"/>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2018</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$150</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$75</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$225</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2"/>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2019</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$186</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$93</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$279</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3"/>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2020</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$215</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$108</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$323</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4"/>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2021</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$243</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$122</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$365</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5"/>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2022</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$272</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$136</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$408</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6"/>
                  </a:ext>
                </a:extLst>
              </a:tr>
            </a:tbl>
          </a:graphicData>
        </a:graphic>
      </p:graphicFrame>
    </p:spTree>
    <p:extLst>
      <p:ext uri="{BB962C8B-B14F-4D97-AF65-F5344CB8AC3E}">
        <p14:creationId xmlns:p14="http://schemas.microsoft.com/office/powerpoint/2010/main" val="774286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smtClean="0">
                <a:latin typeface="Arial" panose="020B0604020202020204" pitchFamily="34" charset="0"/>
                <a:cs typeface="Arial" panose="020B0604020202020204" pitchFamily="34" charset="0"/>
              </a:rPr>
              <a:t>2b. OESP Expansion – Considerations</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3" y="1124744"/>
            <a:ext cx="8340289" cy="5256584"/>
          </a:xfrm>
        </p:spPr>
        <p:txBody>
          <a:bodyPr>
            <a:noAutofit/>
          </a:bodyPr>
          <a:lstStyle/>
          <a:p>
            <a:pPr marL="0" indent="0">
              <a:spcBef>
                <a:spcPts val="600"/>
              </a:spcBef>
              <a:spcAft>
                <a:spcPts val="600"/>
              </a:spcAft>
              <a:buNone/>
            </a:pPr>
            <a:r>
              <a:rPr lang="en-US" sz="1200" b="1" u="sng" dirty="0" smtClean="0">
                <a:latin typeface="Arial" panose="020B0604020202020204" pitchFamily="34" charset="0"/>
                <a:cs typeface="Arial" panose="020B0604020202020204" pitchFamily="34" charset="0"/>
              </a:rPr>
              <a:t>Considerations</a:t>
            </a:r>
            <a:r>
              <a:rPr lang="en-US" sz="1200" b="1" dirty="0" smtClean="0">
                <a:latin typeface="Arial" panose="020B0604020202020204" pitchFamily="34" charset="0"/>
                <a:cs typeface="Arial" panose="020B0604020202020204" pitchFamily="34" charset="0"/>
              </a:rPr>
              <a:t> </a:t>
            </a:r>
          </a:p>
          <a:p>
            <a:pPr>
              <a:spcBef>
                <a:spcPts val="600"/>
              </a:spcBef>
              <a:spcAft>
                <a:spcPts val="600"/>
              </a:spcAft>
            </a:pPr>
            <a:r>
              <a:rPr lang="en-US" sz="1200" b="1" dirty="0" smtClean="0">
                <a:latin typeface="Arial" panose="020B0604020202020204" pitchFamily="34" charset="0"/>
                <a:cs typeface="Arial" panose="020B0604020202020204" pitchFamily="34" charset="0"/>
              </a:rPr>
              <a:t>Framework:</a:t>
            </a:r>
            <a:r>
              <a:rPr lang="en-US" sz="1200" dirty="0" smtClean="0">
                <a:latin typeface="Arial" panose="020B0604020202020204" pitchFamily="34" charset="0"/>
                <a:cs typeface="Arial" panose="020B0604020202020204" pitchFamily="34" charset="0"/>
              </a:rPr>
              <a:t> New legislation would be required to establish and define the parameters of a tax-based OESP. This may reveal additional considerations, including possible assessment as a tax credit.</a:t>
            </a:r>
          </a:p>
          <a:p>
            <a:pPr lvl="0">
              <a:spcBef>
                <a:spcPts val="600"/>
              </a:spcBef>
              <a:spcAft>
                <a:spcPts val="600"/>
              </a:spcAft>
            </a:pPr>
            <a:r>
              <a:rPr lang="en-US" sz="1200" b="1" dirty="0">
                <a:latin typeface="Arial" panose="020B0604020202020204" pitchFamily="34" charset="0"/>
                <a:cs typeface="Arial" panose="020B0604020202020204" pitchFamily="34" charset="0"/>
              </a:rPr>
              <a:t>Implementation:</a:t>
            </a:r>
            <a:r>
              <a:rPr lang="en-US" sz="1200" dirty="0">
                <a:latin typeface="Arial" panose="020B0604020202020204" pitchFamily="34" charset="0"/>
                <a:cs typeface="Arial" panose="020B0604020202020204" pitchFamily="34" charset="0"/>
              </a:rPr>
              <a:t> Financial flow-through mechanisms would need to be considered in consultation with IESO and LDCs. Likely to be modeled after processes used for the Ontario Rebate for Electricity Consumers (OREC</a:t>
            </a:r>
            <a:r>
              <a:rPr lang="en-US" sz="1200" dirty="0" smtClean="0">
                <a:latin typeface="Arial" panose="020B0604020202020204" pitchFamily="34" charset="0"/>
                <a:cs typeface="Arial" panose="020B0604020202020204" pitchFamily="34" charset="0"/>
              </a:rPr>
              <a:t>).</a:t>
            </a:r>
            <a:endParaRPr lang="en-US" sz="1200" b="1" dirty="0" smtClean="0">
              <a:latin typeface="Arial" panose="020B0604020202020204" pitchFamily="34" charset="0"/>
              <a:cs typeface="Arial" panose="020B0604020202020204" pitchFamily="34" charset="0"/>
            </a:endParaRPr>
          </a:p>
          <a:p>
            <a:pPr>
              <a:spcBef>
                <a:spcPts val="600"/>
              </a:spcBef>
              <a:spcAft>
                <a:spcPts val="600"/>
              </a:spcAft>
            </a:pPr>
            <a:r>
              <a:rPr lang="en-US" sz="1200" b="1" dirty="0" smtClean="0">
                <a:latin typeface="Arial" panose="020B0604020202020204" pitchFamily="34" charset="0"/>
                <a:cs typeface="Arial" panose="020B0604020202020204" pitchFamily="34" charset="0"/>
              </a:rPr>
              <a:t>Alternative Delivery:</a:t>
            </a:r>
            <a:r>
              <a:rPr lang="en-US" sz="1200" dirty="0" smtClean="0">
                <a:latin typeface="Arial" panose="020B0604020202020204" pitchFamily="34" charset="0"/>
                <a:cs typeface="Arial" panose="020B0604020202020204" pitchFamily="34" charset="0"/>
              </a:rPr>
              <a:t> </a:t>
            </a:r>
            <a:r>
              <a:rPr lang="en-CA" sz="1200" dirty="0">
                <a:latin typeface="Arial" panose="020B0604020202020204" pitchFamily="34" charset="0"/>
                <a:cs typeface="Arial" panose="020B0604020202020204" pitchFamily="34" charset="0"/>
              </a:rPr>
              <a:t>If the OESP was funded by the tax-base, it could also be explored whether the OESP could be better delivered as a provincial program via the tax system. This may help ensure that the program’s participation rate is as high as </a:t>
            </a:r>
            <a:r>
              <a:rPr lang="en-CA" sz="1200" dirty="0" smtClean="0">
                <a:latin typeface="Arial" panose="020B0604020202020204" pitchFamily="34" charset="0"/>
                <a:cs typeface="Arial" panose="020B0604020202020204" pitchFamily="34" charset="0"/>
              </a:rPr>
              <a:t>possible, and could expand coverage to the ~142,000 low-income households that do not receive an electricity bill.</a:t>
            </a:r>
          </a:p>
          <a:p>
            <a:pPr>
              <a:spcBef>
                <a:spcPts val="600"/>
              </a:spcBef>
              <a:spcAft>
                <a:spcPts val="600"/>
              </a:spcAft>
            </a:pPr>
            <a:r>
              <a:rPr lang="en-CA" sz="1200" b="1" dirty="0" smtClean="0">
                <a:latin typeface="Arial" panose="020B0604020202020204" pitchFamily="34" charset="0"/>
                <a:cs typeface="Arial" panose="020B0604020202020204" pitchFamily="34" charset="0"/>
              </a:rPr>
              <a:t>Transition to Social Assistance:</a:t>
            </a:r>
            <a:r>
              <a:rPr lang="en-CA" sz="1200" dirty="0" smtClean="0">
                <a:latin typeface="Arial" panose="020B0604020202020204" pitchFamily="34" charset="0"/>
                <a:cs typeface="Arial" panose="020B0604020202020204" pitchFamily="34" charset="0"/>
              </a:rPr>
              <a:t> Moving OESP to the </a:t>
            </a:r>
            <a:r>
              <a:rPr lang="en-CA" sz="1200" dirty="0" err="1" smtClean="0">
                <a:latin typeface="Arial" panose="020B0604020202020204" pitchFamily="34" charset="0"/>
                <a:cs typeface="Arial" panose="020B0604020202020204" pitchFamily="34" charset="0"/>
              </a:rPr>
              <a:t>taxbase</a:t>
            </a:r>
            <a:r>
              <a:rPr lang="en-CA" sz="1200" dirty="0" smtClean="0">
                <a:latin typeface="Arial" panose="020B0604020202020204" pitchFamily="34" charset="0"/>
                <a:cs typeface="Arial" panose="020B0604020202020204" pitchFamily="34" charset="0"/>
              </a:rPr>
              <a:t> can be a transitional step in folding this program into a reform of social and disability assistance programs and enhancement of MCSS’ Social Assistance Management System moving forward.</a:t>
            </a:r>
            <a:endParaRPr lang="en-CA" sz="1200" b="1" dirty="0" smtClean="0">
              <a:latin typeface="Arial" panose="020B0604020202020204" pitchFamily="34" charset="0"/>
              <a:cs typeface="Arial" panose="020B0604020202020204" pitchFamily="34" charset="0"/>
            </a:endParaRPr>
          </a:p>
          <a:p>
            <a:pPr>
              <a:spcBef>
                <a:spcPts val="600"/>
              </a:spcBef>
              <a:spcAft>
                <a:spcPts val="600"/>
              </a:spcAft>
            </a:pPr>
            <a:r>
              <a:rPr lang="en-CA" sz="1200" b="1" dirty="0" smtClean="0">
                <a:latin typeface="Arial" panose="020B0604020202020204" pitchFamily="34" charset="0"/>
                <a:cs typeface="Arial" panose="020B0604020202020204" pitchFamily="34" charset="0"/>
              </a:rPr>
              <a:t>Additional Enhancements:</a:t>
            </a:r>
            <a:r>
              <a:rPr lang="en-CA" sz="1200" dirty="0" smtClean="0">
                <a:latin typeface="Arial" panose="020B0604020202020204" pitchFamily="34" charset="0"/>
                <a:cs typeface="Arial" panose="020B0604020202020204" pitchFamily="34" charset="0"/>
              </a:rPr>
              <a:t> The enhanced credit could be expanded to include additional eligibility categories of customers. For example, a new “Low Density Consumer” category could be introduced that provides Hydro One R2 and/or R1 customers (highest distribution rates) who are already OESP eligible with the enhanced credit.</a:t>
            </a:r>
          </a:p>
          <a:p>
            <a:pPr>
              <a:spcBef>
                <a:spcPts val="600"/>
              </a:spcBef>
              <a:spcAft>
                <a:spcPts val="600"/>
              </a:spcAft>
            </a:pPr>
            <a:r>
              <a:rPr lang="en-CA" sz="1200" b="1" dirty="0" smtClean="0">
                <a:latin typeface="Arial" panose="020B0604020202020204" pitchFamily="34" charset="0"/>
                <a:cs typeface="Arial" panose="020B0604020202020204" pitchFamily="34" charset="0"/>
              </a:rPr>
              <a:t>Variance Account: </a:t>
            </a:r>
            <a:r>
              <a:rPr lang="en-CA" sz="1200" dirty="0" smtClean="0">
                <a:latin typeface="Arial" panose="020B0604020202020204" pitchFamily="34" charset="0"/>
                <a:cs typeface="Arial" panose="020B0604020202020204" pitchFamily="34" charset="0"/>
              </a:rPr>
              <a:t>The OEB has been collecting program funding in excess of program costs and has accrued a positive balance. This balance must be addressed when moving to the tax base.</a:t>
            </a:r>
            <a:endParaRPr lang="en-CA" sz="1200" b="1" dirty="0">
              <a:latin typeface="Arial" panose="020B0604020202020204" pitchFamily="34" charset="0"/>
              <a:cs typeface="Arial" panose="020B0604020202020204" pitchFamily="34" charset="0"/>
            </a:endParaRPr>
          </a:p>
          <a:p>
            <a:pPr>
              <a:spcBef>
                <a:spcPts val="600"/>
              </a:spcBef>
              <a:spcAft>
                <a:spcPts val="600"/>
              </a:spcAft>
            </a:pPr>
            <a:endParaRPr lang="en-US" sz="12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7476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smtClean="0">
                <a:latin typeface="Arial" panose="020B0604020202020204" pitchFamily="34" charset="0"/>
                <a:cs typeface="Arial" panose="020B0604020202020204" pitchFamily="34" charset="0"/>
              </a:rPr>
              <a:t>2c. Low-Income Conservation Benefit Program</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3" name="Rectangle 2"/>
          <p:cNvSpPr/>
          <p:nvPr/>
        </p:nvSpPr>
        <p:spPr>
          <a:xfrm>
            <a:off x="395536" y="1210867"/>
            <a:ext cx="8424936" cy="646331"/>
          </a:xfrm>
          <a:prstGeom prst="rect">
            <a:avLst/>
          </a:prstGeom>
        </p:spPr>
        <p:txBody>
          <a:bodyPr wrap="square">
            <a:spAutoFit/>
          </a:bodyPr>
          <a:lstStyle/>
          <a:p>
            <a:pPr lvl="1"/>
            <a:endParaRPr lang="en-US" sz="1200" dirty="0" smtClean="0">
              <a:cs typeface="Arial" panose="020B0604020202020204" pitchFamily="34" charset="0"/>
            </a:endParaRPr>
          </a:p>
          <a:p>
            <a:pPr lvl="1"/>
            <a:endParaRPr lang="en-US" sz="1200" dirty="0">
              <a:cs typeface="Arial" panose="020B0604020202020204" pitchFamily="34" charset="0"/>
            </a:endParaRPr>
          </a:p>
          <a:p>
            <a:pPr lvl="1"/>
            <a:r>
              <a:rPr lang="en-US" sz="1200" dirty="0" smtClean="0">
                <a:cs typeface="Arial" panose="020B0604020202020204" pitchFamily="34" charset="0"/>
              </a:rPr>
              <a:t> </a:t>
            </a:r>
            <a:endParaRPr lang="en-US" sz="1200" dirty="0">
              <a:cs typeface="Arial" panose="020B0604020202020204" pitchFamily="34" charset="0"/>
            </a:endParaRPr>
          </a:p>
        </p:txBody>
      </p:sp>
      <p:sp>
        <p:nvSpPr>
          <p:cNvPr id="4" name="Content Placeholder 3"/>
          <p:cNvSpPr>
            <a:spLocks noGrp="1"/>
          </p:cNvSpPr>
          <p:nvPr>
            <p:ph idx="1"/>
          </p:nvPr>
        </p:nvSpPr>
        <p:spPr>
          <a:xfrm>
            <a:off x="467544" y="1124744"/>
            <a:ext cx="8424936" cy="4896544"/>
          </a:xfrm>
        </p:spPr>
        <p:txBody>
          <a:bodyPr>
            <a:noAutofit/>
          </a:bodyPr>
          <a:lstStyle/>
          <a:p>
            <a:pPr>
              <a:spcBef>
                <a:spcPts val="600"/>
              </a:spcBef>
              <a:spcAft>
                <a:spcPts val="600"/>
              </a:spcAft>
            </a:pPr>
            <a:r>
              <a:rPr lang="en-US" sz="1200" dirty="0" smtClean="0">
                <a:latin typeface="Arial" panose="020B0604020202020204" pitchFamily="34" charset="0"/>
                <a:cs typeface="Arial" panose="020B0604020202020204" pitchFamily="34" charset="0"/>
              </a:rPr>
              <a:t>Existing low-income programs delivered by LDCs and IESO help qualified residential customers and social and/or assisted housing providers improve their energy efficiency. </a:t>
            </a:r>
          </a:p>
          <a:p>
            <a:pPr marL="717550" indent="-285750">
              <a:spcBef>
                <a:spcPts val="600"/>
              </a:spcBef>
              <a:spcAft>
                <a:spcPts val="600"/>
              </a:spcAft>
              <a:buFont typeface="Arial" panose="020B0604020202020204" pitchFamily="34" charset="0"/>
              <a:buChar char="−"/>
            </a:pPr>
            <a:r>
              <a:rPr lang="en-US" sz="1050" dirty="0" smtClean="0">
                <a:latin typeface="Arial" panose="020B0604020202020204" pitchFamily="34" charset="0"/>
                <a:cs typeface="Arial" panose="020B0604020202020204" pitchFamily="34" charset="0"/>
              </a:rPr>
              <a:t>Programs include the Home Assistance Program and the Retrofit Program (Social </a:t>
            </a:r>
            <a:r>
              <a:rPr lang="en-US" sz="1050" dirty="0">
                <a:latin typeface="Arial" panose="020B0604020202020204" pitchFamily="34" charset="0"/>
                <a:cs typeface="Arial" panose="020B0604020202020204" pitchFamily="34" charset="0"/>
              </a:rPr>
              <a:t>H</a:t>
            </a:r>
            <a:r>
              <a:rPr lang="en-US" sz="1050" dirty="0" smtClean="0">
                <a:latin typeface="Arial" panose="020B0604020202020204" pitchFamily="34" charset="0"/>
                <a:cs typeface="Arial" panose="020B0604020202020204" pitchFamily="34" charset="0"/>
              </a:rPr>
              <a:t>ousing stream).</a:t>
            </a:r>
          </a:p>
          <a:p>
            <a:pPr marL="717550" indent="-285750">
              <a:spcBef>
                <a:spcPts val="600"/>
              </a:spcBef>
              <a:spcAft>
                <a:spcPts val="600"/>
              </a:spcAft>
              <a:buFont typeface="Arial" panose="020B0604020202020204" pitchFamily="34" charset="0"/>
              <a:buChar char="−"/>
            </a:pPr>
            <a:r>
              <a:rPr lang="en-CA" sz="1050" dirty="0">
                <a:latin typeface="Arial" panose="020B0604020202020204" pitchFamily="34" charset="0"/>
                <a:cs typeface="Arial" panose="020B0604020202020204" pitchFamily="34" charset="0"/>
              </a:rPr>
              <a:t>$</a:t>
            </a:r>
            <a:r>
              <a:rPr lang="en-CA" sz="1050" dirty="0" smtClean="0">
                <a:latin typeface="Arial" panose="020B0604020202020204" pitchFamily="34" charset="0"/>
                <a:cs typeface="Arial" panose="020B0604020202020204" pitchFamily="34" charset="0"/>
              </a:rPr>
              <a:t>500 million is planned </a:t>
            </a:r>
            <a:r>
              <a:rPr lang="en-CA" sz="1050" dirty="0">
                <a:latin typeface="Arial" panose="020B0604020202020204" pitchFamily="34" charset="0"/>
                <a:cs typeface="Arial" panose="020B0604020202020204" pitchFamily="34" charset="0"/>
              </a:rPr>
              <a:t>under </a:t>
            </a:r>
            <a:r>
              <a:rPr lang="en-CA" sz="1050" dirty="0" smtClean="0">
                <a:latin typeface="Arial" panose="020B0604020202020204" pitchFamily="34" charset="0"/>
                <a:cs typeface="Arial" panose="020B0604020202020204" pitchFamily="34" charset="0"/>
              </a:rPr>
              <a:t>the Climate Change Action Plan (CCAP) </a:t>
            </a:r>
            <a:r>
              <a:rPr lang="en-CA" sz="1050" dirty="0">
                <a:latin typeface="Arial" panose="020B0604020202020204" pitchFamily="34" charset="0"/>
                <a:cs typeface="Arial" panose="020B0604020202020204" pitchFamily="34" charset="0"/>
              </a:rPr>
              <a:t>to retrofit social </a:t>
            </a:r>
            <a:r>
              <a:rPr lang="en-CA" sz="1050" dirty="0" smtClean="0">
                <a:latin typeface="Arial" panose="020B0604020202020204" pitchFamily="34" charset="0"/>
                <a:cs typeface="Arial" panose="020B0604020202020204" pitchFamily="34" charset="0"/>
              </a:rPr>
              <a:t>housing.</a:t>
            </a:r>
            <a:endParaRPr lang="en-US" sz="1050" dirty="0" smtClean="0">
              <a:latin typeface="Arial" panose="020B0604020202020204" pitchFamily="34" charset="0"/>
              <a:cs typeface="Arial" panose="020B0604020202020204" pitchFamily="34" charset="0"/>
            </a:endParaRPr>
          </a:p>
          <a:p>
            <a:pPr>
              <a:spcBef>
                <a:spcPts val="600"/>
              </a:spcBef>
            </a:pPr>
            <a:r>
              <a:rPr lang="en-US" sz="1200" dirty="0" smtClean="0">
                <a:latin typeface="Arial" panose="020B0604020202020204" pitchFamily="34" charset="0"/>
                <a:cs typeface="Arial" panose="020B0604020202020204" pitchFamily="34" charset="0"/>
              </a:rPr>
              <a:t>ENERGY is currently working with IESO to explore options to enhance and/or expand existing conservation programs for residential customers:</a:t>
            </a:r>
            <a:endParaRPr lang="en-US" sz="1200" strike="sngStrike" dirty="0" smtClean="0">
              <a:latin typeface="Arial" panose="020B0604020202020204" pitchFamily="34" charset="0"/>
              <a:cs typeface="Arial" panose="020B0604020202020204" pitchFamily="34" charset="0"/>
            </a:endParaRPr>
          </a:p>
          <a:p>
            <a:pPr marL="717550" indent="-285750">
              <a:spcBef>
                <a:spcPts val="600"/>
              </a:spcBef>
              <a:buFont typeface="Arial" panose="020B0604020202020204" pitchFamily="34" charset="0"/>
              <a:buChar char="−"/>
            </a:pPr>
            <a:r>
              <a:rPr lang="en-US" sz="1050" dirty="0" smtClean="0">
                <a:latin typeface="Arial" panose="020B0604020202020204" pitchFamily="34" charset="0"/>
                <a:cs typeface="Arial" panose="020B0604020202020204" pitchFamily="34" charset="0"/>
              </a:rPr>
              <a:t>Participants </a:t>
            </a:r>
            <a:r>
              <a:rPr lang="en-US" sz="1050" dirty="0">
                <a:latin typeface="Arial" panose="020B0604020202020204" pitchFamily="34" charset="0"/>
                <a:cs typeface="Arial" panose="020B0604020202020204" pitchFamily="34" charset="0"/>
              </a:rPr>
              <a:t>could receive incentives for </a:t>
            </a:r>
            <a:r>
              <a:rPr lang="en-US" sz="1050" dirty="0" smtClean="0">
                <a:latin typeface="Arial" panose="020B0604020202020204" pitchFamily="34" charset="0"/>
                <a:cs typeface="Arial" panose="020B0604020202020204" pitchFamily="34" charset="0"/>
              </a:rPr>
              <a:t>improved </a:t>
            </a:r>
            <a:r>
              <a:rPr lang="en-US" sz="1050" dirty="0">
                <a:latin typeface="Arial" panose="020B0604020202020204" pitchFamily="34" charset="0"/>
                <a:cs typeface="Arial" panose="020B0604020202020204" pitchFamily="34" charset="0"/>
              </a:rPr>
              <a:t>weatherization measures and </a:t>
            </a:r>
            <a:r>
              <a:rPr lang="en-US" sz="1050" dirty="0" smtClean="0">
                <a:latin typeface="Arial" panose="020B0604020202020204" pitchFamily="34" charset="0"/>
                <a:cs typeface="Arial" panose="020B0604020202020204" pitchFamily="34" charset="0"/>
              </a:rPr>
              <a:t>appliances (</a:t>
            </a:r>
            <a:r>
              <a:rPr lang="en-US" sz="1050" dirty="0">
                <a:latin typeface="Arial" panose="020B0604020202020204" pitchFamily="34" charset="0"/>
                <a:cs typeface="Arial" panose="020B0604020202020204" pitchFamily="34" charset="0"/>
              </a:rPr>
              <a:t>e.g</a:t>
            </a:r>
            <a:r>
              <a:rPr lang="en-US" sz="1050" dirty="0" smtClean="0">
                <a:latin typeface="Arial" panose="020B0604020202020204" pitchFamily="34" charset="0"/>
                <a:cs typeface="Arial" panose="020B0604020202020204" pitchFamily="34" charset="0"/>
              </a:rPr>
              <a:t>., </a:t>
            </a:r>
            <a:r>
              <a:rPr lang="en-US" sz="1050" dirty="0">
                <a:latin typeface="Arial" panose="020B0604020202020204" pitchFamily="34" charset="0"/>
                <a:cs typeface="Arial" panose="020B0604020202020204" pitchFamily="34" charset="0"/>
              </a:rPr>
              <a:t>new or </a:t>
            </a:r>
            <a:r>
              <a:rPr lang="en-US" sz="1050" dirty="0" smtClean="0">
                <a:latin typeface="Arial" panose="020B0604020202020204" pitchFamily="34" charset="0"/>
                <a:cs typeface="Arial" panose="020B0604020202020204" pitchFamily="34" charset="0"/>
              </a:rPr>
              <a:t>upgraded furnace and central AC; windows/doors; </a:t>
            </a:r>
            <a:r>
              <a:rPr lang="en-US" sz="1050" dirty="0">
                <a:latin typeface="Arial" panose="020B0604020202020204" pitchFamily="34" charset="0"/>
                <a:cs typeface="Arial" panose="020B0604020202020204" pitchFamily="34" charset="0"/>
              </a:rPr>
              <a:t>washer/dryers, heat pumps </a:t>
            </a:r>
            <a:r>
              <a:rPr lang="en-US" sz="1050" dirty="0" smtClean="0">
                <a:latin typeface="Arial" panose="020B0604020202020204" pitchFamily="34" charset="0"/>
                <a:cs typeface="Arial" panose="020B0604020202020204" pitchFamily="34" charset="0"/>
              </a:rPr>
              <a:t>(for electrically-heated residential customers). </a:t>
            </a:r>
            <a:r>
              <a:rPr lang="en-CA" sz="1050" dirty="0">
                <a:latin typeface="Arial" panose="020B0604020202020204" pitchFamily="34" charset="0"/>
                <a:cs typeface="Arial" panose="020B0604020202020204" pitchFamily="34" charset="0"/>
              </a:rPr>
              <a:t>The new program would be delivered through LDCs and/or IESO. </a:t>
            </a:r>
          </a:p>
          <a:p>
            <a:pPr marL="717550" indent="-285750">
              <a:spcBef>
                <a:spcPts val="600"/>
              </a:spcBef>
              <a:buFont typeface="Arial" panose="020B0604020202020204" pitchFamily="34" charset="0"/>
              <a:buChar char="−"/>
            </a:pPr>
            <a:r>
              <a:rPr lang="en-US" sz="1100" dirty="0" smtClean="0">
                <a:latin typeface="Arial" panose="020B0604020202020204" pitchFamily="34" charset="0"/>
                <a:cs typeface="Arial" panose="020B0604020202020204" pitchFamily="34" charset="0"/>
              </a:rPr>
              <a:t>Targeted </a:t>
            </a:r>
            <a:r>
              <a:rPr lang="en-US" sz="1100" dirty="0">
                <a:latin typeface="Arial" panose="020B0604020202020204" pitchFamily="34" charset="0"/>
                <a:cs typeface="Arial" panose="020B0604020202020204" pitchFamily="34" charset="0"/>
              </a:rPr>
              <a:t>education and awareness </a:t>
            </a:r>
            <a:r>
              <a:rPr lang="en-US" sz="1100" dirty="0" smtClean="0">
                <a:latin typeface="Arial" panose="020B0604020202020204" pitchFamily="34" charset="0"/>
                <a:cs typeface="Arial" panose="020B0604020202020204" pitchFamily="34" charset="0"/>
              </a:rPr>
              <a:t>initiatives.</a:t>
            </a:r>
            <a:endParaRPr lang="en-US" sz="1100" dirty="0">
              <a:latin typeface="Arial" panose="020B0604020202020204" pitchFamily="34" charset="0"/>
              <a:cs typeface="Arial" panose="020B0604020202020204" pitchFamily="34" charset="0"/>
            </a:endParaRPr>
          </a:p>
          <a:p>
            <a:pPr marL="0" indent="0">
              <a:buNone/>
            </a:pPr>
            <a:endParaRPr lang="en-CA" sz="200" dirty="0" smtClean="0">
              <a:latin typeface="Arial" panose="020B0604020202020204" pitchFamily="34" charset="0"/>
              <a:cs typeface="Arial" panose="020B0604020202020204" pitchFamily="34" charset="0"/>
            </a:endParaRPr>
          </a:p>
          <a:p>
            <a:r>
              <a:rPr lang="en-CA" sz="1200" dirty="0" smtClean="0">
                <a:latin typeface="Arial" panose="020B0604020202020204" pitchFamily="34" charset="0"/>
                <a:cs typeface="Arial" panose="020B0604020202020204" pitchFamily="34" charset="0"/>
              </a:rPr>
              <a:t>The budget estimate below is illustrative and reflects a doubling of the 2015 spending for the Home Assistance Program, which was $20 million.</a:t>
            </a:r>
          </a:p>
          <a:p>
            <a:endParaRPr lang="en-CA" sz="1200" dirty="0" smtClean="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pPr>
              <a:spcBef>
                <a:spcPts val="600"/>
              </a:spcBef>
              <a:spcAft>
                <a:spcPts val="600"/>
              </a:spcAft>
            </a:pPr>
            <a:endParaRPr lang="en-CA" sz="1200" dirty="0" smtClean="0">
              <a:latin typeface="Arial" panose="020B0604020202020204" pitchFamily="34" charset="0"/>
              <a:cs typeface="Arial" panose="020B0604020202020204" pitchFamily="34" charset="0"/>
            </a:endParaRPr>
          </a:p>
          <a:p>
            <a:pPr>
              <a:spcBef>
                <a:spcPts val="600"/>
              </a:spcBef>
              <a:spcAft>
                <a:spcPts val="600"/>
              </a:spcAft>
            </a:pPr>
            <a:r>
              <a:rPr lang="en-CA" sz="1200" dirty="0" smtClean="0">
                <a:latin typeface="Arial" panose="020B0604020202020204" pitchFamily="34" charset="0"/>
                <a:cs typeface="Arial" panose="020B0604020202020204" pitchFamily="34" charset="0"/>
              </a:rPr>
              <a:t>The incremental funds would enable deeper measures and reach additional customers.</a:t>
            </a:r>
            <a:endParaRPr lang="en-CA" sz="1200" dirty="0">
              <a:latin typeface="Arial" panose="020B0604020202020204" pitchFamily="34" charset="0"/>
              <a:cs typeface="Arial" panose="020B0604020202020204" pitchFamily="34" charset="0"/>
            </a:endParaRPr>
          </a:p>
          <a:p>
            <a:pPr>
              <a:spcBef>
                <a:spcPts val="600"/>
              </a:spcBef>
              <a:spcAft>
                <a:spcPts val="600"/>
              </a:spcAft>
            </a:pPr>
            <a:r>
              <a:rPr lang="en-US" sz="1200" dirty="0" smtClean="0">
                <a:latin typeface="Arial" panose="020B0604020202020204" pitchFamily="34" charset="0"/>
                <a:cs typeface="Arial" panose="020B0604020202020204" pitchFamily="34" charset="0"/>
              </a:rPr>
              <a:t>ENERGY is also exploring a potential new Affordability Fund to help customers who may not be eligible for low-income programs and who cannot upgrade their homes without financial assistance. This fund could potentially target customers who are in arrears and could help save on disconnection costs.</a:t>
            </a:r>
            <a:endParaRPr lang="en-US" sz="1200" b="1" dirty="0" smtClean="0">
              <a:latin typeface="Arial" panose="020B0604020202020204" pitchFamily="34" charset="0"/>
              <a:cs typeface="Arial" panose="020B0604020202020204" pitchFamily="34" charset="0"/>
            </a:endParaRPr>
          </a:p>
          <a:p>
            <a:pPr marL="0" indent="0">
              <a:spcBef>
                <a:spcPts val="600"/>
              </a:spcBef>
              <a:spcAft>
                <a:spcPts val="600"/>
              </a:spcAft>
              <a:buNone/>
            </a:pPr>
            <a:r>
              <a:rPr lang="en-US" sz="1000" b="1" dirty="0" smtClean="0">
                <a:latin typeface="Arial" panose="020B0604020202020204" pitchFamily="34" charset="0"/>
                <a:cs typeface="Arial" panose="020B0604020202020204" pitchFamily="34" charset="0"/>
              </a:rPr>
              <a:t>*Note:</a:t>
            </a:r>
            <a:r>
              <a:rPr lang="en-US" sz="1000" dirty="0" smtClean="0">
                <a:latin typeface="Arial" panose="020B0604020202020204" pitchFamily="34" charset="0"/>
                <a:cs typeface="Arial" panose="020B0604020202020204" pitchFamily="34" charset="0"/>
              </a:rPr>
              <a:t> The Conservation First Framework extends to 2020.</a:t>
            </a:r>
          </a:p>
        </p:txBody>
      </p:sp>
      <p:graphicFrame>
        <p:nvGraphicFramePr>
          <p:cNvPr id="5" name="Table 4"/>
          <p:cNvGraphicFramePr>
            <a:graphicFrameLocks noGrp="1"/>
          </p:cNvGraphicFramePr>
          <p:nvPr>
            <p:extLst>
              <p:ext uri="{D42A27DB-BD31-4B8C-83A1-F6EECF244321}">
                <p14:modId xmlns:p14="http://schemas.microsoft.com/office/powerpoint/2010/main" val="3254282702"/>
              </p:ext>
            </p:extLst>
          </p:nvPr>
        </p:nvGraphicFramePr>
        <p:xfrm>
          <a:off x="1835696" y="4149080"/>
          <a:ext cx="5328594" cy="761281"/>
        </p:xfrm>
        <a:graphic>
          <a:graphicData uri="http://schemas.openxmlformats.org/drawingml/2006/table">
            <a:tbl>
              <a:tblPr firstRow="1" bandRow="1">
                <a:tableStyleId>{C4B1156A-380E-4F78-BDF5-A606A8083BF9}</a:tableStyleId>
              </a:tblPr>
              <a:tblGrid>
                <a:gridCol w="2079381"/>
                <a:gridCol w="544223"/>
                <a:gridCol w="544223"/>
                <a:gridCol w="544223"/>
                <a:gridCol w="544223"/>
                <a:gridCol w="544223"/>
                <a:gridCol w="528098"/>
              </a:tblGrid>
              <a:tr h="273601">
                <a:tc>
                  <a:txBody>
                    <a:bodyPr/>
                    <a:lstStyle/>
                    <a:p>
                      <a:endParaRPr lang="en-CA" sz="1000" b="0" i="1"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2017</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2018</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2019</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2020</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2021*</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2022*</a:t>
                      </a:r>
                      <a:endParaRPr lang="en-CA" sz="1000" dirty="0">
                        <a:solidFill>
                          <a:schemeClr val="tx1"/>
                        </a:solidFill>
                        <a:latin typeface="Arial" pitchFamily="34" charset="0"/>
                        <a:cs typeface="Arial" pitchFamily="34" charset="0"/>
                      </a:endParaRPr>
                    </a:p>
                  </a:txBody>
                  <a:tcPr/>
                </a:tc>
              </a:tr>
              <a:tr h="158447">
                <a:tc>
                  <a:txBody>
                    <a:bodyPr/>
                    <a:lstStyle/>
                    <a:p>
                      <a:pPr marL="0" indent="0">
                        <a:buFont typeface="+mj-lt"/>
                        <a:buNone/>
                      </a:pPr>
                      <a:r>
                        <a:rPr lang="en-CA" sz="1000" dirty="0" smtClean="0">
                          <a:solidFill>
                            <a:schemeClr val="tx1"/>
                          </a:solidFill>
                          <a:latin typeface="Arial" pitchFamily="34" charset="0"/>
                          <a:cs typeface="Arial" pitchFamily="34" charset="0"/>
                        </a:rPr>
                        <a:t>Current Budget ($Million)</a:t>
                      </a:r>
                      <a:endParaRPr lang="en-CA" sz="1000" dirty="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itchFamily="34" charset="0"/>
                          <a:cs typeface="Arial" pitchFamily="34" charset="0"/>
                        </a:rPr>
                        <a:t>10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itchFamily="34" charset="0"/>
                          <a:cs typeface="Arial" pitchFamily="34" charset="0"/>
                        </a:rPr>
                        <a:t>10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itchFamily="34" charset="0"/>
                          <a:cs typeface="Arial" pitchFamily="34" charset="0"/>
                        </a:rPr>
                        <a:t>10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itchFamily="34" charset="0"/>
                          <a:cs typeface="Arial" pitchFamily="34" charset="0"/>
                        </a:rPr>
                        <a:t>10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r>
              <a:tr h="158447">
                <a:tc>
                  <a:txBody>
                    <a:bodyPr/>
                    <a:lstStyle/>
                    <a:p>
                      <a:pPr marL="0" indent="0">
                        <a:buFont typeface="+mj-lt"/>
                        <a:buNone/>
                      </a:pPr>
                      <a:r>
                        <a:rPr lang="en-CA" sz="1000" dirty="0" smtClean="0">
                          <a:solidFill>
                            <a:schemeClr val="tx1"/>
                          </a:solidFill>
                          <a:latin typeface="Arial" pitchFamily="34" charset="0"/>
                          <a:cs typeface="Arial" pitchFamily="34" charset="0"/>
                        </a:rPr>
                        <a:t>Proposed</a:t>
                      </a:r>
                      <a:r>
                        <a:rPr lang="en-CA" sz="1000" baseline="0" dirty="0" smtClean="0">
                          <a:solidFill>
                            <a:schemeClr val="tx1"/>
                          </a:solidFill>
                          <a:latin typeface="Arial" pitchFamily="34" charset="0"/>
                          <a:cs typeface="Arial" pitchFamily="34" charset="0"/>
                        </a:rPr>
                        <a:t> New Budget ($ Million)</a:t>
                      </a:r>
                      <a:endParaRPr lang="en-CA" sz="1000" dirty="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itchFamily="34" charset="0"/>
                          <a:cs typeface="Arial" pitchFamily="34" charset="0"/>
                        </a:rPr>
                        <a:t>40</a:t>
                      </a:r>
                      <a:r>
                        <a:rPr lang="en-CA" sz="1000" baseline="0" dirty="0" smtClean="0">
                          <a:solidFill>
                            <a:schemeClr val="tx1"/>
                          </a:solidFill>
                          <a:latin typeface="Arial" pitchFamily="34" charset="0"/>
                          <a:cs typeface="Arial" pitchFamily="34" charset="0"/>
                        </a:rPr>
                        <a:t> </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40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40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40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513144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marL="457200" indent="-457200">
              <a:buFont typeface="+mj-lt"/>
              <a:buAutoNum type="arabicPeriod" startAt="3"/>
            </a:pPr>
            <a:r>
              <a:rPr lang="en-CA" sz="2400" b="0" dirty="0">
                <a:latin typeface="Arial" panose="020B0604020202020204" pitchFamily="34" charset="0"/>
                <a:cs typeface="Arial" panose="020B0604020202020204" pitchFamily="34" charset="0"/>
              </a:rPr>
              <a:t>OEB – Red-Tape Reductions / LDC Efficiencies and Rates</a:t>
            </a:r>
          </a:p>
        </p:txBody>
      </p:sp>
      <p:sp>
        <p:nvSpPr>
          <p:cNvPr id="5" name="Content Placeholder 4"/>
          <p:cNvSpPr>
            <a:spLocks noGrp="1"/>
          </p:cNvSpPr>
          <p:nvPr>
            <p:ph idx="1"/>
          </p:nvPr>
        </p:nvSpPr>
        <p:spPr>
          <a:xfrm>
            <a:off x="457200" y="1219200"/>
            <a:ext cx="8280000" cy="5234136"/>
          </a:xfrm>
        </p:spPr>
        <p:txBody>
          <a:bodyPr>
            <a:normAutofit fontScale="97500"/>
          </a:bodyPr>
          <a:lstStyle/>
          <a:p>
            <a:pPr marL="0" indent="0">
              <a:spcBef>
                <a:spcPts val="600"/>
              </a:spcBef>
              <a:spcAft>
                <a:spcPts val="600"/>
              </a:spcAft>
              <a:buNone/>
            </a:pPr>
            <a:r>
              <a:rPr lang="en-CA" sz="1200" b="1" dirty="0" smtClean="0">
                <a:latin typeface="Arial" panose="020B0604020202020204" pitchFamily="34" charset="0"/>
                <a:cs typeface="Arial" panose="020B0604020202020204" pitchFamily="34" charset="0"/>
              </a:rPr>
              <a:t>Leveraging the OEB</a:t>
            </a:r>
          </a:p>
          <a:p>
            <a:pPr>
              <a:spcBef>
                <a:spcPts val="600"/>
              </a:spcBef>
              <a:spcAft>
                <a:spcPts val="600"/>
              </a:spcAft>
            </a:pPr>
            <a:r>
              <a:rPr lang="en-CA" sz="1200" dirty="0" smtClean="0">
                <a:latin typeface="Arial" panose="020B0604020202020204" pitchFamily="34" charset="0"/>
                <a:cs typeface="Arial" panose="020B0604020202020204" pitchFamily="34" charset="0"/>
              </a:rPr>
              <a:t>The </a:t>
            </a:r>
            <a:r>
              <a:rPr lang="en-CA" sz="1200" dirty="0">
                <a:latin typeface="Arial" panose="020B0604020202020204" pitchFamily="34" charset="0"/>
                <a:cs typeface="Arial" panose="020B0604020202020204" pitchFamily="34" charset="0"/>
              </a:rPr>
              <a:t>Ontario Energy Board (OEB) has a mandate to regulate the electricity distribution sector in the public interest, ensuring the financial viability of the sector while promoting reliable service to customers at just and reasonable rates. </a:t>
            </a:r>
          </a:p>
          <a:p>
            <a:pPr lvl="0">
              <a:spcBef>
                <a:spcPts val="600"/>
              </a:spcBef>
              <a:spcAft>
                <a:spcPts val="600"/>
              </a:spcAft>
            </a:pPr>
            <a:r>
              <a:rPr lang="en-CA" sz="1200" dirty="0" smtClean="0">
                <a:latin typeface="Arial" panose="020B0604020202020204" pitchFamily="34" charset="0"/>
                <a:cs typeface="Arial" panose="020B0604020202020204" pitchFamily="34" charset="0"/>
              </a:rPr>
              <a:t>T</a:t>
            </a:r>
            <a:r>
              <a:rPr lang="en-US" sz="1200" dirty="0">
                <a:latin typeface="Arial" panose="020B0604020202020204" pitchFamily="34" charset="0"/>
                <a:cs typeface="Arial" panose="020B0604020202020204" pitchFamily="34" charset="0"/>
              </a:rPr>
              <a:t>he OEB, through the Renewed Regulatory Framework for Energy (RRFE), has since 2012 attempted to move the distribution sector towards a performance/outcomes-based regulatory framework. </a:t>
            </a:r>
            <a:endParaRPr lang="en-US" sz="1200" dirty="0" smtClean="0">
              <a:latin typeface="Arial" panose="020B0604020202020204" pitchFamily="34" charset="0"/>
              <a:cs typeface="Arial" panose="020B0604020202020204" pitchFamily="34" charset="0"/>
            </a:endParaRPr>
          </a:p>
          <a:p>
            <a:pPr lvl="1">
              <a:spcBef>
                <a:spcPts val="600"/>
              </a:spcBef>
              <a:spcAft>
                <a:spcPts val="600"/>
              </a:spcAft>
              <a:buFont typeface="Arial" panose="020B0604020202020204" pitchFamily="34" charset="0"/>
              <a:buChar char="−"/>
            </a:pPr>
            <a:r>
              <a:rPr lang="en-US" sz="1100" dirty="0" smtClean="0">
                <a:latin typeface="Arial" panose="020B0604020202020204" pitchFamily="34" charset="0"/>
                <a:cs typeface="Arial" panose="020B0604020202020204" pitchFamily="34" charset="0"/>
              </a:rPr>
              <a:t>While </a:t>
            </a:r>
            <a:r>
              <a:rPr lang="en-US" sz="1100" dirty="0">
                <a:latin typeface="Arial" panose="020B0604020202020204" pitchFamily="34" charset="0"/>
                <a:cs typeface="Arial" panose="020B0604020202020204" pitchFamily="34" charset="0"/>
              </a:rPr>
              <a:t>new reporting requirements such as the LDC performance scorecard are positive developments, RRFE does not tie these system performance expectations to LDC financial performance</a:t>
            </a:r>
            <a:r>
              <a:rPr lang="en-US" sz="1100" dirty="0" smtClean="0">
                <a:latin typeface="Arial" panose="020B0604020202020204" pitchFamily="34" charset="0"/>
                <a:cs typeface="Arial" panose="020B0604020202020204" pitchFamily="34" charset="0"/>
              </a:rPr>
              <a:t>.</a:t>
            </a:r>
          </a:p>
          <a:p>
            <a:pPr lvl="0">
              <a:spcBef>
                <a:spcPts val="600"/>
              </a:spcBef>
              <a:spcAft>
                <a:spcPts val="600"/>
              </a:spcAft>
            </a:pPr>
            <a:r>
              <a:rPr lang="en-US" sz="1200" dirty="0">
                <a:latin typeface="Arial" panose="020B0604020202020204" pitchFamily="34" charset="0"/>
                <a:cs typeface="Arial" panose="020B0604020202020204" pitchFamily="34" charset="0"/>
              </a:rPr>
              <a:t>Performance-based options have the potential to indirectly incent consolidation (in a manner that returns benefits to consumers), improve customer experience, and potentially reduce </a:t>
            </a:r>
            <a:r>
              <a:rPr lang="en-US" sz="1200" dirty="0" smtClean="0">
                <a:latin typeface="Arial" panose="020B0604020202020204" pitchFamily="34" charset="0"/>
                <a:cs typeface="Arial" panose="020B0604020202020204" pitchFamily="34" charset="0"/>
              </a:rPr>
              <a:t>Return On Equity (ROE) </a:t>
            </a:r>
            <a:r>
              <a:rPr lang="en-US" sz="1200" dirty="0">
                <a:latin typeface="Arial" panose="020B0604020202020204" pitchFamily="34" charset="0"/>
                <a:cs typeface="Arial" panose="020B0604020202020204" pitchFamily="34" charset="0"/>
              </a:rPr>
              <a:t>in an equitable manner in the event performance expectations are not met.</a:t>
            </a:r>
            <a:endParaRPr lang="en-CA" sz="1200" dirty="0">
              <a:latin typeface="Arial" panose="020B0604020202020204" pitchFamily="34" charset="0"/>
              <a:cs typeface="Arial" panose="020B0604020202020204" pitchFamily="34" charset="0"/>
            </a:endParaRPr>
          </a:p>
          <a:p>
            <a:pPr lvl="0">
              <a:spcBef>
                <a:spcPts val="600"/>
              </a:spcBef>
              <a:spcAft>
                <a:spcPts val="600"/>
              </a:spcAft>
            </a:pPr>
            <a:r>
              <a:rPr lang="en-US" sz="1200" dirty="0">
                <a:latin typeface="Arial" panose="020B0604020202020204" pitchFamily="34" charset="0"/>
                <a:cs typeface="Arial" panose="020B0604020202020204" pitchFamily="34" charset="0"/>
              </a:rPr>
              <a:t>Encouraging shared partnerships on services between utilities will help reduce costs in the back end and encourage further innovation for small to medium sized utilities</a:t>
            </a:r>
            <a:r>
              <a:rPr lang="en-US" sz="1200" dirty="0" smtClean="0">
                <a:latin typeface="Arial" panose="020B0604020202020204" pitchFamily="34" charset="0"/>
                <a:cs typeface="Arial" panose="020B0604020202020204" pitchFamily="34" charset="0"/>
              </a:rPr>
              <a:t>.</a:t>
            </a:r>
            <a:endParaRPr lang="en-US" sz="1200" b="1" dirty="0" smtClean="0">
              <a:latin typeface="Arial" panose="020B0604020202020204" pitchFamily="34" charset="0"/>
              <a:cs typeface="Arial" panose="020B0604020202020204" pitchFamily="34" charset="0"/>
            </a:endParaRPr>
          </a:p>
          <a:p>
            <a:pPr marL="0" lvl="0" indent="0">
              <a:spcBef>
                <a:spcPts val="600"/>
              </a:spcBef>
              <a:spcAft>
                <a:spcPts val="600"/>
              </a:spcAft>
              <a:buNone/>
            </a:pPr>
            <a:r>
              <a:rPr lang="en-US" sz="1200" b="1" dirty="0" smtClean="0">
                <a:latin typeface="Arial" panose="020B0604020202020204" pitchFamily="34" charset="0"/>
                <a:cs typeface="Arial" panose="020B0604020202020204" pitchFamily="34" charset="0"/>
              </a:rPr>
              <a:t>Opportunities</a:t>
            </a:r>
          </a:p>
          <a:p>
            <a:pPr lvl="0">
              <a:spcBef>
                <a:spcPts val="600"/>
              </a:spcBef>
              <a:spcAft>
                <a:spcPts val="600"/>
              </a:spcAft>
            </a:pPr>
            <a:r>
              <a:rPr lang="en-CA" sz="1200" dirty="0" smtClean="0">
                <a:latin typeface="Arial" panose="020B0604020202020204" pitchFamily="34" charset="0"/>
                <a:cs typeface="Arial" panose="020B0604020202020204" pitchFamily="34" charset="0"/>
              </a:rPr>
              <a:t>ENERGY </a:t>
            </a:r>
            <a:r>
              <a:rPr lang="en-CA" sz="1200" dirty="0">
                <a:latin typeface="Arial" panose="020B0604020202020204" pitchFamily="34" charset="0"/>
                <a:cs typeface="Arial" panose="020B0604020202020204" pitchFamily="34" charset="0"/>
              </a:rPr>
              <a:t>could help promote or accelerate these efforts by asking the OEB </a:t>
            </a:r>
            <a:r>
              <a:rPr lang="en-US" altLang="en-US" sz="1200" dirty="0">
                <a:latin typeface="Arial" panose="020B0604020202020204" pitchFamily="34" charset="0"/>
                <a:cs typeface="Arial" panose="020B0604020202020204" pitchFamily="34" charset="0"/>
              </a:rPr>
              <a:t>to look at opportunities to further drive LDC efficiencies and </a:t>
            </a:r>
            <a:r>
              <a:rPr lang="en-US" altLang="en-US" sz="1200" dirty="0" smtClean="0">
                <a:latin typeface="Arial" panose="020B0604020202020204" pitchFamily="34" charset="0"/>
                <a:cs typeface="Arial" panose="020B0604020202020204" pitchFamily="34" charset="0"/>
              </a:rPr>
              <a:t>productivity.</a:t>
            </a:r>
          </a:p>
          <a:p>
            <a:pPr lvl="0">
              <a:spcBef>
                <a:spcPts val="600"/>
              </a:spcBef>
              <a:spcAft>
                <a:spcPts val="600"/>
              </a:spcAft>
            </a:pPr>
            <a:r>
              <a:rPr lang="en-US" altLang="en-US" sz="1200" dirty="0" smtClean="0">
                <a:latin typeface="Arial" panose="020B0604020202020204" pitchFamily="34" charset="0"/>
                <a:cs typeface="Arial" panose="020B0604020202020204" pitchFamily="34" charset="0"/>
              </a:rPr>
              <a:t>In parallel, the OEB could be instructed to review business cases behind its own regulatory requirements to reduce “red tape” and eliminate costs that LDCs indicate are creating pressures on operating expenses.</a:t>
            </a:r>
          </a:p>
          <a:p>
            <a:pPr lvl="0">
              <a:spcBef>
                <a:spcPts val="600"/>
              </a:spcBef>
              <a:spcAft>
                <a:spcPts val="600"/>
              </a:spcAft>
            </a:pPr>
            <a:r>
              <a:rPr lang="en-US" altLang="en-US" sz="1200" dirty="0" smtClean="0">
                <a:latin typeface="Arial" panose="020B0604020202020204" pitchFamily="34" charset="0"/>
                <a:cs typeface="Arial" panose="020B0604020202020204" pitchFamily="34" charset="0"/>
              </a:rPr>
              <a:t>This </a:t>
            </a:r>
            <a:r>
              <a:rPr lang="en-US" altLang="en-US" sz="1200" dirty="0">
                <a:latin typeface="Arial" panose="020B0604020202020204" pitchFamily="34" charset="0"/>
                <a:cs typeface="Arial" panose="020B0604020202020204" pitchFamily="34" charset="0"/>
              </a:rPr>
              <a:t>could be done through the Minister's letter, the </a:t>
            </a:r>
            <a:r>
              <a:rPr lang="en-CA" sz="1200" dirty="0">
                <a:latin typeface="Arial" panose="020B0604020202020204" pitchFamily="34" charset="0"/>
                <a:cs typeface="Arial" panose="020B0604020202020204" pitchFamily="34" charset="0"/>
              </a:rPr>
              <a:t>LTEP Implementation Directive, s. 35 of the </a:t>
            </a:r>
            <a:r>
              <a:rPr lang="en-CA" sz="1200" i="1" dirty="0">
                <a:latin typeface="Arial" panose="020B0604020202020204" pitchFamily="34" charset="0"/>
                <a:cs typeface="Arial" panose="020B0604020202020204" pitchFamily="34" charset="0"/>
              </a:rPr>
              <a:t>Ontario Energy Board Act, 1998</a:t>
            </a:r>
            <a:r>
              <a:rPr lang="en-CA" sz="1200" dirty="0">
                <a:latin typeface="Arial" panose="020B0604020202020204" pitchFamily="34" charset="0"/>
                <a:cs typeface="Arial" panose="020B0604020202020204" pitchFamily="34" charset="0"/>
              </a:rPr>
              <a:t>, and/or the 2017 Mandate Letter and other agency business planning processes</a:t>
            </a:r>
            <a:r>
              <a:rPr lang="en-CA" sz="1200" dirty="0" smtClean="0">
                <a:latin typeface="Arial" panose="020B0604020202020204" pitchFamily="34" charset="0"/>
                <a:cs typeface="Arial" panose="020B0604020202020204" pitchFamily="34" charset="0"/>
              </a:rPr>
              <a:t>.</a:t>
            </a:r>
            <a:endParaRPr lang="en-CA" sz="1200" dirty="0">
              <a:latin typeface="Arial" panose="020B0604020202020204" pitchFamily="34" charset="0"/>
              <a:cs typeface="Arial" panose="020B0604020202020204" pitchFamily="34" charset="0"/>
            </a:endParaRPr>
          </a:p>
          <a:p>
            <a:pPr lvl="0"/>
            <a:endParaRPr lang="en-CA" sz="1200" dirty="0">
              <a:latin typeface="Arial" panose="020B0604020202020204" pitchFamily="34" charset="0"/>
              <a:cs typeface="Arial" panose="020B0604020202020204" pitchFamily="34" charset="0"/>
            </a:endParaRPr>
          </a:p>
          <a:p>
            <a:pPr lvl="0"/>
            <a:endParaRPr lang="en-CA" sz="1200" dirty="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8468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en-US" sz="2400" b="0" dirty="0" smtClean="0">
                <a:latin typeface="Arial" panose="020B0604020202020204" pitchFamily="34" charset="0"/>
                <a:cs typeface="Arial" panose="020B0604020202020204" pitchFamily="34" charset="0"/>
              </a:rPr>
              <a:t>3. </a:t>
            </a:r>
            <a:r>
              <a:rPr lang="en-CA" sz="2400" b="0" dirty="0">
                <a:latin typeface="Arial" panose="020B0604020202020204" pitchFamily="34" charset="0"/>
                <a:cs typeface="Arial" panose="020B0604020202020204" pitchFamily="34" charset="0"/>
              </a:rPr>
              <a:t>OEB – </a:t>
            </a:r>
            <a:r>
              <a:rPr lang="en-CA" sz="2400" b="0" dirty="0" smtClean="0">
                <a:latin typeface="Arial" panose="020B0604020202020204" pitchFamily="34" charset="0"/>
                <a:cs typeface="Arial" panose="020B0604020202020204" pitchFamily="34" charset="0"/>
              </a:rPr>
              <a:t>LDC </a:t>
            </a:r>
            <a:r>
              <a:rPr lang="en-CA" sz="2400" b="0" dirty="0">
                <a:latin typeface="Arial" panose="020B0604020202020204" pitchFamily="34" charset="0"/>
                <a:cs typeface="Arial" panose="020B0604020202020204" pitchFamily="34" charset="0"/>
              </a:rPr>
              <a:t>Efficiencies and </a:t>
            </a:r>
            <a:r>
              <a:rPr lang="en-CA" sz="2400" b="0" dirty="0" smtClean="0">
                <a:latin typeface="Arial" panose="020B0604020202020204" pitchFamily="34" charset="0"/>
                <a:cs typeface="Arial" panose="020B0604020202020204" pitchFamily="34" charset="0"/>
              </a:rPr>
              <a:t>Rates (Performance Incentives) (cont’d)</a:t>
            </a:r>
            <a:endParaRPr lang="en-CA" sz="2400" b="0" dirty="0">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413278" y="1219200"/>
            <a:ext cx="8407193" cy="5097376"/>
          </a:xfrm>
        </p:spPr>
        <p:txBody>
          <a:bodyPr>
            <a:normAutofit fontScale="77500" lnSpcReduction="20000"/>
          </a:bodyPr>
          <a:lstStyle/>
          <a:p>
            <a:pPr marL="0" lvl="0" indent="0">
              <a:spcBef>
                <a:spcPts val="600"/>
              </a:spcBef>
              <a:spcAft>
                <a:spcPts val="600"/>
              </a:spcAft>
              <a:buNone/>
            </a:pPr>
            <a:r>
              <a:rPr lang="en-CA" b="1" u="sng" dirty="0" smtClean="0">
                <a:latin typeface="Arial" panose="020B0604020202020204" pitchFamily="34" charset="0"/>
                <a:cs typeface="Arial" panose="020B0604020202020204" pitchFamily="34" charset="0"/>
              </a:rPr>
              <a:t>Considerations</a:t>
            </a:r>
          </a:p>
          <a:p>
            <a:pPr marL="0" lvl="0" indent="0">
              <a:spcBef>
                <a:spcPts val="600"/>
              </a:spcBef>
              <a:spcAft>
                <a:spcPts val="600"/>
              </a:spcAft>
              <a:buNone/>
            </a:pPr>
            <a:r>
              <a:rPr lang="en-CA" i="1" dirty="0" smtClean="0">
                <a:latin typeface="Arial" panose="020B0604020202020204" pitchFamily="34" charset="0"/>
                <a:cs typeface="Arial" panose="020B0604020202020204" pitchFamily="34" charset="0"/>
              </a:rPr>
              <a:t>Sector:</a:t>
            </a:r>
          </a:p>
          <a:p>
            <a:pPr lvl="0">
              <a:spcBef>
                <a:spcPts val="600"/>
              </a:spcBef>
              <a:spcAft>
                <a:spcPts val="600"/>
              </a:spcAft>
            </a:pPr>
            <a:r>
              <a:rPr lang="en-CA" dirty="0" smtClean="0">
                <a:latin typeface="Arial" panose="020B0604020202020204" pitchFamily="34" charset="0"/>
                <a:cs typeface="Arial" panose="020B0604020202020204" pitchFamily="34" charset="0"/>
              </a:rPr>
              <a:t>Exact bill reduction levels are unknown, but real OM&amp;A and some capital cost avoidance can reasonably be expected.</a:t>
            </a:r>
          </a:p>
          <a:p>
            <a:pPr lvl="0">
              <a:spcBef>
                <a:spcPts val="600"/>
              </a:spcBef>
              <a:spcAft>
                <a:spcPts val="600"/>
              </a:spcAft>
            </a:pPr>
            <a:r>
              <a:rPr lang="en-CA" dirty="0" smtClean="0">
                <a:latin typeface="Arial" panose="020B0604020202020204" pitchFamily="34" charset="0"/>
                <a:cs typeface="Arial" panose="020B0604020202020204" pitchFamily="34" charset="0"/>
              </a:rPr>
              <a:t>Could indirectly incent consolidation if LDCs feel they are unable to adequately manage their assets in light of tightening requirements.</a:t>
            </a:r>
          </a:p>
          <a:p>
            <a:pPr lvl="0">
              <a:spcBef>
                <a:spcPts val="600"/>
              </a:spcBef>
              <a:spcAft>
                <a:spcPts val="600"/>
              </a:spcAft>
            </a:pPr>
            <a:r>
              <a:rPr lang="en-CA" dirty="0" smtClean="0">
                <a:latin typeface="Arial" panose="020B0604020202020204" pitchFamily="34" charset="0"/>
                <a:cs typeface="Arial" panose="020B0604020202020204" pitchFamily="34" charset="0"/>
              </a:rPr>
              <a:t>Any initiatives that have a direct impact on LDC profitability could affect the value of Hydro One.</a:t>
            </a:r>
          </a:p>
          <a:p>
            <a:pPr lvl="0">
              <a:spcBef>
                <a:spcPts val="600"/>
              </a:spcBef>
              <a:spcAft>
                <a:spcPts val="600"/>
              </a:spcAft>
            </a:pPr>
            <a:r>
              <a:rPr lang="en-CA" dirty="0" smtClean="0">
                <a:latin typeface="Arial" panose="020B0604020202020204" pitchFamily="34" charset="0"/>
                <a:cs typeface="Arial" panose="020B0604020202020204" pitchFamily="34" charset="0"/>
              </a:rPr>
              <a:t>There is a tension between requiring productivity enhancements and creating firm performance standards.  LDCs have to invest to maintain system levels, but also finding cost efficiencies, which is an incentive for innovation. The Ministry and the OEB may have to also explore reducing regulatory burden/barriers on LDCs so they have the tools available to satisfy new performance expectations.</a:t>
            </a:r>
          </a:p>
          <a:p>
            <a:pPr marL="0" lvl="0" indent="0">
              <a:spcBef>
                <a:spcPts val="600"/>
              </a:spcBef>
              <a:spcAft>
                <a:spcPts val="600"/>
              </a:spcAft>
              <a:buNone/>
            </a:pPr>
            <a:r>
              <a:rPr lang="en-CA" i="1" dirty="0" smtClean="0">
                <a:latin typeface="Arial" panose="020B0604020202020204" pitchFamily="34" charset="0"/>
                <a:cs typeface="Arial" panose="020B0604020202020204" pitchFamily="34" charset="0"/>
              </a:rPr>
              <a:t>Regulatory:</a:t>
            </a:r>
          </a:p>
          <a:p>
            <a:pPr lvl="0">
              <a:spcBef>
                <a:spcPts val="600"/>
              </a:spcBef>
              <a:spcAft>
                <a:spcPts val="600"/>
              </a:spcAft>
            </a:pPr>
            <a:r>
              <a:rPr lang="en-CA" dirty="0" smtClean="0">
                <a:latin typeface="Arial" panose="020B0604020202020204" pitchFamily="34" charset="0"/>
                <a:cs typeface="Arial" panose="020B0604020202020204" pitchFamily="34" charset="0"/>
              </a:rPr>
              <a:t>The OEB is the electricity distribution sector’s independent regulator and as such is responsible for establishing rate-setting mechanisms in line with its statutory objectives.</a:t>
            </a:r>
          </a:p>
          <a:p>
            <a:pPr lvl="1">
              <a:spcBef>
                <a:spcPts val="600"/>
              </a:spcBef>
              <a:spcAft>
                <a:spcPts val="600"/>
              </a:spcAft>
              <a:buFont typeface="Arial" panose="020B0604020202020204" pitchFamily="34" charset="0"/>
              <a:buChar char="−"/>
            </a:pPr>
            <a:r>
              <a:rPr lang="en-CA" sz="1400" dirty="0" smtClean="0">
                <a:latin typeface="Arial" panose="020B0604020202020204" pitchFamily="34" charset="0"/>
                <a:cs typeface="Arial" panose="020B0604020202020204" pitchFamily="34" charset="0"/>
              </a:rPr>
              <a:t>The Ministry would engage with OEB to align on approach, and provide only high-level direction so as to respect OEB’s role in determining implementation specifics.</a:t>
            </a:r>
          </a:p>
          <a:p>
            <a:pPr lvl="1">
              <a:spcBef>
                <a:spcPts val="600"/>
              </a:spcBef>
              <a:spcAft>
                <a:spcPts val="600"/>
              </a:spcAft>
              <a:buFont typeface="Arial" panose="020B0604020202020204" pitchFamily="34" charset="0"/>
              <a:buChar char="−"/>
            </a:pPr>
            <a:r>
              <a:rPr lang="en-CA" sz="1400" dirty="0" smtClean="0">
                <a:latin typeface="Arial" panose="020B0604020202020204" pitchFamily="34" charset="0"/>
                <a:cs typeface="Arial" panose="020B0604020202020204" pitchFamily="34" charset="0"/>
              </a:rPr>
              <a:t>The OEB would likely need to conduct policy hearings and stakeholder consultations on these initiatives, though Ministry could request new rules be in place for next major LDC rate cycle.</a:t>
            </a:r>
          </a:p>
          <a:p>
            <a:pPr lvl="0">
              <a:spcBef>
                <a:spcPts val="600"/>
              </a:spcBef>
              <a:spcAft>
                <a:spcPts val="600"/>
              </a:spcAft>
            </a:pPr>
            <a:r>
              <a:rPr lang="en-CA" dirty="0" smtClean="0">
                <a:latin typeface="Arial" panose="020B0604020202020204" pitchFamily="34" charset="0"/>
                <a:cs typeface="Arial" panose="020B0604020202020204" pitchFamily="34" charset="0"/>
              </a:rPr>
              <a:t>LDCs are resistant to peer comparison for a variety of historical and service territory issues. OEB econometric analysis has generally supported limiting peer comparisons. As comparisons would be an important component of benchmarking performance standards, the Ministry may experience sector pushback.</a:t>
            </a:r>
          </a:p>
          <a:p>
            <a:pPr lvl="0">
              <a:spcBef>
                <a:spcPts val="600"/>
              </a:spcBef>
              <a:spcAft>
                <a:spcPts val="600"/>
              </a:spcAft>
            </a:pPr>
            <a:r>
              <a:rPr lang="en-CA" dirty="0" smtClean="0">
                <a:latin typeface="Arial" panose="020B0604020202020204" pitchFamily="34" charset="0"/>
                <a:cs typeface="Arial" panose="020B0604020202020204" pitchFamily="34" charset="0"/>
              </a:rPr>
              <a:t>Updating rate-setting mechanisms and regulatory processes could create regulatory uncertainty and limit LDC activity. The OEB has revised its processes multiple times over the past 15 years.</a:t>
            </a:r>
            <a:endParaRPr lang="en-CA"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82985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507288" cy="720080"/>
          </a:xfrm>
        </p:spPr>
        <p:txBody>
          <a:bodyPr>
            <a:noAutofit/>
          </a:bodyPr>
          <a:lstStyle/>
          <a:p>
            <a:r>
              <a:rPr lang="en-CA" sz="2400" b="0" dirty="0" smtClean="0">
                <a:latin typeface="Arial" pitchFamily="34" charset="0"/>
                <a:cs typeface="Arial" pitchFamily="34" charset="0"/>
              </a:rPr>
              <a:t>4.  OPG –</a:t>
            </a:r>
            <a:r>
              <a:rPr lang="en-CA" sz="2400" b="0" dirty="0">
                <a:latin typeface="Arial" pitchFamily="34" charset="0"/>
                <a:cs typeface="Arial" pitchFamily="34" charset="0"/>
              </a:rPr>
              <a:t> </a:t>
            </a:r>
            <a:r>
              <a:rPr lang="en-CA" sz="2400" b="0" dirty="0" smtClean="0">
                <a:latin typeface="Arial" pitchFamily="34" charset="0"/>
                <a:cs typeface="Arial" pitchFamily="34" charset="0"/>
              </a:rPr>
              <a:t>Operational Efficiencies</a:t>
            </a:r>
            <a:endParaRPr lang="en-CA" b="0" dirty="0">
              <a:latin typeface="Arial" pitchFamily="34" charset="0"/>
              <a:cs typeface="Arial" pitchFamily="34" charset="0"/>
            </a:endParaRPr>
          </a:p>
        </p:txBody>
      </p:sp>
      <p:sp>
        <p:nvSpPr>
          <p:cNvPr id="3" name="Content Placeholder 2"/>
          <p:cNvSpPr>
            <a:spLocks noGrp="1"/>
          </p:cNvSpPr>
          <p:nvPr>
            <p:ph idx="1"/>
          </p:nvPr>
        </p:nvSpPr>
        <p:spPr>
          <a:xfrm>
            <a:off x="603058" y="1196752"/>
            <a:ext cx="8507288" cy="5070544"/>
          </a:xfrm>
        </p:spPr>
        <p:txBody>
          <a:bodyPr>
            <a:noAutofit/>
          </a:bodyPr>
          <a:lstStyle/>
          <a:p>
            <a:pPr>
              <a:spcAft>
                <a:spcPts val="400"/>
              </a:spcAft>
            </a:pPr>
            <a:r>
              <a:rPr lang="en-US" sz="1100" dirty="0" smtClean="0">
                <a:latin typeface="Arial" panose="020B0604020202020204" pitchFamily="34" charset="0"/>
                <a:cs typeface="Arial" panose="020B0604020202020204" pitchFamily="34" charset="0"/>
              </a:rPr>
              <a:t>Provide expectation that OPG meet more aggressive cost targets, improving efficiency by ~$3/Megawatt hour (</a:t>
            </a:r>
            <a:r>
              <a:rPr lang="en-US" sz="1100" dirty="0" err="1" smtClean="0">
                <a:latin typeface="Arial" panose="020B0604020202020204" pitchFamily="34" charset="0"/>
                <a:cs typeface="Arial" panose="020B0604020202020204" pitchFamily="34" charset="0"/>
              </a:rPr>
              <a:t>MWh</a:t>
            </a:r>
            <a:r>
              <a:rPr lang="en-US" sz="1100" dirty="0" smtClean="0">
                <a:latin typeface="Arial" panose="020B0604020202020204" pitchFamily="34" charset="0"/>
                <a:cs typeface="Arial" panose="020B0604020202020204" pitchFamily="34" charset="0"/>
              </a:rPr>
              <a:t>).</a:t>
            </a:r>
            <a:endParaRPr lang="en-CA" sz="1050" b="1" u="sng" dirty="0" smtClean="0">
              <a:latin typeface="Arial" panose="020B0604020202020204" pitchFamily="34" charset="0"/>
              <a:cs typeface="Arial" panose="020B0604020202020204" pitchFamily="34" charset="0"/>
            </a:endParaRPr>
          </a:p>
          <a:p>
            <a:pPr marL="0" indent="0">
              <a:spcAft>
                <a:spcPts val="400"/>
              </a:spcAft>
              <a:buNone/>
            </a:pPr>
            <a:r>
              <a:rPr lang="en-CA" sz="1100" b="1" u="sng" dirty="0" smtClean="0">
                <a:latin typeface="Arial" panose="020B0604020202020204" pitchFamily="34" charset="0"/>
                <a:cs typeface="Arial" panose="020B0604020202020204" pitchFamily="34" charset="0"/>
              </a:rPr>
              <a:t>Considerations</a:t>
            </a:r>
            <a:endParaRPr lang="en-CA" sz="1100" b="1" u="sng" dirty="0">
              <a:latin typeface="Arial" panose="020B0604020202020204" pitchFamily="34" charset="0"/>
              <a:cs typeface="Arial" panose="020B0604020202020204" pitchFamily="34" charset="0"/>
            </a:endParaRPr>
          </a:p>
          <a:p>
            <a:pPr>
              <a:spcAft>
                <a:spcPts val="400"/>
              </a:spcAft>
            </a:pPr>
            <a:r>
              <a:rPr lang="en-US" sz="1100" dirty="0" smtClean="0">
                <a:latin typeface="Arial" panose="020B0604020202020204" pitchFamily="34" charset="0"/>
                <a:cs typeface="Arial" panose="020B0604020202020204" pitchFamily="34" charset="0"/>
              </a:rPr>
              <a:t>OPG recently submitted its 2017-19 business plan to the Province for concurrence.  That plan includes the following:</a:t>
            </a:r>
          </a:p>
          <a:p>
            <a:pPr lvl="1">
              <a:spcAft>
                <a:spcPts val="400"/>
              </a:spcAft>
              <a:buFont typeface="Arial" pitchFamily="34" charset="0"/>
              <a:buChar char="−"/>
            </a:pPr>
            <a:r>
              <a:rPr lang="en-US" sz="1000" dirty="0" smtClean="0">
                <a:latin typeface="Arial" panose="020B0604020202020204" pitchFamily="34" charset="0"/>
                <a:cs typeface="Arial" panose="020B0604020202020204" pitchFamily="34" charset="0"/>
              </a:rPr>
              <a:t>Enterprise total generating cost increasing from $48/</a:t>
            </a:r>
            <a:r>
              <a:rPr lang="en-US" sz="1000" dirty="0" err="1" smtClean="0">
                <a:latin typeface="Arial" panose="020B0604020202020204" pitchFamily="34" charset="0"/>
                <a:cs typeface="Arial" panose="020B0604020202020204" pitchFamily="34" charset="0"/>
              </a:rPr>
              <a:t>MWh</a:t>
            </a:r>
            <a:r>
              <a:rPr lang="en-US" sz="1000" dirty="0" smtClean="0">
                <a:latin typeface="Arial" panose="020B0604020202020204" pitchFamily="34" charset="0"/>
                <a:cs typeface="Arial" panose="020B0604020202020204" pitchFamily="34" charset="0"/>
              </a:rPr>
              <a:t> in 2016 to an average of $55/</a:t>
            </a:r>
            <a:r>
              <a:rPr lang="en-US" sz="1000" dirty="0" err="1" smtClean="0">
                <a:latin typeface="Arial" panose="020B0604020202020204" pitchFamily="34" charset="0"/>
                <a:cs typeface="Arial" panose="020B0604020202020204" pitchFamily="34" charset="0"/>
              </a:rPr>
              <a:t>MWh</a:t>
            </a:r>
            <a:r>
              <a:rPr lang="en-US" sz="1000" dirty="0" smtClean="0">
                <a:latin typeface="Arial" panose="020B0604020202020204" pitchFamily="34" charset="0"/>
                <a:cs typeface="Arial" panose="020B0604020202020204" pitchFamily="34" charset="0"/>
              </a:rPr>
              <a:t> over the plan period.</a:t>
            </a:r>
          </a:p>
          <a:p>
            <a:pPr lvl="1">
              <a:spcAft>
                <a:spcPts val="400"/>
              </a:spcAft>
              <a:buFont typeface="Arial" pitchFamily="34" charset="0"/>
              <a:buChar char="−"/>
            </a:pPr>
            <a:r>
              <a:rPr lang="en-US" sz="1000" dirty="0" smtClean="0">
                <a:latin typeface="Arial" panose="020B0604020202020204" pitchFamily="34" charset="0"/>
                <a:cs typeface="Arial" panose="020B0604020202020204" pitchFamily="34" charset="0"/>
              </a:rPr>
              <a:t>An average residential monthly bill increases of $1.05/month annually from 2017-2021.</a:t>
            </a:r>
          </a:p>
          <a:p>
            <a:pPr>
              <a:spcAft>
                <a:spcPts val="400"/>
              </a:spcAft>
            </a:pPr>
            <a:r>
              <a:rPr lang="en-US" sz="1100" dirty="0" smtClean="0">
                <a:latin typeface="Arial" panose="020B0604020202020204" pitchFamily="34" charset="0"/>
                <a:cs typeface="Arial" panose="020B0604020202020204" pitchFamily="34" charset="0"/>
              </a:rPr>
              <a:t>Much of this increase is due to the Darlington refurbishment project, which increases costs and reduces OPG’s generation over the planning period.</a:t>
            </a:r>
          </a:p>
          <a:p>
            <a:pPr>
              <a:spcAft>
                <a:spcPts val="400"/>
              </a:spcAft>
            </a:pPr>
            <a:r>
              <a:rPr lang="en-US" sz="1100" dirty="0" smtClean="0">
                <a:latin typeface="Arial" panose="020B0604020202020204" pitchFamily="34" charset="0"/>
                <a:cs typeface="Arial" panose="020B0604020202020204" pitchFamily="34" charset="0"/>
              </a:rPr>
              <a:t>OPG has also shared its stretch targets for total cost of generation, which average $52/</a:t>
            </a:r>
            <a:r>
              <a:rPr lang="en-US" sz="1100" dirty="0" err="1" smtClean="0">
                <a:latin typeface="Arial" panose="020B0604020202020204" pitchFamily="34" charset="0"/>
                <a:cs typeface="Arial" panose="020B0604020202020204" pitchFamily="34" charset="0"/>
              </a:rPr>
              <a:t>MWh</a:t>
            </a:r>
            <a:r>
              <a:rPr lang="en-US" sz="1100" dirty="0" smtClean="0">
                <a:latin typeface="Arial" panose="020B0604020202020204" pitchFamily="34" charset="0"/>
                <a:cs typeface="Arial" panose="020B0604020202020204" pitchFamily="34" charset="0"/>
              </a:rPr>
              <a:t> over the 2017-19 plan, a ~$3/</a:t>
            </a:r>
            <a:r>
              <a:rPr lang="en-US" sz="1100" dirty="0" err="1" smtClean="0">
                <a:latin typeface="Arial" panose="020B0604020202020204" pitchFamily="34" charset="0"/>
                <a:cs typeface="Arial" panose="020B0604020202020204" pitchFamily="34" charset="0"/>
              </a:rPr>
              <a:t>MWh</a:t>
            </a:r>
            <a:r>
              <a:rPr lang="en-US" sz="1100" dirty="0" smtClean="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reduction (5-6%) relative </a:t>
            </a:r>
            <a:r>
              <a:rPr lang="en-US" sz="1100" dirty="0" smtClean="0">
                <a:latin typeface="Arial" panose="020B0604020202020204" pitchFamily="34" charset="0"/>
                <a:cs typeface="Arial" panose="020B0604020202020204" pitchFamily="34" charset="0"/>
              </a:rPr>
              <a:t>to its $55/</a:t>
            </a:r>
            <a:r>
              <a:rPr lang="en-US" sz="1100" dirty="0" err="1" smtClean="0">
                <a:latin typeface="Arial" panose="020B0604020202020204" pitchFamily="34" charset="0"/>
                <a:cs typeface="Arial" panose="020B0604020202020204" pitchFamily="34" charset="0"/>
              </a:rPr>
              <a:t>MWh</a:t>
            </a:r>
            <a:r>
              <a:rPr lang="en-US" sz="1100" dirty="0" smtClean="0">
                <a:latin typeface="Arial" panose="020B0604020202020204" pitchFamily="34" charset="0"/>
                <a:cs typeface="Arial" panose="020B0604020202020204" pitchFamily="34" charset="0"/>
              </a:rPr>
              <a:t> business plan targets. </a:t>
            </a:r>
          </a:p>
          <a:p>
            <a:pPr>
              <a:spcAft>
                <a:spcPts val="400"/>
              </a:spcAft>
            </a:pPr>
            <a:r>
              <a:rPr lang="en-US" sz="1100" dirty="0" smtClean="0">
                <a:latin typeface="Arial" panose="020B0604020202020204" pitchFamily="34" charset="0"/>
                <a:cs typeface="Arial" panose="020B0604020202020204" pitchFamily="34" charset="0"/>
              </a:rPr>
              <a:t>The Province could provide instructions to OPG to focus on its stretch target as part of the Minister’s Concurrence letter.  This is a public document that OEB would likely review and incorporate as part of OPG’s current rate application.</a:t>
            </a:r>
          </a:p>
          <a:p>
            <a:pPr>
              <a:spcAft>
                <a:spcPts val="400"/>
              </a:spcAft>
            </a:pPr>
            <a:r>
              <a:rPr lang="en-US" sz="1100" dirty="0" smtClean="0">
                <a:latin typeface="Arial" panose="020B0604020202020204" pitchFamily="34" charset="0"/>
                <a:cs typeface="Arial" panose="020B0604020202020204" pitchFamily="34" charset="0"/>
              </a:rPr>
              <a:t>Consistent with regulations under the </a:t>
            </a:r>
            <a:r>
              <a:rPr lang="en-US" sz="1100" i="1" dirty="0" smtClean="0">
                <a:latin typeface="Arial" panose="020B0604020202020204" pitchFamily="34" charset="0"/>
                <a:cs typeface="Arial" panose="020B0604020202020204" pitchFamily="34" charset="0"/>
              </a:rPr>
              <a:t>Ontario Energy Board Act</a:t>
            </a:r>
            <a:r>
              <a:rPr lang="en-US" sz="1100" dirty="0" smtClean="0">
                <a:latin typeface="Arial" panose="020B0604020202020204" pitchFamily="34" charset="0"/>
                <a:cs typeface="Arial" panose="020B0604020202020204" pitchFamily="34" charset="0"/>
              </a:rPr>
              <a:t>, OPG is seeking smoothed rates for nuclear as part of its 2017-2021 rate application.  </a:t>
            </a:r>
          </a:p>
          <a:p>
            <a:pPr lvl="1">
              <a:spcAft>
                <a:spcPts val="400"/>
              </a:spcAft>
              <a:buFont typeface="Arial" pitchFamily="34" charset="0"/>
              <a:buChar char="−"/>
            </a:pPr>
            <a:r>
              <a:rPr lang="en-US" sz="1000" dirty="0" smtClean="0">
                <a:latin typeface="Arial" pitchFamily="34" charset="0"/>
                <a:cs typeface="Arial" pitchFamily="34" charset="0"/>
              </a:rPr>
              <a:t>As a result, the benefit to ratepayers of reducing generation costs is uncertain.  </a:t>
            </a:r>
          </a:p>
          <a:p>
            <a:pPr lvl="1">
              <a:spcAft>
                <a:spcPts val="400"/>
              </a:spcAft>
              <a:buFont typeface="Arial" pitchFamily="34" charset="0"/>
              <a:buChar char="−"/>
            </a:pPr>
            <a:r>
              <a:rPr lang="en-US" sz="1000" dirty="0" smtClean="0">
                <a:latin typeface="Arial" pitchFamily="34" charset="0"/>
                <a:cs typeface="Arial" pitchFamily="34" charset="0"/>
              </a:rPr>
              <a:t>Given that the application extends beyond the business plan period, and to ensure OPG does not delay costs beyond the planning horizon, the Province may want to provide additional direction for out year expenditures.</a:t>
            </a:r>
          </a:p>
          <a:p>
            <a:pPr>
              <a:spcAft>
                <a:spcPts val="400"/>
              </a:spcAft>
            </a:pPr>
            <a:r>
              <a:rPr lang="en-US" sz="1100" dirty="0" smtClean="0">
                <a:latin typeface="Arial" pitchFamily="34" charset="0"/>
                <a:cs typeface="Arial" pitchFamily="34" charset="0"/>
              </a:rPr>
              <a:t>If OPG is unable to meet more aggressive cost targets, this could impact net income, and the Province’s fiscal plan.</a:t>
            </a:r>
          </a:p>
          <a:p>
            <a:pPr lvl="1">
              <a:spcAft>
                <a:spcPts val="400"/>
              </a:spcAft>
              <a:buFont typeface="Arial" pitchFamily="34" charset="0"/>
              <a:buChar char="−"/>
            </a:pPr>
            <a:r>
              <a:rPr lang="en-US" sz="1000" dirty="0" smtClean="0">
                <a:latin typeface="Arial" pitchFamily="34" charset="0"/>
                <a:cs typeface="Arial" pitchFamily="34" charset="0"/>
              </a:rPr>
              <a:t>The total cost of $3/</a:t>
            </a:r>
            <a:r>
              <a:rPr lang="en-US" sz="1000" dirty="0" err="1" smtClean="0">
                <a:latin typeface="Arial" pitchFamily="34" charset="0"/>
                <a:cs typeface="Arial" pitchFamily="34" charset="0"/>
              </a:rPr>
              <a:t>MWh</a:t>
            </a:r>
            <a:r>
              <a:rPr lang="en-US" sz="1000" dirty="0" smtClean="0">
                <a:latin typeface="Arial" pitchFamily="34" charset="0"/>
                <a:cs typeface="Arial" pitchFamily="34" charset="0"/>
              </a:rPr>
              <a:t> based on OPG’s forecast production of 74 </a:t>
            </a:r>
            <a:r>
              <a:rPr lang="en-US" sz="1000" dirty="0" err="1" smtClean="0">
                <a:latin typeface="Arial" pitchFamily="34" charset="0"/>
                <a:cs typeface="Arial" pitchFamily="34" charset="0"/>
              </a:rPr>
              <a:t>TWh</a:t>
            </a:r>
            <a:r>
              <a:rPr lang="en-US" sz="1000" dirty="0" smtClean="0">
                <a:latin typeface="Arial" pitchFamily="34" charset="0"/>
                <a:cs typeface="Arial" pitchFamily="34" charset="0"/>
              </a:rPr>
              <a:t>/</a:t>
            </a:r>
            <a:r>
              <a:rPr lang="en-US" sz="1000" dirty="0" err="1" smtClean="0">
                <a:latin typeface="Arial" pitchFamily="34" charset="0"/>
                <a:cs typeface="Arial" pitchFamily="34" charset="0"/>
              </a:rPr>
              <a:t>yr</a:t>
            </a:r>
            <a:r>
              <a:rPr lang="en-US" sz="1000" dirty="0" smtClean="0">
                <a:latin typeface="Arial" pitchFamily="34" charset="0"/>
                <a:cs typeface="Arial" pitchFamily="34" charset="0"/>
              </a:rPr>
              <a:t> is about $240 million per year. </a:t>
            </a:r>
          </a:p>
          <a:p>
            <a:pPr>
              <a:spcAft>
                <a:spcPts val="400"/>
              </a:spcAft>
            </a:pPr>
            <a:r>
              <a:rPr lang="en-US" sz="1100" dirty="0" smtClean="0">
                <a:latin typeface="Arial" pitchFamily="34" charset="0"/>
                <a:cs typeface="Arial" pitchFamily="34" charset="0"/>
              </a:rPr>
              <a:t>The Province could work with OPG to craft language in the concurrence letter in order to avoid setting unintended precedents for future rate application processes.</a:t>
            </a:r>
          </a:p>
        </p:txBody>
      </p:sp>
    </p:spTree>
    <p:extLst>
      <p:ext uri="{BB962C8B-B14F-4D97-AF65-F5344CB8AC3E}">
        <p14:creationId xmlns:p14="http://schemas.microsoft.com/office/powerpoint/2010/main" val="2381954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671736"/>
          </a:xfrm>
        </p:spPr>
        <p:txBody>
          <a:bodyPr>
            <a:normAutofit/>
          </a:bodyPr>
          <a:lstStyle/>
          <a:p>
            <a:r>
              <a:rPr lang="en-CA" sz="2400" b="0" dirty="0" smtClean="0">
                <a:latin typeface="Arial" panose="020B0604020202020204" pitchFamily="34" charset="0"/>
                <a:cs typeface="Arial" panose="020B0604020202020204" pitchFamily="34" charset="0"/>
              </a:rPr>
              <a:t>Options </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39552" y="1124744"/>
            <a:ext cx="8424016" cy="5184576"/>
          </a:xfrm>
        </p:spPr>
        <p:txBody>
          <a:bodyPr>
            <a:noAutofit/>
          </a:bodyPr>
          <a:lstStyle/>
          <a:p>
            <a:r>
              <a:rPr lang="en-CA" dirty="0" smtClean="0">
                <a:latin typeface="Arial" pitchFamily="34" charset="0"/>
                <a:cs typeface="Arial" pitchFamily="34" charset="0"/>
              </a:rPr>
              <a:t>In recognition of the costs borne by ratepayers related to decarbonizing </a:t>
            </a:r>
            <a:r>
              <a:rPr lang="en-CA" dirty="0">
                <a:latin typeface="Arial" panose="020B0604020202020204" pitchFamily="34" charset="0"/>
                <a:cs typeface="Arial" panose="020B0604020202020204" pitchFamily="34" charset="0"/>
              </a:rPr>
              <a:t>and </a:t>
            </a:r>
            <a:r>
              <a:rPr lang="en-CA" dirty="0" smtClean="0">
                <a:latin typeface="Arial" panose="020B0604020202020204" pitchFamily="34" charset="0"/>
                <a:cs typeface="Arial" panose="020B0604020202020204" pitchFamily="34" charset="0"/>
              </a:rPr>
              <a:t>modernizing </a:t>
            </a:r>
            <a:r>
              <a:rPr lang="en-CA" dirty="0">
                <a:latin typeface="Arial" panose="020B0604020202020204" pitchFamily="34" charset="0"/>
                <a:cs typeface="Arial" panose="020B0604020202020204" pitchFamily="34" charset="0"/>
              </a:rPr>
              <a:t>the province’s electricity </a:t>
            </a:r>
            <a:r>
              <a:rPr lang="en-CA" dirty="0" smtClean="0">
                <a:latin typeface="Arial" pitchFamily="34" charset="0"/>
                <a:cs typeface="Arial" pitchFamily="34" charset="0"/>
              </a:rPr>
              <a:t>sector, options for further rate mitigation include:</a:t>
            </a:r>
          </a:p>
          <a:p>
            <a:pPr marL="0" indent="0">
              <a:buNone/>
            </a:pPr>
            <a:endParaRPr lang="en-CA" sz="900" dirty="0">
              <a:latin typeface="Arial" pitchFamily="34" charset="0"/>
              <a:cs typeface="Arial" pitchFamily="34" charset="0"/>
            </a:endParaRPr>
          </a:p>
          <a:p>
            <a:pPr marL="800100" lvl="1" indent="-342900">
              <a:buFont typeface="+mj-lt"/>
              <a:buAutoNum type="arabicPeriod"/>
            </a:pPr>
            <a:r>
              <a:rPr lang="en-CA" sz="1400" dirty="0">
                <a:latin typeface="Arial" pitchFamily="34" charset="0"/>
                <a:cs typeface="Arial" pitchFamily="34" charset="0"/>
              </a:rPr>
              <a:t>Global Adjustment (GA) </a:t>
            </a:r>
            <a:r>
              <a:rPr lang="en-CA" sz="1400" dirty="0" smtClean="0">
                <a:latin typeface="Arial" pitchFamily="34" charset="0"/>
                <a:cs typeface="Arial" pitchFamily="34" charset="0"/>
              </a:rPr>
              <a:t>Smoothing – </a:t>
            </a:r>
            <a:r>
              <a:rPr lang="en-CA" sz="1400" dirty="0">
                <a:latin typeface="Arial" pitchFamily="34" charset="0"/>
                <a:cs typeface="Arial" pitchFamily="34" charset="0"/>
              </a:rPr>
              <a:t>Provide significant and immediate rate relief through cost deferral of the </a:t>
            </a:r>
            <a:r>
              <a:rPr lang="en-CA" sz="1400" dirty="0" smtClean="0">
                <a:latin typeface="Arial" pitchFamily="34" charset="0"/>
                <a:cs typeface="Arial" pitchFamily="34" charset="0"/>
              </a:rPr>
              <a:t>GA.</a:t>
            </a:r>
          </a:p>
          <a:p>
            <a:pPr marL="463550" lvl="2" indent="0">
              <a:buNone/>
            </a:pPr>
            <a:endParaRPr lang="en-CA" sz="1400" dirty="0">
              <a:latin typeface="Arial" pitchFamily="34" charset="0"/>
              <a:cs typeface="Arial" pitchFamily="34" charset="0"/>
            </a:endParaRPr>
          </a:p>
          <a:p>
            <a:pPr marL="804863" lvl="2" indent="-341313">
              <a:buFont typeface="+mj-lt"/>
              <a:buAutoNum type="arabicPeriod" startAt="2"/>
            </a:pPr>
            <a:r>
              <a:rPr lang="en-CA" sz="1400" dirty="0">
                <a:latin typeface="Arial" pitchFamily="34" charset="0"/>
                <a:cs typeface="Arial" pitchFamily="34" charset="0"/>
              </a:rPr>
              <a:t>Electricity Support Programs to Help the Most </a:t>
            </a:r>
            <a:r>
              <a:rPr lang="en-CA" sz="1400" dirty="0" smtClean="0">
                <a:latin typeface="Arial" pitchFamily="34" charset="0"/>
                <a:cs typeface="Arial" pitchFamily="34" charset="0"/>
              </a:rPr>
              <a:t>Vulnerable – </a:t>
            </a:r>
            <a:r>
              <a:rPr lang="en-CA" sz="1400" dirty="0">
                <a:latin typeface="Arial" panose="020B0604020202020204" pitchFamily="34" charset="0"/>
                <a:cs typeface="Arial" panose="020B0604020202020204" pitchFamily="34" charset="0"/>
              </a:rPr>
              <a:t>Provide a greater focus on vulnerable consumers by funding electricity support </a:t>
            </a:r>
            <a:r>
              <a:rPr lang="en-CA" sz="1400" dirty="0" smtClean="0">
                <a:latin typeface="Arial" pitchFamily="34" charset="0"/>
                <a:cs typeface="Arial" pitchFamily="34" charset="0"/>
              </a:rPr>
              <a:t>programs through </a:t>
            </a:r>
            <a:r>
              <a:rPr lang="en-CA" sz="1400" dirty="0">
                <a:latin typeface="Arial" pitchFamily="34" charset="0"/>
                <a:cs typeface="Arial" pitchFamily="34" charset="0"/>
              </a:rPr>
              <a:t>the </a:t>
            </a:r>
            <a:r>
              <a:rPr lang="en-CA" sz="1400" dirty="0" smtClean="0">
                <a:latin typeface="Arial" pitchFamily="34" charset="0"/>
                <a:cs typeface="Arial" pitchFamily="34" charset="0"/>
              </a:rPr>
              <a:t>tax-base:</a:t>
            </a:r>
            <a:endParaRPr lang="en-CA" sz="1200" dirty="0" smtClean="0">
              <a:latin typeface="Arial" panose="020B0604020202020204" pitchFamily="34" charset="0"/>
              <a:cs typeface="Arial" panose="020B0604020202020204" pitchFamily="34" charset="0"/>
            </a:endParaRPr>
          </a:p>
          <a:p>
            <a:pPr marL="1262063" lvl="3" indent="-341313">
              <a:buFont typeface="Arial" panose="020B0604020202020204" pitchFamily="34" charset="0"/>
              <a:buChar char="−"/>
            </a:pPr>
            <a:r>
              <a:rPr lang="en-CA" dirty="0" smtClean="0">
                <a:latin typeface="Arial" pitchFamily="34" charset="0"/>
                <a:cs typeface="Arial" pitchFamily="34" charset="0"/>
              </a:rPr>
              <a:t>Delivery Charge Relief /  Rural </a:t>
            </a:r>
            <a:r>
              <a:rPr lang="en-CA" dirty="0">
                <a:latin typeface="Arial" pitchFamily="34" charset="0"/>
                <a:cs typeface="Arial" pitchFamily="34" charset="0"/>
              </a:rPr>
              <a:t>or Remote Electricity Rate Protection (RRRP</a:t>
            </a:r>
            <a:r>
              <a:rPr lang="en-CA" dirty="0" smtClean="0">
                <a:latin typeface="Arial" pitchFamily="34" charset="0"/>
                <a:cs typeface="Arial" pitchFamily="34" charset="0"/>
              </a:rPr>
              <a:t>) Enhancement;</a:t>
            </a:r>
          </a:p>
          <a:p>
            <a:pPr marL="1262063" lvl="3" indent="-341313">
              <a:buFont typeface="Arial" panose="020B0604020202020204" pitchFamily="34" charset="0"/>
              <a:buChar char="−"/>
            </a:pPr>
            <a:r>
              <a:rPr lang="en-CA" dirty="0" smtClean="0">
                <a:latin typeface="Arial" pitchFamily="34" charset="0"/>
                <a:cs typeface="Arial" pitchFamily="34" charset="0"/>
              </a:rPr>
              <a:t>Ontario  </a:t>
            </a:r>
            <a:r>
              <a:rPr lang="en-CA" dirty="0">
                <a:latin typeface="Arial" panose="020B0604020202020204" pitchFamily="34" charset="0"/>
                <a:cs typeface="Arial" panose="020B0604020202020204" pitchFamily="34" charset="0"/>
              </a:rPr>
              <a:t>Electricity Support Program (OESP</a:t>
            </a:r>
            <a:r>
              <a:rPr lang="en-CA" dirty="0" smtClean="0">
                <a:latin typeface="Arial" panose="020B0604020202020204" pitchFamily="34" charset="0"/>
                <a:cs typeface="Arial" panose="020B0604020202020204" pitchFamily="34" charset="0"/>
              </a:rPr>
              <a:t>) Expansion; and</a:t>
            </a:r>
            <a:endParaRPr lang="en-CA" dirty="0">
              <a:latin typeface="Arial" panose="020B0604020202020204" pitchFamily="34" charset="0"/>
              <a:cs typeface="Arial" panose="020B0604020202020204" pitchFamily="34" charset="0"/>
            </a:endParaRPr>
          </a:p>
          <a:p>
            <a:pPr marL="1262063" lvl="3" indent="-341313">
              <a:buFont typeface="Arial" panose="020B0604020202020204" pitchFamily="34" charset="0"/>
              <a:buChar char="−"/>
            </a:pPr>
            <a:r>
              <a:rPr lang="en-CA" dirty="0">
                <a:latin typeface="Arial" panose="020B0604020202020204" pitchFamily="34" charset="0"/>
                <a:cs typeface="Arial" panose="020B0604020202020204" pitchFamily="34" charset="0"/>
              </a:rPr>
              <a:t>Low-Income </a:t>
            </a:r>
            <a:r>
              <a:rPr lang="en-CA" dirty="0" smtClean="0">
                <a:latin typeface="Arial" panose="020B0604020202020204" pitchFamily="34" charset="0"/>
                <a:cs typeface="Arial" panose="020B0604020202020204" pitchFamily="34" charset="0"/>
              </a:rPr>
              <a:t>Conservation. </a:t>
            </a:r>
            <a:endParaRPr lang="en-CA" sz="1050" dirty="0">
              <a:latin typeface="Arial" panose="020B0604020202020204" pitchFamily="34" charset="0"/>
              <a:cs typeface="Arial" panose="020B0604020202020204" pitchFamily="34" charset="0"/>
            </a:endParaRPr>
          </a:p>
          <a:p>
            <a:pPr marL="0" indent="0">
              <a:buNone/>
            </a:pPr>
            <a:endParaRPr lang="en-CA" sz="700" dirty="0" smtClean="0">
              <a:latin typeface="Arial" pitchFamily="34" charset="0"/>
              <a:cs typeface="Arial" pitchFamily="34" charset="0"/>
            </a:endParaRPr>
          </a:p>
          <a:p>
            <a:pPr marL="806450" lvl="2" indent="-342900">
              <a:buFont typeface="+mj-lt"/>
              <a:buAutoNum type="arabicPeriod" startAt="3"/>
            </a:pPr>
            <a:r>
              <a:rPr lang="en-CA" sz="1400" dirty="0">
                <a:latin typeface="Arial" panose="020B0604020202020204" pitchFamily="34" charset="0"/>
                <a:cs typeface="Arial" panose="020B0604020202020204" pitchFamily="34" charset="0"/>
              </a:rPr>
              <a:t>Ontario Energy Board (OEB) </a:t>
            </a:r>
            <a:r>
              <a:rPr lang="en-CA" sz="1400" dirty="0" smtClean="0">
                <a:latin typeface="Arial" panose="020B0604020202020204" pitchFamily="34" charset="0"/>
                <a:cs typeface="Arial" panose="020B0604020202020204" pitchFamily="34" charset="0"/>
              </a:rPr>
              <a:t>–</a:t>
            </a:r>
            <a:r>
              <a:rPr lang="en-CA" sz="1400" dirty="0">
                <a:latin typeface="Arial" panose="020B0604020202020204" pitchFamily="34" charset="0"/>
                <a:cs typeface="Arial" panose="020B0604020202020204" pitchFamily="34" charset="0"/>
              </a:rPr>
              <a:t> I</a:t>
            </a:r>
            <a:r>
              <a:rPr lang="en-CA" sz="1400" dirty="0" smtClean="0">
                <a:latin typeface="Arial" panose="020B0604020202020204" pitchFamily="34" charset="0"/>
                <a:cs typeface="Arial" panose="020B0604020202020204" pitchFamily="34" charset="0"/>
              </a:rPr>
              <a:t>dentify </a:t>
            </a:r>
            <a:r>
              <a:rPr lang="en-CA" sz="1400" dirty="0">
                <a:latin typeface="Arial" panose="020B0604020202020204" pitchFamily="34" charset="0"/>
                <a:cs typeface="Arial" panose="020B0604020202020204" pitchFamily="34" charset="0"/>
              </a:rPr>
              <a:t>opportunities for </a:t>
            </a:r>
            <a:r>
              <a:rPr lang="en-CA" sz="1400" dirty="0" smtClean="0">
                <a:latin typeface="Arial" panose="020B0604020202020204" pitchFamily="34" charset="0"/>
                <a:cs typeface="Arial" panose="020B0604020202020204" pitchFamily="34" charset="0"/>
              </a:rPr>
              <a:t>OEB red-tape reduction and future </a:t>
            </a:r>
            <a:r>
              <a:rPr lang="en-CA" sz="1400" dirty="0">
                <a:latin typeface="Arial" panose="020B0604020202020204" pitchFamily="34" charset="0"/>
                <a:cs typeface="Arial" panose="020B0604020202020204" pitchFamily="34" charset="0"/>
              </a:rPr>
              <a:t>LDC </a:t>
            </a:r>
            <a:r>
              <a:rPr lang="en-CA" sz="1400" dirty="0" smtClean="0">
                <a:latin typeface="Arial" panose="020B0604020202020204" pitchFamily="34" charset="0"/>
                <a:cs typeface="Arial" panose="020B0604020202020204" pitchFamily="34" charset="0"/>
              </a:rPr>
              <a:t>efficiencies and rates. </a:t>
            </a:r>
          </a:p>
          <a:p>
            <a:pPr marL="806450" lvl="2" indent="-342900">
              <a:buFont typeface="+mj-lt"/>
              <a:buAutoNum type="arabicPeriod" startAt="3"/>
            </a:pPr>
            <a:endParaRPr lang="en-CA" sz="1400" dirty="0">
              <a:latin typeface="Arial" panose="020B0604020202020204" pitchFamily="34" charset="0"/>
              <a:cs typeface="Arial" panose="020B0604020202020204" pitchFamily="34" charset="0"/>
            </a:endParaRPr>
          </a:p>
          <a:p>
            <a:pPr marL="806450" lvl="2" indent="-342900">
              <a:buFont typeface="+mj-lt"/>
              <a:buAutoNum type="arabicPeriod" startAt="3"/>
            </a:pPr>
            <a:r>
              <a:rPr lang="en-CA" sz="1400" dirty="0">
                <a:latin typeface="Arial" panose="020B0604020202020204" pitchFamily="34" charset="0"/>
                <a:cs typeface="Arial" panose="020B0604020202020204" pitchFamily="34" charset="0"/>
              </a:rPr>
              <a:t>Ontario Power Generation (OPG) </a:t>
            </a:r>
            <a:r>
              <a:rPr lang="en-CA" sz="1400" dirty="0" smtClean="0">
                <a:latin typeface="Arial" panose="020B0604020202020204" pitchFamily="34" charset="0"/>
                <a:cs typeface="Arial" panose="020B0604020202020204" pitchFamily="34" charset="0"/>
              </a:rPr>
              <a:t>– Find </a:t>
            </a:r>
            <a:r>
              <a:rPr lang="en-CA" sz="1400" dirty="0">
                <a:latin typeface="Arial" panose="020B0604020202020204" pitchFamily="34" charset="0"/>
                <a:cs typeface="Arial" panose="020B0604020202020204" pitchFamily="34" charset="0"/>
              </a:rPr>
              <a:t>further efficiencies in operations</a:t>
            </a:r>
            <a:r>
              <a:rPr lang="en-US" sz="1400" dirty="0">
                <a:latin typeface="Arial" panose="020B0604020202020204" pitchFamily="34" charset="0"/>
                <a:cs typeface="Arial" panose="020B0604020202020204" pitchFamily="34" charset="0"/>
              </a:rPr>
              <a:t> and pass on savings to ratepayers</a:t>
            </a:r>
            <a:r>
              <a:rPr lang="en-CA" sz="1400" dirty="0">
                <a:latin typeface="Arial" pitchFamily="34" charset="0"/>
                <a:cs typeface="Arial" pitchFamily="34" charset="0"/>
              </a:rPr>
              <a:t>.</a:t>
            </a:r>
          </a:p>
          <a:p>
            <a:pPr marL="806450" lvl="2" indent="-342900">
              <a:buFont typeface="+mj-lt"/>
              <a:buAutoNum type="arabicPeriod" startAt="3"/>
            </a:pPr>
            <a:endParaRPr lang="en-US" sz="1400" dirty="0" smtClean="0">
              <a:latin typeface="Arial" panose="020B0604020202020204" pitchFamily="34" charset="0"/>
              <a:cs typeface="Arial" panose="020B0604020202020204" pitchFamily="34" charset="0"/>
            </a:endParaRPr>
          </a:p>
          <a:p>
            <a:pPr marL="806450" lvl="2" indent="-342900">
              <a:buFont typeface="+mj-lt"/>
              <a:buAutoNum type="arabicPeriod" startAt="3"/>
            </a:pPr>
            <a:r>
              <a:rPr lang="en-US" sz="1400" dirty="0" smtClean="0">
                <a:latin typeface="Arial" panose="020B0604020202020204" pitchFamily="34" charset="0"/>
                <a:cs typeface="Arial" panose="020B0604020202020204" pitchFamily="34" charset="0"/>
              </a:rPr>
              <a:t>Independent </a:t>
            </a:r>
            <a:r>
              <a:rPr lang="en-US" sz="1400" dirty="0">
                <a:latin typeface="Arial" panose="020B0604020202020204" pitchFamily="34" charset="0"/>
                <a:cs typeface="Arial" panose="020B0604020202020204" pitchFamily="34" charset="0"/>
              </a:rPr>
              <a:t>Electricity System Operator (IESO) </a:t>
            </a:r>
            <a:r>
              <a:rPr lang="en-US" sz="1400" dirty="0" smtClean="0">
                <a:latin typeface="Arial" panose="020B0604020202020204" pitchFamily="34" charset="0"/>
                <a:cs typeface="Arial" panose="020B0604020202020204" pitchFamily="34" charset="0"/>
              </a:rPr>
              <a:t>– </a:t>
            </a:r>
            <a:r>
              <a:rPr lang="en-CA" sz="1400" dirty="0" smtClean="0">
                <a:latin typeface="Arial" panose="020B0604020202020204" pitchFamily="34" charset="0"/>
                <a:cs typeface="Arial" panose="020B0604020202020204" pitchFamily="34" charset="0"/>
              </a:rPr>
              <a:t>Modernize </a:t>
            </a:r>
            <a:r>
              <a:rPr lang="en-CA" sz="1400" dirty="0">
                <a:latin typeface="Arial" panose="020B0604020202020204" pitchFamily="34" charset="0"/>
                <a:cs typeface="Arial" panose="020B0604020202020204" pitchFamily="34" charset="0"/>
              </a:rPr>
              <a:t>Ontario’s electricity market through electricity </a:t>
            </a:r>
            <a:r>
              <a:rPr lang="en-CA" sz="1400" dirty="0" smtClean="0">
                <a:latin typeface="Arial" panose="020B0604020202020204" pitchFamily="34" charset="0"/>
                <a:cs typeface="Arial" panose="020B0604020202020204" pitchFamily="34" charset="0"/>
              </a:rPr>
              <a:t>Market Renewal initiatives</a:t>
            </a:r>
            <a:endParaRPr lang="en-CA" sz="300" dirty="0" smtClean="0">
              <a:latin typeface="Arial" panose="020B0604020202020204" pitchFamily="34" charset="0"/>
              <a:cs typeface="Arial" panose="020B0604020202020204" pitchFamily="34" charset="0"/>
            </a:endParaRPr>
          </a:p>
          <a:p>
            <a:pPr marL="280988" lvl="1" indent="-280988">
              <a:buSzTx/>
              <a:buFont typeface="Arial" panose="020B0604020202020204" pitchFamily="34" charset="0"/>
              <a:buChar char="•"/>
            </a:pPr>
            <a:endParaRPr lang="en-CA" dirty="0" smtClean="0">
              <a:latin typeface="Arial" panose="020B0604020202020204" pitchFamily="34" charset="0"/>
              <a:cs typeface="Arial" panose="020B0604020202020204" pitchFamily="34" charset="0"/>
            </a:endParaRPr>
          </a:p>
          <a:p>
            <a:pPr marL="0" lvl="1" indent="0">
              <a:buSzTx/>
              <a:buNone/>
            </a:pPr>
            <a:endParaRPr lang="en-CA" dirty="0" smtClean="0">
              <a:latin typeface="Arial" panose="020B0604020202020204" pitchFamily="34" charset="0"/>
              <a:cs typeface="Arial" panose="020B0604020202020204" pitchFamily="34" charset="0"/>
            </a:endParaRPr>
          </a:p>
          <a:p>
            <a:pPr marL="280988" lvl="1" indent="-280988">
              <a:buSzTx/>
              <a:buFont typeface="Arial" panose="020B0604020202020204" pitchFamily="34" charset="0"/>
              <a:buChar char="•"/>
            </a:pPr>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49605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599728"/>
          </a:xfrm>
        </p:spPr>
        <p:txBody>
          <a:bodyPr>
            <a:noAutofit/>
          </a:bodyPr>
          <a:lstStyle/>
          <a:p>
            <a:r>
              <a:rPr lang="en-CA" sz="2400" b="0" dirty="0" smtClean="0">
                <a:latin typeface="Arial" panose="020B0604020202020204" pitchFamily="34" charset="0"/>
                <a:cs typeface="Arial" panose="020B0604020202020204" pitchFamily="34" charset="0"/>
              </a:rPr>
              <a:t>5.  IESO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Market Renewal</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467544" y="1124744"/>
            <a:ext cx="8424936" cy="5306144"/>
          </a:xfrm>
        </p:spPr>
        <p:txBody>
          <a:bodyPr>
            <a:noAutofit/>
          </a:bodyPr>
          <a:lstStyle/>
          <a:p>
            <a:r>
              <a:rPr lang="en-CA" sz="1200" dirty="0" smtClean="0">
                <a:latin typeface="Arial" pitchFamily="34" charset="0"/>
                <a:cs typeface="Arial" pitchFamily="34" charset="0"/>
              </a:rPr>
              <a:t>Continue to move forward with Independent Electricity System Operator’s (IESO) Market Renewal initiatives</a:t>
            </a:r>
            <a:r>
              <a:rPr lang="en-US" sz="1200" dirty="0" smtClean="0">
                <a:latin typeface="Arial" pitchFamily="34" charset="0"/>
                <a:cs typeface="Arial" pitchFamily="34" charset="0"/>
              </a:rPr>
              <a:t>:</a:t>
            </a:r>
            <a:endParaRPr lang="en-CA" sz="1200" dirty="0">
              <a:latin typeface="Arial" pitchFamily="34" charset="0"/>
              <a:cs typeface="Arial" pitchFamily="34" charset="0"/>
            </a:endParaRPr>
          </a:p>
          <a:p>
            <a:pPr lvl="1">
              <a:spcBef>
                <a:spcPts val="600"/>
              </a:spcBef>
              <a:spcAft>
                <a:spcPts val="600"/>
              </a:spcAft>
              <a:buFont typeface="Arial" pitchFamily="34" charset="0"/>
              <a:buChar char="−"/>
            </a:pPr>
            <a:r>
              <a:rPr lang="en-CA" sz="1100" dirty="0">
                <a:latin typeface="Arial" pitchFamily="34" charset="0"/>
                <a:cs typeface="Arial" pitchFamily="34" charset="0"/>
              </a:rPr>
              <a:t>Market Renewal encompasses projects such as a single-schedule system (from the current two-schedule system), more frequent intertie scheduling to better align with other jurisdictions and a day-ahead market</a:t>
            </a:r>
            <a:r>
              <a:rPr lang="en-CA" sz="1100" dirty="0" smtClean="0">
                <a:latin typeface="Arial" pitchFamily="34" charset="0"/>
                <a:cs typeface="Arial" pitchFamily="34" charset="0"/>
              </a:rPr>
              <a:t>. There will be up front capital costs to enable the initiative. IESO is currently assessing these costs.  </a:t>
            </a:r>
            <a:endParaRPr lang="en-CA" sz="1100" b="1" dirty="0" smtClean="0">
              <a:latin typeface="Arial" pitchFamily="34" charset="0"/>
              <a:cs typeface="Arial" pitchFamily="34" charset="0"/>
            </a:endParaRPr>
          </a:p>
          <a:p>
            <a:pPr lvl="1">
              <a:spcBef>
                <a:spcPts val="600"/>
              </a:spcBef>
              <a:spcAft>
                <a:spcPts val="600"/>
              </a:spcAft>
              <a:buFont typeface="Arial" pitchFamily="34" charset="0"/>
              <a:buChar char="−"/>
            </a:pPr>
            <a:r>
              <a:rPr lang="en-CA" sz="1100" dirty="0" smtClean="0">
                <a:latin typeface="Arial" pitchFamily="34" charset="0"/>
                <a:cs typeface="Arial" pitchFamily="34" charset="0"/>
              </a:rPr>
              <a:t>Moving to “technology-agnostic” procurements will provide new opportunities for innovation and modernization and ensure ratepayers receive the best prices possible.</a:t>
            </a:r>
          </a:p>
          <a:p>
            <a:pPr marL="0" indent="0">
              <a:buNone/>
            </a:pPr>
            <a:r>
              <a:rPr lang="en-CA" sz="1200" b="1" u="sng" dirty="0" smtClean="0">
                <a:latin typeface="Arial" pitchFamily="34" charset="0"/>
                <a:cs typeface="Arial" pitchFamily="34" charset="0"/>
              </a:rPr>
              <a:t>Considerations</a:t>
            </a:r>
          </a:p>
          <a:p>
            <a:r>
              <a:rPr lang="en-CA" sz="1200" dirty="0" smtClean="0">
                <a:latin typeface="Arial" pitchFamily="34" charset="0"/>
                <a:cs typeface="Arial" pitchFamily="34" charset="0"/>
              </a:rPr>
              <a:t>Changes </a:t>
            </a:r>
            <a:r>
              <a:rPr lang="en-CA" sz="1200" dirty="0">
                <a:latin typeface="Arial" pitchFamily="34" charset="0"/>
                <a:cs typeface="Arial" pitchFamily="34" charset="0"/>
              </a:rPr>
              <a:t>related to </a:t>
            </a:r>
            <a:r>
              <a:rPr lang="en-CA" sz="1200" dirty="0" smtClean="0">
                <a:latin typeface="Arial" pitchFamily="34" charset="0"/>
                <a:cs typeface="Arial" pitchFamily="34" charset="0"/>
              </a:rPr>
              <a:t>IESO’s Market </a:t>
            </a:r>
            <a:r>
              <a:rPr lang="en-CA" sz="1200" dirty="0">
                <a:latin typeface="Arial" pitchFamily="34" charset="0"/>
                <a:cs typeface="Arial" pitchFamily="34" charset="0"/>
              </a:rPr>
              <a:t>Renewal initiatives, reflected in HOEP and uplifts, are estimated to save up to $300 million per year</a:t>
            </a:r>
            <a:r>
              <a:rPr lang="en-CA" sz="1200" dirty="0" smtClean="0">
                <a:latin typeface="Arial" pitchFamily="34" charset="0"/>
                <a:cs typeface="Arial" pitchFamily="34" charset="0"/>
              </a:rPr>
              <a:t>, starting in 2021, </a:t>
            </a:r>
            <a:r>
              <a:rPr lang="en-CA" sz="1200" dirty="0">
                <a:latin typeface="Arial" pitchFamily="34" charset="0"/>
                <a:cs typeface="Arial" pitchFamily="34" charset="0"/>
              </a:rPr>
              <a:t>leading to a reduction of: </a:t>
            </a:r>
          </a:p>
          <a:p>
            <a:pPr lvl="1">
              <a:spcBef>
                <a:spcPts val="600"/>
              </a:spcBef>
              <a:spcAft>
                <a:spcPts val="600"/>
              </a:spcAft>
              <a:buFont typeface="Arial" pitchFamily="34" charset="0"/>
              <a:buChar char="−"/>
            </a:pPr>
            <a:r>
              <a:rPr lang="en-CA" sz="1100" dirty="0">
                <a:latin typeface="Arial" pitchFamily="34" charset="0"/>
                <a:cs typeface="Arial" pitchFamily="34" charset="0"/>
              </a:rPr>
              <a:t>About $</a:t>
            </a:r>
            <a:r>
              <a:rPr lang="en-CA" sz="1100" dirty="0" smtClean="0">
                <a:latin typeface="Arial" pitchFamily="34" charset="0"/>
                <a:cs typeface="Arial" pitchFamily="34" charset="0"/>
              </a:rPr>
              <a:t>1/month </a:t>
            </a:r>
            <a:r>
              <a:rPr lang="en-CA" sz="1100" dirty="0">
                <a:latin typeface="Arial" pitchFamily="34" charset="0"/>
                <a:cs typeface="Arial" pitchFamily="34" charset="0"/>
              </a:rPr>
              <a:t>or </a:t>
            </a:r>
            <a:r>
              <a:rPr lang="en-CA" sz="1100" dirty="0" smtClean="0">
                <a:latin typeface="Arial" pitchFamily="34" charset="0"/>
                <a:cs typeface="Arial" pitchFamily="34" charset="0"/>
              </a:rPr>
              <a:t>less than </a:t>
            </a:r>
            <a:r>
              <a:rPr lang="en-CA" sz="1100" dirty="0">
                <a:latin typeface="Arial" pitchFamily="34" charset="0"/>
                <a:cs typeface="Arial" pitchFamily="34" charset="0"/>
              </a:rPr>
              <a:t>1% at current retail prices for a typical residential bill; and</a:t>
            </a:r>
          </a:p>
          <a:p>
            <a:pPr lvl="1">
              <a:spcBef>
                <a:spcPts val="600"/>
              </a:spcBef>
              <a:spcAft>
                <a:spcPts val="600"/>
              </a:spcAft>
              <a:buFont typeface="Arial" pitchFamily="34" charset="0"/>
              <a:buChar char="−"/>
            </a:pPr>
            <a:r>
              <a:rPr lang="en-CA" sz="1100" dirty="0">
                <a:latin typeface="Arial" pitchFamily="34" charset="0"/>
                <a:cs typeface="Arial" pitchFamily="34" charset="0"/>
              </a:rPr>
              <a:t>About </a:t>
            </a:r>
            <a:r>
              <a:rPr lang="en-CA" sz="1100" dirty="0" smtClean="0">
                <a:latin typeface="Arial" pitchFamily="34" charset="0"/>
                <a:cs typeface="Arial" pitchFamily="34" charset="0"/>
              </a:rPr>
              <a:t>$1.30/</a:t>
            </a:r>
            <a:r>
              <a:rPr lang="en-CA" sz="1100" dirty="0" err="1" smtClean="0">
                <a:latin typeface="Arial" pitchFamily="34" charset="0"/>
                <a:cs typeface="Arial" pitchFamily="34" charset="0"/>
              </a:rPr>
              <a:t>MWh</a:t>
            </a:r>
            <a:r>
              <a:rPr lang="en-CA" sz="1100" dirty="0" smtClean="0">
                <a:latin typeface="Arial" pitchFamily="34" charset="0"/>
                <a:cs typeface="Arial" pitchFamily="34" charset="0"/>
              </a:rPr>
              <a:t> at </a:t>
            </a:r>
            <a:r>
              <a:rPr lang="en-CA" sz="1100" dirty="0">
                <a:latin typeface="Arial" pitchFamily="34" charset="0"/>
                <a:cs typeface="Arial" pitchFamily="34" charset="0"/>
              </a:rPr>
              <a:t>current all-in prices for industrial and SME electricity consumers</a:t>
            </a:r>
            <a:r>
              <a:rPr lang="en-CA" sz="1100" dirty="0" smtClean="0">
                <a:latin typeface="Arial" pitchFamily="34" charset="0"/>
                <a:cs typeface="Arial" pitchFamily="34" charset="0"/>
              </a:rPr>
              <a:t>.</a:t>
            </a:r>
          </a:p>
          <a:p>
            <a:endParaRPr lang="en-US" sz="600" dirty="0" smtClean="0">
              <a:latin typeface="Arial" pitchFamily="34" charset="0"/>
              <a:cs typeface="Arial" pitchFamily="34" charset="0"/>
            </a:endParaRPr>
          </a:p>
          <a:p>
            <a:r>
              <a:rPr lang="en-US" sz="1200" dirty="0" smtClean="0">
                <a:latin typeface="Arial" pitchFamily="34" charset="0"/>
                <a:cs typeface="Arial" pitchFamily="34" charset="0"/>
              </a:rPr>
              <a:t>The </a:t>
            </a:r>
            <a:r>
              <a:rPr lang="en-US" sz="1200" dirty="0">
                <a:latin typeface="Arial" pitchFamily="34" charset="0"/>
                <a:cs typeface="Arial" pitchFamily="34" charset="0"/>
              </a:rPr>
              <a:t>IESO's Market Renewal </a:t>
            </a:r>
            <a:r>
              <a:rPr lang="en-CA" sz="1200" dirty="0">
                <a:latin typeface="Arial" pitchFamily="34" charset="0"/>
                <a:cs typeface="Arial" pitchFamily="34" charset="0"/>
              </a:rPr>
              <a:t>is a broad initiative that will impact </a:t>
            </a:r>
            <a:r>
              <a:rPr lang="en-CA" sz="1200" u="sng" dirty="0">
                <a:latin typeface="Arial" pitchFamily="34" charset="0"/>
                <a:cs typeface="Arial" pitchFamily="34" charset="0"/>
              </a:rPr>
              <a:t>all</a:t>
            </a:r>
            <a:r>
              <a:rPr lang="en-CA" sz="1200" dirty="0">
                <a:latin typeface="Arial" pitchFamily="34" charset="0"/>
                <a:cs typeface="Arial" pitchFamily="34" charset="0"/>
              </a:rPr>
              <a:t> aspects of </a:t>
            </a:r>
            <a:r>
              <a:rPr lang="en-US" sz="1200" dirty="0">
                <a:latin typeface="Arial" pitchFamily="34" charset="0"/>
                <a:cs typeface="Arial" pitchFamily="34" charset="0"/>
              </a:rPr>
              <a:t>Ontario's </a:t>
            </a:r>
            <a:r>
              <a:rPr lang="en-CA" sz="1200" dirty="0">
                <a:latin typeface="Arial" pitchFamily="34" charset="0"/>
                <a:cs typeface="Arial" pitchFamily="34" charset="0"/>
              </a:rPr>
              <a:t>electricity market. Ontario has had a uniform price since market opening. </a:t>
            </a:r>
            <a:r>
              <a:rPr lang="en-US" sz="1200" dirty="0">
                <a:latin typeface="Arial" pitchFamily="34" charset="0"/>
                <a:cs typeface="Arial" pitchFamily="34" charset="0"/>
              </a:rPr>
              <a:t> </a:t>
            </a:r>
          </a:p>
          <a:p>
            <a:endParaRPr lang="en-US" sz="600" dirty="0" smtClean="0">
              <a:latin typeface="Arial" pitchFamily="34" charset="0"/>
              <a:cs typeface="Arial" pitchFamily="34" charset="0"/>
            </a:endParaRPr>
          </a:p>
          <a:p>
            <a:r>
              <a:rPr lang="en-US" sz="1200" dirty="0" smtClean="0">
                <a:latin typeface="Arial" pitchFamily="34" charset="0"/>
                <a:cs typeface="Arial" pitchFamily="34" charset="0"/>
              </a:rPr>
              <a:t>Adopting </a:t>
            </a:r>
            <a:r>
              <a:rPr lang="en-US" sz="1200" dirty="0">
                <a:latin typeface="Arial" pitchFamily="34" charset="0"/>
                <a:cs typeface="Arial" pitchFamily="34" charset="0"/>
              </a:rPr>
              <a:t>a technology-agnostic stance will lower the overall cost of providing electricity service by selecting the most cost-effective resources to fulfill various system needs</a:t>
            </a:r>
            <a:r>
              <a:rPr lang="en-US" sz="1200" dirty="0" smtClean="0">
                <a:latin typeface="Arial" pitchFamily="34" charset="0"/>
                <a:cs typeface="Arial" pitchFamily="34" charset="0"/>
              </a:rPr>
              <a:t>.</a:t>
            </a:r>
          </a:p>
          <a:p>
            <a:endParaRPr lang="en-CA" sz="600" dirty="0" smtClean="0">
              <a:latin typeface="Arial" pitchFamily="34" charset="0"/>
              <a:cs typeface="Arial" pitchFamily="34" charset="0"/>
            </a:endParaRPr>
          </a:p>
          <a:p>
            <a:r>
              <a:rPr lang="en-CA" sz="1200" dirty="0" smtClean="0">
                <a:latin typeface="Arial" pitchFamily="34" charset="0"/>
                <a:cs typeface="Arial" pitchFamily="34" charset="0"/>
              </a:rPr>
              <a:t>The IESO estimates that the total implementation cost – including a 15% contingency and net of avoided costs – will be $150 </a:t>
            </a:r>
            <a:r>
              <a:rPr lang="en-CA" sz="1200" dirty="0">
                <a:latin typeface="Arial" pitchFamily="34" charset="0"/>
                <a:cs typeface="Arial" pitchFamily="34" charset="0"/>
              </a:rPr>
              <a:t>million. The bulk of the costs (capital) would only be recovered once the project has been implemented and as the benefits are being </a:t>
            </a:r>
            <a:r>
              <a:rPr lang="en-CA" sz="1200" dirty="0" smtClean="0">
                <a:latin typeface="Arial" pitchFamily="34" charset="0"/>
                <a:cs typeface="Arial" pitchFamily="34" charset="0"/>
              </a:rPr>
              <a:t>realized.</a:t>
            </a:r>
            <a:endParaRPr lang="en-CA" sz="1200" dirty="0">
              <a:latin typeface="Arial" pitchFamily="34" charset="0"/>
              <a:cs typeface="Arial" pitchFamily="34" charset="0"/>
            </a:endParaRPr>
          </a:p>
          <a:p>
            <a:pPr lvl="1">
              <a:spcBef>
                <a:spcPts val="600"/>
              </a:spcBef>
              <a:spcAft>
                <a:spcPts val="600"/>
              </a:spcAft>
              <a:buFont typeface="Arial" pitchFamily="34" charset="0"/>
              <a:buChar char="−"/>
            </a:pPr>
            <a:endParaRPr lang="en-CA" sz="1200" dirty="0">
              <a:latin typeface="Arial" pitchFamily="34" charset="0"/>
              <a:cs typeface="Arial" pitchFamily="34" charset="0"/>
            </a:endParaRPr>
          </a:p>
          <a:p>
            <a:pPr lvl="1">
              <a:spcBef>
                <a:spcPts val="600"/>
              </a:spcBef>
              <a:spcAft>
                <a:spcPts val="600"/>
              </a:spcAft>
              <a:buFont typeface="Arial" pitchFamily="34" charset="0"/>
              <a:buChar char="−"/>
            </a:pPr>
            <a:endParaRPr lang="en-CA" sz="1200" dirty="0">
              <a:latin typeface="Arial" pitchFamily="34" charset="0"/>
              <a:cs typeface="Arial" pitchFamily="34" charset="0"/>
            </a:endParaRPr>
          </a:p>
        </p:txBody>
      </p:sp>
    </p:spTree>
    <p:extLst>
      <p:ext uri="{BB962C8B-B14F-4D97-AF65-F5344CB8AC3E}">
        <p14:creationId xmlns:p14="http://schemas.microsoft.com/office/powerpoint/2010/main" val="16203512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Communications (Place Holder) </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en-CA" sz="1800" dirty="0" smtClean="0">
                <a:latin typeface="Arial" panose="020B0604020202020204" pitchFamily="34" charset="0"/>
                <a:cs typeface="Arial" panose="020B0604020202020204" pitchFamily="34" charset="0"/>
              </a:rPr>
              <a:t>Timing of announcement – Mid-February (TBD) </a:t>
            </a:r>
          </a:p>
          <a:p>
            <a:endParaRPr lang="en-CA" sz="1800" dirty="0" smtClean="0">
              <a:latin typeface="Arial" panose="020B0604020202020204" pitchFamily="34" charset="0"/>
              <a:cs typeface="Arial" panose="020B0604020202020204" pitchFamily="34" charset="0"/>
            </a:endParaRPr>
          </a:p>
          <a:p>
            <a:r>
              <a:rPr lang="en-CA" sz="1800" dirty="0" smtClean="0">
                <a:latin typeface="Arial" panose="020B0604020202020204" pitchFamily="34" charset="0"/>
                <a:cs typeface="Arial" panose="020B0604020202020204" pitchFamily="34" charset="0"/>
              </a:rPr>
              <a:t>Technical Briefing (TBD)</a:t>
            </a:r>
          </a:p>
          <a:p>
            <a:endParaRPr lang="en-CA" sz="1800" dirty="0" smtClean="0">
              <a:latin typeface="Arial" panose="020B0604020202020204" pitchFamily="34" charset="0"/>
              <a:cs typeface="Arial" panose="020B0604020202020204" pitchFamily="34" charset="0"/>
            </a:endParaRPr>
          </a:p>
          <a:p>
            <a:r>
              <a:rPr lang="en-CA" sz="1800" dirty="0" smtClean="0">
                <a:latin typeface="Arial" panose="020B0604020202020204" pitchFamily="34" charset="0"/>
                <a:cs typeface="Arial" panose="020B0604020202020204" pitchFamily="34" charset="0"/>
              </a:rPr>
              <a:t>Key messages will focus such topics as: </a:t>
            </a:r>
          </a:p>
          <a:p>
            <a:pPr lvl="1">
              <a:buFont typeface="Arial" panose="020B0604020202020204" pitchFamily="34" charset="0"/>
              <a:buChar char="−"/>
            </a:pPr>
            <a:r>
              <a:rPr lang="en-CA" dirty="0" smtClean="0">
                <a:latin typeface="Arial" panose="020B0604020202020204" pitchFamily="34" charset="0"/>
                <a:cs typeface="Arial" panose="020B0604020202020204" pitchFamily="34" charset="0"/>
              </a:rPr>
              <a:t>$XX off a month (including HST and RRRP);</a:t>
            </a:r>
          </a:p>
          <a:p>
            <a:pPr lvl="1">
              <a:buFont typeface="Arial" panose="020B0604020202020204" pitchFamily="34" charset="0"/>
              <a:buChar char="−"/>
            </a:pPr>
            <a:r>
              <a:rPr lang="en-CA" dirty="0" smtClean="0">
                <a:latin typeface="Arial" panose="020B0604020202020204" pitchFamily="34" charset="0"/>
                <a:cs typeface="Arial" panose="020B0604020202020204" pitchFamily="34" charset="0"/>
              </a:rPr>
              <a:t>Electricity savings for an average family; and </a:t>
            </a:r>
          </a:p>
          <a:p>
            <a:pPr lvl="1">
              <a:buFont typeface="Arial" panose="020B0604020202020204" pitchFamily="34" charset="0"/>
              <a:buChar char="−"/>
            </a:pPr>
            <a:r>
              <a:rPr lang="en-CA" dirty="0" smtClean="0">
                <a:latin typeface="Arial" panose="020B0604020202020204" pitchFamily="34" charset="0"/>
                <a:cs typeface="Arial" panose="020B0604020202020204" pitchFamily="34" charset="0"/>
              </a:rPr>
              <a:t>Electricity saving for an average “rural” family.</a:t>
            </a:r>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53852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b="0" dirty="0" smtClean="0">
                <a:latin typeface="Arial" panose="020B0604020202020204" pitchFamily="34" charset="0"/>
                <a:cs typeface="Arial" panose="020B0604020202020204" pitchFamily="34" charset="0"/>
              </a:rPr>
              <a:t>Appendix</a:t>
            </a:r>
            <a:endParaRPr lang="en-CA"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13660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80000" cy="731520"/>
          </a:xfrm>
        </p:spPr>
        <p:txBody>
          <a:bodyPr>
            <a:normAutofit/>
          </a:bodyPr>
          <a:lstStyle/>
          <a:p>
            <a:r>
              <a:rPr lang="en-CA" sz="2400" b="0" dirty="0" smtClean="0">
                <a:latin typeface="Arial" panose="020B0604020202020204" pitchFamily="34" charset="0"/>
                <a:cs typeface="Arial" panose="020B0604020202020204" pitchFamily="34" charset="0"/>
              </a:rPr>
              <a:t>Residential Electricity Prices</a:t>
            </a:r>
            <a:endParaRPr lang="en-CA" sz="2400" b="0" dirty="0"/>
          </a:p>
        </p:txBody>
      </p:sp>
      <p:sp>
        <p:nvSpPr>
          <p:cNvPr id="3" name="Content Placeholder 2"/>
          <p:cNvSpPr>
            <a:spLocks noGrp="1"/>
          </p:cNvSpPr>
          <p:nvPr>
            <p:ph idx="1"/>
          </p:nvPr>
        </p:nvSpPr>
        <p:spPr>
          <a:xfrm>
            <a:off x="468464" y="1196752"/>
            <a:ext cx="8280000" cy="4175458"/>
          </a:xfrm>
        </p:spPr>
        <p:txBody>
          <a:bodyPr>
            <a:normAutofit/>
          </a:bodyPr>
          <a:lstStyle/>
          <a:p>
            <a:r>
              <a:rPr lang="en-CA" sz="1400" dirty="0">
                <a:latin typeface="Arial" pitchFamily="34" charset="0"/>
                <a:cs typeface="Arial" pitchFamily="34" charset="0"/>
              </a:rPr>
              <a:t>Residential </a:t>
            </a:r>
            <a:r>
              <a:rPr lang="en-CA" sz="1400" dirty="0" smtClean="0">
                <a:latin typeface="Arial" pitchFamily="34" charset="0"/>
                <a:cs typeface="Arial" pitchFamily="34" charset="0"/>
              </a:rPr>
              <a:t>consumers electricity </a:t>
            </a:r>
            <a:r>
              <a:rPr lang="en-CA" sz="1400" dirty="0">
                <a:latin typeface="Arial" pitchFamily="34" charset="0"/>
                <a:cs typeface="Arial" pitchFamily="34" charset="0"/>
              </a:rPr>
              <a:t>prices continue to be a concern for many Ontarians, particularly those that rely on electric heat.</a:t>
            </a:r>
          </a:p>
          <a:p>
            <a:pPr lvl="1">
              <a:buFont typeface="Arial" panose="020B0604020202020204" pitchFamily="34" charset="0"/>
              <a:buChar char="–"/>
            </a:pPr>
            <a:r>
              <a:rPr lang="en-CA" sz="1200" b="1" dirty="0" smtClean="0">
                <a:latin typeface="Arial" panose="020B0604020202020204" pitchFamily="34" charset="0"/>
                <a:cs typeface="Arial" panose="020B0604020202020204" pitchFamily="34" charset="0"/>
              </a:rPr>
              <a:t>Note:  </a:t>
            </a:r>
            <a:r>
              <a:rPr lang="en-CA" sz="1200" dirty="0" smtClean="0">
                <a:latin typeface="Arial" panose="020B0604020202020204" pitchFamily="34" charset="0"/>
                <a:cs typeface="Arial" panose="020B0604020202020204" pitchFamily="34" charset="0"/>
              </a:rPr>
              <a:t>The typical </a:t>
            </a:r>
            <a:r>
              <a:rPr lang="en-CA" sz="1200" dirty="0">
                <a:latin typeface="Arial" panose="020B0604020202020204" pitchFamily="34" charset="0"/>
                <a:cs typeface="Arial" panose="020B0604020202020204" pitchFamily="34" charset="0"/>
              </a:rPr>
              <a:t>residential </a:t>
            </a:r>
            <a:r>
              <a:rPr lang="en-CA" sz="1200" dirty="0" smtClean="0">
                <a:latin typeface="Arial" panose="020B0604020202020204" pitchFamily="34" charset="0"/>
                <a:cs typeface="Arial" panose="020B0604020202020204" pitchFamily="34" charset="0"/>
              </a:rPr>
              <a:t>bill is currently below the 2013 Long-Term Energy Plan (2013 LTEP) forecast.</a:t>
            </a:r>
            <a:endParaRPr lang="en-CA" sz="1200" dirty="0">
              <a:latin typeface="Arial" panose="020B0604020202020204" pitchFamily="34" charset="0"/>
              <a:cs typeface="Arial" panose="020B0604020202020204" pitchFamily="34" charset="0"/>
            </a:endParaRPr>
          </a:p>
          <a:p>
            <a:endParaRPr lang="en-CA" sz="1000" dirty="0">
              <a:latin typeface="Arial" pitchFamily="34" charset="0"/>
              <a:cs typeface="Arial" pitchFamily="34" charset="0"/>
            </a:endParaRPr>
          </a:p>
        </p:txBody>
      </p:sp>
      <p:sp>
        <p:nvSpPr>
          <p:cNvPr id="4" name="TextBox 3"/>
          <p:cNvSpPr txBox="1"/>
          <p:nvPr/>
        </p:nvSpPr>
        <p:spPr>
          <a:xfrm>
            <a:off x="72008" y="5755322"/>
            <a:ext cx="9036496" cy="507831"/>
          </a:xfrm>
          <a:prstGeom prst="rect">
            <a:avLst/>
          </a:prstGeom>
          <a:noFill/>
        </p:spPr>
        <p:txBody>
          <a:bodyPr wrap="square" rtlCol="0">
            <a:spAutoFit/>
          </a:bodyPr>
          <a:lstStyle/>
          <a:p>
            <a:r>
              <a:rPr lang="en-CA" sz="900" b="1" dirty="0" smtClean="0">
                <a:latin typeface="Arial" pitchFamily="34" charset="0"/>
                <a:cs typeface="Arial" pitchFamily="34" charset="0"/>
              </a:rPr>
              <a:t>Note</a:t>
            </a:r>
            <a:r>
              <a:rPr lang="en-CA" sz="900" dirty="0" smtClean="0">
                <a:latin typeface="Arial" pitchFamily="34" charset="0"/>
                <a:cs typeface="Arial" pitchFamily="34" charset="0"/>
              </a:rPr>
              <a:t>: The </a:t>
            </a:r>
            <a:r>
              <a:rPr lang="en-CA" sz="900" dirty="0">
                <a:latin typeface="Arial" pitchFamily="34" charset="0"/>
                <a:cs typeface="Arial" pitchFamily="34" charset="0"/>
              </a:rPr>
              <a:t>2013 LTEP forecast for residential bills was based on 800 kWh/month without RRRP or electric heating; the above has been rebased to 750 kWh/month for comparison purposes. Typical residential </a:t>
            </a:r>
            <a:r>
              <a:rPr lang="en-CA" sz="900" dirty="0" smtClean="0">
                <a:latin typeface="Arial" pitchFamily="34" charset="0"/>
                <a:cs typeface="Arial" pitchFamily="34" charset="0"/>
              </a:rPr>
              <a:t>are </a:t>
            </a:r>
            <a:r>
              <a:rPr lang="en-CA" sz="900" dirty="0">
                <a:latin typeface="Arial" pitchFamily="34" charset="0"/>
                <a:cs typeface="Arial" pitchFamily="34" charset="0"/>
              </a:rPr>
              <a:t>based on Toronto Hydro. </a:t>
            </a:r>
            <a:r>
              <a:rPr lang="en-CA" sz="900" dirty="0" smtClean="0">
                <a:latin typeface="Arial" pitchFamily="34" charset="0"/>
                <a:cs typeface="Arial" pitchFamily="34" charset="0"/>
              </a:rPr>
              <a:t>The updated OPO forecast above includes the 8% rebate to offset the provincial portion of HST, ICI expansion and RRRP expansion. </a:t>
            </a:r>
            <a:endParaRPr lang="en-CA" sz="900" dirty="0">
              <a:latin typeface="Arial" pitchFamily="34" charset="0"/>
              <a:cs typeface="Arial" pitchFamily="34" charset="0"/>
            </a:endParaRPr>
          </a:p>
        </p:txBody>
      </p:sp>
      <p:graphicFrame>
        <p:nvGraphicFramePr>
          <p:cNvPr id="7" name="Chart 6"/>
          <p:cNvGraphicFramePr>
            <a:graphicFrameLocks/>
          </p:cNvGraphicFramePr>
          <p:nvPr>
            <p:extLst>
              <p:ext uri="{D42A27DB-BD31-4B8C-83A1-F6EECF244321}">
                <p14:modId xmlns:p14="http://schemas.microsoft.com/office/powerpoint/2010/main" val="2185941773"/>
              </p:ext>
            </p:extLst>
          </p:nvPr>
        </p:nvGraphicFramePr>
        <p:xfrm>
          <a:off x="739774" y="2276872"/>
          <a:ext cx="7700963" cy="33123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772773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Large Industrial Electricity Prices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CA" sz="1400" dirty="0" smtClean="0">
                <a:latin typeface="Arial" panose="020B0604020202020204" pitchFamily="34" charset="0"/>
                <a:cs typeface="Arial" panose="020B0604020202020204" pitchFamily="34" charset="0"/>
              </a:rPr>
              <a:t>Industrial electricity prices </a:t>
            </a:r>
            <a:r>
              <a:rPr lang="en-CA" sz="1400" dirty="0">
                <a:latin typeface="Arial" panose="020B0604020202020204" pitchFamily="34" charset="0"/>
                <a:cs typeface="Arial" panose="020B0604020202020204" pitchFamily="34" charset="0"/>
              </a:rPr>
              <a:t>continue to be a concern for </a:t>
            </a:r>
            <a:r>
              <a:rPr lang="en-CA" sz="1400" dirty="0" smtClean="0">
                <a:latin typeface="Arial" panose="020B0604020202020204" pitchFamily="34" charset="0"/>
                <a:cs typeface="Arial" panose="020B0604020202020204" pitchFamily="34" charset="0"/>
              </a:rPr>
              <a:t>many businesses.</a:t>
            </a:r>
            <a:endParaRPr lang="en-CA" sz="14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CA" sz="1200" b="1" dirty="0">
                <a:latin typeface="Arial" panose="020B0604020202020204" pitchFamily="34" charset="0"/>
                <a:cs typeface="Arial" panose="020B0604020202020204" pitchFamily="34" charset="0"/>
              </a:rPr>
              <a:t>Note:  </a:t>
            </a:r>
            <a:r>
              <a:rPr lang="en-CA" sz="1200" dirty="0">
                <a:latin typeface="Arial" panose="020B0604020202020204" pitchFamily="34" charset="0"/>
                <a:cs typeface="Arial" panose="020B0604020202020204" pitchFamily="34" charset="0"/>
              </a:rPr>
              <a:t>The typical </a:t>
            </a:r>
            <a:r>
              <a:rPr lang="en-CA" sz="1200" dirty="0" smtClean="0">
                <a:latin typeface="Arial" panose="020B0604020202020204" pitchFamily="34" charset="0"/>
                <a:cs typeface="Arial" panose="020B0604020202020204" pitchFamily="34" charset="0"/>
              </a:rPr>
              <a:t>industrial electricity price is </a:t>
            </a:r>
            <a:r>
              <a:rPr lang="en-CA" sz="1200" dirty="0">
                <a:latin typeface="Arial" panose="020B0604020202020204" pitchFamily="34" charset="0"/>
                <a:cs typeface="Arial" panose="020B0604020202020204" pitchFamily="34" charset="0"/>
              </a:rPr>
              <a:t>currently below the </a:t>
            </a:r>
            <a:r>
              <a:rPr lang="en-CA" sz="1200" dirty="0" smtClean="0">
                <a:latin typeface="Arial" panose="020B0604020202020204" pitchFamily="34" charset="0"/>
                <a:cs typeface="Arial" panose="020B0604020202020204" pitchFamily="34" charset="0"/>
              </a:rPr>
              <a:t>2013 LTEP </a:t>
            </a:r>
            <a:r>
              <a:rPr lang="en-CA" sz="1200" dirty="0">
                <a:latin typeface="Arial" panose="020B0604020202020204" pitchFamily="34" charset="0"/>
                <a:cs typeface="Arial" panose="020B0604020202020204" pitchFamily="34" charset="0"/>
              </a:rPr>
              <a:t>forecast.</a:t>
            </a:r>
          </a:p>
        </p:txBody>
      </p:sp>
      <p:graphicFrame>
        <p:nvGraphicFramePr>
          <p:cNvPr id="4" name="Chart 3"/>
          <p:cNvGraphicFramePr>
            <a:graphicFrameLocks/>
          </p:cNvGraphicFramePr>
          <p:nvPr>
            <p:extLst>
              <p:ext uri="{D42A27DB-BD31-4B8C-83A1-F6EECF244321}">
                <p14:modId xmlns:p14="http://schemas.microsoft.com/office/powerpoint/2010/main" val="1747499860"/>
              </p:ext>
            </p:extLst>
          </p:nvPr>
        </p:nvGraphicFramePr>
        <p:xfrm>
          <a:off x="395536" y="1916832"/>
          <a:ext cx="8208912" cy="381674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2008" y="5755322"/>
            <a:ext cx="9036496" cy="369332"/>
          </a:xfrm>
          <a:prstGeom prst="rect">
            <a:avLst/>
          </a:prstGeom>
          <a:noFill/>
        </p:spPr>
        <p:txBody>
          <a:bodyPr wrap="square" rtlCol="0">
            <a:spAutoFit/>
          </a:bodyPr>
          <a:lstStyle/>
          <a:p>
            <a:r>
              <a:rPr lang="en-CA" sz="900" b="1" dirty="0" smtClean="0">
                <a:latin typeface="Arial" panose="020B0604020202020204" pitchFamily="34" charset="0"/>
                <a:cs typeface="Arial" panose="020B0604020202020204" pitchFamily="34" charset="0"/>
              </a:rPr>
              <a:t>Note</a:t>
            </a:r>
            <a:r>
              <a:rPr lang="en-CA" sz="900" dirty="0" smtClean="0">
                <a:latin typeface="Arial" panose="020B0604020202020204" pitchFamily="34" charset="0"/>
                <a:cs typeface="Arial" panose="020B0604020202020204" pitchFamily="34" charset="0"/>
              </a:rPr>
              <a:t>: The </a:t>
            </a:r>
            <a:r>
              <a:rPr lang="en-CA" sz="900" dirty="0">
                <a:latin typeface="Arial" panose="020B0604020202020204" pitchFamily="34" charset="0"/>
                <a:cs typeface="Arial" panose="020B0604020202020204" pitchFamily="34" charset="0"/>
              </a:rPr>
              <a:t>2013 LTEP forecast for </a:t>
            </a:r>
            <a:r>
              <a:rPr lang="en-CA" sz="900" dirty="0" smtClean="0">
                <a:latin typeface="Arial" panose="020B0604020202020204" pitchFamily="34" charset="0"/>
                <a:cs typeface="Arial" panose="020B0604020202020204" pitchFamily="34" charset="0"/>
              </a:rPr>
              <a:t>industrial reflects a transmission connected Class A electricity consumer</a:t>
            </a:r>
            <a:r>
              <a:rPr lang="en-CA" sz="900" dirty="0">
                <a:latin typeface="Arial" panose="020B0604020202020204" pitchFamily="34" charset="0"/>
                <a:cs typeface="Arial" panose="020B0604020202020204" pitchFamily="34" charset="0"/>
              </a:rPr>
              <a:t>. The updated OPO forecast above includes </a:t>
            </a:r>
            <a:r>
              <a:rPr lang="en-CA" sz="900" dirty="0" smtClean="0">
                <a:latin typeface="Arial" panose="020B0604020202020204" pitchFamily="34" charset="0"/>
                <a:cs typeface="Arial" panose="020B0604020202020204" pitchFamily="34" charset="0"/>
              </a:rPr>
              <a:t>ICI </a:t>
            </a:r>
            <a:r>
              <a:rPr lang="en-CA" sz="900" dirty="0">
                <a:latin typeface="Arial" panose="020B0604020202020204" pitchFamily="34" charset="0"/>
                <a:cs typeface="Arial" panose="020B0604020202020204" pitchFamily="34" charset="0"/>
              </a:rPr>
              <a:t>expansion and RRRP expansion. </a:t>
            </a:r>
            <a:r>
              <a:rPr lang="en-CA" sz="900" dirty="0" smtClean="0">
                <a:latin typeface="Arial" panose="020B0604020202020204" pitchFamily="34" charset="0"/>
                <a:cs typeface="Arial" panose="020B0604020202020204" pitchFamily="34" charset="0"/>
              </a:rPr>
              <a:t> </a:t>
            </a:r>
            <a:endParaRPr lang="en-CA"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38221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smtClean="0">
                <a:latin typeface="Arial" panose="020B0604020202020204" pitchFamily="34" charset="0"/>
                <a:cs typeface="Arial" panose="020B0604020202020204" pitchFamily="34" charset="0"/>
              </a:rPr>
              <a:t>Global Adjustment Smoothing </a:t>
            </a:r>
            <a:endParaRPr lang="en-CA"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96698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Global Adjustment (GA) Smoothing</a:t>
            </a:r>
            <a:endParaRPr lang="en-CA" sz="2400" b="0" dirty="0"/>
          </a:p>
        </p:txBody>
      </p:sp>
      <p:sp>
        <p:nvSpPr>
          <p:cNvPr id="3" name="Content Placeholder 2"/>
          <p:cNvSpPr>
            <a:spLocks noGrp="1"/>
          </p:cNvSpPr>
          <p:nvPr>
            <p:ph idx="1"/>
          </p:nvPr>
        </p:nvSpPr>
        <p:spPr>
          <a:xfrm>
            <a:off x="457200" y="1196752"/>
            <a:ext cx="8280000" cy="4752528"/>
          </a:xfrm>
        </p:spPr>
        <p:txBody>
          <a:bodyPr>
            <a:noAutofit/>
          </a:bodyPr>
          <a:lstStyle/>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The global adjustment (GA) is comprised of costs for regulated and contracted generation, as well as conservation.</a:t>
            </a:r>
          </a:p>
          <a:p>
            <a:pPr marL="285750" lvl="1">
              <a:spcBef>
                <a:spcPts val="300"/>
              </a:spcBef>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Some contracted generation assets are expected to have a useful life that extends beyond the term of their current financial contracts (typically 20-years).</a:t>
            </a:r>
          </a:p>
          <a:p>
            <a:pPr marL="285750" lvl="1">
              <a:spcBef>
                <a:spcPts val="300"/>
              </a:spcBef>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Similarly, conservation costs are recovered through the GA on an annual basis while conservation initiatives provide benefits to the electricity system over the course of many years.</a:t>
            </a:r>
          </a:p>
          <a:p>
            <a:pPr marL="285750" lvl="1">
              <a:spcBef>
                <a:spcPts val="300"/>
              </a:spcBef>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Since the GA only includes costs related to the contractual life of these assets, there may be an opportunity to recognize the longer-term benefit of these assets to the electricity system and “bring forward” that benefit for ratepayers today, while deferring some of the current costs.</a:t>
            </a:r>
          </a:p>
          <a:p>
            <a:pPr marL="285750" lvl="1">
              <a:spcBef>
                <a:spcPts val="300"/>
              </a:spcBef>
              <a:buFont typeface="Arial" panose="020B0604020202020204" pitchFamily="34" charset="0"/>
              <a:buChar char="•"/>
            </a:pPr>
            <a:endParaRPr lang="en-CA" sz="14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An </a:t>
            </a:r>
            <a:r>
              <a:rPr lang="en-CA" sz="1400" dirty="0">
                <a:latin typeface="Arial" panose="020B0604020202020204" pitchFamily="34" charset="0"/>
                <a:cs typeface="Arial" panose="020B0604020202020204" pitchFamily="34" charset="0"/>
              </a:rPr>
              <a:t>indicative GA financing proposal is presented that lowers ratepayers costs over the short term </a:t>
            </a:r>
            <a:r>
              <a:rPr lang="en-CA" sz="1400" dirty="0" smtClean="0">
                <a:latin typeface="Arial" panose="020B0604020202020204" pitchFamily="34" charset="0"/>
                <a:cs typeface="Arial" panose="020B0604020202020204" pitchFamily="34" charset="0"/>
              </a:rPr>
              <a:t>by </a:t>
            </a:r>
            <a:r>
              <a:rPr lang="en-CA" sz="1400" dirty="0">
                <a:latin typeface="Arial" panose="020B0604020202020204" pitchFamily="34" charset="0"/>
                <a:cs typeface="Arial" panose="020B0604020202020204" pitchFamily="34" charset="0"/>
              </a:rPr>
              <a:t>borrowing money </a:t>
            </a:r>
            <a:r>
              <a:rPr lang="en-CA" sz="1400" dirty="0" smtClean="0">
                <a:latin typeface="Arial" panose="020B0604020202020204" pitchFamily="34" charset="0"/>
                <a:cs typeface="Arial" panose="020B0604020202020204" pitchFamily="34" charset="0"/>
              </a:rPr>
              <a:t>but increases costs over the long term when </a:t>
            </a:r>
            <a:r>
              <a:rPr lang="en-CA" sz="1400" dirty="0">
                <a:latin typeface="Arial" panose="020B0604020202020204" pitchFamily="34" charset="0"/>
                <a:cs typeface="Arial" panose="020B0604020202020204" pitchFamily="34" charset="0"/>
              </a:rPr>
              <a:t>GA costs are forecast to be lower. </a:t>
            </a:r>
            <a:endParaRPr lang="en-CA" sz="14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endParaRPr lang="en-CA" sz="14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b="1" dirty="0" smtClean="0">
                <a:latin typeface="Arial" panose="020B0604020202020204" pitchFamily="34" charset="0"/>
                <a:cs typeface="Arial" panose="020B0604020202020204" pitchFamily="34" charset="0"/>
              </a:rPr>
              <a:t>Note:</a:t>
            </a:r>
            <a:r>
              <a:rPr lang="en-CA" sz="1400" dirty="0" smtClean="0">
                <a:latin typeface="Arial" panose="020B0604020202020204" pitchFamily="34" charset="0"/>
                <a:cs typeface="Arial" panose="020B0604020202020204" pitchFamily="34" charset="0"/>
              </a:rPr>
              <a:t> Not </a:t>
            </a:r>
            <a:r>
              <a:rPr lang="en-CA" sz="1400" dirty="0">
                <a:latin typeface="Arial" panose="020B0604020202020204" pitchFamily="34" charset="0"/>
                <a:cs typeface="Arial" panose="020B0604020202020204" pitchFamily="34" charset="0"/>
              </a:rPr>
              <a:t>all generating assets will continue operations at the end of their contract term. Regulatory constraints (i.e., nuclear licences) or low demand conditions (i.e., as experienced with current expiring NUGs) would mean that some generators will shutdown at the expiry of their contract. Future ratepayers would be paying for these assets that are no longer producing power</a:t>
            </a:r>
            <a:r>
              <a:rPr lang="en-CA" sz="1400" dirty="0">
                <a:solidFill>
                  <a:srgbClr val="FF0000"/>
                </a:solidFill>
                <a:latin typeface="Arial" panose="020B0604020202020204" pitchFamily="34" charset="0"/>
                <a:cs typeface="Arial" panose="020B0604020202020204" pitchFamily="34" charset="0"/>
              </a:rPr>
              <a:t>.</a:t>
            </a:r>
          </a:p>
          <a:p>
            <a:pPr marL="285750" lvl="1">
              <a:spcBef>
                <a:spcPts val="300"/>
              </a:spcBef>
              <a:buFont typeface="Arial" panose="020B0604020202020204" pitchFamily="34" charset="0"/>
              <a:buChar char="•"/>
            </a:pPr>
            <a:endParaRPr lang="en-CA" sz="1400" dirty="0">
              <a:solidFill>
                <a:srgbClr val="FF0000"/>
              </a:solidFill>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endParaRPr lang="en-CA" sz="1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42819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GA Smoothing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Cost Breakout</a:t>
            </a:r>
            <a:endParaRPr lang="en-CA" sz="2400" dirty="0"/>
          </a:p>
        </p:txBody>
      </p:sp>
      <p:sp>
        <p:nvSpPr>
          <p:cNvPr id="3" name="Content Placeholder 2"/>
          <p:cNvSpPr>
            <a:spLocks noGrp="1"/>
          </p:cNvSpPr>
          <p:nvPr>
            <p:ph idx="1"/>
          </p:nvPr>
        </p:nvSpPr>
        <p:spPr>
          <a:xfrm>
            <a:off x="457200" y="1219200"/>
            <a:ext cx="8280000" cy="625624"/>
          </a:xfrm>
        </p:spPr>
        <p:txBody>
          <a:bodyPr>
            <a:noAutofit/>
          </a:bodyPr>
          <a:lstStyle/>
          <a:p>
            <a:r>
              <a:rPr lang="en-CA" sz="1400" dirty="0">
                <a:latin typeface="Arial" panose="020B0604020202020204" pitchFamily="34" charset="0"/>
                <a:cs typeface="Arial" panose="020B0604020202020204" pitchFamily="34" charset="0"/>
              </a:rPr>
              <a:t>T</a:t>
            </a:r>
            <a:r>
              <a:rPr lang="en-CA" sz="1400" dirty="0" smtClean="0">
                <a:latin typeface="Arial" panose="020B0604020202020204" pitchFamily="34" charset="0"/>
                <a:cs typeface="Arial" panose="020B0604020202020204" pitchFamily="34" charset="0"/>
              </a:rPr>
              <a:t>he allocation of GA costs in 2016 is compared to the proportion of generation in the graph below.</a:t>
            </a:r>
          </a:p>
          <a:p>
            <a:r>
              <a:rPr lang="en-CA" sz="1400" dirty="0">
                <a:latin typeface="Arial" panose="020B0604020202020204" pitchFamily="34" charset="0"/>
                <a:cs typeface="Arial" panose="020B0604020202020204" pitchFamily="34" charset="0"/>
              </a:rPr>
              <a:t>This cost breakdown will evolve over time as 2,181 MW of contracted generation comes online in the coming years.  </a:t>
            </a:r>
          </a:p>
          <a:p>
            <a:endParaRPr lang="en-CA" sz="1400" dirty="0">
              <a:latin typeface="Arial" panose="020B0604020202020204" pitchFamily="34" charset="0"/>
              <a:cs typeface="Arial" panose="020B0604020202020204" pitchFamily="34" charset="0"/>
            </a:endParaRPr>
          </a:p>
        </p:txBody>
      </p:sp>
      <p:sp>
        <p:nvSpPr>
          <p:cNvPr id="11" name="TextBox 10"/>
          <p:cNvSpPr txBox="1"/>
          <p:nvPr/>
        </p:nvSpPr>
        <p:spPr>
          <a:xfrm>
            <a:off x="144016" y="5949280"/>
            <a:ext cx="8892480" cy="338554"/>
          </a:xfrm>
          <a:prstGeom prst="rect">
            <a:avLst/>
          </a:prstGeom>
          <a:noFill/>
        </p:spPr>
        <p:txBody>
          <a:bodyPr wrap="square" rtlCol="0">
            <a:spAutoFit/>
          </a:bodyPr>
          <a:lstStyle/>
          <a:p>
            <a:r>
              <a:rPr lang="en-CA" sz="800" dirty="0" smtClean="0">
                <a:latin typeface="Arial" panose="020B0604020202020204" pitchFamily="34" charset="0"/>
                <a:cs typeface="Arial" panose="020B0604020202020204" pitchFamily="34" charset="0"/>
              </a:rPr>
              <a:t>*OEFC indicates the cost of generator contracts managed by the OEFC which include contracts for natural gas, hydro and biomass generators</a:t>
            </a:r>
            <a:r>
              <a:rPr lang="en-CA" sz="800" b="1" dirty="0" smtClean="0">
                <a:latin typeface="Arial" panose="020B0604020202020204" pitchFamily="34" charset="0"/>
                <a:cs typeface="Arial" panose="020B0604020202020204" pitchFamily="34" charset="0"/>
              </a:rPr>
              <a:t>.</a:t>
            </a:r>
            <a:endParaRPr lang="en-CA" sz="800" b="1" dirty="0">
              <a:latin typeface="Arial" panose="020B0604020202020204" pitchFamily="34" charset="0"/>
              <a:cs typeface="Arial" panose="020B0604020202020204" pitchFamily="34" charset="0"/>
            </a:endParaRPr>
          </a:p>
          <a:p>
            <a:r>
              <a:rPr lang="en-CA" sz="800" dirty="0" smtClean="0">
                <a:latin typeface="Arial" panose="020B0604020202020204" pitchFamily="34" charset="0"/>
                <a:cs typeface="Arial" panose="020B0604020202020204" pitchFamily="34" charset="0"/>
              </a:rPr>
              <a:t>** Conservation measures, not quantified here, serve to reduce Ontario energy demand. Actual electricity generation would be larger than 155 </a:t>
            </a:r>
            <a:r>
              <a:rPr lang="en-CA" sz="800" dirty="0" err="1" smtClean="0">
                <a:latin typeface="Arial" panose="020B0604020202020204" pitchFamily="34" charset="0"/>
                <a:cs typeface="Arial" panose="020B0604020202020204" pitchFamily="34" charset="0"/>
              </a:rPr>
              <a:t>TWh</a:t>
            </a:r>
            <a:r>
              <a:rPr lang="en-CA" sz="800" dirty="0" smtClean="0">
                <a:latin typeface="Arial" panose="020B0604020202020204" pitchFamily="34" charset="0"/>
                <a:cs typeface="Arial" panose="020B0604020202020204" pitchFamily="34" charset="0"/>
              </a:rPr>
              <a:t> in the absence of conservation programs.</a:t>
            </a:r>
          </a:p>
        </p:txBody>
      </p:sp>
      <p:sp>
        <p:nvSpPr>
          <p:cNvPr id="18" name="TextBox 17"/>
          <p:cNvSpPr txBox="1"/>
          <p:nvPr/>
        </p:nvSpPr>
        <p:spPr>
          <a:xfrm flipH="1">
            <a:off x="467544" y="2352667"/>
            <a:ext cx="2520280" cy="276999"/>
          </a:xfrm>
          <a:prstGeom prst="rect">
            <a:avLst/>
          </a:prstGeom>
          <a:noFill/>
        </p:spPr>
        <p:txBody>
          <a:bodyPr wrap="square" rtlCol="0">
            <a:spAutoFit/>
          </a:bodyPr>
          <a:lstStyle/>
          <a:p>
            <a:pPr algn="ctr"/>
            <a:r>
              <a:rPr lang="en-CA" sz="1200" b="1" dirty="0" smtClean="0">
                <a:latin typeface="Arial" panose="020B0604020202020204" pitchFamily="34" charset="0"/>
                <a:cs typeface="Arial" panose="020B0604020202020204" pitchFamily="34" charset="0"/>
              </a:rPr>
              <a:t>2016 GA Cost: $12.3 billion</a:t>
            </a:r>
            <a:endParaRPr lang="en-CA" sz="1200" b="1" dirty="0">
              <a:latin typeface="Arial" panose="020B0604020202020204" pitchFamily="34" charset="0"/>
              <a:cs typeface="Arial" panose="020B0604020202020204" pitchFamily="34" charset="0"/>
            </a:endParaRPr>
          </a:p>
        </p:txBody>
      </p:sp>
      <p:sp>
        <p:nvSpPr>
          <p:cNvPr id="19" name="TextBox 18"/>
          <p:cNvSpPr txBox="1"/>
          <p:nvPr/>
        </p:nvSpPr>
        <p:spPr>
          <a:xfrm flipH="1">
            <a:off x="3605804" y="2352667"/>
            <a:ext cx="2448272" cy="276999"/>
          </a:xfrm>
          <a:prstGeom prst="rect">
            <a:avLst/>
          </a:prstGeom>
          <a:noFill/>
        </p:spPr>
        <p:txBody>
          <a:bodyPr wrap="square" rtlCol="0">
            <a:spAutoFit/>
          </a:bodyPr>
          <a:lstStyle/>
          <a:p>
            <a:pPr algn="ctr"/>
            <a:r>
              <a:rPr lang="en-CA" sz="1200" b="1" dirty="0" smtClean="0">
                <a:latin typeface="Arial" panose="020B0604020202020204" pitchFamily="34" charset="0"/>
                <a:cs typeface="Arial" panose="020B0604020202020204" pitchFamily="34" charset="0"/>
              </a:rPr>
              <a:t>2016 Generation: 155 </a:t>
            </a:r>
            <a:r>
              <a:rPr lang="en-CA" sz="1200" b="1" dirty="0" err="1" smtClean="0">
                <a:latin typeface="Arial" panose="020B0604020202020204" pitchFamily="34" charset="0"/>
                <a:cs typeface="Arial" panose="020B0604020202020204" pitchFamily="34" charset="0"/>
              </a:rPr>
              <a:t>TWh</a:t>
            </a:r>
            <a:endParaRPr lang="en-CA" sz="1200" b="1" dirty="0">
              <a:latin typeface="Arial" panose="020B0604020202020204" pitchFamily="34" charset="0"/>
              <a:cs typeface="Arial" panose="020B0604020202020204" pitchFamily="34" charset="0"/>
            </a:endParaRPr>
          </a:p>
        </p:txBody>
      </p:sp>
      <p:graphicFrame>
        <p:nvGraphicFramePr>
          <p:cNvPr id="4" name="Chart 3"/>
          <p:cNvGraphicFramePr/>
          <p:nvPr>
            <p:extLst>
              <p:ext uri="{D42A27DB-BD31-4B8C-83A1-F6EECF244321}">
                <p14:modId xmlns:p14="http://schemas.microsoft.com/office/powerpoint/2010/main" val="1488171364"/>
              </p:ext>
            </p:extLst>
          </p:nvPr>
        </p:nvGraphicFramePr>
        <p:xfrm>
          <a:off x="323528" y="2490486"/>
          <a:ext cx="4032448" cy="33147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extLst>
              <p:ext uri="{D42A27DB-BD31-4B8C-83A1-F6EECF244321}">
                <p14:modId xmlns:p14="http://schemas.microsoft.com/office/powerpoint/2010/main" val="2473367070"/>
              </p:ext>
            </p:extLst>
          </p:nvPr>
        </p:nvGraphicFramePr>
        <p:xfrm>
          <a:off x="3203848" y="2483786"/>
          <a:ext cx="4032448" cy="33147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148433743"/>
              </p:ext>
            </p:extLst>
          </p:nvPr>
        </p:nvGraphicFramePr>
        <p:xfrm>
          <a:off x="7164288" y="2374281"/>
          <a:ext cx="1944216" cy="3240360"/>
        </p:xfrm>
        <a:graphic>
          <a:graphicData uri="http://schemas.openxmlformats.org/drawingml/2006/table">
            <a:tbl>
              <a:tblPr firstRow="1">
                <a:tableStyleId>{073A0DAA-6AF3-43AB-8588-CEC1D06C72B9}</a:tableStyleId>
              </a:tblPr>
              <a:tblGrid>
                <a:gridCol w="972108"/>
                <a:gridCol w="972108"/>
              </a:tblGrid>
              <a:tr h="324036">
                <a:tc>
                  <a:txBody>
                    <a:bodyPr/>
                    <a:lstStyle/>
                    <a:p>
                      <a:pPr algn="ctr"/>
                      <a:r>
                        <a:rPr lang="en-CA" sz="900" dirty="0" smtClean="0"/>
                        <a:t>GA ($M)</a:t>
                      </a:r>
                      <a:endParaRPr lang="en-CA" sz="900" dirty="0">
                        <a:latin typeface="+mj-lt"/>
                      </a:endParaRPr>
                    </a:p>
                  </a:txBody>
                  <a:tcPr anchor="ctr">
                    <a:lnB w="38100" cmpd="sng">
                      <a:noFill/>
                    </a:lnB>
                    <a:solidFill>
                      <a:schemeClr val="tx1">
                        <a:lumMod val="50000"/>
                        <a:lumOff val="50000"/>
                      </a:schemeClr>
                    </a:solidFill>
                  </a:tcPr>
                </a:tc>
                <a:tc>
                  <a:txBody>
                    <a:bodyPr/>
                    <a:lstStyle/>
                    <a:p>
                      <a:pPr algn="ctr"/>
                      <a:r>
                        <a:rPr lang="en-CA" sz="900" dirty="0" smtClean="0"/>
                        <a:t>Gen. (</a:t>
                      </a:r>
                      <a:r>
                        <a:rPr lang="en-CA" sz="900" dirty="0" err="1" smtClean="0"/>
                        <a:t>TWh</a:t>
                      </a:r>
                      <a:r>
                        <a:rPr lang="en-CA" sz="900" dirty="0" smtClean="0"/>
                        <a:t>)</a:t>
                      </a:r>
                      <a:endParaRPr lang="en-CA" sz="900" dirty="0">
                        <a:latin typeface="+mj-lt"/>
                      </a:endParaRPr>
                    </a:p>
                  </a:txBody>
                  <a:tcPr anchor="ctr">
                    <a:lnB w="38100" cmpd="sng">
                      <a:noFill/>
                    </a:lnB>
                    <a:solidFill>
                      <a:schemeClr val="tx1">
                        <a:lumMod val="50000"/>
                        <a:lumOff val="50000"/>
                      </a:schemeClr>
                    </a:solidFill>
                  </a:tcPr>
                </a:tc>
              </a:tr>
              <a:tr h="324036">
                <a:tc>
                  <a:txBody>
                    <a:bodyPr/>
                    <a:lstStyle/>
                    <a:p>
                      <a:pPr algn="ctr" fontAlgn="b"/>
                      <a:r>
                        <a:rPr lang="en-CA" sz="900" u="none" strike="noStrike" dirty="0">
                          <a:effectLst/>
                        </a:rPr>
                        <a:t>5,053</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381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a:effectLst/>
                        </a:rPr>
                        <a:t>91</a:t>
                      </a:r>
                      <a:endParaRPr lang="en-CA" sz="900" b="0" i="0" u="none" strike="noStrike">
                        <a:solidFill>
                          <a:srgbClr val="000000"/>
                        </a:solidFill>
                        <a:effectLst/>
                        <a:latin typeface="+mj-lt"/>
                      </a:endParaRPr>
                    </a:p>
                  </a:txBody>
                  <a:tcPr marL="9525" marR="9525" marT="9525" marB="0" anchor="ctr">
                    <a:lnL w="12700" cmpd="sng">
                      <a:noFill/>
                    </a:lnL>
                    <a:lnR w="12700" cmpd="sng">
                      <a:noFill/>
                    </a:lnR>
                    <a:lnT w="381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1,473</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36</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985</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13</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1,552</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10</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1,630</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3</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278</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1</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467</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 </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60</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 </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842</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 </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bl>
          </a:graphicData>
        </a:graphic>
      </p:graphicFrame>
    </p:spTree>
    <p:extLst>
      <p:ext uri="{BB962C8B-B14F-4D97-AF65-F5344CB8AC3E}">
        <p14:creationId xmlns:p14="http://schemas.microsoft.com/office/powerpoint/2010/main" val="11092590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671736"/>
          </a:xfrm>
        </p:spPr>
        <p:txBody>
          <a:bodyPr>
            <a:normAutofit/>
          </a:bodyPr>
          <a:lstStyle/>
          <a:p>
            <a:r>
              <a:rPr lang="en-CA" sz="2400" b="0" dirty="0" smtClean="0">
                <a:latin typeface="Arial" panose="020B0604020202020204" pitchFamily="34" charset="0"/>
                <a:cs typeface="Arial" panose="020B0604020202020204" pitchFamily="34" charset="0"/>
              </a:rPr>
              <a:t>GA Smoothing</a:t>
            </a:r>
            <a:endParaRPr lang="en-CA" sz="2400" b="0" dirty="0"/>
          </a:p>
        </p:txBody>
      </p:sp>
      <p:sp>
        <p:nvSpPr>
          <p:cNvPr id="3" name="Content Placeholder 2"/>
          <p:cNvSpPr>
            <a:spLocks noGrp="1"/>
          </p:cNvSpPr>
          <p:nvPr>
            <p:ph idx="1"/>
          </p:nvPr>
        </p:nvSpPr>
        <p:spPr>
          <a:xfrm>
            <a:off x="457200" y="1124745"/>
            <a:ext cx="8507288" cy="2304256"/>
          </a:xfrm>
        </p:spPr>
        <p:txBody>
          <a:bodyPr>
            <a:noAutofit/>
          </a:bodyPr>
          <a:lstStyle/>
          <a:p>
            <a:pPr marL="285750" lvl="1">
              <a:spcBef>
                <a:spcPts val="1200"/>
              </a:spcBef>
              <a:buFont typeface="Arial" panose="020B0604020202020204" pitchFamily="34" charset="0"/>
              <a:buChar char="•"/>
            </a:pPr>
            <a:r>
              <a:rPr lang="en-CA" sz="1100" dirty="0">
                <a:latin typeface="Arial" panose="020B0604020202020204" pitchFamily="34" charset="0"/>
                <a:cs typeface="Arial" panose="020B0604020202020204" pitchFamily="34" charset="0"/>
              </a:rPr>
              <a:t>I</a:t>
            </a:r>
            <a:r>
              <a:rPr lang="en-CA" sz="1100" dirty="0" smtClean="0">
                <a:latin typeface="Arial" panose="020B0604020202020204" pitchFamily="34" charset="0"/>
                <a:cs typeface="Arial" panose="020B0604020202020204" pitchFamily="34" charset="0"/>
              </a:rPr>
              <a:t>t is proposed that the amount of global adjustment (GA) paid by ratepayers in each year over the forecast period is set at a fixed amount and money is borrowed to make up the remainder of the GA cost in each year.</a:t>
            </a:r>
          </a:p>
          <a:p>
            <a:pPr marL="285750" lvl="1">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Starting on January 1, 2017, the amount of GA paid by ratepayers is set at a value lower than the true cost of GA in 2017 and is increased according to a pre-defined schedule until the debt has been paid off.</a:t>
            </a:r>
          </a:p>
          <a:p>
            <a:pPr marL="285750" lvl="1">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GA costs will be “smoothed” over time by lowering costs in the short term and increasing costs in the long term.</a:t>
            </a:r>
          </a:p>
          <a:p>
            <a:pPr marL="285750" lvl="1">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In some scenarios, the amount of GA paid by ratepayers </a:t>
            </a:r>
            <a:r>
              <a:rPr lang="en-CA" sz="1100" i="1" dirty="0" smtClean="0">
                <a:latin typeface="Arial" panose="020B0604020202020204" pitchFamily="34" charset="0"/>
                <a:cs typeface="Arial" panose="020B0604020202020204" pitchFamily="34" charset="0"/>
              </a:rPr>
              <a:t>above</a:t>
            </a:r>
            <a:r>
              <a:rPr lang="en-CA" sz="1100" dirty="0" smtClean="0">
                <a:latin typeface="Arial" panose="020B0604020202020204" pitchFamily="34" charset="0"/>
                <a:cs typeface="Arial" panose="020B0604020202020204" pitchFamily="34" charset="0"/>
              </a:rPr>
              <a:t> the expected actual cost of GA is capped so as to limit large increases in the cost of electricity in any given year.</a:t>
            </a:r>
          </a:p>
          <a:p>
            <a:pPr marL="285750" lvl="1">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All analysis is based on forecasts from Independent Electricity System Operator (IESO), assumes a 5% annual borrowing interest rate and an inflation rate of 2% per year.</a:t>
            </a:r>
            <a:endParaRPr lang="en-CA" sz="1100" dirty="0">
              <a:latin typeface="Arial" panose="020B0604020202020204" pitchFamily="34" charset="0"/>
              <a:cs typeface="Arial" panose="020B0604020202020204" pitchFamily="34" charset="0"/>
            </a:endParaRPr>
          </a:p>
        </p:txBody>
      </p:sp>
      <p:graphicFrame>
        <p:nvGraphicFramePr>
          <p:cNvPr id="4" name="Chart 3"/>
          <p:cNvGraphicFramePr>
            <a:graphicFrameLocks/>
          </p:cNvGraphicFramePr>
          <p:nvPr>
            <p:extLst>
              <p:ext uri="{D42A27DB-BD31-4B8C-83A1-F6EECF244321}">
                <p14:modId xmlns:p14="http://schemas.microsoft.com/office/powerpoint/2010/main" val="2932005601"/>
              </p:ext>
            </p:extLst>
          </p:nvPr>
        </p:nvGraphicFramePr>
        <p:xfrm>
          <a:off x="529208" y="3615406"/>
          <a:ext cx="8229600" cy="216024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827584" y="5775646"/>
            <a:ext cx="7632848" cy="461665"/>
          </a:xfrm>
          <a:prstGeom prst="rect">
            <a:avLst/>
          </a:prstGeom>
          <a:noFill/>
        </p:spPr>
        <p:txBody>
          <a:bodyPr wrap="square" rtlCol="0">
            <a:spAutoFit/>
          </a:bodyPr>
          <a:lstStyle/>
          <a:p>
            <a:r>
              <a:rPr lang="en-CA" sz="1200" b="1" dirty="0" smtClean="0">
                <a:latin typeface="Arial" panose="020B0604020202020204" pitchFamily="34" charset="0"/>
                <a:cs typeface="Arial" panose="020B0604020202020204" pitchFamily="34" charset="0"/>
              </a:rPr>
              <a:t>Sample financing</a:t>
            </a:r>
            <a:r>
              <a:rPr lang="en-CA" sz="1200" dirty="0" smtClean="0">
                <a:latin typeface="Arial" panose="020B0604020202020204" pitchFamily="34" charset="0"/>
                <a:cs typeface="Arial" panose="020B0604020202020204" pitchFamily="34" charset="0"/>
              </a:rPr>
              <a:t>: Ratepayers pay less than the cost of GA in early years, borrowing up to $9 billion that is fully paid off in 2031 by charging ratepayers more than the cost of GA in later years.</a:t>
            </a:r>
            <a:endParaRPr lang="en-CA" sz="1200" dirty="0">
              <a:latin typeface="Arial" panose="020B0604020202020204" pitchFamily="34" charset="0"/>
              <a:cs typeface="Arial" panose="020B0604020202020204" pitchFamily="34" charset="0"/>
            </a:endParaRPr>
          </a:p>
        </p:txBody>
      </p:sp>
      <p:sp>
        <p:nvSpPr>
          <p:cNvPr id="6" name="Rectangle 5"/>
          <p:cNvSpPr/>
          <p:nvPr/>
        </p:nvSpPr>
        <p:spPr>
          <a:xfrm>
            <a:off x="539552" y="3543399"/>
            <a:ext cx="8208912" cy="26939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6955699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GA Smoothing – Options</a:t>
            </a:r>
            <a:endParaRPr lang="en-CA" sz="2400" b="0" dirty="0"/>
          </a:p>
        </p:txBody>
      </p:sp>
      <p:sp>
        <p:nvSpPr>
          <p:cNvPr id="3" name="Content Placeholder 2"/>
          <p:cNvSpPr>
            <a:spLocks noGrp="1"/>
          </p:cNvSpPr>
          <p:nvPr>
            <p:ph idx="1"/>
          </p:nvPr>
        </p:nvSpPr>
        <p:spPr>
          <a:xfrm>
            <a:off x="467544" y="1268760"/>
            <a:ext cx="8280000" cy="5040560"/>
          </a:xfrm>
        </p:spPr>
        <p:txBody>
          <a:bodyPr>
            <a:noAutofit/>
          </a:bodyPr>
          <a:lstStyle/>
          <a:p>
            <a:pPr marL="228600" lvl="1" indent="-228600">
              <a:spcBef>
                <a:spcPts val="1200"/>
              </a:spcBef>
              <a:buFont typeface="+mj-lt"/>
              <a:buAutoNum type="arabicPeriod"/>
            </a:pPr>
            <a:r>
              <a:rPr lang="en-CA" sz="1100" u="sng" dirty="0" smtClean="0">
                <a:latin typeface="Arial" panose="020B0604020202020204" pitchFamily="34" charset="0"/>
                <a:cs typeface="Arial" panose="020B0604020202020204" pitchFamily="34" charset="0"/>
              </a:rPr>
              <a:t>Moderate </a:t>
            </a:r>
            <a:r>
              <a:rPr lang="en-CA" sz="1100" u="sng" dirty="0">
                <a:latin typeface="Arial" panose="020B0604020202020204" pitchFamily="34" charset="0"/>
                <a:cs typeface="Arial" panose="020B0604020202020204" pitchFamily="34" charset="0"/>
              </a:rPr>
              <a:t>/ GA Financing with Delayed </a:t>
            </a:r>
            <a:r>
              <a:rPr lang="en-CA" sz="1100" u="sng" dirty="0" smtClean="0">
                <a:latin typeface="Arial" panose="020B0604020202020204" pitchFamily="34" charset="0"/>
                <a:cs typeface="Arial" panose="020B0604020202020204" pitchFamily="34" charset="0"/>
              </a:rPr>
              <a:t>Increase (Moderate)</a:t>
            </a:r>
            <a:endParaRPr lang="en-CA" sz="1100" u="sng" dirty="0">
              <a:latin typeface="Arial" panose="020B0604020202020204" pitchFamily="34" charset="0"/>
              <a:cs typeface="Arial" panose="020B0604020202020204" pitchFamily="34" charset="0"/>
            </a:endParaRPr>
          </a:p>
          <a:p>
            <a:pPr marL="685800" lvl="2">
              <a:spcBef>
                <a:spcPts val="1200"/>
              </a:spcBef>
              <a:buFont typeface="Arial" panose="020B0604020202020204" pitchFamily="34" charset="0"/>
              <a:buChar char="•"/>
            </a:pPr>
            <a:r>
              <a:rPr lang="en-CA" sz="1100" dirty="0">
                <a:latin typeface="Arial" panose="020B0604020202020204" pitchFamily="34" charset="0"/>
                <a:cs typeface="Arial" panose="020B0604020202020204" pitchFamily="34" charset="0"/>
              </a:rPr>
              <a:t>The starting GA payment from all ratepayers in 2017 is lowered by $1.1 billion, ratepayer payments </a:t>
            </a:r>
            <a:r>
              <a:rPr lang="en-CA" sz="1100" i="1" dirty="0">
                <a:latin typeface="Arial" panose="020B0604020202020204" pitchFamily="34" charset="0"/>
                <a:cs typeface="Arial" panose="020B0604020202020204" pitchFamily="34" charset="0"/>
              </a:rPr>
              <a:t>decrease</a:t>
            </a:r>
            <a:r>
              <a:rPr lang="en-CA" sz="1100" dirty="0">
                <a:latin typeface="Arial" panose="020B0604020202020204" pitchFamily="34" charset="0"/>
                <a:cs typeface="Arial" panose="020B0604020202020204" pitchFamily="34" charset="0"/>
              </a:rPr>
              <a:t>  in the short term to keep residential bills relatively flat, then increases at 3% each year – up to a maximum of $2 billion above the true cost of GA – until the borrowed money is paid back over a 25 and 30 year financing period respectively.</a:t>
            </a:r>
            <a:endParaRPr lang="en-CA" sz="1100" u="sng" dirty="0">
              <a:latin typeface="Arial" panose="020B0604020202020204" pitchFamily="34" charset="0"/>
              <a:cs typeface="Arial" panose="020B0604020202020204" pitchFamily="34" charset="0"/>
            </a:endParaRPr>
          </a:p>
          <a:p>
            <a:pPr marL="57150" lvl="1" indent="0">
              <a:spcBef>
                <a:spcPts val="300"/>
              </a:spcBef>
              <a:buNone/>
            </a:pPr>
            <a:endParaRPr lang="en-CA" sz="1100" u="sng" dirty="0">
              <a:latin typeface="Arial" panose="020B0604020202020204" pitchFamily="34" charset="0"/>
              <a:cs typeface="Arial" panose="020B0604020202020204" pitchFamily="34" charset="0"/>
            </a:endParaRPr>
          </a:p>
          <a:p>
            <a:pPr marL="285750" lvl="1" indent="-228600">
              <a:spcBef>
                <a:spcPts val="300"/>
              </a:spcBef>
              <a:buFont typeface="+mj-lt"/>
              <a:buAutoNum type="arabicPeriod" startAt="2"/>
            </a:pPr>
            <a:r>
              <a:rPr lang="en-CA" sz="1100" u="sng" dirty="0" smtClean="0">
                <a:latin typeface="Arial" panose="020B0604020202020204" pitchFamily="34" charset="0"/>
                <a:cs typeface="Arial" panose="020B0604020202020204" pitchFamily="34" charset="0"/>
              </a:rPr>
              <a:t>GA Financing (Moderate)</a:t>
            </a:r>
            <a:endParaRPr lang="en-CA" sz="1100" u="sng" dirty="0">
              <a:latin typeface="Arial" panose="020B0604020202020204" pitchFamily="34" charset="0"/>
              <a:cs typeface="Arial" panose="020B0604020202020204" pitchFamily="34" charset="0"/>
            </a:endParaRPr>
          </a:p>
          <a:p>
            <a:pPr marL="685800" lvl="2">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The amount of GA paid by ratepayers in 2017 is lowered by $3.2 and $3.4 billion below the true cost of GA and increases at 2% in each subsequent year until the total amount of money borrowed is paid off</a:t>
            </a:r>
            <a:r>
              <a:rPr lang="en-CA" sz="1100" dirty="0">
                <a:latin typeface="Arial" panose="020B0604020202020204" pitchFamily="34" charset="0"/>
                <a:cs typeface="Arial" panose="020B0604020202020204" pitchFamily="34" charset="0"/>
              </a:rPr>
              <a:t> </a:t>
            </a:r>
            <a:r>
              <a:rPr lang="en-CA" sz="1100" dirty="0" smtClean="0">
                <a:latin typeface="Arial" panose="020B0604020202020204" pitchFamily="34" charset="0"/>
                <a:cs typeface="Arial" panose="020B0604020202020204" pitchFamily="34" charset="0"/>
              </a:rPr>
              <a:t>in 25 and 30 years respectively.</a:t>
            </a:r>
          </a:p>
          <a:p>
            <a:pPr marL="685800" lvl="2">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Future GA over-payments above the true cost of GA are capped at $2 billion to limit electricity cost increases in any given year. </a:t>
            </a:r>
          </a:p>
          <a:p>
            <a:pPr marL="228600" lvl="1" indent="-228600">
              <a:spcBef>
                <a:spcPts val="1200"/>
              </a:spcBef>
              <a:buFont typeface="+mj-lt"/>
              <a:buAutoNum type="arabicPeriod" startAt="3"/>
            </a:pPr>
            <a:r>
              <a:rPr lang="en-CA" sz="1100" u="sng" dirty="0" smtClean="0">
                <a:latin typeface="Arial" panose="020B0604020202020204" pitchFamily="34" charset="0"/>
                <a:cs typeface="Arial" panose="020B0604020202020204" pitchFamily="34" charset="0"/>
              </a:rPr>
              <a:t>GA Financing (Low)</a:t>
            </a:r>
          </a:p>
          <a:p>
            <a:pPr marL="685800" lvl="2">
              <a:spcBef>
                <a:spcPts val="1200"/>
              </a:spcBef>
              <a:buFont typeface="Arial" panose="020B0604020202020204" pitchFamily="34" charset="0"/>
              <a:buChar char="•"/>
            </a:pPr>
            <a:r>
              <a:rPr lang="en-CA" sz="1100" dirty="0">
                <a:latin typeface="Arial" panose="020B0604020202020204" pitchFamily="34" charset="0"/>
                <a:cs typeface="Arial" panose="020B0604020202020204" pitchFamily="34" charset="0"/>
              </a:rPr>
              <a:t>The amount of GA paid by ratepayers in 2017 is lowered by </a:t>
            </a:r>
            <a:r>
              <a:rPr lang="en-CA" sz="1100" dirty="0" smtClean="0">
                <a:latin typeface="Arial" panose="020B0604020202020204" pitchFamily="34" charset="0"/>
                <a:cs typeface="Arial" panose="020B0604020202020204" pitchFamily="34" charset="0"/>
              </a:rPr>
              <a:t>$2.5 billion </a:t>
            </a:r>
            <a:r>
              <a:rPr lang="en-CA" sz="1100" dirty="0">
                <a:latin typeface="Arial" panose="020B0604020202020204" pitchFamily="34" charset="0"/>
                <a:cs typeface="Arial" panose="020B0604020202020204" pitchFamily="34" charset="0"/>
              </a:rPr>
              <a:t>below the true cost of </a:t>
            </a:r>
            <a:r>
              <a:rPr lang="en-CA" sz="1100" dirty="0" smtClean="0">
                <a:latin typeface="Arial" panose="020B0604020202020204" pitchFamily="34" charset="0"/>
                <a:cs typeface="Arial" panose="020B0604020202020204" pitchFamily="34" charset="0"/>
              </a:rPr>
              <a:t>GA and increases in each subsequent year until the total amount of money borrowed is paid off. </a:t>
            </a:r>
            <a:endParaRPr lang="en-CA" sz="1100" dirty="0" smtClean="0">
              <a:solidFill>
                <a:srgbClr val="FF0000"/>
              </a:solidFill>
              <a:latin typeface="Arial" panose="020B0604020202020204" pitchFamily="34" charset="0"/>
              <a:cs typeface="Arial" panose="020B0604020202020204" pitchFamily="34" charset="0"/>
            </a:endParaRPr>
          </a:p>
          <a:p>
            <a:pPr marL="685800" lvl="2">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Future </a:t>
            </a:r>
            <a:r>
              <a:rPr lang="en-CA" sz="1100" dirty="0">
                <a:latin typeface="Arial" panose="020B0604020202020204" pitchFamily="34" charset="0"/>
                <a:cs typeface="Arial" panose="020B0604020202020204" pitchFamily="34" charset="0"/>
              </a:rPr>
              <a:t>GA over-payments above the true cost of GA are capped at $2 billion to limit electricity cost increases in any given year. </a:t>
            </a:r>
            <a:endParaRPr lang="en-CA" sz="1100" dirty="0" smtClean="0">
              <a:latin typeface="Arial" panose="020B0604020202020204" pitchFamily="34" charset="0"/>
              <a:cs typeface="Arial" panose="020B0604020202020204" pitchFamily="34" charset="0"/>
            </a:endParaRPr>
          </a:p>
          <a:p>
            <a:pPr marL="228600" lvl="1" indent="-228600">
              <a:spcBef>
                <a:spcPts val="1200"/>
              </a:spcBef>
              <a:buFont typeface="+mj-lt"/>
              <a:buAutoNum type="arabicPeriod" startAt="4"/>
            </a:pPr>
            <a:r>
              <a:rPr lang="en-CA" sz="1100" u="sng" dirty="0" smtClean="0">
                <a:latin typeface="Arial" panose="020B0604020202020204" pitchFamily="34" charset="0"/>
                <a:cs typeface="Arial" panose="020B0604020202020204" pitchFamily="34" charset="0"/>
              </a:rPr>
              <a:t>High / GA Financing (High)</a:t>
            </a:r>
            <a:endParaRPr lang="en-CA" sz="1100" u="sng" dirty="0">
              <a:latin typeface="Arial" panose="020B0604020202020204" pitchFamily="34" charset="0"/>
              <a:cs typeface="Arial" panose="020B0604020202020204" pitchFamily="34" charset="0"/>
            </a:endParaRPr>
          </a:p>
          <a:p>
            <a:pPr marL="685800" lvl="2">
              <a:spcBef>
                <a:spcPts val="1200"/>
              </a:spcBef>
              <a:buFont typeface="Arial" panose="020B0604020202020204" pitchFamily="34" charset="0"/>
              <a:buChar char="•"/>
            </a:pPr>
            <a:r>
              <a:rPr lang="en-CA" sz="1100" dirty="0">
                <a:latin typeface="Arial" panose="020B0604020202020204" pitchFamily="34" charset="0"/>
                <a:cs typeface="Arial" panose="020B0604020202020204" pitchFamily="34" charset="0"/>
              </a:rPr>
              <a:t>The amount of GA paid by ratepayers in 2017 is lowered by </a:t>
            </a:r>
            <a:r>
              <a:rPr lang="en-CA" sz="1100" dirty="0" smtClean="0">
                <a:latin typeface="Arial" panose="020B0604020202020204" pitchFamily="34" charset="0"/>
                <a:cs typeface="Arial" panose="020B0604020202020204" pitchFamily="34" charset="0"/>
              </a:rPr>
              <a:t>$4.4 </a:t>
            </a:r>
            <a:r>
              <a:rPr lang="en-CA" sz="1100" dirty="0">
                <a:latin typeface="Arial" panose="020B0604020202020204" pitchFamily="34" charset="0"/>
                <a:cs typeface="Arial" panose="020B0604020202020204" pitchFamily="34" charset="0"/>
              </a:rPr>
              <a:t>and </a:t>
            </a:r>
            <a:r>
              <a:rPr lang="en-CA" sz="1100" dirty="0" smtClean="0">
                <a:latin typeface="Arial" panose="020B0604020202020204" pitchFamily="34" charset="0"/>
                <a:cs typeface="Arial" panose="020B0604020202020204" pitchFamily="34" charset="0"/>
              </a:rPr>
              <a:t>$</a:t>
            </a:r>
            <a:r>
              <a:rPr lang="en-CA" sz="1100" dirty="0">
                <a:latin typeface="Arial" panose="020B0604020202020204" pitchFamily="34" charset="0"/>
                <a:cs typeface="Arial" panose="020B0604020202020204" pitchFamily="34" charset="0"/>
              </a:rPr>
              <a:t>5</a:t>
            </a:r>
            <a:r>
              <a:rPr lang="en-CA" sz="1100" dirty="0" smtClean="0">
                <a:latin typeface="Arial" panose="020B0604020202020204" pitchFamily="34" charset="0"/>
                <a:cs typeface="Arial" panose="020B0604020202020204" pitchFamily="34" charset="0"/>
              </a:rPr>
              <a:t> </a:t>
            </a:r>
            <a:r>
              <a:rPr lang="en-CA" sz="1100" dirty="0">
                <a:latin typeface="Arial" panose="020B0604020202020204" pitchFamily="34" charset="0"/>
                <a:cs typeface="Arial" panose="020B0604020202020204" pitchFamily="34" charset="0"/>
              </a:rPr>
              <a:t>billion below the true cost of GA and increases at 2% in each subsequent year until the total amount of money borrowed is paid off in 25 and 30 years respectively.</a:t>
            </a:r>
          </a:p>
          <a:p>
            <a:pPr marL="685800" lvl="2">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No limit is placed on the amount charged to ratepayers above the true cost of GA.</a:t>
            </a:r>
          </a:p>
          <a:p>
            <a:pPr marL="285750" lvl="1">
              <a:spcBef>
                <a:spcPts val="1200"/>
              </a:spcBef>
              <a:buFont typeface="+mj-lt"/>
              <a:buAutoNum type="arabicPeriod" startAt="4"/>
            </a:pPr>
            <a:endParaRPr lang="en-CA" sz="1200" dirty="0">
              <a:latin typeface="Arial" panose="020B0604020202020204" pitchFamily="34" charset="0"/>
              <a:cs typeface="Arial" panose="020B0604020202020204" pitchFamily="34" charset="0"/>
            </a:endParaRPr>
          </a:p>
          <a:p>
            <a:pPr marL="457200" lvl="2" indent="0">
              <a:spcBef>
                <a:spcPts val="1200"/>
              </a:spcBef>
              <a:buNone/>
            </a:pPr>
            <a:endParaRPr lang="en-CA" sz="1200" strike="sngStrike" dirty="0" smtClean="0">
              <a:solidFill>
                <a:srgbClr val="FF0000"/>
              </a:solidFill>
              <a:latin typeface="Arial" panose="020B0604020202020204" pitchFamily="34" charset="0"/>
              <a:cs typeface="Arial" panose="020B0604020202020204" pitchFamily="34" charset="0"/>
            </a:endParaRPr>
          </a:p>
          <a:p>
            <a:pPr marL="457200" lvl="2" indent="0">
              <a:spcBef>
                <a:spcPts val="1200"/>
              </a:spcBef>
              <a:buNone/>
            </a:pPr>
            <a:endParaRPr lang="en-CA" sz="1200" dirty="0" smtClean="0">
              <a:latin typeface="Arial" panose="020B0604020202020204" pitchFamily="34" charset="0"/>
              <a:cs typeface="Arial" panose="020B0604020202020204" pitchFamily="34" charset="0"/>
            </a:endParaRPr>
          </a:p>
          <a:p>
            <a:pPr marL="685800" lvl="2">
              <a:spcBef>
                <a:spcPts val="1200"/>
              </a:spcBef>
              <a:buFont typeface="Arial" panose="020B0604020202020204" pitchFamily="34" charset="0"/>
              <a:buChar char="•"/>
            </a:pPr>
            <a:endParaRPr lang="en-CA" sz="1200" dirty="0">
              <a:latin typeface="Arial" panose="020B0604020202020204" pitchFamily="34" charset="0"/>
              <a:cs typeface="Arial" panose="020B0604020202020204" pitchFamily="34" charset="0"/>
            </a:endParaRPr>
          </a:p>
          <a:p>
            <a:pPr marL="914400" lvl="3" indent="0">
              <a:spcBef>
                <a:spcPts val="300"/>
              </a:spcBef>
              <a:buNone/>
            </a:pPr>
            <a:endParaRPr lang="en-CA" dirty="0" smtClean="0">
              <a:latin typeface="Arial" panose="020B0604020202020204" pitchFamily="34" charset="0"/>
              <a:cs typeface="Arial" panose="020B0604020202020204" pitchFamily="34" charset="0"/>
            </a:endParaRPr>
          </a:p>
          <a:p>
            <a:endParaRPr lang="en-CA" sz="1200" dirty="0"/>
          </a:p>
        </p:txBody>
      </p:sp>
    </p:spTree>
    <p:extLst>
      <p:ext uri="{BB962C8B-B14F-4D97-AF65-F5344CB8AC3E}">
        <p14:creationId xmlns:p14="http://schemas.microsoft.com/office/powerpoint/2010/main" val="30895149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5" y="404664"/>
            <a:ext cx="8568953" cy="792088"/>
          </a:xfrm>
        </p:spPr>
        <p:txBody>
          <a:bodyPr>
            <a:noAutofit/>
          </a:bodyPr>
          <a:lstStyle/>
          <a:p>
            <a:r>
              <a:rPr lang="en-US" sz="2400" b="0" dirty="0" smtClean="0">
                <a:latin typeface="Arial" pitchFamily="34" charset="0"/>
                <a:cs typeface="Arial" pitchFamily="34" charset="0"/>
              </a:rPr>
              <a:t>Proposed Initiatives – </a:t>
            </a:r>
            <a:r>
              <a:rPr lang="en-CA" sz="2400" b="0" dirty="0" smtClean="0">
                <a:latin typeface="Arial" pitchFamily="34" charset="0"/>
                <a:cs typeface="Arial" pitchFamily="34" charset="0"/>
              </a:rPr>
              <a:t>Potential </a:t>
            </a:r>
            <a:r>
              <a:rPr lang="en-CA" sz="2400" b="0" dirty="0">
                <a:latin typeface="Arial" pitchFamily="34" charset="0"/>
                <a:cs typeface="Arial" pitchFamily="34" charset="0"/>
              </a:rPr>
              <a:t>Savings for </a:t>
            </a:r>
            <a:r>
              <a:rPr lang="en-CA" sz="2400" b="0" dirty="0" smtClean="0">
                <a:latin typeface="Arial" pitchFamily="34" charset="0"/>
                <a:cs typeface="Arial" pitchFamily="34" charset="0"/>
              </a:rPr>
              <a:t>Typical Residential / Industrial </a:t>
            </a:r>
            <a:r>
              <a:rPr lang="en-CA" sz="2400" b="0" dirty="0">
                <a:latin typeface="Arial" pitchFamily="34" charset="0"/>
                <a:cs typeface="Arial" pitchFamily="34" charset="0"/>
              </a:rPr>
              <a:t>Electricity </a:t>
            </a:r>
            <a:r>
              <a:rPr lang="en-CA" sz="2400" b="0" dirty="0" smtClean="0">
                <a:latin typeface="Arial" pitchFamily="34" charset="0"/>
                <a:cs typeface="Arial" pitchFamily="34" charset="0"/>
              </a:rPr>
              <a:t>Consumers</a:t>
            </a:r>
            <a:endParaRPr lang="en-CA" sz="2400" b="0" dirty="0">
              <a:latin typeface="Arial" pitchFamily="34" charset="0"/>
              <a:cs typeface="Arial"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3860701"/>
              </p:ext>
            </p:extLst>
          </p:nvPr>
        </p:nvGraphicFramePr>
        <p:xfrm>
          <a:off x="480991" y="1556792"/>
          <a:ext cx="8496946" cy="2044824"/>
        </p:xfrm>
        <a:graphic>
          <a:graphicData uri="http://schemas.openxmlformats.org/drawingml/2006/table">
            <a:tbl>
              <a:tblPr firstRow="1" bandRow="1">
                <a:tableStyleId>{C4B1156A-380E-4F78-BDF5-A606A8083BF9}</a:tableStyleId>
              </a:tblPr>
              <a:tblGrid>
                <a:gridCol w="3708983"/>
                <a:gridCol w="539489"/>
                <a:gridCol w="539489"/>
                <a:gridCol w="539489"/>
                <a:gridCol w="539489"/>
                <a:gridCol w="539489"/>
                <a:gridCol w="539489"/>
                <a:gridCol w="523504"/>
                <a:gridCol w="1027525"/>
              </a:tblGrid>
              <a:tr h="216024">
                <a:tc>
                  <a:txBody>
                    <a:bodyPr/>
                    <a:lstStyle/>
                    <a:p>
                      <a:r>
                        <a:rPr lang="en-CA" sz="800" b="0" i="1" dirty="0" smtClean="0">
                          <a:solidFill>
                            <a:schemeClr val="tx1"/>
                          </a:solidFill>
                          <a:latin typeface="Arial" pitchFamily="34" charset="0"/>
                          <a:cs typeface="Arial" pitchFamily="34" charset="0"/>
                        </a:rPr>
                        <a:t>$/750kWh</a:t>
                      </a:r>
                      <a:endParaRPr lang="en-CA" sz="800" b="0" i="1"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2016</a:t>
                      </a:r>
                      <a:endParaRPr lang="en-CA" sz="800"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2017</a:t>
                      </a:r>
                      <a:endParaRPr lang="en-CA" sz="800"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2018</a:t>
                      </a:r>
                      <a:endParaRPr lang="en-CA" sz="800"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2019</a:t>
                      </a:r>
                      <a:endParaRPr lang="en-CA" sz="800"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2020</a:t>
                      </a:r>
                      <a:endParaRPr lang="en-CA" sz="800"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2021</a:t>
                      </a:r>
                      <a:endParaRPr lang="en-CA" sz="800"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2022</a:t>
                      </a:r>
                      <a:endParaRPr lang="en-CA" sz="800"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Timing of Benefit</a:t>
                      </a:r>
                      <a:endParaRPr lang="en-CA" sz="800" dirty="0">
                        <a:solidFill>
                          <a:schemeClr val="tx1"/>
                        </a:solidFill>
                        <a:latin typeface="Arial" pitchFamily="34" charset="0"/>
                        <a:cs typeface="Arial" pitchFamily="34" charset="0"/>
                      </a:endParaRPr>
                    </a:p>
                  </a:txBody>
                  <a:tcPr/>
                </a:tc>
              </a:tr>
              <a:tr h="182880">
                <a:tc>
                  <a:txBody>
                    <a:bodyPr/>
                    <a:lstStyle/>
                    <a:p>
                      <a:pPr marL="228600" indent="-228600">
                        <a:buFont typeface="+mj-lt"/>
                        <a:buAutoNum type="arabicPeriod"/>
                      </a:pPr>
                      <a:r>
                        <a:rPr lang="en-CA" sz="800" strike="noStrike" dirty="0" smtClean="0">
                          <a:solidFill>
                            <a:schemeClr val="tx1"/>
                          </a:solidFill>
                          <a:latin typeface="Arial" pitchFamily="34" charset="0"/>
                          <a:cs typeface="Arial" pitchFamily="34" charset="0"/>
                        </a:rPr>
                        <a:t>Global</a:t>
                      </a:r>
                      <a:r>
                        <a:rPr lang="en-CA" sz="800" strike="noStrike" baseline="0" dirty="0" smtClean="0">
                          <a:solidFill>
                            <a:schemeClr val="tx1"/>
                          </a:solidFill>
                          <a:latin typeface="Arial" pitchFamily="34" charset="0"/>
                          <a:cs typeface="Arial" pitchFamily="34" charset="0"/>
                        </a:rPr>
                        <a:t> </a:t>
                      </a:r>
                      <a:r>
                        <a:rPr lang="en-CA" sz="800" strike="noStrike" dirty="0" smtClean="0">
                          <a:solidFill>
                            <a:schemeClr val="tx1"/>
                          </a:solidFill>
                          <a:latin typeface="Arial" pitchFamily="34" charset="0"/>
                          <a:cs typeface="Arial" pitchFamily="34" charset="0"/>
                        </a:rPr>
                        <a:t>Adjustment  (GA) Smoothing </a:t>
                      </a:r>
                      <a:r>
                        <a:rPr lang="en-CA" sz="800" strike="noStrike" baseline="0" dirty="0" smtClean="0">
                          <a:solidFill>
                            <a:schemeClr val="tx1"/>
                          </a:solidFill>
                          <a:latin typeface="Arial" pitchFamily="34" charset="0"/>
                          <a:cs typeface="Arial" pitchFamily="34" charset="0"/>
                        </a:rPr>
                        <a:t>(Moderate)</a:t>
                      </a:r>
                      <a:endParaRPr lang="en-CA" sz="800" strike="noStrike" dirty="0" smtClean="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800" strike="noStrike" dirty="0" smtClean="0">
                          <a:solidFill>
                            <a:schemeClr val="tx1"/>
                          </a:solidFill>
                          <a:latin typeface="Arial" pitchFamily="34" charset="0"/>
                          <a:cs typeface="Arial" pitchFamily="34" charset="0"/>
                        </a:rPr>
                        <a:t>-</a:t>
                      </a:r>
                      <a:endParaRPr lang="en-CA" sz="800" strike="noStrike"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strike="noStrike" dirty="0" smtClean="0">
                          <a:solidFill>
                            <a:schemeClr val="tx1"/>
                          </a:solidFill>
                          <a:latin typeface="Arial" pitchFamily="34" charset="0"/>
                          <a:cs typeface="Arial" pitchFamily="34" charset="0"/>
                        </a:rPr>
                        <a:t>17.49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strike="noStrike" dirty="0" smtClean="0">
                          <a:solidFill>
                            <a:schemeClr val="tx1"/>
                          </a:solidFill>
                          <a:latin typeface="Arial" pitchFamily="34" charset="0"/>
                          <a:cs typeface="Arial" pitchFamily="34" charset="0"/>
                        </a:rPr>
                        <a:t>15.01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strike="noStrike" dirty="0" smtClean="0">
                          <a:solidFill>
                            <a:schemeClr val="tx1"/>
                          </a:solidFill>
                          <a:latin typeface="Arial" pitchFamily="34" charset="0"/>
                          <a:cs typeface="Arial" pitchFamily="34" charset="0"/>
                        </a:rPr>
                        <a:t>12.49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strike="noStrike" dirty="0" smtClean="0">
                          <a:solidFill>
                            <a:schemeClr val="tx1"/>
                          </a:solidFill>
                          <a:latin typeface="Arial" pitchFamily="34" charset="0"/>
                          <a:cs typeface="Arial" pitchFamily="34" charset="0"/>
                        </a:rPr>
                        <a:t>14.91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strike="noStrike" dirty="0" smtClean="0">
                          <a:solidFill>
                            <a:schemeClr val="tx1"/>
                          </a:solidFill>
                          <a:latin typeface="Arial" pitchFamily="34" charset="0"/>
                          <a:cs typeface="Arial" pitchFamily="34" charset="0"/>
                        </a:rPr>
                        <a:t>6.32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strike="noStrike" dirty="0" smtClean="0">
                          <a:solidFill>
                            <a:schemeClr val="tx1"/>
                          </a:solidFill>
                          <a:latin typeface="Arial" pitchFamily="34" charset="0"/>
                          <a:cs typeface="Arial" pitchFamily="34" charset="0"/>
                        </a:rPr>
                        <a:t> 4.03</a:t>
                      </a:r>
                      <a:endParaRPr lang="en-CA" sz="800" strike="noStrike"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Immediate</a:t>
                      </a:r>
                      <a:endParaRPr lang="en-CA" sz="800" b="0" i="0" u="none" strike="noStrike" dirty="0">
                        <a:solidFill>
                          <a:schemeClr val="tx1"/>
                        </a:solidFill>
                        <a:effectLst/>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r h="182880">
                <a:tc gridSpan="9">
                  <a:txBody>
                    <a:bodyPr/>
                    <a:lstStyle/>
                    <a:p>
                      <a:pPr marL="233363" lvl="1" indent="-228600">
                        <a:buFont typeface="+mj-lt"/>
                        <a:buAutoNum type="arabicPeriod" startAt="2"/>
                      </a:pPr>
                      <a:r>
                        <a:rPr lang="en-CA" sz="800" dirty="0" smtClean="0">
                          <a:latin typeface="Arial" panose="020B0604020202020204" pitchFamily="34" charset="0"/>
                          <a:cs typeface="Arial" panose="020B0604020202020204" pitchFamily="34" charset="0"/>
                        </a:rPr>
                        <a:t>Electricity Support Programs Funded</a:t>
                      </a:r>
                      <a:r>
                        <a:rPr lang="en-CA" sz="800" baseline="0" dirty="0" smtClean="0">
                          <a:latin typeface="Arial" panose="020B0604020202020204" pitchFamily="34" charset="0"/>
                          <a:cs typeface="Arial" panose="020B0604020202020204" pitchFamily="34" charset="0"/>
                        </a:rPr>
                        <a:t> Through the Tax-base </a:t>
                      </a:r>
                      <a:r>
                        <a:rPr lang="en-CA" sz="800" dirty="0" smtClean="0">
                          <a:latin typeface="Arial" panose="020B0604020202020204" pitchFamily="34" charset="0"/>
                          <a:cs typeface="Arial" panose="020B0604020202020204" pitchFamily="34" charset="0"/>
                        </a:rPr>
                        <a:t>to Help the Most Vulnerable</a:t>
                      </a:r>
                      <a:r>
                        <a:rPr lang="en-CA" sz="800" baseline="0" dirty="0" smtClean="0">
                          <a:latin typeface="Arial" panose="020B0604020202020204" pitchFamily="34" charset="0"/>
                          <a:cs typeface="Arial" panose="020B0604020202020204" pitchFamily="34" charset="0"/>
                        </a:rPr>
                        <a:t> </a:t>
                      </a:r>
                      <a:endParaRPr lang="en-CA" sz="800" strike="sngStrike" baseline="0" dirty="0" smtClean="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hMerge="1">
                  <a:txBody>
                    <a:bodyPr/>
                    <a:lstStyle/>
                    <a:p>
                      <a:endParaRPr lang="en-CA"/>
                    </a:p>
                  </a:txBody>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lvl="2" indent="0">
                        <a:buFont typeface="+mj-lt"/>
                        <a:buNone/>
                      </a:pPr>
                      <a:r>
                        <a:rPr lang="en-CA" sz="800" baseline="0" dirty="0" smtClean="0">
                          <a:solidFill>
                            <a:schemeClr val="tx1"/>
                          </a:solidFill>
                          <a:latin typeface="Arial" pitchFamily="34" charset="0"/>
                          <a:cs typeface="Arial" pitchFamily="34" charset="0"/>
                        </a:rPr>
                        <a:t>a. </a:t>
                      </a:r>
                      <a:r>
                        <a:rPr lang="en-CA" sz="800" dirty="0" smtClean="0">
                          <a:latin typeface="Arial" pitchFamily="34" charset="0"/>
                          <a:cs typeface="Arial" pitchFamily="34" charset="0"/>
                        </a:rPr>
                        <a:t>Delivery Charge Relief / </a:t>
                      </a:r>
                      <a:r>
                        <a:rPr lang="en-CA" sz="800" baseline="0" dirty="0" smtClean="0">
                          <a:solidFill>
                            <a:schemeClr val="tx1"/>
                          </a:solidFill>
                          <a:latin typeface="Arial" pitchFamily="34" charset="0"/>
                          <a:cs typeface="Arial" pitchFamily="34" charset="0"/>
                        </a:rPr>
                        <a:t>Rural or Remote Rate Protection (RRRP) Enhancement</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TBC</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TBC</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TBC</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TBC</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TBC</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TBC</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Immediate</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lvl="2" indent="0">
                        <a:buFont typeface="+mj-lt"/>
                        <a:buNone/>
                      </a:pPr>
                      <a:r>
                        <a:rPr lang="en-CA" sz="800" baseline="0" dirty="0" smtClean="0">
                          <a:solidFill>
                            <a:schemeClr val="tx1"/>
                          </a:solidFill>
                          <a:latin typeface="Arial" pitchFamily="34" charset="0"/>
                          <a:cs typeface="Arial" pitchFamily="34" charset="0"/>
                        </a:rPr>
                        <a:t>b. Ontario  Electricity Support Program (OESP) Expansion*</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0.83</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0.83</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0.83</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0.83</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0.83</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0.83</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Immediate</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lvl="2" indent="0">
                        <a:buFont typeface="+mj-lt"/>
                        <a:buNone/>
                      </a:pPr>
                      <a:r>
                        <a:rPr lang="en-CA" sz="800" baseline="0" dirty="0" smtClean="0">
                          <a:solidFill>
                            <a:schemeClr val="tx1"/>
                          </a:solidFill>
                          <a:latin typeface="Arial" pitchFamily="34" charset="0"/>
                          <a:cs typeface="Arial" pitchFamily="34" charset="0"/>
                        </a:rPr>
                        <a:t>c. Low-Income Conservation</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N/A</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lang="en-CA" sz="800" dirty="0" smtClean="0">
                          <a:solidFill>
                            <a:schemeClr val="tx1"/>
                          </a:solidFill>
                          <a:latin typeface="Arial" panose="020B0604020202020204" pitchFamily="34" charset="0"/>
                          <a:cs typeface="Arial" panose="020B0604020202020204" pitchFamily="34" charset="0"/>
                        </a:rPr>
                        <a:t>OEB – Red-Tape</a:t>
                      </a:r>
                      <a:r>
                        <a:rPr lang="en-CA" sz="800" baseline="0" dirty="0" smtClean="0">
                          <a:solidFill>
                            <a:schemeClr val="tx1"/>
                          </a:solidFill>
                          <a:latin typeface="Arial" panose="020B0604020202020204" pitchFamily="34" charset="0"/>
                          <a:cs typeface="Arial" panose="020B0604020202020204" pitchFamily="34" charset="0"/>
                        </a:rPr>
                        <a:t> Reduction / </a:t>
                      </a:r>
                      <a:r>
                        <a:rPr lang="en-CA" sz="800" dirty="0" smtClean="0">
                          <a:solidFill>
                            <a:schemeClr val="tx1"/>
                          </a:solidFill>
                          <a:latin typeface="Arial" panose="020B0604020202020204" pitchFamily="34" charset="0"/>
                          <a:cs typeface="Arial" panose="020B0604020202020204" pitchFamily="34" charset="0"/>
                        </a:rPr>
                        <a:t>LDC Efficiencies and Rates</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800" dirty="0" smtClean="0">
                          <a:solidFill>
                            <a:schemeClr val="tx1"/>
                          </a:solidFill>
                          <a:latin typeface="Arial" pitchFamily="34" charset="0"/>
                          <a:cs typeface="Arial" pitchFamily="34" charset="0"/>
                        </a:rPr>
                        <a:t>-</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TBD</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TBD</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TBD</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TBD</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TBD</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TBD</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CA" sz="800" b="0" i="0" u="none" strike="noStrike" dirty="0" smtClean="0">
                          <a:solidFill>
                            <a:schemeClr val="tx1"/>
                          </a:solidFill>
                          <a:effectLst/>
                          <a:latin typeface="Arial" pitchFamily="34" charset="0"/>
                          <a:cs typeface="Arial" pitchFamily="34" charset="0"/>
                        </a:rPr>
                        <a:t>Medium-Term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4"/>
                        <a:tabLst/>
                        <a:defRPr/>
                      </a:pPr>
                      <a:r>
                        <a:rPr lang="en-CA" sz="800" dirty="0" smtClean="0">
                          <a:latin typeface="Arial" panose="020B0604020202020204" pitchFamily="34" charset="0"/>
                          <a:cs typeface="Arial" panose="020B0604020202020204" pitchFamily="34" charset="0"/>
                        </a:rPr>
                        <a:t>OPG –</a:t>
                      </a:r>
                      <a:r>
                        <a:rPr lang="en-CA" sz="800" baseline="0" dirty="0" smtClean="0">
                          <a:latin typeface="Arial" panose="020B0604020202020204" pitchFamily="34" charset="0"/>
                          <a:cs typeface="Arial" panose="020B0604020202020204" pitchFamily="34" charset="0"/>
                        </a:rPr>
                        <a:t> Operational E</a:t>
                      </a:r>
                      <a:r>
                        <a:rPr lang="en-CA" sz="800" dirty="0" smtClean="0">
                          <a:latin typeface="Arial" panose="020B0604020202020204" pitchFamily="34" charset="0"/>
                          <a:cs typeface="Arial" panose="020B0604020202020204" pitchFamily="34" charset="0"/>
                        </a:rPr>
                        <a:t>fficiencies</a:t>
                      </a:r>
                    </a:p>
                  </a:txBody>
                  <a:tcPr>
                    <a:lnR w="12700" cap="flat" cmpd="sng" algn="ctr">
                      <a:solidFill>
                        <a:schemeClr val="tx1"/>
                      </a:solidFill>
                      <a:prstDash val="solid"/>
                      <a:round/>
                      <a:headEnd type="none" w="med" len="med"/>
                      <a:tailEnd type="none" w="med" len="med"/>
                    </a:ln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800" kern="1200" dirty="0" smtClean="0">
                          <a:solidFill>
                            <a:schemeClr val="tx1"/>
                          </a:solidFill>
                          <a:latin typeface="Arial" pitchFamily="34" charset="0"/>
                          <a:ea typeface="+mn-ea"/>
                          <a:cs typeface="Arial" pitchFamily="34" charset="0"/>
                        </a:rPr>
                        <a:t>-</a:t>
                      </a:r>
                      <a:endParaRPr lang="en-CA" sz="800" kern="1200" dirty="0">
                        <a:solidFill>
                          <a:schemeClr val="tx1"/>
                        </a:solidFill>
                        <a:latin typeface="Arial" pitchFamily="34" charset="0"/>
                        <a:ea typeface="+mn-ea"/>
                        <a:cs typeface="Arial"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800" kern="1200" dirty="0" smtClean="0">
                          <a:solidFill>
                            <a:schemeClr val="tx1"/>
                          </a:solidFill>
                          <a:latin typeface="Arial" pitchFamily="34" charset="0"/>
                          <a:ea typeface="+mn-ea"/>
                          <a:cs typeface="Arial" pitchFamily="34" charset="0"/>
                        </a:rPr>
                        <a:t>0.71</a:t>
                      </a:r>
                      <a:endParaRPr lang="en-CA" sz="800" kern="1200" dirty="0">
                        <a:solidFill>
                          <a:schemeClr val="tx1"/>
                        </a:solidFill>
                        <a:latin typeface="Arial" pitchFamily="34" charset="0"/>
                        <a:ea typeface="+mn-ea"/>
                        <a:cs typeface="Arial"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800" kern="1200" dirty="0" smtClean="0">
                          <a:solidFill>
                            <a:schemeClr val="tx1"/>
                          </a:solidFill>
                          <a:latin typeface="Arial" pitchFamily="34" charset="0"/>
                          <a:ea typeface="+mn-ea"/>
                          <a:cs typeface="Arial" pitchFamily="34" charset="0"/>
                        </a:rPr>
                        <a:t>0.89</a:t>
                      </a:r>
                      <a:endParaRPr lang="en-CA" sz="800" kern="1200" dirty="0">
                        <a:solidFill>
                          <a:schemeClr val="tx1"/>
                        </a:solidFill>
                        <a:latin typeface="Arial" pitchFamily="34" charset="0"/>
                        <a:ea typeface="+mn-ea"/>
                        <a:cs typeface="Arial"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800" kern="1200" dirty="0" smtClean="0">
                          <a:solidFill>
                            <a:schemeClr val="tx1"/>
                          </a:solidFill>
                          <a:latin typeface="Arial" pitchFamily="34" charset="0"/>
                          <a:ea typeface="+mn-ea"/>
                          <a:cs typeface="Arial" pitchFamily="34" charset="0"/>
                        </a:rPr>
                        <a:t>1.08</a:t>
                      </a:r>
                      <a:endParaRPr lang="en-CA" sz="800" kern="1200" dirty="0">
                        <a:solidFill>
                          <a:schemeClr val="tx1"/>
                        </a:solidFill>
                        <a:latin typeface="Arial" pitchFamily="34" charset="0"/>
                        <a:ea typeface="+mn-ea"/>
                        <a:cs typeface="Arial"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800" kern="1200" dirty="0" smtClean="0">
                          <a:solidFill>
                            <a:schemeClr val="tx1"/>
                          </a:solidFill>
                          <a:latin typeface="Arial" pitchFamily="34" charset="0"/>
                          <a:ea typeface="+mn-ea"/>
                          <a:cs typeface="Arial" pitchFamily="34" charset="0"/>
                        </a:rPr>
                        <a:t>1.22</a:t>
                      </a:r>
                      <a:endParaRPr lang="en-CA" sz="800" kern="1200" dirty="0">
                        <a:solidFill>
                          <a:schemeClr val="tx1"/>
                        </a:solidFill>
                        <a:latin typeface="Arial" pitchFamily="34" charset="0"/>
                        <a:ea typeface="+mn-ea"/>
                        <a:cs typeface="Arial"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800" kern="1200" dirty="0" smtClean="0">
                          <a:solidFill>
                            <a:schemeClr val="tx1"/>
                          </a:solidFill>
                          <a:latin typeface="Arial" pitchFamily="34" charset="0"/>
                          <a:ea typeface="+mn-ea"/>
                          <a:cs typeface="Arial" pitchFamily="34" charset="0"/>
                        </a:rPr>
                        <a:t>1.35</a:t>
                      </a:r>
                      <a:endParaRPr lang="en-CA" sz="800" kern="1200" dirty="0">
                        <a:solidFill>
                          <a:schemeClr val="tx1"/>
                        </a:solidFill>
                        <a:latin typeface="Arial" pitchFamily="34" charset="0"/>
                        <a:ea typeface="+mn-ea"/>
                        <a:cs typeface="Arial"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800" kern="1200" dirty="0" smtClean="0">
                          <a:solidFill>
                            <a:schemeClr val="tx1"/>
                          </a:solidFill>
                          <a:latin typeface="Arial" pitchFamily="34" charset="0"/>
                          <a:ea typeface="+mn-ea"/>
                          <a:cs typeface="Arial" pitchFamily="34" charset="0"/>
                        </a:rPr>
                        <a:t>1.24</a:t>
                      </a:r>
                      <a:endParaRPr lang="en-CA" sz="800" kern="1200" dirty="0">
                        <a:solidFill>
                          <a:schemeClr val="tx1"/>
                        </a:solidFill>
                        <a:latin typeface="Arial" pitchFamily="34" charset="0"/>
                        <a:ea typeface="+mn-ea"/>
                        <a:cs typeface="Arial"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Immediate</a:t>
                      </a:r>
                      <a:endParaRPr lang="en-CA" sz="800" b="0" i="0" u="none" strike="noStrike" dirty="0">
                        <a:solidFill>
                          <a:schemeClr val="tx1"/>
                        </a:solidFill>
                        <a:effectLst/>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5"/>
                        <a:tabLst/>
                        <a:defRPr/>
                      </a:pPr>
                      <a:r>
                        <a:rPr lang="en-US" sz="800" dirty="0" smtClean="0">
                          <a:latin typeface="Arial" panose="020B0604020202020204" pitchFamily="34" charset="0"/>
                          <a:cs typeface="Arial" panose="020B0604020202020204" pitchFamily="34" charset="0"/>
                        </a:rPr>
                        <a:t>IESO –</a:t>
                      </a:r>
                      <a:r>
                        <a:rPr lang="en-US" sz="800" baseline="0" dirty="0" smtClean="0">
                          <a:latin typeface="Arial" panose="020B0604020202020204" pitchFamily="34" charset="0"/>
                          <a:cs typeface="Arial" panose="020B0604020202020204" pitchFamily="34" charset="0"/>
                        </a:rPr>
                        <a:t> </a:t>
                      </a:r>
                      <a:r>
                        <a:rPr lang="en-CA" sz="800" dirty="0" smtClean="0">
                          <a:latin typeface="Arial" panose="020B0604020202020204" pitchFamily="34" charset="0"/>
                          <a:cs typeface="Arial" panose="020B0604020202020204" pitchFamily="34" charset="0"/>
                        </a:rPr>
                        <a:t>Market Renewal Initiatives</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800" dirty="0" smtClean="0">
                          <a:solidFill>
                            <a:schemeClr val="tx1"/>
                          </a:solidFill>
                          <a:latin typeface="Arial" pitchFamily="34" charset="0"/>
                          <a:cs typeface="Arial" pitchFamily="34" charset="0"/>
                        </a:rPr>
                        <a:t>-</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1.00</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1.03</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Long-Term</a:t>
                      </a:r>
                      <a:endParaRPr lang="en-CA" sz="800" b="0" i="0" u="none" strike="noStrike" dirty="0">
                        <a:solidFill>
                          <a:schemeClr val="tx1"/>
                        </a:solidFill>
                        <a:effectLst/>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TextBox 4"/>
          <p:cNvSpPr txBox="1"/>
          <p:nvPr/>
        </p:nvSpPr>
        <p:spPr>
          <a:xfrm>
            <a:off x="72008" y="6032321"/>
            <a:ext cx="8388424" cy="276999"/>
          </a:xfrm>
          <a:prstGeom prst="rect">
            <a:avLst/>
          </a:prstGeom>
          <a:solidFill>
            <a:schemeClr val="bg1"/>
          </a:solidFill>
        </p:spPr>
        <p:txBody>
          <a:bodyPr wrap="square" rtlCol="0">
            <a:spAutoFit/>
          </a:bodyPr>
          <a:lstStyle/>
          <a:p>
            <a:r>
              <a:rPr lang="en-CA" sz="600" b="1" dirty="0" smtClean="0">
                <a:latin typeface="Arial" pitchFamily="34" charset="0"/>
                <a:cs typeface="Arial" panose="020B0604020202020204" pitchFamily="34" charset="0"/>
              </a:rPr>
              <a:t>*Note</a:t>
            </a:r>
            <a:r>
              <a:rPr lang="en-CA" sz="600" dirty="0" smtClean="0">
                <a:latin typeface="Arial" pitchFamily="34" charset="0"/>
                <a:cs typeface="Arial" panose="020B0604020202020204" pitchFamily="34" charset="0"/>
              </a:rPr>
              <a:t>: Savings </a:t>
            </a:r>
            <a:r>
              <a:rPr lang="en-CA" sz="600" dirty="0">
                <a:latin typeface="Arial" pitchFamily="34" charset="0"/>
                <a:cs typeface="Arial" panose="020B0604020202020204" pitchFamily="34" charset="0"/>
              </a:rPr>
              <a:t>based on currently approved OESP rate set by </a:t>
            </a:r>
            <a:r>
              <a:rPr lang="en-CA" sz="600" dirty="0" smtClean="0">
                <a:latin typeface="Arial" pitchFamily="34" charset="0"/>
                <a:cs typeface="Arial" panose="020B0604020202020204" pitchFamily="34" charset="0"/>
              </a:rPr>
              <a:t>OEB.</a:t>
            </a:r>
            <a:endParaRPr lang="en-CA" sz="600" dirty="0">
              <a:latin typeface="Arial" pitchFamily="34" charset="0"/>
              <a:cs typeface="Arial" panose="020B0604020202020204" pitchFamily="34" charset="0"/>
            </a:endParaRPr>
          </a:p>
          <a:p>
            <a:r>
              <a:rPr lang="en-CA" sz="600" b="1" dirty="0" smtClean="0">
                <a:latin typeface="Arial" pitchFamily="34" charset="0"/>
                <a:cs typeface="Arial" panose="020B0604020202020204" pitchFamily="34" charset="0"/>
              </a:rPr>
              <a:t>Note: </a:t>
            </a:r>
            <a:r>
              <a:rPr lang="en-CA" sz="600" dirty="0" smtClean="0">
                <a:latin typeface="Arial" panose="020B0604020202020204" pitchFamily="34" charset="0"/>
                <a:cs typeface="Arial" panose="020B0604020202020204" pitchFamily="34" charset="0"/>
              </a:rPr>
              <a:t>The above initiatives will provide similar benefits for non-RPP Class B electricity consumers. </a:t>
            </a:r>
            <a:r>
              <a:rPr lang="en-CA" sz="600" dirty="0">
                <a:latin typeface="Arial" panose="020B0604020202020204" pitchFamily="34" charset="0"/>
                <a:cs typeface="Arial" panose="020B0604020202020204" pitchFamily="34" charset="0"/>
              </a:rPr>
              <a:t>Class B includes small-medium enterprises (SMEs). </a:t>
            </a:r>
          </a:p>
        </p:txBody>
      </p:sp>
      <p:graphicFrame>
        <p:nvGraphicFramePr>
          <p:cNvPr id="6" name="Content Placeholder 3"/>
          <p:cNvGraphicFramePr>
            <a:graphicFrameLocks/>
          </p:cNvGraphicFramePr>
          <p:nvPr>
            <p:extLst>
              <p:ext uri="{D42A27DB-BD31-4B8C-83A1-F6EECF244321}">
                <p14:modId xmlns:p14="http://schemas.microsoft.com/office/powerpoint/2010/main" val="2584152475"/>
              </p:ext>
            </p:extLst>
          </p:nvPr>
        </p:nvGraphicFramePr>
        <p:xfrm>
          <a:off x="467544" y="3896796"/>
          <a:ext cx="8496945" cy="1980476"/>
        </p:xfrm>
        <a:graphic>
          <a:graphicData uri="http://schemas.openxmlformats.org/drawingml/2006/table">
            <a:tbl>
              <a:tblPr firstRow="1" bandRow="1">
                <a:tableStyleId>{C4B1156A-380E-4F78-BDF5-A606A8083BF9}</a:tableStyleId>
              </a:tblPr>
              <a:tblGrid>
                <a:gridCol w="3651031"/>
                <a:gridCol w="531059"/>
                <a:gridCol w="531059"/>
                <a:gridCol w="531059"/>
                <a:gridCol w="531059"/>
                <a:gridCol w="531059"/>
                <a:gridCol w="531059"/>
                <a:gridCol w="515325"/>
                <a:gridCol w="1144235"/>
              </a:tblGrid>
              <a:tr h="261172">
                <a:tc>
                  <a:txBody>
                    <a:bodyPr/>
                    <a:lstStyle/>
                    <a:p>
                      <a:r>
                        <a:rPr lang="en-CA" sz="800" b="0" i="1" dirty="0" smtClean="0">
                          <a:solidFill>
                            <a:schemeClr val="tx1"/>
                          </a:solidFill>
                          <a:latin typeface="Arial" pitchFamily="34" charset="0"/>
                          <a:cs typeface="Arial" pitchFamily="34" charset="0"/>
                        </a:rPr>
                        <a:t>$/</a:t>
                      </a:r>
                      <a:r>
                        <a:rPr lang="en-CA" sz="800" b="0" i="1" dirty="0" err="1" smtClean="0">
                          <a:solidFill>
                            <a:schemeClr val="tx1"/>
                          </a:solidFill>
                          <a:latin typeface="Arial" pitchFamily="34" charset="0"/>
                          <a:cs typeface="Arial" pitchFamily="34" charset="0"/>
                        </a:rPr>
                        <a:t>MWh</a:t>
                      </a:r>
                      <a:endParaRPr lang="en-CA" sz="800" b="0" i="1"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2016</a:t>
                      </a:r>
                      <a:endParaRPr lang="en-CA" sz="800"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2017</a:t>
                      </a:r>
                      <a:endParaRPr lang="en-CA" sz="800"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2018</a:t>
                      </a:r>
                      <a:endParaRPr lang="en-CA" sz="800"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2019</a:t>
                      </a:r>
                      <a:endParaRPr lang="en-CA" sz="800"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2020</a:t>
                      </a:r>
                      <a:endParaRPr lang="en-CA" sz="800"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2021</a:t>
                      </a:r>
                      <a:endParaRPr lang="en-CA" sz="800"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2022</a:t>
                      </a:r>
                      <a:endParaRPr lang="en-CA" sz="800" dirty="0">
                        <a:solidFill>
                          <a:schemeClr val="tx1"/>
                        </a:solidFill>
                        <a:latin typeface="Arial" pitchFamily="34" charset="0"/>
                        <a:cs typeface="Arial" pitchFamily="34" charset="0"/>
                      </a:endParaRPr>
                    </a:p>
                  </a:txBody>
                  <a:tcPr/>
                </a:tc>
                <a:tc>
                  <a:txBody>
                    <a:bodyPr/>
                    <a:lstStyle/>
                    <a:p>
                      <a:pPr algn="ctr"/>
                      <a:r>
                        <a:rPr lang="en-CA" sz="800" dirty="0" smtClean="0">
                          <a:solidFill>
                            <a:schemeClr val="tx1"/>
                          </a:solidFill>
                          <a:latin typeface="Arial" pitchFamily="34" charset="0"/>
                          <a:cs typeface="Arial" pitchFamily="34" charset="0"/>
                        </a:rPr>
                        <a:t>Timing of Benefit</a:t>
                      </a:r>
                      <a:endParaRPr lang="en-CA" sz="800" dirty="0">
                        <a:solidFill>
                          <a:schemeClr val="tx1"/>
                        </a:solidFill>
                        <a:latin typeface="Arial" pitchFamily="34" charset="0"/>
                        <a:cs typeface="Arial" pitchFamily="34" charset="0"/>
                      </a:endParaRPr>
                    </a:p>
                  </a:txBody>
                  <a:tcPr/>
                </a:tc>
              </a:tr>
              <a:tr h="225784">
                <a:tc>
                  <a:txBody>
                    <a:bodyPr/>
                    <a:lstStyle/>
                    <a:p>
                      <a:pPr marL="228600" indent="-228600">
                        <a:buFont typeface="+mj-lt"/>
                        <a:buAutoNum type="arabicPeriod"/>
                      </a:pPr>
                      <a:r>
                        <a:rPr lang="en-CA" sz="800" strike="noStrike" dirty="0" smtClean="0">
                          <a:solidFill>
                            <a:schemeClr val="tx1"/>
                          </a:solidFill>
                          <a:latin typeface="Arial" pitchFamily="34" charset="0"/>
                          <a:cs typeface="Arial" pitchFamily="34" charset="0"/>
                        </a:rPr>
                        <a:t>Global Adjustment  (GA) Financing (Moderate)</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800" strike="noStrike" dirty="0" smtClean="0">
                          <a:solidFill>
                            <a:schemeClr val="tx1"/>
                          </a:solidFill>
                          <a:latin typeface="Arial" pitchFamily="34" charset="0"/>
                          <a:cs typeface="Arial" pitchFamily="34" charset="0"/>
                        </a:rPr>
                        <a:t>-</a:t>
                      </a:r>
                      <a:endParaRPr lang="en-CA" sz="800" strike="noStrike"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strike="noStrike" dirty="0" smtClean="0">
                          <a:solidFill>
                            <a:schemeClr val="tx1"/>
                          </a:solidFill>
                          <a:latin typeface="Arial" pitchFamily="34" charset="0"/>
                          <a:cs typeface="Arial" pitchFamily="34" charset="0"/>
                        </a:rPr>
                        <a:t>14.49</a:t>
                      </a:r>
                      <a:endParaRPr lang="en-CA" sz="800" strike="noStrike"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strike="noStrike" dirty="0" smtClean="0">
                          <a:solidFill>
                            <a:schemeClr val="tx1"/>
                          </a:solidFill>
                          <a:latin typeface="Arial" pitchFamily="34" charset="0"/>
                          <a:cs typeface="Arial" pitchFamily="34" charset="0"/>
                        </a:rPr>
                        <a:t>12.43</a:t>
                      </a:r>
                      <a:endParaRPr lang="en-CA" sz="800" strike="noStrike"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strike="noStrike" dirty="0" smtClean="0">
                          <a:solidFill>
                            <a:schemeClr val="tx1"/>
                          </a:solidFill>
                          <a:latin typeface="Arial" pitchFamily="34" charset="0"/>
                          <a:cs typeface="Arial" pitchFamily="34" charset="0"/>
                        </a:rPr>
                        <a:t>10.33</a:t>
                      </a:r>
                      <a:endParaRPr lang="en-CA" sz="800" strike="noStrike"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strike="noStrike" dirty="0" smtClean="0">
                          <a:solidFill>
                            <a:schemeClr val="tx1"/>
                          </a:solidFill>
                          <a:latin typeface="Arial" pitchFamily="34" charset="0"/>
                          <a:cs typeface="Arial" pitchFamily="34" charset="0"/>
                        </a:rPr>
                        <a:t>12.35</a:t>
                      </a:r>
                      <a:endParaRPr lang="en-CA" sz="800" strike="noStrike"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strike="noStrike" dirty="0" smtClean="0">
                          <a:solidFill>
                            <a:schemeClr val="tx1"/>
                          </a:solidFill>
                          <a:latin typeface="Arial" pitchFamily="34" charset="0"/>
                          <a:cs typeface="Arial" pitchFamily="34" charset="0"/>
                        </a:rPr>
                        <a:t>5.23</a:t>
                      </a:r>
                      <a:endParaRPr lang="en-CA" sz="800" strike="noStrike"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strike="noStrike" dirty="0" smtClean="0">
                          <a:solidFill>
                            <a:schemeClr val="tx1"/>
                          </a:solidFill>
                          <a:latin typeface="Arial" pitchFamily="34" charset="0"/>
                          <a:cs typeface="Arial" pitchFamily="34" charset="0"/>
                        </a:rPr>
                        <a:t>3.33</a:t>
                      </a:r>
                      <a:endParaRPr lang="en-CA" sz="800" strike="noStrike"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Immediate</a:t>
                      </a:r>
                      <a:endParaRPr lang="en-CA" sz="800" b="0" i="0" u="none" strike="noStrike" dirty="0">
                        <a:solidFill>
                          <a:schemeClr val="tx1"/>
                        </a:solidFill>
                        <a:effectLst/>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r h="182880">
                <a:tc gridSpan="9">
                  <a:txBody>
                    <a:bodyPr/>
                    <a:lstStyle/>
                    <a:p>
                      <a:pPr marL="233363" lvl="1" indent="-228600">
                        <a:buFont typeface="+mj-lt"/>
                        <a:buAutoNum type="arabicPeriod" startAt="2"/>
                      </a:pPr>
                      <a:r>
                        <a:rPr lang="en-CA" sz="800" dirty="0" smtClean="0">
                          <a:latin typeface="Arial" panose="020B0604020202020204" pitchFamily="34" charset="0"/>
                          <a:cs typeface="Arial" panose="020B0604020202020204" pitchFamily="34" charset="0"/>
                        </a:rPr>
                        <a:t>Electricity Support Programs Funded</a:t>
                      </a:r>
                      <a:r>
                        <a:rPr lang="en-CA" sz="800" baseline="0" dirty="0" smtClean="0">
                          <a:latin typeface="Arial" panose="020B0604020202020204" pitchFamily="34" charset="0"/>
                          <a:cs typeface="Arial" panose="020B0604020202020204" pitchFamily="34" charset="0"/>
                        </a:rPr>
                        <a:t> Through the Tax-base </a:t>
                      </a:r>
                      <a:r>
                        <a:rPr lang="en-CA" sz="800" dirty="0" smtClean="0">
                          <a:latin typeface="Arial" panose="020B0604020202020204" pitchFamily="34" charset="0"/>
                          <a:cs typeface="Arial" panose="020B0604020202020204" pitchFamily="34" charset="0"/>
                        </a:rPr>
                        <a:t>to Help the Most Vulnerable</a:t>
                      </a:r>
                      <a:r>
                        <a:rPr lang="en-CA" sz="800" baseline="0" dirty="0" smtClean="0">
                          <a:latin typeface="Arial" panose="020B0604020202020204" pitchFamily="34" charset="0"/>
                          <a:cs typeface="Arial" panose="020B0604020202020204" pitchFamily="34" charset="0"/>
                        </a:rPr>
                        <a:t> </a:t>
                      </a:r>
                      <a:endParaRPr lang="en-CA" sz="800" strike="sngStrike" baseline="0" dirty="0" smtClean="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hMerge="1">
                  <a:txBody>
                    <a:bodyPr/>
                    <a:lstStyle/>
                    <a:p>
                      <a:endParaRPr lang="en-CA"/>
                    </a:p>
                  </a:txBody>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9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marR="0" lvl="2" indent="0" algn="l" defTabSz="914400" rtl="0" eaLnBrk="1" fontAlgn="auto" latinLnBrk="0" hangingPunct="1">
                        <a:lnSpc>
                          <a:spcPct val="100000"/>
                        </a:lnSpc>
                        <a:spcBef>
                          <a:spcPts val="0"/>
                        </a:spcBef>
                        <a:spcAft>
                          <a:spcPts val="0"/>
                        </a:spcAft>
                        <a:buClrTx/>
                        <a:buSzTx/>
                        <a:buFont typeface="+mj-lt"/>
                        <a:buNone/>
                        <a:tabLst/>
                        <a:defRPr/>
                      </a:pPr>
                      <a:r>
                        <a:rPr lang="en-CA" sz="800" baseline="0" dirty="0" smtClean="0">
                          <a:solidFill>
                            <a:schemeClr val="tx1"/>
                          </a:solidFill>
                          <a:latin typeface="Arial" pitchFamily="34" charset="0"/>
                          <a:cs typeface="Arial" pitchFamily="34" charset="0"/>
                        </a:rPr>
                        <a:t>a. </a:t>
                      </a:r>
                      <a:r>
                        <a:rPr lang="en-CA" sz="800" dirty="0" smtClean="0">
                          <a:latin typeface="Arial" pitchFamily="34" charset="0"/>
                          <a:cs typeface="Arial" pitchFamily="34" charset="0"/>
                        </a:rPr>
                        <a:t>Delivery Charge Relief / </a:t>
                      </a:r>
                      <a:r>
                        <a:rPr lang="en-CA" sz="800" baseline="0" dirty="0" smtClean="0">
                          <a:solidFill>
                            <a:schemeClr val="tx1"/>
                          </a:solidFill>
                          <a:latin typeface="Arial" pitchFamily="34" charset="0"/>
                          <a:cs typeface="Arial" pitchFamily="34" charset="0"/>
                        </a:rPr>
                        <a:t>RRRP Enhancement</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800" b="0" i="0" u="none" strike="noStrike" dirty="0" smtClean="0">
                          <a:solidFill>
                            <a:srgbClr val="0070C0"/>
                          </a:solidFill>
                          <a:effectLst/>
                          <a:latin typeface="Arial" pitchFamily="34" charset="0"/>
                          <a:cs typeface="Arial" pitchFamily="34" charset="0"/>
                        </a:rPr>
                        <a:t>-</a:t>
                      </a:r>
                      <a:endParaRPr lang="en-CA" sz="800" b="0" i="0" u="none" strike="noStrike" dirty="0">
                        <a:solidFill>
                          <a:srgbClr val="0070C0"/>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TBC</a:t>
                      </a:r>
                      <a:endParaRPr lang="en-CA" sz="8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TBC</a:t>
                      </a:r>
                      <a:endParaRPr lang="en-CA" sz="8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TBC</a:t>
                      </a:r>
                      <a:endParaRPr lang="en-CA" sz="8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TBC</a:t>
                      </a:r>
                      <a:endParaRPr lang="en-CA" sz="8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TBC</a:t>
                      </a:r>
                      <a:endParaRPr lang="en-CA" sz="8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TBC</a:t>
                      </a:r>
                      <a:endParaRPr lang="en-CA" sz="8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Immediate</a:t>
                      </a:r>
                      <a:endParaRPr lang="en-CA" sz="8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marR="0" lvl="2" indent="0" algn="l" defTabSz="914400" rtl="0" eaLnBrk="1" fontAlgn="auto" latinLnBrk="0" hangingPunct="1">
                        <a:lnSpc>
                          <a:spcPct val="100000"/>
                        </a:lnSpc>
                        <a:spcBef>
                          <a:spcPts val="0"/>
                        </a:spcBef>
                        <a:spcAft>
                          <a:spcPts val="0"/>
                        </a:spcAft>
                        <a:buClrTx/>
                        <a:buSzTx/>
                        <a:buFont typeface="+mj-lt"/>
                        <a:buNone/>
                        <a:tabLst/>
                        <a:defRPr/>
                      </a:pPr>
                      <a:r>
                        <a:rPr lang="en-CA" sz="800" baseline="0" dirty="0" smtClean="0">
                          <a:solidFill>
                            <a:schemeClr val="tx1"/>
                          </a:solidFill>
                          <a:latin typeface="Arial" pitchFamily="34" charset="0"/>
                          <a:cs typeface="Arial" pitchFamily="34" charset="0"/>
                        </a:rPr>
                        <a:t>b. OESP Expansion*</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800" b="0" i="0" u="none" strike="noStrike" dirty="0" smtClean="0">
                          <a:solidFill>
                            <a:srgbClr val="0070C0"/>
                          </a:solidFill>
                          <a:effectLst/>
                          <a:latin typeface="Arial" pitchFamily="34" charset="0"/>
                          <a:cs typeface="Arial" pitchFamily="34" charset="0"/>
                        </a:rPr>
                        <a:t>-</a:t>
                      </a:r>
                      <a:endParaRPr lang="en-CA" sz="800" b="0" i="0" u="none" strike="noStrike" dirty="0">
                        <a:solidFill>
                          <a:srgbClr val="0070C0"/>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1.10</a:t>
                      </a:r>
                      <a:endParaRPr lang="en-CA" sz="8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1.10</a:t>
                      </a:r>
                      <a:endParaRPr lang="en-CA" sz="8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1.10</a:t>
                      </a:r>
                      <a:endParaRPr lang="en-CA" sz="8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1.10</a:t>
                      </a:r>
                      <a:endParaRPr lang="en-CA" sz="8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1.10</a:t>
                      </a:r>
                      <a:endParaRPr lang="en-CA" sz="8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1.10</a:t>
                      </a:r>
                      <a:endParaRPr lang="en-CA" sz="8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Immediate</a:t>
                      </a:r>
                      <a:endParaRPr lang="en-CA" sz="8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marR="0" lvl="2" indent="0" algn="l" defTabSz="914400" rtl="0" eaLnBrk="1" fontAlgn="auto" latinLnBrk="0" hangingPunct="1">
                        <a:lnSpc>
                          <a:spcPct val="100000"/>
                        </a:lnSpc>
                        <a:spcBef>
                          <a:spcPts val="0"/>
                        </a:spcBef>
                        <a:spcAft>
                          <a:spcPts val="0"/>
                        </a:spcAft>
                        <a:buClrTx/>
                        <a:buSzTx/>
                        <a:buFont typeface="+mj-lt"/>
                        <a:buNone/>
                        <a:tabLst/>
                        <a:defRPr/>
                      </a:pPr>
                      <a:r>
                        <a:rPr lang="en-CA" sz="800" baseline="0" dirty="0" smtClean="0">
                          <a:solidFill>
                            <a:schemeClr val="tx1"/>
                          </a:solidFill>
                          <a:latin typeface="Arial" pitchFamily="34" charset="0"/>
                          <a:cs typeface="Arial" pitchFamily="34" charset="0"/>
                        </a:rPr>
                        <a:t>c. Low-Income Conservation</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800" b="0" i="0" u="none" strike="noStrike" dirty="0" smtClean="0">
                          <a:solidFill>
                            <a:srgbClr val="0070C0"/>
                          </a:solidFill>
                          <a:effectLst/>
                          <a:latin typeface="Arial" pitchFamily="34" charset="0"/>
                          <a:cs typeface="Arial" pitchFamily="34" charset="0"/>
                        </a:rPr>
                        <a:t>-</a:t>
                      </a:r>
                      <a:endParaRPr lang="en-CA" sz="800" b="0" i="0" u="none" strike="noStrike" dirty="0">
                        <a:solidFill>
                          <a:srgbClr val="0070C0"/>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N/A</a:t>
                      </a:r>
                      <a:endParaRPr lang="en-CA" sz="800" b="0" i="0" u="none" strike="noStrike" dirty="0">
                        <a:solidFill>
                          <a:schemeClr val="tx1"/>
                        </a:solidFill>
                        <a:effectLst/>
                        <a:latin typeface="Arial" pitchFamily="34" charset="0"/>
                        <a:cs typeface="Arial" pitchFamily="34" charset="0"/>
                      </a:endParaRPr>
                    </a:p>
                  </a:txBody>
                  <a:tcPr marL="9053" marR="9053" marT="90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lang="en-CA" sz="800" dirty="0" smtClean="0">
                          <a:solidFill>
                            <a:schemeClr val="tx1"/>
                          </a:solidFill>
                          <a:latin typeface="Arial" panose="020B0604020202020204" pitchFamily="34" charset="0"/>
                          <a:cs typeface="Arial" panose="020B0604020202020204" pitchFamily="34" charset="0"/>
                        </a:rPr>
                        <a:t>OEB – Red-Tape</a:t>
                      </a:r>
                      <a:r>
                        <a:rPr lang="en-CA" sz="800" baseline="0" dirty="0" smtClean="0">
                          <a:solidFill>
                            <a:schemeClr val="tx1"/>
                          </a:solidFill>
                          <a:latin typeface="Arial" panose="020B0604020202020204" pitchFamily="34" charset="0"/>
                          <a:cs typeface="Arial" panose="020B0604020202020204" pitchFamily="34" charset="0"/>
                        </a:rPr>
                        <a:t> Reduction / </a:t>
                      </a:r>
                      <a:r>
                        <a:rPr lang="en-CA" sz="800" dirty="0" smtClean="0">
                          <a:solidFill>
                            <a:schemeClr val="tx1"/>
                          </a:solidFill>
                          <a:latin typeface="Arial" panose="020B0604020202020204" pitchFamily="34" charset="0"/>
                          <a:cs typeface="Arial" panose="020B0604020202020204" pitchFamily="34" charset="0"/>
                        </a:rPr>
                        <a:t>LDC Efficiencies and Rates</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800" dirty="0" smtClean="0">
                          <a:solidFill>
                            <a:schemeClr val="tx1"/>
                          </a:solidFill>
                          <a:latin typeface="Arial" pitchFamily="34" charset="0"/>
                          <a:cs typeface="Arial" pitchFamily="34" charset="0"/>
                        </a:rPr>
                        <a:t>-</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TBD</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TBD</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TBD</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TBD</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TBD</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TBD</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CA" sz="800" b="0" i="0" u="none" strike="noStrike" dirty="0" smtClean="0">
                          <a:solidFill>
                            <a:schemeClr val="tx1"/>
                          </a:solidFill>
                          <a:effectLst/>
                          <a:latin typeface="Arial" pitchFamily="34" charset="0"/>
                          <a:cs typeface="Arial" pitchFamily="34" charset="0"/>
                        </a:rPr>
                        <a:t>Medium-Term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4"/>
                        <a:tabLst/>
                        <a:defRPr/>
                      </a:pPr>
                      <a:r>
                        <a:rPr lang="en-CA" sz="800" dirty="0" smtClean="0">
                          <a:latin typeface="Arial" panose="020B0604020202020204" pitchFamily="34" charset="0"/>
                          <a:cs typeface="Arial" panose="020B0604020202020204" pitchFamily="34" charset="0"/>
                        </a:rPr>
                        <a:t>OPG –</a:t>
                      </a:r>
                      <a:r>
                        <a:rPr lang="en-CA" sz="800" baseline="0" dirty="0" smtClean="0">
                          <a:latin typeface="Arial" panose="020B0604020202020204" pitchFamily="34" charset="0"/>
                          <a:cs typeface="Arial" panose="020B0604020202020204" pitchFamily="34" charset="0"/>
                        </a:rPr>
                        <a:t> Operational E</a:t>
                      </a:r>
                      <a:r>
                        <a:rPr lang="en-CA" sz="800" dirty="0" smtClean="0">
                          <a:latin typeface="Arial" panose="020B0604020202020204" pitchFamily="34" charset="0"/>
                          <a:cs typeface="Arial" panose="020B0604020202020204" pitchFamily="34" charset="0"/>
                        </a:rPr>
                        <a:t>fficiencies</a:t>
                      </a:r>
                    </a:p>
                  </a:txBody>
                  <a:tcPr>
                    <a:lnR w="12700" cap="flat" cmpd="sng" algn="ctr">
                      <a:solidFill>
                        <a:schemeClr val="tx1"/>
                      </a:solidFill>
                      <a:prstDash val="solid"/>
                      <a:round/>
                      <a:headEnd type="none" w="med" len="med"/>
                      <a:tailEnd type="none" w="med" len="med"/>
                    </a:ln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800" kern="1200" dirty="0" smtClean="0">
                          <a:solidFill>
                            <a:schemeClr val="tx1"/>
                          </a:solidFill>
                          <a:latin typeface="Arial" pitchFamily="34" charset="0"/>
                          <a:ea typeface="+mn-ea"/>
                          <a:cs typeface="Arial" pitchFamily="34" charset="0"/>
                        </a:rPr>
                        <a:t>-</a:t>
                      </a:r>
                      <a:endParaRPr lang="en-CA" sz="800" kern="1200" dirty="0">
                        <a:solidFill>
                          <a:schemeClr val="tx1"/>
                        </a:solidFill>
                        <a:latin typeface="Arial" pitchFamily="34" charset="0"/>
                        <a:ea typeface="+mn-ea"/>
                        <a:cs typeface="Arial"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800" kern="1200" dirty="0" smtClean="0">
                          <a:solidFill>
                            <a:schemeClr val="tx1"/>
                          </a:solidFill>
                          <a:latin typeface="Arial" pitchFamily="34" charset="0"/>
                          <a:ea typeface="+mn-ea"/>
                          <a:cs typeface="Arial" pitchFamily="34" charset="0"/>
                        </a:rPr>
                        <a:t>0.59 </a:t>
                      </a:r>
                      <a:endParaRPr lang="en-CA" sz="800" kern="1200" dirty="0">
                        <a:solidFill>
                          <a:schemeClr val="tx1"/>
                        </a:solidFill>
                        <a:latin typeface="Arial" pitchFamily="34" charset="0"/>
                        <a:ea typeface="+mn-ea"/>
                        <a:cs typeface="Arial"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800" kern="1200" dirty="0" smtClean="0">
                          <a:solidFill>
                            <a:schemeClr val="tx1"/>
                          </a:solidFill>
                          <a:latin typeface="Arial" pitchFamily="34" charset="0"/>
                          <a:ea typeface="+mn-ea"/>
                          <a:cs typeface="Arial" pitchFamily="34" charset="0"/>
                        </a:rPr>
                        <a:t>0.74 </a:t>
                      </a:r>
                      <a:endParaRPr lang="en-CA" sz="800" kern="1200" dirty="0">
                        <a:solidFill>
                          <a:schemeClr val="tx1"/>
                        </a:solidFill>
                        <a:latin typeface="Arial" pitchFamily="34" charset="0"/>
                        <a:ea typeface="+mn-ea"/>
                        <a:cs typeface="Arial"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800" kern="1200" dirty="0" smtClean="0">
                          <a:solidFill>
                            <a:schemeClr val="tx1"/>
                          </a:solidFill>
                          <a:latin typeface="Arial" pitchFamily="34" charset="0"/>
                          <a:ea typeface="+mn-ea"/>
                          <a:cs typeface="Arial" pitchFamily="34" charset="0"/>
                        </a:rPr>
                        <a:t>0.89 </a:t>
                      </a:r>
                      <a:endParaRPr lang="en-CA" sz="800" kern="1200" dirty="0">
                        <a:solidFill>
                          <a:schemeClr val="tx1"/>
                        </a:solidFill>
                        <a:latin typeface="Arial" pitchFamily="34" charset="0"/>
                        <a:ea typeface="+mn-ea"/>
                        <a:cs typeface="Arial"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800" kern="1200" dirty="0" smtClean="0">
                          <a:solidFill>
                            <a:schemeClr val="tx1"/>
                          </a:solidFill>
                          <a:latin typeface="Arial" pitchFamily="34" charset="0"/>
                          <a:ea typeface="+mn-ea"/>
                          <a:cs typeface="Arial" pitchFamily="34" charset="0"/>
                        </a:rPr>
                        <a:t>1.01 </a:t>
                      </a:r>
                      <a:endParaRPr lang="en-CA" sz="800" kern="1200" dirty="0">
                        <a:solidFill>
                          <a:schemeClr val="tx1"/>
                        </a:solidFill>
                        <a:latin typeface="Arial" pitchFamily="34" charset="0"/>
                        <a:ea typeface="+mn-ea"/>
                        <a:cs typeface="Arial"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800" kern="1200" dirty="0" smtClean="0">
                          <a:solidFill>
                            <a:schemeClr val="tx1"/>
                          </a:solidFill>
                          <a:latin typeface="Arial" pitchFamily="34" charset="0"/>
                          <a:ea typeface="+mn-ea"/>
                          <a:cs typeface="Arial" pitchFamily="34" charset="0"/>
                        </a:rPr>
                        <a:t>1.12 </a:t>
                      </a:r>
                      <a:endParaRPr lang="en-CA" sz="800" kern="1200" dirty="0">
                        <a:solidFill>
                          <a:schemeClr val="tx1"/>
                        </a:solidFill>
                        <a:latin typeface="Arial" pitchFamily="34" charset="0"/>
                        <a:ea typeface="+mn-ea"/>
                        <a:cs typeface="Arial"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800" kern="1200" dirty="0" smtClean="0">
                          <a:solidFill>
                            <a:schemeClr val="tx1"/>
                          </a:solidFill>
                          <a:latin typeface="Arial" pitchFamily="34" charset="0"/>
                          <a:ea typeface="+mn-ea"/>
                          <a:cs typeface="Arial" pitchFamily="34" charset="0"/>
                        </a:rPr>
                        <a:t>1.03 </a:t>
                      </a:r>
                      <a:endParaRPr lang="en-CA" sz="800" kern="1200" dirty="0">
                        <a:solidFill>
                          <a:schemeClr val="tx1"/>
                        </a:solidFill>
                        <a:latin typeface="Arial" pitchFamily="34" charset="0"/>
                        <a:ea typeface="+mn-ea"/>
                        <a:cs typeface="Arial"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Immediate</a:t>
                      </a:r>
                      <a:endParaRPr lang="en-CA" sz="800" b="0" i="0" u="none" strike="noStrike" dirty="0">
                        <a:solidFill>
                          <a:schemeClr val="tx1"/>
                        </a:solidFill>
                        <a:effectLst/>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5"/>
                        <a:tabLst/>
                        <a:defRPr/>
                      </a:pPr>
                      <a:r>
                        <a:rPr lang="en-US" sz="800" dirty="0" smtClean="0">
                          <a:latin typeface="Arial" panose="020B0604020202020204" pitchFamily="34" charset="0"/>
                          <a:cs typeface="Arial" panose="020B0604020202020204" pitchFamily="34" charset="0"/>
                        </a:rPr>
                        <a:t>IESO –</a:t>
                      </a:r>
                      <a:r>
                        <a:rPr lang="en-US" sz="800" baseline="0" dirty="0" smtClean="0">
                          <a:latin typeface="Arial" panose="020B0604020202020204" pitchFamily="34" charset="0"/>
                          <a:cs typeface="Arial" panose="020B0604020202020204" pitchFamily="34" charset="0"/>
                        </a:rPr>
                        <a:t> </a:t>
                      </a:r>
                      <a:r>
                        <a:rPr lang="en-CA" sz="800" dirty="0" smtClean="0">
                          <a:latin typeface="Arial" panose="020B0604020202020204" pitchFamily="34" charset="0"/>
                          <a:cs typeface="Arial" panose="020B0604020202020204" pitchFamily="34" charset="0"/>
                        </a:rPr>
                        <a:t>Market Renewal Initiatives</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800" dirty="0" smtClean="0">
                          <a:solidFill>
                            <a:schemeClr val="tx1"/>
                          </a:solidFill>
                          <a:latin typeface="Arial" pitchFamily="34" charset="0"/>
                          <a:cs typeface="Arial" pitchFamily="34" charset="0"/>
                        </a:rPr>
                        <a:t>-</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1.34</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800" dirty="0" smtClean="0">
                          <a:solidFill>
                            <a:schemeClr val="tx1"/>
                          </a:solidFill>
                          <a:latin typeface="Arial" pitchFamily="34" charset="0"/>
                          <a:cs typeface="Arial" pitchFamily="34" charset="0"/>
                        </a:rPr>
                        <a:t>1.38</a:t>
                      </a:r>
                      <a:endParaRPr lang="en-CA" sz="8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800" b="0" i="0" u="none" strike="noStrike" dirty="0" smtClean="0">
                          <a:solidFill>
                            <a:schemeClr val="tx1"/>
                          </a:solidFill>
                          <a:effectLst/>
                          <a:latin typeface="Arial" pitchFamily="34" charset="0"/>
                          <a:cs typeface="Arial" pitchFamily="34" charset="0"/>
                        </a:rPr>
                        <a:t>Long-Term</a:t>
                      </a:r>
                      <a:endParaRPr lang="en-CA" sz="800" b="0" i="0" u="none" strike="noStrike" dirty="0">
                        <a:solidFill>
                          <a:schemeClr val="tx1"/>
                        </a:solidFill>
                        <a:effectLst/>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TextBox 2"/>
          <p:cNvSpPr txBox="1"/>
          <p:nvPr/>
        </p:nvSpPr>
        <p:spPr>
          <a:xfrm>
            <a:off x="395536" y="1249015"/>
            <a:ext cx="3191708" cy="276999"/>
          </a:xfrm>
          <a:prstGeom prst="rect">
            <a:avLst/>
          </a:prstGeom>
          <a:noFill/>
        </p:spPr>
        <p:txBody>
          <a:bodyPr wrap="none" rtlCol="0">
            <a:spAutoFit/>
          </a:bodyPr>
          <a:lstStyle/>
          <a:p>
            <a:r>
              <a:rPr lang="en-CA" sz="1200" b="1" u="sng" dirty="0" smtClean="0">
                <a:latin typeface="Arial" panose="020B0604020202020204" pitchFamily="34" charset="0"/>
                <a:cs typeface="Arial" panose="020B0604020202020204" pitchFamily="34" charset="0"/>
              </a:rPr>
              <a:t>Typical Residential Electricity Consumer </a:t>
            </a:r>
            <a:endParaRPr lang="en-CA" sz="1200" b="1" u="sng" dirty="0">
              <a:latin typeface="Arial" panose="020B0604020202020204" pitchFamily="34" charset="0"/>
              <a:cs typeface="Arial" panose="020B0604020202020204" pitchFamily="34" charset="0"/>
            </a:endParaRPr>
          </a:p>
        </p:txBody>
      </p:sp>
      <p:sp>
        <p:nvSpPr>
          <p:cNvPr id="7" name="TextBox 6"/>
          <p:cNvSpPr txBox="1"/>
          <p:nvPr/>
        </p:nvSpPr>
        <p:spPr>
          <a:xfrm>
            <a:off x="395536" y="3584049"/>
            <a:ext cx="3065070" cy="276999"/>
          </a:xfrm>
          <a:prstGeom prst="rect">
            <a:avLst/>
          </a:prstGeom>
          <a:noFill/>
        </p:spPr>
        <p:txBody>
          <a:bodyPr wrap="none" rtlCol="0">
            <a:spAutoFit/>
          </a:bodyPr>
          <a:lstStyle/>
          <a:p>
            <a:r>
              <a:rPr lang="en-CA" sz="1200" b="1" u="sng" dirty="0" smtClean="0">
                <a:latin typeface="Arial" panose="020B0604020202020204" pitchFamily="34" charset="0"/>
                <a:cs typeface="Arial" panose="020B0604020202020204" pitchFamily="34" charset="0"/>
              </a:rPr>
              <a:t>Typical Industrial Electricity Consumer </a:t>
            </a:r>
            <a:endParaRPr lang="en-CA" sz="1200" b="1"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59908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p:cNvSpPr>
            <a:spLocks noGrp="1"/>
          </p:cNvSpPr>
          <p:nvPr>
            <p:ph sz="quarter" idx="4294967295"/>
          </p:nvPr>
        </p:nvSpPr>
        <p:spPr>
          <a:xfrm>
            <a:off x="539552" y="1197332"/>
            <a:ext cx="8136904" cy="864096"/>
          </a:xfrm>
          <a:prstGeom prst="rect">
            <a:avLst/>
          </a:prstGeom>
        </p:spPr>
        <p:txBody>
          <a:bodyPr>
            <a:noAutofit/>
          </a:bodyPr>
          <a:lstStyle/>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 this scenario, the starting GA payment from all ratepayers in 2017 is lowered by $3.1 billion (green line) and $3.3 billion (red line) and increases at 2% each year – up to a cap of no more than $2 billion more than the true cost of GA in any year – until the borrowed money is paid back in 25 and 30 years respectively.</a:t>
            </a:r>
            <a:endParaRPr lang="en-CA"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457200" y="381000"/>
            <a:ext cx="8363272" cy="731520"/>
          </a:xfrm>
        </p:spPr>
        <p:txBody>
          <a:bodyPr>
            <a:noAutofit/>
          </a:bodyPr>
          <a:lstStyle/>
          <a:p>
            <a:r>
              <a:rPr lang="en-CA" sz="2400" b="0" dirty="0" smtClean="0">
                <a:latin typeface="Arial" panose="020B0604020202020204" pitchFamily="34" charset="0"/>
                <a:cs typeface="Arial" panose="020B0604020202020204" pitchFamily="34" charset="0"/>
              </a:rPr>
              <a:t>GA Smoothing – Impact on Residential Electricity Bills (Moderate)</a:t>
            </a:r>
            <a:endParaRPr lang="en-CA" sz="2400" b="0" dirty="0"/>
          </a:p>
        </p:txBody>
      </p:sp>
      <p:sp>
        <p:nvSpPr>
          <p:cNvPr id="14" name="TextBox 13"/>
          <p:cNvSpPr txBox="1"/>
          <p:nvPr/>
        </p:nvSpPr>
        <p:spPr>
          <a:xfrm>
            <a:off x="251520" y="5709156"/>
            <a:ext cx="8568952" cy="600164"/>
          </a:xfrm>
          <a:prstGeom prst="rect">
            <a:avLst/>
          </a:prstGeom>
          <a:noFill/>
        </p:spPr>
        <p:txBody>
          <a:bodyPr wrap="square" rtlCol="0">
            <a:spAutoFit/>
          </a:bodyPr>
          <a:lstStyle/>
          <a:p>
            <a:pPr lvl="1" indent="-171450">
              <a:spcBef>
                <a:spcPts val="6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By </a:t>
            </a:r>
            <a:r>
              <a:rPr lang="en-CA" sz="1100" b="1" dirty="0" smtClean="0">
                <a:latin typeface="Arial" panose="020B0604020202020204" pitchFamily="34" charset="0"/>
                <a:cs typeface="Arial" panose="020B0604020202020204" pitchFamily="34" charset="0"/>
              </a:rPr>
              <a:t>borrowing up to $19-$23 billion</a:t>
            </a:r>
            <a:r>
              <a:rPr lang="en-CA" sz="1100" dirty="0" smtClean="0">
                <a:latin typeface="Arial" panose="020B0604020202020204" pitchFamily="34" charset="0"/>
                <a:cs typeface="Arial" panose="020B0604020202020204" pitchFamily="34" charset="0"/>
              </a:rPr>
              <a:t>, this scenario results in </a:t>
            </a:r>
            <a:r>
              <a:rPr lang="en-CA" sz="1100" b="1" dirty="0" smtClean="0">
                <a:latin typeface="Arial" panose="020B0604020202020204" pitchFamily="34" charset="0"/>
                <a:cs typeface="Arial" panose="020B0604020202020204" pitchFamily="34" charset="0"/>
              </a:rPr>
              <a:t>a short-term residential electricity cost reduction of up to $17-$19/month</a:t>
            </a:r>
            <a:r>
              <a:rPr lang="en-CA" sz="1100" dirty="0" smtClean="0">
                <a:latin typeface="Arial" panose="020B0604020202020204" pitchFamily="34" charset="0"/>
                <a:cs typeface="Arial" panose="020B0604020202020204" pitchFamily="34" charset="0"/>
              </a:rPr>
              <a:t> at the cost of </a:t>
            </a:r>
            <a:r>
              <a:rPr lang="en-CA" sz="1100" b="1" dirty="0" smtClean="0">
                <a:latin typeface="Arial" panose="020B0604020202020204" pitchFamily="34" charset="0"/>
                <a:cs typeface="Arial" panose="020B0604020202020204" pitchFamily="34" charset="0"/>
              </a:rPr>
              <a:t>increased future electricity bills over 14-19 years of up to $11/month</a:t>
            </a:r>
            <a:r>
              <a:rPr lang="en-CA" sz="1100" dirty="0" smtClean="0">
                <a:latin typeface="Arial" panose="020B0604020202020204" pitchFamily="34" charset="0"/>
                <a:cs typeface="Arial" panose="020B0604020202020204" pitchFamily="34" charset="0"/>
              </a:rPr>
              <a:t> above the true cost of electricity production.</a:t>
            </a:r>
          </a:p>
        </p:txBody>
      </p:sp>
      <p:graphicFrame>
        <p:nvGraphicFramePr>
          <p:cNvPr id="15" name="Chart 14"/>
          <p:cNvGraphicFramePr>
            <a:graphicFrameLocks/>
          </p:cNvGraphicFramePr>
          <p:nvPr>
            <p:extLst>
              <p:ext uri="{D42A27DB-BD31-4B8C-83A1-F6EECF244321}">
                <p14:modId xmlns:p14="http://schemas.microsoft.com/office/powerpoint/2010/main" val="2441196996"/>
              </p:ext>
            </p:extLst>
          </p:nvPr>
        </p:nvGraphicFramePr>
        <p:xfrm>
          <a:off x="88706" y="1884867"/>
          <a:ext cx="8667590" cy="3824289"/>
        </p:xfrm>
        <a:graphic>
          <a:graphicData uri="http://schemas.openxmlformats.org/drawingml/2006/chart">
            <c:chart xmlns:c="http://schemas.openxmlformats.org/drawingml/2006/chart" xmlns:r="http://schemas.openxmlformats.org/officeDocument/2006/relationships" r:id="rId2"/>
          </a:graphicData>
        </a:graphic>
      </p:graphicFrame>
      <p:grpSp>
        <p:nvGrpSpPr>
          <p:cNvPr id="16" name="Group 15"/>
          <p:cNvGrpSpPr/>
          <p:nvPr/>
        </p:nvGrpSpPr>
        <p:grpSpPr>
          <a:xfrm>
            <a:off x="1835696" y="2439318"/>
            <a:ext cx="6204389" cy="1626721"/>
            <a:chOff x="1835696" y="2439318"/>
            <a:chExt cx="6204389" cy="1626721"/>
          </a:xfrm>
        </p:grpSpPr>
        <p:cxnSp>
          <p:nvCxnSpPr>
            <p:cNvPr id="18" name="Straight Arrow Connector 17"/>
            <p:cNvCxnSpPr/>
            <p:nvPr/>
          </p:nvCxnSpPr>
          <p:spPr>
            <a:xfrm flipH="1">
              <a:off x="2056484" y="3284984"/>
              <a:ext cx="4764" cy="285750"/>
            </a:xfrm>
            <a:prstGeom prst="straightConnector1">
              <a:avLst/>
            </a:prstGeom>
            <a:ln w="1905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093569" y="3429000"/>
              <a:ext cx="360387" cy="26613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835696" y="3789040"/>
              <a:ext cx="2154757" cy="276999"/>
            </a:xfrm>
            <a:prstGeom prst="rect">
              <a:avLst/>
            </a:prstGeom>
            <a:solidFill>
              <a:schemeClr val="bg1"/>
            </a:solidFill>
            <a:ln w="28575">
              <a:solidFill>
                <a:schemeClr val="accent1"/>
              </a:solidFill>
            </a:ln>
          </p:spPr>
          <p:txBody>
            <a:bodyPr wrap="none" rtlCol="0">
              <a:spAutoFit/>
            </a:bodyPr>
            <a:lstStyle/>
            <a:p>
              <a:pPr algn="ctr"/>
              <a:r>
                <a:rPr lang="en-CA" sz="1200" dirty="0" smtClean="0"/>
                <a:t>$18-$19/month decrease</a:t>
              </a:r>
              <a:endParaRPr lang="en-CA" sz="1200" dirty="0"/>
            </a:p>
          </p:txBody>
        </p:sp>
        <p:cxnSp>
          <p:nvCxnSpPr>
            <p:cNvPr id="21" name="Straight Arrow Connector 20"/>
            <p:cNvCxnSpPr/>
            <p:nvPr/>
          </p:nvCxnSpPr>
          <p:spPr>
            <a:xfrm flipH="1">
              <a:off x="6292850" y="2439318"/>
              <a:ext cx="7344" cy="197594"/>
            </a:xfrm>
            <a:prstGeom prst="straightConnector1">
              <a:avLst/>
            </a:prstGeom>
            <a:ln w="190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344865" y="2538115"/>
              <a:ext cx="507364" cy="59292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270049" y="3152001"/>
              <a:ext cx="1770036" cy="276999"/>
            </a:xfrm>
            <a:prstGeom prst="rect">
              <a:avLst/>
            </a:prstGeom>
            <a:solidFill>
              <a:schemeClr val="bg1"/>
            </a:solidFill>
            <a:ln w="19050">
              <a:solidFill>
                <a:srgbClr val="FF0000"/>
              </a:solidFill>
            </a:ln>
          </p:spPr>
          <p:txBody>
            <a:bodyPr wrap="none" rtlCol="0">
              <a:spAutoFit/>
            </a:bodyPr>
            <a:lstStyle/>
            <a:p>
              <a:pPr algn="ctr"/>
              <a:r>
                <a:rPr lang="en-CA" sz="1200" dirty="0" smtClean="0">
                  <a:solidFill>
                    <a:srgbClr val="FF0000"/>
                  </a:solidFill>
                </a:rPr>
                <a:t>$11/month pressure</a:t>
              </a:r>
              <a:endParaRPr lang="en-CA" sz="1200" dirty="0">
                <a:solidFill>
                  <a:srgbClr val="FF0000"/>
                </a:solidFill>
              </a:endParaRPr>
            </a:p>
          </p:txBody>
        </p:sp>
      </p:grpSp>
    </p:spTree>
    <p:extLst>
      <p:ext uri="{BB962C8B-B14F-4D97-AF65-F5344CB8AC3E}">
        <p14:creationId xmlns:p14="http://schemas.microsoft.com/office/powerpoint/2010/main" val="364433799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p:cNvGraphicFramePr>
            <a:graphicFrameLocks/>
          </p:cNvGraphicFramePr>
          <p:nvPr>
            <p:extLst>
              <p:ext uri="{D42A27DB-BD31-4B8C-83A1-F6EECF244321}">
                <p14:modId xmlns:p14="http://schemas.microsoft.com/office/powerpoint/2010/main" val="1948400460"/>
              </p:ext>
            </p:extLst>
          </p:nvPr>
        </p:nvGraphicFramePr>
        <p:xfrm>
          <a:off x="0" y="1862004"/>
          <a:ext cx="8667590" cy="3664737"/>
        </p:xfrm>
        <a:graphic>
          <a:graphicData uri="http://schemas.openxmlformats.org/drawingml/2006/chart">
            <c:chart xmlns:c="http://schemas.openxmlformats.org/drawingml/2006/chart" xmlns:r="http://schemas.openxmlformats.org/officeDocument/2006/relationships" r:id="rId2"/>
          </a:graphicData>
        </a:graphic>
      </p:graphicFrame>
      <p:sp>
        <p:nvSpPr>
          <p:cNvPr id="5" name="Content Placeholder 5"/>
          <p:cNvSpPr>
            <a:spLocks noGrp="1"/>
          </p:cNvSpPr>
          <p:nvPr>
            <p:ph sz="quarter" idx="4294967295"/>
          </p:nvPr>
        </p:nvSpPr>
        <p:spPr>
          <a:xfrm>
            <a:off x="539802" y="1196752"/>
            <a:ext cx="8136904" cy="648072"/>
          </a:xfrm>
          <a:prstGeom prst="rect">
            <a:avLst/>
          </a:prstGeom>
        </p:spPr>
        <p:txBody>
          <a:bodyPr>
            <a:noAutofit/>
          </a:bodyPr>
          <a:lstStyle/>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 this option, the starting GA payment from all ratepayers in 2017 is lowered by $2.5 billion and increases at 2% each year – up to a cap of no more than $2 billion more than the true cost of GA in any year – until the borrowed money is paid back in 2032.</a:t>
            </a:r>
            <a:endParaRPr lang="en-CA"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GA Smoothing – Impact on Residential Electricity Bills (Low)</a:t>
            </a:r>
            <a:endParaRPr lang="en-CA" sz="2400" b="0" dirty="0">
              <a:solidFill>
                <a:srgbClr val="FF0000"/>
              </a:solidFill>
            </a:endParaRPr>
          </a:p>
        </p:txBody>
      </p:sp>
      <p:sp>
        <p:nvSpPr>
          <p:cNvPr id="4" name="TextBox 3"/>
          <p:cNvSpPr txBox="1"/>
          <p:nvPr/>
        </p:nvSpPr>
        <p:spPr>
          <a:xfrm>
            <a:off x="179512" y="5590981"/>
            <a:ext cx="8568952" cy="646331"/>
          </a:xfrm>
          <a:prstGeom prst="rect">
            <a:avLst/>
          </a:prstGeom>
          <a:noFill/>
        </p:spPr>
        <p:txBody>
          <a:bodyPr wrap="square" rtlCol="0">
            <a:spAutoFit/>
          </a:bodyPr>
          <a:lstStyle/>
          <a:p>
            <a:pPr lvl="1" indent="-171450">
              <a:spcBef>
                <a:spcPts val="6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By </a:t>
            </a:r>
            <a:r>
              <a:rPr lang="en-CA" sz="1200" b="1" dirty="0" smtClean="0">
                <a:latin typeface="Arial" panose="020B0604020202020204" pitchFamily="34" charset="0"/>
                <a:cs typeface="Arial" panose="020B0604020202020204" pitchFamily="34" charset="0"/>
              </a:rPr>
              <a:t>borrowing up to $9.3 billion</a:t>
            </a:r>
            <a:r>
              <a:rPr lang="en-CA" sz="1200" dirty="0" smtClean="0">
                <a:latin typeface="Arial" panose="020B0604020202020204" pitchFamily="34" charset="0"/>
                <a:cs typeface="Arial" panose="020B0604020202020204" pitchFamily="34" charset="0"/>
              </a:rPr>
              <a:t>, this scenario results in </a:t>
            </a:r>
            <a:r>
              <a:rPr lang="en-CA" sz="1200" b="1" dirty="0" smtClean="0">
                <a:latin typeface="Arial" panose="020B0604020202020204" pitchFamily="34" charset="0"/>
                <a:cs typeface="Arial" panose="020B0604020202020204" pitchFamily="34" charset="0"/>
              </a:rPr>
              <a:t>a short-term residential electricity cost reduction of up to $14/month</a:t>
            </a:r>
            <a:r>
              <a:rPr lang="en-CA" sz="1200" dirty="0" smtClean="0">
                <a:latin typeface="Arial" panose="020B0604020202020204" pitchFamily="34" charset="0"/>
                <a:cs typeface="Arial" panose="020B0604020202020204" pitchFamily="34" charset="0"/>
              </a:rPr>
              <a:t> at the cost of </a:t>
            </a:r>
            <a:r>
              <a:rPr lang="en-CA" sz="1200" b="1" dirty="0" smtClean="0">
                <a:latin typeface="Arial" panose="020B0604020202020204" pitchFamily="34" charset="0"/>
                <a:cs typeface="Arial" panose="020B0604020202020204" pitchFamily="34" charset="0"/>
              </a:rPr>
              <a:t>increased future electricity bills over 10 years of up to $11/month</a:t>
            </a:r>
            <a:r>
              <a:rPr lang="en-CA" sz="1200" dirty="0" smtClean="0">
                <a:latin typeface="Arial" panose="020B0604020202020204" pitchFamily="34" charset="0"/>
                <a:cs typeface="Arial" panose="020B0604020202020204" pitchFamily="34" charset="0"/>
              </a:rPr>
              <a:t> above the true cost of electricity production.</a:t>
            </a:r>
          </a:p>
        </p:txBody>
      </p:sp>
      <p:cxnSp>
        <p:nvCxnSpPr>
          <p:cNvPr id="8" name="Straight Arrow Connector 7"/>
          <p:cNvCxnSpPr/>
          <p:nvPr/>
        </p:nvCxnSpPr>
        <p:spPr>
          <a:xfrm>
            <a:off x="1979712" y="3060656"/>
            <a:ext cx="3869" cy="249282"/>
          </a:xfrm>
          <a:prstGeom prst="straightConnector1">
            <a:avLst/>
          </a:prstGeom>
          <a:ln w="1905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013343" y="3162113"/>
            <a:ext cx="360387" cy="26613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193536" y="3487087"/>
            <a:ext cx="1790876" cy="276999"/>
          </a:xfrm>
          <a:prstGeom prst="rect">
            <a:avLst/>
          </a:prstGeom>
          <a:solidFill>
            <a:schemeClr val="bg1"/>
          </a:solidFill>
          <a:ln w="28575">
            <a:solidFill>
              <a:schemeClr val="accent1"/>
            </a:solidFill>
          </a:ln>
        </p:spPr>
        <p:txBody>
          <a:bodyPr wrap="none" rtlCol="0">
            <a:spAutoFit/>
          </a:bodyPr>
          <a:lstStyle/>
          <a:p>
            <a:pPr algn="ctr"/>
            <a:r>
              <a:rPr lang="en-CA" sz="1200" dirty="0" smtClean="0"/>
              <a:t>$14/month decrease</a:t>
            </a:r>
            <a:endParaRPr lang="en-CA" sz="1200" dirty="0"/>
          </a:p>
        </p:txBody>
      </p:sp>
      <p:cxnSp>
        <p:nvCxnSpPr>
          <p:cNvPr id="11" name="Straight Arrow Connector 10"/>
          <p:cNvCxnSpPr/>
          <p:nvPr/>
        </p:nvCxnSpPr>
        <p:spPr>
          <a:xfrm>
            <a:off x="4585526" y="2237629"/>
            <a:ext cx="762" cy="200771"/>
          </a:xfrm>
          <a:prstGeom prst="straightConnector1">
            <a:avLst/>
          </a:prstGeom>
          <a:ln w="190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680012" y="2338014"/>
            <a:ext cx="324036" cy="44291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461337" y="2844507"/>
            <a:ext cx="1824538" cy="276999"/>
          </a:xfrm>
          <a:prstGeom prst="rect">
            <a:avLst/>
          </a:prstGeom>
          <a:solidFill>
            <a:schemeClr val="bg1"/>
          </a:solidFill>
          <a:ln w="19050">
            <a:solidFill>
              <a:srgbClr val="FF0000"/>
            </a:solidFill>
          </a:ln>
        </p:spPr>
        <p:txBody>
          <a:bodyPr wrap="none" rtlCol="0">
            <a:spAutoFit/>
          </a:bodyPr>
          <a:lstStyle/>
          <a:p>
            <a:pPr algn="ctr"/>
            <a:r>
              <a:rPr lang="en-CA" sz="1200" dirty="0" smtClean="0">
                <a:solidFill>
                  <a:srgbClr val="FF0000"/>
                </a:solidFill>
              </a:rPr>
              <a:t>$11/month pressure</a:t>
            </a:r>
            <a:endParaRPr lang="en-CA" sz="1200" dirty="0">
              <a:solidFill>
                <a:srgbClr val="FF0000"/>
              </a:solidFill>
            </a:endParaRPr>
          </a:p>
        </p:txBody>
      </p:sp>
    </p:spTree>
    <p:extLst>
      <p:ext uri="{BB962C8B-B14F-4D97-AF65-F5344CB8AC3E}">
        <p14:creationId xmlns:p14="http://schemas.microsoft.com/office/powerpoint/2010/main" val="24993312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p:cNvGraphicFramePr>
            <a:graphicFrameLocks/>
          </p:cNvGraphicFramePr>
          <p:nvPr>
            <p:extLst>
              <p:ext uri="{D42A27DB-BD31-4B8C-83A1-F6EECF244321}">
                <p14:modId xmlns:p14="http://schemas.microsoft.com/office/powerpoint/2010/main" val="3506879020"/>
              </p:ext>
            </p:extLst>
          </p:nvPr>
        </p:nvGraphicFramePr>
        <p:xfrm>
          <a:off x="190981" y="1764951"/>
          <a:ext cx="8574741" cy="3824289"/>
        </p:xfrm>
        <a:graphic>
          <a:graphicData uri="http://schemas.openxmlformats.org/drawingml/2006/chart">
            <c:chart xmlns:c="http://schemas.openxmlformats.org/drawingml/2006/chart" xmlns:r="http://schemas.openxmlformats.org/officeDocument/2006/relationships" r:id="rId2"/>
          </a:graphicData>
        </a:graphic>
      </p:graphicFrame>
      <p:sp>
        <p:nvSpPr>
          <p:cNvPr id="5" name="Content Placeholder 5"/>
          <p:cNvSpPr>
            <a:spLocks noGrp="1"/>
          </p:cNvSpPr>
          <p:nvPr>
            <p:ph sz="quarter" idx="4294967295"/>
          </p:nvPr>
        </p:nvSpPr>
        <p:spPr>
          <a:xfrm>
            <a:off x="539552" y="1196752"/>
            <a:ext cx="8136904" cy="504056"/>
          </a:xfrm>
          <a:prstGeom prst="rect">
            <a:avLst/>
          </a:prstGeom>
        </p:spPr>
        <p:txBody>
          <a:bodyPr>
            <a:noAutofit/>
          </a:bodyPr>
          <a:lstStyle/>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 this option, the starting GA payment from all ratepayers in 2017 is lowered by $4.4 and $5 billion and increases at 2% each year until the borrowed money is paid back over a 25 and 30 year financing period respectively.</a:t>
            </a:r>
            <a:endParaRPr lang="en-CA"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457200" y="381000"/>
            <a:ext cx="8280000" cy="815752"/>
          </a:xfrm>
        </p:spPr>
        <p:txBody>
          <a:bodyPr>
            <a:noAutofit/>
          </a:bodyPr>
          <a:lstStyle/>
          <a:p>
            <a:r>
              <a:rPr lang="en-CA" sz="2400" b="0" dirty="0" smtClean="0">
                <a:latin typeface="Arial" panose="020B0604020202020204" pitchFamily="34" charset="0"/>
                <a:cs typeface="Arial" panose="020B0604020202020204" pitchFamily="34" charset="0"/>
              </a:rPr>
              <a:t>GA Smoothing – Impact on Residential Electricity Bills (High)</a:t>
            </a:r>
            <a:endParaRPr lang="en-CA" sz="2400" b="0" dirty="0">
              <a:solidFill>
                <a:srgbClr val="FF0000"/>
              </a:solidFill>
            </a:endParaRPr>
          </a:p>
        </p:txBody>
      </p:sp>
      <p:sp>
        <p:nvSpPr>
          <p:cNvPr id="4" name="TextBox 3"/>
          <p:cNvSpPr txBox="1"/>
          <p:nvPr/>
        </p:nvSpPr>
        <p:spPr>
          <a:xfrm>
            <a:off x="179512" y="5662989"/>
            <a:ext cx="8712968" cy="646331"/>
          </a:xfrm>
          <a:prstGeom prst="rect">
            <a:avLst/>
          </a:prstGeom>
          <a:noFill/>
        </p:spPr>
        <p:txBody>
          <a:bodyPr wrap="square" rtlCol="0">
            <a:spAutoFit/>
          </a:bodyPr>
          <a:lstStyle/>
          <a:p>
            <a:pPr lvl="1" indent="-171450">
              <a:spcBef>
                <a:spcPts val="6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By </a:t>
            </a:r>
            <a:r>
              <a:rPr lang="en-CA" sz="1200" b="1" dirty="0" smtClean="0">
                <a:latin typeface="Arial" panose="020B0604020202020204" pitchFamily="34" charset="0"/>
                <a:cs typeface="Arial" panose="020B0604020202020204" pitchFamily="34" charset="0"/>
              </a:rPr>
              <a:t>borrowing up to $65 billion</a:t>
            </a:r>
            <a:r>
              <a:rPr lang="en-CA" sz="1200" dirty="0" smtClean="0">
                <a:latin typeface="Arial" panose="020B0604020202020204" pitchFamily="34" charset="0"/>
                <a:cs typeface="Arial" panose="020B0604020202020204" pitchFamily="34" charset="0"/>
              </a:rPr>
              <a:t>, this scenario results in </a:t>
            </a:r>
            <a:r>
              <a:rPr lang="en-CA" sz="1200" b="1" dirty="0" smtClean="0">
                <a:latin typeface="Arial" panose="020B0604020202020204" pitchFamily="34" charset="0"/>
                <a:cs typeface="Arial" panose="020B0604020202020204" pitchFamily="34" charset="0"/>
              </a:rPr>
              <a:t>a short-term residential electricity cost reduction of up to $25-$28/month</a:t>
            </a:r>
            <a:r>
              <a:rPr lang="en-CA" sz="1200" dirty="0" smtClean="0">
                <a:latin typeface="Arial" panose="020B0604020202020204" pitchFamily="34" charset="0"/>
                <a:cs typeface="Arial" panose="020B0604020202020204" pitchFamily="34" charset="0"/>
              </a:rPr>
              <a:t> at the cost of </a:t>
            </a:r>
            <a:r>
              <a:rPr lang="en-CA" sz="1200" b="1" dirty="0" smtClean="0">
                <a:latin typeface="Arial" panose="020B0604020202020204" pitchFamily="34" charset="0"/>
                <a:cs typeface="Arial" panose="020B0604020202020204" pitchFamily="34" charset="0"/>
              </a:rPr>
              <a:t>increased future electricity bills over 12-17 years of up to $46-$51/month</a:t>
            </a:r>
            <a:r>
              <a:rPr lang="en-CA" sz="1200" dirty="0" smtClean="0">
                <a:latin typeface="Arial" panose="020B0604020202020204" pitchFamily="34" charset="0"/>
                <a:cs typeface="Arial" panose="020B0604020202020204" pitchFamily="34" charset="0"/>
              </a:rPr>
              <a:t> above the true cost of electricity production.</a:t>
            </a:r>
          </a:p>
        </p:txBody>
      </p:sp>
      <p:cxnSp>
        <p:nvCxnSpPr>
          <p:cNvPr id="8" name="Straight Arrow Connector 7"/>
          <p:cNvCxnSpPr/>
          <p:nvPr/>
        </p:nvCxnSpPr>
        <p:spPr>
          <a:xfrm flipH="1">
            <a:off x="2140744" y="3328131"/>
            <a:ext cx="4763" cy="345282"/>
          </a:xfrm>
          <a:prstGeom prst="straightConnector1">
            <a:avLst/>
          </a:prstGeom>
          <a:ln w="1905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195736" y="3500772"/>
            <a:ext cx="360387" cy="26613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627785" y="3841527"/>
            <a:ext cx="2154757" cy="276999"/>
          </a:xfrm>
          <a:prstGeom prst="rect">
            <a:avLst/>
          </a:prstGeom>
          <a:solidFill>
            <a:schemeClr val="bg1"/>
          </a:solidFill>
          <a:ln w="28575">
            <a:solidFill>
              <a:schemeClr val="accent1"/>
            </a:solidFill>
          </a:ln>
        </p:spPr>
        <p:txBody>
          <a:bodyPr wrap="none" rtlCol="0">
            <a:spAutoFit/>
          </a:bodyPr>
          <a:lstStyle/>
          <a:p>
            <a:pPr algn="ctr"/>
            <a:r>
              <a:rPr lang="en-CA" sz="1200" dirty="0" smtClean="0"/>
              <a:t>$25-$28/month decrease</a:t>
            </a:r>
            <a:endParaRPr lang="en-CA" sz="1200" dirty="0"/>
          </a:p>
        </p:txBody>
      </p:sp>
      <p:cxnSp>
        <p:nvCxnSpPr>
          <p:cNvPr id="11" name="Straight Arrow Connector 10"/>
          <p:cNvCxnSpPr/>
          <p:nvPr/>
        </p:nvCxnSpPr>
        <p:spPr>
          <a:xfrm>
            <a:off x="7884368" y="2005223"/>
            <a:ext cx="4267" cy="619022"/>
          </a:xfrm>
          <a:prstGeom prst="straightConnector1">
            <a:avLst/>
          </a:prstGeom>
          <a:ln w="190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7164288" y="2293255"/>
            <a:ext cx="648072" cy="72008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214561" y="3097631"/>
            <a:ext cx="1770036" cy="276999"/>
          </a:xfrm>
          <a:prstGeom prst="rect">
            <a:avLst/>
          </a:prstGeom>
          <a:solidFill>
            <a:schemeClr val="bg1"/>
          </a:solidFill>
          <a:ln w="19050">
            <a:solidFill>
              <a:srgbClr val="FF0000"/>
            </a:solidFill>
          </a:ln>
        </p:spPr>
        <p:txBody>
          <a:bodyPr wrap="none" rtlCol="0">
            <a:spAutoFit/>
          </a:bodyPr>
          <a:lstStyle/>
          <a:p>
            <a:pPr algn="ctr"/>
            <a:r>
              <a:rPr lang="en-CA" sz="1200" dirty="0" smtClean="0">
                <a:solidFill>
                  <a:srgbClr val="FF0000"/>
                </a:solidFill>
              </a:rPr>
              <a:t>$51/month pressure</a:t>
            </a:r>
            <a:endParaRPr lang="en-CA" sz="1200" dirty="0">
              <a:solidFill>
                <a:srgbClr val="FF0000"/>
              </a:solidFill>
            </a:endParaRPr>
          </a:p>
        </p:txBody>
      </p:sp>
    </p:spTree>
    <p:extLst>
      <p:ext uri="{BB962C8B-B14F-4D97-AF65-F5344CB8AC3E}">
        <p14:creationId xmlns:p14="http://schemas.microsoft.com/office/powerpoint/2010/main" val="7744659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hart 15"/>
          <p:cNvGraphicFramePr>
            <a:graphicFrameLocks/>
          </p:cNvGraphicFramePr>
          <p:nvPr>
            <p:extLst>
              <p:ext uri="{D42A27DB-BD31-4B8C-83A1-F6EECF244321}">
                <p14:modId xmlns:p14="http://schemas.microsoft.com/office/powerpoint/2010/main" val="2399662553"/>
              </p:ext>
            </p:extLst>
          </p:nvPr>
        </p:nvGraphicFramePr>
        <p:xfrm>
          <a:off x="361950" y="1655064"/>
          <a:ext cx="8420100" cy="3948113"/>
        </p:xfrm>
        <a:graphic>
          <a:graphicData uri="http://schemas.openxmlformats.org/drawingml/2006/chart">
            <c:chart xmlns:c="http://schemas.openxmlformats.org/drawingml/2006/chart" xmlns:r="http://schemas.openxmlformats.org/officeDocument/2006/relationships" r:id="rId2"/>
          </a:graphicData>
        </a:graphic>
      </p:graphicFrame>
      <p:sp>
        <p:nvSpPr>
          <p:cNvPr id="5" name="Content Placeholder 5"/>
          <p:cNvSpPr>
            <a:spLocks noGrp="1"/>
          </p:cNvSpPr>
          <p:nvPr>
            <p:ph sz="quarter" idx="4294967295"/>
          </p:nvPr>
        </p:nvSpPr>
        <p:spPr>
          <a:xfrm>
            <a:off x="539552" y="1196752"/>
            <a:ext cx="8352928" cy="792088"/>
          </a:xfrm>
          <a:prstGeom prst="rect">
            <a:avLst/>
          </a:prstGeom>
        </p:spPr>
        <p:txBody>
          <a:bodyPr>
            <a:noAutofit/>
          </a:bodyPr>
          <a:lstStyle/>
          <a:p>
            <a:pPr marL="285750" lvl="1">
              <a:spcBef>
                <a:spcPts val="3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In this option, the starting GA payment from all ratepayers in 2017 is lowered by $1.1 billion (green line) and $1.4 billion (red line), decreasing the average Class A electricity price in the short term. </a:t>
            </a:r>
            <a:endParaRPr lang="en-CA" sz="14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457200" y="381000"/>
            <a:ext cx="8435280" cy="743744"/>
          </a:xfrm>
        </p:spPr>
        <p:txBody>
          <a:bodyPr>
            <a:noAutofit/>
          </a:bodyPr>
          <a:lstStyle/>
          <a:p>
            <a:r>
              <a:rPr lang="en-CA" sz="2400" b="0" dirty="0">
                <a:latin typeface="Arial" panose="020B0604020202020204" pitchFamily="34" charset="0"/>
                <a:cs typeface="Arial" panose="020B0604020202020204" pitchFamily="34" charset="0"/>
              </a:rPr>
              <a:t>GA Smoothing – Impact </a:t>
            </a:r>
            <a:r>
              <a:rPr lang="en-CA" sz="2400" b="0" dirty="0" smtClean="0">
                <a:latin typeface="Arial" panose="020B0604020202020204" pitchFamily="34" charset="0"/>
                <a:cs typeface="Arial" panose="020B0604020202020204" pitchFamily="34" charset="0"/>
              </a:rPr>
              <a:t>on Large Industrial Electricity Consumers (Moderate)</a:t>
            </a:r>
            <a:endParaRPr lang="en-CA" sz="2400" b="0" dirty="0"/>
          </a:p>
        </p:txBody>
      </p:sp>
      <p:sp>
        <p:nvSpPr>
          <p:cNvPr id="4" name="TextBox 3"/>
          <p:cNvSpPr txBox="1"/>
          <p:nvPr/>
        </p:nvSpPr>
        <p:spPr>
          <a:xfrm>
            <a:off x="179512" y="5661248"/>
            <a:ext cx="8784976" cy="430887"/>
          </a:xfrm>
          <a:prstGeom prst="rect">
            <a:avLst/>
          </a:prstGeom>
          <a:noFill/>
        </p:spPr>
        <p:txBody>
          <a:bodyPr wrap="square" rtlCol="0">
            <a:spAutoFit/>
          </a:bodyPr>
          <a:lstStyle/>
          <a:p>
            <a:pPr lvl="1" indent="-171450">
              <a:spcBef>
                <a:spcPts val="600"/>
              </a:spcBef>
              <a:buFont typeface="Arial" panose="020B0604020202020204" pitchFamily="34" charset="0"/>
              <a:buChar char="•"/>
            </a:pPr>
            <a:r>
              <a:rPr lang="en-CA" sz="1100" dirty="0">
                <a:latin typeface="Arial" panose="020B0604020202020204" pitchFamily="34" charset="0"/>
                <a:cs typeface="Arial" panose="020B0604020202020204" pitchFamily="34" charset="0"/>
              </a:rPr>
              <a:t>By borrowing up to $19-$23 billion, this scenario results </a:t>
            </a:r>
            <a:r>
              <a:rPr lang="en-CA" sz="1100" dirty="0" smtClean="0">
                <a:latin typeface="Arial" panose="020B0604020202020204" pitchFamily="34" charset="0"/>
                <a:cs typeface="Arial" panose="020B0604020202020204" pitchFamily="34" charset="0"/>
              </a:rPr>
              <a:t>in a reduction between 2017 and 2024, however, the cost increases above the true cost of electricity production by 2026.</a:t>
            </a:r>
          </a:p>
        </p:txBody>
      </p:sp>
      <p:cxnSp>
        <p:nvCxnSpPr>
          <p:cNvPr id="9" name="Straight Connector 8"/>
          <p:cNvCxnSpPr/>
          <p:nvPr/>
        </p:nvCxnSpPr>
        <p:spPr>
          <a:xfrm flipV="1">
            <a:off x="2220677" y="3516384"/>
            <a:ext cx="360387" cy="489575"/>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134214" y="3140967"/>
            <a:ext cx="2036135" cy="276999"/>
          </a:xfrm>
          <a:prstGeom prst="rect">
            <a:avLst/>
          </a:prstGeom>
          <a:solidFill>
            <a:schemeClr val="bg1"/>
          </a:solidFill>
          <a:ln w="28575">
            <a:solidFill>
              <a:schemeClr val="accent1"/>
            </a:solidFill>
          </a:ln>
        </p:spPr>
        <p:txBody>
          <a:bodyPr wrap="none" rtlCol="0">
            <a:spAutoFit/>
          </a:bodyPr>
          <a:lstStyle/>
          <a:p>
            <a:pPr algn="ctr"/>
            <a:r>
              <a:rPr lang="en-CA" sz="1200" dirty="0" smtClean="0"/>
              <a:t>$11-$12/MWh decrease</a:t>
            </a:r>
            <a:endParaRPr lang="en-CA" sz="1200" dirty="0"/>
          </a:p>
        </p:txBody>
      </p:sp>
      <p:cxnSp>
        <p:nvCxnSpPr>
          <p:cNvPr id="12" name="Straight Connector 11"/>
          <p:cNvCxnSpPr/>
          <p:nvPr/>
        </p:nvCxnSpPr>
        <p:spPr>
          <a:xfrm flipH="1">
            <a:off x="5220072" y="3140967"/>
            <a:ext cx="360040" cy="5194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008182" y="2699278"/>
            <a:ext cx="1672253" cy="276999"/>
          </a:xfrm>
          <a:prstGeom prst="rect">
            <a:avLst/>
          </a:prstGeom>
          <a:solidFill>
            <a:schemeClr val="bg1"/>
          </a:solidFill>
          <a:ln w="19050">
            <a:solidFill>
              <a:srgbClr val="FF0000"/>
            </a:solidFill>
          </a:ln>
        </p:spPr>
        <p:txBody>
          <a:bodyPr wrap="none" rtlCol="0">
            <a:spAutoFit/>
          </a:bodyPr>
          <a:lstStyle/>
          <a:p>
            <a:pPr algn="ctr"/>
            <a:r>
              <a:rPr lang="en-CA" sz="1200" dirty="0" smtClean="0"/>
              <a:t>$</a:t>
            </a:r>
            <a:r>
              <a:rPr lang="en-CA" sz="1200" dirty="0"/>
              <a:t>9</a:t>
            </a:r>
            <a:r>
              <a:rPr lang="en-CA" sz="1200" dirty="0" smtClean="0"/>
              <a:t>/month pressure</a:t>
            </a:r>
            <a:endParaRPr lang="en-CA" sz="1200" dirty="0"/>
          </a:p>
        </p:txBody>
      </p:sp>
    </p:spTree>
    <p:extLst>
      <p:ext uri="{BB962C8B-B14F-4D97-AF65-F5344CB8AC3E}">
        <p14:creationId xmlns:p14="http://schemas.microsoft.com/office/powerpoint/2010/main" val="158304218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540472" y="1269132"/>
            <a:ext cx="8222528" cy="647700"/>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r>
              <a:rPr lang="en-CA" sz="1400" dirty="0" smtClean="0">
                <a:latin typeface="Arial" panose="020B0604020202020204" pitchFamily="34" charset="0"/>
                <a:cs typeface="Arial" panose="020B0604020202020204" pitchFamily="34" charset="0"/>
              </a:rPr>
              <a:t>Below graph illustrates the estimated impact of the level of GA financing for an average Class A electricity consumer over a 25 year amortization period. </a:t>
            </a: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p:txBody>
      </p:sp>
      <p:sp>
        <p:nvSpPr>
          <p:cNvPr id="12" name="Title 1"/>
          <p:cNvSpPr>
            <a:spLocks noGrp="1"/>
          </p:cNvSpPr>
          <p:nvPr>
            <p:ph type="title"/>
          </p:nvPr>
        </p:nvSpPr>
        <p:spPr>
          <a:xfrm>
            <a:off x="478536" y="304800"/>
            <a:ext cx="8284464" cy="891952"/>
          </a:xfrm>
        </p:spPr>
        <p:txBody>
          <a:bodyPr>
            <a:noAutofit/>
          </a:bodyPr>
          <a:lstStyle/>
          <a:p>
            <a:r>
              <a:rPr lang="en-CA" sz="2400" b="0" dirty="0" smtClean="0">
                <a:latin typeface="Arial" panose="020B0604020202020204" pitchFamily="34" charset="0"/>
                <a:cs typeface="Arial" panose="020B0604020202020204" pitchFamily="34" charset="0"/>
              </a:rPr>
              <a:t>GA Smoothing – Impact of the Level of Financing on Large Industrial Electricity Consumers </a:t>
            </a:r>
            <a:endParaRPr lang="en-CA" sz="2400" b="0" dirty="0">
              <a:latin typeface="Arial" panose="020B0604020202020204" pitchFamily="34" charset="0"/>
              <a:cs typeface="Arial" panose="020B0604020202020204" pitchFamily="34" charset="0"/>
            </a:endParaRPr>
          </a:p>
        </p:txBody>
      </p:sp>
      <p:sp>
        <p:nvSpPr>
          <p:cNvPr id="3" name="TextBox 2"/>
          <p:cNvSpPr txBox="1"/>
          <p:nvPr/>
        </p:nvSpPr>
        <p:spPr>
          <a:xfrm>
            <a:off x="289560" y="5660395"/>
            <a:ext cx="8458200" cy="430887"/>
          </a:xfrm>
          <a:prstGeom prst="rect">
            <a:avLst/>
          </a:prstGeom>
          <a:noFill/>
        </p:spPr>
        <p:txBody>
          <a:bodyPr wrap="square" rtlCol="0">
            <a:spAutoFit/>
          </a:bodyPr>
          <a:lstStyle/>
          <a:p>
            <a:r>
              <a:rPr lang="en-CA" sz="1100" b="1" dirty="0" smtClean="0">
                <a:latin typeface="Arial" panose="020B0604020202020204" pitchFamily="34" charset="0"/>
                <a:cs typeface="Arial" panose="020B0604020202020204" pitchFamily="34" charset="0"/>
              </a:rPr>
              <a:t>Note: </a:t>
            </a:r>
            <a:r>
              <a:rPr lang="en-CA" sz="1100" dirty="0" smtClean="0">
                <a:latin typeface="Arial" panose="020B0604020202020204" pitchFamily="34" charset="0"/>
                <a:cs typeface="Arial" panose="020B0604020202020204" pitchFamily="34" charset="0"/>
              </a:rPr>
              <a:t>Assumes that demand by industrial sector continues at average 2011-2015 levels. Please see the Appendix or more information on the estimated impact on large industrial electricity consumers. </a:t>
            </a:r>
            <a:endParaRPr lang="en-CA" sz="1100" dirty="0">
              <a:latin typeface="Arial" panose="020B0604020202020204" pitchFamily="34" charset="0"/>
              <a:cs typeface="Arial" panose="020B06040202020202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1020362228"/>
              </p:ext>
            </p:extLst>
          </p:nvPr>
        </p:nvGraphicFramePr>
        <p:xfrm>
          <a:off x="899592" y="1934000"/>
          <a:ext cx="7344816" cy="365524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2627784" y="4869160"/>
            <a:ext cx="1078992" cy="548640"/>
          </a:xfrm>
          <a:prstGeom prst="rect">
            <a:avLst/>
          </a:prstGeom>
          <a:solidFill>
            <a:schemeClr val="bg1"/>
          </a:solidFill>
        </p:spPr>
        <p:txBody>
          <a:bodyPr wrap="square" rtlCol="0">
            <a:spAutoFit/>
          </a:bodyPr>
          <a:lstStyle/>
          <a:p>
            <a:pPr algn="ctr"/>
            <a:endParaRPr lang="en-CA" sz="1050" dirty="0" smtClean="0"/>
          </a:p>
          <a:p>
            <a:pPr algn="ctr"/>
            <a:r>
              <a:rPr lang="en-CA" sz="900" dirty="0" smtClean="0"/>
              <a:t>-</a:t>
            </a:r>
          </a:p>
          <a:p>
            <a:pPr algn="ctr"/>
            <a:endParaRPr lang="en-CA" sz="1050" dirty="0"/>
          </a:p>
        </p:txBody>
      </p:sp>
    </p:spTree>
    <p:extLst>
      <p:ext uri="{BB962C8B-B14F-4D97-AF65-F5344CB8AC3E}">
        <p14:creationId xmlns:p14="http://schemas.microsoft.com/office/powerpoint/2010/main" val="383351441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323528" y="1268760"/>
            <a:ext cx="8510560" cy="773832"/>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r>
              <a:rPr lang="en-CA" sz="1400" dirty="0" smtClean="0">
                <a:latin typeface="Arial" panose="020B0604020202020204" pitchFamily="34" charset="0"/>
                <a:cs typeface="Arial" panose="020B0604020202020204" pitchFamily="34" charset="0"/>
              </a:rPr>
              <a:t>Below graphs illustrate the estimated impact under the </a:t>
            </a:r>
            <a:r>
              <a:rPr lang="en-CA" sz="1400" u="sng" dirty="0" smtClean="0">
                <a:latin typeface="Arial" panose="020B0604020202020204" pitchFamily="34" charset="0"/>
                <a:cs typeface="Arial" panose="020B0604020202020204" pitchFamily="34" charset="0"/>
              </a:rPr>
              <a:t>moderate GA financing scenario</a:t>
            </a:r>
            <a:r>
              <a:rPr lang="en-CA" sz="1400" dirty="0" smtClean="0">
                <a:latin typeface="Arial" panose="020B0604020202020204" pitchFamily="34" charset="0"/>
                <a:cs typeface="Arial" panose="020B0604020202020204" pitchFamily="34" charset="0"/>
              </a:rPr>
              <a:t> for an average Class A electricity consumer, a consumer that pays low GA (i.e., pulp and paper) and high GA (i.e., refining and chemical manufacturing). </a:t>
            </a:r>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p:txBody>
      </p:sp>
      <p:sp>
        <p:nvSpPr>
          <p:cNvPr id="12" name="Title 1"/>
          <p:cNvSpPr>
            <a:spLocks noGrp="1"/>
          </p:cNvSpPr>
          <p:nvPr>
            <p:ph type="title"/>
          </p:nvPr>
        </p:nvSpPr>
        <p:spPr>
          <a:xfrm>
            <a:off x="251520" y="404664"/>
            <a:ext cx="8640960" cy="738336"/>
          </a:xfrm>
        </p:spPr>
        <p:txBody>
          <a:bodyPr>
            <a:noAutofit/>
          </a:bodyPr>
          <a:lstStyle/>
          <a:p>
            <a:r>
              <a:rPr lang="en-CA" sz="2400" b="0" dirty="0" smtClean="0">
                <a:latin typeface="Arial" panose="020B0604020202020204" pitchFamily="34" charset="0"/>
                <a:cs typeface="Arial" panose="020B0604020202020204" pitchFamily="34" charset="0"/>
              </a:rPr>
              <a:t>GA Smoothing – Illustrative Impact for Large Industrial Electricity Consumers</a:t>
            </a:r>
            <a:endParaRPr lang="en-CA" sz="2400" b="0" dirty="0">
              <a:latin typeface="Arial" panose="020B0604020202020204" pitchFamily="34" charset="0"/>
              <a:cs typeface="Arial" panose="020B0604020202020204" pitchFamily="34" charset="0"/>
            </a:endParaRPr>
          </a:p>
        </p:txBody>
      </p:sp>
      <p:sp>
        <p:nvSpPr>
          <p:cNvPr id="3" name="TextBox 2"/>
          <p:cNvSpPr txBox="1"/>
          <p:nvPr/>
        </p:nvSpPr>
        <p:spPr>
          <a:xfrm>
            <a:off x="289560" y="5660395"/>
            <a:ext cx="8458200" cy="261610"/>
          </a:xfrm>
          <a:prstGeom prst="rect">
            <a:avLst/>
          </a:prstGeom>
          <a:noFill/>
        </p:spPr>
        <p:txBody>
          <a:bodyPr wrap="square" rtlCol="0">
            <a:spAutoFit/>
          </a:bodyPr>
          <a:lstStyle/>
          <a:p>
            <a:r>
              <a:rPr lang="en-CA" sz="1100" b="1" dirty="0" smtClean="0">
                <a:latin typeface="Arial" panose="020B0604020202020204" pitchFamily="34" charset="0"/>
                <a:cs typeface="Arial" panose="020B0604020202020204" pitchFamily="34" charset="0"/>
              </a:rPr>
              <a:t>Note: </a:t>
            </a:r>
            <a:r>
              <a:rPr lang="en-CA" sz="1100" dirty="0" smtClean="0">
                <a:latin typeface="Arial" panose="020B0604020202020204" pitchFamily="34" charset="0"/>
                <a:cs typeface="Arial" panose="020B0604020202020204" pitchFamily="34" charset="0"/>
              </a:rPr>
              <a:t>Assumes that demand by industrial sector continues at average 2011-2015 levels. </a:t>
            </a:r>
            <a:endParaRPr lang="en-CA" sz="1100" dirty="0">
              <a:latin typeface="Arial" panose="020B0604020202020204" pitchFamily="34" charset="0"/>
              <a:cs typeface="Arial" panose="020B0604020202020204" pitchFamily="34" charset="0"/>
            </a:endParaRPr>
          </a:p>
        </p:txBody>
      </p:sp>
      <p:graphicFrame>
        <p:nvGraphicFramePr>
          <p:cNvPr id="8" name="Chart 7"/>
          <p:cNvGraphicFramePr>
            <a:graphicFrameLocks/>
          </p:cNvGraphicFramePr>
          <p:nvPr>
            <p:extLst>
              <p:ext uri="{D42A27DB-BD31-4B8C-83A1-F6EECF244321}">
                <p14:modId xmlns:p14="http://schemas.microsoft.com/office/powerpoint/2010/main" val="4112687963"/>
              </p:ext>
            </p:extLst>
          </p:nvPr>
        </p:nvGraphicFramePr>
        <p:xfrm>
          <a:off x="260466" y="2204864"/>
          <a:ext cx="2933700" cy="30527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a:graphicFrameLocks/>
          </p:cNvGraphicFramePr>
          <p:nvPr>
            <p:extLst>
              <p:ext uri="{D42A27DB-BD31-4B8C-83A1-F6EECF244321}">
                <p14:modId xmlns:p14="http://schemas.microsoft.com/office/powerpoint/2010/main" val="2817098606"/>
              </p:ext>
            </p:extLst>
          </p:nvPr>
        </p:nvGraphicFramePr>
        <p:xfrm>
          <a:off x="3051810" y="2204864"/>
          <a:ext cx="2933700" cy="30527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a:graphicFrameLocks/>
          </p:cNvGraphicFramePr>
          <p:nvPr>
            <p:extLst>
              <p:ext uri="{D42A27DB-BD31-4B8C-83A1-F6EECF244321}">
                <p14:modId xmlns:p14="http://schemas.microsoft.com/office/powerpoint/2010/main" val="1108839506"/>
              </p:ext>
            </p:extLst>
          </p:nvPr>
        </p:nvGraphicFramePr>
        <p:xfrm>
          <a:off x="5849334" y="2204864"/>
          <a:ext cx="2933700" cy="30527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2593030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815752"/>
          </a:xfrm>
        </p:spPr>
        <p:txBody>
          <a:bodyPr>
            <a:noAutofit/>
          </a:bodyPr>
          <a:lstStyle/>
          <a:p>
            <a:r>
              <a:rPr lang="en-CA" sz="2400" b="0" dirty="0" smtClean="0">
                <a:latin typeface="Arial" panose="020B0604020202020204" pitchFamily="34" charset="0"/>
                <a:cs typeface="Arial" panose="020B0604020202020204" pitchFamily="34" charset="0"/>
              </a:rPr>
              <a:t>GA Smoothing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Considerations (</a:t>
            </a:r>
            <a:r>
              <a:rPr lang="en-CA" sz="2400" b="0" i="1" dirty="0" smtClean="0">
                <a:latin typeface="Arial" panose="020B0604020202020204" pitchFamily="34" charset="0"/>
                <a:cs typeface="Arial" panose="020B0604020202020204" pitchFamily="34" charset="0"/>
              </a:rPr>
              <a:t>Accounting Treatment: </a:t>
            </a:r>
            <a:r>
              <a:rPr lang="en-US" sz="2400" b="0" i="1" dirty="0">
                <a:latin typeface="Arial" panose="020B0604020202020204" pitchFamily="34" charset="0"/>
                <a:cs typeface="Arial" panose="020B0604020202020204" pitchFamily="34" charset="0"/>
              </a:rPr>
              <a:t>Does Province Control Entity</a:t>
            </a:r>
            <a:r>
              <a:rPr lang="en-US" sz="2400" b="0" i="1" dirty="0" smtClean="0">
                <a:latin typeface="Arial" panose="020B0604020202020204" pitchFamily="34" charset="0"/>
                <a:cs typeface="Arial" panose="020B0604020202020204" pitchFamily="34" charset="0"/>
              </a:rPr>
              <a:t>?)</a:t>
            </a:r>
            <a:endParaRPr lang="en-CA" sz="2400" b="0" i="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356320"/>
            <a:ext cx="8424936" cy="5025008"/>
          </a:xfrm>
        </p:spPr>
        <p:txBody>
          <a:bodyPr wrap="square">
            <a:noAutofit/>
          </a:bodyPr>
          <a:lstStyle/>
          <a:p>
            <a:pPr marL="0" indent="0" eaLnBrk="0" hangingPunct="0">
              <a:buNone/>
            </a:pPr>
            <a:r>
              <a:rPr lang="en-US" sz="1400" b="1" dirty="0" smtClean="0">
                <a:latin typeface="Arial" panose="020B0604020202020204" pitchFamily="34" charset="0"/>
                <a:cs typeface="Arial" panose="020B0604020202020204" pitchFamily="34" charset="0"/>
              </a:rPr>
              <a:t>Defining the Government Reporting </a:t>
            </a:r>
            <a:r>
              <a:rPr lang="en-US" sz="1400" b="1" dirty="0">
                <a:latin typeface="Arial" panose="020B0604020202020204" pitchFamily="34" charset="0"/>
                <a:cs typeface="Arial" panose="020B0604020202020204" pitchFamily="34" charset="0"/>
              </a:rPr>
              <a:t>E</a:t>
            </a:r>
            <a:r>
              <a:rPr lang="en-US" sz="1400" b="1" dirty="0" smtClean="0">
                <a:latin typeface="Arial" panose="020B0604020202020204" pitchFamily="34" charset="0"/>
                <a:cs typeface="Arial" panose="020B0604020202020204" pitchFamily="34" charset="0"/>
              </a:rPr>
              <a:t>ntity</a:t>
            </a:r>
          </a:p>
          <a:p>
            <a:r>
              <a:rPr lang="en-US" sz="1400" dirty="0" smtClean="0">
                <a:latin typeface="Arial" pitchFamily="34" charset="0"/>
                <a:cs typeface="Arial" pitchFamily="34" charset="0"/>
              </a:rPr>
              <a:t>The government reporting entity should comprise government components and those organizations that are controlled by the government.</a:t>
            </a:r>
          </a:p>
          <a:p>
            <a:pPr marL="0" indent="0" eaLnBrk="0" hangingPunct="0">
              <a:buNone/>
            </a:pPr>
            <a:endParaRPr lang="en-US" sz="1400" b="1" dirty="0" smtClean="0">
              <a:latin typeface="Arial" panose="020B0604020202020204" pitchFamily="34" charset="0"/>
              <a:cs typeface="Arial" panose="020B0604020202020204" pitchFamily="34" charset="0"/>
            </a:endParaRPr>
          </a:p>
          <a:p>
            <a:pPr marL="0" indent="0" eaLnBrk="0" hangingPunct="0">
              <a:buNone/>
            </a:pPr>
            <a:r>
              <a:rPr lang="en-US" sz="1400" b="1" dirty="0" smtClean="0">
                <a:latin typeface="Arial" panose="020B0604020202020204" pitchFamily="34" charset="0"/>
                <a:cs typeface="Arial" panose="020B0604020202020204" pitchFamily="34" charset="0"/>
              </a:rPr>
              <a:t>Determining Whether Control Exists</a:t>
            </a:r>
          </a:p>
          <a:p>
            <a:r>
              <a:rPr lang="en-US" sz="1400" dirty="0">
                <a:latin typeface="Arial" pitchFamily="34" charset="0"/>
                <a:cs typeface="Arial" pitchFamily="34" charset="0"/>
              </a:rPr>
              <a:t>Control is the power to govern the financial and operating policies of another organization with expected benefits or the risk of loss to the government from the other organization's activities</a:t>
            </a:r>
            <a:r>
              <a:rPr lang="en-US" sz="1400" dirty="0" smtClean="0">
                <a:latin typeface="Arial" pitchFamily="34" charset="0"/>
                <a:cs typeface="Arial" pitchFamily="34" charset="0"/>
              </a:rPr>
              <a:t>.</a:t>
            </a:r>
          </a:p>
          <a:p>
            <a:r>
              <a:rPr lang="en-US" sz="1400" dirty="0">
                <a:latin typeface="Arial" pitchFamily="34" charset="0"/>
                <a:cs typeface="Arial" pitchFamily="34" charset="0"/>
              </a:rPr>
              <a:t>Whether a government controls an organization is a question of fact that must be determined by reference to the definition of control </a:t>
            </a:r>
            <a:r>
              <a:rPr lang="en-US" sz="1400" dirty="0" smtClean="0">
                <a:latin typeface="Arial" pitchFamily="34" charset="0"/>
                <a:cs typeface="Arial" pitchFamily="34" charset="0"/>
              </a:rPr>
              <a:t>described </a:t>
            </a:r>
            <a:r>
              <a:rPr lang="en-US" sz="1400" dirty="0">
                <a:latin typeface="Arial" pitchFamily="34" charset="0"/>
                <a:cs typeface="Arial" pitchFamily="34" charset="0"/>
              </a:rPr>
              <a:t>in the prior paragraph and the particular circumstances of each case</a:t>
            </a:r>
            <a:r>
              <a:rPr lang="en-US" sz="1400" dirty="0" smtClean="0">
                <a:latin typeface="Arial" pitchFamily="34" charset="0"/>
                <a:cs typeface="Arial" pitchFamily="34" charset="0"/>
              </a:rPr>
              <a:t>.</a:t>
            </a:r>
            <a:endParaRPr lang="en-US" sz="1400" dirty="0">
              <a:latin typeface="Arial" pitchFamily="34" charset="0"/>
              <a:cs typeface="Arial" pitchFamily="34" charset="0"/>
            </a:endParaRPr>
          </a:p>
          <a:p>
            <a:r>
              <a:rPr lang="en-US" sz="1400" dirty="0" smtClean="0">
                <a:latin typeface="Arial" pitchFamily="34" charset="0"/>
                <a:cs typeface="Arial" pitchFamily="34" charset="0"/>
              </a:rPr>
              <a:t>Requires </a:t>
            </a:r>
            <a:r>
              <a:rPr lang="en-US" sz="1400" dirty="0">
                <a:latin typeface="Arial" pitchFamily="34" charset="0"/>
                <a:cs typeface="Arial" pitchFamily="34" charset="0"/>
              </a:rPr>
              <a:t>the application of professional judgment based on the definition of control </a:t>
            </a:r>
            <a:r>
              <a:rPr lang="en-US" sz="1400" dirty="0" smtClean="0">
                <a:latin typeface="Arial" pitchFamily="34" charset="0"/>
                <a:cs typeface="Arial" pitchFamily="34" charset="0"/>
              </a:rPr>
              <a:t>and </a:t>
            </a:r>
            <a:r>
              <a:rPr lang="en-US" sz="1400" dirty="0">
                <a:latin typeface="Arial" pitchFamily="34" charset="0"/>
                <a:cs typeface="Arial" pitchFamily="34" charset="0"/>
              </a:rPr>
              <a:t>the substance of the </a:t>
            </a:r>
            <a:r>
              <a:rPr lang="en-US" sz="1400" dirty="0" smtClean="0">
                <a:latin typeface="Arial" pitchFamily="34" charset="0"/>
                <a:cs typeface="Arial" pitchFamily="34" charset="0"/>
              </a:rPr>
              <a:t>relationship.</a:t>
            </a:r>
            <a:endParaRPr lang="en-US" sz="1400" dirty="0">
              <a:latin typeface="Arial" pitchFamily="34" charset="0"/>
              <a:cs typeface="Arial" pitchFamily="34" charset="0"/>
            </a:endParaRPr>
          </a:p>
          <a:p>
            <a:r>
              <a:rPr lang="en-US" sz="1400" dirty="0" smtClean="0">
                <a:latin typeface="Arial" pitchFamily="34" charset="0"/>
                <a:cs typeface="Arial" pitchFamily="34" charset="0"/>
              </a:rPr>
              <a:t>It </a:t>
            </a:r>
            <a:r>
              <a:rPr lang="en-US" sz="1400" dirty="0">
                <a:latin typeface="Arial" pitchFamily="34" charset="0"/>
                <a:cs typeface="Arial" pitchFamily="34" charset="0"/>
              </a:rPr>
              <a:t>is the preponderance of evidence that would be considered in assessing whether a government controls an organization</a:t>
            </a:r>
            <a:r>
              <a:rPr lang="en-US" sz="1400" dirty="0" smtClean="0">
                <a:latin typeface="Arial" pitchFamily="34" charset="0"/>
                <a:cs typeface="Arial" pitchFamily="34" charset="0"/>
              </a:rPr>
              <a:t>.</a:t>
            </a:r>
          </a:p>
          <a:p>
            <a:endParaRPr lang="en-CA" sz="1400" dirty="0">
              <a:latin typeface="Arial" pitchFamily="34" charset="0"/>
              <a:cs typeface="Arial" pitchFamily="34" charset="0"/>
            </a:endParaRPr>
          </a:p>
        </p:txBody>
      </p:sp>
    </p:spTree>
    <p:extLst>
      <p:ext uri="{BB962C8B-B14F-4D97-AF65-F5344CB8AC3E}">
        <p14:creationId xmlns:p14="http://schemas.microsoft.com/office/powerpoint/2010/main" val="13357119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43744"/>
          </a:xfrm>
        </p:spPr>
        <p:txBody>
          <a:bodyPr>
            <a:noAutofit/>
          </a:bodyPr>
          <a:lstStyle/>
          <a:p>
            <a:r>
              <a:rPr lang="en-CA" sz="2400" b="0" dirty="0" smtClean="0">
                <a:latin typeface="Arial" panose="020B0604020202020204" pitchFamily="34" charset="0"/>
                <a:cs typeface="Arial" panose="020B0604020202020204" pitchFamily="34" charset="0"/>
              </a:rPr>
              <a:t>GA Smoothing Considerations (</a:t>
            </a:r>
            <a:r>
              <a:rPr lang="en-CA" sz="2400" b="0" i="1" dirty="0" smtClean="0">
                <a:latin typeface="Arial" panose="020B0604020202020204" pitchFamily="34" charset="0"/>
                <a:cs typeface="Arial" panose="020B0604020202020204" pitchFamily="34" charset="0"/>
              </a:rPr>
              <a:t>Accounting Treatment: </a:t>
            </a:r>
            <a:r>
              <a:rPr lang="en-US" sz="2400" b="0" i="1" dirty="0">
                <a:latin typeface="Arial" panose="020B0604020202020204" pitchFamily="34" charset="0"/>
                <a:cs typeface="Arial" panose="020B0604020202020204" pitchFamily="34" charset="0"/>
              </a:rPr>
              <a:t>Does Province Control Entity</a:t>
            </a:r>
            <a:r>
              <a:rPr lang="en-US" sz="2400" b="0" i="1" dirty="0" smtClean="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(cont’d)</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196752"/>
            <a:ext cx="8424936" cy="5040560"/>
          </a:xfrm>
        </p:spPr>
        <p:txBody>
          <a:bodyPr wrap="square">
            <a:noAutofit/>
          </a:bodyPr>
          <a:lstStyle/>
          <a:p>
            <a:pPr marL="0" indent="0" eaLnBrk="0" hangingPunct="0">
              <a:buNone/>
            </a:pPr>
            <a:r>
              <a:rPr lang="en-US" sz="1400" b="1" dirty="0" smtClean="0">
                <a:latin typeface="Arial" panose="020B0604020202020204" pitchFamily="34" charset="0"/>
                <a:cs typeface="Arial" panose="020B0604020202020204" pitchFamily="34" charset="0"/>
              </a:rPr>
              <a:t>Indicators </a:t>
            </a:r>
            <a:r>
              <a:rPr lang="en-US" sz="1400" b="1" dirty="0">
                <a:latin typeface="Arial" panose="020B0604020202020204" pitchFamily="34" charset="0"/>
                <a:cs typeface="Arial" panose="020B0604020202020204" pitchFamily="34" charset="0"/>
              </a:rPr>
              <a:t>of </a:t>
            </a:r>
            <a:r>
              <a:rPr lang="en-US" sz="1400" b="1" dirty="0" smtClean="0">
                <a:latin typeface="Arial" panose="020B0604020202020204" pitchFamily="34" charset="0"/>
                <a:cs typeface="Arial" panose="020B0604020202020204" pitchFamily="34" charset="0"/>
              </a:rPr>
              <a:t>Control</a:t>
            </a:r>
            <a:endParaRPr lang="en-US" sz="1400" b="1" dirty="0">
              <a:latin typeface="Arial" panose="020B0604020202020204" pitchFamily="34" charset="0"/>
              <a:cs typeface="Arial" panose="020B0604020202020204" pitchFamily="34" charset="0"/>
            </a:endParaRPr>
          </a:p>
          <a:p>
            <a:pPr lvl="0"/>
            <a:r>
              <a:rPr lang="en-US" sz="1400" dirty="0" smtClean="0">
                <a:latin typeface="Arial" pitchFamily="34" charset="0"/>
                <a:cs typeface="Arial" pitchFamily="34" charset="0"/>
              </a:rPr>
              <a:t>There </a:t>
            </a:r>
            <a:r>
              <a:rPr lang="en-US" sz="1400" dirty="0">
                <a:latin typeface="Arial" pitchFamily="34" charset="0"/>
                <a:cs typeface="Arial" pitchFamily="34" charset="0"/>
              </a:rPr>
              <a:t>are certain indicators that provide more persuasive evidence of control:</a:t>
            </a:r>
            <a:endParaRPr lang="en-CA" sz="1400" dirty="0">
              <a:latin typeface="Arial" pitchFamily="34" charset="0"/>
              <a:cs typeface="Arial"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Government has the power to unilaterally appoint or remove a majority of the members of the governing body of the organization;</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Government has ongoing access to the assets of the organization, has the ability to direct the ongoing use of those assets, or has ongoing responsibility for losses;</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Government holds the majority of the voting shares or a "golden share" 1(1) that confers the power to govern the financial and operating policies of the organization; and</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Government has the unilateral power to dissolve the organization and thereby access its assets and become responsible for its obligations.</a:t>
            </a:r>
            <a:endParaRPr lang="en-CA" sz="1200" dirty="0">
              <a:latin typeface="Arial" panose="020B0604020202020204" pitchFamily="34" charset="0"/>
              <a:cs typeface="Arial" panose="020B0604020202020204" pitchFamily="34" charset="0"/>
            </a:endParaRPr>
          </a:p>
          <a:p>
            <a:endParaRPr lang="en-US" sz="1400"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Other </a:t>
            </a:r>
            <a:r>
              <a:rPr lang="en-US" sz="1400" dirty="0">
                <a:latin typeface="Arial" panose="020B0604020202020204" pitchFamily="34" charset="0"/>
                <a:cs typeface="Arial" panose="020B0604020202020204" pitchFamily="34" charset="0"/>
              </a:rPr>
              <a:t>indicators that may provide evidence of control exist when the government has the power to:</a:t>
            </a:r>
            <a:endParaRPr lang="en-CA" sz="1400" dirty="0">
              <a:latin typeface="Arial" pitchFamily="34" charset="0"/>
              <a:cs typeface="Arial"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Provide significant input into the appointment of members of the governing body of the </a:t>
            </a:r>
            <a:r>
              <a:rPr lang="en-US" sz="1200" dirty="0" smtClean="0">
                <a:latin typeface="Arial" panose="020B0604020202020204" pitchFamily="34" charset="0"/>
                <a:cs typeface="Arial" panose="020B0604020202020204" pitchFamily="34" charset="0"/>
              </a:rPr>
              <a:t>organization;</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Appoint or remove the CEO or other key personnel;</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Establish or amend the mission or mandate of the </a:t>
            </a:r>
            <a:r>
              <a:rPr lang="en-US" sz="1200" dirty="0" smtClean="0">
                <a:latin typeface="Arial" panose="020B0604020202020204" pitchFamily="34" charset="0"/>
                <a:cs typeface="Arial" panose="020B0604020202020204" pitchFamily="34" charset="0"/>
              </a:rPr>
              <a:t>organization;</a:t>
            </a: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A</a:t>
            </a:r>
            <a:r>
              <a:rPr lang="en-US" sz="1200" dirty="0" smtClean="0">
                <a:latin typeface="Arial" panose="020B0604020202020204" pitchFamily="34" charset="0"/>
                <a:cs typeface="Arial" panose="020B0604020202020204" pitchFamily="34" charset="0"/>
              </a:rPr>
              <a:t>pprove </a:t>
            </a:r>
            <a:r>
              <a:rPr lang="en-US" sz="1200" dirty="0">
                <a:latin typeface="Arial" panose="020B0604020202020204" pitchFamily="34" charset="0"/>
                <a:cs typeface="Arial" panose="020B0604020202020204" pitchFamily="34" charset="0"/>
              </a:rPr>
              <a:t>the business plans or budgets for the organization and require </a:t>
            </a:r>
            <a:r>
              <a:rPr lang="en-US" sz="1200" dirty="0" smtClean="0">
                <a:latin typeface="Arial" panose="020B0604020202020204" pitchFamily="34" charset="0"/>
                <a:cs typeface="Arial" panose="020B0604020202020204" pitchFamily="34" charset="0"/>
              </a:rPr>
              <a:t>amendments</a:t>
            </a:r>
            <a:r>
              <a:rPr lang="en-US" sz="1200"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E</a:t>
            </a:r>
            <a:r>
              <a:rPr lang="en-US" sz="1200" dirty="0" smtClean="0">
                <a:latin typeface="Arial" panose="020B0604020202020204" pitchFamily="34" charset="0"/>
                <a:cs typeface="Arial" panose="020B0604020202020204" pitchFamily="34" charset="0"/>
              </a:rPr>
              <a:t>stablish </a:t>
            </a:r>
            <a:r>
              <a:rPr lang="en-US" sz="1200" dirty="0">
                <a:latin typeface="Arial" panose="020B0604020202020204" pitchFamily="34" charset="0"/>
                <a:cs typeface="Arial" panose="020B0604020202020204" pitchFamily="34" charset="0"/>
              </a:rPr>
              <a:t>borrowing or investment limits or restrict the organization's investments;</a:t>
            </a: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R</a:t>
            </a:r>
            <a:r>
              <a:rPr lang="en-US" sz="1200" dirty="0" smtClean="0">
                <a:latin typeface="Arial" panose="020B0604020202020204" pitchFamily="34" charset="0"/>
                <a:cs typeface="Arial" panose="020B0604020202020204" pitchFamily="34" charset="0"/>
              </a:rPr>
              <a:t>estrict </a:t>
            </a:r>
            <a:r>
              <a:rPr lang="en-US" sz="1200" dirty="0">
                <a:latin typeface="Arial" panose="020B0604020202020204" pitchFamily="34" charset="0"/>
                <a:cs typeface="Arial" panose="020B0604020202020204" pitchFamily="34" charset="0"/>
              </a:rPr>
              <a:t>the revenue-generating capacity of the organization, notably the sources of </a:t>
            </a:r>
            <a:r>
              <a:rPr lang="en-US" sz="1200" dirty="0" smtClean="0">
                <a:latin typeface="Arial" panose="020B0604020202020204" pitchFamily="34" charset="0"/>
                <a:cs typeface="Arial" panose="020B0604020202020204" pitchFamily="34" charset="0"/>
              </a:rPr>
              <a:t>revenue; and</a:t>
            </a: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Establish </a:t>
            </a:r>
            <a:r>
              <a:rPr lang="en-US" sz="1200" dirty="0">
                <a:latin typeface="Arial" panose="020B0604020202020204" pitchFamily="34" charset="0"/>
                <a:cs typeface="Arial" panose="020B0604020202020204" pitchFamily="34" charset="0"/>
              </a:rPr>
              <a:t>or amend the policies that the organization uses to manage, such as those relating to accounting, personnel, compensation, collective bargaining or deployment of resources</a:t>
            </a:r>
            <a:r>
              <a:rPr lang="en-US" sz="1200" dirty="0" smtClean="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225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81000"/>
            <a:ext cx="8674767" cy="599728"/>
          </a:xfrm>
        </p:spPr>
        <p:txBody>
          <a:bodyPr>
            <a:normAutofit/>
          </a:bodyPr>
          <a:lstStyle/>
          <a:p>
            <a:r>
              <a:rPr lang="en-CA" sz="2400" b="0" dirty="0">
                <a:latin typeface="Arial" panose="020B0604020202020204" pitchFamily="34" charset="0"/>
                <a:cs typeface="Arial" panose="020B0604020202020204" pitchFamily="34" charset="0"/>
              </a:rPr>
              <a:t>GA </a:t>
            </a:r>
            <a:r>
              <a:rPr lang="en-CA" sz="2400" b="0" dirty="0" smtClean="0">
                <a:latin typeface="Arial" panose="020B0604020202020204" pitchFamily="34" charset="0"/>
                <a:cs typeface="Arial" panose="020B0604020202020204" pitchFamily="34" charset="0"/>
              </a:rPr>
              <a:t>Smoothing – Schedule of Borrowing and Re-Payments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17713" y="1068288"/>
            <a:ext cx="8674767" cy="632520"/>
          </a:xfrm>
        </p:spPr>
        <p:txBody>
          <a:bodyPr/>
          <a:lstStyle/>
          <a:p>
            <a:r>
              <a:rPr lang="en-CA" dirty="0" smtClean="0">
                <a:latin typeface="Arial" pitchFamily="34" charset="0"/>
                <a:cs typeface="Arial" pitchFamily="34" charset="0"/>
              </a:rPr>
              <a:t>The table below shows an illustrative schedule of borrowing and re-payments under financing of the GA. Schedule assumes a 5% interest rate compounded annually.</a:t>
            </a:r>
            <a:endParaRPr lang="en-CA" dirty="0">
              <a:latin typeface="Arial" pitchFamily="34" charset="0"/>
              <a:cs typeface="Arial"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76104"/>
            <a:ext cx="8568952" cy="2949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324871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435280" cy="635848"/>
          </a:xfrm>
        </p:spPr>
        <p:txBody>
          <a:bodyPr>
            <a:normAutofit/>
          </a:bodyPr>
          <a:lstStyle/>
          <a:p>
            <a:r>
              <a:rPr lang="en-CA" sz="2400" b="0" dirty="0" smtClean="0">
                <a:latin typeface="Arial" panose="020B0604020202020204" pitchFamily="34" charset="0"/>
                <a:cs typeface="Arial" panose="020B0604020202020204" pitchFamily="34" charset="0"/>
              </a:rPr>
              <a:t>GA Smoothing –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Auction Proceeds Recycling</a:t>
            </a:r>
            <a:endParaRPr lang="en-CA" sz="2400" dirty="0"/>
          </a:p>
        </p:txBody>
      </p:sp>
      <p:sp>
        <p:nvSpPr>
          <p:cNvPr id="3" name="Content Placeholder 2"/>
          <p:cNvSpPr>
            <a:spLocks noGrp="1"/>
          </p:cNvSpPr>
          <p:nvPr>
            <p:ph idx="1"/>
          </p:nvPr>
        </p:nvSpPr>
        <p:spPr>
          <a:xfrm>
            <a:off x="457200" y="1219200"/>
            <a:ext cx="8435280" cy="1777752"/>
          </a:xfrm>
        </p:spPr>
        <p:txBody>
          <a:bodyPr>
            <a:normAutofit/>
          </a:bodyPr>
          <a:lstStyle/>
          <a:p>
            <a:pPr lvl="0"/>
            <a:r>
              <a:rPr lang="en-CA" sz="1400" dirty="0" smtClean="0">
                <a:latin typeface="Arial" pitchFamily="34" charset="0"/>
                <a:cs typeface="Arial" pitchFamily="34" charset="0"/>
              </a:rPr>
              <a:t>Initially, GA smoothing provides, for the majority of electricity consumers, a price reduction that is greater than what would be provided as a result of “all hours” proceeds recycling proposal.</a:t>
            </a:r>
          </a:p>
          <a:p>
            <a:pPr lvl="0"/>
            <a:endParaRPr lang="en-CA" sz="600" dirty="0">
              <a:latin typeface="Arial" pitchFamily="34" charset="0"/>
              <a:cs typeface="Arial" pitchFamily="34" charset="0"/>
            </a:endParaRPr>
          </a:p>
          <a:p>
            <a:pPr lvl="0"/>
            <a:r>
              <a:rPr lang="en-CA" sz="1400" dirty="0" smtClean="0">
                <a:latin typeface="Arial" pitchFamily="34" charset="0"/>
                <a:cs typeface="Arial" pitchFamily="34" charset="0"/>
              </a:rPr>
              <a:t>As shown in tables, only an electricity consumer operating a day-shift and paying an extremely low GA would be worse off under GA financing over the short term.</a:t>
            </a:r>
          </a:p>
          <a:p>
            <a:pPr marL="0" lvl="0" indent="0">
              <a:buNone/>
            </a:pPr>
            <a:endParaRPr lang="en-CA" sz="800" dirty="0">
              <a:latin typeface="Arial" pitchFamily="34" charset="0"/>
              <a:cs typeface="Arial" pitchFamily="34" charset="0"/>
            </a:endParaRPr>
          </a:p>
          <a:p>
            <a:pPr lvl="0"/>
            <a:r>
              <a:rPr lang="en-CA" sz="1400" dirty="0" smtClean="0">
                <a:latin typeface="Arial" pitchFamily="34" charset="0"/>
                <a:cs typeface="Arial" pitchFamily="34" charset="0"/>
              </a:rPr>
              <a:t>Over the longer term, proceeds recycling provides a greater benefit for all consumers.</a:t>
            </a:r>
            <a:endParaRPr lang="en-CA" sz="1400" dirty="0">
              <a:latin typeface="Arial" pitchFamily="34" charset="0"/>
              <a:cs typeface="Arial"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3140968"/>
            <a:ext cx="7920880" cy="30243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17512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599728"/>
          </a:xfrm>
        </p:spPr>
        <p:txBody>
          <a:bodyPr>
            <a:normAutofit/>
          </a:bodyPr>
          <a:lstStyle/>
          <a:p>
            <a:r>
              <a:rPr lang="en-CA" sz="2400" b="0" dirty="0" smtClean="0">
                <a:latin typeface="Arial" panose="020B0604020202020204" pitchFamily="34" charset="0"/>
                <a:cs typeface="Arial" panose="020B0604020202020204" pitchFamily="34" charset="0"/>
              </a:rPr>
              <a:t>Fiscal Impacts</a:t>
            </a:r>
            <a:endParaRPr lang="en-CA"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44860161"/>
              </p:ext>
            </p:extLst>
          </p:nvPr>
        </p:nvGraphicFramePr>
        <p:xfrm>
          <a:off x="467546" y="1139945"/>
          <a:ext cx="8496941" cy="3534152"/>
        </p:xfrm>
        <a:graphic>
          <a:graphicData uri="http://schemas.openxmlformats.org/drawingml/2006/table">
            <a:tbl>
              <a:tblPr firstRow="1" bandRow="1">
                <a:tableStyleId>{C4B1156A-380E-4F78-BDF5-A606A8083BF9}</a:tableStyleId>
              </a:tblPr>
              <a:tblGrid>
                <a:gridCol w="4178826"/>
                <a:gridCol w="863623"/>
                <a:gridCol w="863623"/>
                <a:gridCol w="863623"/>
                <a:gridCol w="863623"/>
                <a:gridCol w="863623"/>
              </a:tblGrid>
              <a:tr h="288032">
                <a:tc>
                  <a:txBody>
                    <a:bodyPr/>
                    <a:lstStyle/>
                    <a:p>
                      <a:r>
                        <a:rPr lang="en-CA" sz="1100" b="0" i="1" dirty="0" smtClean="0">
                          <a:solidFill>
                            <a:schemeClr val="tx1"/>
                          </a:solidFill>
                          <a:latin typeface="Arial" pitchFamily="34" charset="0"/>
                          <a:cs typeface="Arial" pitchFamily="34" charset="0"/>
                        </a:rPr>
                        <a:t>$M</a:t>
                      </a:r>
                      <a:endParaRPr lang="en-CA" sz="1100" b="0" i="1" dirty="0">
                        <a:solidFill>
                          <a:schemeClr val="tx1"/>
                        </a:solidFill>
                        <a:latin typeface="Arial" pitchFamily="34" charset="0"/>
                        <a:cs typeface="Arial" pitchFamily="34" charset="0"/>
                      </a:endParaRPr>
                    </a:p>
                  </a:txBody>
                  <a:tcPr/>
                </a:tc>
                <a:tc>
                  <a:txBody>
                    <a:bodyPr/>
                    <a:lstStyle/>
                    <a:p>
                      <a:pPr marL="0" marR="0" algn="ctr">
                        <a:lnSpc>
                          <a:spcPct val="107000"/>
                        </a:lnSpc>
                        <a:spcBef>
                          <a:spcPts val="0"/>
                        </a:spcBef>
                        <a:spcAft>
                          <a:spcPts val="0"/>
                        </a:spcAft>
                      </a:pPr>
                      <a:r>
                        <a:rPr lang="en-CA" sz="1100" b="1" dirty="0" smtClean="0">
                          <a:solidFill>
                            <a:schemeClr val="tx1"/>
                          </a:solidFill>
                          <a:effectLst/>
                          <a:latin typeface="Arial" pitchFamily="34" charset="0"/>
                          <a:cs typeface="Arial" pitchFamily="34" charset="0"/>
                        </a:rPr>
                        <a:t>2016-17</a:t>
                      </a:r>
                      <a:endParaRPr lang="en-CA" sz="11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100" b="1" dirty="0" smtClean="0">
                          <a:solidFill>
                            <a:schemeClr val="tx1"/>
                          </a:solidFill>
                          <a:effectLst/>
                          <a:latin typeface="Arial" pitchFamily="34" charset="0"/>
                          <a:cs typeface="Arial" pitchFamily="34" charset="0"/>
                        </a:rPr>
                        <a:t>2017-18</a:t>
                      </a:r>
                      <a:endParaRPr lang="en-CA" sz="11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100" b="1" dirty="0" smtClean="0">
                          <a:solidFill>
                            <a:schemeClr val="tx1"/>
                          </a:solidFill>
                          <a:effectLst/>
                          <a:latin typeface="Arial" pitchFamily="34" charset="0"/>
                          <a:cs typeface="Arial" pitchFamily="34" charset="0"/>
                        </a:rPr>
                        <a:t>2018-19</a:t>
                      </a:r>
                      <a:endParaRPr lang="en-CA" sz="11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100" b="1" dirty="0" smtClean="0">
                          <a:solidFill>
                            <a:schemeClr val="tx1"/>
                          </a:solidFill>
                          <a:effectLst/>
                          <a:latin typeface="Arial" pitchFamily="34" charset="0"/>
                          <a:cs typeface="Arial" pitchFamily="34" charset="0"/>
                        </a:rPr>
                        <a:t>2019-20</a:t>
                      </a:r>
                      <a:endParaRPr lang="en-CA" sz="11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CA" sz="1100" b="1" dirty="0" smtClean="0">
                          <a:solidFill>
                            <a:schemeClr val="tx1"/>
                          </a:solidFill>
                          <a:effectLst/>
                          <a:latin typeface="Arial" pitchFamily="34" charset="0"/>
                          <a:cs typeface="Arial" pitchFamily="34" charset="0"/>
                        </a:rPr>
                        <a:t>2020-21</a:t>
                      </a:r>
                      <a:endParaRPr lang="en-CA" sz="1100" b="1" baseline="30000" dirty="0" smtClean="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r>
              <a:tr h="182880">
                <a:tc>
                  <a:txBody>
                    <a:bodyPr/>
                    <a:lstStyle/>
                    <a:p>
                      <a:pPr marL="228600" indent="-228600">
                        <a:buFont typeface="+mj-lt"/>
                        <a:buAutoNum type="arabicPeriod"/>
                      </a:pPr>
                      <a:r>
                        <a:rPr lang="en-CA" sz="1100" b="0" baseline="0" dirty="0" smtClean="0">
                          <a:solidFill>
                            <a:schemeClr val="tx1"/>
                          </a:solidFill>
                          <a:latin typeface="Arial" pitchFamily="34" charset="0"/>
                          <a:cs typeface="Arial" pitchFamily="34" charset="0"/>
                        </a:rPr>
                        <a:t>Global Adjustment (GA) Smoothing Financing (Moderate)</a:t>
                      </a:r>
                    </a:p>
                    <a:p>
                      <a:pPr marL="0" indent="0">
                        <a:buFont typeface="+mj-lt"/>
                        <a:buNone/>
                      </a:pPr>
                      <a:endParaRPr lang="en-CA" sz="1100" b="0" baseline="0" dirty="0" smtClean="0">
                        <a:solidFill>
                          <a:schemeClr val="tx1"/>
                        </a:solidFill>
                        <a:latin typeface="Arial" pitchFamily="34" charset="0"/>
                        <a:cs typeface="Arial" pitchFamily="34" charset="0"/>
                      </a:endParaRPr>
                    </a:p>
                  </a:txBody>
                  <a:tcPr anchor="ct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TBC</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TBC</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TBC</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TBC</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TBC</a:t>
                      </a:r>
                      <a:endParaRPr lang="en-CA" sz="11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r h="182880">
                <a:tc gridSpan="6">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2"/>
                        <a:tabLst/>
                        <a:defRPr/>
                      </a:pPr>
                      <a:r>
                        <a:rPr lang="en-CA" sz="1100" dirty="0" smtClean="0">
                          <a:solidFill>
                            <a:schemeClr val="tx1"/>
                          </a:solidFill>
                          <a:latin typeface="Arial" panose="020B0604020202020204" pitchFamily="34" charset="0"/>
                          <a:cs typeface="Arial" panose="020B0604020202020204" pitchFamily="34" charset="0"/>
                        </a:rPr>
                        <a:t>Electricity Support Programs Funded</a:t>
                      </a:r>
                      <a:r>
                        <a:rPr lang="en-CA" sz="1100" baseline="0" dirty="0" smtClean="0">
                          <a:solidFill>
                            <a:schemeClr val="tx1"/>
                          </a:solidFill>
                          <a:latin typeface="Arial" panose="020B0604020202020204" pitchFamily="34" charset="0"/>
                          <a:cs typeface="Arial" panose="020B0604020202020204" pitchFamily="34" charset="0"/>
                        </a:rPr>
                        <a:t> Through the Tax-base </a:t>
                      </a:r>
                      <a:r>
                        <a:rPr lang="en-CA" sz="1100" dirty="0" smtClean="0">
                          <a:solidFill>
                            <a:schemeClr val="tx1"/>
                          </a:solidFill>
                          <a:latin typeface="Arial" panose="020B0604020202020204" pitchFamily="34" charset="0"/>
                          <a:cs typeface="Arial" panose="020B0604020202020204" pitchFamily="34" charset="0"/>
                        </a:rPr>
                        <a:t>to Help the Most Vulnerable</a:t>
                      </a:r>
                      <a:r>
                        <a:rPr lang="en-CA" sz="1100" baseline="0" dirty="0" smtClean="0">
                          <a:solidFill>
                            <a:schemeClr val="tx1"/>
                          </a:solidFill>
                          <a:latin typeface="Arial" pitchFamily="34" charset="0"/>
                          <a:cs typeface="Arial" pitchFamily="34" charset="0"/>
                        </a:rPr>
                        <a:t>*</a:t>
                      </a:r>
                      <a:endParaRPr lang="en-CA" sz="1100" i="1" strike="sngStrike" baseline="0" dirty="0" smtClean="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hMerge="1">
                  <a:txBody>
                    <a:bodyPr/>
                    <a:lstStyle/>
                    <a:p>
                      <a:endParaRPr lang="en-CA" sz="900" dirty="0">
                        <a:latin typeface="Arial" panose="020B0604020202020204" pitchFamily="34" charset="0"/>
                        <a:cs typeface="Arial" panose="020B0604020202020204"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algn="ctr" defTabSz="914400" rtl="0" eaLnBrk="1" fontAlgn="b" latinLnBrk="0" hangingPunct="1"/>
                      <a:endParaRPr lang="en-CA" sz="900"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algn="ctr" defTabSz="914400" rtl="0" eaLnBrk="1" fontAlgn="b" latinLnBrk="0" hangingPunct="1"/>
                      <a:endParaRPr lang="en-CA" sz="900"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algn="ctr" defTabSz="914400" rtl="0" eaLnBrk="1" fontAlgn="b" latinLnBrk="0" hangingPunct="1"/>
                      <a:endParaRPr lang="en-CA" sz="900"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algn="ctr" defTabSz="914400" rtl="0" eaLnBrk="1" fontAlgn="b" latinLnBrk="0" hangingPunct="1"/>
                      <a:endParaRPr lang="en-CA" sz="900"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marR="0" lvl="2" indent="-228600" algn="l" defTabSz="914400" rtl="0" eaLnBrk="1" fontAlgn="auto" latinLnBrk="0" hangingPunct="1">
                        <a:lnSpc>
                          <a:spcPct val="100000"/>
                        </a:lnSpc>
                        <a:spcBef>
                          <a:spcPts val="0"/>
                        </a:spcBef>
                        <a:spcAft>
                          <a:spcPts val="0"/>
                        </a:spcAft>
                        <a:buClrTx/>
                        <a:buSzTx/>
                        <a:buFont typeface="+mj-lt"/>
                        <a:buAutoNum type="alphaLcPeriod"/>
                        <a:tabLst/>
                        <a:defRPr/>
                      </a:pPr>
                      <a:r>
                        <a:rPr lang="en-CA" sz="1100" dirty="0" smtClean="0">
                          <a:solidFill>
                            <a:schemeClr val="tx1"/>
                          </a:solidFill>
                          <a:latin typeface="Arial" pitchFamily="34" charset="0"/>
                          <a:cs typeface="Arial" pitchFamily="34" charset="0"/>
                        </a:rPr>
                        <a:t>Delivery Charge Relief </a:t>
                      </a:r>
                    </a:p>
                    <a:p>
                      <a:pPr marL="461963" marR="0" lvl="2" indent="0" algn="l" defTabSz="914400" rtl="0" eaLnBrk="1" fontAlgn="auto" latinLnBrk="0" hangingPunct="1">
                        <a:lnSpc>
                          <a:spcPct val="100000"/>
                        </a:lnSpc>
                        <a:spcBef>
                          <a:spcPts val="0"/>
                        </a:spcBef>
                        <a:spcAft>
                          <a:spcPts val="0"/>
                        </a:spcAft>
                        <a:buClrTx/>
                        <a:buSzTx/>
                        <a:buFont typeface="+mj-lt"/>
                        <a:buNone/>
                        <a:tabLst/>
                        <a:defRPr/>
                      </a:pPr>
                      <a:r>
                        <a:rPr lang="en-CA" sz="1100" i="0" strike="noStrike" baseline="0" dirty="0" smtClean="0">
                          <a:solidFill>
                            <a:schemeClr val="tx1"/>
                          </a:solidFill>
                          <a:latin typeface="Arial" pitchFamily="34" charset="0"/>
                          <a:cs typeface="Arial" pitchFamily="34" charset="0"/>
                        </a:rPr>
                        <a:t>      </a:t>
                      </a:r>
                    </a:p>
                    <a:p>
                      <a:pPr marL="712788" marR="0" lvl="3" indent="0" algn="l" defTabSz="914400" rtl="0" eaLnBrk="1" fontAlgn="auto" latinLnBrk="0" hangingPunct="1">
                        <a:lnSpc>
                          <a:spcPct val="100000"/>
                        </a:lnSpc>
                        <a:spcBef>
                          <a:spcPts val="0"/>
                        </a:spcBef>
                        <a:spcAft>
                          <a:spcPts val="0"/>
                        </a:spcAft>
                        <a:buClrTx/>
                        <a:buSzTx/>
                        <a:buFont typeface="+mj-lt"/>
                        <a:buNone/>
                        <a:tabLst/>
                        <a:defRPr/>
                      </a:pPr>
                      <a:r>
                        <a:rPr lang="en-CA" sz="1100" i="0" strike="noStrike" baseline="0" dirty="0" smtClean="0">
                          <a:solidFill>
                            <a:schemeClr val="tx1"/>
                          </a:solidFill>
                          <a:latin typeface="Arial" pitchFamily="34" charset="0"/>
                          <a:cs typeface="Arial" pitchFamily="34" charset="0"/>
                        </a:rPr>
                        <a:t>RRRP Enhancement</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100" strike="noStrike" dirty="0" smtClean="0">
                          <a:solidFill>
                            <a:schemeClr val="tx1"/>
                          </a:solidFill>
                          <a:latin typeface="Arial" panose="020B0604020202020204" pitchFamily="34" charset="0"/>
                          <a:cs typeface="Arial" panose="020B0604020202020204" pitchFamily="34" charset="0"/>
                        </a:rPr>
                        <a:t>-</a:t>
                      </a:r>
                      <a:endParaRPr lang="en-CA" sz="1100" strike="noStrike" dirty="0">
                        <a:solidFill>
                          <a:schemeClr val="tx1"/>
                        </a:solidFill>
                        <a:latin typeface="Arial" panose="020B0604020202020204" pitchFamily="34" charset="0"/>
                        <a:cs typeface="Arial" panose="020B0604020202020204"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64-90</a:t>
                      </a:r>
                      <a:br>
                        <a:rPr lang="en-CA" sz="1100" strike="noStrike" kern="1200" dirty="0" smtClean="0">
                          <a:solidFill>
                            <a:schemeClr val="tx1"/>
                          </a:solidFill>
                          <a:latin typeface="Arial" pitchFamily="34" charset="0"/>
                          <a:ea typeface="+mn-ea"/>
                          <a:cs typeface="Arial" pitchFamily="34" charset="0"/>
                        </a:rPr>
                      </a:br>
                      <a:endParaRPr lang="en-CA" sz="1100" strike="noStrike" kern="1200" dirty="0" smtClean="0">
                        <a:solidFill>
                          <a:schemeClr val="tx1"/>
                        </a:solidFill>
                        <a:latin typeface="Arial" pitchFamily="34" charset="0"/>
                        <a:ea typeface="+mn-ea"/>
                        <a:cs typeface="Arial" pitchFamily="34" charset="0"/>
                      </a:endParaRPr>
                    </a:p>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306-332</a:t>
                      </a:r>
                      <a:endParaRPr lang="en-CA" sz="11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52-72</a:t>
                      </a:r>
                      <a:br>
                        <a:rPr lang="en-CA" sz="1100" strike="noStrike" kern="1200" dirty="0" smtClean="0">
                          <a:solidFill>
                            <a:schemeClr val="tx1"/>
                          </a:solidFill>
                          <a:latin typeface="Arial" pitchFamily="34" charset="0"/>
                          <a:ea typeface="+mn-ea"/>
                          <a:cs typeface="Arial" pitchFamily="34" charset="0"/>
                        </a:rPr>
                      </a:br>
                      <a:endParaRPr lang="en-CA" sz="1100" strike="noStrike" kern="1200" dirty="0" smtClean="0">
                        <a:solidFill>
                          <a:schemeClr val="tx1"/>
                        </a:solidFill>
                        <a:latin typeface="Arial" pitchFamily="34" charset="0"/>
                        <a:ea typeface="+mn-ea"/>
                        <a:cs typeface="Arial" pitchFamily="34" charset="0"/>
                      </a:endParaRPr>
                    </a:p>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300-320</a:t>
                      </a:r>
                      <a:endParaRPr lang="en-CA" sz="11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38-54</a:t>
                      </a:r>
                      <a:br>
                        <a:rPr lang="en-CA" sz="1100" strike="noStrike" kern="1200" dirty="0" smtClean="0">
                          <a:solidFill>
                            <a:schemeClr val="tx1"/>
                          </a:solidFill>
                          <a:latin typeface="Arial" pitchFamily="34" charset="0"/>
                          <a:ea typeface="+mn-ea"/>
                          <a:cs typeface="Arial" pitchFamily="34" charset="0"/>
                        </a:rPr>
                      </a:br>
                      <a:endParaRPr lang="en-CA" sz="1100" strike="noStrike" kern="1200" dirty="0" smtClean="0">
                        <a:solidFill>
                          <a:schemeClr val="tx1"/>
                        </a:solidFill>
                        <a:latin typeface="Arial" pitchFamily="34" charset="0"/>
                        <a:ea typeface="+mn-ea"/>
                        <a:cs typeface="Arial" pitchFamily="34" charset="0"/>
                      </a:endParaRPr>
                    </a:p>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293-309</a:t>
                      </a:r>
                      <a:endParaRPr lang="en-CA" sz="11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26-36</a:t>
                      </a:r>
                      <a:br>
                        <a:rPr lang="en-CA" sz="1100" strike="noStrike" kern="1200" dirty="0" smtClean="0">
                          <a:solidFill>
                            <a:schemeClr val="tx1"/>
                          </a:solidFill>
                          <a:latin typeface="Arial" pitchFamily="34" charset="0"/>
                          <a:ea typeface="+mn-ea"/>
                          <a:cs typeface="Arial" pitchFamily="34" charset="0"/>
                        </a:rPr>
                      </a:br>
                      <a:endParaRPr lang="en-CA" sz="1100" strike="noStrike" kern="1200" dirty="0" smtClean="0">
                        <a:solidFill>
                          <a:schemeClr val="tx1"/>
                        </a:solidFill>
                        <a:latin typeface="Arial" pitchFamily="34" charset="0"/>
                        <a:ea typeface="+mn-ea"/>
                        <a:cs typeface="Arial" pitchFamily="34" charset="0"/>
                      </a:endParaRPr>
                    </a:p>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287-297</a:t>
                      </a:r>
                      <a:endParaRPr lang="en-CA" sz="11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marR="0" lvl="2" indent="0" algn="l" defTabSz="914400" rtl="0" eaLnBrk="1" fontAlgn="auto" latinLnBrk="0" hangingPunct="1">
                        <a:lnSpc>
                          <a:spcPct val="100000"/>
                        </a:lnSpc>
                        <a:spcBef>
                          <a:spcPts val="0"/>
                        </a:spcBef>
                        <a:spcAft>
                          <a:spcPts val="0"/>
                        </a:spcAft>
                        <a:buClrTx/>
                        <a:buSzTx/>
                        <a:buFont typeface="+mj-lt"/>
                        <a:buNone/>
                        <a:tabLst/>
                        <a:defRPr/>
                      </a:pPr>
                      <a:r>
                        <a:rPr lang="en-CA" sz="1100" i="0" strike="noStrike" baseline="0" dirty="0" smtClean="0">
                          <a:solidFill>
                            <a:schemeClr val="tx1"/>
                          </a:solidFill>
                          <a:latin typeface="Arial" pitchFamily="34" charset="0"/>
                          <a:cs typeface="Arial" pitchFamily="34" charset="0"/>
                        </a:rPr>
                        <a:t>b. OESP Expansion </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100" strike="noStrike" dirty="0" smtClean="0">
                          <a:solidFill>
                            <a:schemeClr val="tx1"/>
                          </a:solidFill>
                          <a:latin typeface="Arial" panose="020B0604020202020204" pitchFamily="34" charset="0"/>
                          <a:cs typeface="Arial" panose="020B0604020202020204" pitchFamily="34" charset="0"/>
                        </a:rPr>
                        <a:t>-</a:t>
                      </a:r>
                      <a:endParaRPr lang="en-CA" sz="1100" strike="noStrike" dirty="0">
                        <a:solidFill>
                          <a:schemeClr val="tx1"/>
                        </a:solidFill>
                        <a:latin typeface="Arial" panose="020B0604020202020204" pitchFamily="34" charset="0"/>
                        <a:cs typeface="Arial" panose="020B0604020202020204"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178</a:t>
                      </a:r>
                      <a:endParaRPr lang="en-CA" sz="11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239</a:t>
                      </a:r>
                      <a:endParaRPr lang="en-CA" sz="11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290</a:t>
                      </a:r>
                      <a:endParaRPr lang="en-CA" sz="11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334</a:t>
                      </a:r>
                      <a:endParaRPr lang="en-CA" sz="1100" strike="noStrike" kern="1200" dirty="0">
                        <a:solidFill>
                          <a:schemeClr val="tx1"/>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461963" marR="0" lvl="2" indent="0" algn="l" defTabSz="914400" rtl="0" eaLnBrk="1" fontAlgn="auto" latinLnBrk="0" hangingPunct="1">
                        <a:lnSpc>
                          <a:spcPct val="100000"/>
                        </a:lnSpc>
                        <a:spcBef>
                          <a:spcPts val="0"/>
                        </a:spcBef>
                        <a:spcAft>
                          <a:spcPts val="0"/>
                        </a:spcAft>
                        <a:buClrTx/>
                        <a:buSzTx/>
                        <a:buFont typeface="+mj-lt"/>
                        <a:buNone/>
                        <a:tabLst/>
                        <a:defRPr/>
                      </a:pPr>
                      <a:r>
                        <a:rPr lang="en-CA" sz="1100" i="0" strike="noStrike" baseline="0" dirty="0" smtClean="0">
                          <a:solidFill>
                            <a:schemeClr val="tx1"/>
                          </a:solidFill>
                          <a:latin typeface="Arial" pitchFamily="34" charset="0"/>
                          <a:cs typeface="Arial" pitchFamily="34" charset="0"/>
                        </a:rPr>
                        <a:t>c. Low-Income Conservation</a:t>
                      </a:r>
                    </a:p>
                    <a:p>
                      <a:pPr marL="461963" marR="0" lvl="2" indent="0" algn="l" defTabSz="914400" rtl="0" eaLnBrk="1" fontAlgn="auto" latinLnBrk="0" hangingPunct="1">
                        <a:lnSpc>
                          <a:spcPct val="100000"/>
                        </a:lnSpc>
                        <a:spcBef>
                          <a:spcPts val="0"/>
                        </a:spcBef>
                        <a:spcAft>
                          <a:spcPts val="0"/>
                        </a:spcAft>
                        <a:buClrTx/>
                        <a:buSzTx/>
                        <a:buFont typeface="+mj-lt"/>
                        <a:buNone/>
                        <a:tabLst/>
                        <a:defRPr/>
                      </a:pPr>
                      <a:endParaRPr lang="en-CA" sz="1100" i="0" strike="noStrike" baseline="0" dirty="0" smtClean="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100" strike="noStrike" dirty="0" smtClean="0">
                          <a:solidFill>
                            <a:schemeClr val="tx1"/>
                          </a:solidFill>
                          <a:latin typeface="Arial" panose="020B0604020202020204" pitchFamily="34" charset="0"/>
                          <a:cs typeface="Arial" panose="020B0604020202020204" pitchFamily="34" charset="0"/>
                        </a:rPr>
                        <a:t>-</a:t>
                      </a:r>
                      <a:endParaRPr lang="en-CA" sz="1100" strike="noStrike" dirty="0">
                        <a:solidFill>
                          <a:schemeClr val="tx1"/>
                        </a:solidFill>
                        <a:latin typeface="Arial" panose="020B0604020202020204" pitchFamily="34" charset="0"/>
                        <a:cs typeface="Arial" panose="020B0604020202020204" pitchFamily="34" charset="0"/>
                      </a:endParaRPr>
                    </a:p>
                  </a:txBody>
                  <a:tcPr marL="9596" marR="9596" marT="9596"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30</a:t>
                      </a:r>
                      <a:endParaRPr lang="en-CA" sz="1100" strike="noStrike" kern="1200" dirty="0">
                        <a:solidFill>
                          <a:schemeClr val="tx1"/>
                        </a:solidFill>
                        <a:latin typeface="Arial" pitchFamily="34" charset="0"/>
                        <a:ea typeface="+mn-ea"/>
                        <a:cs typeface="Arial"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30</a:t>
                      </a:r>
                      <a:endParaRPr lang="en-CA" sz="1100" strike="noStrike" kern="1200" dirty="0">
                        <a:solidFill>
                          <a:schemeClr val="tx1"/>
                        </a:solidFill>
                        <a:latin typeface="Arial" pitchFamily="34" charset="0"/>
                        <a:ea typeface="+mn-ea"/>
                        <a:cs typeface="Arial"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30</a:t>
                      </a:r>
                      <a:endParaRPr lang="en-CA" sz="1100" strike="noStrike" kern="1200" dirty="0">
                        <a:solidFill>
                          <a:schemeClr val="tx1"/>
                        </a:solidFill>
                        <a:latin typeface="Arial" pitchFamily="34" charset="0"/>
                        <a:ea typeface="+mn-ea"/>
                        <a:cs typeface="Arial"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CA" sz="1100" strike="noStrike" kern="1200" dirty="0" smtClean="0">
                          <a:solidFill>
                            <a:schemeClr val="tx1"/>
                          </a:solidFill>
                          <a:latin typeface="Arial" pitchFamily="34" charset="0"/>
                          <a:ea typeface="+mn-ea"/>
                          <a:cs typeface="Arial" pitchFamily="34" charset="0"/>
                        </a:rPr>
                        <a:t>30</a:t>
                      </a:r>
                      <a:endParaRPr lang="en-CA" sz="1100" strike="noStrike" kern="1200" dirty="0">
                        <a:solidFill>
                          <a:schemeClr val="tx1"/>
                        </a:solidFill>
                        <a:latin typeface="Arial" pitchFamily="34" charset="0"/>
                        <a:ea typeface="+mn-ea"/>
                        <a:cs typeface="Arial"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28600" marR="0" lvl="1"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lang="en-CA" sz="1100" dirty="0" smtClean="0">
                          <a:solidFill>
                            <a:schemeClr val="tx1"/>
                          </a:solidFill>
                          <a:latin typeface="Arial" panose="020B0604020202020204" pitchFamily="34" charset="0"/>
                          <a:cs typeface="Arial" panose="020B0604020202020204" pitchFamily="34" charset="0"/>
                        </a:rPr>
                        <a:t>OEB – OEB – Red-Tape</a:t>
                      </a:r>
                      <a:r>
                        <a:rPr lang="en-CA" sz="1100" baseline="0" dirty="0" smtClean="0">
                          <a:solidFill>
                            <a:schemeClr val="tx1"/>
                          </a:solidFill>
                          <a:latin typeface="Arial" panose="020B0604020202020204" pitchFamily="34" charset="0"/>
                          <a:cs typeface="Arial" panose="020B0604020202020204" pitchFamily="34" charset="0"/>
                        </a:rPr>
                        <a:t> Reduction / </a:t>
                      </a:r>
                      <a:r>
                        <a:rPr lang="en-CA" sz="1100" dirty="0" smtClean="0">
                          <a:solidFill>
                            <a:schemeClr val="tx1"/>
                          </a:solidFill>
                          <a:latin typeface="Arial" panose="020B0604020202020204" pitchFamily="34" charset="0"/>
                          <a:cs typeface="Arial" panose="020B0604020202020204" pitchFamily="34" charset="0"/>
                        </a:rPr>
                        <a:t>LDC Efficiencies and Rates</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a:t>
                      </a:r>
                      <a:endParaRPr lang="en-CA" sz="11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28600" marR="0" lvl="1" indent="-228600" algn="l" defTabSz="914400" rtl="0" eaLnBrk="1" fontAlgn="auto" latinLnBrk="0" hangingPunct="1">
                        <a:lnSpc>
                          <a:spcPct val="100000"/>
                        </a:lnSpc>
                        <a:spcBef>
                          <a:spcPts val="0"/>
                        </a:spcBef>
                        <a:spcAft>
                          <a:spcPts val="0"/>
                        </a:spcAft>
                        <a:buClrTx/>
                        <a:buSzTx/>
                        <a:buFont typeface="+mj-lt"/>
                        <a:buAutoNum type="arabicPeriod" startAt="4"/>
                        <a:tabLst/>
                        <a:defRPr/>
                      </a:pPr>
                      <a:r>
                        <a:rPr lang="en-CA" sz="1100" dirty="0" smtClean="0">
                          <a:solidFill>
                            <a:schemeClr val="tx1"/>
                          </a:solidFill>
                          <a:latin typeface="Arial" panose="020B0604020202020204" pitchFamily="34" charset="0"/>
                          <a:cs typeface="Arial" panose="020B0604020202020204" pitchFamily="34" charset="0"/>
                        </a:rPr>
                        <a:t>OPG –</a:t>
                      </a:r>
                      <a:r>
                        <a:rPr lang="en-CA" sz="1100" baseline="0" dirty="0" smtClean="0">
                          <a:solidFill>
                            <a:schemeClr val="tx1"/>
                          </a:solidFill>
                          <a:latin typeface="Arial" panose="020B0604020202020204" pitchFamily="34" charset="0"/>
                          <a:cs typeface="Arial" panose="020B0604020202020204" pitchFamily="34" charset="0"/>
                        </a:rPr>
                        <a:t> Operational E</a:t>
                      </a:r>
                      <a:r>
                        <a:rPr lang="en-CA" sz="1100" dirty="0" smtClean="0">
                          <a:solidFill>
                            <a:schemeClr val="tx1"/>
                          </a:solidFill>
                          <a:latin typeface="Arial" panose="020B0604020202020204" pitchFamily="34" charset="0"/>
                          <a:cs typeface="Arial" panose="020B0604020202020204" pitchFamily="34" charset="0"/>
                        </a:rPr>
                        <a:t>fficiencies**</a:t>
                      </a:r>
                    </a:p>
                    <a:p>
                      <a:pPr marL="0" indent="0">
                        <a:buFont typeface="+mj-lt"/>
                        <a:buNone/>
                      </a:pPr>
                      <a:endParaRPr lang="en-CA" sz="1100" dirty="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a:t>
                      </a:r>
                      <a:endParaRPr lang="en-CA" sz="11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28600" marR="0" lvl="1" indent="-228600" algn="l" defTabSz="914400" rtl="0" eaLnBrk="1" fontAlgn="auto" latinLnBrk="0" hangingPunct="1">
                        <a:lnSpc>
                          <a:spcPct val="100000"/>
                        </a:lnSpc>
                        <a:spcBef>
                          <a:spcPts val="0"/>
                        </a:spcBef>
                        <a:spcAft>
                          <a:spcPts val="0"/>
                        </a:spcAft>
                        <a:buClrTx/>
                        <a:buSzTx/>
                        <a:buFont typeface="+mj-lt"/>
                        <a:buAutoNum type="arabicPeriod" startAt="5"/>
                        <a:tabLst/>
                        <a:defRPr/>
                      </a:pPr>
                      <a:r>
                        <a:rPr lang="en-US" sz="1100" dirty="0" smtClean="0">
                          <a:solidFill>
                            <a:schemeClr val="tx1"/>
                          </a:solidFill>
                          <a:latin typeface="Arial" panose="020B0604020202020204" pitchFamily="34" charset="0"/>
                          <a:cs typeface="Arial" panose="020B0604020202020204" pitchFamily="34" charset="0"/>
                        </a:rPr>
                        <a:t>IESO –</a:t>
                      </a:r>
                      <a:r>
                        <a:rPr lang="en-US" sz="1100" baseline="0" dirty="0" smtClean="0">
                          <a:solidFill>
                            <a:schemeClr val="tx1"/>
                          </a:solidFill>
                          <a:latin typeface="Arial" panose="020B0604020202020204" pitchFamily="34" charset="0"/>
                          <a:cs typeface="Arial" panose="020B0604020202020204" pitchFamily="34" charset="0"/>
                        </a:rPr>
                        <a:t> </a:t>
                      </a:r>
                      <a:r>
                        <a:rPr lang="en-CA" sz="1100" dirty="0" smtClean="0">
                          <a:solidFill>
                            <a:schemeClr val="tx1"/>
                          </a:solidFill>
                          <a:latin typeface="Arial" panose="020B0604020202020204" pitchFamily="34" charset="0"/>
                          <a:cs typeface="Arial" panose="020B0604020202020204" pitchFamily="34" charset="0"/>
                        </a:rPr>
                        <a:t>Market Renewal Initiatives</a:t>
                      </a:r>
                    </a:p>
                    <a:p>
                      <a:pPr marL="0" indent="0">
                        <a:buFont typeface="+mj-lt"/>
                        <a:buNone/>
                      </a:pPr>
                      <a:endParaRPr lang="en-CA" sz="1100" dirty="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a:t>
                      </a:r>
                      <a:endParaRPr lang="en-CA" sz="1100" dirty="0">
                        <a:solidFill>
                          <a:schemeClr val="tx1"/>
                        </a:solidFill>
                        <a:latin typeface="Arial" panose="020B0604020202020204" pitchFamily="34" charset="0"/>
                        <a:cs typeface="Arial" panose="020B0604020202020204"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a:t>
                      </a:r>
                      <a:endParaRPr lang="en-CA" sz="11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TextBox 4"/>
          <p:cNvSpPr txBox="1"/>
          <p:nvPr/>
        </p:nvSpPr>
        <p:spPr>
          <a:xfrm>
            <a:off x="395536" y="6025101"/>
            <a:ext cx="4468782" cy="212211"/>
          </a:xfrm>
          <a:prstGeom prst="rect">
            <a:avLst/>
          </a:prstGeom>
          <a:noFill/>
        </p:spPr>
        <p:txBody>
          <a:bodyPr wrap="square" numCol="2" rtlCol="0">
            <a:noAutofit/>
          </a:bodyPr>
          <a:lstStyle/>
          <a:p>
            <a:pPr>
              <a:tabLst>
                <a:tab pos="228600" algn="l"/>
              </a:tabLst>
            </a:pPr>
            <a:r>
              <a:rPr lang="en-CA" sz="800" b="1" dirty="0" smtClean="0">
                <a:latin typeface="Arial" pitchFamily="34" charset="0"/>
                <a:cs typeface="Arial" pitchFamily="34" charset="0"/>
              </a:rPr>
              <a:t>Source:  </a:t>
            </a:r>
            <a:r>
              <a:rPr lang="en-CA" sz="800" dirty="0" smtClean="0">
                <a:latin typeface="Arial" pitchFamily="34" charset="0"/>
                <a:cs typeface="Arial" pitchFamily="34" charset="0"/>
              </a:rPr>
              <a:t>Ministry of Finance, Energy</a:t>
            </a:r>
          </a:p>
        </p:txBody>
      </p:sp>
      <p:sp>
        <p:nvSpPr>
          <p:cNvPr id="3" name="Rectangle 2"/>
          <p:cNvSpPr/>
          <p:nvPr/>
        </p:nvSpPr>
        <p:spPr>
          <a:xfrm>
            <a:off x="415324" y="5229200"/>
            <a:ext cx="8477156" cy="584775"/>
          </a:xfrm>
          <a:prstGeom prst="rect">
            <a:avLst/>
          </a:prstGeom>
        </p:spPr>
        <p:txBody>
          <a:bodyPr wrap="square">
            <a:spAutoFit/>
          </a:bodyPr>
          <a:lstStyle/>
          <a:p>
            <a:pPr>
              <a:tabLst>
                <a:tab pos="228600" algn="l"/>
              </a:tabLst>
            </a:pPr>
            <a:r>
              <a:rPr lang="en-CA" sz="800" b="1" dirty="0" smtClean="0">
                <a:latin typeface="Arial" pitchFamily="34" charset="0"/>
                <a:cs typeface="Arial" pitchFamily="34" charset="0"/>
              </a:rPr>
              <a:t>*Note:  </a:t>
            </a:r>
            <a:r>
              <a:rPr lang="en-CA" sz="800" dirty="0" smtClean="0">
                <a:latin typeface="Arial" pitchFamily="34" charset="0"/>
                <a:cs typeface="Arial" pitchFamily="34" charset="0"/>
              </a:rPr>
              <a:t>Includes </a:t>
            </a:r>
            <a:r>
              <a:rPr lang="en-CA" sz="800" dirty="0">
                <a:latin typeface="Arial" pitchFamily="34" charset="0"/>
                <a:cs typeface="Arial" pitchFamily="34" charset="0"/>
              </a:rPr>
              <a:t>costs of program expansion and various assumptions as detailed on relevant slides</a:t>
            </a:r>
            <a:r>
              <a:rPr lang="en-CA" sz="800" dirty="0" smtClean="0">
                <a:latin typeface="Arial" pitchFamily="34" charset="0"/>
                <a:cs typeface="Arial" pitchFamily="34" charset="0"/>
              </a:rPr>
              <a:t>. Delivery charge relief and RRRP enhancement are calendar year costs, not </a:t>
            </a:r>
            <a:r>
              <a:rPr lang="en-CA" sz="800" dirty="0" err="1" smtClean="0">
                <a:latin typeface="Arial" pitchFamily="34" charset="0"/>
                <a:cs typeface="Arial" pitchFamily="34" charset="0"/>
              </a:rPr>
              <a:t>fiscalized</a:t>
            </a:r>
            <a:r>
              <a:rPr lang="en-CA" sz="800" dirty="0">
                <a:latin typeface="Arial" pitchFamily="34" charset="0"/>
                <a:cs typeface="Arial" pitchFamily="34" charset="0"/>
              </a:rPr>
              <a:t> </a:t>
            </a:r>
            <a:r>
              <a:rPr lang="en-CA" sz="800" dirty="0" err="1" smtClean="0">
                <a:latin typeface="Arial" pitchFamily="34" charset="0"/>
                <a:cs typeface="Arial" pitchFamily="34" charset="0"/>
              </a:rPr>
              <a:t>estiamtes</a:t>
            </a:r>
            <a:r>
              <a:rPr lang="en-CA" sz="800" dirty="0" smtClean="0">
                <a:latin typeface="Arial" pitchFamily="34" charset="0"/>
                <a:cs typeface="Arial" pitchFamily="34" charset="0"/>
              </a:rPr>
              <a:t>. </a:t>
            </a:r>
          </a:p>
          <a:p>
            <a:pPr>
              <a:tabLst>
                <a:tab pos="228600" algn="l"/>
              </a:tabLst>
            </a:pPr>
            <a:endParaRPr lang="en-CA" sz="800" dirty="0" smtClean="0">
              <a:latin typeface="Arial" pitchFamily="34" charset="0"/>
              <a:cs typeface="Arial" pitchFamily="34" charset="0"/>
            </a:endParaRPr>
          </a:p>
          <a:p>
            <a:pPr>
              <a:tabLst>
                <a:tab pos="228600" algn="l"/>
              </a:tabLst>
            </a:pPr>
            <a:r>
              <a:rPr lang="en-US" sz="800" b="1" dirty="0" smtClean="0">
                <a:latin typeface="Arial" pitchFamily="34" charset="0"/>
                <a:cs typeface="Arial" pitchFamily="34" charset="0"/>
              </a:rPr>
              <a:t>** Note:  </a:t>
            </a:r>
            <a:r>
              <a:rPr lang="en-US" sz="800" dirty="0" smtClean="0">
                <a:latin typeface="Arial" pitchFamily="34" charset="0"/>
                <a:cs typeface="Arial" pitchFamily="34" charset="0"/>
              </a:rPr>
              <a:t>Risk to fiscal plan of up to $240 million annually (foregone net income) if OPG is unable to reach more aggressive operational efficiency targets. </a:t>
            </a:r>
            <a:endParaRPr lang="en-CA" sz="800" dirty="0">
              <a:latin typeface="Arial" pitchFamily="34" charset="0"/>
              <a:cs typeface="Arial" pitchFamily="34" charset="0"/>
            </a:endParaRPr>
          </a:p>
        </p:txBody>
      </p:sp>
    </p:spTree>
    <p:extLst>
      <p:ext uri="{BB962C8B-B14F-4D97-AF65-F5344CB8AC3E}">
        <p14:creationId xmlns:p14="http://schemas.microsoft.com/office/powerpoint/2010/main" val="267415950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435280" cy="635848"/>
          </a:xfrm>
        </p:spPr>
        <p:txBody>
          <a:bodyPr>
            <a:normAutofit/>
          </a:bodyPr>
          <a:lstStyle/>
          <a:p>
            <a:r>
              <a:rPr lang="en-CA" sz="2400" b="0" dirty="0" smtClean="0">
                <a:latin typeface="Arial" panose="020B0604020202020204" pitchFamily="34" charset="0"/>
                <a:cs typeface="Arial" panose="020B0604020202020204" pitchFamily="34" charset="0"/>
              </a:rPr>
              <a:t>GA Smoothing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Auction Proceeds Recycling (cont’d)</a:t>
            </a:r>
            <a:endParaRPr lang="en-CA" sz="2400" dirty="0"/>
          </a:p>
        </p:txBody>
      </p:sp>
      <p:sp>
        <p:nvSpPr>
          <p:cNvPr id="3" name="Content Placeholder 2"/>
          <p:cNvSpPr>
            <a:spLocks noGrp="1"/>
          </p:cNvSpPr>
          <p:nvPr>
            <p:ph idx="1"/>
          </p:nvPr>
        </p:nvSpPr>
        <p:spPr>
          <a:xfrm>
            <a:off x="457200" y="1147192"/>
            <a:ext cx="8435280" cy="1777752"/>
          </a:xfrm>
        </p:spPr>
        <p:txBody>
          <a:bodyPr>
            <a:normAutofit/>
          </a:bodyPr>
          <a:lstStyle/>
          <a:p>
            <a:pPr lvl="0"/>
            <a:r>
              <a:rPr lang="en-CA" sz="1400" dirty="0" smtClean="0">
                <a:latin typeface="Arial" pitchFamily="34" charset="0"/>
                <a:cs typeface="Arial" pitchFamily="34" charset="0"/>
              </a:rPr>
              <a:t>Estimates of the monthly impact as based on a 5 MW facility consuming 2,340 MWh per month are shown below. </a:t>
            </a:r>
            <a:endParaRPr lang="en-CA" sz="1400" dirty="0">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951771871"/>
              </p:ext>
            </p:extLst>
          </p:nvPr>
        </p:nvGraphicFramePr>
        <p:xfrm>
          <a:off x="971600" y="1916832"/>
          <a:ext cx="7219321" cy="1760220"/>
        </p:xfrm>
        <a:graphic>
          <a:graphicData uri="http://schemas.openxmlformats.org/drawingml/2006/table">
            <a:tbl>
              <a:tblPr firstRow="1" bandRow="1">
                <a:tableStyleId>{5C22544A-7EE6-4342-B048-85BDC9FD1C3A}</a:tableStyleId>
              </a:tblPr>
              <a:tblGrid>
                <a:gridCol w="2538801"/>
                <a:gridCol w="1170130"/>
                <a:gridCol w="1170130"/>
                <a:gridCol w="1170130"/>
                <a:gridCol w="1170130"/>
              </a:tblGrid>
              <a:tr h="182880">
                <a:tc gridSpan="5">
                  <a:txBody>
                    <a:bodyPr/>
                    <a:lstStyle/>
                    <a:p>
                      <a:r>
                        <a:rPr lang="en-CA" sz="1050" dirty="0" smtClean="0">
                          <a:solidFill>
                            <a:schemeClr val="tx1"/>
                          </a:solidFill>
                          <a:latin typeface="Arial" panose="020B0604020202020204" pitchFamily="34" charset="0"/>
                          <a:cs typeface="Arial" panose="020B0604020202020204" pitchFamily="34" charset="0"/>
                        </a:rPr>
                        <a:t>Illustrative Benefit of GA Financing Including the Cost of Cap and Trade</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en-CA" sz="1200" dirty="0">
                        <a:solidFill>
                          <a:schemeClr val="tx1"/>
                        </a:solidFill>
                        <a:latin typeface="Arial" panose="020B0604020202020204" pitchFamily="34" charset="0"/>
                        <a:cs typeface="Arial" panose="020B0604020202020204" pitchFamily="34" charset="0"/>
                      </a:endParaRPr>
                    </a:p>
                  </a:txBody>
                  <a:tcPr>
                    <a:solidFill>
                      <a:schemeClr val="bg1"/>
                    </a:solidFill>
                  </a:tcPr>
                </a:tc>
                <a:tc hMerge="1">
                  <a:txBody>
                    <a:bodyPr/>
                    <a:lstStyle/>
                    <a:p>
                      <a:endParaRPr lang="en-CA" sz="1200">
                        <a:solidFill>
                          <a:schemeClr val="tx1"/>
                        </a:solidFill>
                        <a:latin typeface="Arial" panose="020B0604020202020204" pitchFamily="34" charset="0"/>
                        <a:cs typeface="Arial" panose="020B0604020202020204" pitchFamily="34" charset="0"/>
                      </a:endParaRPr>
                    </a:p>
                  </a:txBody>
                  <a:tcPr>
                    <a:solidFill>
                      <a:schemeClr val="bg1"/>
                    </a:solidFill>
                  </a:tcPr>
                </a:tc>
                <a:tc hMerge="1">
                  <a:txBody>
                    <a:bodyPr/>
                    <a:lstStyle/>
                    <a:p>
                      <a:endParaRPr lang="en-CA" sz="1200" dirty="0">
                        <a:solidFill>
                          <a:schemeClr val="tx1"/>
                        </a:solidFill>
                        <a:latin typeface="Arial" panose="020B0604020202020204" pitchFamily="34" charset="0"/>
                        <a:cs typeface="Arial" panose="020B0604020202020204" pitchFamily="34" charset="0"/>
                      </a:endParaRPr>
                    </a:p>
                  </a:txBody>
                  <a:tcPr>
                    <a:solidFill>
                      <a:schemeClr val="bg1"/>
                    </a:solidFill>
                  </a:tcPr>
                </a:tc>
                <a:tc hMerge="1">
                  <a:txBody>
                    <a:bodyPr/>
                    <a:lstStyle/>
                    <a:p>
                      <a:endParaRPr lang="en-CA" sz="1200" dirty="0">
                        <a:solidFill>
                          <a:schemeClr val="tx1"/>
                        </a:solidFill>
                        <a:latin typeface="Arial" panose="020B0604020202020204" pitchFamily="34" charset="0"/>
                        <a:cs typeface="Arial" panose="020B0604020202020204" pitchFamily="34" charset="0"/>
                      </a:endParaRPr>
                    </a:p>
                  </a:txBody>
                  <a:tcPr>
                    <a:solidFill>
                      <a:schemeClr val="bg1"/>
                    </a:solidFill>
                  </a:tcPr>
                </a:tc>
              </a:tr>
              <a:tr h="182880">
                <a:tc>
                  <a:txBody>
                    <a:bodyPr/>
                    <a:lstStyle/>
                    <a:p>
                      <a:r>
                        <a:rPr lang="en-CA" sz="1050" b="1" dirty="0" smtClean="0">
                          <a:solidFill>
                            <a:schemeClr val="tx1"/>
                          </a:solidFill>
                          <a:latin typeface="Arial" panose="020B0604020202020204" pitchFamily="34" charset="0"/>
                          <a:cs typeface="Arial" panose="020B0604020202020204" pitchFamily="34" charset="0"/>
                        </a:rPr>
                        <a:t>$/month, 5 MW Facility</a:t>
                      </a:r>
                      <a:endParaRPr lang="en-CA" sz="105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r"/>
                      <a:r>
                        <a:rPr lang="en-CA" sz="1050" b="1" dirty="0" smtClean="0">
                          <a:solidFill>
                            <a:schemeClr val="tx1"/>
                          </a:solidFill>
                          <a:latin typeface="Arial" panose="020B0604020202020204" pitchFamily="34" charset="0"/>
                          <a:cs typeface="Arial" panose="020B0604020202020204" pitchFamily="34" charset="0"/>
                        </a:rPr>
                        <a:t>2017</a:t>
                      </a:r>
                      <a:endParaRPr lang="en-CA" sz="1050" b="1" dirty="0">
                        <a:solidFill>
                          <a:schemeClr val="tx1"/>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r"/>
                      <a:r>
                        <a:rPr lang="en-CA" sz="1050" b="1" dirty="0" smtClean="0">
                          <a:solidFill>
                            <a:schemeClr val="tx1"/>
                          </a:solidFill>
                          <a:latin typeface="Arial" panose="020B0604020202020204" pitchFamily="34" charset="0"/>
                          <a:cs typeface="Arial" panose="020B0604020202020204" pitchFamily="34" charset="0"/>
                        </a:rPr>
                        <a:t>2018</a:t>
                      </a:r>
                      <a:endParaRPr lang="en-CA" sz="1050" b="1" dirty="0">
                        <a:solidFill>
                          <a:schemeClr val="tx1"/>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r"/>
                      <a:r>
                        <a:rPr lang="en-CA" sz="1050" b="1" dirty="0" smtClean="0">
                          <a:solidFill>
                            <a:schemeClr val="tx1"/>
                          </a:solidFill>
                          <a:latin typeface="Arial" panose="020B0604020202020204" pitchFamily="34" charset="0"/>
                          <a:cs typeface="Arial" panose="020B0604020202020204" pitchFamily="34" charset="0"/>
                        </a:rPr>
                        <a:t>2019</a:t>
                      </a:r>
                      <a:endParaRPr lang="en-CA" sz="1050" b="1" dirty="0">
                        <a:solidFill>
                          <a:schemeClr val="tx1"/>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r"/>
                      <a:r>
                        <a:rPr lang="en-CA" sz="1050" b="1" dirty="0" smtClean="0">
                          <a:solidFill>
                            <a:schemeClr val="tx1"/>
                          </a:solidFill>
                          <a:latin typeface="Arial" panose="020B0604020202020204" pitchFamily="34" charset="0"/>
                          <a:cs typeface="Arial" panose="020B0604020202020204" pitchFamily="34" charset="0"/>
                        </a:rPr>
                        <a:t>2020</a:t>
                      </a:r>
                      <a:endParaRPr lang="en-CA" sz="1050" b="1" dirty="0">
                        <a:solidFill>
                          <a:schemeClr val="tx1"/>
                        </a:solidFill>
                        <a:latin typeface="Arial" panose="020B060402020202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r>
              <a:tr h="182880">
                <a:tc>
                  <a:txBody>
                    <a:bodyPr/>
                    <a:lstStyle/>
                    <a:p>
                      <a:r>
                        <a:rPr lang="en-CA" sz="1050" dirty="0" smtClean="0">
                          <a:solidFill>
                            <a:schemeClr val="tx1"/>
                          </a:solidFill>
                          <a:latin typeface="Arial" panose="020B0604020202020204" pitchFamily="34" charset="0"/>
                          <a:cs typeface="Arial" panose="020B0604020202020204" pitchFamily="34" charset="0"/>
                        </a:rPr>
                        <a:t>Class A</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pPr algn="r" fontAlgn="b"/>
                      <a:r>
                        <a:rPr lang="en-CA" sz="1000" b="0" i="0" u="none" strike="noStrike" dirty="0">
                          <a:solidFill>
                            <a:srgbClr val="000000"/>
                          </a:solidFill>
                          <a:effectLst/>
                          <a:latin typeface="Arial"/>
                        </a:rPr>
                        <a:t>-30,984</a:t>
                      </a: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algn="r" fontAlgn="b"/>
                      <a:r>
                        <a:rPr lang="en-CA" sz="1000" b="0" i="0" u="none" strike="noStrike" dirty="0">
                          <a:solidFill>
                            <a:srgbClr val="000000"/>
                          </a:solidFill>
                          <a:effectLst/>
                          <a:latin typeface="Arial"/>
                        </a:rPr>
                        <a:t>-25,482</a:t>
                      </a: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algn="r" fontAlgn="b"/>
                      <a:r>
                        <a:rPr lang="en-CA" sz="1000" b="0" i="0" u="none" strike="noStrike">
                          <a:solidFill>
                            <a:srgbClr val="000000"/>
                          </a:solidFill>
                          <a:effectLst/>
                          <a:latin typeface="Arial"/>
                        </a:rPr>
                        <a:t>-20,317</a:t>
                      </a: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algn="r" fontAlgn="b"/>
                      <a:r>
                        <a:rPr lang="en-CA" sz="1000" b="0" i="0" u="none" strike="noStrike">
                          <a:solidFill>
                            <a:srgbClr val="000000"/>
                          </a:solidFill>
                          <a:effectLst/>
                          <a:latin typeface="Arial"/>
                        </a:rPr>
                        <a:t>-23,885</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r>
              <a:tr h="182880">
                <a:tc>
                  <a:txBody>
                    <a:bodyPr/>
                    <a:lstStyle/>
                    <a:p>
                      <a:r>
                        <a:rPr lang="en-CA" sz="1050" dirty="0" smtClean="0">
                          <a:solidFill>
                            <a:schemeClr val="tx1"/>
                          </a:solidFill>
                          <a:latin typeface="Arial" panose="020B0604020202020204" pitchFamily="34" charset="0"/>
                          <a:cs typeface="Arial" panose="020B0604020202020204" pitchFamily="34" charset="0"/>
                        </a:rPr>
                        <a:t>     Low GA</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pPr algn="r" fontAlgn="b"/>
                      <a:r>
                        <a:rPr lang="en-CA" sz="1000" b="0" i="0" u="none" strike="noStrike">
                          <a:solidFill>
                            <a:srgbClr val="000000"/>
                          </a:solidFill>
                          <a:effectLst/>
                          <a:latin typeface="Arial"/>
                        </a:rPr>
                        <a:t>-7,832</a:t>
                      </a:r>
                    </a:p>
                  </a:txBody>
                  <a:tcPr anchor="ctr">
                    <a:solidFill>
                      <a:schemeClr val="bg1"/>
                    </a:solidFill>
                  </a:tcPr>
                </a:tc>
                <a:tc>
                  <a:txBody>
                    <a:bodyPr/>
                    <a:lstStyle/>
                    <a:p>
                      <a:pPr algn="r" fontAlgn="b"/>
                      <a:r>
                        <a:rPr lang="en-CA" sz="1000" b="0" i="0" u="none" strike="noStrike" dirty="0">
                          <a:solidFill>
                            <a:srgbClr val="000000"/>
                          </a:solidFill>
                          <a:effectLst/>
                          <a:latin typeface="Arial"/>
                        </a:rPr>
                        <a:t>-4,682</a:t>
                      </a:r>
                    </a:p>
                  </a:txBody>
                  <a:tcPr anchor="ctr">
                    <a:solidFill>
                      <a:schemeClr val="bg1"/>
                    </a:solidFill>
                  </a:tcPr>
                </a:tc>
                <a:tc>
                  <a:txBody>
                    <a:bodyPr/>
                    <a:lstStyle/>
                    <a:p>
                      <a:pPr algn="r" fontAlgn="b"/>
                      <a:r>
                        <a:rPr lang="en-CA" sz="1000" b="0" i="0" u="none" strike="noStrike">
                          <a:solidFill>
                            <a:srgbClr val="000000"/>
                          </a:solidFill>
                          <a:effectLst/>
                          <a:latin typeface="Arial"/>
                        </a:rPr>
                        <a:t>-2,278</a:t>
                      </a:r>
                    </a:p>
                  </a:txBody>
                  <a:tcPr anchor="ctr">
                    <a:solidFill>
                      <a:schemeClr val="bg1"/>
                    </a:solidFill>
                  </a:tcPr>
                </a:tc>
                <a:tc>
                  <a:txBody>
                    <a:bodyPr/>
                    <a:lstStyle/>
                    <a:p>
                      <a:pPr algn="r" fontAlgn="b"/>
                      <a:r>
                        <a:rPr lang="en-CA" sz="1000" b="0" i="0" u="none" strike="noStrike">
                          <a:solidFill>
                            <a:srgbClr val="000000"/>
                          </a:solidFill>
                          <a:effectLst/>
                          <a:latin typeface="Arial"/>
                        </a:rPr>
                        <a:t>-1,932</a:t>
                      </a:r>
                    </a:p>
                  </a:txBody>
                  <a:tcPr anchor="ctr">
                    <a:lnR w="12700" cap="flat" cmpd="sng" algn="ctr">
                      <a:solidFill>
                        <a:schemeClr val="tx1"/>
                      </a:solidFill>
                      <a:prstDash val="solid"/>
                      <a:round/>
                      <a:headEnd type="none" w="med" len="med"/>
                      <a:tailEnd type="none" w="med" len="med"/>
                    </a:lnR>
                    <a:solidFill>
                      <a:schemeClr val="bg1"/>
                    </a:solidFill>
                  </a:tcPr>
                </a:tc>
              </a:tr>
              <a:tr h="182880">
                <a:tc>
                  <a:txBody>
                    <a:bodyPr/>
                    <a:lstStyle/>
                    <a:p>
                      <a:r>
                        <a:rPr lang="en-CA" sz="1050" dirty="0" smtClean="0">
                          <a:solidFill>
                            <a:schemeClr val="tx1"/>
                          </a:solidFill>
                          <a:latin typeface="Arial" panose="020B0604020202020204" pitchFamily="34" charset="0"/>
                          <a:cs typeface="Arial" panose="020B0604020202020204" pitchFamily="34" charset="0"/>
                        </a:rPr>
                        <a:t>     High GA</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pPr algn="r" fontAlgn="b"/>
                      <a:r>
                        <a:rPr lang="en-CA" sz="1000" b="0" i="0" u="none" strike="noStrike">
                          <a:solidFill>
                            <a:srgbClr val="000000"/>
                          </a:solidFill>
                          <a:effectLst/>
                          <a:latin typeface="Arial"/>
                        </a:rPr>
                        <a:t>-42,723</a:t>
                      </a:r>
                    </a:p>
                  </a:txBody>
                  <a:tcPr anchor="ctr">
                    <a:solidFill>
                      <a:schemeClr val="bg1"/>
                    </a:solidFill>
                  </a:tcPr>
                </a:tc>
                <a:tc>
                  <a:txBody>
                    <a:bodyPr/>
                    <a:lstStyle/>
                    <a:p>
                      <a:pPr algn="r" fontAlgn="b"/>
                      <a:r>
                        <a:rPr lang="en-CA" sz="1000" b="0" i="0" u="none" strike="noStrike" dirty="0">
                          <a:solidFill>
                            <a:srgbClr val="000000"/>
                          </a:solidFill>
                          <a:effectLst/>
                          <a:latin typeface="Arial"/>
                        </a:rPr>
                        <a:t>-35,994</a:t>
                      </a:r>
                    </a:p>
                  </a:txBody>
                  <a:tcPr anchor="ctr">
                    <a:solidFill>
                      <a:schemeClr val="bg1"/>
                    </a:solidFill>
                  </a:tcPr>
                </a:tc>
                <a:tc>
                  <a:txBody>
                    <a:bodyPr/>
                    <a:lstStyle/>
                    <a:p>
                      <a:pPr algn="r" fontAlgn="b"/>
                      <a:r>
                        <a:rPr lang="en-CA" sz="1000" b="0" i="0" u="none" strike="noStrike" dirty="0">
                          <a:solidFill>
                            <a:srgbClr val="000000"/>
                          </a:solidFill>
                          <a:effectLst/>
                          <a:latin typeface="Arial"/>
                        </a:rPr>
                        <a:t>-29,407</a:t>
                      </a:r>
                    </a:p>
                  </a:txBody>
                  <a:tcPr anchor="ctr">
                    <a:solidFill>
                      <a:schemeClr val="bg1"/>
                    </a:solidFill>
                  </a:tcPr>
                </a:tc>
                <a:tc>
                  <a:txBody>
                    <a:bodyPr/>
                    <a:lstStyle/>
                    <a:p>
                      <a:pPr algn="r" fontAlgn="b"/>
                      <a:r>
                        <a:rPr lang="en-CA" sz="1000" b="0" i="0" u="none" strike="noStrike">
                          <a:solidFill>
                            <a:srgbClr val="000000"/>
                          </a:solidFill>
                          <a:effectLst/>
                          <a:latin typeface="Arial"/>
                        </a:rPr>
                        <a:t>-34,934</a:t>
                      </a:r>
                    </a:p>
                  </a:txBody>
                  <a:tcPr anchor="ctr">
                    <a:lnR w="12700" cap="flat" cmpd="sng" algn="ctr">
                      <a:solidFill>
                        <a:schemeClr val="tx1"/>
                      </a:solidFill>
                      <a:prstDash val="solid"/>
                      <a:round/>
                      <a:headEnd type="none" w="med" len="med"/>
                      <a:tailEnd type="none" w="med" len="med"/>
                    </a:lnR>
                    <a:solidFill>
                      <a:schemeClr val="bg1"/>
                    </a:solidFill>
                  </a:tcPr>
                </a:tc>
              </a:tr>
              <a:tr h="182880">
                <a:tc>
                  <a:txBody>
                    <a:bodyPr/>
                    <a:lstStyle/>
                    <a:p>
                      <a:r>
                        <a:rPr lang="en-CA" sz="1050" dirty="0" smtClean="0">
                          <a:solidFill>
                            <a:schemeClr val="tx1"/>
                          </a:solidFill>
                          <a:latin typeface="Arial" panose="020B0604020202020204" pitchFamily="34" charset="0"/>
                          <a:cs typeface="Arial" panose="020B0604020202020204" pitchFamily="34" charset="0"/>
                        </a:rPr>
                        <a:t>     Extreme Low GA Day-Shift</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pPr algn="r" fontAlgn="b"/>
                      <a:r>
                        <a:rPr lang="en-CA" sz="1000" b="0" i="0" u="none" strike="noStrike">
                          <a:solidFill>
                            <a:srgbClr val="000000"/>
                          </a:solidFill>
                          <a:effectLst/>
                          <a:latin typeface="Arial"/>
                        </a:rPr>
                        <a:t>1,585</a:t>
                      </a:r>
                    </a:p>
                  </a:txBody>
                  <a:tcPr anchor="ctr">
                    <a:solidFill>
                      <a:schemeClr val="bg1"/>
                    </a:solidFill>
                  </a:tcPr>
                </a:tc>
                <a:tc>
                  <a:txBody>
                    <a:bodyPr/>
                    <a:lstStyle/>
                    <a:p>
                      <a:pPr algn="r" fontAlgn="b"/>
                      <a:r>
                        <a:rPr lang="en-CA" sz="1000" b="0" i="0" u="none" strike="noStrike">
                          <a:solidFill>
                            <a:srgbClr val="000000"/>
                          </a:solidFill>
                          <a:effectLst/>
                          <a:latin typeface="Arial"/>
                        </a:rPr>
                        <a:t>4,722</a:t>
                      </a:r>
                    </a:p>
                  </a:txBody>
                  <a:tcPr anchor="ctr">
                    <a:solidFill>
                      <a:schemeClr val="bg1"/>
                    </a:solidFill>
                  </a:tcPr>
                </a:tc>
                <a:tc>
                  <a:txBody>
                    <a:bodyPr/>
                    <a:lstStyle/>
                    <a:p>
                      <a:pPr algn="r" fontAlgn="b"/>
                      <a:r>
                        <a:rPr lang="en-CA" sz="1000" b="0" i="0" u="none" strike="noStrike" dirty="0">
                          <a:solidFill>
                            <a:srgbClr val="000000"/>
                          </a:solidFill>
                          <a:effectLst/>
                          <a:latin typeface="Arial"/>
                        </a:rPr>
                        <a:t>6,592</a:t>
                      </a:r>
                    </a:p>
                  </a:txBody>
                  <a:tcPr anchor="ctr">
                    <a:solidFill>
                      <a:schemeClr val="bg1"/>
                    </a:solidFill>
                  </a:tcPr>
                </a:tc>
                <a:tc>
                  <a:txBody>
                    <a:bodyPr/>
                    <a:lstStyle/>
                    <a:p>
                      <a:pPr algn="r" fontAlgn="b"/>
                      <a:r>
                        <a:rPr lang="en-CA" sz="1000" b="0" i="0" u="none" strike="noStrike" dirty="0">
                          <a:solidFill>
                            <a:srgbClr val="000000"/>
                          </a:solidFill>
                          <a:effectLst/>
                          <a:latin typeface="Arial"/>
                        </a:rPr>
                        <a:t>9,199</a:t>
                      </a:r>
                    </a:p>
                  </a:txBody>
                  <a:tcPr anchor="ctr">
                    <a:lnR w="12700" cap="flat" cmpd="sng" algn="ctr">
                      <a:solidFill>
                        <a:schemeClr val="tx1"/>
                      </a:solidFill>
                      <a:prstDash val="solid"/>
                      <a:round/>
                      <a:headEnd type="none" w="med" len="med"/>
                      <a:tailEnd type="none" w="med" len="med"/>
                    </a:lnR>
                    <a:solidFill>
                      <a:schemeClr val="bg1"/>
                    </a:solidFill>
                  </a:tcPr>
                </a:tc>
              </a:tr>
              <a:tr h="182880">
                <a:tc>
                  <a:txBody>
                    <a:bodyPr/>
                    <a:lstStyle/>
                    <a:p>
                      <a:r>
                        <a:rPr lang="en-CA" sz="1050" dirty="0" smtClean="0">
                          <a:solidFill>
                            <a:schemeClr val="tx1"/>
                          </a:solidFill>
                          <a:latin typeface="Arial" panose="020B0604020202020204" pitchFamily="34" charset="0"/>
                          <a:cs typeface="Arial" panose="020B0604020202020204" pitchFamily="34" charset="0"/>
                        </a:rPr>
                        <a:t>Class B</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CA" sz="1000" b="0" i="0" u="none" strike="noStrike">
                          <a:solidFill>
                            <a:srgbClr val="000000"/>
                          </a:solidFill>
                          <a:effectLst/>
                          <a:latin typeface="Arial"/>
                        </a:rPr>
                        <a:t>-54,312</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CA" sz="1000" b="0" i="0" u="none" strike="noStrike">
                          <a:solidFill>
                            <a:srgbClr val="000000"/>
                          </a:solidFill>
                          <a:effectLst/>
                          <a:latin typeface="Arial"/>
                        </a:rPr>
                        <a:t>-46,623</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CA" sz="1000" b="0" i="0" u="none" strike="noStrike">
                          <a:solidFill>
                            <a:srgbClr val="000000"/>
                          </a:solidFill>
                          <a:effectLst/>
                          <a:latin typeface="Arial"/>
                        </a:rPr>
                        <a:t>-38,793</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CA" sz="1000" b="0" i="0" u="none" strike="noStrike" dirty="0">
                          <a:solidFill>
                            <a:srgbClr val="000000"/>
                          </a:solidFill>
                          <a:effectLst/>
                          <a:latin typeface="Arial"/>
                        </a:rPr>
                        <a:t>-46,445</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944632090"/>
              </p:ext>
            </p:extLst>
          </p:nvPr>
        </p:nvGraphicFramePr>
        <p:xfrm>
          <a:off x="971600" y="3861048"/>
          <a:ext cx="7219321" cy="1760220"/>
        </p:xfrm>
        <a:graphic>
          <a:graphicData uri="http://schemas.openxmlformats.org/drawingml/2006/table">
            <a:tbl>
              <a:tblPr firstRow="1" bandRow="1">
                <a:tableStyleId>{5C22544A-7EE6-4342-B048-85BDC9FD1C3A}</a:tableStyleId>
              </a:tblPr>
              <a:tblGrid>
                <a:gridCol w="2538801"/>
                <a:gridCol w="1170130"/>
                <a:gridCol w="1170130"/>
                <a:gridCol w="1170130"/>
                <a:gridCol w="1170130"/>
              </a:tblGrid>
              <a:tr h="182880">
                <a:tc gridSpan="5">
                  <a:txBody>
                    <a:bodyPr/>
                    <a:lstStyle/>
                    <a:p>
                      <a:r>
                        <a:rPr lang="en-CA" sz="1050" dirty="0" smtClean="0">
                          <a:solidFill>
                            <a:schemeClr val="tx1"/>
                          </a:solidFill>
                          <a:latin typeface="Arial" panose="020B0604020202020204" pitchFamily="34" charset="0"/>
                          <a:cs typeface="Arial" panose="020B0604020202020204" pitchFamily="34" charset="0"/>
                        </a:rPr>
                        <a:t>Illustrative Benefit of “All Hours” Volumetric Proceeds Recycling</a:t>
                      </a:r>
                      <a:r>
                        <a:rPr lang="en-CA" sz="1050" baseline="0" dirty="0" smtClean="0">
                          <a:solidFill>
                            <a:schemeClr val="tx1"/>
                          </a:solidFill>
                          <a:latin typeface="Arial" panose="020B0604020202020204" pitchFamily="34" charset="0"/>
                          <a:cs typeface="Arial" panose="020B0604020202020204" pitchFamily="34" charset="0"/>
                        </a:rPr>
                        <a:t> </a:t>
                      </a:r>
                      <a:r>
                        <a:rPr lang="en-CA" sz="1050" dirty="0" smtClean="0">
                          <a:solidFill>
                            <a:schemeClr val="tx1"/>
                          </a:solidFill>
                          <a:latin typeface="Arial" panose="020B0604020202020204" pitchFamily="34" charset="0"/>
                          <a:cs typeface="Arial" panose="020B0604020202020204" pitchFamily="34" charset="0"/>
                        </a:rPr>
                        <a:t>Including the Cost of Cap and Trade </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en-CA" sz="1200" dirty="0">
                        <a:solidFill>
                          <a:schemeClr val="tx1"/>
                        </a:solidFill>
                        <a:latin typeface="Arial" panose="020B0604020202020204" pitchFamily="34" charset="0"/>
                        <a:cs typeface="Arial" panose="020B0604020202020204" pitchFamily="34" charset="0"/>
                      </a:endParaRPr>
                    </a:p>
                  </a:txBody>
                  <a:tcPr>
                    <a:solidFill>
                      <a:schemeClr val="bg1"/>
                    </a:solidFill>
                  </a:tcPr>
                </a:tc>
                <a:tc hMerge="1">
                  <a:txBody>
                    <a:bodyPr/>
                    <a:lstStyle/>
                    <a:p>
                      <a:endParaRPr lang="en-CA" sz="1200">
                        <a:solidFill>
                          <a:schemeClr val="tx1"/>
                        </a:solidFill>
                        <a:latin typeface="Arial" panose="020B0604020202020204" pitchFamily="34" charset="0"/>
                        <a:cs typeface="Arial" panose="020B0604020202020204" pitchFamily="34" charset="0"/>
                      </a:endParaRPr>
                    </a:p>
                  </a:txBody>
                  <a:tcPr>
                    <a:solidFill>
                      <a:schemeClr val="bg1"/>
                    </a:solidFill>
                  </a:tcPr>
                </a:tc>
                <a:tc hMerge="1">
                  <a:txBody>
                    <a:bodyPr/>
                    <a:lstStyle/>
                    <a:p>
                      <a:endParaRPr lang="en-CA" sz="1200" dirty="0">
                        <a:solidFill>
                          <a:schemeClr val="tx1"/>
                        </a:solidFill>
                        <a:latin typeface="Arial" panose="020B0604020202020204" pitchFamily="34" charset="0"/>
                        <a:cs typeface="Arial" panose="020B0604020202020204" pitchFamily="34" charset="0"/>
                      </a:endParaRPr>
                    </a:p>
                  </a:txBody>
                  <a:tcPr>
                    <a:solidFill>
                      <a:schemeClr val="bg1"/>
                    </a:solidFill>
                  </a:tcPr>
                </a:tc>
                <a:tc hMerge="1">
                  <a:txBody>
                    <a:bodyPr/>
                    <a:lstStyle/>
                    <a:p>
                      <a:endParaRPr lang="en-CA" sz="1200" dirty="0">
                        <a:solidFill>
                          <a:schemeClr val="tx1"/>
                        </a:solidFill>
                        <a:latin typeface="Arial" panose="020B0604020202020204" pitchFamily="34" charset="0"/>
                        <a:cs typeface="Arial" panose="020B0604020202020204" pitchFamily="34" charset="0"/>
                      </a:endParaRPr>
                    </a:p>
                  </a:txBody>
                  <a:tcPr>
                    <a:solidFill>
                      <a:schemeClr val="bg1"/>
                    </a:solidFill>
                  </a:tcPr>
                </a:tc>
              </a:tr>
              <a:tr h="182880">
                <a:tc>
                  <a:txBody>
                    <a:bodyPr/>
                    <a:lstStyle/>
                    <a:p>
                      <a:r>
                        <a:rPr lang="en-CA" sz="1050" b="1" dirty="0" smtClean="0">
                          <a:solidFill>
                            <a:schemeClr val="tx1"/>
                          </a:solidFill>
                          <a:latin typeface="Arial" panose="020B0604020202020204" pitchFamily="34" charset="0"/>
                          <a:cs typeface="Arial" panose="020B0604020202020204" pitchFamily="34" charset="0"/>
                        </a:rPr>
                        <a:t>$/month, 5</a:t>
                      </a:r>
                      <a:r>
                        <a:rPr lang="en-CA" sz="1050" b="1" baseline="0" dirty="0" smtClean="0">
                          <a:solidFill>
                            <a:schemeClr val="tx1"/>
                          </a:solidFill>
                          <a:latin typeface="Arial" panose="020B0604020202020204" pitchFamily="34" charset="0"/>
                          <a:cs typeface="Arial" panose="020B0604020202020204" pitchFamily="34" charset="0"/>
                        </a:rPr>
                        <a:t> MW Facility</a:t>
                      </a:r>
                      <a:endParaRPr lang="en-CA" sz="105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r"/>
                      <a:r>
                        <a:rPr lang="en-CA" sz="1050" b="1" dirty="0" smtClean="0">
                          <a:solidFill>
                            <a:schemeClr val="tx1"/>
                          </a:solidFill>
                          <a:latin typeface="Arial" panose="020B0604020202020204" pitchFamily="34" charset="0"/>
                          <a:cs typeface="Arial" panose="020B0604020202020204" pitchFamily="34" charset="0"/>
                        </a:rPr>
                        <a:t>2017</a:t>
                      </a:r>
                      <a:endParaRPr lang="en-CA" sz="1050" b="1" dirty="0">
                        <a:solidFill>
                          <a:schemeClr val="tx1"/>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r"/>
                      <a:r>
                        <a:rPr lang="en-CA" sz="1050" b="1" dirty="0" smtClean="0">
                          <a:solidFill>
                            <a:schemeClr val="tx1"/>
                          </a:solidFill>
                          <a:latin typeface="Arial" panose="020B0604020202020204" pitchFamily="34" charset="0"/>
                          <a:cs typeface="Arial" panose="020B0604020202020204" pitchFamily="34" charset="0"/>
                        </a:rPr>
                        <a:t>2018</a:t>
                      </a:r>
                      <a:endParaRPr lang="en-CA" sz="1050" b="1" dirty="0">
                        <a:solidFill>
                          <a:schemeClr val="tx1"/>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r"/>
                      <a:r>
                        <a:rPr lang="en-CA" sz="1050" b="1" dirty="0" smtClean="0">
                          <a:solidFill>
                            <a:schemeClr val="tx1"/>
                          </a:solidFill>
                          <a:latin typeface="Arial" panose="020B0604020202020204" pitchFamily="34" charset="0"/>
                          <a:cs typeface="Arial" panose="020B0604020202020204" pitchFamily="34" charset="0"/>
                        </a:rPr>
                        <a:t>2019</a:t>
                      </a:r>
                      <a:endParaRPr lang="en-CA" sz="1050" b="1" dirty="0">
                        <a:solidFill>
                          <a:schemeClr val="tx1"/>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r"/>
                      <a:r>
                        <a:rPr lang="en-CA" sz="1050" b="1" dirty="0" smtClean="0">
                          <a:solidFill>
                            <a:schemeClr val="tx1"/>
                          </a:solidFill>
                          <a:latin typeface="Arial" panose="020B0604020202020204" pitchFamily="34" charset="0"/>
                          <a:cs typeface="Arial" panose="020B0604020202020204" pitchFamily="34" charset="0"/>
                        </a:rPr>
                        <a:t>2020</a:t>
                      </a:r>
                      <a:endParaRPr lang="en-CA" sz="1050" b="1" dirty="0">
                        <a:solidFill>
                          <a:schemeClr val="tx1"/>
                        </a:solidFill>
                        <a:latin typeface="Arial" panose="020B060402020202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r>
              <a:tr h="182880">
                <a:tc>
                  <a:txBody>
                    <a:bodyPr/>
                    <a:lstStyle/>
                    <a:p>
                      <a:r>
                        <a:rPr lang="en-CA" sz="1050" dirty="0" smtClean="0">
                          <a:solidFill>
                            <a:schemeClr val="tx1"/>
                          </a:solidFill>
                          <a:latin typeface="Arial" panose="020B0604020202020204" pitchFamily="34" charset="0"/>
                          <a:cs typeface="Arial" panose="020B0604020202020204" pitchFamily="34" charset="0"/>
                        </a:rPr>
                        <a:t>Class A</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pPr algn="r" fontAlgn="b"/>
                      <a:r>
                        <a:rPr lang="en-CA" sz="1000" b="0" i="0" u="none" strike="noStrike" dirty="0">
                          <a:solidFill>
                            <a:srgbClr val="000000"/>
                          </a:solidFill>
                          <a:effectLst/>
                          <a:latin typeface="Arial"/>
                        </a:rPr>
                        <a:t>-4,914</a:t>
                      </a: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algn="r" fontAlgn="b"/>
                      <a:r>
                        <a:rPr lang="en-CA" sz="1000" b="0" i="0" u="none" strike="noStrike" dirty="0">
                          <a:solidFill>
                            <a:srgbClr val="000000"/>
                          </a:solidFill>
                          <a:effectLst/>
                          <a:latin typeface="Arial"/>
                        </a:rPr>
                        <a:t>-5,803</a:t>
                      </a: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algn="r" fontAlgn="b"/>
                      <a:r>
                        <a:rPr lang="en-CA" sz="1000" b="0" i="0" u="none" strike="noStrike">
                          <a:solidFill>
                            <a:srgbClr val="000000"/>
                          </a:solidFill>
                          <a:effectLst/>
                          <a:latin typeface="Arial"/>
                        </a:rPr>
                        <a:t>-6,201</a:t>
                      </a: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algn="r" fontAlgn="b"/>
                      <a:r>
                        <a:rPr lang="en-CA" sz="1000" b="0" i="0" u="none" strike="noStrike">
                          <a:solidFill>
                            <a:srgbClr val="000000"/>
                          </a:solidFill>
                          <a:effectLst/>
                          <a:latin typeface="Arial"/>
                        </a:rPr>
                        <a:t>-7,628</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r>
              <a:tr h="182880">
                <a:tc>
                  <a:txBody>
                    <a:bodyPr/>
                    <a:lstStyle/>
                    <a:p>
                      <a:r>
                        <a:rPr lang="en-CA" sz="1050" dirty="0" smtClean="0">
                          <a:solidFill>
                            <a:schemeClr val="tx1"/>
                          </a:solidFill>
                          <a:latin typeface="Arial" panose="020B0604020202020204" pitchFamily="34" charset="0"/>
                          <a:cs typeface="Arial" panose="020B0604020202020204" pitchFamily="34" charset="0"/>
                        </a:rPr>
                        <a:t>     Low GA</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pPr algn="r" fontAlgn="b"/>
                      <a:r>
                        <a:rPr lang="en-CA" sz="1000" b="0" i="0" u="none" strike="noStrike">
                          <a:solidFill>
                            <a:srgbClr val="000000"/>
                          </a:solidFill>
                          <a:effectLst/>
                          <a:latin typeface="Arial"/>
                        </a:rPr>
                        <a:t>-2,714</a:t>
                      </a:r>
                    </a:p>
                  </a:txBody>
                  <a:tcPr anchor="ctr">
                    <a:solidFill>
                      <a:schemeClr val="bg1"/>
                    </a:solidFill>
                  </a:tcPr>
                </a:tc>
                <a:tc>
                  <a:txBody>
                    <a:bodyPr/>
                    <a:lstStyle/>
                    <a:p>
                      <a:pPr algn="r" fontAlgn="b"/>
                      <a:r>
                        <a:rPr lang="en-CA" sz="1000" b="0" i="0" u="none" strike="noStrike" dirty="0">
                          <a:solidFill>
                            <a:srgbClr val="000000"/>
                          </a:solidFill>
                          <a:effectLst/>
                          <a:latin typeface="Arial"/>
                        </a:rPr>
                        <a:t>-2,972</a:t>
                      </a:r>
                    </a:p>
                  </a:txBody>
                  <a:tcPr anchor="ctr">
                    <a:solidFill>
                      <a:schemeClr val="bg1"/>
                    </a:solidFill>
                  </a:tcPr>
                </a:tc>
                <a:tc>
                  <a:txBody>
                    <a:bodyPr/>
                    <a:lstStyle/>
                    <a:p>
                      <a:pPr algn="r" fontAlgn="b"/>
                      <a:r>
                        <a:rPr lang="en-CA" sz="1000" b="0" i="0" u="none" strike="noStrike">
                          <a:solidFill>
                            <a:srgbClr val="000000"/>
                          </a:solidFill>
                          <a:effectLst/>
                          <a:latin typeface="Arial"/>
                        </a:rPr>
                        <a:t>-3,089</a:t>
                      </a:r>
                    </a:p>
                  </a:txBody>
                  <a:tcPr anchor="ctr">
                    <a:solidFill>
                      <a:schemeClr val="bg1"/>
                    </a:solidFill>
                  </a:tcPr>
                </a:tc>
                <a:tc>
                  <a:txBody>
                    <a:bodyPr/>
                    <a:lstStyle/>
                    <a:p>
                      <a:pPr algn="r" fontAlgn="b"/>
                      <a:r>
                        <a:rPr lang="en-CA" sz="1000" b="0" i="0" u="none" strike="noStrike">
                          <a:solidFill>
                            <a:srgbClr val="000000"/>
                          </a:solidFill>
                          <a:effectLst/>
                          <a:latin typeface="Arial"/>
                        </a:rPr>
                        <a:t>-3,510</a:t>
                      </a:r>
                    </a:p>
                  </a:txBody>
                  <a:tcPr anchor="ctr">
                    <a:lnR w="12700" cap="flat" cmpd="sng" algn="ctr">
                      <a:solidFill>
                        <a:schemeClr val="tx1"/>
                      </a:solidFill>
                      <a:prstDash val="solid"/>
                      <a:round/>
                      <a:headEnd type="none" w="med" len="med"/>
                      <a:tailEnd type="none" w="med" len="med"/>
                    </a:lnR>
                    <a:solidFill>
                      <a:schemeClr val="bg1"/>
                    </a:solidFill>
                  </a:tcPr>
                </a:tc>
              </a:tr>
              <a:tr h="182880">
                <a:tc>
                  <a:txBody>
                    <a:bodyPr/>
                    <a:lstStyle/>
                    <a:p>
                      <a:r>
                        <a:rPr lang="en-CA" sz="1050" dirty="0" smtClean="0">
                          <a:solidFill>
                            <a:schemeClr val="tx1"/>
                          </a:solidFill>
                          <a:latin typeface="Arial" panose="020B0604020202020204" pitchFamily="34" charset="0"/>
                          <a:cs typeface="Arial" panose="020B0604020202020204" pitchFamily="34" charset="0"/>
                        </a:rPr>
                        <a:t>     High GA</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pPr algn="r" fontAlgn="b"/>
                      <a:r>
                        <a:rPr lang="en-CA" sz="1000" b="0" i="0" u="none" strike="noStrike">
                          <a:solidFill>
                            <a:srgbClr val="000000"/>
                          </a:solidFill>
                          <a:effectLst/>
                          <a:latin typeface="Arial"/>
                        </a:rPr>
                        <a:t>-5,967</a:t>
                      </a:r>
                    </a:p>
                  </a:txBody>
                  <a:tcPr anchor="ctr">
                    <a:solidFill>
                      <a:schemeClr val="bg1"/>
                    </a:solidFill>
                  </a:tcPr>
                </a:tc>
                <a:tc>
                  <a:txBody>
                    <a:bodyPr/>
                    <a:lstStyle/>
                    <a:p>
                      <a:pPr algn="r" fontAlgn="b"/>
                      <a:r>
                        <a:rPr lang="en-CA" sz="1000" b="0" i="0" u="none" strike="noStrike" dirty="0">
                          <a:solidFill>
                            <a:srgbClr val="000000"/>
                          </a:solidFill>
                          <a:effectLst/>
                          <a:latin typeface="Arial"/>
                        </a:rPr>
                        <a:t>-7,137</a:t>
                      </a:r>
                    </a:p>
                  </a:txBody>
                  <a:tcPr anchor="ctr">
                    <a:solidFill>
                      <a:schemeClr val="bg1"/>
                    </a:solidFill>
                  </a:tcPr>
                </a:tc>
                <a:tc>
                  <a:txBody>
                    <a:bodyPr/>
                    <a:lstStyle/>
                    <a:p>
                      <a:pPr algn="r" fontAlgn="b"/>
                      <a:r>
                        <a:rPr lang="en-CA" sz="1000" b="0" i="0" u="none" strike="noStrike" dirty="0">
                          <a:solidFill>
                            <a:srgbClr val="000000"/>
                          </a:solidFill>
                          <a:effectLst/>
                          <a:latin typeface="Arial"/>
                        </a:rPr>
                        <a:t>-7,652</a:t>
                      </a:r>
                    </a:p>
                  </a:txBody>
                  <a:tcPr anchor="ctr">
                    <a:solidFill>
                      <a:schemeClr val="bg1"/>
                    </a:solidFill>
                  </a:tcPr>
                </a:tc>
                <a:tc>
                  <a:txBody>
                    <a:bodyPr/>
                    <a:lstStyle/>
                    <a:p>
                      <a:pPr algn="r" fontAlgn="b"/>
                      <a:r>
                        <a:rPr lang="en-CA" sz="1000" b="0" i="0" u="none" strike="noStrike">
                          <a:solidFill>
                            <a:srgbClr val="000000"/>
                          </a:solidFill>
                          <a:effectLst/>
                          <a:latin typeface="Arial"/>
                        </a:rPr>
                        <a:t>-9,571</a:t>
                      </a:r>
                    </a:p>
                  </a:txBody>
                  <a:tcPr anchor="ctr">
                    <a:lnR w="12700" cap="flat" cmpd="sng" algn="ctr">
                      <a:solidFill>
                        <a:schemeClr val="tx1"/>
                      </a:solidFill>
                      <a:prstDash val="solid"/>
                      <a:round/>
                      <a:headEnd type="none" w="med" len="med"/>
                      <a:tailEnd type="none" w="med" len="med"/>
                    </a:lnR>
                    <a:solidFill>
                      <a:schemeClr val="bg1"/>
                    </a:solidFill>
                  </a:tcPr>
                </a:tc>
              </a:tr>
              <a:tr h="182880">
                <a:tc>
                  <a:txBody>
                    <a:bodyPr/>
                    <a:lstStyle/>
                    <a:p>
                      <a:r>
                        <a:rPr lang="en-CA" sz="1050" dirty="0" smtClean="0">
                          <a:solidFill>
                            <a:schemeClr val="tx1"/>
                          </a:solidFill>
                          <a:latin typeface="Arial" panose="020B0604020202020204" pitchFamily="34" charset="0"/>
                          <a:cs typeface="Arial" panose="020B0604020202020204" pitchFamily="34" charset="0"/>
                        </a:rPr>
                        <a:t>     Extreme Low GA Day-Shift</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solidFill>
                      <a:schemeClr val="bg1"/>
                    </a:solidFill>
                  </a:tcPr>
                </a:tc>
                <a:tc>
                  <a:txBody>
                    <a:bodyPr/>
                    <a:lstStyle/>
                    <a:p>
                      <a:pPr algn="r" fontAlgn="b"/>
                      <a:r>
                        <a:rPr lang="en-CA" sz="1000" b="0" i="0" u="none" strike="noStrike">
                          <a:solidFill>
                            <a:srgbClr val="000000"/>
                          </a:solidFill>
                          <a:effectLst/>
                          <a:latin typeface="Arial"/>
                        </a:rPr>
                        <a:t>562</a:t>
                      </a:r>
                    </a:p>
                  </a:txBody>
                  <a:tcPr anchor="ctr">
                    <a:solidFill>
                      <a:schemeClr val="bg1"/>
                    </a:solidFill>
                  </a:tcPr>
                </a:tc>
                <a:tc>
                  <a:txBody>
                    <a:bodyPr/>
                    <a:lstStyle/>
                    <a:p>
                      <a:pPr algn="r" fontAlgn="b"/>
                      <a:r>
                        <a:rPr lang="en-CA" sz="1000" b="0" i="0" u="none" strike="noStrike">
                          <a:solidFill>
                            <a:srgbClr val="000000"/>
                          </a:solidFill>
                          <a:effectLst/>
                          <a:latin typeface="Arial"/>
                        </a:rPr>
                        <a:t>1,147</a:t>
                      </a:r>
                    </a:p>
                  </a:txBody>
                  <a:tcPr anchor="ctr">
                    <a:solidFill>
                      <a:schemeClr val="bg1"/>
                    </a:solidFill>
                  </a:tcPr>
                </a:tc>
                <a:tc>
                  <a:txBody>
                    <a:bodyPr/>
                    <a:lstStyle/>
                    <a:p>
                      <a:pPr algn="r" fontAlgn="b"/>
                      <a:r>
                        <a:rPr lang="en-CA" sz="1000" b="0" i="0" u="none" strike="noStrike" dirty="0">
                          <a:solidFill>
                            <a:srgbClr val="000000"/>
                          </a:solidFill>
                          <a:effectLst/>
                          <a:latin typeface="Arial"/>
                        </a:rPr>
                        <a:t>1,381</a:t>
                      </a:r>
                    </a:p>
                  </a:txBody>
                  <a:tcPr anchor="ctr">
                    <a:solidFill>
                      <a:schemeClr val="bg1"/>
                    </a:solidFill>
                  </a:tcPr>
                </a:tc>
                <a:tc>
                  <a:txBody>
                    <a:bodyPr/>
                    <a:lstStyle/>
                    <a:p>
                      <a:pPr algn="r" fontAlgn="b"/>
                      <a:r>
                        <a:rPr lang="en-CA" sz="1000" b="0" i="0" u="none" strike="noStrike">
                          <a:solidFill>
                            <a:srgbClr val="000000"/>
                          </a:solidFill>
                          <a:effectLst/>
                          <a:latin typeface="Arial"/>
                        </a:rPr>
                        <a:t>2,363</a:t>
                      </a:r>
                    </a:p>
                  </a:txBody>
                  <a:tcPr anchor="ctr">
                    <a:lnR w="12700" cap="flat" cmpd="sng" algn="ctr">
                      <a:solidFill>
                        <a:schemeClr val="tx1"/>
                      </a:solidFill>
                      <a:prstDash val="solid"/>
                      <a:round/>
                      <a:headEnd type="none" w="med" len="med"/>
                      <a:tailEnd type="none" w="med" len="med"/>
                    </a:lnR>
                    <a:solidFill>
                      <a:schemeClr val="bg1"/>
                    </a:solidFill>
                  </a:tcPr>
                </a:tc>
              </a:tr>
              <a:tr h="182880">
                <a:tc>
                  <a:txBody>
                    <a:bodyPr/>
                    <a:lstStyle/>
                    <a:p>
                      <a:r>
                        <a:rPr lang="en-CA" sz="1050" dirty="0" smtClean="0">
                          <a:solidFill>
                            <a:schemeClr val="tx1"/>
                          </a:solidFill>
                          <a:latin typeface="Arial" panose="020B0604020202020204" pitchFamily="34" charset="0"/>
                          <a:cs typeface="Arial" panose="020B0604020202020204" pitchFamily="34" charset="0"/>
                        </a:rPr>
                        <a:t>Class B</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CA" sz="1000" b="0" i="0" u="none" strike="noStrike">
                          <a:solidFill>
                            <a:srgbClr val="000000"/>
                          </a:solidFill>
                          <a:effectLst/>
                          <a:latin typeface="Arial"/>
                        </a:rPr>
                        <a:t>-6,248</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CA" sz="1000" b="0" i="0" u="none" strike="noStrike">
                          <a:solidFill>
                            <a:srgbClr val="000000"/>
                          </a:solidFill>
                          <a:effectLst/>
                          <a:latin typeface="Arial"/>
                        </a:rPr>
                        <a:t>-6,248</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CA" sz="1000" b="0" i="0" u="none" strike="noStrike" dirty="0">
                          <a:solidFill>
                            <a:srgbClr val="000000"/>
                          </a:solidFill>
                          <a:effectLst/>
                          <a:latin typeface="Arial"/>
                        </a:rPr>
                        <a:t>-6,248</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CA" sz="1000" b="0" i="0" u="none" strike="noStrike" dirty="0">
                          <a:solidFill>
                            <a:srgbClr val="000000"/>
                          </a:solidFill>
                          <a:effectLst/>
                          <a:latin typeface="Arial"/>
                        </a:rPr>
                        <a:t>-6,271</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6" name="TextBox 5"/>
          <p:cNvSpPr txBox="1"/>
          <p:nvPr/>
        </p:nvSpPr>
        <p:spPr>
          <a:xfrm>
            <a:off x="251520" y="5939988"/>
            <a:ext cx="8604448" cy="230832"/>
          </a:xfrm>
          <a:prstGeom prst="rect">
            <a:avLst/>
          </a:prstGeom>
          <a:noFill/>
        </p:spPr>
        <p:txBody>
          <a:bodyPr wrap="square" rtlCol="0">
            <a:spAutoFit/>
          </a:bodyPr>
          <a:lstStyle/>
          <a:p>
            <a:r>
              <a:rPr lang="en-CA" sz="900" b="1" dirty="0" smtClean="0">
                <a:latin typeface="Arial" panose="020B0604020202020204" pitchFamily="34" charset="0"/>
                <a:cs typeface="Arial" panose="020B0604020202020204" pitchFamily="34" charset="0"/>
              </a:rPr>
              <a:t>Note: </a:t>
            </a:r>
            <a:r>
              <a:rPr lang="en-CA" sz="900" dirty="0" smtClean="0">
                <a:latin typeface="Arial" panose="020B0604020202020204" pitchFamily="34" charset="0"/>
                <a:cs typeface="Arial" panose="020B0604020202020204" pitchFamily="34" charset="0"/>
              </a:rPr>
              <a:t>For illustrative purposes, the estimates above for a 5 MW load assume a 65% load factor. </a:t>
            </a:r>
          </a:p>
        </p:txBody>
      </p:sp>
    </p:spTree>
    <p:extLst>
      <p:ext uri="{BB962C8B-B14F-4D97-AF65-F5344CB8AC3E}">
        <p14:creationId xmlns:p14="http://schemas.microsoft.com/office/powerpoint/2010/main" val="27926899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a:latin typeface="Arial" pitchFamily="34" charset="0"/>
                <a:cs typeface="Arial" pitchFamily="34" charset="0"/>
              </a:rPr>
              <a:t>Electricity Support Programs to Help the Most Vulnerable</a:t>
            </a:r>
            <a:endParaRPr lang="en-CA" b="0" dirty="0"/>
          </a:p>
        </p:txBody>
      </p:sp>
    </p:spTree>
    <p:extLst>
      <p:ext uri="{BB962C8B-B14F-4D97-AF65-F5344CB8AC3E}">
        <p14:creationId xmlns:p14="http://schemas.microsoft.com/office/powerpoint/2010/main" val="37600736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585" y="404664"/>
            <a:ext cx="8363272" cy="527720"/>
          </a:xfrm>
        </p:spPr>
        <p:txBody>
          <a:bodyPr>
            <a:noAutofit/>
          </a:bodyPr>
          <a:lstStyle/>
          <a:p>
            <a:r>
              <a:rPr lang="en-US" sz="2400" b="0" dirty="0" smtClean="0">
                <a:latin typeface="Arial" panose="020B0604020202020204" pitchFamily="34" charset="0"/>
                <a:cs typeface="Arial" panose="020B0604020202020204" pitchFamily="34" charset="0"/>
              </a:rPr>
              <a:t>Delivery Charge Relief –</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Background</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158206"/>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277179" y="1038806"/>
            <a:ext cx="5400600" cy="5289481"/>
          </a:xfrm>
        </p:spPr>
        <p:txBody>
          <a:bodyPr>
            <a:noAutofit/>
          </a:bodyPr>
          <a:lstStyle/>
          <a:p>
            <a:pPr>
              <a:spcBef>
                <a:spcPts val="600"/>
              </a:spcBef>
              <a:spcAft>
                <a:spcPts val="600"/>
              </a:spcAft>
            </a:pPr>
            <a:r>
              <a:rPr lang="en-CA" sz="1100" dirty="0">
                <a:latin typeface="Arial" panose="020B0604020202020204" pitchFamily="34" charset="0"/>
                <a:cs typeface="Arial" panose="020B0604020202020204" pitchFamily="34" charset="0"/>
              </a:rPr>
              <a:t>The </a:t>
            </a:r>
            <a:r>
              <a:rPr lang="en-CA" sz="1100" b="1" dirty="0" smtClean="0">
                <a:latin typeface="Arial" panose="020B0604020202020204" pitchFamily="34" charset="0"/>
                <a:cs typeface="Arial" panose="020B0604020202020204" pitchFamily="34" charset="0"/>
              </a:rPr>
              <a:t>Delivery </a:t>
            </a:r>
            <a:r>
              <a:rPr lang="en-CA" sz="1100" dirty="0">
                <a:latin typeface="Arial" panose="020B0604020202020204" pitchFamily="34" charset="0"/>
                <a:cs typeface="Arial" panose="020B0604020202020204" pitchFamily="34" charset="0"/>
              </a:rPr>
              <a:t>line on a typical consumer bill accounts for roughly 25-35% of the total bill before taxes.  </a:t>
            </a:r>
          </a:p>
          <a:p>
            <a:pPr>
              <a:spcBef>
                <a:spcPts val="600"/>
              </a:spcBef>
              <a:spcAft>
                <a:spcPts val="600"/>
              </a:spcAft>
            </a:pPr>
            <a:r>
              <a:rPr lang="en-CA" sz="1100" dirty="0">
                <a:latin typeface="Arial" panose="020B0604020202020204" pitchFamily="34" charset="0"/>
                <a:cs typeface="Arial" panose="020B0604020202020204" pitchFamily="34" charset="0"/>
              </a:rPr>
              <a:t>Delivery covers the costs of getting electricity from generating stations across the province to homes and businesses and combines three cost components of the electricity sector into one line item charge: </a:t>
            </a:r>
          </a:p>
          <a:p>
            <a:pPr lvl="1">
              <a:spcBef>
                <a:spcPts val="600"/>
              </a:spcBef>
              <a:spcAft>
                <a:spcPts val="600"/>
              </a:spcAft>
              <a:buFont typeface="Arial" panose="020B0604020202020204" pitchFamily="34" charset="0"/>
              <a:buChar char="−"/>
            </a:pPr>
            <a:r>
              <a:rPr lang="en-CA" sz="1050" b="1" dirty="0">
                <a:latin typeface="Arial" panose="020B0604020202020204" pitchFamily="34" charset="0"/>
                <a:cs typeface="Arial" panose="020B0604020202020204" pitchFamily="34" charset="0"/>
              </a:rPr>
              <a:t>Transmission: </a:t>
            </a:r>
            <a:r>
              <a:rPr lang="en-CA" sz="1050" dirty="0">
                <a:latin typeface="Arial" panose="020B0604020202020204" pitchFamily="34" charset="0"/>
                <a:cs typeface="Arial" panose="020B0604020202020204" pitchFamily="34" charset="0"/>
              </a:rPr>
              <a:t>The costs of moving electricity across high voltage lines from generating stations to the distribution system. This cost is recovered through a variable charge that is approved by the OEB. </a:t>
            </a:r>
          </a:p>
          <a:p>
            <a:pPr lvl="1">
              <a:spcBef>
                <a:spcPts val="600"/>
              </a:spcBef>
              <a:spcAft>
                <a:spcPts val="600"/>
              </a:spcAft>
              <a:buFont typeface="Arial" panose="020B0604020202020204" pitchFamily="34" charset="0"/>
              <a:buChar char="−"/>
            </a:pPr>
            <a:r>
              <a:rPr lang="en-CA" sz="1050" b="1" dirty="0">
                <a:latin typeface="Arial" panose="020B0604020202020204" pitchFamily="34" charset="0"/>
                <a:cs typeface="Arial" panose="020B0604020202020204" pitchFamily="34" charset="0"/>
              </a:rPr>
              <a:t>Distribution: </a:t>
            </a:r>
            <a:r>
              <a:rPr lang="en-CA" sz="1050" dirty="0">
                <a:latin typeface="Arial" panose="020B0604020202020204" pitchFamily="34" charset="0"/>
                <a:cs typeface="Arial" panose="020B0604020202020204" pitchFamily="34" charset="0"/>
              </a:rPr>
              <a:t>The costs of moving electricity from the transmission system to homes and businesses. Depending on the LDC, distribution costs makes up about 60% to 80% of the Delivery line.</a:t>
            </a:r>
          </a:p>
          <a:p>
            <a:pPr lvl="2">
              <a:spcBef>
                <a:spcPts val="600"/>
              </a:spcBef>
              <a:spcAft>
                <a:spcPts val="600"/>
              </a:spcAft>
              <a:buFont typeface="Courier New" panose="02070309020205020404" pitchFamily="49" charset="0"/>
              <a:buChar char="o"/>
            </a:pPr>
            <a:r>
              <a:rPr lang="en-CA" sz="1000" dirty="0">
                <a:latin typeface="Arial" panose="020B0604020202020204" pitchFamily="34" charset="0"/>
                <a:cs typeface="Arial" panose="020B0604020202020204" pitchFamily="34" charset="0"/>
              </a:rPr>
              <a:t>This cost is currently recovered through both a variable charge and fixed charge, approved by the OEB. Distribution rates are moving to a fully-fixed charge over next 5 years.  </a:t>
            </a:r>
          </a:p>
          <a:p>
            <a:pPr lvl="1">
              <a:spcBef>
                <a:spcPts val="600"/>
              </a:spcBef>
              <a:spcAft>
                <a:spcPts val="600"/>
              </a:spcAft>
              <a:buFont typeface="Arial" panose="020B0604020202020204" pitchFamily="34" charset="0"/>
              <a:buChar char="−"/>
            </a:pPr>
            <a:r>
              <a:rPr lang="en-CA" sz="1050" b="1" dirty="0">
                <a:latin typeface="Arial" panose="020B0604020202020204" pitchFamily="34" charset="0"/>
                <a:cs typeface="Arial" panose="020B0604020202020204" pitchFamily="34" charset="0"/>
              </a:rPr>
              <a:t>Line Loss:</a:t>
            </a:r>
            <a:r>
              <a:rPr lang="en-CA" sz="1050" dirty="0">
                <a:latin typeface="Arial" panose="020B0604020202020204" pitchFamily="34" charset="0"/>
                <a:cs typeface="Arial" panose="020B0604020202020204" pitchFamily="34" charset="0"/>
              </a:rPr>
              <a:t> The costs to recover electricity that is lost as </a:t>
            </a:r>
            <a:r>
              <a:rPr lang="en-CA" sz="1050" dirty="0" smtClean="0">
                <a:latin typeface="Arial" panose="020B0604020202020204" pitchFamily="34" charset="0"/>
                <a:cs typeface="Arial" panose="020B0604020202020204" pitchFamily="34" charset="0"/>
              </a:rPr>
              <a:t>heat </a:t>
            </a:r>
            <a:r>
              <a:rPr lang="en-CA" sz="1050" dirty="0">
                <a:latin typeface="Arial" panose="020B0604020202020204" pitchFamily="34" charset="0"/>
                <a:cs typeface="Arial" panose="020B0604020202020204" pitchFamily="34" charset="0"/>
              </a:rPr>
              <a:t>when its delivered over a power </a:t>
            </a:r>
            <a:r>
              <a:rPr lang="en-CA" sz="1050" dirty="0" smtClean="0">
                <a:latin typeface="Arial" panose="020B0604020202020204" pitchFamily="34" charset="0"/>
                <a:cs typeface="Arial" panose="020B0604020202020204" pitchFamily="34" charset="0"/>
              </a:rPr>
              <a:t>line, as well as power theft. Each </a:t>
            </a:r>
            <a:r>
              <a:rPr lang="en-CA" sz="1050" dirty="0">
                <a:latin typeface="Arial" panose="020B0604020202020204" pitchFamily="34" charset="0"/>
                <a:cs typeface="Arial" panose="020B0604020202020204" pitchFamily="34" charset="0"/>
              </a:rPr>
              <a:t>LDC is assigned by the OEB a specific line-loss adjustment factor to reflect their loses particular to their assets.  This factor </a:t>
            </a:r>
            <a:r>
              <a:rPr lang="en-CA" sz="1050" dirty="0" smtClean="0">
                <a:latin typeface="Arial" panose="020B0604020202020204" pitchFamily="34" charset="0"/>
                <a:cs typeface="Arial" panose="020B0604020202020204" pitchFamily="34" charset="0"/>
              </a:rPr>
              <a:t>is multiplied </a:t>
            </a:r>
            <a:r>
              <a:rPr lang="en-CA" sz="1050" dirty="0">
                <a:latin typeface="Arial" panose="020B0604020202020204" pitchFamily="34" charset="0"/>
                <a:cs typeface="Arial" panose="020B0604020202020204" pitchFamily="34" charset="0"/>
              </a:rPr>
              <a:t>against the monthly electricity cost to determine the monthly cost.</a:t>
            </a:r>
          </a:p>
          <a:p>
            <a:pPr>
              <a:spcBef>
                <a:spcPts val="600"/>
              </a:spcBef>
              <a:spcAft>
                <a:spcPts val="600"/>
              </a:spcAft>
            </a:pPr>
            <a:r>
              <a:rPr lang="en-US" sz="1100" dirty="0" smtClean="0">
                <a:latin typeface="Arial" panose="020B0604020202020204" pitchFamily="34" charset="0"/>
                <a:cs typeface="Arial" panose="020B0604020202020204" pitchFamily="34" charset="0"/>
              </a:rPr>
              <a:t>To help mitigate delivery costs, the Province has expanded the Rural or Remote Protection Program (RRRP) to further reduce distribution costs for rural customers across the province.</a:t>
            </a:r>
          </a:p>
          <a:p>
            <a:pPr lvl="1">
              <a:spcBef>
                <a:spcPts val="600"/>
              </a:spcBef>
              <a:spcAft>
                <a:spcPts val="600"/>
              </a:spcAft>
              <a:buFont typeface="Verdana" panose="020B0604030504040204" pitchFamily="34" charset="0"/>
              <a:buChar char="−"/>
            </a:pPr>
            <a:r>
              <a:rPr lang="en-US" sz="1050" dirty="0" smtClean="0">
                <a:latin typeface="Arial" panose="020B0604020202020204" pitchFamily="34" charset="0"/>
                <a:cs typeface="Arial" panose="020B0604020202020204" pitchFamily="34" charset="0"/>
              </a:rPr>
              <a:t>Starting on January 1 2017, 330,000 Hydro One low density (R2 class) customers will receive $60.50 per month in RRRP to bring their total Delivery line costs to roughly $81 for 1,000 kWh/month (2016 rates).</a:t>
            </a:r>
          </a:p>
        </p:txBody>
      </p:sp>
      <p:grpSp>
        <p:nvGrpSpPr>
          <p:cNvPr id="8" name="Group 7"/>
          <p:cNvGrpSpPr/>
          <p:nvPr/>
        </p:nvGrpSpPr>
        <p:grpSpPr>
          <a:xfrm>
            <a:off x="5868144" y="1123256"/>
            <a:ext cx="3013993" cy="2737792"/>
            <a:chOff x="6660232" y="1772816"/>
            <a:chExt cx="2448272" cy="2969152"/>
          </a:xfrm>
        </p:grpSpPr>
        <p:pic>
          <p:nvPicPr>
            <p:cNvPr id="7" name="Picture 2" descr="C:\Users\PiperMa\Desktop\moved\hydro-bill-mockup\bill-mock-up-v5-nov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1772816"/>
              <a:ext cx="2448272" cy="2969152"/>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6660232" y="3429000"/>
              <a:ext cx="576064" cy="235840"/>
            </a:xfrm>
            <a:prstGeom prst="ellipse">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pSp>
      <p:graphicFrame>
        <p:nvGraphicFramePr>
          <p:cNvPr id="10" name="Chart 9"/>
          <p:cNvGraphicFramePr>
            <a:graphicFrameLocks/>
          </p:cNvGraphicFramePr>
          <p:nvPr>
            <p:extLst/>
          </p:nvPr>
        </p:nvGraphicFramePr>
        <p:xfrm>
          <a:off x="5580112" y="4221376"/>
          <a:ext cx="3672408" cy="2288409"/>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5929807" y="3966518"/>
            <a:ext cx="3024336" cy="338554"/>
          </a:xfrm>
          <a:prstGeom prst="rect">
            <a:avLst/>
          </a:prstGeom>
          <a:noFill/>
        </p:spPr>
        <p:txBody>
          <a:bodyPr wrap="square" rtlCol="0">
            <a:spAutoFit/>
          </a:bodyPr>
          <a:lstStyle/>
          <a:p>
            <a:r>
              <a:rPr lang="en-US" sz="800" b="1" dirty="0">
                <a:solidFill>
                  <a:prstClr val="black"/>
                </a:solidFill>
              </a:rPr>
              <a:t>Cost breakdown </a:t>
            </a:r>
            <a:r>
              <a:rPr lang="en-US" sz="800" b="1" dirty="0" smtClean="0">
                <a:solidFill>
                  <a:prstClr val="black"/>
                </a:solidFill>
              </a:rPr>
              <a:t>of Delivery Line for an Average </a:t>
            </a:r>
            <a:r>
              <a:rPr lang="en-US" sz="800" b="1" dirty="0">
                <a:solidFill>
                  <a:prstClr val="black"/>
                </a:solidFill>
              </a:rPr>
              <a:t>Residential </a:t>
            </a:r>
            <a:r>
              <a:rPr lang="en-US" sz="800" b="1" dirty="0" smtClean="0">
                <a:solidFill>
                  <a:prstClr val="black"/>
                </a:solidFill>
              </a:rPr>
              <a:t>Bill*</a:t>
            </a:r>
            <a:endParaRPr lang="en-CA" sz="1400" b="1" dirty="0">
              <a:solidFill>
                <a:prstClr val="black"/>
              </a:solidFill>
            </a:endParaRPr>
          </a:p>
        </p:txBody>
      </p:sp>
      <p:sp>
        <p:nvSpPr>
          <p:cNvPr id="12" name="TextBox 11"/>
          <p:cNvSpPr txBox="1"/>
          <p:nvPr/>
        </p:nvSpPr>
        <p:spPr>
          <a:xfrm>
            <a:off x="6631057" y="6293276"/>
            <a:ext cx="2209800" cy="215444"/>
          </a:xfrm>
          <a:prstGeom prst="rect">
            <a:avLst/>
          </a:prstGeom>
          <a:noFill/>
        </p:spPr>
        <p:txBody>
          <a:bodyPr wrap="square" rtlCol="0">
            <a:spAutoFit/>
          </a:bodyPr>
          <a:lstStyle/>
          <a:p>
            <a:r>
              <a:rPr lang="en-CA" sz="800" dirty="0" smtClean="0">
                <a:solidFill>
                  <a:prstClr val="black"/>
                </a:solidFill>
              </a:rPr>
              <a:t>* Toronto Hydro Bill @ 750Kwhs</a:t>
            </a:r>
            <a:endParaRPr lang="en-CA" sz="800" dirty="0">
              <a:solidFill>
                <a:prstClr val="black"/>
              </a:solidFill>
            </a:endParaRPr>
          </a:p>
        </p:txBody>
      </p:sp>
      <p:cxnSp>
        <p:nvCxnSpPr>
          <p:cNvPr id="14" name="Elbow Connector 13"/>
          <p:cNvCxnSpPr>
            <a:endCxn id="11" idx="1"/>
          </p:cNvCxnSpPr>
          <p:nvPr/>
        </p:nvCxnSpPr>
        <p:spPr>
          <a:xfrm rot="5400000">
            <a:off x="5241470" y="3447456"/>
            <a:ext cx="1376676" cy="2"/>
          </a:xfrm>
          <a:prstGeom prst="bentConnector4">
            <a:avLst>
              <a:gd name="adj1" fmla="val -1636"/>
              <a:gd name="adj2" fmla="val 1143010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588884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smtClean="0">
                <a:latin typeface="Arial" panose="020B0604020202020204" pitchFamily="34" charset="0"/>
                <a:cs typeface="Arial" panose="020B0604020202020204" pitchFamily="34" charset="0"/>
              </a:rPr>
              <a:t>Largest LDCs by Customer Base</a:t>
            </a:r>
            <a:endParaRPr lang="en-CA" sz="2400" b="0" dirty="0">
              <a:latin typeface="Arial" panose="020B0604020202020204" pitchFamily="34" charset="0"/>
              <a:cs typeface="Arial" panose="020B060402020202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5754163"/>
              </p:ext>
            </p:extLst>
          </p:nvPr>
        </p:nvGraphicFramePr>
        <p:xfrm>
          <a:off x="457200" y="1219200"/>
          <a:ext cx="82804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971600" y="5877272"/>
            <a:ext cx="5112568" cy="461665"/>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 </a:t>
            </a:r>
            <a:r>
              <a:rPr lang="en-CA" sz="800" dirty="0" smtClean="0">
                <a:latin typeface="Arial" panose="020B0604020202020204" pitchFamily="34" charset="0"/>
                <a:cs typeface="Arial" panose="020B0604020202020204" pitchFamily="34" charset="0"/>
              </a:rPr>
              <a:t>Represents all customer classes</a:t>
            </a:r>
          </a:p>
          <a:p>
            <a:r>
              <a:rPr lang="en-CA" sz="800" dirty="0" smtClean="0">
                <a:latin typeface="Arial" panose="020B0604020202020204" pitchFamily="34" charset="0"/>
                <a:cs typeface="Arial" panose="020B0604020202020204" pitchFamily="34" charset="0"/>
              </a:rPr>
              <a:t>Source: OEB Yearbook 2015</a:t>
            </a:r>
          </a:p>
          <a:p>
            <a:r>
              <a:rPr lang="en-CA" sz="800" dirty="0" smtClean="0">
                <a:latin typeface="Arial" panose="020B0604020202020204" pitchFamily="34" charset="0"/>
                <a:cs typeface="Arial" panose="020B0604020202020204" pitchFamily="34" charset="0"/>
              </a:rPr>
              <a:t>*Recently approved merger of </a:t>
            </a:r>
            <a:r>
              <a:rPr lang="en-CA" sz="800" dirty="0" err="1" smtClean="0">
                <a:latin typeface="Arial" panose="020B0604020202020204" pitchFamily="34" charset="0"/>
                <a:cs typeface="Arial" panose="020B0604020202020204" pitchFamily="34" charset="0"/>
              </a:rPr>
              <a:t>Powerstream</a:t>
            </a:r>
            <a:r>
              <a:rPr lang="en-CA" sz="800" dirty="0" smtClean="0">
                <a:latin typeface="Arial" panose="020B0604020202020204" pitchFamily="34" charset="0"/>
                <a:cs typeface="Arial" panose="020B0604020202020204" pitchFamily="34" charset="0"/>
              </a:rPr>
              <a:t>, </a:t>
            </a:r>
            <a:r>
              <a:rPr lang="en-CA" sz="800" dirty="0" err="1" smtClean="0">
                <a:latin typeface="Arial" panose="020B0604020202020204" pitchFamily="34" charset="0"/>
                <a:cs typeface="Arial" panose="020B0604020202020204" pitchFamily="34" charset="0"/>
              </a:rPr>
              <a:t>Enersource</a:t>
            </a:r>
            <a:r>
              <a:rPr lang="en-CA" sz="800" dirty="0" smtClean="0">
                <a:latin typeface="Arial" panose="020B0604020202020204" pitchFamily="34" charset="0"/>
                <a:cs typeface="Arial" panose="020B0604020202020204" pitchFamily="34" charset="0"/>
              </a:rPr>
              <a:t>, Horizon, and Hydro One Brampton</a:t>
            </a:r>
            <a:endParaRPr lang="en-CA"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43211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rmAutofit/>
          </a:bodyPr>
          <a:lstStyle/>
          <a:p>
            <a:r>
              <a:rPr lang="en-US" sz="2400" b="0" dirty="0" smtClean="0">
                <a:latin typeface="Arial" panose="020B0604020202020204" pitchFamily="34" charset="0"/>
                <a:cs typeface="Arial" panose="020B0604020202020204" pitchFamily="34" charset="0"/>
              </a:rPr>
              <a:t>RRRP Enhancement Options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117375"/>
            <a:ext cx="8363272" cy="5090120"/>
          </a:xfrm>
        </p:spPr>
        <p:txBody>
          <a:bodyPr>
            <a:noAutofit/>
          </a:bodyPr>
          <a:lstStyle/>
          <a:p>
            <a:pPr>
              <a:spcBef>
                <a:spcPts val="600"/>
              </a:spcBef>
              <a:spcAft>
                <a:spcPts val="600"/>
              </a:spcAft>
            </a:pPr>
            <a:r>
              <a:rPr lang="en-US" sz="1400" dirty="0" smtClean="0">
                <a:latin typeface="Arial" panose="020B0604020202020204" pitchFamily="34" charset="0"/>
                <a:cs typeface="Arial" panose="020B0604020202020204" pitchFamily="34" charset="0"/>
              </a:rPr>
              <a:t>There are a number of options for changing the eligibility criteria and structure of the RRRP program to enhance its benefits, including:</a:t>
            </a:r>
          </a:p>
          <a:p>
            <a:pPr lvl="1">
              <a:spcBef>
                <a:spcPts val="600"/>
              </a:spcBef>
              <a:spcAft>
                <a:spcPts val="600"/>
              </a:spcAft>
              <a:buFont typeface="Arial" pitchFamily="34" charset="0"/>
              <a:buChar char="−"/>
            </a:pPr>
            <a:r>
              <a:rPr lang="en-US" sz="1200" dirty="0">
                <a:latin typeface="Arial" panose="020B0604020202020204" pitchFamily="34" charset="0"/>
                <a:cs typeface="Arial" panose="020B0604020202020204" pitchFamily="34" charset="0"/>
              </a:rPr>
              <a:t>Accelerate the move to fixed rates for high-volume R2 and R1 </a:t>
            </a:r>
            <a:r>
              <a:rPr lang="en-US" sz="1200" dirty="0" smtClean="0">
                <a:latin typeface="Arial" panose="020B0604020202020204" pitchFamily="34" charset="0"/>
                <a:cs typeface="Arial" panose="020B0604020202020204" pitchFamily="34" charset="0"/>
              </a:rPr>
              <a:t>customers.</a:t>
            </a:r>
            <a:endParaRPr lang="en-US" sz="1200" dirty="0">
              <a:latin typeface="Arial" panose="020B0604020202020204" pitchFamily="34" charset="0"/>
              <a:cs typeface="Arial" panose="020B0604020202020204" pitchFamily="34" charset="0"/>
            </a:endParaRPr>
          </a:p>
          <a:p>
            <a:pPr lvl="2">
              <a:spcBef>
                <a:spcPts val="600"/>
              </a:spcBef>
              <a:spcAft>
                <a:spcPts val="600"/>
              </a:spcAft>
              <a:buFont typeface="Courier New" panose="02070309020205020404" pitchFamily="49" charset="0"/>
              <a:buChar char="o"/>
            </a:pPr>
            <a:r>
              <a:rPr lang="en-US" sz="1100" dirty="0">
                <a:latin typeface="Arial" panose="020B0604020202020204" pitchFamily="34" charset="0"/>
                <a:cs typeface="Arial" panose="020B0604020202020204" pitchFamily="34" charset="0"/>
              </a:rPr>
              <a:t>Would immediately transition relatively high-volume R2 and R1 consumers to fixed rates to provide an immediate </a:t>
            </a:r>
            <a:r>
              <a:rPr lang="en-US" sz="1100" dirty="0" smtClean="0">
                <a:latin typeface="Arial" panose="020B0604020202020204" pitchFamily="34" charset="0"/>
                <a:cs typeface="Arial" panose="020B0604020202020204" pitchFamily="34" charset="0"/>
              </a:rPr>
              <a:t>benefit; and</a:t>
            </a:r>
            <a:endParaRPr lang="en-US" sz="1100" dirty="0">
              <a:latin typeface="Arial" panose="020B0604020202020204" pitchFamily="34" charset="0"/>
              <a:cs typeface="Arial" panose="020B0604020202020204" pitchFamily="34" charset="0"/>
            </a:endParaRPr>
          </a:p>
          <a:p>
            <a:pPr lvl="2">
              <a:spcBef>
                <a:spcPts val="600"/>
              </a:spcBef>
              <a:spcAft>
                <a:spcPts val="600"/>
              </a:spcAft>
              <a:buFont typeface="Courier New" panose="02070309020205020404" pitchFamily="49" charset="0"/>
              <a:buChar char="o"/>
            </a:pPr>
            <a:r>
              <a:rPr lang="en-US" sz="1100" dirty="0">
                <a:latin typeface="Arial" panose="020B0604020202020204" pitchFamily="34" charset="0"/>
                <a:cs typeface="Arial" panose="020B0604020202020204" pitchFamily="34" charset="0"/>
              </a:rPr>
              <a:t>Relatively lower-volume consumers would transition to fixed rates over the OEB-mandates </a:t>
            </a:r>
            <a:r>
              <a:rPr lang="en-US" sz="1100" dirty="0" smtClean="0">
                <a:latin typeface="Arial" panose="020B0604020202020204" pitchFamily="34" charset="0"/>
                <a:cs typeface="Arial" panose="020B0604020202020204" pitchFamily="34" charset="0"/>
              </a:rPr>
              <a:t>period.</a:t>
            </a:r>
            <a:endParaRPr lang="en-US" sz="1100" dirty="0">
              <a:latin typeface="Arial" panose="020B0604020202020204" pitchFamily="34" charset="0"/>
              <a:cs typeface="Arial" panose="020B0604020202020204" pitchFamily="34" charset="0"/>
            </a:endParaRPr>
          </a:p>
          <a:p>
            <a:pPr lvl="1">
              <a:spcBef>
                <a:spcPts val="600"/>
              </a:spcBef>
              <a:spcAft>
                <a:spcPts val="600"/>
              </a:spcAft>
              <a:buFont typeface="Arial" pitchFamily="34" charset="0"/>
              <a:buChar char="−"/>
            </a:pPr>
            <a:r>
              <a:rPr lang="en-US" sz="1200" dirty="0">
                <a:latin typeface="Arial" panose="020B0604020202020204" pitchFamily="34" charset="0"/>
                <a:cs typeface="Arial" panose="020B0604020202020204" pitchFamily="34" charset="0"/>
              </a:rPr>
              <a:t>Use existing RRRP program with enhanced eligibility and benefits:</a:t>
            </a:r>
          </a:p>
          <a:p>
            <a:pPr lvl="2">
              <a:spcBef>
                <a:spcPts val="600"/>
              </a:spcBef>
              <a:spcAft>
                <a:spcPts val="600"/>
              </a:spcAft>
              <a:buFont typeface="Courier New" panose="02070309020205020404" pitchFamily="49" charset="0"/>
              <a:buChar char="o"/>
            </a:pPr>
            <a:r>
              <a:rPr lang="en-US" sz="1100" dirty="0" smtClean="0">
                <a:latin typeface="Arial" panose="020B0604020202020204" pitchFamily="34" charset="0"/>
                <a:cs typeface="Arial" panose="020B0604020202020204" pitchFamily="34" charset="0"/>
              </a:rPr>
              <a:t>Expand </a:t>
            </a:r>
            <a:r>
              <a:rPr lang="en-US" sz="1100" dirty="0">
                <a:latin typeface="Arial" panose="020B0604020202020204" pitchFamily="34" charset="0"/>
                <a:cs typeface="Arial" panose="020B0604020202020204" pitchFamily="34" charset="0"/>
              </a:rPr>
              <a:t>the program to include Hydro One R1 customers in addition to R2 </a:t>
            </a:r>
            <a:r>
              <a:rPr lang="en-US" sz="1100" dirty="0" smtClean="0">
                <a:latin typeface="Arial" panose="020B0604020202020204" pitchFamily="34" charset="0"/>
                <a:cs typeface="Arial" panose="020B0604020202020204" pitchFamily="34" charset="0"/>
              </a:rPr>
              <a:t>customers; and</a:t>
            </a:r>
            <a:endParaRPr lang="en-US" sz="1100" dirty="0">
              <a:latin typeface="Arial" panose="020B0604020202020204" pitchFamily="34" charset="0"/>
              <a:cs typeface="Arial" panose="020B0604020202020204" pitchFamily="34" charset="0"/>
            </a:endParaRPr>
          </a:p>
          <a:p>
            <a:pPr lvl="2">
              <a:spcBef>
                <a:spcPts val="600"/>
              </a:spcBef>
              <a:spcAft>
                <a:spcPts val="600"/>
              </a:spcAft>
              <a:buFont typeface="Courier New" panose="02070309020205020404" pitchFamily="49" charset="0"/>
              <a:buChar char="o"/>
            </a:pPr>
            <a:r>
              <a:rPr lang="en-US" sz="1100" dirty="0">
                <a:latin typeface="Arial" panose="020B0604020202020204" pitchFamily="34" charset="0"/>
                <a:cs typeface="Arial" panose="020B0604020202020204" pitchFamily="34" charset="0"/>
              </a:rPr>
              <a:t>Raise the benefit to bring both R2 and R1 distribution charges down to the level of Algoma </a:t>
            </a:r>
            <a:r>
              <a:rPr lang="en-US" sz="1100" dirty="0" smtClean="0">
                <a:latin typeface="Arial" panose="020B0604020202020204" pitchFamily="34" charset="0"/>
                <a:cs typeface="Arial" panose="020B0604020202020204" pitchFamily="34" charset="0"/>
              </a:rPr>
              <a:t>Power.</a:t>
            </a:r>
            <a:endParaRPr lang="en-US" sz="1100" dirty="0">
              <a:latin typeface="Arial" panose="020B0604020202020204" pitchFamily="34" charset="0"/>
              <a:cs typeface="Arial" panose="020B0604020202020204" pitchFamily="34" charset="0"/>
            </a:endParaRPr>
          </a:p>
          <a:p>
            <a:pPr lvl="1">
              <a:spcBef>
                <a:spcPts val="600"/>
              </a:spcBef>
              <a:spcAft>
                <a:spcPts val="600"/>
              </a:spcAft>
              <a:buFont typeface="Arial" pitchFamily="34" charset="0"/>
              <a:buChar char="−"/>
            </a:pPr>
            <a:r>
              <a:rPr lang="en-US" sz="1200" dirty="0">
                <a:latin typeface="Arial" panose="020B0604020202020204" pitchFamily="34" charset="0"/>
                <a:cs typeface="Arial" panose="020B0604020202020204" pitchFamily="34" charset="0"/>
              </a:rPr>
              <a:t>Turn the RRRP into a volumetric credit with enhanced eligibility and benefits:</a:t>
            </a:r>
          </a:p>
          <a:p>
            <a:pPr lvl="2">
              <a:spcBef>
                <a:spcPts val="600"/>
              </a:spcBef>
              <a:spcAft>
                <a:spcPts val="600"/>
              </a:spcAft>
              <a:buFont typeface="Courier New" panose="02070309020205020404" pitchFamily="49" charset="0"/>
              <a:buChar char="o"/>
            </a:pPr>
            <a:r>
              <a:rPr lang="en-US" sz="1100" dirty="0">
                <a:latin typeface="Arial" panose="020B0604020202020204" pitchFamily="34" charset="0"/>
                <a:cs typeface="Arial" panose="020B0604020202020204" pitchFamily="34" charset="0"/>
              </a:rPr>
              <a:t>Change the program eligibility and benefits as above (include R1 customers and bring R2 and R1 customers down to the level of Algoma Power</a:t>
            </a:r>
            <a:r>
              <a:rPr lang="en-US" sz="1100" dirty="0" smtClean="0">
                <a:latin typeface="Arial" panose="020B0604020202020204" pitchFamily="34" charset="0"/>
                <a:cs typeface="Arial" panose="020B0604020202020204" pitchFamily="34" charset="0"/>
              </a:rPr>
              <a:t>);</a:t>
            </a:r>
            <a:endParaRPr lang="en-US" sz="1100" dirty="0">
              <a:latin typeface="Arial" panose="020B0604020202020204" pitchFamily="34" charset="0"/>
              <a:cs typeface="Arial" panose="020B0604020202020204" pitchFamily="34" charset="0"/>
            </a:endParaRPr>
          </a:p>
          <a:p>
            <a:pPr lvl="2">
              <a:spcBef>
                <a:spcPts val="600"/>
              </a:spcBef>
              <a:spcAft>
                <a:spcPts val="600"/>
              </a:spcAft>
              <a:buFont typeface="Courier New" panose="02070309020205020404" pitchFamily="49" charset="0"/>
              <a:buChar char="o"/>
            </a:pPr>
            <a:r>
              <a:rPr lang="en-US" sz="1100" dirty="0">
                <a:latin typeface="Arial" panose="020B0604020202020204" pitchFamily="34" charset="0"/>
                <a:cs typeface="Arial" panose="020B0604020202020204" pitchFamily="34" charset="0"/>
              </a:rPr>
              <a:t>Create consumption “buckets” (e.g. e.g., &lt;750kWh, 750-1200kWh, &gt;1200kWh per month) and provide a larger RRRP credit for each bucket rather than a fixed credit regardless of </a:t>
            </a:r>
            <a:r>
              <a:rPr lang="en-US" sz="1100" dirty="0" smtClean="0">
                <a:latin typeface="Arial" panose="020B0604020202020204" pitchFamily="34" charset="0"/>
                <a:cs typeface="Arial" panose="020B0604020202020204" pitchFamily="34" charset="0"/>
              </a:rPr>
              <a:t>consumption; and</a:t>
            </a:r>
            <a:endParaRPr lang="en-US" sz="1100" dirty="0">
              <a:latin typeface="Arial" panose="020B0604020202020204" pitchFamily="34" charset="0"/>
              <a:cs typeface="Arial" panose="020B0604020202020204" pitchFamily="34" charset="0"/>
            </a:endParaRPr>
          </a:p>
          <a:p>
            <a:pPr lvl="3">
              <a:spcBef>
                <a:spcPts val="600"/>
              </a:spcBef>
              <a:spcAft>
                <a:spcPts val="600"/>
              </a:spcAft>
            </a:pPr>
            <a:r>
              <a:rPr lang="en-US" sz="1000" dirty="0" smtClean="0">
                <a:latin typeface="Arial" panose="020B0604020202020204" pitchFamily="34" charset="0"/>
                <a:cs typeface="Arial" panose="020B0604020202020204" pitchFamily="34" charset="0"/>
              </a:rPr>
              <a:t>A strictly volumetric credit would mean some R2 customers would receive a smaller benefit than the existing $60.50 a month. A revised program could ensure that all R2 customers will receive at least $60.50 a month, which would increase the program envelope.</a:t>
            </a:r>
          </a:p>
          <a:p>
            <a:pPr lvl="2">
              <a:spcBef>
                <a:spcPts val="600"/>
              </a:spcBef>
              <a:spcAft>
                <a:spcPts val="600"/>
              </a:spcAft>
              <a:buFont typeface="Courier New" panose="02070309020205020404" pitchFamily="49" charset="0"/>
              <a:buChar char="o"/>
            </a:pPr>
            <a:r>
              <a:rPr lang="en-US" sz="1100" dirty="0">
                <a:latin typeface="Arial" panose="020B0604020202020204" pitchFamily="34" charset="0"/>
                <a:cs typeface="Arial" panose="020B0604020202020204" pitchFamily="34" charset="0"/>
              </a:rPr>
              <a:t>Could be an interim step to turning the RRRP into a fully volumetric credit, which would avoids having different consumption bucket levels for each customer type.</a:t>
            </a:r>
          </a:p>
          <a:p>
            <a:pPr lvl="1">
              <a:spcBef>
                <a:spcPts val="600"/>
              </a:spcBef>
              <a:spcAft>
                <a:spcPts val="600"/>
              </a:spcAft>
            </a:pPr>
            <a:endParaRPr lang="en-US"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59301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smtClean="0">
                <a:latin typeface="Arial" panose="020B0604020202020204" pitchFamily="34" charset="0"/>
                <a:cs typeface="Arial" panose="020B0604020202020204" pitchFamily="34" charset="0"/>
              </a:rPr>
              <a:t>RRRP Option 2 – Hydro One Mid-Density (R1) Ratepayer Impacts</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24639888"/>
              </p:ext>
            </p:extLst>
          </p:nvPr>
        </p:nvGraphicFramePr>
        <p:xfrm>
          <a:off x="457200" y="1912795"/>
          <a:ext cx="8280400" cy="3930063"/>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156175" y="2209800"/>
            <a:ext cx="2318524" cy="2875383"/>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6" name="Rectangle 5"/>
          <p:cNvSpPr/>
          <p:nvPr/>
        </p:nvSpPr>
        <p:spPr>
          <a:xfrm>
            <a:off x="3733800" y="2743199"/>
            <a:ext cx="2241185" cy="2341985"/>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3" name="TextBox 12"/>
          <p:cNvSpPr txBox="1"/>
          <p:nvPr/>
        </p:nvSpPr>
        <p:spPr>
          <a:xfrm>
            <a:off x="3733800" y="2067809"/>
            <a:ext cx="2232250" cy="646331"/>
          </a:xfrm>
          <a:prstGeom prst="rect">
            <a:avLst/>
          </a:prstGeom>
          <a:solidFill>
            <a:schemeClr val="bg1"/>
          </a:solidFill>
        </p:spPr>
        <p:txBody>
          <a:bodyPr wrap="square" rtlCol="0">
            <a:spAutoFit/>
          </a:bodyPr>
          <a:lstStyle/>
          <a:p>
            <a:pPr algn="ctr"/>
            <a:r>
              <a:rPr lang="en-CA" sz="900" b="1" dirty="0">
                <a:latin typeface="Arial" panose="020B0604020202020204" pitchFamily="34" charset="0"/>
                <a:cs typeface="Arial" panose="020B0604020202020204" pitchFamily="34" charset="0"/>
              </a:rPr>
              <a:t>Total Bill* </a:t>
            </a:r>
          </a:p>
          <a:p>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$197.55</a:t>
            </a:r>
            <a:endParaRPr lang="en-CA" sz="900" dirty="0">
              <a:latin typeface="Arial" panose="020B0604020202020204" pitchFamily="34" charset="0"/>
              <a:cs typeface="Arial" panose="020B0604020202020204" pitchFamily="34" charset="0"/>
            </a:endParaRPr>
          </a:p>
          <a:p>
            <a:pPr algn="ctr"/>
            <a:r>
              <a:rPr lang="en-CA" sz="900" dirty="0">
                <a:latin typeface="Arial" panose="020B0604020202020204" pitchFamily="34" charset="0"/>
                <a:cs typeface="Arial" panose="020B0604020202020204" pitchFamily="34" charset="0"/>
              </a:rPr>
              <a:t>Post-Benefit: $</a:t>
            </a:r>
            <a:r>
              <a:rPr lang="en-CA" sz="900" dirty="0" smtClean="0">
                <a:latin typeface="Arial" panose="020B0604020202020204" pitchFamily="34" charset="0"/>
                <a:cs typeface="Arial" panose="020B0604020202020204" pitchFamily="34" charset="0"/>
              </a:rPr>
              <a:t>192.64</a:t>
            </a:r>
            <a:endParaRPr lang="en-CA" sz="900" dirty="0">
              <a:latin typeface="Arial" panose="020B0604020202020204" pitchFamily="34" charset="0"/>
              <a:cs typeface="Arial" panose="020B0604020202020204" pitchFamily="34" charset="0"/>
            </a:endParaRPr>
          </a:p>
          <a:p>
            <a:pPr algn="ctr"/>
            <a:r>
              <a:rPr lang="en-CA" sz="900" dirty="0" smtClean="0">
                <a:latin typeface="Arial" panose="020B0604020202020204" pitchFamily="34" charset="0"/>
                <a:cs typeface="Arial" panose="020B0604020202020204" pitchFamily="34" charset="0"/>
              </a:rPr>
              <a:t>Benefit Amount: $4.91</a:t>
            </a:r>
            <a:endParaRPr lang="en-CA" sz="900" dirty="0">
              <a:latin typeface="Arial" panose="020B0604020202020204" pitchFamily="34" charset="0"/>
              <a:cs typeface="Arial" panose="020B0604020202020204" pitchFamily="34" charset="0"/>
            </a:endParaRPr>
          </a:p>
        </p:txBody>
      </p:sp>
      <p:sp>
        <p:nvSpPr>
          <p:cNvPr id="16" name="TextBox 15"/>
          <p:cNvSpPr txBox="1"/>
          <p:nvPr/>
        </p:nvSpPr>
        <p:spPr>
          <a:xfrm>
            <a:off x="6169041" y="1563469"/>
            <a:ext cx="2318523" cy="646331"/>
          </a:xfrm>
          <a:prstGeom prst="rect">
            <a:avLst/>
          </a:prstGeom>
          <a:solidFill>
            <a:schemeClr val="bg1"/>
          </a:solidFill>
        </p:spPr>
        <p:txBody>
          <a:bodyPr wrap="square" rtlCol="0">
            <a:spAutoFit/>
          </a:bodyPr>
          <a:lstStyle/>
          <a:p>
            <a:pPr algn="ctr"/>
            <a:r>
              <a:rPr lang="en-CA" sz="900" b="1" dirty="0">
                <a:latin typeface="Arial" panose="020B0604020202020204" pitchFamily="34" charset="0"/>
                <a:cs typeface="Arial" panose="020B0604020202020204" pitchFamily="34" charset="0"/>
              </a:rPr>
              <a:t>Total Bill* </a:t>
            </a:r>
          </a:p>
          <a:p>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$440.42</a:t>
            </a:r>
            <a:endParaRPr lang="en-CA" sz="900" dirty="0">
              <a:latin typeface="Arial" panose="020B0604020202020204" pitchFamily="34" charset="0"/>
              <a:cs typeface="Arial" panose="020B0604020202020204" pitchFamily="34" charset="0"/>
            </a:endParaRPr>
          </a:p>
          <a:p>
            <a:pPr algn="ctr"/>
            <a:r>
              <a:rPr lang="en-CA" sz="900" dirty="0">
                <a:latin typeface="Arial" panose="020B0604020202020204" pitchFamily="34" charset="0"/>
                <a:cs typeface="Arial" panose="020B0604020202020204" pitchFamily="34" charset="0"/>
              </a:rPr>
              <a:t>Post-Benefit: </a:t>
            </a:r>
            <a:r>
              <a:rPr lang="en-CA" sz="900" dirty="0" smtClean="0">
                <a:latin typeface="Arial" panose="020B0604020202020204" pitchFamily="34" charset="0"/>
                <a:cs typeface="Arial" panose="020B0604020202020204" pitchFamily="34" charset="0"/>
              </a:rPr>
              <a:t>$435.51</a:t>
            </a:r>
            <a:endParaRPr lang="en-CA" sz="900" dirty="0">
              <a:latin typeface="Arial" panose="020B0604020202020204" pitchFamily="34" charset="0"/>
              <a:cs typeface="Arial" panose="020B0604020202020204" pitchFamily="34" charset="0"/>
            </a:endParaRPr>
          </a:p>
          <a:p>
            <a:pPr algn="ctr"/>
            <a:r>
              <a:rPr lang="en-CA" sz="900" dirty="0" smtClean="0">
                <a:latin typeface="Arial" panose="020B0604020202020204" pitchFamily="34" charset="0"/>
                <a:cs typeface="Arial" panose="020B0604020202020204" pitchFamily="34" charset="0"/>
              </a:rPr>
              <a:t>Benefit Amount: $4.91</a:t>
            </a:r>
            <a:endParaRPr lang="en-CA" sz="900" u="sng" dirty="0">
              <a:latin typeface="Arial" panose="020B0604020202020204" pitchFamily="34" charset="0"/>
              <a:cs typeface="Arial" panose="020B0604020202020204" pitchFamily="34" charset="0"/>
            </a:endParaRPr>
          </a:p>
        </p:txBody>
      </p:sp>
      <p:sp>
        <p:nvSpPr>
          <p:cNvPr id="18" name="TextBox 17"/>
          <p:cNvSpPr txBox="1"/>
          <p:nvPr/>
        </p:nvSpPr>
        <p:spPr>
          <a:xfrm>
            <a:off x="4705910" y="6347199"/>
            <a:ext cx="2520280" cy="507831"/>
          </a:xfrm>
          <a:prstGeom prst="rect">
            <a:avLst/>
          </a:prstGeom>
          <a:noFill/>
        </p:spPr>
        <p:txBody>
          <a:bodyPr wrap="square" rtlCol="0">
            <a:spAutoFit/>
          </a:bodyPr>
          <a:lstStyle/>
          <a:p>
            <a:r>
              <a:rPr lang="en-CA" sz="900" i="1" dirty="0">
                <a:solidFill>
                  <a:prstClr val="black"/>
                </a:solidFill>
              </a:rPr>
              <a:t>* Includes Electricity, Delivery, and Regulatory Charges. Excludes HST and 8% rebate.</a:t>
            </a:r>
          </a:p>
        </p:txBody>
      </p:sp>
      <p:sp>
        <p:nvSpPr>
          <p:cNvPr id="11" name="Content Placeholder 2"/>
          <p:cNvSpPr txBox="1">
            <a:spLocks/>
          </p:cNvSpPr>
          <p:nvPr/>
        </p:nvSpPr>
        <p:spPr>
          <a:xfrm>
            <a:off x="445129" y="1159312"/>
            <a:ext cx="8280000" cy="669487"/>
          </a:xfrm>
          <a:prstGeom prst="rect">
            <a:avLst/>
          </a:prstGeom>
        </p:spPr>
        <p:txBody>
          <a:bodyPr vert="horz" lIns="91440" tIns="45720" rIns="91440" bIns="45720" rtlCol="0">
            <a:norm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solidFill>
                  <a:prstClr val="black"/>
                </a:solidFill>
                <a:latin typeface="Arial" panose="020B0604020202020204" pitchFamily="34" charset="0"/>
                <a:cs typeface="Arial" panose="020B0604020202020204" pitchFamily="34" charset="0"/>
              </a:rPr>
              <a:t>To equalize distribution cost to Algoma at 1000 kWh, R1 customers receive </a:t>
            </a:r>
            <a:r>
              <a:rPr lang="en-US" dirty="0" smtClean="0">
                <a:latin typeface="Arial" panose="020B0604020202020204" pitchFamily="34" charset="0"/>
                <a:cs typeface="Arial" panose="020B0604020202020204" pitchFamily="34" charset="0"/>
              </a:rPr>
              <a:t>$4.91 </a:t>
            </a:r>
            <a:r>
              <a:rPr lang="en-US" dirty="0" smtClean="0">
                <a:solidFill>
                  <a:prstClr val="black"/>
                </a:solidFill>
                <a:latin typeface="Arial" panose="020B0604020202020204" pitchFamily="34" charset="0"/>
                <a:cs typeface="Arial" panose="020B0604020202020204" pitchFamily="34" charset="0"/>
              </a:rPr>
              <a:t>per month.</a:t>
            </a:r>
            <a:endParaRPr lang="en-CA" dirty="0" smtClean="0">
              <a:solidFill>
                <a:prstClr val="black"/>
              </a:solidFill>
              <a:latin typeface="Arial" panose="020B0604020202020204" pitchFamily="34" charset="0"/>
              <a:cs typeface="Arial" panose="020B0604020202020204" pitchFamily="34" charset="0"/>
            </a:endParaRPr>
          </a:p>
          <a:p>
            <a:endParaRPr lang="en-CA" dirty="0">
              <a:solidFill>
                <a:prstClr val="black"/>
              </a:solidFill>
              <a:latin typeface="Arial" panose="020B0604020202020204" pitchFamily="34" charset="0"/>
              <a:cs typeface="Arial" panose="020B0604020202020204" pitchFamily="34" charset="0"/>
            </a:endParaRPr>
          </a:p>
        </p:txBody>
      </p:sp>
      <p:sp>
        <p:nvSpPr>
          <p:cNvPr id="10" name="Rectangle 9"/>
          <p:cNvSpPr/>
          <p:nvPr/>
        </p:nvSpPr>
        <p:spPr>
          <a:xfrm>
            <a:off x="1219200" y="3652595"/>
            <a:ext cx="2241185" cy="1432589"/>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2" name="TextBox 11"/>
          <p:cNvSpPr txBox="1"/>
          <p:nvPr/>
        </p:nvSpPr>
        <p:spPr>
          <a:xfrm>
            <a:off x="1219200" y="6347198"/>
            <a:ext cx="2971800" cy="230832"/>
          </a:xfrm>
          <a:prstGeom prst="rect">
            <a:avLst/>
          </a:prstGeom>
          <a:noFill/>
        </p:spPr>
        <p:txBody>
          <a:bodyPr wrap="square" rtlCol="0">
            <a:spAutoFit/>
          </a:bodyPr>
          <a:lstStyle/>
          <a:p>
            <a:r>
              <a:rPr lang="en-CA" sz="900" i="1" dirty="0" smtClean="0">
                <a:solidFill>
                  <a:prstClr val="black"/>
                </a:solidFill>
              </a:rPr>
              <a:t>Note: R1, R2 and Algoma rates are </a:t>
            </a:r>
            <a:r>
              <a:rPr lang="en-CA" sz="900" i="1" dirty="0" smtClean="0"/>
              <a:t>2017.</a:t>
            </a:r>
            <a:endParaRPr lang="en-CA" sz="900" i="1" strike="sngStrike" dirty="0"/>
          </a:p>
        </p:txBody>
      </p:sp>
    </p:spTree>
    <p:extLst>
      <p:ext uri="{BB962C8B-B14F-4D97-AF65-F5344CB8AC3E}">
        <p14:creationId xmlns:p14="http://schemas.microsoft.com/office/powerpoint/2010/main" val="27996029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78312"/>
          </a:xfrm>
        </p:spPr>
        <p:txBody>
          <a:bodyPr>
            <a:noAutofit/>
          </a:bodyPr>
          <a:lstStyle/>
          <a:p>
            <a:r>
              <a:rPr lang="en-CA" sz="2400" b="0" dirty="0" smtClean="0">
                <a:latin typeface="Arial" panose="020B0604020202020204" pitchFamily="34" charset="0"/>
                <a:cs typeface="Arial" panose="020B0604020202020204" pitchFamily="34" charset="0"/>
              </a:rPr>
              <a:t>RRRP Option 2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Hydro One Low-Density (R2) Ratepayer Impacts</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1355440"/>
              </p:ext>
            </p:extLst>
          </p:nvPr>
        </p:nvGraphicFramePr>
        <p:xfrm>
          <a:off x="683568" y="2015157"/>
          <a:ext cx="8054032" cy="367644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156175" y="2493337"/>
            <a:ext cx="2318524" cy="247818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6" name="Rectangle 5"/>
          <p:cNvSpPr/>
          <p:nvPr/>
        </p:nvSpPr>
        <p:spPr>
          <a:xfrm>
            <a:off x="3733800" y="2845561"/>
            <a:ext cx="2241185" cy="2125961"/>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3" name="TextBox 12"/>
          <p:cNvSpPr txBox="1"/>
          <p:nvPr/>
        </p:nvSpPr>
        <p:spPr>
          <a:xfrm>
            <a:off x="3733800" y="2170171"/>
            <a:ext cx="2232250" cy="646331"/>
          </a:xfrm>
          <a:prstGeom prst="rect">
            <a:avLst/>
          </a:prstGeom>
          <a:solidFill>
            <a:schemeClr val="bg1"/>
          </a:solidFill>
        </p:spPr>
        <p:txBody>
          <a:bodyPr wrap="square" rtlCol="0">
            <a:spAutoFit/>
          </a:bodyPr>
          <a:lstStyle/>
          <a:p>
            <a:pPr algn="ctr"/>
            <a:r>
              <a:rPr lang="en-CA" sz="900" b="1" dirty="0" smtClean="0">
                <a:solidFill>
                  <a:prstClr val="black"/>
                </a:solidFill>
                <a:latin typeface="Arial" panose="020B0604020202020204" pitchFamily="34" charset="0"/>
                <a:cs typeface="Arial" panose="020B0604020202020204" pitchFamily="34" charset="0"/>
              </a:rPr>
              <a:t>Total </a:t>
            </a:r>
            <a:r>
              <a:rPr lang="en-CA" sz="900" b="1" dirty="0">
                <a:solidFill>
                  <a:prstClr val="black"/>
                </a:solidFill>
                <a:latin typeface="Arial" panose="020B0604020202020204" pitchFamily="34" charset="0"/>
                <a:cs typeface="Arial" panose="020B0604020202020204" pitchFamily="34" charset="0"/>
              </a:rPr>
              <a:t>Bill* </a:t>
            </a:r>
          </a:p>
          <a:p>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$201.94</a:t>
            </a:r>
            <a:endParaRPr lang="en-CA" sz="900" dirty="0">
              <a:latin typeface="Arial" panose="020B0604020202020204" pitchFamily="34" charset="0"/>
              <a:cs typeface="Arial" panose="020B0604020202020204" pitchFamily="34" charset="0"/>
            </a:endParaRPr>
          </a:p>
          <a:p>
            <a:pPr algn="ctr"/>
            <a:r>
              <a:rPr lang="en-CA" sz="900" dirty="0">
                <a:latin typeface="Arial" panose="020B0604020202020204" pitchFamily="34" charset="0"/>
                <a:cs typeface="Arial" panose="020B0604020202020204" pitchFamily="34" charset="0"/>
              </a:rPr>
              <a:t>Post-Benefit: $</a:t>
            </a:r>
            <a:r>
              <a:rPr lang="en-CA" sz="900" dirty="0" smtClean="0">
                <a:latin typeface="Arial" panose="020B0604020202020204" pitchFamily="34" charset="0"/>
                <a:cs typeface="Arial" panose="020B0604020202020204" pitchFamily="34" charset="0"/>
              </a:rPr>
              <a:t>195.83</a:t>
            </a:r>
            <a:endParaRPr lang="en-CA" sz="900" dirty="0">
              <a:latin typeface="Arial" panose="020B0604020202020204" pitchFamily="34" charset="0"/>
              <a:cs typeface="Arial" panose="020B0604020202020204" pitchFamily="34" charset="0"/>
            </a:endParaRPr>
          </a:p>
          <a:p>
            <a:pPr algn="ctr"/>
            <a:r>
              <a:rPr lang="en-CA" sz="900" dirty="0" smtClean="0">
                <a:latin typeface="Arial" panose="020B0604020202020204" pitchFamily="34" charset="0"/>
                <a:cs typeface="Arial" panose="020B0604020202020204" pitchFamily="34" charset="0"/>
              </a:rPr>
              <a:t>Benefit Amount: $6.11</a:t>
            </a:r>
            <a:endParaRPr lang="en-CA" sz="900" dirty="0">
              <a:latin typeface="Arial" panose="020B0604020202020204" pitchFamily="34" charset="0"/>
              <a:cs typeface="Arial" panose="020B0604020202020204" pitchFamily="34" charset="0"/>
            </a:endParaRPr>
          </a:p>
        </p:txBody>
      </p:sp>
      <p:sp>
        <p:nvSpPr>
          <p:cNvPr id="16" name="TextBox 15"/>
          <p:cNvSpPr txBox="1"/>
          <p:nvPr/>
        </p:nvSpPr>
        <p:spPr>
          <a:xfrm>
            <a:off x="6324600" y="1832038"/>
            <a:ext cx="2318523" cy="646331"/>
          </a:xfrm>
          <a:prstGeom prst="rect">
            <a:avLst/>
          </a:prstGeom>
          <a:solidFill>
            <a:schemeClr val="bg1"/>
          </a:solidFill>
        </p:spPr>
        <p:txBody>
          <a:bodyPr wrap="square" rtlCol="0">
            <a:spAutoFit/>
          </a:bodyPr>
          <a:lstStyle/>
          <a:p>
            <a:pPr algn="ctr"/>
            <a:r>
              <a:rPr lang="en-CA" sz="900" b="1" dirty="0" smtClean="0">
                <a:solidFill>
                  <a:prstClr val="black"/>
                </a:solidFill>
                <a:latin typeface="Arial" panose="020B0604020202020204" pitchFamily="34" charset="0"/>
                <a:cs typeface="Arial" panose="020B0604020202020204" pitchFamily="34" charset="0"/>
              </a:rPr>
              <a:t>Total </a:t>
            </a:r>
            <a:r>
              <a:rPr lang="en-CA" sz="900" b="1" dirty="0">
                <a:solidFill>
                  <a:prstClr val="black"/>
                </a:solidFill>
                <a:latin typeface="Arial" panose="020B0604020202020204" pitchFamily="34" charset="0"/>
                <a:cs typeface="Arial" panose="020B0604020202020204" pitchFamily="34" charset="0"/>
              </a:rPr>
              <a:t>Bill* </a:t>
            </a:r>
          </a:p>
          <a:p>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471.51</a:t>
            </a:r>
            <a:endParaRPr lang="en-CA" sz="900" dirty="0">
              <a:latin typeface="Arial" panose="020B0604020202020204" pitchFamily="34" charset="0"/>
              <a:cs typeface="Arial" panose="020B0604020202020204" pitchFamily="34" charset="0"/>
            </a:endParaRPr>
          </a:p>
          <a:p>
            <a:pPr algn="ctr"/>
            <a:r>
              <a:rPr lang="en-CA" sz="900" dirty="0">
                <a:latin typeface="Arial" panose="020B0604020202020204" pitchFamily="34" charset="0"/>
                <a:cs typeface="Arial" panose="020B0604020202020204" pitchFamily="34" charset="0"/>
              </a:rPr>
              <a:t>Post-Benefit: </a:t>
            </a:r>
            <a:r>
              <a:rPr lang="en-CA" sz="900" dirty="0" smtClean="0">
                <a:latin typeface="Arial" panose="020B0604020202020204" pitchFamily="34" charset="0"/>
                <a:cs typeface="Arial" panose="020B0604020202020204" pitchFamily="34" charset="0"/>
              </a:rPr>
              <a:t>$465.40</a:t>
            </a:r>
            <a:endParaRPr lang="en-CA" sz="900" dirty="0">
              <a:latin typeface="Arial" panose="020B0604020202020204" pitchFamily="34" charset="0"/>
              <a:cs typeface="Arial" panose="020B0604020202020204" pitchFamily="34" charset="0"/>
            </a:endParaRPr>
          </a:p>
          <a:p>
            <a:pPr algn="ctr"/>
            <a:r>
              <a:rPr lang="en-CA" sz="900" dirty="0" smtClean="0">
                <a:latin typeface="Arial" panose="020B0604020202020204" pitchFamily="34" charset="0"/>
                <a:cs typeface="Arial" panose="020B0604020202020204" pitchFamily="34" charset="0"/>
              </a:rPr>
              <a:t>Benefit Amount: $6.11</a:t>
            </a:r>
            <a:endParaRPr lang="en-CA" sz="900" u="sng" dirty="0">
              <a:latin typeface="Arial" panose="020B0604020202020204" pitchFamily="34" charset="0"/>
              <a:cs typeface="Arial" panose="020B0604020202020204" pitchFamily="34" charset="0"/>
            </a:endParaRPr>
          </a:p>
        </p:txBody>
      </p:sp>
      <p:sp>
        <p:nvSpPr>
          <p:cNvPr id="18" name="TextBox 17"/>
          <p:cNvSpPr txBox="1"/>
          <p:nvPr/>
        </p:nvSpPr>
        <p:spPr>
          <a:xfrm>
            <a:off x="4705910" y="6449561"/>
            <a:ext cx="2520280" cy="507831"/>
          </a:xfrm>
          <a:prstGeom prst="rect">
            <a:avLst/>
          </a:prstGeom>
          <a:noFill/>
        </p:spPr>
        <p:txBody>
          <a:bodyPr wrap="square" rtlCol="0">
            <a:spAutoFit/>
          </a:bodyPr>
          <a:lstStyle/>
          <a:p>
            <a:r>
              <a:rPr lang="en-CA" sz="900" i="1" dirty="0">
                <a:solidFill>
                  <a:prstClr val="black"/>
                </a:solidFill>
              </a:rPr>
              <a:t>* Includes Electricity, Delivery, and Regulatory Charges. Excludes HST and 8% rebate.</a:t>
            </a:r>
          </a:p>
        </p:txBody>
      </p:sp>
      <p:sp>
        <p:nvSpPr>
          <p:cNvPr id="11" name="Content Placeholder 2"/>
          <p:cNvSpPr txBox="1">
            <a:spLocks/>
          </p:cNvSpPr>
          <p:nvPr/>
        </p:nvSpPr>
        <p:spPr>
          <a:xfrm>
            <a:off x="539552" y="1247345"/>
            <a:ext cx="8280000" cy="669487"/>
          </a:xfrm>
          <a:prstGeom prst="rect">
            <a:avLst/>
          </a:prstGeom>
        </p:spPr>
        <p:txBody>
          <a:bodyPr vert="horz" lIns="91440" tIns="45720" rIns="91440" bIns="45720" rtlCol="0">
            <a:norm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smtClean="0">
                <a:solidFill>
                  <a:prstClr val="black"/>
                </a:solidFill>
                <a:latin typeface="Arial" panose="020B0604020202020204" pitchFamily="34" charset="0"/>
                <a:cs typeface="Arial" panose="020B0604020202020204" pitchFamily="34" charset="0"/>
              </a:rPr>
              <a:t>To equalize distribution cost to Algoma at 1000 kWh, R2 customers receive an additional $6.11 per month </a:t>
            </a:r>
            <a:r>
              <a:rPr lang="en-US" sz="1400" dirty="0">
                <a:solidFill>
                  <a:prstClr val="black"/>
                </a:solidFill>
                <a:latin typeface="Arial" panose="020B0604020202020204" pitchFamily="34" charset="0"/>
                <a:cs typeface="Arial" panose="020B0604020202020204" pitchFamily="34" charset="0"/>
              </a:rPr>
              <a:t>(for a total RRRP subsidy of $66.61</a:t>
            </a:r>
            <a:r>
              <a:rPr lang="en-US" sz="1400" dirty="0" smtClean="0">
                <a:solidFill>
                  <a:prstClr val="black"/>
                </a:solidFill>
                <a:latin typeface="Arial" panose="020B0604020202020204" pitchFamily="34" charset="0"/>
                <a:cs typeface="Arial" panose="020B0604020202020204" pitchFamily="34" charset="0"/>
              </a:rPr>
              <a:t>).</a:t>
            </a:r>
            <a:endParaRPr lang="en-CA" sz="1400" dirty="0">
              <a:solidFill>
                <a:prstClr val="black"/>
              </a:solidFill>
              <a:latin typeface="Arial" panose="020B0604020202020204" pitchFamily="34" charset="0"/>
              <a:cs typeface="Arial" panose="020B0604020202020204" pitchFamily="34" charset="0"/>
            </a:endParaRPr>
          </a:p>
        </p:txBody>
      </p:sp>
      <p:sp>
        <p:nvSpPr>
          <p:cNvPr id="10" name="Rectangle 9"/>
          <p:cNvSpPr/>
          <p:nvPr/>
        </p:nvSpPr>
        <p:spPr>
          <a:xfrm>
            <a:off x="1547664" y="3459354"/>
            <a:ext cx="2088232" cy="1512168"/>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2" name="TextBox 11"/>
          <p:cNvSpPr txBox="1"/>
          <p:nvPr/>
        </p:nvSpPr>
        <p:spPr>
          <a:xfrm>
            <a:off x="1094117" y="6402091"/>
            <a:ext cx="2971800" cy="230832"/>
          </a:xfrm>
          <a:prstGeom prst="rect">
            <a:avLst/>
          </a:prstGeom>
          <a:noFill/>
        </p:spPr>
        <p:txBody>
          <a:bodyPr wrap="square" rtlCol="0">
            <a:spAutoFit/>
          </a:bodyPr>
          <a:lstStyle/>
          <a:p>
            <a:r>
              <a:rPr lang="en-CA" sz="900" i="1" dirty="0">
                <a:solidFill>
                  <a:prstClr val="black"/>
                </a:solidFill>
              </a:rPr>
              <a:t>Note: R1, R2 and Algoma rates are </a:t>
            </a:r>
            <a:r>
              <a:rPr lang="en-CA" sz="900" i="1" dirty="0" smtClean="0">
                <a:solidFill>
                  <a:prstClr val="black"/>
                </a:solidFill>
              </a:rPr>
              <a:t>2017.</a:t>
            </a:r>
            <a:endParaRPr lang="en-CA" sz="900" i="1" strike="sngStrike" dirty="0">
              <a:solidFill>
                <a:prstClr val="black"/>
              </a:solidFill>
            </a:endParaRPr>
          </a:p>
        </p:txBody>
      </p:sp>
      <p:sp>
        <p:nvSpPr>
          <p:cNvPr id="14" name="TextBox 13"/>
          <p:cNvSpPr txBox="1"/>
          <p:nvPr/>
        </p:nvSpPr>
        <p:spPr>
          <a:xfrm>
            <a:off x="1306666" y="5259554"/>
            <a:ext cx="2156008" cy="461665"/>
          </a:xfrm>
          <a:prstGeom prst="rect">
            <a:avLst/>
          </a:prstGeom>
          <a:noFill/>
        </p:spPr>
        <p:txBody>
          <a:bodyPr wrap="square" rtlCol="0">
            <a:spAutoFit/>
          </a:bodyPr>
          <a:lstStyle/>
          <a:p>
            <a:r>
              <a:rPr lang="en-CA" sz="800" i="1" dirty="0" smtClean="0">
                <a:solidFill>
                  <a:prstClr val="black"/>
                </a:solidFill>
              </a:rPr>
              <a:t>Note:R2 at 500Kwh has costs that align with those of other LDCs like Toronto Hydro</a:t>
            </a:r>
            <a:endParaRPr lang="en-CA" sz="800" i="1" dirty="0">
              <a:solidFill>
                <a:prstClr val="black"/>
              </a:solidFill>
            </a:endParaRPr>
          </a:p>
        </p:txBody>
      </p:sp>
    </p:spTree>
    <p:extLst>
      <p:ext uri="{BB962C8B-B14F-4D97-AF65-F5344CB8AC3E}">
        <p14:creationId xmlns:p14="http://schemas.microsoft.com/office/powerpoint/2010/main" val="296338926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RRRP Option </a:t>
            </a:r>
            <a:r>
              <a:rPr lang="en-CA" sz="2400" b="0" dirty="0">
                <a:latin typeface="Arial" panose="020B0604020202020204" pitchFamily="34" charset="0"/>
                <a:cs typeface="Arial" panose="020B0604020202020204" pitchFamily="34" charset="0"/>
              </a:rPr>
              <a:t>3</a:t>
            </a:r>
            <a:r>
              <a:rPr lang="en-CA" sz="2400" b="0" dirty="0" smtClean="0">
                <a:latin typeface="Arial" panose="020B0604020202020204" pitchFamily="34" charset="0"/>
                <a:cs typeface="Arial" panose="020B0604020202020204" pitchFamily="34" charset="0"/>
              </a:rPr>
              <a:t>(a) – $300 Million Benefit Allocation</a:t>
            </a:r>
            <a:endParaRPr lang="en-CA" sz="2400" b="0" dirty="0">
              <a:latin typeface="Arial" panose="020B0604020202020204" pitchFamily="34" charset="0"/>
              <a:cs typeface="Arial" panose="020B060402020202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35034286"/>
              </p:ext>
            </p:extLst>
          </p:nvPr>
        </p:nvGraphicFramePr>
        <p:xfrm>
          <a:off x="359792" y="2420888"/>
          <a:ext cx="8280400" cy="1296145"/>
        </p:xfrm>
        <a:graphic>
          <a:graphicData uri="http://schemas.openxmlformats.org/drawingml/2006/table">
            <a:tbl>
              <a:tblPr firstRow="1" bandRow="1">
                <a:tableStyleId>{5C22544A-7EE6-4342-B048-85BDC9FD1C3A}</a:tableStyleId>
              </a:tblPr>
              <a:tblGrid>
                <a:gridCol w="2070100"/>
                <a:gridCol w="2070100"/>
                <a:gridCol w="2070100"/>
                <a:gridCol w="2070100"/>
              </a:tblGrid>
              <a:tr h="259229">
                <a:tc gridSpan="4">
                  <a:txBody>
                    <a:bodyPr/>
                    <a:lstStyle/>
                    <a:p>
                      <a:pPr algn="ctr"/>
                      <a:r>
                        <a:rPr lang="en-CA" sz="1100" dirty="0" smtClean="0">
                          <a:solidFill>
                            <a:schemeClr val="tx1"/>
                          </a:solidFill>
                          <a:latin typeface="Arial" panose="020B0604020202020204" pitchFamily="34" charset="0"/>
                          <a:cs typeface="Arial" panose="020B0604020202020204" pitchFamily="34" charset="0"/>
                        </a:rPr>
                        <a:t>R1 Monthly Benefit Allocation</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dirty="0"/>
                    </a:p>
                  </a:txBody>
                  <a:tcPr/>
                </a:tc>
                <a:tc hMerge="1">
                  <a:txBody>
                    <a:bodyPr/>
                    <a:lstStyle/>
                    <a:p>
                      <a:pPr algn="ctr"/>
                      <a:endParaRPr lang="en-CA" dirty="0"/>
                    </a:p>
                  </a:txBody>
                  <a:tcPr anchor="ctr"/>
                </a:tc>
                <a:tc hMerge="1">
                  <a:txBody>
                    <a:bodyPr/>
                    <a:lstStyle/>
                    <a:p>
                      <a:pPr algn="ctr"/>
                      <a:endParaRPr lang="en-CA" dirty="0"/>
                    </a:p>
                  </a:txBody>
                  <a:tcPr anchor="ctr"/>
                </a:tc>
              </a:tr>
              <a:tr h="259229">
                <a:tc>
                  <a:txBody>
                    <a:bodyPr/>
                    <a:lstStyle/>
                    <a:p>
                      <a:pPr algn="ctr"/>
                      <a:r>
                        <a:rPr lang="en-CA" sz="1100" b="1" dirty="0" smtClean="0">
                          <a:solidFill>
                            <a:schemeClr val="tx1"/>
                          </a:solidFill>
                          <a:latin typeface="Arial" panose="020B0604020202020204" pitchFamily="34" charset="0"/>
                          <a:cs typeface="Arial" panose="020B0604020202020204" pitchFamily="34" charset="0"/>
                        </a:rPr>
                        <a:t>Customer</a:t>
                      </a:r>
                      <a:r>
                        <a:rPr lang="en-CA" sz="1100" b="1" baseline="0" dirty="0" smtClean="0">
                          <a:solidFill>
                            <a:schemeClr val="tx1"/>
                          </a:solidFill>
                          <a:latin typeface="Arial" panose="020B0604020202020204" pitchFamily="34" charset="0"/>
                          <a:cs typeface="Arial" panose="020B0604020202020204" pitchFamily="34" charset="0"/>
                        </a:rPr>
                        <a:t> Buckets</a:t>
                      </a:r>
                      <a:endParaRPr lang="en-CA" sz="11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CA" sz="1100" b="1" dirty="0" smtClean="0">
                          <a:solidFill>
                            <a:schemeClr val="tx1"/>
                          </a:solidFill>
                          <a:latin typeface="Arial" panose="020B0604020202020204" pitchFamily="34" charset="0"/>
                          <a:cs typeface="Arial" panose="020B0604020202020204" pitchFamily="34" charset="0"/>
                        </a:rPr>
                        <a:t>%</a:t>
                      </a:r>
                      <a:r>
                        <a:rPr lang="en-CA" sz="1100" b="1" baseline="0" dirty="0" smtClean="0">
                          <a:solidFill>
                            <a:schemeClr val="tx1"/>
                          </a:solidFill>
                          <a:latin typeface="Arial" panose="020B0604020202020204" pitchFamily="34" charset="0"/>
                          <a:cs typeface="Arial" panose="020B0604020202020204" pitchFamily="34" charset="0"/>
                        </a:rPr>
                        <a:t> of R1 Revenue</a:t>
                      </a:r>
                      <a:endParaRPr lang="en-CA" sz="11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CA" sz="1100" b="1" dirty="0" smtClean="0">
                          <a:solidFill>
                            <a:schemeClr val="tx1"/>
                          </a:solidFill>
                          <a:latin typeface="Arial" panose="020B0604020202020204" pitchFamily="34" charset="0"/>
                          <a:cs typeface="Arial" panose="020B0604020202020204" pitchFamily="34" charset="0"/>
                        </a:rPr>
                        <a:t>Total</a:t>
                      </a:r>
                      <a:r>
                        <a:rPr lang="en-CA" sz="1100" b="1" baseline="0" dirty="0" smtClean="0">
                          <a:solidFill>
                            <a:schemeClr val="tx1"/>
                          </a:solidFill>
                          <a:latin typeface="Arial" panose="020B0604020202020204" pitchFamily="34" charset="0"/>
                          <a:cs typeface="Arial" panose="020B0604020202020204" pitchFamily="34" charset="0"/>
                        </a:rPr>
                        <a:t> Benefit Allocation</a:t>
                      </a:r>
                      <a:endParaRPr lang="en-CA" sz="11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CA" sz="1100" b="1" dirty="0" smtClean="0">
                          <a:solidFill>
                            <a:schemeClr val="tx1"/>
                          </a:solidFill>
                          <a:latin typeface="Arial" panose="020B0604020202020204" pitchFamily="34" charset="0"/>
                          <a:cs typeface="Arial" panose="020B0604020202020204" pitchFamily="34" charset="0"/>
                        </a:rPr>
                        <a:t>Per</a:t>
                      </a:r>
                      <a:r>
                        <a:rPr lang="en-CA" sz="1100" b="1" baseline="0" dirty="0" smtClean="0">
                          <a:solidFill>
                            <a:schemeClr val="tx1"/>
                          </a:solidFill>
                          <a:latin typeface="Arial" panose="020B0604020202020204" pitchFamily="34" charset="0"/>
                          <a:cs typeface="Arial" panose="020B0604020202020204" pitchFamily="34" charset="0"/>
                        </a:rPr>
                        <a:t> Customer Subsidy</a:t>
                      </a:r>
                      <a:endParaRPr lang="en-CA" sz="11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259229">
                <a:tc>
                  <a:txBody>
                    <a:bodyPr/>
                    <a:lstStyle/>
                    <a:p>
                      <a:pPr algn="ctr"/>
                      <a:r>
                        <a:rPr lang="en-CA" sz="1100" b="0" dirty="0" smtClean="0">
                          <a:solidFill>
                            <a:schemeClr val="tx1"/>
                          </a:solidFill>
                          <a:latin typeface="Arial" panose="020B0604020202020204" pitchFamily="34" charset="0"/>
                          <a:cs typeface="Arial" panose="020B0604020202020204" pitchFamily="34" charset="0"/>
                        </a:rPr>
                        <a:t>600kWh</a:t>
                      </a:r>
                      <a:r>
                        <a:rPr lang="en-CA" sz="1100" b="0" baseline="0" dirty="0" smtClean="0">
                          <a:solidFill>
                            <a:schemeClr val="tx1"/>
                          </a:solidFill>
                          <a:latin typeface="Arial" panose="020B0604020202020204" pitchFamily="34" charset="0"/>
                          <a:cs typeface="Arial" panose="020B0604020202020204" pitchFamily="34" charset="0"/>
                        </a:rPr>
                        <a:t> or less</a:t>
                      </a:r>
                      <a:endParaRPr lang="en-CA" sz="11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26%</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~$29M</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b="1" dirty="0" smtClean="0">
                          <a:solidFill>
                            <a:schemeClr val="tx1"/>
                          </a:solidFill>
                          <a:latin typeface="Arial" panose="020B0604020202020204" pitchFamily="34" charset="0"/>
                          <a:cs typeface="Arial" panose="020B0604020202020204" pitchFamily="34" charset="0"/>
                        </a:rPr>
                        <a:t>$16.05/month</a:t>
                      </a:r>
                      <a:endParaRPr lang="en-CA" sz="11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9229">
                <a:tc>
                  <a:txBody>
                    <a:bodyPr/>
                    <a:lstStyle/>
                    <a:p>
                      <a:pPr algn="ctr"/>
                      <a:r>
                        <a:rPr lang="en-CA" sz="1100" dirty="0" smtClean="0">
                          <a:solidFill>
                            <a:schemeClr val="tx1"/>
                          </a:solidFill>
                          <a:latin typeface="Arial" panose="020B0604020202020204" pitchFamily="34" charset="0"/>
                          <a:cs typeface="Arial" panose="020B0604020202020204" pitchFamily="34" charset="0"/>
                        </a:rPr>
                        <a:t>600kWh</a:t>
                      </a:r>
                      <a:r>
                        <a:rPr lang="en-CA" sz="1100" baseline="0" dirty="0" smtClean="0">
                          <a:solidFill>
                            <a:schemeClr val="tx1"/>
                          </a:solidFill>
                          <a:latin typeface="Arial" panose="020B0604020202020204" pitchFamily="34" charset="0"/>
                          <a:cs typeface="Arial" panose="020B0604020202020204" pitchFamily="34" charset="0"/>
                        </a:rPr>
                        <a:t> – 1000kWh</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32%</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~34M</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b="1" dirty="0" smtClean="0">
                          <a:solidFill>
                            <a:schemeClr val="tx1"/>
                          </a:solidFill>
                          <a:latin typeface="Arial" panose="020B0604020202020204" pitchFamily="34" charset="0"/>
                          <a:cs typeface="Arial" panose="020B0604020202020204" pitchFamily="34" charset="0"/>
                        </a:rPr>
                        <a:t>$19.22/month</a:t>
                      </a:r>
                      <a:endParaRPr lang="en-CA" sz="11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9229">
                <a:tc>
                  <a:txBody>
                    <a:bodyPr/>
                    <a:lstStyle/>
                    <a:p>
                      <a:pPr algn="ctr"/>
                      <a:r>
                        <a:rPr lang="en-CA" sz="1100" dirty="0" smtClean="0">
                          <a:solidFill>
                            <a:schemeClr val="tx1"/>
                          </a:solidFill>
                          <a:latin typeface="Arial" panose="020B0604020202020204" pitchFamily="34" charset="0"/>
                          <a:cs typeface="Arial" panose="020B0604020202020204" pitchFamily="34" charset="0"/>
                        </a:rPr>
                        <a:t>1000kWh or more</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42%</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~46M</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b="1" dirty="0" smtClean="0">
                          <a:solidFill>
                            <a:schemeClr val="tx1"/>
                          </a:solidFill>
                          <a:latin typeface="Arial" panose="020B0604020202020204" pitchFamily="34" charset="0"/>
                          <a:cs typeface="Arial" panose="020B0604020202020204" pitchFamily="34" charset="0"/>
                        </a:rPr>
                        <a:t>$25.67/month</a:t>
                      </a:r>
                      <a:endParaRPr lang="en-CA" sz="11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7" name="Content Placeholder 5"/>
          <p:cNvGraphicFramePr>
            <a:graphicFrameLocks/>
          </p:cNvGraphicFramePr>
          <p:nvPr>
            <p:extLst>
              <p:ext uri="{D42A27DB-BD31-4B8C-83A1-F6EECF244321}">
                <p14:modId xmlns:p14="http://schemas.microsoft.com/office/powerpoint/2010/main" val="4209965503"/>
              </p:ext>
            </p:extLst>
          </p:nvPr>
        </p:nvGraphicFramePr>
        <p:xfrm>
          <a:off x="359792" y="3861048"/>
          <a:ext cx="8280400" cy="1569718"/>
        </p:xfrm>
        <a:graphic>
          <a:graphicData uri="http://schemas.openxmlformats.org/drawingml/2006/table">
            <a:tbl>
              <a:tblPr firstRow="1" bandRow="1">
                <a:tableStyleId>{5C22544A-7EE6-4342-B048-85BDC9FD1C3A}</a:tableStyleId>
              </a:tblPr>
              <a:tblGrid>
                <a:gridCol w="2070100"/>
                <a:gridCol w="2070100"/>
                <a:gridCol w="2070100"/>
                <a:gridCol w="2070100"/>
              </a:tblGrid>
              <a:tr h="292866">
                <a:tc gridSpan="4">
                  <a:txBody>
                    <a:bodyPr/>
                    <a:lstStyle/>
                    <a:p>
                      <a:pPr algn="ctr"/>
                      <a:r>
                        <a:rPr lang="en-CA" sz="1200" dirty="0" smtClean="0">
                          <a:solidFill>
                            <a:schemeClr val="tx1"/>
                          </a:solidFill>
                          <a:latin typeface="Arial" panose="020B0604020202020204" pitchFamily="34" charset="0"/>
                          <a:cs typeface="Arial" panose="020B0604020202020204" pitchFamily="34" charset="0"/>
                        </a:rPr>
                        <a:t>R2</a:t>
                      </a:r>
                      <a:r>
                        <a:rPr lang="en-CA" sz="1200" baseline="0" dirty="0" smtClean="0">
                          <a:solidFill>
                            <a:schemeClr val="tx1"/>
                          </a:solidFill>
                          <a:latin typeface="Arial" panose="020B0604020202020204" pitchFamily="34" charset="0"/>
                          <a:cs typeface="Arial" panose="020B0604020202020204" pitchFamily="34" charset="0"/>
                        </a:rPr>
                        <a:t> Monthly Benefit Allocation</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tr>
              <a:tr h="371899">
                <a:tc>
                  <a:txBody>
                    <a:bodyPr/>
                    <a:lstStyle/>
                    <a:p>
                      <a:pPr algn="ctr"/>
                      <a:r>
                        <a:rPr lang="en-CA" sz="1200" b="1" dirty="0" smtClean="0">
                          <a:solidFill>
                            <a:schemeClr val="tx1"/>
                          </a:solidFill>
                          <a:latin typeface="Arial" panose="020B0604020202020204" pitchFamily="34" charset="0"/>
                          <a:cs typeface="Arial" panose="020B0604020202020204" pitchFamily="34" charset="0"/>
                        </a:rPr>
                        <a:t>Customer Buckets</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 of R2 Revenue</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Total Benefit Allocation</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Per Customer Subsidy</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301651">
                <a:tc>
                  <a:txBody>
                    <a:bodyPr/>
                    <a:lstStyle/>
                    <a:p>
                      <a:pPr algn="ctr"/>
                      <a:r>
                        <a:rPr lang="en-CA" sz="1200" dirty="0" smtClean="0">
                          <a:solidFill>
                            <a:schemeClr val="tx1"/>
                          </a:solidFill>
                          <a:latin typeface="Arial" panose="020B0604020202020204" pitchFamily="34" charset="0"/>
                          <a:cs typeface="Arial" panose="020B0604020202020204" pitchFamily="34" charset="0"/>
                        </a:rPr>
                        <a:t>750kWh or less</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26%</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~$50M</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$37.65/month</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1651">
                <a:tc>
                  <a:txBody>
                    <a:bodyPr/>
                    <a:lstStyle/>
                    <a:p>
                      <a:pPr algn="ctr"/>
                      <a:r>
                        <a:rPr lang="en-CA" sz="1200" dirty="0" smtClean="0">
                          <a:solidFill>
                            <a:schemeClr val="tx1"/>
                          </a:solidFill>
                          <a:latin typeface="Arial" panose="020B0604020202020204" pitchFamily="34" charset="0"/>
                          <a:cs typeface="Arial" panose="020B0604020202020204" pitchFamily="34" charset="0"/>
                        </a:rPr>
                        <a:t>750kWh – 1200kWh</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31%</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~$60M</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$44.74/month</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1651">
                <a:tc>
                  <a:txBody>
                    <a:bodyPr/>
                    <a:lstStyle/>
                    <a:p>
                      <a:pPr algn="ctr"/>
                      <a:r>
                        <a:rPr lang="en-CA" sz="1200" dirty="0" smtClean="0">
                          <a:solidFill>
                            <a:schemeClr val="tx1"/>
                          </a:solidFill>
                          <a:latin typeface="Arial" panose="020B0604020202020204" pitchFamily="34" charset="0"/>
                          <a:cs typeface="Arial" panose="020B0604020202020204" pitchFamily="34" charset="0"/>
                        </a:rPr>
                        <a:t>1200kWh or more</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43%</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~$81M</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$60.69/month</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TextBox 7"/>
          <p:cNvSpPr txBox="1"/>
          <p:nvPr/>
        </p:nvSpPr>
        <p:spPr>
          <a:xfrm>
            <a:off x="467544" y="1127093"/>
            <a:ext cx="8280920" cy="1169551"/>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n-CA" sz="1000" dirty="0" smtClean="0">
                <a:solidFill>
                  <a:prstClr val="black"/>
                </a:solidFill>
                <a:latin typeface="Arial" panose="020B0604020202020204" pitchFamily="34" charset="0"/>
                <a:cs typeface="Arial" panose="020B0604020202020204" pitchFamily="34" charset="0"/>
              </a:rPr>
              <a:t>To determine benefit levels, each rate class can be assigned a portion of the $300 million in proportion to how they contribute to H1 revenues.* These amounts can then be sub-divided in a similar fashion into three buckets of equal customers for each rate class.</a:t>
            </a:r>
          </a:p>
          <a:p>
            <a:pPr marL="285750" indent="-285750">
              <a:spcBef>
                <a:spcPts val="600"/>
              </a:spcBef>
              <a:spcAft>
                <a:spcPts val="600"/>
              </a:spcAft>
              <a:buFont typeface="Arial" panose="020B0604020202020204" pitchFamily="34" charset="0"/>
              <a:buChar char="•"/>
            </a:pPr>
            <a:r>
              <a:rPr lang="en-CA" sz="1000" dirty="0" smtClean="0">
                <a:solidFill>
                  <a:prstClr val="black"/>
                </a:solidFill>
                <a:latin typeface="Arial" panose="020B0604020202020204" pitchFamily="34" charset="0"/>
                <a:cs typeface="Arial" panose="020B0604020202020204" pitchFamily="34" charset="0"/>
              </a:rPr>
              <a:t>Under this scenario, and not counting amounts currently received through RRRP, R2 is allocated ~$191 million (64%) and R1 is allocated ~$109 million (36%).</a:t>
            </a:r>
          </a:p>
          <a:p>
            <a:pPr marL="285750" indent="-285750">
              <a:spcBef>
                <a:spcPts val="600"/>
              </a:spcBef>
              <a:spcAft>
                <a:spcPts val="600"/>
              </a:spcAft>
              <a:buFont typeface="Arial" panose="020B0604020202020204" pitchFamily="34" charset="0"/>
              <a:buChar char="•"/>
            </a:pPr>
            <a:r>
              <a:rPr lang="en-CA" sz="1000" dirty="0" smtClean="0">
                <a:solidFill>
                  <a:prstClr val="black"/>
                </a:solidFill>
                <a:latin typeface="Arial" panose="020B0604020202020204" pitchFamily="34" charset="0"/>
                <a:cs typeface="Arial" panose="020B0604020202020204" pitchFamily="34" charset="0"/>
              </a:rPr>
              <a:t>These amounts are sub-divided into the customer buckets per the tables below.</a:t>
            </a:r>
            <a:endParaRPr lang="en-CA" sz="1000" dirty="0">
              <a:solidFill>
                <a:prstClr val="black"/>
              </a:solidFill>
              <a:latin typeface="Arial" panose="020B0604020202020204" pitchFamily="34" charset="0"/>
              <a:cs typeface="Arial" panose="020B0604020202020204" pitchFamily="34" charset="0"/>
            </a:endParaRPr>
          </a:p>
        </p:txBody>
      </p:sp>
      <p:sp>
        <p:nvSpPr>
          <p:cNvPr id="9" name="TextBox 8"/>
          <p:cNvSpPr txBox="1"/>
          <p:nvPr/>
        </p:nvSpPr>
        <p:spPr>
          <a:xfrm>
            <a:off x="251520" y="5730498"/>
            <a:ext cx="3672408" cy="369332"/>
          </a:xfrm>
          <a:prstGeom prst="rect">
            <a:avLst/>
          </a:prstGeom>
          <a:noFill/>
        </p:spPr>
        <p:txBody>
          <a:bodyPr wrap="square" rtlCol="0">
            <a:spAutoFit/>
          </a:bodyPr>
          <a:lstStyle/>
          <a:p>
            <a:r>
              <a:rPr lang="en-CA" sz="900" i="1" dirty="0" smtClean="0">
                <a:solidFill>
                  <a:prstClr val="black"/>
                </a:solidFill>
                <a:latin typeface="Arial" panose="020B0604020202020204" pitchFamily="34" charset="0"/>
                <a:cs typeface="Arial" panose="020B0604020202020204" pitchFamily="34" charset="0"/>
              </a:rPr>
              <a:t>*This methodology can be used to calculate benefit levels at any desired funding envelope.</a:t>
            </a:r>
            <a:endParaRPr lang="en-CA" sz="900" i="1" dirty="0">
              <a:solidFill>
                <a:prstClr val="black"/>
              </a:solidFill>
              <a:latin typeface="Arial" panose="020B0604020202020204" pitchFamily="34" charset="0"/>
              <a:cs typeface="Arial" panose="020B0604020202020204" pitchFamily="34" charset="0"/>
            </a:endParaRPr>
          </a:p>
        </p:txBody>
      </p:sp>
      <p:sp>
        <p:nvSpPr>
          <p:cNvPr id="10" name="TextBox 9"/>
          <p:cNvSpPr txBox="1"/>
          <p:nvPr/>
        </p:nvSpPr>
        <p:spPr>
          <a:xfrm>
            <a:off x="5364088" y="5661248"/>
            <a:ext cx="3312368" cy="369332"/>
          </a:xfrm>
          <a:prstGeom prst="rect">
            <a:avLst/>
          </a:prstGeom>
          <a:noFill/>
        </p:spPr>
        <p:txBody>
          <a:bodyPr wrap="square" rtlCol="0">
            <a:spAutoFit/>
          </a:bodyPr>
          <a:lstStyle/>
          <a:p>
            <a:r>
              <a:rPr lang="en-CA" sz="900" i="1" dirty="0" smtClean="0">
                <a:solidFill>
                  <a:prstClr val="black"/>
                </a:solidFill>
                <a:latin typeface="Arial" panose="020B0604020202020204" pitchFamily="34" charset="0"/>
                <a:cs typeface="Arial" panose="020B0604020202020204" pitchFamily="34" charset="0"/>
              </a:rPr>
              <a:t>**This division developed using 2016 customer data provided by Hydro One, representing ~85% of affected customers</a:t>
            </a:r>
            <a:endParaRPr lang="en-CA" sz="900" i="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38107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smtClean="0">
                <a:latin typeface="Arial" panose="020B0604020202020204" pitchFamily="34" charset="0"/>
                <a:cs typeface="Arial" panose="020B0604020202020204" pitchFamily="34" charset="0"/>
              </a:rPr>
              <a:t>RRRP Option 3(a) –</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Hydro One Mid-Density (R1) Ratepayer Impacts</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18316200"/>
              </p:ext>
            </p:extLst>
          </p:nvPr>
        </p:nvGraphicFramePr>
        <p:xfrm>
          <a:off x="457200" y="1912795"/>
          <a:ext cx="8280400" cy="3892469"/>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156175" y="2209800"/>
            <a:ext cx="2318524" cy="28033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6" name="Rectangle 5"/>
          <p:cNvSpPr/>
          <p:nvPr/>
        </p:nvSpPr>
        <p:spPr>
          <a:xfrm>
            <a:off x="3733800" y="3212976"/>
            <a:ext cx="2241185" cy="1872208"/>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3" name="TextBox 12"/>
          <p:cNvSpPr txBox="1"/>
          <p:nvPr/>
        </p:nvSpPr>
        <p:spPr>
          <a:xfrm>
            <a:off x="3742735" y="2377990"/>
            <a:ext cx="2232250" cy="646331"/>
          </a:xfrm>
          <a:prstGeom prst="rect">
            <a:avLst/>
          </a:prstGeom>
          <a:solidFill>
            <a:schemeClr val="bg1"/>
          </a:solidFill>
        </p:spPr>
        <p:txBody>
          <a:bodyPr wrap="square" rtlCol="0">
            <a:spAutoFit/>
          </a:bodyPr>
          <a:lstStyle/>
          <a:p>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 </a:t>
            </a:r>
          </a:p>
          <a:p>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$197.55</a:t>
            </a:r>
            <a:endParaRPr lang="en-CA" sz="900" dirty="0">
              <a:latin typeface="Arial" panose="020B0604020202020204" pitchFamily="34" charset="0"/>
              <a:cs typeface="Arial" panose="020B0604020202020204" pitchFamily="34" charset="0"/>
            </a:endParaRPr>
          </a:p>
          <a:p>
            <a:pPr algn="ctr"/>
            <a:r>
              <a:rPr lang="en-CA" sz="900" dirty="0">
                <a:latin typeface="Arial" panose="020B0604020202020204" pitchFamily="34" charset="0"/>
                <a:cs typeface="Arial" panose="020B0604020202020204" pitchFamily="34" charset="0"/>
              </a:rPr>
              <a:t>Post-Benefit: $</a:t>
            </a:r>
            <a:r>
              <a:rPr lang="en-CA" sz="900" dirty="0" smtClean="0">
                <a:latin typeface="Arial" panose="020B0604020202020204" pitchFamily="34" charset="0"/>
                <a:cs typeface="Arial" panose="020B0604020202020204" pitchFamily="34" charset="0"/>
              </a:rPr>
              <a:t>178.33</a:t>
            </a:r>
            <a:endParaRPr lang="en-CA" sz="900" dirty="0">
              <a:latin typeface="Arial" panose="020B0604020202020204" pitchFamily="34" charset="0"/>
              <a:cs typeface="Arial" panose="020B0604020202020204" pitchFamily="34" charset="0"/>
            </a:endParaRPr>
          </a:p>
          <a:p>
            <a:pPr algn="ctr"/>
            <a:r>
              <a:rPr lang="en-CA" sz="900" dirty="0" smtClean="0">
                <a:latin typeface="Arial" panose="020B0604020202020204" pitchFamily="34" charset="0"/>
                <a:cs typeface="Arial" panose="020B0604020202020204" pitchFamily="34" charset="0"/>
              </a:rPr>
              <a:t>Benefit Amount: $19.22</a:t>
            </a:r>
            <a:endParaRPr lang="en-CA" sz="900" dirty="0">
              <a:latin typeface="Arial" panose="020B0604020202020204" pitchFamily="34" charset="0"/>
              <a:cs typeface="Arial" panose="020B0604020202020204" pitchFamily="34" charset="0"/>
            </a:endParaRPr>
          </a:p>
        </p:txBody>
      </p:sp>
      <p:sp>
        <p:nvSpPr>
          <p:cNvPr id="16" name="TextBox 15"/>
          <p:cNvSpPr txBox="1"/>
          <p:nvPr/>
        </p:nvSpPr>
        <p:spPr>
          <a:xfrm>
            <a:off x="6156175" y="1505633"/>
            <a:ext cx="2341065" cy="646331"/>
          </a:xfrm>
          <a:prstGeom prst="rect">
            <a:avLst/>
          </a:prstGeom>
          <a:solidFill>
            <a:schemeClr val="bg1"/>
          </a:solidFill>
        </p:spPr>
        <p:txBody>
          <a:bodyPr wrap="square" rtlCol="0">
            <a:spAutoFit/>
          </a:bodyPr>
          <a:lstStyle/>
          <a:p>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 </a:t>
            </a:r>
          </a:p>
          <a:p>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$440.42</a:t>
            </a:r>
            <a:endParaRPr lang="en-CA" sz="900" dirty="0">
              <a:latin typeface="Arial" panose="020B0604020202020204" pitchFamily="34" charset="0"/>
              <a:cs typeface="Arial" panose="020B0604020202020204" pitchFamily="34" charset="0"/>
            </a:endParaRPr>
          </a:p>
          <a:p>
            <a:pPr algn="ctr"/>
            <a:r>
              <a:rPr lang="en-CA" sz="900" dirty="0">
                <a:latin typeface="Arial" panose="020B0604020202020204" pitchFamily="34" charset="0"/>
                <a:cs typeface="Arial" panose="020B0604020202020204" pitchFamily="34" charset="0"/>
              </a:rPr>
              <a:t>Post-Benefit: </a:t>
            </a:r>
            <a:r>
              <a:rPr lang="en-CA" sz="900" dirty="0" smtClean="0">
                <a:latin typeface="Arial" panose="020B0604020202020204" pitchFamily="34" charset="0"/>
                <a:cs typeface="Arial" panose="020B0604020202020204" pitchFamily="34" charset="0"/>
              </a:rPr>
              <a:t>$414.75</a:t>
            </a:r>
            <a:endParaRPr lang="en-CA" sz="900" dirty="0">
              <a:latin typeface="Arial" panose="020B0604020202020204" pitchFamily="34" charset="0"/>
              <a:cs typeface="Arial" panose="020B0604020202020204" pitchFamily="34" charset="0"/>
            </a:endParaRPr>
          </a:p>
          <a:p>
            <a:pPr algn="ctr"/>
            <a:r>
              <a:rPr lang="en-CA" sz="900" dirty="0" smtClean="0">
                <a:latin typeface="Arial" panose="020B0604020202020204" pitchFamily="34" charset="0"/>
                <a:cs typeface="Arial" panose="020B0604020202020204" pitchFamily="34" charset="0"/>
              </a:rPr>
              <a:t>Benefit Amount: $25.67</a:t>
            </a:r>
            <a:endParaRPr lang="en-CA" sz="900" u="sng" dirty="0">
              <a:latin typeface="Arial" panose="020B0604020202020204" pitchFamily="34" charset="0"/>
              <a:cs typeface="Arial" panose="020B0604020202020204" pitchFamily="34" charset="0"/>
            </a:endParaRPr>
          </a:p>
        </p:txBody>
      </p:sp>
      <p:sp>
        <p:nvSpPr>
          <p:cNvPr id="18" name="TextBox 17"/>
          <p:cNvSpPr txBox="1"/>
          <p:nvPr/>
        </p:nvSpPr>
        <p:spPr>
          <a:xfrm>
            <a:off x="4705910" y="6347199"/>
            <a:ext cx="2520280" cy="507831"/>
          </a:xfrm>
          <a:prstGeom prst="rect">
            <a:avLst/>
          </a:prstGeom>
          <a:noFill/>
        </p:spPr>
        <p:txBody>
          <a:bodyPr wrap="square" rtlCol="0">
            <a:spAutoFit/>
          </a:bodyPr>
          <a:lstStyle/>
          <a:p>
            <a:r>
              <a:rPr lang="en-CA" sz="900" i="1" dirty="0">
                <a:solidFill>
                  <a:prstClr val="black"/>
                </a:solidFill>
              </a:rPr>
              <a:t>* Includes Electricity, Delivery, and Regulatory Charges. Excludes HST and 8% rebate.</a:t>
            </a:r>
          </a:p>
        </p:txBody>
      </p:sp>
      <p:sp>
        <p:nvSpPr>
          <p:cNvPr id="11" name="Content Placeholder 2"/>
          <p:cNvSpPr txBox="1">
            <a:spLocks/>
          </p:cNvSpPr>
          <p:nvPr/>
        </p:nvSpPr>
        <p:spPr>
          <a:xfrm>
            <a:off x="445129" y="1159312"/>
            <a:ext cx="8280000" cy="669487"/>
          </a:xfrm>
          <a:prstGeom prst="rect">
            <a:avLst/>
          </a:prstGeom>
        </p:spPr>
        <p:txBody>
          <a:bodyPr vert="horz" lIns="91440" tIns="45720" rIns="91440" bIns="45720" rtlCol="0">
            <a:norm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sz="1400" dirty="0" smtClean="0">
                <a:solidFill>
                  <a:prstClr val="black"/>
                </a:solidFill>
                <a:latin typeface="Arial" panose="020B0604020202020204" pitchFamily="34" charset="0"/>
                <a:cs typeface="Arial" panose="020B0604020202020204" pitchFamily="34" charset="0"/>
              </a:rPr>
              <a:t>Under this option, R1 customers receive a monthly benefit dependent on the consumption threshold that they meet.</a:t>
            </a:r>
          </a:p>
          <a:p>
            <a:endParaRPr lang="en-CA" sz="1400" dirty="0">
              <a:solidFill>
                <a:prstClr val="black"/>
              </a:solidFill>
              <a:latin typeface="Arial" panose="020B0604020202020204" pitchFamily="34" charset="0"/>
              <a:cs typeface="Arial" panose="020B0604020202020204" pitchFamily="34" charset="0"/>
            </a:endParaRPr>
          </a:p>
        </p:txBody>
      </p:sp>
      <p:sp>
        <p:nvSpPr>
          <p:cNvPr id="10" name="Rectangle 9"/>
          <p:cNvSpPr/>
          <p:nvPr/>
        </p:nvSpPr>
        <p:spPr>
          <a:xfrm>
            <a:off x="1219200" y="3611488"/>
            <a:ext cx="2241185" cy="1401689"/>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2" name="TextBox 11"/>
          <p:cNvSpPr txBox="1"/>
          <p:nvPr/>
        </p:nvSpPr>
        <p:spPr>
          <a:xfrm>
            <a:off x="1219200" y="6347198"/>
            <a:ext cx="2971800" cy="230832"/>
          </a:xfrm>
          <a:prstGeom prst="rect">
            <a:avLst/>
          </a:prstGeom>
          <a:noFill/>
        </p:spPr>
        <p:txBody>
          <a:bodyPr wrap="square" rtlCol="0">
            <a:spAutoFit/>
          </a:bodyPr>
          <a:lstStyle/>
          <a:p>
            <a:r>
              <a:rPr lang="en-CA" sz="900" i="1" dirty="0" smtClean="0">
                <a:solidFill>
                  <a:prstClr val="black"/>
                </a:solidFill>
              </a:rPr>
              <a:t>Note: Rates are for 2017</a:t>
            </a:r>
            <a:endParaRPr lang="en-CA" sz="900" i="1" dirty="0">
              <a:solidFill>
                <a:prstClr val="black"/>
              </a:solidFill>
            </a:endParaRPr>
          </a:p>
        </p:txBody>
      </p:sp>
    </p:spTree>
    <p:extLst>
      <p:ext uri="{BB962C8B-B14F-4D97-AF65-F5344CB8AC3E}">
        <p14:creationId xmlns:p14="http://schemas.microsoft.com/office/powerpoint/2010/main" val="10019815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RRRP Option 3(a)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Hydro One Low-Density (R2) Ratepayer Impacts</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4642899"/>
              </p:ext>
            </p:extLst>
          </p:nvPr>
        </p:nvGraphicFramePr>
        <p:xfrm>
          <a:off x="457200" y="1912795"/>
          <a:ext cx="8280400" cy="368634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156175" y="2390974"/>
            <a:ext cx="2318524" cy="247818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6" name="Rectangle 5"/>
          <p:cNvSpPr/>
          <p:nvPr/>
        </p:nvSpPr>
        <p:spPr>
          <a:xfrm>
            <a:off x="3733800" y="3068960"/>
            <a:ext cx="2241185" cy="1800201"/>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13" name="TextBox 12"/>
          <p:cNvSpPr txBox="1"/>
          <p:nvPr/>
        </p:nvSpPr>
        <p:spPr>
          <a:xfrm>
            <a:off x="3707904" y="2142009"/>
            <a:ext cx="2232250" cy="646331"/>
          </a:xfrm>
          <a:prstGeom prst="rect">
            <a:avLst/>
          </a:prstGeom>
          <a:solidFill>
            <a:schemeClr val="bg1"/>
          </a:solidFill>
        </p:spPr>
        <p:txBody>
          <a:bodyPr wrap="square" rtlCol="0">
            <a:spAutoFit/>
          </a:bodyPr>
          <a:lstStyle/>
          <a:p>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 </a:t>
            </a:r>
          </a:p>
          <a:p>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$201.94</a:t>
            </a:r>
            <a:endParaRPr lang="en-CA" sz="900" dirty="0">
              <a:latin typeface="Arial" panose="020B0604020202020204" pitchFamily="34" charset="0"/>
              <a:cs typeface="Arial" panose="020B0604020202020204" pitchFamily="34" charset="0"/>
            </a:endParaRPr>
          </a:p>
          <a:p>
            <a:pPr algn="ctr"/>
            <a:r>
              <a:rPr lang="en-CA" sz="900" dirty="0">
                <a:latin typeface="Arial" panose="020B0604020202020204" pitchFamily="34" charset="0"/>
                <a:cs typeface="Arial" panose="020B0604020202020204" pitchFamily="34" charset="0"/>
              </a:rPr>
              <a:t>Post-Benefit: </a:t>
            </a:r>
            <a:r>
              <a:rPr lang="en-CA" sz="900" dirty="0" smtClean="0">
                <a:latin typeface="Arial" panose="020B0604020202020204" pitchFamily="34" charset="0"/>
                <a:cs typeface="Arial" panose="020B0604020202020204" pitchFamily="34" charset="0"/>
              </a:rPr>
              <a:t>$217.70</a:t>
            </a:r>
            <a:endParaRPr lang="en-CA" sz="900" dirty="0">
              <a:latin typeface="Arial" panose="020B0604020202020204" pitchFamily="34" charset="0"/>
              <a:cs typeface="Arial" panose="020B0604020202020204" pitchFamily="34" charset="0"/>
            </a:endParaRPr>
          </a:p>
          <a:p>
            <a:pPr algn="ctr"/>
            <a:r>
              <a:rPr lang="en-CA" sz="900" dirty="0" smtClean="0">
                <a:latin typeface="Arial" panose="020B0604020202020204" pitchFamily="34" charset="0"/>
                <a:cs typeface="Arial" panose="020B0604020202020204" pitchFamily="34" charset="0"/>
              </a:rPr>
              <a:t>Benefit Amount: $44.74</a:t>
            </a:r>
            <a:endParaRPr lang="en-CA" sz="900" dirty="0">
              <a:latin typeface="Arial" panose="020B0604020202020204" pitchFamily="34" charset="0"/>
              <a:cs typeface="Arial" panose="020B0604020202020204" pitchFamily="34" charset="0"/>
            </a:endParaRPr>
          </a:p>
        </p:txBody>
      </p:sp>
      <p:sp>
        <p:nvSpPr>
          <p:cNvPr id="16" name="TextBox 15"/>
          <p:cNvSpPr txBox="1"/>
          <p:nvPr/>
        </p:nvSpPr>
        <p:spPr>
          <a:xfrm>
            <a:off x="6300192" y="1484784"/>
            <a:ext cx="2318523" cy="784830"/>
          </a:xfrm>
          <a:prstGeom prst="rect">
            <a:avLst/>
          </a:prstGeom>
          <a:solidFill>
            <a:schemeClr val="bg1"/>
          </a:solidFill>
        </p:spPr>
        <p:txBody>
          <a:bodyPr wrap="square" rtlCol="0">
            <a:spAutoFit/>
          </a:bodyPr>
          <a:lstStyle/>
          <a:p>
            <a:pPr algn="ctr"/>
            <a:endParaRPr lang="en-CA" sz="900" b="1" dirty="0" smtClean="0">
              <a:latin typeface="Arial" panose="020B0604020202020204" pitchFamily="34" charset="0"/>
              <a:cs typeface="Arial" panose="020B0604020202020204" pitchFamily="34" charset="0"/>
            </a:endParaRPr>
          </a:p>
          <a:p>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 </a:t>
            </a:r>
          </a:p>
          <a:p>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471.51</a:t>
            </a:r>
            <a:endParaRPr lang="en-CA" sz="900" dirty="0">
              <a:latin typeface="Arial" panose="020B0604020202020204" pitchFamily="34" charset="0"/>
              <a:cs typeface="Arial" panose="020B0604020202020204" pitchFamily="34" charset="0"/>
            </a:endParaRPr>
          </a:p>
          <a:p>
            <a:pPr algn="ctr"/>
            <a:r>
              <a:rPr lang="en-CA" sz="900" dirty="0">
                <a:latin typeface="Arial" panose="020B0604020202020204" pitchFamily="34" charset="0"/>
                <a:cs typeface="Arial" panose="020B0604020202020204" pitchFamily="34" charset="0"/>
              </a:rPr>
              <a:t>Post-Benefit: </a:t>
            </a:r>
            <a:r>
              <a:rPr lang="en-CA" sz="900" dirty="0" smtClean="0">
                <a:latin typeface="Arial" panose="020B0604020202020204" pitchFamily="34" charset="0"/>
                <a:cs typeface="Arial" panose="020B0604020202020204" pitchFamily="34" charset="0"/>
              </a:rPr>
              <a:t>$471.32</a:t>
            </a:r>
            <a:endParaRPr lang="en-CA" sz="900" dirty="0">
              <a:latin typeface="Arial" panose="020B0604020202020204" pitchFamily="34" charset="0"/>
              <a:cs typeface="Arial" panose="020B0604020202020204" pitchFamily="34" charset="0"/>
            </a:endParaRPr>
          </a:p>
          <a:p>
            <a:pPr algn="ctr"/>
            <a:r>
              <a:rPr lang="en-CA" sz="900" dirty="0" smtClean="0">
                <a:latin typeface="Arial" panose="020B0604020202020204" pitchFamily="34" charset="0"/>
                <a:cs typeface="Arial" panose="020B0604020202020204" pitchFamily="34" charset="0"/>
              </a:rPr>
              <a:t>Benefit Amount: $60.69</a:t>
            </a:r>
            <a:endParaRPr lang="en-CA" sz="900" u="sng" dirty="0">
              <a:latin typeface="Arial" panose="020B0604020202020204" pitchFamily="34" charset="0"/>
              <a:cs typeface="Arial" panose="020B0604020202020204" pitchFamily="34" charset="0"/>
            </a:endParaRPr>
          </a:p>
        </p:txBody>
      </p:sp>
      <p:sp>
        <p:nvSpPr>
          <p:cNvPr id="18" name="TextBox 17"/>
          <p:cNvSpPr txBox="1"/>
          <p:nvPr/>
        </p:nvSpPr>
        <p:spPr>
          <a:xfrm>
            <a:off x="4705910" y="6347199"/>
            <a:ext cx="2520280" cy="507831"/>
          </a:xfrm>
          <a:prstGeom prst="rect">
            <a:avLst/>
          </a:prstGeom>
          <a:noFill/>
        </p:spPr>
        <p:txBody>
          <a:bodyPr wrap="square" rtlCol="0">
            <a:spAutoFit/>
          </a:bodyPr>
          <a:lstStyle/>
          <a:p>
            <a:r>
              <a:rPr lang="en-CA" sz="900" i="1" dirty="0">
                <a:solidFill>
                  <a:prstClr val="black"/>
                </a:solidFill>
              </a:rPr>
              <a:t>* Includes Electricity, Delivery, and Regulatory Charges. Excludes HST and 8% rebate.</a:t>
            </a:r>
          </a:p>
        </p:txBody>
      </p:sp>
      <p:sp>
        <p:nvSpPr>
          <p:cNvPr id="11" name="Content Placeholder 2"/>
          <p:cNvSpPr txBox="1">
            <a:spLocks/>
          </p:cNvSpPr>
          <p:nvPr/>
        </p:nvSpPr>
        <p:spPr>
          <a:xfrm>
            <a:off x="539552" y="1196752"/>
            <a:ext cx="8280000" cy="669487"/>
          </a:xfrm>
          <a:prstGeom prst="rect">
            <a:avLst/>
          </a:prstGeom>
        </p:spPr>
        <p:txBody>
          <a:bodyPr vert="horz" lIns="91440" tIns="45720" rIns="91440" bIns="45720" rtlCol="0">
            <a:norm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sz="1400" dirty="0" smtClean="0">
                <a:latin typeface="Arial" panose="020B0604020202020204" pitchFamily="34" charset="0"/>
                <a:cs typeface="Arial" panose="020B0604020202020204" pitchFamily="34" charset="0"/>
              </a:rPr>
              <a:t>As a result of eliminating the $60.50 benefit and re-allocating funding proportionally across rate classes, most R2 customers see less benefit under this option. </a:t>
            </a:r>
            <a:endParaRPr lang="en-CA" sz="14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sz="1400" dirty="0" smtClean="0">
              <a:latin typeface="Arial" panose="020B0604020202020204" pitchFamily="34" charset="0"/>
              <a:cs typeface="Arial" panose="020B0604020202020204" pitchFamily="34" charset="0"/>
            </a:endParaRPr>
          </a:p>
          <a:p>
            <a:endParaRPr lang="en-CA" sz="1400" dirty="0">
              <a:latin typeface="Arial" panose="020B0604020202020204" pitchFamily="34" charset="0"/>
              <a:cs typeface="Arial" panose="020B0604020202020204" pitchFamily="34" charset="0"/>
            </a:endParaRPr>
          </a:p>
        </p:txBody>
      </p:sp>
      <p:sp>
        <p:nvSpPr>
          <p:cNvPr id="10" name="Rectangle 9"/>
          <p:cNvSpPr/>
          <p:nvPr/>
        </p:nvSpPr>
        <p:spPr>
          <a:xfrm>
            <a:off x="1219200" y="3329919"/>
            <a:ext cx="2241185" cy="1539242"/>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12" name="TextBox 11"/>
          <p:cNvSpPr txBox="1"/>
          <p:nvPr/>
        </p:nvSpPr>
        <p:spPr>
          <a:xfrm>
            <a:off x="1219200" y="6416448"/>
            <a:ext cx="2971800" cy="230832"/>
          </a:xfrm>
          <a:prstGeom prst="rect">
            <a:avLst/>
          </a:prstGeom>
          <a:noFill/>
        </p:spPr>
        <p:txBody>
          <a:bodyPr wrap="square" rtlCol="0">
            <a:spAutoFit/>
          </a:bodyPr>
          <a:lstStyle/>
          <a:p>
            <a:r>
              <a:rPr lang="en-CA" sz="900" i="1" dirty="0">
                <a:solidFill>
                  <a:prstClr val="black"/>
                </a:solidFill>
              </a:rPr>
              <a:t>Note: </a:t>
            </a:r>
            <a:r>
              <a:rPr lang="en-CA" sz="900" i="1" dirty="0" smtClean="0">
                <a:solidFill>
                  <a:prstClr val="black"/>
                </a:solidFill>
              </a:rPr>
              <a:t>Rates are 2017</a:t>
            </a:r>
            <a:endParaRPr lang="en-CA" sz="900" i="1" dirty="0">
              <a:solidFill>
                <a:prstClr val="black"/>
              </a:solidFill>
            </a:endParaRPr>
          </a:p>
        </p:txBody>
      </p:sp>
      <p:sp>
        <p:nvSpPr>
          <p:cNvPr id="14" name="TextBox 13"/>
          <p:cNvSpPr txBox="1"/>
          <p:nvPr/>
        </p:nvSpPr>
        <p:spPr>
          <a:xfrm>
            <a:off x="2531353" y="6370281"/>
            <a:ext cx="2156008" cy="461665"/>
          </a:xfrm>
          <a:prstGeom prst="rect">
            <a:avLst/>
          </a:prstGeom>
          <a:noFill/>
        </p:spPr>
        <p:txBody>
          <a:bodyPr wrap="square" rtlCol="0">
            <a:spAutoFit/>
          </a:bodyPr>
          <a:lstStyle/>
          <a:p>
            <a:r>
              <a:rPr lang="en-CA" sz="800" i="1" dirty="0" smtClean="0">
                <a:solidFill>
                  <a:prstClr val="black"/>
                </a:solidFill>
              </a:rPr>
              <a:t>Note:R2 at 500Kwh has costs that align with those of other LDCs like Toronto Hydro</a:t>
            </a:r>
            <a:endParaRPr lang="en-CA" sz="800" i="1" dirty="0">
              <a:solidFill>
                <a:prstClr val="black"/>
              </a:solidFill>
            </a:endParaRPr>
          </a:p>
        </p:txBody>
      </p:sp>
    </p:spTree>
    <p:extLst>
      <p:ext uri="{BB962C8B-B14F-4D97-AF65-F5344CB8AC3E}">
        <p14:creationId xmlns:p14="http://schemas.microsoft.com/office/powerpoint/2010/main" val="14529212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43744"/>
          </a:xfrm>
        </p:spPr>
        <p:txBody>
          <a:bodyPr>
            <a:noAutofit/>
          </a:bodyPr>
          <a:lstStyle/>
          <a:p>
            <a:r>
              <a:rPr lang="en-CA" sz="2400" b="0" dirty="0">
                <a:latin typeface="Arial" panose="020B0604020202020204" pitchFamily="34" charset="0"/>
                <a:cs typeface="Arial" panose="020B0604020202020204" pitchFamily="34" charset="0"/>
              </a:rPr>
              <a:t>Illustrative Example </a:t>
            </a:r>
            <a:r>
              <a:rPr lang="en-CA" sz="2400" b="0" dirty="0" smtClean="0">
                <a:latin typeface="Arial" panose="020B0604020202020204" pitchFamily="34" charset="0"/>
                <a:cs typeface="Arial" panose="020B0604020202020204" pitchFamily="34" charset="0"/>
              </a:rPr>
              <a:t>of Rate Mitigation Impacts</a:t>
            </a:r>
            <a:endParaRPr lang="en-CA" sz="2400" b="0" dirty="0"/>
          </a:p>
        </p:txBody>
      </p:sp>
      <p:sp>
        <p:nvSpPr>
          <p:cNvPr id="16" name="TextBox 15"/>
          <p:cNvSpPr txBox="1"/>
          <p:nvPr/>
        </p:nvSpPr>
        <p:spPr>
          <a:xfrm>
            <a:off x="251520" y="5661248"/>
            <a:ext cx="8604448" cy="646331"/>
          </a:xfrm>
          <a:prstGeom prst="rect">
            <a:avLst/>
          </a:prstGeom>
          <a:noFill/>
        </p:spPr>
        <p:txBody>
          <a:bodyPr wrap="square" rtlCol="0">
            <a:spAutoFit/>
          </a:bodyPr>
          <a:lstStyle/>
          <a:p>
            <a:r>
              <a:rPr lang="en-CA" sz="900" b="1" dirty="0" smtClean="0">
                <a:latin typeface="Arial" panose="020B0604020202020204" pitchFamily="34" charset="0"/>
                <a:cs typeface="Arial" panose="020B0604020202020204" pitchFamily="34" charset="0"/>
              </a:rPr>
              <a:t>Note: Based on Regulated Price Plan effective November  2016. </a:t>
            </a:r>
            <a:r>
              <a:rPr lang="en-CA" sz="900" dirty="0" smtClean="0">
                <a:latin typeface="Arial" panose="020B0604020202020204" pitchFamily="34" charset="0"/>
                <a:cs typeface="Arial" panose="020B0604020202020204" pitchFamily="34" charset="0"/>
              </a:rPr>
              <a:t>Includes the 8% rebate pre-tax. Rural residential customers (R2) above are connected to Hydro One and includes the benefit of the enhanced Rural or Remote Rate Protection (RRRP). Assumes </a:t>
            </a:r>
            <a:r>
              <a:rPr lang="en-CA" sz="900" dirty="0">
                <a:latin typeface="Arial" panose="020B0604020202020204" pitchFamily="34" charset="0"/>
                <a:cs typeface="Arial" panose="020B0604020202020204" pitchFamily="34" charset="0"/>
              </a:rPr>
              <a:t>both standard RRRP growth at 2.6%/year, but also sees enhancement funding reduce over time as the move to fixed rates is </a:t>
            </a:r>
            <a:r>
              <a:rPr lang="en-CA" sz="900" dirty="0" smtClean="0">
                <a:latin typeface="Arial" panose="020B0604020202020204" pitchFamily="34" charset="0"/>
                <a:cs typeface="Arial" panose="020B0604020202020204" pitchFamily="34" charset="0"/>
              </a:rPr>
              <a:t>completed. Assumes </a:t>
            </a:r>
            <a:r>
              <a:rPr lang="en-CA" sz="900" dirty="0">
                <a:latin typeface="Arial" panose="020B0604020202020204" pitchFamily="34" charset="0"/>
                <a:cs typeface="Arial" panose="020B0604020202020204" pitchFamily="34" charset="0"/>
              </a:rPr>
              <a:t>OESP enrollment of 100% by 2022 and includes costs with expanding benefits by 50%. </a:t>
            </a:r>
            <a:endParaRPr lang="en-CA" sz="900" strike="sngStrike" dirty="0" smtClean="0">
              <a:latin typeface="Arial" panose="020B0604020202020204" pitchFamily="34" charset="0"/>
              <a:cs typeface="Arial" panose="020B06040202020202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3332928005"/>
              </p:ext>
            </p:extLst>
          </p:nvPr>
        </p:nvGraphicFramePr>
        <p:xfrm>
          <a:off x="300831" y="1268760"/>
          <a:ext cx="8505825" cy="4191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7644577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RRRP Option </a:t>
            </a:r>
            <a:r>
              <a:rPr lang="en-CA" sz="2400" b="0" dirty="0">
                <a:latin typeface="Arial" panose="020B0604020202020204" pitchFamily="34" charset="0"/>
                <a:cs typeface="Arial" panose="020B0604020202020204" pitchFamily="34" charset="0"/>
              </a:rPr>
              <a:t>3</a:t>
            </a:r>
            <a:r>
              <a:rPr lang="en-CA" sz="2400" b="0" dirty="0" smtClean="0">
                <a:latin typeface="Arial" panose="020B0604020202020204" pitchFamily="34" charset="0"/>
                <a:cs typeface="Arial" panose="020B0604020202020204" pitchFamily="34" charset="0"/>
              </a:rPr>
              <a:t>(b) – $300 Million Benefit Allocation + Status Quo RRRP</a:t>
            </a:r>
            <a:endParaRPr lang="en-CA" sz="2400" b="0" dirty="0">
              <a:latin typeface="Arial" panose="020B0604020202020204" pitchFamily="34" charset="0"/>
              <a:cs typeface="Arial" panose="020B060402020202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15271055"/>
              </p:ext>
            </p:extLst>
          </p:nvPr>
        </p:nvGraphicFramePr>
        <p:xfrm>
          <a:off x="539552" y="2425802"/>
          <a:ext cx="8280400" cy="1384531"/>
        </p:xfrm>
        <a:graphic>
          <a:graphicData uri="http://schemas.openxmlformats.org/drawingml/2006/table">
            <a:tbl>
              <a:tblPr firstRow="1" bandRow="1">
                <a:tableStyleId>{5C22544A-7EE6-4342-B048-85BDC9FD1C3A}</a:tableStyleId>
              </a:tblPr>
              <a:tblGrid>
                <a:gridCol w="2070100"/>
                <a:gridCol w="2070100"/>
                <a:gridCol w="2070100"/>
                <a:gridCol w="2070100"/>
              </a:tblGrid>
              <a:tr h="232993">
                <a:tc gridSpan="4">
                  <a:txBody>
                    <a:bodyPr/>
                    <a:lstStyle/>
                    <a:p>
                      <a:pPr algn="ctr"/>
                      <a:r>
                        <a:rPr lang="en-CA" sz="1200" dirty="0" smtClean="0">
                          <a:solidFill>
                            <a:schemeClr val="tx1"/>
                          </a:solidFill>
                          <a:latin typeface="Arial" panose="020B0604020202020204" pitchFamily="34" charset="0"/>
                          <a:cs typeface="Arial" panose="020B0604020202020204" pitchFamily="34" charset="0"/>
                        </a:rPr>
                        <a:t>R1 Monthly Benefit Allocation</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dirty="0"/>
                    </a:p>
                  </a:txBody>
                  <a:tcPr/>
                </a:tc>
                <a:tc hMerge="1">
                  <a:txBody>
                    <a:bodyPr/>
                    <a:lstStyle/>
                    <a:p>
                      <a:pPr algn="ctr"/>
                      <a:endParaRPr lang="en-CA" dirty="0"/>
                    </a:p>
                  </a:txBody>
                  <a:tcPr anchor="ctr"/>
                </a:tc>
                <a:tc hMerge="1">
                  <a:txBody>
                    <a:bodyPr/>
                    <a:lstStyle/>
                    <a:p>
                      <a:pPr algn="ctr"/>
                      <a:endParaRPr lang="en-CA" dirty="0"/>
                    </a:p>
                  </a:txBody>
                  <a:tcPr anchor="ctr"/>
                </a:tc>
              </a:tr>
              <a:tr h="287251">
                <a:tc>
                  <a:txBody>
                    <a:bodyPr/>
                    <a:lstStyle/>
                    <a:p>
                      <a:pPr algn="ctr"/>
                      <a:r>
                        <a:rPr lang="en-CA" sz="1200" b="1" dirty="0" smtClean="0">
                          <a:solidFill>
                            <a:schemeClr val="tx1"/>
                          </a:solidFill>
                          <a:latin typeface="Arial" panose="020B0604020202020204" pitchFamily="34" charset="0"/>
                          <a:cs typeface="Arial" panose="020B0604020202020204" pitchFamily="34" charset="0"/>
                        </a:rPr>
                        <a:t>Customer</a:t>
                      </a:r>
                      <a:r>
                        <a:rPr lang="en-CA" sz="1200" b="1" baseline="0" dirty="0" smtClean="0">
                          <a:solidFill>
                            <a:schemeClr val="tx1"/>
                          </a:solidFill>
                          <a:latin typeface="Arial" panose="020B0604020202020204" pitchFamily="34" charset="0"/>
                          <a:cs typeface="Arial" panose="020B0604020202020204" pitchFamily="34" charset="0"/>
                        </a:rPr>
                        <a:t> Buckets</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a:t>
                      </a:r>
                      <a:r>
                        <a:rPr lang="en-CA" sz="1200" b="1" baseline="0" dirty="0" smtClean="0">
                          <a:solidFill>
                            <a:schemeClr val="tx1"/>
                          </a:solidFill>
                          <a:latin typeface="Arial" panose="020B0604020202020204" pitchFamily="34" charset="0"/>
                          <a:cs typeface="Arial" panose="020B0604020202020204" pitchFamily="34" charset="0"/>
                        </a:rPr>
                        <a:t> of R1 Revenue</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Total</a:t>
                      </a:r>
                      <a:r>
                        <a:rPr lang="en-CA" sz="1200" b="1" baseline="0" dirty="0" smtClean="0">
                          <a:solidFill>
                            <a:schemeClr val="tx1"/>
                          </a:solidFill>
                          <a:latin typeface="Arial" panose="020B0604020202020204" pitchFamily="34" charset="0"/>
                          <a:cs typeface="Arial" panose="020B0604020202020204" pitchFamily="34" charset="0"/>
                        </a:rPr>
                        <a:t> Benefit Allocation</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Per</a:t>
                      </a:r>
                      <a:r>
                        <a:rPr lang="en-CA" sz="1200" b="1" baseline="0" dirty="0" smtClean="0">
                          <a:solidFill>
                            <a:schemeClr val="tx1"/>
                          </a:solidFill>
                          <a:latin typeface="Arial" panose="020B0604020202020204" pitchFamily="34" charset="0"/>
                          <a:cs typeface="Arial" panose="020B0604020202020204" pitchFamily="34" charset="0"/>
                        </a:rPr>
                        <a:t> Customer Subsidy</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232993">
                <a:tc>
                  <a:txBody>
                    <a:bodyPr/>
                    <a:lstStyle/>
                    <a:p>
                      <a:pPr algn="ctr"/>
                      <a:r>
                        <a:rPr lang="en-CA" sz="1200" b="0" dirty="0" smtClean="0">
                          <a:solidFill>
                            <a:schemeClr val="tx1"/>
                          </a:solidFill>
                          <a:latin typeface="Arial" panose="020B0604020202020204" pitchFamily="34" charset="0"/>
                          <a:cs typeface="Arial" panose="020B0604020202020204" pitchFamily="34" charset="0"/>
                        </a:rPr>
                        <a:t>600kWh</a:t>
                      </a:r>
                      <a:r>
                        <a:rPr lang="en-CA" sz="1200" b="0" baseline="0" dirty="0" smtClean="0">
                          <a:solidFill>
                            <a:schemeClr val="tx1"/>
                          </a:solidFill>
                          <a:latin typeface="Arial" panose="020B0604020202020204" pitchFamily="34" charset="0"/>
                          <a:cs typeface="Arial" panose="020B0604020202020204" pitchFamily="34" charset="0"/>
                        </a:rPr>
                        <a:t> or less</a:t>
                      </a:r>
                      <a:endParaRPr lang="en-CA" sz="12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26%</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~$41M</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$23.19/month</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2993">
                <a:tc>
                  <a:txBody>
                    <a:bodyPr/>
                    <a:lstStyle/>
                    <a:p>
                      <a:pPr algn="ctr"/>
                      <a:r>
                        <a:rPr lang="en-CA" sz="1200" dirty="0" smtClean="0">
                          <a:solidFill>
                            <a:schemeClr val="tx1"/>
                          </a:solidFill>
                          <a:latin typeface="Arial" panose="020B0604020202020204" pitchFamily="34" charset="0"/>
                          <a:cs typeface="Arial" panose="020B0604020202020204" pitchFamily="34" charset="0"/>
                        </a:rPr>
                        <a:t>600kWh</a:t>
                      </a:r>
                      <a:r>
                        <a:rPr lang="en-CA" sz="1200" baseline="0" dirty="0" smtClean="0">
                          <a:solidFill>
                            <a:schemeClr val="tx1"/>
                          </a:solidFill>
                          <a:latin typeface="Arial" panose="020B0604020202020204" pitchFamily="34" charset="0"/>
                          <a:cs typeface="Arial" panose="020B0604020202020204" pitchFamily="34" charset="0"/>
                        </a:rPr>
                        <a:t> – 1000kWh</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32%</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~50M</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$27.76/month</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2993">
                <a:tc>
                  <a:txBody>
                    <a:bodyPr/>
                    <a:lstStyle/>
                    <a:p>
                      <a:pPr algn="ctr"/>
                      <a:r>
                        <a:rPr lang="en-CA" sz="1200" dirty="0" smtClean="0">
                          <a:solidFill>
                            <a:schemeClr val="tx1"/>
                          </a:solidFill>
                          <a:latin typeface="Arial" panose="020B0604020202020204" pitchFamily="34" charset="0"/>
                          <a:cs typeface="Arial" panose="020B0604020202020204" pitchFamily="34" charset="0"/>
                        </a:rPr>
                        <a:t>1000kWh or more</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42%</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~66M</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$37.09/month</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7" name="Content Placeholder 5"/>
          <p:cNvGraphicFramePr>
            <a:graphicFrameLocks/>
          </p:cNvGraphicFramePr>
          <p:nvPr>
            <p:extLst>
              <p:ext uri="{D42A27DB-BD31-4B8C-83A1-F6EECF244321}">
                <p14:modId xmlns:p14="http://schemas.microsoft.com/office/powerpoint/2010/main" val="1714352086"/>
              </p:ext>
            </p:extLst>
          </p:nvPr>
        </p:nvGraphicFramePr>
        <p:xfrm>
          <a:off x="575816" y="4221088"/>
          <a:ext cx="8280400" cy="1554480"/>
        </p:xfrm>
        <a:graphic>
          <a:graphicData uri="http://schemas.openxmlformats.org/drawingml/2006/table">
            <a:tbl>
              <a:tblPr firstRow="1" bandRow="1">
                <a:tableStyleId>{5C22544A-7EE6-4342-B048-85BDC9FD1C3A}</a:tableStyleId>
              </a:tblPr>
              <a:tblGrid>
                <a:gridCol w="2070100"/>
                <a:gridCol w="2070100"/>
                <a:gridCol w="2070100"/>
                <a:gridCol w="2070100"/>
              </a:tblGrid>
              <a:tr h="214955">
                <a:tc gridSpan="4">
                  <a:txBody>
                    <a:bodyPr/>
                    <a:lstStyle/>
                    <a:p>
                      <a:pPr algn="ctr"/>
                      <a:r>
                        <a:rPr lang="en-CA" sz="1200" dirty="0" smtClean="0">
                          <a:solidFill>
                            <a:schemeClr val="tx1"/>
                          </a:solidFill>
                          <a:latin typeface="Arial" panose="020B0604020202020204" pitchFamily="34" charset="0"/>
                          <a:cs typeface="Arial" panose="020B0604020202020204" pitchFamily="34" charset="0"/>
                        </a:rPr>
                        <a:t>R2</a:t>
                      </a:r>
                      <a:r>
                        <a:rPr lang="en-CA" sz="1200" baseline="0" dirty="0" smtClean="0">
                          <a:solidFill>
                            <a:schemeClr val="tx1"/>
                          </a:solidFill>
                          <a:latin typeface="Arial" panose="020B0604020202020204" pitchFamily="34" charset="0"/>
                          <a:cs typeface="Arial" panose="020B0604020202020204" pitchFamily="34" charset="0"/>
                        </a:rPr>
                        <a:t> Monthly Benefit Allocation</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tr>
              <a:tr h="272963">
                <a:tc>
                  <a:txBody>
                    <a:bodyPr/>
                    <a:lstStyle/>
                    <a:p>
                      <a:pPr algn="ctr"/>
                      <a:r>
                        <a:rPr lang="en-CA" sz="1200" b="1" dirty="0" smtClean="0">
                          <a:solidFill>
                            <a:schemeClr val="tx1"/>
                          </a:solidFill>
                          <a:latin typeface="Arial" panose="020B0604020202020204" pitchFamily="34" charset="0"/>
                          <a:cs typeface="Arial" panose="020B0604020202020204" pitchFamily="34" charset="0"/>
                        </a:rPr>
                        <a:t>Customer Buckets</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 of R2 Revenue</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Total Benefit Allocation</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Per Customer Subsidy (+$60.50</a:t>
                      </a:r>
                      <a:r>
                        <a:rPr lang="en-CA" sz="1200" b="1" baseline="0" dirty="0" smtClean="0">
                          <a:solidFill>
                            <a:schemeClr val="tx1"/>
                          </a:solidFill>
                          <a:latin typeface="Arial" panose="020B0604020202020204" pitchFamily="34" charset="0"/>
                          <a:cs typeface="Arial" panose="020B0604020202020204" pitchFamily="34" charset="0"/>
                        </a:rPr>
                        <a:t> RRRP)</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221403">
                <a:tc>
                  <a:txBody>
                    <a:bodyPr/>
                    <a:lstStyle/>
                    <a:p>
                      <a:pPr algn="ctr"/>
                      <a:r>
                        <a:rPr lang="en-CA" sz="1200" dirty="0" smtClean="0">
                          <a:solidFill>
                            <a:schemeClr val="tx1"/>
                          </a:solidFill>
                          <a:latin typeface="Arial" panose="020B0604020202020204" pitchFamily="34" charset="0"/>
                          <a:cs typeface="Arial" panose="020B0604020202020204" pitchFamily="34" charset="0"/>
                        </a:rPr>
                        <a:t>750kWh or less</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20%</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~$28M</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$21.16/month</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1403">
                <a:tc>
                  <a:txBody>
                    <a:bodyPr/>
                    <a:lstStyle/>
                    <a:p>
                      <a:pPr algn="ctr"/>
                      <a:r>
                        <a:rPr lang="en-CA" sz="1200" dirty="0" smtClean="0">
                          <a:solidFill>
                            <a:schemeClr val="tx1"/>
                          </a:solidFill>
                          <a:latin typeface="Arial" panose="020B0604020202020204" pitchFamily="34" charset="0"/>
                          <a:cs typeface="Arial" panose="020B0604020202020204" pitchFamily="34" charset="0"/>
                        </a:rPr>
                        <a:t>750kWh – 1200kWh</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29%</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~$42M</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$31.40/month</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1403">
                <a:tc>
                  <a:txBody>
                    <a:bodyPr/>
                    <a:lstStyle/>
                    <a:p>
                      <a:pPr algn="ctr"/>
                      <a:r>
                        <a:rPr lang="en-CA" sz="1200" dirty="0" smtClean="0">
                          <a:solidFill>
                            <a:schemeClr val="tx1"/>
                          </a:solidFill>
                          <a:latin typeface="Arial" panose="020B0604020202020204" pitchFamily="34" charset="0"/>
                          <a:cs typeface="Arial" panose="020B0604020202020204" pitchFamily="34" charset="0"/>
                        </a:rPr>
                        <a:t>1200kWh or more</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51%</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~$73M</a:t>
                      </a:r>
                      <a:endParaRPr lang="en-CA" sz="12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b="1" dirty="0" smtClean="0">
                          <a:solidFill>
                            <a:schemeClr val="tx1"/>
                          </a:solidFill>
                          <a:latin typeface="Arial" panose="020B0604020202020204" pitchFamily="34" charset="0"/>
                          <a:cs typeface="Arial" panose="020B0604020202020204" pitchFamily="34" charset="0"/>
                        </a:rPr>
                        <a:t>$54.45/month</a:t>
                      </a:r>
                      <a:endParaRPr lang="en-CA" sz="12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TextBox 7"/>
          <p:cNvSpPr txBox="1"/>
          <p:nvPr/>
        </p:nvSpPr>
        <p:spPr>
          <a:xfrm>
            <a:off x="467544" y="1179329"/>
            <a:ext cx="8280920" cy="1169551"/>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n-CA" sz="1000" dirty="0" smtClean="0">
                <a:solidFill>
                  <a:prstClr val="black"/>
                </a:solidFill>
                <a:latin typeface="Arial" panose="020B0604020202020204" pitchFamily="34" charset="0"/>
                <a:cs typeface="Arial" panose="020B0604020202020204" pitchFamily="34" charset="0"/>
              </a:rPr>
              <a:t>To ensure no R2 customer receives less benefit than the status quo, the $60.50/month subsidy can be maintained.</a:t>
            </a:r>
          </a:p>
          <a:p>
            <a:pPr marL="285750" indent="-285750">
              <a:spcBef>
                <a:spcPts val="600"/>
              </a:spcBef>
              <a:spcAft>
                <a:spcPts val="600"/>
              </a:spcAft>
              <a:buFont typeface="Arial" panose="020B0604020202020204" pitchFamily="34" charset="0"/>
              <a:buChar char="•"/>
            </a:pPr>
            <a:r>
              <a:rPr lang="en-CA" sz="1000" dirty="0" smtClean="0">
                <a:solidFill>
                  <a:prstClr val="black"/>
                </a:solidFill>
                <a:latin typeface="Arial" panose="020B0604020202020204" pitchFamily="34" charset="0"/>
                <a:cs typeface="Arial" panose="020B0604020202020204" pitchFamily="34" charset="0"/>
              </a:rPr>
              <a:t>To determine benefit levels, each rate class can be assigned a portion of the $300 million in proportion to how they contribute to remaining H1 revenues.* These amounts can then be sub-divided in a similar fashion into three buckets of equal customers for each rate class.</a:t>
            </a:r>
          </a:p>
          <a:p>
            <a:pPr marL="285750" indent="-285750">
              <a:spcBef>
                <a:spcPts val="600"/>
              </a:spcBef>
              <a:spcAft>
                <a:spcPts val="600"/>
              </a:spcAft>
              <a:buFont typeface="Arial" panose="020B0604020202020204" pitchFamily="34" charset="0"/>
              <a:buChar char="•"/>
            </a:pPr>
            <a:r>
              <a:rPr lang="en-CA" sz="1000" dirty="0" smtClean="0">
                <a:solidFill>
                  <a:prstClr val="black"/>
                </a:solidFill>
                <a:latin typeface="Arial" panose="020B0604020202020204" pitchFamily="34" charset="0"/>
                <a:cs typeface="Arial" panose="020B0604020202020204" pitchFamily="34" charset="0"/>
              </a:rPr>
              <a:t>Under this scenario, R2 is allocated ~$143 million (47%) and R1 is allocated ~$157 million (53%). These amounts are sub-divided into the customer buckets per the tables below.**</a:t>
            </a:r>
            <a:endParaRPr lang="en-CA" sz="1000" dirty="0">
              <a:solidFill>
                <a:prstClr val="black"/>
              </a:solidFill>
              <a:latin typeface="Arial" panose="020B0604020202020204" pitchFamily="34" charset="0"/>
              <a:cs typeface="Arial" panose="020B0604020202020204" pitchFamily="34" charset="0"/>
            </a:endParaRPr>
          </a:p>
        </p:txBody>
      </p:sp>
      <p:sp>
        <p:nvSpPr>
          <p:cNvPr id="9" name="TextBox 8"/>
          <p:cNvSpPr txBox="1"/>
          <p:nvPr/>
        </p:nvSpPr>
        <p:spPr>
          <a:xfrm>
            <a:off x="1187624" y="6453336"/>
            <a:ext cx="3312368" cy="369332"/>
          </a:xfrm>
          <a:prstGeom prst="rect">
            <a:avLst/>
          </a:prstGeom>
          <a:noFill/>
        </p:spPr>
        <p:txBody>
          <a:bodyPr wrap="square" rtlCol="0">
            <a:spAutoFit/>
          </a:bodyPr>
          <a:lstStyle/>
          <a:p>
            <a:r>
              <a:rPr lang="en-CA" sz="900" i="1" dirty="0" smtClean="0">
                <a:solidFill>
                  <a:prstClr val="black"/>
                </a:solidFill>
              </a:rPr>
              <a:t>*This methodology can be used to calculate benefit levels at any desired funding envelope.</a:t>
            </a:r>
            <a:endParaRPr lang="en-CA" sz="900" i="1" dirty="0">
              <a:solidFill>
                <a:prstClr val="black"/>
              </a:solidFill>
            </a:endParaRPr>
          </a:p>
        </p:txBody>
      </p:sp>
      <p:sp>
        <p:nvSpPr>
          <p:cNvPr id="2" name="TextBox 1"/>
          <p:cNvSpPr txBox="1"/>
          <p:nvPr/>
        </p:nvSpPr>
        <p:spPr>
          <a:xfrm>
            <a:off x="4788024" y="6384086"/>
            <a:ext cx="2664296" cy="507831"/>
          </a:xfrm>
          <a:prstGeom prst="rect">
            <a:avLst/>
          </a:prstGeom>
          <a:noFill/>
        </p:spPr>
        <p:txBody>
          <a:bodyPr wrap="square" rtlCol="0">
            <a:spAutoFit/>
          </a:bodyPr>
          <a:lstStyle/>
          <a:p>
            <a:r>
              <a:rPr lang="en-CA" sz="900" i="1" dirty="0" smtClean="0">
                <a:solidFill>
                  <a:prstClr val="black"/>
                </a:solidFill>
              </a:rPr>
              <a:t>**This division developed using 2016 customer data provided by Hydro One, representing ~85% of affected customers</a:t>
            </a:r>
            <a:endParaRPr lang="en-CA" sz="900" i="1" dirty="0">
              <a:solidFill>
                <a:prstClr val="black"/>
              </a:solidFill>
            </a:endParaRPr>
          </a:p>
        </p:txBody>
      </p:sp>
    </p:spTree>
    <p:extLst>
      <p:ext uri="{BB962C8B-B14F-4D97-AF65-F5344CB8AC3E}">
        <p14:creationId xmlns:p14="http://schemas.microsoft.com/office/powerpoint/2010/main" val="14643345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smtClean="0">
                <a:latin typeface="Arial" panose="020B0604020202020204" pitchFamily="34" charset="0"/>
                <a:cs typeface="Arial" panose="020B0604020202020204" pitchFamily="34" charset="0"/>
              </a:rPr>
              <a:t>RRRP Option 3(b) – Hydro One Mid-Density (R1) Ratepayer Impacts</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52778002"/>
              </p:ext>
            </p:extLst>
          </p:nvPr>
        </p:nvGraphicFramePr>
        <p:xfrm>
          <a:off x="457200" y="1912795"/>
          <a:ext cx="8280400" cy="403648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156175" y="2209800"/>
            <a:ext cx="2318524" cy="3019401"/>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6" name="Rectangle 5"/>
          <p:cNvSpPr/>
          <p:nvPr/>
        </p:nvSpPr>
        <p:spPr>
          <a:xfrm>
            <a:off x="3733800" y="3356992"/>
            <a:ext cx="2241185" cy="1872209"/>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3" name="TextBox 12"/>
          <p:cNvSpPr txBox="1"/>
          <p:nvPr/>
        </p:nvSpPr>
        <p:spPr>
          <a:xfrm>
            <a:off x="3733800" y="2503849"/>
            <a:ext cx="2232250" cy="646331"/>
          </a:xfrm>
          <a:prstGeom prst="rect">
            <a:avLst/>
          </a:prstGeom>
          <a:solidFill>
            <a:schemeClr val="bg1"/>
          </a:solidFill>
        </p:spPr>
        <p:txBody>
          <a:bodyPr wrap="square" rtlCol="0">
            <a:spAutoFit/>
          </a:bodyPr>
          <a:lstStyle/>
          <a:p>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 </a:t>
            </a:r>
          </a:p>
          <a:p>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$197.55</a:t>
            </a:r>
            <a:endParaRPr lang="en-CA" sz="900" dirty="0">
              <a:latin typeface="Arial" panose="020B0604020202020204" pitchFamily="34" charset="0"/>
              <a:cs typeface="Arial" panose="020B0604020202020204" pitchFamily="34" charset="0"/>
            </a:endParaRPr>
          </a:p>
          <a:p>
            <a:pPr algn="ctr"/>
            <a:r>
              <a:rPr lang="en-CA" sz="900" dirty="0">
                <a:latin typeface="Arial" panose="020B0604020202020204" pitchFamily="34" charset="0"/>
                <a:cs typeface="Arial" panose="020B0604020202020204" pitchFamily="34" charset="0"/>
              </a:rPr>
              <a:t>Post-Benefit: $</a:t>
            </a:r>
            <a:r>
              <a:rPr lang="en-CA" sz="900" dirty="0" smtClean="0">
                <a:latin typeface="Arial" panose="020B0604020202020204" pitchFamily="34" charset="0"/>
                <a:cs typeface="Arial" panose="020B0604020202020204" pitchFamily="34" charset="0"/>
              </a:rPr>
              <a:t>169.79</a:t>
            </a:r>
            <a:endParaRPr lang="en-CA" sz="900" dirty="0">
              <a:latin typeface="Arial" panose="020B0604020202020204" pitchFamily="34" charset="0"/>
              <a:cs typeface="Arial" panose="020B0604020202020204" pitchFamily="34" charset="0"/>
            </a:endParaRPr>
          </a:p>
          <a:p>
            <a:pPr algn="ctr"/>
            <a:r>
              <a:rPr lang="en-CA" sz="900" dirty="0" smtClean="0">
                <a:latin typeface="Arial" panose="020B0604020202020204" pitchFamily="34" charset="0"/>
                <a:cs typeface="Arial" panose="020B0604020202020204" pitchFamily="34" charset="0"/>
              </a:rPr>
              <a:t>Benefit Amount: $27.76</a:t>
            </a:r>
            <a:endParaRPr lang="en-CA" sz="900" dirty="0">
              <a:latin typeface="Arial" panose="020B0604020202020204" pitchFamily="34" charset="0"/>
              <a:cs typeface="Arial" panose="020B0604020202020204" pitchFamily="34" charset="0"/>
            </a:endParaRPr>
          </a:p>
        </p:txBody>
      </p:sp>
      <p:sp>
        <p:nvSpPr>
          <p:cNvPr id="16" name="TextBox 15"/>
          <p:cNvSpPr txBox="1"/>
          <p:nvPr/>
        </p:nvSpPr>
        <p:spPr>
          <a:xfrm>
            <a:off x="6156175" y="1424996"/>
            <a:ext cx="2331389" cy="784830"/>
          </a:xfrm>
          <a:prstGeom prst="rect">
            <a:avLst/>
          </a:prstGeom>
          <a:solidFill>
            <a:schemeClr val="bg1"/>
          </a:solidFill>
        </p:spPr>
        <p:txBody>
          <a:bodyPr wrap="square" rtlCol="0">
            <a:spAutoFit/>
          </a:bodyPr>
          <a:lstStyle/>
          <a:p>
            <a:pPr algn="ctr"/>
            <a:endParaRPr lang="en-CA" sz="900" b="1" dirty="0" smtClean="0">
              <a:latin typeface="Arial" panose="020B0604020202020204" pitchFamily="34" charset="0"/>
              <a:cs typeface="Arial" panose="020B0604020202020204" pitchFamily="34" charset="0"/>
            </a:endParaRPr>
          </a:p>
          <a:p>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 </a:t>
            </a:r>
          </a:p>
          <a:p>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440.42</a:t>
            </a:r>
            <a:endParaRPr lang="en-CA" sz="900" dirty="0">
              <a:latin typeface="Arial" panose="020B0604020202020204" pitchFamily="34" charset="0"/>
              <a:cs typeface="Arial" panose="020B0604020202020204" pitchFamily="34" charset="0"/>
            </a:endParaRPr>
          </a:p>
          <a:p>
            <a:pPr algn="ctr"/>
            <a:r>
              <a:rPr lang="en-CA" sz="900" dirty="0">
                <a:latin typeface="Arial" panose="020B0604020202020204" pitchFamily="34" charset="0"/>
                <a:cs typeface="Arial" panose="020B0604020202020204" pitchFamily="34" charset="0"/>
              </a:rPr>
              <a:t>Post-Benefit: </a:t>
            </a:r>
            <a:r>
              <a:rPr lang="en-CA" sz="900" dirty="0" smtClean="0">
                <a:latin typeface="Arial" panose="020B0604020202020204" pitchFamily="34" charset="0"/>
                <a:cs typeface="Arial" panose="020B0604020202020204" pitchFamily="34" charset="0"/>
              </a:rPr>
              <a:t>$403.33</a:t>
            </a:r>
            <a:endParaRPr lang="en-CA" sz="900" dirty="0">
              <a:latin typeface="Arial" panose="020B0604020202020204" pitchFamily="34" charset="0"/>
              <a:cs typeface="Arial" panose="020B0604020202020204" pitchFamily="34" charset="0"/>
            </a:endParaRPr>
          </a:p>
          <a:p>
            <a:pPr algn="ctr"/>
            <a:r>
              <a:rPr lang="en-CA" sz="900" dirty="0" smtClean="0">
                <a:latin typeface="Arial" panose="020B0604020202020204" pitchFamily="34" charset="0"/>
                <a:cs typeface="Arial" panose="020B0604020202020204" pitchFamily="34" charset="0"/>
              </a:rPr>
              <a:t>Benefit Amount: $37.09</a:t>
            </a:r>
            <a:endParaRPr lang="en-CA" sz="900" u="sng" dirty="0">
              <a:latin typeface="Arial" panose="020B0604020202020204" pitchFamily="34" charset="0"/>
              <a:cs typeface="Arial" panose="020B0604020202020204" pitchFamily="34" charset="0"/>
            </a:endParaRPr>
          </a:p>
        </p:txBody>
      </p:sp>
      <p:sp>
        <p:nvSpPr>
          <p:cNvPr id="18" name="TextBox 17"/>
          <p:cNvSpPr txBox="1"/>
          <p:nvPr/>
        </p:nvSpPr>
        <p:spPr>
          <a:xfrm>
            <a:off x="4705910" y="6347199"/>
            <a:ext cx="2520280" cy="507831"/>
          </a:xfrm>
          <a:prstGeom prst="rect">
            <a:avLst/>
          </a:prstGeom>
          <a:noFill/>
        </p:spPr>
        <p:txBody>
          <a:bodyPr wrap="square" rtlCol="0">
            <a:spAutoFit/>
          </a:bodyPr>
          <a:lstStyle/>
          <a:p>
            <a:r>
              <a:rPr lang="en-CA" sz="900" i="1" dirty="0">
                <a:solidFill>
                  <a:prstClr val="black"/>
                </a:solidFill>
              </a:rPr>
              <a:t>* Includes Electricity, Delivery, and Regulatory Charges. Excludes HST and 8% rebate.</a:t>
            </a:r>
          </a:p>
        </p:txBody>
      </p:sp>
      <p:sp>
        <p:nvSpPr>
          <p:cNvPr id="11" name="Content Placeholder 2"/>
          <p:cNvSpPr txBox="1">
            <a:spLocks/>
          </p:cNvSpPr>
          <p:nvPr/>
        </p:nvSpPr>
        <p:spPr>
          <a:xfrm>
            <a:off x="540472" y="1196752"/>
            <a:ext cx="8280000" cy="669487"/>
          </a:xfrm>
          <a:prstGeom prst="rect">
            <a:avLst/>
          </a:prstGeom>
        </p:spPr>
        <p:txBody>
          <a:bodyPr vert="horz" lIns="91440" tIns="45720" rIns="91440" bIns="45720" rtlCol="0">
            <a:norm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dirty="0" smtClean="0">
                <a:solidFill>
                  <a:prstClr val="black"/>
                </a:solidFill>
                <a:latin typeface="Arial" panose="020B0604020202020204" pitchFamily="34" charset="0"/>
                <a:cs typeface="Arial" panose="020B0604020202020204" pitchFamily="34" charset="0"/>
              </a:rPr>
              <a:t>Under this option, R1 customers receive a higher monthly benefit than they did under Option 2(a).</a:t>
            </a:r>
          </a:p>
          <a:p>
            <a:endParaRPr lang="en-CA" dirty="0">
              <a:solidFill>
                <a:prstClr val="black"/>
              </a:solidFill>
              <a:latin typeface="Arial" panose="020B0604020202020204" pitchFamily="34" charset="0"/>
              <a:cs typeface="Arial" panose="020B0604020202020204" pitchFamily="34" charset="0"/>
            </a:endParaRPr>
          </a:p>
        </p:txBody>
      </p:sp>
      <p:sp>
        <p:nvSpPr>
          <p:cNvPr id="10" name="Rectangle 9"/>
          <p:cNvSpPr/>
          <p:nvPr/>
        </p:nvSpPr>
        <p:spPr>
          <a:xfrm>
            <a:off x="1219200" y="3652595"/>
            <a:ext cx="2241185" cy="157660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2" name="TextBox 11"/>
          <p:cNvSpPr txBox="1"/>
          <p:nvPr/>
        </p:nvSpPr>
        <p:spPr>
          <a:xfrm>
            <a:off x="1219200" y="6485698"/>
            <a:ext cx="2971800" cy="230832"/>
          </a:xfrm>
          <a:prstGeom prst="rect">
            <a:avLst/>
          </a:prstGeom>
          <a:noFill/>
        </p:spPr>
        <p:txBody>
          <a:bodyPr wrap="square" rtlCol="0">
            <a:spAutoFit/>
          </a:bodyPr>
          <a:lstStyle/>
          <a:p>
            <a:r>
              <a:rPr lang="en-CA" sz="900" i="1" dirty="0" smtClean="0">
                <a:solidFill>
                  <a:prstClr val="black"/>
                </a:solidFill>
              </a:rPr>
              <a:t>Note: Rates are for 2017</a:t>
            </a:r>
            <a:endParaRPr lang="en-CA" sz="900" i="1" dirty="0">
              <a:solidFill>
                <a:prstClr val="black"/>
              </a:solidFill>
            </a:endParaRPr>
          </a:p>
        </p:txBody>
      </p:sp>
    </p:spTree>
    <p:extLst>
      <p:ext uri="{BB962C8B-B14F-4D97-AF65-F5344CB8AC3E}">
        <p14:creationId xmlns:p14="http://schemas.microsoft.com/office/powerpoint/2010/main" val="367291910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RRRP Option 3(b)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Hydro One Low-Density (R2) Ratepayer Impacts</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20507429"/>
              </p:ext>
            </p:extLst>
          </p:nvPr>
        </p:nvGraphicFramePr>
        <p:xfrm>
          <a:off x="611560" y="1912795"/>
          <a:ext cx="8126040" cy="368634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156175" y="2390974"/>
            <a:ext cx="2318524" cy="247818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6" name="Rectangle 5"/>
          <p:cNvSpPr/>
          <p:nvPr/>
        </p:nvSpPr>
        <p:spPr>
          <a:xfrm>
            <a:off x="3733800" y="3068960"/>
            <a:ext cx="2241185" cy="1829312"/>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3" name="TextBox 12"/>
          <p:cNvSpPr txBox="1"/>
          <p:nvPr/>
        </p:nvSpPr>
        <p:spPr>
          <a:xfrm>
            <a:off x="3733800" y="2143168"/>
            <a:ext cx="2232250" cy="646331"/>
          </a:xfrm>
          <a:prstGeom prst="rect">
            <a:avLst/>
          </a:prstGeom>
          <a:solidFill>
            <a:schemeClr val="bg1"/>
          </a:solidFill>
        </p:spPr>
        <p:txBody>
          <a:bodyPr wrap="square" rtlCol="0">
            <a:spAutoFit/>
          </a:bodyPr>
          <a:lstStyle/>
          <a:p>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 </a:t>
            </a:r>
          </a:p>
          <a:p>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$201.94</a:t>
            </a:r>
            <a:endParaRPr lang="en-CA" sz="900" dirty="0">
              <a:latin typeface="Arial" panose="020B0604020202020204" pitchFamily="34" charset="0"/>
              <a:cs typeface="Arial" panose="020B0604020202020204" pitchFamily="34" charset="0"/>
            </a:endParaRPr>
          </a:p>
          <a:p>
            <a:pPr algn="ctr"/>
            <a:r>
              <a:rPr lang="en-CA" sz="900" dirty="0">
                <a:latin typeface="Arial" panose="020B0604020202020204" pitchFamily="34" charset="0"/>
                <a:cs typeface="Arial" panose="020B0604020202020204" pitchFamily="34" charset="0"/>
              </a:rPr>
              <a:t>Post-Benefit: $</a:t>
            </a:r>
            <a:r>
              <a:rPr lang="en-CA" sz="900" dirty="0" smtClean="0">
                <a:latin typeface="Arial" panose="020B0604020202020204" pitchFamily="34" charset="0"/>
                <a:cs typeface="Arial" panose="020B0604020202020204" pitchFamily="34" charset="0"/>
              </a:rPr>
              <a:t>170.54</a:t>
            </a:r>
            <a:endParaRPr lang="en-CA" sz="900" dirty="0">
              <a:latin typeface="Arial" panose="020B0604020202020204" pitchFamily="34" charset="0"/>
              <a:cs typeface="Arial" panose="020B0604020202020204" pitchFamily="34" charset="0"/>
            </a:endParaRPr>
          </a:p>
          <a:p>
            <a:pPr algn="ctr"/>
            <a:r>
              <a:rPr lang="en-CA" sz="900" dirty="0" smtClean="0">
                <a:latin typeface="Arial" panose="020B0604020202020204" pitchFamily="34" charset="0"/>
                <a:cs typeface="Arial" panose="020B0604020202020204" pitchFamily="34" charset="0"/>
              </a:rPr>
              <a:t>Benefit Amount: $31.40</a:t>
            </a:r>
            <a:endParaRPr lang="en-CA" sz="900" dirty="0">
              <a:latin typeface="Arial" panose="020B0604020202020204" pitchFamily="34" charset="0"/>
              <a:cs typeface="Arial" panose="020B0604020202020204" pitchFamily="34" charset="0"/>
            </a:endParaRPr>
          </a:p>
        </p:txBody>
      </p:sp>
      <p:sp>
        <p:nvSpPr>
          <p:cNvPr id="16" name="TextBox 15"/>
          <p:cNvSpPr txBox="1"/>
          <p:nvPr/>
        </p:nvSpPr>
        <p:spPr>
          <a:xfrm>
            <a:off x="6324600" y="1729676"/>
            <a:ext cx="2318523" cy="646331"/>
          </a:xfrm>
          <a:prstGeom prst="rect">
            <a:avLst/>
          </a:prstGeom>
          <a:solidFill>
            <a:schemeClr val="bg1"/>
          </a:solidFill>
        </p:spPr>
        <p:txBody>
          <a:bodyPr wrap="square" rtlCol="0">
            <a:spAutoFit/>
          </a:bodyPr>
          <a:lstStyle/>
          <a:p>
            <a:pPr algn="ctr"/>
            <a:r>
              <a:rPr lang="en-CA" sz="900" b="1" dirty="0" smtClean="0">
                <a:latin typeface="Arial" panose="020B0604020202020204" pitchFamily="34" charset="0"/>
                <a:cs typeface="Arial" panose="020B0604020202020204" pitchFamily="34" charset="0"/>
              </a:rPr>
              <a:t>Total </a:t>
            </a:r>
            <a:r>
              <a:rPr lang="en-CA" sz="900" b="1" dirty="0">
                <a:latin typeface="Arial" panose="020B0604020202020204" pitchFamily="34" charset="0"/>
                <a:cs typeface="Arial" panose="020B0604020202020204" pitchFamily="34" charset="0"/>
              </a:rPr>
              <a:t>Bill* </a:t>
            </a:r>
          </a:p>
          <a:p>
            <a:pPr algn="ctr"/>
            <a:r>
              <a:rPr lang="en-CA" sz="900" dirty="0">
                <a:latin typeface="Arial" panose="020B0604020202020204" pitchFamily="34" charset="0"/>
                <a:cs typeface="Arial" panose="020B0604020202020204" pitchFamily="34" charset="0"/>
              </a:rPr>
              <a:t>Pre-Benefit: $</a:t>
            </a:r>
            <a:r>
              <a:rPr lang="en-CA" sz="900" dirty="0" smtClean="0">
                <a:latin typeface="Arial" panose="020B0604020202020204" pitchFamily="34" charset="0"/>
                <a:cs typeface="Arial" panose="020B0604020202020204" pitchFamily="34" charset="0"/>
              </a:rPr>
              <a:t>471.51</a:t>
            </a:r>
            <a:endParaRPr lang="en-CA" sz="900" dirty="0">
              <a:latin typeface="Arial" panose="020B0604020202020204" pitchFamily="34" charset="0"/>
              <a:cs typeface="Arial" panose="020B0604020202020204" pitchFamily="34" charset="0"/>
            </a:endParaRPr>
          </a:p>
          <a:p>
            <a:pPr algn="ctr"/>
            <a:r>
              <a:rPr lang="en-CA" sz="900" dirty="0">
                <a:latin typeface="Arial" panose="020B0604020202020204" pitchFamily="34" charset="0"/>
                <a:cs typeface="Arial" panose="020B0604020202020204" pitchFamily="34" charset="0"/>
              </a:rPr>
              <a:t>Post-Benefit: </a:t>
            </a:r>
            <a:r>
              <a:rPr lang="en-CA" sz="900" dirty="0" smtClean="0">
                <a:latin typeface="Arial" panose="020B0604020202020204" pitchFamily="34" charset="0"/>
                <a:cs typeface="Arial" panose="020B0604020202020204" pitchFamily="34" charset="0"/>
              </a:rPr>
              <a:t>$417.06</a:t>
            </a:r>
            <a:endParaRPr lang="en-CA" sz="900" dirty="0">
              <a:latin typeface="Arial" panose="020B0604020202020204" pitchFamily="34" charset="0"/>
              <a:cs typeface="Arial" panose="020B0604020202020204" pitchFamily="34" charset="0"/>
            </a:endParaRPr>
          </a:p>
          <a:p>
            <a:pPr algn="ctr"/>
            <a:r>
              <a:rPr lang="en-CA" sz="900" dirty="0" smtClean="0">
                <a:latin typeface="Arial" panose="020B0604020202020204" pitchFamily="34" charset="0"/>
                <a:cs typeface="Arial" panose="020B0604020202020204" pitchFamily="34" charset="0"/>
              </a:rPr>
              <a:t>Benefit Amount: $54.45</a:t>
            </a:r>
            <a:endParaRPr lang="en-CA" sz="900" u="sng" dirty="0">
              <a:latin typeface="Arial" panose="020B0604020202020204" pitchFamily="34" charset="0"/>
              <a:cs typeface="Arial" panose="020B0604020202020204" pitchFamily="34" charset="0"/>
            </a:endParaRPr>
          </a:p>
        </p:txBody>
      </p:sp>
      <p:sp>
        <p:nvSpPr>
          <p:cNvPr id="18" name="TextBox 17"/>
          <p:cNvSpPr txBox="1"/>
          <p:nvPr/>
        </p:nvSpPr>
        <p:spPr>
          <a:xfrm>
            <a:off x="4705910" y="6347199"/>
            <a:ext cx="2520280" cy="507831"/>
          </a:xfrm>
          <a:prstGeom prst="rect">
            <a:avLst/>
          </a:prstGeom>
          <a:noFill/>
        </p:spPr>
        <p:txBody>
          <a:bodyPr wrap="square" rtlCol="0">
            <a:spAutoFit/>
          </a:bodyPr>
          <a:lstStyle/>
          <a:p>
            <a:r>
              <a:rPr lang="en-CA" sz="900" i="1" dirty="0">
                <a:solidFill>
                  <a:prstClr val="black"/>
                </a:solidFill>
              </a:rPr>
              <a:t>* Includes Electricity, Delivery, and Regulatory Charges. Excludes HST and 8% rebate.</a:t>
            </a:r>
          </a:p>
        </p:txBody>
      </p:sp>
      <p:sp>
        <p:nvSpPr>
          <p:cNvPr id="11" name="Content Placeholder 2"/>
          <p:cNvSpPr txBox="1">
            <a:spLocks/>
          </p:cNvSpPr>
          <p:nvPr/>
        </p:nvSpPr>
        <p:spPr>
          <a:xfrm>
            <a:off x="445129" y="1159312"/>
            <a:ext cx="8280000" cy="669487"/>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sz="1400" dirty="0" smtClean="0">
                <a:solidFill>
                  <a:prstClr val="black"/>
                </a:solidFill>
                <a:latin typeface="Arial" panose="020B0604020202020204" pitchFamily="34" charset="0"/>
                <a:cs typeface="Arial" panose="020B0604020202020204" pitchFamily="34" charset="0"/>
              </a:rPr>
              <a:t>Under this option, R2 customers receive a lower new benefit than they did under option 2(a). However as a result of retaining the original $60.50 RRRP subsidy, their total distribution costs are reduced.</a:t>
            </a:r>
            <a:endParaRPr lang="en-CA" sz="1400" dirty="0">
              <a:solidFill>
                <a:prstClr val="black"/>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sz="1400" dirty="0" smtClean="0">
              <a:solidFill>
                <a:prstClr val="black"/>
              </a:solidFill>
              <a:latin typeface="Arial" panose="020B0604020202020204" pitchFamily="34" charset="0"/>
              <a:cs typeface="Arial" panose="020B0604020202020204" pitchFamily="34" charset="0"/>
            </a:endParaRPr>
          </a:p>
          <a:p>
            <a:endParaRPr lang="en-CA" sz="1400" dirty="0">
              <a:solidFill>
                <a:prstClr val="black"/>
              </a:solidFill>
              <a:latin typeface="Arial" panose="020B0604020202020204" pitchFamily="34" charset="0"/>
              <a:cs typeface="Arial" panose="020B0604020202020204" pitchFamily="34" charset="0"/>
            </a:endParaRPr>
          </a:p>
        </p:txBody>
      </p:sp>
      <p:sp>
        <p:nvSpPr>
          <p:cNvPr id="10" name="Rectangle 9"/>
          <p:cNvSpPr/>
          <p:nvPr/>
        </p:nvSpPr>
        <p:spPr>
          <a:xfrm>
            <a:off x="1397552" y="3295569"/>
            <a:ext cx="2241185" cy="1566640"/>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2" name="TextBox 11"/>
          <p:cNvSpPr txBox="1"/>
          <p:nvPr/>
        </p:nvSpPr>
        <p:spPr>
          <a:xfrm>
            <a:off x="1219200" y="6416448"/>
            <a:ext cx="2971800" cy="230832"/>
          </a:xfrm>
          <a:prstGeom prst="rect">
            <a:avLst/>
          </a:prstGeom>
          <a:noFill/>
        </p:spPr>
        <p:txBody>
          <a:bodyPr wrap="square" rtlCol="0">
            <a:spAutoFit/>
          </a:bodyPr>
          <a:lstStyle/>
          <a:p>
            <a:r>
              <a:rPr lang="en-CA" sz="900" i="1" dirty="0">
                <a:solidFill>
                  <a:prstClr val="black"/>
                </a:solidFill>
              </a:rPr>
              <a:t>Note: </a:t>
            </a:r>
            <a:r>
              <a:rPr lang="en-CA" sz="900" i="1" dirty="0" smtClean="0">
                <a:solidFill>
                  <a:prstClr val="black"/>
                </a:solidFill>
              </a:rPr>
              <a:t>Rates are 2017</a:t>
            </a:r>
            <a:endParaRPr lang="en-CA" sz="900" i="1" dirty="0">
              <a:solidFill>
                <a:prstClr val="black"/>
              </a:solidFill>
            </a:endParaRPr>
          </a:p>
        </p:txBody>
      </p:sp>
      <p:sp>
        <p:nvSpPr>
          <p:cNvPr id="14" name="TextBox 13"/>
          <p:cNvSpPr txBox="1"/>
          <p:nvPr/>
        </p:nvSpPr>
        <p:spPr>
          <a:xfrm>
            <a:off x="2562527" y="6371994"/>
            <a:ext cx="2156008" cy="461665"/>
          </a:xfrm>
          <a:prstGeom prst="rect">
            <a:avLst/>
          </a:prstGeom>
          <a:noFill/>
        </p:spPr>
        <p:txBody>
          <a:bodyPr wrap="square" rtlCol="0">
            <a:spAutoFit/>
          </a:bodyPr>
          <a:lstStyle/>
          <a:p>
            <a:r>
              <a:rPr lang="en-CA" sz="800" i="1" dirty="0" smtClean="0">
                <a:solidFill>
                  <a:prstClr val="black"/>
                </a:solidFill>
              </a:rPr>
              <a:t>Note:R2 at 500Kwh has costs that align with those of other LDCs like Toronto Hydro</a:t>
            </a:r>
            <a:endParaRPr lang="en-CA" sz="800" i="1" dirty="0">
              <a:solidFill>
                <a:prstClr val="black"/>
              </a:solidFill>
            </a:endParaRPr>
          </a:p>
        </p:txBody>
      </p:sp>
    </p:spTree>
    <p:extLst>
      <p:ext uri="{BB962C8B-B14F-4D97-AF65-F5344CB8AC3E}">
        <p14:creationId xmlns:p14="http://schemas.microsoft.com/office/powerpoint/2010/main" val="151552201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599728"/>
          </a:xfrm>
        </p:spPr>
        <p:txBody>
          <a:bodyPr>
            <a:normAutofit/>
          </a:bodyPr>
          <a:lstStyle/>
          <a:p>
            <a:r>
              <a:rPr lang="en-US" sz="2400" b="0" dirty="0" smtClean="0">
                <a:latin typeface="Arial" panose="020B0604020202020204" pitchFamily="34" charset="0"/>
                <a:cs typeface="Arial" panose="020B0604020202020204" pitchFamily="34" charset="0"/>
              </a:rPr>
              <a:t>Analysis Data &amp; Assumptions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075184"/>
            <a:ext cx="8280000" cy="5162128"/>
          </a:xfrm>
        </p:spPr>
        <p:txBody>
          <a:bodyPr>
            <a:normAutofit fontScale="92500" lnSpcReduction="10000"/>
          </a:bodyPr>
          <a:lstStyle/>
          <a:p>
            <a:pPr marL="0" indent="0">
              <a:spcBef>
                <a:spcPts val="600"/>
              </a:spcBef>
              <a:spcAft>
                <a:spcPts val="600"/>
              </a:spcAft>
              <a:buNone/>
            </a:pPr>
            <a:r>
              <a:rPr lang="en-US" sz="1200" b="1" i="1" dirty="0" smtClean="0">
                <a:latin typeface="Arial" panose="020B0604020202020204" pitchFamily="34" charset="0"/>
                <a:cs typeface="Arial" panose="020B0604020202020204" pitchFamily="34" charset="0"/>
              </a:rPr>
              <a:t>Customers</a:t>
            </a:r>
          </a:p>
          <a:p>
            <a:pPr>
              <a:spcBef>
                <a:spcPts val="600"/>
              </a:spcBef>
              <a:spcAft>
                <a:spcPts val="600"/>
              </a:spcAft>
            </a:pPr>
            <a:r>
              <a:rPr lang="en-US" sz="1200" dirty="0" smtClean="0">
                <a:latin typeface="Arial" panose="020B0604020202020204" pitchFamily="34" charset="0"/>
                <a:cs typeface="Arial" panose="020B0604020202020204" pitchFamily="34" charset="0"/>
              </a:rPr>
              <a:t>Hydro One provided sample data representing ~85% of customers:</a:t>
            </a:r>
          </a:p>
          <a:p>
            <a:pPr lvl="1">
              <a:spcBef>
                <a:spcPts val="600"/>
              </a:spcBef>
              <a:spcAft>
                <a:spcPts val="600"/>
              </a:spcAft>
              <a:buFont typeface="Verdana" panose="020B0604030504040204" pitchFamily="34" charset="0"/>
              <a:buChar char="−"/>
            </a:pPr>
            <a:r>
              <a:rPr lang="en-US" sz="1100" dirty="0" smtClean="0">
                <a:latin typeface="Arial" panose="020B0604020202020204" pitchFamily="34" charset="0"/>
                <a:cs typeface="Arial" panose="020B0604020202020204" pitchFamily="34" charset="0"/>
              </a:rPr>
              <a:t>R1: 394,155</a:t>
            </a:r>
          </a:p>
          <a:p>
            <a:pPr lvl="1">
              <a:spcBef>
                <a:spcPts val="600"/>
              </a:spcBef>
              <a:spcAft>
                <a:spcPts val="600"/>
              </a:spcAft>
              <a:buFont typeface="Verdana" panose="020B0604030504040204" pitchFamily="34" charset="0"/>
              <a:buChar char="−"/>
            </a:pPr>
            <a:r>
              <a:rPr lang="en-US" sz="1100" dirty="0" smtClean="0">
                <a:latin typeface="Arial" panose="020B0604020202020204" pitchFamily="34" charset="0"/>
                <a:cs typeface="Arial" panose="020B0604020202020204" pitchFamily="34" charset="0"/>
              </a:rPr>
              <a:t>R2: 303,840</a:t>
            </a:r>
          </a:p>
          <a:p>
            <a:pPr>
              <a:spcBef>
                <a:spcPts val="600"/>
              </a:spcBef>
              <a:spcAft>
                <a:spcPts val="600"/>
              </a:spcAft>
            </a:pPr>
            <a:r>
              <a:rPr lang="en-US" sz="1200" dirty="0" smtClean="0">
                <a:latin typeface="Arial" panose="020B0604020202020204" pitchFamily="34" charset="0"/>
                <a:cs typeface="Arial" panose="020B0604020202020204" pitchFamily="34" charset="0"/>
              </a:rPr>
              <a:t>These figures were used to determine the portion of the $300M to allocate between the rate classes. However, when determining the individual customer amounts, actual customer figures from the 2017 distribution rate application were used:</a:t>
            </a:r>
          </a:p>
          <a:p>
            <a:pPr lvl="1">
              <a:spcBef>
                <a:spcPts val="600"/>
              </a:spcBef>
              <a:spcAft>
                <a:spcPts val="600"/>
              </a:spcAft>
              <a:buFont typeface="Verdana" panose="020B0604030504040204" pitchFamily="34" charset="0"/>
              <a:buChar char="−"/>
            </a:pPr>
            <a:r>
              <a:rPr lang="en-US" sz="1100" dirty="0" smtClean="0">
                <a:latin typeface="Arial" panose="020B0604020202020204" pitchFamily="34" charset="0"/>
                <a:cs typeface="Arial" panose="020B0604020202020204" pitchFamily="34" charset="0"/>
              </a:rPr>
              <a:t>R1: 445,243</a:t>
            </a:r>
          </a:p>
          <a:p>
            <a:pPr lvl="1">
              <a:spcBef>
                <a:spcPts val="600"/>
              </a:spcBef>
              <a:spcAft>
                <a:spcPts val="600"/>
              </a:spcAft>
              <a:buFont typeface="Verdana" panose="020B0604030504040204" pitchFamily="34" charset="0"/>
              <a:buChar char="−"/>
            </a:pPr>
            <a:r>
              <a:rPr lang="en-US" sz="1100" dirty="0" smtClean="0">
                <a:latin typeface="Arial" panose="020B0604020202020204" pitchFamily="34" charset="0"/>
                <a:cs typeface="Arial" panose="020B0604020202020204" pitchFamily="34" charset="0"/>
              </a:rPr>
              <a:t>R2: 334,551</a:t>
            </a:r>
          </a:p>
          <a:p>
            <a:pPr marL="0" indent="-4762">
              <a:spcBef>
                <a:spcPts val="600"/>
              </a:spcBef>
              <a:spcAft>
                <a:spcPts val="600"/>
              </a:spcAft>
              <a:buNone/>
            </a:pPr>
            <a:r>
              <a:rPr lang="en-US" sz="1200" b="1" i="1" dirty="0" smtClean="0">
                <a:latin typeface="Arial" panose="020B0604020202020204" pitchFamily="34" charset="0"/>
                <a:cs typeface="Arial" panose="020B0604020202020204" pitchFamily="34" charset="0"/>
              </a:rPr>
              <a:t>Rates</a:t>
            </a:r>
          </a:p>
          <a:p>
            <a:pPr marL="166688" indent="-171450">
              <a:spcBef>
                <a:spcPts val="600"/>
              </a:spcBef>
              <a:spcAft>
                <a:spcPts val="600"/>
              </a:spcAft>
            </a:pPr>
            <a:r>
              <a:rPr lang="en-US" sz="1200" dirty="0" smtClean="0">
                <a:latin typeface="Arial" panose="020B0604020202020204" pitchFamily="34" charset="0"/>
                <a:cs typeface="Arial" panose="020B0604020202020204" pitchFamily="34" charset="0"/>
              </a:rPr>
              <a:t>All rate impacts calculated using 2017 rates as approved by the OEB, not including rate riders.</a:t>
            </a:r>
          </a:p>
          <a:p>
            <a:pPr lvl="1">
              <a:spcBef>
                <a:spcPts val="600"/>
              </a:spcBef>
              <a:spcAft>
                <a:spcPts val="600"/>
              </a:spcAft>
              <a:buFont typeface="Verdana" panose="020B0604030504040204" pitchFamily="34" charset="0"/>
              <a:buChar char="−"/>
            </a:pPr>
            <a:r>
              <a:rPr lang="en-US" sz="1100" dirty="0" smtClean="0">
                <a:latin typeface="Arial" panose="020B0604020202020204" pitchFamily="34" charset="0"/>
                <a:cs typeface="Arial" panose="020B0604020202020204" pitchFamily="34" charset="0"/>
              </a:rPr>
              <a:t>R1: Fixed - $33.77; Volumetric - $0.023/kWh</a:t>
            </a:r>
          </a:p>
          <a:p>
            <a:pPr lvl="1">
              <a:spcBef>
                <a:spcPts val="600"/>
              </a:spcBef>
              <a:spcAft>
                <a:spcPts val="600"/>
              </a:spcAft>
              <a:buFont typeface="Verdana" panose="020B0604030504040204" pitchFamily="34" charset="0"/>
              <a:buChar char="−"/>
            </a:pPr>
            <a:r>
              <a:rPr lang="en-US" sz="1100" dirty="0">
                <a:latin typeface="Arial" panose="020B0604020202020204" pitchFamily="34" charset="0"/>
                <a:cs typeface="Arial" panose="020B0604020202020204" pitchFamily="34" charset="0"/>
              </a:rPr>
              <a:t>R2: Fixed - $80.33/month (-$60.50 RRRP); Volumetric - $</a:t>
            </a:r>
            <a:r>
              <a:rPr lang="en-US" sz="1100" dirty="0" smtClean="0">
                <a:latin typeface="Arial" panose="020B0604020202020204" pitchFamily="34" charset="0"/>
                <a:cs typeface="Arial" panose="020B0604020202020204" pitchFamily="34" charset="0"/>
              </a:rPr>
              <a:t>0.0374/kWh</a:t>
            </a:r>
          </a:p>
          <a:p>
            <a:pPr marL="0" indent="-4762">
              <a:spcBef>
                <a:spcPts val="600"/>
              </a:spcBef>
              <a:spcAft>
                <a:spcPts val="600"/>
              </a:spcAft>
              <a:buNone/>
            </a:pPr>
            <a:r>
              <a:rPr lang="en-US" sz="1200" b="1" i="1" dirty="0" smtClean="0">
                <a:latin typeface="Arial" panose="020B0604020202020204" pitchFamily="34" charset="0"/>
                <a:cs typeface="Arial" panose="020B0604020202020204" pitchFamily="34" charset="0"/>
              </a:rPr>
              <a:t>Revenues</a:t>
            </a:r>
          </a:p>
          <a:p>
            <a:pPr indent="-285750">
              <a:spcBef>
                <a:spcPts val="600"/>
              </a:spcBef>
              <a:spcAft>
                <a:spcPts val="600"/>
              </a:spcAft>
            </a:pPr>
            <a:r>
              <a:rPr lang="en-US" sz="1200" dirty="0" smtClean="0">
                <a:latin typeface="Arial" panose="020B0604020202020204" pitchFamily="34" charset="0"/>
                <a:cs typeface="Arial" panose="020B0604020202020204" pitchFamily="34" charset="0"/>
              </a:rPr>
              <a:t>The customer sample provided by Hydro One projected (using 2017 rates) the following revenues:</a:t>
            </a:r>
          </a:p>
          <a:p>
            <a:pPr lvl="1">
              <a:spcBef>
                <a:spcPts val="600"/>
              </a:spcBef>
              <a:spcAft>
                <a:spcPts val="600"/>
              </a:spcAft>
              <a:buFont typeface="Verdana" panose="020B0604030504040204" pitchFamily="34" charset="0"/>
              <a:buChar char="−"/>
            </a:pPr>
            <a:r>
              <a:rPr lang="en-US" sz="1100" dirty="0">
                <a:latin typeface="Arial" panose="020B0604020202020204" pitchFamily="34" charset="0"/>
                <a:cs typeface="Arial" panose="020B0604020202020204" pitchFamily="34" charset="0"/>
              </a:rPr>
              <a:t>R2: $259,265,061</a:t>
            </a:r>
          </a:p>
          <a:p>
            <a:pPr lvl="1">
              <a:spcBef>
                <a:spcPts val="600"/>
              </a:spcBef>
              <a:spcAft>
                <a:spcPts val="600"/>
              </a:spcAft>
              <a:buFont typeface="Verdana" panose="020B0604030504040204" pitchFamily="34" charset="0"/>
              <a:buChar char="−"/>
            </a:pPr>
            <a:r>
              <a:rPr lang="en-US" sz="1100" dirty="0">
                <a:latin typeface="Arial" panose="020B0604020202020204" pitchFamily="34" charset="0"/>
                <a:cs typeface="Arial" panose="020B0604020202020204" pitchFamily="34" charset="0"/>
              </a:rPr>
              <a:t>R1: $236,793,283</a:t>
            </a:r>
          </a:p>
          <a:p>
            <a:pPr>
              <a:spcBef>
                <a:spcPts val="600"/>
              </a:spcBef>
              <a:spcAft>
                <a:spcPts val="600"/>
              </a:spcAft>
            </a:pPr>
            <a:r>
              <a:rPr lang="en-US" sz="1200" dirty="0" smtClean="0">
                <a:latin typeface="Arial" panose="020B0604020202020204" pitchFamily="34" charset="0"/>
                <a:cs typeface="Arial" panose="020B0604020202020204" pitchFamily="34" charset="0"/>
              </a:rPr>
              <a:t>These numbers were used to assume the ratio of revenues between the rate classes to help determine how to allocate the $300 million. For option 2(a), where it was assumed the RRRP subsidy would be removed, RRRP funding was added to the R2 revenue figures.</a:t>
            </a:r>
          </a:p>
        </p:txBody>
      </p:sp>
    </p:spTree>
    <p:extLst>
      <p:ext uri="{BB962C8B-B14F-4D97-AF65-F5344CB8AC3E}">
        <p14:creationId xmlns:p14="http://schemas.microsoft.com/office/powerpoint/2010/main" val="18141348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Alternative Proposal</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 $55 Delivery Cap</a:t>
            </a:r>
            <a:endParaRPr lang="en-CA" sz="2400" b="0" dirty="0">
              <a:latin typeface="Arial" panose="020B0604020202020204" pitchFamily="34" charset="0"/>
              <a:cs typeface="Arial" panose="020B0604020202020204" pitchFamily="34" charset="0"/>
            </a:endParaRPr>
          </a:p>
        </p:txBody>
      </p:sp>
      <p:sp>
        <p:nvSpPr>
          <p:cNvPr id="6" name="Content Placeholder 5"/>
          <p:cNvSpPr>
            <a:spLocks noGrp="1"/>
          </p:cNvSpPr>
          <p:nvPr>
            <p:ph idx="1"/>
          </p:nvPr>
        </p:nvSpPr>
        <p:spPr/>
        <p:txBody>
          <a:bodyPr>
            <a:noAutofit/>
          </a:bodyPr>
          <a:lstStyle/>
          <a:p>
            <a:pPr>
              <a:spcBef>
                <a:spcPts val="600"/>
              </a:spcBef>
              <a:spcAft>
                <a:spcPts val="600"/>
              </a:spcAft>
            </a:pPr>
            <a:r>
              <a:rPr lang="en-US" dirty="0">
                <a:latin typeface="Arial" panose="020B0604020202020204" pitchFamily="34" charset="0"/>
                <a:cs typeface="Arial" panose="020B0604020202020204" pitchFamily="34" charset="0"/>
              </a:rPr>
              <a:t>To provide further relief for customers across the province, the province could create a ‘customer-specific’ program that would cap the delivery line cost. </a:t>
            </a:r>
          </a:p>
          <a:p>
            <a:pPr>
              <a:spcBef>
                <a:spcPts val="600"/>
              </a:spcBef>
              <a:spcAft>
                <a:spcPts val="600"/>
              </a:spcAft>
            </a:pPr>
            <a:r>
              <a:rPr lang="en-CA" dirty="0">
                <a:latin typeface="Arial" panose="020B0604020202020204" pitchFamily="34" charset="0"/>
                <a:cs typeface="Arial" panose="020B0604020202020204" pitchFamily="34" charset="0"/>
              </a:rPr>
              <a:t>The proposed program would limit the amount an LDC can bill consumers for Delivery at a to-be-determined reasonable cost. Delivery costs that exceed the cap would be covered by support from the fiscal plan.</a:t>
            </a:r>
          </a:p>
          <a:p>
            <a:pPr>
              <a:spcBef>
                <a:spcPts val="600"/>
              </a:spcBef>
              <a:spcAft>
                <a:spcPts val="600"/>
              </a:spcAft>
            </a:pPr>
            <a:r>
              <a:rPr lang="en-US" dirty="0">
                <a:latin typeface="Arial" panose="020B0604020202020204" pitchFamily="34" charset="0"/>
                <a:cs typeface="Arial" panose="020B0604020202020204" pitchFamily="34" charset="0"/>
              </a:rPr>
              <a:t>The proposed program would target customers within the LDC territory based on their Delivery cost.</a:t>
            </a:r>
          </a:p>
          <a:p>
            <a:pPr lvl="1">
              <a:spcBef>
                <a:spcPts val="600"/>
              </a:spcBef>
              <a:spcAft>
                <a:spcPts val="600"/>
              </a:spcAft>
              <a:buFont typeface="Arial" panose="020B0604020202020204" pitchFamily="34" charset="0"/>
              <a:buChar char="−"/>
            </a:pPr>
            <a:r>
              <a:rPr lang="en-US" sz="1400" dirty="0">
                <a:latin typeface="Arial" panose="020B0604020202020204" pitchFamily="34" charset="0"/>
                <a:cs typeface="Arial" panose="020B0604020202020204" pitchFamily="34" charset="0"/>
              </a:rPr>
              <a:t>Delivery costs vary month to month and LDCs will need to keep track of the customers who will receive the receive the additional support.</a:t>
            </a:r>
          </a:p>
          <a:p>
            <a:pPr>
              <a:spcBef>
                <a:spcPts val="600"/>
              </a:spcBef>
              <a:spcAft>
                <a:spcPts val="600"/>
              </a:spcAft>
            </a:pPr>
            <a:r>
              <a:rPr lang="en-CA" dirty="0">
                <a:solidFill>
                  <a:prstClr val="black"/>
                </a:solidFill>
                <a:latin typeface="Arial" panose="020B0604020202020204" pitchFamily="34" charset="0"/>
                <a:cs typeface="Arial" panose="020B0604020202020204" pitchFamily="34" charset="0"/>
              </a:rPr>
              <a:t>Eligibility for increased protection would be based solely on delivery charges above the established threshold and therefore would not be specific to any one LDC. All LDCs must be prepared to offer the program to some of their customers</a:t>
            </a:r>
            <a:endParaRPr lang="en-CA" dirty="0">
              <a:latin typeface="Arial" panose="020B0604020202020204" pitchFamily="34" charset="0"/>
              <a:cs typeface="Arial" panose="020B0604020202020204" pitchFamily="34" charset="0"/>
            </a:endParaRPr>
          </a:p>
          <a:p>
            <a:pPr lvl="1">
              <a:spcBef>
                <a:spcPts val="600"/>
              </a:spcBef>
              <a:spcAft>
                <a:spcPts val="600"/>
              </a:spcAft>
              <a:buFont typeface="Arial" panose="020B0604020202020204" pitchFamily="34" charset="0"/>
              <a:buChar char="−"/>
            </a:pPr>
            <a:r>
              <a:rPr lang="en-CA" sz="1400" dirty="0">
                <a:latin typeface="Arial" panose="020B0604020202020204" pitchFamily="34" charset="0"/>
                <a:cs typeface="Arial" panose="020B0604020202020204" pitchFamily="34" charset="0"/>
              </a:rPr>
              <a:t>A delivery line item cap of $55 would align with what a Toronto Hydro customer consuming 750kWhs would pay in delivery costs (2016 rates).</a:t>
            </a:r>
          </a:p>
        </p:txBody>
      </p:sp>
    </p:spTree>
    <p:extLst>
      <p:ext uri="{BB962C8B-B14F-4D97-AF65-F5344CB8AC3E}">
        <p14:creationId xmlns:p14="http://schemas.microsoft.com/office/powerpoint/2010/main" val="22579734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0" dirty="0" smtClean="0">
                <a:latin typeface="Arial" panose="020B0604020202020204" pitchFamily="34" charset="0"/>
                <a:cs typeface="Arial" panose="020B0604020202020204" pitchFamily="34" charset="0"/>
              </a:rPr>
              <a:t>$55 Delivery Cap – Total Fiscal Impact</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196752"/>
            <a:ext cx="8280000" cy="362200"/>
          </a:xfrm>
        </p:spPr>
        <p:txBody>
          <a:bodyPr>
            <a:normAutofit lnSpcReduction="10000"/>
          </a:bodyPr>
          <a:lstStyle/>
          <a:p>
            <a:r>
              <a:rPr lang="en-CA" sz="900" dirty="0" smtClean="0">
                <a:latin typeface="Arial" panose="020B0604020202020204" pitchFamily="34" charset="0"/>
                <a:cs typeface="Arial" panose="020B0604020202020204" pitchFamily="34" charset="0"/>
              </a:rPr>
              <a:t>Considering all caveats on the next slides and risks regarding quality of available data, seasonality changes in benefit, future weather risk, and the impacts of high volume outliers, the table below presents best estimate for the fiscal impact of capping the Delivery line at $55 for residential consumers.</a:t>
            </a:r>
            <a:endParaRPr lang="en-CA" sz="900"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840953943"/>
              </p:ext>
            </p:extLst>
          </p:nvPr>
        </p:nvGraphicFramePr>
        <p:xfrm>
          <a:off x="421741" y="1676400"/>
          <a:ext cx="8077200" cy="3619827"/>
        </p:xfrm>
        <a:graphic>
          <a:graphicData uri="http://schemas.openxmlformats.org/drawingml/2006/table">
            <a:tbl>
              <a:tblPr firstRow="1" bandRow="1">
                <a:tableStyleId>{5C22544A-7EE6-4342-B048-85BDC9FD1C3A}</a:tableStyleId>
              </a:tblPr>
              <a:tblGrid>
                <a:gridCol w="2289600"/>
                <a:gridCol w="1335600"/>
                <a:gridCol w="1335600"/>
                <a:gridCol w="1431000"/>
                <a:gridCol w="1685400"/>
              </a:tblGrid>
              <a:tr h="370840">
                <a:tc>
                  <a:txBody>
                    <a:bodyPr/>
                    <a:lstStyle/>
                    <a:p>
                      <a:pPr algn="ctr"/>
                      <a:r>
                        <a:rPr lang="en-CA" sz="800" dirty="0" smtClean="0">
                          <a:solidFill>
                            <a:schemeClr val="tx1"/>
                          </a:solidFill>
                          <a:latin typeface="Arial" panose="020B0604020202020204" pitchFamily="34" charset="0"/>
                          <a:cs typeface="Arial" panose="020B0604020202020204" pitchFamily="34" charset="0"/>
                        </a:rPr>
                        <a:t>LDC</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Total Customers</a:t>
                      </a:r>
                      <a:endParaRPr kumimoji="0" lang="en-CA" sz="8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8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Customers Receiving Rebate</a:t>
                      </a:r>
                      <a:endParaRPr kumimoji="0" lang="en-CA" sz="8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 Customers</a:t>
                      </a:r>
                      <a:r>
                        <a:rPr lang="en-CA" sz="800" baseline="0" dirty="0" smtClean="0">
                          <a:solidFill>
                            <a:schemeClr val="tx1"/>
                          </a:solidFill>
                          <a:latin typeface="Arial" panose="020B0604020202020204" pitchFamily="34" charset="0"/>
                          <a:cs typeface="Arial" panose="020B0604020202020204" pitchFamily="34" charset="0"/>
                        </a:rPr>
                        <a:t> Receiving Rebate (# </a:t>
                      </a:r>
                      <a:r>
                        <a:rPr lang="en-CA" sz="800" dirty="0" smtClean="0">
                          <a:solidFill>
                            <a:schemeClr val="tx1"/>
                          </a:solidFill>
                          <a:latin typeface="Arial" panose="020B0604020202020204" pitchFamily="34" charset="0"/>
                          <a:cs typeface="Arial" panose="020B0604020202020204" pitchFamily="34" charset="0"/>
                        </a:rPr>
                        <a:t>Customers Served by the</a:t>
                      </a:r>
                      <a:r>
                        <a:rPr lang="en-CA" sz="800" baseline="0" dirty="0" smtClean="0">
                          <a:solidFill>
                            <a:schemeClr val="tx1"/>
                          </a:solidFill>
                          <a:latin typeface="Arial" panose="020B0604020202020204" pitchFamily="34" charset="0"/>
                          <a:cs typeface="Arial" panose="020B0604020202020204" pitchFamily="34" charset="0"/>
                        </a:rPr>
                        <a:t> </a:t>
                      </a:r>
                      <a:r>
                        <a:rPr lang="en-CA" sz="800" dirty="0" smtClean="0">
                          <a:solidFill>
                            <a:schemeClr val="tx1"/>
                          </a:solidFill>
                          <a:latin typeface="Arial" panose="020B0604020202020204" pitchFamily="34" charset="0"/>
                          <a:cs typeface="Arial" panose="020B0604020202020204" pitchFamily="34" charset="0"/>
                        </a:rPr>
                        <a:t>LDCS)</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Estimated Total Annual Cost ($M)</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3360">
                <a:tc>
                  <a:txBody>
                    <a:bodyPr/>
                    <a:lstStyle/>
                    <a:p>
                      <a:pPr algn="l"/>
                      <a:r>
                        <a:rPr lang="en-CA" sz="800" b="1" dirty="0" smtClean="0">
                          <a:solidFill>
                            <a:schemeClr val="tx1"/>
                          </a:solidFill>
                          <a:latin typeface="Arial" panose="020B0604020202020204" pitchFamily="34" charset="0"/>
                          <a:cs typeface="Arial" panose="020B0604020202020204" pitchFamily="34" charset="0"/>
                        </a:rPr>
                        <a:t>Hydro One Low-Density (R2) </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335,000</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279,000</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83%</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$175-$195</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3360">
                <a:tc>
                  <a:txBody>
                    <a:bodyPr/>
                    <a:lstStyle/>
                    <a:p>
                      <a:pPr algn="l"/>
                      <a:r>
                        <a:rPr lang="en-CA" sz="800" b="1" dirty="0" smtClean="0">
                          <a:solidFill>
                            <a:schemeClr val="tx1"/>
                          </a:solidFill>
                          <a:latin typeface="Arial" panose="020B0604020202020204" pitchFamily="34" charset="0"/>
                          <a:cs typeface="Arial" panose="020B0604020202020204" pitchFamily="34" charset="0"/>
                        </a:rPr>
                        <a:t>Hydro One Mid-Density</a:t>
                      </a:r>
                      <a:r>
                        <a:rPr lang="en-CA" sz="800" b="1" baseline="0" dirty="0" smtClean="0">
                          <a:solidFill>
                            <a:schemeClr val="tx1"/>
                          </a:solidFill>
                          <a:latin typeface="Arial" panose="020B0604020202020204" pitchFamily="34" charset="0"/>
                          <a:cs typeface="Arial" panose="020B0604020202020204" pitchFamily="34" charset="0"/>
                        </a:rPr>
                        <a:t> (R1)</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445,000</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415,000</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93% </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$135-$155</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9560">
                <a:tc>
                  <a:txBody>
                    <a:bodyPr/>
                    <a:lstStyle/>
                    <a:p>
                      <a:pPr algn="l"/>
                      <a:r>
                        <a:rPr lang="en-CA" sz="800" b="1" dirty="0" smtClean="0">
                          <a:solidFill>
                            <a:schemeClr val="tx1"/>
                          </a:solidFill>
                          <a:latin typeface="Arial" panose="020B0604020202020204" pitchFamily="34" charset="0"/>
                          <a:cs typeface="Arial" panose="020B0604020202020204" pitchFamily="34" charset="0"/>
                        </a:rPr>
                        <a:t>Hydro</a:t>
                      </a:r>
                      <a:r>
                        <a:rPr lang="en-CA" sz="800" b="1" baseline="0" dirty="0" smtClean="0">
                          <a:solidFill>
                            <a:schemeClr val="tx1"/>
                          </a:solidFill>
                          <a:latin typeface="Arial" panose="020B0604020202020204" pitchFamily="34" charset="0"/>
                          <a:cs typeface="Arial" panose="020B0604020202020204" pitchFamily="34" charset="0"/>
                        </a:rPr>
                        <a:t> One Urban (UR)</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214,000</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58,000</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27%</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$8-$15</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5747">
                <a:tc gridSpan="5">
                  <a:txBody>
                    <a:bodyPr/>
                    <a:lstStyle/>
                    <a:p>
                      <a:pPr algn="l"/>
                      <a:r>
                        <a:rPr lang="en-US" sz="800" b="1" i="1" dirty="0" smtClean="0">
                          <a:solidFill>
                            <a:schemeClr val="tx1"/>
                          </a:solidFill>
                          <a:latin typeface="Arial" panose="020B0604020202020204" pitchFamily="34" charset="0"/>
                          <a:cs typeface="Arial" panose="020B0604020202020204" pitchFamily="34" charset="0"/>
                        </a:rPr>
                        <a:t>H1 total (slide 19-20)                                                                                                                               </a:t>
                      </a:r>
                      <a:r>
                        <a:rPr lang="en-US" sz="800" b="1" i="1" baseline="0" dirty="0" smtClean="0">
                          <a:solidFill>
                            <a:schemeClr val="tx1"/>
                          </a:solidFill>
                          <a:latin typeface="Arial" panose="020B0604020202020204" pitchFamily="34" charset="0"/>
                          <a:cs typeface="Arial" panose="020B0604020202020204" pitchFamily="34" charset="0"/>
                        </a:rPr>
                        <a:t>  </a:t>
                      </a:r>
                      <a:r>
                        <a:rPr lang="en-US" sz="800" b="1" i="1" dirty="0" smtClean="0">
                          <a:solidFill>
                            <a:schemeClr val="tx1"/>
                          </a:solidFill>
                          <a:latin typeface="Arial" panose="020B0604020202020204" pitchFamily="34" charset="0"/>
                          <a:cs typeface="Arial" panose="020B0604020202020204" pitchFamily="34" charset="0"/>
                        </a:rPr>
                        <a:t>$318M - $365M</a:t>
                      </a:r>
                      <a:endParaRPr lang="en-CA" sz="800" b="1" i="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CA"/>
                    </a:p>
                  </a:txBody>
                  <a:tcPr/>
                </a:tc>
                <a:tc hMerge="1">
                  <a:txBody>
                    <a:bodyPr/>
                    <a:lstStyle/>
                    <a:p>
                      <a:pPr algn="ctr"/>
                      <a:endParaRPr lang="en-CA" sz="900" b="0" dirty="0"/>
                    </a:p>
                  </a:txBody>
                  <a:tcPr anchor="ctr"/>
                </a:tc>
                <a:tc hMerge="1">
                  <a:txBody>
                    <a:bodyPr/>
                    <a:lstStyle/>
                    <a:p>
                      <a:pPr algn="ctr"/>
                      <a:endParaRPr lang="en-CA" sz="900" dirty="0"/>
                    </a:p>
                  </a:txBody>
                  <a:tcPr anchor="ctr"/>
                </a:tc>
                <a:tc hMerge="1">
                  <a:txBody>
                    <a:bodyPr/>
                    <a:lstStyle/>
                    <a:p>
                      <a:pPr algn="ctr"/>
                      <a:endParaRPr lang="en-CA" sz="900" b="0" dirty="0"/>
                    </a:p>
                  </a:txBody>
                  <a:tcPr anchor="ctr"/>
                </a:tc>
              </a:tr>
              <a:tr h="185747">
                <a:tc>
                  <a:txBody>
                    <a:bodyPr/>
                    <a:lstStyle/>
                    <a:p>
                      <a:pPr algn="l"/>
                      <a:r>
                        <a:rPr lang="en-CA" sz="800" b="1" dirty="0" smtClean="0">
                          <a:solidFill>
                            <a:schemeClr val="tx1"/>
                          </a:solidFill>
                          <a:latin typeface="Arial" panose="020B0604020202020204" pitchFamily="34" charset="0"/>
                          <a:cs typeface="Arial" panose="020B0604020202020204" pitchFamily="34" charset="0"/>
                        </a:rPr>
                        <a:t>Toronto Hydro (slide 21)</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0" dirty="0" smtClean="0">
                          <a:solidFill>
                            <a:schemeClr val="tx1"/>
                          </a:solidFill>
                          <a:latin typeface="Arial" panose="020B0604020202020204" pitchFamily="34" charset="0"/>
                          <a:cs typeface="Arial" panose="020B0604020202020204" pitchFamily="34" charset="0"/>
                        </a:rPr>
                        <a:t>676,000</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0" dirty="0" smtClean="0">
                          <a:solidFill>
                            <a:schemeClr val="tx1"/>
                          </a:solidFill>
                          <a:latin typeface="Arial" panose="020B0604020202020204" pitchFamily="34" charset="0"/>
                          <a:cs typeface="Arial" panose="020B0604020202020204" pitchFamily="34" charset="0"/>
                        </a:rPr>
                        <a:t>233,000</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0" dirty="0" smtClean="0">
                          <a:solidFill>
                            <a:schemeClr val="tx1"/>
                          </a:solidFill>
                          <a:latin typeface="Arial" panose="020B0604020202020204" pitchFamily="34" charset="0"/>
                          <a:cs typeface="Arial" panose="020B0604020202020204" pitchFamily="34" charset="0"/>
                        </a:rPr>
                        <a:t>35%</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0" dirty="0" smtClean="0">
                          <a:solidFill>
                            <a:schemeClr val="tx1"/>
                          </a:solidFill>
                          <a:latin typeface="Arial" panose="020B0604020202020204" pitchFamily="34" charset="0"/>
                          <a:cs typeface="Arial" panose="020B0604020202020204" pitchFamily="34" charset="0"/>
                        </a:rPr>
                        <a:t>$35-$50</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8600">
                <a:tc>
                  <a:txBody>
                    <a:bodyPr/>
                    <a:lstStyle/>
                    <a:p>
                      <a:pPr algn="l"/>
                      <a:r>
                        <a:rPr lang="en-CA" sz="800" b="1" dirty="0" err="1" smtClean="0">
                          <a:solidFill>
                            <a:schemeClr val="tx1"/>
                          </a:solidFill>
                          <a:latin typeface="Arial" panose="020B0604020202020204" pitchFamily="34" charset="0"/>
                          <a:cs typeface="Arial" panose="020B0604020202020204" pitchFamily="34" charset="0"/>
                        </a:rPr>
                        <a:t>Veridian</a:t>
                      </a:r>
                      <a:r>
                        <a:rPr lang="en-CA" sz="800" b="1" dirty="0" smtClean="0">
                          <a:solidFill>
                            <a:schemeClr val="tx1"/>
                          </a:solidFill>
                          <a:latin typeface="Arial" panose="020B0604020202020204" pitchFamily="34" charset="0"/>
                          <a:cs typeface="Arial" panose="020B0604020202020204" pitchFamily="34" charset="0"/>
                        </a:rPr>
                        <a:t> Connections (slide 22)</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0" dirty="0" smtClean="0">
                          <a:solidFill>
                            <a:schemeClr val="tx1"/>
                          </a:solidFill>
                          <a:latin typeface="Arial" panose="020B0604020202020204" pitchFamily="34" charset="0"/>
                          <a:cs typeface="Arial" panose="020B0604020202020204" pitchFamily="34" charset="0"/>
                        </a:rPr>
                        <a:t>108,000</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0" dirty="0" smtClean="0">
                          <a:solidFill>
                            <a:schemeClr val="tx1"/>
                          </a:solidFill>
                          <a:latin typeface="Arial" panose="020B0604020202020204" pitchFamily="34" charset="0"/>
                          <a:cs typeface="Arial" panose="020B0604020202020204" pitchFamily="34" charset="0"/>
                        </a:rPr>
                        <a:t>7,800</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0" dirty="0" smtClean="0">
                          <a:solidFill>
                            <a:schemeClr val="tx1"/>
                          </a:solidFill>
                          <a:latin typeface="Arial" panose="020B0604020202020204" pitchFamily="34" charset="0"/>
                          <a:cs typeface="Arial" panose="020B0604020202020204" pitchFamily="34" charset="0"/>
                        </a:rPr>
                        <a:t>7%</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8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$1-$2</a:t>
                      </a:r>
                      <a:endParaRPr kumimoji="0" lang="en-CA" sz="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4800">
                <a:tc>
                  <a:txBody>
                    <a:bodyPr/>
                    <a:lstStyle/>
                    <a:p>
                      <a:pPr algn="l"/>
                      <a:r>
                        <a:rPr lang="en-CA" sz="800" b="1" dirty="0" smtClean="0">
                          <a:solidFill>
                            <a:schemeClr val="tx1"/>
                          </a:solidFill>
                          <a:latin typeface="Arial" panose="020B0604020202020204" pitchFamily="34" charset="0"/>
                          <a:cs typeface="Arial" panose="020B0604020202020204" pitchFamily="34" charset="0"/>
                        </a:rPr>
                        <a:t>Other</a:t>
                      </a:r>
                      <a:r>
                        <a:rPr lang="en-CA" sz="800" b="1" baseline="0" dirty="0" smtClean="0">
                          <a:solidFill>
                            <a:schemeClr val="tx1"/>
                          </a:solidFill>
                          <a:latin typeface="Arial" panose="020B0604020202020204" pitchFamily="34" charset="0"/>
                          <a:cs typeface="Arial" panose="020B0604020202020204" pitchFamily="34" charset="0"/>
                        </a:rPr>
                        <a:t> </a:t>
                      </a:r>
                      <a:r>
                        <a:rPr lang="en-CA" sz="800" b="1" dirty="0" smtClean="0">
                          <a:solidFill>
                            <a:schemeClr val="tx1"/>
                          </a:solidFill>
                          <a:latin typeface="Arial" panose="020B0604020202020204" pitchFamily="34" charset="0"/>
                          <a:cs typeface="Arial" panose="020B0604020202020204" pitchFamily="34" charset="0"/>
                        </a:rPr>
                        <a:t>LDCs Between 100k-700k Customers  (slides 22-23) </a:t>
                      </a:r>
                    </a:p>
                    <a:p>
                      <a:pPr algn="l"/>
                      <a:r>
                        <a:rPr lang="en-CA" sz="800" b="0" dirty="0" smtClean="0">
                          <a:solidFill>
                            <a:schemeClr val="tx1"/>
                          </a:solidFill>
                          <a:latin typeface="Arial" panose="020B0604020202020204" pitchFamily="34" charset="0"/>
                          <a:cs typeface="Arial" panose="020B0604020202020204" pitchFamily="34" charset="0"/>
                        </a:rPr>
                        <a:t>(6 in Total)</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1,200,000</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TBD</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TBD</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$35-$50</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l"/>
                      <a:r>
                        <a:rPr lang="en-CA" sz="800" b="1" dirty="0" smtClean="0">
                          <a:solidFill>
                            <a:schemeClr val="tx1"/>
                          </a:solidFill>
                          <a:latin typeface="Arial" panose="020B0604020202020204" pitchFamily="34" charset="0"/>
                          <a:cs typeface="Arial" panose="020B0604020202020204" pitchFamily="34" charset="0"/>
                        </a:rPr>
                        <a:t>LDCs 20-100k Customers</a:t>
                      </a:r>
                      <a:r>
                        <a:rPr lang="en-CA" sz="800" b="1" baseline="0" dirty="0" smtClean="0">
                          <a:solidFill>
                            <a:schemeClr val="tx1"/>
                          </a:solidFill>
                          <a:latin typeface="Arial" panose="020B0604020202020204" pitchFamily="34" charset="0"/>
                          <a:cs typeface="Arial" panose="020B0604020202020204" pitchFamily="34" charset="0"/>
                        </a:rPr>
                        <a:t> </a:t>
                      </a:r>
                    </a:p>
                    <a:p>
                      <a:pPr algn="l"/>
                      <a:r>
                        <a:rPr lang="en-CA" sz="800" b="1" baseline="0" dirty="0" smtClean="0">
                          <a:solidFill>
                            <a:schemeClr val="tx1"/>
                          </a:solidFill>
                          <a:latin typeface="Arial" panose="020B0604020202020204" pitchFamily="34" charset="0"/>
                          <a:cs typeface="Arial" panose="020B0604020202020204" pitchFamily="34" charset="0"/>
                        </a:rPr>
                        <a:t>(slides 24-25)</a:t>
                      </a:r>
                      <a:endParaRPr lang="en-CA" sz="800" b="1" dirty="0" smtClean="0">
                        <a:solidFill>
                          <a:schemeClr val="tx1"/>
                        </a:solidFill>
                        <a:latin typeface="Arial" panose="020B0604020202020204" pitchFamily="34" charset="0"/>
                        <a:cs typeface="Arial" panose="020B0604020202020204" pitchFamily="34" charset="0"/>
                      </a:endParaRPr>
                    </a:p>
                    <a:p>
                      <a:pPr algn="l"/>
                      <a:r>
                        <a:rPr lang="en-CA" sz="800" b="0" dirty="0" smtClean="0">
                          <a:solidFill>
                            <a:schemeClr val="tx1"/>
                          </a:solidFill>
                          <a:latin typeface="Arial" panose="020B0604020202020204" pitchFamily="34" charset="0"/>
                          <a:cs typeface="Arial" panose="020B0604020202020204" pitchFamily="34" charset="0"/>
                        </a:rPr>
                        <a:t>(25 in Total)</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0" dirty="0" smtClean="0">
                          <a:solidFill>
                            <a:schemeClr val="tx1"/>
                          </a:solidFill>
                          <a:latin typeface="Arial" panose="020B0604020202020204" pitchFamily="34" charset="0"/>
                          <a:cs typeface="Arial" panose="020B0604020202020204" pitchFamily="34" charset="0"/>
                        </a:rPr>
                        <a:t>1,026,000</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0" dirty="0" smtClean="0">
                          <a:solidFill>
                            <a:schemeClr val="tx1"/>
                          </a:solidFill>
                          <a:latin typeface="Arial" panose="020B0604020202020204" pitchFamily="34" charset="0"/>
                          <a:cs typeface="Arial" panose="020B0604020202020204" pitchFamily="34" charset="0"/>
                        </a:rPr>
                        <a:t>218,000</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21%</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0" dirty="0" smtClean="0">
                          <a:solidFill>
                            <a:schemeClr val="tx1"/>
                          </a:solidFill>
                          <a:latin typeface="Arial" panose="020B0604020202020204" pitchFamily="34" charset="0"/>
                          <a:cs typeface="Arial" panose="020B0604020202020204" pitchFamily="34" charset="0"/>
                        </a:rPr>
                        <a:t>$15-20</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l"/>
                      <a:r>
                        <a:rPr lang="en-CA" sz="800" b="1" dirty="0" smtClean="0">
                          <a:solidFill>
                            <a:schemeClr val="tx1"/>
                          </a:solidFill>
                          <a:latin typeface="Arial" panose="020B0604020202020204" pitchFamily="34" charset="0"/>
                          <a:cs typeface="Arial" panose="020B0604020202020204" pitchFamily="34" charset="0"/>
                        </a:rPr>
                        <a:t>LDCs</a:t>
                      </a:r>
                      <a:r>
                        <a:rPr lang="en-CA" sz="800" b="1" baseline="0" dirty="0" smtClean="0">
                          <a:solidFill>
                            <a:schemeClr val="tx1"/>
                          </a:solidFill>
                          <a:latin typeface="Arial" panose="020B0604020202020204" pitchFamily="34" charset="0"/>
                          <a:cs typeface="Arial" panose="020B0604020202020204" pitchFamily="34" charset="0"/>
                        </a:rPr>
                        <a:t> Under 20k Customers (slides 26-27)</a:t>
                      </a:r>
                    </a:p>
                    <a:p>
                      <a:pPr algn="l"/>
                      <a:r>
                        <a:rPr lang="en-US" sz="800" b="0" baseline="0" dirty="0" smtClean="0">
                          <a:solidFill>
                            <a:schemeClr val="tx1"/>
                          </a:solidFill>
                          <a:latin typeface="Arial" panose="020B0604020202020204" pitchFamily="34" charset="0"/>
                          <a:cs typeface="Arial" panose="020B0604020202020204" pitchFamily="34" charset="0"/>
                        </a:rPr>
                        <a:t>(37 LDCs)</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0" dirty="0" smtClean="0">
                          <a:solidFill>
                            <a:schemeClr val="tx1"/>
                          </a:solidFill>
                          <a:latin typeface="Arial" panose="020B0604020202020204" pitchFamily="34" charset="0"/>
                          <a:cs typeface="Arial" panose="020B0604020202020204" pitchFamily="34" charset="0"/>
                        </a:rPr>
                        <a:t>310,000</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0" dirty="0" smtClean="0">
                          <a:solidFill>
                            <a:schemeClr val="tx1"/>
                          </a:solidFill>
                          <a:latin typeface="Arial" panose="020B0604020202020204" pitchFamily="34" charset="0"/>
                          <a:cs typeface="Arial" panose="020B0604020202020204" pitchFamily="34" charset="0"/>
                        </a:rPr>
                        <a:t>70,000</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23%</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0" dirty="0" smtClean="0">
                          <a:solidFill>
                            <a:schemeClr val="tx1"/>
                          </a:solidFill>
                          <a:latin typeface="Arial" panose="020B0604020202020204" pitchFamily="34" charset="0"/>
                          <a:cs typeface="Arial" panose="020B0604020202020204" pitchFamily="34" charset="0"/>
                        </a:rPr>
                        <a:t>$5-10</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187">
                <a:tc>
                  <a:txBody>
                    <a:bodyPr/>
                    <a:lstStyle/>
                    <a:p>
                      <a:pPr algn="ctr"/>
                      <a:r>
                        <a:rPr lang="en-CA" sz="800" b="1" dirty="0" smtClean="0">
                          <a:solidFill>
                            <a:schemeClr val="tx1"/>
                          </a:solidFill>
                          <a:latin typeface="Arial" panose="020B0604020202020204" pitchFamily="34" charset="0"/>
                          <a:cs typeface="Arial" panose="020B0604020202020204" pitchFamily="34" charset="0"/>
                        </a:rPr>
                        <a:t>15% Risk Buffer</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1" dirty="0" smtClean="0">
                          <a:solidFill>
                            <a:schemeClr val="tx1"/>
                          </a:solidFill>
                          <a:latin typeface="Arial" panose="020B0604020202020204" pitchFamily="34" charset="0"/>
                          <a:cs typeface="Arial" panose="020B0604020202020204" pitchFamily="34" charset="0"/>
                        </a:rPr>
                        <a:t>$60-$75</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8600">
                <a:tc>
                  <a:txBody>
                    <a:bodyPr/>
                    <a:lstStyle/>
                    <a:p>
                      <a:pPr algn="ctr"/>
                      <a:r>
                        <a:rPr lang="en-CA" sz="800" b="1" dirty="0" smtClean="0">
                          <a:solidFill>
                            <a:schemeClr val="tx1"/>
                          </a:solidFill>
                          <a:latin typeface="Arial" panose="020B0604020202020204" pitchFamily="34" charset="0"/>
                          <a:cs typeface="Arial" panose="020B0604020202020204" pitchFamily="34" charset="0"/>
                        </a:rPr>
                        <a:t>TOTAL</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CA" sz="800" b="1" dirty="0" smtClean="0">
                          <a:solidFill>
                            <a:schemeClr val="tx1"/>
                          </a:solidFill>
                          <a:latin typeface="Arial" panose="020B0604020202020204" pitchFamily="34" charset="0"/>
                          <a:cs typeface="Arial" panose="020B0604020202020204" pitchFamily="34" charset="0"/>
                        </a:rPr>
                        <a:t>~4,300,000</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CA" sz="800" b="1" dirty="0" smtClean="0">
                          <a:solidFill>
                            <a:schemeClr val="tx1"/>
                          </a:solidFill>
                          <a:latin typeface="Arial" panose="020B0604020202020204" pitchFamily="34" charset="0"/>
                          <a:cs typeface="Arial" panose="020B0604020202020204" pitchFamily="34" charset="0"/>
                        </a:rPr>
                        <a:t>TBD</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CA" sz="800" b="1" dirty="0" smtClean="0">
                          <a:solidFill>
                            <a:schemeClr val="tx1"/>
                          </a:solidFill>
                          <a:latin typeface="Arial" panose="020B0604020202020204" pitchFamily="34" charset="0"/>
                          <a:cs typeface="Arial" panose="020B0604020202020204" pitchFamily="34" charset="0"/>
                        </a:rPr>
                        <a:t>TBD</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CA" sz="800" b="1" dirty="0" smtClean="0">
                          <a:solidFill>
                            <a:schemeClr val="tx1"/>
                          </a:solidFill>
                          <a:latin typeface="Arial" panose="020B0604020202020204" pitchFamily="34" charset="0"/>
                          <a:cs typeface="Arial" panose="020B0604020202020204" pitchFamily="34" charset="0"/>
                        </a:rPr>
                        <a:t>$470-$575M</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r>
            </a:tbl>
          </a:graphicData>
        </a:graphic>
      </p:graphicFrame>
      <p:sp>
        <p:nvSpPr>
          <p:cNvPr id="5" name="Content Placeholder 2"/>
          <p:cNvSpPr txBox="1">
            <a:spLocks/>
          </p:cNvSpPr>
          <p:nvPr/>
        </p:nvSpPr>
        <p:spPr>
          <a:xfrm>
            <a:off x="467544" y="5462529"/>
            <a:ext cx="8280000" cy="702775"/>
          </a:xfrm>
          <a:prstGeom prst="rect">
            <a:avLst/>
          </a:prstGeom>
          <a:solidFill>
            <a:schemeClr val="bg1"/>
          </a:solidFill>
        </p:spPr>
        <p:txBody>
          <a:bodyPr vert="horz" lIns="91440" tIns="45720" rIns="91440" bIns="45720" rtlCol="0">
            <a:normAutofit fontScale="77500" lnSpcReduction="20000"/>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600"/>
              </a:spcBef>
              <a:spcAft>
                <a:spcPts val="600"/>
              </a:spcAft>
            </a:pPr>
            <a:r>
              <a:rPr lang="en-CA" sz="1200" dirty="0" smtClean="0">
                <a:solidFill>
                  <a:prstClr val="black"/>
                </a:solidFill>
                <a:latin typeface="Arial" panose="020B0604020202020204" pitchFamily="34" charset="0"/>
                <a:cs typeface="Arial" panose="020B0604020202020204" pitchFamily="34" charset="0"/>
              </a:rPr>
              <a:t>This fiscal projection includes only full-time residential consumers who receive a bill from an LDC. It excludes costs for Hydro One seasonal, customers who do not receive a bill from an LDC (ex: condos served by unit sub-metering providers), or any type of commercial customer.</a:t>
            </a:r>
          </a:p>
          <a:p>
            <a:pPr>
              <a:spcBef>
                <a:spcPts val="600"/>
              </a:spcBef>
              <a:spcAft>
                <a:spcPts val="600"/>
              </a:spcAft>
            </a:pPr>
            <a:r>
              <a:rPr lang="en-CA" sz="1200" dirty="0" smtClean="0">
                <a:solidFill>
                  <a:prstClr val="black"/>
                </a:solidFill>
                <a:latin typeface="Arial" panose="020B0604020202020204" pitchFamily="34" charset="0"/>
                <a:cs typeface="Arial" panose="020B0604020202020204" pitchFamily="34" charset="0"/>
              </a:rPr>
              <a:t>A portion of this cost would be offset in the fiscal plan by a reduction in the amount required to fund the 8% rebate as a result of lowering the pre-8% rebate total bill.</a:t>
            </a:r>
            <a:endParaRPr lang="en-CA" sz="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13817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Delivery Charge Relief – Hydro One Fiscal Impact Estimate</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143000"/>
            <a:ext cx="8280000" cy="4953000"/>
          </a:xfrm>
        </p:spPr>
        <p:txBody>
          <a:bodyPr>
            <a:normAutofit/>
          </a:bodyPr>
          <a:lstStyle/>
          <a:p>
            <a:r>
              <a:rPr lang="en-CA" sz="1000" dirty="0" smtClean="0">
                <a:latin typeface="Arial" panose="020B0604020202020204" pitchFamily="34" charset="0"/>
                <a:cs typeface="Arial" panose="020B0604020202020204" pitchFamily="34" charset="0"/>
              </a:rPr>
              <a:t>The Ministry received complete customer base consumption information on Hydro One from the OEB for 2013 – showing how many customers consume a certain level of </a:t>
            </a:r>
            <a:r>
              <a:rPr lang="en-CA" sz="1000" dirty="0" err="1" smtClean="0">
                <a:latin typeface="Arial" panose="020B0604020202020204" pitchFamily="34" charset="0"/>
                <a:cs typeface="Arial" panose="020B0604020202020204" pitchFamily="34" charset="0"/>
              </a:rPr>
              <a:t>kWhs</a:t>
            </a:r>
            <a:r>
              <a:rPr lang="en-CA" sz="1000" dirty="0" smtClean="0">
                <a:latin typeface="Arial" panose="020B0604020202020204" pitchFamily="34" charset="0"/>
                <a:cs typeface="Arial" panose="020B0604020202020204" pitchFamily="34" charset="0"/>
              </a:rPr>
              <a:t>. Example for Hydro One R2 customers:</a:t>
            </a: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r>
              <a:rPr lang="en-CA" sz="1000" dirty="0" smtClean="0">
                <a:latin typeface="Arial" panose="020B0604020202020204" pitchFamily="34" charset="0"/>
                <a:cs typeface="Arial" panose="020B0604020202020204" pitchFamily="34" charset="0"/>
              </a:rPr>
              <a:t>Using 2013 consumption data and adjusting for 2015 customer numbers and 2016 rates, the table below presents the annual cost estimate* for providing a $55 Delivery line cap to Hydro One customers:</a:t>
            </a:r>
          </a:p>
          <a:p>
            <a:pPr marL="0" indent="0">
              <a:buNone/>
            </a:pPr>
            <a:endParaRPr lang="en-CA" sz="1200" dirty="0" smtClean="0">
              <a:latin typeface="Arial" panose="020B0604020202020204" pitchFamily="34" charset="0"/>
              <a:cs typeface="Arial" panose="020B0604020202020204" pitchFamily="34" charset="0"/>
            </a:endParaRPr>
          </a:p>
          <a:p>
            <a:pPr marL="0" indent="0">
              <a:buNone/>
            </a:pPr>
            <a:endParaRPr lang="en-CA" sz="1200"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071453863"/>
              </p:ext>
            </p:extLst>
          </p:nvPr>
        </p:nvGraphicFramePr>
        <p:xfrm>
          <a:off x="490268" y="4149080"/>
          <a:ext cx="8077200" cy="2032000"/>
        </p:xfrm>
        <a:graphic>
          <a:graphicData uri="http://schemas.openxmlformats.org/drawingml/2006/table">
            <a:tbl>
              <a:tblPr firstRow="1" bandRow="1">
                <a:tableStyleId>{5C22544A-7EE6-4342-B048-85BDC9FD1C3A}</a:tableStyleId>
              </a:tblPr>
              <a:tblGrid>
                <a:gridCol w="2019300"/>
                <a:gridCol w="2019300"/>
                <a:gridCol w="2019300"/>
                <a:gridCol w="2019300"/>
              </a:tblGrid>
              <a:tr h="370840">
                <a:tc>
                  <a:txBody>
                    <a:bodyPr/>
                    <a:lstStyle/>
                    <a:p>
                      <a:pPr algn="ctr"/>
                      <a:r>
                        <a:rPr lang="en-CA" sz="1000" dirty="0" smtClean="0">
                          <a:solidFill>
                            <a:schemeClr val="tx1"/>
                          </a:solidFill>
                          <a:latin typeface="Arial" panose="020B0604020202020204" pitchFamily="34" charset="0"/>
                          <a:cs typeface="Arial" panose="020B0604020202020204" pitchFamily="34" charset="0"/>
                        </a:rPr>
                        <a:t>H1 Rate Class**</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Customers Receiving Rebate</a:t>
                      </a:r>
                      <a:endParaRPr kumimoji="0" lang="en-CA" sz="1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 Customers</a:t>
                      </a:r>
                      <a:r>
                        <a:rPr lang="en-CA" sz="1000" baseline="0" dirty="0" smtClean="0">
                          <a:solidFill>
                            <a:schemeClr val="tx1"/>
                          </a:solidFill>
                          <a:latin typeface="Arial" panose="020B0604020202020204" pitchFamily="34" charset="0"/>
                          <a:cs typeface="Arial" panose="020B0604020202020204" pitchFamily="34" charset="0"/>
                        </a:rPr>
                        <a:t> Receiving Rebate (# </a:t>
                      </a:r>
                      <a:r>
                        <a:rPr lang="en-CA" sz="1000" dirty="0" smtClean="0">
                          <a:solidFill>
                            <a:schemeClr val="tx1"/>
                          </a:solidFill>
                          <a:latin typeface="Arial" panose="020B0604020202020204" pitchFamily="34" charset="0"/>
                          <a:cs typeface="Arial" panose="020B0604020202020204" pitchFamily="34" charset="0"/>
                        </a:rPr>
                        <a:t>Customers Served by the</a:t>
                      </a:r>
                      <a:r>
                        <a:rPr lang="en-CA" sz="1000" baseline="0" dirty="0" smtClean="0">
                          <a:solidFill>
                            <a:schemeClr val="tx1"/>
                          </a:solidFill>
                          <a:latin typeface="Arial" panose="020B0604020202020204" pitchFamily="34" charset="0"/>
                          <a:cs typeface="Arial" panose="020B0604020202020204" pitchFamily="34" charset="0"/>
                        </a:rPr>
                        <a:t> </a:t>
                      </a:r>
                      <a:r>
                        <a:rPr lang="en-CA" sz="1000" dirty="0" smtClean="0">
                          <a:solidFill>
                            <a:schemeClr val="tx1"/>
                          </a:solidFill>
                          <a:latin typeface="Arial" panose="020B0604020202020204" pitchFamily="34" charset="0"/>
                          <a:cs typeface="Arial" panose="020B0604020202020204" pitchFamily="34" charset="0"/>
                        </a:rPr>
                        <a:t>rate class)</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Estimated Total Annual Cost ($M)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CA" sz="1000" b="1" dirty="0" smtClean="0">
                          <a:solidFill>
                            <a:schemeClr val="tx1"/>
                          </a:solidFill>
                          <a:latin typeface="Arial" panose="020B0604020202020204" pitchFamily="34" charset="0"/>
                          <a:cs typeface="Arial" panose="020B0604020202020204" pitchFamily="34" charset="0"/>
                        </a:rPr>
                        <a:t>Hydro One Low-Density (R2)</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279,000</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83%</a:t>
                      </a:r>
                      <a:r>
                        <a:rPr lang="en-CA" sz="1000" baseline="0" dirty="0" smtClean="0">
                          <a:solidFill>
                            <a:schemeClr val="tx1"/>
                          </a:solidFill>
                          <a:latin typeface="Arial" panose="020B0604020202020204" pitchFamily="34" charset="0"/>
                          <a:cs typeface="Arial" panose="020B0604020202020204" pitchFamily="34" charset="0"/>
                        </a:rPr>
                        <a:t> </a:t>
                      </a:r>
                      <a:r>
                        <a:rPr lang="en-CA" sz="800" baseline="0" dirty="0" smtClean="0">
                          <a:solidFill>
                            <a:schemeClr val="tx1"/>
                          </a:solidFill>
                          <a:latin typeface="Arial" panose="020B0604020202020204" pitchFamily="34" charset="0"/>
                          <a:cs typeface="Arial" panose="020B0604020202020204" pitchFamily="34" charset="0"/>
                        </a:rPr>
                        <a:t>(335,000 total)</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$175-$195</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CA" sz="1000" b="1" dirty="0" smtClean="0">
                          <a:solidFill>
                            <a:schemeClr val="tx1"/>
                          </a:solidFill>
                          <a:latin typeface="Arial" panose="020B0604020202020204" pitchFamily="34" charset="0"/>
                          <a:cs typeface="Arial" panose="020B0604020202020204" pitchFamily="34" charset="0"/>
                        </a:rPr>
                        <a:t>Hydro One Mid-Density</a:t>
                      </a:r>
                      <a:r>
                        <a:rPr lang="en-CA" sz="1000" b="1" baseline="0" dirty="0" smtClean="0">
                          <a:solidFill>
                            <a:schemeClr val="tx1"/>
                          </a:solidFill>
                          <a:latin typeface="Arial" panose="020B0604020202020204" pitchFamily="34" charset="0"/>
                          <a:cs typeface="Arial" panose="020B0604020202020204" pitchFamily="34" charset="0"/>
                        </a:rPr>
                        <a:t> (R1)</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415,000</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93% </a:t>
                      </a:r>
                      <a:r>
                        <a:rPr lang="en-CA" sz="800" dirty="0" smtClean="0">
                          <a:solidFill>
                            <a:schemeClr val="tx1"/>
                          </a:solidFill>
                          <a:latin typeface="Arial" panose="020B0604020202020204" pitchFamily="34" charset="0"/>
                          <a:cs typeface="Arial" panose="020B0604020202020204" pitchFamily="34" charset="0"/>
                        </a:rPr>
                        <a:t>(445,000</a:t>
                      </a:r>
                      <a:r>
                        <a:rPr lang="en-CA" sz="800" baseline="0" dirty="0" smtClean="0">
                          <a:solidFill>
                            <a:schemeClr val="tx1"/>
                          </a:solidFill>
                          <a:latin typeface="Arial" panose="020B0604020202020204" pitchFamily="34" charset="0"/>
                          <a:cs typeface="Arial" panose="020B0604020202020204" pitchFamily="34" charset="0"/>
                        </a:rPr>
                        <a:t> total)</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$135-$155</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CA" sz="1000" b="1" dirty="0" smtClean="0">
                          <a:solidFill>
                            <a:schemeClr val="tx1"/>
                          </a:solidFill>
                          <a:latin typeface="Arial" panose="020B0604020202020204" pitchFamily="34" charset="0"/>
                          <a:cs typeface="Arial" panose="020B0604020202020204" pitchFamily="34" charset="0"/>
                        </a:rPr>
                        <a:t>Hydro</a:t>
                      </a:r>
                      <a:r>
                        <a:rPr lang="en-CA" sz="1000" b="1" baseline="0" dirty="0" smtClean="0">
                          <a:solidFill>
                            <a:schemeClr val="tx1"/>
                          </a:solidFill>
                          <a:latin typeface="Arial" panose="020B0604020202020204" pitchFamily="34" charset="0"/>
                          <a:cs typeface="Arial" panose="020B0604020202020204" pitchFamily="34" charset="0"/>
                        </a:rPr>
                        <a:t> One Urban (UR)</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58,000</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27% </a:t>
                      </a:r>
                      <a:r>
                        <a:rPr lang="en-CA" sz="800" dirty="0" smtClean="0">
                          <a:solidFill>
                            <a:schemeClr val="tx1"/>
                          </a:solidFill>
                          <a:latin typeface="Arial" panose="020B0604020202020204" pitchFamily="34" charset="0"/>
                          <a:cs typeface="Arial" panose="020B0604020202020204" pitchFamily="34" charset="0"/>
                        </a:rPr>
                        <a:t>(214,000</a:t>
                      </a:r>
                      <a:r>
                        <a:rPr lang="en-CA" sz="800" baseline="0" dirty="0" smtClean="0">
                          <a:solidFill>
                            <a:schemeClr val="tx1"/>
                          </a:solidFill>
                          <a:latin typeface="Arial" panose="020B0604020202020204" pitchFamily="34" charset="0"/>
                          <a:cs typeface="Arial" panose="020B0604020202020204" pitchFamily="34" charset="0"/>
                        </a:rPr>
                        <a:t> total)</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$8-$15</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CA" sz="1000" b="1" dirty="0" smtClean="0">
                          <a:solidFill>
                            <a:schemeClr val="tx1"/>
                          </a:solidFill>
                          <a:latin typeface="Arial" panose="020B0604020202020204" pitchFamily="34" charset="0"/>
                          <a:cs typeface="Arial" panose="020B0604020202020204" pitchFamily="34" charset="0"/>
                        </a:rPr>
                        <a:t>TOTAL</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752,000</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76%</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$318-$365</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TextBox 5"/>
          <p:cNvSpPr txBox="1"/>
          <p:nvPr/>
        </p:nvSpPr>
        <p:spPr>
          <a:xfrm>
            <a:off x="1295400" y="6331162"/>
            <a:ext cx="2743200" cy="461665"/>
          </a:xfrm>
          <a:prstGeom prst="rect">
            <a:avLst/>
          </a:prstGeom>
          <a:noFill/>
        </p:spPr>
        <p:txBody>
          <a:bodyPr wrap="square" rtlCol="0">
            <a:spAutoFit/>
          </a:bodyPr>
          <a:lstStyle/>
          <a:p>
            <a:r>
              <a:rPr lang="en-CA" sz="800" i="1" dirty="0" smtClean="0">
                <a:solidFill>
                  <a:prstClr val="black"/>
                </a:solidFill>
              </a:rPr>
              <a:t>*Future year weather (hot summer, cold winter) presents a fiscal risk and could push estimates beyond the band.</a:t>
            </a:r>
            <a:endParaRPr lang="en-CA" sz="800" i="1" dirty="0">
              <a:solidFill>
                <a:prstClr val="black"/>
              </a:solidFill>
            </a:endParaRPr>
          </a:p>
        </p:txBody>
      </p:sp>
      <p:sp>
        <p:nvSpPr>
          <p:cNvPr id="7" name="TextBox 6"/>
          <p:cNvSpPr txBox="1"/>
          <p:nvPr/>
        </p:nvSpPr>
        <p:spPr>
          <a:xfrm>
            <a:off x="4724400" y="6300385"/>
            <a:ext cx="2819400" cy="584775"/>
          </a:xfrm>
          <a:prstGeom prst="rect">
            <a:avLst/>
          </a:prstGeom>
          <a:noFill/>
        </p:spPr>
        <p:txBody>
          <a:bodyPr wrap="square" rtlCol="0">
            <a:spAutoFit/>
          </a:bodyPr>
          <a:lstStyle/>
          <a:p>
            <a:r>
              <a:rPr lang="en-CA" sz="800" i="1" dirty="0" smtClean="0">
                <a:solidFill>
                  <a:prstClr val="black"/>
                </a:solidFill>
              </a:rPr>
              <a:t>** Not including 150k H1 Seasonal customers. The OEB is considering moving these customers to other rate classes, which would increase the fiscal impact.</a:t>
            </a:r>
            <a:endParaRPr lang="en-CA" sz="800" i="1" dirty="0">
              <a:solidFill>
                <a:prstClr val="black"/>
              </a:solidFill>
            </a:endParaRPr>
          </a:p>
        </p:txBody>
      </p:sp>
      <p:graphicFrame>
        <p:nvGraphicFramePr>
          <p:cNvPr id="8" name="Chart 7"/>
          <p:cNvGraphicFramePr>
            <a:graphicFrameLocks/>
          </p:cNvGraphicFramePr>
          <p:nvPr>
            <p:extLst>
              <p:ext uri="{D42A27DB-BD31-4B8C-83A1-F6EECF244321}">
                <p14:modId xmlns:p14="http://schemas.microsoft.com/office/powerpoint/2010/main" val="4143156027"/>
              </p:ext>
            </p:extLst>
          </p:nvPr>
        </p:nvGraphicFramePr>
        <p:xfrm>
          <a:off x="539552" y="1556792"/>
          <a:ext cx="8064896" cy="22322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713291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smtClean="0">
                <a:latin typeface="Arial" panose="020B0604020202020204" pitchFamily="34" charset="0"/>
                <a:cs typeface="Arial" panose="020B0604020202020204" pitchFamily="34" charset="0"/>
              </a:rPr>
              <a:t>Delivery </a:t>
            </a:r>
            <a:r>
              <a:rPr lang="en-US" sz="2400" b="0" dirty="0">
                <a:latin typeface="Arial" panose="020B0604020202020204" pitchFamily="34" charset="0"/>
                <a:cs typeface="Arial" panose="020B0604020202020204" pitchFamily="34" charset="0"/>
              </a:rPr>
              <a:t>Charge </a:t>
            </a:r>
            <a:r>
              <a:rPr lang="en-US" sz="2400" b="0" dirty="0" smtClean="0">
                <a:latin typeface="Arial" panose="020B0604020202020204" pitchFamily="34" charset="0"/>
                <a:cs typeface="Arial" panose="020B0604020202020204" pitchFamily="34" charset="0"/>
              </a:rPr>
              <a:t>Relief –</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Hydro One Mid-Density (R1) Ratepayer Impacts</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70566703"/>
              </p:ext>
            </p:extLst>
          </p:nvPr>
        </p:nvGraphicFramePr>
        <p:xfrm>
          <a:off x="457200" y="1912795"/>
          <a:ext cx="8280400" cy="439248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156175" y="1715948"/>
            <a:ext cx="2318524" cy="3873292"/>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6" name="Rectangle 5"/>
          <p:cNvSpPr/>
          <p:nvPr/>
        </p:nvSpPr>
        <p:spPr>
          <a:xfrm>
            <a:off x="3635895" y="2996952"/>
            <a:ext cx="2317385" cy="2592289"/>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3" name="TextBox 12"/>
          <p:cNvSpPr txBox="1"/>
          <p:nvPr/>
        </p:nvSpPr>
        <p:spPr>
          <a:xfrm>
            <a:off x="3671520" y="3006263"/>
            <a:ext cx="2232250" cy="646331"/>
          </a:xfrm>
          <a:prstGeom prst="rect">
            <a:avLst/>
          </a:prstGeom>
          <a:solidFill>
            <a:schemeClr val="bg1"/>
          </a:solidFill>
        </p:spPr>
        <p:txBody>
          <a:bodyPr wrap="square" rtlCol="0">
            <a:spAutoFit/>
          </a:bodyPr>
          <a:lstStyle/>
          <a:p>
            <a:pPr algn="ctr"/>
            <a:r>
              <a:rPr lang="en-CA" sz="900" b="1" dirty="0">
                <a:solidFill>
                  <a:prstClr val="black"/>
                </a:solidFill>
                <a:latin typeface="Arial" panose="020B0604020202020204" pitchFamily="34" charset="0"/>
                <a:cs typeface="Arial" panose="020B0604020202020204" pitchFamily="34" charset="0"/>
              </a:rPr>
              <a:t>Total Bill</a:t>
            </a:r>
            <a:r>
              <a:rPr lang="en-CA" sz="900" b="1" dirty="0" smtClean="0">
                <a:solidFill>
                  <a:prstClr val="black"/>
                </a:solidFill>
                <a:latin typeface="Arial" panose="020B0604020202020204" pitchFamily="34" charset="0"/>
                <a:cs typeface="Arial" panose="020B0604020202020204" pitchFamily="34" charset="0"/>
              </a:rPr>
              <a:t>* </a:t>
            </a:r>
            <a:endParaRPr lang="en-CA" sz="900" b="1" dirty="0">
              <a:solidFill>
                <a:prstClr val="black"/>
              </a:solidFill>
              <a:latin typeface="Arial" panose="020B0604020202020204" pitchFamily="34" charset="0"/>
              <a:cs typeface="Arial" panose="020B0604020202020204" pitchFamily="34" charset="0"/>
            </a:endParaRPr>
          </a:p>
          <a:p>
            <a:pPr algn="ctr"/>
            <a:r>
              <a:rPr lang="en-CA" sz="900" dirty="0">
                <a:solidFill>
                  <a:prstClr val="black"/>
                </a:solidFill>
                <a:latin typeface="Arial" panose="020B0604020202020204" pitchFamily="34" charset="0"/>
                <a:cs typeface="Arial" panose="020B0604020202020204" pitchFamily="34" charset="0"/>
              </a:rPr>
              <a:t>Pre-Benefit: </a:t>
            </a:r>
            <a:r>
              <a:rPr lang="en-CA" sz="900" dirty="0" smtClean="0">
                <a:solidFill>
                  <a:prstClr val="black"/>
                </a:solidFill>
                <a:latin typeface="Arial" panose="020B0604020202020204" pitchFamily="34" charset="0"/>
                <a:cs typeface="Arial" panose="020B0604020202020204" pitchFamily="34" charset="0"/>
              </a:rPr>
              <a:t>$200.51</a:t>
            </a:r>
            <a:endParaRPr lang="en-CA" sz="900" dirty="0">
              <a:solidFill>
                <a:prstClr val="black"/>
              </a:solidFill>
              <a:latin typeface="Arial" panose="020B0604020202020204" pitchFamily="34" charset="0"/>
              <a:cs typeface="Arial" panose="020B0604020202020204" pitchFamily="34" charset="0"/>
            </a:endParaRPr>
          </a:p>
          <a:p>
            <a:pPr algn="ctr"/>
            <a:r>
              <a:rPr lang="en-CA" sz="900" dirty="0">
                <a:solidFill>
                  <a:prstClr val="black"/>
                </a:solidFill>
                <a:latin typeface="Arial" panose="020B0604020202020204" pitchFamily="34" charset="0"/>
                <a:cs typeface="Arial" panose="020B0604020202020204" pitchFamily="34" charset="0"/>
              </a:rPr>
              <a:t>Post-Benefit: $</a:t>
            </a:r>
            <a:r>
              <a:rPr lang="en-CA" sz="900" dirty="0" smtClean="0">
                <a:solidFill>
                  <a:prstClr val="black"/>
                </a:solidFill>
                <a:latin typeface="Arial" panose="020B0604020202020204" pitchFamily="34" charset="0"/>
                <a:cs typeface="Arial" panose="020B0604020202020204" pitchFamily="34" charset="0"/>
              </a:rPr>
              <a:t>173.09</a:t>
            </a:r>
            <a:endParaRPr lang="en-CA" sz="900" dirty="0">
              <a:solidFill>
                <a:prstClr val="black"/>
              </a:solidFill>
              <a:latin typeface="Arial" panose="020B0604020202020204" pitchFamily="34" charset="0"/>
              <a:cs typeface="Arial" panose="020B0604020202020204" pitchFamily="34" charset="0"/>
            </a:endParaRPr>
          </a:p>
          <a:p>
            <a:pPr algn="ctr"/>
            <a:r>
              <a:rPr lang="en-CA" sz="900" dirty="0">
                <a:solidFill>
                  <a:prstClr val="black"/>
                </a:solidFill>
                <a:latin typeface="Arial" panose="020B0604020202020204" pitchFamily="34" charset="0"/>
                <a:cs typeface="Arial" panose="020B0604020202020204" pitchFamily="34" charset="0"/>
              </a:rPr>
              <a:t>Delivery Cap-Related Savings of </a:t>
            </a:r>
            <a:r>
              <a:rPr lang="en-CA" sz="900" dirty="0" smtClean="0">
                <a:solidFill>
                  <a:prstClr val="black"/>
                </a:solidFill>
                <a:latin typeface="Arial" panose="020B0604020202020204" pitchFamily="34" charset="0"/>
                <a:cs typeface="Arial" panose="020B0604020202020204" pitchFamily="34" charset="0"/>
              </a:rPr>
              <a:t>$27.42</a:t>
            </a:r>
            <a:endParaRPr lang="en-CA" sz="900" dirty="0">
              <a:solidFill>
                <a:prstClr val="black"/>
              </a:solidFill>
              <a:latin typeface="Arial" panose="020B0604020202020204" pitchFamily="34" charset="0"/>
              <a:cs typeface="Arial" panose="020B0604020202020204" pitchFamily="34" charset="0"/>
            </a:endParaRPr>
          </a:p>
        </p:txBody>
      </p:sp>
      <p:sp>
        <p:nvSpPr>
          <p:cNvPr id="16" name="TextBox 15"/>
          <p:cNvSpPr txBox="1"/>
          <p:nvPr/>
        </p:nvSpPr>
        <p:spPr>
          <a:xfrm>
            <a:off x="6156175" y="1763447"/>
            <a:ext cx="2318523" cy="646331"/>
          </a:xfrm>
          <a:prstGeom prst="rect">
            <a:avLst/>
          </a:prstGeom>
          <a:solidFill>
            <a:schemeClr val="bg1"/>
          </a:solidFill>
        </p:spPr>
        <p:txBody>
          <a:bodyPr wrap="square" rtlCol="0">
            <a:spAutoFit/>
          </a:bodyPr>
          <a:lstStyle/>
          <a:p>
            <a:pPr algn="ctr"/>
            <a:r>
              <a:rPr lang="en-CA" sz="900" b="1" dirty="0">
                <a:solidFill>
                  <a:prstClr val="black"/>
                </a:solidFill>
                <a:latin typeface="Arial" panose="020B0604020202020204" pitchFamily="34" charset="0"/>
                <a:cs typeface="Arial" panose="020B0604020202020204" pitchFamily="34" charset="0"/>
              </a:rPr>
              <a:t>Total Bill</a:t>
            </a:r>
            <a:r>
              <a:rPr lang="en-CA" sz="900" b="1" dirty="0" smtClean="0">
                <a:solidFill>
                  <a:prstClr val="black"/>
                </a:solidFill>
                <a:latin typeface="Arial" panose="020B0604020202020204" pitchFamily="34" charset="0"/>
                <a:cs typeface="Arial" panose="020B0604020202020204" pitchFamily="34" charset="0"/>
              </a:rPr>
              <a:t>* </a:t>
            </a:r>
            <a:endParaRPr lang="en-CA" sz="900" b="1" dirty="0">
              <a:solidFill>
                <a:prstClr val="black"/>
              </a:solidFill>
              <a:latin typeface="Arial" panose="020B0604020202020204" pitchFamily="34" charset="0"/>
              <a:cs typeface="Arial" panose="020B0604020202020204" pitchFamily="34" charset="0"/>
            </a:endParaRPr>
          </a:p>
          <a:p>
            <a:pPr algn="ctr"/>
            <a:r>
              <a:rPr lang="en-CA" sz="900" dirty="0">
                <a:solidFill>
                  <a:prstClr val="black"/>
                </a:solidFill>
                <a:latin typeface="Arial" panose="020B0604020202020204" pitchFamily="34" charset="0"/>
                <a:cs typeface="Arial" panose="020B0604020202020204" pitchFamily="34" charset="0"/>
              </a:rPr>
              <a:t>Pre-Benefit: $</a:t>
            </a:r>
            <a:r>
              <a:rPr lang="en-CA" sz="900" dirty="0" smtClean="0">
                <a:solidFill>
                  <a:prstClr val="black"/>
                </a:solidFill>
                <a:latin typeface="Arial" panose="020B0604020202020204" pitchFamily="34" charset="0"/>
                <a:cs typeface="Arial" panose="020B0604020202020204" pitchFamily="34" charset="0"/>
              </a:rPr>
              <a:t>453.40</a:t>
            </a:r>
            <a:endParaRPr lang="en-CA" sz="900" dirty="0">
              <a:solidFill>
                <a:prstClr val="black"/>
              </a:solidFill>
              <a:latin typeface="Arial" panose="020B0604020202020204" pitchFamily="34" charset="0"/>
              <a:cs typeface="Arial" panose="020B0604020202020204" pitchFamily="34" charset="0"/>
            </a:endParaRPr>
          </a:p>
          <a:p>
            <a:pPr algn="ctr"/>
            <a:r>
              <a:rPr lang="en-CA" sz="900" dirty="0">
                <a:solidFill>
                  <a:prstClr val="black"/>
                </a:solidFill>
                <a:latin typeface="Arial" panose="020B0604020202020204" pitchFamily="34" charset="0"/>
                <a:cs typeface="Arial" panose="020B0604020202020204" pitchFamily="34" charset="0"/>
              </a:rPr>
              <a:t>Post-Benefit: $</a:t>
            </a:r>
            <a:r>
              <a:rPr lang="en-CA" sz="900" dirty="0" smtClean="0">
                <a:solidFill>
                  <a:prstClr val="black"/>
                </a:solidFill>
                <a:latin typeface="Arial" panose="020B0604020202020204" pitchFamily="34" charset="0"/>
                <a:cs typeface="Arial" panose="020B0604020202020204" pitchFamily="34" charset="0"/>
              </a:rPr>
              <a:t>349.86</a:t>
            </a:r>
            <a:endParaRPr lang="en-CA" sz="900" dirty="0">
              <a:solidFill>
                <a:prstClr val="black"/>
              </a:solidFill>
              <a:latin typeface="Arial" panose="020B0604020202020204" pitchFamily="34" charset="0"/>
              <a:cs typeface="Arial" panose="020B0604020202020204" pitchFamily="34" charset="0"/>
            </a:endParaRPr>
          </a:p>
          <a:p>
            <a:pPr algn="ctr"/>
            <a:r>
              <a:rPr lang="en-CA" sz="900" dirty="0">
                <a:solidFill>
                  <a:prstClr val="black"/>
                </a:solidFill>
                <a:latin typeface="Arial" panose="020B0604020202020204" pitchFamily="34" charset="0"/>
                <a:cs typeface="Arial" panose="020B0604020202020204" pitchFamily="34" charset="0"/>
              </a:rPr>
              <a:t>Delivery Cap-Related Savings of </a:t>
            </a:r>
            <a:r>
              <a:rPr lang="en-CA" sz="900" u="sng" dirty="0" smtClean="0">
                <a:solidFill>
                  <a:prstClr val="black"/>
                </a:solidFill>
                <a:latin typeface="Arial" panose="020B0604020202020204" pitchFamily="34" charset="0"/>
                <a:cs typeface="Arial" panose="020B0604020202020204" pitchFamily="34" charset="0"/>
              </a:rPr>
              <a:t>$103.54</a:t>
            </a:r>
            <a:endParaRPr lang="en-CA" sz="900" u="sng" dirty="0">
              <a:solidFill>
                <a:prstClr val="black"/>
              </a:solidFill>
              <a:latin typeface="Arial" panose="020B0604020202020204" pitchFamily="34" charset="0"/>
              <a:cs typeface="Arial" panose="020B0604020202020204" pitchFamily="34" charset="0"/>
            </a:endParaRPr>
          </a:p>
        </p:txBody>
      </p:sp>
      <p:sp>
        <p:nvSpPr>
          <p:cNvPr id="18" name="TextBox 17"/>
          <p:cNvSpPr txBox="1"/>
          <p:nvPr/>
        </p:nvSpPr>
        <p:spPr>
          <a:xfrm>
            <a:off x="1331640" y="6350329"/>
            <a:ext cx="2520280" cy="507831"/>
          </a:xfrm>
          <a:prstGeom prst="rect">
            <a:avLst/>
          </a:prstGeom>
          <a:noFill/>
        </p:spPr>
        <p:txBody>
          <a:bodyPr wrap="square" rtlCol="0">
            <a:spAutoFit/>
          </a:bodyPr>
          <a:lstStyle/>
          <a:p>
            <a:r>
              <a:rPr lang="en-CA" sz="900" i="1" dirty="0" smtClean="0">
                <a:solidFill>
                  <a:prstClr val="black"/>
                </a:solidFill>
              </a:rPr>
              <a:t>* </a:t>
            </a:r>
            <a:r>
              <a:rPr lang="en-CA" sz="900" i="1" dirty="0">
                <a:solidFill>
                  <a:prstClr val="black"/>
                </a:solidFill>
              </a:rPr>
              <a:t>Includes Electricity, Delivery, and Regulatory Charges. Excludes HST and 8% rebate.</a:t>
            </a:r>
          </a:p>
        </p:txBody>
      </p:sp>
      <p:sp>
        <p:nvSpPr>
          <p:cNvPr id="11" name="Content Placeholder 2"/>
          <p:cNvSpPr txBox="1">
            <a:spLocks/>
          </p:cNvSpPr>
          <p:nvPr/>
        </p:nvSpPr>
        <p:spPr>
          <a:xfrm>
            <a:off x="445129" y="1159313"/>
            <a:ext cx="8280000" cy="553616"/>
          </a:xfrm>
          <a:prstGeom prst="rect">
            <a:avLst/>
          </a:prstGeom>
        </p:spPr>
        <p:txBody>
          <a:bodyPr vert="horz" lIns="91440" tIns="45720" rIns="91440" bIns="45720" rtlCol="0">
            <a:norm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smtClean="0">
                <a:solidFill>
                  <a:prstClr val="black"/>
                </a:solidFill>
                <a:latin typeface="Arial" panose="020B0604020202020204" pitchFamily="34" charset="0"/>
                <a:cs typeface="Arial" panose="020B0604020202020204" pitchFamily="34" charset="0"/>
              </a:rPr>
              <a:t>Below is an example of a Hydro One R1 customer at different consumption levels and the level of subsidy they would receive.</a:t>
            </a:r>
            <a:endParaRPr lang="en-CA" sz="1400" dirty="0" smtClean="0">
              <a:solidFill>
                <a:prstClr val="black"/>
              </a:solidFill>
              <a:latin typeface="Arial" panose="020B0604020202020204" pitchFamily="34" charset="0"/>
              <a:cs typeface="Arial" panose="020B0604020202020204" pitchFamily="34" charset="0"/>
            </a:endParaRPr>
          </a:p>
          <a:p>
            <a:endParaRPr lang="en-CA" sz="1400" dirty="0">
              <a:solidFill>
                <a:prstClr val="black"/>
              </a:solidFill>
              <a:latin typeface="Arial" panose="020B0604020202020204" pitchFamily="34" charset="0"/>
              <a:cs typeface="Arial" panose="020B0604020202020204" pitchFamily="34" charset="0"/>
            </a:endParaRPr>
          </a:p>
        </p:txBody>
      </p:sp>
      <p:sp>
        <p:nvSpPr>
          <p:cNvPr id="8" name="Rectangle 7"/>
          <p:cNvSpPr/>
          <p:nvPr/>
        </p:nvSpPr>
        <p:spPr>
          <a:xfrm>
            <a:off x="1331640" y="1770402"/>
            <a:ext cx="4032448" cy="553998"/>
          </a:xfrm>
          <a:prstGeom prst="rect">
            <a:avLst/>
          </a:prstGeom>
          <a:solidFill>
            <a:schemeClr val="bg1"/>
          </a:solidFill>
        </p:spPr>
        <p:txBody>
          <a:bodyPr wrap="square">
            <a:spAutoFit/>
          </a:bodyPr>
          <a:lstStyle/>
          <a:p>
            <a:pPr algn="ctr">
              <a:defRPr sz="1000" b="1" i="0" u="none" strike="noStrike" kern="1200" baseline="0">
                <a:solidFill>
                  <a:prstClr val="black"/>
                </a:solidFill>
                <a:latin typeface="+mn-lt"/>
                <a:ea typeface="+mn-ea"/>
                <a:cs typeface="+mn-cs"/>
              </a:defRPr>
            </a:pPr>
            <a:r>
              <a:rPr lang="en-CA" sz="1000" b="1" dirty="0">
                <a:solidFill>
                  <a:prstClr val="black"/>
                </a:solidFill>
              </a:rPr>
              <a:t>Impacts of $55 Delivery Line Cap on </a:t>
            </a:r>
            <a:r>
              <a:rPr lang="en-CA" sz="1000" b="1" dirty="0" smtClean="0">
                <a:solidFill>
                  <a:prstClr val="black"/>
                </a:solidFill>
              </a:rPr>
              <a:t> Hydro One R1 </a:t>
            </a:r>
            <a:r>
              <a:rPr lang="en-CA" sz="1000" b="1" dirty="0">
                <a:solidFill>
                  <a:prstClr val="black"/>
                </a:solidFill>
              </a:rPr>
              <a:t>Residential Customers</a:t>
            </a:r>
          </a:p>
          <a:p>
            <a:pPr algn="ctr">
              <a:defRPr sz="1000" b="1" i="0" u="none" strike="noStrike" kern="1200" baseline="0">
                <a:solidFill>
                  <a:prstClr val="black"/>
                </a:solidFill>
                <a:latin typeface="+mn-lt"/>
                <a:ea typeface="+mn-ea"/>
                <a:cs typeface="+mn-cs"/>
              </a:defRPr>
            </a:pPr>
            <a:r>
              <a:rPr lang="en-CA" sz="1000" b="1" dirty="0">
                <a:solidFill>
                  <a:prstClr val="black"/>
                </a:solidFill>
              </a:rPr>
              <a:t>Various Consumption Levels – 2016 Rates</a:t>
            </a:r>
          </a:p>
        </p:txBody>
      </p:sp>
    </p:spTree>
    <p:extLst>
      <p:ext uri="{BB962C8B-B14F-4D97-AF65-F5344CB8AC3E}">
        <p14:creationId xmlns:p14="http://schemas.microsoft.com/office/powerpoint/2010/main" val="376669055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Delivery Charge Relief – Toronto Hydro Fiscal Impact and Ratepayer Impact</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19200"/>
            <a:ext cx="5334000" cy="4953000"/>
          </a:xfrm>
        </p:spPr>
        <p:txBody>
          <a:bodyPr>
            <a:normAutofit/>
          </a:bodyPr>
          <a:lstStyle/>
          <a:p>
            <a:r>
              <a:rPr lang="en-CA" sz="1000" dirty="0" smtClean="0">
                <a:latin typeface="Arial" panose="020B0604020202020204" pitchFamily="34" charset="0"/>
                <a:cs typeface="Arial" panose="020B0604020202020204" pitchFamily="34" charset="0"/>
              </a:rPr>
              <a:t>The Ministry received a sample (~4,000) of customer base consumption information on Toronto Hydro from the OEB for 2013 – showing how many customers consume a certain level of </a:t>
            </a:r>
            <a:r>
              <a:rPr lang="en-CA" sz="1000" dirty="0" err="1" smtClean="0">
                <a:latin typeface="Arial" panose="020B0604020202020204" pitchFamily="34" charset="0"/>
                <a:cs typeface="Arial" panose="020B0604020202020204" pitchFamily="34" charset="0"/>
              </a:rPr>
              <a:t>kWhs</a:t>
            </a:r>
            <a:r>
              <a:rPr lang="en-CA" sz="1000" dirty="0" smtClean="0">
                <a:latin typeface="Arial" panose="020B0604020202020204" pitchFamily="34" charset="0"/>
                <a:cs typeface="Arial" panose="020B0604020202020204" pitchFamily="34" charset="0"/>
              </a:rPr>
              <a:t>. Spread of customers is as follows:</a:t>
            </a: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pPr marL="0" indent="0">
              <a:buNone/>
            </a:pPr>
            <a:endParaRPr lang="en-CA" sz="1200" dirty="0" smtClean="0">
              <a:latin typeface="Arial" panose="020B0604020202020204" pitchFamily="34" charset="0"/>
              <a:cs typeface="Arial" panose="020B0604020202020204" pitchFamily="34" charset="0"/>
            </a:endParaRPr>
          </a:p>
          <a:p>
            <a:pPr>
              <a:spcBef>
                <a:spcPts val="600"/>
              </a:spcBef>
              <a:spcAft>
                <a:spcPts val="600"/>
              </a:spcAft>
            </a:pPr>
            <a:r>
              <a:rPr lang="en-CA" sz="1000" dirty="0" smtClean="0">
                <a:latin typeface="Arial" panose="020B0604020202020204" pitchFamily="34" charset="0"/>
                <a:cs typeface="Arial" panose="020B0604020202020204" pitchFamily="34" charset="0"/>
              </a:rPr>
              <a:t>Using this sample to project fiscal impacts has </a:t>
            </a:r>
            <a:r>
              <a:rPr lang="en-CA" sz="1000" i="1" u="sng" dirty="0" smtClean="0">
                <a:latin typeface="Arial" panose="020B0604020202020204" pitchFamily="34" charset="0"/>
                <a:cs typeface="Arial" panose="020B0604020202020204" pitchFamily="34" charset="0"/>
              </a:rPr>
              <a:t>significant fiscal risk</a:t>
            </a:r>
            <a:r>
              <a:rPr lang="en-CA" sz="1000" dirty="0" smtClean="0">
                <a:latin typeface="Arial" panose="020B0604020202020204" pitchFamily="34" charset="0"/>
                <a:cs typeface="Arial" panose="020B0604020202020204" pitchFamily="34" charset="0"/>
              </a:rPr>
              <a:t> as it may not appropriately capture high volume outlier consumers.</a:t>
            </a:r>
          </a:p>
          <a:p>
            <a:r>
              <a:rPr lang="en-CA" sz="1000" dirty="0" smtClean="0">
                <a:latin typeface="Arial" panose="020B0604020202020204" pitchFamily="34" charset="0"/>
                <a:cs typeface="Arial" panose="020B0604020202020204" pitchFamily="34" charset="0"/>
              </a:rPr>
              <a:t>Noting this risk, using this sample – grossing for 2015 customer numbers and adjusting for 2016 rates – produces the following cost estimate*:</a:t>
            </a:r>
          </a:p>
          <a:p>
            <a:pPr marL="0" indent="0">
              <a:buNone/>
            </a:pPr>
            <a:endParaRPr lang="en-CA" sz="1200" dirty="0" smtClean="0">
              <a:latin typeface="Arial" panose="020B0604020202020204" pitchFamily="34" charset="0"/>
              <a:cs typeface="Arial" panose="020B0604020202020204" pitchFamily="34" charset="0"/>
            </a:endParaRPr>
          </a:p>
          <a:p>
            <a:pPr marL="0" indent="0">
              <a:buNone/>
            </a:pPr>
            <a:endParaRPr lang="en-CA" sz="1200"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960566291"/>
              </p:ext>
            </p:extLst>
          </p:nvPr>
        </p:nvGraphicFramePr>
        <p:xfrm>
          <a:off x="436061" y="5181600"/>
          <a:ext cx="4918968" cy="949960"/>
        </p:xfrm>
        <a:graphic>
          <a:graphicData uri="http://schemas.openxmlformats.org/drawingml/2006/table">
            <a:tbl>
              <a:tblPr firstRow="1" bandRow="1">
                <a:tableStyleId>{5C22544A-7EE6-4342-B048-85BDC9FD1C3A}</a:tableStyleId>
              </a:tblPr>
              <a:tblGrid>
                <a:gridCol w="1229742"/>
                <a:gridCol w="1116206"/>
                <a:gridCol w="1343278"/>
                <a:gridCol w="1229742"/>
              </a:tblGrid>
              <a:tr h="370840">
                <a:tc>
                  <a:txBody>
                    <a:bodyPr/>
                    <a:lstStyle/>
                    <a:p>
                      <a:pPr algn="ctr"/>
                      <a:r>
                        <a:rPr lang="en-CA" sz="800" dirty="0" smtClean="0">
                          <a:solidFill>
                            <a:schemeClr val="tx1"/>
                          </a:solidFill>
                          <a:latin typeface="Arial" panose="020B0604020202020204" pitchFamily="34" charset="0"/>
                          <a:cs typeface="Arial" panose="020B0604020202020204" pitchFamily="34" charset="0"/>
                        </a:rPr>
                        <a:t>LDC</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8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Customers Receiving Rebate</a:t>
                      </a:r>
                      <a:endParaRPr kumimoji="0" lang="en-CA" sz="8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 Customers</a:t>
                      </a:r>
                      <a:r>
                        <a:rPr lang="en-CA" sz="800" baseline="0" dirty="0" smtClean="0">
                          <a:solidFill>
                            <a:schemeClr val="tx1"/>
                          </a:solidFill>
                          <a:latin typeface="Arial" panose="020B0604020202020204" pitchFamily="34" charset="0"/>
                          <a:cs typeface="Arial" panose="020B0604020202020204" pitchFamily="34" charset="0"/>
                        </a:rPr>
                        <a:t> Receiving Rebate (# </a:t>
                      </a:r>
                      <a:r>
                        <a:rPr lang="en-CA" sz="800" dirty="0" smtClean="0">
                          <a:solidFill>
                            <a:schemeClr val="tx1"/>
                          </a:solidFill>
                          <a:latin typeface="Arial" panose="020B0604020202020204" pitchFamily="34" charset="0"/>
                          <a:cs typeface="Arial" panose="020B0604020202020204" pitchFamily="34" charset="0"/>
                        </a:rPr>
                        <a:t>Customers Served by Toronto Hydro)</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dirty="0" smtClean="0">
                          <a:solidFill>
                            <a:schemeClr val="tx1"/>
                          </a:solidFill>
                          <a:latin typeface="Arial" panose="020B0604020202020204" pitchFamily="34" charset="0"/>
                          <a:cs typeface="Arial" panose="020B0604020202020204" pitchFamily="34" charset="0"/>
                        </a:rPr>
                        <a:t>Estimated Total Annual Cost ($M)</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CA" sz="800" b="1" dirty="0" smtClean="0">
                          <a:solidFill>
                            <a:schemeClr val="tx1"/>
                          </a:solidFill>
                          <a:latin typeface="Arial" panose="020B0604020202020204" pitchFamily="34" charset="0"/>
                          <a:cs typeface="Arial" panose="020B0604020202020204" pitchFamily="34" charset="0"/>
                        </a:rPr>
                        <a:t>Toronto Hydro</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1" dirty="0" smtClean="0">
                          <a:solidFill>
                            <a:schemeClr val="tx1"/>
                          </a:solidFill>
                          <a:latin typeface="Arial" panose="020B0604020202020204" pitchFamily="34" charset="0"/>
                          <a:cs typeface="Arial" panose="020B0604020202020204" pitchFamily="34" charset="0"/>
                        </a:rPr>
                        <a:t>233,000</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1" dirty="0" smtClean="0">
                          <a:solidFill>
                            <a:schemeClr val="tx1"/>
                          </a:solidFill>
                          <a:latin typeface="Arial" panose="020B0604020202020204" pitchFamily="34" charset="0"/>
                          <a:cs typeface="Arial" panose="020B0604020202020204" pitchFamily="34" charset="0"/>
                        </a:rPr>
                        <a:t>35% </a:t>
                      </a:r>
                      <a:r>
                        <a:rPr lang="en-CA" sz="600" dirty="0" smtClean="0">
                          <a:solidFill>
                            <a:schemeClr val="tx1"/>
                          </a:solidFill>
                          <a:latin typeface="Arial" panose="020B0604020202020204" pitchFamily="34" charset="0"/>
                          <a:cs typeface="Arial" panose="020B0604020202020204" pitchFamily="34" charset="0"/>
                        </a:rPr>
                        <a:t>(676,000</a:t>
                      </a:r>
                      <a:r>
                        <a:rPr lang="en-CA" sz="600" baseline="0" dirty="0" smtClean="0">
                          <a:solidFill>
                            <a:schemeClr val="tx1"/>
                          </a:solidFill>
                          <a:latin typeface="Arial" panose="020B0604020202020204" pitchFamily="34" charset="0"/>
                          <a:cs typeface="Arial" panose="020B0604020202020204" pitchFamily="34" charset="0"/>
                        </a:rPr>
                        <a:t> total)</a:t>
                      </a:r>
                      <a:endParaRPr lang="en-CA" sz="8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800" b="1" dirty="0" smtClean="0">
                          <a:solidFill>
                            <a:schemeClr val="tx1"/>
                          </a:solidFill>
                          <a:latin typeface="Arial" panose="020B0604020202020204" pitchFamily="34" charset="0"/>
                          <a:cs typeface="Arial" panose="020B0604020202020204" pitchFamily="34" charset="0"/>
                        </a:rPr>
                        <a:t>$35-$50</a:t>
                      </a:r>
                      <a:endParaRPr lang="en-CA" sz="8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TextBox 5"/>
          <p:cNvSpPr txBox="1"/>
          <p:nvPr/>
        </p:nvSpPr>
        <p:spPr>
          <a:xfrm>
            <a:off x="1295400" y="6331162"/>
            <a:ext cx="2743200" cy="492443"/>
          </a:xfrm>
          <a:prstGeom prst="rect">
            <a:avLst/>
          </a:prstGeom>
          <a:noFill/>
        </p:spPr>
        <p:txBody>
          <a:bodyPr wrap="square" rtlCol="0">
            <a:spAutoFit/>
          </a:bodyPr>
          <a:lstStyle/>
          <a:p>
            <a:r>
              <a:rPr lang="en-CA" sz="1000" i="1" dirty="0" smtClean="0">
                <a:solidFill>
                  <a:prstClr val="black"/>
                </a:solidFill>
              </a:rPr>
              <a:t>*</a:t>
            </a:r>
            <a:r>
              <a:rPr lang="en-CA" sz="800" i="1" dirty="0" smtClean="0">
                <a:solidFill>
                  <a:prstClr val="black"/>
                </a:solidFill>
              </a:rPr>
              <a:t>Future year weather (hot summer, cold winter) presents a fiscal risk and could push estimates beyond the band.</a:t>
            </a:r>
            <a:endParaRPr lang="en-CA" sz="800" i="1" dirty="0">
              <a:solidFill>
                <a:prstClr val="black"/>
              </a:solidFill>
            </a:endParaRPr>
          </a:p>
        </p:txBody>
      </p:sp>
      <p:graphicFrame>
        <p:nvGraphicFramePr>
          <p:cNvPr id="7" name="Chart 6"/>
          <p:cNvGraphicFramePr>
            <a:graphicFrameLocks/>
          </p:cNvGraphicFramePr>
          <p:nvPr>
            <p:extLst>
              <p:ext uri="{D42A27DB-BD31-4B8C-83A1-F6EECF244321}">
                <p14:modId xmlns:p14="http://schemas.microsoft.com/office/powerpoint/2010/main" val="2136102881"/>
              </p:ext>
            </p:extLst>
          </p:nvPr>
        </p:nvGraphicFramePr>
        <p:xfrm>
          <a:off x="402092" y="1600200"/>
          <a:ext cx="5097557" cy="25146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rot="16200000">
            <a:off x="-223114" y="2240497"/>
            <a:ext cx="1114408" cy="215444"/>
          </a:xfrm>
          <a:prstGeom prst="rect">
            <a:avLst/>
          </a:prstGeom>
        </p:spPr>
        <p:txBody>
          <a:bodyPr wrap="none">
            <a:spAutoFit/>
          </a:bodyPr>
          <a:lstStyle/>
          <a:p>
            <a:pPr algn="ctr">
              <a:defRPr sz="1000" b="1" i="0" u="none" strike="noStrike" kern="1200" baseline="0">
                <a:solidFill>
                  <a:prstClr val="black"/>
                </a:solidFill>
                <a:latin typeface="+mn-lt"/>
                <a:ea typeface="+mn-ea"/>
                <a:cs typeface="+mn-cs"/>
              </a:defRPr>
            </a:pPr>
            <a:r>
              <a:rPr lang="en-US" sz="800" b="1" dirty="0" smtClean="0">
                <a:solidFill>
                  <a:prstClr val="black"/>
                </a:solidFill>
              </a:rPr>
              <a:t>% </a:t>
            </a:r>
            <a:r>
              <a:rPr lang="en-US" sz="800" b="1" dirty="0">
                <a:solidFill>
                  <a:prstClr val="black"/>
                </a:solidFill>
              </a:rPr>
              <a:t>of Customers</a:t>
            </a:r>
          </a:p>
        </p:txBody>
      </p:sp>
      <p:graphicFrame>
        <p:nvGraphicFramePr>
          <p:cNvPr id="8" name="Content Placeholder 3"/>
          <p:cNvGraphicFramePr>
            <a:graphicFrameLocks/>
          </p:cNvGraphicFramePr>
          <p:nvPr>
            <p:extLst>
              <p:ext uri="{D42A27DB-BD31-4B8C-83A1-F6EECF244321}">
                <p14:modId xmlns:p14="http://schemas.microsoft.com/office/powerpoint/2010/main" val="2869778839"/>
              </p:ext>
            </p:extLst>
          </p:nvPr>
        </p:nvGraphicFramePr>
        <p:xfrm>
          <a:off x="5562600" y="1371600"/>
          <a:ext cx="3352800"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7778378" y="1600200"/>
            <a:ext cx="958822" cy="4017308"/>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1" name="Rectangle 10"/>
          <p:cNvSpPr/>
          <p:nvPr/>
        </p:nvSpPr>
        <p:spPr>
          <a:xfrm>
            <a:off x="6705600" y="3070459"/>
            <a:ext cx="910881" cy="258011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2" name="TextBox 11"/>
          <p:cNvSpPr txBox="1"/>
          <p:nvPr/>
        </p:nvSpPr>
        <p:spPr>
          <a:xfrm>
            <a:off x="6461794" y="3200400"/>
            <a:ext cx="1235635" cy="707886"/>
          </a:xfrm>
          <a:prstGeom prst="rect">
            <a:avLst/>
          </a:prstGeom>
          <a:solidFill>
            <a:schemeClr val="bg1"/>
          </a:solidFill>
        </p:spPr>
        <p:txBody>
          <a:bodyPr wrap="square" rtlCol="0">
            <a:spAutoFit/>
          </a:bodyPr>
          <a:lstStyle/>
          <a:p>
            <a:pPr algn="ctr"/>
            <a:r>
              <a:rPr lang="en-CA" sz="800" b="1" dirty="0">
                <a:solidFill>
                  <a:prstClr val="black"/>
                </a:solidFill>
                <a:latin typeface="Arial" panose="020B0604020202020204" pitchFamily="34" charset="0"/>
                <a:cs typeface="Arial" panose="020B0604020202020204" pitchFamily="34" charset="0"/>
              </a:rPr>
              <a:t>Total Bill</a:t>
            </a:r>
            <a:r>
              <a:rPr lang="en-CA" sz="800" b="1" dirty="0" smtClean="0">
                <a:solidFill>
                  <a:prstClr val="black"/>
                </a:solidFill>
                <a:latin typeface="Arial" panose="020B0604020202020204" pitchFamily="34" charset="0"/>
                <a:cs typeface="Arial" panose="020B0604020202020204" pitchFamily="34" charset="0"/>
              </a:rPr>
              <a:t>* </a:t>
            </a:r>
            <a:endParaRPr lang="en-CA" sz="800" b="1" dirty="0">
              <a:solidFill>
                <a:prstClr val="black"/>
              </a:solidFill>
              <a:latin typeface="Arial" panose="020B0604020202020204" pitchFamily="34" charset="0"/>
              <a:cs typeface="Arial" panose="020B0604020202020204" pitchFamily="34" charset="0"/>
            </a:endParaRPr>
          </a:p>
          <a:p>
            <a:pPr algn="ctr"/>
            <a:r>
              <a:rPr lang="en-CA" sz="800" dirty="0">
                <a:solidFill>
                  <a:prstClr val="black"/>
                </a:solidFill>
                <a:latin typeface="Arial" panose="020B0604020202020204" pitchFamily="34" charset="0"/>
                <a:cs typeface="Arial" panose="020B0604020202020204" pitchFamily="34" charset="0"/>
              </a:rPr>
              <a:t>Pre-Benefit: $181.95</a:t>
            </a:r>
          </a:p>
          <a:p>
            <a:pPr algn="ctr"/>
            <a:r>
              <a:rPr lang="en-CA" sz="800" dirty="0">
                <a:solidFill>
                  <a:prstClr val="black"/>
                </a:solidFill>
                <a:latin typeface="Arial" panose="020B0604020202020204" pitchFamily="34" charset="0"/>
                <a:cs typeface="Arial" panose="020B0604020202020204" pitchFamily="34" charset="0"/>
              </a:rPr>
              <a:t>Post-Benefit: $172.86</a:t>
            </a:r>
          </a:p>
          <a:p>
            <a:pPr algn="ctr"/>
            <a:r>
              <a:rPr lang="en-CA" sz="800" dirty="0">
                <a:solidFill>
                  <a:prstClr val="black"/>
                </a:solidFill>
                <a:latin typeface="Arial" panose="020B0604020202020204" pitchFamily="34" charset="0"/>
                <a:cs typeface="Arial" panose="020B0604020202020204" pitchFamily="34" charset="0"/>
              </a:rPr>
              <a:t>Delivery Cap-Related Savings of $9.09</a:t>
            </a:r>
          </a:p>
        </p:txBody>
      </p:sp>
      <p:sp>
        <p:nvSpPr>
          <p:cNvPr id="13" name="TextBox 12"/>
          <p:cNvSpPr txBox="1"/>
          <p:nvPr/>
        </p:nvSpPr>
        <p:spPr>
          <a:xfrm>
            <a:off x="7639080" y="1705775"/>
            <a:ext cx="1112497" cy="630942"/>
          </a:xfrm>
          <a:prstGeom prst="rect">
            <a:avLst/>
          </a:prstGeom>
          <a:solidFill>
            <a:schemeClr val="bg1"/>
          </a:solidFill>
        </p:spPr>
        <p:txBody>
          <a:bodyPr wrap="square" rtlCol="0">
            <a:spAutoFit/>
          </a:bodyPr>
          <a:lstStyle/>
          <a:p>
            <a:pPr algn="ctr"/>
            <a:r>
              <a:rPr lang="en-CA" sz="700" b="1" dirty="0">
                <a:solidFill>
                  <a:prstClr val="black"/>
                </a:solidFill>
                <a:latin typeface="Arial" panose="020B0604020202020204" pitchFamily="34" charset="0"/>
                <a:cs typeface="Arial" panose="020B0604020202020204" pitchFamily="34" charset="0"/>
              </a:rPr>
              <a:t>Total </a:t>
            </a:r>
            <a:r>
              <a:rPr lang="en-CA" sz="700" b="1" dirty="0" smtClean="0">
                <a:solidFill>
                  <a:prstClr val="black"/>
                </a:solidFill>
                <a:latin typeface="Arial" panose="020B0604020202020204" pitchFamily="34" charset="0"/>
                <a:cs typeface="Arial" panose="020B0604020202020204" pitchFamily="34" charset="0"/>
              </a:rPr>
              <a:t>Bill* </a:t>
            </a:r>
            <a:endParaRPr lang="en-CA" sz="700" b="1" dirty="0">
              <a:solidFill>
                <a:prstClr val="black"/>
              </a:solidFill>
              <a:latin typeface="Arial" panose="020B0604020202020204" pitchFamily="34" charset="0"/>
              <a:cs typeface="Arial" panose="020B0604020202020204" pitchFamily="34" charset="0"/>
            </a:endParaRPr>
          </a:p>
          <a:p>
            <a:pPr algn="ctr"/>
            <a:r>
              <a:rPr lang="en-CA" sz="700" dirty="0">
                <a:solidFill>
                  <a:prstClr val="black"/>
                </a:solidFill>
                <a:latin typeface="Arial" panose="020B0604020202020204" pitchFamily="34" charset="0"/>
                <a:cs typeface="Arial" panose="020B0604020202020204" pitchFamily="34" charset="0"/>
              </a:rPr>
              <a:t>Pre-Benefit: $419.27</a:t>
            </a:r>
          </a:p>
          <a:p>
            <a:pPr algn="ctr"/>
            <a:r>
              <a:rPr lang="en-CA" sz="700" dirty="0">
                <a:solidFill>
                  <a:prstClr val="black"/>
                </a:solidFill>
                <a:latin typeface="Arial" panose="020B0604020202020204" pitchFamily="34" charset="0"/>
                <a:cs typeface="Arial" panose="020B0604020202020204" pitchFamily="34" charset="0"/>
              </a:rPr>
              <a:t>Post-Benefit: $</a:t>
            </a:r>
            <a:r>
              <a:rPr lang="en-CA" sz="700" dirty="0" smtClean="0">
                <a:solidFill>
                  <a:prstClr val="black"/>
                </a:solidFill>
                <a:latin typeface="Arial" panose="020B0604020202020204" pitchFamily="34" charset="0"/>
                <a:cs typeface="Arial" panose="020B0604020202020204" pitchFamily="34" charset="0"/>
              </a:rPr>
              <a:t>349.29</a:t>
            </a:r>
            <a:endParaRPr lang="en-CA" sz="700" dirty="0">
              <a:solidFill>
                <a:prstClr val="black"/>
              </a:solidFill>
              <a:latin typeface="Arial" panose="020B0604020202020204" pitchFamily="34" charset="0"/>
              <a:cs typeface="Arial" panose="020B0604020202020204" pitchFamily="34" charset="0"/>
            </a:endParaRPr>
          </a:p>
          <a:p>
            <a:pPr algn="ctr"/>
            <a:r>
              <a:rPr lang="en-CA" sz="700" dirty="0">
                <a:solidFill>
                  <a:prstClr val="black"/>
                </a:solidFill>
                <a:latin typeface="Arial" panose="020B0604020202020204" pitchFamily="34" charset="0"/>
                <a:cs typeface="Arial" panose="020B0604020202020204" pitchFamily="34" charset="0"/>
              </a:rPr>
              <a:t>Delivery Cap-Related Savings of </a:t>
            </a:r>
            <a:r>
              <a:rPr lang="en-CA" sz="700" u="sng" dirty="0">
                <a:solidFill>
                  <a:prstClr val="black"/>
                </a:solidFill>
                <a:latin typeface="Arial" panose="020B0604020202020204" pitchFamily="34" charset="0"/>
                <a:cs typeface="Arial" panose="020B0604020202020204" pitchFamily="34" charset="0"/>
              </a:rPr>
              <a:t>$</a:t>
            </a:r>
            <a:r>
              <a:rPr lang="en-CA" sz="700" u="sng" dirty="0" smtClean="0">
                <a:solidFill>
                  <a:prstClr val="black"/>
                </a:solidFill>
                <a:latin typeface="Arial" panose="020B0604020202020204" pitchFamily="34" charset="0"/>
                <a:cs typeface="Arial" panose="020B0604020202020204" pitchFamily="34" charset="0"/>
              </a:rPr>
              <a:t>69.98</a:t>
            </a:r>
            <a:endParaRPr lang="en-CA" sz="700" u="sng" dirty="0">
              <a:solidFill>
                <a:prstClr val="black"/>
              </a:solidFill>
              <a:latin typeface="Arial" panose="020B0604020202020204" pitchFamily="34" charset="0"/>
              <a:cs typeface="Arial" panose="020B0604020202020204" pitchFamily="34" charset="0"/>
            </a:endParaRPr>
          </a:p>
        </p:txBody>
      </p:sp>
      <p:sp>
        <p:nvSpPr>
          <p:cNvPr id="14" name="Rectangle 13"/>
          <p:cNvSpPr/>
          <p:nvPr/>
        </p:nvSpPr>
        <p:spPr>
          <a:xfrm>
            <a:off x="5791200" y="1135849"/>
            <a:ext cx="3087960" cy="461665"/>
          </a:xfrm>
          <a:prstGeom prst="rect">
            <a:avLst/>
          </a:prstGeom>
          <a:solidFill>
            <a:schemeClr val="bg1"/>
          </a:solidFill>
        </p:spPr>
        <p:txBody>
          <a:bodyPr wrap="square">
            <a:spAutoFit/>
          </a:bodyPr>
          <a:lstStyle/>
          <a:p>
            <a:pPr algn="ctr">
              <a:defRPr sz="1000" b="1" i="0" u="none" strike="noStrike" kern="1200" baseline="0">
                <a:solidFill>
                  <a:prstClr val="black"/>
                </a:solidFill>
                <a:latin typeface="+mn-lt"/>
                <a:ea typeface="+mn-ea"/>
                <a:cs typeface="+mn-cs"/>
              </a:defRPr>
            </a:pPr>
            <a:r>
              <a:rPr lang="en-CA" sz="800" b="1" dirty="0">
                <a:solidFill>
                  <a:prstClr val="black"/>
                </a:solidFill>
              </a:rPr>
              <a:t>Impacts of $55 Delivery Line Cap on Toronto Hydro Residential Customers</a:t>
            </a:r>
          </a:p>
          <a:p>
            <a:pPr algn="ctr">
              <a:defRPr sz="1000" b="1" i="0" u="none" strike="noStrike" kern="1200" baseline="0">
                <a:solidFill>
                  <a:prstClr val="black"/>
                </a:solidFill>
                <a:latin typeface="+mn-lt"/>
                <a:ea typeface="+mn-ea"/>
                <a:cs typeface="+mn-cs"/>
              </a:defRPr>
            </a:pPr>
            <a:r>
              <a:rPr lang="en-CA" sz="800" b="1" dirty="0">
                <a:solidFill>
                  <a:prstClr val="black"/>
                </a:solidFill>
              </a:rPr>
              <a:t>Various Consumption Levels – 2016 Rates</a:t>
            </a:r>
          </a:p>
        </p:txBody>
      </p:sp>
    </p:spTree>
    <p:extLst>
      <p:ext uri="{BB962C8B-B14F-4D97-AF65-F5344CB8AC3E}">
        <p14:creationId xmlns:p14="http://schemas.microsoft.com/office/powerpoint/2010/main" val="10738510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Delivery Charge Relief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LDCs Between 100k-700k Fiscal Impact Estimate</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19200"/>
            <a:ext cx="8280000" cy="5181600"/>
          </a:xfrm>
        </p:spPr>
        <p:txBody>
          <a:bodyPr>
            <a:normAutofit/>
          </a:bodyPr>
          <a:lstStyle/>
          <a:p>
            <a:r>
              <a:rPr lang="en-CA" sz="1000" dirty="0" smtClean="0">
                <a:latin typeface="Arial" panose="020B0604020202020204" pitchFamily="34" charset="0"/>
                <a:cs typeface="Arial" panose="020B0604020202020204" pitchFamily="34" charset="0"/>
              </a:rPr>
              <a:t>The Ministry received complete customer base consumption information (~108,000 customers) for </a:t>
            </a:r>
            <a:r>
              <a:rPr lang="en-CA" sz="1000" dirty="0" err="1" smtClean="0">
                <a:latin typeface="Arial" panose="020B0604020202020204" pitchFamily="34" charset="0"/>
                <a:cs typeface="Arial" panose="020B0604020202020204" pitchFamily="34" charset="0"/>
              </a:rPr>
              <a:t>Veridian</a:t>
            </a:r>
            <a:r>
              <a:rPr lang="en-CA" sz="1000" dirty="0" smtClean="0">
                <a:latin typeface="Arial" panose="020B0604020202020204" pitchFamily="34" charset="0"/>
                <a:cs typeface="Arial" panose="020B0604020202020204" pitchFamily="34" charset="0"/>
              </a:rPr>
              <a:t> Connections from the OEB for 2013 – showing how many customers consume a certain level of </a:t>
            </a:r>
            <a:r>
              <a:rPr lang="en-CA" sz="1000" dirty="0" err="1" smtClean="0">
                <a:latin typeface="Arial" panose="020B0604020202020204" pitchFamily="34" charset="0"/>
                <a:cs typeface="Arial" panose="020B0604020202020204" pitchFamily="34" charset="0"/>
              </a:rPr>
              <a:t>kWhs</a:t>
            </a:r>
            <a:r>
              <a:rPr lang="en-CA" sz="1000" dirty="0" smtClean="0">
                <a:latin typeface="Arial" panose="020B0604020202020204" pitchFamily="34" charset="0"/>
                <a:cs typeface="Arial" panose="020B0604020202020204" pitchFamily="34" charset="0"/>
              </a:rPr>
              <a:t>. Spread of customers is as follows:</a:t>
            </a: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pPr marL="0" indent="0">
              <a:buNone/>
            </a:pPr>
            <a:endParaRPr lang="en-CA" sz="1000" dirty="0">
              <a:latin typeface="Arial" panose="020B0604020202020204" pitchFamily="34" charset="0"/>
              <a:cs typeface="Arial" panose="020B0604020202020204" pitchFamily="34" charset="0"/>
            </a:endParaRPr>
          </a:p>
          <a:p>
            <a:pPr>
              <a:spcBef>
                <a:spcPts val="600"/>
              </a:spcBef>
              <a:spcAft>
                <a:spcPts val="600"/>
              </a:spcAft>
            </a:pPr>
            <a:r>
              <a:rPr lang="en-CA" sz="1000" dirty="0" smtClean="0">
                <a:latin typeface="Arial" panose="020B0604020202020204" pitchFamily="34" charset="0"/>
                <a:cs typeface="Arial" panose="020B0604020202020204" pitchFamily="34" charset="0"/>
              </a:rPr>
              <a:t>The </a:t>
            </a:r>
            <a:r>
              <a:rPr lang="en-CA" sz="1000" dirty="0" err="1" smtClean="0">
                <a:latin typeface="Arial" panose="020B0604020202020204" pitchFamily="34" charset="0"/>
                <a:cs typeface="Arial" panose="020B0604020202020204" pitchFamily="34" charset="0"/>
              </a:rPr>
              <a:t>Veridian</a:t>
            </a:r>
            <a:r>
              <a:rPr lang="en-CA" sz="1000" dirty="0" smtClean="0">
                <a:latin typeface="Arial" panose="020B0604020202020204" pitchFamily="34" charset="0"/>
                <a:cs typeface="Arial" panose="020B0604020202020204" pitchFamily="34" charset="0"/>
              </a:rPr>
              <a:t> Connections data set included a greater usage spread i.e. bucketed kWh usage from 0-50kWh up to greater than 15,000kWh when compared to the data sets provided for the smaller and medium sized LDCs</a:t>
            </a:r>
          </a:p>
          <a:p>
            <a:pPr>
              <a:spcBef>
                <a:spcPts val="600"/>
              </a:spcBef>
              <a:spcAft>
                <a:spcPts val="600"/>
              </a:spcAft>
            </a:pPr>
            <a:r>
              <a:rPr lang="en-CA" sz="1000" dirty="0" smtClean="0">
                <a:latin typeface="Arial" panose="020B0604020202020204" pitchFamily="34" charset="0"/>
                <a:cs typeface="Arial" panose="020B0604020202020204" pitchFamily="34" charset="0"/>
              </a:rPr>
              <a:t>Using this sample – grossing for 2015 customer numbers and adjusting for 2016 rates – produces the following cost estimate*:</a:t>
            </a:r>
          </a:p>
          <a:p>
            <a:pPr>
              <a:spcBef>
                <a:spcPts val="600"/>
              </a:spcBef>
              <a:spcAft>
                <a:spcPts val="600"/>
              </a:spcAft>
            </a:pPr>
            <a:endParaRPr lang="en-CA" sz="1000" dirty="0">
              <a:latin typeface="Arial" panose="020B0604020202020204" pitchFamily="34" charset="0"/>
              <a:cs typeface="Arial" panose="020B0604020202020204" pitchFamily="34" charset="0"/>
            </a:endParaRPr>
          </a:p>
          <a:p>
            <a:pPr>
              <a:spcBef>
                <a:spcPts val="600"/>
              </a:spcBef>
              <a:spcAft>
                <a:spcPts val="600"/>
              </a:spcAft>
            </a:pPr>
            <a:endParaRPr lang="en-CA" sz="1000" dirty="0" smtClean="0">
              <a:latin typeface="Arial" panose="020B0604020202020204" pitchFamily="34" charset="0"/>
              <a:cs typeface="Arial" panose="020B0604020202020204" pitchFamily="34" charset="0"/>
            </a:endParaRPr>
          </a:p>
          <a:p>
            <a:pPr>
              <a:spcBef>
                <a:spcPts val="600"/>
              </a:spcBef>
              <a:spcAft>
                <a:spcPts val="600"/>
              </a:spcAft>
            </a:pPr>
            <a:endParaRPr lang="en-CA" sz="200" dirty="0" smtClean="0">
              <a:latin typeface="Arial" panose="020B0604020202020204" pitchFamily="34" charset="0"/>
              <a:cs typeface="Arial" panose="020B0604020202020204" pitchFamily="34" charset="0"/>
            </a:endParaRPr>
          </a:p>
          <a:p>
            <a:pPr marL="0" indent="0">
              <a:spcBef>
                <a:spcPts val="600"/>
              </a:spcBef>
              <a:spcAft>
                <a:spcPts val="600"/>
              </a:spcAft>
              <a:buNone/>
            </a:pPr>
            <a:endParaRPr lang="en-CA" sz="100" dirty="0" smtClean="0">
              <a:latin typeface="Arial" panose="020B0604020202020204" pitchFamily="34" charset="0"/>
              <a:cs typeface="Arial" panose="020B0604020202020204" pitchFamily="34" charset="0"/>
            </a:endParaRPr>
          </a:p>
          <a:p>
            <a:pPr>
              <a:spcBef>
                <a:spcPts val="600"/>
              </a:spcBef>
              <a:spcAft>
                <a:spcPts val="600"/>
              </a:spcAft>
            </a:pPr>
            <a:r>
              <a:rPr lang="en-CA" sz="1000" dirty="0" smtClean="0">
                <a:latin typeface="Arial" panose="020B0604020202020204" pitchFamily="34" charset="0"/>
                <a:cs typeface="Arial" panose="020B0604020202020204" pitchFamily="34" charset="0"/>
              </a:rPr>
              <a:t>It is difficult to project costs to the remaining 6 LDCs** in this range due to lack of data and the disparity in rates between them. These LDCs represent roughly twice as many customers as Toronto Hydro, though have lower rates. Thus to protect against fiscal risk, cost to serve these LDCs should be assumed at </a:t>
            </a:r>
            <a:r>
              <a:rPr lang="en-CA" sz="1000" b="1" dirty="0" smtClean="0">
                <a:latin typeface="Arial" panose="020B0604020202020204" pitchFamily="34" charset="0"/>
                <a:cs typeface="Arial" panose="020B0604020202020204" pitchFamily="34" charset="0"/>
              </a:rPr>
              <a:t>$35-$50M </a:t>
            </a:r>
            <a:r>
              <a:rPr lang="en-CA" sz="1000" dirty="0" smtClean="0">
                <a:latin typeface="Arial" panose="020B0604020202020204" pitchFamily="34" charset="0"/>
                <a:cs typeface="Arial" panose="020B0604020202020204" pitchFamily="34" charset="0"/>
              </a:rPr>
              <a:t>until data quality improves.</a:t>
            </a:r>
            <a:endParaRPr lang="en-CA" sz="1200" dirty="0" smtClean="0">
              <a:latin typeface="Arial" panose="020B0604020202020204" pitchFamily="34" charset="0"/>
              <a:cs typeface="Arial" panose="020B0604020202020204" pitchFamily="34" charset="0"/>
            </a:endParaRPr>
          </a:p>
          <a:p>
            <a:pPr marL="0" indent="0">
              <a:buNone/>
            </a:pPr>
            <a:endParaRPr lang="en-CA" sz="1200"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618876087"/>
              </p:ext>
            </p:extLst>
          </p:nvPr>
        </p:nvGraphicFramePr>
        <p:xfrm>
          <a:off x="527248" y="4725143"/>
          <a:ext cx="8077200" cy="767080"/>
        </p:xfrm>
        <a:graphic>
          <a:graphicData uri="http://schemas.openxmlformats.org/drawingml/2006/table">
            <a:tbl>
              <a:tblPr firstRow="1" bandRow="1">
                <a:tableStyleId>{5C22544A-7EE6-4342-B048-85BDC9FD1C3A}</a:tableStyleId>
              </a:tblPr>
              <a:tblGrid>
                <a:gridCol w="2019300"/>
                <a:gridCol w="2019300"/>
                <a:gridCol w="2019300"/>
                <a:gridCol w="2019300"/>
              </a:tblGrid>
              <a:tr h="349240">
                <a:tc>
                  <a:txBody>
                    <a:bodyPr/>
                    <a:lstStyle/>
                    <a:p>
                      <a:pPr algn="ctr"/>
                      <a:r>
                        <a:rPr lang="en-CA" sz="1000" dirty="0" smtClean="0">
                          <a:solidFill>
                            <a:schemeClr val="tx1"/>
                          </a:solidFill>
                          <a:latin typeface="Arial" panose="020B0604020202020204" pitchFamily="34" charset="0"/>
                          <a:cs typeface="Arial" panose="020B0604020202020204" pitchFamily="34" charset="0"/>
                        </a:rPr>
                        <a:t>LDC</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Customers Receiving Rebate</a:t>
                      </a:r>
                      <a:endParaRPr kumimoji="0" lang="en-CA" sz="1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Customers Receiving Rebate (Customer Base)</a:t>
                      </a:r>
                      <a:endParaRPr kumimoji="0" lang="en-CA" sz="1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Estimated Total Annual Cost ($M)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CA" sz="1000" b="1" dirty="0" err="1" smtClean="0">
                          <a:solidFill>
                            <a:schemeClr val="tx1"/>
                          </a:solidFill>
                          <a:latin typeface="Arial" panose="020B0604020202020204" pitchFamily="34" charset="0"/>
                          <a:cs typeface="Arial" panose="020B0604020202020204" pitchFamily="34" charset="0"/>
                        </a:rPr>
                        <a:t>Veridian</a:t>
                      </a:r>
                      <a:r>
                        <a:rPr lang="en-CA" sz="1000" b="1" dirty="0" smtClean="0">
                          <a:solidFill>
                            <a:schemeClr val="tx1"/>
                          </a:solidFill>
                          <a:latin typeface="Arial" panose="020B0604020202020204" pitchFamily="34" charset="0"/>
                          <a:cs typeface="Arial" panose="020B0604020202020204" pitchFamily="34" charset="0"/>
                        </a:rPr>
                        <a:t> Connections</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7,800</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1" dirty="0" smtClean="0">
                          <a:solidFill>
                            <a:schemeClr val="tx1"/>
                          </a:solidFill>
                          <a:latin typeface="Arial" panose="020B0604020202020204" pitchFamily="34" charset="0"/>
                          <a:cs typeface="Arial" panose="020B0604020202020204" pitchFamily="34" charset="0"/>
                        </a:rPr>
                        <a:t>7% </a:t>
                      </a:r>
                      <a:r>
                        <a:rPr lang="en-CA" sz="800" dirty="0" smtClean="0">
                          <a:solidFill>
                            <a:schemeClr val="tx1"/>
                          </a:solidFill>
                          <a:latin typeface="Arial" panose="020B0604020202020204" pitchFamily="34" charset="0"/>
                          <a:cs typeface="Arial" panose="020B0604020202020204" pitchFamily="34" charset="0"/>
                        </a:rPr>
                        <a:t>(108,000</a:t>
                      </a:r>
                      <a:r>
                        <a:rPr lang="en-CA" sz="800" baseline="0" dirty="0" smtClean="0">
                          <a:solidFill>
                            <a:schemeClr val="tx1"/>
                          </a:solidFill>
                          <a:latin typeface="Arial" panose="020B0604020202020204" pitchFamily="34" charset="0"/>
                          <a:cs typeface="Arial" panose="020B0604020202020204" pitchFamily="34" charset="0"/>
                        </a:rPr>
                        <a:t> total)</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0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$1.01</a:t>
                      </a:r>
                      <a:endParaRPr kumimoji="0" lang="en-CA" sz="1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TextBox 5"/>
          <p:cNvSpPr txBox="1"/>
          <p:nvPr/>
        </p:nvSpPr>
        <p:spPr>
          <a:xfrm>
            <a:off x="1295400" y="6331162"/>
            <a:ext cx="2743200" cy="507831"/>
          </a:xfrm>
          <a:prstGeom prst="rect">
            <a:avLst/>
          </a:prstGeom>
          <a:noFill/>
        </p:spPr>
        <p:txBody>
          <a:bodyPr wrap="square" rtlCol="0">
            <a:spAutoFit/>
          </a:bodyPr>
          <a:lstStyle/>
          <a:p>
            <a:r>
              <a:rPr lang="en-CA" sz="900" i="1" dirty="0" smtClean="0">
                <a:solidFill>
                  <a:prstClr val="black"/>
                </a:solidFill>
                <a:latin typeface="Arial" panose="020B0604020202020204" pitchFamily="34" charset="0"/>
                <a:cs typeface="Arial" panose="020B0604020202020204" pitchFamily="34" charset="0"/>
              </a:rPr>
              <a:t>*Future year weather (hot summer, cold winter) presents a fiscal risk and could push estimates beyond the band.</a:t>
            </a:r>
            <a:endParaRPr lang="en-CA" sz="900" i="1" dirty="0">
              <a:solidFill>
                <a:prstClr val="black"/>
              </a:solidFill>
              <a:latin typeface="Arial" panose="020B0604020202020204" pitchFamily="34" charset="0"/>
              <a:cs typeface="Arial" panose="020B0604020202020204" pitchFamily="34" charset="0"/>
            </a:endParaRPr>
          </a:p>
        </p:txBody>
      </p:sp>
      <p:graphicFrame>
        <p:nvGraphicFramePr>
          <p:cNvPr id="8" name="Chart 7"/>
          <p:cNvGraphicFramePr>
            <a:graphicFrameLocks/>
          </p:cNvGraphicFramePr>
          <p:nvPr>
            <p:extLst>
              <p:ext uri="{D42A27DB-BD31-4B8C-83A1-F6EECF244321}">
                <p14:modId xmlns:p14="http://schemas.microsoft.com/office/powerpoint/2010/main" val="2960631274"/>
              </p:ext>
            </p:extLst>
          </p:nvPr>
        </p:nvGraphicFramePr>
        <p:xfrm>
          <a:off x="533400" y="1772816"/>
          <a:ext cx="8229600" cy="218958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4853136" y="6304002"/>
            <a:ext cx="2743200" cy="369332"/>
          </a:xfrm>
          <a:prstGeom prst="rect">
            <a:avLst/>
          </a:prstGeom>
          <a:noFill/>
        </p:spPr>
        <p:txBody>
          <a:bodyPr wrap="square" rtlCol="0">
            <a:spAutoFit/>
          </a:bodyPr>
          <a:lstStyle/>
          <a:p>
            <a:r>
              <a:rPr lang="en-CA" sz="900" i="1" dirty="0" smtClean="0">
                <a:solidFill>
                  <a:prstClr val="black"/>
                </a:solidFill>
                <a:latin typeface="Arial" panose="020B0604020202020204" pitchFamily="34" charset="0"/>
                <a:cs typeface="Arial" panose="020B0604020202020204" pitchFamily="34" charset="0"/>
              </a:rPr>
              <a:t>**</a:t>
            </a:r>
            <a:r>
              <a:rPr lang="en-CA" sz="900" i="1" dirty="0" err="1" smtClean="0">
                <a:solidFill>
                  <a:prstClr val="black"/>
                </a:solidFill>
                <a:latin typeface="Arial" panose="020B0604020202020204" pitchFamily="34" charset="0"/>
                <a:cs typeface="Arial" panose="020B0604020202020204" pitchFamily="34" charset="0"/>
              </a:rPr>
              <a:t>Powerstream</a:t>
            </a:r>
            <a:r>
              <a:rPr lang="en-CA" sz="900" i="1" dirty="0" smtClean="0">
                <a:solidFill>
                  <a:prstClr val="black"/>
                </a:solidFill>
                <a:latin typeface="Arial" panose="020B0604020202020204" pitchFamily="34" charset="0"/>
                <a:cs typeface="Arial" panose="020B0604020202020204" pitchFamily="34" charset="0"/>
              </a:rPr>
              <a:t>, Hydro Ottawa, Horizon, </a:t>
            </a:r>
            <a:r>
              <a:rPr lang="en-CA" sz="900" i="1" dirty="0" err="1" smtClean="0">
                <a:solidFill>
                  <a:prstClr val="black"/>
                </a:solidFill>
                <a:latin typeface="Arial" panose="020B0604020202020204" pitchFamily="34" charset="0"/>
                <a:cs typeface="Arial" panose="020B0604020202020204" pitchFamily="34" charset="0"/>
              </a:rPr>
              <a:t>Enersource</a:t>
            </a:r>
            <a:r>
              <a:rPr lang="en-CA" sz="900" i="1" dirty="0" smtClean="0">
                <a:solidFill>
                  <a:prstClr val="black"/>
                </a:solidFill>
                <a:latin typeface="Arial" panose="020B0604020202020204" pitchFamily="34" charset="0"/>
                <a:cs typeface="Arial" panose="020B0604020202020204" pitchFamily="34" charset="0"/>
              </a:rPr>
              <a:t>, London Hydro, Hydro One Brampton</a:t>
            </a:r>
            <a:endParaRPr lang="en-CA" sz="900" i="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3553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43744"/>
          </a:xfrm>
        </p:spPr>
        <p:txBody>
          <a:bodyPr>
            <a:noAutofit/>
          </a:bodyPr>
          <a:lstStyle/>
          <a:p>
            <a:r>
              <a:rPr lang="en-CA" sz="2400" b="0" dirty="0" smtClean="0">
                <a:latin typeface="Arial" panose="020B0604020202020204" pitchFamily="34" charset="0"/>
                <a:cs typeface="Arial" panose="020B0604020202020204" pitchFamily="34" charset="0"/>
              </a:rPr>
              <a:t>Illustrative </a:t>
            </a:r>
            <a:r>
              <a:rPr lang="en-CA" sz="2400" b="0" dirty="0">
                <a:latin typeface="Arial" panose="020B0604020202020204" pitchFamily="34" charset="0"/>
                <a:cs typeface="Arial" panose="020B0604020202020204" pitchFamily="34" charset="0"/>
              </a:rPr>
              <a:t>Example of Rate Mitigation Impacts</a:t>
            </a:r>
            <a:r>
              <a:rPr lang="en-CA" sz="2400" b="0" dirty="0" smtClean="0">
                <a:latin typeface="Arial" panose="020B0604020202020204" pitchFamily="34" charset="0"/>
                <a:cs typeface="Arial" panose="020B0604020202020204" pitchFamily="34" charset="0"/>
              </a:rPr>
              <a:t> (cont’d)</a:t>
            </a:r>
            <a:endParaRPr lang="en-CA" sz="2400" b="0" dirty="0"/>
          </a:p>
        </p:txBody>
      </p:sp>
      <p:sp>
        <p:nvSpPr>
          <p:cNvPr id="8" name="TextBox 7"/>
          <p:cNvSpPr txBox="1"/>
          <p:nvPr/>
        </p:nvSpPr>
        <p:spPr>
          <a:xfrm>
            <a:off x="251520" y="5517232"/>
            <a:ext cx="8604448" cy="507831"/>
          </a:xfrm>
          <a:prstGeom prst="rect">
            <a:avLst/>
          </a:prstGeom>
          <a:noFill/>
        </p:spPr>
        <p:txBody>
          <a:bodyPr wrap="square" rtlCol="0">
            <a:spAutoFit/>
          </a:bodyPr>
          <a:lstStyle/>
          <a:p>
            <a:r>
              <a:rPr lang="en-CA" sz="900" b="1" dirty="0" smtClean="0">
                <a:latin typeface="Arial" panose="020B0604020202020204" pitchFamily="34" charset="0"/>
                <a:cs typeface="Arial" panose="020B0604020202020204" pitchFamily="34" charset="0"/>
              </a:rPr>
              <a:t>Note: Based on forecast prices.</a:t>
            </a:r>
            <a:r>
              <a:rPr lang="en-CA" sz="900" dirty="0" smtClean="0">
                <a:latin typeface="Arial" panose="020B0604020202020204" pitchFamily="34" charset="0"/>
                <a:cs typeface="Arial" panose="020B0604020202020204" pitchFamily="34" charset="0"/>
              </a:rPr>
              <a:t>. </a:t>
            </a:r>
            <a:r>
              <a:rPr lang="en-CA" sz="900" dirty="0">
                <a:latin typeface="Arial" panose="020B0604020202020204" pitchFamily="34" charset="0"/>
                <a:cs typeface="Arial" panose="020B0604020202020204" pitchFamily="34" charset="0"/>
              </a:rPr>
              <a:t>Rural residential customers (R2) above are connected to Hydro One and includes the benefit of the enhanced Rural or Remote Rate Protection (RRRP). Assumes both standard RRRP growth at 2.6%/year, but also sees enhancement funding reduce over time as the move to fixed rates is completed. Assumes OESP enrollment of 100% by 2022 and includes costs with expanding benefits by 50%. </a:t>
            </a:r>
            <a:endParaRPr lang="en-CA" sz="900" strike="sngStrike"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555117918"/>
              </p:ext>
            </p:extLst>
          </p:nvPr>
        </p:nvGraphicFramePr>
        <p:xfrm>
          <a:off x="560819" y="1484784"/>
          <a:ext cx="8288436" cy="2200275"/>
        </p:xfrm>
        <a:graphic>
          <a:graphicData uri="http://schemas.openxmlformats.org/drawingml/2006/table">
            <a:tbl>
              <a:tblPr/>
              <a:tblGrid>
                <a:gridCol w="1247274"/>
                <a:gridCol w="2462810"/>
                <a:gridCol w="837863"/>
                <a:gridCol w="837863"/>
                <a:gridCol w="837863"/>
                <a:gridCol w="837863"/>
                <a:gridCol w="1226900"/>
              </a:tblGrid>
              <a:tr h="200025">
                <a:tc>
                  <a:txBody>
                    <a:bodyPr/>
                    <a:lstStyle/>
                    <a:p>
                      <a:pPr algn="l" fontAlgn="b"/>
                      <a:r>
                        <a:rPr lang="en-CA" sz="1200" b="1" i="0" u="none" strike="noStrike" dirty="0">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Actual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r>
              <a:tr h="200025">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dirty="0">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2020</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r>
              <a:tr h="200025">
                <a:tc>
                  <a:txBody>
                    <a:bodyPr/>
                    <a:lstStyle/>
                    <a:p>
                      <a:pPr algn="l" fontAlgn="b"/>
                      <a:r>
                        <a:rPr lang="en-CA" sz="1200" b="1" i="0" u="none" strike="noStrike">
                          <a:solidFill>
                            <a:srgbClr val="000000"/>
                          </a:solidFill>
                          <a:effectLst/>
                          <a:latin typeface="Calibri"/>
                        </a:rPr>
                        <a:t> 750 kWh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1" i="0" u="none" strike="noStrike">
                          <a:solidFill>
                            <a:srgbClr val="000000"/>
                          </a:solidFill>
                          <a:effectLst/>
                          <a:latin typeface="Calibri"/>
                        </a:rPr>
                        <a:t> Total Bill (pre-changes)</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156</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160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163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166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177 </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EECE1"/>
                    </a:solidFill>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CA" sz="1200" b="0" i="0" u="none" strike="noStrike" dirty="0">
                          <a:solidFill>
                            <a:srgbClr val="000000"/>
                          </a:solidFill>
                          <a:effectLst/>
                          <a:latin typeface="Calibri"/>
                        </a:rPr>
                        <a:t> Impact of 8% Rebate</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-13</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GA Financing</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-15</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-15</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Tax-Basing Social Programs</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-4</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Fixed Distribution Rate</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l" fontAlgn="b"/>
                      <a:r>
                        <a:rPr lang="en-CA" sz="1200" b="1" i="0" u="none" strike="noStrike">
                          <a:solidFill>
                            <a:srgbClr val="000000"/>
                          </a:solidFill>
                          <a:effectLst/>
                          <a:latin typeface="Calibri"/>
                        </a:rPr>
                        <a:t> Revised Total Bill</a:t>
                      </a:r>
                    </a:p>
                  </a:txBody>
                  <a:tcPr marL="0" marR="0" marT="0" marB="0" anchor="b">
                    <a:lnL w="635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152</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126</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131</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137</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143</a:t>
                      </a:r>
                    </a:p>
                  </a:txBody>
                  <a:tcPr marL="0" marR="0" marT="0" marB="0" anchor="b">
                    <a:lnL>
                      <a:noFill/>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EEECE1"/>
                    </a:solidFill>
                  </a:tcPr>
                </a:tc>
              </a:tr>
              <a:tr h="200025">
                <a:tc>
                  <a:txBody>
                    <a:bodyPr/>
                    <a:lstStyle/>
                    <a:p>
                      <a:pPr algn="l" fontAlgn="b"/>
                      <a:r>
                        <a:rPr lang="en-CA" sz="1200" b="1" i="0" u="none" strike="noStrike" dirty="0">
                          <a:solidFill>
                            <a:srgbClr val="000000"/>
                          </a:solidFill>
                          <a:effectLst/>
                          <a:latin typeface="Calibri"/>
                        </a:rPr>
                        <a:t> 750 kWh w/OESP</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algn="l" fontAlgn="b"/>
                      <a:r>
                        <a:rPr lang="en-CA" sz="1200" b="0" i="0" u="none" strike="noStrike" dirty="0">
                          <a:solidFill>
                            <a:srgbClr val="000000"/>
                          </a:solidFill>
                          <a:effectLst/>
                          <a:latin typeface="Calibri"/>
                        </a:rPr>
                        <a:t> Impact of OESP</a:t>
                      </a:r>
                    </a:p>
                  </a:txBody>
                  <a:tcPr marL="0" marR="0" marT="0" marB="0" anchor="b">
                    <a:lnL w="635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l" fontAlgn="b"/>
                      <a:r>
                        <a:rPr lang="en-CA" sz="1200" b="1" i="0" u="none" strike="noStrike" dirty="0">
                          <a:solidFill>
                            <a:srgbClr val="000000"/>
                          </a:solidFill>
                          <a:effectLst/>
                          <a:latin typeface="Calibri"/>
                        </a:rPr>
                        <a:t> Revised Total Bill</a:t>
                      </a:r>
                    </a:p>
                  </a:txBody>
                  <a:tcPr marL="0" marR="0" marT="0" marB="0" anchor="b">
                    <a:lnL w="635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dirty="0">
                          <a:solidFill>
                            <a:srgbClr val="000000"/>
                          </a:solidFill>
                          <a:effectLst/>
                          <a:latin typeface="Calibri"/>
                        </a:rPr>
                        <a:t>152</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dirty="0">
                          <a:solidFill>
                            <a:srgbClr val="000000"/>
                          </a:solidFill>
                          <a:effectLst/>
                          <a:latin typeface="Calibri"/>
                        </a:rPr>
                        <a:t>75</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dirty="0">
                          <a:solidFill>
                            <a:srgbClr val="000000"/>
                          </a:solidFill>
                          <a:effectLst/>
                          <a:latin typeface="Calibri"/>
                        </a:rPr>
                        <a:t>80</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dirty="0">
                          <a:solidFill>
                            <a:srgbClr val="000000"/>
                          </a:solidFill>
                          <a:effectLst/>
                          <a:latin typeface="Calibri"/>
                        </a:rPr>
                        <a:t>86</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dirty="0">
                          <a:solidFill>
                            <a:srgbClr val="000000"/>
                          </a:solidFill>
                          <a:effectLst/>
                          <a:latin typeface="Calibri"/>
                        </a:rPr>
                        <a:t>92</a:t>
                      </a:r>
                    </a:p>
                  </a:txBody>
                  <a:tcPr marL="0" marR="0" marT="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EEECE1"/>
                    </a:solidFill>
                  </a:tcPr>
                </a:tc>
              </a:tr>
              <a:tr h="200025">
                <a:tc gridSpan="2">
                  <a:txBody>
                    <a:bodyPr/>
                    <a:lstStyle/>
                    <a:p>
                      <a:pPr algn="l" fontAlgn="b"/>
                      <a:r>
                        <a:rPr lang="en-CA" sz="1000" b="1" i="0" u="none" strike="noStrike">
                          <a:solidFill>
                            <a:srgbClr val="000000"/>
                          </a:solidFill>
                          <a:effectLst/>
                          <a:latin typeface="Calibri"/>
                        </a:rPr>
                        <a:t>*Assumes July 1 Implementation of measures</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hMerge="1">
                  <a:txBody>
                    <a:bodyPr/>
                    <a:lstStyle/>
                    <a:p>
                      <a:endParaRPr lang="en-CA"/>
                    </a:p>
                  </a:txBody>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CA" sz="1200" b="0" i="0" u="none" strike="noStrike" dirty="0">
                        <a:solidFill>
                          <a:srgbClr val="000000"/>
                        </a:solidFill>
                        <a:effectLst/>
                        <a:latin typeface="Calibri"/>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390489964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838200"/>
          </a:xfrm>
        </p:spPr>
        <p:txBody>
          <a:bodyPr>
            <a:noAutofit/>
          </a:bodyPr>
          <a:lstStyle/>
          <a:p>
            <a:r>
              <a:rPr lang="en-CA" sz="2400" b="0" dirty="0" smtClean="0">
                <a:latin typeface="Arial" panose="020B0604020202020204" pitchFamily="34" charset="0"/>
                <a:cs typeface="Arial" panose="020B0604020202020204" pitchFamily="34" charset="0"/>
              </a:rPr>
              <a:t>Delivery Charge Relief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LDCs Under Between 20k-100k Customers – Fiscal Impact Estimate</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69366"/>
            <a:ext cx="8280000" cy="5111962"/>
          </a:xfrm>
        </p:spPr>
        <p:txBody>
          <a:bodyPr>
            <a:normAutofit/>
          </a:bodyPr>
          <a:lstStyle/>
          <a:p>
            <a:pPr>
              <a:spcBef>
                <a:spcPts val="600"/>
              </a:spcBef>
              <a:spcAft>
                <a:spcPts val="600"/>
              </a:spcAft>
            </a:pPr>
            <a:r>
              <a:rPr lang="en-CA" sz="1200" dirty="0" smtClean="0">
                <a:latin typeface="Arial" panose="020B0604020202020204" pitchFamily="34" charset="0"/>
                <a:cs typeface="Arial" panose="020B0604020202020204" pitchFamily="34" charset="0"/>
              </a:rPr>
              <a:t>The Ministry received a complete customer base consumption information for 2 LDCs serving between 20k-100k customers from the OEB for 2013 – showing how many customers consume a certain level of </a:t>
            </a:r>
            <a:r>
              <a:rPr lang="en-CA" sz="1200" dirty="0" err="1" smtClean="0">
                <a:latin typeface="Arial" panose="020B0604020202020204" pitchFamily="34" charset="0"/>
                <a:cs typeface="Arial" panose="020B0604020202020204" pitchFamily="34" charset="0"/>
              </a:rPr>
              <a:t>kWhs</a:t>
            </a:r>
            <a:r>
              <a:rPr lang="en-CA" sz="1200" dirty="0" smtClean="0">
                <a:latin typeface="Arial" panose="020B0604020202020204" pitchFamily="34" charset="0"/>
                <a:cs typeface="Arial" panose="020B0604020202020204" pitchFamily="34" charset="0"/>
              </a:rPr>
              <a:t>.</a:t>
            </a:r>
          </a:p>
          <a:p>
            <a:pPr lvl="0">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Using 2013 consumption data and adjusting for 2015 customer numbers and 2016 rates, the table below presents the annual cost estimate* for providing a $55 Delivery line cap to </a:t>
            </a:r>
            <a:r>
              <a:rPr lang="en-CA" sz="1200" dirty="0" smtClean="0">
                <a:solidFill>
                  <a:prstClr val="black"/>
                </a:solidFill>
                <a:latin typeface="Arial" panose="020B0604020202020204" pitchFamily="34" charset="0"/>
                <a:cs typeface="Arial" panose="020B0604020202020204" pitchFamily="34" charset="0"/>
              </a:rPr>
              <a:t>these 2 LDCs.</a:t>
            </a:r>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pPr>
              <a:spcBef>
                <a:spcPts val="600"/>
              </a:spcBef>
              <a:spcAft>
                <a:spcPts val="600"/>
              </a:spcAft>
            </a:pPr>
            <a:r>
              <a:rPr lang="en-CA" sz="1200" dirty="0" smtClean="0">
                <a:latin typeface="Arial" panose="020B0604020202020204" pitchFamily="34" charset="0"/>
                <a:cs typeface="Arial" panose="020B0604020202020204" pitchFamily="34" charset="0"/>
              </a:rPr>
              <a:t>Averaging these sample LDCs and scaling to the entire 20k-100k LDC population (25 LDCs in total) provides the following total cost estimate* for this LDC community:</a:t>
            </a:r>
          </a:p>
          <a:p>
            <a:pPr>
              <a:spcBef>
                <a:spcPts val="600"/>
              </a:spcBef>
              <a:spcAft>
                <a:spcPts val="600"/>
              </a:spcAft>
            </a:pPr>
            <a:endParaRPr lang="en-CA" sz="1000" dirty="0">
              <a:latin typeface="Arial" panose="020B0604020202020204" pitchFamily="34" charset="0"/>
              <a:cs typeface="Arial" panose="020B0604020202020204" pitchFamily="34" charset="0"/>
            </a:endParaRPr>
          </a:p>
          <a:p>
            <a:pPr>
              <a:spcBef>
                <a:spcPts val="600"/>
              </a:spcBef>
              <a:spcAft>
                <a:spcPts val="600"/>
              </a:spcAft>
            </a:pPr>
            <a:endParaRPr lang="en-CA" sz="1000" dirty="0" smtClean="0">
              <a:latin typeface="Arial" panose="020B0604020202020204" pitchFamily="34" charset="0"/>
              <a:cs typeface="Arial" panose="020B0604020202020204" pitchFamily="34" charset="0"/>
            </a:endParaRPr>
          </a:p>
          <a:p>
            <a:pPr marL="0" indent="0">
              <a:spcBef>
                <a:spcPts val="600"/>
              </a:spcBef>
              <a:spcAft>
                <a:spcPts val="600"/>
              </a:spcAft>
              <a:buNone/>
            </a:pPr>
            <a:endParaRPr lang="en-CA" sz="1000" dirty="0">
              <a:latin typeface="Arial" panose="020B0604020202020204" pitchFamily="34" charset="0"/>
              <a:cs typeface="Arial" panose="020B0604020202020204" pitchFamily="34" charset="0"/>
            </a:endParaRPr>
          </a:p>
          <a:p>
            <a:pPr marL="0" indent="0">
              <a:spcBef>
                <a:spcPts val="600"/>
              </a:spcBef>
              <a:spcAft>
                <a:spcPts val="600"/>
              </a:spcAft>
              <a:buNone/>
            </a:pPr>
            <a:endParaRPr lang="en-CA" sz="900" dirty="0" smtClean="0">
              <a:latin typeface="Arial" panose="020B0604020202020204" pitchFamily="34" charset="0"/>
              <a:cs typeface="Arial" panose="020B0604020202020204" pitchFamily="34" charset="0"/>
            </a:endParaRPr>
          </a:p>
          <a:p>
            <a:pPr>
              <a:spcBef>
                <a:spcPts val="600"/>
              </a:spcBef>
              <a:spcAft>
                <a:spcPts val="600"/>
              </a:spcAft>
            </a:pPr>
            <a:r>
              <a:rPr lang="en-CA" sz="1200" dirty="0" smtClean="0">
                <a:latin typeface="Arial" panose="020B0604020202020204" pitchFamily="34" charset="0"/>
                <a:cs typeface="Arial" panose="020B0604020202020204" pitchFamily="34" charset="0"/>
              </a:rPr>
              <a:t>Using this sample to project fiscal impacts has </a:t>
            </a:r>
            <a:r>
              <a:rPr lang="en-CA" sz="1200" i="1" u="sng" dirty="0" smtClean="0">
                <a:latin typeface="Arial" panose="020B0604020202020204" pitchFamily="34" charset="0"/>
                <a:cs typeface="Arial" panose="020B0604020202020204" pitchFamily="34" charset="0"/>
              </a:rPr>
              <a:t>moderate fiscal risk</a:t>
            </a:r>
            <a:r>
              <a:rPr lang="en-CA" sz="1200" dirty="0" smtClean="0">
                <a:latin typeface="Arial" panose="020B0604020202020204" pitchFamily="34" charset="0"/>
                <a:cs typeface="Arial" panose="020B0604020202020204" pitchFamily="34" charset="0"/>
              </a:rPr>
              <a:t> as medium LDCs have different penetrations of electric heat. Analysis may not accurately capture the impacts of high volume outlier customers. However given the scale compared to Hydro One and Toronto Hydro this risk has a moderate impact on the total fiscal projection</a:t>
            </a:r>
          </a:p>
        </p:txBody>
      </p:sp>
      <p:graphicFrame>
        <p:nvGraphicFramePr>
          <p:cNvPr id="5" name="Table 4"/>
          <p:cNvGraphicFramePr>
            <a:graphicFrameLocks noGrp="1"/>
          </p:cNvGraphicFramePr>
          <p:nvPr>
            <p:extLst>
              <p:ext uri="{D42A27DB-BD31-4B8C-83A1-F6EECF244321}">
                <p14:modId xmlns:p14="http://schemas.microsoft.com/office/powerpoint/2010/main" val="2579016969"/>
              </p:ext>
            </p:extLst>
          </p:nvPr>
        </p:nvGraphicFramePr>
        <p:xfrm>
          <a:off x="683568" y="2348880"/>
          <a:ext cx="8077200" cy="1137920"/>
        </p:xfrm>
        <a:graphic>
          <a:graphicData uri="http://schemas.openxmlformats.org/drawingml/2006/table">
            <a:tbl>
              <a:tblPr firstRow="1" bandRow="1">
                <a:tableStyleId>{5C22544A-7EE6-4342-B048-85BDC9FD1C3A}</a:tableStyleId>
              </a:tblPr>
              <a:tblGrid>
                <a:gridCol w="2019300"/>
                <a:gridCol w="2019300"/>
                <a:gridCol w="2019300"/>
                <a:gridCol w="2019300"/>
              </a:tblGrid>
              <a:tr h="370840">
                <a:tc>
                  <a:txBody>
                    <a:bodyPr/>
                    <a:lstStyle/>
                    <a:p>
                      <a:pPr algn="ctr"/>
                      <a:r>
                        <a:rPr lang="en-CA" sz="1000" dirty="0" smtClean="0">
                          <a:solidFill>
                            <a:schemeClr val="tx1"/>
                          </a:solidFill>
                          <a:latin typeface="Arial" panose="020B0604020202020204" pitchFamily="34" charset="0"/>
                          <a:cs typeface="Arial" panose="020B0604020202020204" pitchFamily="34" charset="0"/>
                        </a:rPr>
                        <a:t>LDC</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Customers Receiving Rebate</a:t>
                      </a:r>
                      <a:endParaRPr kumimoji="0" lang="en-CA" sz="1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a:t>
                      </a:r>
                      <a:r>
                        <a:rPr kumimoji="0" lang="en-CA" sz="1000" b="1" i="0" u="none" strike="noStrike" kern="1200" cap="none" spc="0" normalizeH="0" baseline="0" noProof="0" dirty="0" err="1" smtClean="0">
                          <a:ln>
                            <a:noFill/>
                          </a:ln>
                          <a:solidFill>
                            <a:schemeClr val="tx1"/>
                          </a:solidFill>
                          <a:effectLst/>
                          <a:uLnTx/>
                          <a:uFillTx/>
                          <a:latin typeface="Arial" panose="020B0604020202020204" pitchFamily="34" charset="0"/>
                          <a:ea typeface="+mn-ea"/>
                          <a:cs typeface="Arial" panose="020B0604020202020204" pitchFamily="34" charset="0"/>
                        </a:rPr>
                        <a:t>Cust</a:t>
                      </a:r>
                      <a:r>
                        <a:rPr kumimoji="0" lang="en-CA" sz="10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Receiving Rebate (LDC Customer Base)</a:t>
                      </a:r>
                      <a:endParaRPr kumimoji="0" lang="en-CA" sz="1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Estimated Total Annual Cost ($M)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CA" sz="1000" b="1" dirty="0" err="1" smtClean="0">
                          <a:solidFill>
                            <a:schemeClr val="tx1"/>
                          </a:solidFill>
                          <a:latin typeface="Arial" panose="020B0604020202020204" pitchFamily="34" charset="0"/>
                          <a:cs typeface="Arial" panose="020B0604020202020204" pitchFamily="34" charset="0"/>
                        </a:rPr>
                        <a:t>Entegrus</a:t>
                      </a:r>
                      <a:r>
                        <a:rPr lang="en-CA" sz="1000" b="1" dirty="0" smtClean="0">
                          <a:solidFill>
                            <a:schemeClr val="tx1"/>
                          </a:solidFill>
                          <a:latin typeface="Arial" panose="020B0604020202020204" pitchFamily="34" charset="0"/>
                          <a:cs typeface="Arial" panose="020B0604020202020204" pitchFamily="34" charset="0"/>
                        </a:rPr>
                        <a:t> </a:t>
                      </a:r>
                      <a:r>
                        <a:rPr lang="en-CA" sz="1000" b="1" dirty="0" err="1" smtClean="0">
                          <a:solidFill>
                            <a:schemeClr val="tx1"/>
                          </a:solidFill>
                          <a:latin typeface="Arial" panose="020B0604020202020204" pitchFamily="34" charset="0"/>
                          <a:cs typeface="Arial" panose="020B0604020202020204" pitchFamily="34" charset="0"/>
                        </a:rPr>
                        <a:t>Powerlines</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6,000</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16% </a:t>
                      </a:r>
                      <a:r>
                        <a:rPr lang="en-CA" sz="800" dirty="0" smtClean="0">
                          <a:solidFill>
                            <a:schemeClr val="tx1"/>
                          </a:solidFill>
                          <a:latin typeface="Arial" panose="020B0604020202020204" pitchFamily="34" charset="0"/>
                          <a:cs typeface="Arial" panose="020B0604020202020204" pitchFamily="34" charset="0"/>
                        </a:rPr>
                        <a:t>(36,300 total)</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$0.15</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CA" sz="1000" b="1" dirty="0" smtClean="0">
                          <a:solidFill>
                            <a:schemeClr val="tx1"/>
                          </a:solidFill>
                          <a:latin typeface="Arial" panose="020B0604020202020204" pitchFamily="34" charset="0"/>
                          <a:cs typeface="Arial" panose="020B0604020202020204" pitchFamily="34" charset="0"/>
                        </a:rPr>
                        <a:t>Whitby Hydro</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10,200</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26% </a:t>
                      </a:r>
                      <a:r>
                        <a:rPr lang="en-CA" sz="800" b="0" dirty="0" smtClean="0">
                          <a:solidFill>
                            <a:schemeClr val="tx1"/>
                          </a:solidFill>
                          <a:latin typeface="Arial" panose="020B0604020202020204" pitchFamily="34" charset="0"/>
                          <a:cs typeface="Arial" panose="020B0604020202020204" pitchFamily="34" charset="0"/>
                        </a:rPr>
                        <a:t>(39,250 total)</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$1.10</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TextBox 5"/>
          <p:cNvSpPr txBox="1"/>
          <p:nvPr/>
        </p:nvSpPr>
        <p:spPr>
          <a:xfrm>
            <a:off x="1295400" y="6331162"/>
            <a:ext cx="2743200" cy="553998"/>
          </a:xfrm>
          <a:prstGeom prst="rect">
            <a:avLst/>
          </a:prstGeom>
          <a:noFill/>
        </p:spPr>
        <p:txBody>
          <a:bodyPr wrap="square" rtlCol="0">
            <a:spAutoFit/>
          </a:bodyPr>
          <a:lstStyle/>
          <a:p>
            <a:r>
              <a:rPr lang="en-CA" sz="1000" i="1" dirty="0">
                <a:solidFill>
                  <a:prstClr val="black"/>
                </a:solidFill>
              </a:rPr>
              <a:t>*Future year weather (hot summer, cold winter) presents a fiscal risk and could push estimates beyond the band.</a:t>
            </a:r>
          </a:p>
        </p:txBody>
      </p:sp>
      <p:graphicFrame>
        <p:nvGraphicFramePr>
          <p:cNvPr id="8" name="Table 7"/>
          <p:cNvGraphicFramePr>
            <a:graphicFrameLocks noGrp="1"/>
          </p:cNvGraphicFramePr>
          <p:nvPr>
            <p:extLst>
              <p:ext uri="{D42A27DB-BD31-4B8C-83A1-F6EECF244321}">
                <p14:modId xmlns:p14="http://schemas.microsoft.com/office/powerpoint/2010/main" val="429491509"/>
              </p:ext>
            </p:extLst>
          </p:nvPr>
        </p:nvGraphicFramePr>
        <p:xfrm>
          <a:off x="685800" y="4191000"/>
          <a:ext cx="8077200" cy="944880"/>
        </p:xfrm>
        <a:graphic>
          <a:graphicData uri="http://schemas.openxmlformats.org/drawingml/2006/table">
            <a:tbl>
              <a:tblPr firstRow="1" bandRow="1">
                <a:tableStyleId>{5C22544A-7EE6-4342-B048-85BDC9FD1C3A}</a:tableStyleId>
              </a:tblPr>
              <a:tblGrid>
                <a:gridCol w="2019300"/>
                <a:gridCol w="2019300"/>
                <a:gridCol w="2019300"/>
                <a:gridCol w="2019300"/>
              </a:tblGrid>
              <a:tr h="370840">
                <a:tc>
                  <a:txBody>
                    <a:bodyPr/>
                    <a:lstStyle/>
                    <a:p>
                      <a:pPr algn="ctr"/>
                      <a:r>
                        <a:rPr lang="en-CA" sz="1000" dirty="0" smtClean="0">
                          <a:solidFill>
                            <a:schemeClr val="tx1"/>
                          </a:solidFill>
                          <a:latin typeface="Arial" panose="020B0604020202020204" pitchFamily="34" charset="0"/>
                          <a:cs typeface="Arial" panose="020B0604020202020204" pitchFamily="34" charset="0"/>
                        </a:rPr>
                        <a:t>LDC</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Customers Receiving Rebate</a:t>
                      </a:r>
                      <a:endParaRPr kumimoji="0" lang="en-CA" sz="1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Customers Receiving Rebate (# Customers Served by the 25 LDCS)</a:t>
                      </a:r>
                      <a:endParaRPr kumimoji="0" lang="en-CA" sz="1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Estimated Total Annual Cost ($M)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CA" sz="1000" b="1" dirty="0" smtClean="0">
                          <a:solidFill>
                            <a:schemeClr val="tx1"/>
                          </a:solidFill>
                          <a:latin typeface="Arial" panose="020B0604020202020204" pitchFamily="34" charset="0"/>
                          <a:cs typeface="Arial" panose="020B0604020202020204" pitchFamily="34" charset="0"/>
                        </a:rPr>
                        <a:t>LDCs 20-100k Customers</a:t>
                      </a:r>
                    </a:p>
                    <a:p>
                      <a:pPr algn="ctr"/>
                      <a:r>
                        <a:rPr lang="en-CA" sz="1000" b="0" dirty="0" smtClean="0">
                          <a:solidFill>
                            <a:schemeClr val="tx1"/>
                          </a:solidFill>
                          <a:latin typeface="Arial" panose="020B0604020202020204" pitchFamily="34" charset="0"/>
                          <a:cs typeface="Arial" panose="020B0604020202020204" pitchFamily="34" charset="0"/>
                        </a:rPr>
                        <a:t>(25 in Total)</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218,000</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21% </a:t>
                      </a:r>
                      <a:r>
                        <a:rPr lang="en-CA" sz="800" dirty="0" smtClean="0">
                          <a:solidFill>
                            <a:schemeClr val="tx1"/>
                          </a:solidFill>
                          <a:latin typeface="Arial" panose="020B0604020202020204" pitchFamily="34" charset="0"/>
                          <a:cs typeface="Arial" panose="020B0604020202020204" pitchFamily="34" charset="0"/>
                        </a:rPr>
                        <a:t>(1,026,000 total)</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$15-20M</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703608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731520"/>
          </a:xfrm>
        </p:spPr>
        <p:txBody>
          <a:bodyPr>
            <a:noAutofit/>
          </a:bodyPr>
          <a:lstStyle/>
          <a:p>
            <a:r>
              <a:rPr lang="en-CA" sz="2400" b="0" dirty="0" smtClean="0">
                <a:latin typeface="Arial" panose="020B0604020202020204" pitchFamily="34" charset="0"/>
                <a:cs typeface="Arial" panose="020B0604020202020204" pitchFamily="34" charset="0"/>
              </a:rPr>
              <a:t>Delivery Charge Relief – LDCs Under 20k Customers – Fiscal Impact Estimate</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19200"/>
            <a:ext cx="8435280" cy="5111962"/>
          </a:xfrm>
        </p:spPr>
        <p:txBody>
          <a:bodyPr>
            <a:normAutofit lnSpcReduction="10000"/>
          </a:bodyPr>
          <a:lstStyle/>
          <a:p>
            <a:pPr>
              <a:spcBef>
                <a:spcPts val="600"/>
              </a:spcBef>
              <a:spcAft>
                <a:spcPts val="600"/>
              </a:spcAft>
            </a:pPr>
            <a:r>
              <a:rPr lang="en-CA" sz="1000" dirty="0" smtClean="0">
                <a:latin typeface="Arial" panose="020B0604020202020204" pitchFamily="34" charset="0"/>
                <a:cs typeface="Arial" panose="020B0604020202020204" pitchFamily="34" charset="0"/>
              </a:rPr>
              <a:t>The Ministry received a complete customer base consumption information for 5 LDCs under 20,000 customers from the OEB for 2013 – showing how many customers consume a certain level of </a:t>
            </a:r>
            <a:r>
              <a:rPr lang="en-CA" sz="1000" dirty="0" err="1" smtClean="0">
                <a:latin typeface="Arial" panose="020B0604020202020204" pitchFamily="34" charset="0"/>
                <a:cs typeface="Arial" panose="020B0604020202020204" pitchFamily="34" charset="0"/>
              </a:rPr>
              <a:t>kWhs</a:t>
            </a:r>
            <a:r>
              <a:rPr lang="en-CA" sz="1000" dirty="0" smtClean="0">
                <a:latin typeface="Arial" panose="020B0604020202020204" pitchFamily="34" charset="0"/>
                <a:cs typeface="Arial" panose="020B0604020202020204" pitchFamily="34" charset="0"/>
              </a:rPr>
              <a:t>.</a:t>
            </a:r>
          </a:p>
          <a:p>
            <a:pPr lvl="0">
              <a:spcBef>
                <a:spcPts val="600"/>
              </a:spcBef>
              <a:spcAft>
                <a:spcPts val="600"/>
              </a:spcAft>
            </a:pPr>
            <a:r>
              <a:rPr lang="en-CA" sz="1000" dirty="0">
                <a:solidFill>
                  <a:prstClr val="black"/>
                </a:solidFill>
                <a:latin typeface="Arial" panose="020B0604020202020204" pitchFamily="34" charset="0"/>
                <a:cs typeface="Arial" panose="020B0604020202020204" pitchFamily="34" charset="0"/>
              </a:rPr>
              <a:t>Using 2013 consumption data and adjusting for 2015 customer numbers and 2016 </a:t>
            </a:r>
            <a:r>
              <a:rPr lang="en-CA" sz="1000" dirty="0" smtClean="0">
                <a:solidFill>
                  <a:prstClr val="black"/>
                </a:solidFill>
                <a:latin typeface="Arial" panose="020B0604020202020204" pitchFamily="34" charset="0"/>
                <a:cs typeface="Arial" panose="020B0604020202020204" pitchFamily="34" charset="0"/>
              </a:rPr>
              <a:t>rates (2015 rates used for Rideau St. Lawrence) the </a:t>
            </a:r>
            <a:r>
              <a:rPr lang="en-CA" sz="1000" dirty="0">
                <a:solidFill>
                  <a:prstClr val="black"/>
                </a:solidFill>
                <a:latin typeface="Arial" panose="020B0604020202020204" pitchFamily="34" charset="0"/>
                <a:cs typeface="Arial" panose="020B0604020202020204" pitchFamily="34" charset="0"/>
              </a:rPr>
              <a:t>table below presents the annual cost estimate* for providing a $55 Delivery line cap to </a:t>
            </a:r>
            <a:r>
              <a:rPr lang="en-CA" sz="1000" dirty="0" smtClean="0">
                <a:solidFill>
                  <a:prstClr val="black"/>
                </a:solidFill>
                <a:latin typeface="Arial" panose="020B0604020202020204" pitchFamily="34" charset="0"/>
                <a:cs typeface="Arial" panose="020B0604020202020204" pitchFamily="34" charset="0"/>
              </a:rPr>
              <a:t>these 5 LDCs.</a:t>
            </a:r>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pPr marL="0" indent="0">
              <a:buNone/>
            </a:pPr>
            <a:endParaRPr lang="en-CA" sz="1200" dirty="0" smtClean="0">
              <a:latin typeface="Arial" panose="020B0604020202020204" pitchFamily="34" charset="0"/>
              <a:cs typeface="Arial" panose="020B0604020202020204" pitchFamily="34" charset="0"/>
            </a:endParaRPr>
          </a:p>
          <a:p>
            <a:pPr>
              <a:spcBef>
                <a:spcPts val="600"/>
              </a:spcBef>
              <a:spcAft>
                <a:spcPts val="600"/>
              </a:spcAft>
            </a:pPr>
            <a:endParaRPr lang="en-CA" sz="1000" dirty="0" smtClean="0">
              <a:latin typeface="Arial" panose="020B0604020202020204" pitchFamily="34" charset="0"/>
              <a:cs typeface="Arial" panose="020B0604020202020204" pitchFamily="34" charset="0"/>
            </a:endParaRPr>
          </a:p>
          <a:p>
            <a:pPr>
              <a:spcBef>
                <a:spcPts val="600"/>
              </a:spcBef>
              <a:spcAft>
                <a:spcPts val="600"/>
              </a:spcAft>
            </a:pPr>
            <a:r>
              <a:rPr lang="en-CA" sz="1000" dirty="0" smtClean="0">
                <a:latin typeface="Arial" panose="020B0604020202020204" pitchFamily="34" charset="0"/>
                <a:cs typeface="Arial" panose="020B0604020202020204" pitchFamily="34" charset="0"/>
              </a:rPr>
              <a:t>Averaging these sample LDCs and scaling to the entire &lt;20k LDC population (37 LDCs in total) provides the following total cost estimate* for the small LDC community:</a:t>
            </a:r>
          </a:p>
          <a:p>
            <a:pPr>
              <a:spcBef>
                <a:spcPts val="600"/>
              </a:spcBef>
              <a:spcAft>
                <a:spcPts val="600"/>
              </a:spcAft>
            </a:pPr>
            <a:endParaRPr lang="en-CA" sz="1000" dirty="0">
              <a:latin typeface="Arial" panose="020B0604020202020204" pitchFamily="34" charset="0"/>
              <a:cs typeface="Arial" panose="020B0604020202020204" pitchFamily="34" charset="0"/>
            </a:endParaRPr>
          </a:p>
          <a:p>
            <a:pPr>
              <a:spcBef>
                <a:spcPts val="600"/>
              </a:spcBef>
              <a:spcAft>
                <a:spcPts val="600"/>
              </a:spcAft>
            </a:pPr>
            <a:endParaRPr lang="en-CA" sz="1000" dirty="0" smtClean="0">
              <a:latin typeface="Arial" panose="020B0604020202020204" pitchFamily="34" charset="0"/>
              <a:cs typeface="Arial" panose="020B0604020202020204" pitchFamily="34" charset="0"/>
            </a:endParaRPr>
          </a:p>
          <a:p>
            <a:pPr>
              <a:spcBef>
                <a:spcPts val="600"/>
              </a:spcBef>
              <a:spcAft>
                <a:spcPts val="600"/>
              </a:spcAft>
            </a:pPr>
            <a:endParaRPr lang="en-CA" sz="1000" dirty="0">
              <a:latin typeface="Arial" panose="020B0604020202020204" pitchFamily="34" charset="0"/>
              <a:cs typeface="Arial" panose="020B0604020202020204" pitchFamily="34" charset="0"/>
            </a:endParaRPr>
          </a:p>
          <a:p>
            <a:pPr>
              <a:spcBef>
                <a:spcPts val="600"/>
              </a:spcBef>
              <a:spcAft>
                <a:spcPts val="600"/>
              </a:spcAft>
            </a:pPr>
            <a:r>
              <a:rPr lang="en-CA" sz="1000" dirty="0" smtClean="0">
                <a:latin typeface="Arial" panose="020B0604020202020204" pitchFamily="34" charset="0"/>
                <a:cs typeface="Arial" panose="020B0604020202020204" pitchFamily="34" charset="0"/>
              </a:rPr>
              <a:t>Using this sample to project fiscal impacts has </a:t>
            </a:r>
            <a:r>
              <a:rPr lang="en-CA" sz="1000" i="1" u="sng" dirty="0" smtClean="0">
                <a:latin typeface="Arial" panose="020B0604020202020204" pitchFamily="34" charset="0"/>
                <a:cs typeface="Arial" panose="020B0604020202020204" pitchFamily="34" charset="0"/>
              </a:rPr>
              <a:t>moderate fiscal risk</a:t>
            </a:r>
            <a:r>
              <a:rPr lang="en-CA" sz="1000" dirty="0" smtClean="0">
                <a:latin typeface="Arial" panose="020B0604020202020204" pitchFamily="34" charset="0"/>
                <a:cs typeface="Arial" panose="020B0604020202020204" pitchFamily="34" charset="0"/>
              </a:rPr>
              <a:t> as small LDCs have different penetrations of electric heat. Analysis may not accurately capture the impacts of high volume outlier customers. However given the scale compared to Hydro One and Toronto Hydro this risk has a moderate impact on the total fiscal projection</a:t>
            </a:r>
            <a:endParaRPr lang="en-CA" sz="1200" dirty="0" smtClean="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733167189"/>
              </p:ext>
            </p:extLst>
          </p:nvPr>
        </p:nvGraphicFramePr>
        <p:xfrm>
          <a:off x="539552" y="2060848"/>
          <a:ext cx="8077200" cy="2178965"/>
        </p:xfrm>
        <a:graphic>
          <a:graphicData uri="http://schemas.openxmlformats.org/drawingml/2006/table">
            <a:tbl>
              <a:tblPr firstRow="1" bandRow="1">
                <a:tableStyleId>{5C22544A-7EE6-4342-B048-85BDC9FD1C3A}</a:tableStyleId>
              </a:tblPr>
              <a:tblGrid>
                <a:gridCol w="2019300"/>
                <a:gridCol w="2019300"/>
                <a:gridCol w="2019300"/>
                <a:gridCol w="2019300"/>
              </a:tblGrid>
              <a:tr h="380965">
                <a:tc>
                  <a:txBody>
                    <a:bodyPr/>
                    <a:lstStyle/>
                    <a:p>
                      <a:pPr algn="ctr"/>
                      <a:r>
                        <a:rPr lang="en-CA" sz="1000" dirty="0" smtClean="0">
                          <a:solidFill>
                            <a:schemeClr val="tx1"/>
                          </a:solidFill>
                          <a:latin typeface="Arial" panose="020B0604020202020204" pitchFamily="34" charset="0"/>
                          <a:cs typeface="Arial" panose="020B0604020202020204" pitchFamily="34" charset="0"/>
                        </a:rPr>
                        <a:t>LDC</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 Customers</a:t>
                      </a:r>
                      <a:r>
                        <a:rPr lang="en-CA" sz="1000" baseline="0" dirty="0" smtClean="0">
                          <a:solidFill>
                            <a:schemeClr val="tx1"/>
                          </a:solidFill>
                          <a:latin typeface="Arial" panose="020B0604020202020204" pitchFamily="34" charset="0"/>
                          <a:cs typeface="Arial" panose="020B0604020202020204" pitchFamily="34" charset="0"/>
                        </a:rPr>
                        <a:t> </a:t>
                      </a:r>
                      <a:r>
                        <a:rPr lang="en-CA" sz="1000" dirty="0" smtClean="0">
                          <a:solidFill>
                            <a:schemeClr val="tx1"/>
                          </a:solidFill>
                          <a:latin typeface="Arial" panose="020B0604020202020204" pitchFamily="34" charset="0"/>
                          <a:cs typeface="Arial" panose="020B0604020202020204" pitchFamily="34" charset="0"/>
                        </a:rPr>
                        <a:t>Receiving</a:t>
                      </a:r>
                      <a:r>
                        <a:rPr lang="en-CA" sz="1000" baseline="0" dirty="0" smtClean="0">
                          <a:solidFill>
                            <a:schemeClr val="tx1"/>
                          </a:solidFill>
                          <a:latin typeface="Arial" panose="020B0604020202020204" pitchFamily="34" charset="0"/>
                          <a:cs typeface="Arial" panose="020B0604020202020204" pitchFamily="34" charset="0"/>
                        </a:rPr>
                        <a:t> Rebate</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 </a:t>
                      </a:r>
                      <a:r>
                        <a:rPr lang="en-CA" sz="1000" dirty="0" err="1" smtClean="0">
                          <a:solidFill>
                            <a:schemeClr val="tx1"/>
                          </a:solidFill>
                          <a:latin typeface="Arial" panose="020B0604020202020204" pitchFamily="34" charset="0"/>
                          <a:cs typeface="Arial" panose="020B0604020202020204" pitchFamily="34" charset="0"/>
                        </a:rPr>
                        <a:t>Cust</a:t>
                      </a:r>
                      <a:r>
                        <a:rPr lang="en-CA" sz="1000" dirty="0" smtClean="0">
                          <a:solidFill>
                            <a:schemeClr val="tx1"/>
                          </a:solidFill>
                          <a:latin typeface="Arial" panose="020B0604020202020204" pitchFamily="34" charset="0"/>
                          <a:cs typeface="Arial" panose="020B0604020202020204" pitchFamily="34" charset="0"/>
                        </a:rPr>
                        <a:t> Receiving</a:t>
                      </a:r>
                      <a:r>
                        <a:rPr lang="en-CA" sz="1000" baseline="0" dirty="0" smtClean="0">
                          <a:solidFill>
                            <a:schemeClr val="tx1"/>
                          </a:solidFill>
                          <a:latin typeface="Arial" panose="020B0604020202020204" pitchFamily="34" charset="0"/>
                          <a:cs typeface="Arial" panose="020B0604020202020204" pitchFamily="34" charset="0"/>
                        </a:rPr>
                        <a:t> Rebate (</a:t>
                      </a:r>
                      <a:r>
                        <a:rPr lang="en-CA" sz="1000" dirty="0" smtClean="0">
                          <a:solidFill>
                            <a:schemeClr val="tx1"/>
                          </a:solidFill>
                          <a:latin typeface="Arial" panose="020B0604020202020204" pitchFamily="34" charset="0"/>
                          <a:cs typeface="Arial" panose="020B0604020202020204" pitchFamily="34" charset="0"/>
                        </a:rPr>
                        <a:t>LDC Customer Base)</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Estimated Total Annual Cost ($M)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545">
                <a:tc>
                  <a:txBody>
                    <a:bodyPr/>
                    <a:lstStyle/>
                    <a:p>
                      <a:pPr algn="ctr"/>
                      <a:r>
                        <a:rPr lang="en-CA" sz="1000" b="1" dirty="0" smtClean="0">
                          <a:solidFill>
                            <a:schemeClr val="tx1"/>
                          </a:solidFill>
                          <a:latin typeface="Arial" panose="020B0604020202020204" pitchFamily="34" charset="0"/>
                          <a:cs typeface="Arial" panose="020B0604020202020204" pitchFamily="34" charset="0"/>
                        </a:rPr>
                        <a:t>Orillia</a:t>
                      </a:r>
                      <a:r>
                        <a:rPr lang="en-CA" sz="1000" b="1" baseline="0" dirty="0" smtClean="0">
                          <a:solidFill>
                            <a:schemeClr val="tx1"/>
                          </a:solidFill>
                          <a:latin typeface="Arial" panose="020B0604020202020204" pitchFamily="34" charset="0"/>
                          <a:cs typeface="Arial" panose="020B0604020202020204" pitchFamily="34" charset="0"/>
                        </a:rPr>
                        <a:t> Power Distribution</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2,800</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24% </a:t>
                      </a:r>
                      <a:r>
                        <a:rPr lang="en-CA" sz="800" dirty="0" smtClean="0">
                          <a:solidFill>
                            <a:schemeClr val="tx1"/>
                          </a:solidFill>
                          <a:latin typeface="Arial" panose="020B0604020202020204" pitchFamily="34" charset="0"/>
                          <a:cs typeface="Arial" panose="020B0604020202020204" pitchFamily="34" charset="0"/>
                        </a:rPr>
                        <a:t>(11,900 total)</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$0.11</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545">
                <a:tc>
                  <a:txBody>
                    <a:bodyPr/>
                    <a:lstStyle/>
                    <a:p>
                      <a:pPr algn="ctr"/>
                      <a:r>
                        <a:rPr lang="en-CA" sz="1000" b="1" dirty="0" err="1" smtClean="0">
                          <a:solidFill>
                            <a:schemeClr val="tx1"/>
                          </a:solidFill>
                          <a:latin typeface="Arial" panose="020B0604020202020204" pitchFamily="34" charset="0"/>
                          <a:cs typeface="Arial" panose="020B0604020202020204" pitchFamily="34" charset="0"/>
                        </a:rPr>
                        <a:t>Wasaga</a:t>
                      </a:r>
                      <a:r>
                        <a:rPr lang="en-CA" sz="1000" b="1" dirty="0" smtClean="0">
                          <a:solidFill>
                            <a:schemeClr val="tx1"/>
                          </a:solidFill>
                          <a:latin typeface="Arial" panose="020B0604020202020204" pitchFamily="34" charset="0"/>
                          <a:cs typeface="Arial" panose="020B0604020202020204" pitchFamily="34" charset="0"/>
                        </a:rPr>
                        <a:t> Distribution</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1,750</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14% </a:t>
                      </a:r>
                      <a:r>
                        <a:rPr lang="en-CA" sz="800" b="0" dirty="0" smtClean="0">
                          <a:solidFill>
                            <a:schemeClr val="tx1"/>
                          </a:solidFill>
                          <a:latin typeface="Arial" panose="020B0604020202020204" pitchFamily="34" charset="0"/>
                          <a:cs typeface="Arial" panose="020B0604020202020204" pitchFamily="34" charset="0"/>
                        </a:rPr>
                        <a:t>(12,350 total)</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$0.07</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545">
                <a:tc>
                  <a:txBody>
                    <a:bodyPr/>
                    <a:lstStyle/>
                    <a:p>
                      <a:pPr algn="ctr"/>
                      <a:r>
                        <a:rPr lang="en-CA" sz="1000" b="1" dirty="0" smtClean="0">
                          <a:solidFill>
                            <a:schemeClr val="tx1"/>
                          </a:solidFill>
                          <a:latin typeface="Arial" panose="020B0604020202020204" pitchFamily="34" charset="0"/>
                          <a:cs typeface="Arial" panose="020B0604020202020204" pitchFamily="34" charset="0"/>
                        </a:rPr>
                        <a:t>Rideau St. Lawrence</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1,800</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35% </a:t>
                      </a:r>
                      <a:r>
                        <a:rPr lang="en-CA" sz="800" b="0" dirty="0" smtClean="0">
                          <a:solidFill>
                            <a:schemeClr val="tx1"/>
                          </a:solidFill>
                          <a:latin typeface="Arial" panose="020B0604020202020204" pitchFamily="34" charset="0"/>
                          <a:cs typeface="Arial" panose="020B0604020202020204" pitchFamily="34" charset="0"/>
                        </a:rPr>
                        <a:t>(5,000 total)</a:t>
                      </a:r>
                      <a:endParaRPr lang="en-CA" sz="8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$0.42</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545">
                <a:tc>
                  <a:txBody>
                    <a:bodyPr/>
                    <a:lstStyle/>
                    <a:p>
                      <a:pPr algn="ctr"/>
                      <a:r>
                        <a:rPr lang="en-CA" sz="1000" b="1" dirty="0" smtClean="0">
                          <a:solidFill>
                            <a:schemeClr val="tx1"/>
                          </a:solidFill>
                          <a:latin typeface="Arial" panose="020B0604020202020204" pitchFamily="34" charset="0"/>
                          <a:cs typeface="Arial" panose="020B0604020202020204" pitchFamily="34" charset="0"/>
                        </a:rPr>
                        <a:t>Woodstock Hydro</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3,000</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21% </a:t>
                      </a:r>
                      <a:r>
                        <a:rPr lang="en-CA" sz="800" b="0" dirty="0" smtClean="0">
                          <a:solidFill>
                            <a:schemeClr val="tx1"/>
                          </a:solidFill>
                          <a:latin typeface="Arial" panose="020B0604020202020204" pitchFamily="34" charset="0"/>
                          <a:cs typeface="Arial" panose="020B0604020202020204" pitchFamily="34" charset="0"/>
                        </a:rPr>
                        <a:t>(14,500 total)</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$0.22</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545">
                <a:tc>
                  <a:txBody>
                    <a:bodyPr/>
                    <a:lstStyle/>
                    <a:p>
                      <a:pPr algn="ctr"/>
                      <a:r>
                        <a:rPr lang="en-CA" sz="1000" b="1" dirty="0" smtClean="0">
                          <a:solidFill>
                            <a:schemeClr val="tx1"/>
                          </a:solidFill>
                          <a:latin typeface="Arial" panose="020B0604020202020204" pitchFamily="34" charset="0"/>
                          <a:cs typeface="Arial" panose="020B0604020202020204" pitchFamily="34" charset="0"/>
                        </a:rPr>
                        <a:t>Midland Power Utility</a:t>
                      </a:r>
                      <a:endParaRPr lang="en-CA" sz="10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1,150</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19% </a:t>
                      </a:r>
                      <a:r>
                        <a:rPr lang="en-CA" sz="800" b="0" dirty="0" smtClean="0">
                          <a:solidFill>
                            <a:schemeClr val="tx1"/>
                          </a:solidFill>
                          <a:latin typeface="Arial" panose="020B0604020202020204" pitchFamily="34" charset="0"/>
                          <a:cs typeface="Arial" panose="020B0604020202020204" pitchFamily="34" charset="0"/>
                        </a:rPr>
                        <a:t>(6,200 total)</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$0.13</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TextBox 5"/>
          <p:cNvSpPr txBox="1"/>
          <p:nvPr/>
        </p:nvSpPr>
        <p:spPr>
          <a:xfrm>
            <a:off x="1295400" y="6331162"/>
            <a:ext cx="2743200" cy="553998"/>
          </a:xfrm>
          <a:prstGeom prst="rect">
            <a:avLst/>
          </a:prstGeom>
          <a:noFill/>
        </p:spPr>
        <p:txBody>
          <a:bodyPr wrap="square" rtlCol="0">
            <a:spAutoFit/>
          </a:bodyPr>
          <a:lstStyle/>
          <a:p>
            <a:r>
              <a:rPr lang="en-CA" sz="1000" i="1" dirty="0">
                <a:solidFill>
                  <a:prstClr val="black"/>
                </a:solidFill>
              </a:rPr>
              <a:t>*Future year weather (hot summer, cold winter) presents a fiscal risk and could push estimates beyond the band.</a:t>
            </a:r>
          </a:p>
        </p:txBody>
      </p:sp>
      <p:graphicFrame>
        <p:nvGraphicFramePr>
          <p:cNvPr id="8" name="Table 7"/>
          <p:cNvGraphicFramePr>
            <a:graphicFrameLocks noGrp="1"/>
          </p:cNvGraphicFramePr>
          <p:nvPr>
            <p:extLst>
              <p:ext uri="{D42A27DB-BD31-4B8C-83A1-F6EECF244321}">
                <p14:modId xmlns:p14="http://schemas.microsoft.com/office/powerpoint/2010/main" val="3410115332"/>
              </p:ext>
            </p:extLst>
          </p:nvPr>
        </p:nvGraphicFramePr>
        <p:xfrm>
          <a:off x="539552" y="4653136"/>
          <a:ext cx="8077200" cy="944880"/>
        </p:xfrm>
        <a:graphic>
          <a:graphicData uri="http://schemas.openxmlformats.org/drawingml/2006/table">
            <a:tbl>
              <a:tblPr firstRow="1" bandRow="1">
                <a:tableStyleId>{5C22544A-7EE6-4342-B048-85BDC9FD1C3A}</a:tableStyleId>
              </a:tblPr>
              <a:tblGrid>
                <a:gridCol w="2019300"/>
                <a:gridCol w="2019300"/>
                <a:gridCol w="2019300"/>
                <a:gridCol w="2019300"/>
              </a:tblGrid>
              <a:tr h="432048">
                <a:tc>
                  <a:txBody>
                    <a:bodyPr/>
                    <a:lstStyle/>
                    <a:p>
                      <a:pPr algn="ctr"/>
                      <a:r>
                        <a:rPr lang="en-CA" sz="1000" dirty="0" smtClean="0">
                          <a:solidFill>
                            <a:schemeClr val="tx1"/>
                          </a:solidFill>
                          <a:latin typeface="Arial" panose="020B0604020202020204" pitchFamily="34" charset="0"/>
                          <a:cs typeface="Arial" panose="020B0604020202020204" pitchFamily="34" charset="0"/>
                        </a:rPr>
                        <a:t>LDC</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 Customers Receiving Rebate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 Customers</a:t>
                      </a:r>
                      <a:r>
                        <a:rPr lang="en-CA" sz="1000" baseline="0" dirty="0" smtClean="0">
                          <a:solidFill>
                            <a:schemeClr val="tx1"/>
                          </a:solidFill>
                          <a:latin typeface="Arial" panose="020B0604020202020204" pitchFamily="34" charset="0"/>
                          <a:cs typeface="Arial" panose="020B0604020202020204" pitchFamily="34" charset="0"/>
                        </a:rPr>
                        <a:t> Receiving Rebate (# </a:t>
                      </a:r>
                      <a:r>
                        <a:rPr lang="en-CA" sz="1000" dirty="0" smtClean="0">
                          <a:solidFill>
                            <a:schemeClr val="tx1"/>
                          </a:solidFill>
                          <a:latin typeface="Arial" panose="020B0604020202020204" pitchFamily="34" charset="0"/>
                          <a:cs typeface="Arial" panose="020B0604020202020204" pitchFamily="34" charset="0"/>
                        </a:rPr>
                        <a:t>Customers Served by the</a:t>
                      </a:r>
                      <a:r>
                        <a:rPr lang="en-CA" sz="1000" baseline="0" dirty="0" smtClean="0">
                          <a:solidFill>
                            <a:schemeClr val="tx1"/>
                          </a:solidFill>
                          <a:latin typeface="Arial" panose="020B0604020202020204" pitchFamily="34" charset="0"/>
                          <a:cs typeface="Arial" panose="020B0604020202020204" pitchFamily="34" charset="0"/>
                        </a:rPr>
                        <a:t> </a:t>
                      </a:r>
                      <a:r>
                        <a:rPr lang="en-CA" sz="1000" dirty="0" smtClean="0">
                          <a:solidFill>
                            <a:schemeClr val="tx1"/>
                          </a:solidFill>
                          <a:latin typeface="Arial" panose="020B0604020202020204" pitchFamily="34" charset="0"/>
                          <a:cs typeface="Arial" panose="020B0604020202020204" pitchFamily="34" charset="0"/>
                        </a:rPr>
                        <a:t>37 LDCS)</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Estimated Total Annual Cost ($M)</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1440">
                <a:tc>
                  <a:txBody>
                    <a:bodyPr/>
                    <a:lstStyle/>
                    <a:p>
                      <a:pPr algn="ctr"/>
                      <a:r>
                        <a:rPr lang="en-CA" sz="1000" b="1" dirty="0" smtClean="0">
                          <a:solidFill>
                            <a:schemeClr val="tx1"/>
                          </a:solidFill>
                          <a:latin typeface="Arial" panose="020B0604020202020204" pitchFamily="34" charset="0"/>
                          <a:cs typeface="Arial" panose="020B0604020202020204" pitchFamily="34" charset="0"/>
                        </a:rPr>
                        <a:t>LDCs &lt;20k Customers</a:t>
                      </a:r>
                    </a:p>
                    <a:p>
                      <a:pPr algn="ctr"/>
                      <a:r>
                        <a:rPr lang="en-CA" sz="1000" b="0" dirty="0" smtClean="0">
                          <a:solidFill>
                            <a:schemeClr val="tx1"/>
                          </a:solidFill>
                          <a:latin typeface="Arial" panose="020B0604020202020204" pitchFamily="34" charset="0"/>
                          <a:cs typeface="Arial" panose="020B0604020202020204" pitchFamily="34" charset="0"/>
                        </a:rPr>
                        <a:t>(37 in Total)</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70,000</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dirty="0" smtClean="0">
                          <a:solidFill>
                            <a:schemeClr val="tx1"/>
                          </a:solidFill>
                          <a:latin typeface="Arial" panose="020B0604020202020204" pitchFamily="34" charset="0"/>
                          <a:cs typeface="Arial" panose="020B0604020202020204" pitchFamily="34" charset="0"/>
                        </a:rPr>
                        <a:t>23% </a:t>
                      </a:r>
                      <a:r>
                        <a:rPr lang="en-CA" sz="800" dirty="0" smtClean="0">
                          <a:solidFill>
                            <a:schemeClr val="tx1"/>
                          </a:solidFill>
                          <a:latin typeface="Arial" panose="020B0604020202020204" pitchFamily="34" charset="0"/>
                          <a:cs typeface="Arial" panose="020B0604020202020204" pitchFamily="34" charset="0"/>
                        </a:rPr>
                        <a:t>(</a:t>
                      </a:r>
                      <a:r>
                        <a:rPr lang="en-CA" sz="800" strike="noStrike" dirty="0" smtClean="0">
                          <a:solidFill>
                            <a:schemeClr val="tx1"/>
                          </a:solidFill>
                          <a:latin typeface="Arial" panose="020B0604020202020204" pitchFamily="34" charset="0"/>
                          <a:cs typeface="Arial" panose="020B0604020202020204" pitchFamily="34" charset="0"/>
                        </a:rPr>
                        <a:t>310,270 </a:t>
                      </a:r>
                      <a:r>
                        <a:rPr lang="en-CA" sz="800" dirty="0" smtClean="0">
                          <a:solidFill>
                            <a:schemeClr val="tx1"/>
                          </a:solidFill>
                          <a:latin typeface="Arial" panose="020B0604020202020204" pitchFamily="34" charset="0"/>
                          <a:cs typeface="Arial" panose="020B0604020202020204" pitchFamily="34" charset="0"/>
                        </a:rPr>
                        <a:t>total)</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00" b="0" dirty="0" smtClean="0">
                          <a:solidFill>
                            <a:schemeClr val="tx1"/>
                          </a:solidFill>
                          <a:latin typeface="Arial" panose="020B0604020202020204" pitchFamily="34" charset="0"/>
                          <a:cs typeface="Arial" panose="020B0604020202020204" pitchFamily="34" charset="0"/>
                        </a:rPr>
                        <a:t>$5-10M</a:t>
                      </a:r>
                      <a:endParaRPr lang="en-CA" sz="10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816663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Delivery Charge Relief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Options for Setting a Cap</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19200"/>
            <a:ext cx="8280000" cy="5105400"/>
          </a:xfrm>
        </p:spPr>
        <p:txBody>
          <a:bodyPr>
            <a:noAutofit/>
          </a:bodyPr>
          <a:lstStyle/>
          <a:p>
            <a:pPr>
              <a:spcBef>
                <a:spcPts val="600"/>
              </a:spcBef>
              <a:spcAft>
                <a:spcPts val="600"/>
              </a:spcAft>
            </a:pPr>
            <a:r>
              <a:rPr lang="en-CA" sz="1400" dirty="0" smtClean="0">
                <a:latin typeface="Arial" panose="020B0604020202020204" pitchFamily="34" charset="0"/>
                <a:cs typeface="Arial" panose="020B0604020202020204" pitchFamily="34" charset="0"/>
              </a:rPr>
              <a:t>When implementing the program, setting the cap by linking with a specific LDC’s delivery costs may be viewed as arbitrary. </a:t>
            </a:r>
          </a:p>
          <a:p>
            <a:pPr>
              <a:spcBef>
                <a:spcPts val="600"/>
              </a:spcBef>
              <a:spcAft>
                <a:spcPts val="600"/>
              </a:spcAft>
            </a:pPr>
            <a:r>
              <a:rPr lang="en-CA" sz="1400" dirty="0" smtClean="0">
                <a:latin typeface="Arial" panose="020B0604020202020204" pitchFamily="34" charset="0"/>
                <a:cs typeface="Arial" panose="020B0604020202020204" pitchFamily="34" charset="0"/>
              </a:rPr>
              <a:t>It could also create difficulties over time as the chosen LDC’s rates (e.g.,  Toronto Hydro) may change in unpredictable ways due to cost pressures unique to that LDC.</a:t>
            </a:r>
          </a:p>
          <a:p>
            <a:pPr>
              <a:spcBef>
                <a:spcPts val="600"/>
              </a:spcBef>
              <a:spcAft>
                <a:spcPts val="600"/>
              </a:spcAft>
            </a:pPr>
            <a:r>
              <a:rPr lang="en-CA" sz="1400" dirty="0" smtClean="0">
                <a:latin typeface="Arial" panose="020B0604020202020204" pitchFamily="34" charset="0"/>
                <a:cs typeface="Arial" panose="020B0604020202020204" pitchFamily="34" charset="0"/>
              </a:rPr>
              <a:t>A more robust effort to set a cap would be to link it to a specific rate level, relative to the spread of other rates in the province. Option include:</a:t>
            </a:r>
          </a:p>
          <a:p>
            <a:pPr lvl="1">
              <a:spcBef>
                <a:spcPts val="600"/>
              </a:spcBef>
              <a:spcAft>
                <a:spcPts val="600"/>
              </a:spcAft>
              <a:buFont typeface="Verdana" panose="020B0604030504040204" pitchFamily="34" charset="0"/>
              <a:buChar char="−"/>
            </a:pPr>
            <a:r>
              <a:rPr lang="en-CA" sz="1200" dirty="0" smtClean="0">
                <a:latin typeface="Arial" panose="020B0604020202020204" pitchFamily="34" charset="0"/>
                <a:cs typeface="Arial" panose="020B0604020202020204" pitchFamily="34" charset="0"/>
              </a:rPr>
              <a:t>Setting the cap at the </a:t>
            </a:r>
            <a:r>
              <a:rPr lang="en-CA" sz="1200" u="sng" dirty="0" smtClean="0">
                <a:latin typeface="Arial" panose="020B0604020202020204" pitchFamily="34" charset="0"/>
                <a:cs typeface="Arial" panose="020B0604020202020204" pitchFamily="34" charset="0"/>
              </a:rPr>
              <a:t>average</a:t>
            </a:r>
            <a:r>
              <a:rPr lang="en-CA" sz="1200" dirty="0" smtClean="0">
                <a:latin typeface="Arial" panose="020B0604020202020204" pitchFamily="34" charset="0"/>
                <a:cs typeface="Arial" panose="020B0604020202020204" pitchFamily="34" charset="0"/>
              </a:rPr>
              <a:t> of approved delivery charges for 1000kWh: </a:t>
            </a:r>
            <a:r>
              <a:rPr lang="en-CA" sz="1200" b="1" dirty="0" smtClean="0">
                <a:latin typeface="Arial" panose="020B0604020202020204" pitchFamily="34" charset="0"/>
                <a:cs typeface="Arial" panose="020B0604020202020204" pitchFamily="34" charset="0"/>
              </a:rPr>
              <a:t>$53.46;</a:t>
            </a:r>
          </a:p>
          <a:p>
            <a:pPr lvl="1">
              <a:spcBef>
                <a:spcPts val="600"/>
              </a:spcBef>
              <a:spcAft>
                <a:spcPts val="600"/>
              </a:spcAft>
              <a:buFont typeface="Verdana" panose="020B0604030504040204" pitchFamily="34" charset="0"/>
              <a:buChar char="−"/>
            </a:pPr>
            <a:r>
              <a:rPr lang="en-CA" sz="1200" dirty="0" smtClean="0">
                <a:latin typeface="Arial" panose="020B0604020202020204" pitchFamily="34" charset="0"/>
                <a:cs typeface="Arial" panose="020B0604020202020204" pitchFamily="34" charset="0"/>
              </a:rPr>
              <a:t>Setting the cap at a level where </a:t>
            </a:r>
            <a:r>
              <a:rPr lang="en-CA" sz="1200" u="sng" dirty="0" smtClean="0">
                <a:latin typeface="Arial" panose="020B0604020202020204" pitchFamily="34" charset="0"/>
                <a:cs typeface="Arial" panose="020B0604020202020204" pitchFamily="34" charset="0"/>
              </a:rPr>
              <a:t>75%</a:t>
            </a:r>
            <a:r>
              <a:rPr lang="en-CA" sz="1200" dirty="0" smtClean="0">
                <a:latin typeface="Arial" panose="020B0604020202020204" pitchFamily="34" charset="0"/>
                <a:cs typeface="Arial" panose="020B0604020202020204" pitchFamily="34" charset="0"/>
              </a:rPr>
              <a:t> of all approved delivery charges fall below for 1000kWh: </a:t>
            </a:r>
            <a:r>
              <a:rPr lang="en-CA" sz="1200" b="1" dirty="0" smtClean="0">
                <a:latin typeface="Arial" panose="020B0604020202020204" pitchFamily="34" charset="0"/>
                <a:cs typeface="Arial" panose="020B0604020202020204" pitchFamily="34" charset="0"/>
              </a:rPr>
              <a:t>$58.17; </a:t>
            </a:r>
            <a:r>
              <a:rPr lang="en-CA" sz="1200" dirty="0" smtClean="0">
                <a:latin typeface="Arial" panose="020B0604020202020204" pitchFamily="34" charset="0"/>
                <a:cs typeface="Arial" panose="020B0604020202020204" pitchFamily="34" charset="0"/>
              </a:rPr>
              <a:t>and</a:t>
            </a:r>
          </a:p>
          <a:p>
            <a:pPr lvl="1">
              <a:spcBef>
                <a:spcPts val="600"/>
              </a:spcBef>
              <a:spcAft>
                <a:spcPts val="600"/>
              </a:spcAft>
              <a:buFont typeface="Verdana" panose="020B0604030504040204" pitchFamily="34" charset="0"/>
              <a:buChar char="−"/>
            </a:pPr>
            <a:r>
              <a:rPr lang="en-CA" sz="1200" dirty="0" smtClean="0">
                <a:latin typeface="Arial" panose="020B0604020202020204" pitchFamily="34" charset="0"/>
                <a:cs typeface="Arial" panose="020B0604020202020204" pitchFamily="34" charset="0"/>
              </a:rPr>
              <a:t>Setting the cap at a level equal to the lowest service territory currently receiving RRRP support for 750kWh: </a:t>
            </a:r>
            <a:r>
              <a:rPr lang="en-CA" sz="1200" b="1" dirty="0" smtClean="0">
                <a:latin typeface="Arial" panose="020B0604020202020204" pitchFamily="34" charset="0"/>
                <a:cs typeface="Arial" panose="020B0604020202020204" pitchFamily="34" charset="0"/>
              </a:rPr>
              <a:t>$66.29.</a:t>
            </a:r>
            <a:endParaRPr lang="en-CA" sz="1200" dirty="0" smtClean="0">
              <a:latin typeface="Arial" panose="020B0604020202020204" pitchFamily="34" charset="0"/>
              <a:cs typeface="Arial" panose="020B0604020202020204" pitchFamily="34" charset="0"/>
            </a:endParaRPr>
          </a:p>
          <a:p>
            <a:pPr>
              <a:spcBef>
                <a:spcPts val="600"/>
              </a:spcBef>
              <a:spcAft>
                <a:spcPts val="600"/>
              </a:spcAft>
            </a:pPr>
            <a:r>
              <a:rPr lang="en-CA" sz="1400" dirty="0" smtClean="0">
                <a:latin typeface="Arial" panose="020B0604020202020204" pitchFamily="34" charset="0"/>
                <a:cs typeface="Arial" panose="020B0604020202020204" pitchFamily="34" charset="0"/>
              </a:rPr>
              <a:t>Various options and methods can be designed using simple or weighted rate averages and consumption thresholds.</a:t>
            </a:r>
          </a:p>
          <a:p>
            <a:pPr>
              <a:spcBef>
                <a:spcPts val="600"/>
              </a:spcBef>
              <a:spcAft>
                <a:spcPts val="600"/>
              </a:spcAft>
            </a:pPr>
            <a:r>
              <a:rPr lang="en-CA" sz="1400" dirty="0" smtClean="0">
                <a:latin typeface="Arial" panose="020B0604020202020204" pitchFamily="34" charset="0"/>
                <a:cs typeface="Arial" panose="020B0604020202020204" pitchFamily="34" charset="0"/>
              </a:rPr>
              <a:t>Selecting a level similar to Toronto Hydro’s rates could satisfy the near-term policy intent while providing a reliable measure for adjusting the cap moving forward.</a:t>
            </a:r>
          </a:p>
          <a:p>
            <a:pPr lvl="1">
              <a:spcBef>
                <a:spcPts val="600"/>
              </a:spcBef>
              <a:spcAft>
                <a:spcPts val="600"/>
              </a:spcAft>
              <a:buFont typeface="Arial" panose="020B0604020202020204" pitchFamily="34" charset="0"/>
              <a:buChar char="−"/>
            </a:pPr>
            <a:r>
              <a:rPr lang="en-CA" sz="1400" dirty="0" smtClean="0">
                <a:latin typeface="Arial" panose="020B0604020202020204" pitchFamily="34" charset="0"/>
                <a:cs typeface="Arial" panose="020B0604020202020204" pitchFamily="34" charset="0"/>
              </a:rPr>
              <a:t>The OEB could be given authority to adjust the cap year-over-year based on the desired marker.</a:t>
            </a:r>
          </a:p>
          <a:p>
            <a:endParaRPr lang="en-CA" sz="1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66043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smtClean="0">
                <a:latin typeface="Arial" panose="020B0604020202020204" pitchFamily="34" charset="0"/>
                <a:cs typeface="Arial" panose="020B0604020202020204" pitchFamily="34" charset="0"/>
              </a:rPr>
              <a:t>Agencies </a:t>
            </a:r>
            <a:endParaRPr lang="en-CA"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21923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671736"/>
          </a:xfrm>
        </p:spPr>
        <p:txBody>
          <a:bodyPr>
            <a:noAutofit/>
          </a:bodyPr>
          <a:lstStyle/>
          <a:p>
            <a:r>
              <a:rPr lang="en-CA" sz="2400" b="0" dirty="0" smtClean="0">
                <a:latin typeface="Arial" panose="020B0604020202020204" pitchFamily="34" charset="0"/>
                <a:cs typeface="Arial" panose="020B0604020202020204" pitchFamily="34" charset="0"/>
              </a:rPr>
              <a:t>OEB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LDC </a:t>
            </a:r>
            <a:r>
              <a:rPr lang="en-CA" sz="2400" b="0" dirty="0">
                <a:latin typeface="Arial" panose="020B0604020202020204" pitchFamily="34" charset="0"/>
                <a:cs typeface="Arial" panose="020B0604020202020204" pitchFamily="34" charset="0"/>
              </a:rPr>
              <a:t>Efficiencies and </a:t>
            </a:r>
            <a:r>
              <a:rPr lang="en-CA" sz="2400" b="0" dirty="0" smtClean="0">
                <a:latin typeface="Arial" panose="020B0604020202020204" pitchFamily="34" charset="0"/>
                <a:cs typeface="Arial" panose="020B0604020202020204" pitchFamily="34" charset="0"/>
              </a:rPr>
              <a:t>Rates (Performance Incentives)</a:t>
            </a:r>
            <a:r>
              <a:rPr lang="en-CA" sz="2400" b="0" dirty="0">
                <a:latin typeface="Arial" panose="020B0604020202020204" pitchFamily="34" charset="0"/>
                <a:cs typeface="Arial" panose="020B0604020202020204" pitchFamily="34" charset="0"/>
              </a:rPr>
              <a:t> </a:t>
            </a:r>
          </a:p>
        </p:txBody>
      </p:sp>
      <p:sp>
        <p:nvSpPr>
          <p:cNvPr id="15" name="Content Placeholder 14"/>
          <p:cNvSpPr>
            <a:spLocks noGrp="1"/>
          </p:cNvSpPr>
          <p:nvPr>
            <p:ph idx="1"/>
          </p:nvPr>
        </p:nvSpPr>
        <p:spPr/>
        <p:txBody>
          <a:bodyPr/>
          <a:lstStyle/>
          <a:p>
            <a:endParaRPr lang="en-CA"/>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cs typeface="Arial" panose="020B0604020202020204" pitchFamily="34" charset="0"/>
              </a:rPr>
              <a:t> </a:t>
            </a:r>
          </a:p>
        </p:txBody>
      </p:sp>
      <p:graphicFrame>
        <p:nvGraphicFramePr>
          <p:cNvPr id="8" name="Table 7"/>
          <p:cNvGraphicFramePr>
            <a:graphicFrameLocks noGrp="1"/>
          </p:cNvGraphicFramePr>
          <p:nvPr>
            <p:extLst>
              <p:ext uri="{D42A27DB-BD31-4B8C-83A1-F6EECF244321}">
                <p14:modId xmlns:p14="http://schemas.microsoft.com/office/powerpoint/2010/main" val="2724132699"/>
              </p:ext>
            </p:extLst>
          </p:nvPr>
        </p:nvGraphicFramePr>
        <p:xfrm>
          <a:off x="461912" y="1160644"/>
          <a:ext cx="8276736" cy="4808664"/>
        </p:xfrm>
        <a:graphic>
          <a:graphicData uri="http://schemas.openxmlformats.org/drawingml/2006/table">
            <a:tbl>
              <a:tblPr firstRow="1" bandRow="1">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effectLst>
                  <a:outerShdw blurRad="40000" dist="20000" dir="5400000" rotWithShape="0">
                    <a:srgbClr val="000000">
                      <a:alpha val="38000"/>
                    </a:srgbClr>
                  </a:outerShdw>
                </a:effectLst>
              </a:tblPr>
              <a:tblGrid>
                <a:gridCol w="1236201"/>
                <a:gridCol w="1997587"/>
                <a:gridCol w="2396710"/>
                <a:gridCol w="1137065"/>
                <a:gridCol w="1509173"/>
              </a:tblGrid>
              <a:tr h="328104">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1000" dirty="0" smtClean="0">
                          <a:solidFill>
                            <a:schemeClr val="tx1"/>
                          </a:solidFill>
                          <a:latin typeface="Arial" panose="020B0604020202020204" pitchFamily="34" charset="0"/>
                          <a:cs typeface="Arial" panose="020B0604020202020204" pitchFamily="34" charset="0"/>
                        </a:rPr>
                        <a:t>Option</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1000" dirty="0" smtClean="0">
                          <a:solidFill>
                            <a:schemeClr val="tx1"/>
                          </a:solidFill>
                          <a:latin typeface="Arial" panose="020B0604020202020204" pitchFamily="34" charset="0"/>
                          <a:cs typeface="Arial" panose="020B0604020202020204" pitchFamily="34" charset="0"/>
                        </a:rPr>
                        <a:t>Description</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1000" dirty="0" smtClean="0">
                          <a:solidFill>
                            <a:schemeClr val="tx1"/>
                          </a:solidFill>
                          <a:latin typeface="Arial" panose="020B0604020202020204" pitchFamily="34" charset="0"/>
                          <a:cs typeface="Arial" panose="020B0604020202020204" pitchFamily="34" charset="0"/>
                        </a:rPr>
                        <a:t>Potential Cost</a:t>
                      </a:r>
                      <a:r>
                        <a:rPr lang="en-CA" sz="1000" baseline="0" dirty="0" smtClean="0">
                          <a:solidFill>
                            <a:schemeClr val="tx1"/>
                          </a:solidFill>
                          <a:latin typeface="Arial" panose="020B0604020202020204" pitchFamily="34" charset="0"/>
                          <a:cs typeface="Arial" panose="020B0604020202020204" pitchFamily="34" charset="0"/>
                        </a:rPr>
                        <a:t> Impacts*</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1000" dirty="0" smtClean="0">
                          <a:solidFill>
                            <a:schemeClr val="tx1"/>
                          </a:solidFill>
                          <a:latin typeface="Arial" panose="020B0604020202020204" pitchFamily="34" charset="0"/>
                          <a:cs typeface="Arial" panose="020B0604020202020204" pitchFamily="34" charset="0"/>
                        </a:rPr>
                        <a:t>Timeline**</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CA" sz="1000" dirty="0" smtClean="0">
                          <a:solidFill>
                            <a:schemeClr val="tx1"/>
                          </a:solidFill>
                          <a:latin typeface="Arial" panose="020B0604020202020204" pitchFamily="34" charset="0"/>
                          <a:cs typeface="Arial" panose="020B0604020202020204" pitchFamily="34" charset="0"/>
                        </a:rPr>
                        <a:t>Notes</a:t>
                      </a:r>
                      <a:endParaRPr lang="en-CA" sz="10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BBB59"/>
                    </a:solidFill>
                  </a:tcPr>
                </a:tc>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CA" sz="1000" b="1" dirty="0" smtClean="0">
                          <a:latin typeface="Arial" panose="020B0604020202020204" pitchFamily="34" charset="0"/>
                          <a:cs typeface="Arial" panose="020B0604020202020204" pitchFamily="34" charset="0"/>
                        </a:rPr>
                        <a:t>Performance Standards with Rewards &amp; Penalties</a:t>
                      </a:r>
                      <a:endParaRPr lang="en-CA" sz="10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Strengthen LDC scorecard by connecting to LDC financial performance through earnings sharing or penalties</a:t>
                      </a:r>
                      <a:r>
                        <a:rPr lang="en-CA" sz="1000" baseline="0" dirty="0" smtClean="0">
                          <a:latin typeface="Arial" panose="020B0604020202020204" pitchFamily="34" charset="0"/>
                          <a:cs typeface="Arial" panose="020B0604020202020204" pitchFamily="34" charset="0"/>
                        </a:rPr>
                        <a:t> paid to consumers.</a:t>
                      </a:r>
                    </a:p>
                    <a:p>
                      <a:r>
                        <a:rPr lang="en-CA" sz="1000" baseline="0" dirty="0" smtClean="0">
                          <a:latin typeface="Arial" panose="020B0604020202020204" pitchFamily="34" charset="0"/>
                          <a:cs typeface="Arial" panose="020B0604020202020204" pitchFamily="34" charset="0"/>
                        </a:rPr>
                        <a:t>Ex: SAIDI/SAIFI; OM&amp;A per customer</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171450" indent="-171450">
                        <a:buFont typeface="Arial" panose="020B0604020202020204" pitchFamily="34" charset="0"/>
                        <a:buChar char="•"/>
                      </a:pPr>
                      <a:r>
                        <a:rPr lang="en-CA" sz="1000" dirty="0" smtClean="0">
                          <a:latin typeface="Arial" panose="020B0604020202020204" pitchFamily="34" charset="0"/>
                          <a:cs typeface="Arial" panose="020B0604020202020204" pitchFamily="34" charset="0"/>
                        </a:rPr>
                        <a:t>1-2%</a:t>
                      </a:r>
                      <a:r>
                        <a:rPr lang="en-CA" sz="1000" baseline="0" dirty="0" smtClean="0">
                          <a:latin typeface="Arial" panose="020B0604020202020204" pitchFamily="34" charset="0"/>
                          <a:cs typeface="Arial" panose="020B0604020202020204" pitchFamily="34" charset="0"/>
                        </a:rPr>
                        <a:t> of revenue requirement could be recycled back to customers.</a:t>
                      </a:r>
                    </a:p>
                    <a:p>
                      <a:pPr marL="171450" indent="-171450">
                        <a:buFont typeface="Arial" panose="020B0604020202020204" pitchFamily="34" charset="0"/>
                        <a:buChar char="•"/>
                      </a:pPr>
                      <a:r>
                        <a:rPr lang="en-CA" sz="1000" baseline="0" dirty="0" smtClean="0">
                          <a:latin typeface="Arial" panose="020B0604020202020204" pitchFamily="34" charset="0"/>
                          <a:cs typeface="Arial" panose="020B0604020202020204" pitchFamily="34" charset="0"/>
                        </a:rPr>
                        <a:t>Performance penalties would be real, periodic on-bill $ reductions.</a:t>
                      </a:r>
                    </a:p>
                    <a:p>
                      <a:pPr marL="171450" indent="-171450">
                        <a:buFont typeface="Arial" panose="020B0604020202020204" pitchFamily="34" charset="0"/>
                        <a:buChar char="•"/>
                      </a:pPr>
                      <a:r>
                        <a:rPr lang="en-CA" sz="1000" baseline="0" dirty="0" smtClean="0">
                          <a:latin typeface="Arial" panose="020B0604020202020204" pitchFamily="34" charset="0"/>
                          <a:cs typeface="Arial" panose="020B0604020202020204" pitchFamily="34" charset="0"/>
                        </a:rPr>
                        <a:t>Cost reduction would only occur if standards are not met.</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1 year</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UK Regulator </a:t>
                      </a:r>
                      <a:r>
                        <a:rPr lang="en-CA" sz="1000" dirty="0" err="1" smtClean="0">
                          <a:latin typeface="Arial" panose="020B0604020202020204" pitchFamily="34" charset="0"/>
                          <a:cs typeface="Arial" panose="020B0604020202020204" pitchFamily="34" charset="0"/>
                        </a:rPr>
                        <a:t>Ofgem</a:t>
                      </a:r>
                      <a:r>
                        <a:rPr lang="en-CA" sz="1000" dirty="0" smtClean="0">
                          <a:latin typeface="Arial" panose="020B0604020202020204" pitchFamily="34" charset="0"/>
                          <a:cs typeface="Arial" panose="020B0604020202020204" pitchFamily="34" charset="0"/>
                        </a:rPr>
                        <a:t> requires utilities to pay consumers up to ₤50 if reliability standards are not met.</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CA" sz="1000" b="1" dirty="0" smtClean="0">
                          <a:latin typeface="Arial" panose="020B0604020202020204" pitchFamily="34" charset="0"/>
                          <a:cs typeface="Arial" panose="020B0604020202020204" pitchFamily="34" charset="0"/>
                        </a:rPr>
                        <a:t>Enhanced</a:t>
                      </a:r>
                      <a:r>
                        <a:rPr lang="en-CA" sz="1000" b="1" baseline="0" dirty="0" smtClean="0">
                          <a:latin typeface="Arial" panose="020B0604020202020204" pitchFamily="34" charset="0"/>
                          <a:cs typeface="Arial" panose="020B0604020202020204" pitchFamily="34" charset="0"/>
                        </a:rPr>
                        <a:t> Economic Regulation</a:t>
                      </a:r>
                      <a:endParaRPr lang="en-CA" sz="10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Revise rate-setting to reflect tightening productivity requirements and capital cost avoidance.</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171450" indent="-171450">
                        <a:buFont typeface="Arial" panose="020B0604020202020204" pitchFamily="34" charset="0"/>
                        <a:buChar char="•"/>
                      </a:pPr>
                      <a:r>
                        <a:rPr lang="en-CA" sz="1000" dirty="0" smtClean="0">
                          <a:latin typeface="Arial" panose="020B0604020202020204" pitchFamily="34" charset="0"/>
                          <a:cs typeface="Arial" panose="020B0604020202020204" pitchFamily="34" charset="0"/>
                        </a:rPr>
                        <a:t>&lt;1% reduction</a:t>
                      </a:r>
                      <a:r>
                        <a:rPr lang="en-CA" sz="1000" baseline="0" dirty="0" smtClean="0">
                          <a:latin typeface="Arial" panose="020B0604020202020204" pitchFamily="34" charset="0"/>
                          <a:cs typeface="Arial" panose="020B0604020202020204" pitchFamily="34" charset="0"/>
                        </a:rPr>
                        <a:t> in rates annually, with additional capital investment avoidance.</a:t>
                      </a:r>
                    </a:p>
                    <a:p>
                      <a:pPr marL="171450" indent="-171450">
                        <a:buFont typeface="Arial" panose="020B0604020202020204" pitchFamily="34" charset="0"/>
                        <a:buChar char="•"/>
                      </a:pPr>
                      <a:r>
                        <a:rPr lang="en-CA" sz="1000" baseline="0" dirty="0" smtClean="0">
                          <a:latin typeface="Arial" panose="020B0604020202020204" pitchFamily="34" charset="0"/>
                          <a:cs typeface="Arial" panose="020B0604020202020204" pitchFamily="34" charset="0"/>
                        </a:rPr>
                        <a:t>Methods include stronger productivity factors, broader peer comparisons, and elimination of ICM.</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1-3 years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Incents innovation by requiring LDCs to provide equal or better service on less inflation-adjusted revenue annually.</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CA" sz="1000" b="1" dirty="0" smtClean="0">
                          <a:latin typeface="Arial" panose="020B0604020202020204" pitchFamily="34" charset="0"/>
                          <a:cs typeface="Arial" panose="020B0604020202020204" pitchFamily="34" charset="0"/>
                        </a:rPr>
                        <a:t>LDC Collaboration Incentives</a:t>
                      </a:r>
                      <a:endParaRPr lang="en-CA" sz="10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Create regulatory</a:t>
                      </a:r>
                      <a:r>
                        <a:rPr lang="en-CA" sz="1000" baseline="0" dirty="0" smtClean="0">
                          <a:latin typeface="Arial" panose="020B0604020202020204" pitchFamily="34" charset="0"/>
                          <a:cs typeface="Arial" panose="020B0604020202020204" pitchFamily="34" charset="0"/>
                        </a:rPr>
                        <a:t> incentives for LDCs to pursue efficiencies and service sharing agreements.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171450" indent="-171450">
                        <a:buFont typeface="Arial" panose="020B0604020202020204" pitchFamily="34" charset="0"/>
                        <a:buChar char="•"/>
                      </a:pPr>
                      <a:r>
                        <a:rPr lang="en-CA" sz="1000" dirty="0" smtClean="0">
                          <a:latin typeface="Arial" panose="020B0604020202020204" pitchFamily="34" charset="0"/>
                          <a:cs typeface="Arial" panose="020B0604020202020204" pitchFamily="34" charset="0"/>
                        </a:rPr>
                        <a:t>Potential to avoid</a:t>
                      </a:r>
                      <a:r>
                        <a:rPr lang="en-CA" sz="1000" baseline="0" dirty="0" smtClean="0">
                          <a:latin typeface="Arial" panose="020B0604020202020204" pitchFamily="34" charset="0"/>
                          <a:cs typeface="Arial" panose="020B0604020202020204" pitchFamily="34" charset="0"/>
                        </a:rPr>
                        <a:t> individual LDC capital investments of up to six figures, plus additional OM&amp;A tightening.</a:t>
                      </a:r>
                    </a:p>
                    <a:p>
                      <a:pPr marL="171450" indent="-171450">
                        <a:buFont typeface="Arial" panose="020B0604020202020204" pitchFamily="34" charset="0"/>
                        <a:buChar char="•"/>
                      </a:pPr>
                      <a:r>
                        <a:rPr lang="en-CA" sz="1000" baseline="0" dirty="0" smtClean="0">
                          <a:latin typeface="Arial" panose="020B0604020202020204" pitchFamily="34" charset="0"/>
                          <a:cs typeface="Arial" panose="020B0604020202020204" pitchFamily="34" charset="0"/>
                        </a:rPr>
                        <a:t>Actual level of rate reduction dependent on specific LDC proposals.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1 year for new guidelines, savings to be realized through LDC planning</a:t>
                      </a:r>
                      <a:r>
                        <a:rPr lang="en-CA" sz="1000" baseline="0" dirty="0" smtClean="0">
                          <a:latin typeface="Arial" panose="020B0604020202020204" pitchFamily="34" charset="0"/>
                          <a:cs typeface="Arial" panose="020B0604020202020204" pitchFamily="34" charset="0"/>
                        </a:rPr>
                        <a:t> process.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LDCs have already indicated an interest in pursuing such arrangements but have expressed concern on regulatory barriers and costs.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CA" sz="1000" b="1" dirty="0" smtClean="0">
                          <a:latin typeface="Arial" panose="020B0604020202020204" pitchFamily="34" charset="0"/>
                          <a:cs typeface="Arial" panose="020B0604020202020204" pitchFamily="34" charset="0"/>
                        </a:rPr>
                        <a:t>Line Loss Accountability</a:t>
                      </a:r>
                      <a:endParaRPr lang="en-CA" sz="10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Create appropriate benefit-sharing</a:t>
                      </a:r>
                      <a:r>
                        <a:rPr lang="en-CA" sz="1000" baseline="0" dirty="0" smtClean="0">
                          <a:latin typeface="Arial" panose="020B0604020202020204" pitchFamily="34" charset="0"/>
                          <a:cs typeface="Arial" panose="020B0604020202020204" pitchFamily="34" charset="0"/>
                        </a:rPr>
                        <a:t> mechanism so LDCs are incented to pursue line loss reductions.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171450" indent="-171450">
                        <a:buFont typeface="Arial" panose="020B0604020202020204" pitchFamily="34" charset="0"/>
                        <a:buChar char="•"/>
                      </a:pPr>
                      <a:r>
                        <a:rPr lang="en-CA" sz="1000" dirty="0" smtClean="0">
                          <a:latin typeface="Arial" panose="020B0604020202020204" pitchFamily="34" charset="0"/>
                          <a:cs typeface="Arial" panose="020B0604020202020204" pitchFamily="34" charset="0"/>
                        </a:rPr>
                        <a:t>Potential for 1-3% reduction in commodity</a:t>
                      </a:r>
                      <a:r>
                        <a:rPr lang="en-CA" sz="1000" baseline="0" dirty="0" smtClean="0">
                          <a:latin typeface="Arial" panose="020B0604020202020204" pitchFamily="34" charset="0"/>
                          <a:cs typeface="Arial" panose="020B0604020202020204" pitchFamily="34" charset="0"/>
                        </a:rPr>
                        <a:t> charges associated with losses.</a:t>
                      </a:r>
                    </a:p>
                    <a:p>
                      <a:pPr marL="171450" indent="-171450">
                        <a:buFont typeface="Arial" panose="020B0604020202020204" pitchFamily="34" charset="0"/>
                        <a:buChar char="•"/>
                      </a:pPr>
                      <a:r>
                        <a:rPr lang="en-CA" sz="1000" baseline="0" dirty="0" smtClean="0">
                          <a:latin typeface="Arial" panose="020B0604020202020204" pitchFamily="34" charset="0"/>
                          <a:cs typeface="Arial" panose="020B0604020202020204" pitchFamily="34" charset="0"/>
                        </a:rPr>
                        <a:t>Requirements dependent on business cases so costs don’t outweigh benefits.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1-2 years</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CA" sz="1000" dirty="0" smtClean="0">
                          <a:latin typeface="Arial" panose="020B0604020202020204" pitchFamily="34" charset="0"/>
                          <a:cs typeface="Arial" panose="020B0604020202020204" pitchFamily="34" charset="0"/>
                        </a:rPr>
                        <a:t>Potential linkages with related proposal for in-front</a:t>
                      </a:r>
                      <a:r>
                        <a:rPr lang="en-CA" sz="1000" baseline="0" dirty="0" smtClean="0">
                          <a:latin typeface="Arial" panose="020B0604020202020204" pitchFamily="34" charset="0"/>
                          <a:cs typeface="Arial" panose="020B0604020202020204" pitchFamily="34" charset="0"/>
                        </a:rPr>
                        <a:t> of the meter conservation.</a:t>
                      </a:r>
                      <a:endParaRPr lang="en-CA" sz="1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9" name="TextBox 8"/>
          <p:cNvSpPr txBox="1"/>
          <p:nvPr/>
        </p:nvSpPr>
        <p:spPr>
          <a:xfrm>
            <a:off x="1263191" y="6341258"/>
            <a:ext cx="2660737" cy="400110"/>
          </a:xfrm>
          <a:prstGeom prst="rect">
            <a:avLst/>
          </a:prstGeom>
          <a:noFill/>
        </p:spPr>
        <p:txBody>
          <a:bodyPr wrap="square" rtlCol="0">
            <a:spAutoFit/>
          </a:bodyPr>
          <a:lstStyle/>
          <a:p>
            <a:r>
              <a:rPr lang="en-CA" sz="1000" b="1" kern="0" dirty="0" smtClean="0">
                <a:latin typeface="Arial" panose="020B0604020202020204" pitchFamily="34" charset="0"/>
                <a:cs typeface="Arial" panose="020B0604020202020204" pitchFamily="34" charset="0"/>
              </a:rPr>
              <a:t>*Note:  </a:t>
            </a:r>
            <a:r>
              <a:rPr lang="en-CA" sz="1000" kern="0" dirty="0" smtClean="0">
                <a:latin typeface="Arial" panose="020B0604020202020204" pitchFamily="34" charset="0"/>
                <a:cs typeface="Arial" panose="020B0604020202020204" pitchFamily="34" charset="0"/>
              </a:rPr>
              <a:t>Dependent on implementation specifics as determined by OEB</a:t>
            </a:r>
            <a:endParaRPr lang="en-CA" sz="1000" kern="0" dirty="0">
              <a:latin typeface="Arial" panose="020B0604020202020204" pitchFamily="34" charset="0"/>
              <a:cs typeface="Arial" panose="020B0604020202020204" pitchFamily="34" charset="0"/>
            </a:endParaRPr>
          </a:p>
        </p:txBody>
      </p:sp>
      <p:sp>
        <p:nvSpPr>
          <p:cNvPr id="10" name="TextBox 9"/>
          <p:cNvSpPr txBox="1"/>
          <p:nvPr/>
        </p:nvSpPr>
        <p:spPr>
          <a:xfrm>
            <a:off x="4913895" y="6339572"/>
            <a:ext cx="2394409" cy="553998"/>
          </a:xfrm>
          <a:prstGeom prst="rect">
            <a:avLst/>
          </a:prstGeom>
          <a:noFill/>
        </p:spPr>
        <p:txBody>
          <a:bodyPr wrap="square" rtlCol="0">
            <a:spAutoFit/>
          </a:bodyPr>
          <a:lstStyle/>
          <a:p>
            <a:r>
              <a:rPr lang="en-CA" sz="1000" b="1" kern="0" dirty="0" smtClean="0">
                <a:latin typeface="Arial" panose="020B0604020202020204" pitchFamily="34" charset="0"/>
                <a:cs typeface="Arial" panose="020B0604020202020204" pitchFamily="34" charset="0"/>
              </a:rPr>
              <a:t>**Note:  </a:t>
            </a:r>
            <a:r>
              <a:rPr lang="en-CA" sz="1000" kern="0" dirty="0" smtClean="0">
                <a:latin typeface="Arial" panose="020B0604020202020204" pitchFamily="34" charset="0"/>
                <a:cs typeface="Arial" panose="020B0604020202020204" pitchFamily="34" charset="0"/>
              </a:rPr>
              <a:t>Timelines begin from Ministry approval of OEB LTEP Implementation Plan</a:t>
            </a:r>
            <a:endParaRPr lang="en-CA" sz="10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21434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CA"/>
          </a:p>
        </p:txBody>
      </p:sp>
      <p:sp>
        <p:nvSpPr>
          <p:cNvPr id="3" name="Subtitle 2"/>
          <p:cNvSpPr>
            <a:spLocks noGrp="1"/>
          </p:cNvSpPr>
          <p:nvPr>
            <p:ph type="subTitle" idx="1"/>
          </p:nvPr>
        </p:nvSpPr>
        <p:spPr/>
        <p:txBody>
          <a:bodyPr/>
          <a:lstStyle/>
          <a:p>
            <a:endParaRPr lang="en-CA"/>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950" y="188640"/>
            <a:ext cx="8982100" cy="6480720"/>
          </a:xfrm>
          <a:prstGeom prst="rect">
            <a:avLst/>
          </a:prstGeom>
          <a:ln>
            <a:solidFill>
              <a:schemeClr val="tx1"/>
            </a:solidFill>
          </a:ln>
        </p:spPr>
      </p:pic>
    </p:spTree>
    <p:extLst>
      <p:ext uri="{BB962C8B-B14F-4D97-AF65-F5344CB8AC3E}">
        <p14:creationId xmlns:p14="http://schemas.microsoft.com/office/powerpoint/2010/main" val="60741404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0" dirty="0" smtClean="0">
                <a:latin typeface="Arial" panose="020B0604020202020204" pitchFamily="34" charset="0"/>
                <a:cs typeface="Arial" panose="020B0604020202020204" pitchFamily="34" charset="0"/>
              </a:rPr>
              <a:t>Other Options Considered</a:t>
            </a:r>
            <a:endParaRPr lang="en-CA"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6367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5" y="332656"/>
            <a:ext cx="8665337" cy="720080"/>
          </a:xfrm>
        </p:spPr>
        <p:txBody>
          <a:bodyPr>
            <a:noAutofit/>
          </a:bodyPr>
          <a:lstStyle/>
          <a:p>
            <a:r>
              <a:rPr lang="en-CA" sz="2400" b="0" dirty="0" smtClean="0">
                <a:latin typeface="Arial" pitchFamily="34" charset="0"/>
                <a:cs typeface="Arial" pitchFamily="34" charset="0"/>
              </a:rPr>
              <a:t>Other Options Considered – Typical Residential  Electricity Consumer</a:t>
            </a:r>
            <a:endParaRPr lang="en-CA" sz="2400" b="0" dirty="0">
              <a:latin typeface="Arial" pitchFamily="34" charset="0"/>
              <a:cs typeface="Arial"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02316888"/>
              </p:ext>
            </p:extLst>
          </p:nvPr>
        </p:nvGraphicFramePr>
        <p:xfrm>
          <a:off x="395536" y="1253088"/>
          <a:ext cx="8496944" cy="4175760"/>
        </p:xfrm>
        <a:graphic>
          <a:graphicData uri="http://schemas.openxmlformats.org/drawingml/2006/table">
            <a:tbl>
              <a:tblPr firstRow="1" bandRow="1">
                <a:tableStyleId>{C4B1156A-380E-4F78-BDF5-A606A8083BF9}</a:tableStyleId>
              </a:tblPr>
              <a:tblGrid>
                <a:gridCol w="3960440"/>
                <a:gridCol w="576064"/>
                <a:gridCol w="576064"/>
                <a:gridCol w="576064"/>
                <a:gridCol w="576064"/>
                <a:gridCol w="576064"/>
                <a:gridCol w="558996"/>
                <a:gridCol w="1097188"/>
              </a:tblGrid>
              <a:tr h="216024">
                <a:tc>
                  <a:txBody>
                    <a:bodyPr/>
                    <a:lstStyle/>
                    <a:p>
                      <a:r>
                        <a:rPr lang="en-CA" sz="1000" b="0" i="1" dirty="0" smtClean="0">
                          <a:solidFill>
                            <a:schemeClr val="tx1"/>
                          </a:solidFill>
                          <a:latin typeface="Arial" pitchFamily="34" charset="0"/>
                          <a:cs typeface="Arial" pitchFamily="34" charset="0"/>
                        </a:rPr>
                        <a:t>$/750kWh</a:t>
                      </a:r>
                      <a:endParaRPr lang="en-CA" sz="1000" b="0" i="1"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2017</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2018</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2019</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2020</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2021</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2022</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Timing of Benefit</a:t>
                      </a:r>
                      <a:endParaRPr lang="en-CA" sz="1000" dirty="0">
                        <a:solidFill>
                          <a:schemeClr val="tx1"/>
                        </a:solidFill>
                        <a:latin typeface="Arial" pitchFamily="34" charset="0"/>
                        <a:cs typeface="Arial" pitchFamily="34" charset="0"/>
                      </a:endParaRPr>
                    </a:p>
                  </a:txBody>
                  <a:tcPr/>
                </a:tc>
              </a:tr>
              <a:tr h="171805">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CA" sz="1000" b="0" dirty="0" smtClean="0">
                          <a:solidFill>
                            <a:schemeClr val="tx1"/>
                          </a:solidFill>
                          <a:latin typeface="Arial" pitchFamily="34" charset="0"/>
                          <a:cs typeface="Arial" pitchFamily="34" charset="0"/>
                        </a:rPr>
                        <a:t>Enhanced Tax-based RPP Rebate (5%)</a:t>
                      </a:r>
                    </a:p>
                  </a:txBody>
                  <a:tcPr>
                    <a:solidFill>
                      <a:schemeClr val="bg1"/>
                    </a:solidFill>
                  </a:tcPr>
                </a:tc>
                <a:tc>
                  <a:txBody>
                    <a:bodyPr/>
                    <a:lstStyle/>
                    <a:p>
                      <a:pPr algn="ctr"/>
                      <a:r>
                        <a:rPr lang="en-CA" sz="1000" b="0" dirty="0" smtClean="0">
                          <a:solidFill>
                            <a:schemeClr val="tx1"/>
                          </a:solidFill>
                          <a:latin typeface="Arial" pitchFamily="34" charset="0"/>
                          <a:cs typeface="Arial" pitchFamily="34" charset="0"/>
                        </a:rPr>
                        <a:t>7.04</a:t>
                      </a:r>
                      <a:endParaRPr lang="en-CA" sz="1000" b="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b="0" dirty="0" smtClean="0">
                          <a:solidFill>
                            <a:schemeClr val="tx1"/>
                          </a:solidFill>
                          <a:latin typeface="Arial" pitchFamily="34" charset="0"/>
                          <a:cs typeface="Arial" pitchFamily="34" charset="0"/>
                        </a:rPr>
                        <a:t>7.17</a:t>
                      </a:r>
                      <a:endParaRPr lang="en-CA" sz="1000" b="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b="0" dirty="0" smtClean="0">
                          <a:solidFill>
                            <a:schemeClr val="tx1"/>
                          </a:solidFill>
                          <a:latin typeface="Arial" pitchFamily="34" charset="0"/>
                          <a:cs typeface="Arial" pitchFamily="34" charset="0"/>
                        </a:rPr>
                        <a:t>7.31</a:t>
                      </a:r>
                      <a:endParaRPr lang="en-CA" sz="1000" b="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b="0" dirty="0" smtClean="0">
                          <a:solidFill>
                            <a:schemeClr val="tx1"/>
                          </a:solidFill>
                          <a:latin typeface="Arial" pitchFamily="34" charset="0"/>
                          <a:cs typeface="Arial" pitchFamily="34" charset="0"/>
                        </a:rPr>
                        <a:t>7.77</a:t>
                      </a:r>
                      <a:endParaRPr lang="en-CA" sz="1000" b="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b="0" dirty="0" smtClean="0">
                          <a:solidFill>
                            <a:schemeClr val="tx1"/>
                          </a:solidFill>
                          <a:latin typeface="Arial" pitchFamily="34" charset="0"/>
                          <a:cs typeface="Arial" pitchFamily="34" charset="0"/>
                        </a:rPr>
                        <a:t>7.61</a:t>
                      </a:r>
                      <a:endParaRPr lang="en-CA" sz="1000" b="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b="0" dirty="0" smtClean="0">
                          <a:solidFill>
                            <a:schemeClr val="tx1"/>
                          </a:solidFill>
                          <a:latin typeface="Arial" pitchFamily="34" charset="0"/>
                          <a:cs typeface="Arial" pitchFamily="34" charset="0"/>
                        </a:rPr>
                        <a:t>7.83</a:t>
                      </a:r>
                      <a:endParaRPr lang="en-CA" sz="1000" b="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anchor="ctr">
                    <a:solidFill>
                      <a:schemeClr val="bg1"/>
                    </a:solidFill>
                  </a:tcPr>
                </a:tc>
              </a:tr>
              <a:tr h="171805">
                <a:tc>
                  <a:txBody>
                    <a:bodyPr/>
                    <a:lstStyle/>
                    <a:p>
                      <a:pPr marL="0" marR="0" lvl="1" indent="0" algn="l" defTabSz="914400" rtl="0" eaLnBrk="1" fontAlgn="auto" latinLnBrk="0" hangingPunct="1">
                        <a:lnSpc>
                          <a:spcPct val="100000"/>
                        </a:lnSpc>
                        <a:spcBef>
                          <a:spcPts val="0"/>
                        </a:spcBef>
                        <a:spcAft>
                          <a:spcPts val="0"/>
                        </a:spcAft>
                        <a:buClrTx/>
                        <a:buSzTx/>
                        <a:buFont typeface="+mj-lt"/>
                        <a:buNone/>
                        <a:tabLst/>
                        <a:defRPr/>
                      </a:pPr>
                      <a:r>
                        <a:rPr lang="en-CA" sz="1000" b="0" dirty="0" smtClean="0">
                          <a:solidFill>
                            <a:schemeClr val="tx1"/>
                          </a:solidFill>
                          <a:latin typeface="Arial" pitchFamily="34" charset="0"/>
                          <a:cs typeface="Arial" pitchFamily="34" charset="0"/>
                        </a:rPr>
                        <a:t>Contract Renegotiations</a:t>
                      </a:r>
                    </a:p>
                  </a:txBody>
                  <a:tcPr>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fontAlgn="b"/>
                      <a:endParaRPr lang="en-CA" sz="1000" b="0" i="0" u="none" strike="noStrike" dirty="0" smtClean="0">
                        <a:solidFill>
                          <a:schemeClr val="tx1"/>
                        </a:solidFill>
                        <a:effectLst/>
                        <a:latin typeface="Arial" pitchFamily="34" charset="0"/>
                        <a:cs typeface="Arial" pitchFamily="34" charset="0"/>
                      </a:endParaRPr>
                    </a:p>
                  </a:txBody>
                  <a:tcPr anchor="ctr">
                    <a:lnL w="12700" cap="flat" cmpd="sng" algn="ctr">
                      <a:noFill/>
                      <a:prstDash val="solid"/>
                      <a:round/>
                      <a:headEnd type="none" w="med" len="med"/>
                      <a:tailEnd type="none" w="med" len="med"/>
                    </a:lnL>
                    <a:solidFill>
                      <a:schemeClr val="bg1"/>
                    </a:solidFill>
                  </a:tcPr>
                </a:tc>
              </a:tr>
              <a:tr h="171805">
                <a:tc>
                  <a:txBody>
                    <a:bodyPr/>
                    <a:lstStyle/>
                    <a:p>
                      <a:pPr marL="685800" marR="0" lvl="3" indent="-228600" algn="l" defTabSz="914400" rtl="0" eaLnBrk="1" fontAlgn="auto" latinLnBrk="0" hangingPunct="1">
                        <a:lnSpc>
                          <a:spcPct val="100000"/>
                        </a:lnSpc>
                        <a:spcBef>
                          <a:spcPts val="0"/>
                        </a:spcBef>
                        <a:spcAft>
                          <a:spcPts val="0"/>
                        </a:spcAft>
                        <a:buClrTx/>
                        <a:buSzTx/>
                        <a:buFont typeface="+mj-lt"/>
                        <a:buAutoNum type="alphaLcPeriod"/>
                        <a:tabLst/>
                        <a:defRPr/>
                      </a:pPr>
                      <a:r>
                        <a:rPr lang="en-CA" sz="1000" dirty="0" smtClean="0">
                          <a:solidFill>
                            <a:schemeClr val="tx1"/>
                          </a:solidFill>
                          <a:latin typeface="Arial" pitchFamily="34" charset="0"/>
                          <a:cs typeface="Arial" pitchFamily="34" charset="0"/>
                        </a:rPr>
                        <a:t>Contract Extensions – Wind and Solar</a:t>
                      </a:r>
                      <a:endParaRPr lang="en-CA" sz="1000" strike="noStrike" baseline="0" dirty="0" smtClean="0">
                        <a:solidFill>
                          <a:schemeClr val="tx1"/>
                        </a:solidFill>
                        <a:latin typeface="Arial" pitchFamily="34" charset="0"/>
                        <a:cs typeface="Arial" pitchFamily="34" charset="0"/>
                      </a:endParaRPr>
                    </a:p>
                  </a:txBody>
                  <a:tcP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r>
              <a:tr h="171805">
                <a:tc>
                  <a:txBody>
                    <a:bodyPr/>
                    <a:lstStyle/>
                    <a:p>
                      <a:pPr marL="685800" marR="0" lvl="3" indent="-228600" algn="l" defTabSz="914400" rtl="0" eaLnBrk="1" fontAlgn="auto" latinLnBrk="0" hangingPunct="1">
                        <a:lnSpc>
                          <a:spcPct val="100000"/>
                        </a:lnSpc>
                        <a:spcBef>
                          <a:spcPts val="0"/>
                        </a:spcBef>
                        <a:spcAft>
                          <a:spcPts val="0"/>
                        </a:spcAft>
                        <a:buClrTx/>
                        <a:buSzTx/>
                        <a:buFont typeface="+mj-lt"/>
                        <a:buAutoNum type="alphaLcPeriod" startAt="2"/>
                        <a:tabLst/>
                        <a:defRPr/>
                      </a:pPr>
                      <a:r>
                        <a:rPr lang="en-CA" sz="1000" dirty="0" smtClean="0">
                          <a:solidFill>
                            <a:schemeClr val="tx1"/>
                          </a:solidFill>
                          <a:latin typeface="Arial" panose="020B0604020202020204" pitchFamily="34" charset="0"/>
                          <a:cs typeface="Arial" panose="020B0604020202020204" pitchFamily="34" charset="0"/>
                        </a:rPr>
                        <a:t>Clean Energy Supply Contract</a:t>
                      </a:r>
                    </a:p>
                  </a:txBody>
                  <a:tcP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r>
              <a:tr h="171805">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CA" sz="1000" strike="noStrike" baseline="0" dirty="0" smtClean="0">
                          <a:solidFill>
                            <a:schemeClr val="tx1"/>
                          </a:solidFill>
                          <a:latin typeface="Arial" pitchFamily="34" charset="0"/>
                          <a:cs typeface="Arial" pitchFamily="34" charset="0"/>
                        </a:rPr>
                        <a:t>Conservation Funding  Options</a:t>
                      </a:r>
                    </a:p>
                  </a:txBody>
                  <a:tcPr>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fontAlgn="b"/>
                      <a:endParaRPr lang="en-CA" sz="1000" b="0" i="0" u="none" strike="noStrike" dirty="0" smtClean="0">
                        <a:solidFill>
                          <a:schemeClr val="tx1"/>
                        </a:solidFill>
                        <a:effectLst/>
                        <a:latin typeface="Arial" pitchFamily="34" charset="0"/>
                        <a:cs typeface="Arial" pitchFamily="34" charset="0"/>
                      </a:endParaRPr>
                    </a:p>
                  </a:txBody>
                  <a:tcPr anchor="ctr">
                    <a:lnL w="12700" cap="flat" cmpd="sng" algn="ctr">
                      <a:noFill/>
                      <a:prstDash val="solid"/>
                      <a:round/>
                      <a:headEnd type="none" w="med" len="med"/>
                      <a:tailEnd type="none" w="med" len="med"/>
                    </a:lnL>
                    <a:solidFill>
                      <a:schemeClr val="bg1"/>
                    </a:solidFill>
                  </a:tcPr>
                </a:tc>
              </a:tr>
              <a:tr h="210312">
                <a:tc>
                  <a:txBody>
                    <a:bodyPr/>
                    <a:lstStyle/>
                    <a:p>
                      <a:pPr marL="800100" lvl="1" indent="-342900" algn="l" defTabSz="914400" rtl="0" eaLnBrk="1" latinLnBrk="0" hangingPunct="1">
                        <a:buFont typeface="+mj-lt"/>
                        <a:buAutoNum type="alphaLcPeriod"/>
                      </a:pPr>
                      <a:r>
                        <a:rPr lang="en-CA" sz="1000" kern="1200" dirty="0" smtClean="0">
                          <a:solidFill>
                            <a:schemeClr val="tx1"/>
                          </a:solidFill>
                          <a:latin typeface="Arial" pitchFamily="34" charset="0"/>
                          <a:ea typeface="+mn-ea"/>
                          <a:cs typeface="Arial" pitchFamily="34" charset="0"/>
                        </a:rPr>
                        <a:t>Amortize Conservation Program Costs (15-Year Amortization)</a:t>
                      </a:r>
                    </a:p>
                  </a:txBody>
                  <a:tcPr>
                    <a:solidFill>
                      <a:schemeClr val="bg1"/>
                    </a:solidFill>
                  </a:tcPr>
                </a:tc>
                <a:tc>
                  <a:txBody>
                    <a:bodyPr/>
                    <a:lstStyle/>
                    <a:p>
                      <a:pPr algn="ctr"/>
                      <a:r>
                        <a:rPr lang="en-CA" sz="1000" dirty="0" smtClean="0">
                          <a:solidFill>
                            <a:schemeClr val="tx1"/>
                          </a:solidFill>
                          <a:latin typeface="Arial" pitchFamily="34" charset="0"/>
                          <a:cs typeface="Arial" pitchFamily="34" charset="0"/>
                        </a:rPr>
                        <a:t>1.62</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1.88</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1.16</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1.20</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0.82</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0.69</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800100" lvl="1" indent="-342900" algn="l" defTabSz="914400" rtl="0" eaLnBrk="1" latinLnBrk="0" hangingPunct="1">
                        <a:buFont typeface="+mj-lt"/>
                        <a:buAutoNum type="alphaLcPeriod" startAt="2"/>
                      </a:pPr>
                      <a:r>
                        <a:rPr lang="en-CA" sz="1000" kern="1200" dirty="0" smtClean="0">
                          <a:solidFill>
                            <a:schemeClr val="tx1"/>
                          </a:solidFill>
                          <a:latin typeface="Arial" pitchFamily="34" charset="0"/>
                          <a:ea typeface="+mn-ea"/>
                          <a:cs typeface="Arial" pitchFamily="34" charset="0"/>
                        </a:rPr>
                        <a:t>Fund Conservation Programs Through The Tax-Base</a:t>
                      </a:r>
                    </a:p>
                  </a:txBody>
                  <a:tcPr>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3.47</a:t>
                      </a:r>
                      <a:endParaRPr lang="en-CA" sz="10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3.83</a:t>
                      </a:r>
                      <a:endParaRPr lang="en-CA" sz="1000" strike="noStrike" dirty="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strike="noStrike" dirty="0" smtClean="0">
                          <a:solidFill>
                            <a:schemeClr val="tx1"/>
                          </a:solidFill>
                          <a:latin typeface="Arial" pitchFamily="34" charset="0"/>
                          <a:cs typeface="Arial" pitchFamily="34" charset="0"/>
                        </a:rPr>
                        <a:t>3.17</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strike="noStrike" dirty="0" smtClean="0">
                          <a:solidFill>
                            <a:schemeClr val="tx1"/>
                          </a:solidFill>
                          <a:latin typeface="Arial" pitchFamily="34" charset="0"/>
                          <a:cs typeface="Arial" pitchFamily="34" charset="0"/>
                        </a:rPr>
                        <a:t>3.35</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strike="noStrike" dirty="0" smtClean="0">
                          <a:solidFill>
                            <a:schemeClr val="tx1"/>
                          </a:solidFill>
                          <a:latin typeface="Arial" pitchFamily="34" charset="0"/>
                          <a:cs typeface="Arial" pitchFamily="34" charset="0"/>
                        </a:rPr>
                        <a:t>2.84</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strike="noStrike" dirty="0" smtClean="0">
                          <a:solidFill>
                            <a:schemeClr val="tx1"/>
                          </a:solidFill>
                          <a:latin typeface="Arial" pitchFamily="34" charset="0"/>
                          <a:cs typeface="Arial" pitchFamily="34" charset="0"/>
                        </a:rPr>
                        <a:t>2.90</a:t>
                      </a:r>
                    </a:p>
                  </a:txBody>
                  <a:tcPr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0" indent="0">
                        <a:buFont typeface="+mj-lt"/>
                        <a:buNone/>
                      </a:pPr>
                      <a:r>
                        <a:rPr lang="en-CA" sz="1000" i="0" strike="noStrike" dirty="0" smtClean="0">
                          <a:solidFill>
                            <a:schemeClr val="tx1"/>
                          </a:solidFill>
                          <a:latin typeface="Arial" pitchFamily="34" charset="0"/>
                          <a:cs typeface="Arial" pitchFamily="34" charset="0"/>
                        </a:rPr>
                        <a:t>Eliminate the Industrial</a:t>
                      </a:r>
                      <a:r>
                        <a:rPr lang="en-CA" sz="1000" i="0" strike="noStrike" baseline="0" dirty="0" smtClean="0">
                          <a:solidFill>
                            <a:schemeClr val="tx1"/>
                          </a:solidFill>
                          <a:latin typeface="Arial" pitchFamily="34" charset="0"/>
                          <a:cs typeface="Arial" pitchFamily="34" charset="0"/>
                        </a:rPr>
                        <a:t> </a:t>
                      </a:r>
                      <a:r>
                        <a:rPr lang="en-CA" sz="1000" i="0" strike="noStrike" dirty="0" smtClean="0">
                          <a:solidFill>
                            <a:schemeClr val="tx1"/>
                          </a:solidFill>
                          <a:latin typeface="Arial" pitchFamily="34" charset="0"/>
                          <a:cs typeface="Arial" pitchFamily="34" charset="0"/>
                        </a:rPr>
                        <a:t>Conservation Initiative (ICI)</a:t>
                      </a:r>
                    </a:p>
                  </a:txBody>
                  <a:tcPr>
                    <a:solidFill>
                      <a:schemeClr val="bg1"/>
                    </a:solidFill>
                  </a:tcPr>
                </a:tc>
                <a:tc>
                  <a:txBody>
                    <a:bodyPr/>
                    <a:lstStyle/>
                    <a:p>
                      <a:pPr algn="ctr"/>
                      <a:r>
                        <a:rPr lang="en-CA" sz="1000" i="0" strike="noStrike" dirty="0" smtClean="0">
                          <a:solidFill>
                            <a:schemeClr val="tx1"/>
                          </a:solidFill>
                          <a:latin typeface="Arial" pitchFamily="34" charset="0"/>
                          <a:cs typeface="Arial" pitchFamily="34" charset="0"/>
                        </a:rPr>
                        <a:t>4.40</a:t>
                      </a:r>
                      <a:endParaRPr lang="en-CA" sz="10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strike="noStrike" dirty="0" smtClean="0">
                          <a:solidFill>
                            <a:schemeClr val="tx1"/>
                          </a:solidFill>
                          <a:latin typeface="Arial" pitchFamily="34" charset="0"/>
                          <a:cs typeface="Arial" pitchFamily="34" charset="0"/>
                        </a:rPr>
                        <a:t>4.24</a:t>
                      </a:r>
                      <a:endParaRPr lang="en-CA" sz="10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strike="noStrike" dirty="0" smtClean="0">
                          <a:solidFill>
                            <a:schemeClr val="tx1"/>
                          </a:solidFill>
                          <a:latin typeface="Arial" pitchFamily="34" charset="0"/>
                          <a:cs typeface="Arial" pitchFamily="34" charset="0"/>
                        </a:rPr>
                        <a:t>4.10</a:t>
                      </a:r>
                      <a:endParaRPr lang="en-CA" sz="10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strike="noStrike" dirty="0" smtClean="0">
                          <a:solidFill>
                            <a:schemeClr val="tx1"/>
                          </a:solidFill>
                          <a:latin typeface="Arial" pitchFamily="34" charset="0"/>
                          <a:cs typeface="Arial" pitchFamily="34" charset="0"/>
                        </a:rPr>
                        <a:t>4.24</a:t>
                      </a:r>
                      <a:endParaRPr lang="en-CA" sz="10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strike="noStrike" dirty="0" smtClean="0">
                          <a:solidFill>
                            <a:schemeClr val="tx1"/>
                          </a:solidFill>
                          <a:latin typeface="Arial" pitchFamily="34" charset="0"/>
                          <a:cs typeface="Arial" pitchFamily="34" charset="0"/>
                        </a:rPr>
                        <a:t>3.73</a:t>
                      </a:r>
                      <a:endParaRPr lang="en-CA" sz="10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strike="noStrike" dirty="0" smtClean="0">
                          <a:solidFill>
                            <a:schemeClr val="tx1"/>
                          </a:solidFill>
                          <a:latin typeface="Arial" pitchFamily="34" charset="0"/>
                          <a:cs typeface="Arial" pitchFamily="34" charset="0"/>
                        </a:rPr>
                        <a:t>3.58</a:t>
                      </a:r>
                      <a:endParaRPr lang="en-CA" sz="10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0" indent="0">
                        <a:buFont typeface="+mj-lt"/>
                        <a:buNone/>
                      </a:pPr>
                      <a:r>
                        <a:rPr lang="en-CA" sz="1000" i="0" strike="noStrike" dirty="0" smtClean="0">
                          <a:solidFill>
                            <a:schemeClr val="tx1"/>
                          </a:solidFill>
                          <a:latin typeface="Arial" pitchFamily="34" charset="0"/>
                          <a:cs typeface="Arial" pitchFamily="34" charset="0"/>
                        </a:rPr>
                        <a:t>Cancel LRP I</a:t>
                      </a:r>
                    </a:p>
                  </a:txBody>
                  <a:tcPr>
                    <a:solidFill>
                      <a:schemeClr val="bg1"/>
                    </a:solidFill>
                  </a:tcPr>
                </a:tc>
                <a:tc>
                  <a:txBody>
                    <a:bodyPr/>
                    <a:lstStyle/>
                    <a:p>
                      <a:pPr algn="ctr"/>
                      <a:r>
                        <a:rPr lang="en-CA" sz="1000" i="0" strike="noStrike" dirty="0" smtClean="0">
                          <a:solidFill>
                            <a:schemeClr val="tx1"/>
                          </a:solidFill>
                          <a:latin typeface="Arial" pitchFamily="34" charset="0"/>
                          <a:cs typeface="Arial" pitchFamily="34" charset="0"/>
                        </a:rPr>
                        <a:t>-</a:t>
                      </a:r>
                      <a:endParaRPr lang="en-CA" sz="10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strike="noStrike" dirty="0" smtClean="0">
                          <a:solidFill>
                            <a:schemeClr val="tx1"/>
                          </a:solidFill>
                          <a:latin typeface="Arial" pitchFamily="34" charset="0"/>
                          <a:cs typeface="Arial" pitchFamily="34" charset="0"/>
                        </a:rPr>
                        <a:t>-</a:t>
                      </a:r>
                      <a:endParaRPr lang="en-CA" sz="10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dirty="0" smtClean="0">
                          <a:solidFill>
                            <a:schemeClr val="tx1"/>
                          </a:solidFill>
                          <a:latin typeface="Arial" pitchFamily="34" charset="0"/>
                          <a:cs typeface="Arial" pitchFamily="34" charset="0"/>
                        </a:rPr>
                        <a:t>TBD</a:t>
                      </a:r>
                      <a:endParaRPr lang="en-CA" sz="10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dirty="0" smtClean="0">
                          <a:solidFill>
                            <a:schemeClr val="tx1"/>
                          </a:solidFill>
                          <a:latin typeface="Arial" pitchFamily="34" charset="0"/>
                          <a:cs typeface="Arial" pitchFamily="34" charset="0"/>
                        </a:rPr>
                        <a:t>TBD</a:t>
                      </a:r>
                      <a:endParaRPr lang="en-CA" sz="10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dirty="0" smtClean="0">
                          <a:solidFill>
                            <a:schemeClr val="tx1"/>
                          </a:solidFill>
                          <a:latin typeface="Arial" pitchFamily="34" charset="0"/>
                          <a:cs typeface="Arial" pitchFamily="34" charset="0"/>
                        </a:rPr>
                        <a:t>TBD</a:t>
                      </a:r>
                      <a:endParaRPr lang="en-CA" sz="10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dirty="0" smtClean="0">
                          <a:solidFill>
                            <a:schemeClr val="tx1"/>
                          </a:solidFill>
                          <a:latin typeface="Arial" pitchFamily="34" charset="0"/>
                          <a:cs typeface="Arial" pitchFamily="34" charset="0"/>
                        </a:rPr>
                        <a:t>TBD</a:t>
                      </a:r>
                      <a:endParaRPr lang="en-CA" sz="1000" i="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Medium-Term</a:t>
                      </a:r>
                    </a:p>
                  </a:txBody>
                  <a:tcPr anchor="ctr">
                    <a:solidFill>
                      <a:schemeClr val="bg1"/>
                    </a:solidFill>
                  </a:tcPr>
                </a:tc>
              </a:tr>
              <a:tr h="210312">
                <a:tc>
                  <a:txBody>
                    <a:bodyPr/>
                    <a:lstStyle/>
                    <a:p>
                      <a:pPr marL="0" indent="0">
                        <a:buFont typeface="+mj-lt"/>
                        <a:buNone/>
                      </a:pPr>
                      <a:r>
                        <a:rPr lang="en-CA" sz="1000" strike="noStrike" baseline="0" dirty="0" smtClean="0">
                          <a:solidFill>
                            <a:schemeClr val="tx1"/>
                          </a:solidFill>
                          <a:latin typeface="Arial" pitchFamily="34" charset="0"/>
                          <a:cs typeface="Arial" pitchFamily="34" charset="0"/>
                        </a:rPr>
                        <a:t>Expand the Scope of Trillium Trust to Make Investments in Energy Infrastructure (e.g., Transmission upgrade, etc.)</a:t>
                      </a:r>
                    </a:p>
                  </a:txBody>
                  <a:tcP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2.16</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2.16</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2.17</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Medium</a:t>
                      </a:r>
                      <a:r>
                        <a:rPr lang="en-CA" sz="1000" b="0" i="0" u="none" strike="noStrike" baseline="0" dirty="0" smtClean="0">
                          <a:solidFill>
                            <a:schemeClr val="tx1"/>
                          </a:solidFill>
                          <a:effectLst/>
                          <a:latin typeface="Arial" pitchFamily="34" charset="0"/>
                          <a:cs typeface="Arial" pitchFamily="34" charset="0"/>
                        </a:rPr>
                        <a:t> to Long-Term</a:t>
                      </a:r>
                      <a:endParaRPr lang="en-CA" sz="1000" b="0" i="0" u="none" strike="noStrike" dirty="0" smtClean="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indent="0">
                        <a:buFont typeface="+mj-lt"/>
                        <a:buNone/>
                      </a:pPr>
                      <a:r>
                        <a:rPr lang="en-CA" sz="1000" dirty="0" smtClean="0">
                          <a:solidFill>
                            <a:schemeClr val="tx1"/>
                          </a:solidFill>
                          <a:latin typeface="Arial" pitchFamily="34" charset="0"/>
                          <a:cs typeface="Arial" pitchFamily="34" charset="0"/>
                        </a:rPr>
                        <a:t>Dedicate</a:t>
                      </a:r>
                      <a:r>
                        <a:rPr lang="en-CA" sz="1000" baseline="0" dirty="0" smtClean="0">
                          <a:solidFill>
                            <a:schemeClr val="tx1"/>
                          </a:solidFill>
                          <a:latin typeface="Arial" pitchFamily="34" charset="0"/>
                          <a:cs typeface="Arial" pitchFamily="34" charset="0"/>
                        </a:rPr>
                        <a:t> Departure Tax</a:t>
                      </a:r>
                      <a:endParaRPr lang="en-CA" sz="1000" dirty="0">
                        <a:solidFill>
                          <a:schemeClr val="tx1"/>
                        </a:solidFill>
                        <a:latin typeface="Arial" pitchFamily="34" charset="0"/>
                        <a:cs typeface="Arial" pitchFamily="34" charset="0"/>
                      </a:endParaRPr>
                    </a:p>
                  </a:txBody>
                  <a:tcPr>
                    <a:solidFill>
                      <a:schemeClr val="bg1"/>
                    </a:solidFill>
                  </a:tcPr>
                </a:tc>
                <a:tc>
                  <a:txBody>
                    <a:bodyPr/>
                    <a:lstStyle/>
                    <a:p>
                      <a:pPr algn="ctr"/>
                      <a:r>
                        <a:rPr lang="en-CA" sz="1000" dirty="0" smtClean="0">
                          <a:solidFill>
                            <a:schemeClr val="tx1"/>
                          </a:solidFill>
                          <a:latin typeface="Arial" pitchFamily="34" charset="0"/>
                          <a:cs typeface="Arial" pitchFamily="34" charset="0"/>
                        </a:rPr>
                        <a:t>1.39</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1.39</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1.39</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1.39</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1.39</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1.39</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CA" sz="1000" strike="noStrike" baseline="0" dirty="0" smtClean="0">
                          <a:solidFill>
                            <a:schemeClr val="tx1"/>
                          </a:solidFill>
                          <a:latin typeface="Arial" pitchFamily="34" charset="0"/>
                          <a:cs typeface="Arial" pitchFamily="34" charset="0"/>
                        </a:rPr>
                        <a:t>Give Residential Consumers More Rate Choices</a:t>
                      </a:r>
                      <a:endParaRPr lang="en-CA" sz="1000" strike="sngStrike" dirty="0" smtClean="0">
                        <a:solidFill>
                          <a:schemeClr val="tx1"/>
                        </a:solidFill>
                        <a:latin typeface="Arial" pitchFamily="34" charset="0"/>
                        <a:cs typeface="Arial" pitchFamily="34" charset="0"/>
                      </a:endParaRPr>
                    </a:p>
                  </a:txBody>
                  <a:tcP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n/a</a:t>
                      </a:r>
                      <a:endParaRPr lang="en-CA" sz="1000" b="0" i="0" u="none" strike="noStrike" dirty="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indent="0">
                        <a:buFont typeface="+mj-lt"/>
                        <a:buNone/>
                      </a:pPr>
                      <a:r>
                        <a:rPr lang="en-CA" sz="1000" dirty="0" smtClean="0">
                          <a:solidFill>
                            <a:schemeClr val="tx1"/>
                          </a:solidFill>
                          <a:latin typeface="Arial" pitchFamily="34" charset="0"/>
                          <a:cs typeface="Arial" pitchFamily="34" charset="0"/>
                        </a:rPr>
                        <a:t>Help Small</a:t>
                      </a:r>
                      <a:r>
                        <a:rPr lang="en-CA" sz="1000" baseline="0" dirty="0" smtClean="0">
                          <a:solidFill>
                            <a:schemeClr val="tx1"/>
                          </a:solidFill>
                          <a:latin typeface="Arial" pitchFamily="34" charset="0"/>
                          <a:cs typeface="Arial" pitchFamily="34" charset="0"/>
                        </a:rPr>
                        <a:t> Business Manage Their Electricity Costs (i.e., </a:t>
                      </a:r>
                      <a:r>
                        <a:rPr lang="en-CA" sz="1000" dirty="0" smtClean="0">
                          <a:solidFill>
                            <a:schemeClr val="tx1"/>
                          </a:solidFill>
                          <a:latin typeface="Arial" pitchFamily="34" charset="0"/>
                          <a:cs typeface="Arial" pitchFamily="34" charset="0"/>
                        </a:rPr>
                        <a:t>End DRC early for </a:t>
                      </a:r>
                      <a:r>
                        <a:rPr lang="en-CA" sz="1000" strike="noStrike" baseline="0" dirty="0" smtClean="0">
                          <a:solidFill>
                            <a:schemeClr val="tx1"/>
                          </a:solidFill>
                          <a:latin typeface="Arial" pitchFamily="34" charset="0"/>
                          <a:cs typeface="Arial" pitchFamily="34" charset="0"/>
                        </a:rPr>
                        <a:t>Class B electricity consumers)**</a:t>
                      </a:r>
                      <a:endParaRPr lang="en-CA" sz="1000" strike="sngStrike" dirty="0">
                        <a:solidFill>
                          <a:schemeClr val="tx1"/>
                        </a:solidFill>
                        <a:latin typeface="Arial" pitchFamily="34" charset="0"/>
                        <a:cs typeface="Arial" pitchFamily="34" charset="0"/>
                      </a:endParaRPr>
                    </a:p>
                  </a:txBody>
                  <a:tcP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n/a</a:t>
                      </a:r>
                      <a:endParaRPr lang="en-CA" sz="1000" dirty="0">
                        <a:solidFill>
                          <a:schemeClr val="tx1"/>
                        </a:solidFill>
                        <a:latin typeface="Arial" pitchFamily="34" charset="0"/>
                        <a:cs typeface="Arial" pitchFamily="34" charset="0"/>
                      </a:endParaRPr>
                    </a:p>
                  </a:txBody>
                  <a:tcPr anchor="ctr">
                    <a:solidFill>
                      <a:schemeClr val="bg1"/>
                    </a:solidFill>
                  </a:tcPr>
                </a:tc>
              </a:tr>
            </a:tbl>
          </a:graphicData>
        </a:graphic>
      </p:graphicFrame>
      <p:sp>
        <p:nvSpPr>
          <p:cNvPr id="5" name="TextBox 4"/>
          <p:cNvSpPr txBox="1"/>
          <p:nvPr/>
        </p:nvSpPr>
        <p:spPr>
          <a:xfrm>
            <a:off x="98624" y="5805264"/>
            <a:ext cx="9036496" cy="461665"/>
          </a:xfrm>
          <a:prstGeom prst="rect">
            <a:avLst/>
          </a:prstGeom>
          <a:solidFill>
            <a:schemeClr val="bg1"/>
          </a:solidFill>
        </p:spPr>
        <p:txBody>
          <a:bodyPr wrap="square" rtlCol="0">
            <a:spAutoFit/>
          </a:bodyPr>
          <a:lstStyle/>
          <a:p>
            <a:r>
              <a:rPr lang="en-CA" sz="800" b="1" dirty="0" smtClean="0">
                <a:latin typeface="Arial" pitchFamily="34" charset="0"/>
                <a:cs typeface="Arial" panose="020B0604020202020204" pitchFamily="34" charset="0"/>
              </a:rPr>
              <a:t>Note: </a:t>
            </a:r>
            <a:r>
              <a:rPr lang="en-CA" sz="800" dirty="0" smtClean="0">
                <a:latin typeface="Arial" panose="020B0604020202020204" pitchFamily="34" charset="0"/>
                <a:cs typeface="Arial" panose="020B0604020202020204" pitchFamily="34" charset="0"/>
              </a:rPr>
              <a:t>The above initiatives will provide similar benefits for non-RPP Class B electricity consumers. Proposal 1 assumes OESP participation of 50% and 5-year maturity</a:t>
            </a:r>
            <a:r>
              <a:rPr lang="en-CA" sz="800" dirty="0">
                <a:latin typeface="Arial" panose="020B0604020202020204" pitchFamily="34" charset="0"/>
                <a:cs typeface="Arial" panose="020B0604020202020204" pitchFamily="34" charset="0"/>
              </a:rPr>
              <a:t>. </a:t>
            </a:r>
            <a:r>
              <a:rPr lang="en-CA" sz="800" dirty="0" smtClean="0">
                <a:latin typeface="Arial" panose="020B0604020202020204" pitchFamily="34" charset="0"/>
                <a:cs typeface="Arial" panose="020B0604020202020204" pitchFamily="34" charset="0"/>
              </a:rPr>
              <a:t>*Assessing </a:t>
            </a:r>
            <a:r>
              <a:rPr lang="en-CA" sz="800" dirty="0">
                <a:latin typeface="Arial" panose="020B0604020202020204" pitchFamily="34" charset="0"/>
                <a:cs typeface="Arial" panose="020B0604020202020204" pitchFamily="34" charset="0"/>
              </a:rPr>
              <a:t>the range of ratepayer impacts will be done through the LTEP development and implementation process in conjunction with the </a:t>
            </a:r>
            <a:r>
              <a:rPr lang="en-CA" sz="800" dirty="0" smtClean="0">
                <a:latin typeface="Arial" panose="020B0604020202020204" pitchFamily="34" charset="0"/>
                <a:cs typeface="Arial" panose="020B0604020202020204" pitchFamily="34" charset="0"/>
              </a:rPr>
              <a:t>OEB. **Class </a:t>
            </a:r>
            <a:r>
              <a:rPr lang="en-CA" sz="800" dirty="0">
                <a:latin typeface="Arial" panose="020B0604020202020204" pitchFamily="34" charset="0"/>
                <a:cs typeface="Arial" panose="020B0604020202020204" pitchFamily="34" charset="0"/>
              </a:rPr>
              <a:t>B includes small-medium enterprises (SMEs</a:t>
            </a:r>
            <a:r>
              <a:rPr lang="en-CA" sz="800" dirty="0" smtClean="0">
                <a:latin typeface="Arial" panose="020B0604020202020204" pitchFamily="34" charset="0"/>
                <a:cs typeface="Arial" panose="020B0604020202020204" pitchFamily="34" charset="0"/>
              </a:rPr>
              <a:t>). </a:t>
            </a:r>
          </a:p>
          <a:p>
            <a:endParaRPr lang="en-CA"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853847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640960" cy="720080"/>
          </a:xfrm>
        </p:spPr>
        <p:txBody>
          <a:bodyPr>
            <a:noAutofit/>
          </a:bodyPr>
          <a:lstStyle/>
          <a:p>
            <a:r>
              <a:rPr lang="en-CA" sz="2400" b="0" dirty="0" smtClean="0">
                <a:latin typeface="Arial" pitchFamily="34" charset="0"/>
                <a:cs typeface="Arial" pitchFamily="34" charset="0"/>
              </a:rPr>
              <a:t>Other Options Considered – Average </a:t>
            </a:r>
            <a:r>
              <a:rPr lang="en-CA" sz="2400" b="0" dirty="0">
                <a:latin typeface="Arial" pitchFamily="34" charset="0"/>
                <a:cs typeface="Arial" pitchFamily="34" charset="0"/>
              </a:rPr>
              <a:t>Industrial Electricity Consumers</a:t>
            </a:r>
            <a:endParaRPr lang="en-CA" sz="2400" dirty="0"/>
          </a:p>
        </p:txBody>
      </p:sp>
      <p:graphicFrame>
        <p:nvGraphicFramePr>
          <p:cNvPr id="4" name="Content Placeholder 3"/>
          <p:cNvGraphicFramePr>
            <a:graphicFrameLocks/>
          </p:cNvGraphicFramePr>
          <p:nvPr>
            <p:extLst>
              <p:ext uri="{D42A27DB-BD31-4B8C-83A1-F6EECF244321}">
                <p14:modId xmlns:p14="http://schemas.microsoft.com/office/powerpoint/2010/main" val="2090708253"/>
              </p:ext>
            </p:extLst>
          </p:nvPr>
        </p:nvGraphicFramePr>
        <p:xfrm>
          <a:off x="467544" y="1184667"/>
          <a:ext cx="8496944" cy="4332565"/>
        </p:xfrm>
        <a:graphic>
          <a:graphicData uri="http://schemas.openxmlformats.org/drawingml/2006/table">
            <a:tbl>
              <a:tblPr firstRow="1" bandRow="1">
                <a:tableStyleId>{C4B1156A-380E-4F78-BDF5-A606A8083BF9}</a:tableStyleId>
              </a:tblPr>
              <a:tblGrid>
                <a:gridCol w="3744416"/>
                <a:gridCol w="636071"/>
                <a:gridCol w="636071"/>
                <a:gridCol w="636071"/>
                <a:gridCol w="636071"/>
                <a:gridCol w="636071"/>
                <a:gridCol w="636071"/>
                <a:gridCol w="936102"/>
              </a:tblGrid>
              <a:tr h="261172">
                <a:tc>
                  <a:txBody>
                    <a:bodyPr/>
                    <a:lstStyle/>
                    <a:p>
                      <a:r>
                        <a:rPr lang="en-CA" sz="1000" b="0" i="1" dirty="0" smtClean="0">
                          <a:solidFill>
                            <a:schemeClr val="tx1"/>
                          </a:solidFill>
                          <a:latin typeface="Arial" pitchFamily="34" charset="0"/>
                          <a:cs typeface="Arial" pitchFamily="34" charset="0"/>
                        </a:rPr>
                        <a:t>$/</a:t>
                      </a:r>
                      <a:r>
                        <a:rPr lang="en-CA" sz="1000" b="0" i="1" dirty="0" err="1" smtClean="0">
                          <a:solidFill>
                            <a:schemeClr val="tx1"/>
                          </a:solidFill>
                          <a:latin typeface="Arial" pitchFamily="34" charset="0"/>
                          <a:cs typeface="Arial" pitchFamily="34" charset="0"/>
                        </a:rPr>
                        <a:t>MWh</a:t>
                      </a:r>
                      <a:endParaRPr lang="en-CA" sz="1000" b="0" i="1"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2017</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2018</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2019</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2020</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2021</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2022</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Timing of Benefit</a:t>
                      </a:r>
                      <a:endParaRPr lang="en-CA" sz="1000" dirty="0">
                        <a:solidFill>
                          <a:schemeClr val="tx1"/>
                        </a:solidFill>
                        <a:latin typeface="Arial" pitchFamily="34" charset="0"/>
                        <a:cs typeface="Arial" pitchFamily="34" charset="0"/>
                      </a:endParaRPr>
                    </a:p>
                  </a:txBody>
                  <a:tcPr/>
                </a:tc>
              </a:tr>
              <a:tr h="244721">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CA" sz="1000" b="0" dirty="0" smtClean="0">
                          <a:solidFill>
                            <a:schemeClr val="tx1"/>
                          </a:solidFill>
                          <a:latin typeface="Arial" pitchFamily="34" charset="0"/>
                          <a:cs typeface="Arial" pitchFamily="34" charset="0"/>
                        </a:rPr>
                        <a:t>Enhanced Tax-based RPP Rebate (5%)</a:t>
                      </a:r>
                    </a:p>
                  </a:txBody>
                  <a:tcP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N/A</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r>
              <a:tr h="244721">
                <a:tc>
                  <a:txBody>
                    <a:bodyPr/>
                    <a:lstStyle/>
                    <a:p>
                      <a:pPr marL="0" marR="0" lvl="1" indent="0" algn="l" defTabSz="914400" rtl="0" eaLnBrk="1" fontAlgn="auto" latinLnBrk="0" hangingPunct="1">
                        <a:lnSpc>
                          <a:spcPct val="100000"/>
                        </a:lnSpc>
                        <a:spcBef>
                          <a:spcPts val="0"/>
                        </a:spcBef>
                        <a:spcAft>
                          <a:spcPts val="0"/>
                        </a:spcAft>
                        <a:buClrTx/>
                        <a:buSzTx/>
                        <a:buFont typeface="+mj-lt"/>
                        <a:buNone/>
                        <a:tabLst/>
                        <a:defRPr/>
                      </a:pPr>
                      <a:r>
                        <a:rPr lang="en-CA" sz="1000" b="0" dirty="0" smtClean="0">
                          <a:solidFill>
                            <a:schemeClr val="tx1"/>
                          </a:solidFill>
                          <a:latin typeface="Arial" pitchFamily="34" charset="0"/>
                          <a:cs typeface="Arial" pitchFamily="34" charset="0"/>
                        </a:rPr>
                        <a:t>Contract Renegotiations</a:t>
                      </a:r>
                    </a:p>
                  </a:txBody>
                  <a:tcPr>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i="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fontAlgn="b"/>
                      <a:endParaRPr lang="en-CA" sz="1000" b="0" i="0" u="none" strike="noStrike" dirty="0" smtClean="0">
                        <a:solidFill>
                          <a:schemeClr val="tx1"/>
                        </a:solidFill>
                        <a:effectLst/>
                        <a:latin typeface="Arial" pitchFamily="34" charset="0"/>
                        <a:cs typeface="Arial" pitchFamily="34" charset="0"/>
                      </a:endParaRPr>
                    </a:p>
                  </a:txBody>
                  <a:tcPr anchor="ctr">
                    <a:lnL w="12700" cap="flat" cmpd="sng" algn="ctr">
                      <a:noFill/>
                      <a:prstDash val="solid"/>
                      <a:round/>
                      <a:headEnd type="none" w="med" len="med"/>
                      <a:tailEnd type="none" w="med" len="med"/>
                    </a:lnL>
                    <a:solidFill>
                      <a:schemeClr val="bg1"/>
                    </a:solidFill>
                  </a:tcPr>
                </a:tc>
              </a:tr>
              <a:tr h="244721">
                <a:tc>
                  <a:txBody>
                    <a:bodyPr/>
                    <a:lstStyle/>
                    <a:p>
                      <a:pPr marL="685800" marR="0" lvl="3" indent="-228600" algn="l" defTabSz="914400" rtl="0" eaLnBrk="1" fontAlgn="auto" latinLnBrk="0" hangingPunct="1">
                        <a:lnSpc>
                          <a:spcPct val="100000"/>
                        </a:lnSpc>
                        <a:spcBef>
                          <a:spcPts val="0"/>
                        </a:spcBef>
                        <a:spcAft>
                          <a:spcPts val="0"/>
                        </a:spcAft>
                        <a:buClrTx/>
                        <a:buSzTx/>
                        <a:buFont typeface="+mj-lt"/>
                        <a:buAutoNum type="alphaLcPeriod"/>
                        <a:tabLst/>
                        <a:defRPr/>
                      </a:pPr>
                      <a:r>
                        <a:rPr lang="en-CA" sz="1000" dirty="0" smtClean="0">
                          <a:solidFill>
                            <a:schemeClr val="tx1"/>
                          </a:solidFill>
                          <a:latin typeface="Arial" pitchFamily="34" charset="0"/>
                          <a:cs typeface="Arial" pitchFamily="34" charset="0"/>
                        </a:rPr>
                        <a:t>Contract Extensions – Wind and Solar</a:t>
                      </a:r>
                      <a:endParaRPr lang="en-CA" sz="1000" strike="noStrike" baseline="0" dirty="0" smtClean="0">
                        <a:solidFill>
                          <a:schemeClr val="tx1"/>
                        </a:solidFill>
                        <a:latin typeface="Arial" pitchFamily="34" charset="0"/>
                        <a:cs typeface="Arial" pitchFamily="34" charset="0"/>
                      </a:endParaRPr>
                    </a:p>
                  </a:txBody>
                  <a:tcP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r>
              <a:tr h="244721">
                <a:tc>
                  <a:txBody>
                    <a:bodyPr/>
                    <a:lstStyle/>
                    <a:p>
                      <a:pPr marL="685800" marR="0" lvl="3" indent="-228600" algn="l" defTabSz="914400" rtl="0" eaLnBrk="1" fontAlgn="auto" latinLnBrk="0" hangingPunct="1">
                        <a:lnSpc>
                          <a:spcPct val="100000"/>
                        </a:lnSpc>
                        <a:spcBef>
                          <a:spcPts val="0"/>
                        </a:spcBef>
                        <a:spcAft>
                          <a:spcPts val="0"/>
                        </a:spcAft>
                        <a:buClrTx/>
                        <a:buSzTx/>
                        <a:buFont typeface="+mj-lt"/>
                        <a:buAutoNum type="alphaLcPeriod" startAt="2"/>
                        <a:tabLst/>
                        <a:defRPr/>
                      </a:pPr>
                      <a:r>
                        <a:rPr lang="en-CA" sz="1000" dirty="0" smtClean="0">
                          <a:solidFill>
                            <a:schemeClr val="tx1"/>
                          </a:solidFill>
                          <a:latin typeface="Arial" panose="020B0604020202020204" pitchFamily="34" charset="0"/>
                          <a:cs typeface="Arial" panose="020B0604020202020204" pitchFamily="34" charset="0"/>
                        </a:rPr>
                        <a:t>Clean Energy Supply Contract</a:t>
                      </a:r>
                    </a:p>
                  </a:txBody>
                  <a:tcP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r>
              <a:tr h="244721">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CA" sz="1000" strike="noStrike" baseline="0" dirty="0" smtClean="0">
                          <a:solidFill>
                            <a:schemeClr val="tx1"/>
                          </a:solidFill>
                          <a:latin typeface="Arial" pitchFamily="34" charset="0"/>
                          <a:cs typeface="Arial" pitchFamily="34" charset="0"/>
                        </a:rPr>
                        <a:t>Conservation Funding Options</a:t>
                      </a:r>
                    </a:p>
                  </a:txBody>
                  <a:tcPr>
                    <a:lnR w="12700" cap="flat" cmpd="sng" algn="ctr">
                      <a:noFill/>
                      <a:prstDash val="solid"/>
                      <a:round/>
                      <a:headEnd type="none" w="med" len="med"/>
                      <a:tailEnd type="none" w="med" len="med"/>
                    </a:lnR>
                    <a:solidFill>
                      <a:schemeClr val="bg1"/>
                    </a:solidFill>
                  </a:tcPr>
                </a:tc>
                <a:tc>
                  <a:txBody>
                    <a:bodyPr/>
                    <a:lstStyle/>
                    <a:p>
                      <a:endParaRPr lang="en-CA" sz="10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pPr algn="ctr"/>
                      <a:endParaRPr lang="en-CA" sz="1000" strike="noStrike" dirty="0">
                        <a:solidFill>
                          <a:schemeClr val="tx1"/>
                        </a:solidFill>
                        <a:latin typeface="Arial" pitchFamily="34" charset="0"/>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solidFill>
                  </a:tcPr>
                </a:tc>
                <a:tc>
                  <a:txBody>
                    <a:bodyPr/>
                    <a:lstStyle/>
                    <a:p>
                      <a:endParaRPr lang="en-CA" sz="1000" dirty="0">
                        <a:solidFill>
                          <a:schemeClr val="tx1"/>
                        </a:solidFill>
                      </a:endParaRPr>
                    </a:p>
                  </a:txBody>
                  <a:tcPr anchor="ctr">
                    <a:lnL w="12700" cap="flat" cmpd="sng" algn="ctr">
                      <a:noFill/>
                      <a:prstDash val="solid"/>
                      <a:round/>
                      <a:headEnd type="none" w="med" len="med"/>
                      <a:tailEnd type="none" w="med" len="med"/>
                    </a:lnL>
                    <a:solidFill>
                      <a:schemeClr val="bg1"/>
                    </a:solidFill>
                  </a:tcPr>
                </a:tc>
              </a:tr>
              <a:tr h="210312">
                <a:tc>
                  <a:txBody>
                    <a:bodyPr/>
                    <a:lstStyle/>
                    <a:p>
                      <a:pPr marL="800100" lvl="1" indent="-342900" algn="l" defTabSz="914400" rtl="0" eaLnBrk="1" latinLnBrk="0" hangingPunct="1">
                        <a:buFont typeface="+mj-lt"/>
                        <a:buAutoNum type="alphaLcPeriod"/>
                      </a:pPr>
                      <a:r>
                        <a:rPr lang="en-CA" sz="1000" kern="1200" dirty="0" smtClean="0">
                          <a:solidFill>
                            <a:schemeClr val="tx1"/>
                          </a:solidFill>
                          <a:latin typeface="Arial" pitchFamily="34" charset="0"/>
                          <a:ea typeface="+mn-ea"/>
                          <a:cs typeface="Arial" pitchFamily="34" charset="0"/>
                        </a:rPr>
                        <a:t>Amortize Conservation Program Costs (15-Year Amortization)</a:t>
                      </a:r>
                    </a:p>
                  </a:txBody>
                  <a:tcPr>
                    <a:solidFill>
                      <a:schemeClr val="bg1"/>
                    </a:solidFill>
                  </a:tcPr>
                </a:tc>
                <a:tc>
                  <a:txBody>
                    <a:bodyPr/>
                    <a:lstStyle/>
                    <a:p>
                      <a:pPr algn="ctr"/>
                      <a:r>
                        <a:rPr lang="en-CA" sz="1000" dirty="0" smtClean="0">
                          <a:solidFill>
                            <a:schemeClr val="tx1"/>
                          </a:solidFill>
                          <a:latin typeface="Arial" pitchFamily="34" charset="0"/>
                          <a:cs typeface="Arial" pitchFamily="34" charset="0"/>
                        </a:rPr>
                        <a:t>1.12</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1.30</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0.80</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0.83</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0.57</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0.47</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800100" lvl="1" indent="-342900" algn="l" defTabSz="914400" rtl="0" eaLnBrk="1" latinLnBrk="0" hangingPunct="1">
                        <a:buFont typeface="+mj-lt"/>
                        <a:buAutoNum type="alphaLcPeriod" startAt="2"/>
                      </a:pPr>
                      <a:r>
                        <a:rPr lang="en-CA" sz="1000" kern="1200" dirty="0" smtClean="0">
                          <a:solidFill>
                            <a:schemeClr val="tx1"/>
                          </a:solidFill>
                          <a:latin typeface="Arial" pitchFamily="34" charset="0"/>
                          <a:ea typeface="+mn-ea"/>
                          <a:cs typeface="Arial" pitchFamily="34" charset="0"/>
                        </a:rPr>
                        <a:t>Fund Conservation Programs Through The Tax-Base</a:t>
                      </a:r>
                    </a:p>
                  </a:txBody>
                  <a:tcPr>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2.88</a:t>
                      </a:r>
                      <a:endParaRPr lang="en-CA" sz="10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3.17</a:t>
                      </a:r>
                      <a:endParaRPr lang="en-CA" sz="1000" strike="sngStrike" dirty="0" smtClean="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strike="noStrike" dirty="0" smtClean="0">
                          <a:solidFill>
                            <a:schemeClr val="tx1"/>
                          </a:solidFill>
                          <a:latin typeface="Arial" pitchFamily="34" charset="0"/>
                          <a:cs typeface="Arial" pitchFamily="34" charset="0"/>
                        </a:rPr>
                        <a:t>2.66</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strike="noStrike" dirty="0" smtClean="0">
                          <a:solidFill>
                            <a:schemeClr val="tx1"/>
                          </a:solidFill>
                          <a:latin typeface="Arial" pitchFamily="34" charset="0"/>
                          <a:cs typeface="Arial" pitchFamily="34" charset="0"/>
                        </a:rPr>
                        <a:t>2.77</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strike="noStrike" dirty="0" smtClean="0">
                          <a:solidFill>
                            <a:schemeClr val="tx1"/>
                          </a:solidFill>
                          <a:latin typeface="Arial" pitchFamily="34" charset="0"/>
                          <a:cs typeface="Arial" pitchFamily="34" charset="0"/>
                        </a:rPr>
                        <a:t>2.36</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000" strike="noStrike" dirty="0" smtClean="0">
                          <a:solidFill>
                            <a:schemeClr val="tx1"/>
                          </a:solidFill>
                          <a:latin typeface="Arial" pitchFamily="34" charset="0"/>
                          <a:cs typeface="Arial" pitchFamily="34" charset="0"/>
                        </a:rPr>
                        <a:t>2.41</a:t>
                      </a:r>
                    </a:p>
                  </a:txBody>
                  <a:tcPr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0" indent="0">
                        <a:buFont typeface="+mj-lt"/>
                        <a:buNone/>
                      </a:pPr>
                      <a:r>
                        <a:rPr lang="en-CA" sz="1000" i="0" strike="noStrike" dirty="0" smtClean="0">
                          <a:solidFill>
                            <a:schemeClr val="tx1"/>
                          </a:solidFill>
                          <a:latin typeface="Arial" pitchFamily="34" charset="0"/>
                          <a:cs typeface="Arial" pitchFamily="34" charset="0"/>
                        </a:rPr>
                        <a:t>Eliminate the Industrial</a:t>
                      </a:r>
                      <a:r>
                        <a:rPr lang="en-CA" sz="1000" i="0" strike="noStrike" baseline="0" dirty="0" smtClean="0">
                          <a:solidFill>
                            <a:schemeClr val="tx1"/>
                          </a:solidFill>
                          <a:latin typeface="Arial" pitchFamily="34" charset="0"/>
                          <a:cs typeface="Arial" pitchFamily="34" charset="0"/>
                        </a:rPr>
                        <a:t> </a:t>
                      </a:r>
                      <a:r>
                        <a:rPr lang="en-CA" sz="1000" i="0" strike="noStrike" dirty="0" smtClean="0">
                          <a:solidFill>
                            <a:schemeClr val="tx1"/>
                          </a:solidFill>
                          <a:latin typeface="Arial" pitchFamily="34" charset="0"/>
                          <a:cs typeface="Arial" pitchFamily="34" charset="0"/>
                        </a:rPr>
                        <a:t>Conservation Initiative (ICI)</a:t>
                      </a:r>
                    </a:p>
                  </a:txBody>
                  <a:tcPr>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(24.12)</a:t>
                      </a:r>
                      <a:endParaRPr lang="en-CA" sz="10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(23.21)</a:t>
                      </a:r>
                      <a:endParaRPr lang="en-CA" sz="10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(22.45)</a:t>
                      </a:r>
                      <a:endParaRPr lang="en-CA" sz="10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(23.23)</a:t>
                      </a:r>
                      <a:endParaRPr lang="en-CA" sz="10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(20.42)</a:t>
                      </a:r>
                      <a:endParaRPr lang="en-CA" sz="10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(19.61)</a:t>
                      </a:r>
                      <a:endParaRPr lang="en-CA" sz="10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0" indent="0">
                        <a:buFont typeface="+mj-lt"/>
                        <a:buNone/>
                      </a:pPr>
                      <a:r>
                        <a:rPr lang="en-CA" sz="1000" i="0" strike="noStrike" dirty="0" smtClean="0">
                          <a:solidFill>
                            <a:schemeClr val="tx1"/>
                          </a:solidFill>
                          <a:latin typeface="Arial" pitchFamily="34" charset="0"/>
                          <a:cs typeface="Arial" pitchFamily="34" charset="0"/>
                        </a:rPr>
                        <a:t>Cancel LRP I</a:t>
                      </a:r>
                    </a:p>
                  </a:txBody>
                  <a:tcPr>
                    <a:solidFill>
                      <a:schemeClr val="bg1"/>
                    </a:solidFill>
                  </a:tcPr>
                </a:tc>
                <a:tc>
                  <a:txBody>
                    <a:bodyPr/>
                    <a:lstStyle/>
                    <a:p>
                      <a:pPr algn="ctr"/>
                      <a:r>
                        <a:rPr lang="en-CA" sz="1000" i="0" strike="noStrike" dirty="0" smtClean="0">
                          <a:solidFill>
                            <a:schemeClr val="tx1"/>
                          </a:solidFill>
                          <a:latin typeface="Arial" pitchFamily="34" charset="0"/>
                          <a:cs typeface="Arial" pitchFamily="34" charset="0"/>
                        </a:rPr>
                        <a:t>-</a:t>
                      </a:r>
                      <a:endParaRPr lang="en-CA" sz="10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strike="noStrike" dirty="0" smtClean="0">
                          <a:solidFill>
                            <a:schemeClr val="tx1"/>
                          </a:solidFill>
                          <a:latin typeface="Arial" pitchFamily="34" charset="0"/>
                          <a:cs typeface="Arial" pitchFamily="34" charset="0"/>
                        </a:rPr>
                        <a:t>-</a:t>
                      </a:r>
                      <a:endParaRPr lang="en-CA" sz="10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dirty="0" smtClean="0">
                          <a:solidFill>
                            <a:schemeClr val="tx1"/>
                          </a:solidFill>
                          <a:latin typeface="Arial" pitchFamily="34" charset="0"/>
                          <a:cs typeface="Arial" pitchFamily="34" charset="0"/>
                        </a:rPr>
                        <a:t>TBD</a:t>
                      </a:r>
                      <a:endParaRPr lang="en-CA" sz="10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dirty="0" smtClean="0">
                          <a:solidFill>
                            <a:schemeClr val="tx1"/>
                          </a:solidFill>
                          <a:latin typeface="Arial" pitchFamily="34" charset="0"/>
                          <a:cs typeface="Arial" pitchFamily="34" charset="0"/>
                        </a:rPr>
                        <a:t>TBD</a:t>
                      </a:r>
                      <a:endParaRPr lang="en-CA" sz="10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dirty="0" smtClean="0">
                          <a:solidFill>
                            <a:schemeClr val="tx1"/>
                          </a:solidFill>
                          <a:latin typeface="Arial" pitchFamily="34" charset="0"/>
                          <a:cs typeface="Arial" pitchFamily="34" charset="0"/>
                        </a:rPr>
                        <a:t>TBD</a:t>
                      </a:r>
                      <a:endParaRPr lang="en-CA" sz="10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i="0" dirty="0" smtClean="0">
                          <a:solidFill>
                            <a:schemeClr val="tx1"/>
                          </a:solidFill>
                          <a:latin typeface="Arial" pitchFamily="34" charset="0"/>
                          <a:cs typeface="Arial" pitchFamily="34" charset="0"/>
                        </a:rPr>
                        <a:t>TBD</a:t>
                      </a:r>
                      <a:endParaRPr lang="en-CA" sz="1000" i="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Medium-Term</a:t>
                      </a:r>
                    </a:p>
                  </a:txBody>
                  <a:tcPr anchor="ctr">
                    <a:solidFill>
                      <a:schemeClr val="bg1"/>
                    </a:solidFill>
                  </a:tcPr>
                </a:tc>
              </a:tr>
              <a:tr h="210312">
                <a:tc>
                  <a:txBody>
                    <a:bodyPr/>
                    <a:lstStyle/>
                    <a:p>
                      <a:pPr marL="0" indent="0">
                        <a:buFont typeface="+mj-lt"/>
                        <a:buNone/>
                      </a:pPr>
                      <a:r>
                        <a:rPr lang="en-CA" sz="1000" strike="noStrike" baseline="0" dirty="0" smtClean="0">
                          <a:solidFill>
                            <a:schemeClr val="tx1"/>
                          </a:solidFill>
                          <a:latin typeface="Arial" pitchFamily="34" charset="0"/>
                          <a:cs typeface="Arial" pitchFamily="34" charset="0"/>
                        </a:rPr>
                        <a:t>Expand the Scope of Trillium Trust to Make Investments in Energy Infrastructure (e.g., Transmission upgrade, etc.)</a:t>
                      </a:r>
                    </a:p>
                  </a:txBody>
                  <a:tcP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1.79</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1.79</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1.79</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Medium</a:t>
                      </a:r>
                      <a:r>
                        <a:rPr lang="en-CA" sz="1000" b="0" i="0" u="none" strike="noStrike" baseline="0" dirty="0" smtClean="0">
                          <a:solidFill>
                            <a:schemeClr val="tx1"/>
                          </a:solidFill>
                          <a:effectLst/>
                          <a:latin typeface="Arial" pitchFamily="34" charset="0"/>
                          <a:cs typeface="Arial" pitchFamily="34" charset="0"/>
                        </a:rPr>
                        <a:t> to Long-Term</a:t>
                      </a:r>
                      <a:endParaRPr lang="en-CA" sz="1000" b="0" i="0" u="none" strike="noStrike" dirty="0" smtClean="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indent="0">
                        <a:buFont typeface="+mj-lt"/>
                        <a:buNone/>
                      </a:pPr>
                      <a:r>
                        <a:rPr lang="en-CA" sz="1000" dirty="0" smtClean="0">
                          <a:solidFill>
                            <a:schemeClr val="tx1"/>
                          </a:solidFill>
                          <a:latin typeface="Arial" pitchFamily="34" charset="0"/>
                          <a:cs typeface="Arial" pitchFamily="34" charset="0"/>
                        </a:rPr>
                        <a:t>Dedicate</a:t>
                      </a:r>
                      <a:r>
                        <a:rPr lang="en-CA" sz="1000" baseline="0" dirty="0" smtClean="0">
                          <a:solidFill>
                            <a:schemeClr val="tx1"/>
                          </a:solidFill>
                          <a:latin typeface="Arial" pitchFamily="34" charset="0"/>
                          <a:cs typeface="Arial" pitchFamily="34" charset="0"/>
                        </a:rPr>
                        <a:t> Departure Tax</a:t>
                      </a:r>
                      <a:endParaRPr lang="en-CA" sz="1000" dirty="0">
                        <a:solidFill>
                          <a:schemeClr val="tx1"/>
                        </a:solidFill>
                        <a:latin typeface="Arial" pitchFamily="34" charset="0"/>
                        <a:cs typeface="Arial" pitchFamily="34" charset="0"/>
                      </a:endParaRPr>
                    </a:p>
                  </a:txBody>
                  <a:tcPr>
                    <a:solidFill>
                      <a:schemeClr val="bg1"/>
                    </a:solidFill>
                  </a:tcPr>
                </a:tc>
                <a:tc>
                  <a:txBody>
                    <a:bodyPr/>
                    <a:lstStyle/>
                    <a:p>
                      <a:pPr algn="ctr"/>
                      <a:r>
                        <a:rPr lang="en-CA" sz="1000" dirty="0" smtClean="0">
                          <a:solidFill>
                            <a:schemeClr val="tx1"/>
                          </a:solidFill>
                          <a:latin typeface="Arial" pitchFamily="34" charset="0"/>
                          <a:cs typeface="Arial" pitchFamily="34" charset="0"/>
                        </a:rPr>
                        <a:t>1.86</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1.86</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1.86</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1.86</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1.86</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1.86</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CA" sz="1000" strike="noStrike" baseline="0" dirty="0" smtClean="0">
                          <a:solidFill>
                            <a:schemeClr val="tx1"/>
                          </a:solidFill>
                          <a:latin typeface="Arial" pitchFamily="34" charset="0"/>
                          <a:cs typeface="Arial" pitchFamily="34" charset="0"/>
                        </a:rPr>
                        <a:t>Give Residential Consumers More Rate Choices</a:t>
                      </a:r>
                      <a:endParaRPr lang="en-CA" sz="1000" strike="sngStrike" dirty="0" smtClean="0">
                        <a:solidFill>
                          <a:schemeClr val="tx1"/>
                        </a:solidFill>
                        <a:latin typeface="Arial" pitchFamily="34" charset="0"/>
                        <a:cs typeface="Arial" pitchFamily="34" charset="0"/>
                      </a:endParaRPr>
                    </a:p>
                  </a:txBody>
                  <a:tcP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n/a</a:t>
                      </a:r>
                      <a:endParaRPr lang="en-CA" sz="1000" b="0" i="0" u="none" strike="noStrike" dirty="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indent="0">
                        <a:buFont typeface="+mj-lt"/>
                        <a:buNone/>
                      </a:pPr>
                      <a:r>
                        <a:rPr lang="en-CA" sz="1000" dirty="0" smtClean="0">
                          <a:solidFill>
                            <a:schemeClr val="tx1"/>
                          </a:solidFill>
                          <a:latin typeface="Arial" pitchFamily="34" charset="0"/>
                          <a:cs typeface="Arial" pitchFamily="34" charset="0"/>
                        </a:rPr>
                        <a:t>Help Small</a:t>
                      </a:r>
                      <a:r>
                        <a:rPr lang="en-CA" sz="1000" baseline="0" dirty="0" smtClean="0">
                          <a:solidFill>
                            <a:schemeClr val="tx1"/>
                          </a:solidFill>
                          <a:latin typeface="Arial" pitchFamily="34" charset="0"/>
                          <a:cs typeface="Arial" pitchFamily="34" charset="0"/>
                        </a:rPr>
                        <a:t> Business Manage Their Electricity Costs (i.e., </a:t>
                      </a:r>
                      <a:r>
                        <a:rPr lang="en-CA" sz="1000" dirty="0" smtClean="0">
                          <a:solidFill>
                            <a:schemeClr val="tx1"/>
                          </a:solidFill>
                          <a:latin typeface="Arial" pitchFamily="34" charset="0"/>
                          <a:cs typeface="Arial" pitchFamily="34" charset="0"/>
                        </a:rPr>
                        <a:t>End DRC early for </a:t>
                      </a:r>
                      <a:r>
                        <a:rPr lang="en-CA" sz="1000" strike="noStrike" baseline="0" dirty="0" smtClean="0">
                          <a:solidFill>
                            <a:schemeClr val="tx1"/>
                          </a:solidFill>
                          <a:latin typeface="Arial" pitchFamily="34" charset="0"/>
                          <a:cs typeface="Arial" pitchFamily="34" charset="0"/>
                        </a:rPr>
                        <a:t>Class B electricity consumers)**</a:t>
                      </a:r>
                      <a:endParaRPr lang="en-CA" sz="1000" strike="sngStrike" dirty="0">
                        <a:solidFill>
                          <a:schemeClr val="tx1"/>
                        </a:solidFill>
                        <a:latin typeface="Arial" pitchFamily="34" charset="0"/>
                        <a:cs typeface="Arial" pitchFamily="34" charset="0"/>
                      </a:endParaRPr>
                    </a:p>
                  </a:txBody>
                  <a:tcP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000" dirty="0" smtClean="0">
                          <a:solidFill>
                            <a:schemeClr val="tx1"/>
                          </a:solidFill>
                          <a:latin typeface="Arial" pitchFamily="34" charset="0"/>
                          <a:cs typeface="Arial" pitchFamily="34" charset="0"/>
                        </a:rPr>
                        <a:t>n/a</a:t>
                      </a:r>
                      <a:endParaRPr lang="en-CA" sz="1000" dirty="0">
                        <a:solidFill>
                          <a:schemeClr val="tx1"/>
                        </a:solidFill>
                        <a:latin typeface="Arial" pitchFamily="34" charset="0"/>
                        <a:cs typeface="Arial" pitchFamily="34" charset="0"/>
                      </a:endParaRPr>
                    </a:p>
                  </a:txBody>
                  <a:tcPr anchor="ctr">
                    <a:solidFill>
                      <a:schemeClr val="bg1"/>
                    </a:solidFill>
                  </a:tcPr>
                </a:tc>
              </a:tr>
            </a:tbl>
          </a:graphicData>
        </a:graphic>
      </p:graphicFrame>
      <p:sp>
        <p:nvSpPr>
          <p:cNvPr id="5" name="TextBox 4"/>
          <p:cNvSpPr txBox="1"/>
          <p:nvPr/>
        </p:nvSpPr>
        <p:spPr>
          <a:xfrm>
            <a:off x="72008" y="5775647"/>
            <a:ext cx="9036496" cy="461665"/>
          </a:xfrm>
          <a:prstGeom prst="rect">
            <a:avLst/>
          </a:prstGeom>
          <a:solidFill>
            <a:schemeClr val="bg1"/>
          </a:solidFill>
        </p:spPr>
        <p:txBody>
          <a:bodyPr wrap="square" rtlCol="0">
            <a:spAutoFit/>
          </a:bodyPr>
          <a:lstStyle/>
          <a:p>
            <a:r>
              <a:rPr lang="en-CA" sz="800" b="1" dirty="0" smtClean="0">
                <a:latin typeface="Arial" pitchFamily="34" charset="0"/>
                <a:cs typeface="Arial" panose="020B0604020202020204" pitchFamily="34" charset="0"/>
              </a:rPr>
              <a:t>Note: </a:t>
            </a:r>
            <a:r>
              <a:rPr lang="en-CA" sz="800" dirty="0" smtClean="0">
                <a:latin typeface="Arial" panose="020B0604020202020204" pitchFamily="34" charset="0"/>
                <a:cs typeface="Arial" panose="020B0604020202020204" pitchFamily="34" charset="0"/>
              </a:rPr>
              <a:t>The above initiatives will provide similar benefits for non-RPP Class B electricity consumers. Proposal 1 assumes OESP participation of 50% and 5-year maturity</a:t>
            </a:r>
            <a:r>
              <a:rPr lang="en-CA" sz="800" dirty="0">
                <a:latin typeface="Arial" panose="020B0604020202020204" pitchFamily="34" charset="0"/>
                <a:cs typeface="Arial" panose="020B0604020202020204" pitchFamily="34" charset="0"/>
              </a:rPr>
              <a:t>. </a:t>
            </a:r>
            <a:r>
              <a:rPr lang="en-CA" sz="800" dirty="0" smtClean="0">
                <a:latin typeface="Arial" panose="020B0604020202020204" pitchFamily="34" charset="0"/>
                <a:cs typeface="Arial" panose="020B0604020202020204" pitchFamily="34" charset="0"/>
              </a:rPr>
              <a:t>*</a:t>
            </a:r>
            <a:r>
              <a:rPr lang="en-CA" sz="800" dirty="0">
                <a:latin typeface="Arial" panose="020B0604020202020204" pitchFamily="34" charset="0"/>
                <a:cs typeface="Arial" panose="020B0604020202020204" pitchFamily="34" charset="0"/>
              </a:rPr>
              <a:t>Assessing the range of ratepayer impacts will be done through the LTEP development and implementation process in conjunction with the </a:t>
            </a:r>
            <a:r>
              <a:rPr lang="en-CA" sz="800" dirty="0" smtClean="0">
                <a:latin typeface="Arial" panose="020B0604020202020204" pitchFamily="34" charset="0"/>
                <a:cs typeface="Arial" panose="020B0604020202020204" pitchFamily="34" charset="0"/>
              </a:rPr>
              <a:t>OEB. **Class </a:t>
            </a:r>
            <a:r>
              <a:rPr lang="en-CA" sz="800" dirty="0">
                <a:latin typeface="Arial" panose="020B0604020202020204" pitchFamily="34" charset="0"/>
                <a:cs typeface="Arial" panose="020B0604020202020204" pitchFamily="34" charset="0"/>
              </a:rPr>
              <a:t>B includes small-medium enterprises (SMEs</a:t>
            </a:r>
            <a:r>
              <a:rPr lang="en-CA" sz="800" dirty="0" smtClean="0">
                <a:latin typeface="Arial" panose="020B0604020202020204" pitchFamily="34" charset="0"/>
                <a:cs typeface="Arial" panose="020B0604020202020204" pitchFamily="34" charset="0"/>
              </a:rPr>
              <a:t>). </a:t>
            </a:r>
          </a:p>
          <a:p>
            <a:endParaRPr lang="en-CA"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58963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31520"/>
          </a:xfrm>
        </p:spPr>
        <p:txBody>
          <a:bodyPr>
            <a:normAutofit/>
          </a:bodyPr>
          <a:lstStyle/>
          <a:p>
            <a:r>
              <a:rPr lang="en-CA" sz="2400" b="0" dirty="0" smtClean="0">
                <a:latin typeface="Arial" pitchFamily="34" charset="0"/>
                <a:cs typeface="Arial" pitchFamily="34" charset="0"/>
              </a:rPr>
              <a:t>Enhanced Tax-Base RPP Rebate (5%)</a:t>
            </a:r>
            <a:endParaRPr lang="en-CA" sz="2400" strike="sngStrike" dirty="0"/>
          </a:p>
        </p:txBody>
      </p:sp>
      <p:sp>
        <p:nvSpPr>
          <p:cNvPr id="3" name="Content Placeholder 2"/>
          <p:cNvSpPr>
            <a:spLocks noGrp="1"/>
          </p:cNvSpPr>
          <p:nvPr>
            <p:ph idx="1"/>
          </p:nvPr>
        </p:nvSpPr>
        <p:spPr>
          <a:xfrm>
            <a:off x="457200" y="1219200"/>
            <a:ext cx="8507288" cy="2929880"/>
          </a:xfrm>
        </p:spPr>
        <p:txBody>
          <a:bodyPr>
            <a:noAutofit/>
          </a:bodyPr>
          <a:lstStyle/>
          <a:p>
            <a:pPr>
              <a:spcBef>
                <a:spcPts val="0"/>
              </a:spcBef>
            </a:pPr>
            <a:r>
              <a:rPr lang="en-CA" sz="1100" dirty="0">
                <a:latin typeface="Arial" panose="020B0604020202020204" pitchFamily="34" charset="0"/>
                <a:cs typeface="Arial" panose="020B0604020202020204" pitchFamily="34" charset="0"/>
              </a:rPr>
              <a:t>Enhancing the rebate by a further 5% on the amount before tax provides an average savings of about $7 each month or $84 annually for a typical residential electricity consumer.  </a:t>
            </a:r>
          </a:p>
          <a:p>
            <a:pPr>
              <a:spcBef>
                <a:spcPts val="0"/>
              </a:spcBef>
            </a:pPr>
            <a:endParaRPr lang="en-CA" sz="1100" dirty="0" smtClean="0">
              <a:latin typeface="Arial" panose="020B0604020202020204" pitchFamily="34" charset="0"/>
              <a:cs typeface="Arial" panose="020B0604020202020204" pitchFamily="34" charset="0"/>
            </a:endParaRPr>
          </a:p>
          <a:p>
            <a:pPr>
              <a:spcBef>
                <a:spcPts val="0"/>
              </a:spcBef>
            </a:pPr>
            <a:r>
              <a:rPr lang="en-CA" sz="1100" dirty="0" smtClean="0">
                <a:latin typeface="Arial" panose="020B0604020202020204" pitchFamily="34" charset="0"/>
                <a:cs typeface="Arial" panose="020B0604020202020204" pitchFamily="34" charset="0"/>
              </a:rPr>
              <a:t>As of January 1, 2017, electricity consumers eligible for the Regulated Price Plan (RPP) receive an 8% rebate equivalent to the provincial portion of HST on their pre-tax bill.</a:t>
            </a:r>
          </a:p>
          <a:p>
            <a:pPr>
              <a:spcBef>
                <a:spcPts val="0"/>
              </a:spcBef>
            </a:pPr>
            <a:endParaRPr lang="en-CA" sz="1100" dirty="0">
              <a:latin typeface="Arial" panose="020B0604020202020204" pitchFamily="34" charset="0"/>
              <a:cs typeface="Arial" panose="020B0604020202020204" pitchFamily="34" charset="0"/>
            </a:endParaRPr>
          </a:p>
          <a:p>
            <a:pPr>
              <a:spcBef>
                <a:spcPts val="0"/>
              </a:spcBef>
            </a:pPr>
            <a:r>
              <a:rPr lang="en-CA" sz="1100" dirty="0">
                <a:latin typeface="Arial" panose="020B0604020202020204" pitchFamily="34" charset="0"/>
                <a:cs typeface="Arial" panose="020B0604020202020204" pitchFamily="34" charset="0"/>
              </a:rPr>
              <a:t>The eligibility criteria for the 8% rebate is as follows:</a:t>
            </a:r>
          </a:p>
          <a:p>
            <a:pPr marL="685800" lvl="2">
              <a:spcBef>
                <a:spcPts val="300"/>
              </a:spcBef>
            </a:pPr>
            <a:r>
              <a:rPr lang="en-CA" sz="1000" dirty="0">
                <a:latin typeface="Arial" panose="020B0604020202020204" pitchFamily="34" charset="0"/>
                <a:cs typeface="Arial" panose="020B0604020202020204" pitchFamily="34" charset="0"/>
              </a:rPr>
              <a:t>Consumers with a demand of 50 kW or less;</a:t>
            </a:r>
          </a:p>
          <a:p>
            <a:pPr marL="685800" lvl="2">
              <a:spcBef>
                <a:spcPts val="300"/>
              </a:spcBef>
            </a:pPr>
            <a:r>
              <a:rPr lang="en-CA" sz="1000" dirty="0">
                <a:latin typeface="Arial" panose="020B0604020202020204" pitchFamily="34" charset="0"/>
                <a:cs typeface="Arial" panose="020B0604020202020204" pitchFamily="34" charset="0"/>
              </a:rPr>
              <a:t>Consumers with a demand of 250,000 kWh/year or less;</a:t>
            </a:r>
          </a:p>
          <a:p>
            <a:pPr marL="685800" lvl="2">
              <a:spcBef>
                <a:spcPts val="300"/>
              </a:spcBef>
            </a:pPr>
            <a:r>
              <a:rPr lang="en-CA" sz="1000" dirty="0">
                <a:latin typeface="Arial" panose="020B0604020202020204" pitchFamily="34" charset="0"/>
                <a:cs typeface="Arial" panose="020B0604020202020204" pitchFamily="34" charset="0"/>
              </a:rPr>
              <a:t>Farms;</a:t>
            </a:r>
          </a:p>
          <a:p>
            <a:pPr marL="685800" lvl="2">
              <a:spcBef>
                <a:spcPts val="300"/>
              </a:spcBef>
            </a:pPr>
            <a:r>
              <a:rPr lang="en-CA" sz="1000" dirty="0">
                <a:latin typeface="Arial" panose="020B0604020202020204" pitchFamily="34" charset="0"/>
                <a:cs typeface="Arial" panose="020B0604020202020204" pitchFamily="34" charset="0"/>
              </a:rPr>
              <a:t>Multi-unit residential buildings and other facilities used as residential rental units;</a:t>
            </a:r>
          </a:p>
          <a:p>
            <a:pPr marL="685800" lvl="2">
              <a:spcBef>
                <a:spcPts val="300"/>
              </a:spcBef>
            </a:pPr>
            <a:r>
              <a:rPr lang="en-CA" sz="1000" dirty="0">
                <a:latin typeface="Arial" panose="020B0604020202020204" pitchFamily="34" charset="0"/>
                <a:cs typeface="Arial" panose="020B0604020202020204" pitchFamily="34" charset="0"/>
              </a:rPr>
              <a:t>Dwellings;</a:t>
            </a:r>
          </a:p>
          <a:p>
            <a:pPr marL="685800" lvl="2">
              <a:spcBef>
                <a:spcPts val="300"/>
              </a:spcBef>
            </a:pPr>
            <a:r>
              <a:rPr lang="en-CA" sz="1000" dirty="0">
                <a:latin typeface="Arial" panose="020B0604020202020204" pitchFamily="34" charset="0"/>
                <a:cs typeface="Arial" panose="020B0604020202020204" pitchFamily="34" charset="0"/>
              </a:rPr>
              <a:t>Condominiums; and</a:t>
            </a:r>
          </a:p>
          <a:p>
            <a:pPr marL="685800" lvl="2">
              <a:spcBef>
                <a:spcPts val="300"/>
              </a:spcBef>
            </a:pPr>
            <a:r>
              <a:rPr lang="en-CA" sz="1000" dirty="0">
                <a:latin typeface="Arial" panose="020B0604020202020204" pitchFamily="34" charset="0"/>
                <a:cs typeface="Arial" panose="020B0604020202020204" pitchFamily="34" charset="0"/>
              </a:rPr>
              <a:t>Co-operatives with housing </a:t>
            </a:r>
            <a:r>
              <a:rPr lang="en-CA" sz="1000" dirty="0" smtClean="0">
                <a:latin typeface="Arial" panose="020B0604020202020204" pitchFamily="34" charset="0"/>
                <a:cs typeface="Arial" panose="020B0604020202020204" pitchFamily="34" charset="0"/>
              </a:rPr>
              <a:t>units.</a:t>
            </a:r>
            <a:endParaRPr lang="en-CA" sz="1000" dirty="0">
              <a:latin typeface="Arial" panose="020B0604020202020204" pitchFamily="34" charset="0"/>
              <a:cs typeface="Arial" panose="020B0604020202020204" pitchFamily="34" charset="0"/>
            </a:endParaRPr>
          </a:p>
          <a:p>
            <a:pPr>
              <a:spcBef>
                <a:spcPts val="0"/>
              </a:spcBef>
            </a:pPr>
            <a:endParaRPr lang="en-CA" sz="1100" dirty="0" smtClean="0">
              <a:latin typeface="Arial" panose="020B0604020202020204" pitchFamily="34" charset="0"/>
              <a:cs typeface="Arial" panose="020B0604020202020204" pitchFamily="34" charset="0"/>
            </a:endParaRPr>
          </a:p>
          <a:p>
            <a:pPr marL="0" indent="0">
              <a:lnSpc>
                <a:spcPct val="120000"/>
              </a:lnSpc>
              <a:spcBef>
                <a:spcPts val="0"/>
              </a:spcBef>
              <a:spcAft>
                <a:spcPts val="400"/>
              </a:spcAft>
              <a:buNone/>
            </a:pPr>
            <a:r>
              <a:rPr lang="en-CA" sz="1100" dirty="0" smtClean="0">
                <a:latin typeface="Arial" panose="020B0604020202020204" pitchFamily="34" charset="0"/>
                <a:cs typeface="Arial" panose="020B0604020202020204" pitchFamily="34" charset="0"/>
              </a:rPr>
              <a:t> </a:t>
            </a:r>
          </a:p>
          <a:p>
            <a:pPr>
              <a:lnSpc>
                <a:spcPct val="120000"/>
              </a:lnSpc>
              <a:spcBef>
                <a:spcPts val="0"/>
              </a:spcBef>
              <a:spcAft>
                <a:spcPts val="400"/>
              </a:spcAft>
            </a:pPr>
            <a:endParaRPr lang="en-CA" sz="1050" dirty="0">
              <a:latin typeface="Arial" panose="020B0604020202020204" pitchFamily="34" charset="0"/>
              <a:cs typeface="Arial" panose="020B0604020202020204" pitchFamily="34" charset="0"/>
            </a:endParaRPr>
          </a:p>
        </p:txBody>
      </p:sp>
      <p:graphicFrame>
        <p:nvGraphicFramePr>
          <p:cNvPr id="7" name="Chart 6"/>
          <p:cNvGraphicFramePr>
            <a:graphicFrameLocks/>
          </p:cNvGraphicFramePr>
          <p:nvPr>
            <p:extLst>
              <p:ext uri="{D42A27DB-BD31-4B8C-83A1-F6EECF244321}">
                <p14:modId xmlns:p14="http://schemas.microsoft.com/office/powerpoint/2010/main" val="1084696816"/>
              </p:ext>
            </p:extLst>
          </p:nvPr>
        </p:nvGraphicFramePr>
        <p:xfrm>
          <a:off x="1259632" y="3933056"/>
          <a:ext cx="6552728" cy="23042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36469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671736"/>
          </a:xfrm>
        </p:spPr>
        <p:txBody>
          <a:bodyPr>
            <a:noAutofit/>
          </a:bodyPr>
          <a:lstStyle/>
          <a:p>
            <a:r>
              <a:rPr lang="en-CA" sz="2400" b="0" dirty="0">
                <a:latin typeface="Arial" panose="020B0604020202020204" pitchFamily="34" charset="0"/>
                <a:cs typeface="Arial" panose="020B0604020202020204" pitchFamily="34" charset="0"/>
              </a:rPr>
              <a:t>Illustrative Example of Rate Mitigation Impacts (</a:t>
            </a:r>
            <a:r>
              <a:rPr lang="en-CA" sz="2400" b="0" dirty="0" smtClean="0">
                <a:latin typeface="Arial" panose="020B0604020202020204" pitchFamily="34" charset="0"/>
                <a:cs typeface="Arial" panose="020B0604020202020204" pitchFamily="34" charset="0"/>
              </a:rPr>
              <a:t>cont’d)</a:t>
            </a:r>
            <a:endParaRPr lang="en-CA" sz="2400" b="0" dirty="0"/>
          </a:p>
        </p:txBody>
      </p:sp>
      <p:sp>
        <p:nvSpPr>
          <p:cNvPr id="7" name="TextBox 6"/>
          <p:cNvSpPr txBox="1"/>
          <p:nvPr/>
        </p:nvSpPr>
        <p:spPr>
          <a:xfrm>
            <a:off x="251520" y="5661248"/>
            <a:ext cx="8604448" cy="507831"/>
          </a:xfrm>
          <a:prstGeom prst="rect">
            <a:avLst/>
          </a:prstGeom>
          <a:noFill/>
        </p:spPr>
        <p:txBody>
          <a:bodyPr wrap="square" rtlCol="0">
            <a:spAutoFit/>
          </a:bodyPr>
          <a:lstStyle/>
          <a:p>
            <a:r>
              <a:rPr lang="en-CA" sz="900" b="1" dirty="0" smtClean="0">
                <a:latin typeface="Arial" panose="020B0604020202020204" pitchFamily="34" charset="0"/>
                <a:cs typeface="Arial" panose="020B0604020202020204" pitchFamily="34" charset="0"/>
              </a:rPr>
              <a:t>Note: Based on forecast prices.</a:t>
            </a:r>
            <a:r>
              <a:rPr lang="en-CA" sz="900" dirty="0" smtClean="0">
                <a:latin typeface="Arial" panose="020B0604020202020204" pitchFamily="34" charset="0"/>
                <a:cs typeface="Arial" panose="020B0604020202020204" pitchFamily="34" charset="0"/>
              </a:rPr>
              <a:t>. </a:t>
            </a:r>
            <a:r>
              <a:rPr lang="en-CA" sz="900" dirty="0">
                <a:latin typeface="Arial" panose="020B0604020202020204" pitchFamily="34" charset="0"/>
                <a:cs typeface="Arial" panose="020B0604020202020204" pitchFamily="34" charset="0"/>
              </a:rPr>
              <a:t>Rural residential customers (R2) above are connected to Hydro One and includes the benefit of the enhanced Rural or Remote Rate Protection (RRRP). Assumes both standard RRRP growth at 2.6%/year, but also sees enhancement funding reduce over time as the move to fixed rates is completed. Assumes OESP enrollment of 100% by 2022 and includes costs with expanding benefits by 50%. </a:t>
            </a:r>
            <a:endParaRPr lang="en-CA" sz="900" strike="sngStrike"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831593999"/>
              </p:ext>
            </p:extLst>
          </p:nvPr>
        </p:nvGraphicFramePr>
        <p:xfrm>
          <a:off x="504057" y="1268760"/>
          <a:ext cx="8388423" cy="4200525"/>
        </p:xfrm>
        <a:graphic>
          <a:graphicData uri="http://schemas.openxmlformats.org/drawingml/2006/table">
            <a:tbl>
              <a:tblPr/>
              <a:tblGrid>
                <a:gridCol w="1324489"/>
                <a:gridCol w="2615274"/>
                <a:gridCol w="889732"/>
                <a:gridCol w="889732"/>
                <a:gridCol w="889732"/>
                <a:gridCol w="889732"/>
                <a:gridCol w="889732"/>
              </a:tblGrid>
              <a:tr h="200025">
                <a:tc>
                  <a:txBody>
                    <a:bodyPr/>
                    <a:lstStyle/>
                    <a:p>
                      <a:pPr algn="l" fontAlgn="b"/>
                      <a:r>
                        <a:rPr lang="en-CA" sz="1200" b="1" i="0" u="none" strike="noStrike" dirty="0">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r" fontAlgn="b"/>
                      <a:r>
                        <a:rPr lang="en-CA" sz="1200" b="1" i="0" u="none" strike="noStrike" dirty="0">
                          <a:solidFill>
                            <a:srgbClr val="FFFFFF"/>
                          </a:solidFill>
                          <a:effectLst/>
                          <a:latin typeface="Calibri"/>
                        </a:rPr>
                        <a:t>Actual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r>
              <a:tr h="200025">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2020</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r>
              <a:tr h="200025">
                <a:tc>
                  <a:txBody>
                    <a:bodyPr/>
                    <a:lstStyle/>
                    <a:p>
                      <a:pPr algn="l" fontAlgn="b"/>
                      <a:r>
                        <a:rPr lang="en-CA" sz="1200" b="1" i="0" u="none" strike="noStrike">
                          <a:solidFill>
                            <a:srgbClr val="000000"/>
                          </a:solidFill>
                          <a:effectLst/>
                          <a:latin typeface="Calibri"/>
                        </a:rPr>
                        <a:t> 1,000 kWh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1" i="0" u="none" strike="noStrike">
                          <a:solidFill>
                            <a:srgbClr val="000000"/>
                          </a:solidFill>
                          <a:effectLst/>
                          <a:latin typeface="Calibri"/>
                        </a:rPr>
                        <a:t> Total Bill (pre-changes)</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EECE1"/>
                    </a:solidFill>
                  </a:tcPr>
                </a:tc>
              </a:tr>
              <a:tr h="200025">
                <a:tc>
                  <a:txBody>
                    <a:bodyPr/>
                    <a:lstStyle/>
                    <a:p>
                      <a:pPr algn="l" fontAlgn="b"/>
                      <a:r>
                        <a:rPr lang="en-CA" sz="1200" b="1" i="0" u="none" strike="noStrike">
                          <a:solidFill>
                            <a:srgbClr val="000000"/>
                          </a:solidFill>
                          <a:effectLst/>
                          <a:latin typeface="Calibri"/>
                        </a:rPr>
                        <a:t> R1 Rural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8% Rebate</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GA Financing</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-20</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RRRP</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-65</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Tax-Basing Social Programs</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-5</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Fixed Distribution Rate</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1" i="0" u="none" strike="noStrike">
                          <a:solidFill>
                            <a:srgbClr val="000000"/>
                          </a:solidFill>
                          <a:effectLst/>
                          <a:latin typeface="Calibri"/>
                        </a:rPr>
                        <a:t> Revised Total Bill</a:t>
                      </a: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EECE1"/>
                    </a:solidFill>
                  </a:tcPr>
                </a:tc>
              </a:tr>
              <a:tr h="200025">
                <a:tc>
                  <a:txBody>
                    <a:bodyPr/>
                    <a:lstStyle/>
                    <a:p>
                      <a:pPr algn="l" fontAlgn="b"/>
                      <a:r>
                        <a:rPr lang="en-CA" sz="1200" b="1" i="0" u="none" strike="noStrike">
                          <a:solidFill>
                            <a:srgbClr val="000000"/>
                          </a:solidFill>
                          <a:effectLst/>
                          <a:latin typeface="Calibri"/>
                        </a:rPr>
                        <a:t> 1,000 kWh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0" i="0" u="none" strike="noStrike">
                          <a:solidFill>
                            <a:srgbClr val="000000"/>
                          </a:solidFill>
                          <a:effectLst/>
                          <a:latin typeface="Calibri"/>
                        </a:rPr>
                        <a:t> Impact of OESP</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1" i="0" u="none" strike="noStrike">
                          <a:solidFill>
                            <a:srgbClr val="000000"/>
                          </a:solidFill>
                          <a:effectLst/>
                          <a:latin typeface="Calibri"/>
                        </a:rPr>
                        <a:t> w/ OESP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1" i="0" u="none" strike="noStrike">
                          <a:solidFill>
                            <a:srgbClr val="000000"/>
                          </a:solidFill>
                          <a:effectLst/>
                          <a:latin typeface="Calibri"/>
                        </a:rPr>
                        <a:t> Revised Total Bill</a:t>
                      </a: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r>
              <a:tr h="200025">
                <a:tc>
                  <a:txBody>
                    <a:bodyPr/>
                    <a:lstStyle/>
                    <a:p>
                      <a:pPr algn="l" fontAlgn="b"/>
                      <a:r>
                        <a:rPr lang="en-CA" sz="1200" b="1" i="0" u="none" strike="noStrike">
                          <a:solidFill>
                            <a:srgbClr val="000000"/>
                          </a:solidFill>
                          <a:effectLst/>
                          <a:latin typeface="Calibri"/>
                        </a:rPr>
                        <a:t> 2,500 kWh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1" i="0" u="none" strike="noStrike">
                          <a:solidFill>
                            <a:srgbClr val="000000"/>
                          </a:solidFill>
                          <a:effectLst/>
                          <a:latin typeface="Calibri"/>
                        </a:rPr>
                        <a:t> Total Bill (pre-changes)</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EECE1"/>
                    </a:solidFill>
                  </a:tcPr>
                </a:tc>
              </a:tr>
              <a:tr h="200025">
                <a:tc>
                  <a:txBody>
                    <a:bodyPr/>
                    <a:lstStyle/>
                    <a:p>
                      <a:pPr algn="l" fontAlgn="b"/>
                      <a:r>
                        <a:rPr lang="en-CA" sz="1200" b="1" i="0" u="none" strike="noStrike">
                          <a:solidFill>
                            <a:srgbClr val="000000"/>
                          </a:solidFill>
                          <a:effectLst/>
                          <a:latin typeface="Calibri"/>
                        </a:rPr>
                        <a:t> R1 Rural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8% Rebate</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GA Financing</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-58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-50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-42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-50</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RRRP</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-65</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Tax-Basing Social Programs</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Fixed Distribution Rate</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-14</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1" i="0" u="none" strike="noStrike">
                          <a:solidFill>
                            <a:srgbClr val="000000"/>
                          </a:solidFill>
                          <a:effectLst/>
                          <a:latin typeface="Calibri"/>
                        </a:rPr>
                        <a:t> Revised Total Bill</a:t>
                      </a: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EECE1"/>
                    </a:solidFill>
                  </a:tcPr>
                </a:tc>
              </a:tr>
              <a:tr h="200025">
                <a:tc>
                  <a:txBody>
                    <a:bodyPr/>
                    <a:lstStyle/>
                    <a:p>
                      <a:pPr algn="l" fontAlgn="b"/>
                      <a:r>
                        <a:rPr lang="en-CA" sz="1200" b="1" i="0" u="none" strike="noStrike">
                          <a:solidFill>
                            <a:srgbClr val="000000"/>
                          </a:solidFill>
                          <a:effectLst/>
                          <a:latin typeface="Calibri"/>
                        </a:rPr>
                        <a:t> 2,500 kWh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0" i="0" u="none" strike="noStrike" dirty="0">
                          <a:solidFill>
                            <a:srgbClr val="000000"/>
                          </a:solidFill>
                          <a:effectLst/>
                          <a:latin typeface="Calibri"/>
                        </a:rPr>
                        <a:t> Impact of OESP</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1" i="0" u="none" strike="noStrike">
                          <a:solidFill>
                            <a:srgbClr val="000000"/>
                          </a:solidFill>
                          <a:effectLst/>
                          <a:latin typeface="Calibri"/>
                        </a:rPr>
                        <a:t> w/ OESP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1" i="0" u="none" strike="noStrike" dirty="0">
                          <a:solidFill>
                            <a:srgbClr val="000000"/>
                          </a:solidFill>
                          <a:effectLst/>
                          <a:latin typeface="Calibri"/>
                        </a:rPr>
                        <a:t> Revised Total Bill</a:t>
                      </a: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EECE1"/>
                    </a:solidFill>
                  </a:tcPr>
                </a:tc>
              </a:tr>
              <a:tr h="200025">
                <a:tc gridSpan="3">
                  <a:txBody>
                    <a:bodyPr/>
                    <a:lstStyle/>
                    <a:p>
                      <a:pPr algn="l" fontAlgn="b"/>
                      <a:r>
                        <a:rPr lang="en-CA" sz="1000" b="1" i="0" u="none" strike="noStrike" dirty="0">
                          <a:solidFill>
                            <a:srgbClr val="000000"/>
                          </a:solidFill>
                          <a:effectLst/>
                          <a:latin typeface="Calibri"/>
                        </a:rPr>
                        <a:t>*Assumes fixed rate is accelerated and implemented beginning in 2017.</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CA" sz="1200" b="0" i="0" u="none" strike="noStrike" dirty="0">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14919972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31520"/>
          </a:xfrm>
        </p:spPr>
        <p:txBody>
          <a:bodyPr>
            <a:normAutofit/>
          </a:bodyPr>
          <a:lstStyle/>
          <a:p>
            <a:r>
              <a:rPr lang="en-CA" sz="2400" b="0" dirty="0" smtClean="0">
                <a:latin typeface="Arial" pitchFamily="34" charset="0"/>
                <a:cs typeface="Arial" pitchFamily="34" charset="0"/>
              </a:rPr>
              <a:t>Enhanced Tax-Base RPP Rebate (5%) (cont’d)</a:t>
            </a:r>
            <a:endParaRPr lang="en-CA" sz="2400" dirty="0"/>
          </a:p>
        </p:txBody>
      </p:sp>
      <p:sp>
        <p:nvSpPr>
          <p:cNvPr id="3" name="Content Placeholder 2"/>
          <p:cNvSpPr>
            <a:spLocks noGrp="1"/>
          </p:cNvSpPr>
          <p:nvPr>
            <p:ph idx="1"/>
          </p:nvPr>
        </p:nvSpPr>
        <p:spPr>
          <a:xfrm>
            <a:off x="529208" y="1219200"/>
            <a:ext cx="8507288" cy="1993776"/>
          </a:xfrm>
        </p:spPr>
        <p:txBody>
          <a:bodyPr>
            <a:noAutofit/>
          </a:bodyPr>
          <a:lstStyle/>
          <a:p>
            <a:pPr marL="0" indent="0">
              <a:lnSpc>
                <a:spcPct val="120000"/>
              </a:lnSpc>
              <a:spcBef>
                <a:spcPts val="0"/>
              </a:spcBef>
              <a:spcAft>
                <a:spcPts val="400"/>
              </a:spcAft>
              <a:buNone/>
            </a:pPr>
            <a:r>
              <a:rPr lang="en-CA" sz="1200" b="1" u="sng" dirty="0" smtClean="0">
                <a:latin typeface="Arial" panose="020B0604020202020204" pitchFamily="34" charset="0"/>
                <a:cs typeface="Arial" panose="020B0604020202020204" pitchFamily="34" charset="0"/>
              </a:rPr>
              <a:t>Considerations</a:t>
            </a:r>
          </a:p>
          <a:p>
            <a:pPr>
              <a:spcBef>
                <a:spcPts val="0"/>
              </a:spcBef>
            </a:pPr>
            <a:r>
              <a:rPr lang="en-CA" sz="1200" dirty="0" smtClean="0">
                <a:latin typeface="Arial" panose="020B0604020202020204" pitchFamily="34" charset="0"/>
                <a:cs typeface="Arial" panose="020B0604020202020204" pitchFamily="34" charset="0"/>
              </a:rPr>
              <a:t>Amendments would </a:t>
            </a:r>
            <a:r>
              <a:rPr lang="en-CA" sz="1200" dirty="0">
                <a:latin typeface="Arial" panose="020B0604020202020204" pitchFamily="34" charset="0"/>
                <a:cs typeface="Arial" panose="020B0604020202020204" pitchFamily="34" charset="0"/>
              </a:rPr>
              <a:t>be required </a:t>
            </a:r>
            <a:r>
              <a:rPr lang="en-CA" sz="1200" dirty="0" smtClean="0">
                <a:latin typeface="Arial" panose="020B0604020202020204" pitchFamily="34" charset="0"/>
                <a:cs typeface="Arial" panose="020B0604020202020204" pitchFamily="34" charset="0"/>
              </a:rPr>
              <a:t>related to the </a:t>
            </a:r>
            <a:r>
              <a:rPr lang="en-CA" sz="1200" i="1" dirty="0">
                <a:latin typeface="Arial" panose="020B0604020202020204" pitchFamily="34" charset="0"/>
                <a:cs typeface="Arial" panose="020B0604020202020204" pitchFamily="34" charset="0"/>
              </a:rPr>
              <a:t>Ontario Rebate for Electricity Consumers Act, </a:t>
            </a:r>
            <a:r>
              <a:rPr lang="en-CA" sz="1200" i="1" dirty="0" smtClean="0">
                <a:latin typeface="Arial" panose="020B0604020202020204" pitchFamily="34" charset="0"/>
                <a:cs typeface="Arial" panose="020B0604020202020204" pitchFamily="34" charset="0"/>
              </a:rPr>
              <a:t>2016. </a:t>
            </a:r>
          </a:p>
          <a:p>
            <a:pPr>
              <a:spcBef>
                <a:spcPts val="0"/>
              </a:spcBef>
            </a:pPr>
            <a:endParaRPr lang="en-CA" sz="1200" i="1" dirty="0">
              <a:latin typeface="Arial" panose="020B0604020202020204" pitchFamily="34" charset="0"/>
              <a:cs typeface="Arial" panose="020B0604020202020204" pitchFamily="34" charset="0"/>
            </a:endParaRPr>
          </a:p>
          <a:p>
            <a:pPr>
              <a:spcBef>
                <a:spcPts val="0"/>
              </a:spcBef>
            </a:pPr>
            <a:r>
              <a:rPr lang="en-CA" sz="1200" dirty="0">
                <a:latin typeface="Arial" panose="020B0604020202020204" pitchFamily="34" charset="0"/>
                <a:cs typeface="Arial" panose="020B0604020202020204" pitchFamily="34" charset="0"/>
              </a:rPr>
              <a:t>The Act authorizes the making of regulations to reimburse electricity vendors for amounts credited to consumers’ accounts under the Act. The Act authorizes the making of other regulations to put in place mechanisms needed to implement the financial assistance. </a:t>
            </a:r>
          </a:p>
          <a:p>
            <a:pPr>
              <a:spcBef>
                <a:spcPts val="0"/>
              </a:spcBef>
            </a:pPr>
            <a:endParaRPr lang="en-CA" sz="1200" dirty="0" smtClean="0">
              <a:latin typeface="Arial" panose="020B0604020202020204" pitchFamily="34" charset="0"/>
              <a:cs typeface="Arial" panose="020B0604020202020204" pitchFamily="34" charset="0"/>
            </a:endParaRPr>
          </a:p>
          <a:p>
            <a:pPr>
              <a:spcBef>
                <a:spcPts val="0"/>
              </a:spcBef>
            </a:pPr>
            <a:r>
              <a:rPr lang="en-CA" sz="1200" dirty="0" smtClean="0">
                <a:latin typeface="Arial" panose="020B0604020202020204" pitchFamily="34" charset="0"/>
                <a:cs typeface="Arial" panose="020B0604020202020204" pitchFamily="34" charset="0"/>
              </a:rPr>
              <a:t>The rebate could be made retroactive to January 1, 2017. Similar to the current 8% rebate, electricity consumers would receive </a:t>
            </a:r>
            <a:r>
              <a:rPr lang="en-CA" sz="1200" dirty="0">
                <a:latin typeface="Arial" panose="020B0604020202020204" pitchFamily="34" charset="0"/>
                <a:cs typeface="Arial" panose="020B0604020202020204" pitchFamily="34" charset="0"/>
              </a:rPr>
              <a:t>a retroactive payment once the local distributor begins issuing the rebates if the distributor needs more time to adjust </a:t>
            </a:r>
            <a:r>
              <a:rPr lang="en-CA" sz="1200" dirty="0" smtClean="0">
                <a:latin typeface="Arial" panose="020B0604020202020204" pitchFamily="34" charset="0"/>
                <a:cs typeface="Arial" panose="020B0604020202020204" pitchFamily="34" charset="0"/>
              </a:rPr>
              <a:t>its billing </a:t>
            </a:r>
            <a:r>
              <a:rPr lang="en-CA" sz="1200" dirty="0">
                <a:latin typeface="Arial" panose="020B0604020202020204" pitchFamily="34" charset="0"/>
                <a:cs typeface="Arial" panose="020B0604020202020204" pitchFamily="34" charset="0"/>
              </a:rPr>
              <a:t>systems.</a:t>
            </a:r>
          </a:p>
          <a:p>
            <a:pPr>
              <a:lnSpc>
                <a:spcPct val="120000"/>
              </a:lnSpc>
              <a:spcBef>
                <a:spcPts val="0"/>
              </a:spcBef>
              <a:spcAft>
                <a:spcPts val="400"/>
              </a:spcAft>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endParaRPr lang="en-CA" sz="1050" dirty="0">
              <a:latin typeface="Arial" panose="020B0604020202020204" pitchFamily="34" charset="0"/>
              <a:cs typeface="Arial" panose="020B0604020202020204" pitchFamily="34" charset="0"/>
            </a:endParaRPr>
          </a:p>
        </p:txBody>
      </p:sp>
      <p:sp>
        <p:nvSpPr>
          <p:cNvPr id="6" name="TextBox 5"/>
          <p:cNvSpPr txBox="1"/>
          <p:nvPr/>
        </p:nvSpPr>
        <p:spPr>
          <a:xfrm>
            <a:off x="755576" y="3356992"/>
            <a:ext cx="4176464" cy="430887"/>
          </a:xfrm>
          <a:prstGeom prst="rect">
            <a:avLst/>
          </a:prstGeom>
          <a:noFill/>
        </p:spPr>
        <p:txBody>
          <a:bodyPr wrap="square" rtlCol="0">
            <a:spAutoFit/>
          </a:bodyPr>
          <a:lstStyle/>
          <a:p>
            <a:r>
              <a:rPr lang="en-CA" sz="1100" b="1" dirty="0" smtClean="0">
                <a:latin typeface="Arial" panose="020B0604020202020204" pitchFamily="34" charset="0"/>
                <a:cs typeface="Arial" panose="020B0604020202020204" pitchFamily="34" charset="0"/>
              </a:rPr>
              <a:t>Fiscal Cost of an Enhanced Rebate </a:t>
            </a:r>
          </a:p>
          <a:p>
            <a:r>
              <a:rPr lang="en-CA" sz="1100" i="1" dirty="0" smtClean="0">
                <a:latin typeface="Arial" panose="020B0604020202020204" pitchFamily="34" charset="0"/>
                <a:cs typeface="Arial" panose="020B0604020202020204" pitchFamily="34" charset="0"/>
              </a:rPr>
              <a:t>in $millions</a:t>
            </a:r>
            <a:endParaRPr lang="en-CA" sz="1100" i="1" dirty="0">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080704649"/>
              </p:ext>
            </p:extLst>
          </p:nvPr>
        </p:nvGraphicFramePr>
        <p:xfrm>
          <a:off x="899590" y="3861048"/>
          <a:ext cx="7272810" cy="2088232"/>
        </p:xfrm>
        <a:graphic>
          <a:graphicData uri="http://schemas.openxmlformats.org/drawingml/2006/table">
            <a:tbl>
              <a:tblPr firstRow="1" firstCol="1" bandRow="1">
                <a:tableStyleId>{5C22544A-7EE6-4342-B048-85BDC9FD1C3A}</a:tableStyleId>
              </a:tblPr>
              <a:tblGrid>
                <a:gridCol w="1944216"/>
                <a:gridCol w="888099"/>
                <a:gridCol w="888099"/>
                <a:gridCol w="888099"/>
                <a:gridCol w="888099"/>
                <a:gridCol w="888099"/>
                <a:gridCol w="888099"/>
              </a:tblGrid>
              <a:tr h="484171">
                <a:tc>
                  <a:txBody>
                    <a:bodyPr/>
                    <a:lstStyle/>
                    <a:p>
                      <a:pPr marL="0" marR="0">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Cost</a:t>
                      </a:r>
                      <a:r>
                        <a:rPr lang="en-CA" sz="1000" baseline="0" dirty="0" smtClean="0">
                          <a:solidFill>
                            <a:schemeClr val="tx1"/>
                          </a:solidFill>
                          <a:effectLst/>
                          <a:latin typeface="Arial" panose="020B0604020202020204" pitchFamily="34" charset="0"/>
                          <a:cs typeface="Arial" panose="020B0604020202020204" pitchFamily="34" charset="0"/>
                        </a:rPr>
                        <a:t> ($M)</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2016-2017</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2017-2018</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2018-2019</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2019-2020</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2020-2021</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2021-2022</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4687">
                <a:tc>
                  <a:txBody>
                    <a:bodyPr/>
                    <a:lstStyle/>
                    <a:p>
                      <a:pPr marL="0" marR="0" algn="l">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Cost of </a:t>
                      </a:r>
                      <a:r>
                        <a:rPr lang="en-CA" sz="1000" dirty="0" smtClean="0">
                          <a:solidFill>
                            <a:schemeClr val="tx1"/>
                          </a:solidFill>
                          <a:effectLst/>
                          <a:latin typeface="Arial" panose="020B0604020202020204" pitchFamily="34" charset="0"/>
                          <a:cs typeface="Arial" panose="020B0604020202020204" pitchFamily="34" charset="0"/>
                        </a:rPr>
                        <a:t>8%</a:t>
                      </a:r>
                      <a:r>
                        <a:rPr lang="en-CA" sz="1000" baseline="0" dirty="0" smtClean="0">
                          <a:solidFill>
                            <a:schemeClr val="tx1"/>
                          </a:solidFill>
                          <a:effectLst/>
                          <a:latin typeface="Arial" panose="020B0604020202020204" pitchFamily="34" charset="0"/>
                          <a:cs typeface="Arial" panose="020B0604020202020204" pitchFamily="34" charset="0"/>
                        </a:rPr>
                        <a:t> Rebate</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271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1,119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 1,086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1,171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1,159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1,208</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34687">
                <a:tc>
                  <a:txBody>
                    <a:bodyPr/>
                    <a:lstStyle/>
                    <a:p>
                      <a:pPr marL="0" marR="0" algn="l">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Cost of </a:t>
                      </a:r>
                      <a:r>
                        <a:rPr lang="en-CA" sz="1000" dirty="0" smtClean="0">
                          <a:solidFill>
                            <a:schemeClr val="tx1"/>
                          </a:solidFill>
                          <a:effectLst/>
                          <a:latin typeface="Arial" panose="020B0604020202020204" pitchFamily="34" charset="0"/>
                          <a:cs typeface="Arial" panose="020B0604020202020204" pitchFamily="34" charset="0"/>
                        </a:rPr>
                        <a:t>13%</a:t>
                      </a:r>
                      <a:r>
                        <a:rPr lang="en-CA" sz="1000" baseline="0" dirty="0" smtClean="0">
                          <a:solidFill>
                            <a:schemeClr val="tx1"/>
                          </a:solidFill>
                          <a:effectLst/>
                          <a:latin typeface="Arial" panose="020B0604020202020204" pitchFamily="34" charset="0"/>
                          <a:cs typeface="Arial" panose="020B0604020202020204" pitchFamily="34" charset="0"/>
                        </a:rPr>
                        <a:t> Rebate</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440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 </a:t>
                      </a:r>
                      <a:r>
                        <a:rPr lang="en-CA" sz="1000" dirty="0" smtClean="0">
                          <a:solidFill>
                            <a:schemeClr val="tx1"/>
                          </a:solidFill>
                          <a:effectLst/>
                          <a:latin typeface="Arial" panose="020B0604020202020204" pitchFamily="34" charset="0"/>
                          <a:cs typeface="Arial" panose="020B0604020202020204" pitchFamily="34" charset="0"/>
                        </a:rPr>
                        <a:t>1,818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1,764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1,903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1,884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1,963</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34687">
                <a:tc>
                  <a:txBody>
                    <a:bodyPr/>
                    <a:lstStyle/>
                    <a:p>
                      <a:pPr marL="0" marR="0" algn="l">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Cost of </a:t>
                      </a:r>
                      <a:r>
                        <a:rPr lang="en-CA" sz="1000" dirty="0" smtClean="0">
                          <a:solidFill>
                            <a:schemeClr val="tx1"/>
                          </a:solidFill>
                          <a:effectLst/>
                          <a:latin typeface="Arial" panose="020B0604020202020204" pitchFamily="34" charset="0"/>
                          <a:cs typeface="Arial" panose="020B0604020202020204" pitchFamily="34" charset="0"/>
                        </a:rPr>
                        <a:t>Incremental </a:t>
                      </a:r>
                      <a:r>
                        <a:rPr lang="en-CA" sz="1000" dirty="0">
                          <a:solidFill>
                            <a:schemeClr val="tx1"/>
                          </a:solidFill>
                          <a:effectLst/>
                          <a:latin typeface="Arial" panose="020B0604020202020204" pitchFamily="34" charset="0"/>
                          <a:cs typeface="Arial" panose="020B0604020202020204" pitchFamily="34" charset="0"/>
                        </a:rPr>
                        <a:t>5</a:t>
                      </a:r>
                      <a:r>
                        <a:rPr lang="en-CA" sz="1000" dirty="0" smtClean="0">
                          <a:solidFill>
                            <a:schemeClr val="tx1"/>
                          </a:solidFill>
                          <a:effectLst/>
                          <a:latin typeface="Arial" panose="020B0604020202020204" pitchFamily="34" charset="0"/>
                          <a:cs typeface="Arial" panose="020B0604020202020204" pitchFamily="34" charset="0"/>
                        </a:rPr>
                        <a:t>% Rebate</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169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699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 679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 732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724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755</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3869918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640960" cy="648072"/>
          </a:xfrm>
        </p:spPr>
        <p:txBody>
          <a:bodyPr>
            <a:normAutofit/>
          </a:bodyPr>
          <a:lstStyle/>
          <a:p>
            <a:r>
              <a:rPr lang="en-CA" sz="2400" b="0" dirty="0" smtClean="0">
                <a:latin typeface="Arial" pitchFamily="34" charset="0"/>
                <a:cs typeface="Arial" pitchFamily="34" charset="0"/>
              </a:rPr>
              <a:t>Extend Length of Existing Wind / Solar Contracts</a:t>
            </a:r>
            <a:endParaRPr lang="en-CA" sz="2400" dirty="0"/>
          </a:p>
        </p:txBody>
      </p:sp>
      <p:sp>
        <p:nvSpPr>
          <p:cNvPr id="3" name="Content Placeholder 2"/>
          <p:cNvSpPr>
            <a:spLocks noGrp="1"/>
          </p:cNvSpPr>
          <p:nvPr>
            <p:ph idx="1"/>
          </p:nvPr>
        </p:nvSpPr>
        <p:spPr>
          <a:xfrm>
            <a:off x="395536" y="1124744"/>
            <a:ext cx="8496944" cy="5112568"/>
          </a:xfrm>
        </p:spPr>
        <p:txBody>
          <a:bodyPr>
            <a:noAutofit/>
          </a:bodyPr>
          <a:lstStyle/>
          <a:p>
            <a:pPr>
              <a:lnSpc>
                <a:spcPct val="120000"/>
              </a:lnSpc>
              <a:spcBef>
                <a:spcPts val="0"/>
              </a:spcBef>
              <a:spcAft>
                <a:spcPts val="400"/>
              </a:spcAft>
            </a:pPr>
            <a:r>
              <a:rPr lang="en-CA" sz="1100" dirty="0" smtClean="0">
                <a:latin typeface="Arial" panose="020B0604020202020204" pitchFamily="34" charset="0"/>
                <a:cs typeface="Arial" panose="020B0604020202020204" pitchFamily="34" charset="0"/>
              </a:rPr>
              <a:t>Wind and solar developments are typically contracted through standard offer procurements on 20 year fixed terms at fixed pricing.</a:t>
            </a:r>
          </a:p>
          <a:p>
            <a:pPr>
              <a:lnSpc>
                <a:spcPct val="120000"/>
              </a:lnSpc>
              <a:spcBef>
                <a:spcPts val="0"/>
              </a:spcBef>
              <a:spcAft>
                <a:spcPts val="400"/>
              </a:spcAft>
            </a:pPr>
            <a:r>
              <a:rPr lang="en-CA" sz="1100" dirty="0" smtClean="0">
                <a:latin typeface="Arial" panose="020B0604020202020204" pitchFamily="34" charset="0"/>
                <a:cs typeface="Arial" panose="020B0604020202020204" pitchFamily="34" charset="0"/>
              </a:rPr>
              <a:t>Many </a:t>
            </a:r>
            <a:r>
              <a:rPr lang="en-CA" sz="1100" dirty="0">
                <a:latin typeface="Arial" panose="020B0604020202020204" pitchFamily="34" charset="0"/>
                <a:cs typeface="Arial" panose="020B0604020202020204" pitchFamily="34" charset="0"/>
              </a:rPr>
              <a:t>of these projects have already reached commercial </a:t>
            </a:r>
            <a:r>
              <a:rPr lang="en-CA" sz="1100" dirty="0" smtClean="0">
                <a:latin typeface="Arial" panose="020B0604020202020204" pitchFamily="34" charset="0"/>
                <a:cs typeface="Arial" panose="020B0604020202020204" pitchFamily="34" charset="0"/>
              </a:rPr>
              <a:t>operation.</a:t>
            </a:r>
            <a:endParaRPr lang="en-CA" sz="1100" dirty="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100" dirty="0" smtClean="0">
                <a:latin typeface="Arial" panose="020B0604020202020204" pitchFamily="34" charset="0"/>
                <a:cs typeface="Arial" panose="020B0604020202020204" pitchFamily="34" charset="0"/>
              </a:rPr>
              <a:t>The </a:t>
            </a:r>
            <a:r>
              <a:rPr lang="en-CA" sz="1100" dirty="0">
                <a:latin typeface="Arial" panose="020B0604020202020204" pitchFamily="34" charset="0"/>
                <a:cs typeface="Arial" panose="020B0604020202020204" pitchFamily="34" charset="0"/>
              </a:rPr>
              <a:t>province could explore </a:t>
            </a:r>
            <a:r>
              <a:rPr lang="en-CA" sz="1100" dirty="0" smtClean="0">
                <a:latin typeface="Arial" panose="020B0604020202020204" pitchFamily="34" charset="0"/>
                <a:cs typeface="Arial" panose="020B0604020202020204" pitchFamily="34" charset="0"/>
              </a:rPr>
              <a:t>options for  IESO to negotiate</a:t>
            </a:r>
            <a:r>
              <a:rPr lang="en-CA" sz="1100" dirty="0">
                <a:latin typeface="Arial" panose="020B0604020202020204" pitchFamily="34" charset="0"/>
                <a:cs typeface="Arial" panose="020B0604020202020204" pitchFamily="34" charset="0"/>
              </a:rPr>
              <a:t> </a:t>
            </a:r>
            <a:r>
              <a:rPr lang="en-CA" sz="1100" dirty="0" smtClean="0">
                <a:latin typeface="Arial" panose="020B0604020202020204" pitchFamily="34" charset="0"/>
                <a:cs typeface="Arial" panose="020B0604020202020204" pitchFamily="34" charset="0"/>
              </a:rPr>
              <a:t>extensions to existing renewable energy contracts, for example, by 10 years, in return for the contract holders agreeing to</a:t>
            </a:r>
            <a:r>
              <a:rPr lang="en-CA" sz="1100" dirty="0">
                <a:latin typeface="Arial" panose="020B0604020202020204" pitchFamily="34" charset="0"/>
                <a:cs typeface="Arial" panose="020B0604020202020204" pitchFamily="34" charset="0"/>
              </a:rPr>
              <a:t> </a:t>
            </a:r>
            <a:r>
              <a:rPr lang="en-CA" sz="1100" dirty="0" smtClean="0">
                <a:latin typeface="Arial" panose="020B0604020202020204" pitchFamily="34" charset="0"/>
                <a:cs typeface="Arial" panose="020B0604020202020204" pitchFamily="34" charset="0"/>
              </a:rPr>
              <a:t>a lower price in the near term.</a:t>
            </a:r>
          </a:p>
          <a:p>
            <a:pPr>
              <a:lnSpc>
                <a:spcPct val="120000"/>
              </a:lnSpc>
              <a:spcBef>
                <a:spcPts val="0"/>
              </a:spcBef>
              <a:spcAft>
                <a:spcPts val="400"/>
              </a:spcAft>
            </a:pPr>
            <a:r>
              <a:rPr lang="en-CA" sz="1100" dirty="0">
                <a:latin typeface="Arial" panose="020B0604020202020204" pitchFamily="34" charset="0"/>
                <a:cs typeface="Arial" panose="020B0604020202020204" pitchFamily="34" charset="0"/>
              </a:rPr>
              <a:t>Since extending the contracts would lock in an additional 10 years of GHG emissions free generation to support electrification of transportation and other sectors, consideration could be given to funding the contract extensions with future cap and trade proceeds. </a:t>
            </a:r>
            <a:endParaRPr lang="en-CA" sz="700" b="1" u="sng" dirty="0" smtClean="0">
              <a:latin typeface="Arial" panose="020B0604020202020204" pitchFamily="34" charset="0"/>
              <a:cs typeface="Arial" panose="020B0604020202020204" pitchFamily="34" charset="0"/>
            </a:endParaRPr>
          </a:p>
          <a:p>
            <a:pPr marL="0" indent="0">
              <a:lnSpc>
                <a:spcPct val="120000"/>
              </a:lnSpc>
              <a:spcBef>
                <a:spcPts val="0"/>
              </a:spcBef>
              <a:spcAft>
                <a:spcPts val="400"/>
              </a:spcAft>
              <a:buNone/>
            </a:pPr>
            <a:endParaRPr lang="en-CA" sz="1100" b="1" u="sng" dirty="0" smtClean="0">
              <a:latin typeface="Arial" panose="020B0604020202020204" pitchFamily="34" charset="0"/>
              <a:cs typeface="Arial" panose="020B0604020202020204" pitchFamily="34" charset="0"/>
            </a:endParaRPr>
          </a:p>
          <a:p>
            <a:pPr marL="0" indent="0">
              <a:lnSpc>
                <a:spcPct val="120000"/>
              </a:lnSpc>
              <a:spcBef>
                <a:spcPts val="0"/>
              </a:spcBef>
              <a:spcAft>
                <a:spcPts val="400"/>
              </a:spcAft>
              <a:buNone/>
            </a:pPr>
            <a:r>
              <a:rPr lang="en-CA" sz="1100" b="1" u="sng" dirty="0" smtClean="0">
                <a:latin typeface="Arial" panose="020B0604020202020204" pitchFamily="34" charset="0"/>
                <a:cs typeface="Arial" panose="020B0604020202020204" pitchFamily="34" charset="0"/>
              </a:rPr>
              <a:t>Considerations</a:t>
            </a:r>
          </a:p>
          <a:p>
            <a:pPr>
              <a:lnSpc>
                <a:spcPct val="120000"/>
              </a:lnSpc>
              <a:spcBef>
                <a:spcPts val="0"/>
              </a:spcBef>
              <a:spcAft>
                <a:spcPts val="400"/>
              </a:spcAft>
            </a:pPr>
            <a:r>
              <a:rPr lang="en-CA" sz="1100" dirty="0">
                <a:latin typeface="Arial" panose="020B0604020202020204" pitchFamily="34" charset="0"/>
                <a:cs typeface="Arial" panose="020B0604020202020204" pitchFamily="34" charset="0"/>
              </a:rPr>
              <a:t>Projects in commercial operation offer potential for </a:t>
            </a:r>
            <a:r>
              <a:rPr lang="en-CA" sz="1100" dirty="0" smtClean="0">
                <a:latin typeface="Arial" panose="020B0604020202020204" pitchFamily="34" charset="0"/>
                <a:cs typeface="Arial" panose="020B0604020202020204" pitchFamily="34" charset="0"/>
              </a:rPr>
              <a:t>near-term rate </a:t>
            </a:r>
            <a:r>
              <a:rPr lang="en-CA" sz="1100" dirty="0">
                <a:latin typeface="Arial" panose="020B0604020202020204" pitchFamily="34" charset="0"/>
                <a:cs typeface="Arial" panose="020B0604020202020204" pitchFamily="34" charset="0"/>
              </a:rPr>
              <a:t>reduction whereas projects that have yet to reach commercial operation provide potential to mitigate future rate increases only.</a:t>
            </a:r>
          </a:p>
          <a:p>
            <a:pPr>
              <a:lnSpc>
                <a:spcPct val="120000"/>
              </a:lnSpc>
              <a:spcBef>
                <a:spcPts val="0"/>
              </a:spcBef>
              <a:spcAft>
                <a:spcPts val="400"/>
              </a:spcAft>
            </a:pPr>
            <a:r>
              <a:rPr lang="en-CA" sz="1100" dirty="0" smtClean="0">
                <a:latin typeface="Arial" panose="020B0604020202020204" pitchFamily="34" charset="0"/>
                <a:cs typeface="Arial" panose="020B0604020202020204" pitchFamily="34" charset="0"/>
              </a:rPr>
              <a:t>The attractiveness of this </a:t>
            </a:r>
            <a:r>
              <a:rPr lang="en-CA" sz="1100" dirty="0">
                <a:latin typeface="Arial" panose="020B0604020202020204" pitchFamily="34" charset="0"/>
                <a:cs typeface="Arial" panose="020B0604020202020204" pitchFamily="34" charset="0"/>
              </a:rPr>
              <a:t>option to contract holders </a:t>
            </a:r>
            <a:r>
              <a:rPr lang="en-CA" sz="1100" dirty="0" smtClean="0">
                <a:latin typeface="Arial" panose="020B0604020202020204" pitchFamily="34" charset="0"/>
                <a:cs typeface="Arial" panose="020B0604020202020204" pitchFamily="34" charset="0"/>
              </a:rPr>
              <a:t>would vary from project to project and would depend on project economics.</a:t>
            </a:r>
          </a:p>
          <a:p>
            <a:pPr>
              <a:lnSpc>
                <a:spcPct val="120000"/>
              </a:lnSpc>
              <a:spcBef>
                <a:spcPts val="0"/>
              </a:spcBef>
              <a:spcAft>
                <a:spcPts val="400"/>
              </a:spcAft>
            </a:pPr>
            <a:r>
              <a:rPr lang="en-CA" sz="1100" dirty="0" smtClean="0">
                <a:latin typeface="Arial" panose="020B0604020202020204" pitchFamily="34" charset="0"/>
                <a:cs typeface="Arial" panose="020B0604020202020204" pitchFamily="34" charset="0"/>
              </a:rPr>
              <a:t>Revised pricing </a:t>
            </a:r>
            <a:r>
              <a:rPr lang="en-CA" sz="1100" dirty="0">
                <a:latin typeface="Arial" panose="020B0604020202020204" pitchFamily="34" charset="0"/>
                <a:cs typeface="Arial" panose="020B0604020202020204" pitchFamily="34" charset="0"/>
              </a:rPr>
              <a:t>would be subject to </a:t>
            </a:r>
            <a:r>
              <a:rPr lang="en-CA" sz="1100" dirty="0" smtClean="0">
                <a:latin typeface="Arial" panose="020B0604020202020204" pitchFamily="34" charset="0"/>
                <a:cs typeface="Arial" panose="020B0604020202020204" pitchFamily="34" charset="0"/>
              </a:rPr>
              <a:t>negotiation</a:t>
            </a:r>
            <a:r>
              <a:rPr lang="en-CA" sz="1100" dirty="0">
                <a:latin typeface="Arial" panose="020B0604020202020204" pitchFamily="34" charset="0"/>
                <a:cs typeface="Arial" panose="020B0604020202020204" pitchFamily="34" charset="0"/>
              </a:rPr>
              <a:t>, </a:t>
            </a:r>
            <a:r>
              <a:rPr lang="en-CA" sz="1100" dirty="0" smtClean="0">
                <a:latin typeface="Arial" panose="020B0604020202020204" pitchFamily="34" charset="0"/>
                <a:cs typeface="Arial" panose="020B0604020202020204" pitchFamily="34" charset="0"/>
              </a:rPr>
              <a:t>and associated ratepayer savings would </a:t>
            </a:r>
            <a:r>
              <a:rPr lang="en-CA" sz="1100" dirty="0">
                <a:latin typeface="Arial" panose="020B0604020202020204" pitchFamily="34" charset="0"/>
                <a:cs typeface="Arial" panose="020B0604020202020204" pitchFamily="34" charset="0"/>
              </a:rPr>
              <a:t>be difficult to forecast accurately</a:t>
            </a:r>
            <a:r>
              <a:rPr lang="en-CA" sz="1100" dirty="0" smtClean="0">
                <a:latin typeface="Arial" panose="020B0604020202020204" pitchFamily="34" charset="0"/>
                <a:cs typeface="Arial" panose="020B0604020202020204" pitchFamily="34" charset="0"/>
              </a:rPr>
              <a:t>. </a:t>
            </a:r>
          </a:p>
          <a:p>
            <a:pPr>
              <a:lnSpc>
                <a:spcPct val="120000"/>
              </a:lnSpc>
              <a:spcBef>
                <a:spcPts val="0"/>
              </a:spcBef>
              <a:spcAft>
                <a:spcPts val="400"/>
              </a:spcAft>
            </a:pPr>
            <a:r>
              <a:rPr lang="en-CA" sz="1100" dirty="0">
                <a:latin typeface="Arial" panose="020B0604020202020204" pitchFamily="34" charset="0"/>
                <a:cs typeface="Arial" panose="020B0604020202020204" pitchFamily="34" charset="0"/>
              </a:rPr>
              <a:t>The duration of contract renegotiation is difficult to forecast and would be challenging to </a:t>
            </a:r>
            <a:r>
              <a:rPr lang="en-CA" sz="1100" dirty="0" smtClean="0">
                <a:latin typeface="Arial" panose="020B0604020202020204" pitchFamily="34" charset="0"/>
                <a:cs typeface="Arial" panose="020B0604020202020204" pitchFamily="34" charset="0"/>
              </a:rPr>
              <a:t>achieve in </a:t>
            </a:r>
            <a:r>
              <a:rPr lang="en-CA" sz="1100" dirty="0">
                <a:latin typeface="Arial" panose="020B0604020202020204" pitchFamily="34" charset="0"/>
                <a:cs typeface="Arial" panose="020B0604020202020204" pitchFamily="34" charset="0"/>
              </a:rPr>
              <a:t>the near term. </a:t>
            </a:r>
            <a:endParaRPr lang="en-CA" sz="1100" strike="sngStrike" dirty="0">
              <a:latin typeface="Arial" panose="020B0604020202020204" pitchFamily="34" charset="0"/>
              <a:cs typeface="Arial" panose="020B0604020202020204" pitchFamily="34" charset="0"/>
            </a:endParaRPr>
          </a:p>
          <a:p>
            <a:pPr lvl="1">
              <a:lnSpc>
                <a:spcPct val="120000"/>
              </a:lnSpc>
              <a:spcBef>
                <a:spcPts val="0"/>
              </a:spcBef>
              <a:spcAft>
                <a:spcPts val="400"/>
              </a:spcAft>
              <a:buFont typeface="Arial" pitchFamily="34" charset="0"/>
              <a:buChar char="−"/>
            </a:pPr>
            <a:r>
              <a:rPr lang="en-CA" sz="1050" dirty="0" smtClean="0">
                <a:latin typeface="Arial" pitchFamily="34" charset="0"/>
                <a:cs typeface="Arial" pitchFamily="34" charset="0"/>
              </a:rPr>
              <a:t>Proponents may have to renegotiate </a:t>
            </a:r>
            <a:r>
              <a:rPr lang="en-CA" sz="1050" dirty="0">
                <a:latin typeface="Arial" pitchFamily="34" charset="0"/>
                <a:cs typeface="Arial" pitchFamily="34" charset="0"/>
              </a:rPr>
              <a:t>their project financing arrangements, </a:t>
            </a:r>
            <a:r>
              <a:rPr lang="en-CA" sz="1050" dirty="0" smtClean="0">
                <a:latin typeface="Arial" pitchFamily="34" charset="0"/>
                <a:cs typeface="Arial" pitchFamily="34" charset="0"/>
              </a:rPr>
              <a:t>ensure project </a:t>
            </a:r>
            <a:r>
              <a:rPr lang="en-CA" sz="1050" dirty="0">
                <a:latin typeface="Arial" pitchFamily="34" charset="0"/>
                <a:cs typeface="Arial" pitchFamily="34" charset="0"/>
              </a:rPr>
              <a:t>investors are satisfied with any changes in ROI, and </a:t>
            </a:r>
            <a:r>
              <a:rPr lang="en-CA" sz="1050" dirty="0" smtClean="0">
                <a:latin typeface="Arial" pitchFamily="34" charset="0"/>
                <a:cs typeface="Arial" pitchFamily="34" charset="0"/>
              </a:rPr>
              <a:t>extend </a:t>
            </a:r>
            <a:r>
              <a:rPr lang="en-CA" sz="1050" dirty="0">
                <a:latin typeface="Arial" pitchFamily="34" charset="0"/>
                <a:cs typeface="Arial" pitchFamily="34" charset="0"/>
              </a:rPr>
              <a:t>land leases.</a:t>
            </a:r>
          </a:p>
          <a:p>
            <a:pPr>
              <a:lnSpc>
                <a:spcPct val="120000"/>
              </a:lnSpc>
              <a:spcBef>
                <a:spcPts val="0"/>
              </a:spcBef>
              <a:spcAft>
                <a:spcPts val="400"/>
              </a:spcAft>
            </a:pPr>
            <a:r>
              <a:rPr lang="en-CA" sz="1100" dirty="0">
                <a:latin typeface="Arial" pitchFamily="34" charset="0"/>
                <a:cs typeface="Arial" pitchFamily="34" charset="0"/>
              </a:rPr>
              <a:t>P</a:t>
            </a:r>
            <a:r>
              <a:rPr lang="en-CA" sz="1100" dirty="0" smtClean="0">
                <a:latin typeface="Arial" panose="020B0604020202020204" pitchFamily="34" charset="0"/>
                <a:cs typeface="Arial" panose="020B0604020202020204" pitchFamily="34" charset="0"/>
              </a:rPr>
              <a:t>roject host communities and Indigenous communities whose traditional territory the projects are sited in may not be interested in these projects extending their operational period; discussions/consultation may be required in advance of this potential option moving forward.</a:t>
            </a:r>
          </a:p>
          <a:p>
            <a:pPr>
              <a:lnSpc>
                <a:spcPct val="120000"/>
              </a:lnSpc>
              <a:spcBef>
                <a:spcPts val="0"/>
              </a:spcBef>
              <a:spcAft>
                <a:spcPts val="400"/>
              </a:spcAft>
            </a:pPr>
            <a:endParaRPr lang="en-CA"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385996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640960" cy="648072"/>
          </a:xfrm>
        </p:spPr>
        <p:txBody>
          <a:bodyPr>
            <a:normAutofit/>
          </a:bodyPr>
          <a:lstStyle/>
          <a:p>
            <a:r>
              <a:rPr lang="en-CA" sz="2400" b="0" dirty="0" smtClean="0">
                <a:latin typeface="Arial" pitchFamily="34" charset="0"/>
                <a:cs typeface="Arial" pitchFamily="34" charset="0"/>
              </a:rPr>
              <a:t>Extend Length of Existing Wind / Solar Contracts (cont’d)</a:t>
            </a:r>
            <a:endParaRPr lang="en-CA" sz="2400" dirty="0"/>
          </a:p>
        </p:txBody>
      </p:sp>
      <p:sp>
        <p:nvSpPr>
          <p:cNvPr id="3" name="Content Placeholder 2"/>
          <p:cNvSpPr>
            <a:spLocks noGrp="1"/>
          </p:cNvSpPr>
          <p:nvPr>
            <p:ph idx="1"/>
          </p:nvPr>
        </p:nvSpPr>
        <p:spPr>
          <a:xfrm>
            <a:off x="395536" y="1124744"/>
            <a:ext cx="8640960" cy="5184576"/>
          </a:xfrm>
        </p:spPr>
        <p:txBody>
          <a:bodyPr>
            <a:noAutofit/>
          </a:bodyPr>
          <a:lstStyle/>
          <a:p>
            <a:pPr marL="0" indent="0">
              <a:lnSpc>
                <a:spcPct val="120000"/>
              </a:lnSpc>
              <a:spcBef>
                <a:spcPts val="0"/>
              </a:spcBef>
              <a:spcAft>
                <a:spcPts val="400"/>
              </a:spcAft>
              <a:buNone/>
            </a:pPr>
            <a:r>
              <a:rPr lang="en-CA" sz="1200" b="1" u="sng" dirty="0" smtClean="0">
                <a:latin typeface="Arial" panose="020B0604020202020204" pitchFamily="34" charset="0"/>
                <a:cs typeface="Arial" panose="020B0604020202020204" pitchFamily="34" charset="0"/>
              </a:rPr>
              <a:t>Considerations </a:t>
            </a: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Should </a:t>
            </a:r>
            <a:r>
              <a:rPr lang="en-CA" sz="1200" dirty="0">
                <a:latin typeface="Arial" panose="020B0604020202020204" pitchFamily="34" charset="0"/>
                <a:cs typeface="Arial" panose="020B0604020202020204" pitchFamily="34" charset="0"/>
              </a:rPr>
              <a:t>Ontario be successful in negotiating lower prices in the near term, it should be noted that contract holders will </a:t>
            </a:r>
            <a:r>
              <a:rPr lang="en-CA" sz="1200" dirty="0" smtClean="0">
                <a:latin typeface="Arial" panose="020B0604020202020204" pitchFamily="34" charset="0"/>
                <a:cs typeface="Arial" panose="020B0604020202020204" pitchFamily="34" charset="0"/>
              </a:rPr>
              <a:t>be in a strong bargaining position (given their existing fixed-priced contracts), and will </a:t>
            </a:r>
            <a:r>
              <a:rPr lang="en-CA" sz="1200" dirty="0">
                <a:latin typeface="Arial" panose="020B0604020202020204" pitchFamily="34" charset="0"/>
                <a:cs typeface="Arial" panose="020B0604020202020204" pitchFamily="34" charset="0"/>
              </a:rPr>
              <a:t>likely extract additional value from the </a:t>
            </a:r>
            <a:r>
              <a:rPr lang="en-CA" sz="1200" dirty="0" smtClean="0">
                <a:latin typeface="Arial" panose="020B0604020202020204" pitchFamily="34" charset="0"/>
                <a:cs typeface="Arial" panose="020B0604020202020204" pitchFamily="34" charset="0"/>
              </a:rPr>
              <a:t>negotiations. </a:t>
            </a:r>
            <a:endParaRPr lang="en-CA" sz="1200" dirty="0">
              <a:latin typeface="Arial" panose="020B0604020202020204" pitchFamily="34" charset="0"/>
              <a:cs typeface="Arial" panose="020B0604020202020204" pitchFamily="34" charset="0"/>
            </a:endParaRPr>
          </a:p>
          <a:p>
            <a:pPr>
              <a:lnSpc>
                <a:spcPct val="120000"/>
              </a:lnSpc>
              <a:spcBef>
                <a:spcPts val="0"/>
              </a:spcBef>
              <a:spcAft>
                <a:spcPts val="400"/>
              </a:spcAft>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The Province </a:t>
            </a:r>
            <a:r>
              <a:rPr lang="en-CA" sz="1200" dirty="0">
                <a:latin typeface="Arial" panose="020B0604020202020204" pitchFamily="34" charset="0"/>
                <a:cs typeface="Arial" panose="020B0604020202020204" pitchFamily="34" charset="0"/>
              </a:rPr>
              <a:t>i</a:t>
            </a:r>
            <a:r>
              <a:rPr lang="en-CA" sz="1200" dirty="0" smtClean="0">
                <a:latin typeface="Arial" panose="020B0604020202020204" pitchFamily="34" charset="0"/>
                <a:cs typeface="Arial" panose="020B0604020202020204" pitchFamily="34" charset="0"/>
              </a:rPr>
              <a:t>s </a:t>
            </a:r>
            <a:r>
              <a:rPr lang="en-CA" sz="1200" dirty="0">
                <a:latin typeface="Arial" panose="020B0604020202020204" pitchFamily="34" charset="0"/>
                <a:cs typeface="Arial" panose="020B0604020202020204" pitchFamily="34" charset="0"/>
              </a:rPr>
              <a:t>not a </a:t>
            </a:r>
            <a:r>
              <a:rPr lang="en-CA" sz="1200" dirty="0" smtClean="0">
                <a:latin typeface="Arial" panose="020B0604020202020204" pitchFamily="34" charset="0"/>
                <a:cs typeface="Arial" panose="020B0604020202020204" pitchFamily="34" charset="0"/>
              </a:rPr>
              <a:t>party to the contracts and has never been involved in the negotiation of the contracts themselves. IESO </a:t>
            </a:r>
            <a:r>
              <a:rPr lang="en-CA" sz="1200" dirty="0">
                <a:latin typeface="Arial" panose="020B0604020202020204" pitchFamily="34" charset="0"/>
                <a:cs typeface="Arial" panose="020B0604020202020204" pitchFamily="34" charset="0"/>
              </a:rPr>
              <a:t>would be required to renegotiate the contracts, which would likely involve a direction or directive to </a:t>
            </a:r>
            <a:r>
              <a:rPr lang="en-CA" sz="1200" dirty="0" smtClean="0">
                <a:latin typeface="Arial" panose="020B0604020202020204" pitchFamily="34" charset="0"/>
                <a:cs typeface="Arial" panose="020B0604020202020204" pitchFamily="34" charset="0"/>
              </a:rPr>
              <a:t>IESO</a:t>
            </a:r>
            <a:r>
              <a:rPr lang="en-CA" sz="1200" dirty="0">
                <a:latin typeface="Arial" panose="020B0604020202020204" pitchFamily="34" charset="0"/>
                <a:cs typeface="Arial" panose="020B0604020202020204" pitchFamily="34" charset="0"/>
              </a:rPr>
              <a:t>.  </a:t>
            </a:r>
          </a:p>
          <a:p>
            <a:pPr marL="0" indent="0">
              <a:lnSpc>
                <a:spcPct val="120000"/>
              </a:lnSpc>
              <a:spcBef>
                <a:spcPts val="0"/>
              </a:spcBef>
              <a:spcAft>
                <a:spcPts val="400"/>
              </a:spcAft>
              <a:buNone/>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Further </a:t>
            </a:r>
            <a:r>
              <a:rPr lang="en-CA" sz="1200" dirty="0">
                <a:latin typeface="Arial" panose="020B0604020202020204" pitchFamily="34" charset="0"/>
                <a:cs typeface="Arial" panose="020B0604020202020204" pitchFamily="34" charset="0"/>
              </a:rPr>
              <a:t>analysis is required as to how ENERGY </a:t>
            </a:r>
            <a:r>
              <a:rPr lang="en-CA" sz="1200" dirty="0" smtClean="0">
                <a:latin typeface="Arial" panose="020B0604020202020204" pitchFamily="34" charset="0"/>
                <a:cs typeface="Arial" panose="020B0604020202020204" pitchFamily="34" charset="0"/>
              </a:rPr>
              <a:t>could </a:t>
            </a:r>
            <a:r>
              <a:rPr lang="en-CA" sz="1200" dirty="0">
                <a:latin typeface="Arial" panose="020B0604020202020204" pitchFamily="34" charset="0"/>
                <a:cs typeface="Arial" panose="020B0604020202020204" pitchFamily="34" charset="0"/>
              </a:rPr>
              <a:t>express its policy intent to have </a:t>
            </a:r>
            <a:r>
              <a:rPr lang="en-CA" sz="1200" dirty="0" smtClean="0">
                <a:latin typeface="Arial" panose="020B0604020202020204" pitchFamily="34" charset="0"/>
                <a:cs typeface="Arial" panose="020B0604020202020204" pitchFamily="34" charset="0"/>
              </a:rPr>
              <a:t> </a:t>
            </a:r>
            <a:r>
              <a:rPr lang="en-CA" sz="1200" dirty="0">
                <a:latin typeface="Arial" panose="020B0604020202020204" pitchFamily="34" charset="0"/>
                <a:cs typeface="Arial" panose="020B0604020202020204" pitchFamily="34" charset="0"/>
              </a:rPr>
              <a:t>IESO renegotiate the contracts for a reduced rate at a longer term, however it is unlikely </a:t>
            </a:r>
            <a:r>
              <a:rPr lang="en-CA" sz="1200" dirty="0" smtClean="0">
                <a:latin typeface="Arial" panose="020B0604020202020204" pitchFamily="34" charset="0"/>
                <a:cs typeface="Arial" panose="020B0604020202020204" pitchFamily="34" charset="0"/>
              </a:rPr>
              <a:t>that </a:t>
            </a:r>
            <a:r>
              <a:rPr lang="en-CA" sz="1200" dirty="0">
                <a:latin typeface="Arial" panose="020B0604020202020204" pitchFamily="34" charset="0"/>
                <a:cs typeface="Arial" panose="020B0604020202020204" pitchFamily="34" charset="0"/>
              </a:rPr>
              <a:t>IESO could guarantee the outcome.</a:t>
            </a:r>
          </a:p>
          <a:p>
            <a:pPr>
              <a:lnSpc>
                <a:spcPct val="120000"/>
              </a:lnSpc>
              <a:spcBef>
                <a:spcPts val="0"/>
              </a:spcBef>
              <a:spcAft>
                <a:spcPts val="400"/>
              </a:spcAft>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Further </a:t>
            </a:r>
            <a:r>
              <a:rPr lang="en-CA" sz="1200" dirty="0">
                <a:latin typeface="Arial" panose="020B0604020202020204" pitchFamily="34" charset="0"/>
                <a:cs typeface="Arial" panose="020B0604020202020204" pitchFamily="34" charset="0"/>
              </a:rPr>
              <a:t>analysis is </a:t>
            </a:r>
            <a:r>
              <a:rPr lang="en-CA" sz="1200" dirty="0" smtClean="0">
                <a:latin typeface="Arial" panose="020B0604020202020204" pitchFamily="34" charset="0"/>
                <a:cs typeface="Arial" panose="020B0604020202020204" pitchFamily="34" charset="0"/>
              </a:rPr>
              <a:t>also required to ascertain whether </a:t>
            </a:r>
            <a:r>
              <a:rPr lang="en-CA" sz="1200" dirty="0">
                <a:latin typeface="Arial" panose="020B0604020202020204" pitchFamily="34" charset="0"/>
                <a:cs typeface="Arial" panose="020B0604020202020204" pitchFamily="34" charset="0"/>
              </a:rPr>
              <a:t>there is scope within the existing contracts </a:t>
            </a:r>
            <a:r>
              <a:rPr lang="en-CA" sz="1200" dirty="0" smtClean="0">
                <a:latin typeface="Arial" panose="020B0604020202020204" pitchFamily="34" charset="0"/>
                <a:cs typeface="Arial" panose="020B0604020202020204" pitchFamily="34" charset="0"/>
              </a:rPr>
              <a:t>for </a:t>
            </a:r>
            <a:r>
              <a:rPr lang="en-CA" sz="1200" dirty="0">
                <a:latin typeface="Arial" panose="020B0604020202020204" pitchFamily="34" charset="0"/>
                <a:cs typeface="Arial" panose="020B0604020202020204" pitchFamily="34" charset="0"/>
              </a:rPr>
              <a:t>IESO to renegotiate their terms in this manner. </a:t>
            </a:r>
          </a:p>
          <a:p>
            <a:pPr>
              <a:lnSpc>
                <a:spcPct val="120000"/>
              </a:lnSpc>
              <a:spcBef>
                <a:spcPts val="0"/>
              </a:spcBef>
              <a:spcAft>
                <a:spcPts val="400"/>
              </a:spcAft>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Extending contract terms may require investments in component replacement and additional operation and maintenance costs that developers would seek to recover under any renegotiated contract.</a:t>
            </a:r>
            <a:r>
              <a:rPr lang="en-CA" sz="1200" dirty="0">
                <a:latin typeface="Arial" panose="020B0604020202020204" pitchFamily="34" charset="0"/>
                <a:cs typeface="Arial" panose="020B0604020202020204" pitchFamily="34" charset="0"/>
              </a:rPr>
              <a:t> Such assumptions are not reflected in Ministry cost estimates and their inclusion would further reduce potential cost savings</a:t>
            </a:r>
            <a:r>
              <a:rPr lang="en-CA" sz="1200" dirty="0" smtClean="0">
                <a:latin typeface="Arial" panose="020B0604020202020204" pitchFamily="34" charset="0"/>
                <a:cs typeface="Arial" panose="020B0604020202020204" pitchFamily="34" charset="0"/>
              </a:rPr>
              <a:t>.</a:t>
            </a:r>
          </a:p>
          <a:p>
            <a:pPr marL="0" indent="0">
              <a:lnSpc>
                <a:spcPct val="120000"/>
              </a:lnSpc>
              <a:spcBef>
                <a:spcPts val="0"/>
              </a:spcBef>
              <a:spcAft>
                <a:spcPts val="400"/>
              </a:spcAft>
              <a:buNone/>
            </a:pPr>
            <a:endParaRPr lang="en-CA" sz="8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a:latin typeface="Arial" panose="020B0604020202020204" pitchFamily="34" charset="0"/>
                <a:cs typeface="Arial" panose="020B0604020202020204" pitchFamily="34" charset="0"/>
              </a:rPr>
              <a:t>Extending contract terms would reduce planned flexibility and increase the risk of overpayment as this existing capacity would now be contracted into the 2040s and not the 2030s.</a:t>
            </a:r>
          </a:p>
          <a:p>
            <a:pPr>
              <a:lnSpc>
                <a:spcPct val="120000"/>
              </a:lnSpc>
              <a:spcBef>
                <a:spcPts val="0"/>
              </a:spcBef>
              <a:spcAft>
                <a:spcPts val="400"/>
              </a:spcAft>
            </a:pPr>
            <a:endParaRPr lang="en-CA"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053445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81000"/>
            <a:ext cx="8640960" cy="599728"/>
          </a:xfrm>
        </p:spPr>
        <p:txBody>
          <a:bodyPr>
            <a:normAutofit/>
          </a:bodyPr>
          <a:lstStyle/>
          <a:p>
            <a:r>
              <a:rPr lang="en-CA" sz="2400" b="0" dirty="0" smtClean="0">
                <a:latin typeface="Arial" pitchFamily="34" charset="0"/>
                <a:cs typeface="Arial" pitchFamily="34" charset="0"/>
              </a:rPr>
              <a:t>Extend </a:t>
            </a:r>
            <a:r>
              <a:rPr lang="en-CA" sz="2400" b="0" dirty="0">
                <a:latin typeface="Arial" pitchFamily="34" charset="0"/>
                <a:cs typeface="Arial" pitchFamily="34" charset="0"/>
              </a:rPr>
              <a:t>Length of Existing Wind / Solar </a:t>
            </a:r>
            <a:r>
              <a:rPr lang="en-CA" sz="2400" b="0" dirty="0" smtClean="0">
                <a:latin typeface="Arial" pitchFamily="34" charset="0"/>
                <a:cs typeface="Arial" pitchFamily="34" charset="0"/>
              </a:rPr>
              <a:t>Contracts (cont’d)</a:t>
            </a:r>
            <a:endParaRPr lang="en-CA" sz="2400" dirty="0"/>
          </a:p>
        </p:txBody>
      </p:sp>
      <p:sp>
        <p:nvSpPr>
          <p:cNvPr id="3" name="Content Placeholder 2"/>
          <p:cNvSpPr>
            <a:spLocks noGrp="1"/>
          </p:cNvSpPr>
          <p:nvPr>
            <p:ph idx="1"/>
          </p:nvPr>
        </p:nvSpPr>
        <p:spPr>
          <a:xfrm>
            <a:off x="395536" y="980728"/>
            <a:ext cx="8748464" cy="3816424"/>
          </a:xfrm>
        </p:spPr>
        <p:txBody>
          <a:bodyPr>
            <a:noAutofit/>
          </a:bodyPr>
          <a:lstStyle/>
          <a:p>
            <a:pPr marL="0" indent="0">
              <a:buNone/>
            </a:pPr>
            <a:r>
              <a:rPr lang="en-CA" sz="1200" b="1" u="sng" dirty="0" smtClean="0">
                <a:latin typeface="Arial" panose="020B0604020202020204" pitchFamily="34" charset="0"/>
                <a:cs typeface="Arial" panose="020B0604020202020204" pitchFamily="34" charset="0"/>
              </a:rPr>
              <a:t>Considerations </a:t>
            </a:r>
          </a:p>
          <a:p>
            <a:r>
              <a:rPr lang="en-CA" sz="1200" dirty="0" smtClean="0">
                <a:latin typeface="Arial" panose="020B0604020202020204" pitchFamily="34" charset="0"/>
                <a:cs typeface="Arial" panose="020B0604020202020204" pitchFamily="34" charset="0"/>
              </a:rPr>
              <a:t>Ontario has over 4,500 MW of wind in commercial operation, with the vast majority being large scale (&gt;500kW) developments. </a:t>
            </a:r>
          </a:p>
          <a:p>
            <a:pPr lvl="1">
              <a:spcBef>
                <a:spcPts val="0"/>
              </a:spcBef>
              <a:spcAft>
                <a:spcPts val="400"/>
              </a:spcAft>
              <a:buFont typeface="Arial" pitchFamily="34" charset="0"/>
              <a:buChar char="−"/>
            </a:pPr>
            <a:r>
              <a:rPr lang="en-CA" sz="1100" dirty="0">
                <a:latin typeface="Arial" pitchFamily="34" charset="0"/>
                <a:cs typeface="Arial" pitchFamily="34" charset="0"/>
              </a:rPr>
              <a:t>This includes over 2,700 MW of large FIT 1 and GEIA wind projects representing 47 contracts (average size ~58 MW</a:t>
            </a:r>
            <a:r>
              <a:rPr lang="en-CA" sz="1100" dirty="0" smtClean="0">
                <a:latin typeface="Arial" pitchFamily="34" charset="0"/>
                <a:cs typeface="Arial" pitchFamily="34" charset="0"/>
              </a:rPr>
              <a:t>) </a:t>
            </a:r>
            <a:r>
              <a:rPr lang="en-CA" sz="1100" dirty="0">
                <a:latin typeface="Arial" panose="020B0604020202020204" pitchFamily="34" charset="0"/>
                <a:cs typeface="Arial" panose="020B0604020202020204" pitchFamily="34" charset="0"/>
              </a:rPr>
              <a:t>and over 1,000 MW of solar projects representing 103 </a:t>
            </a:r>
            <a:r>
              <a:rPr lang="en-CA" sz="1100" dirty="0" smtClean="0">
                <a:latin typeface="Arial" panose="020B0604020202020204" pitchFamily="34" charset="0"/>
                <a:cs typeface="Arial" panose="020B0604020202020204" pitchFamily="34" charset="0"/>
              </a:rPr>
              <a:t>contracts. </a:t>
            </a:r>
          </a:p>
          <a:p>
            <a:r>
              <a:rPr lang="en-CA" sz="1200" dirty="0" smtClean="0">
                <a:latin typeface="Arial" panose="020B0604020202020204" pitchFamily="34" charset="0"/>
                <a:cs typeface="Arial" panose="020B0604020202020204" pitchFamily="34" charset="0"/>
              </a:rPr>
              <a:t>Below are two potential approaches to reducing ratepayer costs in the near term by extending contract terms at reduced prices. An illustrative example of a typical large wind project is used. </a:t>
            </a:r>
            <a:endParaRPr lang="en-CA" sz="1200" b="1" dirty="0" smtClean="0">
              <a:latin typeface="Arial" panose="020B0604020202020204" pitchFamily="34" charset="0"/>
              <a:cs typeface="Arial" panose="020B0604020202020204" pitchFamily="34" charset="0"/>
            </a:endParaRPr>
          </a:p>
          <a:p>
            <a:r>
              <a:rPr lang="en-CA" sz="1200" b="1" dirty="0" smtClean="0">
                <a:latin typeface="Arial" panose="020B0604020202020204" pitchFamily="34" charset="0"/>
                <a:cs typeface="Arial" panose="020B0604020202020204" pitchFamily="34" charset="0"/>
              </a:rPr>
              <a:t>Example: </a:t>
            </a:r>
            <a:r>
              <a:rPr lang="en-CA" sz="1200" dirty="0" smtClean="0">
                <a:latin typeface="Arial" panose="020B0604020202020204" pitchFamily="34" charset="0"/>
                <a:cs typeface="Arial" panose="020B0604020202020204" pitchFamily="34" charset="0"/>
              </a:rPr>
              <a:t>100 MW FIT 1 wind project achieving Commercial Operation in 2014 (i.e., 17 years remaining on initial 20 year contract), assuming a 10 year contract extension negotiated at the LRP I low weighted average wind price of $64.5/</a:t>
            </a:r>
            <a:r>
              <a:rPr lang="en-CA" sz="1200" dirty="0" err="1" smtClean="0">
                <a:latin typeface="Arial" panose="020B0604020202020204" pitchFamily="34" charset="0"/>
                <a:cs typeface="Arial" panose="020B0604020202020204" pitchFamily="34" charset="0"/>
              </a:rPr>
              <a:t>MWh</a:t>
            </a:r>
            <a:r>
              <a:rPr lang="en-CA" sz="1200" dirty="0" smtClean="0">
                <a:latin typeface="Arial" panose="020B0604020202020204" pitchFamily="34" charset="0"/>
                <a:cs typeface="Arial" panose="020B0604020202020204" pitchFamily="34" charset="0"/>
              </a:rPr>
              <a:t> </a:t>
            </a:r>
          </a:p>
          <a:p>
            <a:pPr lvl="1">
              <a:spcBef>
                <a:spcPts val="0"/>
              </a:spcBef>
              <a:spcAft>
                <a:spcPts val="400"/>
              </a:spcAft>
              <a:buFont typeface="Arial" pitchFamily="34" charset="0"/>
              <a:buChar char="−"/>
            </a:pPr>
            <a:r>
              <a:rPr lang="en-CA" sz="1100" dirty="0">
                <a:latin typeface="Arial" pitchFamily="34" charset="0"/>
                <a:cs typeface="Arial" pitchFamily="34" charset="0"/>
              </a:rPr>
              <a:t>(17 years @ $135/MWh + 10 years @ $64.5/MWh</a:t>
            </a:r>
            <a:r>
              <a:rPr lang="en-CA" sz="1100" dirty="0" smtClean="0">
                <a:latin typeface="Arial" pitchFamily="34" charset="0"/>
                <a:cs typeface="Arial" pitchFamily="34" charset="0"/>
              </a:rPr>
              <a:t>) </a:t>
            </a:r>
            <a:endParaRPr lang="en-CA" sz="1100" strike="sngStrike" dirty="0">
              <a:latin typeface="Arial" pitchFamily="34" charset="0"/>
              <a:cs typeface="Arial" pitchFamily="34" charset="0"/>
            </a:endParaRPr>
          </a:p>
          <a:p>
            <a:pPr>
              <a:spcBef>
                <a:spcPts val="0"/>
              </a:spcBef>
              <a:spcAft>
                <a:spcPts val="400"/>
              </a:spcAft>
            </a:pPr>
            <a:r>
              <a:rPr lang="en-CA" sz="1200" b="1" dirty="0" smtClean="0">
                <a:latin typeface="Arial" panose="020B0604020202020204" pitchFamily="34" charset="0"/>
                <a:cs typeface="Arial" panose="020B0604020202020204" pitchFamily="34" charset="0"/>
              </a:rPr>
              <a:t>Potential </a:t>
            </a:r>
            <a:r>
              <a:rPr lang="en-CA" sz="1200" b="1" dirty="0">
                <a:latin typeface="Arial" panose="020B0604020202020204" pitchFamily="34" charset="0"/>
                <a:cs typeface="Arial" panose="020B0604020202020204" pitchFamily="34" charset="0"/>
              </a:rPr>
              <a:t>Approach 1: </a:t>
            </a:r>
            <a:r>
              <a:rPr lang="en-CA" sz="1200" dirty="0">
                <a:latin typeface="Arial" panose="020B0604020202020204" pitchFamily="34" charset="0"/>
                <a:cs typeface="Arial" panose="020B0604020202020204" pitchFamily="34" charset="0"/>
              </a:rPr>
              <a:t>Provide a single new contract price that is the average of the lower extension price and the </a:t>
            </a:r>
            <a:r>
              <a:rPr lang="en-CA" sz="1200" dirty="0" smtClean="0">
                <a:latin typeface="Arial" panose="020B0604020202020204" pitchFamily="34" charset="0"/>
                <a:cs typeface="Arial" panose="020B0604020202020204" pitchFamily="34" charset="0"/>
              </a:rPr>
              <a:t>FIT</a:t>
            </a:r>
            <a:r>
              <a:rPr lang="en-CA" sz="1200" strike="sngStrike"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contract </a:t>
            </a:r>
            <a:r>
              <a:rPr lang="en-CA" sz="1200" dirty="0">
                <a:latin typeface="Arial" panose="020B0604020202020204" pitchFamily="34" charset="0"/>
                <a:cs typeface="Arial" panose="020B0604020202020204" pitchFamily="34" charset="0"/>
              </a:rPr>
              <a:t>price over the new contract term. The new price would be lower over a longer term.</a:t>
            </a:r>
          </a:p>
          <a:p>
            <a:pPr lvl="1">
              <a:spcBef>
                <a:spcPts val="0"/>
              </a:spcBef>
              <a:spcAft>
                <a:spcPts val="400"/>
              </a:spcAft>
              <a:buFont typeface="Arial" pitchFamily="34" charset="0"/>
              <a:buChar char="−"/>
            </a:pPr>
            <a:r>
              <a:rPr lang="en-CA" sz="1100" b="1" dirty="0">
                <a:latin typeface="Arial" pitchFamily="34" charset="0"/>
                <a:cs typeface="Arial" pitchFamily="34" charset="0"/>
              </a:rPr>
              <a:t>Illustrative Example: </a:t>
            </a:r>
            <a:r>
              <a:rPr lang="en-CA" sz="1100" dirty="0">
                <a:latin typeface="Arial" pitchFamily="34" charset="0"/>
                <a:cs typeface="Arial" pitchFamily="34" charset="0"/>
              </a:rPr>
              <a:t>New contract for 27 years at </a:t>
            </a:r>
            <a:r>
              <a:rPr lang="en-CA" sz="1100" dirty="0" smtClean="0">
                <a:latin typeface="Arial" pitchFamily="34" charset="0"/>
                <a:cs typeface="Arial" pitchFamily="34" charset="0"/>
              </a:rPr>
              <a:t>$129/MWh.</a:t>
            </a:r>
          </a:p>
          <a:p>
            <a:pPr lvl="1">
              <a:spcBef>
                <a:spcPts val="0"/>
              </a:spcBef>
              <a:spcAft>
                <a:spcPts val="400"/>
              </a:spcAft>
              <a:buFont typeface="Arial" pitchFamily="34" charset="0"/>
              <a:buChar char="−"/>
            </a:pPr>
            <a:r>
              <a:rPr lang="en-CA" sz="1100" dirty="0">
                <a:latin typeface="Arial" pitchFamily="34" charset="0"/>
                <a:cs typeface="Arial" pitchFamily="34" charset="0"/>
              </a:rPr>
              <a:t>New contract price set to allow 10% rate of return over 27 year contract per FIT pricing approach.</a:t>
            </a:r>
          </a:p>
          <a:p>
            <a:pPr lvl="1">
              <a:spcBef>
                <a:spcPts val="0"/>
              </a:spcBef>
              <a:spcAft>
                <a:spcPts val="400"/>
              </a:spcAft>
              <a:buFont typeface="Arial" pitchFamily="34" charset="0"/>
              <a:buChar char="−"/>
            </a:pPr>
            <a:r>
              <a:rPr lang="en-CA" sz="1100" b="1" dirty="0">
                <a:latin typeface="Arial" pitchFamily="34" charset="0"/>
                <a:cs typeface="Arial" pitchFamily="34" charset="0"/>
              </a:rPr>
              <a:t>Note:</a:t>
            </a:r>
            <a:r>
              <a:rPr lang="en-CA" sz="1100" dirty="0">
                <a:latin typeface="Arial" pitchFamily="34" charset="0"/>
                <a:cs typeface="Arial" pitchFamily="34" charset="0"/>
              </a:rPr>
              <a:t> Examples are illustrative. Actual prices and potential costs will vary depending on individual contract holders.</a:t>
            </a:r>
          </a:p>
          <a:p>
            <a:pPr lvl="1">
              <a:spcBef>
                <a:spcPts val="0"/>
              </a:spcBef>
              <a:spcAft>
                <a:spcPts val="400"/>
              </a:spcAft>
              <a:buFont typeface="Arial" pitchFamily="34" charset="0"/>
              <a:buChar char="−"/>
            </a:pPr>
            <a:endParaRPr lang="en-CA" sz="1100" i="1" dirty="0">
              <a:latin typeface="Arial" panose="020B0604020202020204" pitchFamily="34" charset="0"/>
              <a:cs typeface="Arial" panose="020B0604020202020204" pitchFamily="34" charset="0"/>
            </a:endParaRPr>
          </a:p>
          <a:p>
            <a:endParaRPr lang="en-CA" sz="1100" i="1" dirty="0" smtClean="0">
              <a:latin typeface="Arial" panose="020B0604020202020204" pitchFamily="34" charset="0"/>
              <a:cs typeface="Arial" panose="020B0604020202020204" pitchFamily="34" charset="0"/>
            </a:endParaRPr>
          </a:p>
          <a:p>
            <a:endParaRPr lang="en-CA" sz="1100" i="1" dirty="0" smtClean="0">
              <a:latin typeface="Arial" panose="020B0604020202020204" pitchFamily="34" charset="0"/>
              <a:cs typeface="Arial" panose="020B0604020202020204" pitchFamily="34" charset="0"/>
            </a:endParaRPr>
          </a:p>
          <a:p>
            <a:endParaRPr lang="en-CA" sz="1100" i="1" dirty="0">
              <a:latin typeface="Arial" panose="020B0604020202020204" pitchFamily="34" charset="0"/>
              <a:cs typeface="Arial" panose="020B0604020202020204" pitchFamily="34" charset="0"/>
            </a:endParaRPr>
          </a:p>
          <a:p>
            <a:endParaRPr lang="en-CA" sz="1100" i="1" dirty="0" smtClean="0">
              <a:latin typeface="Arial" panose="020B0604020202020204" pitchFamily="34" charset="0"/>
              <a:cs typeface="Arial" panose="020B0604020202020204" pitchFamily="34" charset="0"/>
            </a:endParaRPr>
          </a:p>
          <a:p>
            <a:endParaRPr lang="en-CA" sz="1100" i="1" dirty="0" smtClean="0">
              <a:latin typeface="Arial" panose="020B0604020202020204" pitchFamily="34" charset="0"/>
              <a:cs typeface="Arial" panose="020B0604020202020204" pitchFamily="34" charset="0"/>
            </a:endParaRPr>
          </a:p>
          <a:p>
            <a:endParaRPr lang="en-CA" sz="1100" i="1" dirty="0">
              <a:latin typeface="Arial" panose="020B0604020202020204" pitchFamily="34" charset="0"/>
              <a:cs typeface="Arial" panose="020B0604020202020204" pitchFamily="34" charset="0"/>
            </a:endParaRPr>
          </a:p>
          <a:p>
            <a:pPr marL="0" indent="0">
              <a:buNone/>
            </a:pPr>
            <a:endParaRPr lang="en-CA" sz="1100"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143386272"/>
              </p:ext>
            </p:extLst>
          </p:nvPr>
        </p:nvGraphicFramePr>
        <p:xfrm>
          <a:off x="467544" y="4280251"/>
          <a:ext cx="8280920" cy="1813045"/>
        </p:xfrm>
        <a:graphic>
          <a:graphicData uri="http://schemas.openxmlformats.org/drawingml/2006/table">
            <a:tbl>
              <a:tblPr firstRow="1" bandRow="1">
                <a:tableStyleId>{5C22544A-7EE6-4342-B048-85BDC9FD1C3A}</a:tableStyleId>
              </a:tblPr>
              <a:tblGrid>
                <a:gridCol w="3456384"/>
                <a:gridCol w="1728192"/>
                <a:gridCol w="3096344"/>
              </a:tblGrid>
              <a:tr h="387982">
                <a:tc>
                  <a:txBody>
                    <a:bodyPr/>
                    <a:lstStyle/>
                    <a:p>
                      <a:r>
                        <a:rPr lang="en-CA" sz="1050" dirty="0" smtClean="0">
                          <a:solidFill>
                            <a:schemeClr val="tx1"/>
                          </a:solidFill>
                          <a:latin typeface="Arial" panose="020B0604020202020204" pitchFamily="34" charset="0"/>
                          <a:cs typeface="Arial" panose="020B0604020202020204" pitchFamily="34" charset="0"/>
                        </a:rPr>
                        <a:t>100 MW Wind Project </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050" dirty="0" smtClean="0">
                          <a:solidFill>
                            <a:schemeClr val="tx1"/>
                          </a:solidFill>
                          <a:latin typeface="Arial" panose="020B0604020202020204" pitchFamily="34" charset="0"/>
                          <a:cs typeface="Arial" panose="020B0604020202020204" pitchFamily="34" charset="0"/>
                        </a:rPr>
                        <a:t>Status Quo</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050" dirty="0" smtClean="0">
                          <a:solidFill>
                            <a:schemeClr val="tx1"/>
                          </a:solidFill>
                          <a:latin typeface="Arial" panose="020B0604020202020204" pitchFamily="34" charset="0"/>
                          <a:cs typeface="Arial" panose="020B0604020202020204" pitchFamily="34" charset="0"/>
                        </a:rPr>
                        <a:t>27 Year</a:t>
                      </a:r>
                      <a:r>
                        <a:rPr lang="en-CA" sz="1050" baseline="0" dirty="0" smtClean="0">
                          <a:solidFill>
                            <a:schemeClr val="tx1"/>
                          </a:solidFill>
                          <a:latin typeface="Arial" panose="020B0604020202020204" pitchFamily="34" charset="0"/>
                          <a:cs typeface="Arial" panose="020B0604020202020204" pitchFamily="34" charset="0"/>
                        </a:rPr>
                        <a:t> Contract (remaining term extended for 10 additional years)</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7100">
                <a:tc>
                  <a:txBody>
                    <a:bodyPr/>
                    <a:lstStyle/>
                    <a:p>
                      <a:r>
                        <a:rPr lang="en-CA" sz="1050" dirty="0" smtClean="0">
                          <a:solidFill>
                            <a:schemeClr val="tx1"/>
                          </a:solidFill>
                          <a:latin typeface="Arial" panose="020B0604020202020204" pitchFamily="34" charset="0"/>
                          <a:cs typeface="Arial" panose="020B0604020202020204" pitchFamily="34" charset="0"/>
                        </a:rPr>
                        <a:t>Contract </a:t>
                      </a:r>
                      <a:r>
                        <a:rPr lang="en-CA" sz="1050" baseline="0" dirty="0" smtClean="0">
                          <a:solidFill>
                            <a:schemeClr val="tx1"/>
                          </a:solidFill>
                          <a:latin typeface="Arial" panose="020B0604020202020204" pitchFamily="34" charset="0"/>
                          <a:cs typeface="Arial" panose="020B0604020202020204" pitchFamily="34" charset="0"/>
                        </a:rPr>
                        <a:t>Cost (NPV 2017)</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$550 Million</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$582 Million</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71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dirty="0" smtClean="0">
                          <a:solidFill>
                            <a:schemeClr val="tx1"/>
                          </a:solidFill>
                          <a:latin typeface="Arial" panose="020B0604020202020204" pitchFamily="34" charset="0"/>
                          <a:cs typeface="Arial" panose="020B0604020202020204" pitchFamily="34" charset="0"/>
                        </a:rPr>
                        <a:t>Average Monthly Ratepayer Impact Over First 5 Years</a:t>
                      </a:r>
                      <a:endParaRPr lang="en-CA" sz="1050" strike="sngStrike"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050" dirty="0" smtClean="0">
                          <a:solidFill>
                            <a:schemeClr val="tx1"/>
                          </a:solidFill>
                          <a:latin typeface="Arial" panose="020B0604020202020204" pitchFamily="34" charset="0"/>
                          <a:cs typeface="Arial" panose="020B0604020202020204" pitchFamily="34" charset="0"/>
                        </a:rPr>
                        <a:t>$0.03 savings</a:t>
                      </a:r>
                      <a:endParaRPr lang="en-CA" sz="105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CA" sz="1100" dirty="0"/>
                    </a:p>
                  </a:txBody>
                  <a:tcPr/>
                </a:tc>
              </a:tr>
              <a:tr h="3879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strike="noStrike" dirty="0" smtClean="0">
                          <a:solidFill>
                            <a:schemeClr val="tx1"/>
                          </a:solidFill>
                          <a:latin typeface="Arial" panose="020B0604020202020204" pitchFamily="34" charset="0"/>
                          <a:cs typeface="Arial" panose="020B0604020202020204" pitchFamily="34" charset="0"/>
                        </a:rPr>
                        <a:t>Average Monthly Ratepayer</a:t>
                      </a:r>
                      <a:r>
                        <a:rPr lang="en-CA" sz="1050" strike="noStrike" baseline="0" dirty="0" smtClean="0">
                          <a:solidFill>
                            <a:schemeClr val="tx1"/>
                          </a:solidFill>
                          <a:latin typeface="Arial" panose="020B0604020202020204" pitchFamily="34" charset="0"/>
                          <a:cs typeface="Arial" panose="020B0604020202020204" pitchFamily="34" charset="0"/>
                        </a:rPr>
                        <a:t> Impact Over Remaining 22 Years</a:t>
                      </a:r>
                      <a:endParaRPr lang="en-CA" sz="1050" strike="noStrike"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050" dirty="0" smtClean="0">
                          <a:solidFill>
                            <a:schemeClr val="tx1"/>
                          </a:solidFill>
                          <a:latin typeface="Arial" panose="020B0604020202020204" pitchFamily="34" charset="0"/>
                          <a:cs typeface="Arial" panose="020B0604020202020204" pitchFamily="34" charset="0"/>
                        </a:rPr>
                        <a:t>$0.02 increase</a:t>
                      </a:r>
                      <a:endParaRPr lang="en-CA" sz="105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r>
              <a:tr h="3879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strike="noStrike" dirty="0" smtClean="0">
                          <a:solidFill>
                            <a:schemeClr val="tx1"/>
                          </a:solidFill>
                          <a:latin typeface="Arial" panose="020B0604020202020204" pitchFamily="34" charset="0"/>
                          <a:cs typeface="Arial" panose="020B0604020202020204" pitchFamily="34" charset="0"/>
                        </a:rPr>
                        <a:t>Average Monthly Ratepayer Impact</a:t>
                      </a:r>
                      <a:r>
                        <a:rPr lang="en-CA" sz="1050" strike="noStrike" baseline="0" dirty="0" smtClean="0">
                          <a:solidFill>
                            <a:schemeClr val="tx1"/>
                          </a:solidFill>
                          <a:latin typeface="Arial" panose="020B0604020202020204" pitchFamily="34" charset="0"/>
                          <a:cs typeface="Arial" panose="020B0604020202020204" pitchFamily="34" charset="0"/>
                        </a:rPr>
                        <a:t> Over Entire 27 Year Contract</a:t>
                      </a:r>
                      <a:endParaRPr lang="en-CA" sz="1050" strike="noStrike"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050" dirty="0" smtClean="0">
                          <a:solidFill>
                            <a:schemeClr val="tx1"/>
                          </a:solidFill>
                          <a:latin typeface="Arial" panose="020B0604020202020204" pitchFamily="34" charset="0"/>
                          <a:cs typeface="Arial" panose="020B0604020202020204" pitchFamily="34" charset="0"/>
                        </a:rPr>
                        <a:t>$0.01 increase</a:t>
                      </a:r>
                      <a:endParaRPr lang="en-CA" sz="105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r>
            </a:tbl>
          </a:graphicData>
        </a:graphic>
      </p:graphicFrame>
    </p:spTree>
    <p:extLst>
      <p:ext uri="{BB962C8B-B14F-4D97-AF65-F5344CB8AC3E}">
        <p14:creationId xmlns:p14="http://schemas.microsoft.com/office/powerpoint/2010/main" val="272481571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81000"/>
            <a:ext cx="8413672" cy="671736"/>
          </a:xfrm>
        </p:spPr>
        <p:txBody>
          <a:bodyPr>
            <a:normAutofit/>
          </a:bodyPr>
          <a:lstStyle/>
          <a:p>
            <a:r>
              <a:rPr lang="en-CA" sz="2400" b="0" dirty="0" smtClean="0">
                <a:latin typeface="Arial" pitchFamily="34" charset="0"/>
                <a:cs typeface="Arial" pitchFamily="34" charset="0"/>
              </a:rPr>
              <a:t>Extend </a:t>
            </a:r>
            <a:r>
              <a:rPr lang="en-CA" sz="2400" b="0" dirty="0">
                <a:latin typeface="Arial" pitchFamily="34" charset="0"/>
                <a:cs typeface="Arial" pitchFamily="34" charset="0"/>
              </a:rPr>
              <a:t>Length of Existing Wind / Solar Contracts (cont’d)</a:t>
            </a:r>
            <a:endParaRPr lang="en-CA" sz="2400" dirty="0"/>
          </a:p>
        </p:txBody>
      </p:sp>
      <p:sp>
        <p:nvSpPr>
          <p:cNvPr id="3" name="Content Placeholder 2"/>
          <p:cNvSpPr>
            <a:spLocks noGrp="1"/>
          </p:cNvSpPr>
          <p:nvPr>
            <p:ph idx="1"/>
          </p:nvPr>
        </p:nvSpPr>
        <p:spPr>
          <a:xfrm>
            <a:off x="540472" y="1140296"/>
            <a:ext cx="8280000" cy="2288704"/>
          </a:xfrm>
        </p:spPr>
        <p:txBody>
          <a:bodyPr>
            <a:noAutofit/>
          </a:bodyPr>
          <a:lstStyle/>
          <a:p>
            <a:pPr marL="0" indent="0">
              <a:buNone/>
            </a:pPr>
            <a:r>
              <a:rPr lang="en-CA" sz="1200" b="1" u="sng" dirty="0" smtClean="0">
                <a:latin typeface="Arial" panose="020B0604020202020204" pitchFamily="34" charset="0"/>
                <a:cs typeface="Arial" panose="020B0604020202020204" pitchFamily="34" charset="0"/>
              </a:rPr>
              <a:t>Considerations</a:t>
            </a:r>
            <a:endParaRPr lang="en-CA" sz="1200" b="1" u="sng" dirty="0">
              <a:latin typeface="Arial" panose="020B0604020202020204" pitchFamily="34" charset="0"/>
              <a:cs typeface="Arial" panose="020B0604020202020204" pitchFamily="34" charset="0"/>
            </a:endParaRPr>
          </a:p>
          <a:p>
            <a:pPr marL="0" indent="0">
              <a:buNone/>
            </a:pPr>
            <a:endParaRPr lang="en-CA" sz="1200" b="1" dirty="0">
              <a:latin typeface="Arial" panose="020B0604020202020204" pitchFamily="34" charset="0"/>
              <a:cs typeface="Arial" panose="020B0604020202020204" pitchFamily="34" charset="0"/>
            </a:endParaRPr>
          </a:p>
          <a:p>
            <a:r>
              <a:rPr lang="en-CA" sz="1200" b="1" dirty="0" smtClean="0">
                <a:latin typeface="Arial" panose="020B0604020202020204" pitchFamily="34" charset="0"/>
                <a:cs typeface="Arial" panose="020B0604020202020204" pitchFamily="34" charset="0"/>
              </a:rPr>
              <a:t>Potential Approach 2: </a:t>
            </a:r>
            <a:r>
              <a:rPr lang="en-CA" sz="1200" dirty="0" smtClean="0">
                <a:latin typeface="Arial" panose="020B0604020202020204" pitchFamily="34" charset="0"/>
                <a:cs typeface="Arial" panose="020B0604020202020204" pitchFamily="34" charset="0"/>
              </a:rPr>
              <a:t>Offer facilities a revised contract that extends terms and is structured to offer lower pricing in the initial contract years and higher pricing in the later years of the contract. </a:t>
            </a:r>
          </a:p>
          <a:p>
            <a:pPr lvl="1">
              <a:spcBef>
                <a:spcPts val="0"/>
              </a:spcBef>
              <a:buFont typeface="Arial" pitchFamily="34" charset="0"/>
              <a:buChar char="−"/>
            </a:pPr>
            <a:r>
              <a:rPr lang="en-CA" sz="1200" b="1" dirty="0" smtClean="0">
                <a:latin typeface="Arial" pitchFamily="34" charset="0"/>
                <a:cs typeface="Arial" pitchFamily="34" charset="0"/>
              </a:rPr>
              <a:t>Illustrative Example:  </a:t>
            </a:r>
            <a:r>
              <a:rPr lang="en-CA" sz="1200" dirty="0" smtClean="0">
                <a:latin typeface="Arial" pitchFamily="34" charset="0"/>
                <a:cs typeface="Arial" pitchFamily="34" charset="0"/>
              </a:rPr>
              <a:t>New </a:t>
            </a:r>
            <a:r>
              <a:rPr lang="en-CA" sz="1200" dirty="0">
                <a:latin typeface="Arial" pitchFamily="34" charset="0"/>
                <a:cs typeface="Arial" pitchFamily="34" charset="0"/>
              </a:rPr>
              <a:t>contract </a:t>
            </a:r>
            <a:r>
              <a:rPr lang="en-CA" sz="1200" dirty="0" smtClean="0">
                <a:latin typeface="Arial" pitchFamily="34" charset="0"/>
                <a:cs typeface="Arial" pitchFamily="34" charset="0"/>
              </a:rPr>
              <a:t>for 27 years at $85.9/</a:t>
            </a:r>
            <a:r>
              <a:rPr lang="en-CA" sz="1200" dirty="0" err="1" smtClean="0">
                <a:latin typeface="Arial" pitchFamily="34" charset="0"/>
                <a:cs typeface="Arial" pitchFamily="34" charset="0"/>
              </a:rPr>
              <a:t>MWh</a:t>
            </a:r>
            <a:r>
              <a:rPr lang="en-CA" sz="1200" dirty="0" smtClean="0">
                <a:latin typeface="Arial" pitchFamily="34" charset="0"/>
                <a:cs typeface="Arial" pitchFamily="34" charset="0"/>
              </a:rPr>
              <a:t> </a:t>
            </a:r>
            <a:r>
              <a:rPr lang="en-CA" sz="1200" dirty="0">
                <a:latin typeface="Arial" pitchFamily="34" charset="0"/>
                <a:cs typeface="Arial" pitchFamily="34" charset="0"/>
              </a:rPr>
              <a:t>over the first 5 years and </a:t>
            </a:r>
            <a:r>
              <a:rPr lang="en-CA" sz="1200" dirty="0" smtClean="0">
                <a:latin typeface="Arial" pitchFamily="34" charset="0"/>
                <a:cs typeface="Arial" pitchFamily="34" charset="0"/>
              </a:rPr>
              <a:t>$169/</a:t>
            </a:r>
            <a:r>
              <a:rPr lang="en-CA" sz="1200" dirty="0" err="1" smtClean="0">
                <a:latin typeface="Arial" pitchFamily="34" charset="0"/>
                <a:cs typeface="Arial" pitchFamily="34" charset="0"/>
              </a:rPr>
              <a:t>MWh</a:t>
            </a:r>
            <a:r>
              <a:rPr lang="en-CA" sz="1200" dirty="0" smtClean="0">
                <a:latin typeface="Arial" pitchFamily="34" charset="0"/>
                <a:cs typeface="Arial" pitchFamily="34" charset="0"/>
              </a:rPr>
              <a:t> </a:t>
            </a:r>
            <a:r>
              <a:rPr lang="en-CA" sz="1200" dirty="0">
                <a:latin typeface="Arial" pitchFamily="34" charset="0"/>
                <a:cs typeface="Arial" pitchFamily="34" charset="0"/>
              </a:rPr>
              <a:t>over the remaining 22 years.</a:t>
            </a:r>
          </a:p>
          <a:p>
            <a:pPr lvl="2">
              <a:spcBef>
                <a:spcPts val="0"/>
              </a:spcBef>
              <a:buFont typeface="Courier New" panose="02070309020205020404" pitchFamily="49" charset="0"/>
              <a:buChar char="o"/>
            </a:pPr>
            <a:r>
              <a:rPr lang="en-CA" sz="1100" dirty="0">
                <a:latin typeface="Arial" pitchFamily="34" charset="0"/>
                <a:cs typeface="Arial" pitchFamily="34" charset="0"/>
              </a:rPr>
              <a:t>Price over first 5 years is LRP I weighted average wind price.</a:t>
            </a:r>
          </a:p>
          <a:p>
            <a:pPr lvl="2">
              <a:spcBef>
                <a:spcPts val="0"/>
              </a:spcBef>
              <a:buFont typeface="Courier New" panose="02070309020205020404" pitchFamily="49" charset="0"/>
              <a:buChar char="o"/>
            </a:pPr>
            <a:r>
              <a:rPr lang="en-CA" sz="1100" dirty="0">
                <a:latin typeface="Arial" pitchFamily="34" charset="0"/>
                <a:cs typeface="Arial" pitchFamily="34" charset="0"/>
              </a:rPr>
              <a:t>Price over remaining 22 years is set to allow 10% rate of return over entire 27 year contract per FIT pricing </a:t>
            </a:r>
            <a:r>
              <a:rPr lang="en-CA" sz="1100" dirty="0" smtClean="0">
                <a:latin typeface="Arial" pitchFamily="34" charset="0"/>
                <a:cs typeface="Arial" pitchFamily="34" charset="0"/>
              </a:rPr>
              <a:t>approach.</a:t>
            </a:r>
          </a:p>
          <a:p>
            <a:pPr lvl="2">
              <a:spcBef>
                <a:spcPts val="0"/>
              </a:spcBef>
              <a:buFont typeface="Courier New" panose="02070309020205020404" pitchFamily="49" charset="0"/>
              <a:buChar char="o"/>
            </a:pPr>
            <a:r>
              <a:rPr lang="en-CA" sz="1100" b="1" dirty="0" smtClean="0">
                <a:latin typeface="Arial" pitchFamily="34" charset="0"/>
                <a:cs typeface="Arial" pitchFamily="34" charset="0"/>
              </a:rPr>
              <a:t>Note</a:t>
            </a:r>
            <a:r>
              <a:rPr lang="en-CA" sz="1100" b="1" dirty="0">
                <a:latin typeface="Arial" pitchFamily="34" charset="0"/>
                <a:cs typeface="Arial" pitchFamily="34" charset="0"/>
              </a:rPr>
              <a:t>: </a:t>
            </a:r>
            <a:r>
              <a:rPr lang="en-CA" sz="1100" dirty="0">
                <a:latin typeface="Arial" pitchFamily="34" charset="0"/>
                <a:cs typeface="Arial" pitchFamily="34" charset="0"/>
              </a:rPr>
              <a:t>Examples are illustrative. Actual prices and potential costs will vary depending on individual contract holders.</a:t>
            </a:r>
          </a:p>
          <a:p>
            <a:pPr marL="0" indent="0">
              <a:buNone/>
            </a:pPr>
            <a:endParaRPr lang="en-CA"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840897734"/>
              </p:ext>
            </p:extLst>
          </p:nvPr>
        </p:nvGraphicFramePr>
        <p:xfrm>
          <a:off x="467544" y="3501008"/>
          <a:ext cx="8277671" cy="2086352"/>
        </p:xfrm>
        <a:graphic>
          <a:graphicData uri="http://schemas.openxmlformats.org/drawingml/2006/table">
            <a:tbl>
              <a:tblPr firstRow="1" bandRow="1">
                <a:tableStyleId>{5C22544A-7EE6-4342-B048-85BDC9FD1C3A}</a:tableStyleId>
              </a:tblPr>
              <a:tblGrid>
                <a:gridCol w="2676753"/>
                <a:gridCol w="1789390"/>
                <a:gridCol w="1976148"/>
                <a:gridCol w="1835380"/>
              </a:tblGrid>
              <a:tr h="144016">
                <a:tc rowSpan="2">
                  <a:txBody>
                    <a:bodyPr/>
                    <a:lstStyle/>
                    <a:p>
                      <a:pPr algn="ctr"/>
                      <a:r>
                        <a:rPr lang="en-CA" sz="1100" dirty="0" smtClean="0">
                          <a:solidFill>
                            <a:schemeClr val="tx1"/>
                          </a:solidFill>
                          <a:latin typeface="Arial" panose="020B0604020202020204" pitchFamily="34" charset="0"/>
                          <a:cs typeface="Arial" panose="020B0604020202020204" pitchFamily="34" charset="0"/>
                        </a:rPr>
                        <a:t>100 MW Wind Project </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r>
                        <a:rPr lang="en-CA" sz="1100" dirty="0" smtClean="0">
                          <a:solidFill>
                            <a:schemeClr val="tx1"/>
                          </a:solidFill>
                          <a:latin typeface="Arial" panose="020B0604020202020204" pitchFamily="34" charset="0"/>
                          <a:cs typeface="Arial" panose="020B0604020202020204" pitchFamily="34" charset="0"/>
                        </a:rPr>
                        <a:t>Status Quo</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100" dirty="0" smtClean="0">
                          <a:solidFill>
                            <a:schemeClr val="tx1"/>
                          </a:solidFill>
                          <a:latin typeface="Arial" panose="020B0604020202020204" pitchFamily="34" charset="0"/>
                          <a:cs typeface="Arial" panose="020B0604020202020204" pitchFamily="34" charset="0"/>
                        </a:rPr>
                        <a:t>27 Year Contract</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sz="1100" dirty="0"/>
                    </a:p>
                  </a:txBody>
                  <a:tcPr/>
                </a:tc>
              </a:tr>
              <a:tr h="288032">
                <a:tc vMerge="1">
                  <a:txBody>
                    <a:bodyPr/>
                    <a:lstStyle/>
                    <a:p>
                      <a:endParaRPr lang="en-CA" sz="1100" dirty="0"/>
                    </a:p>
                  </a:txBody>
                  <a:tcPr/>
                </a:tc>
                <a:tc vMerge="1">
                  <a:txBody>
                    <a:bodyPr/>
                    <a:lstStyle/>
                    <a:p>
                      <a:endParaRPr lang="en-CA" sz="1100" dirty="0"/>
                    </a:p>
                  </a:txBody>
                  <a:tcPr/>
                </a:tc>
                <a:tc>
                  <a:txBody>
                    <a:bodyPr/>
                    <a:lstStyle/>
                    <a:p>
                      <a:pPr algn="ctr"/>
                      <a:r>
                        <a:rPr lang="en-CA" sz="1100" b="1" kern="1200" dirty="0" smtClean="0">
                          <a:solidFill>
                            <a:schemeClr val="tx1"/>
                          </a:solidFill>
                          <a:latin typeface="Arial" panose="020B0604020202020204" pitchFamily="34" charset="0"/>
                          <a:ea typeface="+mn-ea"/>
                          <a:cs typeface="Arial" panose="020B0604020202020204" pitchFamily="34" charset="0"/>
                        </a:rPr>
                        <a:t>Initial 5 Years</a:t>
                      </a:r>
                      <a:endParaRPr lang="en-CA" sz="1100" b="1" kern="1200" dirty="0">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b="1" kern="1200" dirty="0" smtClean="0">
                          <a:solidFill>
                            <a:schemeClr val="tx1"/>
                          </a:solidFill>
                          <a:latin typeface="Arial" panose="020B0604020202020204" pitchFamily="34" charset="0"/>
                          <a:ea typeface="+mn-ea"/>
                          <a:cs typeface="Arial" panose="020B0604020202020204" pitchFamily="34" charset="0"/>
                        </a:rPr>
                        <a:t>Last 22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234638">
                <a:tc>
                  <a:txBody>
                    <a:bodyPr/>
                    <a:lstStyle/>
                    <a:p>
                      <a:r>
                        <a:rPr lang="en-CA" sz="1100" dirty="0" smtClean="0">
                          <a:solidFill>
                            <a:schemeClr val="tx1"/>
                          </a:solidFill>
                          <a:latin typeface="Arial" panose="020B0604020202020204" pitchFamily="34" charset="0"/>
                          <a:cs typeface="Arial" panose="020B0604020202020204" pitchFamily="34" charset="0"/>
                        </a:rPr>
                        <a:t>Contract Cost</a:t>
                      </a:r>
                      <a:r>
                        <a:rPr lang="en-CA" sz="1100" baseline="0" dirty="0" smtClean="0">
                          <a:solidFill>
                            <a:schemeClr val="tx1"/>
                          </a:solidFill>
                          <a:latin typeface="Arial" panose="020B0604020202020204" pitchFamily="34" charset="0"/>
                          <a:cs typeface="Arial" panose="020B0604020202020204" pitchFamily="34" charset="0"/>
                        </a:rPr>
                        <a:t> (NPV 2017)</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$550 Million</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100" dirty="0" smtClean="0">
                          <a:solidFill>
                            <a:schemeClr val="tx1"/>
                          </a:solidFill>
                          <a:latin typeface="Arial" panose="020B0604020202020204" pitchFamily="34" charset="0"/>
                          <a:cs typeface="Arial" panose="020B0604020202020204" pitchFamily="34" charset="0"/>
                        </a:rPr>
                        <a:t>$632 Million</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r>
              <a:tr h="391063">
                <a:tc>
                  <a:txBody>
                    <a:bodyPr/>
                    <a:lstStyle/>
                    <a:p>
                      <a:r>
                        <a:rPr lang="en-CA" sz="1100" dirty="0" smtClean="0">
                          <a:solidFill>
                            <a:schemeClr val="tx1"/>
                          </a:solidFill>
                          <a:latin typeface="Arial" panose="020B0604020202020204" pitchFamily="34" charset="0"/>
                          <a:cs typeface="Arial" panose="020B0604020202020204" pitchFamily="34" charset="0"/>
                        </a:rPr>
                        <a:t>Monthly Average Ratepayer Impact Ove</a:t>
                      </a:r>
                      <a:r>
                        <a:rPr lang="en-CA" sz="1100" baseline="0" dirty="0" smtClean="0">
                          <a:solidFill>
                            <a:schemeClr val="tx1"/>
                          </a:solidFill>
                          <a:latin typeface="Arial" panose="020B0604020202020204" pitchFamily="34" charset="0"/>
                          <a:cs typeface="Arial" panose="020B0604020202020204" pitchFamily="34" charset="0"/>
                        </a:rPr>
                        <a:t>r First 5 Years</a:t>
                      </a:r>
                      <a:endParaRPr lang="en-CA" sz="1100" strike="sngStrike"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$0.09 savings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r>
              <a:tr h="391063">
                <a:tc>
                  <a:txBody>
                    <a:bodyPr/>
                    <a:lstStyle/>
                    <a:p>
                      <a:r>
                        <a:rPr lang="en-CA" sz="1100" strike="noStrike" dirty="0" smtClean="0">
                          <a:solidFill>
                            <a:schemeClr val="tx1"/>
                          </a:solidFill>
                          <a:latin typeface="Arial" panose="020B0604020202020204" pitchFamily="34" charset="0"/>
                          <a:cs typeface="Arial" panose="020B0604020202020204" pitchFamily="34" charset="0"/>
                        </a:rPr>
                        <a:t>Monthly Average Ratepayer</a:t>
                      </a:r>
                      <a:r>
                        <a:rPr lang="en-CA" sz="1100" strike="noStrike" baseline="0" dirty="0" smtClean="0">
                          <a:solidFill>
                            <a:schemeClr val="tx1"/>
                          </a:solidFill>
                          <a:latin typeface="Arial" panose="020B0604020202020204" pitchFamily="34" charset="0"/>
                          <a:cs typeface="Arial" panose="020B0604020202020204" pitchFamily="34" charset="0"/>
                        </a:rPr>
                        <a:t> Impact Over Remaining 22 Years</a:t>
                      </a:r>
                      <a:endParaRPr lang="en-CA" sz="1100" strike="noStrike"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CA" sz="1100" dirty="0" smtClean="0">
                          <a:solidFill>
                            <a:schemeClr val="tx1"/>
                          </a:solidFill>
                          <a:latin typeface="Arial" panose="020B0604020202020204" pitchFamily="34" charset="0"/>
                          <a:cs typeface="Arial" panose="020B0604020202020204" pitchFamily="34" charset="0"/>
                        </a:rPr>
                        <a:t>$0.07 increase</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r>
              <a:tr h="391063">
                <a:tc>
                  <a:txBody>
                    <a:bodyPr/>
                    <a:lstStyle/>
                    <a:p>
                      <a:r>
                        <a:rPr lang="en-CA" sz="1100" strike="noStrike" dirty="0" smtClean="0">
                          <a:solidFill>
                            <a:schemeClr val="tx1"/>
                          </a:solidFill>
                          <a:latin typeface="Arial" panose="020B0604020202020204" pitchFamily="34" charset="0"/>
                          <a:cs typeface="Arial" panose="020B0604020202020204" pitchFamily="34" charset="0"/>
                        </a:rPr>
                        <a:t>Monthly Average Ratepayer</a:t>
                      </a:r>
                      <a:r>
                        <a:rPr lang="en-CA" sz="1100" strike="noStrike" baseline="0" dirty="0" smtClean="0">
                          <a:solidFill>
                            <a:schemeClr val="tx1"/>
                          </a:solidFill>
                          <a:latin typeface="Arial" panose="020B0604020202020204" pitchFamily="34" charset="0"/>
                          <a:cs typeface="Arial" panose="020B0604020202020204" pitchFamily="34" charset="0"/>
                        </a:rPr>
                        <a:t> Impact Over Entire 27 Year Contract</a:t>
                      </a:r>
                      <a:endParaRPr lang="en-CA" sz="1100" strike="noStrike"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CA" sz="1100" dirty="0" smtClean="0">
                          <a:solidFill>
                            <a:schemeClr val="tx1"/>
                          </a:solidFill>
                          <a:latin typeface="Arial" panose="020B0604020202020204" pitchFamily="34" charset="0"/>
                          <a:cs typeface="Arial" panose="020B0604020202020204" pitchFamily="34" charset="0"/>
                        </a:rPr>
                        <a:t>$0.04 increase</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r>
            </a:tbl>
          </a:graphicData>
        </a:graphic>
      </p:graphicFrame>
    </p:spTree>
    <p:extLst>
      <p:ext uri="{BB962C8B-B14F-4D97-AF65-F5344CB8AC3E}">
        <p14:creationId xmlns:p14="http://schemas.microsoft.com/office/powerpoint/2010/main" val="137245777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43744"/>
          </a:xfrm>
        </p:spPr>
        <p:txBody>
          <a:bodyPr>
            <a:noAutofit/>
          </a:bodyPr>
          <a:lstStyle/>
          <a:p>
            <a:r>
              <a:rPr lang="en-CA" sz="2400" b="0" dirty="0" smtClean="0">
                <a:latin typeface="Arial" pitchFamily="34" charset="0"/>
                <a:cs typeface="Arial" pitchFamily="34" charset="0"/>
              </a:rPr>
              <a:t>Extend </a:t>
            </a:r>
            <a:r>
              <a:rPr lang="en-CA" sz="2400" b="0" dirty="0">
                <a:latin typeface="Arial" pitchFamily="34" charset="0"/>
                <a:cs typeface="Arial" pitchFamily="34" charset="0"/>
              </a:rPr>
              <a:t>Length of Existing Wind / Solar Contracts (cont’d)</a:t>
            </a:r>
            <a:endParaRPr lang="en-CA" sz="2400" dirty="0"/>
          </a:p>
        </p:txBody>
      </p:sp>
      <p:sp>
        <p:nvSpPr>
          <p:cNvPr id="3" name="Content Placeholder 2"/>
          <p:cNvSpPr>
            <a:spLocks noGrp="1"/>
          </p:cNvSpPr>
          <p:nvPr>
            <p:ph idx="1"/>
          </p:nvPr>
        </p:nvSpPr>
        <p:spPr>
          <a:xfrm>
            <a:off x="540472" y="1196752"/>
            <a:ext cx="8280000" cy="5169024"/>
          </a:xfrm>
        </p:spPr>
        <p:txBody>
          <a:bodyPr>
            <a:normAutofit/>
          </a:bodyPr>
          <a:lstStyle/>
          <a:p>
            <a:r>
              <a:rPr lang="en-CA" sz="1200" dirty="0" smtClean="0">
                <a:latin typeface="Arial" panose="020B0604020202020204" pitchFamily="34" charset="0"/>
                <a:cs typeface="Arial" panose="020B0604020202020204" pitchFamily="34" charset="0"/>
              </a:rPr>
              <a:t>Below are illustrative estimates of potential savings if all contracts for large FIT and GEIA wind and solar projects in commercial operation are renegotiated according to the approaches illustrated above. </a:t>
            </a:r>
          </a:p>
          <a:p>
            <a:r>
              <a:rPr lang="en-CA" sz="1200" dirty="0" smtClean="0">
                <a:latin typeface="Arial" panose="020B0604020202020204" pitchFamily="34" charset="0"/>
                <a:cs typeface="Arial" panose="020B0604020202020204" pitchFamily="34" charset="0"/>
              </a:rPr>
              <a:t>Estimates </a:t>
            </a:r>
            <a:r>
              <a:rPr lang="en-CA" sz="1200" dirty="0">
                <a:latin typeface="Arial" panose="020B0604020202020204" pitchFamily="34" charset="0"/>
                <a:cs typeface="Arial" panose="020B0604020202020204" pitchFamily="34" charset="0"/>
              </a:rPr>
              <a:t>are for large (10 MW or greater) FIT 1 and GEIA wind and solar projects in commercial </a:t>
            </a:r>
            <a:r>
              <a:rPr lang="en-CA" sz="1200" dirty="0" smtClean="0">
                <a:latin typeface="Arial" panose="020B0604020202020204" pitchFamily="34" charset="0"/>
                <a:cs typeface="Arial" panose="020B0604020202020204" pitchFamily="34" charset="0"/>
              </a:rPr>
              <a:t>operation, totalling about 2,700 MW of wind and about 900 MW of solar capacity. </a:t>
            </a:r>
            <a:r>
              <a:rPr lang="en-CA" sz="1200" dirty="0">
                <a:latin typeface="Arial" panose="020B0604020202020204" pitchFamily="34" charset="0"/>
                <a:cs typeface="Arial" panose="020B0604020202020204" pitchFamily="34" charset="0"/>
              </a:rPr>
              <a:t>A 10 year contract extension is assumed at a price of:</a:t>
            </a:r>
          </a:p>
          <a:p>
            <a:pPr lvl="1">
              <a:spcBef>
                <a:spcPts val="0"/>
              </a:spcBef>
              <a:buFont typeface="Arial" pitchFamily="34" charset="0"/>
              <a:buChar char="−"/>
            </a:pPr>
            <a:r>
              <a:rPr lang="en-CA" sz="1100" b="1" dirty="0">
                <a:latin typeface="Arial" pitchFamily="34" charset="0"/>
                <a:cs typeface="Arial" pitchFamily="34" charset="0"/>
              </a:rPr>
              <a:t>For Wind: </a:t>
            </a:r>
            <a:r>
              <a:rPr lang="en-CA" sz="1100" dirty="0">
                <a:latin typeface="Arial" pitchFamily="34" charset="0"/>
                <a:cs typeface="Arial" pitchFamily="34" charset="0"/>
              </a:rPr>
              <a:t>LRP I low weighted wind price of $64.5/</a:t>
            </a:r>
            <a:r>
              <a:rPr lang="en-CA" sz="1100" dirty="0" err="1">
                <a:latin typeface="Arial" pitchFamily="34" charset="0"/>
                <a:cs typeface="Arial" pitchFamily="34" charset="0"/>
              </a:rPr>
              <a:t>MWh</a:t>
            </a:r>
            <a:endParaRPr lang="en-CA" sz="1100" dirty="0">
              <a:latin typeface="Arial" pitchFamily="34" charset="0"/>
              <a:cs typeface="Arial" pitchFamily="34" charset="0"/>
            </a:endParaRPr>
          </a:p>
          <a:p>
            <a:pPr lvl="1">
              <a:spcBef>
                <a:spcPts val="0"/>
              </a:spcBef>
              <a:buFont typeface="Arial" pitchFamily="34" charset="0"/>
              <a:buChar char="−"/>
            </a:pPr>
            <a:r>
              <a:rPr lang="en-CA" sz="1100" b="1" dirty="0">
                <a:latin typeface="Arial" pitchFamily="34" charset="0"/>
                <a:cs typeface="Arial" pitchFamily="34" charset="0"/>
              </a:rPr>
              <a:t>For Solar: </a:t>
            </a:r>
            <a:r>
              <a:rPr lang="en-CA" sz="1100" dirty="0">
                <a:latin typeface="Arial" pitchFamily="34" charset="0"/>
                <a:cs typeface="Arial" pitchFamily="34" charset="0"/>
              </a:rPr>
              <a:t>LRP I low weighted solar price of $141.5/</a:t>
            </a:r>
            <a:r>
              <a:rPr lang="en-CA" sz="1100" dirty="0" err="1">
                <a:latin typeface="Arial" pitchFamily="34" charset="0"/>
                <a:cs typeface="Arial" pitchFamily="34" charset="0"/>
              </a:rPr>
              <a:t>MWh</a:t>
            </a:r>
            <a:endParaRPr lang="en-CA" sz="1100" dirty="0">
              <a:latin typeface="Arial" pitchFamily="34" charset="0"/>
              <a:cs typeface="Arial" pitchFamily="34" charset="0"/>
            </a:endParaRPr>
          </a:p>
          <a:p>
            <a:pPr marL="0" indent="0">
              <a:spcBef>
                <a:spcPts val="600"/>
              </a:spcBef>
              <a:buNone/>
            </a:pPr>
            <a:r>
              <a:rPr lang="en-CA" sz="1200" b="1" dirty="0" smtClean="0">
                <a:latin typeface="Arial" panose="020B0604020202020204" pitchFamily="34" charset="0"/>
                <a:cs typeface="Arial" panose="020B0604020202020204" pitchFamily="34" charset="0"/>
              </a:rPr>
              <a:t>Potential Approach 1: </a:t>
            </a:r>
          </a:p>
          <a:p>
            <a:pPr marL="0" indent="0">
              <a:buNone/>
            </a:pPr>
            <a:endParaRPr lang="en-CA" sz="1200" b="1" dirty="0">
              <a:latin typeface="Arial" panose="020B0604020202020204" pitchFamily="34" charset="0"/>
              <a:cs typeface="Arial" panose="020B0604020202020204" pitchFamily="34" charset="0"/>
            </a:endParaRPr>
          </a:p>
          <a:p>
            <a:pPr marL="0" indent="0">
              <a:buNone/>
            </a:pPr>
            <a:endParaRPr lang="en-CA" sz="1200" b="1" dirty="0" smtClean="0">
              <a:latin typeface="Arial" panose="020B0604020202020204" pitchFamily="34" charset="0"/>
              <a:cs typeface="Arial" panose="020B0604020202020204" pitchFamily="34" charset="0"/>
            </a:endParaRPr>
          </a:p>
          <a:p>
            <a:pPr marL="0" indent="0">
              <a:buNone/>
            </a:pPr>
            <a:endParaRPr lang="en-CA" sz="1200" b="1" dirty="0">
              <a:latin typeface="Arial" panose="020B0604020202020204" pitchFamily="34" charset="0"/>
              <a:cs typeface="Arial" panose="020B0604020202020204" pitchFamily="34" charset="0"/>
            </a:endParaRPr>
          </a:p>
          <a:p>
            <a:pPr marL="0" indent="0">
              <a:buNone/>
            </a:pPr>
            <a:endParaRPr lang="en-CA" sz="1200" b="1" dirty="0" smtClean="0">
              <a:latin typeface="Arial" panose="020B0604020202020204" pitchFamily="34" charset="0"/>
              <a:cs typeface="Arial" panose="020B0604020202020204" pitchFamily="34" charset="0"/>
            </a:endParaRPr>
          </a:p>
          <a:p>
            <a:pPr marL="0" indent="0">
              <a:buNone/>
            </a:pPr>
            <a:endParaRPr lang="en-CA" sz="1200" b="1" dirty="0" smtClean="0">
              <a:latin typeface="Arial" panose="020B0604020202020204" pitchFamily="34" charset="0"/>
              <a:cs typeface="Arial" panose="020B0604020202020204" pitchFamily="34" charset="0"/>
            </a:endParaRPr>
          </a:p>
          <a:p>
            <a:pPr marL="0" indent="0">
              <a:buNone/>
            </a:pPr>
            <a:endParaRPr lang="en-CA" sz="1200" b="1" dirty="0" smtClean="0">
              <a:latin typeface="Arial" panose="020B0604020202020204" pitchFamily="34" charset="0"/>
              <a:cs typeface="Arial" panose="020B0604020202020204" pitchFamily="34" charset="0"/>
            </a:endParaRPr>
          </a:p>
          <a:p>
            <a:pPr marL="0" indent="0">
              <a:buNone/>
            </a:pPr>
            <a:endParaRPr lang="en-CA" sz="1200" b="1" dirty="0">
              <a:latin typeface="Arial" panose="020B0604020202020204" pitchFamily="34" charset="0"/>
              <a:cs typeface="Arial" panose="020B0604020202020204" pitchFamily="34" charset="0"/>
            </a:endParaRPr>
          </a:p>
          <a:p>
            <a:pPr marL="0" indent="0">
              <a:buNone/>
            </a:pPr>
            <a:endParaRPr lang="en-CA" sz="900" b="1" strike="sngStrike" dirty="0" smtClean="0">
              <a:solidFill>
                <a:srgbClr val="7030A0"/>
              </a:solidFill>
              <a:latin typeface="Arial" panose="020B0604020202020204" pitchFamily="34" charset="0"/>
              <a:cs typeface="Arial" panose="020B0604020202020204" pitchFamily="34" charset="0"/>
            </a:endParaRPr>
          </a:p>
          <a:p>
            <a:pPr marL="0" indent="0">
              <a:spcBef>
                <a:spcPts val="600"/>
              </a:spcBef>
              <a:buNone/>
            </a:pPr>
            <a:r>
              <a:rPr lang="en-CA" sz="1200" b="1" dirty="0" smtClean="0">
                <a:latin typeface="Arial" panose="020B0604020202020204" pitchFamily="34" charset="0"/>
                <a:cs typeface="Arial" panose="020B0604020202020204" pitchFamily="34" charset="0"/>
              </a:rPr>
              <a:t>Potential Approach 2:</a:t>
            </a:r>
          </a:p>
          <a:p>
            <a:pPr marL="0" indent="0">
              <a:spcBef>
                <a:spcPts val="600"/>
              </a:spcBef>
              <a:buNone/>
            </a:pPr>
            <a:endParaRPr lang="en-CA" sz="1200" b="1" dirty="0">
              <a:latin typeface="Arial" panose="020B0604020202020204" pitchFamily="34" charset="0"/>
              <a:cs typeface="Arial" panose="020B0604020202020204" pitchFamily="34" charset="0"/>
            </a:endParaRPr>
          </a:p>
          <a:p>
            <a:pPr marL="0" indent="0">
              <a:spcBef>
                <a:spcPts val="600"/>
              </a:spcBef>
              <a:buNone/>
            </a:pPr>
            <a:endParaRPr lang="en-CA" sz="1200" b="1" dirty="0" smtClean="0">
              <a:latin typeface="Arial" panose="020B0604020202020204" pitchFamily="34" charset="0"/>
              <a:cs typeface="Arial" panose="020B0604020202020204" pitchFamily="34" charset="0"/>
            </a:endParaRPr>
          </a:p>
          <a:p>
            <a:pPr marL="0" indent="0">
              <a:spcBef>
                <a:spcPts val="600"/>
              </a:spcBef>
              <a:buNone/>
            </a:pPr>
            <a:endParaRPr lang="en-CA" sz="1200" b="1" dirty="0">
              <a:latin typeface="Arial" panose="020B0604020202020204" pitchFamily="34" charset="0"/>
              <a:cs typeface="Arial" panose="020B0604020202020204" pitchFamily="34" charset="0"/>
            </a:endParaRPr>
          </a:p>
          <a:p>
            <a:pPr marL="0" indent="0">
              <a:spcBef>
                <a:spcPts val="600"/>
              </a:spcBef>
              <a:buNone/>
            </a:pPr>
            <a:endParaRPr lang="en-CA" sz="1200" b="1" dirty="0" smtClean="0">
              <a:latin typeface="Arial" panose="020B0604020202020204" pitchFamily="34" charset="0"/>
              <a:cs typeface="Arial" panose="020B0604020202020204" pitchFamily="34" charset="0"/>
            </a:endParaRPr>
          </a:p>
          <a:p>
            <a:pPr marL="0" indent="0">
              <a:spcBef>
                <a:spcPts val="600"/>
              </a:spcBef>
              <a:buNone/>
            </a:pPr>
            <a:endParaRPr lang="en-CA" sz="1200" b="1" dirty="0">
              <a:latin typeface="Arial" panose="020B0604020202020204" pitchFamily="34" charset="0"/>
              <a:cs typeface="Arial" panose="020B0604020202020204" pitchFamily="34" charset="0"/>
            </a:endParaRPr>
          </a:p>
          <a:p>
            <a:pPr marL="0" indent="0">
              <a:spcBef>
                <a:spcPts val="600"/>
              </a:spcBef>
              <a:buNone/>
            </a:pPr>
            <a:endParaRPr lang="en-CA" sz="1200" b="1" dirty="0" smtClean="0">
              <a:latin typeface="Arial" panose="020B0604020202020204" pitchFamily="34" charset="0"/>
              <a:cs typeface="Arial" panose="020B0604020202020204" pitchFamily="34" charset="0"/>
            </a:endParaRPr>
          </a:p>
          <a:p>
            <a:pPr marL="0" indent="0">
              <a:spcBef>
                <a:spcPts val="600"/>
              </a:spcBef>
              <a:buNone/>
            </a:pPr>
            <a:endParaRPr lang="en-CA" sz="1200" b="1"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371280121"/>
              </p:ext>
            </p:extLst>
          </p:nvPr>
        </p:nvGraphicFramePr>
        <p:xfrm>
          <a:off x="683568" y="2636912"/>
          <a:ext cx="6096000" cy="1661656"/>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Current Contracts*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100" dirty="0" smtClean="0">
                          <a:solidFill>
                            <a:schemeClr val="tx1"/>
                          </a:solidFill>
                          <a:latin typeface="Arial" panose="020B0604020202020204" pitchFamily="34" charset="0"/>
                          <a:cs typeface="Arial" panose="020B0604020202020204" pitchFamily="34" charset="0"/>
                        </a:rPr>
                        <a:t>New Extended Contracts</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3256">
                <a:tc>
                  <a:txBody>
                    <a:bodyPr/>
                    <a:lstStyle/>
                    <a:p>
                      <a:r>
                        <a:rPr lang="en-CA" sz="1100" dirty="0" smtClean="0">
                          <a:solidFill>
                            <a:schemeClr val="tx1"/>
                          </a:solidFill>
                          <a:latin typeface="Arial" panose="020B0604020202020204" pitchFamily="34" charset="0"/>
                          <a:cs typeface="Arial" panose="020B0604020202020204" pitchFamily="34" charset="0"/>
                        </a:rPr>
                        <a:t>Total Value (NPV 2017)</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100" dirty="0" smtClean="0">
                          <a:solidFill>
                            <a:schemeClr val="tx1"/>
                          </a:solidFill>
                          <a:latin typeface="Arial" panose="020B0604020202020204" pitchFamily="34" charset="0"/>
                          <a:cs typeface="Arial" panose="020B0604020202020204" pitchFamily="34" charset="0"/>
                        </a:rPr>
                        <a:t>$23.3 Billion</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$23.1 Billion</a:t>
                      </a: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CA" sz="1100" dirty="0" smtClean="0">
                          <a:solidFill>
                            <a:schemeClr val="tx1"/>
                          </a:solidFill>
                          <a:latin typeface="Arial" panose="020B0604020202020204" pitchFamily="34" charset="0"/>
                          <a:cs typeface="Arial" panose="020B0604020202020204" pitchFamily="34" charset="0"/>
                        </a:rPr>
                        <a:t>Average</a:t>
                      </a:r>
                      <a:r>
                        <a:rPr lang="en-CA" sz="1100" baseline="0" dirty="0" smtClean="0">
                          <a:solidFill>
                            <a:schemeClr val="tx1"/>
                          </a:solidFill>
                          <a:latin typeface="Arial" panose="020B0604020202020204" pitchFamily="34" charset="0"/>
                          <a:cs typeface="Arial" panose="020B0604020202020204" pitchFamily="34" charset="0"/>
                        </a:rPr>
                        <a:t> Annual Contract Value (First 5 Years)</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$1.6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a:t>
                      </a:r>
                      <a:r>
                        <a:rPr lang="en-CA" sz="1100" strike="noStrike" dirty="0" smtClean="0">
                          <a:solidFill>
                            <a:schemeClr val="tx1"/>
                          </a:solidFill>
                          <a:latin typeface="Arial" panose="020B0604020202020204" pitchFamily="34" charset="0"/>
                          <a:cs typeface="Arial" panose="020B0604020202020204" pitchFamily="34" charset="0"/>
                        </a:rPr>
                        <a:t>1.4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gridSpan="3">
                  <a:txBody>
                    <a:bodyPr/>
                    <a:lstStyle/>
                    <a:p>
                      <a:r>
                        <a:rPr lang="en-CA" sz="900" dirty="0" smtClean="0">
                          <a:solidFill>
                            <a:schemeClr val="tx1"/>
                          </a:solidFill>
                          <a:latin typeface="Arial" panose="020B0604020202020204" pitchFamily="34" charset="0"/>
                          <a:cs typeface="Arial" panose="020B0604020202020204" pitchFamily="34" charset="0"/>
                        </a:rPr>
                        <a:t>*Figures </a:t>
                      </a:r>
                      <a:r>
                        <a:rPr lang="en-CA" sz="900" baseline="0" dirty="0" smtClean="0">
                          <a:solidFill>
                            <a:schemeClr val="tx1"/>
                          </a:solidFill>
                          <a:latin typeface="Arial" panose="020B0604020202020204" pitchFamily="34" charset="0"/>
                          <a:cs typeface="Arial" panose="020B0604020202020204" pitchFamily="34" charset="0"/>
                        </a:rPr>
                        <a:t>assume projects remain operational after contract expiry at the LRP I low weighted price inflated to the year of contract expiry, as per OPO assumptions .</a:t>
                      </a:r>
                      <a:endParaRPr lang="en-CA" sz="9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sz="1100" dirty="0">
                        <a:solidFill>
                          <a:srgbClr val="7030A0"/>
                        </a:solidFill>
                        <a:latin typeface="Arial" panose="020B0604020202020204" pitchFamily="34" charset="0"/>
                        <a:cs typeface="Arial" panose="020B0604020202020204" pitchFamily="34" charset="0"/>
                      </a:endParaRPr>
                    </a:p>
                  </a:txBody>
                  <a:tcPr/>
                </a:tc>
                <a:tc hMerge="1">
                  <a:txBody>
                    <a:bodyPr/>
                    <a:lstStyle/>
                    <a:p>
                      <a:endParaRPr lang="en-CA" sz="1100" dirty="0">
                        <a:solidFill>
                          <a:srgbClr val="7030A0"/>
                        </a:solidFill>
                        <a:latin typeface="Arial" panose="020B0604020202020204" pitchFamily="34" charset="0"/>
                        <a:cs typeface="Arial" panose="020B0604020202020204" pitchFamily="34" charset="0"/>
                      </a:endParaRPr>
                    </a:p>
                  </a:txBody>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115422692"/>
              </p:ext>
            </p:extLst>
          </p:nvPr>
        </p:nvGraphicFramePr>
        <p:xfrm>
          <a:off x="683568" y="4725144"/>
          <a:ext cx="6192688" cy="1224280"/>
        </p:xfrm>
        <a:graphic>
          <a:graphicData uri="http://schemas.openxmlformats.org/drawingml/2006/table">
            <a:tbl>
              <a:tblPr firstRow="1" bandRow="1">
                <a:tableStyleId>{5C22544A-7EE6-4342-B048-85BDC9FD1C3A}</a:tableStyleId>
              </a:tblPr>
              <a:tblGrid>
                <a:gridCol w="2032000"/>
                <a:gridCol w="2032000"/>
                <a:gridCol w="2128688"/>
              </a:tblGrid>
              <a:tr h="370840">
                <a:tc>
                  <a:txBody>
                    <a:bodyPr/>
                    <a:lstStyle/>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Current Contracts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100" dirty="0" smtClean="0">
                          <a:solidFill>
                            <a:schemeClr val="tx1"/>
                          </a:solidFill>
                          <a:latin typeface="Arial" panose="020B0604020202020204" pitchFamily="34" charset="0"/>
                          <a:cs typeface="Arial" panose="020B0604020202020204" pitchFamily="34" charset="0"/>
                        </a:rPr>
                        <a:t>New Extended Contracts</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CA" sz="1100" dirty="0" smtClean="0">
                          <a:solidFill>
                            <a:schemeClr val="tx1"/>
                          </a:solidFill>
                          <a:latin typeface="Arial" panose="020B0604020202020204" pitchFamily="34" charset="0"/>
                          <a:cs typeface="Arial" panose="020B0604020202020204" pitchFamily="34" charset="0"/>
                        </a:rPr>
                        <a:t>Total Value (NPV 2017)</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100" strike="noStrike" dirty="0" smtClean="0">
                          <a:solidFill>
                            <a:schemeClr val="tx1"/>
                          </a:solidFill>
                          <a:latin typeface="Arial" panose="020B0604020202020204" pitchFamily="34" charset="0"/>
                          <a:cs typeface="Arial" panose="020B0604020202020204" pitchFamily="34" charset="0"/>
                        </a:rPr>
                        <a:t>$23.3 Billion</a:t>
                      </a:r>
                      <a:endParaRPr lang="en-CA" sz="1100" strike="sngStrike"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anose="020B0604020202020204" pitchFamily="34" charset="0"/>
                          <a:cs typeface="Arial" panose="020B0604020202020204" pitchFamily="34" charset="0"/>
                        </a:rPr>
                        <a:t>$25.6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CA" sz="1100" dirty="0" smtClean="0">
                          <a:solidFill>
                            <a:schemeClr val="tx1"/>
                          </a:solidFill>
                          <a:latin typeface="Arial" panose="020B0604020202020204" pitchFamily="34" charset="0"/>
                          <a:cs typeface="Arial" panose="020B0604020202020204" pitchFamily="34" charset="0"/>
                        </a:rPr>
                        <a:t>Average</a:t>
                      </a:r>
                      <a:r>
                        <a:rPr lang="en-CA" sz="1100" baseline="0" dirty="0" smtClean="0">
                          <a:solidFill>
                            <a:schemeClr val="tx1"/>
                          </a:solidFill>
                          <a:latin typeface="Arial" panose="020B0604020202020204" pitchFamily="34" charset="0"/>
                          <a:cs typeface="Arial" panose="020B0604020202020204" pitchFamily="34" charset="0"/>
                        </a:rPr>
                        <a:t> Annual Contract Value (First 5 Years)</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anose="020B0604020202020204" pitchFamily="34" charset="0"/>
                          <a:cs typeface="Arial" panose="020B0604020202020204" pitchFamily="34" charset="0"/>
                        </a:rPr>
                        <a:t>$ 1.6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anose="020B0604020202020204" pitchFamily="34" charset="0"/>
                          <a:cs typeface="Arial" panose="020B0604020202020204" pitchFamily="34" charset="0"/>
                        </a:rPr>
                        <a:t>$0.8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TextBox 3"/>
          <p:cNvSpPr txBox="1"/>
          <p:nvPr/>
        </p:nvSpPr>
        <p:spPr>
          <a:xfrm>
            <a:off x="605328" y="5949280"/>
            <a:ext cx="6270928" cy="553998"/>
          </a:xfrm>
          <a:prstGeom prst="rect">
            <a:avLst/>
          </a:prstGeom>
          <a:noFill/>
        </p:spPr>
        <p:txBody>
          <a:bodyPr wrap="square" rtlCol="0">
            <a:spAutoFit/>
          </a:bodyPr>
          <a:lstStyle/>
          <a:p>
            <a:r>
              <a:rPr lang="en-CA" sz="1000" b="1" dirty="0">
                <a:latin typeface="Arial" panose="020B0604020202020204" pitchFamily="34" charset="0"/>
                <a:ea typeface="Calibri"/>
                <a:cs typeface="Arial" panose="020B0604020202020204" pitchFamily="34" charset="0"/>
              </a:rPr>
              <a:t>Source</a:t>
            </a:r>
            <a:r>
              <a:rPr lang="en-CA" sz="1000" dirty="0" smtClean="0">
                <a:latin typeface="Arial" panose="020B0604020202020204" pitchFamily="34" charset="0"/>
                <a:ea typeface="Calibri"/>
                <a:cs typeface="Arial" panose="020B0604020202020204" pitchFamily="34" charset="0"/>
              </a:rPr>
              <a:t>: Figures reflect </a:t>
            </a:r>
            <a:r>
              <a:rPr lang="en-CA" sz="1000" dirty="0">
                <a:latin typeface="Arial" panose="020B0604020202020204" pitchFamily="34" charset="0"/>
                <a:ea typeface="Calibri"/>
                <a:cs typeface="Arial" panose="020B0604020202020204" pitchFamily="34" charset="0"/>
              </a:rPr>
              <a:t>IESO contract data current as of Sept 2016</a:t>
            </a:r>
            <a:r>
              <a:rPr lang="en-CA" sz="1000" dirty="0" smtClean="0">
                <a:latin typeface="Arial" panose="020B0604020202020204" pitchFamily="34" charset="0"/>
                <a:ea typeface="Calibri"/>
                <a:cs typeface="Arial" panose="020B0604020202020204" pitchFamily="34" charset="0"/>
              </a:rPr>
              <a:t>. Also includes </a:t>
            </a:r>
            <a:r>
              <a:rPr lang="en-CA" sz="1000" dirty="0">
                <a:latin typeface="Arial" panose="020B0604020202020204" pitchFamily="34" charset="0"/>
                <a:ea typeface="Calibri"/>
                <a:cs typeface="Arial" panose="020B0604020202020204" pitchFamily="34" charset="0"/>
              </a:rPr>
              <a:t>two Phase III solar projects (100 MW combined) that came online in late 2016 not included in Sept 2016 IESO contract data.</a:t>
            </a:r>
          </a:p>
          <a:p>
            <a:endParaRPr lang="en-CA" sz="1000" dirty="0"/>
          </a:p>
        </p:txBody>
      </p:sp>
    </p:spTree>
    <p:extLst>
      <p:ext uri="{BB962C8B-B14F-4D97-AF65-F5344CB8AC3E}">
        <p14:creationId xmlns:p14="http://schemas.microsoft.com/office/powerpoint/2010/main" val="70300240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itchFamily="34" charset="0"/>
              </a:rPr>
              <a:t>Extend </a:t>
            </a:r>
            <a:r>
              <a:rPr lang="en-CA" sz="2400" b="0" dirty="0">
                <a:latin typeface="Arial" panose="020B0604020202020204" pitchFamily="34" charset="0"/>
                <a:cs typeface="Arial" pitchFamily="34" charset="0"/>
              </a:rPr>
              <a:t>Length of Existing Wind / Solar Contracts (cont’d)</a:t>
            </a:r>
            <a:endParaRPr lang="en-CA"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124744"/>
            <a:ext cx="8280000" cy="5047456"/>
          </a:xfrm>
        </p:spPr>
        <p:txBody>
          <a:bodyPr>
            <a:normAutofit/>
          </a:bodyPr>
          <a:lstStyle/>
          <a:p>
            <a:r>
              <a:rPr lang="en-CA" sz="1400" dirty="0" smtClean="0">
                <a:latin typeface="Arial" panose="020B0604020202020204" pitchFamily="34" charset="0"/>
                <a:cs typeface="Arial" panose="020B0604020202020204" pitchFamily="34" charset="0"/>
              </a:rPr>
              <a:t>Contract re-negotiations could be piloted with large wind and solar contract holders.</a:t>
            </a:r>
          </a:p>
          <a:p>
            <a:r>
              <a:rPr lang="en-CA" sz="1400" dirty="0" smtClean="0">
                <a:latin typeface="Arial" panose="020B0604020202020204" pitchFamily="34" charset="0"/>
                <a:cs typeface="Arial" panose="020B0604020202020204" pitchFamily="34" charset="0"/>
              </a:rPr>
              <a:t>For example, the top 5 contract holders by portfolio value (online projects 10 MW and larger) include:</a:t>
            </a:r>
            <a:endParaRPr lang="en-CA" sz="1400"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927113770"/>
              </p:ext>
            </p:extLst>
          </p:nvPr>
        </p:nvGraphicFramePr>
        <p:xfrm>
          <a:off x="611560" y="2060848"/>
          <a:ext cx="8064895" cy="3343240"/>
        </p:xfrm>
        <a:graphic>
          <a:graphicData uri="http://schemas.openxmlformats.org/drawingml/2006/table">
            <a:tbl>
              <a:tblPr firstRow="1" bandRow="1">
                <a:tableStyleId>{5C22544A-7EE6-4342-B048-85BDC9FD1C3A}</a:tableStyleId>
              </a:tblPr>
              <a:tblGrid>
                <a:gridCol w="1612979"/>
                <a:gridCol w="1612979"/>
                <a:gridCol w="1612979"/>
                <a:gridCol w="1612979"/>
                <a:gridCol w="1612979"/>
              </a:tblGrid>
              <a:tr h="144016">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Contract</a:t>
                      </a:r>
                      <a:r>
                        <a:rPr lang="en-CA" sz="1200" baseline="0" dirty="0" smtClean="0">
                          <a:solidFill>
                            <a:schemeClr val="tx1"/>
                          </a:solidFill>
                          <a:latin typeface="Arial" panose="020B0604020202020204" pitchFamily="34" charset="0"/>
                          <a:cs typeface="Arial" panose="020B0604020202020204" pitchFamily="34" charset="0"/>
                        </a:rPr>
                        <a:t> Holder</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Technology</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 of Contracts</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Capacity (MW)</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Estimated</a:t>
                      </a:r>
                      <a:r>
                        <a:rPr lang="en-CA" sz="1200" baseline="0" dirty="0" smtClean="0">
                          <a:solidFill>
                            <a:schemeClr val="tx1"/>
                          </a:solidFill>
                          <a:latin typeface="Arial" panose="020B0604020202020204" pitchFamily="34" charset="0"/>
                          <a:cs typeface="Arial" panose="020B0604020202020204" pitchFamily="34" charset="0"/>
                        </a:rPr>
                        <a:t> Value (NPV 2017)</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Samsung*</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Wind &amp; Solar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strike="noStrike" dirty="0" smtClean="0">
                          <a:solidFill>
                            <a:schemeClr val="tx1"/>
                          </a:solidFill>
                          <a:effectLst/>
                          <a:latin typeface="Arial" panose="020B0604020202020204" pitchFamily="34" charset="0"/>
                          <a:ea typeface="Calibri"/>
                          <a:cs typeface="Arial" panose="020B0604020202020204" pitchFamily="34" charset="0"/>
                        </a:rPr>
                        <a:t>7</a:t>
                      </a:r>
                      <a:endParaRPr lang="en-CA" sz="1200" strike="sngStrike"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strike="noStrike" dirty="0" smtClean="0">
                          <a:solidFill>
                            <a:schemeClr val="tx1"/>
                          </a:solidFill>
                          <a:effectLst/>
                          <a:latin typeface="Arial" panose="020B0604020202020204" pitchFamily="34" charset="0"/>
                          <a:ea typeface="Calibri"/>
                          <a:cs typeface="Arial" panose="020B0604020202020204" pitchFamily="34" charset="0"/>
                        </a:rPr>
                        <a:t>899</a:t>
                      </a:r>
                      <a:endParaRPr lang="en-CA" sz="1200" strike="sngStrike" dirty="0" smtClean="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a:t>
                      </a:r>
                      <a:r>
                        <a:rPr lang="en-CA" sz="1200" strike="noStrike" dirty="0" smtClean="0">
                          <a:solidFill>
                            <a:schemeClr val="tx1"/>
                          </a:solidFill>
                          <a:effectLst/>
                          <a:latin typeface="Arial" panose="020B0604020202020204" pitchFamily="34" charset="0"/>
                          <a:ea typeface="Calibri"/>
                          <a:cs typeface="Arial" panose="020B0604020202020204" pitchFamily="34" charset="0"/>
                        </a:rPr>
                        <a:t>5.0</a:t>
                      </a:r>
                      <a:r>
                        <a:rPr lang="en-CA" sz="1200" baseline="0" dirty="0" smtClean="0">
                          <a:solidFill>
                            <a:schemeClr val="tx1"/>
                          </a:solidFill>
                          <a:effectLst/>
                          <a:latin typeface="Arial" panose="020B0604020202020204" pitchFamily="34" charset="0"/>
                          <a:ea typeface="Calibri"/>
                          <a:cs typeface="Arial" panose="020B0604020202020204" pitchFamily="34" charset="0"/>
                        </a:rPr>
                        <a:t>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err="1">
                          <a:solidFill>
                            <a:schemeClr val="tx1"/>
                          </a:solidFill>
                          <a:effectLst/>
                          <a:latin typeface="Arial" panose="020B0604020202020204" pitchFamily="34" charset="0"/>
                          <a:ea typeface="Calibri"/>
                          <a:cs typeface="Arial" panose="020B0604020202020204" pitchFamily="34" charset="0"/>
                        </a:rPr>
                        <a:t>NextERA</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Wind</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534</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$2.7</a:t>
                      </a:r>
                      <a:r>
                        <a:rPr lang="en-CA" sz="1200" baseline="0" dirty="0" smtClean="0">
                          <a:solidFill>
                            <a:schemeClr val="tx1"/>
                          </a:solidFill>
                          <a:effectLst/>
                          <a:latin typeface="Arial" panose="020B0604020202020204" pitchFamily="34" charset="0"/>
                          <a:ea typeface="Calibri"/>
                          <a:cs typeface="Arial" panose="020B0604020202020204" pitchFamily="34" charset="0"/>
                        </a:rPr>
                        <a:t>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Northland Power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Wind &amp; Solar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15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290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$1.8 </a:t>
                      </a:r>
                      <a:r>
                        <a:rPr lang="en-CA" sz="1200" strike="sngStrike" dirty="0" smtClean="0">
                          <a:solidFill>
                            <a:schemeClr val="tx1"/>
                          </a:solidFill>
                          <a:effectLst/>
                          <a:latin typeface="Arial" panose="020B0604020202020204" pitchFamily="34" charset="0"/>
                          <a:ea typeface="Calibri"/>
                          <a:cs typeface="Arial" panose="020B0604020202020204" pitchFamily="34" charset="0"/>
                        </a:rPr>
                        <a:t>2</a:t>
                      </a:r>
                      <a:r>
                        <a:rPr lang="en-CA" sz="1200" dirty="0" smtClean="0">
                          <a:solidFill>
                            <a:schemeClr val="tx1"/>
                          </a:solidFill>
                          <a:effectLst/>
                          <a:latin typeface="Arial" panose="020B0604020202020204" pitchFamily="34" charset="0"/>
                          <a:ea typeface="Calibri"/>
                          <a:cs typeface="Arial" panose="020B0604020202020204" pitchFamily="34" charset="0"/>
                        </a:rPr>
                        <a:t>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Pattern / Capital Power</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Wind</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1</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270</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$1.4 </a:t>
                      </a:r>
                      <a:r>
                        <a:rPr lang="en-CA" sz="1200" strike="sngStrike" dirty="0" smtClean="0">
                          <a:solidFill>
                            <a:schemeClr val="tx1"/>
                          </a:solidFill>
                          <a:effectLst/>
                          <a:latin typeface="Arial" panose="020B0604020202020204" pitchFamily="34" charset="0"/>
                          <a:ea typeface="Calibri"/>
                          <a:cs typeface="Arial" panose="020B0604020202020204" pitchFamily="34" charset="0"/>
                        </a:rPr>
                        <a:t>5</a:t>
                      </a:r>
                      <a:r>
                        <a:rPr lang="en-CA" sz="1200" dirty="0" smtClean="0">
                          <a:solidFill>
                            <a:schemeClr val="tx1"/>
                          </a:solidFill>
                          <a:effectLst/>
                          <a:latin typeface="Arial" panose="020B0604020202020204" pitchFamily="34" charset="0"/>
                          <a:ea typeface="Calibri"/>
                          <a:cs typeface="Arial" panose="020B0604020202020204" pitchFamily="34" charset="0"/>
                        </a:rPr>
                        <a:t>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ENGIE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Wind</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265</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$1.2</a:t>
                      </a:r>
                      <a:r>
                        <a:rPr lang="en-CA" sz="1200" baseline="0" dirty="0" smtClean="0">
                          <a:solidFill>
                            <a:schemeClr val="tx1"/>
                          </a:solidFill>
                          <a:effectLst/>
                          <a:latin typeface="Arial" panose="020B0604020202020204" pitchFamily="34" charset="0"/>
                          <a:ea typeface="Calibri"/>
                          <a:cs typeface="Arial" panose="020B0604020202020204" pitchFamily="34" charset="0"/>
                        </a:rPr>
                        <a:t>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All Other </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Wind &amp; Solar</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76</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1398</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$8.1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b="1" dirty="0" smtClean="0">
                          <a:solidFill>
                            <a:schemeClr val="tx1"/>
                          </a:solidFill>
                          <a:effectLst/>
                          <a:latin typeface="Arial" panose="020B0604020202020204" pitchFamily="34" charset="0"/>
                          <a:ea typeface="Calibri"/>
                          <a:cs typeface="Arial" panose="020B0604020202020204" pitchFamily="34" charset="0"/>
                        </a:rPr>
                        <a:t>Total</a:t>
                      </a:r>
                      <a:r>
                        <a:rPr lang="en-CA" sz="1200" b="1" baseline="0" dirty="0" smtClean="0">
                          <a:solidFill>
                            <a:schemeClr val="tx1"/>
                          </a:solidFill>
                          <a:effectLst/>
                          <a:latin typeface="Arial" panose="020B0604020202020204" pitchFamily="34" charset="0"/>
                          <a:ea typeface="Calibri"/>
                          <a:cs typeface="Arial" panose="020B0604020202020204" pitchFamily="34" charset="0"/>
                        </a:rPr>
                        <a:t> </a:t>
                      </a:r>
                      <a:endParaRPr lang="en-CA" sz="12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b="1" dirty="0" smtClean="0">
                          <a:solidFill>
                            <a:schemeClr val="tx1"/>
                          </a:solidFill>
                          <a:effectLst/>
                          <a:latin typeface="Arial" panose="020B0604020202020204" pitchFamily="34" charset="0"/>
                          <a:ea typeface="Calibri"/>
                          <a:cs typeface="Arial" panose="020B0604020202020204" pitchFamily="34" charset="0"/>
                        </a:rPr>
                        <a:t>Wind &amp; Solar</a:t>
                      </a:r>
                      <a:endParaRPr lang="en-CA" sz="12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b="1" dirty="0" smtClean="0">
                          <a:solidFill>
                            <a:schemeClr val="tx1"/>
                          </a:solidFill>
                          <a:effectLst/>
                          <a:latin typeface="Arial" panose="020B0604020202020204" pitchFamily="34" charset="0"/>
                          <a:ea typeface="Calibri"/>
                          <a:cs typeface="Arial" panose="020B0604020202020204" pitchFamily="34" charset="0"/>
                        </a:rPr>
                        <a:t>109</a:t>
                      </a:r>
                      <a:endParaRPr lang="en-CA" sz="12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b="1" dirty="0" smtClean="0">
                          <a:solidFill>
                            <a:schemeClr val="tx1"/>
                          </a:solidFill>
                          <a:effectLst/>
                          <a:latin typeface="Arial" panose="020B0604020202020204" pitchFamily="34" charset="0"/>
                          <a:ea typeface="Calibri"/>
                          <a:cs typeface="Arial" panose="020B0604020202020204" pitchFamily="34" charset="0"/>
                        </a:rPr>
                        <a:t>3654</a:t>
                      </a:r>
                      <a:endParaRPr lang="en-CA" sz="12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b="1" dirty="0" smtClean="0">
                          <a:solidFill>
                            <a:schemeClr val="tx1"/>
                          </a:solidFill>
                          <a:effectLst/>
                          <a:latin typeface="Arial" panose="020B0604020202020204" pitchFamily="34" charset="0"/>
                          <a:ea typeface="Calibri"/>
                          <a:cs typeface="Arial" panose="020B0604020202020204" pitchFamily="34" charset="0"/>
                        </a:rPr>
                        <a:t>$20.2 Billion</a:t>
                      </a:r>
                      <a:endParaRPr lang="en-CA" sz="12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gridSpan="5">
                  <a:txBody>
                    <a:bodyPr/>
                    <a:lstStyle/>
                    <a:p>
                      <a:pPr indent="0" algn="l">
                        <a:spcAft>
                          <a:spcPts val="0"/>
                        </a:spcAft>
                      </a:pPr>
                      <a:r>
                        <a:rPr lang="en-CA" sz="1000" dirty="0" smtClean="0">
                          <a:solidFill>
                            <a:schemeClr val="tx1"/>
                          </a:solidFill>
                          <a:effectLst/>
                          <a:latin typeface="Arial" panose="020B0604020202020204" pitchFamily="34" charset="0"/>
                          <a:ea typeface="Calibri"/>
                          <a:cs typeface="Arial" panose="020B0604020202020204" pitchFamily="34" charset="0"/>
                        </a:rPr>
                        <a:t>Source:</a:t>
                      </a:r>
                      <a:r>
                        <a:rPr lang="en-CA" sz="1000" baseline="0" dirty="0" smtClean="0">
                          <a:solidFill>
                            <a:schemeClr val="tx1"/>
                          </a:solidFill>
                          <a:effectLst/>
                          <a:latin typeface="Arial" panose="020B0604020202020204" pitchFamily="34" charset="0"/>
                          <a:ea typeface="Calibri"/>
                          <a:cs typeface="Arial" panose="020B0604020202020204" pitchFamily="34" charset="0"/>
                        </a:rPr>
                        <a:t> IESO contract data current as of Sept 2016. </a:t>
                      </a:r>
                    </a:p>
                    <a:p>
                      <a:pPr indent="0" algn="l">
                        <a:spcAft>
                          <a:spcPts val="0"/>
                        </a:spcAft>
                      </a:pPr>
                      <a:r>
                        <a:rPr lang="en-CA" sz="1000" baseline="0" dirty="0" smtClean="0">
                          <a:solidFill>
                            <a:schemeClr val="tx1"/>
                          </a:solidFill>
                          <a:effectLst/>
                          <a:latin typeface="Arial" panose="020B0604020202020204" pitchFamily="34" charset="0"/>
                          <a:ea typeface="Calibri"/>
                          <a:cs typeface="Arial" panose="020B0604020202020204" pitchFamily="34" charset="0"/>
                        </a:rPr>
                        <a:t>*Includes two Phase III solar projects (100 MW combined) that came online in late 2016 not included in Sept 2016 IESO contract data.</a:t>
                      </a:r>
                      <a:endParaRPr lang="en-CA" sz="1000" dirty="0" smtClean="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indent="0" algn="l">
                        <a:spcAft>
                          <a:spcPts val="0"/>
                        </a:spcAft>
                      </a:pP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indent="0" algn="l">
                        <a:spcAft>
                          <a:spcPts val="0"/>
                        </a:spcAft>
                      </a:pP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indent="0" algn="l">
                        <a:spcAft>
                          <a:spcPts val="0"/>
                        </a:spcAft>
                      </a:pP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indent="0" algn="l">
                        <a:spcAft>
                          <a:spcPts val="0"/>
                        </a:spcAft>
                      </a:pP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8425017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599728"/>
          </a:xfrm>
        </p:spPr>
        <p:txBody>
          <a:bodyPr>
            <a:noAutofit/>
          </a:bodyPr>
          <a:lstStyle/>
          <a:p>
            <a:r>
              <a:rPr lang="en-CA" sz="2400" b="0" dirty="0" smtClean="0">
                <a:latin typeface="Arial" pitchFamily="34" charset="0"/>
                <a:cs typeface="Arial" pitchFamily="34" charset="0"/>
              </a:rPr>
              <a:t>Clean Energy Supply (CES) Contracts</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467544" y="1075184"/>
            <a:ext cx="8424936" cy="5234136"/>
          </a:xfrm>
        </p:spPr>
        <p:txBody>
          <a:bodyPr>
            <a:noAutofit/>
          </a:bodyPr>
          <a:lstStyle/>
          <a:p>
            <a:pPr lvl="0"/>
            <a:r>
              <a:rPr lang="en-CA" sz="1100" dirty="0">
                <a:latin typeface="Arial" panose="020B0604020202020204" pitchFamily="34" charset="0"/>
                <a:cs typeface="Arial" panose="020B0604020202020204" pitchFamily="34" charset="0"/>
              </a:rPr>
              <a:t>There are 13 natural gas facilities operating under Clean Energy Supply (CES) contracts. Given the current excess capacity, some of these facilities could be renegotiated to reduce output in the near term. </a:t>
            </a:r>
            <a:endParaRPr lang="en-CA" sz="1100" dirty="0" smtClean="0">
              <a:latin typeface="Arial" panose="020B0604020202020204" pitchFamily="34" charset="0"/>
              <a:cs typeface="Arial" panose="020B0604020202020204" pitchFamily="34" charset="0"/>
            </a:endParaRPr>
          </a:p>
          <a:p>
            <a:pPr marL="457200" lvl="1" indent="0">
              <a:spcBef>
                <a:spcPts val="0"/>
              </a:spcBef>
              <a:buNone/>
            </a:pPr>
            <a:endParaRPr lang="en-CA" sz="1000" dirty="0">
              <a:latin typeface="Arial" pitchFamily="34" charset="0"/>
              <a:cs typeface="Arial" pitchFamily="34" charset="0"/>
            </a:endParaRPr>
          </a:p>
          <a:p>
            <a:pPr lvl="0"/>
            <a:r>
              <a:rPr lang="en-CA" sz="1100" dirty="0">
                <a:latin typeface="Arial" panose="020B0604020202020204" pitchFamily="34" charset="0"/>
                <a:cs typeface="Arial" panose="020B0604020202020204" pitchFamily="34" charset="0"/>
              </a:rPr>
              <a:t>In conjunction, OPG could seek to negotiate outright purchases of certain Ontario gas </a:t>
            </a:r>
            <a:r>
              <a:rPr lang="en-CA" sz="1100" dirty="0" smtClean="0">
                <a:latin typeface="Arial" panose="020B0604020202020204" pitchFamily="34" charset="0"/>
                <a:cs typeface="Arial" panose="020B0604020202020204" pitchFamily="34" charset="0"/>
              </a:rPr>
              <a:t>assets.</a:t>
            </a:r>
            <a:r>
              <a:rPr lang="en-CA" sz="1050" dirty="0">
                <a:latin typeface="Arial" pitchFamily="34" charset="0"/>
                <a:cs typeface="Arial" pitchFamily="34" charset="0"/>
              </a:rPr>
              <a:t> </a:t>
            </a:r>
            <a:r>
              <a:rPr lang="en-CA" sz="1050" dirty="0" smtClean="0">
                <a:latin typeface="Arial" pitchFamily="34" charset="0"/>
                <a:cs typeface="Arial" pitchFamily="34" charset="0"/>
              </a:rPr>
              <a:t>Given the current excess capacity in electricity supply in Ontario, OPG can seek to negotiate outright purchases of certain Ontario gas assets and reposition them such that ratepayers would pay only for </a:t>
            </a:r>
            <a:r>
              <a:rPr lang="en-CA" sz="1050" dirty="0">
                <a:latin typeface="Arial" pitchFamily="34" charset="0"/>
                <a:cs typeface="Arial" pitchFamily="34" charset="0"/>
              </a:rPr>
              <a:t>the “current need” </a:t>
            </a:r>
            <a:r>
              <a:rPr lang="en-CA" sz="1050" dirty="0" smtClean="0">
                <a:latin typeface="Arial" pitchFamily="34" charset="0"/>
                <a:cs typeface="Arial" pitchFamily="34" charset="0"/>
              </a:rPr>
              <a:t>component:</a:t>
            </a:r>
          </a:p>
          <a:p>
            <a:pPr lvl="1">
              <a:spcBef>
                <a:spcPts val="0"/>
              </a:spcBef>
              <a:buFont typeface="Arial" pitchFamily="34" charset="0"/>
              <a:buChar char="−"/>
            </a:pPr>
            <a:r>
              <a:rPr lang="en-CA" sz="1000" dirty="0">
                <a:latin typeface="Arial" pitchFamily="34" charset="0"/>
                <a:cs typeface="Arial" pitchFamily="34" charset="0"/>
              </a:rPr>
              <a:t>Contract terms would be renegotiated with the Province to temporarily idle the </a:t>
            </a:r>
            <a:r>
              <a:rPr lang="en-CA" sz="1000" dirty="0" smtClean="0">
                <a:latin typeface="Arial" pitchFamily="34" charset="0"/>
                <a:cs typeface="Arial" pitchFamily="34" charset="0"/>
              </a:rPr>
              <a:t>facilities;</a:t>
            </a:r>
            <a:endParaRPr lang="en-CA" sz="1000" dirty="0">
              <a:latin typeface="Arial" pitchFamily="34" charset="0"/>
              <a:cs typeface="Arial" pitchFamily="34" charset="0"/>
            </a:endParaRPr>
          </a:p>
          <a:p>
            <a:pPr lvl="1">
              <a:spcBef>
                <a:spcPts val="0"/>
              </a:spcBef>
              <a:buFont typeface="Arial" pitchFamily="34" charset="0"/>
              <a:buChar char="−"/>
            </a:pPr>
            <a:r>
              <a:rPr lang="en-CA" sz="1000" dirty="0">
                <a:latin typeface="Arial" pitchFamily="34" charset="0"/>
                <a:cs typeface="Arial" pitchFamily="34" charset="0"/>
              </a:rPr>
              <a:t>Variable expenditures would be largely avoided with the facilities only incurring fixed </a:t>
            </a:r>
            <a:r>
              <a:rPr lang="en-CA" sz="1000" dirty="0" smtClean="0">
                <a:latin typeface="Arial" pitchFamily="34" charset="0"/>
                <a:cs typeface="Arial" pitchFamily="34" charset="0"/>
              </a:rPr>
              <a:t>costs; and</a:t>
            </a:r>
            <a:endParaRPr lang="en-CA" sz="1000" dirty="0">
              <a:latin typeface="Arial" pitchFamily="34" charset="0"/>
              <a:cs typeface="Arial" pitchFamily="34" charset="0"/>
            </a:endParaRPr>
          </a:p>
          <a:p>
            <a:pPr lvl="1">
              <a:spcBef>
                <a:spcPts val="0"/>
              </a:spcBef>
              <a:buFont typeface="Arial" pitchFamily="34" charset="0"/>
              <a:buChar char="−"/>
            </a:pPr>
            <a:r>
              <a:rPr lang="en-CA" sz="1000" dirty="0">
                <a:latin typeface="Arial" pitchFamily="34" charset="0"/>
                <a:cs typeface="Arial" pitchFamily="34" charset="0"/>
              </a:rPr>
              <a:t>Plant life would be extended to a period post-2024 when additional power would be </a:t>
            </a:r>
            <a:r>
              <a:rPr lang="en-CA" sz="1000" dirty="0" smtClean="0">
                <a:latin typeface="Arial" pitchFamily="34" charset="0"/>
                <a:cs typeface="Arial" pitchFamily="34" charset="0"/>
              </a:rPr>
              <a:t>required.</a:t>
            </a:r>
            <a:endParaRPr lang="en-CA" sz="1000" dirty="0">
              <a:latin typeface="Arial" pitchFamily="34" charset="0"/>
              <a:cs typeface="Arial" pitchFamily="34" charset="0"/>
            </a:endParaRPr>
          </a:p>
          <a:p>
            <a:endParaRPr lang="en-CA" sz="1050" dirty="0" smtClean="0">
              <a:latin typeface="Arial" pitchFamily="34" charset="0"/>
              <a:cs typeface="Arial" pitchFamily="34" charset="0"/>
            </a:endParaRPr>
          </a:p>
          <a:p>
            <a:r>
              <a:rPr lang="en-CA" sz="1050" dirty="0" smtClean="0">
                <a:latin typeface="Arial" pitchFamily="34" charset="0"/>
                <a:cs typeface="Arial" pitchFamily="34" charset="0"/>
              </a:rPr>
              <a:t>OPG has estimated monthly residential bill reductions of $2.37 to $4.00 from 2017 to 2019 if such an approach was taken for Ontario’s gas portfolio.</a:t>
            </a:r>
          </a:p>
          <a:p>
            <a:endParaRPr lang="en-CA" sz="1050" dirty="0" smtClean="0">
              <a:latin typeface="Arial" pitchFamily="34" charset="0"/>
              <a:cs typeface="Arial" pitchFamily="34" charset="0"/>
            </a:endParaRPr>
          </a:p>
          <a:p>
            <a:r>
              <a:rPr lang="en-CA" sz="1050" dirty="0" smtClean="0">
                <a:latin typeface="Arial" pitchFamily="34" charset="0"/>
                <a:cs typeface="Arial" pitchFamily="34" charset="0"/>
              </a:rPr>
              <a:t>Natural </a:t>
            </a:r>
            <a:r>
              <a:rPr lang="en-CA" sz="1050" dirty="0">
                <a:latin typeface="Arial" pitchFamily="34" charset="0"/>
                <a:cs typeface="Arial" pitchFamily="34" charset="0"/>
              </a:rPr>
              <a:t>targets would be assets that OPG either jointly owns </a:t>
            </a:r>
            <a:r>
              <a:rPr lang="en-CA" sz="1050" dirty="0" smtClean="0">
                <a:latin typeface="Arial" pitchFamily="34" charset="0"/>
                <a:cs typeface="Arial" pitchFamily="34" charset="0"/>
              </a:rPr>
              <a:t>(e.g., Portland, Brighton Beach) or </a:t>
            </a:r>
            <a:r>
              <a:rPr lang="en-CA" sz="1050" dirty="0">
                <a:latin typeface="Arial" pitchFamily="34" charset="0"/>
                <a:cs typeface="Arial" pitchFamily="34" charset="0"/>
              </a:rPr>
              <a:t>operate on OPG’s </a:t>
            </a:r>
            <a:r>
              <a:rPr lang="en-CA" sz="1050" dirty="0" smtClean="0">
                <a:latin typeface="Arial" pitchFamily="34" charset="0"/>
                <a:cs typeface="Arial" pitchFamily="34" charset="0"/>
              </a:rPr>
              <a:t>site </a:t>
            </a:r>
            <a:r>
              <a:rPr lang="en-CA" sz="1050" dirty="0">
                <a:latin typeface="Arial" pitchFamily="34" charset="0"/>
                <a:cs typeface="Arial" pitchFamily="34" charset="0"/>
              </a:rPr>
              <a:t>with acquisition funding coming from Provincial </a:t>
            </a:r>
            <a:r>
              <a:rPr lang="en-CA" sz="1050" dirty="0" smtClean="0">
                <a:latin typeface="Arial" pitchFamily="34" charset="0"/>
                <a:cs typeface="Arial" pitchFamily="34" charset="0"/>
              </a:rPr>
              <a:t>borrowing.</a:t>
            </a:r>
          </a:p>
          <a:p>
            <a:pPr lvl="1">
              <a:spcBef>
                <a:spcPts val="0"/>
              </a:spcBef>
              <a:buFont typeface="Arial" pitchFamily="34" charset="0"/>
              <a:buChar char="−"/>
            </a:pPr>
            <a:r>
              <a:rPr lang="en-CA" sz="1000" dirty="0">
                <a:latin typeface="Arial" pitchFamily="34" charset="0"/>
                <a:cs typeface="Arial" pitchFamily="34" charset="0"/>
              </a:rPr>
              <a:t>Although OPG could also look beyond its facilities to the broader natural gas fleet in </a:t>
            </a:r>
            <a:r>
              <a:rPr lang="en-CA" sz="1000" dirty="0" smtClean="0">
                <a:latin typeface="Arial" pitchFamily="34" charset="0"/>
                <a:cs typeface="Arial" pitchFamily="34" charset="0"/>
              </a:rPr>
              <a:t>Ontario.</a:t>
            </a:r>
            <a:endParaRPr lang="en-CA" sz="1000" dirty="0">
              <a:latin typeface="Arial" pitchFamily="34" charset="0"/>
              <a:cs typeface="Arial" pitchFamily="34" charset="0"/>
            </a:endParaRPr>
          </a:p>
          <a:p>
            <a:pPr marL="0" indent="0">
              <a:buNone/>
            </a:pPr>
            <a:endParaRPr lang="en-CA" sz="600" dirty="0">
              <a:latin typeface="Arial" pitchFamily="34" charset="0"/>
              <a:cs typeface="Arial" pitchFamily="34" charset="0"/>
            </a:endParaRPr>
          </a:p>
          <a:p>
            <a:pPr marL="0" indent="0">
              <a:buNone/>
            </a:pPr>
            <a:r>
              <a:rPr lang="en-CA" sz="1050" b="1" u="sng" dirty="0" smtClean="0">
                <a:latin typeface="Arial" pitchFamily="34" charset="0"/>
                <a:cs typeface="Arial" pitchFamily="34" charset="0"/>
              </a:rPr>
              <a:t>Considerations</a:t>
            </a:r>
          </a:p>
          <a:p>
            <a:pPr lvl="0"/>
            <a:r>
              <a:rPr lang="en-CA" sz="1100" dirty="0">
                <a:latin typeface="Arial" panose="020B0604020202020204" pitchFamily="34" charset="0"/>
                <a:cs typeface="Arial" panose="020B0604020202020204" pitchFamily="34" charset="0"/>
              </a:rPr>
              <a:t>This proposal would reduce GHGs and provide some near-term cost benefits through lower staffing and maintenance costs:</a:t>
            </a:r>
            <a:endParaRPr lang="en-CA" sz="1050" dirty="0">
              <a:latin typeface="Arial" panose="020B0604020202020204" pitchFamily="34" charset="0"/>
              <a:cs typeface="Arial" panose="020B0604020202020204" pitchFamily="34" charset="0"/>
            </a:endParaRPr>
          </a:p>
          <a:p>
            <a:pPr lvl="1">
              <a:spcBef>
                <a:spcPts val="0"/>
              </a:spcBef>
              <a:buFont typeface="Arial" pitchFamily="34" charset="0"/>
              <a:buChar char="−"/>
            </a:pPr>
            <a:r>
              <a:rPr lang="en-CA" sz="1000" dirty="0">
                <a:latin typeface="Arial" pitchFamily="34" charset="0"/>
                <a:cs typeface="Arial" pitchFamily="34" charset="0"/>
              </a:rPr>
              <a:t>Contract terms would be renegotiated with to temporarily idle the facilities;</a:t>
            </a:r>
          </a:p>
          <a:p>
            <a:pPr lvl="1">
              <a:spcBef>
                <a:spcPts val="0"/>
              </a:spcBef>
              <a:buFont typeface="Arial" pitchFamily="34" charset="0"/>
              <a:buChar char="−"/>
            </a:pPr>
            <a:r>
              <a:rPr lang="en-CA" sz="1000" dirty="0">
                <a:latin typeface="Arial" pitchFamily="34" charset="0"/>
                <a:cs typeface="Arial" pitchFamily="34" charset="0"/>
              </a:rPr>
              <a:t>Variable expenditures would be largely avoided with the facilities only incurring fixed costs; and</a:t>
            </a:r>
          </a:p>
          <a:p>
            <a:pPr lvl="1">
              <a:spcBef>
                <a:spcPts val="0"/>
              </a:spcBef>
              <a:buFont typeface="Arial" pitchFamily="34" charset="0"/>
              <a:buChar char="−"/>
            </a:pPr>
            <a:r>
              <a:rPr lang="en-CA" sz="1000" dirty="0">
                <a:latin typeface="Arial" pitchFamily="34" charset="0"/>
                <a:cs typeface="Arial" pitchFamily="34" charset="0"/>
              </a:rPr>
              <a:t>Plant life would be extended to a period post-2024 when additional power would be required</a:t>
            </a:r>
            <a:r>
              <a:rPr lang="en-CA" sz="1000" dirty="0" smtClean="0">
                <a:latin typeface="Arial" pitchFamily="34" charset="0"/>
                <a:cs typeface="Arial" pitchFamily="34" charset="0"/>
              </a:rPr>
              <a:t>.</a:t>
            </a:r>
            <a:endParaRPr lang="en-CA" sz="1050" dirty="0" smtClean="0">
              <a:latin typeface="Arial" pitchFamily="34" charset="0"/>
              <a:cs typeface="Arial" pitchFamily="34" charset="0"/>
            </a:endParaRPr>
          </a:p>
          <a:p>
            <a:endParaRPr lang="en-CA" sz="1050" dirty="0" smtClean="0">
              <a:latin typeface="Arial" pitchFamily="34" charset="0"/>
              <a:cs typeface="Arial" pitchFamily="34" charset="0"/>
            </a:endParaRPr>
          </a:p>
          <a:p>
            <a:r>
              <a:rPr lang="en-CA" sz="1050" dirty="0" smtClean="0">
                <a:latin typeface="Arial" pitchFamily="34" charset="0"/>
                <a:cs typeface="Arial" pitchFamily="34" charset="0"/>
              </a:rPr>
              <a:t>It will likely be challenging to find a willing seller and/or to negotiate a favourable price:</a:t>
            </a:r>
          </a:p>
          <a:p>
            <a:pPr lvl="1">
              <a:spcBef>
                <a:spcPts val="0"/>
              </a:spcBef>
              <a:buFont typeface="Arial" pitchFamily="34" charset="0"/>
              <a:buChar char="−"/>
            </a:pPr>
            <a:r>
              <a:rPr lang="en-CA" sz="1000" dirty="0">
                <a:latin typeface="Arial" pitchFamily="34" charset="0"/>
                <a:cs typeface="Arial" pitchFamily="34" charset="0"/>
              </a:rPr>
              <a:t>Sellers that are approached are in a strong position to extract value from OPG/the Province; and</a:t>
            </a:r>
          </a:p>
          <a:p>
            <a:pPr lvl="1">
              <a:spcBef>
                <a:spcPts val="0"/>
              </a:spcBef>
              <a:buFont typeface="Arial" pitchFamily="34" charset="0"/>
              <a:buChar char="−"/>
            </a:pPr>
            <a:r>
              <a:rPr lang="en-CA" sz="1000" dirty="0">
                <a:latin typeface="Arial" pitchFamily="34" charset="0"/>
                <a:cs typeface="Arial" pitchFamily="34" charset="0"/>
              </a:rPr>
              <a:t>Similarly, OPG’s negotiating position would be weakened if this was viewed as part of the broader rate mitigation strategy.</a:t>
            </a:r>
          </a:p>
          <a:p>
            <a:endParaRPr lang="en-CA" sz="1050" dirty="0" smtClean="0">
              <a:latin typeface="Arial" pitchFamily="34" charset="0"/>
              <a:cs typeface="Arial" pitchFamily="34" charset="0"/>
            </a:endParaRPr>
          </a:p>
          <a:p>
            <a:r>
              <a:rPr lang="en-CA" sz="1050" dirty="0" smtClean="0">
                <a:latin typeface="Arial" pitchFamily="34" charset="0"/>
                <a:cs typeface="Arial" pitchFamily="34" charset="0"/>
              </a:rPr>
              <a:t>In the past, OPG and IESO’s contract renegotiations have been contentious and lengthy.</a:t>
            </a:r>
          </a:p>
          <a:p>
            <a:endParaRPr lang="en-CA" sz="1050" dirty="0" smtClean="0">
              <a:latin typeface="Arial" pitchFamily="34" charset="0"/>
              <a:cs typeface="Arial" pitchFamily="34" charset="0"/>
            </a:endParaRPr>
          </a:p>
        </p:txBody>
      </p:sp>
    </p:spTree>
    <p:extLst>
      <p:ext uri="{BB962C8B-B14F-4D97-AF65-F5344CB8AC3E}">
        <p14:creationId xmlns:p14="http://schemas.microsoft.com/office/powerpoint/2010/main" val="192736403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671736"/>
          </a:xfrm>
        </p:spPr>
        <p:txBody>
          <a:bodyPr>
            <a:normAutofit/>
          </a:bodyPr>
          <a:lstStyle/>
          <a:p>
            <a:r>
              <a:rPr lang="en-CA" sz="2400" b="0" dirty="0" smtClean="0">
                <a:latin typeface="Arial" pitchFamily="34" charset="0"/>
                <a:cs typeface="Arial" pitchFamily="34" charset="0"/>
              </a:rPr>
              <a:t>Amortize Conservation </a:t>
            </a:r>
            <a:r>
              <a:rPr lang="en-CA" sz="2400" b="0" dirty="0">
                <a:latin typeface="Arial" pitchFamily="34" charset="0"/>
                <a:cs typeface="Arial" pitchFamily="34" charset="0"/>
              </a:rPr>
              <a:t>Program </a:t>
            </a:r>
            <a:r>
              <a:rPr lang="en-CA" sz="2400" b="0" dirty="0" smtClean="0">
                <a:latin typeface="Arial" pitchFamily="34" charset="0"/>
                <a:cs typeface="Arial" pitchFamily="34" charset="0"/>
              </a:rPr>
              <a:t>Costs</a:t>
            </a:r>
            <a:endParaRPr lang="en-CA" dirty="0"/>
          </a:p>
        </p:txBody>
      </p:sp>
      <p:sp>
        <p:nvSpPr>
          <p:cNvPr id="3" name="Content Placeholder 2"/>
          <p:cNvSpPr>
            <a:spLocks noGrp="1"/>
          </p:cNvSpPr>
          <p:nvPr>
            <p:ph idx="1"/>
          </p:nvPr>
        </p:nvSpPr>
        <p:spPr>
          <a:xfrm>
            <a:off x="467544" y="1124744"/>
            <a:ext cx="8424936" cy="5040560"/>
          </a:xfrm>
        </p:spPr>
        <p:txBody>
          <a:bodyPr>
            <a:noAutofit/>
          </a:bodyPr>
          <a:lstStyle/>
          <a:p>
            <a:pPr>
              <a:lnSpc>
                <a:spcPct val="110000"/>
              </a:lnSpc>
              <a:spcBef>
                <a:spcPts val="0"/>
              </a:spcBef>
              <a:spcAft>
                <a:spcPts val="1000"/>
              </a:spcAft>
            </a:pPr>
            <a:r>
              <a:rPr lang="en-CA" sz="1200" dirty="0" smtClean="0">
                <a:latin typeface="Arial" panose="020B0604020202020204" pitchFamily="34" charset="0"/>
                <a:cs typeface="Arial" panose="020B0604020202020204" pitchFamily="34" charset="0"/>
              </a:rPr>
              <a:t>This option would not be pursued if the Global Adjustment (GA) was financed (Option 1).</a:t>
            </a:r>
          </a:p>
          <a:p>
            <a:pPr>
              <a:lnSpc>
                <a:spcPct val="110000"/>
              </a:lnSpc>
              <a:spcBef>
                <a:spcPts val="0"/>
              </a:spcBef>
              <a:spcAft>
                <a:spcPts val="1000"/>
              </a:spcAft>
            </a:pPr>
            <a:r>
              <a:rPr lang="en-CA" sz="1200" dirty="0" smtClean="0">
                <a:latin typeface="Arial" panose="020B0604020202020204" pitchFamily="34" charset="0"/>
                <a:cs typeface="Arial" panose="020B0604020202020204" pitchFamily="34" charset="0"/>
              </a:rPr>
              <a:t>~$</a:t>
            </a:r>
            <a:r>
              <a:rPr lang="en-CA" sz="1200" dirty="0">
                <a:latin typeface="Arial" panose="020B0604020202020204" pitchFamily="34" charset="0"/>
                <a:cs typeface="Arial" panose="020B0604020202020204" pitchFamily="34" charset="0"/>
              </a:rPr>
              <a:t>3 billion from the electricity ratepayer base will be spent on </a:t>
            </a:r>
            <a:r>
              <a:rPr lang="en-CA" sz="1200" dirty="0" smtClean="0">
                <a:latin typeface="Arial" panose="020B0604020202020204" pitchFamily="34" charset="0"/>
                <a:cs typeface="Arial" panose="020B0604020202020204" pitchFamily="34" charset="0"/>
              </a:rPr>
              <a:t>conservation programs delivered under the Conservation First Framework (CFF) and the Industrial </a:t>
            </a:r>
            <a:r>
              <a:rPr lang="en-CA" sz="1200" dirty="0">
                <a:latin typeface="Arial" panose="020B0604020202020204" pitchFamily="34" charset="0"/>
                <a:cs typeface="Arial" panose="020B0604020202020204" pitchFamily="34" charset="0"/>
              </a:rPr>
              <a:t>Accelerator Program (</a:t>
            </a:r>
            <a:r>
              <a:rPr lang="en-CA" sz="1200" dirty="0" smtClean="0">
                <a:latin typeface="Arial" panose="020B0604020202020204" pitchFamily="34" charset="0"/>
                <a:cs typeface="Arial" panose="020B0604020202020204" pitchFamily="34" charset="0"/>
              </a:rPr>
              <a:t>IAP) </a:t>
            </a:r>
            <a:r>
              <a:rPr lang="en-CA" sz="1200" dirty="0">
                <a:latin typeface="Arial" panose="020B0604020202020204" pitchFamily="34" charset="0"/>
                <a:cs typeface="Arial" panose="020B0604020202020204" pitchFamily="34" charset="0"/>
              </a:rPr>
              <a:t>between 2015 and 2020.</a:t>
            </a:r>
          </a:p>
          <a:p>
            <a:pPr>
              <a:spcBef>
                <a:spcPts val="0"/>
              </a:spcBef>
              <a:spcAft>
                <a:spcPts val="1000"/>
              </a:spcAft>
            </a:pPr>
            <a:r>
              <a:rPr lang="en-CA" sz="1200" dirty="0" smtClean="0">
                <a:latin typeface="Arial" panose="020B0604020202020204" pitchFamily="34" charset="0"/>
                <a:cs typeface="Arial" panose="020B0604020202020204" pitchFamily="34" charset="0"/>
              </a:rPr>
              <a:t>Currently</a:t>
            </a:r>
            <a:r>
              <a:rPr lang="en-CA" sz="1200" dirty="0">
                <a:latin typeface="Arial" panose="020B0604020202020204" pitchFamily="34" charset="0"/>
                <a:cs typeface="Arial" panose="020B0604020202020204" pitchFamily="34" charset="0"/>
              </a:rPr>
              <a:t>, Conservation and Demand Management (CDM)</a:t>
            </a:r>
            <a:r>
              <a:rPr lang="en-CA" sz="1200" dirty="0" smtClean="0">
                <a:latin typeface="Arial" panose="020B0604020202020204" pitchFamily="34" charset="0"/>
                <a:cs typeface="Arial" panose="020B0604020202020204" pitchFamily="34" charset="0"/>
              </a:rPr>
              <a:t> </a:t>
            </a:r>
            <a:r>
              <a:rPr lang="en-CA" sz="1200" dirty="0">
                <a:latin typeface="Arial" panose="020B0604020202020204" pitchFamily="34" charset="0"/>
                <a:cs typeface="Arial" panose="020B0604020202020204" pitchFamily="34" charset="0"/>
              </a:rPr>
              <a:t>program costs are recovered from the Global Adjustment </a:t>
            </a:r>
            <a:r>
              <a:rPr lang="en-CA" sz="1200" dirty="0" smtClean="0">
                <a:latin typeface="Arial" panose="020B0604020202020204" pitchFamily="34" charset="0"/>
                <a:cs typeface="Arial" panose="020B0604020202020204" pitchFamily="34" charset="0"/>
              </a:rPr>
              <a:t>(GA) mechanism </a:t>
            </a:r>
            <a:r>
              <a:rPr lang="en-CA" sz="1200" dirty="0">
                <a:latin typeface="Arial" panose="020B0604020202020204" pitchFamily="34" charset="0"/>
                <a:cs typeface="Arial" panose="020B0604020202020204" pitchFamily="34" charset="0"/>
              </a:rPr>
              <a:t>about one month after </a:t>
            </a:r>
            <a:r>
              <a:rPr lang="en-CA" sz="1200" dirty="0" smtClean="0">
                <a:latin typeface="Arial" panose="020B0604020202020204" pitchFamily="34" charset="0"/>
                <a:cs typeface="Arial" panose="020B0604020202020204" pitchFamily="34" charset="0"/>
              </a:rPr>
              <a:t>expenses are incurred. </a:t>
            </a:r>
          </a:p>
          <a:p>
            <a:pPr>
              <a:spcBef>
                <a:spcPts val="0"/>
              </a:spcBef>
              <a:spcAft>
                <a:spcPts val="1000"/>
              </a:spcAft>
            </a:pPr>
            <a:r>
              <a:rPr lang="en-CA" sz="1200" dirty="0" smtClean="0">
                <a:latin typeface="Arial" panose="020B0604020202020204" pitchFamily="34" charset="0"/>
                <a:cs typeface="Arial" panose="020B0604020202020204" pitchFamily="34" charset="0"/>
              </a:rPr>
              <a:t>As a potential rate mitigation measure, </a:t>
            </a:r>
            <a:r>
              <a:rPr lang="en-CA" sz="1200" dirty="0">
                <a:latin typeface="Arial" panose="020B0604020202020204" pitchFamily="34" charset="0"/>
                <a:cs typeface="Arial" panose="020B0604020202020204" pitchFamily="34" charset="0"/>
              </a:rPr>
              <a:t>certain CDM </a:t>
            </a:r>
            <a:r>
              <a:rPr lang="en-CA" sz="1200" dirty="0" smtClean="0">
                <a:latin typeface="Arial" panose="020B0604020202020204" pitchFamily="34" charset="0"/>
                <a:cs typeface="Arial" panose="020B0604020202020204" pitchFamily="34" charset="0"/>
              </a:rPr>
              <a:t>costs could be amortized. This would involve IESO borrowing funds from the Ontario Financing Authority (OFA) on an annual basis to fund program </a:t>
            </a:r>
            <a:r>
              <a:rPr lang="en-CA" sz="1200" dirty="0">
                <a:latin typeface="Arial" panose="020B0604020202020204" pitchFamily="34" charset="0"/>
                <a:cs typeface="Arial" panose="020B0604020202020204" pitchFamily="34" charset="0"/>
              </a:rPr>
              <a:t>incentives (non-administrative costs).</a:t>
            </a:r>
          </a:p>
          <a:p>
            <a:pPr lvl="1">
              <a:spcBef>
                <a:spcPts val="0"/>
              </a:spcBef>
              <a:spcAft>
                <a:spcPts val="1000"/>
              </a:spcAft>
              <a:buFont typeface="Arial" pitchFamily="34" charset="0"/>
              <a:buChar char="−"/>
            </a:pPr>
            <a:r>
              <a:rPr lang="en-CA" sz="1100" dirty="0">
                <a:latin typeface="Arial" pitchFamily="34" charset="0"/>
                <a:cs typeface="Arial" pitchFamily="34" charset="0"/>
              </a:rPr>
              <a:t>The time period over which costs could be amortized would be over the lifetime of funded CDM measures. </a:t>
            </a:r>
          </a:p>
          <a:p>
            <a:pPr lvl="1">
              <a:spcBef>
                <a:spcPts val="0"/>
              </a:spcBef>
              <a:spcAft>
                <a:spcPts val="1000"/>
              </a:spcAft>
              <a:buFont typeface="Arial" pitchFamily="34" charset="0"/>
              <a:buChar char="−"/>
            </a:pPr>
            <a:r>
              <a:rPr lang="en-CA" sz="1100" dirty="0">
                <a:latin typeface="Arial" pitchFamily="34" charset="0"/>
                <a:cs typeface="Arial" pitchFamily="34" charset="0"/>
              </a:rPr>
              <a:t>ENERGY </a:t>
            </a:r>
            <a:r>
              <a:rPr lang="en-CA" sz="1100" dirty="0" smtClean="0">
                <a:latin typeface="Arial" pitchFamily="34" charset="0"/>
                <a:cs typeface="Arial" pitchFamily="34" charset="0"/>
              </a:rPr>
              <a:t>would work with IESO </a:t>
            </a:r>
            <a:r>
              <a:rPr lang="en-CA" sz="1100" dirty="0">
                <a:latin typeface="Arial" pitchFamily="34" charset="0"/>
                <a:cs typeface="Arial" pitchFamily="34" charset="0"/>
              </a:rPr>
              <a:t>to determine the appropriate lifetime period – the graph on the next slide, which illustrates residential bill impacts, presents two cases: </a:t>
            </a:r>
            <a:r>
              <a:rPr lang="en-CA" sz="1100" b="1" dirty="0">
                <a:latin typeface="Arial" pitchFamily="34" charset="0"/>
                <a:cs typeface="Arial" pitchFamily="34" charset="0"/>
              </a:rPr>
              <a:t>10-year and 15-year measure lifetimes</a:t>
            </a:r>
            <a:r>
              <a:rPr lang="en-CA" sz="1100" dirty="0" smtClean="0">
                <a:latin typeface="Arial" pitchFamily="34" charset="0"/>
                <a:cs typeface="Arial" pitchFamily="34" charset="0"/>
              </a:rPr>
              <a:t>.</a:t>
            </a:r>
          </a:p>
          <a:p>
            <a:pPr marL="280988" lvl="1" indent="-280988">
              <a:spcBef>
                <a:spcPts val="0"/>
              </a:spcBef>
              <a:spcAft>
                <a:spcPts val="1000"/>
              </a:spcAft>
              <a:buSzTx/>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 both cases, amortizing </a:t>
            </a:r>
            <a:r>
              <a:rPr lang="en-CA" sz="1200" dirty="0">
                <a:latin typeface="Arial" panose="020B0604020202020204" pitchFamily="34" charset="0"/>
                <a:cs typeface="Arial" panose="020B0604020202020204" pitchFamily="34" charset="0"/>
              </a:rPr>
              <a:t>a portion of conservation spending would produce a benefit for electricity ratepayers in excess of $</a:t>
            </a:r>
            <a:r>
              <a:rPr lang="en-CA" sz="1200" dirty="0" smtClean="0">
                <a:latin typeface="Arial" panose="020B0604020202020204" pitchFamily="34" charset="0"/>
                <a:cs typeface="Arial" panose="020B0604020202020204" pitchFamily="34" charset="0"/>
              </a:rPr>
              <a:t>1/month from 2017 to 2020. Over time </a:t>
            </a:r>
            <a:r>
              <a:rPr lang="en-CA" sz="1200" dirty="0">
                <a:latin typeface="Arial" panose="020B0604020202020204" pitchFamily="34" charset="0"/>
                <a:cs typeface="Arial" panose="020B0604020202020204" pitchFamily="34" charset="0"/>
              </a:rPr>
              <a:t>the benefit would decrease and turn into </a:t>
            </a:r>
            <a:r>
              <a:rPr lang="en-CA" sz="1200" dirty="0" smtClean="0">
                <a:latin typeface="Arial" panose="020B0604020202020204" pitchFamily="34" charset="0"/>
                <a:cs typeface="Arial" panose="020B0604020202020204" pitchFamily="34" charset="0"/>
              </a:rPr>
              <a:t>a cost (higher electricity rates than would otherwise occur), </a:t>
            </a:r>
            <a:r>
              <a:rPr lang="en-CA" sz="1200" dirty="0">
                <a:latin typeface="Arial" panose="020B0604020202020204" pitchFamily="34" charset="0"/>
                <a:cs typeface="Arial" panose="020B0604020202020204" pitchFamily="34" charset="0"/>
              </a:rPr>
              <a:t>as interest charges begin to </a:t>
            </a:r>
            <a:r>
              <a:rPr lang="en-CA" sz="1200" dirty="0" smtClean="0">
                <a:latin typeface="Arial" panose="020B0604020202020204" pitchFamily="34" charset="0"/>
                <a:cs typeface="Arial" panose="020B0604020202020204" pitchFamily="34" charset="0"/>
              </a:rPr>
              <a:t>grow. Estimated interest charges are as </a:t>
            </a:r>
            <a:r>
              <a:rPr lang="en-CA" sz="1200" dirty="0">
                <a:latin typeface="Arial" panose="020B0604020202020204" pitchFamily="34" charset="0"/>
                <a:cs typeface="Arial" panose="020B0604020202020204" pitchFamily="34" charset="0"/>
              </a:rPr>
              <a:t>follows </a:t>
            </a:r>
            <a:r>
              <a:rPr lang="en-CA" sz="1200" dirty="0" smtClean="0">
                <a:latin typeface="Arial" panose="020B0604020202020204" pitchFamily="34" charset="0"/>
                <a:cs typeface="Arial" panose="020B0604020202020204" pitchFamily="34" charset="0"/>
              </a:rPr>
              <a:t>(a </a:t>
            </a:r>
            <a:r>
              <a:rPr lang="en-CA" sz="1200" dirty="0">
                <a:latin typeface="Arial" panose="020B0604020202020204" pitchFamily="34" charset="0"/>
                <a:cs typeface="Arial" panose="020B0604020202020204" pitchFamily="34" charset="0"/>
              </a:rPr>
              <a:t>3% interest rate is assumed; increases in interest rates could result in higher overall interest </a:t>
            </a:r>
            <a:r>
              <a:rPr lang="en-CA" sz="1200" dirty="0" smtClean="0">
                <a:latin typeface="Arial" panose="020B0604020202020204" pitchFamily="34" charset="0"/>
                <a:cs typeface="Arial" panose="020B0604020202020204" pitchFamily="34" charset="0"/>
              </a:rPr>
              <a:t>charges</a:t>
            </a:r>
            <a:r>
              <a:rPr lang="en-CA" sz="1200" dirty="0">
                <a:latin typeface="Arial" panose="020B0604020202020204" pitchFamily="34" charset="0"/>
                <a:cs typeface="Arial" panose="020B0604020202020204" pitchFamily="34" charset="0"/>
              </a:rPr>
              <a:t>)</a:t>
            </a:r>
            <a:r>
              <a:rPr lang="en-CA" sz="1200" dirty="0" smtClean="0">
                <a:latin typeface="Arial" panose="020B0604020202020204" pitchFamily="34" charset="0"/>
                <a:cs typeface="Arial" panose="020B0604020202020204" pitchFamily="34" charset="0"/>
              </a:rPr>
              <a:t>:</a:t>
            </a:r>
            <a:endParaRPr lang="en-CA" sz="1200" dirty="0">
              <a:latin typeface="Arial" panose="020B0604020202020204" pitchFamily="34" charset="0"/>
              <a:cs typeface="Arial" panose="020B0604020202020204" pitchFamily="34" charset="0"/>
            </a:endParaRPr>
          </a:p>
          <a:p>
            <a:pPr lvl="1">
              <a:spcBef>
                <a:spcPts val="0"/>
              </a:spcBef>
              <a:spcAft>
                <a:spcPts val="1000"/>
              </a:spcAft>
              <a:buFont typeface="Arial" pitchFamily="34" charset="0"/>
              <a:buChar char="−"/>
            </a:pPr>
            <a:r>
              <a:rPr lang="en-CA" sz="1100" dirty="0">
                <a:latin typeface="Arial" pitchFamily="34" charset="0"/>
                <a:cs typeface="Arial" pitchFamily="34" charset="0"/>
              </a:rPr>
              <a:t>$712 </a:t>
            </a:r>
            <a:r>
              <a:rPr lang="en-CA" sz="1100" dirty="0" smtClean="0">
                <a:latin typeface="Arial" pitchFamily="34" charset="0"/>
                <a:cs typeface="Arial" pitchFamily="34" charset="0"/>
              </a:rPr>
              <a:t>million </a:t>
            </a:r>
            <a:r>
              <a:rPr lang="en-CA" sz="1100" dirty="0">
                <a:latin typeface="Arial" pitchFamily="34" charset="0"/>
                <a:cs typeface="Arial" pitchFamily="34" charset="0"/>
              </a:rPr>
              <a:t>($2016) </a:t>
            </a:r>
            <a:r>
              <a:rPr lang="en-CA" sz="1100" dirty="0" smtClean="0">
                <a:latin typeface="Arial" pitchFamily="34" charset="0"/>
                <a:cs typeface="Arial" pitchFamily="34" charset="0"/>
              </a:rPr>
              <a:t>–  Amortizing </a:t>
            </a:r>
            <a:r>
              <a:rPr lang="en-CA" sz="1100" dirty="0">
                <a:latin typeface="Arial" pitchFamily="34" charset="0"/>
                <a:cs typeface="Arial" pitchFamily="34" charset="0"/>
              </a:rPr>
              <a:t>eligible 2017-2035 CDM costs for 10-year </a:t>
            </a:r>
            <a:r>
              <a:rPr lang="en-CA" sz="1100" dirty="0" smtClean="0">
                <a:latin typeface="Arial" pitchFamily="34" charset="0"/>
                <a:cs typeface="Arial" pitchFamily="34" charset="0"/>
              </a:rPr>
              <a:t>period; and  </a:t>
            </a:r>
            <a:endParaRPr lang="en-CA" sz="1100" dirty="0">
              <a:latin typeface="Arial" pitchFamily="34" charset="0"/>
              <a:cs typeface="Arial" pitchFamily="34" charset="0"/>
            </a:endParaRPr>
          </a:p>
          <a:p>
            <a:pPr lvl="1">
              <a:spcBef>
                <a:spcPts val="0"/>
              </a:spcBef>
              <a:spcAft>
                <a:spcPts val="1000"/>
              </a:spcAft>
              <a:buFont typeface="Arial" pitchFamily="34" charset="0"/>
              <a:buChar char="−"/>
            </a:pPr>
            <a:r>
              <a:rPr lang="en-CA" sz="1100" dirty="0">
                <a:latin typeface="Arial" pitchFamily="34" charset="0"/>
                <a:cs typeface="Arial" pitchFamily="34" charset="0"/>
              </a:rPr>
              <a:t>$1.3 </a:t>
            </a:r>
            <a:r>
              <a:rPr lang="en-CA" sz="1100" dirty="0" smtClean="0">
                <a:latin typeface="Arial" pitchFamily="34" charset="0"/>
                <a:cs typeface="Arial" pitchFamily="34" charset="0"/>
              </a:rPr>
              <a:t>billion ($</a:t>
            </a:r>
            <a:r>
              <a:rPr lang="en-CA" sz="1100" dirty="0">
                <a:latin typeface="Arial" pitchFamily="34" charset="0"/>
                <a:cs typeface="Arial" pitchFamily="34" charset="0"/>
              </a:rPr>
              <a:t>2016) </a:t>
            </a:r>
            <a:r>
              <a:rPr lang="en-CA" sz="1100" dirty="0" smtClean="0">
                <a:latin typeface="Arial" pitchFamily="34" charset="0"/>
                <a:cs typeface="Arial" pitchFamily="34" charset="0"/>
              </a:rPr>
              <a:t>– Amortizing </a:t>
            </a:r>
            <a:r>
              <a:rPr lang="en-CA" sz="1100" dirty="0">
                <a:latin typeface="Arial" pitchFamily="34" charset="0"/>
                <a:cs typeface="Arial" pitchFamily="34" charset="0"/>
              </a:rPr>
              <a:t>eligible 2017-2035 CDM costs for 15-year period </a:t>
            </a:r>
            <a:r>
              <a:rPr lang="en-CA" sz="1100" dirty="0" smtClean="0">
                <a:latin typeface="Arial" pitchFamily="34" charset="0"/>
                <a:cs typeface="Arial" pitchFamily="34" charset="0"/>
              </a:rPr>
              <a:t>. </a:t>
            </a:r>
            <a:endParaRPr lang="en-CA" sz="1100" dirty="0">
              <a:latin typeface="Arial" pitchFamily="34" charset="0"/>
              <a:cs typeface="Arial" pitchFamily="34" charset="0"/>
            </a:endParaRPr>
          </a:p>
          <a:p>
            <a:pPr>
              <a:spcBef>
                <a:spcPts val="0"/>
              </a:spcBef>
              <a:spcAft>
                <a:spcPts val="1000"/>
              </a:spcAft>
            </a:pPr>
            <a:r>
              <a:rPr lang="en-CA" sz="1200" dirty="0" smtClean="0">
                <a:latin typeface="Arial" panose="020B0604020202020204" pitchFamily="34" charset="0"/>
                <a:cs typeface="Arial" panose="020B0604020202020204" pitchFamily="34" charset="0"/>
              </a:rPr>
              <a:t>Legislative changes would be needed to allow recovery of interest payments from ratepayers, or these costs could be recovered from the Consolidated Revenue Fund (CRF, or taxes).</a:t>
            </a:r>
          </a:p>
          <a:p>
            <a:pPr>
              <a:spcBef>
                <a:spcPts val="0"/>
              </a:spcBef>
              <a:spcAft>
                <a:spcPts val="1000"/>
              </a:spcAft>
            </a:pPr>
            <a:r>
              <a:rPr lang="en-CA" sz="1200" dirty="0" smtClean="0">
                <a:latin typeface="Arial" panose="020B0604020202020204" pitchFamily="34" charset="0"/>
                <a:cs typeface="Arial" panose="020B0604020202020204" pitchFamily="34" charset="0"/>
              </a:rPr>
              <a:t>An alternative that could be explored would be to pay for CDM costs, or for a portion of these, from the tax-base.</a:t>
            </a:r>
          </a:p>
        </p:txBody>
      </p:sp>
    </p:spTree>
    <p:extLst>
      <p:ext uri="{BB962C8B-B14F-4D97-AF65-F5344CB8AC3E}">
        <p14:creationId xmlns:p14="http://schemas.microsoft.com/office/powerpoint/2010/main" val="361703147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456" y="404664"/>
            <a:ext cx="8280000" cy="648072"/>
          </a:xfrm>
        </p:spPr>
        <p:txBody>
          <a:bodyPr>
            <a:normAutofit/>
          </a:bodyPr>
          <a:lstStyle/>
          <a:p>
            <a:r>
              <a:rPr lang="en-CA" sz="2400" b="0" dirty="0" smtClean="0">
                <a:latin typeface="Arial" pitchFamily="34" charset="0"/>
                <a:cs typeface="Arial" pitchFamily="34" charset="0"/>
              </a:rPr>
              <a:t>Amortize </a:t>
            </a:r>
            <a:r>
              <a:rPr lang="en-CA" sz="2400" b="0" dirty="0">
                <a:latin typeface="Arial" pitchFamily="34" charset="0"/>
                <a:cs typeface="Arial" pitchFamily="34" charset="0"/>
              </a:rPr>
              <a:t>Conservation Program Costs </a:t>
            </a:r>
            <a:r>
              <a:rPr lang="en-CA" sz="2400" b="0" dirty="0" smtClean="0">
                <a:latin typeface="Arial" pitchFamily="34" charset="0"/>
                <a:cs typeface="Arial" pitchFamily="34" charset="0"/>
              </a:rPr>
              <a:t>(cont’d) </a:t>
            </a:r>
            <a:endParaRPr lang="en-CA" sz="2400" b="0" dirty="0">
              <a:latin typeface="Arial" pitchFamily="34" charset="0"/>
              <a:cs typeface="Arial" pitchFamily="34" charset="0"/>
            </a:endParaRPr>
          </a:p>
        </p:txBody>
      </p:sp>
      <p:sp>
        <p:nvSpPr>
          <p:cNvPr id="4" name="TextBox 3"/>
          <p:cNvSpPr txBox="1"/>
          <p:nvPr/>
        </p:nvSpPr>
        <p:spPr>
          <a:xfrm>
            <a:off x="35496" y="5970766"/>
            <a:ext cx="8928992" cy="338554"/>
          </a:xfrm>
          <a:prstGeom prst="rect">
            <a:avLst/>
          </a:prstGeom>
          <a:noFill/>
        </p:spPr>
        <p:txBody>
          <a:bodyPr wrap="square" rtlCol="0">
            <a:spAutoFit/>
          </a:bodyPr>
          <a:lstStyle/>
          <a:p>
            <a:r>
              <a:rPr lang="en-CA" sz="800" b="1" dirty="0" smtClean="0">
                <a:latin typeface="Arial" pitchFamily="34" charset="0"/>
                <a:cs typeface="Arial" pitchFamily="34" charset="0"/>
              </a:rPr>
              <a:t>Note</a:t>
            </a:r>
            <a:r>
              <a:rPr lang="en-CA" sz="800" dirty="0" smtClean="0">
                <a:latin typeface="Arial" pitchFamily="34" charset="0"/>
                <a:cs typeface="Arial" pitchFamily="34" charset="0"/>
              </a:rPr>
              <a:t>: Chart assumes that conservation incentive costs are available for amortization while administration cost are not. Although there is variable from year to year, incentives represent about two-thirds of conservation spending in Ontario. Chart assumes conservation spending continues at a similar rate beyond 2020. Chart assumes a 10 of 15-year borrowing rate of 3.0%. </a:t>
            </a:r>
            <a:r>
              <a:rPr lang="en-CA" sz="800" dirty="0">
                <a:latin typeface="Arial" pitchFamily="34" charset="0"/>
                <a:cs typeface="Arial" pitchFamily="34" charset="0"/>
              </a:rPr>
              <a:t>  </a:t>
            </a:r>
          </a:p>
        </p:txBody>
      </p:sp>
      <p:graphicFrame>
        <p:nvGraphicFramePr>
          <p:cNvPr id="9" name="Chart 8"/>
          <p:cNvGraphicFramePr>
            <a:graphicFrameLocks/>
          </p:cNvGraphicFramePr>
          <p:nvPr>
            <p:extLst>
              <p:ext uri="{D42A27DB-BD31-4B8C-83A1-F6EECF244321}">
                <p14:modId xmlns:p14="http://schemas.microsoft.com/office/powerpoint/2010/main" val="3081793791"/>
              </p:ext>
            </p:extLst>
          </p:nvPr>
        </p:nvGraphicFramePr>
        <p:xfrm>
          <a:off x="0" y="1022527"/>
          <a:ext cx="8964488" cy="49482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1785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43744"/>
          </a:xfrm>
        </p:spPr>
        <p:txBody>
          <a:bodyPr>
            <a:noAutofit/>
          </a:bodyPr>
          <a:lstStyle/>
          <a:p>
            <a:r>
              <a:rPr lang="en-CA" sz="2400" b="0" dirty="0">
                <a:latin typeface="Arial" panose="020B0604020202020204" pitchFamily="34" charset="0"/>
                <a:cs typeface="Arial" panose="020B0604020202020204" pitchFamily="34" charset="0"/>
              </a:rPr>
              <a:t>Illustrative Example of Rate Mitigation Impacts (</a:t>
            </a:r>
            <a:r>
              <a:rPr lang="en-CA" sz="2400" b="0" dirty="0" smtClean="0">
                <a:latin typeface="Arial" panose="020B0604020202020204" pitchFamily="34" charset="0"/>
                <a:cs typeface="Arial" panose="020B0604020202020204" pitchFamily="34" charset="0"/>
              </a:rPr>
              <a:t>cont’d)</a:t>
            </a:r>
            <a:endParaRPr lang="en-CA" sz="2400" b="0" dirty="0"/>
          </a:p>
        </p:txBody>
      </p:sp>
      <p:sp>
        <p:nvSpPr>
          <p:cNvPr id="8" name="TextBox 7"/>
          <p:cNvSpPr txBox="1"/>
          <p:nvPr/>
        </p:nvSpPr>
        <p:spPr>
          <a:xfrm>
            <a:off x="251520" y="5801489"/>
            <a:ext cx="8604448" cy="507831"/>
          </a:xfrm>
          <a:prstGeom prst="rect">
            <a:avLst/>
          </a:prstGeom>
          <a:noFill/>
        </p:spPr>
        <p:txBody>
          <a:bodyPr wrap="square" rtlCol="0">
            <a:spAutoFit/>
          </a:bodyPr>
          <a:lstStyle/>
          <a:p>
            <a:r>
              <a:rPr lang="en-CA" sz="900" b="1" dirty="0" smtClean="0">
                <a:latin typeface="Arial" panose="020B0604020202020204" pitchFamily="34" charset="0"/>
                <a:cs typeface="Arial" panose="020B0604020202020204" pitchFamily="34" charset="0"/>
              </a:rPr>
              <a:t>Note: Based on forecast prices.</a:t>
            </a:r>
            <a:r>
              <a:rPr lang="en-CA" sz="900" dirty="0" smtClean="0">
                <a:latin typeface="Arial" panose="020B0604020202020204" pitchFamily="34" charset="0"/>
                <a:cs typeface="Arial" panose="020B0604020202020204" pitchFamily="34" charset="0"/>
              </a:rPr>
              <a:t>. </a:t>
            </a:r>
            <a:r>
              <a:rPr lang="en-CA" sz="900" dirty="0">
                <a:latin typeface="Arial" panose="020B0604020202020204" pitchFamily="34" charset="0"/>
                <a:cs typeface="Arial" panose="020B0604020202020204" pitchFamily="34" charset="0"/>
              </a:rPr>
              <a:t>Rural residential customers (R2) above are connected to Hydro One and includes the benefit of the enhanced Rural or Remote Rate Protection (RRRP). Assumes both standard RRRP growth at 2.6%/year, but also sees enhancement funding reduce over time as the move to fixed rates is completed. Assumes OESP enrollment of 100% by 2022 and includes costs with expanding benefits by 50%. </a:t>
            </a:r>
            <a:endParaRPr lang="en-CA" sz="900" strike="sngStrike"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563012206"/>
              </p:ext>
            </p:extLst>
          </p:nvPr>
        </p:nvGraphicFramePr>
        <p:xfrm>
          <a:off x="395536" y="1381919"/>
          <a:ext cx="8460431" cy="4200525"/>
        </p:xfrm>
        <a:graphic>
          <a:graphicData uri="http://schemas.openxmlformats.org/drawingml/2006/table">
            <a:tbl>
              <a:tblPr/>
              <a:tblGrid>
                <a:gridCol w="1556253"/>
                <a:gridCol w="2556128"/>
                <a:gridCol w="869610"/>
                <a:gridCol w="869610"/>
                <a:gridCol w="869610"/>
                <a:gridCol w="869610"/>
                <a:gridCol w="869610"/>
              </a:tblGrid>
              <a:tr h="200025">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Actual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r>
              <a:tr h="200025">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l" fontAlgn="b"/>
                      <a:r>
                        <a:rPr lang="en-CA" sz="1200" b="1" i="0" u="none" strike="noStrike">
                          <a:solidFill>
                            <a:srgbClr val="FFFFFF"/>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2016</a:t>
                      </a: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r" fontAlgn="b"/>
                      <a:r>
                        <a:rPr lang="en-CA" sz="1200" b="1" i="0" u="none" strike="noStrike">
                          <a:solidFill>
                            <a:srgbClr val="FFFFFF"/>
                          </a:solidFill>
                          <a:effectLst/>
                          <a:latin typeface="Calibri"/>
                        </a:rPr>
                        <a:t>2020</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r>
              <a:tr h="200025">
                <a:tc>
                  <a:txBody>
                    <a:bodyPr/>
                    <a:lstStyle/>
                    <a:p>
                      <a:pPr algn="l" fontAlgn="b"/>
                      <a:r>
                        <a:rPr lang="en-CA" sz="1200" b="1" i="0" u="none" strike="noStrike">
                          <a:solidFill>
                            <a:srgbClr val="000000"/>
                          </a:solidFill>
                          <a:effectLst/>
                          <a:latin typeface="Calibri"/>
                        </a:rPr>
                        <a:t> 1,000 kWh</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1" i="0" u="none" strike="noStrike" dirty="0">
                          <a:solidFill>
                            <a:srgbClr val="000000"/>
                          </a:solidFill>
                          <a:effectLst/>
                          <a:latin typeface="Calibri"/>
                        </a:rPr>
                        <a:t> Total Bill (pre-changes)</a:t>
                      </a:r>
                    </a:p>
                  </a:txBody>
                  <a:tcPr marL="0" marR="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EEECE1"/>
                    </a:solidFill>
                  </a:tcPr>
                </a:tc>
              </a:tr>
              <a:tr h="200025">
                <a:tc>
                  <a:txBody>
                    <a:bodyPr/>
                    <a:lstStyle/>
                    <a:p>
                      <a:pPr algn="l" fontAlgn="b"/>
                      <a:r>
                        <a:rPr lang="en-CA" sz="1200" b="1" i="0" u="none" strike="noStrike">
                          <a:solidFill>
                            <a:srgbClr val="000000"/>
                          </a:solidFill>
                          <a:effectLst/>
                          <a:latin typeface="Calibri"/>
                        </a:rPr>
                        <a:t> R2 Rural</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l" fontAlgn="b"/>
                      <a:r>
                        <a:rPr lang="en-CA" sz="1200" b="0" i="0" u="none" strike="noStrike" dirty="0">
                          <a:solidFill>
                            <a:srgbClr val="000000"/>
                          </a:solidFill>
                          <a:effectLst/>
                          <a:latin typeface="Calibri"/>
                        </a:rPr>
                        <a:t> Impact of 8% Rebate</a:t>
                      </a:r>
                    </a:p>
                  </a:txBody>
                  <a:tcPr marL="0" marR="0" marT="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w="12700" cap="flat" cmpd="sng" algn="ctr">
                      <a:solidFill>
                        <a:schemeClr val="tx1"/>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l" fontAlgn="b"/>
                      <a:r>
                        <a:rPr lang="en-CA" sz="1200" b="0" i="0" u="none" strike="noStrike" dirty="0">
                          <a:solidFill>
                            <a:srgbClr val="000000"/>
                          </a:solidFill>
                          <a:effectLst/>
                          <a:latin typeface="Calibri"/>
                        </a:rPr>
                        <a:t> Impact of GA Financing</a:t>
                      </a:r>
                    </a:p>
                  </a:txBody>
                  <a:tcPr marL="0" marR="0" marT="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r" fontAlgn="b"/>
                      <a:r>
                        <a:rPr lang="en-CA" sz="1200" b="0" i="0" u="none" strike="noStrike" dirty="0">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-20</a:t>
                      </a:r>
                    </a:p>
                  </a:txBody>
                  <a:tcPr marL="0" marR="0" marT="0" marB="0" anchor="b">
                    <a:lnL>
                      <a:noFill/>
                    </a:lnL>
                    <a:lnR w="12700" cap="flat" cmpd="sng" algn="ctr">
                      <a:solidFill>
                        <a:schemeClr val="tx1"/>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RRRP</a:t>
                      </a:r>
                    </a:p>
                  </a:txBody>
                  <a:tcPr marL="0" marR="0" marT="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r" fontAlgn="b"/>
                      <a:r>
                        <a:rPr lang="en-CA" sz="1200" b="0" i="0" u="none" strike="noStrike" dirty="0">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dirty="0">
                          <a:solidFill>
                            <a:srgbClr val="000000"/>
                          </a:solidFill>
                          <a:effectLst/>
                          <a:latin typeface="Calibri"/>
                        </a:rPr>
                        <a:t>-61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-65</a:t>
                      </a:r>
                    </a:p>
                  </a:txBody>
                  <a:tcPr marL="0" marR="0" marT="0" marB="0" anchor="b">
                    <a:lnL>
                      <a:noFill/>
                    </a:lnL>
                    <a:lnR w="12700" cap="flat" cmpd="sng" algn="ctr">
                      <a:solidFill>
                        <a:schemeClr val="tx1"/>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Tax-Basing Social Programs</a:t>
                      </a:r>
                    </a:p>
                  </a:txBody>
                  <a:tcPr marL="0" marR="0" marT="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a:noFill/>
                    </a:lnB>
                  </a:tcPr>
                </a:tc>
                <a:tc>
                  <a:txBody>
                    <a:bodyPr/>
                    <a:lstStyle/>
                    <a:p>
                      <a:pPr algn="r" fontAlgn="b"/>
                      <a:r>
                        <a:rPr lang="en-CA" sz="1200" b="0" i="0" u="none" strike="noStrike" dirty="0">
                          <a:solidFill>
                            <a:srgbClr val="000000"/>
                          </a:solidFill>
                          <a:effectLst/>
                          <a:latin typeface="Calibri"/>
                        </a:rPr>
                        <a:t>-4</a:t>
                      </a:r>
                    </a:p>
                  </a:txBody>
                  <a:tcPr marL="0" marR="0" marT="0" marB="0" anchor="b">
                    <a:lnL>
                      <a:noFill/>
                    </a:lnL>
                    <a:lnR>
                      <a:noFill/>
                    </a:lnR>
                    <a:lnT>
                      <a:noFill/>
                    </a:lnT>
                    <a:lnB>
                      <a:noFill/>
                    </a:lnB>
                  </a:tcPr>
                </a:tc>
                <a:tc>
                  <a:txBody>
                    <a:bodyPr/>
                    <a:lstStyle/>
                    <a:p>
                      <a:pPr algn="r" fontAlgn="b"/>
                      <a:r>
                        <a:rPr lang="en-CA" sz="1200" b="0" i="0" u="none" strike="noStrike" dirty="0">
                          <a:solidFill>
                            <a:srgbClr val="000000"/>
                          </a:solidFill>
                          <a:effectLst/>
                          <a:latin typeface="Calibri"/>
                        </a:rPr>
                        <a:t>-4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-5</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-5</a:t>
                      </a:r>
                    </a:p>
                  </a:txBody>
                  <a:tcPr marL="0" marR="0" marT="0" marB="0" anchor="b">
                    <a:lnL>
                      <a:noFill/>
                    </a:lnL>
                    <a:lnR w="12700" cap="flat" cmpd="sng" algn="ctr">
                      <a:solidFill>
                        <a:schemeClr val="tx1"/>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Fixed Distribution Rate</a:t>
                      </a:r>
                    </a:p>
                  </a:txBody>
                  <a:tcPr marL="0" marR="0" marT="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a:noFill/>
                    </a:lnT>
                    <a:lnB>
                      <a:noFill/>
                    </a:lnB>
                  </a:tcPr>
                </a:tc>
                <a:tc>
                  <a:txBody>
                    <a:bodyPr/>
                    <a:lstStyle/>
                    <a:p>
                      <a:pPr algn="r" fontAlgn="b"/>
                      <a:r>
                        <a:rPr lang="en-CA" sz="1200" b="0" i="0" u="none" strike="noStrike" dirty="0">
                          <a:solidFill>
                            <a:srgbClr val="000000"/>
                          </a:solidFill>
                          <a:effectLst/>
                          <a:latin typeface="Calibri"/>
                        </a:rPr>
                        <a:t>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w="12700" cap="flat" cmpd="sng" algn="ctr">
                      <a:solidFill>
                        <a:schemeClr val="tx1"/>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1" i="0" u="none" strike="noStrike">
                          <a:solidFill>
                            <a:srgbClr val="000000"/>
                          </a:solidFill>
                          <a:effectLst/>
                          <a:latin typeface="Calibri"/>
                        </a:rPr>
                        <a:t> Revised Total Bill</a:t>
                      </a:r>
                    </a:p>
                  </a:txBody>
                  <a:tcPr marL="0" marR="0" marT="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dirty="0">
                          <a:solidFill>
                            <a:srgbClr val="000000"/>
                          </a:solidFill>
                          <a:effectLst/>
                          <a:latin typeface="Calibri"/>
                        </a:rPr>
                        <a:t>TBC</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dirty="0">
                          <a:solidFill>
                            <a:srgbClr val="000000"/>
                          </a:solidFill>
                          <a:effectLst/>
                          <a:latin typeface="Calibri"/>
                        </a:rPr>
                        <a:t>TBC</a:t>
                      </a:r>
                    </a:p>
                  </a:txBody>
                  <a:tcPr marL="0" marR="0" marT="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EEECE1"/>
                    </a:solidFill>
                  </a:tcPr>
                </a:tc>
              </a:tr>
              <a:tr h="200025">
                <a:tc>
                  <a:txBody>
                    <a:bodyPr/>
                    <a:lstStyle/>
                    <a:p>
                      <a:pPr algn="l" fontAlgn="b"/>
                      <a:r>
                        <a:rPr lang="en-CA" sz="1200" b="1" i="0" u="none" strike="noStrike">
                          <a:solidFill>
                            <a:srgbClr val="000000"/>
                          </a:solidFill>
                          <a:effectLst/>
                          <a:latin typeface="Calibri"/>
                        </a:rPr>
                        <a:t> 1,000 kWh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0" i="0" u="none" strike="noStrike">
                          <a:solidFill>
                            <a:srgbClr val="000000"/>
                          </a:solidFill>
                          <a:effectLst/>
                          <a:latin typeface="Calibri"/>
                        </a:rPr>
                        <a:t> Impact of OESP</a:t>
                      </a:r>
                    </a:p>
                  </a:txBody>
                  <a:tcPr marL="0" marR="0" marT="0" marB="0" anchor="b">
                    <a:lnL w="635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r>
              <a:tr h="200025">
                <a:tc>
                  <a:txBody>
                    <a:bodyPr/>
                    <a:lstStyle/>
                    <a:p>
                      <a:pPr algn="l" fontAlgn="b"/>
                      <a:r>
                        <a:rPr lang="en-CA" sz="1200" b="1" i="0" u="none" strike="noStrike">
                          <a:solidFill>
                            <a:srgbClr val="000000"/>
                          </a:solidFill>
                          <a:effectLst/>
                          <a:latin typeface="Calibri"/>
                        </a:rPr>
                        <a:t> w/ OESP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1" i="0" u="none" strike="noStrike">
                          <a:solidFill>
                            <a:srgbClr val="000000"/>
                          </a:solidFill>
                          <a:effectLst/>
                          <a:latin typeface="Calibri"/>
                        </a:rPr>
                        <a:t> Revised Total Bill</a:t>
                      </a:r>
                    </a:p>
                  </a:txBody>
                  <a:tcPr marL="0" marR="0" marT="0" marB="0" anchor="b">
                    <a:lnL w="635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r>
              <a:tr h="200025">
                <a:tc>
                  <a:txBody>
                    <a:bodyPr/>
                    <a:lstStyle/>
                    <a:p>
                      <a:pPr algn="l" fontAlgn="b"/>
                      <a:r>
                        <a:rPr lang="en-CA" sz="1200" b="1" i="0" u="none" strike="noStrike">
                          <a:solidFill>
                            <a:srgbClr val="000000"/>
                          </a:solidFill>
                          <a:effectLst/>
                          <a:latin typeface="Calibri"/>
                        </a:rPr>
                        <a:t> 2,500 kWh</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1" i="0" u="none" strike="noStrike" dirty="0">
                          <a:solidFill>
                            <a:srgbClr val="000000"/>
                          </a:solidFill>
                          <a:effectLst/>
                          <a:latin typeface="Calibri"/>
                        </a:rPr>
                        <a:t> Total Bill (pre-changes)</a:t>
                      </a:r>
                    </a:p>
                  </a:txBody>
                  <a:tcPr marL="0" marR="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EEECE1"/>
                    </a:solidFill>
                  </a:tcPr>
                </a:tc>
              </a:tr>
              <a:tr h="200025">
                <a:tc>
                  <a:txBody>
                    <a:bodyPr/>
                    <a:lstStyle/>
                    <a:p>
                      <a:pPr algn="l" fontAlgn="b"/>
                      <a:r>
                        <a:rPr lang="en-CA" sz="1200" b="1" i="0" u="none" strike="noStrike">
                          <a:solidFill>
                            <a:srgbClr val="000000"/>
                          </a:solidFill>
                          <a:effectLst/>
                          <a:latin typeface="Calibri"/>
                        </a:rPr>
                        <a:t> R2 Rural</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l" fontAlgn="b"/>
                      <a:r>
                        <a:rPr lang="en-CA" sz="1200" b="0" i="0" u="none" strike="noStrike" dirty="0">
                          <a:solidFill>
                            <a:srgbClr val="000000"/>
                          </a:solidFill>
                          <a:effectLst/>
                          <a:latin typeface="Calibri"/>
                        </a:rPr>
                        <a:t> Impact of 8% Rebate</a:t>
                      </a:r>
                    </a:p>
                  </a:txBody>
                  <a:tcPr marL="0" marR="0" marT="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w="12700" cap="flat" cmpd="sng" algn="ctr">
                      <a:solidFill>
                        <a:schemeClr val="tx1"/>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GA Financing</a:t>
                      </a:r>
                    </a:p>
                  </a:txBody>
                  <a:tcPr marL="0" marR="0" marT="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r" fontAlgn="b"/>
                      <a:r>
                        <a:rPr lang="en-CA" sz="1200" b="0" i="0" u="none" strike="noStrike" dirty="0">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-58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-50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-42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-50</a:t>
                      </a:r>
                    </a:p>
                  </a:txBody>
                  <a:tcPr marL="0" marR="0" marT="0" marB="0" anchor="b">
                    <a:lnL>
                      <a:noFill/>
                    </a:lnL>
                    <a:lnR w="12700" cap="flat" cmpd="sng" algn="ctr">
                      <a:solidFill>
                        <a:schemeClr val="tx1"/>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RRRP</a:t>
                      </a:r>
                    </a:p>
                  </a:txBody>
                  <a:tcPr marL="0" marR="0" marT="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TBC</a:t>
                      </a:r>
                    </a:p>
                  </a:txBody>
                  <a:tcPr marL="0" marR="0" marT="0" marB="0" anchor="b">
                    <a:lnL>
                      <a:noFill/>
                    </a:lnL>
                    <a:lnR>
                      <a:noFill/>
                    </a:lnR>
                    <a:lnT>
                      <a:noFill/>
                    </a:lnT>
                    <a:lnB>
                      <a:noFill/>
                    </a:lnB>
                  </a:tcPr>
                </a:tc>
                <a:tc>
                  <a:txBody>
                    <a:bodyPr/>
                    <a:lstStyle/>
                    <a:p>
                      <a:pPr algn="r" fontAlgn="b"/>
                      <a:r>
                        <a:rPr lang="en-CA" sz="1200" b="0" i="0" u="none" strike="noStrike" dirty="0">
                          <a:solidFill>
                            <a:srgbClr val="000000"/>
                          </a:solidFill>
                          <a:effectLst/>
                          <a:latin typeface="Calibri"/>
                        </a:rPr>
                        <a:t>-61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-65</a:t>
                      </a:r>
                    </a:p>
                  </a:txBody>
                  <a:tcPr marL="0" marR="0" marT="0" marB="0" anchor="b">
                    <a:lnL>
                      <a:noFill/>
                    </a:lnL>
                    <a:lnR w="12700" cap="flat" cmpd="sng" algn="ctr">
                      <a:solidFill>
                        <a:schemeClr val="tx1"/>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Tax-Basing Social Programs</a:t>
                      </a:r>
                    </a:p>
                  </a:txBody>
                  <a:tcPr marL="0" marR="0" marT="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dirty="0">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dirty="0">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-12</a:t>
                      </a:r>
                    </a:p>
                  </a:txBody>
                  <a:tcPr marL="0" marR="0" marT="0" marB="0" anchor="b">
                    <a:lnL>
                      <a:noFill/>
                    </a:lnL>
                    <a:lnR w="12700" cap="flat" cmpd="sng" algn="ctr">
                      <a:solidFill>
                        <a:schemeClr val="tx1"/>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l" fontAlgn="b"/>
                      <a:r>
                        <a:rPr lang="en-CA" sz="1200" b="0" i="0" u="none" strike="noStrike">
                          <a:solidFill>
                            <a:srgbClr val="000000"/>
                          </a:solidFill>
                          <a:effectLst/>
                          <a:latin typeface="Calibri"/>
                        </a:rPr>
                        <a:t> Impact of Fixed Distribution Rate</a:t>
                      </a:r>
                    </a:p>
                  </a:txBody>
                  <a:tcPr marL="0" marR="0" marT="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-56</a:t>
                      </a:r>
                    </a:p>
                  </a:txBody>
                  <a:tcPr marL="0" marR="0" marT="0" marB="0" anchor="b">
                    <a:lnL>
                      <a:noFill/>
                    </a:lnL>
                    <a:lnR>
                      <a:noFill/>
                    </a:lnR>
                    <a:lnT>
                      <a:noFill/>
                    </a:lnT>
                    <a:lnB>
                      <a:noFill/>
                    </a:lnB>
                  </a:tcPr>
                </a:tc>
                <a:tc>
                  <a:txBody>
                    <a:bodyPr/>
                    <a:lstStyle/>
                    <a:p>
                      <a:pPr algn="r" fontAlgn="b"/>
                      <a:r>
                        <a:rPr lang="en-CA" sz="1200" b="0" i="0" u="none" strike="noStrike" dirty="0">
                          <a:solidFill>
                            <a:srgbClr val="000000"/>
                          </a:solidFill>
                          <a:effectLst/>
                          <a:latin typeface="Calibri"/>
                        </a:rPr>
                        <a:t>-39</a:t>
                      </a:r>
                    </a:p>
                  </a:txBody>
                  <a:tcPr marL="0" marR="0" marT="0" marB="0" anchor="b">
                    <a:lnL>
                      <a:noFill/>
                    </a:lnL>
                    <a:lnR>
                      <a:noFill/>
                    </a:lnR>
                    <a:lnT>
                      <a:noFill/>
                    </a:lnT>
                    <a:lnB>
                      <a:noFill/>
                    </a:lnB>
                  </a:tcPr>
                </a:tc>
                <a:tc>
                  <a:txBody>
                    <a:bodyPr/>
                    <a:lstStyle/>
                    <a:p>
                      <a:pPr algn="r" fontAlgn="b"/>
                      <a:r>
                        <a:rPr lang="en-CA" sz="1200" b="0" i="0" u="none" strike="noStrike" dirty="0">
                          <a:solidFill>
                            <a:srgbClr val="000000"/>
                          </a:solidFill>
                          <a:effectLst/>
                          <a:latin typeface="Calibri"/>
                        </a:rPr>
                        <a:t>-29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-22</a:t>
                      </a:r>
                    </a:p>
                  </a:txBody>
                  <a:tcPr marL="0" marR="0" marT="0" marB="0" anchor="b">
                    <a:lnL>
                      <a:noFill/>
                    </a:lnL>
                    <a:lnR w="12700" cap="flat" cmpd="sng" algn="ctr">
                      <a:solidFill>
                        <a:schemeClr val="tx1"/>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1" i="0" u="none" strike="noStrike">
                          <a:solidFill>
                            <a:srgbClr val="000000"/>
                          </a:solidFill>
                          <a:effectLst/>
                          <a:latin typeface="Calibri"/>
                        </a:rPr>
                        <a:t> Revised Total Bill</a:t>
                      </a:r>
                    </a:p>
                  </a:txBody>
                  <a:tcPr marL="0" marR="0" marT="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dirty="0">
                          <a:solidFill>
                            <a:srgbClr val="000000"/>
                          </a:solidFill>
                          <a:effectLst/>
                          <a:latin typeface="Calibri"/>
                        </a:rPr>
                        <a:t>TBC</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EEECE1"/>
                    </a:solidFill>
                  </a:tcPr>
                </a:tc>
                <a:tc>
                  <a:txBody>
                    <a:bodyPr/>
                    <a:lstStyle/>
                    <a:p>
                      <a:pPr algn="r" fontAlgn="b"/>
                      <a:r>
                        <a:rPr lang="en-CA" sz="1200" b="1" i="0" u="none" strike="noStrike" dirty="0">
                          <a:solidFill>
                            <a:srgbClr val="000000"/>
                          </a:solidFill>
                          <a:effectLst/>
                          <a:latin typeface="Calibri"/>
                        </a:rPr>
                        <a:t>TBC</a:t>
                      </a:r>
                    </a:p>
                  </a:txBody>
                  <a:tcPr marL="0" marR="0" marT="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EEECE1"/>
                    </a:solidFill>
                  </a:tcPr>
                </a:tc>
              </a:tr>
              <a:tr h="200025">
                <a:tc>
                  <a:txBody>
                    <a:bodyPr/>
                    <a:lstStyle/>
                    <a:p>
                      <a:pPr algn="l" fontAlgn="b"/>
                      <a:r>
                        <a:rPr lang="en-CA" sz="1200" b="1" i="0" u="none" strike="noStrike">
                          <a:solidFill>
                            <a:srgbClr val="000000"/>
                          </a:solidFill>
                          <a:effectLst/>
                          <a:latin typeface="Calibri"/>
                        </a:rPr>
                        <a:t> 2,500 kWh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0" i="0" u="none" strike="noStrike">
                          <a:solidFill>
                            <a:srgbClr val="000000"/>
                          </a:solidFill>
                          <a:effectLst/>
                          <a:latin typeface="Calibri"/>
                        </a:rPr>
                        <a:t> Impact of OESP</a:t>
                      </a:r>
                    </a:p>
                  </a:txBody>
                  <a:tcPr marL="0" marR="0" marT="0" marB="0" anchor="b">
                    <a:lnL w="635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0</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-51</a:t>
                      </a:r>
                    </a:p>
                  </a:txBody>
                  <a:tcPr marL="0" marR="0" marT="0" marB="0" anchor="b">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r>
              <a:tr h="200025">
                <a:tc>
                  <a:txBody>
                    <a:bodyPr/>
                    <a:lstStyle/>
                    <a:p>
                      <a:pPr algn="l" fontAlgn="b"/>
                      <a:r>
                        <a:rPr lang="en-CA" sz="1200" b="1" i="0" u="none" strike="noStrike">
                          <a:solidFill>
                            <a:srgbClr val="000000"/>
                          </a:solidFill>
                          <a:effectLst/>
                          <a:latin typeface="Calibri"/>
                        </a:rPr>
                        <a:t> w/ OESP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1" i="0" u="none" strike="noStrike" dirty="0">
                          <a:solidFill>
                            <a:srgbClr val="000000"/>
                          </a:solidFill>
                          <a:effectLst/>
                          <a:latin typeface="Calibri"/>
                        </a:rPr>
                        <a:t> Revised Total Bill</a:t>
                      </a: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EECE1"/>
                    </a:solidFill>
                  </a:tcPr>
                </a:tc>
                <a:tc>
                  <a:txBody>
                    <a:bodyPr/>
                    <a:lstStyle/>
                    <a:p>
                      <a:pPr algn="r" fontAlgn="b"/>
                      <a:r>
                        <a:rPr lang="en-CA" sz="1200" b="1" i="0" u="none" strike="noStrike">
                          <a:solidFill>
                            <a:srgbClr val="000000"/>
                          </a:solidFill>
                          <a:effectLst/>
                          <a:latin typeface="Calibri"/>
                        </a:rPr>
                        <a:t>TBC</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EECE1"/>
                    </a:solidFill>
                  </a:tcPr>
                </a:tc>
              </a:tr>
              <a:tr h="200025">
                <a:tc gridSpan="3">
                  <a:txBody>
                    <a:bodyPr/>
                    <a:lstStyle/>
                    <a:p>
                      <a:pPr algn="l" fontAlgn="b"/>
                      <a:r>
                        <a:rPr lang="en-CA" sz="1000" b="1" i="0" u="none" strike="noStrike">
                          <a:solidFill>
                            <a:srgbClr val="000000"/>
                          </a:solidFill>
                          <a:effectLst/>
                          <a:latin typeface="Calibri"/>
                        </a:rPr>
                        <a:t>*Assumes fixed rate is accelerated and implemented beginning in 2017.</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CA" sz="1200" b="0" i="0" u="none" strike="noStrike" dirty="0">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232893340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599728"/>
          </a:xfrm>
        </p:spPr>
        <p:txBody>
          <a:bodyPr>
            <a:noAutofit/>
          </a:bodyPr>
          <a:lstStyle/>
          <a:p>
            <a:r>
              <a:rPr lang="en-CA" sz="2400" b="0" dirty="0" smtClean="0">
                <a:latin typeface="Arial" pitchFamily="34" charset="0"/>
                <a:cs typeface="Arial" pitchFamily="34" charset="0"/>
              </a:rPr>
              <a:t>Amortize Conservation </a:t>
            </a:r>
            <a:r>
              <a:rPr lang="en-CA" sz="2400" b="0" dirty="0">
                <a:latin typeface="Arial" pitchFamily="34" charset="0"/>
                <a:cs typeface="Arial" pitchFamily="34" charset="0"/>
              </a:rPr>
              <a:t>Program </a:t>
            </a:r>
            <a:r>
              <a:rPr lang="en-CA" sz="2400" b="0" dirty="0" smtClean="0">
                <a:latin typeface="Arial" pitchFamily="34" charset="0"/>
                <a:cs typeface="Arial" pitchFamily="34" charset="0"/>
              </a:rPr>
              <a:t>Costs (cont’d) </a:t>
            </a:r>
            <a:endParaRPr lang="en-CA" sz="2400" strike="sngStrike" dirty="0"/>
          </a:p>
        </p:txBody>
      </p:sp>
      <p:sp>
        <p:nvSpPr>
          <p:cNvPr id="3" name="Content Placeholder 2"/>
          <p:cNvSpPr>
            <a:spLocks noGrp="1"/>
          </p:cNvSpPr>
          <p:nvPr>
            <p:ph idx="1"/>
          </p:nvPr>
        </p:nvSpPr>
        <p:spPr>
          <a:xfrm>
            <a:off x="539552" y="1052736"/>
            <a:ext cx="8352928" cy="5112568"/>
          </a:xfrm>
        </p:spPr>
        <p:txBody>
          <a:bodyPr>
            <a:noAutofit/>
          </a:bodyPr>
          <a:lstStyle/>
          <a:p>
            <a:pPr marL="0" indent="0">
              <a:spcBef>
                <a:spcPts val="300"/>
              </a:spcBef>
              <a:spcAft>
                <a:spcPts val="300"/>
              </a:spcAft>
              <a:buNone/>
            </a:pPr>
            <a:r>
              <a:rPr lang="en-US" sz="1400" b="1" u="sng" dirty="0" smtClean="0">
                <a:latin typeface="Arial" panose="020B0604020202020204" pitchFamily="34" charset="0"/>
                <a:cs typeface="Arial" panose="020B0604020202020204" pitchFamily="34" charset="0"/>
              </a:rPr>
              <a:t>Considerations </a:t>
            </a:r>
          </a:p>
          <a:p>
            <a:pPr>
              <a:spcBef>
                <a:spcPts val="300"/>
              </a:spcBef>
              <a:spcAft>
                <a:spcPts val="300"/>
              </a:spcAft>
            </a:pPr>
            <a:r>
              <a:rPr lang="en-US" sz="1400" dirty="0" smtClean="0">
                <a:latin typeface="Arial" panose="020B0604020202020204" pitchFamily="34" charset="0"/>
                <a:cs typeface="Arial" panose="020B0604020202020204" pitchFamily="34" charset="0"/>
              </a:rPr>
              <a:t>Under </a:t>
            </a:r>
            <a:r>
              <a:rPr lang="en-US" sz="1400" b="1" dirty="0">
                <a:latin typeface="Arial" panose="020B0604020202020204" pitchFamily="34" charset="0"/>
                <a:cs typeface="Arial" panose="020B0604020202020204" pitchFamily="34" charset="0"/>
              </a:rPr>
              <a:t>Public Sector Accounting Board (PSAB) accounting standards</a:t>
            </a:r>
            <a:r>
              <a:rPr lang="en-US" sz="1400" dirty="0">
                <a:latin typeface="Arial" panose="020B0604020202020204" pitchFamily="34" charset="0"/>
                <a:cs typeface="Arial" panose="020B0604020202020204" pitchFamily="34" charset="0"/>
              </a:rPr>
              <a:t>, used by both the Province and IESO, only certain assets </a:t>
            </a:r>
            <a:r>
              <a:rPr lang="en-US" sz="1400" dirty="0" smtClean="0">
                <a:latin typeface="Arial" panose="020B0604020202020204" pitchFamily="34" charset="0"/>
                <a:cs typeface="Arial" panose="020B0604020202020204" pitchFamily="34" charset="0"/>
              </a:rPr>
              <a:t>can be amortized</a:t>
            </a:r>
            <a:r>
              <a:rPr lang="en-CA" sz="1400" dirty="0" smtClean="0">
                <a:latin typeface="Arial" panose="020B0604020202020204" pitchFamily="34" charset="0"/>
                <a:cs typeface="Arial" panose="020B0604020202020204" pitchFamily="34" charset="0"/>
              </a:rPr>
              <a:t>: 1) pensions </a:t>
            </a:r>
            <a:r>
              <a:rPr lang="en-CA" sz="1400" dirty="0">
                <a:latin typeface="Arial" panose="020B0604020202020204" pitchFamily="34" charset="0"/>
                <a:cs typeface="Arial" panose="020B0604020202020204" pitchFamily="34" charset="0"/>
              </a:rPr>
              <a:t>and </a:t>
            </a:r>
            <a:r>
              <a:rPr lang="en-CA" sz="1400" dirty="0" smtClean="0">
                <a:latin typeface="Arial" panose="020B0604020202020204" pitchFamily="34" charset="0"/>
                <a:cs typeface="Arial" panose="020B0604020202020204" pitchFamily="34" charset="0"/>
              </a:rPr>
              <a:t>2) tangible capital assets. </a:t>
            </a:r>
            <a:r>
              <a:rPr lang="en-CA" sz="1400" dirty="0">
                <a:latin typeface="Arial" panose="020B0604020202020204" pitchFamily="34" charset="0"/>
                <a:cs typeface="Arial" panose="020B0604020202020204" pitchFamily="34" charset="0"/>
              </a:rPr>
              <a:t>Under PSAB an asset must meet several criteria to be considered a capital asset, including:</a:t>
            </a:r>
          </a:p>
          <a:p>
            <a:pPr marL="685800" lvl="1">
              <a:spcBef>
                <a:spcPts val="300"/>
              </a:spcBef>
              <a:spcAft>
                <a:spcPts val="300"/>
              </a:spcAft>
              <a:buFont typeface="Arial" pitchFamily="34" charset="0"/>
              <a:buChar char="−"/>
            </a:pPr>
            <a:r>
              <a:rPr lang="en-CA" sz="1200" dirty="0">
                <a:latin typeface="Arial" panose="020B0604020202020204" pitchFamily="34" charset="0"/>
                <a:cs typeface="Arial" panose="020B0604020202020204" pitchFamily="34" charset="0"/>
              </a:rPr>
              <a:t>A </a:t>
            </a:r>
            <a:r>
              <a:rPr lang="en-CA" sz="1200" dirty="0" smtClean="0">
                <a:latin typeface="Arial" panose="020B0604020202020204" pitchFamily="34" charset="0"/>
                <a:cs typeface="Arial" panose="020B0604020202020204" pitchFamily="34" charset="0"/>
              </a:rPr>
              <a:t>tangible capital </a:t>
            </a:r>
            <a:r>
              <a:rPr lang="en-CA" sz="1200" dirty="0">
                <a:latin typeface="Arial" panose="020B0604020202020204" pitchFamily="34" charset="0"/>
                <a:cs typeface="Arial" panose="020B0604020202020204" pitchFamily="34" charset="0"/>
              </a:rPr>
              <a:t>asset must be tangible and substantive and the Ontario government must have title and operate the asset.  </a:t>
            </a:r>
          </a:p>
          <a:p>
            <a:pPr marL="685800" lvl="1">
              <a:spcBef>
                <a:spcPts val="300"/>
              </a:spcBef>
              <a:spcAft>
                <a:spcPts val="300"/>
              </a:spcAft>
              <a:buFont typeface="Arial" pitchFamily="34" charset="0"/>
              <a:buChar char="−"/>
            </a:pPr>
            <a:r>
              <a:rPr lang="en-CA" sz="1200" dirty="0">
                <a:latin typeface="Arial" panose="020B0604020202020204" pitchFamily="34" charset="0"/>
                <a:cs typeface="Arial" panose="020B0604020202020204" pitchFamily="34" charset="0"/>
              </a:rPr>
              <a:t>A </a:t>
            </a:r>
            <a:r>
              <a:rPr lang="en-CA" sz="1200" dirty="0" smtClean="0">
                <a:latin typeface="Arial" panose="020B0604020202020204" pitchFamily="34" charset="0"/>
                <a:cs typeface="Arial" panose="020B0604020202020204" pitchFamily="34" charset="0"/>
              </a:rPr>
              <a:t>tangible capital </a:t>
            </a:r>
            <a:r>
              <a:rPr lang="en-CA" sz="1200" dirty="0">
                <a:latin typeface="Arial" panose="020B0604020202020204" pitchFamily="34" charset="0"/>
                <a:cs typeface="Arial" panose="020B0604020202020204" pitchFamily="34" charset="0"/>
              </a:rPr>
              <a:t>asset must bring a tangible benefit to the government or to Ontario</a:t>
            </a:r>
            <a:r>
              <a:rPr lang="en-CA" sz="1200" dirty="0" smtClean="0">
                <a:latin typeface="Arial" panose="020B0604020202020204" pitchFamily="34" charset="0"/>
                <a:cs typeface="Arial" panose="020B0604020202020204" pitchFamily="34" charset="0"/>
              </a:rPr>
              <a:t>.</a:t>
            </a:r>
            <a:endParaRPr lang="en-CA" sz="1400" dirty="0" smtClean="0">
              <a:latin typeface="Arial" panose="020B0604020202020204" pitchFamily="34" charset="0"/>
              <a:cs typeface="Arial" panose="020B0604020202020204" pitchFamily="34" charset="0"/>
            </a:endParaRPr>
          </a:p>
          <a:p>
            <a:pPr>
              <a:spcAft>
                <a:spcPts val="400"/>
              </a:spcAft>
            </a:pPr>
            <a:endParaRPr lang="en-CA" sz="1400" b="1" dirty="0" smtClean="0">
              <a:latin typeface="Arial" panose="020B0604020202020204" pitchFamily="34" charset="0"/>
              <a:cs typeface="Arial" panose="020B0604020202020204" pitchFamily="34" charset="0"/>
            </a:endParaRPr>
          </a:p>
          <a:p>
            <a:pPr>
              <a:spcAft>
                <a:spcPts val="400"/>
              </a:spcAft>
            </a:pPr>
            <a:r>
              <a:rPr lang="en-CA" sz="1400" b="1" dirty="0" smtClean="0">
                <a:latin typeface="Arial" panose="020B0604020202020204" pitchFamily="34" charset="0"/>
                <a:cs typeface="Arial" panose="020B0604020202020204" pitchFamily="34" charset="0"/>
              </a:rPr>
              <a:t>Rate-regulated </a:t>
            </a:r>
            <a:r>
              <a:rPr lang="en-CA" sz="1400" b="1" dirty="0">
                <a:latin typeface="Arial" panose="020B0604020202020204" pitchFamily="34" charset="0"/>
                <a:cs typeface="Arial" panose="020B0604020202020204" pitchFamily="34" charset="0"/>
              </a:rPr>
              <a:t>accounting </a:t>
            </a:r>
            <a:r>
              <a:rPr lang="en-CA" sz="1400" dirty="0">
                <a:latin typeface="Arial" panose="020B0604020202020204" pitchFamily="34" charset="0"/>
                <a:cs typeface="Arial" panose="020B0604020202020204" pitchFamily="34" charset="0"/>
              </a:rPr>
              <a:t>was developed to recognize the unique nature of regulated entities (e.g., electricity generators, </a:t>
            </a:r>
            <a:r>
              <a:rPr lang="en-CA" sz="1400" dirty="0" smtClean="0">
                <a:latin typeface="Arial" panose="020B0604020202020204" pitchFamily="34" charset="0"/>
                <a:cs typeface="Arial" panose="020B0604020202020204" pitchFamily="34" charset="0"/>
              </a:rPr>
              <a:t>LDCs). </a:t>
            </a:r>
            <a:r>
              <a:rPr lang="en-CA" sz="1400" dirty="0">
                <a:latin typeface="Arial" panose="020B0604020202020204" pitchFamily="34" charset="0"/>
                <a:cs typeface="Arial" panose="020B0604020202020204" pitchFamily="34" charset="0"/>
              </a:rPr>
              <a:t>Under rate-regulated accounting certain costs </a:t>
            </a:r>
            <a:r>
              <a:rPr lang="en-CA" sz="1400" dirty="0" smtClean="0">
                <a:latin typeface="Arial" panose="020B0604020202020204" pitchFamily="34" charset="0"/>
                <a:cs typeface="Arial" panose="020B0604020202020204" pitchFamily="34" charset="0"/>
              </a:rPr>
              <a:t>can </a:t>
            </a:r>
            <a:r>
              <a:rPr lang="en-CA" sz="1400" dirty="0">
                <a:latin typeface="Arial" panose="020B0604020202020204" pitchFamily="34" charset="0"/>
                <a:cs typeface="Arial" panose="020B0604020202020204" pitchFamily="34" charset="0"/>
              </a:rPr>
              <a:t>be </a:t>
            </a:r>
            <a:r>
              <a:rPr lang="en-CA" sz="1400" dirty="0" smtClean="0">
                <a:latin typeface="Arial" panose="020B0604020202020204" pitchFamily="34" charset="0"/>
                <a:cs typeface="Arial" panose="020B0604020202020204" pitchFamily="34" charset="0"/>
              </a:rPr>
              <a:t>treated as amortizable </a:t>
            </a:r>
            <a:r>
              <a:rPr lang="en-CA" sz="1400" dirty="0">
                <a:latin typeface="Arial" panose="020B0604020202020204" pitchFamily="34" charset="0"/>
                <a:cs typeface="Arial" panose="020B0604020202020204" pitchFamily="34" charset="0"/>
              </a:rPr>
              <a:t>assets </a:t>
            </a:r>
            <a:r>
              <a:rPr lang="en-CA" sz="1400" dirty="0" smtClean="0">
                <a:latin typeface="Arial" panose="020B0604020202020204" pitchFamily="34" charset="0"/>
                <a:cs typeface="Arial" panose="020B0604020202020204" pitchFamily="34" charset="0"/>
              </a:rPr>
              <a:t>that would not normally be considered assets under accounting principles.</a:t>
            </a:r>
            <a:endParaRPr lang="en-CA" sz="1400" dirty="0">
              <a:latin typeface="Arial" panose="020B0604020202020204" pitchFamily="34" charset="0"/>
              <a:cs typeface="Arial" panose="020B0604020202020204" pitchFamily="34" charset="0"/>
            </a:endParaRPr>
          </a:p>
          <a:p>
            <a:pPr lvl="1">
              <a:spcAft>
                <a:spcPts val="400"/>
              </a:spcAft>
              <a:buFont typeface="Arial" pitchFamily="34" charset="0"/>
              <a:buChar char="−"/>
            </a:pPr>
            <a:r>
              <a:rPr lang="en-CA" sz="1200" dirty="0" smtClean="0">
                <a:latin typeface="Arial" panose="020B0604020202020204" pitchFamily="34" charset="0"/>
                <a:cs typeface="Arial" panose="020B0604020202020204" pitchFamily="34" charset="0"/>
              </a:rPr>
              <a:t>Over the past several years, the Auditor General (AG) has expressed concerns about the appropriateness of recognizing rate-regulated assets in the Province’s consolidated financial statements.</a:t>
            </a:r>
          </a:p>
          <a:p>
            <a:pPr lvl="1">
              <a:spcAft>
                <a:spcPts val="400"/>
              </a:spcAft>
              <a:buFont typeface="Arial" pitchFamily="34" charset="0"/>
              <a:buChar char="−"/>
            </a:pPr>
            <a:r>
              <a:rPr lang="en-CA" sz="1200" dirty="0" smtClean="0">
                <a:latin typeface="Arial" panose="020B0604020202020204" pitchFamily="34" charset="0"/>
                <a:cs typeface="Arial" panose="020B0604020202020204" pitchFamily="34" charset="0"/>
              </a:rPr>
              <a:t>Rate-regulated </a:t>
            </a:r>
            <a:r>
              <a:rPr lang="en-CA" sz="1200" dirty="0">
                <a:latin typeface="Arial" panose="020B0604020202020204" pitchFamily="34" charset="0"/>
                <a:cs typeface="Arial" panose="020B0604020202020204" pitchFamily="34" charset="0"/>
              </a:rPr>
              <a:t>accounting is currently under review by international accounting standard setting bodies and is </a:t>
            </a:r>
            <a:r>
              <a:rPr lang="en-CA" sz="1200" dirty="0" smtClean="0">
                <a:latin typeface="Arial" panose="020B0604020202020204" pitchFamily="34" charset="0"/>
                <a:cs typeface="Arial" panose="020B0604020202020204" pitchFamily="34" charset="0"/>
              </a:rPr>
              <a:t>currently permitted </a:t>
            </a:r>
            <a:r>
              <a:rPr lang="en-CA" sz="1200" dirty="0">
                <a:latin typeface="Arial" panose="020B0604020202020204" pitchFamily="34" charset="0"/>
                <a:cs typeface="Arial" panose="020B0604020202020204" pitchFamily="34" charset="0"/>
              </a:rPr>
              <a:t>only on </a:t>
            </a:r>
            <a:r>
              <a:rPr lang="en-CA" sz="1200" dirty="0" smtClean="0">
                <a:latin typeface="Arial" panose="020B0604020202020204" pitchFamily="34" charset="0"/>
                <a:cs typeface="Arial" panose="020B0604020202020204" pitchFamily="34" charset="0"/>
              </a:rPr>
              <a:t>an interim basis</a:t>
            </a:r>
            <a:r>
              <a:rPr lang="en-CA" sz="1200" dirty="0">
                <a:latin typeface="Arial" panose="020B0604020202020204" pitchFamily="34" charset="0"/>
                <a:cs typeface="Arial" panose="020B0604020202020204" pitchFamily="34" charset="0"/>
              </a:rPr>
              <a:t>, so its future is unclear at present</a:t>
            </a:r>
            <a:r>
              <a:rPr lang="en-CA" sz="1200" dirty="0" smtClean="0">
                <a:latin typeface="Arial" panose="020B0604020202020204" pitchFamily="34" charset="0"/>
                <a:cs typeface="Arial" panose="020B0604020202020204" pitchFamily="34" charset="0"/>
              </a:rPr>
              <a:t>.</a:t>
            </a:r>
          </a:p>
          <a:p>
            <a:pPr marL="457200" lvl="1" indent="0">
              <a:spcAft>
                <a:spcPts val="400"/>
              </a:spcAft>
              <a:buNone/>
            </a:pPr>
            <a:endParaRPr lang="en-CA"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451704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671736"/>
          </a:xfrm>
        </p:spPr>
        <p:txBody>
          <a:bodyPr>
            <a:noAutofit/>
          </a:bodyPr>
          <a:lstStyle/>
          <a:p>
            <a:r>
              <a:rPr lang="en-CA" sz="2400" b="0" dirty="0" smtClean="0">
                <a:latin typeface="Arial" pitchFamily="34" charset="0"/>
                <a:cs typeface="Arial" pitchFamily="34" charset="0"/>
              </a:rPr>
              <a:t>Amortize Conservation </a:t>
            </a:r>
            <a:r>
              <a:rPr lang="en-CA" sz="2400" b="0" dirty="0">
                <a:latin typeface="Arial" pitchFamily="34" charset="0"/>
                <a:cs typeface="Arial" pitchFamily="34" charset="0"/>
              </a:rPr>
              <a:t>Program </a:t>
            </a:r>
            <a:r>
              <a:rPr lang="en-CA" sz="2400" b="0" dirty="0" smtClean="0">
                <a:latin typeface="Arial" pitchFamily="34" charset="0"/>
                <a:cs typeface="Arial" pitchFamily="34" charset="0"/>
              </a:rPr>
              <a:t>Costs (cont’d) </a:t>
            </a:r>
            <a:endParaRPr lang="en-CA" sz="2400" strike="sngStrike" dirty="0"/>
          </a:p>
        </p:txBody>
      </p:sp>
      <p:sp>
        <p:nvSpPr>
          <p:cNvPr id="3" name="Content Placeholder 2"/>
          <p:cNvSpPr>
            <a:spLocks noGrp="1"/>
          </p:cNvSpPr>
          <p:nvPr>
            <p:ph idx="1"/>
          </p:nvPr>
        </p:nvSpPr>
        <p:spPr>
          <a:xfrm>
            <a:off x="539552" y="1124744"/>
            <a:ext cx="8352928" cy="5040560"/>
          </a:xfrm>
        </p:spPr>
        <p:txBody>
          <a:bodyPr>
            <a:noAutofit/>
          </a:bodyPr>
          <a:lstStyle/>
          <a:p>
            <a:pPr marL="0" indent="0">
              <a:spcBef>
                <a:spcPts val="300"/>
              </a:spcBef>
              <a:spcAft>
                <a:spcPts val="300"/>
              </a:spcAft>
              <a:buNone/>
            </a:pPr>
            <a:r>
              <a:rPr lang="en-US" sz="1200" b="1" u="sng" dirty="0" smtClean="0">
                <a:latin typeface="Arial" panose="020B0604020202020204" pitchFamily="34" charset="0"/>
                <a:cs typeface="Arial" panose="020B0604020202020204" pitchFamily="34" charset="0"/>
              </a:rPr>
              <a:t>Considerations </a:t>
            </a:r>
          </a:p>
          <a:p>
            <a:pPr>
              <a:spcAft>
                <a:spcPts val="400"/>
              </a:spcAft>
            </a:pPr>
            <a:r>
              <a:rPr lang="en-CA" sz="1200" dirty="0" smtClean="0">
                <a:latin typeface="Arial" panose="020B0604020202020204" pitchFamily="34" charset="0"/>
                <a:cs typeface="Arial" panose="020B0604020202020204" pitchFamily="34" charset="0"/>
              </a:rPr>
              <a:t>If some of Ontario’s CDM costs could be amortized, analysis </a:t>
            </a:r>
            <a:r>
              <a:rPr lang="en-CA" sz="1200" dirty="0">
                <a:latin typeface="Arial" panose="020B0604020202020204" pitchFamily="34" charset="0"/>
                <a:cs typeface="Arial" panose="020B0604020202020204" pitchFamily="34" charset="0"/>
              </a:rPr>
              <a:t>shows </a:t>
            </a:r>
            <a:r>
              <a:rPr lang="en-CA" sz="1200" dirty="0" smtClean="0">
                <a:latin typeface="Arial" panose="020B0604020202020204" pitchFamily="34" charset="0"/>
                <a:cs typeface="Arial" panose="020B0604020202020204" pitchFamily="34" charset="0"/>
              </a:rPr>
              <a:t>that ratepayer impacts would be reduced in the short-term but interest </a:t>
            </a:r>
            <a:r>
              <a:rPr lang="en-CA" sz="1200" dirty="0">
                <a:latin typeface="Arial" panose="020B0604020202020204" pitchFamily="34" charset="0"/>
                <a:cs typeface="Arial" panose="020B0604020202020204" pitchFamily="34" charset="0"/>
              </a:rPr>
              <a:t>charges </a:t>
            </a:r>
            <a:r>
              <a:rPr lang="en-CA" sz="1200" dirty="0" smtClean="0">
                <a:latin typeface="Arial" panose="020B0604020202020204" pitchFamily="34" charset="0"/>
                <a:cs typeface="Arial" panose="020B0604020202020204" pitchFamily="34" charset="0"/>
              </a:rPr>
              <a:t>on the loan would </a:t>
            </a:r>
            <a:r>
              <a:rPr lang="en-CA" sz="1200" dirty="0">
                <a:latin typeface="Arial" panose="020B0604020202020204" pitchFamily="34" charset="0"/>
                <a:cs typeface="Arial" panose="020B0604020202020204" pitchFamily="34" charset="0"/>
              </a:rPr>
              <a:t>result in increased </a:t>
            </a:r>
            <a:r>
              <a:rPr lang="en-CA" sz="1200" dirty="0" smtClean="0">
                <a:latin typeface="Arial" panose="020B0604020202020204" pitchFamily="34" charset="0"/>
                <a:cs typeface="Arial" panose="020B0604020202020204" pitchFamily="34" charset="0"/>
              </a:rPr>
              <a:t>overall ratepayer costs in the longer-term. </a:t>
            </a:r>
            <a:endParaRPr lang="en-CA" sz="1200" dirty="0">
              <a:latin typeface="Arial" panose="020B0604020202020204" pitchFamily="34" charset="0"/>
              <a:cs typeface="Arial" panose="020B0604020202020204" pitchFamily="34" charset="0"/>
            </a:endParaRPr>
          </a:p>
          <a:p>
            <a:pPr marL="0" indent="0">
              <a:spcAft>
                <a:spcPts val="400"/>
              </a:spcAft>
              <a:buNone/>
            </a:pPr>
            <a:endParaRPr lang="en-CA" sz="700" dirty="0" smtClean="0">
              <a:latin typeface="Arial" panose="020B0604020202020204" pitchFamily="34" charset="0"/>
              <a:cs typeface="Arial" panose="020B0604020202020204" pitchFamily="34" charset="0"/>
            </a:endParaRPr>
          </a:p>
          <a:p>
            <a:pPr>
              <a:spcAft>
                <a:spcPts val="400"/>
              </a:spcAft>
            </a:pPr>
            <a:r>
              <a:rPr lang="en-CA" sz="1200" dirty="0" smtClean="0">
                <a:latin typeface="Arial" panose="020B0604020202020204" pitchFamily="34" charset="0"/>
                <a:cs typeface="Arial" panose="020B0604020202020204" pitchFamily="34" charset="0"/>
              </a:rPr>
              <a:t>Legislative amendments would be needed to allow recovery of loan interest charges from GA. </a:t>
            </a:r>
          </a:p>
          <a:p>
            <a:pPr marL="0" indent="0">
              <a:spcAft>
                <a:spcPts val="400"/>
              </a:spcAft>
              <a:buNone/>
            </a:pPr>
            <a:endParaRPr lang="en-CA" sz="700" dirty="0">
              <a:latin typeface="Arial" panose="020B0604020202020204" pitchFamily="34" charset="0"/>
              <a:cs typeface="Arial" panose="020B0604020202020204" pitchFamily="34" charset="0"/>
            </a:endParaRPr>
          </a:p>
          <a:p>
            <a:pPr>
              <a:spcAft>
                <a:spcPts val="400"/>
              </a:spcAft>
            </a:pPr>
            <a:r>
              <a:rPr lang="en-CA" sz="1200" dirty="0" smtClean="0">
                <a:latin typeface="Arial" panose="020B0604020202020204" pitchFamily="34" charset="0"/>
                <a:cs typeface="Arial" panose="020B0604020202020204" pitchFamily="34" charset="0"/>
              </a:rPr>
              <a:t>ENERGY has received an </a:t>
            </a:r>
            <a:r>
              <a:rPr lang="en-CA" sz="1200" dirty="0">
                <a:latin typeface="Arial" panose="020B0604020202020204" pitchFamily="34" charset="0"/>
                <a:cs typeface="Arial" panose="020B0604020202020204" pitchFamily="34" charset="0"/>
              </a:rPr>
              <a:t>opinion on the proposal </a:t>
            </a:r>
            <a:r>
              <a:rPr lang="en-CA" sz="1200" dirty="0" smtClean="0">
                <a:latin typeface="Arial" panose="020B0604020202020204" pitchFamily="34" charset="0"/>
                <a:cs typeface="Arial" panose="020B0604020202020204" pitchFamily="34" charset="0"/>
              </a:rPr>
              <a:t>to amortize CDM costs from </a:t>
            </a:r>
            <a:r>
              <a:rPr lang="en-CA" sz="1200" dirty="0">
                <a:latin typeface="Arial" panose="020B0604020202020204" pitchFamily="34" charset="0"/>
                <a:cs typeface="Arial" panose="020B0604020202020204" pitchFamily="34" charset="0"/>
              </a:rPr>
              <a:t>IESO’s external </a:t>
            </a:r>
            <a:r>
              <a:rPr lang="en-CA" sz="1200" dirty="0" smtClean="0">
                <a:latin typeface="Arial" panose="020B0604020202020204" pitchFamily="34" charset="0"/>
                <a:cs typeface="Arial" panose="020B0604020202020204" pitchFamily="34" charset="0"/>
              </a:rPr>
              <a:t>auditor. </a:t>
            </a:r>
          </a:p>
          <a:p>
            <a:pPr marL="712788" lvl="0">
              <a:buFont typeface="Arial" panose="020B0604020202020204" pitchFamily="34" charset="0"/>
              <a:buChar char="−"/>
            </a:pPr>
            <a:r>
              <a:rPr lang="en-CA" sz="1100" dirty="0" smtClean="0">
                <a:latin typeface="Arial" panose="020B0604020202020204" pitchFamily="34" charset="0"/>
                <a:cs typeface="Arial" panose="020B0604020202020204" pitchFamily="34" charset="0"/>
              </a:rPr>
              <a:t>Ernst </a:t>
            </a:r>
            <a:r>
              <a:rPr lang="en-CA" sz="1100" dirty="0">
                <a:latin typeface="Arial" panose="020B0604020202020204" pitchFamily="34" charset="0"/>
                <a:cs typeface="Arial" panose="020B0604020202020204" pitchFamily="34" charset="0"/>
              </a:rPr>
              <a:t>and Young indicated that an argument could be made to support the recognition of the costs as an asset as the costs </a:t>
            </a:r>
            <a:r>
              <a:rPr lang="en-CA" sz="1100" dirty="0" smtClean="0">
                <a:latin typeface="Arial" panose="020B0604020202020204" pitchFamily="34" charset="0"/>
                <a:cs typeface="Arial" panose="020B0604020202020204" pitchFamily="34" charset="0"/>
              </a:rPr>
              <a:t>meet </a:t>
            </a:r>
            <a:r>
              <a:rPr lang="en-CA" sz="1100" dirty="0">
                <a:latin typeface="Arial" panose="020B0604020202020204" pitchFamily="34" charset="0"/>
                <a:cs typeface="Arial" panose="020B0604020202020204" pitchFamily="34" charset="0"/>
              </a:rPr>
              <a:t>essential </a:t>
            </a:r>
            <a:r>
              <a:rPr lang="en-CA" sz="1100" dirty="0" smtClean="0">
                <a:latin typeface="Arial" panose="020B0604020202020204" pitchFamily="34" charset="0"/>
                <a:cs typeface="Arial" panose="020B0604020202020204" pitchFamily="34" charset="0"/>
              </a:rPr>
              <a:t>asset characteristics, as </a:t>
            </a:r>
            <a:r>
              <a:rPr lang="en-CA" sz="1100" dirty="0">
                <a:latin typeface="Arial" panose="020B0604020202020204" pitchFamily="34" charset="0"/>
                <a:cs typeface="Arial" panose="020B0604020202020204" pitchFamily="34" charset="0"/>
              </a:rPr>
              <a:t>prescribed by PSAB.</a:t>
            </a:r>
          </a:p>
          <a:p>
            <a:pPr marL="0" lvl="0" indent="0">
              <a:spcAft>
                <a:spcPts val="400"/>
              </a:spcAft>
              <a:buNone/>
            </a:pPr>
            <a:endParaRPr lang="en-CA" sz="700" dirty="0">
              <a:latin typeface="Arial" panose="020B0604020202020204" pitchFamily="34" charset="0"/>
              <a:cs typeface="Arial" panose="020B0604020202020204" pitchFamily="34" charset="0"/>
            </a:endParaRPr>
          </a:p>
          <a:p>
            <a:pPr>
              <a:spcAft>
                <a:spcPts val="400"/>
              </a:spcAft>
            </a:pPr>
            <a:r>
              <a:rPr lang="en-CA" sz="1200" dirty="0" smtClean="0">
                <a:latin typeface="Arial" panose="020B0604020202020204" pitchFamily="34" charset="0"/>
                <a:cs typeface="Arial" panose="020B0604020202020204" pitchFamily="34" charset="0"/>
              </a:rPr>
              <a:t>ENERGY </a:t>
            </a:r>
            <a:r>
              <a:rPr lang="en-CA" sz="1200" dirty="0">
                <a:latin typeface="Arial" panose="020B0604020202020204" pitchFamily="34" charset="0"/>
                <a:cs typeface="Arial" panose="020B0604020202020204" pitchFamily="34" charset="0"/>
              </a:rPr>
              <a:t>staff have developed a note to seek an </a:t>
            </a:r>
            <a:r>
              <a:rPr lang="en-CA" sz="1200" dirty="0" smtClean="0">
                <a:latin typeface="Arial" panose="020B0604020202020204" pitchFamily="34" charset="0"/>
                <a:cs typeface="Arial" panose="020B0604020202020204" pitchFamily="34" charset="0"/>
              </a:rPr>
              <a:t>opinion from </a:t>
            </a:r>
            <a:r>
              <a:rPr lang="en-CA" sz="1200" dirty="0">
                <a:latin typeface="Arial" panose="020B0604020202020204" pitchFamily="34" charset="0"/>
                <a:cs typeface="Arial" panose="020B0604020202020204" pitchFamily="34" charset="0"/>
              </a:rPr>
              <a:t>the Ontario Provincial Controller (OPC) to determine whether CDM costs could be amortized according to rate-regulated accounting standards</a:t>
            </a:r>
            <a:r>
              <a:rPr lang="en-CA" sz="1200" dirty="0" smtClean="0">
                <a:latin typeface="Arial" panose="020B0604020202020204" pitchFamily="34" charset="0"/>
                <a:cs typeface="Arial" panose="020B0604020202020204" pitchFamily="34" charset="0"/>
              </a:rPr>
              <a:t>. </a:t>
            </a:r>
          </a:p>
          <a:p>
            <a:pPr marL="0" indent="0">
              <a:spcAft>
                <a:spcPts val="400"/>
              </a:spcAft>
              <a:buNone/>
            </a:pPr>
            <a:endParaRPr lang="en-CA" sz="700" dirty="0" smtClean="0">
              <a:latin typeface="Arial" panose="020B0604020202020204" pitchFamily="34" charset="0"/>
              <a:cs typeface="Arial" panose="020B0604020202020204" pitchFamily="34" charset="0"/>
            </a:endParaRPr>
          </a:p>
          <a:p>
            <a:pPr>
              <a:spcAft>
                <a:spcPts val="400"/>
              </a:spcAft>
            </a:pPr>
            <a:r>
              <a:rPr lang="en-CA" sz="1200" dirty="0" smtClean="0">
                <a:latin typeface="Arial" panose="020B0604020202020204" pitchFamily="34" charset="0"/>
                <a:cs typeface="Arial" panose="020B0604020202020204" pitchFamily="34" charset="0"/>
              </a:rPr>
              <a:t>If there is a desire to pursue this option, ENERGY would seek a formal opinion from the OPC on whether CDM costs could be amortized according to rate-regulated accounting standards, ENERGY would send its note along with IESO external auditor’s opinion to OPC. </a:t>
            </a:r>
          </a:p>
          <a:p>
            <a:pPr marL="712788">
              <a:buFont typeface="Arial" panose="020B0604020202020204" pitchFamily="34" charset="0"/>
              <a:buChar char="−"/>
            </a:pPr>
            <a:r>
              <a:rPr lang="en-CA" sz="1100" dirty="0">
                <a:latin typeface="Arial" panose="020B0604020202020204" pitchFamily="34" charset="0"/>
                <a:cs typeface="Arial" panose="020B0604020202020204" pitchFamily="34" charset="0"/>
              </a:rPr>
              <a:t>In 2013 when this option had been explored, staff at the OPC agreed with the view that amortized conservation costs can be considered as assets, but noted that the Auditor General may disagree with considering amortized conservation costs as assets</a:t>
            </a:r>
            <a:r>
              <a:rPr lang="en-CA" sz="1100" dirty="0" smtClean="0">
                <a:latin typeface="Arial" panose="020B0604020202020204" pitchFamily="34" charset="0"/>
                <a:cs typeface="Arial" panose="020B0604020202020204" pitchFamily="34" charset="0"/>
              </a:rPr>
              <a:t>.</a:t>
            </a:r>
          </a:p>
          <a:p>
            <a:pPr marL="431800" indent="0">
              <a:buNone/>
            </a:pPr>
            <a:endParaRPr lang="en-CA" sz="700" dirty="0" smtClean="0">
              <a:latin typeface="Arial" panose="020B0604020202020204" pitchFamily="34" charset="0"/>
              <a:cs typeface="Arial" panose="020B0604020202020204" pitchFamily="34" charset="0"/>
            </a:endParaRPr>
          </a:p>
          <a:p>
            <a:pPr>
              <a:spcAft>
                <a:spcPts val="400"/>
              </a:spcAft>
            </a:pPr>
            <a:r>
              <a:rPr lang="en-CA" sz="1200" dirty="0" smtClean="0">
                <a:latin typeface="Arial" panose="020B0604020202020204" pitchFamily="34" charset="0"/>
                <a:cs typeface="Arial" panose="020B0604020202020204" pitchFamily="34" charset="0"/>
              </a:rPr>
              <a:t>Further legal analysis would also be required to confirm legal viability and possible approaches to implementation.</a:t>
            </a:r>
            <a:endParaRPr lang="en-CA"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3951802"/>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ry Powerpoint Deck">
  <a:themeElements>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Ministry Powerpoint Deck</Template>
  <TotalTime>81852</TotalTime>
  <Words>18061</Words>
  <Application>Microsoft Office PowerPoint</Application>
  <PresentationFormat>On-screen Show (4:3)</PresentationFormat>
  <Paragraphs>2321</Paragraphs>
  <Slides>91</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91</vt:i4>
      </vt:variant>
    </vt:vector>
  </HeadingPairs>
  <TitlesOfParts>
    <vt:vector size="100" baseType="lpstr">
      <vt:lpstr>Arial Unicode MS</vt:lpstr>
      <vt:lpstr>Arial</vt:lpstr>
      <vt:lpstr>Calibri</vt:lpstr>
      <vt:lpstr>Candara</vt:lpstr>
      <vt:lpstr>Courier New</vt:lpstr>
      <vt:lpstr>Helvetica</vt:lpstr>
      <vt:lpstr>Times New Roman</vt:lpstr>
      <vt:lpstr>Verdana</vt:lpstr>
      <vt:lpstr>Ministry Powerpoint Deck</vt:lpstr>
      <vt:lpstr>Rate Mitigation Plan Options  Working Draft </vt:lpstr>
      <vt:lpstr>Context</vt:lpstr>
      <vt:lpstr>Options </vt:lpstr>
      <vt:lpstr>Proposed Initiatives – Potential Savings for Typical Residential / Industrial Electricity Consumers</vt:lpstr>
      <vt:lpstr>Fiscal Impacts</vt:lpstr>
      <vt:lpstr>Illustrative Example of Rate Mitigation Impacts</vt:lpstr>
      <vt:lpstr>Illustrative Example of Rate Mitigation Impacts (cont’d)</vt:lpstr>
      <vt:lpstr>Illustrative Example of Rate Mitigation Impacts (cont’d)</vt:lpstr>
      <vt:lpstr>Illustrative Example of Rate Mitigation Impacts (cont’d)</vt:lpstr>
      <vt:lpstr>1. GA Smoothing with Delayed Increase in Payments – Impact on Residential Electricity Bills (Moderate)</vt:lpstr>
      <vt:lpstr>1. GA Smoothing – Implementation Approach (New Entity)</vt:lpstr>
      <vt:lpstr>1. GA Smoothing – Considerations</vt:lpstr>
      <vt:lpstr>1. GA Smoothing – Other Considerations (cont’d) </vt:lpstr>
      <vt:lpstr>2a. Rural or Remote Rate Protection (RRRP) – Background</vt:lpstr>
      <vt:lpstr>2a. Wide Variation in Delivery Rates Across the Province</vt:lpstr>
      <vt:lpstr>2a. Overview of RRRP Enhancement – Options</vt:lpstr>
      <vt:lpstr>2a. Potential RRRP Enhancement – Accelerating Fixed Rate Benefit (Background)</vt:lpstr>
      <vt:lpstr>2a. Potential RRRP Enhancement – Accelerating Fixed Rate Benefit (Impacts)</vt:lpstr>
      <vt:lpstr>2a. RRRP Enhancement – Hydro One Mid-Density (R1) Ratepayer Impacts</vt:lpstr>
      <vt:lpstr>2a. RRRP Enhancement – Hydro One Low-Density (R2) Ratepayer Impacts</vt:lpstr>
      <vt:lpstr>2a. All RRRP Options – Fiscal Considerations</vt:lpstr>
      <vt:lpstr>2a. All RRRP Options – Implementation Considerations</vt:lpstr>
      <vt:lpstr>2b. Ontario Electricity Support Program (OESP) Expansion</vt:lpstr>
      <vt:lpstr>2b. OESP Expansion – Fiscal Impacts</vt:lpstr>
      <vt:lpstr>2b. OESP Expansion – Considerations</vt:lpstr>
      <vt:lpstr>2c. Low-Income Conservation Benefit Program</vt:lpstr>
      <vt:lpstr>OEB – Red-Tape Reductions / LDC Efficiencies and Rates</vt:lpstr>
      <vt:lpstr>3. OEB – LDC Efficiencies and Rates (Performance Incentives) (cont’d)</vt:lpstr>
      <vt:lpstr>4.  OPG – Operational Efficiencies</vt:lpstr>
      <vt:lpstr>5.  IESO – Market Renewal</vt:lpstr>
      <vt:lpstr>Communications (Place Holder) </vt:lpstr>
      <vt:lpstr>Appendix</vt:lpstr>
      <vt:lpstr>Residential Electricity Prices</vt:lpstr>
      <vt:lpstr>Large Industrial Electricity Prices</vt:lpstr>
      <vt:lpstr>Global Adjustment Smoothing </vt:lpstr>
      <vt:lpstr>Global Adjustment (GA) Smoothing</vt:lpstr>
      <vt:lpstr>GA Smoothing – Cost Breakout</vt:lpstr>
      <vt:lpstr>GA Smoothing</vt:lpstr>
      <vt:lpstr>GA Smoothing – Options</vt:lpstr>
      <vt:lpstr>GA Smoothing – Impact on Residential Electricity Bills (Moderate)</vt:lpstr>
      <vt:lpstr>GA Smoothing – Impact on Residential Electricity Bills (Low)</vt:lpstr>
      <vt:lpstr>GA Smoothing – Impact on Residential Electricity Bills (High)</vt:lpstr>
      <vt:lpstr>GA Smoothing – Impact on Large Industrial Electricity Consumers (Moderate)</vt:lpstr>
      <vt:lpstr>GA Smoothing – Impact of the Level of Financing on Large Industrial Electricity Consumers </vt:lpstr>
      <vt:lpstr>GA Smoothing – Illustrative Impact for Large Industrial Electricity Consumers</vt:lpstr>
      <vt:lpstr>GA Smoothing – Considerations (Accounting Treatment: Does Province Control Entity?)</vt:lpstr>
      <vt:lpstr>GA Smoothing Considerations (Accounting Treatment: Does Province Control Entity?) (cont’d)</vt:lpstr>
      <vt:lpstr>GA Smoothing – Schedule of Borrowing and Re-Payments</vt:lpstr>
      <vt:lpstr>GA Smoothing –  Auction Proceeds Recycling</vt:lpstr>
      <vt:lpstr>GA Smoothing – Auction Proceeds Recycling (cont’d)</vt:lpstr>
      <vt:lpstr>Electricity Support Programs to Help the Most Vulnerable</vt:lpstr>
      <vt:lpstr>Delivery Charge Relief – Background</vt:lpstr>
      <vt:lpstr>Largest LDCs by Customer Base</vt:lpstr>
      <vt:lpstr>RRRP Enhancement Options</vt:lpstr>
      <vt:lpstr>RRRP Option 2 – Hydro One Mid-Density (R1) Ratepayer Impacts</vt:lpstr>
      <vt:lpstr>RRRP Option 2 – Hydro One Low-Density (R2) Ratepayer Impacts</vt:lpstr>
      <vt:lpstr>RRRP Option 3(a) – $300 Million Benefit Allocation</vt:lpstr>
      <vt:lpstr>RRRP Option 3(a) – Hydro One Mid-Density (R1) Ratepayer Impacts</vt:lpstr>
      <vt:lpstr>RRRP Option 3(a) – Hydro One Low-Density (R2) Ratepayer Impacts</vt:lpstr>
      <vt:lpstr>RRRP Option 3(b) – $300 Million Benefit Allocation + Status Quo RRRP</vt:lpstr>
      <vt:lpstr>RRRP Option 3(b) – Hydro One Mid-Density (R1) Ratepayer Impacts</vt:lpstr>
      <vt:lpstr>RRRP Option 3(b) – Hydro One Low-Density (R2) Ratepayer Impacts</vt:lpstr>
      <vt:lpstr>Analysis Data &amp; Assumptions</vt:lpstr>
      <vt:lpstr>Alternative Proposal – $55 Delivery Cap</vt:lpstr>
      <vt:lpstr>$55 Delivery Cap – Total Fiscal Impact</vt:lpstr>
      <vt:lpstr>Delivery Charge Relief – Hydro One Fiscal Impact Estimate</vt:lpstr>
      <vt:lpstr>Delivery Charge Relief – Hydro One Mid-Density (R1) Ratepayer Impacts</vt:lpstr>
      <vt:lpstr>Delivery Charge Relief – Toronto Hydro Fiscal Impact and Ratepayer Impact</vt:lpstr>
      <vt:lpstr>Delivery Charge Relief – LDCs Between 100k-700k Fiscal Impact Estimate</vt:lpstr>
      <vt:lpstr>Delivery Charge Relief – LDCs Under Between 20k-100k Customers – Fiscal Impact Estimate</vt:lpstr>
      <vt:lpstr>Delivery Charge Relief – LDCs Under 20k Customers – Fiscal Impact Estimate</vt:lpstr>
      <vt:lpstr>Delivery Charge Relief – Options for Setting a Cap</vt:lpstr>
      <vt:lpstr>Agencies </vt:lpstr>
      <vt:lpstr>OEB – LDC Efficiencies and Rates (Performance Incentives) </vt:lpstr>
      <vt:lpstr>PowerPoint Presentation</vt:lpstr>
      <vt:lpstr>Other Options Considered</vt:lpstr>
      <vt:lpstr>Other Options Considered – Typical Residential  Electricity Consumer</vt:lpstr>
      <vt:lpstr>Other Options Considered – Average Industrial Electricity Consumers</vt:lpstr>
      <vt:lpstr>Enhanced Tax-Base RPP Rebate (5%)</vt:lpstr>
      <vt:lpstr>Enhanced Tax-Base RPP Rebate (5%) (cont’d)</vt:lpstr>
      <vt:lpstr>Extend Length of Existing Wind / Solar Contracts</vt:lpstr>
      <vt:lpstr>Extend Length of Existing Wind / Solar Contracts (cont’d)</vt:lpstr>
      <vt:lpstr>Extend Length of Existing Wind / Solar Contracts (cont’d)</vt:lpstr>
      <vt:lpstr>Extend Length of Existing Wind / Solar Contracts (cont’d)</vt:lpstr>
      <vt:lpstr>Extend Length of Existing Wind / Solar Contracts (cont’d)</vt:lpstr>
      <vt:lpstr>Extend Length of Existing Wind / Solar Contracts (cont’d)</vt:lpstr>
      <vt:lpstr>Clean Energy Supply (CES) Contracts</vt:lpstr>
      <vt:lpstr>Amortize Conservation Program Costs</vt:lpstr>
      <vt:lpstr>Amortize Conservation Program Costs (cont’d) </vt:lpstr>
      <vt:lpstr>Amortize Conservation Program Costs (cont’d) </vt:lpstr>
      <vt:lpstr>Amortize Conservation Program Costs (cont’d) </vt:lpstr>
    </vt:vector>
  </TitlesOfParts>
  <Company>MGS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Ho, Larissa (ENERGY)</dc:creator>
  <cp:lastModifiedBy>Schlaepfer, Martin (ENERGY)</cp:lastModifiedBy>
  <cp:revision>2184</cp:revision>
  <cp:lastPrinted>2017-01-30T19:17:02Z</cp:lastPrinted>
  <dcterms:created xsi:type="dcterms:W3CDTF">2016-12-24T21:03:54Z</dcterms:created>
  <dcterms:modified xsi:type="dcterms:W3CDTF">2018-10-18T13:45:25Z</dcterms:modified>
</cp:coreProperties>
</file>