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rawings/drawing1.xml" ContentType="application/vnd.openxmlformats-officedocument.drawingml.chartshapes+xml"/>
  <Override PartName="/ppt/charts/chart4.xml" ContentType="application/vnd.openxmlformats-officedocument.drawingml.chart+xml"/>
  <Override PartName="/ppt/drawings/drawing2.xml" ContentType="application/vnd.openxmlformats-officedocument.drawingml.chartshapes+xml"/>
  <Override PartName="/ppt/notesSlides/notesSlide2.xml" ContentType="application/vnd.openxmlformats-officedocument.presentationml.notesSlide+xml"/>
  <Override PartName="/ppt/charts/chart5.xml" ContentType="application/vnd.openxmlformats-officedocument.drawingml.chart+xml"/>
  <Override PartName="/ppt/notesSlides/notesSlide3.xml" ContentType="application/vnd.openxmlformats-officedocument.presentationml.notesSlide+xml"/>
  <Override PartName="/ppt/charts/chart6.xml" ContentType="application/vnd.openxmlformats-officedocument.drawingml.chart+xml"/>
  <Override PartName="/ppt/notesSlides/notesSlide4.xml" ContentType="application/vnd.openxmlformats-officedocument.presentationml.notesSlide+xml"/>
  <Override PartName="/ppt/charts/chart7.xml" ContentType="application/vnd.openxmlformats-officedocument.drawingml.chart+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drawings/drawing3.xml" ContentType="application/vnd.openxmlformats-officedocument.drawingml.chartshapes+xml"/>
  <Override PartName="/ppt/charts/chart10.xml" ContentType="application/vnd.openxmlformats-officedocument.drawingml.chart+xml"/>
  <Override PartName="/ppt/notesSlides/notesSlide6.xml" ContentType="application/vnd.openxmlformats-officedocument.presentationml.notesSlide+xml"/>
  <Override PartName="/ppt/charts/chart11.xml" ContentType="application/vnd.openxmlformats-officedocument.drawingml.chart+xml"/>
  <Override PartName="/ppt/theme/themeOverride1.xml" ContentType="application/vnd.openxmlformats-officedocument.themeOverride+xml"/>
  <Override PartName="/ppt/charts/chart1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407" r:id="rId2"/>
    <p:sldId id="586" r:id="rId3"/>
    <p:sldId id="802" r:id="rId4"/>
    <p:sldId id="1050" r:id="rId5"/>
    <p:sldId id="1010" r:id="rId6"/>
    <p:sldId id="957" r:id="rId7"/>
    <p:sldId id="779" r:id="rId8"/>
    <p:sldId id="1022" r:id="rId9"/>
    <p:sldId id="985" r:id="rId10"/>
    <p:sldId id="1053" r:id="rId11"/>
    <p:sldId id="1012" r:id="rId12"/>
    <p:sldId id="1054" r:id="rId13"/>
    <p:sldId id="1055" r:id="rId14"/>
    <p:sldId id="1056" r:id="rId15"/>
    <p:sldId id="1057" r:id="rId16"/>
    <p:sldId id="1058" r:id="rId17"/>
    <p:sldId id="1059" r:id="rId18"/>
    <p:sldId id="1060" r:id="rId19"/>
    <p:sldId id="1061" r:id="rId20"/>
    <p:sldId id="1062" r:id="rId21"/>
    <p:sldId id="1023" r:id="rId22"/>
    <p:sldId id="1024" r:id="rId23"/>
    <p:sldId id="1039" r:id="rId24"/>
    <p:sldId id="1013" r:id="rId25"/>
    <p:sldId id="1052" r:id="rId26"/>
    <p:sldId id="1044" r:id="rId27"/>
    <p:sldId id="1040" r:id="rId28"/>
    <p:sldId id="1046" r:id="rId29"/>
    <p:sldId id="1047" r:id="rId30"/>
    <p:sldId id="1042" r:id="rId31"/>
    <p:sldId id="1048" r:id="rId32"/>
    <p:sldId id="1043" r:id="rId33"/>
    <p:sldId id="1051"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ander, Sunita (ENERGY)" initials="C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436"/>
    <a:srgbClr val="FFAC05"/>
    <a:srgbClr val="FF9D0D"/>
    <a:srgbClr val="00CC00"/>
    <a:srgbClr val="D22840"/>
    <a:srgbClr val="265795"/>
    <a:srgbClr val="DCEDF2"/>
    <a:srgbClr val="39ACB9"/>
    <a:srgbClr val="0D5341"/>
    <a:srgbClr val="5D03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0358" autoAdjust="0"/>
    <p:restoredTop sz="40675" autoAdjust="0"/>
  </p:normalViewPr>
  <p:slideViewPr>
    <p:cSldViewPr>
      <p:cViewPr varScale="1">
        <p:scale>
          <a:sx n="94" d="100"/>
          <a:sy n="94" d="100"/>
        </p:scale>
        <p:origin x="69" y="123"/>
      </p:cViewPr>
      <p:guideLst>
        <p:guide orient="horz" pos="2160"/>
        <p:guide pos="2880"/>
      </p:guideLst>
    </p:cSldViewPr>
  </p:slideViewPr>
  <p:notesTextViewPr>
    <p:cViewPr>
      <p:scale>
        <a:sx n="1" d="1"/>
        <a:sy n="1" d="1"/>
      </p:scale>
      <p:origin x="0" y="0"/>
    </p:cViewPr>
  </p:notesTextViewPr>
  <p:sorterViewPr>
    <p:cViewPr>
      <p:scale>
        <a:sx n="120" d="100"/>
        <a:sy n="120" d="100"/>
      </p:scale>
      <p:origin x="0" y="8820"/>
    </p:cViewPr>
  </p:sorterViewPr>
  <p:notesViewPr>
    <p:cSldViewPr>
      <p:cViewPr varScale="1">
        <p:scale>
          <a:sx n="54" d="100"/>
          <a:sy n="54" d="100"/>
        </p:scale>
        <p:origin x="-1704" y="-10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ETCPTOVSSHFS003.cihs.ad.gov.on.ca\christieti$\Approvals\20170206\bill%20comparison.xlsx" TargetMode="External"/></Relationships>
</file>

<file path=ppt/charts/_rels/chart11.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xm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0.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Chart%202%20in%20Microsoft%20PowerPoint"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Lbls>
            <c:dLbl>
              <c:idx val="3"/>
              <c:layout>
                <c:manualLayout>
                  <c:x val="-1.48810350437253E-2"/>
                  <c:y val="-2.43820249802551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7.0074059231514003E-3"/>
                  <c:y val="-4.3417387227741903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91.4</c:v>
                </c:pt>
                <c:pt idx="1">
                  <c:v>36.42013532</c:v>
                </c:pt>
                <c:pt idx="2">
                  <c:v>12.7</c:v>
                </c:pt>
                <c:pt idx="3">
                  <c:v>10.363613709999999</c:v>
                </c:pt>
                <c:pt idx="4">
                  <c:v>3.49171137</c:v>
                </c:pt>
                <c:pt idx="5">
                  <c:v>0.99014829000000004</c:v>
                </c:pt>
              </c:numCache>
            </c:numRef>
          </c:val>
        </c:ser>
        <c:dLbls>
          <c:showLegendKey val="0"/>
          <c:showVal val="0"/>
          <c:showCatName val="0"/>
          <c:showSerName val="0"/>
          <c:showPercent val="0"/>
          <c:showBubbleSize val="0"/>
          <c:showLeaderLines val="1"/>
        </c:dLbls>
        <c:firstSliceAng val="0"/>
      </c:pieChart>
      <c:spPr>
        <a:noFill/>
        <a:ln w="25400">
          <a:noFill/>
        </a:ln>
      </c:spPr>
    </c:plotArea>
    <c:legend>
      <c:legendPos val="r"/>
      <c:layout>
        <c:manualLayout>
          <c:xMode val="edge"/>
          <c:yMode val="edge"/>
          <c:x val="0.69067251456187395"/>
          <c:y val="7.6085034955583802E-2"/>
          <c:w val="0.29043077554874902"/>
          <c:h val="0.88231187729615701"/>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94493274332202"/>
          <c:y val="4.1964705189685272E-2"/>
          <c:w val="0.81466184050828738"/>
          <c:h val="0.83610175468718961"/>
        </c:manualLayout>
      </c:layout>
      <c:lineChart>
        <c:grouping val="standard"/>
        <c:varyColors val="0"/>
        <c:ser>
          <c:idx val="2"/>
          <c:order val="0"/>
          <c:tx>
            <c:v>2010 LTEP (800 kWh)</c:v>
          </c:tx>
          <c:spPr>
            <a:ln>
              <a:solidFill>
                <a:schemeClr val="accent1"/>
              </a:solidFill>
            </a:ln>
          </c:spPr>
          <c:marker>
            <c:symbol val="none"/>
          </c:marker>
          <c:cat>
            <c:numRef>
              <c:f>'2013 LTEP'!$G$2:$Y$2</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'2013 LTEP'!$G$14:$Y$14</c:f>
              <c:numCache>
                <c:formatCode>General</c:formatCode>
                <c:ptCount val="19"/>
                <c:pt idx="0">
                  <c:v>178</c:v>
                </c:pt>
                <c:pt idx="1">
                  <c:v>191</c:v>
                </c:pt>
                <c:pt idx="2">
                  <c:v>190</c:v>
                </c:pt>
                <c:pt idx="3">
                  <c:v>204</c:v>
                </c:pt>
                <c:pt idx="4">
                  <c:v>212</c:v>
                </c:pt>
                <c:pt idx="5">
                  <c:v>218</c:v>
                </c:pt>
                <c:pt idx="6">
                  <c:v>216</c:v>
                </c:pt>
                <c:pt idx="7">
                  <c:v>216</c:v>
                </c:pt>
                <c:pt idx="8">
                  <c:v>218</c:v>
                </c:pt>
                <c:pt idx="9">
                  <c:v>215</c:v>
                </c:pt>
                <c:pt idx="10">
                  <c:v>218</c:v>
                </c:pt>
                <c:pt idx="11">
                  <c:v>221</c:v>
                </c:pt>
                <c:pt idx="12">
                  <c:v>225</c:v>
                </c:pt>
                <c:pt idx="13">
                  <c:v>228</c:v>
                </c:pt>
              </c:numCache>
            </c:numRef>
          </c:val>
          <c:smooth val="0"/>
        </c:ser>
        <c:ser>
          <c:idx val="0"/>
          <c:order val="1"/>
          <c:tx>
            <c:v>2013 LTEP (750 kWh)</c:v>
          </c:tx>
          <c:spPr>
            <a:ln>
              <a:solidFill>
                <a:schemeClr val="accent3"/>
              </a:solidFill>
            </a:ln>
          </c:spPr>
          <c:marker>
            <c:symbol val="none"/>
          </c:marker>
          <c:cat>
            <c:numRef>
              <c:f>'2013 LTEP'!$G$2:$Y$2</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'2013 LTEP'!$G$12:$Y$12</c:f>
              <c:numCache>
                <c:formatCode>0.00</c:formatCode>
                <c:ptCount val="19"/>
                <c:pt idx="0">
                  <c:v>161.08150000000001</c:v>
                </c:pt>
                <c:pt idx="1">
                  <c:v>168.57340000000002</c:v>
                </c:pt>
                <c:pt idx="2">
                  <c:v>167.30780000000001</c:v>
                </c:pt>
                <c:pt idx="3">
                  <c:v>171.56789999999998</c:v>
                </c:pt>
                <c:pt idx="4">
                  <c:v>176.5625</c:v>
                </c:pt>
                <c:pt idx="5">
                  <c:v>182.495</c:v>
                </c:pt>
                <c:pt idx="6">
                  <c:v>178.16709999999998</c:v>
                </c:pt>
                <c:pt idx="7">
                  <c:v>180.63050000000004</c:v>
                </c:pt>
                <c:pt idx="8">
                  <c:v>183.77189999999999</c:v>
                </c:pt>
                <c:pt idx="9">
                  <c:v>187.77210000000002</c:v>
                </c:pt>
                <c:pt idx="10">
                  <c:v>189.46709999999999</c:v>
                </c:pt>
                <c:pt idx="11">
                  <c:v>191.07169999999999</c:v>
                </c:pt>
                <c:pt idx="12">
                  <c:v>192.93620000000001</c:v>
                </c:pt>
                <c:pt idx="13">
                  <c:v>193.88539999999998</c:v>
                </c:pt>
                <c:pt idx="14">
                  <c:v>196.1454</c:v>
                </c:pt>
                <c:pt idx="15">
                  <c:v>198.56360000000004</c:v>
                </c:pt>
              </c:numCache>
            </c:numRef>
          </c:val>
          <c:smooth val="0"/>
        </c:ser>
        <c:ser>
          <c:idx val="1"/>
          <c:order val="2"/>
          <c:tx>
            <c:v>2017 Outlook (750 kWh, pre-mitigation)</c:v>
          </c:tx>
          <c:marker>
            <c:symbol val="none"/>
          </c:marker>
          <c:cat>
            <c:numRef>
              <c:f>'2013 LTEP'!$G$2:$Y$2</c:f>
              <c:numCache>
                <c:formatCode>General</c:formatCode>
                <c:ptCount val="19"/>
                <c:pt idx="0">
                  <c:v>2017</c:v>
                </c:pt>
                <c:pt idx="1">
                  <c:v>2018</c:v>
                </c:pt>
                <c:pt idx="2">
                  <c:v>2019</c:v>
                </c:pt>
                <c:pt idx="3">
                  <c:v>2020</c:v>
                </c:pt>
                <c:pt idx="4">
                  <c:v>2021</c:v>
                </c:pt>
                <c:pt idx="5">
                  <c:v>2022</c:v>
                </c:pt>
                <c:pt idx="6">
                  <c:v>2023</c:v>
                </c:pt>
                <c:pt idx="7">
                  <c:v>2024</c:v>
                </c:pt>
                <c:pt idx="8">
                  <c:v>2025</c:v>
                </c:pt>
                <c:pt idx="9">
                  <c:v>2026</c:v>
                </c:pt>
                <c:pt idx="10">
                  <c:v>2027</c:v>
                </c:pt>
                <c:pt idx="11">
                  <c:v>2028</c:v>
                </c:pt>
                <c:pt idx="12">
                  <c:v>2029</c:v>
                </c:pt>
                <c:pt idx="13">
                  <c:v>2030</c:v>
                </c:pt>
                <c:pt idx="14">
                  <c:v>2031</c:v>
                </c:pt>
                <c:pt idx="15">
                  <c:v>2032</c:v>
                </c:pt>
                <c:pt idx="16">
                  <c:v>2033</c:v>
                </c:pt>
                <c:pt idx="17">
                  <c:v>2034</c:v>
                </c:pt>
                <c:pt idx="18">
                  <c:v>2035</c:v>
                </c:pt>
              </c:numCache>
            </c:numRef>
          </c:cat>
          <c:val>
            <c:numRef>
              <c:f>'2013 LTEP'!$G$13:$Y$13</c:f>
              <c:numCache>
                <c:formatCode>General</c:formatCode>
                <c:ptCount val="19"/>
                <c:pt idx="0">
                  <c:v>160.21813261808913</c:v>
                </c:pt>
                <c:pt idx="1">
                  <c:v>162.76950298964928</c:v>
                </c:pt>
                <c:pt idx="2">
                  <c:v>165.41420006702134</c:v>
                </c:pt>
                <c:pt idx="3">
                  <c:v>175.94032368871547</c:v>
                </c:pt>
                <c:pt idx="4">
                  <c:v>173.59593780473958</c:v>
                </c:pt>
                <c:pt idx="5">
                  <c:v>176.91361421157205</c:v>
                </c:pt>
                <c:pt idx="6">
                  <c:v>181.74631090333577</c:v>
                </c:pt>
                <c:pt idx="7">
                  <c:v>184.45185686929372</c:v>
                </c:pt>
                <c:pt idx="8">
                  <c:v>193.49858854932918</c:v>
                </c:pt>
                <c:pt idx="9">
                  <c:v>188.45489333516903</c:v>
                </c:pt>
                <c:pt idx="10">
                  <c:v>198.44338301910517</c:v>
                </c:pt>
                <c:pt idx="11">
                  <c:v>198.85748134818064</c:v>
                </c:pt>
                <c:pt idx="12">
                  <c:v>197.7162350799629</c:v>
                </c:pt>
                <c:pt idx="13">
                  <c:v>199.85545053707497</c:v>
                </c:pt>
                <c:pt idx="14">
                  <c:v>202.42298557157022</c:v>
                </c:pt>
                <c:pt idx="15">
                  <c:v>204.74964459598468</c:v>
                </c:pt>
                <c:pt idx="16">
                  <c:v>206.70587849410711</c:v>
                </c:pt>
                <c:pt idx="17">
                  <c:v>208.12189291901626</c:v>
                </c:pt>
                <c:pt idx="18">
                  <c:v>204.59443129699886</c:v>
                </c:pt>
              </c:numCache>
            </c:numRef>
          </c:val>
          <c:smooth val="0"/>
        </c:ser>
        <c:dLbls>
          <c:showLegendKey val="0"/>
          <c:showVal val="0"/>
          <c:showCatName val="0"/>
          <c:showSerName val="0"/>
          <c:showPercent val="0"/>
          <c:showBubbleSize val="0"/>
        </c:dLbls>
        <c:smooth val="0"/>
        <c:axId val="577697496"/>
        <c:axId val="577694752"/>
      </c:lineChart>
      <c:catAx>
        <c:axId val="577697496"/>
        <c:scaling>
          <c:orientation val="minMax"/>
        </c:scaling>
        <c:delete val="0"/>
        <c:axPos val="b"/>
        <c:numFmt formatCode="General" sourceLinked="1"/>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577694752"/>
        <c:crosses val="autoZero"/>
        <c:auto val="1"/>
        <c:lblAlgn val="ctr"/>
        <c:lblOffset val="100"/>
        <c:tickLblSkip val="3"/>
        <c:noMultiLvlLbl val="0"/>
      </c:catAx>
      <c:valAx>
        <c:axId val="577694752"/>
        <c:scaling>
          <c:orientation val="minMax"/>
        </c:scaling>
        <c:delete val="0"/>
        <c:axPos val="l"/>
        <c:title>
          <c:tx>
            <c:rich>
              <a:bodyPr rot="-5400000" vert="horz"/>
              <a:lstStyle/>
              <a:p>
                <a:pPr>
                  <a:defRPr b="0"/>
                </a:pPr>
                <a:r>
                  <a:rPr lang="en-CA" b="0">
                    <a:latin typeface="Arial" panose="020B0604020202020204" pitchFamily="34" charset="0"/>
                    <a:cs typeface="Arial" panose="020B0604020202020204" pitchFamily="34" charset="0"/>
                  </a:rPr>
                  <a:t>Monthly Residential Bill ($)</a:t>
                </a:r>
              </a:p>
            </c:rich>
          </c:tx>
          <c:layout>
            <c:manualLayout>
              <c:xMode val="edge"/>
              <c:yMode val="edge"/>
              <c:x val="1.2036922522235476E-2"/>
              <c:y val="0.26358350755639948"/>
            </c:manualLayout>
          </c:layout>
          <c:overlay val="0"/>
        </c:title>
        <c:numFmt formatCode="General" sourceLinked="1"/>
        <c:majorTickMark val="out"/>
        <c:minorTickMark val="none"/>
        <c:tickLblPos val="nextTo"/>
        <c:txPr>
          <a:bodyPr/>
          <a:lstStyle/>
          <a:p>
            <a:pPr>
              <a:defRPr>
                <a:latin typeface="Arial" panose="020B0604020202020204" pitchFamily="34" charset="0"/>
                <a:cs typeface="Arial" panose="020B0604020202020204" pitchFamily="34" charset="0"/>
              </a:defRPr>
            </a:pPr>
            <a:endParaRPr lang="en-US"/>
          </a:p>
        </c:txPr>
        <c:crossAx val="577697496"/>
        <c:crosses val="autoZero"/>
        <c:crossBetween val="between"/>
      </c:valAx>
    </c:plotArea>
    <c:legend>
      <c:legendPos val="r"/>
      <c:layout>
        <c:manualLayout>
          <c:xMode val="edge"/>
          <c:yMode val="edge"/>
          <c:x val="0.29003703703703704"/>
          <c:y val="0.37946637236301245"/>
          <c:w val="0.63231994139016001"/>
          <c:h val="0.27121776031619377"/>
        </c:manualLayout>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41924554442406"/>
          <c:y val="2.6907485286807562E-2"/>
          <c:w val="0.8337714656584877"/>
          <c:h val="0.73397052590611644"/>
        </c:manualLayout>
      </c:layout>
      <c:lineChart>
        <c:grouping val="standard"/>
        <c:varyColors val="0"/>
        <c:ser>
          <c:idx val="4"/>
          <c:order val="0"/>
          <c:tx>
            <c:strRef>
              <c:f>'1d'!$B$51</c:f>
              <c:strCache>
                <c:ptCount val="1"/>
                <c:pt idx="0">
                  <c:v>Historical Values</c:v>
                </c:pt>
              </c:strCache>
            </c:strRef>
          </c:tx>
          <c:spPr>
            <a:ln w="38100">
              <a:solidFill>
                <a:schemeClr val="tx1"/>
              </a:solidFill>
              <a:prstDash val="dash"/>
            </a:ln>
          </c:spPr>
          <c:marker>
            <c:symbol val="none"/>
          </c:marker>
          <c:val>
            <c:numRef>
              <c:f>'1d'!$C$51:$AM$51</c:f>
              <c:numCache>
                <c:formatCode>0</c:formatCode>
                <c:ptCount val="37"/>
                <c:pt idx="0">
                  <c:v>123.51</c:v>
                </c:pt>
                <c:pt idx="1">
                  <c:v>135.65</c:v>
                </c:pt>
                <c:pt idx="2">
                  <c:v>155.58000000000001</c:v>
                </c:pt>
              </c:numCache>
            </c:numRef>
          </c:val>
          <c:smooth val="0"/>
        </c:ser>
        <c:ser>
          <c:idx val="0"/>
          <c:order val="1"/>
          <c:tx>
            <c:strRef>
              <c:f>'1d'!$B$52</c:f>
              <c:strCache>
                <c:ptCount val="1"/>
                <c:pt idx="0">
                  <c:v>IESO Forecast</c:v>
                </c:pt>
              </c:strCache>
            </c:strRef>
          </c:tx>
          <c:spPr>
            <a:ln w="38100">
              <a:solidFill>
                <a:sysClr val="windowText" lastClr="000000"/>
              </a:solidFill>
            </a:ln>
          </c:spPr>
          <c:marker>
            <c:symbol val="none"/>
          </c:marker>
          <c:cat>
            <c:numRef>
              <c:f>'1d'!$C$50:$AM$50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'1d'!$C$52:$AM$52</c:f>
              <c:numCache>
                <c:formatCode>General</c:formatCode>
                <c:ptCount val="37"/>
                <c:pt idx="3" formatCode="0">
                  <c:v>160.21813261808913</c:v>
                </c:pt>
                <c:pt idx="4" formatCode="0">
                  <c:v>162.76950298964928</c:v>
                </c:pt>
                <c:pt idx="5" formatCode="0">
                  <c:v>165.41420006702134</c:v>
                </c:pt>
                <c:pt idx="6" formatCode="0">
                  <c:v>175.94032368871547</c:v>
                </c:pt>
                <c:pt idx="7" formatCode="0">
                  <c:v>173.59593780473958</c:v>
                </c:pt>
                <c:pt idx="8" formatCode="0">
                  <c:v>176.91361421157205</c:v>
                </c:pt>
                <c:pt idx="9" formatCode="0">
                  <c:v>181.74631090333577</c:v>
                </c:pt>
                <c:pt idx="10" formatCode="0">
                  <c:v>184.45185686929372</c:v>
                </c:pt>
                <c:pt idx="11" formatCode="0">
                  <c:v>193.49858854932918</c:v>
                </c:pt>
                <c:pt idx="12" formatCode="0">
                  <c:v>188.45489333516903</c:v>
                </c:pt>
                <c:pt idx="13" formatCode="0">
                  <c:v>198.44338301910517</c:v>
                </c:pt>
                <c:pt idx="14" formatCode="0">
                  <c:v>198.85748134818064</c:v>
                </c:pt>
                <c:pt idx="15" formatCode="0">
                  <c:v>197.7162350799629</c:v>
                </c:pt>
                <c:pt idx="16" formatCode="0">
                  <c:v>199.85545053707497</c:v>
                </c:pt>
                <c:pt idx="17" formatCode="0">
                  <c:v>202.42298557157022</c:v>
                </c:pt>
                <c:pt idx="18" formatCode="0">
                  <c:v>204.74964459598468</c:v>
                </c:pt>
                <c:pt idx="19" formatCode="0">
                  <c:v>206.70587849410711</c:v>
                </c:pt>
                <c:pt idx="20" formatCode="0">
                  <c:v>208.12189291901626</c:v>
                </c:pt>
                <c:pt idx="21" formatCode="0">
                  <c:v>204.59443129699886</c:v>
                </c:pt>
              </c:numCache>
            </c:numRef>
          </c:val>
          <c:smooth val="0"/>
        </c:ser>
        <c:ser>
          <c:idx val="3"/>
          <c:order val="2"/>
          <c:tx>
            <c:strRef>
              <c:f>'1d'!$B$53</c:f>
              <c:strCache>
                <c:ptCount val="1"/>
                <c:pt idx="0">
                  <c:v>IESO Forecast Extrapolated</c:v>
                </c:pt>
              </c:strCache>
            </c:strRef>
          </c:tx>
          <c:spPr>
            <a:ln w="57150">
              <a:solidFill>
                <a:sysClr val="windowText" lastClr="000000"/>
              </a:solidFill>
              <a:prstDash val="sysDot"/>
            </a:ln>
          </c:spPr>
          <c:marker>
            <c:symbol val="none"/>
          </c:marker>
          <c:cat>
            <c:numRef>
              <c:f>'1d'!$C$50:$AM$50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'1d'!$C$53:$AM$53</c:f>
              <c:numCache>
                <c:formatCode>General</c:formatCode>
                <c:ptCount val="37"/>
                <c:pt idx="22" formatCode="0">
                  <c:v>205.43844915893689</c:v>
                </c:pt>
                <c:pt idx="23" formatCode="0">
                  <c:v>206.28594886613706</c:v>
                </c:pt>
                <c:pt idx="24" formatCode="0">
                  <c:v>207.13694478233143</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212.31715253438887</c:v>
                </c:pt>
                <c:pt idx="31" formatCode="0">
                  <c:v>213.19302910638956</c:v>
                </c:pt>
                <c:pt idx="32" formatCode="0">
                  <c:v>214.07251895108266</c:v>
                </c:pt>
                <c:pt idx="33" formatCode="0">
                  <c:v>214.95563697438064</c:v>
                </c:pt>
                <c:pt idx="34" formatCode="0">
                  <c:v>215.84239814368772</c:v>
                </c:pt>
                <c:pt idx="35" formatCode="0">
                  <c:v>216.73281748815344</c:v>
                </c:pt>
                <c:pt idx="36" formatCode="0">
                  <c:v>217.62691009892745</c:v>
                </c:pt>
              </c:numCache>
            </c:numRef>
          </c:val>
          <c:smooth val="0"/>
        </c:ser>
        <c:ser>
          <c:idx val="2"/>
          <c:order val="3"/>
          <c:tx>
            <c:strRef>
              <c:f>'1d'!$B$54</c:f>
              <c:strCache>
                <c:ptCount val="1"/>
                <c:pt idx="0">
                  <c:v>Financed GA</c:v>
                </c:pt>
              </c:strCache>
            </c:strRef>
          </c:tx>
          <c:spPr>
            <a:ln>
              <a:solidFill>
                <a:srgbClr val="FF0000"/>
              </a:solidFill>
            </a:ln>
          </c:spPr>
          <c:marker>
            <c:symbol val="none"/>
          </c:marker>
          <c:cat>
            <c:numRef>
              <c:f>'1d'!$C$50:$AM$50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'1d'!$C$54:$AM$54</c:f>
              <c:numCache>
                <c:formatCode>General</c:formatCode>
                <c:ptCount val="37"/>
                <c:pt idx="3" formatCode="0">
                  <c:v>129.68553261808913</c:v>
                </c:pt>
                <c:pt idx="4" formatCode="0">
                  <c:v>132.32730298964927</c:v>
                </c:pt>
                <c:pt idx="5" formatCode="0">
                  <c:v>135.00590006702134</c:v>
                </c:pt>
                <c:pt idx="6" formatCode="0">
                  <c:v>137.1587236887155</c:v>
                </c:pt>
                <c:pt idx="7" formatCode="0">
                  <c:v>141.85423780473957</c:v>
                </c:pt>
                <c:pt idx="8" formatCode="0">
                  <c:v>150.39827804784849</c:v>
                </c:pt>
                <c:pt idx="9" formatCode="0">
                  <c:v>162.97976322568317</c:v>
                </c:pt>
                <c:pt idx="10" formatCode="0">
                  <c:v>155.97411559647099</c:v>
                </c:pt>
                <c:pt idx="11" formatCode="0">
                  <c:v>175.76256273670498</c:v>
                </c:pt>
                <c:pt idx="12" formatCode="0">
                  <c:v>179.97611016406125</c:v>
                </c:pt>
                <c:pt idx="13" formatCode="0">
                  <c:v>178.74752078624547</c:v>
                </c:pt>
                <c:pt idx="14" formatCode="0">
                  <c:v>184.87338820938825</c:v>
                </c:pt>
                <c:pt idx="15" formatCode="0">
                  <c:v>197.55320892035243</c:v>
                </c:pt>
                <c:pt idx="16" formatCode="0">
                  <c:v>206.3373062460426</c:v>
                </c:pt>
                <c:pt idx="17" formatCode="0">
                  <c:v>226.23575336926208</c:v>
                </c:pt>
                <c:pt idx="18" formatCode="0">
                  <c:v>228.97339584110068</c:v>
                </c:pt>
                <c:pt idx="19" formatCode="0">
                  <c:v>241.44188215702556</c:v>
                </c:pt>
                <c:pt idx="20" formatCode="0">
                  <c:v>251.21635077701603</c:v>
                </c:pt>
                <c:pt idx="21" formatCode="0">
                  <c:v>247.10653161637703</c:v>
                </c:pt>
                <c:pt idx="22" formatCode="0">
                  <c:v>247.77432709814332</c:v>
                </c:pt>
                <c:pt idx="23" formatCode="0">
                  <c:v>248.44633490724718</c:v>
                </c:pt>
                <c:pt idx="24" formatCode="0">
                  <c:v>249.12256637940544</c:v>
                </c:pt>
                <c:pt idx="25" formatCode="0">
                  <c:v>249.80303292214165</c:v>
                </c:pt>
                <c:pt idx="26" formatCode="0">
                  <c:v>250.48774601497871</c:v>
                </c:pt>
                <c:pt idx="27" formatCode="0">
                  <c:v>251.17671720963233</c:v>
                </c:pt>
                <c:pt idx="28" formatCode="0">
                  <c:v>251.86995813020599</c:v>
                </c:pt>
                <c:pt idx="29" formatCode="0">
                  <c:v>252.56748047338709</c:v>
                </c:pt>
                <c:pt idx="30" formatCode="0">
                  <c:v>253.26929600864412</c:v>
                </c:pt>
                <c:pt idx="31" formatCode="0">
                  <c:v>253.97541657842541</c:v>
                </c:pt>
                <c:pt idx="32" formatCode="0">
                  <c:v>254.68585409835882</c:v>
                </c:pt>
                <c:pt idx="33" formatCode="0">
                  <c:v>255.40062055745278</c:v>
                </c:pt>
                <c:pt idx="34" formatCode="0">
                  <c:v>215.84239814368772</c:v>
                </c:pt>
                <c:pt idx="35" formatCode="0">
                  <c:v>216.73281748815344</c:v>
                </c:pt>
                <c:pt idx="36" formatCode="0">
                  <c:v>217.62691009892745</c:v>
                </c:pt>
              </c:numCache>
            </c:numRef>
          </c:val>
          <c:smooth val="0"/>
        </c:ser>
        <c:dLbls>
          <c:showLegendKey val="0"/>
          <c:showVal val="0"/>
          <c:showCatName val="0"/>
          <c:showSerName val="0"/>
          <c:showPercent val="0"/>
          <c:showBubbleSize val="0"/>
        </c:dLbls>
        <c:smooth val="0"/>
        <c:axId val="577701808"/>
        <c:axId val="577699456"/>
      </c:lineChart>
      <c:catAx>
        <c:axId val="577701808"/>
        <c:scaling>
          <c:orientation val="minMax"/>
        </c:scaling>
        <c:delete val="0"/>
        <c:axPos val="b"/>
        <c:numFmt formatCode="General" sourceLinked="1"/>
        <c:majorTickMark val="out"/>
        <c:minorTickMark val="none"/>
        <c:tickLblPos val="nextTo"/>
        <c:crossAx val="577699456"/>
        <c:crosses val="autoZero"/>
        <c:auto val="1"/>
        <c:lblAlgn val="ctr"/>
        <c:lblOffset val="100"/>
        <c:noMultiLvlLbl val="0"/>
      </c:catAx>
      <c:valAx>
        <c:axId val="577699456"/>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29E-2"/>
              <c:y val="6.6733724832625824E-2"/>
            </c:manualLayout>
          </c:layout>
          <c:overlay val="0"/>
        </c:title>
        <c:numFmt formatCode="0" sourceLinked="1"/>
        <c:majorTickMark val="out"/>
        <c:minorTickMark val="none"/>
        <c:tickLblPos val="nextTo"/>
        <c:crossAx val="577701808"/>
        <c:crosses val="autoZero"/>
        <c:crossBetween val="between"/>
      </c:valAx>
    </c:plotArea>
    <c:legend>
      <c:legendPos val="b"/>
      <c:overlay val="0"/>
    </c:legend>
    <c:plotVisOnly val="1"/>
    <c:dispBlanksAs val="gap"/>
    <c:showDLblsOverMax val="0"/>
  </c:chart>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541924554442406"/>
          <c:y val="2.6907485286807562E-2"/>
          <c:w val="0.8337714656584877"/>
          <c:h val="0.73397052590611644"/>
        </c:manualLayout>
      </c:layout>
      <c:lineChart>
        <c:grouping val="standard"/>
        <c:varyColors val="0"/>
        <c:ser>
          <c:idx val="4"/>
          <c:order val="0"/>
          <c:tx>
            <c:strRef>
              <c:f>'1e'!$B$51</c:f>
              <c:strCache>
                <c:ptCount val="1"/>
                <c:pt idx="0">
                  <c:v>Historical Values</c:v>
                </c:pt>
              </c:strCache>
            </c:strRef>
          </c:tx>
          <c:spPr>
            <a:ln w="38100">
              <a:solidFill>
                <a:schemeClr val="tx1"/>
              </a:solidFill>
              <a:prstDash val="dash"/>
            </a:ln>
          </c:spPr>
          <c:marker>
            <c:symbol val="none"/>
          </c:marker>
          <c:val>
            <c:numRef>
              <c:f>'1e'!$C$51:$AM$51</c:f>
              <c:numCache>
                <c:formatCode>0</c:formatCode>
                <c:ptCount val="37"/>
                <c:pt idx="0">
                  <c:v>123.51</c:v>
                </c:pt>
                <c:pt idx="1">
                  <c:v>135.65</c:v>
                </c:pt>
                <c:pt idx="2">
                  <c:v>155.58000000000001</c:v>
                </c:pt>
              </c:numCache>
            </c:numRef>
          </c:val>
          <c:smooth val="0"/>
        </c:ser>
        <c:ser>
          <c:idx val="0"/>
          <c:order val="1"/>
          <c:tx>
            <c:strRef>
              <c:f>'1e'!$B$52</c:f>
              <c:strCache>
                <c:ptCount val="1"/>
                <c:pt idx="0">
                  <c:v>IESO Forecast</c:v>
                </c:pt>
              </c:strCache>
            </c:strRef>
          </c:tx>
          <c:spPr>
            <a:ln w="38100">
              <a:solidFill>
                <a:sysClr val="windowText" lastClr="000000"/>
              </a:solidFill>
            </a:ln>
          </c:spPr>
          <c:marker>
            <c:symbol val="none"/>
          </c:marker>
          <c:cat>
            <c:numRef>
              <c:f>'1e'!$C$50:$AM$50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'1e'!$C$52:$AM$52</c:f>
              <c:numCache>
                <c:formatCode>General</c:formatCode>
                <c:ptCount val="37"/>
                <c:pt idx="3" formatCode="0">
                  <c:v>160.21813261808913</c:v>
                </c:pt>
                <c:pt idx="4" formatCode="0">
                  <c:v>162.76950298964928</c:v>
                </c:pt>
                <c:pt idx="5" formatCode="0">
                  <c:v>165.41420006702134</c:v>
                </c:pt>
                <c:pt idx="6" formatCode="0">
                  <c:v>175.94032368871547</c:v>
                </c:pt>
                <c:pt idx="7" formatCode="0">
                  <c:v>173.59593780473958</c:v>
                </c:pt>
                <c:pt idx="8" formatCode="0">
                  <c:v>176.91361421157205</c:v>
                </c:pt>
                <c:pt idx="9" formatCode="0">
                  <c:v>181.74631090333577</c:v>
                </c:pt>
                <c:pt idx="10" formatCode="0">
                  <c:v>184.45185686929372</c:v>
                </c:pt>
                <c:pt idx="11" formatCode="0">
                  <c:v>193.49858854932918</c:v>
                </c:pt>
                <c:pt idx="12" formatCode="0">
                  <c:v>188.45489333516903</c:v>
                </c:pt>
                <c:pt idx="13" formatCode="0">
                  <c:v>198.44338301910517</c:v>
                </c:pt>
                <c:pt idx="14" formatCode="0">
                  <c:v>198.85748134818064</c:v>
                </c:pt>
                <c:pt idx="15" formatCode="0">
                  <c:v>197.7162350799629</c:v>
                </c:pt>
                <c:pt idx="16" formatCode="0">
                  <c:v>199.85545053707497</c:v>
                </c:pt>
                <c:pt idx="17" formatCode="0">
                  <c:v>202.42298557157022</c:v>
                </c:pt>
                <c:pt idx="18" formatCode="0">
                  <c:v>204.74964459598468</c:v>
                </c:pt>
                <c:pt idx="19" formatCode="0">
                  <c:v>206.70587849410711</c:v>
                </c:pt>
                <c:pt idx="20" formatCode="0">
                  <c:v>208.12189291901626</c:v>
                </c:pt>
                <c:pt idx="21" formatCode="0">
                  <c:v>204.59443129699886</c:v>
                </c:pt>
              </c:numCache>
            </c:numRef>
          </c:val>
          <c:smooth val="0"/>
        </c:ser>
        <c:ser>
          <c:idx val="3"/>
          <c:order val="2"/>
          <c:tx>
            <c:strRef>
              <c:f>'1e'!$B$53</c:f>
              <c:strCache>
                <c:ptCount val="1"/>
                <c:pt idx="0">
                  <c:v>IESO Forecast Extrapolated</c:v>
                </c:pt>
              </c:strCache>
            </c:strRef>
          </c:tx>
          <c:spPr>
            <a:ln w="57150">
              <a:solidFill>
                <a:sysClr val="windowText" lastClr="000000"/>
              </a:solidFill>
              <a:prstDash val="sysDot"/>
            </a:ln>
          </c:spPr>
          <c:marker>
            <c:symbol val="none"/>
          </c:marker>
          <c:cat>
            <c:numRef>
              <c:f>'1e'!$C$50:$AM$50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'1e'!$C$53:$AM$53</c:f>
              <c:numCache>
                <c:formatCode>General</c:formatCode>
                <c:ptCount val="37"/>
                <c:pt idx="22" formatCode="0">
                  <c:v>205.43844915893689</c:v>
                </c:pt>
                <c:pt idx="23" formatCode="0">
                  <c:v>206.28594886613706</c:v>
                </c:pt>
                <c:pt idx="24" formatCode="0">
                  <c:v>207.13694478233143</c:v>
                </c:pt>
                <c:pt idx="25" formatCode="0">
                  <c:v>207.99145133050709</c:v>
                </c:pt>
                <c:pt idx="26" formatCode="0">
                  <c:v>208.84948299315059</c:v>
                </c:pt>
                <c:pt idx="27" formatCode="0">
                  <c:v>209.71105431249339</c:v>
                </c:pt>
                <c:pt idx="28" formatCode="0">
                  <c:v>210.57617989075831</c:v>
                </c:pt>
                <c:pt idx="29" formatCode="0">
                  <c:v>211.44487439040711</c:v>
                </c:pt>
                <c:pt idx="30" formatCode="0">
                  <c:v>212.31715253438887</c:v>
                </c:pt>
                <c:pt idx="31" formatCode="0">
                  <c:v>213.19302910638956</c:v>
                </c:pt>
                <c:pt idx="32" formatCode="0">
                  <c:v>214.07251895108266</c:v>
                </c:pt>
                <c:pt idx="33" formatCode="0">
                  <c:v>214.95563697438064</c:v>
                </c:pt>
                <c:pt idx="34" formatCode="0">
                  <c:v>215.84239814368772</c:v>
                </c:pt>
                <c:pt idx="35" formatCode="0">
                  <c:v>216.73281748815344</c:v>
                </c:pt>
                <c:pt idx="36" formatCode="0">
                  <c:v>217.62691009892745</c:v>
                </c:pt>
              </c:numCache>
            </c:numRef>
          </c:val>
          <c:smooth val="0"/>
        </c:ser>
        <c:ser>
          <c:idx val="2"/>
          <c:order val="3"/>
          <c:tx>
            <c:strRef>
              <c:f>'1e'!$B$54</c:f>
              <c:strCache>
                <c:ptCount val="1"/>
                <c:pt idx="0">
                  <c:v>Financed GA</c:v>
                </c:pt>
              </c:strCache>
            </c:strRef>
          </c:tx>
          <c:spPr>
            <a:ln>
              <a:solidFill>
                <a:srgbClr val="FF0000"/>
              </a:solidFill>
            </a:ln>
          </c:spPr>
          <c:marker>
            <c:symbol val="none"/>
          </c:marker>
          <c:cat>
            <c:numRef>
              <c:f>'1e'!$C$50:$AM$50</c:f>
              <c:numCache>
                <c:formatCode>General</c:formatCode>
                <c:ptCount val="37"/>
                <c:pt idx="0">
                  <c:v>2014</c:v>
                </c:pt>
                <c:pt idx="1">
                  <c:v>2015</c:v>
                </c:pt>
                <c:pt idx="2">
                  <c:v>2016</c:v>
                </c:pt>
                <c:pt idx="3">
                  <c:v>2017</c:v>
                </c:pt>
                <c:pt idx="4">
                  <c:v>2018</c:v>
                </c:pt>
                <c:pt idx="5">
                  <c:v>2019</c:v>
                </c:pt>
                <c:pt idx="6">
                  <c:v>2020</c:v>
                </c:pt>
                <c:pt idx="7">
                  <c:v>2021</c:v>
                </c:pt>
                <c:pt idx="8">
                  <c:v>2022</c:v>
                </c:pt>
                <c:pt idx="9">
                  <c:v>2023</c:v>
                </c:pt>
                <c:pt idx="10">
                  <c:v>2024</c:v>
                </c:pt>
                <c:pt idx="11">
                  <c:v>2025</c:v>
                </c:pt>
                <c:pt idx="12">
                  <c:v>2026</c:v>
                </c:pt>
                <c:pt idx="13">
                  <c:v>2027</c:v>
                </c:pt>
                <c:pt idx="14">
                  <c:v>2028</c:v>
                </c:pt>
                <c:pt idx="15">
                  <c:v>2029</c:v>
                </c:pt>
                <c:pt idx="16">
                  <c:v>2030</c:v>
                </c:pt>
                <c:pt idx="17">
                  <c:v>2031</c:v>
                </c:pt>
                <c:pt idx="18">
                  <c:v>2032</c:v>
                </c:pt>
                <c:pt idx="19">
                  <c:v>2033</c:v>
                </c:pt>
                <c:pt idx="20">
                  <c:v>2034</c:v>
                </c:pt>
                <c:pt idx="21">
                  <c:v>2035</c:v>
                </c:pt>
                <c:pt idx="22">
                  <c:v>2036</c:v>
                </c:pt>
                <c:pt idx="23">
                  <c:v>2037</c:v>
                </c:pt>
                <c:pt idx="24">
                  <c:v>2038</c:v>
                </c:pt>
                <c:pt idx="25">
                  <c:v>2039</c:v>
                </c:pt>
                <c:pt idx="26">
                  <c:v>2040</c:v>
                </c:pt>
                <c:pt idx="27">
                  <c:v>2041</c:v>
                </c:pt>
                <c:pt idx="28">
                  <c:v>2042</c:v>
                </c:pt>
                <c:pt idx="29">
                  <c:v>2043</c:v>
                </c:pt>
                <c:pt idx="30">
                  <c:v>2044</c:v>
                </c:pt>
                <c:pt idx="31">
                  <c:v>2045</c:v>
                </c:pt>
                <c:pt idx="32">
                  <c:v>2046</c:v>
                </c:pt>
                <c:pt idx="33">
                  <c:v>2047</c:v>
                </c:pt>
                <c:pt idx="34">
                  <c:v>2048</c:v>
                </c:pt>
                <c:pt idx="35">
                  <c:v>2049</c:v>
                </c:pt>
                <c:pt idx="36">
                  <c:v>2050</c:v>
                </c:pt>
              </c:numCache>
            </c:numRef>
          </c:cat>
          <c:val>
            <c:numRef>
              <c:f>'1e'!$C$54:$AM$54</c:f>
              <c:numCache>
                <c:formatCode>General</c:formatCode>
                <c:ptCount val="37"/>
                <c:pt idx="3" formatCode="0">
                  <c:v>138.96283261808907</c:v>
                </c:pt>
                <c:pt idx="4" formatCode="0">
                  <c:v>141.78540298964919</c:v>
                </c:pt>
                <c:pt idx="5" formatCode="0">
                  <c:v>144.65610006702124</c:v>
                </c:pt>
                <c:pt idx="6" formatCode="0">
                  <c:v>147.00102368871558</c:v>
                </c:pt>
                <c:pt idx="7" formatCode="0">
                  <c:v>150.3744378047397</c:v>
                </c:pt>
                <c:pt idx="8" formatCode="0">
                  <c:v>159.08888204784864</c:v>
                </c:pt>
                <c:pt idx="9" formatCode="0">
                  <c:v>171.8441793056833</c:v>
                </c:pt>
                <c:pt idx="10" formatCode="0">
                  <c:v>165.01581999807112</c:v>
                </c:pt>
                <c:pt idx="11" formatCode="0">
                  <c:v>184.98510122633712</c:v>
                </c:pt>
                <c:pt idx="12" formatCode="0">
                  <c:v>189.44981565936845</c:v>
                </c:pt>
                <c:pt idx="13" formatCode="0">
                  <c:v>188.34264983085876</c:v>
                </c:pt>
                <c:pt idx="14" formatCode="0">
                  <c:v>194.66041983489376</c:v>
                </c:pt>
                <c:pt idx="15" formatCode="0">
                  <c:v>207.5359811783681</c:v>
                </c:pt>
                <c:pt idx="16" formatCode="0">
                  <c:v>216.44852816108448</c:v>
                </c:pt>
                <c:pt idx="17" formatCode="0">
                  <c:v>225.99068287975865</c:v>
                </c:pt>
                <c:pt idx="18" formatCode="0">
                  <c:v>228.15367733953292</c:v>
                </c:pt>
                <c:pt idx="19" formatCode="0">
                  <c:v>229.94850411528606</c:v>
                </c:pt>
                <c:pt idx="20" formatCode="0">
                  <c:v>231.20532247429674</c:v>
                </c:pt>
                <c:pt idx="21" formatCode="0">
                  <c:v>227.3659226150458</c:v>
                </c:pt>
                <c:pt idx="22" formatCode="0">
                  <c:v>228.1155474366499</c:v>
                </c:pt>
                <c:pt idx="23" formatCode="0">
                  <c:v>228.86904538426009</c:v>
                </c:pt>
                <c:pt idx="24" formatCode="0">
                  <c:v>229.62642919966024</c:v>
                </c:pt>
                <c:pt idx="25" formatCode="0">
                  <c:v>230.38771169061258</c:v>
                </c:pt>
                <c:pt idx="26" formatCode="0">
                  <c:v>231.15290573107433</c:v>
                </c:pt>
                <c:pt idx="27" formatCode="0">
                  <c:v>231.92202426141526</c:v>
                </c:pt>
                <c:pt idx="28" formatCode="0">
                  <c:v>232.69508028863666</c:v>
                </c:pt>
                <c:pt idx="29" formatCode="0">
                  <c:v>233.47208688659128</c:v>
                </c:pt>
                <c:pt idx="30" formatCode="0">
                  <c:v>234.25305719620437</c:v>
                </c:pt>
                <c:pt idx="31" formatCode="0">
                  <c:v>235.03800442569587</c:v>
                </c:pt>
                <c:pt idx="32" formatCode="0">
                  <c:v>235.82694185080396</c:v>
                </c:pt>
                <c:pt idx="33" formatCode="0">
                  <c:v>236.61988281500933</c:v>
                </c:pt>
                <c:pt idx="34" formatCode="0">
                  <c:v>215.84239814368772</c:v>
                </c:pt>
                <c:pt idx="35" formatCode="0">
                  <c:v>216.73281748815344</c:v>
                </c:pt>
                <c:pt idx="36" formatCode="0">
                  <c:v>217.62691009892745</c:v>
                </c:pt>
              </c:numCache>
            </c:numRef>
          </c:val>
          <c:smooth val="0"/>
        </c:ser>
        <c:dLbls>
          <c:showLegendKey val="0"/>
          <c:showVal val="0"/>
          <c:showCatName val="0"/>
          <c:showSerName val="0"/>
          <c:showPercent val="0"/>
          <c:showBubbleSize val="0"/>
        </c:dLbls>
        <c:smooth val="0"/>
        <c:axId val="577695144"/>
        <c:axId val="577695536"/>
      </c:lineChart>
      <c:catAx>
        <c:axId val="577695144"/>
        <c:scaling>
          <c:orientation val="minMax"/>
        </c:scaling>
        <c:delete val="0"/>
        <c:axPos val="b"/>
        <c:numFmt formatCode="General" sourceLinked="1"/>
        <c:majorTickMark val="out"/>
        <c:minorTickMark val="none"/>
        <c:tickLblPos val="nextTo"/>
        <c:crossAx val="577695536"/>
        <c:crosses val="autoZero"/>
        <c:auto val="1"/>
        <c:lblAlgn val="ctr"/>
        <c:lblOffset val="100"/>
        <c:noMultiLvlLbl val="0"/>
      </c:catAx>
      <c:valAx>
        <c:axId val="577695536"/>
        <c:scaling>
          <c:orientation val="minMax"/>
          <c:max val="340"/>
          <c:min val="90"/>
        </c:scaling>
        <c:delete val="0"/>
        <c:axPos val="l"/>
        <c:majorGridlines/>
        <c:title>
          <c:tx>
            <c:rich>
              <a:bodyPr rot="-5400000" vert="horz"/>
              <a:lstStyle/>
              <a:p>
                <a:pPr>
                  <a:defRPr/>
                </a:pPr>
                <a:r>
                  <a:rPr lang="en-US"/>
                  <a:t>Impact of GA Financing on Average Residential Bill</a:t>
                </a:r>
              </a:p>
              <a:p>
                <a:pPr>
                  <a:defRPr/>
                </a:pPr>
                <a:r>
                  <a:rPr lang="en-US"/>
                  <a:t>(nominal $/month)</a:t>
                </a:r>
              </a:p>
            </c:rich>
          </c:tx>
          <c:layout>
            <c:manualLayout>
              <c:xMode val="edge"/>
              <c:yMode val="edge"/>
              <c:x val="2.8755384565613929E-2"/>
              <c:y val="6.6733724832625824E-2"/>
            </c:manualLayout>
          </c:layout>
          <c:overlay val="0"/>
        </c:title>
        <c:numFmt formatCode="0" sourceLinked="1"/>
        <c:majorTickMark val="out"/>
        <c:minorTickMark val="none"/>
        <c:tickLblPos val="nextTo"/>
        <c:crossAx val="577695144"/>
        <c:crosses val="autoZero"/>
        <c:crossBetween val="between"/>
      </c:valAx>
    </c:plotArea>
    <c:legend>
      <c:legendPos val="b"/>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538840922437205E-2"/>
          <c:y val="0.202415968731541"/>
          <c:w val="0.53018687407748299"/>
          <c:h val="0.64497562129349295"/>
        </c:manualLayout>
      </c:layout>
      <c:pieChart>
        <c:varyColors val="1"/>
        <c:ser>
          <c:idx val="0"/>
          <c:order val="0"/>
          <c:tx>
            <c:strRef>
              <c:f>Sheet1!$B$1</c:f>
              <c:strCache>
                <c:ptCount val="1"/>
                <c:pt idx="0">
                  <c:v>GA Cost</c:v>
                </c:pt>
              </c:strCache>
            </c:strRef>
          </c:tx>
          <c:spPr>
            <a:ln>
              <a:solidFill>
                <a:schemeClr val="tx1"/>
              </a:solidFill>
            </a:ln>
          </c:spPr>
          <c:dPt>
            <c:idx val="8"/>
            <c:bubble3D val="0"/>
            <c:spPr>
              <a:pattFill prst="ltDnDiag">
                <a:fgClr>
                  <a:schemeClr val="tx1"/>
                </a:fgClr>
                <a:bgClr>
                  <a:schemeClr val="bg1"/>
                </a:bgClr>
              </a:pattFill>
              <a:ln>
                <a:solidFill>
                  <a:schemeClr val="tx1"/>
                </a:solidFill>
              </a:ln>
            </c:spPr>
          </c:dPt>
          <c:dLbls>
            <c:dLbl>
              <c:idx val="3"/>
              <c:layout>
                <c:manualLayout>
                  <c:x val="3.5509943339628897E-2"/>
                  <c:y val="6.7570135918604501E-2"/>
                </c:manualLayout>
              </c:layout>
              <c:showLegendKey val="0"/>
              <c:showVal val="0"/>
              <c:showCatName val="0"/>
              <c:showSerName val="0"/>
              <c:showPercent val="1"/>
              <c:showBubbleSize val="0"/>
              <c:extLst>
                <c:ext xmlns:c15="http://schemas.microsoft.com/office/drawing/2012/chart" uri="{CE6537A1-D6FC-4f65-9D91-7224C49458BB}"/>
              </c:extLst>
            </c:dLbl>
            <c:dLbl>
              <c:idx val="4"/>
              <c:layout>
                <c:manualLayout>
                  <c:x val="0.12841889095656001"/>
                  <c:y val="6.3859781861711401E-2"/>
                </c:manualLayout>
              </c:layout>
              <c:showLegendKey val="0"/>
              <c:showVal val="0"/>
              <c:showCatName val="0"/>
              <c:showSerName val="0"/>
              <c:showPercent val="1"/>
              <c:showBubbleSize val="0"/>
              <c:extLst>
                <c:ext xmlns:c15="http://schemas.microsoft.com/office/drawing/2012/chart" uri="{CE6537A1-D6FC-4f65-9D91-7224C49458BB}"/>
              </c:extLst>
            </c:dLbl>
            <c:dLbl>
              <c:idx val="8"/>
              <c:layout>
                <c:manualLayout>
                  <c:x val="5.6786225141650902E-2"/>
                  <c:y val="-5.0046488784467602E-2"/>
                </c:manualLayout>
              </c:layout>
              <c:showLegendKey val="0"/>
              <c:showVal val="0"/>
              <c:showCatName val="0"/>
              <c:showSerName val="0"/>
              <c:showPercent val="1"/>
              <c:showBubbleSize val="0"/>
              <c:extLst>
                <c:ext xmlns:c15="http://schemas.microsoft.com/office/drawing/2012/chart" uri="{CE6537A1-D6FC-4f65-9D91-7224C49458BB}"/>
              </c:extLst>
            </c:dLbl>
            <c:spPr>
              <a:noFill/>
              <a:ln>
                <a:noFill/>
              </a:ln>
              <a:effectLst/>
            </c:spPr>
            <c:txPr>
              <a:bodyPr/>
              <a:lstStyle/>
              <a:p>
                <a:pPr>
                  <a:defRPr sz="1000">
                    <a:solidFill>
                      <a:schemeClr val="tx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Sheet1!$A$2:$A$10</c:f>
              <c:strCache>
                <c:ptCount val="9"/>
                <c:pt idx="0">
                  <c:v>Nuclear</c:v>
                </c:pt>
                <c:pt idx="1">
                  <c:v>Hydro</c:v>
                </c:pt>
                <c:pt idx="2">
                  <c:v>Natural Gas</c:v>
                </c:pt>
                <c:pt idx="3">
                  <c:v>Wind</c:v>
                </c:pt>
                <c:pt idx="4">
                  <c:v>Solar</c:v>
                </c:pt>
                <c:pt idx="5">
                  <c:v>Biomass, Landfill and Byproduct</c:v>
                </c:pt>
                <c:pt idx="6">
                  <c:v>Conservation</c:v>
                </c:pt>
                <c:pt idx="7">
                  <c:v>IEI Program</c:v>
                </c:pt>
                <c:pt idx="8">
                  <c:v>OEFC*</c:v>
                </c:pt>
              </c:strCache>
            </c:strRef>
          </c:cat>
          <c:val>
            <c:numRef>
              <c:f>Sheet1!$B$2:$B$10</c:f>
              <c:numCache>
                <c:formatCode>#,##0</c:formatCode>
                <c:ptCount val="9"/>
                <c:pt idx="0">
                  <c:v>5052.6000000000004</c:v>
                </c:pt>
                <c:pt idx="1">
                  <c:v>1473.4888466530999</c:v>
                </c:pt>
                <c:pt idx="2">
                  <c:v>984.89999999999986</c:v>
                </c:pt>
                <c:pt idx="3">
                  <c:v>1551.5810494299999</c:v>
                </c:pt>
                <c:pt idx="4">
                  <c:v>1630.04097015</c:v>
                </c:pt>
                <c:pt idx="5">
                  <c:v>278.4126389499994</c:v>
                </c:pt>
                <c:pt idx="6">
                  <c:v>467.02031189000002</c:v>
                </c:pt>
                <c:pt idx="7">
                  <c:v>60.196405967459697</c:v>
                </c:pt>
                <c:pt idx="8">
                  <c:v>841.80000000000007</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1764524039654"/>
          <c:y val="4.8978962185927226E-2"/>
          <c:w val="0.79047542204953225"/>
          <c:h val="0.74605091778581434"/>
        </c:manualLayout>
      </c:layout>
      <c:barChart>
        <c:barDir val="col"/>
        <c:grouping val="stacked"/>
        <c:varyColors val="0"/>
        <c:ser>
          <c:idx val="0"/>
          <c:order val="0"/>
          <c:tx>
            <c:strRef>
              <c:f>Sheet1!$B$1</c:f>
              <c:strCache>
                <c:ptCount val="1"/>
                <c:pt idx="0">
                  <c:v>Delivery Cost</c:v>
                </c:pt>
              </c:strCache>
            </c:strRef>
          </c:tx>
          <c:invertIfNegative val="0"/>
          <c:dLbls>
            <c:spPr>
              <a:noFill/>
              <a:ln>
                <a:noFill/>
              </a:ln>
              <a:effectLst/>
            </c:spPr>
            <c:txPr>
              <a:bodyPr/>
              <a:lstStyle/>
              <a:p>
                <a:pPr>
                  <a:defRPr sz="6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R2</c:v>
                </c:pt>
                <c:pt idx="1">
                  <c:v>1000 kWh - R2</c:v>
                </c:pt>
                <c:pt idx="2">
                  <c:v>2500 kWh - R2</c:v>
                </c:pt>
                <c:pt idx="5">
                  <c:v>500 kWh - R1</c:v>
                </c:pt>
                <c:pt idx="6">
                  <c:v>1000 kWh - R1</c:v>
                </c:pt>
                <c:pt idx="7">
                  <c:v>2500 kWh - R1</c:v>
                </c:pt>
              </c:strCache>
            </c:strRef>
          </c:cat>
          <c:val>
            <c:numRef>
              <c:f>Sheet1!$B$2:$B$9</c:f>
              <c:numCache>
                <c:formatCode>"$"#,##0.00</c:formatCode>
                <c:ptCount val="8"/>
                <c:pt idx="0">
                  <c:v>50.51</c:v>
                </c:pt>
                <c:pt idx="1">
                  <c:v>81.19</c:v>
                </c:pt>
                <c:pt idx="2">
                  <c:v>173.23</c:v>
                </c:pt>
                <c:pt idx="5">
                  <c:v>55.74</c:v>
                </c:pt>
                <c:pt idx="6">
                  <c:v>77.72</c:v>
                </c:pt>
                <c:pt idx="7">
                  <c:v>143.63</c:v>
                </c:pt>
              </c:numCache>
            </c:numRef>
          </c:val>
        </c:ser>
        <c:ser>
          <c:idx val="1"/>
          <c:order val="1"/>
          <c:tx>
            <c:strRef>
              <c:f>Sheet1!$C$1</c:f>
              <c:strCache>
                <c:ptCount val="1"/>
                <c:pt idx="0">
                  <c:v>RRRP</c:v>
                </c:pt>
              </c:strCache>
            </c:strRef>
          </c:tx>
          <c:spPr>
            <a:pattFill prst="wdDnDiag">
              <a:fgClr>
                <a:schemeClr val="accent3"/>
              </a:fgClr>
              <a:bgClr>
                <a:schemeClr val="bg1"/>
              </a:bgClr>
            </a:pattFill>
          </c:spPr>
          <c:invertIfNegative val="0"/>
          <c:dLbls>
            <c:dLbl>
              <c:idx val="3"/>
              <c:delete val="1"/>
              <c:extLst>
                <c:ext xmlns:c15="http://schemas.microsoft.com/office/drawing/2012/chart" uri="{CE6537A1-D6FC-4f65-9D91-7224C49458BB}"/>
              </c:extLst>
            </c:dLbl>
            <c:dLbl>
              <c:idx val="4"/>
              <c:delete val="1"/>
              <c:extLst>
                <c:ext xmlns:c15="http://schemas.microsoft.com/office/drawing/2012/chart" uri="{CE6537A1-D6FC-4f65-9D91-7224C49458BB}"/>
              </c:extLst>
            </c:dLbl>
            <c:dLbl>
              <c:idx val="5"/>
              <c:delete val="1"/>
              <c:extLst>
                <c:ext xmlns:c15="http://schemas.microsoft.com/office/drawing/2012/chart" uri="{CE6537A1-D6FC-4f65-9D91-7224C49458BB}"/>
              </c:extLst>
            </c:dLbl>
            <c:dLbl>
              <c:idx val="6"/>
              <c:delete val="1"/>
              <c:extLst>
                <c:ext xmlns:c15="http://schemas.microsoft.com/office/drawing/2012/chart" uri="{CE6537A1-D6FC-4f65-9D91-7224C49458BB}"/>
              </c:extLst>
            </c:dLbl>
            <c:dLbl>
              <c:idx val="7"/>
              <c:delete val="1"/>
              <c:extLst>
                <c:ext xmlns:c15="http://schemas.microsoft.com/office/drawing/2012/chart" uri="{CE6537A1-D6FC-4f65-9D91-7224C49458BB}"/>
              </c:extLst>
            </c:dLbl>
            <c:spPr>
              <a:solidFill>
                <a:schemeClr val="bg1"/>
              </a:solidFill>
            </c:spPr>
            <c:txPr>
              <a:bodyPr/>
              <a:lstStyle/>
              <a:p>
                <a:pPr>
                  <a:defRPr sz="5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R2</c:v>
                </c:pt>
                <c:pt idx="1">
                  <c:v>1000 kWh - R2</c:v>
                </c:pt>
                <c:pt idx="2">
                  <c:v>2500 kWh - R2</c:v>
                </c:pt>
                <c:pt idx="5">
                  <c:v>500 kWh - R1</c:v>
                </c:pt>
                <c:pt idx="6">
                  <c:v>1000 kWh - R1</c:v>
                </c:pt>
                <c:pt idx="7">
                  <c:v>2500 kWh - R1</c:v>
                </c:pt>
              </c:strCache>
            </c:strRef>
          </c:cat>
          <c:val>
            <c:numRef>
              <c:f>Sheet1!$C$2:$C$9</c:f>
              <c:numCache>
                <c:formatCode>"$"#,##0.00</c:formatCode>
                <c:ptCount val="8"/>
                <c:pt idx="0">
                  <c:v>60.5</c:v>
                </c:pt>
                <c:pt idx="1">
                  <c:v>60.5</c:v>
                </c:pt>
                <c:pt idx="2">
                  <c:v>60.5</c:v>
                </c:pt>
                <c:pt idx="5">
                  <c:v>0</c:v>
                </c:pt>
                <c:pt idx="6">
                  <c:v>0</c:v>
                </c:pt>
                <c:pt idx="7">
                  <c:v>0</c:v>
                </c:pt>
              </c:numCache>
            </c:numRef>
          </c:val>
        </c:ser>
        <c:dLbls>
          <c:showLegendKey val="0"/>
          <c:showVal val="0"/>
          <c:showCatName val="0"/>
          <c:showSerName val="0"/>
          <c:showPercent val="0"/>
          <c:showBubbleSize val="0"/>
        </c:dLbls>
        <c:gapWidth val="75"/>
        <c:overlap val="100"/>
        <c:axId val="305305552"/>
        <c:axId val="305305944"/>
      </c:barChart>
      <c:catAx>
        <c:axId val="305305552"/>
        <c:scaling>
          <c:orientation val="minMax"/>
        </c:scaling>
        <c:delete val="0"/>
        <c:axPos val="b"/>
        <c:numFmt formatCode="General" sourceLinked="0"/>
        <c:majorTickMark val="none"/>
        <c:minorTickMark val="none"/>
        <c:tickLblPos val="nextTo"/>
        <c:txPr>
          <a:bodyPr/>
          <a:lstStyle/>
          <a:p>
            <a:pPr>
              <a:defRPr sz="500" b="1"/>
            </a:pPr>
            <a:endParaRPr lang="en-US"/>
          </a:p>
        </c:txPr>
        <c:crossAx val="305305944"/>
        <c:crosses val="autoZero"/>
        <c:auto val="1"/>
        <c:lblAlgn val="ctr"/>
        <c:lblOffset val="100"/>
        <c:noMultiLvlLbl val="0"/>
      </c:catAx>
      <c:valAx>
        <c:axId val="305305944"/>
        <c:scaling>
          <c:orientation val="minMax"/>
        </c:scaling>
        <c:delete val="0"/>
        <c:axPos val="l"/>
        <c:numFmt formatCode="&quot;$&quot;#,##0.00" sourceLinked="1"/>
        <c:majorTickMark val="none"/>
        <c:minorTickMark val="none"/>
        <c:tickLblPos val="nextTo"/>
        <c:spPr>
          <a:ln w="9525">
            <a:noFill/>
          </a:ln>
        </c:spPr>
        <c:txPr>
          <a:bodyPr/>
          <a:lstStyle/>
          <a:p>
            <a:pPr>
              <a:defRPr sz="500"/>
            </a:pPr>
            <a:endParaRPr lang="en-US"/>
          </a:p>
        </c:txPr>
        <c:crossAx val="305305552"/>
        <c:crosses val="autoZero"/>
        <c:crossBetween val="between"/>
        <c:majorUnit val="40"/>
      </c:valAx>
    </c:plotArea>
    <c:legend>
      <c:legendPos val="b"/>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CA" dirty="0"/>
              <a:t>Monthly Residential </a:t>
            </a:r>
            <a:r>
              <a:rPr lang="en-CA" dirty="0" smtClean="0"/>
              <a:t>Delivery Bill </a:t>
            </a:r>
            <a:r>
              <a:rPr lang="en-CA" dirty="0"/>
              <a:t>at LDC</a:t>
            </a:r>
            <a:r>
              <a:rPr lang="en-CA" baseline="0" dirty="0"/>
              <a:t> Residential Monthly Average Consumption:</a:t>
            </a:r>
          </a:p>
          <a:p>
            <a:pPr>
              <a:defRPr/>
            </a:pPr>
            <a:r>
              <a:rPr lang="en-CA" baseline="0" dirty="0" smtClean="0"/>
              <a:t>Assumes a Proxy </a:t>
            </a:r>
            <a:r>
              <a:rPr lang="en-CA" baseline="0" dirty="0"/>
              <a:t>for Monthly Fully Fixed Distribution Rate  </a:t>
            </a:r>
            <a:endParaRPr lang="en-CA" dirty="0"/>
          </a:p>
        </c:rich>
      </c:tx>
      <c:layout>
        <c:manualLayout>
          <c:xMode val="edge"/>
          <c:yMode val="edge"/>
          <c:x val="0.19787798855894354"/>
          <c:y val="4.7472287584875407E-2"/>
        </c:manualLayout>
      </c:layout>
      <c:overlay val="0"/>
    </c:title>
    <c:autoTitleDeleted val="0"/>
    <c:plotArea>
      <c:layout>
        <c:manualLayout>
          <c:layoutTarget val="inner"/>
          <c:xMode val="edge"/>
          <c:yMode val="edge"/>
          <c:x val="5.6128091033063904E-2"/>
          <c:y val="0.16006353312188851"/>
          <c:w val="0.93626819336872813"/>
          <c:h val="0.64025164050395389"/>
        </c:manualLayout>
      </c:layout>
      <c:barChart>
        <c:barDir val="col"/>
        <c:grouping val="clustered"/>
        <c:varyColors val="0"/>
        <c:ser>
          <c:idx val="0"/>
          <c:order val="0"/>
          <c:invertIfNegative val="0"/>
          <c:dPt>
            <c:idx val="0"/>
            <c:invertIfNegative val="0"/>
            <c:bubble3D val="0"/>
            <c:spPr>
              <a:solidFill>
                <a:srgbClr val="FFC000"/>
              </a:solidFill>
            </c:spPr>
          </c:dPt>
          <c:dPt>
            <c:idx val="1"/>
            <c:invertIfNegative val="0"/>
            <c:bubble3D val="0"/>
            <c:spPr>
              <a:solidFill>
                <a:srgbClr val="FF0000"/>
              </a:solidFill>
            </c:spPr>
          </c:dPt>
          <c:dPt>
            <c:idx val="2"/>
            <c:invertIfNegative val="0"/>
            <c:bubble3D val="0"/>
            <c:spPr>
              <a:solidFill>
                <a:srgbClr val="92D050"/>
              </a:solidFill>
            </c:spPr>
          </c:dPt>
          <c:dPt>
            <c:idx val="3"/>
            <c:invertIfNegative val="0"/>
            <c:bubble3D val="0"/>
            <c:spPr>
              <a:solidFill>
                <a:srgbClr val="FFC000"/>
              </a:solidFill>
            </c:spPr>
          </c:dPt>
          <c:dPt>
            <c:idx val="4"/>
            <c:invertIfNegative val="0"/>
            <c:bubble3D val="0"/>
            <c:spPr>
              <a:solidFill>
                <a:srgbClr val="FF0000"/>
              </a:solidFill>
            </c:spPr>
          </c:dPt>
          <c:dPt>
            <c:idx val="5"/>
            <c:invertIfNegative val="0"/>
            <c:bubble3D val="0"/>
            <c:spPr>
              <a:solidFill>
                <a:srgbClr val="92D050"/>
              </a:solidFill>
            </c:spPr>
          </c:dPt>
          <c:dPt>
            <c:idx val="6"/>
            <c:invertIfNegative val="0"/>
            <c:bubble3D val="0"/>
            <c:spPr>
              <a:solidFill>
                <a:srgbClr val="FFC000"/>
              </a:solidFill>
            </c:spPr>
          </c:dPt>
          <c:dPt>
            <c:idx val="7"/>
            <c:invertIfNegative val="0"/>
            <c:bubble3D val="0"/>
            <c:spPr>
              <a:solidFill>
                <a:srgbClr val="FFC000"/>
              </a:solidFill>
            </c:spPr>
          </c:dPt>
          <c:dPt>
            <c:idx val="8"/>
            <c:invertIfNegative val="0"/>
            <c:bubble3D val="0"/>
            <c:spPr>
              <a:solidFill>
                <a:srgbClr val="92D050"/>
              </a:solidFill>
            </c:spPr>
          </c:dPt>
          <c:dPt>
            <c:idx val="9"/>
            <c:invertIfNegative val="0"/>
            <c:bubble3D val="0"/>
            <c:spPr>
              <a:solidFill>
                <a:srgbClr val="FFC000"/>
              </a:solidFill>
            </c:spPr>
          </c:dPt>
          <c:dPt>
            <c:idx val="10"/>
            <c:invertIfNegative val="0"/>
            <c:bubble3D val="0"/>
            <c:spPr>
              <a:solidFill>
                <a:srgbClr val="FF0000"/>
              </a:solidFill>
            </c:spPr>
          </c:dPt>
          <c:dPt>
            <c:idx val="11"/>
            <c:invertIfNegative val="0"/>
            <c:bubble3D val="0"/>
            <c:spPr>
              <a:solidFill>
                <a:srgbClr val="FFC000"/>
              </a:solidFill>
            </c:spPr>
          </c:dPt>
          <c:dPt>
            <c:idx val="12"/>
            <c:invertIfNegative val="0"/>
            <c:bubble3D val="0"/>
            <c:spPr>
              <a:solidFill>
                <a:srgbClr val="FFC000"/>
              </a:solidFill>
            </c:spPr>
          </c:dPt>
          <c:dPt>
            <c:idx val="13"/>
            <c:invertIfNegative val="0"/>
            <c:bubble3D val="0"/>
            <c:spPr>
              <a:solidFill>
                <a:srgbClr val="92D050"/>
              </a:solidFill>
            </c:spPr>
          </c:dPt>
          <c:dPt>
            <c:idx val="14"/>
            <c:invertIfNegative val="0"/>
            <c:bubble3D val="0"/>
            <c:spPr>
              <a:solidFill>
                <a:srgbClr val="FFC000"/>
              </a:solidFill>
            </c:spPr>
          </c:dPt>
          <c:dPt>
            <c:idx val="15"/>
            <c:invertIfNegative val="0"/>
            <c:bubble3D val="0"/>
            <c:spPr>
              <a:solidFill>
                <a:srgbClr val="FF0000"/>
              </a:solidFill>
            </c:spPr>
          </c:dPt>
          <c:dPt>
            <c:idx val="16"/>
            <c:invertIfNegative val="0"/>
            <c:bubble3D val="0"/>
            <c:spPr>
              <a:solidFill>
                <a:srgbClr val="FFC000"/>
              </a:solidFill>
            </c:spPr>
          </c:dPt>
          <c:dPt>
            <c:idx val="17"/>
            <c:invertIfNegative val="0"/>
            <c:bubble3D val="0"/>
            <c:spPr>
              <a:solidFill>
                <a:srgbClr val="92D050"/>
              </a:solidFill>
            </c:spPr>
          </c:dPt>
          <c:dPt>
            <c:idx val="18"/>
            <c:invertIfNegative val="0"/>
            <c:bubble3D val="0"/>
            <c:spPr>
              <a:solidFill>
                <a:srgbClr val="FFC000"/>
              </a:solidFill>
            </c:spPr>
          </c:dPt>
          <c:dPt>
            <c:idx val="19"/>
            <c:invertIfNegative val="0"/>
            <c:bubble3D val="0"/>
            <c:spPr>
              <a:solidFill>
                <a:srgbClr val="92D050"/>
              </a:solidFill>
            </c:spPr>
          </c:dPt>
          <c:dPt>
            <c:idx val="20"/>
            <c:invertIfNegative val="0"/>
            <c:bubble3D val="0"/>
            <c:spPr>
              <a:solidFill>
                <a:srgbClr val="92D050"/>
              </a:solidFill>
            </c:spPr>
          </c:dPt>
          <c:dPt>
            <c:idx val="21"/>
            <c:invertIfNegative val="0"/>
            <c:bubble3D val="0"/>
            <c:spPr>
              <a:solidFill>
                <a:srgbClr val="FFC000"/>
              </a:solidFill>
            </c:spPr>
          </c:dPt>
          <c:dPt>
            <c:idx val="22"/>
            <c:invertIfNegative val="0"/>
            <c:bubble3D val="0"/>
            <c:spPr>
              <a:solidFill>
                <a:srgbClr val="FFC000"/>
              </a:solidFill>
            </c:spPr>
          </c:dPt>
          <c:dPt>
            <c:idx val="23"/>
            <c:invertIfNegative val="0"/>
            <c:bubble3D val="0"/>
            <c:spPr>
              <a:solidFill>
                <a:srgbClr val="FFC000"/>
              </a:solidFill>
            </c:spPr>
          </c:dPt>
          <c:dPt>
            <c:idx val="24"/>
            <c:invertIfNegative val="0"/>
            <c:bubble3D val="0"/>
            <c:spPr>
              <a:solidFill>
                <a:srgbClr val="92D050"/>
              </a:solidFill>
            </c:spPr>
          </c:dPt>
          <c:dPt>
            <c:idx val="25"/>
            <c:invertIfNegative val="0"/>
            <c:bubble3D val="0"/>
            <c:spPr>
              <a:solidFill>
                <a:srgbClr val="FF0000"/>
              </a:solidFill>
            </c:spPr>
          </c:dPt>
          <c:dPt>
            <c:idx val="26"/>
            <c:invertIfNegative val="0"/>
            <c:bubble3D val="0"/>
            <c:spPr>
              <a:solidFill>
                <a:srgbClr val="FF0000"/>
              </a:solidFill>
            </c:spPr>
          </c:dPt>
          <c:dPt>
            <c:idx val="27"/>
            <c:invertIfNegative val="0"/>
            <c:bubble3D val="0"/>
            <c:spPr>
              <a:solidFill>
                <a:srgbClr val="FFC000"/>
              </a:solidFill>
            </c:spPr>
          </c:dPt>
          <c:dPt>
            <c:idx val="28"/>
            <c:invertIfNegative val="0"/>
            <c:bubble3D val="0"/>
            <c:spPr>
              <a:solidFill>
                <a:srgbClr val="FFC000"/>
              </a:solidFill>
            </c:spPr>
          </c:dPt>
          <c:dPt>
            <c:idx val="29"/>
            <c:invertIfNegative val="0"/>
            <c:bubble3D val="0"/>
            <c:spPr>
              <a:solidFill>
                <a:srgbClr val="FFC000"/>
              </a:solidFill>
            </c:spPr>
          </c:dPt>
          <c:dPt>
            <c:idx val="30"/>
            <c:invertIfNegative val="0"/>
            <c:bubble3D val="0"/>
            <c:spPr>
              <a:solidFill>
                <a:srgbClr val="92D050"/>
              </a:solidFill>
            </c:spPr>
          </c:dPt>
          <c:dPt>
            <c:idx val="31"/>
            <c:invertIfNegative val="0"/>
            <c:bubble3D val="0"/>
            <c:spPr>
              <a:solidFill>
                <a:srgbClr val="92D050"/>
              </a:solidFill>
            </c:spPr>
          </c:dPt>
          <c:dPt>
            <c:idx val="32"/>
            <c:invertIfNegative val="0"/>
            <c:bubble3D val="0"/>
            <c:spPr>
              <a:solidFill>
                <a:srgbClr val="FFC000"/>
              </a:solidFill>
            </c:spPr>
          </c:dPt>
          <c:dPt>
            <c:idx val="33"/>
            <c:invertIfNegative val="0"/>
            <c:bubble3D val="0"/>
            <c:spPr>
              <a:solidFill>
                <a:srgbClr val="FFC000"/>
              </a:solidFill>
            </c:spPr>
          </c:dPt>
          <c:dPt>
            <c:idx val="34"/>
            <c:invertIfNegative val="0"/>
            <c:bubble3D val="0"/>
            <c:spPr>
              <a:solidFill>
                <a:srgbClr val="FFC000"/>
              </a:solidFill>
            </c:spPr>
          </c:dPt>
          <c:dPt>
            <c:idx val="35"/>
            <c:invertIfNegative val="0"/>
            <c:bubble3D val="0"/>
            <c:spPr>
              <a:solidFill>
                <a:srgbClr val="92D050"/>
              </a:solidFill>
            </c:spPr>
          </c:dPt>
          <c:dPt>
            <c:idx val="36"/>
            <c:invertIfNegative val="0"/>
            <c:bubble3D val="0"/>
            <c:spPr>
              <a:solidFill>
                <a:srgbClr val="FF0000"/>
              </a:solidFill>
            </c:spPr>
          </c:dPt>
          <c:dPt>
            <c:idx val="37"/>
            <c:invertIfNegative val="0"/>
            <c:bubble3D val="0"/>
            <c:spPr>
              <a:solidFill>
                <a:srgbClr val="92D050"/>
              </a:solidFill>
            </c:spPr>
          </c:dPt>
          <c:dPt>
            <c:idx val="38"/>
            <c:invertIfNegative val="0"/>
            <c:bubble3D val="0"/>
            <c:spPr>
              <a:solidFill>
                <a:srgbClr val="FFC000"/>
              </a:solidFill>
            </c:spPr>
          </c:dPt>
          <c:dPt>
            <c:idx val="39"/>
            <c:invertIfNegative val="0"/>
            <c:bubble3D val="0"/>
            <c:spPr>
              <a:solidFill>
                <a:srgbClr val="FF0000"/>
              </a:solidFill>
            </c:spPr>
          </c:dPt>
          <c:dPt>
            <c:idx val="40"/>
            <c:invertIfNegative val="0"/>
            <c:bubble3D val="0"/>
            <c:spPr>
              <a:solidFill>
                <a:srgbClr val="FFC000"/>
              </a:solidFill>
            </c:spPr>
          </c:dPt>
          <c:dPt>
            <c:idx val="41"/>
            <c:invertIfNegative val="0"/>
            <c:bubble3D val="0"/>
            <c:spPr>
              <a:solidFill>
                <a:srgbClr val="FF0000"/>
              </a:solidFill>
            </c:spPr>
          </c:dPt>
          <c:dPt>
            <c:idx val="42"/>
            <c:invertIfNegative val="0"/>
            <c:bubble3D val="0"/>
            <c:spPr>
              <a:solidFill>
                <a:srgbClr val="92D050"/>
              </a:solidFill>
            </c:spPr>
          </c:dPt>
          <c:dPt>
            <c:idx val="43"/>
            <c:invertIfNegative val="0"/>
            <c:bubble3D val="0"/>
            <c:spPr>
              <a:solidFill>
                <a:srgbClr val="92D050"/>
              </a:solidFill>
            </c:spPr>
          </c:dPt>
          <c:dPt>
            <c:idx val="44"/>
            <c:invertIfNegative val="0"/>
            <c:bubble3D val="0"/>
            <c:spPr>
              <a:solidFill>
                <a:srgbClr val="FF0000"/>
              </a:solidFill>
            </c:spPr>
          </c:dPt>
          <c:dPt>
            <c:idx val="45"/>
            <c:invertIfNegative val="0"/>
            <c:bubble3D val="0"/>
            <c:spPr>
              <a:solidFill>
                <a:srgbClr val="FFC000"/>
              </a:solidFill>
            </c:spPr>
          </c:dPt>
          <c:dPt>
            <c:idx val="46"/>
            <c:invertIfNegative val="0"/>
            <c:bubble3D val="0"/>
            <c:spPr>
              <a:solidFill>
                <a:srgbClr val="FF0000"/>
              </a:solidFill>
            </c:spPr>
          </c:dPt>
          <c:dPt>
            <c:idx val="47"/>
            <c:invertIfNegative val="0"/>
            <c:bubble3D val="0"/>
            <c:spPr>
              <a:solidFill>
                <a:srgbClr val="FF0000"/>
              </a:solidFill>
            </c:spPr>
          </c:dPt>
          <c:dPt>
            <c:idx val="48"/>
            <c:invertIfNegative val="0"/>
            <c:bubble3D val="0"/>
            <c:spPr>
              <a:solidFill>
                <a:srgbClr val="FF0000"/>
              </a:solidFill>
            </c:spPr>
          </c:dPt>
          <c:dPt>
            <c:idx val="49"/>
            <c:invertIfNegative val="0"/>
            <c:bubble3D val="0"/>
            <c:spPr>
              <a:solidFill>
                <a:srgbClr val="92D050"/>
              </a:solidFill>
            </c:spPr>
          </c:dPt>
          <c:dPt>
            <c:idx val="50"/>
            <c:invertIfNegative val="0"/>
            <c:bubble3D val="0"/>
            <c:spPr>
              <a:solidFill>
                <a:srgbClr val="FF0000"/>
              </a:solidFill>
            </c:spPr>
          </c:dPt>
          <c:dPt>
            <c:idx val="51"/>
            <c:invertIfNegative val="0"/>
            <c:bubble3D val="0"/>
            <c:spPr>
              <a:solidFill>
                <a:srgbClr val="92D050"/>
              </a:solidFill>
            </c:spPr>
          </c:dPt>
          <c:dPt>
            <c:idx val="52"/>
            <c:invertIfNegative val="0"/>
            <c:bubble3D val="0"/>
            <c:spPr>
              <a:solidFill>
                <a:srgbClr val="FFC000"/>
              </a:solidFill>
            </c:spPr>
          </c:dPt>
          <c:dPt>
            <c:idx val="53"/>
            <c:invertIfNegative val="0"/>
            <c:bubble3D val="0"/>
            <c:spPr>
              <a:solidFill>
                <a:srgbClr val="FFC000"/>
              </a:solidFill>
            </c:spPr>
          </c:dPt>
          <c:dPt>
            <c:idx val="54"/>
            <c:invertIfNegative val="0"/>
            <c:bubble3D val="0"/>
            <c:spPr>
              <a:solidFill>
                <a:srgbClr val="92D050"/>
              </a:solidFill>
            </c:spPr>
          </c:dPt>
          <c:dPt>
            <c:idx val="55"/>
            <c:invertIfNegative val="0"/>
            <c:bubble3D val="0"/>
            <c:spPr>
              <a:solidFill>
                <a:srgbClr val="FF0000"/>
              </a:solidFill>
            </c:spPr>
          </c:dPt>
          <c:dPt>
            <c:idx val="56"/>
            <c:invertIfNegative val="0"/>
            <c:bubble3D val="0"/>
            <c:spPr>
              <a:solidFill>
                <a:srgbClr val="FF0000"/>
              </a:solidFill>
            </c:spPr>
          </c:dPt>
          <c:dPt>
            <c:idx val="57"/>
            <c:invertIfNegative val="0"/>
            <c:bubble3D val="0"/>
            <c:spPr>
              <a:solidFill>
                <a:srgbClr val="FF0000"/>
              </a:solidFill>
            </c:spPr>
          </c:dPt>
          <c:dPt>
            <c:idx val="58"/>
            <c:invertIfNegative val="0"/>
            <c:bubble3D val="0"/>
            <c:spPr>
              <a:solidFill>
                <a:srgbClr val="92D050"/>
              </a:solidFill>
            </c:spPr>
          </c:dPt>
          <c:dPt>
            <c:idx val="59"/>
            <c:invertIfNegative val="0"/>
            <c:bubble3D val="0"/>
            <c:spPr>
              <a:solidFill>
                <a:srgbClr val="92D050"/>
              </a:solidFill>
            </c:spPr>
          </c:dPt>
          <c:dPt>
            <c:idx val="60"/>
            <c:invertIfNegative val="0"/>
            <c:bubble3D val="0"/>
            <c:spPr>
              <a:solidFill>
                <a:srgbClr val="92D050"/>
              </a:solidFill>
            </c:spPr>
          </c:dPt>
          <c:dPt>
            <c:idx val="61"/>
            <c:invertIfNegative val="0"/>
            <c:bubble3D val="0"/>
            <c:spPr>
              <a:solidFill>
                <a:srgbClr val="FF0000"/>
              </a:solidFill>
            </c:spPr>
          </c:dPt>
          <c:dPt>
            <c:idx val="62"/>
            <c:invertIfNegative val="0"/>
            <c:bubble3D val="0"/>
            <c:spPr>
              <a:solidFill>
                <a:srgbClr val="FFC000"/>
              </a:solidFill>
            </c:spPr>
          </c:dPt>
          <c:dPt>
            <c:idx val="63"/>
            <c:invertIfNegative val="0"/>
            <c:bubble3D val="0"/>
            <c:spPr>
              <a:solidFill>
                <a:srgbClr val="FF0000"/>
              </a:solidFill>
            </c:spPr>
          </c:dPt>
          <c:dPt>
            <c:idx val="64"/>
            <c:invertIfNegative val="0"/>
            <c:bubble3D val="0"/>
            <c:spPr>
              <a:solidFill>
                <a:srgbClr val="FF0000"/>
              </a:solidFill>
            </c:spPr>
          </c:dPt>
          <c:dPt>
            <c:idx val="65"/>
            <c:invertIfNegative val="0"/>
            <c:bubble3D val="0"/>
            <c:spPr>
              <a:solidFill>
                <a:srgbClr val="92D050"/>
              </a:solidFill>
            </c:spPr>
          </c:dPt>
          <c:dPt>
            <c:idx val="66"/>
            <c:invertIfNegative val="0"/>
            <c:bubble3D val="0"/>
            <c:spPr>
              <a:solidFill>
                <a:srgbClr val="FF0000"/>
              </a:solidFill>
            </c:spPr>
          </c:dPt>
          <c:dPt>
            <c:idx val="67"/>
            <c:invertIfNegative val="0"/>
            <c:bubble3D val="0"/>
            <c:spPr>
              <a:solidFill>
                <a:srgbClr val="FF0000"/>
              </a:solidFill>
            </c:spPr>
          </c:dPt>
          <c:dPt>
            <c:idx val="68"/>
            <c:invertIfNegative val="0"/>
            <c:bubble3D val="0"/>
            <c:spPr>
              <a:solidFill>
                <a:srgbClr val="FF0000"/>
              </a:solidFill>
            </c:spPr>
          </c:dPt>
          <c:dPt>
            <c:idx val="69"/>
            <c:invertIfNegative val="0"/>
            <c:bubble3D val="0"/>
            <c:spPr>
              <a:solidFill>
                <a:srgbClr val="92D050"/>
              </a:solidFill>
            </c:spPr>
          </c:dPt>
          <c:dPt>
            <c:idx val="70"/>
            <c:invertIfNegative val="0"/>
            <c:bubble3D val="0"/>
            <c:spPr>
              <a:solidFill>
                <a:srgbClr val="FF0000"/>
              </a:solidFill>
            </c:spPr>
          </c:dPt>
          <c:dPt>
            <c:idx val="71"/>
            <c:invertIfNegative val="0"/>
            <c:bubble3D val="0"/>
            <c:spPr>
              <a:solidFill>
                <a:srgbClr val="FF0000"/>
              </a:solidFill>
            </c:spPr>
          </c:dPt>
          <c:dPt>
            <c:idx val="72"/>
            <c:invertIfNegative val="0"/>
            <c:bubble3D val="0"/>
            <c:spPr>
              <a:solidFill>
                <a:srgbClr val="FF0000"/>
              </a:solidFill>
            </c:spPr>
          </c:dPt>
          <c:dPt>
            <c:idx val="73"/>
            <c:invertIfNegative val="0"/>
            <c:bubble3D val="0"/>
            <c:spPr>
              <a:solidFill>
                <a:srgbClr val="FF0000"/>
              </a:solidFill>
            </c:spPr>
          </c:dPt>
          <c:dPt>
            <c:idx val="74"/>
            <c:invertIfNegative val="0"/>
            <c:bubble3D val="0"/>
            <c:spPr>
              <a:solidFill>
                <a:srgbClr val="FF0000"/>
              </a:solidFill>
            </c:spPr>
          </c:dPt>
          <c:cat>
            <c:strRef>
              <c:f>'[Chart 2 in Microsoft PowerPoint]Distribution'!$S$5:$S$79</c:f>
              <c:strCache>
                <c:ptCount val="75"/>
                <c:pt idx="0">
                  <c:v>Hydro Hawkesbury </c:v>
                </c:pt>
                <c:pt idx="1">
                  <c:v>E.L.K. Energy </c:v>
                </c:pt>
                <c:pt idx="2">
                  <c:v>Lakefront Utilities</c:v>
                </c:pt>
                <c:pt idx="3">
                  <c:v>Kitchener-Wilmot Hydro</c:v>
                </c:pt>
                <c:pt idx="4">
                  <c:v>Wasaga Distribution</c:v>
                </c:pt>
                <c:pt idx="5">
                  <c:v>Peterborough Distribution</c:v>
                </c:pt>
                <c:pt idx="6">
                  <c:v>Oshawa PUC </c:v>
                </c:pt>
                <c:pt idx="7">
                  <c:v>Brantford Power</c:v>
                </c:pt>
                <c:pt idx="8">
                  <c:v>Ottawa River Power </c:v>
                </c:pt>
                <c:pt idx="9">
                  <c:v>Enersource Hydro</c:v>
                </c:pt>
                <c:pt idx="10">
                  <c:v>Hearst Power</c:v>
                </c:pt>
                <c:pt idx="11">
                  <c:v>Kingston Hydro </c:v>
                </c:pt>
                <c:pt idx="12">
                  <c:v>Hydro One Brampton </c:v>
                </c:pt>
                <c:pt idx="13">
                  <c:v>Entegrus Powerlines </c:v>
                </c:pt>
                <c:pt idx="14">
                  <c:v>Cambridge and N. Dumfries</c:v>
                </c:pt>
                <c:pt idx="15">
                  <c:v>Renfrew Hydro</c:v>
                </c:pt>
                <c:pt idx="16">
                  <c:v>COLLUS Powerstream</c:v>
                </c:pt>
                <c:pt idx="17">
                  <c:v>London Hydro </c:v>
                </c:pt>
                <c:pt idx="18">
                  <c:v>Burlington Hydro</c:v>
                </c:pt>
                <c:pt idx="19">
                  <c:v>Thunder Bay Hydro</c:v>
                </c:pt>
                <c:pt idx="20">
                  <c:v>Hydro Ottawa </c:v>
                </c:pt>
                <c:pt idx="21">
                  <c:v>Centre Wellington </c:v>
                </c:pt>
                <c:pt idx="22">
                  <c:v>Orangeville Hydro</c:v>
                </c:pt>
                <c:pt idx="23">
                  <c:v>Veridian Connections</c:v>
                </c:pt>
                <c:pt idx="24">
                  <c:v>Halton Hills Hydro </c:v>
                </c:pt>
                <c:pt idx="25">
                  <c:v>St. Thomas Energy</c:v>
                </c:pt>
                <c:pt idx="26">
                  <c:v>ENWIN </c:v>
                </c:pt>
                <c:pt idx="27">
                  <c:v>Horizon Utilities</c:v>
                </c:pt>
                <c:pt idx="28">
                  <c:v>Greater Sudbury Hydro </c:v>
                </c:pt>
                <c:pt idx="29">
                  <c:v>Rideau St. Lawrence</c:v>
                </c:pt>
                <c:pt idx="30">
                  <c:v>PUC Distribution</c:v>
                </c:pt>
                <c:pt idx="31">
                  <c:v>Westario </c:v>
                </c:pt>
                <c:pt idx="32">
                  <c:v>Newmarket - Tay Power</c:v>
                </c:pt>
                <c:pt idx="33">
                  <c:v>Essex Powerlines </c:v>
                </c:pt>
                <c:pt idx="34">
                  <c:v>PowerStream </c:v>
                </c:pt>
                <c:pt idx="35">
                  <c:v>Milton Hydro</c:v>
                </c:pt>
                <c:pt idx="36">
                  <c:v>Guelph Hydro</c:v>
                </c:pt>
                <c:pt idx="37">
                  <c:v>Grimsby Power</c:v>
                </c:pt>
                <c:pt idx="38">
                  <c:v>Festival Hydro</c:v>
                </c:pt>
                <c:pt idx="39">
                  <c:v>Tillsonburg Hydro</c:v>
                </c:pt>
                <c:pt idx="40">
                  <c:v>Welland Hydro</c:v>
                </c:pt>
                <c:pt idx="41">
                  <c:v>Orillia Power</c:v>
                </c:pt>
                <c:pt idx="42">
                  <c:v>North Bay Hydro</c:v>
                </c:pt>
                <c:pt idx="43">
                  <c:v>Coop Embrun</c:v>
                </c:pt>
                <c:pt idx="44">
                  <c:v>Brant County Power</c:v>
                </c:pt>
                <c:pt idx="45">
                  <c:v>Oakville Hydro</c:v>
                </c:pt>
                <c:pt idx="46">
                  <c:v>Niagara-on-the-Lake Hydro</c:v>
                </c:pt>
                <c:pt idx="47">
                  <c:v>Woodstock Hydro</c:v>
                </c:pt>
                <c:pt idx="48">
                  <c:v>Kenora Hydro</c:v>
                </c:pt>
                <c:pt idx="49">
                  <c:v>Espanola Regional Hydro</c:v>
                </c:pt>
                <c:pt idx="50">
                  <c:v>Erie Thames </c:v>
                </c:pt>
                <c:pt idx="51">
                  <c:v>Midland Power</c:v>
                </c:pt>
                <c:pt idx="52">
                  <c:v>Whitby Hydro</c:v>
                </c:pt>
                <c:pt idx="53">
                  <c:v>Waterloo North Hydro</c:v>
                </c:pt>
                <c:pt idx="54">
                  <c:v>Bluewater Power</c:v>
                </c:pt>
                <c:pt idx="55">
                  <c:v>Hydro One UR</c:v>
                </c:pt>
                <c:pt idx="56">
                  <c:v>Niagara Peninsula </c:v>
                </c:pt>
                <c:pt idx="57">
                  <c:v>Hydro 2000 </c:v>
                </c:pt>
                <c:pt idx="58">
                  <c:v>West Coast Huron </c:v>
                </c:pt>
                <c:pt idx="59">
                  <c:v>Fort Frances Power</c:v>
                </c:pt>
                <c:pt idx="60">
                  <c:v>Lakeland Power</c:v>
                </c:pt>
                <c:pt idx="61">
                  <c:v>Wellington North Power</c:v>
                </c:pt>
                <c:pt idx="62">
                  <c:v>Haldimand County Hydro</c:v>
                </c:pt>
                <c:pt idx="63">
                  <c:v>Canadian Niagara Power</c:v>
                </c:pt>
                <c:pt idx="64">
                  <c:v>Norfolk Power</c:v>
                </c:pt>
                <c:pt idx="65">
                  <c:v>Toronto Hydro</c:v>
                </c:pt>
                <c:pt idx="66">
                  <c:v>Northern Ontario Wires</c:v>
                </c:pt>
                <c:pt idx="67">
                  <c:v>Parry Sound</c:v>
                </c:pt>
                <c:pt idx="68">
                  <c:v>Sioux Lookout</c:v>
                </c:pt>
                <c:pt idx="69">
                  <c:v>Chapleau PUC</c:v>
                </c:pt>
                <c:pt idx="70">
                  <c:v>Innpower</c:v>
                </c:pt>
                <c:pt idx="71">
                  <c:v>Atikokan Hydro</c:v>
                </c:pt>
                <c:pt idx="72">
                  <c:v>Algoma Power</c:v>
                </c:pt>
                <c:pt idx="73">
                  <c:v>Hydro One R1</c:v>
                </c:pt>
                <c:pt idx="74">
                  <c:v>Hydro One R2 </c:v>
                </c:pt>
              </c:strCache>
            </c:strRef>
          </c:cat>
          <c:val>
            <c:numRef>
              <c:f>'[Chart 2 in Microsoft PowerPoint]Distribution'!$T$5:$T$79</c:f>
              <c:numCache>
                <c:formatCode>"$"#,##0.00</c:formatCode>
                <c:ptCount val="75"/>
                <c:pt idx="0">
                  <c:v>23.571428571428573</c:v>
                </c:pt>
                <c:pt idx="1">
                  <c:v>30.400000000000002</c:v>
                </c:pt>
                <c:pt idx="2">
                  <c:v>30.542857142857144</c:v>
                </c:pt>
                <c:pt idx="3">
                  <c:v>31.742857142857144</c:v>
                </c:pt>
                <c:pt idx="4">
                  <c:v>31.842857142857145</c:v>
                </c:pt>
                <c:pt idx="5">
                  <c:v>32.128571428571426</c:v>
                </c:pt>
                <c:pt idx="6">
                  <c:v>32.5</c:v>
                </c:pt>
                <c:pt idx="7">
                  <c:v>32.928571428571431</c:v>
                </c:pt>
                <c:pt idx="8">
                  <c:v>33.114285714285714</c:v>
                </c:pt>
                <c:pt idx="9">
                  <c:v>33.914285714285711</c:v>
                </c:pt>
                <c:pt idx="10">
                  <c:v>33.928571428571431</c:v>
                </c:pt>
                <c:pt idx="11">
                  <c:v>33.971428571428575</c:v>
                </c:pt>
                <c:pt idx="12">
                  <c:v>34.014285714285712</c:v>
                </c:pt>
                <c:pt idx="13">
                  <c:v>34.857142857142854</c:v>
                </c:pt>
                <c:pt idx="14">
                  <c:v>34.957142857142856</c:v>
                </c:pt>
                <c:pt idx="15">
                  <c:v>35.442857142857143</c:v>
                </c:pt>
                <c:pt idx="16">
                  <c:v>35.457142857142863</c:v>
                </c:pt>
                <c:pt idx="17">
                  <c:v>35.885714285714286</c:v>
                </c:pt>
                <c:pt idx="18">
                  <c:v>36.5</c:v>
                </c:pt>
                <c:pt idx="19">
                  <c:v>36.657142857142858</c:v>
                </c:pt>
                <c:pt idx="20">
                  <c:v>36.842857142857142</c:v>
                </c:pt>
                <c:pt idx="21">
                  <c:v>37.057142857142864</c:v>
                </c:pt>
                <c:pt idx="22">
                  <c:v>37.271428571428572</c:v>
                </c:pt>
                <c:pt idx="23">
                  <c:v>37.328571428571429</c:v>
                </c:pt>
                <c:pt idx="24">
                  <c:v>37.357142857142854</c:v>
                </c:pt>
                <c:pt idx="25">
                  <c:v>37.485714285714288</c:v>
                </c:pt>
                <c:pt idx="26">
                  <c:v>37.5</c:v>
                </c:pt>
                <c:pt idx="27">
                  <c:v>37.542857142857144</c:v>
                </c:pt>
                <c:pt idx="28">
                  <c:v>37.742857142857147</c:v>
                </c:pt>
                <c:pt idx="29">
                  <c:v>38.014285714285712</c:v>
                </c:pt>
                <c:pt idx="30">
                  <c:v>38.5</c:v>
                </c:pt>
                <c:pt idx="31">
                  <c:v>38.671428571428571</c:v>
                </c:pt>
                <c:pt idx="32">
                  <c:v>38.900000000000006</c:v>
                </c:pt>
                <c:pt idx="33">
                  <c:v>38.914285714285711</c:v>
                </c:pt>
                <c:pt idx="34">
                  <c:v>38.957142857142856</c:v>
                </c:pt>
                <c:pt idx="35">
                  <c:v>39.085714285714289</c:v>
                </c:pt>
                <c:pt idx="36">
                  <c:v>39.24285714285714</c:v>
                </c:pt>
                <c:pt idx="37">
                  <c:v>39.4</c:v>
                </c:pt>
                <c:pt idx="38">
                  <c:v>39.442857142857143</c:v>
                </c:pt>
                <c:pt idx="39">
                  <c:v>39.671428571428571</c:v>
                </c:pt>
                <c:pt idx="40">
                  <c:v>39.700000000000003</c:v>
                </c:pt>
                <c:pt idx="41">
                  <c:v>39.800000000000004</c:v>
                </c:pt>
                <c:pt idx="42">
                  <c:v>40.228571428571435</c:v>
                </c:pt>
                <c:pt idx="43">
                  <c:v>40.571428571428569</c:v>
                </c:pt>
                <c:pt idx="44">
                  <c:v>40.942857142857143</c:v>
                </c:pt>
                <c:pt idx="45">
                  <c:v>41.157142857142858</c:v>
                </c:pt>
                <c:pt idx="46">
                  <c:v>41.871428571428574</c:v>
                </c:pt>
                <c:pt idx="47">
                  <c:v>42.828571428571429</c:v>
                </c:pt>
                <c:pt idx="48">
                  <c:v>43.285714285714292</c:v>
                </c:pt>
                <c:pt idx="49">
                  <c:v>43.300000000000004</c:v>
                </c:pt>
                <c:pt idx="50">
                  <c:v>43.328571428571429</c:v>
                </c:pt>
                <c:pt idx="51">
                  <c:v>43.414285714285718</c:v>
                </c:pt>
                <c:pt idx="52">
                  <c:v>43.828571428571429</c:v>
                </c:pt>
                <c:pt idx="53">
                  <c:v>44.014285714285712</c:v>
                </c:pt>
                <c:pt idx="54">
                  <c:v>44.957142857142856</c:v>
                </c:pt>
                <c:pt idx="55">
                  <c:v>45.971428571428575</c:v>
                </c:pt>
                <c:pt idx="56">
                  <c:v>46.471428571428575</c:v>
                </c:pt>
                <c:pt idx="57">
                  <c:v>46.642857142857146</c:v>
                </c:pt>
                <c:pt idx="58">
                  <c:v>47.485714285714295</c:v>
                </c:pt>
                <c:pt idx="59">
                  <c:v>47.614285714285714</c:v>
                </c:pt>
                <c:pt idx="60">
                  <c:v>47.671428571428571</c:v>
                </c:pt>
                <c:pt idx="61">
                  <c:v>50.414285714285718</c:v>
                </c:pt>
                <c:pt idx="62">
                  <c:v>51.357142857142861</c:v>
                </c:pt>
                <c:pt idx="63">
                  <c:v>52.342857142857149</c:v>
                </c:pt>
                <c:pt idx="64">
                  <c:v>52.542857142857144</c:v>
                </c:pt>
                <c:pt idx="65">
                  <c:v>53.51428571428572</c:v>
                </c:pt>
                <c:pt idx="66">
                  <c:v>54.357142857142854</c:v>
                </c:pt>
                <c:pt idx="67">
                  <c:v>59.614285714285714</c:v>
                </c:pt>
                <c:pt idx="68">
                  <c:v>61.857142857142854</c:v>
                </c:pt>
                <c:pt idx="69">
                  <c:v>66.51428571428572</c:v>
                </c:pt>
                <c:pt idx="70">
                  <c:v>67.857142857142861</c:v>
                </c:pt>
                <c:pt idx="71">
                  <c:v>74.900000000000006</c:v>
                </c:pt>
                <c:pt idx="72">
                  <c:v>78.357142857142861</c:v>
                </c:pt>
                <c:pt idx="73">
                  <c:v>79.085714285714289</c:v>
                </c:pt>
                <c:pt idx="74">
                  <c:v>92.885714285714286</c:v>
                </c:pt>
              </c:numCache>
            </c:numRef>
          </c:val>
        </c:ser>
        <c:dLbls>
          <c:showLegendKey val="0"/>
          <c:showVal val="0"/>
          <c:showCatName val="0"/>
          <c:showSerName val="0"/>
          <c:showPercent val="0"/>
          <c:showBubbleSize val="0"/>
        </c:dLbls>
        <c:gapWidth val="150"/>
        <c:axId val="305302416"/>
        <c:axId val="305306728"/>
      </c:barChart>
      <c:catAx>
        <c:axId val="305302416"/>
        <c:scaling>
          <c:orientation val="minMax"/>
        </c:scaling>
        <c:delete val="0"/>
        <c:axPos val="b"/>
        <c:numFmt formatCode="General" sourceLinked="0"/>
        <c:majorTickMark val="out"/>
        <c:minorTickMark val="none"/>
        <c:tickLblPos val="nextTo"/>
        <c:txPr>
          <a:bodyPr/>
          <a:lstStyle/>
          <a:p>
            <a:pPr>
              <a:defRPr sz="400"/>
            </a:pPr>
            <a:endParaRPr lang="en-US"/>
          </a:p>
        </c:txPr>
        <c:crossAx val="305306728"/>
        <c:crosses val="autoZero"/>
        <c:auto val="1"/>
        <c:lblAlgn val="ctr"/>
        <c:lblOffset val="100"/>
        <c:tickLblSkip val="1"/>
        <c:noMultiLvlLbl val="0"/>
      </c:catAx>
      <c:valAx>
        <c:axId val="305306728"/>
        <c:scaling>
          <c:orientation val="minMax"/>
        </c:scaling>
        <c:delete val="0"/>
        <c:axPos val="l"/>
        <c:numFmt formatCode="&quot;$&quot;#,##0.00" sourceLinked="1"/>
        <c:majorTickMark val="out"/>
        <c:minorTickMark val="none"/>
        <c:tickLblPos val="nextTo"/>
        <c:crossAx val="305302416"/>
        <c:crosses val="autoZero"/>
        <c:crossBetween val="between"/>
      </c:valAx>
    </c:plotArea>
    <c:plotVisOnly val="1"/>
    <c:dispBlanksAs val="gap"/>
    <c:showDLblsOverMax val="0"/>
  </c:chart>
  <c:txPr>
    <a:bodyPr/>
    <a:lstStyle/>
    <a:p>
      <a:pPr>
        <a:defRPr sz="700" baseline="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Total Delivery</c:v>
                </c:pt>
              </c:strCache>
            </c:strRef>
          </c:tx>
          <c:spPr>
            <a:solidFill>
              <a:schemeClr val="bg1">
                <a:lumMod val="65000"/>
              </a:schemeClr>
            </a:solidFill>
          </c:spPr>
          <c:invertIfNegative val="0"/>
          <c:dLbls>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General</c:formatCode>
                <c:ptCount val="6"/>
                <c:pt idx="0" formatCode="&quot;$&quot;#,##0.00_);[Red]\(&quot;$&quot;#,##0.00\)">
                  <c:v>50.51</c:v>
                </c:pt>
                <c:pt idx="2" formatCode="&quot;$&quot;#,##0.00_);[Red]\(&quot;$&quot;#,##0.00\)">
                  <c:v>81.19</c:v>
                </c:pt>
                <c:pt idx="4" formatCode="&quot;$&quot;#,##0.00_);[Red]\(&quot;$&quot;#,##0.00\)">
                  <c:v>173.23</c:v>
                </c:pt>
              </c:numCache>
            </c:numRef>
          </c:val>
        </c:ser>
        <c:ser>
          <c:idx val="1"/>
          <c:order val="1"/>
          <c:tx>
            <c:strRef>
              <c:f>Sheet1!$C$1</c:f>
              <c:strCache>
                <c:ptCount val="1"/>
                <c:pt idx="0">
                  <c:v>Other Delivery Costs</c:v>
                </c:pt>
              </c:strCache>
            </c:strRef>
          </c:tx>
          <c:spPr>
            <a:solidFill>
              <a:schemeClr val="bg1">
                <a:lumMod val="65000"/>
              </a:schemeClr>
            </a:solidFill>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a:lstStyle/>
              <a:p>
                <a:pPr>
                  <a:defRPr sz="10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"$"#,##0.00_);[Red]\("$"#,##0.00\)</c:formatCode>
                <c:ptCount val="6"/>
                <c:pt idx="1">
                  <c:v>11.98</c:v>
                </c:pt>
                <c:pt idx="3">
                  <c:v>23.96</c:v>
                </c:pt>
                <c:pt idx="5">
                  <c:v>59.9</c:v>
                </c:pt>
              </c:numCache>
            </c:numRef>
          </c:val>
        </c:ser>
        <c:ser>
          <c:idx val="2"/>
          <c:order val="2"/>
          <c:tx>
            <c:strRef>
              <c:f>Sheet1!$D$1</c:f>
              <c:strCache>
                <c:ptCount val="1"/>
                <c:pt idx="0">
                  <c:v>Distribution Cost</c:v>
                </c:pt>
              </c:strCache>
            </c:strRef>
          </c:tx>
          <c:spPr>
            <a:solidFill>
              <a:schemeClr val="bg1">
                <a:lumMod val="65000"/>
              </a:schemeClr>
            </a:solidFill>
          </c:spPr>
          <c:invertIfNegative val="0"/>
          <c:dLbls>
            <c:dLbl>
              <c:idx val="1"/>
              <c:tx>
                <c:rich>
                  <a:bodyPr/>
                  <a:lstStyle/>
                  <a:p>
                    <a:r>
                      <a:rPr lang="en-US" dirty="0" smtClean="0"/>
                      <a:t>$50.51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layout>
                <c:manualLayout>
                  <c:x val="-1.5337423312884561E-3"/>
                  <c:y val="3.4467871184108122E-2"/>
                </c:manualLayout>
              </c:layout>
              <c:tx>
                <c:rich>
                  <a:bodyPr/>
                  <a:lstStyle/>
                  <a:p>
                    <a:r>
                      <a:rPr lang="en-US" dirty="0" smtClean="0"/>
                      <a:t>$81.19</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layout>
                <c:manualLayout>
                  <c:x val="1.5337423312883436E-3"/>
                  <c:y val="0.10340361355232426"/>
                </c:manualLayout>
              </c:layout>
              <c:tx>
                <c:rich>
                  <a:bodyPr/>
                  <a:lstStyle/>
                  <a:p>
                    <a:r>
                      <a:rPr lang="en-US" dirty="0" smtClean="0"/>
                      <a:t>$124.92*</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1">
                  <c:v>38.53</c:v>
                </c:pt>
                <c:pt idx="3">
                  <c:v>57.23</c:v>
                </c:pt>
                <c:pt idx="5">
                  <c:v>65.02</c:v>
                </c:pt>
              </c:numCache>
            </c:numRef>
          </c:val>
        </c:ser>
        <c:ser>
          <c:idx val="3"/>
          <c:order val="3"/>
          <c:tx>
            <c:strRef>
              <c:f>Sheet1!$E$1</c:f>
              <c:strCache>
                <c:ptCount val="1"/>
                <c:pt idx="0">
                  <c:v>Harmonized Fixed Rate Benefit</c:v>
                </c:pt>
              </c:strCache>
            </c:strRef>
          </c:tx>
          <c:spPr>
            <a:pattFill prst="wdUpDiag">
              <a:fgClr>
                <a:srgbClr val="FF000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Sheet1!$E$2:$E$7</c:f>
              <c:numCache>
                <c:formatCode>General</c:formatCode>
                <c:ptCount val="6"/>
              </c:numCache>
            </c:numRef>
          </c:val>
        </c:ser>
        <c:ser>
          <c:idx val="4"/>
          <c:order val="4"/>
          <c:tx>
            <c:strRef>
              <c:f>Sheet1!$F$1</c:f>
              <c:strCache>
                <c:ptCount val="1"/>
                <c:pt idx="0">
                  <c:v>Accelerated Fixed Rate Benefit</c:v>
                </c:pt>
              </c:strCache>
            </c:strRef>
          </c:tx>
          <c:spPr>
            <a:pattFill prst="wdDnDiag">
              <a:fgClr>
                <a:srgbClr val="7030A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Sheet1!$F$2:$F$7</c:f>
              <c:numCache>
                <c:formatCode>General</c:formatCode>
                <c:ptCount val="6"/>
                <c:pt idx="5" formatCode="&quot;$&quot;#,##0.00">
                  <c:v>48.31</c:v>
                </c:pt>
              </c:numCache>
            </c:numRef>
          </c:val>
        </c:ser>
        <c:ser>
          <c:idx val="5"/>
          <c:order val="5"/>
          <c:tx>
            <c:strRef>
              <c:f>Sheet1!$G$1</c:f>
              <c:strCache>
                <c:ptCount val="1"/>
                <c:pt idx="0">
                  <c:v>RRRP</c:v>
                </c:pt>
              </c:strCache>
            </c:strRef>
          </c:tx>
          <c:spPr>
            <a:pattFill prst="wdUpDiag">
              <a:fgClr>
                <a:schemeClr val="accent3"/>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Sheet1!$G$2:$G$7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305307512"/>
        <c:axId val="305307904"/>
      </c:barChart>
      <c:catAx>
        <c:axId val="305307512"/>
        <c:scaling>
          <c:orientation val="minMax"/>
        </c:scaling>
        <c:delete val="0"/>
        <c:axPos val="b"/>
        <c:numFmt formatCode="General" sourceLinked="0"/>
        <c:majorTickMark val="none"/>
        <c:minorTickMark val="none"/>
        <c:tickLblPos val="nextTo"/>
        <c:txPr>
          <a:bodyPr/>
          <a:lstStyle/>
          <a:p>
            <a:pPr>
              <a:defRPr sz="900" b="1"/>
            </a:pPr>
            <a:endParaRPr lang="en-US"/>
          </a:p>
        </c:txPr>
        <c:crossAx val="305307904"/>
        <c:crosses val="autoZero"/>
        <c:auto val="1"/>
        <c:lblAlgn val="ctr"/>
        <c:lblOffset val="100"/>
        <c:noMultiLvlLbl val="0"/>
      </c:catAx>
      <c:valAx>
        <c:axId val="305307904"/>
        <c:scaling>
          <c:orientation val="minMax"/>
        </c:scaling>
        <c:delete val="0"/>
        <c:axPos val="l"/>
        <c:majorGridlines/>
        <c:numFmt formatCode="&quot;$&quot;#,##0.00_);[Red]\(&quot;$&quot;#,##0.00\)" sourceLinked="1"/>
        <c:majorTickMark val="none"/>
        <c:minorTickMark val="none"/>
        <c:tickLblPos val="nextTo"/>
        <c:spPr>
          <a:ln w="9525">
            <a:noFill/>
          </a:ln>
        </c:spPr>
        <c:txPr>
          <a:bodyPr/>
          <a:lstStyle/>
          <a:p>
            <a:pPr>
              <a:defRPr sz="1000"/>
            </a:pPr>
            <a:endParaRPr lang="en-US"/>
          </a:p>
        </c:txPr>
        <c:crossAx val="305307512"/>
        <c:crosses val="autoZero"/>
        <c:crossBetween val="between"/>
      </c:valAx>
    </c:plotArea>
    <c:legend>
      <c:legendPos val="t"/>
      <c:legendEntry>
        <c:idx val="1"/>
        <c:delete val="1"/>
      </c:legendEntry>
      <c:legendEntry>
        <c:idx val="2"/>
        <c:delete val="1"/>
      </c:legendEntry>
      <c:legendEntry>
        <c:idx val="3"/>
        <c:delete val="1"/>
      </c:legendEntry>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49596637843582E-2"/>
          <c:y val="1.6359613053099221E-2"/>
          <c:w val="0.89463286797739239"/>
          <c:h val="0.81285195296272117"/>
        </c:manualLayout>
      </c:layout>
      <c:barChart>
        <c:barDir val="col"/>
        <c:grouping val="stacked"/>
        <c:varyColors val="0"/>
        <c:ser>
          <c:idx val="0"/>
          <c:order val="0"/>
          <c:tx>
            <c:strRef>
              <c:f>Sheet1!$B$1</c:f>
              <c:strCache>
                <c:ptCount val="1"/>
                <c:pt idx="0">
                  <c:v>Other Delivery Charges</c:v>
                </c:pt>
              </c:strCache>
            </c:strRef>
          </c:tx>
          <c:spPr>
            <a:solidFill>
              <a:schemeClr val="bg1">
                <a:lumMod val="65000"/>
              </a:schemeClr>
            </a:solidFill>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a:lstStyle/>
              <a:p>
                <a:pPr>
                  <a:defRPr sz="10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1">
                  <c:v>10.47</c:v>
                </c:pt>
                <c:pt idx="3">
                  <c:v>20.95</c:v>
                </c:pt>
                <c:pt idx="5">
                  <c:v>52.36</c:v>
                </c:pt>
              </c:numCache>
            </c:numRef>
          </c:val>
        </c:ser>
        <c:ser>
          <c:idx val="1"/>
          <c:order val="1"/>
          <c:tx>
            <c:strRef>
              <c:f>Sheet1!$C$1</c:f>
              <c:strCache>
                <c:ptCount val="1"/>
                <c:pt idx="0">
                  <c:v>Distribution Cost</c:v>
                </c:pt>
              </c:strCache>
            </c:strRef>
          </c:tx>
          <c:spPr>
            <a:solidFill>
              <a:schemeClr val="bg1">
                <a:lumMod val="65000"/>
              </a:schemeClr>
            </a:solidFill>
          </c:spPr>
          <c:invertIfNegative val="0"/>
          <c:dLbls>
            <c:dLbl>
              <c:idx val="1"/>
              <c:tx>
                <c:rich>
                  <a:bodyPr/>
                  <a:lstStyle/>
                  <a:p>
                    <a:r>
                      <a:rPr lang="en-US" smtClean="0"/>
                      <a:t>$55.74</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$76.31*</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$107.72*</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1">
                  <c:v>45.27</c:v>
                </c:pt>
                <c:pt idx="3">
                  <c:v>55.36</c:v>
                </c:pt>
                <c:pt idx="5">
                  <c:v>55.36</c:v>
                </c:pt>
              </c:numCache>
            </c:numRef>
          </c:val>
        </c:ser>
        <c:ser>
          <c:idx val="2"/>
          <c:order val="2"/>
          <c:tx>
            <c:strRef>
              <c:f>Sheet1!$D$1</c:f>
              <c:strCache>
                <c:ptCount val="1"/>
                <c:pt idx="0">
                  <c:v>Harmonized Fixed Rate Benefit</c:v>
                </c:pt>
              </c:strCache>
            </c:strRef>
          </c:tx>
          <c:spPr>
            <a:pattFill prst="wdUpDiag">
              <a:fgClr>
                <a:srgbClr val="FF000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General</c:formatCode>
                <c:ptCount val="6"/>
              </c:numCache>
            </c:numRef>
          </c:val>
        </c:ser>
        <c:ser>
          <c:idx val="3"/>
          <c:order val="3"/>
          <c:tx>
            <c:strRef>
              <c:f>Sheet1!$E$1</c:f>
              <c:strCache>
                <c:ptCount val="1"/>
                <c:pt idx="0">
                  <c:v>Accelerated Fixed Rate Benefit</c:v>
                </c:pt>
              </c:strCache>
            </c:strRef>
          </c:tx>
          <c:spPr>
            <a:pattFill prst="wdDnDiag">
              <a:fgClr>
                <a:srgbClr val="7030A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Sheet1!$E$2:$E$7</c:f>
              <c:numCache>
                <c:formatCode>General</c:formatCode>
                <c:ptCount val="6"/>
                <c:pt idx="3" formatCode="&quot;$&quot;#,##0.00">
                  <c:v>1.41</c:v>
                </c:pt>
                <c:pt idx="5" formatCode="&quot;$&quot;#,##0.00">
                  <c:v>35.909999999999997</c:v>
                </c:pt>
              </c:numCache>
            </c:numRef>
          </c:val>
        </c:ser>
        <c:ser>
          <c:idx val="4"/>
          <c:order val="4"/>
          <c:tx>
            <c:strRef>
              <c:f>Sheet1!$F$1</c:f>
              <c:strCache>
                <c:ptCount val="1"/>
                <c:pt idx="0">
                  <c:v>Total Delivery</c:v>
                </c:pt>
              </c:strCache>
            </c:strRef>
          </c:tx>
          <c:spPr>
            <a:solidFill>
              <a:schemeClr val="bg1">
                <a:lumMod val="65000"/>
              </a:schemeClr>
            </a:solidFill>
          </c:spPr>
          <c:invertIfNegative val="0"/>
          <c:dLbls>
            <c:dLbl>
              <c:idx val="1"/>
              <c:delete val="1"/>
              <c:extLst>
                <c:ext xmlns:c15="http://schemas.microsoft.com/office/drawing/2012/chart" uri="{CE6537A1-D6FC-4f65-9D91-7224C49458BB}"/>
              </c:extLst>
            </c:dLbl>
            <c:spPr>
              <a:no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Sheet1!$F$2:$F$7</c:f>
              <c:numCache>
                <c:formatCode>General</c:formatCode>
                <c:ptCount val="6"/>
                <c:pt idx="0" formatCode="&quot;$&quot;#,##0.00">
                  <c:v>55.74</c:v>
                </c:pt>
                <c:pt idx="2" formatCode="&quot;$&quot;#,##0.00">
                  <c:v>77.72</c:v>
                </c:pt>
                <c:pt idx="4" formatCode="&quot;$&quot;#,##0.00">
                  <c:v>143.63</c:v>
                </c:pt>
              </c:numCache>
            </c:numRef>
          </c:val>
        </c:ser>
        <c:dLbls>
          <c:showLegendKey val="0"/>
          <c:showVal val="0"/>
          <c:showCatName val="0"/>
          <c:showSerName val="0"/>
          <c:showPercent val="0"/>
          <c:showBubbleSize val="0"/>
        </c:dLbls>
        <c:gapWidth val="75"/>
        <c:overlap val="100"/>
        <c:axId val="301631144"/>
        <c:axId val="301631536"/>
      </c:barChart>
      <c:catAx>
        <c:axId val="301631144"/>
        <c:scaling>
          <c:orientation val="minMax"/>
        </c:scaling>
        <c:delete val="0"/>
        <c:axPos val="b"/>
        <c:numFmt formatCode="General" sourceLinked="0"/>
        <c:majorTickMark val="none"/>
        <c:minorTickMark val="none"/>
        <c:tickLblPos val="nextTo"/>
        <c:txPr>
          <a:bodyPr/>
          <a:lstStyle/>
          <a:p>
            <a:pPr>
              <a:defRPr sz="900" b="1"/>
            </a:pPr>
            <a:endParaRPr lang="en-US"/>
          </a:p>
        </c:txPr>
        <c:crossAx val="301631536"/>
        <c:crosses val="autoZero"/>
        <c:auto val="1"/>
        <c:lblAlgn val="ctr"/>
        <c:lblOffset val="100"/>
        <c:noMultiLvlLbl val="0"/>
      </c:catAx>
      <c:valAx>
        <c:axId val="301631536"/>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301631144"/>
        <c:crosses val="autoZero"/>
        <c:crossBetween val="between"/>
      </c:valAx>
    </c:plotArea>
    <c:legend>
      <c:legendPos val="t"/>
      <c:legendEntry>
        <c:idx val="0"/>
        <c:delete val="1"/>
      </c:legendEntry>
      <c:legendEntry>
        <c:idx val="1"/>
        <c:delete val="1"/>
      </c:legendEntry>
      <c:layout>
        <c:manualLayout>
          <c:xMode val="edge"/>
          <c:yMode val="edge"/>
          <c:x val="6.226993865030675E-2"/>
          <c:y val="1.0448424581194028E-2"/>
          <c:w val="0.90796157190473892"/>
          <c:h val="9.0292488014649189E-2"/>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Total Delivery</c:v>
                </c:pt>
              </c:strCache>
            </c:strRef>
          </c:tx>
          <c:spPr>
            <a:solidFill>
              <a:schemeClr val="bg1">
                <a:lumMod val="65000"/>
              </a:schemeClr>
            </a:solidFill>
          </c:spPr>
          <c:invertIfNegative val="0"/>
          <c:dLbls>
            <c:dLbl>
              <c:idx val="1"/>
              <c:tx>
                <c:rich>
                  <a:bodyPr/>
                  <a:lstStyle/>
                  <a:p>
                    <a:fld id="{46BAC815-10D5-471C-8E4B-C8C3B1B20308}"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2"/>
              <c:tx>
                <c:rich>
                  <a:bodyPr/>
                  <a:lstStyle/>
                  <a:p>
                    <a:fld id="{EE87A97D-9F6F-44BF-9847-5ED19F264AD8}" type="VALUE">
                      <a:rPr lang="en-US" smtClean="0"/>
                      <a:pPr/>
                      <a:t>[VALUE]</a:t>
                    </a:fld>
                    <a:endParaRPr lang="en-CA"/>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3"/>
              <c:tx>
                <c:rich>
                  <a:bodyPr/>
                  <a:lstStyle/>
                  <a:p>
                    <a:fld id="{112595D5-7149-447E-95B3-3AAC05883688}"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5"/>
              <c:tx>
                <c:rich>
                  <a:bodyPr/>
                  <a:lstStyle/>
                  <a:p>
                    <a:fld id="{9F50ADB0-8E1B-46CB-9774-91A3829F8572}"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"$"#,##0.00_);[Red]\("$"#,##0.00\)</c:formatCode>
                <c:ptCount val="6"/>
                <c:pt idx="0">
                  <c:v>50.51</c:v>
                </c:pt>
                <c:pt idx="1">
                  <c:v>50.03</c:v>
                </c:pt>
                <c:pt idx="2">
                  <c:v>81.19</c:v>
                </c:pt>
                <c:pt idx="3">
                  <c:v>62.01</c:v>
                </c:pt>
                <c:pt idx="4">
                  <c:v>173.23</c:v>
                </c:pt>
                <c:pt idx="5">
                  <c:v>97.95</c:v>
                </c:pt>
              </c:numCache>
            </c:numRef>
          </c:val>
        </c:ser>
        <c:ser>
          <c:idx val="1"/>
          <c:order val="1"/>
          <c:tx>
            <c:strRef>
              <c:f>Sheet1!$C$1</c:f>
              <c:strCache>
                <c:ptCount val="1"/>
                <c:pt idx="0">
                  <c:v>Column1</c:v>
                </c:pt>
              </c:strCache>
            </c:strRef>
          </c:tx>
          <c:spPr>
            <a:solidFill>
              <a:schemeClr val="bg1">
                <a:lumMod val="65000"/>
              </a:schemeClr>
            </a:solidFill>
          </c:spPr>
          <c:invertIfNegative val="0"/>
          <c:dLbls>
            <c:spPr>
              <a:noFill/>
              <a:ln>
                <a:noFill/>
              </a:ln>
              <a:effectLst/>
            </c:spPr>
            <c:txPr>
              <a:bodyPr/>
              <a:lstStyle/>
              <a:p>
                <a:pPr>
                  <a:defRPr sz="1000" b="1">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General</c:formatCode>
                <c:ptCount val="6"/>
              </c:numCache>
            </c:numRef>
          </c:val>
        </c:ser>
        <c:ser>
          <c:idx val="2"/>
          <c:order val="2"/>
          <c:tx>
            <c:strRef>
              <c:f>Sheet1!$D$1</c:f>
              <c:strCache>
                <c:ptCount val="1"/>
                <c:pt idx="0">
                  <c:v>Column2</c:v>
                </c:pt>
              </c:strCache>
            </c:strRef>
          </c:tx>
          <c:spPr>
            <a:solidFill>
              <a:schemeClr val="bg1">
                <a:lumMod val="65000"/>
              </a:schemeClr>
            </a:solidFill>
          </c:spPr>
          <c:invertIfNegative val="0"/>
          <c:dLbls>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General</c:formatCode>
                <c:ptCount val="6"/>
              </c:numCache>
            </c:numRef>
          </c:val>
        </c:ser>
        <c:ser>
          <c:idx val="3"/>
          <c:order val="3"/>
          <c:tx>
            <c:strRef>
              <c:f>Sheet1!$E$1</c:f>
              <c:strCache>
                <c:ptCount val="1"/>
                <c:pt idx="0">
                  <c:v>Harmonized Fixed Rate Benefit</c:v>
                </c:pt>
              </c:strCache>
            </c:strRef>
          </c:tx>
          <c:spPr>
            <a:pattFill prst="wdUpDiag">
              <a:fgClr>
                <a:srgbClr val="FF0000"/>
              </a:fgClr>
              <a:bgClr>
                <a:schemeClr val="bg1"/>
              </a:bgClr>
            </a:pattFill>
          </c:spPr>
          <c:invertIfNegative val="0"/>
          <c:dLbls>
            <c:spPr>
              <a:no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Sheet1!$E$2:$E$7</c:f>
              <c:numCache>
                <c:formatCode>"$"#,##0.00</c:formatCode>
                <c:ptCount val="6"/>
                <c:pt idx="1">
                  <c:v>0.48</c:v>
                </c:pt>
                <c:pt idx="3">
                  <c:v>19.18</c:v>
                </c:pt>
                <c:pt idx="5">
                  <c:v>26.97</c:v>
                </c:pt>
              </c:numCache>
            </c:numRef>
          </c:val>
        </c:ser>
        <c:ser>
          <c:idx val="4"/>
          <c:order val="4"/>
          <c:tx>
            <c:strRef>
              <c:f>Sheet1!$F$1</c:f>
              <c:strCache>
                <c:ptCount val="1"/>
                <c:pt idx="0">
                  <c:v>Accelerated Fixed Rate Benefit</c:v>
                </c:pt>
              </c:strCache>
            </c:strRef>
          </c:tx>
          <c:spPr>
            <a:pattFill prst="wdUpDiag">
              <a:fgClr>
                <a:srgbClr val="7030A0"/>
              </a:fgClr>
              <a:bgClr>
                <a:schemeClr val="bg1"/>
              </a:bgClr>
            </a:pattFill>
          </c:spPr>
          <c:invertIfNegative val="0"/>
          <c:dLbls>
            <c:spPr>
              <a:noFill/>
              <a:ln>
                <a:noFill/>
              </a:ln>
              <a:effectLst/>
            </c:spPr>
            <c:txPr>
              <a:bodyPr wrap="square" lIns="38100" tIns="19050" rIns="38100" bIns="19050" anchor="ctr">
                <a:spAutoFit/>
              </a:bodyPr>
              <a:lstStyle/>
              <a:p>
                <a:pPr>
                  <a:defRPr sz="11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Sheet1!$F$2:$F$7</c:f>
              <c:numCache>
                <c:formatCode>General</c:formatCode>
                <c:ptCount val="6"/>
                <c:pt idx="5" formatCode="&quot;$&quot;#,##0.00">
                  <c:v>48.31</c:v>
                </c:pt>
              </c:numCache>
            </c:numRef>
          </c:val>
        </c:ser>
        <c:ser>
          <c:idx val="5"/>
          <c:order val="5"/>
          <c:tx>
            <c:strRef>
              <c:f>Sheet1!$G$1</c:f>
              <c:strCache>
                <c:ptCount val="1"/>
                <c:pt idx="0">
                  <c:v>RRRP</c:v>
                </c:pt>
              </c:strCache>
            </c:strRef>
          </c:tx>
          <c:spPr>
            <a:pattFill prst="wdDnDiag">
              <a:fgClr>
                <a:schemeClr val="accent3"/>
              </a:fgClr>
              <a:bgClr>
                <a:schemeClr val="bg1"/>
              </a:bgClr>
            </a:pattFill>
          </c:spPr>
          <c:invertIfNegative val="0"/>
          <c:dLbls>
            <c:spPr>
              <a:noFill/>
              <a:ln>
                <a:noFill/>
              </a:ln>
              <a:effectLst/>
            </c:spPr>
            <c:txPr>
              <a:bodyPr wrap="square" lIns="38100" tIns="19050" rIns="38100" bIns="19050" anchor="ctr">
                <a:spAutoFit/>
              </a:bodyPr>
              <a:lstStyle/>
              <a:p>
                <a:pPr>
                  <a:defRPr sz="105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Sheet1!$G$2:$G$7</c:f>
              <c:numCache>
                <c:formatCode>"$"#,##0.00</c:formatCode>
                <c:ptCount val="6"/>
                <c:pt idx="0">
                  <c:v>60.5</c:v>
                </c:pt>
                <c:pt idx="1">
                  <c:v>60.5</c:v>
                </c:pt>
                <c:pt idx="2">
                  <c:v>60.5</c:v>
                </c:pt>
                <c:pt idx="3">
                  <c:v>60.5</c:v>
                </c:pt>
                <c:pt idx="4">
                  <c:v>60.5</c:v>
                </c:pt>
                <c:pt idx="5">
                  <c:v>60.5</c:v>
                </c:pt>
              </c:numCache>
            </c:numRef>
          </c:val>
        </c:ser>
        <c:dLbls>
          <c:showLegendKey val="0"/>
          <c:showVal val="0"/>
          <c:showCatName val="0"/>
          <c:showSerName val="0"/>
          <c:showPercent val="0"/>
          <c:showBubbleSize val="0"/>
        </c:dLbls>
        <c:gapWidth val="75"/>
        <c:overlap val="100"/>
        <c:axId val="577698280"/>
        <c:axId val="577701416"/>
      </c:barChart>
      <c:catAx>
        <c:axId val="577698280"/>
        <c:scaling>
          <c:orientation val="minMax"/>
        </c:scaling>
        <c:delete val="0"/>
        <c:axPos val="b"/>
        <c:numFmt formatCode="General" sourceLinked="0"/>
        <c:majorTickMark val="none"/>
        <c:minorTickMark val="none"/>
        <c:tickLblPos val="nextTo"/>
        <c:txPr>
          <a:bodyPr/>
          <a:lstStyle/>
          <a:p>
            <a:pPr>
              <a:defRPr sz="900" b="1"/>
            </a:pPr>
            <a:endParaRPr lang="en-US"/>
          </a:p>
        </c:txPr>
        <c:crossAx val="577701416"/>
        <c:crosses val="autoZero"/>
        <c:auto val="1"/>
        <c:lblAlgn val="ctr"/>
        <c:lblOffset val="100"/>
        <c:noMultiLvlLbl val="0"/>
      </c:catAx>
      <c:valAx>
        <c:axId val="577701416"/>
        <c:scaling>
          <c:orientation val="minMax"/>
        </c:scaling>
        <c:delete val="0"/>
        <c:axPos val="l"/>
        <c:majorGridlines/>
        <c:numFmt formatCode="&quot;$&quot;#,##0.00_);[Red]\(&quot;$&quot;#,##0.00\)" sourceLinked="1"/>
        <c:majorTickMark val="none"/>
        <c:minorTickMark val="none"/>
        <c:tickLblPos val="nextTo"/>
        <c:spPr>
          <a:ln w="9525">
            <a:noFill/>
          </a:ln>
        </c:spPr>
        <c:txPr>
          <a:bodyPr/>
          <a:lstStyle/>
          <a:p>
            <a:pPr>
              <a:defRPr sz="1000"/>
            </a:pPr>
            <a:endParaRPr lang="en-US"/>
          </a:p>
        </c:txPr>
        <c:crossAx val="577698280"/>
        <c:crosses val="autoZero"/>
        <c:crossBetween val="between"/>
      </c:valAx>
    </c:plotArea>
    <c:legend>
      <c:legendPos val="t"/>
      <c:legendEntry>
        <c:idx val="1"/>
        <c:delete val="1"/>
      </c:legendEntry>
      <c:legendEntry>
        <c:idx val="2"/>
        <c:delete val="1"/>
      </c:legendEntry>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49596637843582E-2"/>
          <c:y val="1.6359613053099221E-2"/>
          <c:w val="0.89463286797739239"/>
          <c:h val="0.81285195296272117"/>
        </c:manualLayout>
      </c:layout>
      <c:barChart>
        <c:barDir val="col"/>
        <c:grouping val="stacked"/>
        <c:varyColors val="0"/>
        <c:ser>
          <c:idx val="0"/>
          <c:order val="0"/>
          <c:tx>
            <c:strRef>
              <c:f>Sheet1!$B$1</c:f>
              <c:strCache>
                <c:ptCount val="1"/>
                <c:pt idx="0">
                  <c:v>Other Delivery Charges</c:v>
                </c:pt>
              </c:strCache>
            </c:strRef>
          </c:tx>
          <c:spPr>
            <a:solidFill>
              <a:schemeClr val="bg1">
                <a:lumMod val="65000"/>
              </a:schemeClr>
            </a:solidFill>
          </c:spPr>
          <c:invertIfNegative val="0"/>
          <c:dLbls>
            <c:dLbl>
              <c:idx val="1"/>
              <c:delete val="1"/>
              <c:extLst>
                <c:ext xmlns:c15="http://schemas.microsoft.com/office/drawing/2012/chart" uri="{CE6537A1-D6FC-4f65-9D91-7224C49458BB}"/>
              </c:extLst>
            </c:dLbl>
            <c:dLbl>
              <c:idx val="3"/>
              <c:delete val="1"/>
              <c:extLst>
                <c:ext xmlns:c15="http://schemas.microsoft.com/office/drawing/2012/chart" uri="{CE6537A1-D6FC-4f65-9D91-7224C49458BB}"/>
              </c:extLst>
            </c:dLbl>
            <c:dLbl>
              <c:idx val="5"/>
              <c:delete val="1"/>
              <c:extLst>
                <c:ext xmlns:c15="http://schemas.microsoft.com/office/drawing/2012/chart" uri="{CE6537A1-D6FC-4f65-9D91-7224C49458BB}"/>
              </c:extLst>
            </c:dLbl>
            <c:spPr>
              <a:noFill/>
              <a:ln>
                <a:noFill/>
              </a:ln>
              <a:effectLst/>
            </c:spPr>
            <c:txPr>
              <a:bodyPr/>
              <a:lstStyle/>
              <a:p>
                <a:pPr>
                  <a:defRPr sz="10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Sheet1!$B$2:$B$7</c:f>
              <c:numCache>
                <c:formatCode>"$"#,##0.00</c:formatCode>
                <c:ptCount val="6"/>
                <c:pt idx="1">
                  <c:v>10.47</c:v>
                </c:pt>
                <c:pt idx="3">
                  <c:v>20.95</c:v>
                </c:pt>
                <c:pt idx="5">
                  <c:v>52.36</c:v>
                </c:pt>
              </c:numCache>
            </c:numRef>
          </c:val>
        </c:ser>
        <c:ser>
          <c:idx val="1"/>
          <c:order val="1"/>
          <c:tx>
            <c:strRef>
              <c:f>Sheet1!$C$1</c:f>
              <c:strCache>
                <c:ptCount val="1"/>
                <c:pt idx="0">
                  <c:v>Distribution Cost</c:v>
                </c:pt>
              </c:strCache>
            </c:strRef>
          </c:tx>
          <c:spPr>
            <a:solidFill>
              <a:schemeClr val="bg1">
                <a:lumMod val="65000"/>
              </a:schemeClr>
            </a:solidFill>
          </c:spPr>
          <c:invertIfNegative val="0"/>
          <c:dLbls>
            <c:dLbl>
              <c:idx val="1"/>
              <c:tx>
                <c:rich>
                  <a:bodyPr/>
                  <a:lstStyle/>
                  <a:p>
                    <a:r>
                      <a:rPr lang="en-US" dirty="0" smtClean="0"/>
                      <a:t>$48.52*</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3"/>
              <c:tx>
                <c:rich>
                  <a:bodyPr/>
                  <a:lstStyle/>
                  <a:p>
                    <a:r>
                      <a:rPr lang="en-US" dirty="0" smtClean="0"/>
                      <a:t>$59.00*</a:t>
                    </a:r>
                    <a:endParaRPr lang="en-US" dirty="0"/>
                  </a:p>
                </c:rich>
              </c:tx>
              <c:showLegendKey val="0"/>
              <c:showVal val="1"/>
              <c:showCatName val="0"/>
              <c:showSerName val="0"/>
              <c:showPercent val="0"/>
              <c:showBubbleSize val="0"/>
              <c:extLst>
                <c:ext xmlns:c15="http://schemas.microsoft.com/office/drawing/2012/chart" uri="{CE6537A1-D6FC-4f65-9D91-7224C49458BB}"/>
              </c:extLst>
            </c:dLbl>
            <c:dLbl>
              <c:idx val="5"/>
              <c:tx>
                <c:rich>
                  <a:bodyPr/>
                  <a:lstStyle/>
                  <a:p>
                    <a:r>
                      <a:rPr lang="en-US" dirty="0" smtClean="0"/>
                      <a:t>$90.41*</a:t>
                    </a:r>
                    <a:endParaRPr lang="en-US" dirty="0"/>
                  </a:p>
                </c:rich>
              </c:tx>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Sheet1!$C$2:$C$7</c:f>
              <c:numCache>
                <c:formatCode>"$"#,##0.00</c:formatCode>
                <c:ptCount val="6"/>
                <c:pt idx="1">
                  <c:v>38.049999999999997</c:v>
                </c:pt>
                <c:pt idx="3">
                  <c:v>38.049999999999997</c:v>
                </c:pt>
                <c:pt idx="5">
                  <c:v>38.049999999999997</c:v>
                </c:pt>
              </c:numCache>
            </c:numRef>
          </c:val>
        </c:ser>
        <c:ser>
          <c:idx val="2"/>
          <c:order val="2"/>
          <c:tx>
            <c:strRef>
              <c:f>Sheet1!$D$1</c:f>
              <c:strCache>
                <c:ptCount val="1"/>
                <c:pt idx="0">
                  <c:v>Harmonized Fixed Rate Benefit</c:v>
                </c:pt>
              </c:strCache>
            </c:strRef>
          </c:tx>
          <c:spPr>
            <a:pattFill prst="wdUpDiag">
              <a:fgClr>
                <a:srgbClr val="FF000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Sheet1!$D$2:$D$7</c:f>
              <c:numCache>
                <c:formatCode>"$"#,##0.00</c:formatCode>
                <c:ptCount val="6"/>
                <c:pt idx="1">
                  <c:v>7.22</c:v>
                </c:pt>
                <c:pt idx="3">
                  <c:v>17.309999999999999</c:v>
                </c:pt>
                <c:pt idx="5">
                  <c:v>17.309999999999999</c:v>
                </c:pt>
              </c:numCache>
            </c:numRef>
          </c:val>
        </c:ser>
        <c:ser>
          <c:idx val="3"/>
          <c:order val="3"/>
          <c:tx>
            <c:strRef>
              <c:f>Sheet1!$E$1</c:f>
              <c:strCache>
                <c:ptCount val="1"/>
                <c:pt idx="0">
                  <c:v>Accelerated Fixed Rate Benefit</c:v>
                </c:pt>
              </c:strCache>
            </c:strRef>
          </c:tx>
          <c:spPr>
            <a:pattFill prst="wdDnDiag">
              <a:fgClr>
                <a:srgbClr val="7030A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Sheet1!$E$2:$E$7</c:f>
              <c:numCache>
                <c:formatCode>General</c:formatCode>
                <c:ptCount val="6"/>
                <c:pt idx="3" formatCode="&quot;$&quot;#,##0.00">
                  <c:v>1.41</c:v>
                </c:pt>
                <c:pt idx="5" formatCode="&quot;$&quot;#,##0.00">
                  <c:v>35.909999999999997</c:v>
                </c:pt>
              </c:numCache>
            </c:numRef>
          </c:val>
        </c:ser>
        <c:ser>
          <c:idx val="4"/>
          <c:order val="4"/>
          <c:tx>
            <c:strRef>
              <c:f>Sheet1!$F$1</c:f>
              <c:strCache>
                <c:ptCount val="1"/>
                <c:pt idx="0">
                  <c:v>Total Delivery</c:v>
                </c:pt>
              </c:strCache>
            </c:strRef>
          </c:tx>
          <c:spPr>
            <a:solidFill>
              <a:schemeClr val="bg1">
                <a:lumMod val="65000"/>
              </a:schemeClr>
            </a:solidFill>
          </c:spPr>
          <c:invertIfNegative val="0"/>
          <c:dLbls>
            <c:dLbl>
              <c:idx val="1"/>
              <c:delete val="1"/>
              <c:extLst>
                <c:ext xmlns:c15="http://schemas.microsoft.com/office/drawing/2012/chart" uri="{CE6537A1-D6FC-4f65-9D91-7224C49458BB}"/>
              </c:extLst>
            </c:dLbl>
            <c:spPr>
              <a:no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500 kWh - Pre Enhance</c:v>
                </c:pt>
                <c:pt idx="1">
                  <c:v>500 kWh - Post Enhance</c:v>
                </c:pt>
                <c:pt idx="2">
                  <c:v>1000 kWh - Pre Enhance</c:v>
                </c:pt>
                <c:pt idx="3">
                  <c:v>1000 kWh - Post Enhance</c:v>
                </c:pt>
                <c:pt idx="4">
                  <c:v>2500 kWh Pre Enhance</c:v>
                </c:pt>
                <c:pt idx="5">
                  <c:v>2500 kWh Post Enhance</c:v>
                </c:pt>
              </c:strCache>
            </c:strRef>
          </c:cat>
          <c:val>
            <c:numRef>
              <c:f>Sheet1!$F$2:$F$7</c:f>
              <c:numCache>
                <c:formatCode>General</c:formatCode>
                <c:ptCount val="6"/>
                <c:pt idx="0" formatCode="&quot;$&quot;#,##0.00">
                  <c:v>55.74</c:v>
                </c:pt>
                <c:pt idx="2" formatCode="&quot;$&quot;#,##0.00">
                  <c:v>77.72</c:v>
                </c:pt>
                <c:pt idx="4" formatCode="&quot;$&quot;#,##0.00">
                  <c:v>143.63</c:v>
                </c:pt>
              </c:numCache>
            </c:numRef>
          </c:val>
        </c:ser>
        <c:dLbls>
          <c:showLegendKey val="0"/>
          <c:showVal val="0"/>
          <c:showCatName val="0"/>
          <c:showSerName val="0"/>
          <c:showPercent val="0"/>
          <c:showBubbleSize val="0"/>
        </c:dLbls>
        <c:gapWidth val="75"/>
        <c:overlap val="100"/>
        <c:axId val="577696712"/>
        <c:axId val="577697104"/>
      </c:barChart>
      <c:catAx>
        <c:axId val="577696712"/>
        <c:scaling>
          <c:orientation val="minMax"/>
        </c:scaling>
        <c:delete val="0"/>
        <c:axPos val="b"/>
        <c:numFmt formatCode="General" sourceLinked="0"/>
        <c:majorTickMark val="none"/>
        <c:minorTickMark val="none"/>
        <c:tickLblPos val="nextTo"/>
        <c:txPr>
          <a:bodyPr/>
          <a:lstStyle/>
          <a:p>
            <a:pPr>
              <a:defRPr sz="900" b="1"/>
            </a:pPr>
            <a:endParaRPr lang="en-US"/>
          </a:p>
        </c:txPr>
        <c:crossAx val="577697104"/>
        <c:crosses val="autoZero"/>
        <c:auto val="1"/>
        <c:lblAlgn val="ctr"/>
        <c:lblOffset val="100"/>
        <c:noMultiLvlLbl val="0"/>
      </c:catAx>
      <c:valAx>
        <c:axId val="577697104"/>
        <c:scaling>
          <c:orientation val="minMax"/>
        </c:scaling>
        <c:delete val="0"/>
        <c:axPos val="l"/>
        <c:majorGridlines/>
        <c:numFmt formatCode="&quot;$&quot;#,##0.00" sourceLinked="1"/>
        <c:majorTickMark val="none"/>
        <c:minorTickMark val="none"/>
        <c:tickLblPos val="nextTo"/>
        <c:spPr>
          <a:ln w="9525">
            <a:noFill/>
          </a:ln>
        </c:spPr>
        <c:txPr>
          <a:bodyPr/>
          <a:lstStyle/>
          <a:p>
            <a:pPr>
              <a:defRPr sz="1000"/>
            </a:pPr>
            <a:endParaRPr lang="en-US"/>
          </a:p>
        </c:txPr>
        <c:crossAx val="577696712"/>
        <c:crosses val="autoZero"/>
        <c:crossBetween val="between"/>
      </c:valAx>
    </c:plotArea>
    <c:legend>
      <c:legendPos val="t"/>
      <c:legendEntry>
        <c:idx val="0"/>
        <c:delete val="1"/>
      </c:legendEntry>
      <c:legendEntry>
        <c:idx val="1"/>
        <c:delete val="1"/>
      </c:legendEntry>
      <c:layout>
        <c:manualLayout>
          <c:xMode val="edge"/>
          <c:yMode val="edge"/>
          <c:x val="6.226993865030675E-2"/>
          <c:y val="1.0448424581194028E-2"/>
          <c:w val="0.90796157190473892"/>
          <c:h val="9.0292488014649189E-2"/>
        </c:manualLayout>
      </c:layout>
      <c:overlay val="0"/>
      <c:txPr>
        <a:bodyPr/>
        <a:lstStyle/>
        <a:p>
          <a:pPr>
            <a:defRPr sz="9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748973479542045E-2"/>
          <c:y val="1.5875026943777591E-2"/>
          <c:w val="0.90437986087628619"/>
          <c:h val="0.81839544251143981"/>
        </c:manualLayout>
      </c:layout>
      <c:barChart>
        <c:barDir val="col"/>
        <c:grouping val="stacked"/>
        <c:varyColors val="0"/>
        <c:ser>
          <c:idx val="0"/>
          <c:order val="0"/>
          <c:tx>
            <c:strRef>
              <c:f>Sheet1!$B$1</c:f>
              <c:strCache>
                <c:ptCount val="1"/>
                <c:pt idx="0">
                  <c:v>Delivery Cost</c:v>
                </c:pt>
              </c:strCache>
            </c:strRef>
          </c:tx>
          <c:spPr>
            <a:solidFill>
              <a:schemeClr val="bg1">
                <a:lumMod val="65000"/>
              </a:schemeClr>
            </a:solidFill>
          </c:spPr>
          <c:invertIfNegative val="0"/>
          <c:dLbls>
            <c:dLbl>
              <c:idx val="1"/>
              <c:tx>
                <c:rich>
                  <a:bodyPr/>
                  <a:lstStyle/>
                  <a:p>
                    <a:fld id="{E14858D0-34FF-4BFC-A872-6E150A6BD83F}"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4"/>
              <c:tx>
                <c:rich>
                  <a:bodyPr/>
                  <a:lstStyle/>
                  <a:p>
                    <a:fld id="{498D6F73-89C1-4280-B839-7A522B1A7A97}"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dLbl>
              <c:idx val="7"/>
              <c:tx>
                <c:rich>
                  <a:bodyPr/>
                  <a:lstStyle/>
                  <a:p>
                    <a:fld id="{D31528EC-C5D2-41E1-9EAF-0F1C7D522217}" type="VALUE">
                      <a:rPr lang="en-US" smtClean="0"/>
                      <a:pPr/>
                      <a:t>[VALUE]</a:t>
                    </a:fld>
                    <a:r>
                      <a:rPr lang="en-US" smtClean="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Lst>
            </c:dLbl>
            <c:spPr>
              <a:no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Sheet1!$B$2:$B$9</c:f>
              <c:numCache>
                <c:formatCode>"$"#,##0.00_);[Red]\("$"#,##0.00\)</c:formatCode>
                <c:ptCount val="8"/>
                <c:pt idx="0">
                  <c:v>52.84</c:v>
                </c:pt>
                <c:pt idx="1">
                  <c:v>47.33</c:v>
                </c:pt>
                <c:pt idx="3" formatCode="&quot;$&quot;#,##0_);[Red]\(&quot;$&quot;#,##0\)">
                  <c:v>69</c:v>
                </c:pt>
                <c:pt idx="4">
                  <c:v>56.61</c:v>
                </c:pt>
                <c:pt idx="6">
                  <c:v>117.54</c:v>
                </c:pt>
                <c:pt idx="7">
                  <c:v>84.45</c:v>
                </c:pt>
              </c:numCache>
            </c:numRef>
          </c:val>
        </c:ser>
        <c:ser>
          <c:idx val="1"/>
          <c:order val="1"/>
          <c:tx>
            <c:strRef>
              <c:f>Sheet1!$C$1</c:f>
              <c:strCache>
                <c:ptCount val="1"/>
                <c:pt idx="0">
                  <c:v>Harmonized Fixed Rate Benefit</c:v>
                </c:pt>
              </c:strCache>
            </c:strRef>
          </c:tx>
          <c:spPr>
            <a:pattFill prst="wdDnDiag">
              <a:fgClr>
                <a:srgbClr val="FF0000"/>
              </a:fgClr>
              <a:bgClr>
                <a:schemeClr val="bg1"/>
              </a:bgClr>
            </a:pattFill>
          </c:spPr>
          <c:invertIfNegative val="0"/>
          <c:dLbls>
            <c:dLbl>
              <c:idx val="0"/>
              <c:delete val="1"/>
              <c:extLst>
                <c:ext xmlns:c15="http://schemas.microsoft.com/office/drawing/2012/chart" uri="{CE6537A1-D6FC-4f65-9D91-7224C49458BB}"/>
              </c:extLst>
            </c:dLbl>
            <c:dLbl>
              <c:idx val="2"/>
              <c:delete val="1"/>
              <c:extLst>
                <c:ext xmlns:c15="http://schemas.microsoft.com/office/drawing/2012/chart" uri="{CE6537A1-D6FC-4f65-9D91-7224C49458BB}"/>
              </c:extLst>
            </c:dLbl>
            <c:dLbl>
              <c:idx val="4"/>
              <c:layout>
                <c:manualLayout>
                  <c:x val="0"/>
                  <c:y val="7.8363200476514547E-3"/>
                </c:manualLayout>
              </c:layout>
              <c:showLegendKey val="0"/>
              <c:showVal val="1"/>
              <c:showCatName val="0"/>
              <c:showSerName val="0"/>
              <c:showPercent val="0"/>
              <c:showBubbleSize val="0"/>
              <c:extLst>
                <c:ext xmlns:c15="http://schemas.microsoft.com/office/drawing/2012/chart" uri="{CE6537A1-D6FC-4f65-9D91-7224C49458BB}"/>
              </c:extLst>
            </c:dLbl>
            <c:spPr>
              <a:solidFill>
                <a:schemeClr val="bg1"/>
              </a:solidFill>
              <a:ln>
                <a:noFill/>
              </a:ln>
              <a:effectLst/>
            </c:spPr>
            <c:txPr>
              <a:bodyPr/>
              <a:lstStyle/>
              <a:p>
                <a:pPr>
                  <a:defRPr sz="1000" b="1"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Sheet1!$C$2:$C$9</c:f>
              <c:numCache>
                <c:formatCode>"$"#,##0.00</c:formatCode>
                <c:ptCount val="8"/>
                <c:pt idx="1">
                  <c:v>5.51</c:v>
                </c:pt>
                <c:pt idx="4">
                  <c:v>9.4499999999999993</c:v>
                </c:pt>
                <c:pt idx="7">
                  <c:v>9.4499999999999993</c:v>
                </c:pt>
              </c:numCache>
            </c:numRef>
          </c:val>
        </c:ser>
        <c:ser>
          <c:idx val="2"/>
          <c:order val="2"/>
          <c:tx>
            <c:strRef>
              <c:f>Sheet1!$D$1</c:f>
              <c:strCache>
                <c:ptCount val="1"/>
                <c:pt idx="0">
                  <c:v>Accelerated Fixed Rate Benefit</c:v>
                </c:pt>
              </c:strCache>
            </c:strRef>
          </c:tx>
          <c:spPr>
            <a:pattFill prst="wdUpDiag">
              <a:fgClr>
                <a:srgbClr val="7030A0"/>
              </a:fgClr>
              <a:bgClr>
                <a:schemeClr val="bg1"/>
              </a:bgClr>
            </a:pattFill>
          </c:spPr>
          <c:invertIfNegative val="0"/>
          <c:dLbls>
            <c:spPr>
              <a:solidFill>
                <a:schemeClr val="bg1"/>
              </a:solidFill>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500 kWh - Pre Enhance</c:v>
                </c:pt>
                <c:pt idx="1">
                  <c:v>500 kWh - Post Enhance</c:v>
                </c:pt>
                <c:pt idx="3">
                  <c:v>1000 kWh - Pre Enhance</c:v>
                </c:pt>
                <c:pt idx="4">
                  <c:v>1000 kWh - Post Enhance</c:v>
                </c:pt>
                <c:pt idx="6">
                  <c:v>2500 kWh Pre Enhance</c:v>
                </c:pt>
                <c:pt idx="7">
                  <c:v>2500 kWh Post Enhance</c:v>
                </c:pt>
              </c:strCache>
            </c:strRef>
          </c:cat>
          <c:val>
            <c:numRef>
              <c:f>Sheet1!$D$2:$D$9</c:f>
              <c:numCache>
                <c:formatCode>General</c:formatCode>
                <c:ptCount val="8"/>
                <c:pt idx="4" formatCode="&quot;$&quot;#,##0.00_);[Red]\(&quot;$&quot;#,##0.00\)">
                  <c:v>2.94</c:v>
                </c:pt>
                <c:pt idx="7" formatCode="&quot;$&quot;#,##0.00_);[Red]\(&quot;$&quot;#,##0.00\)">
                  <c:v>23.64</c:v>
                </c:pt>
              </c:numCache>
            </c:numRef>
          </c:val>
        </c:ser>
        <c:dLbls>
          <c:showLegendKey val="0"/>
          <c:showVal val="0"/>
          <c:showCatName val="0"/>
          <c:showSerName val="0"/>
          <c:showPercent val="0"/>
          <c:showBubbleSize val="0"/>
        </c:dLbls>
        <c:gapWidth val="22"/>
        <c:overlap val="100"/>
        <c:axId val="577702200"/>
        <c:axId val="577696320"/>
      </c:barChart>
      <c:catAx>
        <c:axId val="577702200"/>
        <c:scaling>
          <c:orientation val="minMax"/>
        </c:scaling>
        <c:delete val="0"/>
        <c:axPos val="b"/>
        <c:numFmt formatCode="General" sourceLinked="0"/>
        <c:majorTickMark val="none"/>
        <c:minorTickMark val="none"/>
        <c:tickLblPos val="nextTo"/>
        <c:txPr>
          <a:bodyPr/>
          <a:lstStyle/>
          <a:p>
            <a:pPr>
              <a:defRPr sz="900" b="1"/>
            </a:pPr>
            <a:endParaRPr lang="en-US"/>
          </a:p>
        </c:txPr>
        <c:crossAx val="577696320"/>
        <c:crosses val="autoZero"/>
        <c:auto val="1"/>
        <c:lblAlgn val="ctr"/>
        <c:lblOffset val="100"/>
        <c:noMultiLvlLbl val="0"/>
      </c:catAx>
      <c:valAx>
        <c:axId val="577696320"/>
        <c:scaling>
          <c:orientation val="minMax"/>
        </c:scaling>
        <c:delete val="0"/>
        <c:axPos val="l"/>
        <c:majorGridlines/>
        <c:numFmt formatCode="&quot;$&quot;#,##0.00_);[Red]\(&quot;$&quot;#,##0.00\)" sourceLinked="1"/>
        <c:majorTickMark val="none"/>
        <c:minorTickMark val="none"/>
        <c:tickLblPos val="nextTo"/>
        <c:spPr>
          <a:ln w="9525">
            <a:noFill/>
          </a:ln>
        </c:spPr>
        <c:txPr>
          <a:bodyPr/>
          <a:lstStyle/>
          <a:p>
            <a:pPr>
              <a:defRPr sz="1000"/>
            </a:pPr>
            <a:endParaRPr lang="en-US"/>
          </a:p>
        </c:txPr>
        <c:crossAx val="577702200"/>
        <c:crosses val="autoZero"/>
        <c:crossBetween val="between"/>
      </c:valAx>
      <c:spPr>
        <a:noFill/>
        <a:ln w="25400">
          <a:noFill/>
        </a:ln>
      </c:spPr>
    </c:plotArea>
    <c:legend>
      <c:legendPos val="t"/>
      <c:overlay val="0"/>
      <c:txPr>
        <a:bodyPr/>
        <a:lstStyle/>
        <a:p>
          <a:pPr>
            <a:defRPr sz="1000"/>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0.21472</cdr:x>
      <cdr:y>0.0487</cdr:y>
    </cdr:from>
    <cdr:to>
      <cdr:x>0.50101</cdr:x>
      <cdr:y>0.1521</cdr:y>
    </cdr:to>
    <cdr:sp macro="" textlink="">
      <cdr:nvSpPr>
        <cdr:cNvPr id="2" name="TextBox 1"/>
        <cdr:cNvSpPr txBox="1"/>
      </cdr:nvSpPr>
      <cdr:spPr>
        <a:xfrm xmlns:a="http://schemas.openxmlformats.org/drawingml/2006/main">
          <a:off x="864096" y="169564"/>
          <a:ext cx="115212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800" dirty="0" smtClean="0"/>
            <a:t>R2 customers</a:t>
          </a:r>
          <a:endParaRPr lang="en-CA" sz="800" dirty="0"/>
        </a:p>
      </cdr:txBody>
    </cdr:sp>
  </cdr:relSizeAnchor>
  <cdr:relSizeAnchor xmlns:cdr="http://schemas.openxmlformats.org/drawingml/2006/chartDrawing">
    <cdr:from>
      <cdr:x>0.67994</cdr:x>
      <cdr:y>0.0487</cdr:y>
    </cdr:from>
    <cdr:to>
      <cdr:x>0.96623</cdr:x>
      <cdr:y>0.1521</cdr:y>
    </cdr:to>
    <cdr:sp macro="" textlink="">
      <cdr:nvSpPr>
        <cdr:cNvPr id="3" name="TextBox 1"/>
        <cdr:cNvSpPr txBox="1"/>
      </cdr:nvSpPr>
      <cdr:spPr>
        <a:xfrm xmlns:a="http://schemas.openxmlformats.org/drawingml/2006/main">
          <a:off x="2736304" y="169564"/>
          <a:ext cx="1152128" cy="36004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800" dirty="0" smtClean="0"/>
            <a:t>R1 customers</a:t>
          </a:r>
          <a:endParaRPr lang="en-CA" sz="800" dirty="0"/>
        </a:p>
      </cdr:txBody>
    </cdr:sp>
  </cdr:relSizeAnchor>
</c:userShapes>
</file>

<file path=ppt/drawings/drawing2.xml><?xml version="1.0" encoding="utf-8"?>
<c:userShapes xmlns:c="http://schemas.openxmlformats.org/drawingml/2006/chart">
  <cdr:relSizeAnchor xmlns:cdr="http://schemas.openxmlformats.org/drawingml/2006/chartDrawing">
    <cdr:from>
      <cdr:x>0.13354</cdr:x>
      <cdr:y>0.2305</cdr:y>
    </cdr:from>
    <cdr:to>
      <cdr:x>0.18706</cdr:x>
      <cdr:y>0.24996</cdr:y>
    </cdr:to>
    <cdr:sp macro="" textlink="">
      <cdr:nvSpPr>
        <cdr:cNvPr id="2" name="Rectangle 1"/>
        <cdr:cNvSpPr/>
      </cdr:nvSpPr>
      <cdr:spPr>
        <a:xfrm xmlns:a="http://schemas.openxmlformats.org/drawingml/2006/main">
          <a:off x="1155890" y="739960"/>
          <a:ext cx="463261" cy="62472"/>
        </a:xfrm>
        <a:prstGeom xmlns:a="http://schemas.openxmlformats.org/drawingml/2006/main" prst="rect">
          <a:avLst/>
        </a:prstGeom>
        <a:solidFill xmlns:a="http://schemas.openxmlformats.org/drawingml/2006/main">
          <a:srgbClr val="FFC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0.13354</cdr:x>
      <cdr:y>0.17306</cdr:y>
    </cdr:from>
    <cdr:to>
      <cdr:x>0.18707</cdr:x>
      <cdr:y>0.19252</cdr:y>
    </cdr:to>
    <cdr:sp macro="" textlink="">
      <cdr:nvSpPr>
        <cdr:cNvPr id="3" name="Rectangle 2"/>
        <cdr:cNvSpPr/>
      </cdr:nvSpPr>
      <cdr:spPr>
        <a:xfrm xmlns:a="http://schemas.openxmlformats.org/drawingml/2006/main">
          <a:off x="1155890" y="555565"/>
          <a:ext cx="463347" cy="62472"/>
        </a:xfrm>
        <a:prstGeom xmlns:a="http://schemas.openxmlformats.org/drawingml/2006/main" prst="rect">
          <a:avLst/>
        </a:prstGeom>
        <a:solidFill xmlns:a="http://schemas.openxmlformats.org/drawingml/2006/main">
          <a:srgbClr val="FF0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0.13224</cdr:x>
      <cdr:y>0.27536</cdr:y>
    </cdr:from>
    <cdr:to>
      <cdr:x>0.18577</cdr:x>
      <cdr:y>0.29482</cdr:y>
    </cdr:to>
    <cdr:sp macro="" textlink="">
      <cdr:nvSpPr>
        <cdr:cNvPr id="4" name="Rectangle 3"/>
        <cdr:cNvSpPr/>
      </cdr:nvSpPr>
      <cdr:spPr>
        <a:xfrm xmlns:a="http://schemas.openxmlformats.org/drawingml/2006/main">
          <a:off x="1144688" y="883976"/>
          <a:ext cx="463347" cy="62473"/>
        </a:xfrm>
        <a:prstGeom xmlns:a="http://schemas.openxmlformats.org/drawingml/2006/main" prst="rect">
          <a:avLst/>
        </a:prstGeom>
        <a:solidFill xmlns:a="http://schemas.openxmlformats.org/drawingml/2006/main">
          <a:srgbClr val="92D05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0.18216</cdr:x>
      <cdr:y>0.25293</cdr:y>
    </cdr:from>
    <cdr:to>
      <cdr:x>0.36142</cdr:x>
      <cdr:y>0.34838</cdr:y>
    </cdr:to>
    <cdr:sp macro="" textlink="">
      <cdr:nvSpPr>
        <cdr:cNvPr id="5" name="TextBox 4"/>
        <cdr:cNvSpPr txBox="1"/>
      </cdr:nvSpPr>
      <cdr:spPr>
        <a:xfrm xmlns:a="http://schemas.openxmlformats.org/drawingml/2006/main">
          <a:off x="1576736" y="811968"/>
          <a:ext cx="1551617" cy="30644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CA" sz="800" dirty="0"/>
            <a:t>&lt;650</a:t>
          </a:r>
          <a:r>
            <a:rPr lang="en-CA" sz="800" baseline="0" dirty="0"/>
            <a:t> kWh/month</a:t>
          </a:r>
          <a:endParaRPr lang="en-CA" sz="800" dirty="0"/>
        </a:p>
      </cdr:txBody>
    </cdr:sp>
  </cdr:relSizeAnchor>
  <cdr:relSizeAnchor xmlns:cdr="http://schemas.openxmlformats.org/drawingml/2006/chartDrawing">
    <cdr:from>
      <cdr:x>0.19048</cdr:x>
      <cdr:y>0.20807</cdr:y>
    </cdr:from>
    <cdr:to>
      <cdr:x>0.34988</cdr:x>
      <cdr:y>0.24309</cdr:y>
    </cdr:to>
    <cdr:sp macro="" textlink="">
      <cdr:nvSpPr>
        <cdr:cNvPr id="6" name="TextBox 1"/>
        <cdr:cNvSpPr txBox="1"/>
      </cdr:nvSpPr>
      <cdr:spPr>
        <a:xfrm xmlns:a="http://schemas.openxmlformats.org/drawingml/2006/main">
          <a:off x="1648744" y="667952"/>
          <a:ext cx="1379742" cy="11242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650</a:t>
          </a:r>
          <a:r>
            <a:rPr lang="en-CA" sz="800" baseline="0" dirty="0"/>
            <a:t> - 750 kWh/month</a:t>
          </a:r>
          <a:endParaRPr lang="en-CA" sz="800" dirty="0"/>
        </a:p>
      </cdr:txBody>
    </cdr:sp>
  </cdr:relSizeAnchor>
  <cdr:relSizeAnchor xmlns:cdr="http://schemas.openxmlformats.org/drawingml/2006/chartDrawing">
    <cdr:from>
      <cdr:x>0.19048</cdr:x>
      <cdr:y>0.14077</cdr:y>
    </cdr:from>
    <cdr:to>
      <cdr:x>0.36886</cdr:x>
      <cdr:y>0.17526</cdr:y>
    </cdr:to>
    <cdr:sp macro="" textlink="">
      <cdr:nvSpPr>
        <cdr:cNvPr id="7" name="TextBox 1"/>
        <cdr:cNvSpPr txBox="1"/>
      </cdr:nvSpPr>
      <cdr:spPr>
        <a:xfrm xmlns:a="http://schemas.openxmlformats.org/drawingml/2006/main">
          <a:off x="1648744" y="451928"/>
          <a:ext cx="1544044" cy="11070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CA" sz="800" dirty="0"/>
            <a:t>&gt;750</a:t>
          </a:r>
          <a:r>
            <a:rPr lang="en-CA" sz="800" baseline="0" dirty="0"/>
            <a:t> kWh/month</a:t>
          </a:r>
          <a:endParaRPr lang="en-CA" sz="800" dirty="0"/>
        </a:p>
      </cdr:txBody>
    </cdr:sp>
  </cdr:relSizeAnchor>
</c:userShapes>
</file>

<file path=ppt/drawings/drawing3.xml><?xml version="1.0" encoding="utf-8"?>
<c:userShapes xmlns:c="http://schemas.openxmlformats.org/drawingml/2006/chart">
  <cdr:relSizeAnchor xmlns:cdr="http://schemas.openxmlformats.org/drawingml/2006/chartDrawing">
    <cdr:from>
      <cdr:x>0.09202</cdr:x>
      <cdr:y>0.08886</cdr:y>
    </cdr:from>
    <cdr:to>
      <cdr:x>0.45092</cdr:x>
      <cdr:y>0.23697</cdr:y>
    </cdr:to>
    <cdr:sp macro="" textlink="">
      <cdr:nvSpPr>
        <cdr:cNvPr id="2" name="TextBox 1"/>
        <cdr:cNvSpPr txBox="1"/>
      </cdr:nvSpPr>
      <cdr:spPr>
        <a:xfrm xmlns:a="http://schemas.openxmlformats.org/drawingml/2006/main">
          <a:off x="762000" y="432047"/>
          <a:ext cx="2971800"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475" cy="465138"/>
          </a:xfrm>
          <a:prstGeom prst="rect">
            <a:avLst/>
          </a:prstGeom>
        </p:spPr>
        <p:txBody>
          <a:bodyPr vert="horz" lIns="91427" tIns="45713" rIns="91427" bIns="45713" rtlCol="0"/>
          <a:lstStyle>
            <a:lvl1pPr algn="l">
              <a:defRPr sz="1200"/>
            </a:lvl1pPr>
          </a:lstStyle>
          <a:p>
            <a:endParaRPr lang="en-CA"/>
          </a:p>
        </p:txBody>
      </p:sp>
      <p:sp>
        <p:nvSpPr>
          <p:cNvPr id="3" name="Date Placeholder 2"/>
          <p:cNvSpPr>
            <a:spLocks noGrp="1"/>
          </p:cNvSpPr>
          <p:nvPr>
            <p:ph type="dt" sz="quarter" idx="1"/>
          </p:nvPr>
        </p:nvSpPr>
        <p:spPr>
          <a:xfrm>
            <a:off x="3970341" y="0"/>
            <a:ext cx="3038475" cy="465138"/>
          </a:xfrm>
          <a:prstGeom prst="rect">
            <a:avLst/>
          </a:prstGeom>
        </p:spPr>
        <p:txBody>
          <a:bodyPr vert="horz" lIns="91427" tIns="45713" rIns="91427" bIns="45713" rtlCol="0"/>
          <a:lstStyle>
            <a:lvl1pPr algn="r">
              <a:defRPr sz="1200"/>
            </a:lvl1pPr>
          </a:lstStyle>
          <a:p>
            <a:fld id="{02ED030A-1D88-4BD9-A646-7AFE27022B5C}" type="datetimeFigureOut">
              <a:rPr lang="en-CA" smtClean="0"/>
              <a:t>10/18/2018</a:t>
            </a:fld>
            <a:endParaRPr lang="en-CA"/>
          </a:p>
        </p:txBody>
      </p:sp>
      <p:sp>
        <p:nvSpPr>
          <p:cNvPr id="4" name="Footer Placeholder 3"/>
          <p:cNvSpPr>
            <a:spLocks noGrp="1"/>
          </p:cNvSpPr>
          <p:nvPr>
            <p:ph type="ftr" sz="quarter" idx="2"/>
          </p:nvPr>
        </p:nvSpPr>
        <p:spPr>
          <a:xfrm>
            <a:off x="3" y="8829675"/>
            <a:ext cx="3038475" cy="465138"/>
          </a:xfrm>
          <a:prstGeom prst="rect">
            <a:avLst/>
          </a:prstGeom>
        </p:spPr>
        <p:txBody>
          <a:bodyPr vert="horz" lIns="91427" tIns="45713" rIns="91427" bIns="45713" rtlCol="0" anchor="b"/>
          <a:lstStyle>
            <a:lvl1pPr algn="l">
              <a:defRPr sz="1200"/>
            </a:lvl1pPr>
          </a:lstStyle>
          <a:p>
            <a:endParaRPr lang="en-CA"/>
          </a:p>
        </p:txBody>
      </p:sp>
      <p:sp>
        <p:nvSpPr>
          <p:cNvPr id="5" name="Slide Number Placeholder 4"/>
          <p:cNvSpPr>
            <a:spLocks noGrp="1"/>
          </p:cNvSpPr>
          <p:nvPr>
            <p:ph type="sldNum" sz="quarter" idx="3"/>
          </p:nvPr>
        </p:nvSpPr>
        <p:spPr>
          <a:xfrm>
            <a:off x="3970341" y="8829675"/>
            <a:ext cx="3038475" cy="465138"/>
          </a:xfrm>
          <a:prstGeom prst="rect">
            <a:avLst/>
          </a:prstGeom>
        </p:spPr>
        <p:txBody>
          <a:bodyPr vert="horz" lIns="91427" tIns="45713" rIns="91427" bIns="45713" rtlCol="0" anchor="b"/>
          <a:lstStyle>
            <a:lvl1pPr algn="r">
              <a:defRPr sz="1200"/>
            </a:lvl1pPr>
          </a:lstStyle>
          <a:p>
            <a:fld id="{470B7392-A933-4A85-81A0-FBA2B3B71538}" type="slidenum">
              <a:rPr lang="en-CA" smtClean="0"/>
              <a:t>‹#›</a:t>
            </a:fld>
            <a:endParaRPr lang="en-CA"/>
          </a:p>
        </p:txBody>
      </p:sp>
    </p:spTree>
    <p:extLst>
      <p:ext uri="{BB962C8B-B14F-4D97-AF65-F5344CB8AC3E}">
        <p14:creationId xmlns:p14="http://schemas.microsoft.com/office/powerpoint/2010/main" val="1486058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4" tIns="46582" rIns="93164" bIns="46582"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64" tIns="46582" rIns="93164" bIns="46582" rtlCol="0"/>
          <a:lstStyle>
            <a:lvl1pPr algn="r">
              <a:defRPr sz="1200"/>
            </a:lvl1pPr>
          </a:lstStyle>
          <a:p>
            <a:fld id="{9BE7B536-09FC-413B-89AC-3188E041EB2C}" type="datetimeFigureOut">
              <a:rPr lang="en-CA" smtClean="0"/>
              <a:pPr/>
              <a:t>10/18/2018</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4" tIns="46582" rIns="93164" bIns="46582"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64" tIns="46582" rIns="93164" bIns="4658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64" tIns="46582" rIns="93164" bIns="46582"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64" tIns="46582" rIns="93164" bIns="46582" rtlCol="0" anchor="b"/>
          <a:lstStyle>
            <a:lvl1pPr algn="r">
              <a:defRPr sz="1200"/>
            </a:lvl1pPr>
          </a:lstStyle>
          <a:p>
            <a:fld id="{6C90B55D-4405-43FA-833E-6FA169BF2943}" type="slidenum">
              <a:rPr lang="en-CA" smtClean="0"/>
              <a:pPr/>
              <a:t>‹#›</a:t>
            </a:fld>
            <a:endParaRPr lang="en-CA"/>
          </a:p>
        </p:txBody>
      </p:sp>
    </p:spTree>
    <p:extLst>
      <p:ext uri="{BB962C8B-B14F-4D97-AF65-F5344CB8AC3E}">
        <p14:creationId xmlns:p14="http://schemas.microsoft.com/office/powerpoint/2010/main" val="3727327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6C90B55D-4405-43FA-833E-6FA169BF2943}" type="slidenum">
              <a:rPr lang="en-CA" smtClean="0">
                <a:solidFill>
                  <a:prstClr val="black"/>
                </a:solidFill>
              </a:rPr>
              <a:pPr/>
              <a:t>1</a:t>
            </a:fld>
            <a:endParaRPr lang="en-CA" dirty="0">
              <a:solidFill>
                <a:prstClr val="black"/>
              </a:solidFill>
            </a:endParaRPr>
          </a:p>
        </p:txBody>
      </p:sp>
    </p:spTree>
    <p:extLst>
      <p:ext uri="{BB962C8B-B14F-4D97-AF65-F5344CB8AC3E}">
        <p14:creationId xmlns:p14="http://schemas.microsoft.com/office/powerpoint/2010/main" val="1623849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699408A-74B4-4CC1-9011-82D915DBDCE5}" type="slidenum">
              <a:rPr lang="en-CA">
                <a:solidFill>
                  <a:prstClr val="black"/>
                </a:solidFill>
              </a:rPr>
              <a:pPr/>
              <a:t>15</a:t>
            </a:fld>
            <a:endParaRPr lang="en-CA">
              <a:solidFill>
                <a:prstClr val="black"/>
              </a:solidFill>
            </a:endParaRPr>
          </a:p>
        </p:txBody>
      </p:sp>
    </p:spTree>
    <p:extLst>
      <p:ext uri="{BB962C8B-B14F-4D97-AF65-F5344CB8AC3E}">
        <p14:creationId xmlns:p14="http://schemas.microsoft.com/office/powerpoint/2010/main" val="3047306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699408A-74B4-4CC1-9011-82D915DBDCE5}" type="slidenum">
              <a:rPr lang="en-CA">
                <a:solidFill>
                  <a:prstClr val="black"/>
                </a:solidFill>
              </a:rPr>
              <a:pPr/>
              <a:t>16</a:t>
            </a:fld>
            <a:endParaRPr lang="en-CA">
              <a:solidFill>
                <a:prstClr val="black"/>
              </a:solidFill>
            </a:endParaRPr>
          </a:p>
        </p:txBody>
      </p:sp>
    </p:spTree>
    <p:extLst>
      <p:ext uri="{BB962C8B-B14F-4D97-AF65-F5344CB8AC3E}">
        <p14:creationId xmlns:p14="http://schemas.microsoft.com/office/powerpoint/2010/main" val="2053710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699408A-74B4-4CC1-9011-82D915DBDCE5}" type="slidenum">
              <a:rPr lang="en-CA" smtClean="0"/>
              <a:t>17</a:t>
            </a:fld>
            <a:endParaRPr lang="en-CA"/>
          </a:p>
        </p:txBody>
      </p:sp>
    </p:spTree>
    <p:extLst>
      <p:ext uri="{BB962C8B-B14F-4D97-AF65-F5344CB8AC3E}">
        <p14:creationId xmlns:p14="http://schemas.microsoft.com/office/powerpoint/2010/main" val="28904129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699408A-74B4-4CC1-9011-82D915DBDCE5}" type="slidenum">
              <a:rPr lang="en-CA" smtClean="0"/>
              <a:t>18</a:t>
            </a:fld>
            <a:endParaRPr lang="en-CA"/>
          </a:p>
        </p:txBody>
      </p:sp>
    </p:spTree>
    <p:extLst>
      <p:ext uri="{BB962C8B-B14F-4D97-AF65-F5344CB8AC3E}">
        <p14:creationId xmlns:p14="http://schemas.microsoft.com/office/powerpoint/2010/main" val="372093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A0AA00CD-2881-44B1-B79E-7AEDBD6B0BBF}" type="slidenum">
              <a:rPr lang="en-CA">
                <a:solidFill>
                  <a:prstClr val="black"/>
                </a:solidFill>
              </a:rPr>
              <a:pPr/>
              <a:t>26</a:t>
            </a:fld>
            <a:endParaRPr lang="en-CA">
              <a:solidFill>
                <a:prstClr val="black"/>
              </a:solidFill>
            </a:endParaRPr>
          </a:p>
        </p:txBody>
      </p:sp>
    </p:spTree>
    <p:extLst>
      <p:ext uri="{BB962C8B-B14F-4D97-AF65-F5344CB8AC3E}">
        <p14:creationId xmlns:p14="http://schemas.microsoft.com/office/powerpoint/2010/main" val="2736526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374775"/>
          </a:xfrm>
          <a:noFill/>
        </p:spPr>
        <p:txBody>
          <a:bodyPr>
            <a:normAutofit/>
          </a:bodyPr>
          <a:lstStyle>
            <a:lvl1pPr algn="ctr">
              <a:defRPr sz="28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sz="1800" b="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dirty="0"/>
          </a:p>
        </p:txBody>
      </p:sp>
      <p:sp>
        <p:nvSpPr>
          <p:cNvPr id="7" name="Rectangle 6"/>
          <p:cNvSpPr/>
          <p:nvPr userDrawn="1"/>
        </p:nvSpPr>
        <p:spPr>
          <a:xfrm>
            <a:off x="472440" y="1435608"/>
            <a:ext cx="8138160" cy="36576"/>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p:cNvSpPr/>
          <p:nvPr userDrawn="1"/>
        </p:nvSpPr>
        <p:spPr>
          <a:xfrm>
            <a:off x="472440" y="1371600"/>
            <a:ext cx="8138160" cy="365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5175" y="416580"/>
            <a:ext cx="1959425" cy="914400"/>
          </a:xfrm>
          <a:prstGeom prst="rect">
            <a:avLst/>
          </a:prstGeom>
        </p:spPr>
      </p:pic>
      <p:sp>
        <p:nvSpPr>
          <p:cNvPr id="5" name="TextBox 4"/>
          <p:cNvSpPr txBox="1"/>
          <p:nvPr userDrawn="1"/>
        </p:nvSpPr>
        <p:spPr>
          <a:xfrm>
            <a:off x="7239000" y="899426"/>
            <a:ext cx="1409700" cy="400110"/>
          </a:xfrm>
          <a:prstGeom prst="rect">
            <a:avLst/>
          </a:prstGeom>
          <a:noFill/>
        </p:spPr>
        <p:txBody>
          <a:bodyPr wrap="square" rtlCol="0">
            <a:spAutoFit/>
          </a:bodyPr>
          <a:lstStyle/>
          <a:p>
            <a:r>
              <a:rPr lang="en-CA" sz="2000" b="1" dirty="0" smtClean="0">
                <a:latin typeface="Verdana" panose="020B0604030504040204" pitchFamily="34" charset="0"/>
                <a:ea typeface="Verdana" panose="020B0604030504040204" pitchFamily="34" charset="0"/>
                <a:cs typeface="Verdana" panose="020B0604030504040204" pitchFamily="34" charset="0"/>
              </a:rPr>
              <a:t>ENERGY</a:t>
            </a:r>
            <a:endParaRPr lang="en-CA" sz="20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Rectangle 5"/>
          <p:cNvSpPr/>
          <p:nvPr userDrawn="1"/>
        </p:nvSpPr>
        <p:spPr>
          <a:xfrm>
            <a:off x="6602860" y="713601"/>
            <a:ext cx="1410964" cy="276999"/>
          </a:xfrm>
          <a:prstGeom prst="rect">
            <a:avLst/>
          </a:prstGeom>
        </p:spPr>
        <p:txBody>
          <a:bodyPr wrap="none">
            <a:spAutoFit/>
          </a:bodyPr>
          <a:lstStyle/>
          <a:p>
            <a:r>
              <a:rPr lang="en-CA" sz="1200" b="1" dirty="0" smtClean="0">
                <a:latin typeface="Verdana" panose="020B0604030504040204" pitchFamily="34" charset="0"/>
                <a:ea typeface="Verdana" panose="020B0604030504040204" pitchFamily="34" charset="0"/>
                <a:cs typeface="Verdana" panose="020B0604030504040204" pitchFamily="34" charset="0"/>
              </a:rPr>
              <a:t>MINISTRY OF </a:t>
            </a:r>
            <a:endParaRPr lang="en-CA" sz="12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6533545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31520"/>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Content Placeholder 2"/>
          <p:cNvSpPr>
            <a:spLocks noGrp="1"/>
          </p:cNvSpPr>
          <p:nvPr>
            <p:ph idx="1"/>
          </p:nvPr>
        </p:nvSpPr>
        <p:spPr>
          <a:xfrm>
            <a:off x="457200" y="1219200"/>
            <a:ext cx="8280000" cy="4953000"/>
          </a:xfrm>
        </p:spPr>
        <p:txBody>
          <a:bodyPr/>
          <a:lstStyle>
            <a:lvl1pPr>
              <a:spcBef>
                <a:spcPts val="400"/>
              </a:spcBef>
              <a:defRPr>
                <a:latin typeface="Verdana" panose="020B0604030504040204" pitchFamily="34" charset="0"/>
                <a:ea typeface="Verdana" panose="020B0604030504040204" pitchFamily="34" charset="0"/>
                <a:cs typeface="Verdana" panose="020B0604030504040204" pitchFamily="34" charset="0"/>
              </a:defRPr>
            </a:lvl1pPr>
            <a:lvl2pPr marL="742950" indent="-285750">
              <a:spcBef>
                <a:spcPts val="400"/>
              </a:spcBef>
              <a:buSzPct val="100000"/>
              <a:buFont typeface="Courier New" panose="02070309020205020404" pitchFamily="49" charset="0"/>
              <a:buChar char="o"/>
              <a:defRPr>
                <a:latin typeface="Verdana" panose="020B0604030504040204" pitchFamily="34" charset="0"/>
                <a:ea typeface="Verdana" panose="020B0604030504040204" pitchFamily="34" charset="0"/>
                <a:cs typeface="Verdana" panose="020B0604030504040204" pitchFamily="34" charset="0"/>
              </a:defRPr>
            </a:lvl2pPr>
            <a:lvl3pPr>
              <a:spcBef>
                <a:spcPts val="400"/>
              </a:spcBef>
              <a:defRPr>
                <a:latin typeface="Verdana" panose="020B0604030504040204" pitchFamily="34" charset="0"/>
                <a:ea typeface="Verdana" panose="020B0604030504040204" pitchFamily="34" charset="0"/>
                <a:cs typeface="Verdana" panose="020B0604030504040204" pitchFamily="34" charset="0"/>
              </a:defRPr>
            </a:lvl3pPr>
          </a:lstStyle>
          <a:p>
            <a:pPr lvl="0"/>
            <a:r>
              <a:rPr lang="en-US" smtClean="0"/>
              <a:t>Click to edit Master text styles</a:t>
            </a:r>
          </a:p>
          <a:p>
            <a:pPr lvl="1"/>
            <a:r>
              <a:rPr lang="en-US" smtClean="0"/>
              <a:t>Second level</a:t>
            </a:r>
          </a:p>
          <a:p>
            <a:pPr lvl="2"/>
            <a:r>
              <a:rPr lang="en-US" smtClean="0"/>
              <a:t>Third level</a:t>
            </a:r>
          </a:p>
        </p:txBody>
      </p:sp>
      <p:sp>
        <p:nvSpPr>
          <p:cNvPr id="8" name="AutoShape 1"/>
          <p:cNvSpPr>
            <a:spLocks/>
          </p:cNvSpPr>
          <p:nvPr userDrawn="1"/>
        </p:nvSpPr>
        <p:spPr bwMode="auto">
          <a:xfrm>
            <a:off x="7308304" y="74613"/>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9"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3719484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1133475"/>
          </a:xfrm>
          <a:ln>
            <a:solidFill>
              <a:schemeClr val="bg1">
                <a:lumMod val="50000"/>
              </a:schemeClr>
            </a:solidFill>
          </a:ln>
        </p:spPr>
        <p:txBody>
          <a:bodyPr anchor="ctr">
            <a:normAutofit/>
          </a:bodyPr>
          <a:lstStyle>
            <a:lvl1pPr algn="l">
              <a:defRPr sz="2400" b="1" cap="none"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3" name="Text Placeholder 2"/>
          <p:cNvSpPr>
            <a:spLocks noGrp="1"/>
          </p:cNvSpPr>
          <p:nvPr>
            <p:ph type="body" idx="1"/>
          </p:nvPr>
        </p:nvSpPr>
        <p:spPr>
          <a:xfrm>
            <a:off x="777240" y="3505200"/>
            <a:ext cx="7680960" cy="1500187"/>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4025868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93192" y="381000"/>
            <a:ext cx="8311896" cy="859536"/>
          </a:xfrm>
        </p:spPr>
        <p:txBody>
          <a:bodyPr>
            <a:normAutofit/>
          </a:bodyPr>
          <a:lstStyle>
            <a:lvl1pPr algn="l">
              <a:defRPr sz="20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CA" dirty="0"/>
          </a:p>
        </p:txBody>
      </p:sp>
      <p:sp>
        <p:nvSpPr>
          <p:cNvPr id="6" name="AutoShape 1"/>
          <p:cNvSpPr>
            <a:spLocks/>
          </p:cNvSpPr>
          <p:nvPr userDrawn="1"/>
        </p:nvSpPr>
        <p:spPr bwMode="auto">
          <a:xfrm>
            <a:off x="7308304" y="76200"/>
            <a:ext cx="1728192" cy="306387"/>
          </a:xfrm>
          <a:custGeom>
            <a:avLst/>
            <a:gdLst>
              <a:gd name="T0" fmla="*/ 2147483647 w 21600"/>
              <a:gd name="T1" fmla="*/ 30823000 h 21600"/>
              <a:gd name="T2" fmla="*/ 2147483647 w 21600"/>
              <a:gd name="T3" fmla="*/ 30823000 h 21600"/>
              <a:gd name="T4" fmla="*/ 2147483647 w 21600"/>
              <a:gd name="T5" fmla="*/ 30823000 h 21600"/>
              <a:gd name="T6" fmla="*/ 2147483647 w 21600"/>
              <a:gd name="T7" fmla="*/ 308230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txBody>
          <a:bodyPr lIns="45719" tIns="45719" rIns="45719" bIns="45719"/>
          <a:lstStyle/>
          <a:p>
            <a:pPr algn="r"/>
            <a:r>
              <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sym typeface="Candara" pitchFamily="34" charset="0"/>
              </a:rPr>
              <a:t>CONFIDENTIAL</a:t>
            </a:r>
            <a:endParaRPr lang="en-US" sz="14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7" name="Rectangle 3"/>
          <p:cNvSpPr>
            <a:spLocks noChangeArrowheads="1"/>
          </p:cNvSpPr>
          <p:nvPr userDrawn="1"/>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122413198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84048"/>
            <a:ext cx="8280000" cy="731520"/>
          </a:xfrm>
          <a:prstGeom prst="rect">
            <a:avLst/>
          </a:prstGeom>
          <a:solidFill>
            <a:schemeClr val="accent3">
              <a:lumMod val="40000"/>
              <a:lumOff val="60000"/>
            </a:schemeClr>
          </a:solidFill>
        </p:spPr>
        <p:txBody>
          <a:bodyPr vert="horz" lIns="91440" tIns="45720" rIns="91440" bIns="45720" rtlCol="0" anchor="ctr">
            <a:noAutofit/>
          </a:bodyPr>
          <a:lstStyle/>
          <a:p>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Verdana Size 20 In 2cm High Box </a:t>
            </a:r>
            <a:b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br>
            <a:r>
              <a:rPr lang="en-CA" sz="2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Two Rows Of Text Fit</a:t>
            </a:r>
            <a:endParaRPr lang="en-CA" dirty="0"/>
          </a:p>
        </p:txBody>
      </p:sp>
      <p:sp>
        <p:nvSpPr>
          <p:cNvPr id="3" name="Text Placeholder 2"/>
          <p:cNvSpPr>
            <a:spLocks noGrp="1"/>
          </p:cNvSpPr>
          <p:nvPr>
            <p:ph type="body" idx="1"/>
          </p:nvPr>
        </p:nvSpPr>
        <p:spPr>
          <a:xfrm>
            <a:off x="457200" y="1219200"/>
            <a:ext cx="82800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544" y="6309360"/>
            <a:ext cx="1175656" cy="548640"/>
          </a:xfrm>
          <a:prstGeom prst="rect">
            <a:avLst/>
          </a:prstGeom>
        </p:spPr>
      </p:pic>
      <p:sp>
        <p:nvSpPr>
          <p:cNvPr id="4" name="TextBox 3"/>
          <p:cNvSpPr txBox="1"/>
          <p:nvPr/>
        </p:nvSpPr>
        <p:spPr>
          <a:xfrm>
            <a:off x="6934200" y="6428601"/>
            <a:ext cx="2133600" cy="276999"/>
          </a:xfrm>
          <a:prstGeom prst="rect">
            <a:avLst/>
          </a:prstGeom>
          <a:noFill/>
        </p:spPr>
        <p:txBody>
          <a:bodyPr wrap="square" rtlCol="0">
            <a:spAutoFit/>
          </a:bodyPr>
          <a:lstStyle/>
          <a:p>
            <a:pPr algn="r"/>
            <a:r>
              <a:rPr lang="en-CA" sz="1200" b="1" baseline="24000" dirty="0" smtClean="0">
                <a:latin typeface="Verdana" panose="020B0604030504040204" pitchFamily="34" charset="0"/>
                <a:ea typeface="Verdana" panose="020B0604030504040204" pitchFamily="34" charset="0"/>
                <a:cs typeface="Verdana" panose="020B0604030504040204" pitchFamily="34" charset="0"/>
              </a:rPr>
              <a:t>MINISTRY OF </a:t>
            </a:r>
            <a:r>
              <a:rPr lang="en-CA" sz="1200" b="1" baseline="0" dirty="0" smtClean="0">
                <a:latin typeface="Verdana" panose="020B0604030504040204" pitchFamily="34" charset="0"/>
                <a:ea typeface="Verdana" panose="020B0604030504040204" pitchFamily="34" charset="0"/>
                <a:cs typeface="Verdana" panose="020B0604030504040204" pitchFamily="34" charset="0"/>
              </a:rPr>
              <a:t>ENERGY</a:t>
            </a:r>
            <a:endParaRPr lang="en-CA" sz="1200" b="1" dirty="0">
              <a:latin typeface="Verdana" panose="020B0604030504040204" pitchFamily="34" charset="0"/>
              <a:ea typeface="Verdana" panose="020B0604030504040204" pitchFamily="34" charset="0"/>
              <a:cs typeface="Verdana" panose="020B0604030504040204" pitchFamily="34" charset="0"/>
            </a:endParaRPr>
          </a:p>
        </p:txBody>
      </p:sp>
      <p:cxnSp>
        <p:nvCxnSpPr>
          <p:cNvPr id="7" name="Straight Connector 6"/>
          <p:cNvCxnSpPr/>
          <p:nvPr/>
        </p:nvCxnSpPr>
        <p:spPr bwMode="auto">
          <a:xfrm>
            <a:off x="75376" y="6324600"/>
            <a:ext cx="8961120" cy="0"/>
          </a:xfrm>
          <a:prstGeom prst="line">
            <a:avLst/>
          </a:prstGeom>
          <a:ln w="12700">
            <a:gradFill flip="none" rotWithShape="1">
              <a:gsLst>
                <a:gs pos="53000">
                  <a:schemeClr val="tx1">
                    <a:lumMod val="75000"/>
                    <a:lumOff val="25000"/>
                  </a:schemeClr>
                </a:gs>
                <a:gs pos="73000">
                  <a:srgbClr val="00B050"/>
                </a:gs>
                <a:gs pos="84000">
                  <a:srgbClr val="92D050"/>
                </a:gs>
                <a:gs pos="94000">
                  <a:schemeClr val="accent1">
                    <a:lumMod val="60000"/>
                    <a:lumOff val="40000"/>
                  </a:schemeClr>
                </a:gs>
              </a:gsLst>
              <a:lin ang="0" scaled="1"/>
              <a:tileRect/>
            </a:gradFill>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8" name="Rectangle 3"/>
          <p:cNvSpPr>
            <a:spLocks noChangeArrowheads="1"/>
          </p:cNvSpPr>
          <p:nvPr/>
        </p:nvSpPr>
        <p:spPr bwMode="auto">
          <a:xfrm>
            <a:off x="3886200" y="6488469"/>
            <a:ext cx="144780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fld id="{709D8DCE-F4C7-4D5C-9655-619CE1482BDB}" type="slidenum">
              <a:rPr lang="en-CA" sz="1100" smtClean="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rPr>
              <a:pPr algn="ctr"/>
              <a:t>‹#›</a:t>
            </a:fld>
            <a:endParaRPr lang="en-CA" sz="1100" dirty="0">
              <a:solidFill>
                <a:schemeClr val="tx1">
                  <a:lumMod val="65000"/>
                  <a:lumOff val="35000"/>
                </a:schemeClr>
              </a:solidFill>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3370182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Lst>
  <p:timing>
    <p:tnLst>
      <p:par>
        <p:cTn id="1" dur="indefinite" restart="never" nodeType="tmRoot"/>
      </p:par>
    </p:tnLst>
  </p:timing>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280988" indent="-280988" algn="l" defTabSz="914400" rtl="0" eaLnBrk="1" latinLnBrk="0" hangingPunct="1">
        <a:spcBef>
          <a:spcPct val="200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966825"/>
            <a:ext cx="8280920" cy="1931243"/>
          </a:xfrm>
        </p:spPr>
        <p:txBody>
          <a:bodyPr>
            <a:noAutofit/>
          </a:bodyPr>
          <a:lstStyle/>
          <a:p>
            <a:pPr algn="l"/>
            <a:r>
              <a:rPr lang="en-CA" b="0" dirty="0" smtClean="0">
                <a:latin typeface="Arial" panose="020B0604020202020204" pitchFamily="34" charset="0"/>
                <a:cs typeface="Arial" panose="020B0604020202020204" pitchFamily="34" charset="0"/>
              </a:rPr>
              <a:t>Rate Mitigation Plan Proposals</a:t>
            </a:r>
            <a:endParaRPr lang="en-US" sz="2400" b="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611560" y="3717032"/>
            <a:ext cx="6400800" cy="2667000"/>
          </a:xfrm>
        </p:spPr>
        <p:txBody>
          <a:bodyPr>
            <a:noAutofit/>
          </a:bodyPr>
          <a:lstStyle/>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dirty="0" smtClean="0">
                <a:solidFill>
                  <a:schemeClr val="tx1"/>
                </a:solidFill>
                <a:latin typeface="Arial" panose="020B0604020202020204" pitchFamily="34" charset="0"/>
                <a:cs typeface="Arial" panose="020B0604020202020204" pitchFamily="34" charset="0"/>
              </a:rPr>
              <a:t>February 9, 2017</a:t>
            </a:r>
          </a:p>
          <a:p>
            <a:pPr algn="l"/>
            <a:endParaRPr lang="en-CA" dirty="0" smtClean="0">
              <a:solidFill>
                <a:schemeClr val="tx1"/>
              </a:solidFill>
              <a:latin typeface="Arial" panose="020B0604020202020204" pitchFamily="34" charset="0"/>
              <a:cs typeface="Arial" panose="020B0604020202020204" pitchFamily="34" charset="0"/>
            </a:endParaRPr>
          </a:p>
          <a:p>
            <a:pPr algn="l"/>
            <a:endParaRPr lang="en-CA" dirty="0" smtClean="0">
              <a:solidFill>
                <a:schemeClr val="tx1"/>
              </a:solidFill>
              <a:latin typeface="Arial" panose="020B0604020202020204" pitchFamily="34" charset="0"/>
              <a:cs typeface="Arial" panose="020B0604020202020204" pitchFamily="34" charset="0"/>
            </a:endParaRPr>
          </a:p>
          <a:p>
            <a:pPr algn="l"/>
            <a:r>
              <a:rPr lang="en-CA" sz="1600" dirty="0" smtClean="0">
                <a:solidFill>
                  <a:schemeClr val="tx1"/>
                </a:solidFill>
                <a:latin typeface="Arial" panose="020B0604020202020204" pitchFamily="34" charset="0"/>
                <a:cs typeface="Arial" panose="020B0604020202020204" pitchFamily="34" charset="0"/>
              </a:rPr>
              <a:t>CONFIDENTIAL DRAFT</a:t>
            </a:r>
          </a:p>
          <a:p>
            <a:pPr algn="l"/>
            <a:endParaRPr lang="en-CA" sz="2400" dirty="0" smtClean="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318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599728"/>
          </a:xfrm>
        </p:spPr>
        <p:txBody>
          <a:bodyPr>
            <a:normAutofit/>
          </a:bodyPr>
          <a:lstStyle/>
          <a:p>
            <a:r>
              <a:rPr lang="en-CA" sz="2400" b="0" dirty="0" smtClean="0">
                <a:latin typeface="Arial" panose="020B0604020202020204" pitchFamily="34" charset="0"/>
                <a:cs typeface="Arial" panose="020B0604020202020204" pitchFamily="34" charset="0"/>
              </a:rPr>
              <a:t>GA Smoothing – Considerations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075184"/>
            <a:ext cx="8280000" cy="5162128"/>
          </a:xfrm>
        </p:spPr>
        <p:txBody>
          <a:bodyPr>
            <a:noAutofit/>
          </a:bodyPr>
          <a:lstStyle/>
          <a:p>
            <a:pPr marL="285750" lvl="1">
              <a:spcBef>
                <a:spcPts val="300"/>
              </a:spcBef>
              <a:buFont typeface="Arial" panose="020B0604020202020204" pitchFamily="34" charset="0"/>
              <a:buChar char="•"/>
            </a:pPr>
            <a:r>
              <a:rPr lang="en-CA" sz="1050" dirty="0" smtClean="0">
                <a:latin typeface="Arial" panose="020B0604020202020204" pitchFamily="34" charset="0"/>
                <a:cs typeface="Arial" panose="020B0604020202020204" pitchFamily="34" charset="0"/>
              </a:rPr>
              <a:t>Borrowing </a:t>
            </a:r>
            <a:r>
              <a:rPr lang="en-CA" sz="1050" dirty="0">
                <a:latin typeface="Arial" panose="020B0604020202020204" pitchFamily="34" charset="0"/>
                <a:cs typeface="Arial" panose="020B0604020202020204" pitchFamily="34" charset="0"/>
              </a:rPr>
              <a:t>money to smooth the Global Adjustment (GA), while lowering costs in the short term, results in a more rapid rise in electricity prices beyond the rate of increase already expected. </a:t>
            </a:r>
          </a:p>
          <a:p>
            <a:pPr marL="742950" lvl="2" indent="-285750">
              <a:spcBef>
                <a:spcPts val="300"/>
              </a:spcBef>
              <a:buFont typeface="Arial" panose="020B0604020202020204" pitchFamily="34" charset="0"/>
              <a:buChar char="−"/>
            </a:pPr>
            <a:r>
              <a:rPr lang="en-CA" sz="1000" dirty="0">
                <a:latin typeface="Arial" panose="020B0604020202020204" pitchFamily="34" charset="0"/>
                <a:cs typeface="Arial" panose="020B0604020202020204" pitchFamily="34" charset="0"/>
              </a:rPr>
              <a:t>In addition, should Ontario electricity demand be lower than forecasted, the cost of paying off the debt will be spread over a smaller pool of consumption, further increasing future costs for individual </a:t>
            </a:r>
            <a:r>
              <a:rPr lang="en-CA" sz="1000" dirty="0" smtClean="0">
                <a:latin typeface="Arial" panose="020B0604020202020204" pitchFamily="34" charset="0"/>
                <a:cs typeface="Arial" panose="020B0604020202020204" pitchFamily="34" charset="0"/>
              </a:rPr>
              <a:t>ratepayers.</a:t>
            </a:r>
          </a:p>
          <a:p>
            <a:pPr marL="0" indent="0">
              <a:buNone/>
            </a:pPr>
            <a:endParaRPr lang="en-CA" sz="800" dirty="0" smtClean="0">
              <a:latin typeface="Arial" panose="020B0604020202020204" pitchFamily="34" charset="0"/>
              <a:cs typeface="Arial" panose="020B0604020202020204" pitchFamily="34" charset="0"/>
            </a:endParaRPr>
          </a:p>
          <a:p>
            <a:pPr marL="285750" indent="-285750"/>
            <a:r>
              <a:rPr lang="en-CA" sz="1050" dirty="0" smtClean="0">
                <a:latin typeface="Arial" panose="020B0604020202020204" pitchFamily="34" charset="0"/>
                <a:cs typeface="Arial" panose="020B0604020202020204" pitchFamily="34" charset="0"/>
              </a:rPr>
              <a:t>The impacts are also based on a GA forecast.  Since the GA fluctuates, actuals will vary based on demand, the addition of new generation and natural gas prices.  </a:t>
            </a:r>
          </a:p>
          <a:p>
            <a:pPr lvl="1">
              <a:buFont typeface="Arial" panose="020B0604020202020204" pitchFamily="34" charset="0"/>
              <a:buChar char="−"/>
            </a:pPr>
            <a:r>
              <a:rPr lang="en-CA" sz="900" dirty="0" smtClean="0">
                <a:latin typeface="Arial" panose="020B0604020202020204" pitchFamily="34" charset="0"/>
                <a:cs typeface="Arial" panose="020B0604020202020204" pitchFamily="34" charset="0"/>
              </a:rPr>
              <a:t>A </a:t>
            </a:r>
            <a:r>
              <a:rPr lang="en-CA" sz="900" dirty="0">
                <a:latin typeface="Arial" panose="020B0604020202020204" pitchFamily="34" charset="0"/>
                <a:cs typeface="Arial" panose="020B0604020202020204" pitchFamily="34" charset="0"/>
              </a:rPr>
              <a:t>“true-up” mechanism will be required to account for the difference between the “estimate” and “actual” GA costs.  </a:t>
            </a:r>
            <a:endParaRPr lang="en-CA" sz="900" dirty="0" smtClean="0">
              <a:latin typeface="Arial" panose="020B0604020202020204" pitchFamily="34" charset="0"/>
              <a:cs typeface="Arial" panose="020B0604020202020204" pitchFamily="34" charset="0"/>
            </a:endParaRPr>
          </a:p>
          <a:p>
            <a:pPr marL="0" lvl="1" indent="0">
              <a:buSzTx/>
              <a:buNone/>
            </a:pPr>
            <a:endParaRPr lang="en-CA" sz="8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r>
              <a:rPr lang="en-CA" sz="1050" dirty="0" smtClean="0">
                <a:latin typeface="Arial" panose="020B0604020202020204" pitchFamily="34" charset="0"/>
                <a:cs typeface="Arial" panose="020B0604020202020204" pitchFamily="34" charset="0"/>
              </a:rPr>
              <a:t>If Class B electricity consumers, such as commercial and small industries, do not receive the benefit of GA Smoothing (i.e., because it is only targeted to RPP consumers)</a:t>
            </a:r>
            <a:r>
              <a:rPr lang="en-CA" sz="1050" dirty="0">
                <a:latin typeface="Arial" panose="020B0604020202020204" pitchFamily="34" charset="0"/>
                <a:cs typeface="Arial" panose="020B0604020202020204" pitchFamily="34" charset="0"/>
              </a:rPr>
              <a:t> </a:t>
            </a:r>
            <a:r>
              <a:rPr lang="en-CA" sz="1050" dirty="0" smtClean="0">
                <a:latin typeface="Arial" panose="020B0604020202020204" pitchFamily="34" charset="0"/>
                <a:cs typeface="Arial" panose="020B0604020202020204" pitchFamily="34" charset="0"/>
              </a:rPr>
              <a:t>– consideration </a:t>
            </a:r>
            <a:r>
              <a:rPr lang="en-CA" sz="1050" dirty="0">
                <a:latin typeface="Arial" panose="020B0604020202020204" pitchFamily="34" charset="0"/>
                <a:cs typeface="Arial" panose="020B0604020202020204" pitchFamily="34" charset="0"/>
              </a:rPr>
              <a:t>could be given to provide tax-based measures to off-set electricity costs (e.g., tax-credits, programs, </a:t>
            </a:r>
            <a:r>
              <a:rPr lang="en-CA" sz="1050" dirty="0" err="1">
                <a:latin typeface="Arial" panose="020B0604020202020204" pitchFamily="34" charset="0"/>
                <a:cs typeface="Arial" panose="020B0604020202020204" pitchFamily="34" charset="0"/>
              </a:rPr>
              <a:t>etc</a:t>
            </a:r>
            <a:r>
              <a:rPr lang="en-CA" sz="1050" dirty="0">
                <a:latin typeface="Arial" panose="020B0604020202020204" pitchFamily="34" charset="0"/>
                <a:cs typeface="Arial" panose="020B0604020202020204" pitchFamily="34" charset="0"/>
              </a:rPr>
              <a:t>).  </a:t>
            </a:r>
            <a:endParaRPr lang="en-CA" sz="1050" dirty="0" smtClean="0">
              <a:latin typeface="Arial" panose="020B0604020202020204" pitchFamily="34" charset="0"/>
              <a:cs typeface="Arial" panose="020B0604020202020204" pitchFamily="34" charset="0"/>
            </a:endParaRPr>
          </a:p>
          <a:p>
            <a:pPr marL="742950" lvl="2" indent="-285750">
              <a:spcBef>
                <a:spcPts val="300"/>
              </a:spcBef>
              <a:buFont typeface="Arial" panose="020B0604020202020204" pitchFamily="34" charset="0"/>
              <a:buChar char="−"/>
            </a:pPr>
            <a:r>
              <a:rPr lang="en-CA" sz="900" dirty="0" smtClean="0">
                <a:latin typeface="Arial" panose="020B0604020202020204" pitchFamily="34" charset="0"/>
                <a:cs typeface="Arial" panose="020B0604020202020204" pitchFamily="34" charset="0"/>
              </a:rPr>
              <a:t>Class </a:t>
            </a:r>
            <a:r>
              <a:rPr lang="en-CA" sz="900" dirty="0">
                <a:latin typeface="Arial" panose="020B0604020202020204" pitchFamily="34" charset="0"/>
                <a:cs typeface="Arial" panose="020B0604020202020204" pitchFamily="34" charset="0"/>
              </a:rPr>
              <a:t>B </a:t>
            </a:r>
            <a:r>
              <a:rPr lang="en-CA" sz="900" dirty="0" smtClean="0">
                <a:latin typeface="Arial" panose="020B0604020202020204" pitchFamily="34" charset="0"/>
                <a:cs typeface="Arial" panose="020B0604020202020204" pitchFamily="34" charset="0"/>
              </a:rPr>
              <a:t>consumers </a:t>
            </a:r>
            <a:r>
              <a:rPr lang="en-CA" sz="900" dirty="0">
                <a:latin typeface="Arial" panose="020B0604020202020204" pitchFamily="34" charset="0"/>
                <a:cs typeface="Arial" panose="020B0604020202020204" pitchFamily="34" charset="0"/>
              </a:rPr>
              <a:t>have </a:t>
            </a:r>
            <a:r>
              <a:rPr lang="en-CA" sz="900" dirty="0" smtClean="0">
                <a:latin typeface="Arial" panose="020B0604020202020204" pitchFamily="34" charset="0"/>
                <a:cs typeface="Arial" panose="020B0604020202020204" pitchFamily="34" charset="0"/>
              </a:rPr>
              <a:t>raised concerns about </a:t>
            </a:r>
            <a:r>
              <a:rPr lang="en-CA" sz="900" dirty="0">
                <a:latin typeface="Arial" panose="020B0604020202020204" pitchFamily="34" charset="0"/>
                <a:cs typeface="Arial" panose="020B0604020202020204" pitchFamily="34" charset="0"/>
              </a:rPr>
              <a:t>the </a:t>
            </a:r>
            <a:r>
              <a:rPr lang="en-CA" sz="900" dirty="0" smtClean="0">
                <a:latin typeface="Arial" panose="020B0604020202020204" pitchFamily="34" charset="0"/>
                <a:cs typeface="Arial" panose="020B0604020202020204" pitchFamily="34" charset="0"/>
              </a:rPr>
              <a:t>cost </a:t>
            </a:r>
            <a:r>
              <a:rPr lang="en-CA" sz="900" dirty="0">
                <a:latin typeface="Arial" panose="020B0604020202020204" pitchFamily="34" charset="0"/>
                <a:cs typeface="Arial" panose="020B0604020202020204" pitchFamily="34" charset="0"/>
              </a:rPr>
              <a:t>of electricity and its impact on </a:t>
            </a:r>
            <a:r>
              <a:rPr lang="en-CA" sz="900" dirty="0" smtClean="0">
                <a:latin typeface="Arial" panose="020B0604020202020204" pitchFamily="34" charset="0"/>
                <a:cs typeface="Arial" panose="020B0604020202020204" pitchFamily="34" charset="0"/>
              </a:rPr>
              <a:t>their </a:t>
            </a:r>
            <a:r>
              <a:rPr lang="en-CA" sz="900" dirty="0">
                <a:latin typeface="Arial" panose="020B0604020202020204" pitchFamily="34" charset="0"/>
                <a:cs typeface="Arial" panose="020B0604020202020204" pitchFamily="34" charset="0"/>
              </a:rPr>
              <a:t>business competitiveness.  </a:t>
            </a:r>
            <a:endParaRPr lang="en-CA" sz="900" dirty="0" smtClean="0">
              <a:latin typeface="Arial" panose="020B0604020202020204" pitchFamily="34" charset="0"/>
              <a:cs typeface="Arial" panose="020B0604020202020204" pitchFamily="34" charset="0"/>
            </a:endParaRPr>
          </a:p>
          <a:p>
            <a:pPr marL="0" indent="0">
              <a:buNone/>
            </a:pPr>
            <a:endParaRPr lang="en-CA" sz="800" dirty="0" smtClean="0">
              <a:latin typeface="Arial" panose="020B0604020202020204" pitchFamily="34" charset="0"/>
              <a:cs typeface="Arial" panose="020B0604020202020204" pitchFamily="34" charset="0"/>
            </a:endParaRPr>
          </a:p>
          <a:p>
            <a:r>
              <a:rPr lang="en-CA" sz="1050" dirty="0" smtClean="0">
                <a:latin typeface="Arial" panose="020B0604020202020204" pitchFamily="34" charset="0"/>
                <a:cs typeface="Arial" panose="020B0604020202020204" pitchFamily="34" charset="0"/>
              </a:rPr>
              <a:t>Rating </a:t>
            </a:r>
            <a:r>
              <a:rPr lang="en-CA" sz="1050" dirty="0">
                <a:latin typeface="Arial" panose="020B0604020202020204" pitchFamily="34" charset="0"/>
                <a:cs typeface="Arial" panose="020B0604020202020204" pitchFamily="34" charset="0"/>
              </a:rPr>
              <a:t>agencies and investors in the Province’s debt may view this borrowing as an obligation of the Province, regardless of accounting treatment.  Depending on the magnitude of the debt to be incurred could have an impact on the Province’s </a:t>
            </a:r>
            <a:r>
              <a:rPr lang="en-CA" sz="1050" dirty="0" smtClean="0">
                <a:latin typeface="Arial" panose="020B0604020202020204" pitchFamily="34" charset="0"/>
                <a:cs typeface="Arial" panose="020B0604020202020204" pitchFamily="34" charset="0"/>
              </a:rPr>
              <a:t>borrowing </a:t>
            </a:r>
            <a:r>
              <a:rPr lang="en-CA" sz="1050" dirty="0">
                <a:latin typeface="Arial" panose="020B0604020202020204" pitchFamily="34" charset="0"/>
                <a:cs typeface="Arial" panose="020B0604020202020204" pitchFamily="34" charset="0"/>
              </a:rPr>
              <a:t>cost</a:t>
            </a:r>
            <a:r>
              <a:rPr lang="en-CA" sz="1050" dirty="0" smtClean="0">
                <a:latin typeface="Arial" panose="020B0604020202020204" pitchFamily="34" charset="0"/>
                <a:cs typeface="Arial" panose="020B0604020202020204" pitchFamily="34" charset="0"/>
              </a:rPr>
              <a:t>.</a:t>
            </a:r>
            <a:endParaRPr lang="en-US" sz="1050" dirty="0" smtClean="0">
              <a:latin typeface="Arial" panose="020B0604020202020204" pitchFamily="34" charset="0"/>
              <a:cs typeface="Arial" panose="020B0604020202020204" pitchFamily="34" charset="0"/>
            </a:endParaRPr>
          </a:p>
          <a:p>
            <a:pPr fontAlgn="ctr">
              <a:spcBef>
                <a:spcPts val="300"/>
              </a:spcBef>
            </a:pPr>
            <a:endParaRPr lang="en-US" sz="1050" dirty="0" smtClean="0">
              <a:latin typeface="Arial" panose="020B0604020202020204" pitchFamily="34" charset="0"/>
              <a:cs typeface="Arial" panose="020B0604020202020204" pitchFamily="34" charset="0"/>
            </a:endParaRPr>
          </a:p>
          <a:p>
            <a:pPr fontAlgn="ctr">
              <a:spcBef>
                <a:spcPts val="300"/>
              </a:spcBef>
            </a:pPr>
            <a:r>
              <a:rPr lang="en-US" sz="1050" dirty="0" smtClean="0">
                <a:latin typeface="Arial" panose="020B0604020202020204" pitchFamily="34" charset="0"/>
                <a:cs typeface="Arial" panose="020B0604020202020204" pitchFamily="34" charset="0"/>
              </a:rPr>
              <a:t>Further work is required to determine:</a:t>
            </a:r>
          </a:p>
          <a:p>
            <a:pPr lvl="1" fontAlgn="ctr">
              <a:spcBef>
                <a:spcPts val="300"/>
              </a:spcBef>
              <a:buFont typeface="Arial" panose="020B0604020202020204" pitchFamily="34" charset="0"/>
              <a:buChar char="−"/>
            </a:pPr>
            <a:r>
              <a:rPr lang="en-US" sz="900" dirty="0" smtClean="0">
                <a:latin typeface="Arial" panose="020B0604020202020204" pitchFamily="34" charset="0"/>
                <a:cs typeface="Arial" panose="020B0604020202020204" pitchFamily="34" charset="0"/>
              </a:rPr>
              <a:t>Form of the recovery mechanism – this will need to provide reasonable certainty to the lender, while providing flexibility to respond to changing interest rate and demand conditions;</a:t>
            </a:r>
          </a:p>
          <a:p>
            <a:pPr lvl="1" fontAlgn="ctr">
              <a:spcBef>
                <a:spcPts val="300"/>
              </a:spcBef>
              <a:buFont typeface="Arial" panose="020B0604020202020204" pitchFamily="34" charset="0"/>
              <a:buChar char="−"/>
            </a:pPr>
            <a:r>
              <a:rPr lang="en-US" sz="900" dirty="0" smtClean="0">
                <a:latin typeface="Arial" panose="020B0604020202020204" pitchFamily="34" charset="0"/>
                <a:cs typeface="Arial" panose="020B0604020202020204" pitchFamily="34" charset="0"/>
              </a:rPr>
              <a:t>OPG’s new corporate and governance structures – the new subsidiary needs to be sufficiently ring fenced in order to protect OPG’s existing business and enable 3</a:t>
            </a:r>
            <a:r>
              <a:rPr lang="en-US" sz="900" baseline="30000" dirty="0" smtClean="0">
                <a:latin typeface="Arial" panose="020B0604020202020204" pitchFamily="34" charset="0"/>
                <a:cs typeface="Arial" panose="020B0604020202020204" pitchFamily="34" charset="0"/>
              </a:rPr>
              <a:t>rd</a:t>
            </a:r>
            <a:r>
              <a:rPr lang="en-US" sz="900" dirty="0" smtClean="0">
                <a:latin typeface="Arial" panose="020B0604020202020204" pitchFamily="34" charset="0"/>
                <a:cs typeface="Arial" panose="020B0604020202020204" pitchFamily="34" charset="0"/>
              </a:rPr>
              <a:t> party borrowing (if necessary); and</a:t>
            </a:r>
          </a:p>
          <a:p>
            <a:pPr lvl="1" fontAlgn="ctr">
              <a:spcBef>
                <a:spcPts val="300"/>
              </a:spcBef>
              <a:buFont typeface="Arial" panose="020B0604020202020204" pitchFamily="34" charset="0"/>
              <a:buChar char="−"/>
            </a:pPr>
            <a:r>
              <a:rPr lang="en-US" sz="900" dirty="0" smtClean="0">
                <a:latin typeface="Arial" panose="020B0604020202020204" pitchFamily="34" charset="0"/>
                <a:cs typeface="Arial" panose="020B0604020202020204" pitchFamily="34" charset="0"/>
              </a:rPr>
              <a:t>OPG’s capacity to hold the new liability – There is a limit of incremental debt that OPG can assume before its long term viability, credit ratings and stand-alone financial sustainability become challenging. </a:t>
            </a:r>
          </a:p>
          <a:p>
            <a:pPr fontAlgn="ctr">
              <a:spcBef>
                <a:spcPts val="300"/>
              </a:spcBef>
            </a:pPr>
            <a:endParaRPr lang="en-US" sz="1050" dirty="0" smtClean="0">
              <a:latin typeface="Arial" panose="020B0604020202020204" pitchFamily="34" charset="0"/>
              <a:cs typeface="Arial" panose="020B0604020202020204" pitchFamily="34" charset="0"/>
            </a:endParaRPr>
          </a:p>
          <a:p>
            <a:pPr fontAlgn="ctr">
              <a:spcBef>
                <a:spcPts val="300"/>
              </a:spcBef>
            </a:pPr>
            <a:r>
              <a:rPr lang="en-US" sz="1050" dirty="0" smtClean="0">
                <a:latin typeface="Arial" panose="020B0604020202020204" pitchFamily="34" charset="0"/>
                <a:cs typeface="Arial" panose="020B0604020202020204" pitchFamily="34" charset="0"/>
              </a:rPr>
              <a:t>Accounting treatment and associated fiscal impacts of GA Smoothing will depend in part upon the details of these elements.  Further work is required to make this assessment.</a:t>
            </a:r>
          </a:p>
        </p:txBody>
      </p:sp>
    </p:spTree>
    <p:extLst>
      <p:ext uri="{BB962C8B-B14F-4D97-AF65-F5344CB8AC3E}">
        <p14:creationId xmlns:p14="http://schemas.microsoft.com/office/powerpoint/2010/main" val="7312767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1"/>
            <a:ext cx="7680960" cy="922784"/>
          </a:xfrm>
        </p:spPr>
        <p:txBody>
          <a:bodyPr/>
          <a:lstStyle/>
          <a:p>
            <a:pPr marL="457200" indent="-457200">
              <a:buFont typeface="+mj-lt"/>
              <a:buAutoNum type="arabicPeriod" startAt="2"/>
            </a:pPr>
            <a:r>
              <a:rPr lang="en-CA" b="0" dirty="0" smtClean="0">
                <a:latin typeface="Arial" panose="020B0604020202020204" pitchFamily="34" charset="0"/>
                <a:cs typeface="Arial" panose="020B0604020202020204" pitchFamily="34" charset="0"/>
              </a:rPr>
              <a:t>Electricity Support Programs</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58848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23528" y="332656"/>
            <a:ext cx="8568952" cy="720080"/>
          </a:xfrm>
        </p:spPr>
        <p:txBody>
          <a:bodyPr>
            <a:noAutofit/>
          </a:bodyPr>
          <a:lstStyle/>
          <a:p>
            <a:r>
              <a:rPr lang="en-CA" sz="2400" b="0" dirty="0" smtClean="0">
                <a:latin typeface="Arial" panose="020B0604020202020204" pitchFamily="34" charset="0"/>
                <a:cs typeface="Arial" panose="020B0604020202020204" pitchFamily="34" charset="0"/>
              </a:rPr>
              <a:t>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a:t>
            </a:r>
            <a:endParaRPr lang="en-CA" sz="2400" b="0" dirty="0">
              <a:latin typeface="Arial" panose="020B0604020202020204" pitchFamily="34" charset="0"/>
              <a:cs typeface="Arial" panose="020B0604020202020204" pitchFamily="34" charset="0"/>
            </a:endParaRPr>
          </a:p>
        </p:txBody>
      </p:sp>
      <p:sp>
        <p:nvSpPr>
          <p:cNvPr id="6" name="Content Placeholder 5"/>
          <p:cNvSpPr>
            <a:spLocks noGrp="1"/>
          </p:cNvSpPr>
          <p:nvPr>
            <p:ph idx="1"/>
          </p:nvPr>
        </p:nvSpPr>
        <p:spPr>
          <a:xfrm>
            <a:off x="275977" y="2938391"/>
            <a:ext cx="4896544" cy="3545740"/>
          </a:xfrm>
        </p:spPr>
        <p:txBody>
          <a:bodyPr>
            <a:noAutofit/>
          </a:bodyPr>
          <a:lstStyle/>
          <a:p>
            <a:pPr>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 RRRP program can be enhanced further to:</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further relief to R2 consumers</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relief to R1 consumers (medium density consumers from Hydro One)</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Provide relief to other LDCs that have high distribution costs. </a:t>
            </a:r>
          </a:p>
          <a:p>
            <a:pPr>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RRRP is funded through a regulated charge collected from all Ontario ratepayers. Going forward, this portion of the program can be funded from the tax base (both existing funding and newly proposed enhancements). Doing so would save the average residential consumer $1.58/month in RRRP charge</a:t>
            </a:r>
          </a:p>
          <a:p>
            <a:pPr>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The next slides show the benefits of expanding the RRRP program to other LDCs and also enhancing the benefits for H1 R1/R2 </a:t>
            </a:r>
            <a:r>
              <a:rPr lang="en-US" sz="1200" dirty="0" smtClean="0">
                <a:solidFill>
                  <a:prstClr val="black"/>
                </a:solidFill>
                <a:latin typeface="Arial" panose="020B0604020202020204" pitchFamily="34" charset="0"/>
                <a:cs typeface="Arial" panose="020B0604020202020204" pitchFamily="34" charset="0"/>
              </a:rPr>
              <a:t>customers</a:t>
            </a:r>
            <a:endParaRPr lang="en-US" sz="1200" dirty="0">
              <a:solidFill>
                <a:prstClr val="black"/>
              </a:solidFill>
              <a:latin typeface="Arial" panose="020B0604020202020204" pitchFamily="34" charset="0"/>
              <a:cs typeface="Arial" panose="020B0604020202020204" pitchFamily="34" charset="0"/>
            </a:endParaRPr>
          </a:p>
        </p:txBody>
      </p:sp>
      <p:graphicFrame>
        <p:nvGraphicFramePr>
          <p:cNvPr id="7" name="Content Placeholder 3"/>
          <p:cNvGraphicFramePr>
            <a:graphicFrameLocks/>
          </p:cNvGraphicFramePr>
          <p:nvPr>
            <p:extLst/>
          </p:nvPr>
        </p:nvGraphicFramePr>
        <p:xfrm>
          <a:off x="4860032" y="2971404"/>
          <a:ext cx="4024346" cy="348193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4932040" y="2863681"/>
            <a:ext cx="4392488" cy="215444"/>
          </a:xfrm>
          <a:prstGeom prst="rect">
            <a:avLst/>
          </a:prstGeom>
          <a:noFill/>
        </p:spPr>
        <p:txBody>
          <a:bodyPr wrap="square" rtlCol="0">
            <a:spAutoFit/>
          </a:bodyPr>
          <a:lstStyle/>
          <a:p>
            <a:pPr algn="ctr"/>
            <a:r>
              <a:rPr lang="en-CA" sz="800" b="1" dirty="0" smtClean="0">
                <a:solidFill>
                  <a:prstClr val="black"/>
                </a:solidFill>
              </a:rPr>
              <a:t>2017 Hydro One R1 and R2 Delivery Costs</a:t>
            </a:r>
            <a:endParaRPr lang="en-CA" sz="800" b="1" dirty="0">
              <a:solidFill>
                <a:prstClr val="black"/>
              </a:solidFill>
            </a:endParaRPr>
          </a:p>
        </p:txBody>
      </p:sp>
      <p:sp>
        <p:nvSpPr>
          <p:cNvPr id="2" name="Rectangle 1"/>
          <p:cNvSpPr/>
          <p:nvPr/>
        </p:nvSpPr>
        <p:spPr>
          <a:xfrm>
            <a:off x="251520" y="1124744"/>
            <a:ext cx="8328819" cy="1846659"/>
          </a:xfrm>
          <a:prstGeom prst="rect">
            <a:avLst/>
          </a:prstGeom>
        </p:spPr>
        <p:txBody>
          <a:bodyPr wrap="square">
            <a:spAutoFit/>
          </a:bodyPr>
          <a:lstStyle/>
          <a:p>
            <a:pPr marL="171450" indent="-171450">
              <a:spcBef>
                <a:spcPts val="600"/>
              </a:spcBef>
              <a:spcAft>
                <a:spcPts val="600"/>
              </a:spcAft>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Rural or Remote Rate Protection (RRRP) mitigates some of the high costs of electricity distribution in rural or remote areas of the Province. It is a legacy program of the old Ontario Hydro and has existed in its current form since 2001.</a:t>
            </a:r>
          </a:p>
          <a:p>
            <a:pPr marL="171450" indent="-171450">
              <a:spcBef>
                <a:spcPts val="600"/>
              </a:spcBef>
              <a:spcAft>
                <a:spcPts val="600"/>
              </a:spcAft>
              <a:buFont typeface="Arial" panose="020B0604020202020204" pitchFamily="34" charset="0"/>
              <a:buChar char="•"/>
            </a:pPr>
            <a:r>
              <a:rPr lang="en-US" sz="1200" dirty="0">
                <a:solidFill>
                  <a:prstClr val="black"/>
                </a:solidFill>
                <a:latin typeface="Arial" panose="020B0604020202020204" pitchFamily="34" charset="0"/>
                <a:cs typeface="Arial" panose="020B0604020202020204" pitchFamily="34" charset="0"/>
              </a:rPr>
              <a:t>Part of the program helps fund the costs of Hydro One customers in the lowest density service territory. These customers are classified into the “R2” residential rate class.</a:t>
            </a:r>
          </a:p>
          <a:p>
            <a:pPr marL="742950" lvl="1" indent="-285750">
              <a:spcBef>
                <a:spcPts val="600"/>
              </a:spcBef>
              <a:spcAft>
                <a:spcPts val="600"/>
              </a:spcAft>
              <a:buSzPct val="100000"/>
              <a:buFont typeface="Arial" pitchFamily="34" charset="0"/>
              <a:buChar char="−"/>
            </a:pPr>
            <a:r>
              <a:rPr lang="en-US" sz="1100" dirty="0">
                <a:latin typeface="Arial" panose="020B0604020202020204" pitchFamily="34" charset="0"/>
                <a:ea typeface="Verdana" panose="020B0604030504040204" pitchFamily="34" charset="0"/>
                <a:cs typeface="Arial" panose="020B0604020202020204" pitchFamily="34" charset="0"/>
              </a:rPr>
              <a:t>From 2001-2016 the program provided $125.4M to help defray these costs. In the 2016 Speech from the Throne, this funding was expanded by $116.4M to a total of $241.9M.</a:t>
            </a:r>
          </a:p>
          <a:p>
            <a:pPr marL="742950" lvl="1" indent="-285750">
              <a:spcBef>
                <a:spcPts val="600"/>
              </a:spcBef>
              <a:spcAft>
                <a:spcPts val="600"/>
              </a:spcAft>
              <a:buSzPct val="100000"/>
              <a:buFont typeface="Arial" pitchFamily="34" charset="0"/>
              <a:buChar char="−"/>
            </a:pPr>
            <a:r>
              <a:rPr lang="en-US" sz="1100" dirty="0">
                <a:latin typeface="Arial" panose="020B0604020202020204" pitchFamily="34" charset="0"/>
                <a:ea typeface="Verdana" panose="020B0604030504040204" pitchFamily="34" charset="0"/>
                <a:cs typeface="Arial" panose="020B0604020202020204" pitchFamily="34" charset="0"/>
              </a:rPr>
              <a:t>As of Jan 2017 they receive $60.50/month off their distribution costs.</a:t>
            </a:r>
            <a:endParaRPr lang="en-CA" sz="1100" dirty="0">
              <a:latin typeface="Arial" panose="020B0604020202020204" pitchFamily="34" charset="0"/>
              <a:ea typeface="Verdana" panose="020B0604030504040204" pitchFamily="34" charset="0"/>
              <a:cs typeface="Arial" panose="020B0604020202020204" pitchFamily="34" charset="0"/>
            </a:endParaRPr>
          </a:p>
        </p:txBody>
      </p:sp>
      <p:sp>
        <p:nvSpPr>
          <p:cNvPr id="9" name="Rectangle 8"/>
          <p:cNvSpPr/>
          <p:nvPr/>
        </p:nvSpPr>
        <p:spPr>
          <a:xfrm>
            <a:off x="5580113" y="3153835"/>
            <a:ext cx="1368152" cy="2808312"/>
          </a:xfrm>
          <a:prstGeom prst="rect">
            <a:avLst/>
          </a:prstGeom>
          <a:noFill/>
          <a:ln w="952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0" name="Rectangle 9"/>
          <p:cNvSpPr/>
          <p:nvPr/>
        </p:nvSpPr>
        <p:spPr>
          <a:xfrm>
            <a:off x="7452320" y="3153835"/>
            <a:ext cx="1368152" cy="2808312"/>
          </a:xfrm>
          <a:prstGeom prst="rect">
            <a:avLst/>
          </a:prstGeom>
          <a:noFill/>
          <a:ln w="9525">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Tree>
    <p:extLst>
      <p:ext uri="{BB962C8B-B14F-4D97-AF65-F5344CB8AC3E}">
        <p14:creationId xmlns:p14="http://schemas.microsoft.com/office/powerpoint/2010/main" val="34905576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43744"/>
          </a:xfrm>
        </p:spPr>
        <p:txBody>
          <a:bodyPr>
            <a:noAutofit/>
          </a:bodyPr>
          <a:lstStyle/>
          <a:p>
            <a:r>
              <a:rPr lang="en-CA" sz="2400" b="0" dirty="0" smtClean="0">
                <a:latin typeface="Arial" panose="020B0604020202020204" pitchFamily="34" charset="0"/>
                <a:cs typeface="Arial" panose="020B0604020202020204" pitchFamily="34" charset="0"/>
              </a:rPr>
              <a:t>RRRP </a:t>
            </a:r>
            <a:r>
              <a:rPr lang="en-CA" sz="2400" b="0" dirty="0">
                <a:latin typeface="Arial" panose="020B0604020202020204" pitchFamily="34" charset="0"/>
                <a:cs typeface="Arial" panose="020B0604020202020204" pitchFamily="34" charset="0"/>
              </a:rPr>
              <a:t>Enhancement – Accelerating Fixed Rate </a:t>
            </a:r>
            <a:r>
              <a:rPr lang="en-CA" sz="2400" b="0" dirty="0" smtClean="0">
                <a:latin typeface="Arial" panose="020B0604020202020204" pitchFamily="34" charset="0"/>
                <a:cs typeface="Arial" panose="020B0604020202020204" pitchFamily="34" charset="0"/>
              </a:rPr>
              <a:t>Benefit (cont’d) </a:t>
            </a:r>
            <a:endParaRPr lang="en-CA" sz="2400" dirty="0"/>
          </a:p>
        </p:txBody>
      </p:sp>
      <p:sp>
        <p:nvSpPr>
          <p:cNvPr id="3" name="Content Placeholder 2"/>
          <p:cNvSpPr>
            <a:spLocks noGrp="1"/>
          </p:cNvSpPr>
          <p:nvPr>
            <p:ph idx="1"/>
          </p:nvPr>
        </p:nvSpPr>
        <p:spPr>
          <a:xfrm>
            <a:off x="426004" y="1196752"/>
            <a:ext cx="8424936" cy="4968552"/>
          </a:xfrm>
        </p:spPr>
        <p:txBody>
          <a:bodyPr>
            <a:noAutofit/>
          </a:bodyPr>
          <a:lstStyle/>
          <a:p>
            <a:pPr>
              <a:spcBef>
                <a:spcPts val="600"/>
              </a:spcBef>
              <a:spcAft>
                <a:spcPts val="600"/>
              </a:spcAft>
            </a:pPr>
            <a:r>
              <a:rPr lang="en-US" sz="1200" dirty="0" smtClean="0">
                <a:latin typeface="Arial" panose="020B0604020202020204" pitchFamily="34" charset="0"/>
                <a:cs typeface="Arial" panose="020B0604020202020204" pitchFamily="34" charset="0"/>
              </a:rPr>
              <a:t>RRRP can be enhanced by providing tax based support to accelerate the realization of cost savings high volume consumers will experience in the next 3-5 years as the Ontario Energy Board (OEB) moves the distribution sector towards fully fixed rates.</a:t>
            </a:r>
          </a:p>
          <a:p>
            <a:pPr lvl="1">
              <a:spcBef>
                <a:spcPts val="600"/>
              </a:spcBef>
              <a:spcAft>
                <a:spcPts val="600"/>
              </a:spcAft>
              <a:buFont typeface="Arial" pitchFamily="34" charset="0"/>
              <a:buChar char="−"/>
            </a:pPr>
            <a:r>
              <a:rPr lang="en-US" sz="1100" dirty="0">
                <a:latin typeface="Arial" panose="020B0604020202020204" pitchFamily="34" charset="0"/>
                <a:cs typeface="Arial" panose="020B0604020202020204" pitchFamily="34" charset="0"/>
              </a:rPr>
              <a:t>Distribution makes up </a:t>
            </a:r>
            <a:r>
              <a:rPr lang="en-US" sz="1100" dirty="0" smtClean="0">
                <a:latin typeface="Arial" panose="020B0604020202020204" pitchFamily="34" charset="0"/>
                <a:cs typeface="Arial" panose="020B0604020202020204" pitchFamily="34" charset="0"/>
              </a:rPr>
              <a:t>approximately 70</a:t>
            </a:r>
            <a:r>
              <a:rPr lang="en-US" sz="1100" dirty="0">
                <a:latin typeface="Arial" panose="020B0604020202020204" pitchFamily="34" charset="0"/>
                <a:cs typeface="Arial" panose="020B0604020202020204" pitchFamily="34" charset="0"/>
              </a:rPr>
              <a:t>% of the Delivery line on an electricity </a:t>
            </a:r>
            <a:r>
              <a:rPr lang="en-US" sz="1100" dirty="0" smtClean="0">
                <a:latin typeface="Arial" panose="020B0604020202020204" pitchFamily="34" charset="0"/>
                <a:cs typeface="Arial" panose="020B0604020202020204" pitchFamily="34" charset="0"/>
              </a:rPr>
              <a:t>bill.</a:t>
            </a:r>
            <a:endParaRPr lang="en-US" sz="1100" dirty="0">
              <a:latin typeface="Arial" panose="020B0604020202020204" pitchFamily="34" charset="0"/>
              <a:cs typeface="Arial" panose="020B0604020202020204" pitchFamily="34" charset="0"/>
            </a:endParaRPr>
          </a:p>
          <a:p>
            <a:pPr>
              <a:spcBef>
                <a:spcPts val="600"/>
              </a:spcBef>
              <a:spcAft>
                <a:spcPts val="600"/>
              </a:spcAft>
            </a:pPr>
            <a:r>
              <a:rPr lang="en-US" sz="1200" dirty="0" smtClean="0">
                <a:latin typeface="Arial" panose="020B0604020202020204" pitchFamily="34" charset="0"/>
                <a:cs typeface="Arial" panose="020B0604020202020204" pitchFamily="34" charset="0"/>
              </a:rPr>
              <a:t>The OEB will establish fixed </a:t>
            </a:r>
            <a:r>
              <a:rPr lang="en-US" sz="1200" dirty="0">
                <a:latin typeface="Arial" panose="020B0604020202020204" pitchFamily="34" charset="0"/>
                <a:cs typeface="Arial" panose="020B0604020202020204" pitchFamily="34" charset="0"/>
              </a:rPr>
              <a:t>distribution rates for residential </a:t>
            </a:r>
            <a:r>
              <a:rPr lang="en-US" sz="1200" dirty="0" smtClean="0">
                <a:latin typeface="Arial" panose="020B0604020202020204" pitchFamily="34" charset="0"/>
                <a:cs typeface="Arial" panose="020B0604020202020204" pitchFamily="34" charset="0"/>
              </a:rPr>
              <a:t>consumers </a:t>
            </a:r>
            <a:r>
              <a:rPr lang="en-US" sz="1200" dirty="0">
                <a:latin typeface="Arial" panose="020B0604020202020204" pitchFamily="34" charset="0"/>
                <a:cs typeface="Arial" panose="020B0604020202020204" pitchFamily="34" charset="0"/>
              </a:rPr>
              <a:t>in recognition that the majority of distribution costs are irrespective of the volume of consumption. The OEB believes moving to fixed rates will:</a:t>
            </a:r>
          </a:p>
          <a:p>
            <a:pPr lvl="1">
              <a:spcBef>
                <a:spcPts val="600"/>
              </a:spcBef>
              <a:spcAft>
                <a:spcPts val="600"/>
              </a:spcAft>
              <a:buFont typeface="Arial" pitchFamily="34" charset="0"/>
              <a:buChar char="−"/>
            </a:pPr>
            <a:r>
              <a:rPr lang="en-CA" sz="1100" dirty="0" smtClean="0">
                <a:latin typeface="Arial" panose="020B0604020202020204" pitchFamily="34" charset="0"/>
                <a:cs typeface="Arial" panose="020B0604020202020204" pitchFamily="34" charset="0"/>
              </a:rPr>
              <a:t>Establish </a:t>
            </a:r>
            <a:r>
              <a:rPr lang="en-CA" sz="1100" dirty="0">
                <a:latin typeface="Arial" panose="020B0604020202020204" pitchFamily="34" charset="0"/>
                <a:cs typeface="Arial" panose="020B0604020202020204" pitchFamily="34" charset="0"/>
              </a:rPr>
              <a:t>a fairer way to recover the costs of providing distribution service.</a:t>
            </a:r>
          </a:p>
          <a:p>
            <a:pPr lvl="1">
              <a:spcBef>
                <a:spcPts val="600"/>
              </a:spcBef>
              <a:spcAft>
                <a:spcPts val="600"/>
              </a:spcAft>
              <a:buFont typeface="Arial" pitchFamily="34" charset="0"/>
              <a:buChar char="−"/>
            </a:pPr>
            <a:r>
              <a:rPr lang="en-CA" sz="1100" dirty="0">
                <a:latin typeface="Arial" panose="020B0604020202020204" pitchFamily="34" charset="0"/>
                <a:cs typeface="Arial" panose="020B0604020202020204" pitchFamily="34" charset="0"/>
              </a:rPr>
              <a:t>Provide greater revenue stability for distributors, which will position them for technological change in the sector, remove any disincentive to promote conservation, and help with their investment planning.</a:t>
            </a:r>
          </a:p>
          <a:p>
            <a:pPr>
              <a:spcBef>
                <a:spcPts val="600"/>
              </a:spcBef>
              <a:spcAft>
                <a:spcPts val="600"/>
              </a:spcAft>
            </a:pPr>
            <a:r>
              <a:rPr lang="en-US" sz="1200" dirty="0" smtClean="0">
                <a:latin typeface="Arial" panose="020B0604020202020204" pitchFamily="34" charset="0"/>
                <a:cs typeface="Arial" panose="020B0604020202020204" pitchFamily="34" charset="0"/>
              </a:rPr>
              <a:t>The </a:t>
            </a:r>
            <a:r>
              <a:rPr lang="en-US" sz="1200" dirty="0">
                <a:latin typeface="Arial" panose="020B0604020202020204" pitchFamily="34" charset="0"/>
                <a:cs typeface="Arial" panose="020B0604020202020204" pitchFamily="34" charset="0"/>
              </a:rPr>
              <a:t>OEB is gradually phasing-in the move to fixed rates in order to mitigate the impact of these increases to below-average volume consumers. Most LDCs will receive fully fixed rates in </a:t>
            </a:r>
            <a:r>
              <a:rPr lang="en-US" sz="1200" dirty="0" smtClean="0">
                <a:latin typeface="Arial" panose="020B0604020202020204" pitchFamily="34" charset="0"/>
                <a:cs typeface="Arial" panose="020B0604020202020204" pitchFamily="34" charset="0"/>
              </a:rPr>
              <a:t>2019/2020. </a:t>
            </a:r>
            <a:r>
              <a:rPr lang="en-US" sz="1200" dirty="0">
                <a:latin typeface="Arial" panose="020B0604020202020204" pitchFamily="34" charset="0"/>
                <a:cs typeface="Arial" panose="020B0604020202020204" pitchFamily="34" charset="0"/>
              </a:rPr>
              <a:t>Hydro One will be transitioned over a longer timeframe (2022-2023</a:t>
            </a:r>
            <a:r>
              <a:rPr lang="en-US" sz="1200" dirty="0" smtClean="0">
                <a:latin typeface="Arial" panose="020B0604020202020204" pitchFamily="34" charset="0"/>
                <a:cs typeface="Arial" panose="020B0604020202020204" pitchFamily="34" charset="0"/>
              </a:rPr>
              <a:t>).</a:t>
            </a:r>
          </a:p>
          <a:p>
            <a:pPr>
              <a:spcBef>
                <a:spcPts val="600"/>
              </a:spcBef>
              <a:spcAft>
                <a:spcPts val="600"/>
              </a:spcAft>
            </a:pPr>
            <a:r>
              <a:rPr lang="en-CA" sz="1200" dirty="0" smtClean="0">
                <a:latin typeface="Arial" panose="020B0604020202020204" pitchFamily="34" charset="0"/>
                <a:cs typeface="Arial" panose="020B0604020202020204" pitchFamily="34" charset="0"/>
              </a:rPr>
              <a:t>Support </a:t>
            </a:r>
            <a:r>
              <a:rPr lang="en-CA" sz="1200" dirty="0">
                <a:latin typeface="Arial" panose="020B0604020202020204" pitchFamily="34" charset="0"/>
                <a:cs typeface="Arial" panose="020B0604020202020204" pitchFamily="34" charset="0"/>
              </a:rPr>
              <a:t>from the fiscal plan can be used to accelerate the move to fixed rates for those high volume consumers who benefit – leaving low volume consumers to experience no </a:t>
            </a:r>
            <a:r>
              <a:rPr lang="en-CA" sz="1200" dirty="0" smtClean="0">
                <a:latin typeface="Arial" panose="020B0604020202020204" pitchFamily="34" charset="0"/>
                <a:cs typeface="Arial" panose="020B0604020202020204" pitchFamily="34" charset="0"/>
              </a:rPr>
              <a:t>immediate rate increase.</a:t>
            </a:r>
          </a:p>
          <a:p>
            <a:pPr>
              <a:spcBef>
                <a:spcPts val="600"/>
              </a:spcBef>
              <a:spcAft>
                <a:spcPts val="600"/>
              </a:spcAft>
            </a:pPr>
            <a:r>
              <a:rPr lang="en-US" sz="1200" dirty="0" smtClean="0">
                <a:latin typeface="Arial" panose="020B0604020202020204" pitchFamily="34" charset="0"/>
                <a:cs typeface="Arial" panose="020B0604020202020204" pitchFamily="34" charset="0"/>
              </a:rPr>
              <a:t>The following slides discuss the incremental ratepayer and fiscal impacts of accelerating the emergence of this benefit in three stages:</a:t>
            </a:r>
          </a:p>
          <a:p>
            <a:pPr marL="457200" lvl="1" indent="0">
              <a:spcBef>
                <a:spcPts val="600"/>
              </a:spcBef>
              <a:spcAft>
                <a:spcPts val="600"/>
              </a:spcAft>
              <a:buNone/>
            </a:pPr>
            <a:r>
              <a:rPr lang="en-US" sz="1100" b="1" dirty="0" smtClean="0">
                <a:latin typeface="Arial" panose="020B0604020202020204" pitchFamily="34" charset="0"/>
                <a:cs typeface="Arial" panose="020B0604020202020204" pitchFamily="34" charset="0"/>
              </a:rPr>
              <a:t>Option 1: </a:t>
            </a:r>
            <a:r>
              <a:rPr lang="en-US" sz="1100" dirty="0" smtClean="0">
                <a:latin typeface="Arial" panose="020B0604020202020204" pitchFamily="34" charset="0"/>
                <a:cs typeface="Arial" panose="020B0604020202020204" pitchFamily="34" charset="0"/>
              </a:rPr>
              <a:t>Accelerating fixed rate benefits for Hydro One R2 &amp; R1 consumers (cost decreases for ~260k consumers); and</a:t>
            </a:r>
          </a:p>
          <a:p>
            <a:pPr marL="457200" lvl="1" indent="0">
              <a:spcBef>
                <a:spcPts val="600"/>
              </a:spcBef>
              <a:spcAft>
                <a:spcPts val="600"/>
              </a:spcAft>
              <a:buNone/>
            </a:pPr>
            <a:r>
              <a:rPr lang="en-US" sz="1100" b="1" dirty="0" smtClean="0">
                <a:latin typeface="Arial" panose="020B0604020202020204" pitchFamily="34" charset="0"/>
                <a:cs typeface="Arial" panose="020B0604020202020204" pitchFamily="34" charset="0"/>
              </a:rPr>
              <a:t>Option 2: </a:t>
            </a:r>
            <a:r>
              <a:rPr lang="en-US" sz="1100" dirty="0" smtClean="0">
                <a:latin typeface="Arial" panose="020B0604020202020204" pitchFamily="34" charset="0"/>
                <a:cs typeface="Arial" panose="020B0604020202020204" pitchFamily="34" charset="0"/>
              </a:rPr>
              <a:t>Accelerating fixed rate benefits for additional high cost LDCs (cost decreases for ~20k additional consumers) and harmonizing fixed rates for Hydro One R2, R1, and the high cost LDCs (enhanced benefits for all ~280k consumers and new cost decreases for ~420,000 consumers, for a total of ~700,000 consumers benefitting).</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90040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1228"/>
            <a:ext cx="8280000" cy="731520"/>
          </a:xfrm>
        </p:spPr>
        <p:txBody>
          <a:bodyPr>
            <a:noAutofit/>
          </a:bodyPr>
          <a:lstStyle/>
          <a:p>
            <a:r>
              <a:rPr lang="en-CA" sz="2400" b="0" dirty="0" smtClean="0">
                <a:latin typeface="Arial" panose="020B0604020202020204" pitchFamily="34" charset="0"/>
                <a:cs typeface="Arial" panose="020B0604020202020204" pitchFamily="34" charset="0"/>
              </a:rPr>
              <a:t>RRRP Enhancement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Accelerating Fixed Rate Benefit </a:t>
            </a:r>
            <a:endParaRPr lang="en-CA" sz="2400" b="0" dirty="0">
              <a:latin typeface="Arial" panose="020B0604020202020204" pitchFamily="34" charset="0"/>
              <a:cs typeface="Arial" panose="020B0604020202020204" pitchFamily="34" charset="0"/>
            </a:endParaRPr>
          </a:p>
        </p:txBody>
      </p:sp>
      <p:sp>
        <p:nvSpPr>
          <p:cNvPr id="5" name="TextBox 4"/>
          <p:cNvSpPr txBox="1"/>
          <p:nvPr/>
        </p:nvSpPr>
        <p:spPr>
          <a:xfrm>
            <a:off x="1259632" y="6381328"/>
            <a:ext cx="2232248" cy="461665"/>
          </a:xfrm>
          <a:prstGeom prst="rect">
            <a:avLst/>
          </a:prstGeom>
          <a:noFill/>
        </p:spPr>
        <p:txBody>
          <a:bodyPr wrap="square" rtlCol="0">
            <a:spAutoFit/>
          </a:bodyPr>
          <a:lstStyle/>
          <a:p>
            <a:r>
              <a:rPr lang="en-CA" sz="800" i="1" dirty="0" smtClean="0">
                <a:solidFill>
                  <a:prstClr val="black"/>
                </a:solidFill>
              </a:rPr>
              <a:t>*2017 Approved and Proposed (Decisions Pending – rates are subject to change)</a:t>
            </a:r>
            <a:endParaRPr lang="en-CA" sz="800" i="1" dirty="0">
              <a:solidFill>
                <a:prstClr val="black"/>
              </a:solidFill>
            </a:endParaRPr>
          </a:p>
        </p:txBody>
      </p:sp>
      <p:sp>
        <p:nvSpPr>
          <p:cNvPr id="7" name="Content Placeholder 5"/>
          <p:cNvSpPr txBox="1">
            <a:spLocks/>
          </p:cNvSpPr>
          <p:nvPr/>
        </p:nvSpPr>
        <p:spPr>
          <a:xfrm>
            <a:off x="447864" y="1057190"/>
            <a:ext cx="8435280" cy="2304256"/>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ts val="400"/>
              </a:spcBef>
              <a:buSzPct val="100000"/>
              <a:buFont typeface="Courier New" panose="02070309020205020404" pitchFamily="49" charset="0"/>
              <a:buChar char="o"/>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ts val="400"/>
              </a:spcBef>
              <a:buFont typeface="Helvetica"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600"/>
              </a:spcBef>
              <a:spcAft>
                <a:spcPts val="600"/>
              </a:spcAft>
            </a:pPr>
            <a:r>
              <a:rPr lang="en-US" sz="1200" dirty="0">
                <a:solidFill>
                  <a:prstClr val="black"/>
                </a:solidFill>
                <a:latin typeface="Arial" panose="020B0604020202020204" pitchFamily="34" charset="0"/>
                <a:cs typeface="Arial" panose="020B0604020202020204" pitchFamily="34" charset="0"/>
              </a:rPr>
              <a:t>While Hydro One R1 and R2 customers pay the highest distribution rates, the graph below highlights other relatively high-distribution cost </a:t>
            </a:r>
            <a:r>
              <a:rPr lang="en-US" sz="1200" dirty="0" smtClean="0">
                <a:solidFill>
                  <a:prstClr val="black"/>
                </a:solidFill>
                <a:latin typeface="Arial" panose="020B0604020202020204" pitchFamily="34" charset="0"/>
                <a:cs typeface="Arial" panose="020B0604020202020204" pitchFamily="34" charset="0"/>
              </a:rPr>
              <a:t>LDCs. </a:t>
            </a:r>
          </a:p>
          <a:p>
            <a:pPr>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These </a:t>
            </a:r>
            <a:r>
              <a:rPr lang="en-US" sz="1200" dirty="0">
                <a:solidFill>
                  <a:prstClr val="black"/>
                </a:solidFill>
                <a:latin typeface="Arial" panose="020B0604020202020204" pitchFamily="34" charset="0"/>
                <a:cs typeface="Arial" panose="020B0604020202020204" pitchFamily="34" charset="0"/>
              </a:rPr>
              <a:t>LDCs include Northern Ontario Wires, </a:t>
            </a:r>
            <a:r>
              <a:rPr lang="en-US" sz="1200" dirty="0" smtClean="0">
                <a:solidFill>
                  <a:prstClr val="black"/>
                </a:solidFill>
                <a:latin typeface="Arial" panose="020B0604020202020204" pitchFamily="34" charset="0"/>
                <a:cs typeface="Arial" panose="020B0604020202020204" pitchFamily="34" charset="0"/>
              </a:rPr>
              <a:t>Lakeland Parry </a:t>
            </a:r>
            <a:r>
              <a:rPr lang="en-US" sz="1200" dirty="0">
                <a:solidFill>
                  <a:prstClr val="black"/>
                </a:solidFill>
                <a:latin typeface="Arial" panose="020B0604020202020204" pitchFamily="34" charset="0"/>
                <a:cs typeface="Arial" panose="020B0604020202020204" pitchFamily="34" charset="0"/>
              </a:rPr>
              <a:t>Sound, </a:t>
            </a:r>
            <a:r>
              <a:rPr lang="en-US" sz="1200" dirty="0" err="1">
                <a:solidFill>
                  <a:prstClr val="black"/>
                </a:solidFill>
                <a:latin typeface="Arial" panose="020B0604020202020204" pitchFamily="34" charset="0"/>
                <a:cs typeface="Arial" panose="020B0604020202020204" pitchFamily="34" charset="0"/>
              </a:rPr>
              <a:t>Chapleau</a:t>
            </a:r>
            <a:r>
              <a:rPr lang="en-US" sz="1200" dirty="0">
                <a:solidFill>
                  <a:prstClr val="black"/>
                </a:solidFill>
                <a:latin typeface="Arial" panose="020B0604020202020204" pitchFamily="34" charset="0"/>
                <a:cs typeface="Arial" panose="020B0604020202020204" pitchFamily="34" charset="0"/>
              </a:rPr>
              <a:t>, Sioux Lookout, </a:t>
            </a:r>
            <a:r>
              <a:rPr lang="en-US" sz="1200" dirty="0" err="1">
                <a:solidFill>
                  <a:prstClr val="black"/>
                </a:solidFill>
                <a:latin typeface="Arial" panose="020B0604020202020204" pitchFamily="34" charset="0"/>
                <a:cs typeface="Arial" panose="020B0604020202020204" pitchFamily="34" charset="0"/>
              </a:rPr>
              <a:t>InnPower</a:t>
            </a:r>
            <a:r>
              <a:rPr lang="en-US" sz="1200" dirty="0">
                <a:solidFill>
                  <a:prstClr val="black"/>
                </a:solidFill>
                <a:latin typeface="Arial" panose="020B0604020202020204" pitchFamily="34" charset="0"/>
                <a:cs typeface="Arial" panose="020B0604020202020204" pitchFamily="34" charset="0"/>
              </a:rPr>
              <a:t>, </a:t>
            </a:r>
            <a:r>
              <a:rPr lang="en-US" sz="1200" dirty="0" err="1">
                <a:solidFill>
                  <a:prstClr val="black"/>
                </a:solidFill>
                <a:latin typeface="Arial" panose="020B0604020202020204" pitchFamily="34" charset="0"/>
                <a:cs typeface="Arial" panose="020B0604020202020204" pitchFamily="34" charset="0"/>
              </a:rPr>
              <a:t>Atitikion</a:t>
            </a:r>
            <a:r>
              <a:rPr lang="en-US" sz="1200" dirty="0">
                <a:solidFill>
                  <a:prstClr val="black"/>
                </a:solidFill>
                <a:latin typeface="Arial" panose="020B0604020202020204" pitchFamily="34" charset="0"/>
                <a:cs typeface="Arial" panose="020B0604020202020204" pitchFamily="34" charset="0"/>
              </a:rPr>
              <a:t> and Algoma.</a:t>
            </a:r>
          </a:p>
          <a:p>
            <a:pPr lvl="1">
              <a:spcBef>
                <a:spcPts val="600"/>
              </a:spcBef>
              <a:spcAft>
                <a:spcPts val="600"/>
              </a:spcAft>
              <a:buFont typeface="Arial" panose="020B0604020202020204" pitchFamily="34" charset="0"/>
              <a:buChar char="−"/>
            </a:pPr>
            <a:r>
              <a:rPr lang="en-US" sz="1100" dirty="0">
                <a:solidFill>
                  <a:prstClr val="black"/>
                </a:solidFill>
                <a:latin typeface="Arial" panose="020B0604020202020204" pitchFamily="34" charset="0"/>
                <a:cs typeface="Arial" panose="020B0604020202020204" pitchFamily="34" charset="0"/>
              </a:rPr>
              <a:t>Estimates of what the fixed monthly rate would be in each of these LDCs if fixed rates were fully implemented in 2017 range from $38/month for Northern Ontario Wires to $65/month for a Hydro One R2 customer.</a:t>
            </a:r>
          </a:p>
          <a:p>
            <a:pPr>
              <a:spcBef>
                <a:spcPts val="600"/>
              </a:spcBef>
              <a:spcAft>
                <a:spcPts val="600"/>
              </a:spcAft>
            </a:pPr>
            <a:r>
              <a:rPr lang="en-US" sz="1200" dirty="0" smtClean="0">
                <a:solidFill>
                  <a:prstClr val="black"/>
                </a:solidFill>
                <a:latin typeface="Arial" panose="020B0604020202020204" pitchFamily="34" charset="0"/>
                <a:cs typeface="Arial" panose="020B0604020202020204" pitchFamily="34" charset="0"/>
              </a:rPr>
              <a:t>The ratepayer impact charts on the next slides show the benefits </a:t>
            </a:r>
            <a:r>
              <a:rPr lang="en-US" sz="1200" dirty="0" smtClean="0">
                <a:latin typeface="Arial" panose="020B0604020202020204" pitchFamily="34" charset="0"/>
                <a:cs typeface="Arial" panose="020B0604020202020204" pitchFamily="34" charset="0"/>
              </a:rPr>
              <a:t>consumers in each LDC would receive if the fiscal plan was used to support both accelerating costs to the unique fixed rate for each LDC (benefit shown in purple hatching    ) and harmonizing LDCs with the $38/month fixed rate for the lowest cost LDC in the selected group (benefit shown in red hatching     ). Other aspects of the Delivery line would stay the same (Transmission charges and Line loss)</a:t>
            </a:r>
            <a:endParaRPr lang="en-CA" sz="1200" dirty="0">
              <a:latin typeface="Arial" panose="020B0604020202020204" pitchFamily="34" charset="0"/>
              <a:cs typeface="Arial" panose="020B0604020202020204" pitchFamily="34" charset="0"/>
            </a:endParaRPr>
          </a:p>
        </p:txBody>
      </p:sp>
      <p:sp>
        <p:nvSpPr>
          <p:cNvPr id="10" name="Rounded Rectangle 9"/>
          <p:cNvSpPr/>
          <p:nvPr/>
        </p:nvSpPr>
        <p:spPr>
          <a:xfrm>
            <a:off x="1414850" y="3033747"/>
            <a:ext cx="144016" cy="144016"/>
          </a:xfrm>
          <a:prstGeom prst="roundRect">
            <a:avLst/>
          </a:prstGeom>
          <a:pattFill prst="wdDnDiag">
            <a:fgClr>
              <a:srgbClr val="7030A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2885306" y="3203559"/>
            <a:ext cx="158418" cy="144016"/>
          </a:xfrm>
          <a:prstGeom prst="roundRect">
            <a:avLst/>
          </a:prstGeom>
          <a:pattFill prst="wdDnDiag">
            <a:fgClr>
              <a:srgbClr val="FF00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aphicFrame>
        <p:nvGraphicFramePr>
          <p:cNvPr id="12" name="Chart 11"/>
          <p:cNvGraphicFramePr>
            <a:graphicFrameLocks noGrp="1"/>
          </p:cNvGraphicFramePr>
          <p:nvPr/>
        </p:nvGraphicFramePr>
        <p:xfrm>
          <a:off x="258960" y="3409120"/>
          <a:ext cx="8655844" cy="3210294"/>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angle 12"/>
          <p:cNvSpPr/>
          <p:nvPr/>
        </p:nvSpPr>
        <p:spPr>
          <a:xfrm>
            <a:off x="7884368" y="3933056"/>
            <a:ext cx="1080120" cy="252028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Tree>
    <p:extLst>
      <p:ext uri="{BB962C8B-B14F-4D97-AF65-F5344CB8AC3E}">
        <p14:creationId xmlns:p14="http://schemas.microsoft.com/office/powerpoint/2010/main" val="521144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887760"/>
          </a:xfrm>
        </p:spPr>
        <p:txBody>
          <a:bodyPr>
            <a:noAutofit/>
          </a:bodyPr>
          <a:lstStyle/>
          <a:p>
            <a:r>
              <a:rPr lang="en-CA" sz="2400" b="0" dirty="0">
                <a:latin typeface="Arial" panose="020B0604020202020204" pitchFamily="34" charset="0"/>
                <a:cs typeface="Arial" panose="020B0604020202020204" pitchFamily="34" charset="0"/>
              </a:rPr>
              <a:t>Option 1: </a:t>
            </a:r>
            <a:r>
              <a:rPr lang="en-CA" sz="2400" b="0" dirty="0" smtClean="0">
                <a:latin typeface="Arial" panose="020B0604020202020204" pitchFamily="34" charset="0"/>
                <a:cs typeface="Arial" panose="020B0604020202020204" pitchFamily="34" charset="0"/>
              </a:rPr>
              <a:t>Hydro </a:t>
            </a:r>
            <a:r>
              <a:rPr lang="en-CA" sz="2400" b="0" dirty="0">
                <a:latin typeface="Arial" panose="020B0604020202020204" pitchFamily="34" charset="0"/>
                <a:cs typeface="Arial" panose="020B0604020202020204" pitchFamily="34" charset="0"/>
              </a:rPr>
              <a:t>One </a:t>
            </a:r>
            <a:r>
              <a:rPr lang="en-CA" sz="2400" b="0" dirty="0" smtClean="0">
                <a:latin typeface="Arial" panose="020B0604020202020204" pitchFamily="34" charset="0"/>
                <a:cs typeface="Arial" panose="020B0604020202020204" pitchFamily="34" charset="0"/>
              </a:rPr>
              <a:t>Only – Hydro </a:t>
            </a:r>
            <a:r>
              <a:rPr lang="en-CA" sz="2400" b="0" dirty="0">
                <a:latin typeface="Arial" panose="020B0604020202020204" pitchFamily="34" charset="0"/>
                <a:cs typeface="Arial" panose="020B0604020202020204" pitchFamily="34" charset="0"/>
              </a:rPr>
              <a:t>One Low-Density (R2) Ratepayer Impacts on Delivery Line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66057405"/>
              </p:ext>
            </p:extLst>
          </p:nvPr>
        </p:nvGraphicFramePr>
        <p:xfrm>
          <a:off x="457200" y="1340769"/>
          <a:ext cx="8280400" cy="478996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  (either approved or proposed)</a:t>
            </a:r>
          </a:p>
        </p:txBody>
      </p:sp>
      <p:sp>
        <p:nvSpPr>
          <p:cNvPr id="7" name="Rectangle 6"/>
          <p:cNvSpPr/>
          <p:nvPr/>
        </p:nvSpPr>
        <p:spPr>
          <a:xfrm>
            <a:off x="3707904" y="3356992"/>
            <a:ext cx="2432417" cy="2736303"/>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ectangle 7"/>
          <p:cNvSpPr/>
          <p:nvPr/>
        </p:nvSpPr>
        <p:spPr>
          <a:xfrm>
            <a:off x="1231289" y="3933056"/>
            <a:ext cx="2432417" cy="2160240"/>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ectangle 8"/>
          <p:cNvSpPr/>
          <p:nvPr/>
        </p:nvSpPr>
        <p:spPr>
          <a:xfrm>
            <a:off x="6186713" y="1988840"/>
            <a:ext cx="2432417" cy="410445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1" name="TextBox 10"/>
          <p:cNvSpPr txBox="1"/>
          <p:nvPr/>
        </p:nvSpPr>
        <p:spPr>
          <a:xfrm>
            <a:off x="1219200" y="1916832"/>
            <a:ext cx="3672408" cy="769441"/>
          </a:xfrm>
          <a:prstGeom prst="rect">
            <a:avLst/>
          </a:prstGeom>
          <a:noFill/>
        </p:spPr>
        <p:txBody>
          <a:bodyPr wrap="square" rtlCol="0">
            <a:spAutoFit/>
          </a:bodyPr>
          <a:lstStyle/>
          <a:p>
            <a:r>
              <a:rPr lang="en-US" sz="1100" dirty="0" smtClean="0"/>
              <a:t>*The enhanced delivery benefits are made up of the accelerate to a fix distribution charges at $65 and volumetric transmission and line loss.</a:t>
            </a:r>
          </a:p>
          <a:p>
            <a:endParaRPr lang="en-CA" sz="1100" dirty="0"/>
          </a:p>
        </p:txBody>
      </p:sp>
    </p:spTree>
    <p:extLst>
      <p:ext uri="{BB962C8B-B14F-4D97-AF65-F5344CB8AC3E}">
        <p14:creationId xmlns:p14="http://schemas.microsoft.com/office/powerpoint/2010/main" val="78141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0" dirty="0" smtClean="0">
                <a:latin typeface="Arial" panose="020B0604020202020204" pitchFamily="34" charset="0"/>
                <a:cs typeface="Arial" panose="020B0604020202020204" pitchFamily="34" charset="0"/>
              </a:rPr>
              <a:t>Option 1</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Hydro </a:t>
            </a:r>
            <a:r>
              <a:rPr lang="en-US" sz="2400" b="0" dirty="0">
                <a:latin typeface="Arial" panose="020B0604020202020204" pitchFamily="34" charset="0"/>
                <a:cs typeface="Arial" panose="020B0604020202020204" pitchFamily="34" charset="0"/>
              </a:rPr>
              <a:t>One </a:t>
            </a:r>
            <a:r>
              <a:rPr lang="en-US" sz="2400" b="0" dirty="0" smtClean="0">
                <a:latin typeface="Arial" panose="020B0604020202020204" pitchFamily="34" charset="0"/>
                <a:cs typeface="Arial" panose="020B0604020202020204" pitchFamily="34" charset="0"/>
              </a:rPr>
              <a:t>Only</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a:t>
            </a:r>
            <a:r>
              <a:rPr lang="en-US" sz="2400" b="0" dirty="0">
                <a:latin typeface="Arial" panose="020B0604020202020204" pitchFamily="34" charset="0"/>
                <a:cs typeface="Arial" panose="020B0604020202020204" pitchFamily="34" charset="0"/>
              </a:rPr>
              <a:t> </a:t>
            </a:r>
            <a:r>
              <a:rPr lang="en-US" sz="2400" b="0" dirty="0" smtClean="0">
                <a:latin typeface="Arial" panose="020B0604020202020204" pitchFamily="34" charset="0"/>
                <a:cs typeface="Arial" panose="020B0604020202020204" pitchFamily="34" charset="0"/>
              </a:rPr>
              <a:t>Hydro </a:t>
            </a:r>
            <a:r>
              <a:rPr lang="en-US" sz="2400" b="0" dirty="0">
                <a:latin typeface="Arial" panose="020B0604020202020204" pitchFamily="34" charset="0"/>
                <a:cs typeface="Arial" panose="020B0604020202020204" pitchFamily="34" charset="0"/>
              </a:rPr>
              <a:t>One Mid-Density (R1) Ratepayer </a:t>
            </a:r>
            <a:r>
              <a:rPr lang="en-US" sz="2400" b="0" dirty="0" smtClean="0">
                <a:latin typeface="Arial" panose="020B0604020202020204" pitchFamily="34" charset="0"/>
                <a:cs typeface="Arial" panose="020B0604020202020204" pitchFamily="34" charset="0"/>
              </a:rPr>
              <a:t>Impacts (cont’d)</a:t>
            </a:r>
            <a:endParaRPr lang="en-CA" sz="2400"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99549491"/>
              </p:ext>
            </p:extLst>
          </p:nvPr>
        </p:nvGraphicFramePr>
        <p:xfrm>
          <a:off x="457200" y="1268760"/>
          <a:ext cx="8280400" cy="4861977"/>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  (either approved or proposed)</a:t>
            </a:r>
          </a:p>
        </p:txBody>
      </p:sp>
      <p:sp>
        <p:nvSpPr>
          <p:cNvPr id="3" name="Rectangle 2"/>
          <p:cNvSpPr/>
          <p:nvPr/>
        </p:nvSpPr>
        <p:spPr>
          <a:xfrm>
            <a:off x="1331640" y="3751610"/>
            <a:ext cx="2232248" cy="2053653"/>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ectangle 7"/>
          <p:cNvSpPr/>
          <p:nvPr/>
        </p:nvSpPr>
        <p:spPr>
          <a:xfrm>
            <a:off x="3707904" y="3284984"/>
            <a:ext cx="2432417" cy="252028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ectangle 8"/>
          <p:cNvSpPr/>
          <p:nvPr/>
        </p:nvSpPr>
        <p:spPr>
          <a:xfrm>
            <a:off x="6181725" y="1700808"/>
            <a:ext cx="2432417" cy="410445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1" name="TextBox 10"/>
          <p:cNvSpPr txBox="1"/>
          <p:nvPr/>
        </p:nvSpPr>
        <p:spPr>
          <a:xfrm>
            <a:off x="1333891" y="1828080"/>
            <a:ext cx="3672408" cy="769441"/>
          </a:xfrm>
          <a:prstGeom prst="rect">
            <a:avLst/>
          </a:prstGeom>
          <a:noFill/>
        </p:spPr>
        <p:txBody>
          <a:bodyPr wrap="square" rtlCol="0">
            <a:spAutoFit/>
          </a:bodyPr>
          <a:lstStyle/>
          <a:p>
            <a:r>
              <a:rPr lang="en-US" sz="1100" dirty="0" smtClean="0"/>
              <a:t>*The enhanced delivery benefits are made up of the accelerate to a fix distribution charges at $55 and volumetric transmission and line loss.</a:t>
            </a:r>
          </a:p>
          <a:p>
            <a:endParaRPr lang="en-CA" sz="1100" dirty="0"/>
          </a:p>
        </p:txBody>
      </p:sp>
    </p:spTree>
    <p:extLst>
      <p:ext uri="{BB962C8B-B14F-4D97-AF65-F5344CB8AC3E}">
        <p14:creationId xmlns:p14="http://schemas.microsoft.com/office/powerpoint/2010/main" val="5904997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5192" y="404664"/>
            <a:ext cx="8579296" cy="1031776"/>
          </a:xfrm>
        </p:spPr>
        <p:txBody>
          <a:bodyPr>
            <a:noAutofit/>
          </a:bodyPr>
          <a:lstStyle/>
          <a:p>
            <a:r>
              <a:rPr lang="en-US" b="0" dirty="0">
                <a:latin typeface="Arial" panose="020B0604020202020204" pitchFamily="34" charset="0"/>
                <a:cs typeface="Arial" panose="020B0604020202020204" pitchFamily="34" charset="0"/>
              </a:rPr>
              <a:t>Option 2: </a:t>
            </a:r>
            <a:r>
              <a:rPr lang="en-CA" b="0" dirty="0" smtClean="0">
                <a:latin typeface="Arial" panose="020B0604020202020204" pitchFamily="34" charset="0"/>
                <a:cs typeface="Arial" panose="020B0604020202020204" pitchFamily="34" charset="0"/>
              </a:rPr>
              <a:t>Hydro </a:t>
            </a:r>
            <a:r>
              <a:rPr lang="en-CA" b="0" dirty="0">
                <a:latin typeface="Arial" panose="020B0604020202020204" pitchFamily="34" charset="0"/>
                <a:cs typeface="Arial" panose="020B0604020202020204" pitchFamily="34" charset="0"/>
              </a:rPr>
              <a:t>One and Other </a:t>
            </a:r>
            <a:r>
              <a:rPr lang="en-CA" b="0" dirty="0" smtClean="0">
                <a:latin typeface="Arial" panose="020B0604020202020204" pitchFamily="34" charset="0"/>
                <a:cs typeface="Arial" panose="020B0604020202020204" pitchFamily="34" charset="0"/>
              </a:rPr>
              <a:t>LDCS –</a:t>
            </a:r>
            <a:r>
              <a:rPr lang="en-CA" b="0" dirty="0">
                <a:latin typeface="Arial" panose="020B0604020202020204" pitchFamily="34" charset="0"/>
                <a:cs typeface="Arial" panose="020B0604020202020204" pitchFamily="34" charset="0"/>
              </a:rPr>
              <a:t> </a:t>
            </a:r>
            <a:r>
              <a:rPr lang="en-CA" b="0" dirty="0" smtClean="0">
                <a:latin typeface="Arial" panose="020B0604020202020204" pitchFamily="34" charset="0"/>
                <a:cs typeface="Arial" panose="020B0604020202020204" pitchFamily="34" charset="0"/>
              </a:rPr>
              <a:t>Accelerating </a:t>
            </a:r>
            <a:r>
              <a:rPr lang="en-CA" b="0" dirty="0">
                <a:latin typeface="Arial" panose="020B0604020202020204" pitchFamily="34" charset="0"/>
                <a:cs typeface="Arial" panose="020B0604020202020204" pitchFamily="34" charset="0"/>
              </a:rPr>
              <a:t>Fixed Rate Benefit and Harmonizing Fixed Rate Benefit </a:t>
            </a:r>
            <a:r>
              <a:rPr lang="en-US" b="0" dirty="0">
                <a:latin typeface="Arial" panose="020B0604020202020204" pitchFamily="34" charset="0"/>
                <a:cs typeface="Arial" panose="020B0604020202020204" pitchFamily="34" charset="0"/>
              </a:rPr>
              <a:t>(Hydro One </a:t>
            </a:r>
            <a:r>
              <a:rPr lang="en-US" b="0" dirty="0" smtClean="0">
                <a:latin typeface="Arial" panose="020B0604020202020204" pitchFamily="34" charset="0"/>
                <a:cs typeface="Arial" panose="020B0604020202020204" pitchFamily="34" charset="0"/>
              </a:rPr>
              <a:t>R2)</a:t>
            </a:r>
            <a:endParaRPr lang="en-CA"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54377356"/>
              </p:ext>
            </p:extLst>
          </p:nvPr>
        </p:nvGraphicFramePr>
        <p:xfrm>
          <a:off x="457200" y="1447487"/>
          <a:ext cx="8280400" cy="478996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219200" y="6453916"/>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  (either approved or proposed)</a:t>
            </a:r>
          </a:p>
        </p:txBody>
      </p:sp>
      <p:sp>
        <p:nvSpPr>
          <p:cNvPr id="7" name="Rectangle 6"/>
          <p:cNvSpPr/>
          <p:nvPr/>
        </p:nvSpPr>
        <p:spPr>
          <a:xfrm>
            <a:off x="3707904" y="3535718"/>
            <a:ext cx="2432417" cy="266429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ectangle 7"/>
          <p:cNvSpPr/>
          <p:nvPr/>
        </p:nvSpPr>
        <p:spPr>
          <a:xfrm>
            <a:off x="1231289" y="3967766"/>
            <a:ext cx="2432417" cy="2232248"/>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ectangle 8"/>
          <p:cNvSpPr/>
          <p:nvPr/>
        </p:nvSpPr>
        <p:spPr>
          <a:xfrm>
            <a:off x="6186713" y="2095557"/>
            <a:ext cx="2432417" cy="410445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3" name="TextBox 2"/>
          <p:cNvSpPr txBox="1"/>
          <p:nvPr/>
        </p:nvSpPr>
        <p:spPr>
          <a:xfrm>
            <a:off x="1219200" y="1914729"/>
            <a:ext cx="3672408" cy="769441"/>
          </a:xfrm>
          <a:prstGeom prst="rect">
            <a:avLst/>
          </a:prstGeom>
          <a:noFill/>
        </p:spPr>
        <p:txBody>
          <a:bodyPr wrap="square" rtlCol="0">
            <a:spAutoFit/>
          </a:bodyPr>
          <a:lstStyle/>
          <a:p>
            <a:r>
              <a:rPr lang="en-US" sz="1100" dirty="0" smtClean="0"/>
              <a:t>*The enhanced delivery benefits are made up of a fix distribution charges at $38 and volumetric transmission and line loss.</a:t>
            </a:r>
          </a:p>
          <a:p>
            <a:endParaRPr lang="en-CA" sz="1100" dirty="0"/>
          </a:p>
        </p:txBody>
      </p:sp>
    </p:spTree>
    <p:extLst>
      <p:ext uri="{BB962C8B-B14F-4D97-AF65-F5344CB8AC3E}">
        <p14:creationId xmlns:p14="http://schemas.microsoft.com/office/powerpoint/2010/main" val="3894281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815752"/>
          </a:xfrm>
        </p:spPr>
        <p:txBody>
          <a:bodyPr>
            <a:noAutofit/>
          </a:bodyPr>
          <a:lstStyle/>
          <a:p>
            <a:r>
              <a:rPr lang="en-US" b="0" dirty="0">
                <a:latin typeface="Arial" panose="020B0604020202020204" pitchFamily="34" charset="0"/>
                <a:cs typeface="Arial" panose="020B0604020202020204" pitchFamily="34" charset="0"/>
              </a:rPr>
              <a:t>Option 2: </a:t>
            </a:r>
            <a:r>
              <a:rPr lang="en-CA" b="0" dirty="0" smtClean="0">
                <a:latin typeface="Arial" panose="020B0604020202020204" pitchFamily="34" charset="0"/>
                <a:cs typeface="Arial" panose="020B0604020202020204" pitchFamily="34" charset="0"/>
              </a:rPr>
              <a:t>Hydro </a:t>
            </a:r>
            <a:r>
              <a:rPr lang="en-CA" b="0" dirty="0">
                <a:latin typeface="Arial" panose="020B0604020202020204" pitchFamily="34" charset="0"/>
                <a:cs typeface="Arial" panose="020B0604020202020204" pitchFamily="34" charset="0"/>
              </a:rPr>
              <a:t>One and Other </a:t>
            </a:r>
            <a:r>
              <a:rPr lang="en-CA" b="0" dirty="0" smtClean="0">
                <a:latin typeface="Arial" panose="020B0604020202020204" pitchFamily="34" charset="0"/>
                <a:cs typeface="Arial" panose="020B0604020202020204" pitchFamily="34" charset="0"/>
              </a:rPr>
              <a:t>LDCS – Accelerating </a:t>
            </a:r>
            <a:r>
              <a:rPr lang="en-CA" b="0" dirty="0">
                <a:latin typeface="Arial" panose="020B0604020202020204" pitchFamily="34" charset="0"/>
                <a:cs typeface="Arial" panose="020B0604020202020204" pitchFamily="34" charset="0"/>
              </a:rPr>
              <a:t>Fixed Rate Benefit and Harmonizing Fixed Rate </a:t>
            </a:r>
            <a:r>
              <a:rPr lang="en-CA" b="0" dirty="0" smtClean="0">
                <a:latin typeface="Arial" panose="020B0604020202020204" pitchFamily="34" charset="0"/>
                <a:cs typeface="Arial" panose="020B0604020202020204" pitchFamily="34" charset="0"/>
              </a:rPr>
              <a:t>Benefit (Hydro One R1)</a:t>
            </a:r>
            <a:endParaRPr lang="en-CA"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8713941"/>
              </p:ext>
            </p:extLst>
          </p:nvPr>
        </p:nvGraphicFramePr>
        <p:xfrm>
          <a:off x="457200" y="1268760"/>
          <a:ext cx="8280400" cy="4861977"/>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  (either approved or proposed)</a:t>
            </a:r>
          </a:p>
        </p:txBody>
      </p:sp>
      <p:sp>
        <p:nvSpPr>
          <p:cNvPr id="3" name="Rectangle 2"/>
          <p:cNvSpPr/>
          <p:nvPr/>
        </p:nvSpPr>
        <p:spPr>
          <a:xfrm>
            <a:off x="1331640" y="3751610"/>
            <a:ext cx="2232248" cy="2053653"/>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ectangle 7"/>
          <p:cNvSpPr/>
          <p:nvPr/>
        </p:nvSpPr>
        <p:spPr>
          <a:xfrm>
            <a:off x="3707904" y="3284984"/>
            <a:ext cx="2432417" cy="2520281"/>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Rectangle 8"/>
          <p:cNvSpPr/>
          <p:nvPr/>
        </p:nvSpPr>
        <p:spPr>
          <a:xfrm>
            <a:off x="6181725" y="1700808"/>
            <a:ext cx="2432417" cy="4104455"/>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10" name="TextBox 9"/>
          <p:cNvSpPr txBox="1"/>
          <p:nvPr/>
        </p:nvSpPr>
        <p:spPr>
          <a:xfrm>
            <a:off x="1219200" y="1808011"/>
            <a:ext cx="3672408" cy="769441"/>
          </a:xfrm>
          <a:prstGeom prst="rect">
            <a:avLst/>
          </a:prstGeom>
          <a:noFill/>
        </p:spPr>
        <p:txBody>
          <a:bodyPr wrap="square" rtlCol="0">
            <a:spAutoFit/>
          </a:bodyPr>
          <a:lstStyle/>
          <a:p>
            <a:r>
              <a:rPr lang="en-US" sz="1100" dirty="0" smtClean="0"/>
              <a:t>*The enhanced delivery benefits are made up of a fix distribution charges at $38 and volumetric transmission and line loss.</a:t>
            </a:r>
          </a:p>
          <a:p>
            <a:endParaRPr lang="en-CA" sz="1100" dirty="0"/>
          </a:p>
        </p:txBody>
      </p:sp>
    </p:spTree>
    <p:extLst>
      <p:ext uri="{BB962C8B-B14F-4D97-AF65-F5344CB8AC3E}">
        <p14:creationId xmlns:p14="http://schemas.microsoft.com/office/powerpoint/2010/main" val="32524882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743744"/>
          </a:xfrm>
        </p:spPr>
        <p:txBody>
          <a:bodyPr>
            <a:noAutofit/>
          </a:bodyPr>
          <a:lstStyle/>
          <a:p>
            <a:r>
              <a:rPr lang="en-US" b="0" dirty="0">
                <a:latin typeface="Arial" panose="020B0604020202020204" pitchFamily="34" charset="0"/>
                <a:cs typeface="Arial" panose="020B0604020202020204" pitchFamily="34" charset="0"/>
              </a:rPr>
              <a:t>Option 2: </a:t>
            </a:r>
            <a:r>
              <a:rPr lang="en-CA" b="0" dirty="0" smtClean="0">
                <a:latin typeface="Arial" panose="020B0604020202020204" pitchFamily="34" charset="0"/>
                <a:cs typeface="Arial" panose="020B0604020202020204" pitchFamily="34" charset="0"/>
              </a:rPr>
              <a:t>Hydro </a:t>
            </a:r>
            <a:r>
              <a:rPr lang="en-CA" b="0" dirty="0">
                <a:latin typeface="Arial" panose="020B0604020202020204" pitchFamily="34" charset="0"/>
                <a:cs typeface="Arial" panose="020B0604020202020204" pitchFamily="34" charset="0"/>
              </a:rPr>
              <a:t>One and Other </a:t>
            </a:r>
            <a:r>
              <a:rPr lang="en-CA" b="0" dirty="0" smtClean="0">
                <a:latin typeface="Arial" panose="020B0604020202020204" pitchFamily="34" charset="0"/>
                <a:cs typeface="Arial" panose="020B0604020202020204" pitchFamily="34" charset="0"/>
              </a:rPr>
              <a:t>LDCS – Accelerating </a:t>
            </a:r>
            <a:r>
              <a:rPr lang="en-CA" b="0" dirty="0">
                <a:latin typeface="Arial" panose="020B0604020202020204" pitchFamily="34" charset="0"/>
                <a:cs typeface="Arial" panose="020B0604020202020204" pitchFamily="34" charset="0"/>
              </a:rPr>
              <a:t>Fixed Rate Benefit and Harmonizing Fixed Rate Benefit </a:t>
            </a:r>
            <a:r>
              <a:rPr lang="en-US" b="0" dirty="0" smtClean="0">
                <a:latin typeface="Arial" panose="020B0604020202020204" pitchFamily="34" charset="0"/>
                <a:cs typeface="Arial" panose="020B0604020202020204" pitchFamily="34" charset="0"/>
              </a:rPr>
              <a:t>(</a:t>
            </a:r>
            <a:r>
              <a:rPr lang="en-US" b="0" dirty="0" err="1" smtClean="0">
                <a:latin typeface="Arial" panose="020B0604020202020204" pitchFamily="34" charset="0"/>
                <a:cs typeface="Arial" panose="020B0604020202020204" pitchFamily="34" charset="0"/>
              </a:rPr>
              <a:t>Innpower</a:t>
            </a:r>
            <a:r>
              <a:rPr lang="en-US" b="0" dirty="0" smtClean="0">
                <a:latin typeface="Arial" panose="020B0604020202020204" pitchFamily="34" charset="0"/>
                <a:cs typeface="Arial" panose="020B0604020202020204" pitchFamily="34" charset="0"/>
              </a:rPr>
              <a:t>**)</a:t>
            </a:r>
            <a:endParaRPr lang="en-CA" b="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4451705"/>
              </p:ext>
            </p:extLst>
          </p:nvPr>
        </p:nvGraphicFramePr>
        <p:xfrm>
          <a:off x="457200" y="1268761"/>
          <a:ext cx="8280400" cy="486197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1219200" y="6347198"/>
            <a:ext cx="2971800" cy="215444"/>
          </a:xfrm>
          <a:prstGeom prst="rect">
            <a:avLst/>
          </a:prstGeom>
          <a:noFill/>
        </p:spPr>
        <p:txBody>
          <a:bodyPr wrap="square" rtlCol="0">
            <a:spAutoFit/>
          </a:bodyPr>
          <a:lstStyle/>
          <a:p>
            <a:r>
              <a:rPr lang="en-CA" sz="800" b="1" i="1" dirty="0">
                <a:solidFill>
                  <a:prstClr val="black"/>
                </a:solidFill>
                <a:latin typeface="Arial" panose="020B0604020202020204" pitchFamily="34" charset="0"/>
                <a:cs typeface="Arial" panose="020B0604020202020204" pitchFamily="34" charset="0"/>
              </a:rPr>
              <a:t>Note: </a:t>
            </a:r>
            <a:r>
              <a:rPr lang="en-CA" sz="800" i="1" dirty="0">
                <a:solidFill>
                  <a:prstClr val="black"/>
                </a:solidFill>
                <a:latin typeface="Arial" panose="020B0604020202020204" pitchFamily="34" charset="0"/>
                <a:cs typeface="Arial" panose="020B0604020202020204" pitchFamily="34" charset="0"/>
              </a:rPr>
              <a:t>Rates are for 2017  (either approved or proposed)</a:t>
            </a:r>
          </a:p>
        </p:txBody>
      </p:sp>
      <p:sp>
        <p:nvSpPr>
          <p:cNvPr id="5" name="Rectangle 4"/>
          <p:cNvSpPr/>
          <p:nvPr/>
        </p:nvSpPr>
        <p:spPr>
          <a:xfrm>
            <a:off x="3635896" y="2636912"/>
            <a:ext cx="2432417" cy="3168352"/>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7" name="Rectangle 6"/>
          <p:cNvSpPr/>
          <p:nvPr/>
        </p:nvSpPr>
        <p:spPr>
          <a:xfrm>
            <a:off x="1043608" y="2852936"/>
            <a:ext cx="2432417" cy="286544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8" name="Rectangle 7"/>
          <p:cNvSpPr/>
          <p:nvPr/>
        </p:nvSpPr>
        <p:spPr>
          <a:xfrm>
            <a:off x="6372200" y="1700808"/>
            <a:ext cx="2432417" cy="410445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9" name="TextBox 8"/>
          <p:cNvSpPr txBox="1"/>
          <p:nvPr/>
        </p:nvSpPr>
        <p:spPr>
          <a:xfrm>
            <a:off x="1179696" y="1867471"/>
            <a:ext cx="3672408" cy="769441"/>
          </a:xfrm>
          <a:prstGeom prst="rect">
            <a:avLst/>
          </a:prstGeom>
          <a:noFill/>
        </p:spPr>
        <p:txBody>
          <a:bodyPr wrap="square" rtlCol="0">
            <a:spAutoFit/>
          </a:bodyPr>
          <a:lstStyle/>
          <a:p>
            <a:r>
              <a:rPr lang="en-US" sz="1100" dirty="0" smtClean="0"/>
              <a:t>*The enhanced delivery benefits are made up of a fix distribution charges at $38 and volumetric transmission and line loss.</a:t>
            </a:r>
          </a:p>
          <a:p>
            <a:endParaRPr lang="en-CA" sz="1100" dirty="0"/>
          </a:p>
        </p:txBody>
      </p:sp>
      <p:sp>
        <p:nvSpPr>
          <p:cNvPr id="10" name="TextBox 9"/>
          <p:cNvSpPr txBox="1"/>
          <p:nvPr/>
        </p:nvSpPr>
        <p:spPr>
          <a:xfrm>
            <a:off x="443431" y="5877272"/>
            <a:ext cx="8361186" cy="415498"/>
          </a:xfrm>
          <a:prstGeom prst="rect">
            <a:avLst/>
          </a:prstGeom>
          <a:noFill/>
        </p:spPr>
        <p:txBody>
          <a:bodyPr wrap="square" rtlCol="0">
            <a:spAutoFit/>
          </a:bodyPr>
          <a:lstStyle/>
          <a:p>
            <a:r>
              <a:rPr lang="en-US" sz="1050" dirty="0" smtClean="0">
                <a:latin typeface="Arial" panose="020B0604020202020204" pitchFamily="34" charset="0"/>
                <a:cs typeface="Arial" panose="020B0604020202020204" pitchFamily="34" charset="0"/>
              </a:rPr>
              <a:t>**There are seven LDCs that would benefit from the accelerated fixed rate benefit and harmonized fixed rate benefit which have similar benefits such as </a:t>
            </a:r>
            <a:r>
              <a:rPr lang="en-US" sz="1050" dirty="0" err="1" smtClean="0">
                <a:latin typeface="Arial" panose="020B0604020202020204" pitchFamily="34" charset="0"/>
                <a:cs typeface="Arial" panose="020B0604020202020204" pitchFamily="34" charset="0"/>
              </a:rPr>
              <a:t>Innpower</a:t>
            </a:r>
            <a:r>
              <a:rPr lang="en-US" sz="1050" dirty="0" smtClean="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3564510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80000" cy="671736"/>
          </a:xfrm>
        </p:spPr>
        <p:txBody>
          <a:bodyPr>
            <a:normAutofit/>
          </a:bodyPr>
          <a:lstStyle/>
          <a:p>
            <a:r>
              <a:rPr lang="en-US" sz="2400" b="0" dirty="0" smtClean="0">
                <a:latin typeface="Arial" charset="0"/>
                <a:ea typeface="Arial" charset="0"/>
                <a:cs typeface="Arial" charset="0"/>
              </a:rPr>
              <a:t>Context</a:t>
            </a:r>
            <a:endParaRPr lang="en-US" sz="2400" b="0" dirty="0">
              <a:latin typeface="Arial" charset="0"/>
              <a:ea typeface="Arial" charset="0"/>
              <a:cs typeface="Arial" charset="0"/>
            </a:endParaRPr>
          </a:p>
        </p:txBody>
      </p:sp>
      <p:sp>
        <p:nvSpPr>
          <p:cNvPr id="3" name="Content Placeholder 2"/>
          <p:cNvSpPr>
            <a:spLocks noGrp="1"/>
          </p:cNvSpPr>
          <p:nvPr>
            <p:ph idx="1"/>
          </p:nvPr>
        </p:nvSpPr>
        <p:spPr>
          <a:xfrm>
            <a:off x="457200" y="1123576"/>
            <a:ext cx="8280920" cy="5112568"/>
          </a:xfrm>
        </p:spPr>
        <p:txBody>
          <a:bodyPr>
            <a:noAutofit/>
          </a:bodyPr>
          <a:lstStyle/>
          <a:p>
            <a:r>
              <a:rPr lang="en-CA" sz="1400" dirty="0">
                <a:latin typeface="Arial" panose="020B0604020202020204" pitchFamily="34" charset="0"/>
                <a:cs typeface="Arial" panose="020B0604020202020204" pitchFamily="34" charset="0"/>
              </a:rPr>
              <a:t>Electricity costs are increasing as the necessary investments are made to decarbonize and modernize the province’s electricity </a:t>
            </a:r>
            <a:r>
              <a:rPr lang="en-CA" sz="1400" dirty="0" smtClean="0">
                <a:latin typeface="Arial" panose="020B0604020202020204" pitchFamily="34" charset="0"/>
                <a:cs typeface="Arial" panose="020B0604020202020204" pitchFamily="34" charset="0"/>
              </a:rPr>
              <a:t>infrastructure (i.e., $35 billion+ investment in cleaner generation and $</a:t>
            </a:r>
            <a:r>
              <a:rPr lang="en-CA" sz="1400" dirty="0">
                <a:latin typeface="Arial" panose="020B0604020202020204" pitchFamily="34" charset="0"/>
                <a:cs typeface="Arial" panose="020B0604020202020204" pitchFamily="34" charset="0"/>
              </a:rPr>
              <a:t>15.5 </a:t>
            </a:r>
            <a:r>
              <a:rPr lang="en-CA" sz="1400" dirty="0" smtClean="0">
                <a:latin typeface="Arial" panose="020B0604020202020204" pitchFamily="34" charset="0"/>
                <a:cs typeface="Arial" panose="020B0604020202020204" pitchFamily="34" charset="0"/>
              </a:rPr>
              <a:t>billion investment in Hydro One transmission </a:t>
            </a:r>
            <a:r>
              <a:rPr lang="en-CA" sz="1400" dirty="0">
                <a:latin typeface="Arial" panose="020B0604020202020204" pitchFamily="34" charset="0"/>
                <a:cs typeface="Arial" panose="020B0604020202020204" pitchFamily="34" charset="0"/>
              </a:rPr>
              <a:t>and distribution </a:t>
            </a:r>
            <a:r>
              <a:rPr lang="en-CA" sz="1400" dirty="0" smtClean="0">
                <a:latin typeface="Arial" panose="020B0604020202020204" pitchFamily="34" charset="0"/>
                <a:cs typeface="Arial" panose="020B0604020202020204" pitchFamily="34" charset="0"/>
              </a:rPr>
              <a:t>systems).</a:t>
            </a:r>
          </a:p>
          <a:p>
            <a:pPr marL="0" indent="0">
              <a:buNone/>
            </a:pPr>
            <a:endParaRPr lang="en-US" sz="1000" dirty="0" smtClean="0">
              <a:latin typeface="Arial" panose="020B0604020202020204" pitchFamily="34" charset="0"/>
              <a:ea typeface="Arial" charset="0"/>
              <a:cs typeface="Arial" panose="020B0604020202020204" pitchFamily="34" charset="0"/>
            </a:endParaRPr>
          </a:p>
          <a:p>
            <a:r>
              <a:rPr lang="en-US" sz="1400" dirty="0" smtClean="0">
                <a:latin typeface="Arial" panose="020B0604020202020204" pitchFamily="34" charset="0"/>
                <a:ea typeface="Arial" charset="0"/>
                <a:cs typeface="Arial" panose="020B0604020202020204" pitchFamily="34" charset="0"/>
              </a:rPr>
              <a:t>Ontario has taken a number of actions to lower electricity costs </a:t>
            </a:r>
            <a:r>
              <a:rPr lang="en-US" sz="1400" dirty="0">
                <a:latin typeface="Arial" panose="020B0604020202020204" pitchFamily="34" charset="0"/>
                <a:ea typeface="Arial" charset="0"/>
                <a:cs typeface="Arial" panose="020B0604020202020204" pitchFamily="34" charset="0"/>
              </a:rPr>
              <a:t>for </a:t>
            </a:r>
            <a:r>
              <a:rPr lang="en-US" sz="1400" dirty="0" smtClean="0">
                <a:latin typeface="Arial" panose="020B0604020202020204" pitchFamily="34" charset="0"/>
                <a:ea typeface="Arial" charset="0"/>
                <a:cs typeface="Arial" panose="020B0604020202020204" pitchFamily="34" charset="0"/>
              </a:rPr>
              <a:t>all consumers by:  </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Deferring </a:t>
            </a:r>
            <a:r>
              <a:rPr lang="en-US" sz="1200" dirty="0">
                <a:latin typeface="Arial" panose="020B0604020202020204" pitchFamily="34" charset="0"/>
                <a:cs typeface="Arial" panose="020B0604020202020204" pitchFamily="34" charset="0"/>
              </a:rPr>
              <a:t>investments in generation (e.g., new build nuclear), improving market efficiency (e.g., wind dispatch) and decreasing the cost of renewable procurements (e.g., </a:t>
            </a:r>
            <a:r>
              <a:rPr lang="en-US" sz="1200" dirty="0" smtClean="0">
                <a:latin typeface="Arial" panose="020B0604020202020204" pitchFamily="34" charset="0"/>
                <a:cs typeface="Arial" panose="020B0604020202020204" pitchFamily="34" charset="0"/>
              </a:rPr>
              <a:t>GEIA renegotiation</a:t>
            </a:r>
            <a:r>
              <a:rPr lang="en-US" sz="1200" dirty="0">
                <a:latin typeface="Arial" panose="020B0604020202020204" pitchFamily="34" charset="0"/>
                <a:cs typeface="Arial" panose="020B0604020202020204" pitchFamily="34" charset="0"/>
              </a:rPr>
              <a:t>, decreasing FIT prices).</a:t>
            </a:r>
          </a:p>
          <a:p>
            <a:pPr lvl="1">
              <a:buFont typeface="Arial" panose="020B0604020202020204" pitchFamily="34" charset="0"/>
              <a:buChar char="–"/>
            </a:pPr>
            <a:r>
              <a:rPr lang="en-US" sz="1200" dirty="0" smtClean="0">
                <a:latin typeface="Arial" panose="020B0604020202020204" pitchFamily="34" charset="0"/>
                <a:cs typeface="Arial" panose="020B0604020202020204" pitchFamily="34" charset="0"/>
              </a:rPr>
              <a:t>Increasing cost </a:t>
            </a:r>
            <a:r>
              <a:rPr lang="en-US" sz="1200" dirty="0">
                <a:latin typeface="Arial" panose="020B0604020202020204" pitchFamily="34" charset="0"/>
                <a:cs typeface="Arial" panose="020B0604020202020204" pitchFamily="34" charset="0"/>
              </a:rPr>
              <a:t>effectiveness and </a:t>
            </a:r>
            <a:r>
              <a:rPr lang="en-US" sz="1200" dirty="0" smtClean="0">
                <a:latin typeface="Arial" panose="020B0604020202020204" pitchFamily="34" charset="0"/>
                <a:cs typeface="Arial" panose="020B0604020202020204" pitchFamily="34" charset="0"/>
              </a:rPr>
              <a:t>improving </a:t>
            </a:r>
            <a:r>
              <a:rPr lang="en-US" sz="1200" dirty="0">
                <a:latin typeface="Arial" panose="020B0604020202020204" pitchFamily="34" charset="0"/>
                <a:cs typeface="Arial" panose="020B0604020202020204" pitchFamily="34" charset="0"/>
              </a:rPr>
              <a:t>efficiency by adopting new electricity market approaches (e.g., competitive </a:t>
            </a:r>
            <a:r>
              <a:rPr lang="en-CA" sz="1200" dirty="0" smtClean="0">
                <a:latin typeface="Arial" panose="020B0604020202020204" pitchFamily="34" charset="0"/>
                <a:cs typeface="Arial" panose="020B0604020202020204" pitchFamily="34" charset="0"/>
              </a:rPr>
              <a:t>LRP, </a:t>
            </a:r>
            <a:r>
              <a:rPr lang="en-CA" sz="1200" dirty="0">
                <a:latin typeface="Arial" panose="020B0604020202020204" pitchFamily="34" charset="0"/>
                <a:cs typeface="Arial" panose="020B0604020202020204" pitchFamily="34" charset="0"/>
              </a:rPr>
              <a:t>no new NUG </a:t>
            </a:r>
            <a:r>
              <a:rPr lang="en-CA" sz="1200" dirty="0" smtClean="0">
                <a:latin typeface="Arial" panose="020B0604020202020204" pitchFamily="34" charset="0"/>
                <a:cs typeface="Arial" panose="020B0604020202020204" pitchFamily="34" charset="0"/>
              </a:rPr>
              <a:t>contracting</a:t>
            </a:r>
            <a:r>
              <a:rPr lang="en-US" sz="1200" dirty="0" smtClean="0">
                <a:latin typeface="Arial" panose="020B0604020202020204" pitchFamily="34" charset="0"/>
                <a:cs typeface="Arial" panose="020B0604020202020204" pitchFamily="34" charset="0"/>
              </a:rPr>
              <a:t>). </a:t>
            </a:r>
          </a:p>
          <a:p>
            <a:endParaRPr lang="en-CA" sz="1000" dirty="0" smtClean="0">
              <a:latin typeface="Arial" panose="020B0604020202020204" pitchFamily="34" charset="0"/>
              <a:cs typeface="Arial" panose="020B0604020202020204" pitchFamily="34" charset="0"/>
            </a:endParaRPr>
          </a:p>
          <a:p>
            <a:r>
              <a:rPr lang="en-CA" sz="1400" dirty="0" smtClean="0">
                <a:latin typeface="Arial" panose="020B0604020202020204" pitchFamily="34" charset="0"/>
                <a:cs typeface="Arial" panose="020B0604020202020204" pitchFamily="34" charset="0"/>
              </a:rPr>
              <a:t>Following </a:t>
            </a:r>
            <a:r>
              <a:rPr lang="en-CA" sz="1400" dirty="0">
                <a:latin typeface="Arial" panose="020B0604020202020204" pitchFamily="34" charset="0"/>
                <a:cs typeface="Arial" panose="020B0604020202020204" pitchFamily="34" charset="0"/>
              </a:rPr>
              <a:t>the 2016 Throne Speech, </a:t>
            </a:r>
            <a:r>
              <a:rPr lang="en-CA" sz="1400" dirty="0" smtClean="0">
                <a:latin typeface="Arial" panose="020B0604020202020204" pitchFamily="34" charset="0"/>
                <a:cs typeface="Arial" panose="020B0604020202020204" pitchFamily="34" charset="0"/>
              </a:rPr>
              <a:t>actions </a:t>
            </a:r>
            <a:r>
              <a:rPr lang="en-CA" sz="1400" dirty="0">
                <a:latin typeface="Arial" panose="020B0604020202020204" pitchFamily="34" charset="0"/>
                <a:cs typeface="Arial" panose="020B0604020202020204" pitchFamily="34" charset="0"/>
              </a:rPr>
              <a:t>were announced to further reduce electricity costs </a:t>
            </a:r>
            <a:r>
              <a:rPr lang="en-CA" sz="1400" dirty="0" smtClean="0">
                <a:latin typeface="Arial" panose="020B0604020202020204" pitchFamily="34" charset="0"/>
                <a:cs typeface="Arial" panose="020B0604020202020204" pitchFamily="34" charset="0"/>
              </a:rPr>
              <a:t>by: </a:t>
            </a:r>
          </a:p>
          <a:p>
            <a:pPr lvl="1">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Providing an 8% rebate </a:t>
            </a:r>
            <a:r>
              <a:rPr lang="en-CA" sz="1200" dirty="0">
                <a:latin typeface="Arial" panose="020B0604020202020204" pitchFamily="34" charset="0"/>
                <a:cs typeface="Arial" panose="020B0604020202020204" pitchFamily="34" charset="0"/>
              </a:rPr>
              <a:t>($11/month </a:t>
            </a:r>
            <a:r>
              <a:rPr lang="en-CA" sz="1200" dirty="0" smtClean="0">
                <a:latin typeface="Arial" panose="020B0604020202020204" pitchFamily="34" charset="0"/>
                <a:cs typeface="Arial" panose="020B0604020202020204" pitchFamily="34" charset="0"/>
              </a:rPr>
              <a:t>savings), updating RRRP ($</a:t>
            </a:r>
            <a:r>
              <a:rPr lang="en-CA" sz="1200" dirty="0">
                <a:latin typeface="Arial" panose="020B0604020202020204" pitchFamily="34" charset="0"/>
                <a:cs typeface="Arial" panose="020B0604020202020204" pitchFamily="34" charset="0"/>
              </a:rPr>
              <a:t>45/month </a:t>
            </a:r>
            <a:r>
              <a:rPr lang="en-CA" sz="1200" dirty="0" smtClean="0">
                <a:latin typeface="Arial" panose="020B0604020202020204" pitchFamily="34" charset="0"/>
                <a:cs typeface="Arial" panose="020B0604020202020204" pitchFamily="34" charset="0"/>
              </a:rPr>
              <a:t>savings), expanding ICI (</a:t>
            </a:r>
            <a:r>
              <a:rPr lang="en-CA" sz="1200" dirty="0">
                <a:latin typeface="Arial" panose="020B0604020202020204" pitchFamily="34" charset="0"/>
                <a:cs typeface="Arial" panose="020B0604020202020204" pitchFamily="34" charset="0"/>
              </a:rPr>
              <a:t>up to one-third savings for </a:t>
            </a:r>
            <a:r>
              <a:rPr lang="en-CA" sz="1200" dirty="0" smtClean="0">
                <a:latin typeface="Arial" panose="020B0604020202020204" pitchFamily="34" charset="0"/>
                <a:cs typeface="Arial" panose="020B0604020202020204" pitchFamily="34" charset="0"/>
              </a:rPr>
              <a:t>participants) and suspending the LRP II </a:t>
            </a:r>
            <a:r>
              <a:rPr lang="en-CA" sz="1200" dirty="0">
                <a:latin typeface="Arial" panose="020B0604020202020204" pitchFamily="34" charset="0"/>
                <a:cs typeface="Arial" panose="020B0604020202020204" pitchFamily="34" charset="0"/>
              </a:rPr>
              <a:t>and the </a:t>
            </a:r>
            <a:r>
              <a:rPr lang="en-CA" sz="1200" dirty="0" smtClean="0">
                <a:latin typeface="Arial" panose="020B0604020202020204" pitchFamily="34" charset="0"/>
                <a:cs typeface="Arial" panose="020B0604020202020204" pitchFamily="34" charset="0"/>
              </a:rPr>
              <a:t>EFWSOP </a:t>
            </a:r>
            <a:r>
              <a:rPr lang="en-CA" sz="1200" dirty="0">
                <a:latin typeface="Arial" panose="020B0604020202020204" pitchFamily="34" charset="0"/>
                <a:cs typeface="Arial" panose="020B0604020202020204" pitchFamily="34" charset="0"/>
              </a:rPr>
              <a:t>(up to $3.8 billion in cost savings</a:t>
            </a:r>
            <a:r>
              <a:rPr lang="en-CA" sz="1200" dirty="0" smtClean="0">
                <a:latin typeface="Arial" panose="020B0604020202020204" pitchFamily="34" charset="0"/>
                <a:cs typeface="Arial" panose="020B0604020202020204" pitchFamily="34" charset="0"/>
              </a:rPr>
              <a:t>).</a:t>
            </a:r>
          </a:p>
          <a:p>
            <a:pPr lvl="1">
              <a:buFont typeface="Arial" panose="020B0604020202020204" pitchFamily="34" charset="0"/>
              <a:buChar char="–"/>
            </a:pPr>
            <a:endParaRPr lang="en-US" sz="1000" dirty="0">
              <a:latin typeface="Arial" charset="0"/>
              <a:ea typeface="Arial" charset="0"/>
              <a:cs typeface="Arial" charset="0"/>
            </a:endParaRPr>
          </a:p>
          <a:p>
            <a:r>
              <a:rPr lang="en-CA" sz="1400" dirty="0">
                <a:latin typeface="Arial" panose="020B0604020202020204" pitchFamily="34" charset="0"/>
                <a:cs typeface="Arial" panose="020B0604020202020204" pitchFamily="34" charset="0"/>
              </a:rPr>
              <a:t>On November 28, 2016, the Minister of Energy announced</a:t>
            </a:r>
            <a:r>
              <a:rPr lang="en-US" sz="1400" dirty="0">
                <a:latin typeface="Arial" panose="020B0604020202020204" pitchFamily="34" charset="0"/>
                <a:cs typeface="Arial" panose="020B0604020202020204" pitchFamily="34" charset="0"/>
              </a:rPr>
              <a:t> the </a:t>
            </a:r>
            <a:r>
              <a:rPr lang="en-CA" sz="1400" dirty="0">
                <a:latin typeface="Arial" panose="020B0604020202020204" pitchFamily="34" charset="0"/>
                <a:cs typeface="Arial" panose="020B0604020202020204" pitchFamily="34" charset="0"/>
              </a:rPr>
              <a:t>need for </a:t>
            </a:r>
            <a:r>
              <a:rPr lang="en-US" sz="1400" dirty="0">
                <a:latin typeface="Arial" panose="020B0604020202020204" pitchFamily="34" charset="0"/>
                <a:cs typeface="Arial" panose="020B0604020202020204" pitchFamily="34" charset="0"/>
              </a:rPr>
              <a:t>changes </a:t>
            </a:r>
            <a:r>
              <a:rPr lang="en-US" sz="1400" dirty="0" smtClean="0">
                <a:latin typeface="Arial" panose="020B0604020202020204" pitchFamily="34" charset="0"/>
                <a:cs typeface="Arial" panose="020B0604020202020204" pitchFamily="34" charset="0"/>
              </a:rPr>
              <a:t>in how </a:t>
            </a:r>
            <a:r>
              <a:rPr lang="en-CA" sz="1400" dirty="0" smtClean="0">
                <a:latin typeface="Arial" panose="020B0604020202020204" pitchFamily="34" charset="0"/>
                <a:cs typeface="Arial" panose="020B0604020202020204" pitchFamily="34" charset="0"/>
              </a:rPr>
              <a:t>electricity </a:t>
            </a:r>
            <a:r>
              <a:rPr lang="en-CA" sz="1400" dirty="0">
                <a:latin typeface="Arial" panose="020B0604020202020204" pitchFamily="34" charset="0"/>
                <a:cs typeface="Arial" panose="020B0604020202020204" pitchFamily="34" charset="0"/>
              </a:rPr>
              <a:t>resources are procured,  the need for wholesale market renewal and greater electricity consumer choice. </a:t>
            </a:r>
          </a:p>
          <a:p>
            <a:pPr marL="0" indent="0">
              <a:buNone/>
            </a:pPr>
            <a:endParaRPr lang="en-CA" sz="800" dirty="0">
              <a:latin typeface="Arial" panose="020B0604020202020204" pitchFamily="34" charset="0"/>
              <a:cs typeface="Arial" panose="020B0604020202020204" pitchFamily="34" charset="0"/>
            </a:endParaRPr>
          </a:p>
          <a:p>
            <a:r>
              <a:rPr lang="en-CA" sz="1400" dirty="0">
                <a:latin typeface="Arial" panose="020B0604020202020204" pitchFamily="34" charset="0"/>
                <a:cs typeface="Arial" panose="020B0604020202020204" pitchFamily="34" charset="0"/>
              </a:rPr>
              <a:t>The Ministry of Energy is currently updating its Long-Term Energy Plan (LTEP)</a:t>
            </a:r>
            <a:r>
              <a:rPr lang="en-US" sz="1400" dirty="0">
                <a:latin typeface="Arial" panose="020B0604020202020204" pitchFamily="34" charset="0"/>
                <a:cs typeface="Arial" panose="020B0604020202020204" pitchFamily="34" charset="0"/>
              </a:rPr>
              <a:t>,  which provides an opportunity to consider a range of policy changes to  how the Ontario energy sector operates.    </a:t>
            </a:r>
            <a:endParaRPr lang="en-CA" sz="1400" dirty="0">
              <a:latin typeface="Arial" panose="020B0604020202020204" pitchFamily="34" charset="0"/>
              <a:cs typeface="Arial" panose="020B0604020202020204" pitchFamily="34" charset="0"/>
            </a:endParaRPr>
          </a:p>
          <a:p>
            <a:endParaRPr lang="en-CA" sz="1400" dirty="0">
              <a:latin typeface="Arial" panose="020B0604020202020204" pitchFamily="34" charset="0"/>
              <a:cs typeface="Arial" panose="020B0604020202020204" pitchFamily="34" charset="0"/>
            </a:endParaRPr>
          </a:p>
          <a:p>
            <a:pPr marL="457200" lvl="1" indent="0">
              <a:spcBef>
                <a:spcPts val="0"/>
              </a:spcBef>
              <a:spcAft>
                <a:spcPts val="200"/>
              </a:spcAft>
              <a:buNone/>
            </a:pPr>
            <a:endParaRPr lang="en-US" sz="1400" dirty="0">
              <a:latin typeface="Arial" panose="020B0604020202020204" pitchFamily="34" charset="0"/>
              <a:ea typeface="Arial" charset="0"/>
              <a:cs typeface="Arial" panose="020B0604020202020204" pitchFamily="34" charset="0"/>
            </a:endParaRPr>
          </a:p>
          <a:p>
            <a:endParaRPr lang="en-US" sz="1400" dirty="0">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398627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363272" cy="671736"/>
          </a:xfrm>
        </p:spPr>
        <p:txBody>
          <a:bodyPr>
            <a:noAutofit/>
          </a:bodyPr>
          <a:lstStyle/>
          <a:p>
            <a:r>
              <a:rPr lang="en-CA" sz="2400" b="0" dirty="0" smtClean="0">
                <a:latin typeface="Arial" panose="020B0604020202020204" pitchFamily="34" charset="0"/>
                <a:cs typeface="Arial" panose="020B0604020202020204" pitchFamily="34" charset="0"/>
              </a:rPr>
              <a:t>Ontario Electricity Support Program (OESP)</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
        <p:nvSpPr>
          <p:cNvPr id="3" name="Rectangle 2"/>
          <p:cNvSpPr/>
          <p:nvPr/>
        </p:nvSpPr>
        <p:spPr>
          <a:xfrm>
            <a:off x="395536" y="1210867"/>
            <a:ext cx="8424936" cy="276999"/>
          </a:xfrm>
          <a:prstGeom prst="rect">
            <a:avLst/>
          </a:prstGeom>
        </p:spPr>
        <p:txBody>
          <a:bodyPr wrap="square">
            <a:spAutoFit/>
          </a:bodyPr>
          <a:lstStyle/>
          <a:p>
            <a:pPr lvl="1"/>
            <a:r>
              <a:rPr lang="en-US" sz="1200" dirty="0">
                <a:solidFill>
                  <a:srgbClr val="FF0000"/>
                </a:solidFill>
                <a:cs typeface="Arial" panose="020B0604020202020204" pitchFamily="34" charset="0"/>
              </a:rPr>
              <a:t> </a:t>
            </a:r>
          </a:p>
        </p:txBody>
      </p:sp>
      <p:sp>
        <p:nvSpPr>
          <p:cNvPr id="4" name="Content Placeholder 3"/>
          <p:cNvSpPr>
            <a:spLocks noGrp="1"/>
          </p:cNvSpPr>
          <p:nvPr>
            <p:ph idx="1"/>
          </p:nvPr>
        </p:nvSpPr>
        <p:spPr>
          <a:xfrm>
            <a:off x="323528" y="1124744"/>
            <a:ext cx="8640959" cy="5256584"/>
          </a:xfrm>
        </p:spPr>
        <p:txBody>
          <a:bodyPr>
            <a:noAutofit/>
          </a:bodyPr>
          <a:lstStyle/>
          <a:p>
            <a:pPr>
              <a:spcBef>
                <a:spcPts val="100"/>
              </a:spcBef>
              <a:spcAft>
                <a:spcPts val="400"/>
              </a:spcAft>
            </a:pPr>
            <a:r>
              <a:rPr lang="en-CA" sz="1100" dirty="0">
                <a:latin typeface="Arial" panose="020B0604020202020204" pitchFamily="34" charset="0"/>
                <a:cs typeface="Arial" panose="020B0604020202020204" pitchFamily="34" charset="0"/>
              </a:rPr>
              <a:t>The OESP, an income-tested, application based program that lowers electricity costs of the most vulnerable consumers, provides a rebate directly on bills. There are two scales: one with basic credits, and an enhanced for Indigenous, electric heat and certain medical devices.</a:t>
            </a:r>
          </a:p>
          <a:p>
            <a:pPr>
              <a:spcBef>
                <a:spcPts val="100"/>
              </a:spcBef>
              <a:spcAft>
                <a:spcPts val="400"/>
              </a:spcAft>
            </a:pPr>
            <a:r>
              <a:rPr lang="en-CA" sz="1100" dirty="0">
                <a:latin typeface="Arial" panose="020B0604020202020204" pitchFamily="34" charset="0"/>
                <a:cs typeface="Arial" panose="020B0604020202020204" pitchFamily="34" charset="0"/>
              </a:rPr>
              <a:t>OESP credits could be increased by 50</a:t>
            </a:r>
            <a:r>
              <a:rPr lang="en-CA" sz="1100" dirty="0" smtClean="0">
                <a:latin typeface="Arial" panose="020B0604020202020204" pitchFamily="34" charset="0"/>
                <a:cs typeface="Arial" panose="020B0604020202020204" pitchFamily="34" charset="0"/>
              </a:rPr>
              <a:t>%.</a:t>
            </a:r>
          </a:p>
          <a:p>
            <a:pPr lvl="1">
              <a:spcBef>
                <a:spcPts val="100"/>
              </a:spcBef>
              <a:spcAft>
                <a:spcPts val="400"/>
              </a:spcAft>
              <a:buFont typeface="Arial" panose="020B0604020202020204" pitchFamily="34" charset="0"/>
              <a:buChar char="−"/>
            </a:pPr>
            <a:r>
              <a:rPr lang="en-CA" sz="1050" dirty="0" smtClean="0">
                <a:latin typeface="Arial" panose="020B0604020202020204" pitchFamily="34" charset="0"/>
                <a:cs typeface="Arial" panose="020B0604020202020204" pitchFamily="34" charset="0"/>
              </a:rPr>
              <a:t>This </a:t>
            </a:r>
            <a:r>
              <a:rPr lang="en-CA" sz="1050" dirty="0">
                <a:latin typeface="Arial" panose="020B0604020202020204" pitchFamily="34" charset="0"/>
                <a:cs typeface="Arial" panose="020B0604020202020204" pitchFamily="34" charset="0"/>
              </a:rPr>
              <a:t>would mean that single low income consumers who receive the lowest credit amount would get an increase from $30 to $45/ month ($540/year), and the lowest credit for the enhanced scale would increase from $45 to $67.50 ($810).</a:t>
            </a:r>
          </a:p>
          <a:p>
            <a:pPr>
              <a:spcBef>
                <a:spcPts val="100"/>
              </a:spcBef>
              <a:spcAft>
                <a:spcPts val="400"/>
              </a:spcAft>
            </a:pPr>
            <a:r>
              <a:rPr lang="en-CA" sz="1100" dirty="0">
                <a:latin typeface="Arial" panose="020B0604020202020204" pitchFamily="34" charset="0"/>
                <a:cs typeface="Arial" panose="020B0604020202020204" pitchFamily="34" charset="0"/>
              </a:rPr>
              <a:t>OESP funding is collected from a charge levied on all ratepayers. Greater focus and support can be placed on lower income Ontarians by funding OESP through the tax base. </a:t>
            </a:r>
          </a:p>
          <a:p>
            <a:pPr marL="685800" lvl="2">
              <a:spcBef>
                <a:spcPts val="100"/>
              </a:spcBef>
              <a:spcAft>
                <a:spcPts val="400"/>
              </a:spcAft>
            </a:pPr>
            <a:r>
              <a:rPr lang="en-CA" sz="1100" dirty="0">
                <a:latin typeface="Arial" panose="020B0604020202020204" pitchFamily="34" charset="0"/>
                <a:cs typeface="Arial" panose="020B0604020202020204" pitchFamily="34" charset="0"/>
              </a:rPr>
              <a:t>Average residential customer savings: $0.83/month, and average industrial customer savings: $1.10/</a:t>
            </a:r>
            <a:r>
              <a:rPr lang="en-CA" sz="1100" dirty="0" err="1">
                <a:latin typeface="Arial" panose="020B0604020202020204" pitchFamily="34" charset="0"/>
                <a:cs typeface="Arial" panose="020B0604020202020204" pitchFamily="34" charset="0"/>
              </a:rPr>
              <a:t>MWh</a:t>
            </a:r>
            <a:r>
              <a:rPr lang="en-CA" sz="1100" dirty="0">
                <a:latin typeface="Arial" panose="020B0604020202020204" pitchFamily="34" charset="0"/>
                <a:cs typeface="Arial" panose="020B0604020202020204" pitchFamily="34" charset="0"/>
              </a:rPr>
              <a:t>.</a:t>
            </a:r>
          </a:p>
          <a:p>
            <a:pPr>
              <a:spcBef>
                <a:spcPts val="100"/>
              </a:spcBef>
              <a:spcAft>
                <a:spcPts val="400"/>
              </a:spcAft>
            </a:pPr>
            <a:r>
              <a:rPr lang="en-US" sz="1100" dirty="0" smtClean="0">
                <a:latin typeface="Arial" panose="020B0604020202020204" pitchFamily="34" charset="0"/>
                <a:cs typeface="Arial" panose="020B0604020202020204" pitchFamily="34" charset="0"/>
              </a:rPr>
              <a:t>At </a:t>
            </a:r>
            <a:r>
              <a:rPr lang="en-US" sz="1100" dirty="0">
                <a:latin typeface="Arial" panose="020B0604020202020204" pitchFamily="34" charset="0"/>
                <a:cs typeface="Arial" panose="020B0604020202020204" pitchFamily="34" charset="0"/>
              </a:rPr>
              <a:t>the time of program design, it was estimated that 40-50% participation would be high for an application-based program delivered through electricity bills. </a:t>
            </a:r>
            <a:r>
              <a:rPr lang="en-US" sz="1100" dirty="0" smtClean="0">
                <a:latin typeface="Arial" panose="020B0604020202020204" pitchFamily="34" charset="0"/>
                <a:cs typeface="Arial" panose="020B0604020202020204" pitchFamily="34" charset="0"/>
              </a:rPr>
              <a:t>OESP </a:t>
            </a:r>
            <a:r>
              <a:rPr lang="en-US" sz="1100" dirty="0">
                <a:latin typeface="Arial" panose="020B0604020202020204" pitchFamily="34" charset="0"/>
                <a:cs typeface="Arial" panose="020B0604020202020204" pitchFamily="34" charset="0"/>
              </a:rPr>
              <a:t>can be enhanced by working to ensure the program uptake is as close as possible to 100%:</a:t>
            </a:r>
          </a:p>
          <a:p>
            <a:pPr marL="685800" lvl="2">
              <a:spcBef>
                <a:spcPts val="100"/>
              </a:spcBef>
              <a:spcAft>
                <a:spcPts val="400"/>
              </a:spcAft>
            </a:pPr>
            <a:r>
              <a:rPr lang="en-US" sz="1050" dirty="0">
                <a:latin typeface="Arial" panose="020B0604020202020204" pitchFamily="34" charset="0"/>
                <a:cs typeface="Arial" panose="020B0604020202020204" pitchFamily="34" charset="0"/>
              </a:rPr>
              <a:t>Streamlining the application process to make it </a:t>
            </a:r>
            <a:r>
              <a:rPr lang="en-US" sz="1050" dirty="0" smtClean="0">
                <a:latin typeface="Arial" panose="020B0604020202020204" pitchFamily="34" charset="0"/>
                <a:cs typeface="Arial" panose="020B0604020202020204" pitchFamily="34" charset="0"/>
              </a:rPr>
              <a:t>easier / quicker </a:t>
            </a:r>
            <a:r>
              <a:rPr lang="en-US" sz="1050" dirty="0">
                <a:latin typeface="Arial" panose="020B0604020202020204" pitchFamily="34" charset="0"/>
                <a:cs typeface="Arial" panose="020B0604020202020204" pitchFamily="34" charset="0"/>
              </a:rPr>
              <a:t>to get </a:t>
            </a:r>
            <a:r>
              <a:rPr lang="en-US" sz="1050" dirty="0" smtClean="0">
                <a:latin typeface="Arial" panose="020B0604020202020204" pitchFamily="34" charset="0"/>
                <a:cs typeface="Arial" panose="020B0604020202020204" pitchFamily="34" charset="0"/>
              </a:rPr>
              <a:t>through (e.g. an </a:t>
            </a:r>
            <a:r>
              <a:rPr lang="en-US" sz="1050" dirty="0">
                <a:latin typeface="Arial" panose="020B0604020202020204" pitchFamily="34" charset="0"/>
                <a:cs typeface="Arial" panose="020B0604020202020204" pitchFamily="34" charset="0"/>
              </a:rPr>
              <a:t>alternative to wet signature consent </a:t>
            </a:r>
            <a:r>
              <a:rPr lang="en-US" sz="1050" dirty="0" smtClean="0">
                <a:latin typeface="Arial" panose="020B0604020202020204" pitchFamily="34" charset="0"/>
                <a:cs typeface="Arial" panose="020B0604020202020204" pitchFamily="34" charset="0"/>
              </a:rPr>
              <a:t>forms);</a:t>
            </a:r>
            <a:endParaRPr lang="en-US" sz="1050" dirty="0">
              <a:latin typeface="Arial" panose="020B0604020202020204" pitchFamily="34" charset="0"/>
              <a:cs typeface="Arial" panose="020B0604020202020204" pitchFamily="34" charset="0"/>
            </a:endParaRPr>
          </a:p>
          <a:p>
            <a:pPr marL="685800" lvl="2">
              <a:spcBef>
                <a:spcPts val="100"/>
              </a:spcBef>
              <a:spcAft>
                <a:spcPts val="400"/>
              </a:spcAft>
            </a:pPr>
            <a:r>
              <a:rPr lang="en-US" sz="1050" dirty="0">
                <a:latin typeface="Arial" panose="020B0604020202020204" pitchFamily="34" charset="0"/>
                <a:cs typeface="Arial" panose="020B0604020202020204" pitchFamily="34" charset="0"/>
              </a:rPr>
              <a:t>Putting in place a more aggressive communications strategy to make sure people are aware of the program;</a:t>
            </a:r>
          </a:p>
          <a:p>
            <a:pPr marL="685800" lvl="2">
              <a:spcBef>
                <a:spcPts val="100"/>
              </a:spcBef>
              <a:spcAft>
                <a:spcPts val="400"/>
              </a:spcAft>
            </a:pPr>
            <a:r>
              <a:rPr lang="en-US" sz="1050" dirty="0">
                <a:latin typeface="Arial" panose="020B0604020202020204" pitchFamily="34" charset="0"/>
                <a:cs typeface="Arial" panose="020B0604020202020204" pitchFamily="34" charset="0"/>
              </a:rPr>
              <a:t>Increasing funding for key partner agencies to work directly with individuals who are applying; and</a:t>
            </a:r>
          </a:p>
          <a:p>
            <a:pPr marL="685800" lvl="2">
              <a:spcBef>
                <a:spcPts val="100"/>
              </a:spcBef>
              <a:spcAft>
                <a:spcPts val="400"/>
              </a:spcAft>
            </a:pPr>
            <a:r>
              <a:rPr lang="en-US" sz="1100" dirty="0">
                <a:latin typeface="Arial" panose="020B0604020202020204" pitchFamily="34" charset="0"/>
                <a:cs typeface="Arial" panose="020B0604020202020204" pitchFamily="34" charset="0"/>
              </a:rPr>
              <a:t>Exploring automatic OESP qualification for those who receive provincial programs (e.g., OW, ODSP</a:t>
            </a:r>
            <a:r>
              <a:rPr lang="en-US" sz="1100" dirty="0" smtClean="0">
                <a:latin typeface="Arial" panose="020B0604020202020204" pitchFamily="34" charset="0"/>
                <a:cs typeface="Arial" panose="020B0604020202020204" pitchFamily="34" charset="0"/>
              </a:rPr>
              <a:t>).</a:t>
            </a:r>
          </a:p>
          <a:p>
            <a:pPr marL="685800" lvl="2">
              <a:spcBef>
                <a:spcPts val="100"/>
              </a:spcBef>
              <a:spcAft>
                <a:spcPts val="400"/>
              </a:spcAft>
            </a:pPr>
            <a:endParaRPr lang="en-US" sz="900" dirty="0" smtClean="0">
              <a:latin typeface="Arial" panose="020B0604020202020204" pitchFamily="34" charset="0"/>
              <a:cs typeface="Arial" panose="020B0604020202020204" pitchFamily="34" charset="0"/>
            </a:endParaRPr>
          </a:p>
          <a:p>
            <a:pPr marL="685800" lvl="2">
              <a:spcBef>
                <a:spcPts val="100"/>
              </a:spcBef>
              <a:spcAft>
                <a:spcPts val="400"/>
              </a:spcAft>
            </a:pPr>
            <a:endParaRPr lang="en-US" sz="900" dirty="0">
              <a:latin typeface="Arial" panose="020B0604020202020204" pitchFamily="34" charset="0"/>
              <a:cs typeface="Arial" panose="020B0604020202020204" pitchFamily="34" charset="0"/>
            </a:endParaRPr>
          </a:p>
          <a:p>
            <a:pPr marL="685800" lvl="2">
              <a:spcBef>
                <a:spcPts val="100"/>
              </a:spcBef>
              <a:spcAft>
                <a:spcPts val="400"/>
              </a:spcAft>
            </a:pPr>
            <a:endParaRPr lang="en-US" sz="900" dirty="0" smtClean="0">
              <a:latin typeface="Arial" panose="020B0604020202020204" pitchFamily="34" charset="0"/>
              <a:cs typeface="Arial" panose="020B0604020202020204" pitchFamily="34" charset="0"/>
            </a:endParaRPr>
          </a:p>
          <a:p>
            <a:pPr marL="685800" lvl="2">
              <a:spcBef>
                <a:spcPts val="100"/>
              </a:spcBef>
              <a:spcAft>
                <a:spcPts val="400"/>
              </a:spcAft>
            </a:pPr>
            <a:endParaRPr lang="en-US" sz="900" dirty="0">
              <a:latin typeface="Arial" panose="020B0604020202020204" pitchFamily="34" charset="0"/>
              <a:cs typeface="Arial" panose="020B0604020202020204" pitchFamily="34" charset="0"/>
            </a:endParaRPr>
          </a:p>
          <a:p>
            <a:pPr marL="685800" lvl="2">
              <a:spcBef>
                <a:spcPts val="100"/>
              </a:spcBef>
              <a:spcAft>
                <a:spcPts val="400"/>
              </a:spcAft>
            </a:pPr>
            <a:endParaRPr lang="en-US" sz="900" dirty="0" smtClean="0">
              <a:latin typeface="Arial" panose="020B0604020202020204" pitchFamily="34" charset="0"/>
              <a:cs typeface="Arial" panose="020B0604020202020204" pitchFamily="34" charset="0"/>
            </a:endParaRPr>
          </a:p>
          <a:p>
            <a:pPr marL="685800" lvl="2">
              <a:spcBef>
                <a:spcPts val="100"/>
              </a:spcBef>
              <a:spcAft>
                <a:spcPts val="400"/>
              </a:spcAft>
            </a:pPr>
            <a:endParaRPr lang="en-US" sz="900" dirty="0" smtClean="0">
              <a:latin typeface="Arial" panose="020B0604020202020204" pitchFamily="34" charset="0"/>
              <a:cs typeface="Arial" panose="020B0604020202020204" pitchFamily="34" charset="0"/>
            </a:endParaRPr>
          </a:p>
          <a:p>
            <a:pPr marL="685800" lvl="2">
              <a:spcBef>
                <a:spcPts val="200"/>
              </a:spcBef>
              <a:spcAft>
                <a:spcPts val="400"/>
              </a:spcAft>
            </a:pPr>
            <a:endParaRPr lang="en-CA" sz="1200" dirty="0"/>
          </a:p>
          <a:p>
            <a:pPr marL="0" indent="0">
              <a:spcBef>
                <a:spcPts val="200"/>
              </a:spcBef>
              <a:spcAft>
                <a:spcPts val="400"/>
              </a:spcAft>
              <a:buNone/>
            </a:pPr>
            <a:endParaRPr lang="en-US" sz="1050" dirty="0">
              <a:latin typeface="Arial" panose="020B0604020202020204" pitchFamily="34" charset="0"/>
              <a:cs typeface="Arial" panose="020B0604020202020204" pitchFamily="34" charset="0"/>
            </a:endParaRPr>
          </a:p>
          <a:p>
            <a:pPr marL="0" indent="0">
              <a:spcBef>
                <a:spcPts val="200"/>
              </a:spcBef>
              <a:spcAft>
                <a:spcPts val="400"/>
              </a:spcAft>
              <a:buNone/>
            </a:pPr>
            <a:r>
              <a:rPr lang="en-US" sz="900" dirty="0">
                <a:latin typeface="Arial" panose="020B0604020202020204" pitchFamily="34" charset="0"/>
                <a:cs typeface="Arial" panose="020B0604020202020204" pitchFamily="34" charset="0"/>
              </a:rPr>
              <a:t>* Projections assume </a:t>
            </a:r>
            <a:r>
              <a:rPr lang="en-US" sz="900" dirty="0" smtClean="0">
                <a:latin typeface="Arial" panose="020B0604020202020204" pitchFamily="34" charset="0"/>
                <a:cs typeface="Arial" panose="020B0604020202020204" pitchFamily="34" charset="0"/>
              </a:rPr>
              <a:t>administration </a:t>
            </a:r>
            <a:r>
              <a:rPr lang="en-US" sz="900" dirty="0">
                <a:latin typeface="Arial" panose="020B0604020202020204" pitchFamily="34" charset="0"/>
                <a:cs typeface="Arial" panose="020B0604020202020204" pitchFamily="34" charset="0"/>
              </a:rPr>
              <a:t>costs of 10%, higher gains in participation in earlier years</a:t>
            </a:r>
            <a:r>
              <a:rPr lang="en-US" sz="900" dirty="0" smtClean="0">
                <a:latin typeface="Arial" panose="020B0604020202020204" pitchFamily="34" charset="0"/>
                <a:cs typeface="Arial" panose="020B0604020202020204" pitchFamily="34" charset="0"/>
              </a:rPr>
              <a:t>, credit amounts are not further altered, and existing </a:t>
            </a:r>
            <a:r>
              <a:rPr lang="en-US" sz="900" dirty="0">
                <a:latin typeface="Arial" panose="020B0604020202020204" pitchFamily="34" charset="0"/>
                <a:cs typeface="Arial" panose="020B0604020202020204" pitchFamily="34" charset="0"/>
              </a:rPr>
              <a:t>proportion of participants for each household size and income remains the same</a:t>
            </a:r>
            <a:r>
              <a:rPr lang="en-US" sz="900" dirty="0" smtClean="0">
                <a:latin typeface="Arial" panose="020B0604020202020204" pitchFamily="34" charset="0"/>
                <a:cs typeface="Arial" panose="020B0604020202020204" pitchFamily="34" charset="0"/>
              </a:rPr>
              <a:t>.</a:t>
            </a:r>
            <a:endParaRPr lang="en-US" sz="105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93820032"/>
              </p:ext>
            </p:extLst>
          </p:nvPr>
        </p:nvGraphicFramePr>
        <p:xfrm>
          <a:off x="539550" y="4475759"/>
          <a:ext cx="8136906" cy="1473521"/>
        </p:xfrm>
        <a:graphic>
          <a:graphicData uri="http://schemas.openxmlformats.org/drawingml/2006/table">
            <a:tbl>
              <a:tblPr firstRow="1" bandRow="1">
                <a:tableStyleId>{93296810-A885-4BE3-A3E7-6D5BEEA58F35}</a:tableStyleId>
              </a:tblPr>
              <a:tblGrid>
                <a:gridCol w="1202847">
                  <a:extLst>
                    <a:ext uri="{9D8B030D-6E8A-4147-A177-3AD203B41FA5}">
                      <a16:colId xmlns="" xmlns:a16="http://schemas.microsoft.com/office/drawing/2014/main" val="20000"/>
                    </a:ext>
                  </a:extLst>
                </a:gridCol>
                <a:gridCol w="1202847"/>
                <a:gridCol w="1202847"/>
                <a:gridCol w="1202847">
                  <a:extLst>
                    <a:ext uri="{9D8B030D-6E8A-4147-A177-3AD203B41FA5}">
                      <a16:colId xmlns="" xmlns:a16="http://schemas.microsoft.com/office/drawing/2014/main" val="20003"/>
                    </a:ext>
                  </a:extLst>
                </a:gridCol>
                <a:gridCol w="1202847">
                  <a:extLst>
                    <a:ext uri="{9D8B030D-6E8A-4147-A177-3AD203B41FA5}">
                      <a16:colId xmlns="" xmlns:a16="http://schemas.microsoft.com/office/drawing/2014/main" val="20002"/>
                    </a:ext>
                  </a:extLst>
                </a:gridCol>
                <a:gridCol w="2122671">
                  <a:extLst>
                    <a:ext uri="{9D8B030D-6E8A-4147-A177-3AD203B41FA5}">
                      <a16:colId xmlns="" xmlns:a16="http://schemas.microsoft.com/office/drawing/2014/main" val="20005"/>
                    </a:ext>
                  </a:extLst>
                </a:gridCol>
              </a:tblGrid>
              <a:tr h="440152">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Year</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CA" sz="1050" b="1" i="0" u="none" strike="noStrike" dirty="0" smtClean="0">
                          <a:solidFill>
                            <a:schemeClr val="tx1"/>
                          </a:solidFill>
                          <a:effectLst/>
                          <a:latin typeface="Arial" panose="020B0604020202020204" pitchFamily="34" charset="0"/>
                          <a:cs typeface="Arial" panose="020B0604020202020204" pitchFamily="34" charset="0"/>
                        </a:rPr>
                        <a:t>Participation</a:t>
                      </a:r>
                      <a:r>
                        <a:rPr lang="en-CA" sz="1050" b="1" i="0" u="none" strike="noStrike" baseline="0" dirty="0" smtClean="0">
                          <a:solidFill>
                            <a:schemeClr val="tx1"/>
                          </a:solidFill>
                          <a:effectLst/>
                          <a:latin typeface="Arial" panose="020B0604020202020204" pitchFamily="34" charset="0"/>
                          <a:cs typeface="Arial" panose="020B0604020202020204" pitchFamily="34" charset="0"/>
                        </a:rPr>
                        <a:t> Number by End of Year</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b="1" i="0" u="none" strike="noStrike" dirty="0" smtClean="0">
                          <a:solidFill>
                            <a:schemeClr val="tx1"/>
                          </a:solidFill>
                          <a:effectLst/>
                          <a:latin typeface="Arial" panose="020B0604020202020204" pitchFamily="34" charset="0"/>
                          <a:cs typeface="Arial" panose="020B0604020202020204" pitchFamily="34" charset="0"/>
                        </a:rPr>
                        <a:t>Participation</a:t>
                      </a:r>
                      <a:r>
                        <a:rPr lang="en-CA" sz="1050" b="1" i="0" u="none" strike="noStrike" baseline="0" dirty="0" smtClean="0">
                          <a:solidFill>
                            <a:schemeClr val="tx1"/>
                          </a:solidFill>
                          <a:effectLst/>
                          <a:latin typeface="Arial" panose="020B0604020202020204" pitchFamily="34" charset="0"/>
                          <a:cs typeface="Arial" panose="020B0604020202020204" pitchFamily="34" charset="0"/>
                        </a:rPr>
                        <a:t> % by End of Year</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OESP Status Quo ($M)</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+50% </a:t>
                      </a:r>
                    </a:p>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($M)</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TOTAL </a:t>
                      </a:r>
                    </a:p>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($M)</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2017</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257,000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45%</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$54</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$162</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2018</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343,000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60%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$150</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$75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$225</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2019</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400,000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70%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$186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$93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$279</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2020</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457,000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80%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$215</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$108</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$323</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2021</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514,000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90%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$243</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$122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$365</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5"/>
                  </a:ext>
                </a:extLst>
              </a:tr>
              <a:tr h="161306">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2022</a:t>
                      </a:r>
                      <a:endParaRPr lang="en-CA" sz="1050" b="0"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571,000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smtClean="0">
                          <a:solidFill>
                            <a:schemeClr val="tx1"/>
                          </a:solidFill>
                          <a:latin typeface="Arial" panose="020B0604020202020204" pitchFamily="34" charset="0"/>
                          <a:cs typeface="Arial" panose="020B0604020202020204" pitchFamily="34" charset="0"/>
                        </a:rPr>
                        <a:t>100%</a:t>
                      </a:r>
                      <a:endParaRPr lang="en-CA" sz="1050" dirty="0">
                        <a:solidFill>
                          <a:schemeClr val="tx1"/>
                        </a:solidFill>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$272</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CA" sz="1050" dirty="0">
                          <a:solidFill>
                            <a:schemeClr val="tx1"/>
                          </a:solidFill>
                          <a:latin typeface="Arial" panose="020B0604020202020204" pitchFamily="34" charset="0"/>
                          <a:cs typeface="Arial" panose="020B0604020202020204" pitchFamily="34" charset="0"/>
                        </a:rPr>
                        <a:t>$136</a:t>
                      </a: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r>
                        <a:rPr lang="en-CA" sz="1050" u="none" strike="noStrike" dirty="0">
                          <a:solidFill>
                            <a:schemeClr val="tx1"/>
                          </a:solidFill>
                          <a:effectLst/>
                          <a:latin typeface="Arial" panose="020B0604020202020204" pitchFamily="34" charset="0"/>
                          <a:cs typeface="Arial" panose="020B0604020202020204" pitchFamily="34" charset="0"/>
                        </a:rPr>
                        <a:t>$408</a:t>
                      </a:r>
                      <a:endParaRPr lang="en-CA" sz="1050" b="1" i="0" u="none" strike="noStrike" dirty="0">
                        <a:solidFill>
                          <a:schemeClr val="tx1"/>
                        </a:solidFill>
                        <a:effectLst/>
                        <a:latin typeface="Arial" panose="020B0604020202020204" pitchFamily="34" charset="0"/>
                        <a:cs typeface="Arial" panose="020B0604020202020204" pitchFamily="34" charset="0"/>
                      </a:endParaRPr>
                    </a:p>
                  </a:txBody>
                  <a:tcPr marL="4763" marR="4763" marT="4763"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2568477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363272" cy="671737"/>
          </a:xfrm>
        </p:spPr>
        <p:txBody>
          <a:bodyPr>
            <a:noAutofit/>
          </a:bodyPr>
          <a:lstStyle/>
          <a:p>
            <a:r>
              <a:rPr lang="en-US" sz="2400" b="0" dirty="0" smtClean="0">
                <a:latin typeface="Arial" panose="020B0604020202020204" pitchFamily="34" charset="0"/>
                <a:cs typeface="Arial" panose="020B0604020202020204" pitchFamily="34" charset="0"/>
              </a:rPr>
              <a:t>Establishing a New LDC Affordability Fund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a:solidFill>
                <a:prstClr val="black"/>
              </a:solidFill>
              <a:cs typeface="Arial" panose="020B0604020202020204" pitchFamily="34" charset="0"/>
            </a:endParaRPr>
          </a:p>
          <a:p>
            <a:pPr lvl="1"/>
            <a:endParaRPr lang="en-US" sz="1200" dirty="0">
              <a:solidFill>
                <a:prstClr val="black"/>
              </a:solidFill>
              <a:cs typeface="Arial" panose="020B0604020202020204" pitchFamily="34" charset="0"/>
            </a:endParaRPr>
          </a:p>
          <a:p>
            <a:pPr lvl="1"/>
            <a:r>
              <a:rPr lang="en-US" sz="1200" dirty="0">
                <a:solidFill>
                  <a:prstClr val="black"/>
                </a:solidFill>
                <a:cs typeface="Arial" panose="020B0604020202020204" pitchFamily="34" charset="0"/>
              </a:rPr>
              <a:t> </a:t>
            </a:r>
          </a:p>
        </p:txBody>
      </p:sp>
      <p:sp>
        <p:nvSpPr>
          <p:cNvPr id="4" name="Content Placeholder 3"/>
          <p:cNvSpPr>
            <a:spLocks noGrp="1"/>
          </p:cNvSpPr>
          <p:nvPr>
            <p:ph idx="1"/>
          </p:nvPr>
        </p:nvSpPr>
        <p:spPr>
          <a:xfrm>
            <a:off x="467544" y="1204133"/>
            <a:ext cx="8352928" cy="4856787"/>
          </a:xfrm>
        </p:spPr>
        <p:txBody>
          <a:bodyPr>
            <a:noAutofit/>
          </a:bodyPr>
          <a:lstStyle/>
          <a:p>
            <a:pPr marL="280988" lvl="1" indent="-280988">
              <a:spcAft>
                <a:spcPts val="600"/>
              </a:spcAft>
              <a:buSzTx/>
              <a:buFont typeface="Arial" panose="020B0604020202020204" pitchFamily="34" charset="0"/>
              <a:buChar char="•"/>
            </a:pPr>
            <a:r>
              <a:rPr lang="en-CA" sz="1400" dirty="0" smtClean="0">
                <a:latin typeface="Arial" panose="020B0604020202020204" pitchFamily="34" charset="0"/>
                <a:cs typeface="Arial" panose="020B0604020202020204" pitchFamily="34" charset="0"/>
              </a:rPr>
              <a:t>Under the Conservation First Framework, the Home Assistance Program, delivered by LDCs, provides eligible </a:t>
            </a:r>
            <a:r>
              <a:rPr lang="en-CA" sz="1400" dirty="0">
                <a:latin typeface="Arial" panose="020B0604020202020204" pitchFamily="34" charset="0"/>
                <a:cs typeface="Arial" panose="020B0604020202020204" pitchFamily="34" charset="0"/>
              </a:rPr>
              <a:t>low-income </a:t>
            </a:r>
            <a:r>
              <a:rPr lang="en-CA" sz="1400" dirty="0" smtClean="0">
                <a:latin typeface="Arial" panose="020B0604020202020204" pitchFamily="34" charset="0"/>
                <a:cs typeface="Arial" panose="020B0604020202020204" pitchFamily="34" charset="0"/>
              </a:rPr>
              <a:t>customers with energy </a:t>
            </a:r>
            <a:r>
              <a:rPr lang="en-CA" sz="1400" dirty="0">
                <a:latin typeface="Arial" panose="020B0604020202020204" pitchFamily="34" charset="0"/>
                <a:cs typeface="Arial" panose="020B0604020202020204" pitchFamily="34" charset="0"/>
              </a:rPr>
              <a:t>efficiency upgrades and education, at no cost, to help improve the energy efficiency and comfort </a:t>
            </a:r>
            <a:r>
              <a:rPr lang="en-CA" sz="1400" dirty="0" smtClean="0">
                <a:latin typeface="Arial" panose="020B0604020202020204" pitchFamily="34" charset="0"/>
                <a:cs typeface="Arial" panose="020B0604020202020204" pitchFamily="34" charset="0"/>
              </a:rPr>
              <a:t>of their </a:t>
            </a:r>
            <a:r>
              <a:rPr lang="en-CA" sz="1400" dirty="0">
                <a:latin typeface="Arial" panose="020B0604020202020204" pitchFamily="34" charset="0"/>
                <a:cs typeface="Arial" panose="020B0604020202020204" pitchFamily="34" charset="0"/>
              </a:rPr>
              <a:t>homes. </a:t>
            </a:r>
            <a:endParaRPr lang="en-CA" sz="1400" dirty="0" smtClean="0">
              <a:latin typeface="Arial" panose="020B0604020202020204" pitchFamily="34" charset="0"/>
              <a:cs typeface="Arial" panose="020B0604020202020204" pitchFamily="34" charset="0"/>
            </a:endParaRPr>
          </a:p>
          <a:p>
            <a:pPr marL="280988" lvl="1" indent="-280988">
              <a:spcAft>
                <a:spcPts val="600"/>
              </a:spcAft>
              <a:buSzTx/>
              <a:buFont typeface="Arial" panose="020B0604020202020204" pitchFamily="34" charset="0"/>
              <a:buChar char="•"/>
            </a:pPr>
            <a:r>
              <a:rPr lang="en-CA" sz="1400" dirty="0" smtClean="0">
                <a:latin typeface="Arial" panose="020B0604020202020204" pitchFamily="34" charset="0"/>
                <a:cs typeface="Arial" panose="020B0604020202020204" pitchFamily="34" charset="0"/>
              </a:rPr>
              <a:t>Home Assistance Program eligibility is aligned with other low-income support programs such as the OESP.  </a:t>
            </a:r>
          </a:p>
          <a:p>
            <a:pPr marL="280988" lvl="1" indent="-280988">
              <a:spcAft>
                <a:spcPts val="600"/>
              </a:spcAft>
              <a:buSzTx/>
              <a:buFont typeface="Arial" panose="020B0604020202020204" pitchFamily="34" charset="0"/>
              <a:buChar char="•"/>
            </a:pPr>
            <a:r>
              <a:rPr lang="en-CA" sz="1400" dirty="0" smtClean="0">
                <a:latin typeface="Arial" panose="020B0604020202020204" pitchFamily="34" charset="0"/>
                <a:cs typeface="Arial" panose="020B0604020202020204" pitchFamily="34" charset="0"/>
              </a:rPr>
              <a:t>Measures </a:t>
            </a:r>
            <a:r>
              <a:rPr lang="en-CA" sz="1400" dirty="0">
                <a:latin typeface="Arial" panose="020B0604020202020204" pitchFamily="34" charset="0"/>
                <a:cs typeface="Arial" panose="020B0604020202020204" pitchFamily="34" charset="0"/>
              </a:rPr>
              <a:t>under the P</a:t>
            </a:r>
            <a:r>
              <a:rPr lang="en-CA" sz="1400" dirty="0" smtClean="0">
                <a:latin typeface="Arial" panose="020B0604020202020204" pitchFamily="34" charset="0"/>
                <a:cs typeface="Arial" panose="020B0604020202020204" pitchFamily="34" charset="0"/>
              </a:rPr>
              <a:t>rogram include</a:t>
            </a:r>
            <a:r>
              <a:rPr lang="en-CA" sz="1400" dirty="0">
                <a:latin typeface="Arial" panose="020B0604020202020204" pitchFamily="34" charset="0"/>
                <a:cs typeface="Arial" panose="020B0604020202020204" pitchFamily="34" charset="0"/>
              </a:rPr>
              <a:t>: </a:t>
            </a:r>
          </a:p>
          <a:p>
            <a:pPr marL="747713" lvl="2" indent="-285750">
              <a:spcBef>
                <a:spcPts val="0"/>
              </a:spcBef>
              <a:buFont typeface="Arial" panose="020B0604020202020204" pitchFamily="34" charset="0"/>
              <a:buChar char="−"/>
            </a:pPr>
            <a:r>
              <a:rPr lang="en-CA" sz="1200" dirty="0">
                <a:latin typeface="Arial" panose="020B0604020202020204" pitchFamily="34" charset="0"/>
                <a:cs typeface="Arial" panose="020B0604020202020204" pitchFamily="34" charset="0"/>
              </a:rPr>
              <a:t>Energy-saving light bulbs (LEDs</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marL="747713" lvl="2" indent="-285750">
              <a:spcBef>
                <a:spcPts val="0"/>
              </a:spcBef>
              <a:buFont typeface="Arial" panose="020B0604020202020204" pitchFamily="34" charset="0"/>
              <a:buChar char="−"/>
            </a:pPr>
            <a:r>
              <a:rPr lang="en-CA" sz="1200" dirty="0">
                <a:latin typeface="Arial" panose="020B0604020202020204" pitchFamily="34" charset="0"/>
                <a:cs typeface="Arial" panose="020B0604020202020204" pitchFamily="34" charset="0"/>
              </a:rPr>
              <a:t>Power </a:t>
            </a:r>
            <a:r>
              <a:rPr lang="en-CA" sz="1200" dirty="0" smtClean="0">
                <a:latin typeface="Arial" panose="020B0604020202020204" pitchFamily="34" charset="0"/>
                <a:cs typeface="Arial" panose="020B0604020202020204" pitchFamily="34" charset="0"/>
              </a:rPr>
              <a:t>bars;</a:t>
            </a:r>
          </a:p>
          <a:p>
            <a:pPr marL="747713" lvl="2" indent="-285750">
              <a:spcBef>
                <a:spcPts val="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Energy efficient window </a:t>
            </a:r>
            <a:r>
              <a:rPr lang="en-CA" sz="1200" dirty="0">
                <a:latin typeface="Arial" panose="020B0604020202020204" pitchFamily="34" charset="0"/>
                <a:cs typeface="Arial" panose="020B0604020202020204" pitchFamily="34" charset="0"/>
              </a:rPr>
              <a:t>ACs, </a:t>
            </a:r>
            <a:r>
              <a:rPr lang="en-CA" sz="1200" dirty="0" smtClean="0">
                <a:latin typeface="Arial" panose="020B0604020202020204" pitchFamily="34" charset="0"/>
                <a:cs typeface="Arial" panose="020B0604020202020204" pitchFamily="34" charset="0"/>
              </a:rPr>
              <a:t>refrigerators</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freezers</a:t>
            </a:r>
            <a:r>
              <a:rPr lang="en-CA" sz="1200" dirty="0">
                <a:latin typeface="Arial" panose="020B0604020202020204" pitchFamily="34" charset="0"/>
                <a:cs typeface="Arial" panose="020B0604020202020204" pitchFamily="34" charset="0"/>
              </a:rPr>
              <a:t>, </a:t>
            </a:r>
            <a:r>
              <a:rPr lang="en-CA" sz="1200" dirty="0" smtClean="0">
                <a:latin typeface="Arial" panose="020B0604020202020204" pitchFamily="34" charset="0"/>
                <a:cs typeface="Arial" panose="020B0604020202020204" pitchFamily="34" charset="0"/>
              </a:rPr>
              <a:t>dehumidifiers;</a:t>
            </a:r>
            <a:endParaRPr lang="en-CA" sz="1200" dirty="0">
              <a:latin typeface="Arial" panose="020B0604020202020204" pitchFamily="34" charset="0"/>
              <a:cs typeface="Arial" panose="020B0604020202020204" pitchFamily="34" charset="0"/>
            </a:endParaRPr>
          </a:p>
          <a:p>
            <a:pPr marL="747713" lvl="2" indent="-285750">
              <a:spcBef>
                <a:spcPts val="0"/>
              </a:spcBef>
              <a:buFont typeface="Arial" panose="020B0604020202020204" pitchFamily="34" charset="0"/>
              <a:buChar char="−"/>
            </a:pPr>
            <a:r>
              <a:rPr lang="en-CA" sz="1200" dirty="0">
                <a:latin typeface="Arial" panose="020B0604020202020204" pitchFamily="34" charset="0"/>
                <a:cs typeface="Arial" panose="020B0604020202020204" pitchFamily="34" charset="0"/>
              </a:rPr>
              <a:t>Low-flow showerheads, hot water blankets, pipe wrap and faucet aerators (in homes with electric water heating</a:t>
            </a:r>
            <a:r>
              <a:rPr lang="en-CA" sz="1200" dirty="0" smtClean="0">
                <a:latin typeface="Arial" panose="020B0604020202020204" pitchFamily="34" charset="0"/>
                <a:cs typeface="Arial" panose="020B0604020202020204" pitchFamily="34" charset="0"/>
              </a:rPr>
              <a:t>); and</a:t>
            </a:r>
            <a:endParaRPr lang="en-CA" sz="1200" dirty="0">
              <a:latin typeface="Arial" panose="020B0604020202020204" pitchFamily="34" charset="0"/>
              <a:cs typeface="Arial" panose="020B0604020202020204" pitchFamily="34" charset="0"/>
            </a:endParaRPr>
          </a:p>
          <a:p>
            <a:pPr marL="747713" lvl="2" indent="-285750">
              <a:spcBef>
                <a:spcPts val="0"/>
              </a:spcBef>
              <a:buFont typeface="Arial" panose="020B0604020202020204" pitchFamily="34" charset="0"/>
              <a:buChar char="−"/>
            </a:pPr>
            <a:r>
              <a:rPr lang="en-CA" sz="1200" dirty="0" smtClean="0">
                <a:latin typeface="Arial" panose="020B0604020202020204" pitchFamily="34" charset="0"/>
                <a:cs typeface="Arial" panose="020B0604020202020204" pitchFamily="34" charset="0"/>
              </a:rPr>
              <a:t>Programmable </a:t>
            </a:r>
            <a:r>
              <a:rPr lang="en-CA" sz="1200" dirty="0">
                <a:latin typeface="Arial" panose="020B0604020202020204" pitchFamily="34" charset="0"/>
                <a:cs typeface="Arial" panose="020B0604020202020204" pitchFamily="34" charset="0"/>
              </a:rPr>
              <a:t>thermostats, weather stripping, insulation (in homes with electric heating</a:t>
            </a:r>
            <a:r>
              <a:rPr lang="en-CA" sz="1200" dirty="0" smtClean="0">
                <a:latin typeface="Arial" panose="020B0604020202020204" pitchFamily="34" charset="0"/>
                <a:cs typeface="Arial" panose="020B0604020202020204" pitchFamily="34" charset="0"/>
              </a:rPr>
              <a:t>).</a:t>
            </a:r>
          </a:p>
          <a:p>
            <a:pPr marL="690563" lvl="2">
              <a:spcBef>
                <a:spcPts val="0"/>
              </a:spcBef>
              <a:buFont typeface="Arial" panose="020B0604020202020204" pitchFamily="34" charset="0"/>
              <a:buChar char="•"/>
            </a:pPr>
            <a:endParaRPr lang="en-CA" sz="1400" dirty="0">
              <a:latin typeface="Arial" panose="020B0604020202020204" pitchFamily="34" charset="0"/>
              <a:cs typeface="Arial" panose="020B0604020202020204" pitchFamily="34" charset="0"/>
            </a:endParaRPr>
          </a:p>
          <a:p>
            <a:pPr marL="280988" lvl="1" indent="-280988">
              <a:spcAft>
                <a:spcPts val="600"/>
              </a:spcAft>
              <a:buSzTx/>
              <a:buFont typeface="Arial" panose="020B0604020202020204" pitchFamily="34" charset="0"/>
              <a:buChar char="•"/>
            </a:pPr>
            <a:r>
              <a:rPr lang="en-CA" sz="1400" dirty="0">
                <a:latin typeface="Arial" panose="020B0604020202020204" pitchFamily="34" charset="0"/>
                <a:cs typeface="Arial" panose="020B0604020202020204" pitchFamily="34" charset="0"/>
              </a:rPr>
              <a:t>In 2016, ~2,500 Hydro One customers participated in the HAP program with an average of $1,600 worth of measures per customer.</a:t>
            </a:r>
          </a:p>
          <a:p>
            <a:pPr marL="347663" lvl="1">
              <a:spcBef>
                <a:spcPts val="0"/>
              </a:spcBef>
            </a:pPr>
            <a:endParaRPr lang="en-US" sz="1400" dirty="0">
              <a:latin typeface="Arial" panose="020B0604020202020204" pitchFamily="34" charset="0"/>
              <a:cs typeface="Arial" panose="020B0604020202020204" pitchFamily="34" charset="0"/>
            </a:endParaRPr>
          </a:p>
          <a:p>
            <a:pPr marL="280988" lvl="1" indent="-280988">
              <a:spcAft>
                <a:spcPts val="600"/>
              </a:spcAft>
              <a:buSzTx/>
              <a:buFont typeface="Arial" panose="020B0604020202020204" pitchFamily="34" charset="0"/>
              <a:buChar char="•"/>
            </a:pPr>
            <a:r>
              <a:rPr lang="en-CA" sz="1400" dirty="0">
                <a:latin typeface="Arial" panose="020B0604020202020204" pitchFamily="34" charset="0"/>
                <a:cs typeface="Arial" panose="020B0604020202020204" pitchFamily="34" charset="0"/>
              </a:rPr>
              <a:t>Other low income pilots/programs delivered by utilities include:</a:t>
            </a:r>
          </a:p>
          <a:p>
            <a:pPr marL="747713" lvl="2" indent="-285750">
              <a:spcBef>
                <a:spcPts val="0"/>
              </a:spcBef>
              <a:buFont typeface="Arial" panose="020B0604020202020204" pitchFamily="34" charset="0"/>
              <a:buChar char="−"/>
            </a:pPr>
            <a:r>
              <a:rPr lang="en-CA" sz="1200" dirty="0">
                <a:latin typeface="Arial" panose="020B0604020202020204" pitchFamily="34" charset="0"/>
                <a:cs typeface="Arial" panose="020B0604020202020204" pitchFamily="34" charset="0"/>
              </a:rPr>
              <a:t>Hydro One low income air source heat pump </a:t>
            </a:r>
            <a:r>
              <a:rPr lang="en-CA" sz="1200" dirty="0" smtClean="0">
                <a:latin typeface="Arial" panose="020B0604020202020204" pitchFamily="34" charset="0"/>
                <a:cs typeface="Arial" panose="020B0604020202020204" pitchFamily="34" charset="0"/>
              </a:rPr>
              <a:t>pilot;</a:t>
            </a:r>
            <a:endParaRPr lang="en-CA" sz="1200" dirty="0">
              <a:latin typeface="Arial" panose="020B0604020202020204" pitchFamily="34" charset="0"/>
              <a:cs typeface="Arial" panose="020B0604020202020204" pitchFamily="34" charset="0"/>
            </a:endParaRPr>
          </a:p>
          <a:p>
            <a:pPr marL="747713" lvl="2" indent="-285750">
              <a:spcBef>
                <a:spcPts val="0"/>
              </a:spcBef>
              <a:buFont typeface="Arial" panose="020B0604020202020204" pitchFamily="34" charset="0"/>
              <a:buChar char="−"/>
            </a:pPr>
            <a:r>
              <a:rPr lang="en-CA" sz="1200" dirty="0">
                <a:latin typeface="Arial" panose="020B0604020202020204" pitchFamily="34" charset="0"/>
                <a:cs typeface="Arial" panose="020B0604020202020204" pitchFamily="34" charset="0"/>
              </a:rPr>
              <a:t>Hydro One Budget </a:t>
            </a:r>
            <a:r>
              <a:rPr lang="en-CA" sz="1200" dirty="0" smtClean="0">
                <a:latin typeface="Arial" panose="020B0604020202020204" pitchFamily="34" charset="0"/>
                <a:cs typeface="Arial" panose="020B0604020202020204" pitchFamily="34" charset="0"/>
              </a:rPr>
              <a:t>Billing; and</a:t>
            </a:r>
            <a:endParaRPr lang="en-CA" sz="1200" dirty="0">
              <a:latin typeface="Arial" panose="020B0604020202020204" pitchFamily="34" charset="0"/>
              <a:cs typeface="Arial" panose="020B0604020202020204" pitchFamily="34" charset="0"/>
            </a:endParaRPr>
          </a:p>
          <a:p>
            <a:pPr marL="747713" lvl="2" indent="-285750">
              <a:spcBef>
                <a:spcPts val="0"/>
              </a:spcBef>
              <a:buFont typeface="Arial" panose="020B0604020202020204" pitchFamily="34" charset="0"/>
              <a:buChar char="−"/>
            </a:pPr>
            <a:r>
              <a:rPr lang="en-US" sz="1200" dirty="0">
                <a:latin typeface="Arial" panose="020B0604020202020204" pitchFamily="34" charset="0"/>
                <a:cs typeface="Arial" panose="020B0604020202020204" pitchFamily="34" charset="0"/>
              </a:rPr>
              <a:t>Toronto Hydro / Enbridge Joint Low-Income Program Delivery </a:t>
            </a:r>
            <a:r>
              <a:rPr lang="en-US" sz="1200" dirty="0" smtClean="0">
                <a:latin typeface="Arial" panose="020B0604020202020204" pitchFamily="34" charset="0"/>
                <a:cs typeface="Arial" panose="020B0604020202020204" pitchFamily="34" charset="0"/>
              </a:rPr>
              <a:t>pilot.</a:t>
            </a:r>
            <a:endParaRPr lang="en-CA" sz="1200" dirty="0">
              <a:latin typeface="Arial" panose="020B0604020202020204" pitchFamily="34" charset="0"/>
              <a:cs typeface="Arial" panose="020B0604020202020204" pitchFamily="34" charset="0"/>
            </a:endParaRPr>
          </a:p>
          <a:p>
            <a:pPr marL="347663" lvl="1">
              <a:spcBef>
                <a:spcPts val="0"/>
              </a:spcBef>
            </a:pPr>
            <a:endParaRPr lang="en-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70558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0999"/>
            <a:ext cx="8363272" cy="743745"/>
          </a:xfrm>
        </p:spPr>
        <p:txBody>
          <a:bodyPr>
            <a:noAutofit/>
          </a:bodyPr>
          <a:lstStyle/>
          <a:p>
            <a:r>
              <a:rPr lang="en-US" sz="2400" b="0" dirty="0" smtClean="0">
                <a:latin typeface="Arial" panose="020B0604020202020204" pitchFamily="34" charset="0"/>
                <a:cs typeface="Arial" panose="020B0604020202020204" pitchFamily="34" charset="0"/>
              </a:rPr>
              <a:t>Establishing a New LDC Affordability Fund (cont’d)</a:t>
            </a:r>
            <a:endParaRPr lang="en-CA" sz="2400" b="0" dirty="0">
              <a:latin typeface="Arial" panose="020B0604020202020204" pitchFamily="34" charset="0"/>
              <a:cs typeface="Arial" panose="020B0604020202020204" pitchFamily="34" charset="0"/>
            </a:endParaRPr>
          </a:p>
        </p:txBody>
      </p:sp>
      <p:sp>
        <p:nvSpPr>
          <p:cNvPr id="6" name="Rectangle 5"/>
          <p:cNvSpPr/>
          <p:nvPr/>
        </p:nvSpPr>
        <p:spPr>
          <a:xfrm>
            <a:off x="8676456" y="5805264"/>
            <a:ext cx="288032" cy="511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black"/>
              </a:solidFill>
            </a:endParaRPr>
          </a:p>
        </p:txBody>
      </p:sp>
      <p:sp>
        <p:nvSpPr>
          <p:cNvPr id="3" name="Rectangle 2"/>
          <p:cNvSpPr/>
          <p:nvPr/>
        </p:nvSpPr>
        <p:spPr>
          <a:xfrm>
            <a:off x="395536" y="1210867"/>
            <a:ext cx="8424936" cy="646331"/>
          </a:xfrm>
          <a:prstGeom prst="rect">
            <a:avLst/>
          </a:prstGeom>
        </p:spPr>
        <p:txBody>
          <a:bodyPr wrap="square">
            <a:spAutoFit/>
          </a:bodyPr>
          <a:lstStyle/>
          <a:p>
            <a:pPr lvl="1"/>
            <a:endParaRPr lang="en-US" sz="1200" dirty="0">
              <a:solidFill>
                <a:prstClr val="black"/>
              </a:solidFill>
              <a:cs typeface="Arial" panose="020B0604020202020204" pitchFamily="34" charset="0"/>
            </a:endParaRPr>
          </a:p>
          <a:p>
            <a:pPr lvl="1"/>
            <a:endParaRPr lang="en-US" sz="1200" dirty="0">
              <a:solidFill>
                <a:prstClr val="black"/>
              </a:solidFill>
              <a:cs typeface="Arial" panose="020B0604020202020204" pitchFamily="34" charset="0"/>
            </a:endParaRPr>
          </a:p>
          <a:p>
            <a:pPr lvl="1"/>
            <a:r>
              <a:rPr lang="en-US" sz="1200" dirty="0">
                <a:solidFill>
                  <a:prstClr val="black"/>
                </a:solidFill>
                <a:cs typeface="Arial" panose="020B0604020202020204" pitchFamily="34" charset="0"/>
              </a:rPr>
              <a:t> </a:t>
            </a:r>
          </a:p>
        </p:txBody>
      </p:sp>
      <p:sp>
        <p:nvSpPr>
          <p:cNvPr id="4" name="Content Placeholder 3"/>
          <p:cNvSpPr>
            <a:spLocks noGrp="1"/>
          </p:cNvSpPr>
          <p:nvPr>
            <p:ph idx="1"/>
          </p:nvPr>
        </p:nvSpPr>
        <p:spPr>
          <a:xfrm>
            <a:off x="539552" y="1124745"/>
            <a:ext cx="8424936" cy="5112568"/>
          </a:xfrm>
        </p:spPr>
        <p:txBody>
          <a:bodyPr>
            <a:noAutofit/>
          </a:bodyPr>
          <a:lstStyle/>
          <a:p>
            <a:pPr marL="280800">
              <a:spcBef>
                <a:spcPts val="0"/>
              </a:spcBef>
              <a:spcAft>
                <a:spcPts val="400"/>
              </a:spcAft>
            </a:pPr>
            <a:r>
              <a:rPr lang="en-US" sz="1200" dirty="0" smtClean="0">
                <a:latin typeface="Arial" panose="020B0604020202020204" pitchFamily="34" charset="0"/>
                <a:cs typeface="Arial" panose="020B0604020202020204" pitchFamily="34" charset="0"/>
              </a:rPr>
              <a:t>Some </a:t>
            </a:r>
            <a:r>
              <a:rPr lang="en-US" sz="1200" dirty="0">
                <a:latin typeface="Arial" panose="020B0604020202020204" pitchFamily="34" charset="0"/>
                <a:cs typeface="Arial" panose="020B0604020202020204" pitchFamily="34" charset="0"/>
              </a:rPr>
              <a:t>electricity customers who struggle to pay their </a:t>
            </a:r>
            <a:r>
              <a:rPr lang="en-US" sz="1200" dirty="0" smtClean="0">
                <a:latin typeface="Arial" panose="020B0604020202020204" pitchFamily="34" charset="0"/>
                <a:cs typeface="Arial" panose="020B0604020202020204" pitchFamily="34" charset="0"/>
              </a:rPr>
              <a:t>electricity bills </a:t>
            </a:r>
            <a:r>
              <a:rPr lang="en-US" sz="1200" dirty="0">
                <a:latin typeface="Arial" panose="020B0604020202020204" pitchFamily="34" charset="0"/>
                <a:cs typeface="Arial" panose="020B0604020202020204" pitchFamily="34" charset="0"/>
              </a:rPr>
              <a:t>do not meet the definition of a low-income household and therefore are not eligible for the Home Assistance Program</a:t>
            </a:r>
            <a:r>
              <a:rPr lang="en-US" sz="1200" dirty="0" smtClean="0">
                <a:latin typeface="Arial" panose="020B0604020202020204" pitchFamily="34" charset="0"/>
                <a:cs typeface="Arial" panose="020B0604020202020204" pitchFamily="34" charset="0"/>
              </a:rPr>
              <a:t>.</a:t>
            </a:r>
            <a:endParaRPr lang="en-CA" sz="1200" dirty="0" smtClean="0">
              <a:latin typeface="Arial" panose="020B0604020202020204" pitchFamily="34" charset="0"/>
              <a:cs typeface="Arial" panose="020B0604020202020204" pitchFamily="34" charset="0"/>
            </a:endParaRPr>
          </a:p>
          <a:p>
            <a:pPr marL="280800">
              <a:spcBef>
                <a:spcPts val="0"/>
              </a:spcBef>
              <a:spcAft>
                <a:spcPts val="400"/>
              </a:spcAft>
            </a:pPr>
            <a:endParaRPr lang="en-CA" sz="1200" dirty="0" smtClean="0">
              <a:latin typeface="Arial" panose="020B0604020202020204" pitchFamily="34" charset="0"/>
              <a:cs typeface="Arial" panose="020B0604020202020204" pitchFamily="34" charset="0"/>
            </a:endParaRPr>
          </a:p>
          <a:p>
            <a:pPr marL="280800">
              <a:spcBef>
                <a:spcPts val="0"/>
              </a:spcBef>
              <a:spcAft>
                <a:spcPts val="400"/>
              </a:spcAft>
            </a:pPr>
            <a:r>
              <a:rPr lang="en-CA" sz="1200" dirty="0" smtClean="0">
                <a:latin typeface="Arial" panose="020B0604020202020204" pitchFamily="34" charset="0"/>
                <a:cs typeface="Arial" panose="020B0604020202020204" pitchFamily="34" charset="0"/>
              </a:rPr>
              <a:t>Establishing </a:t>
            </a:r>
            <a:r>
              <a:rPr lang="en-CA" sz="1200" dirty="0">
                <a:latin typeface="Arial" panose="020B0604020202020204" pitchFamily="34" charset="0"/>
                <a:cs typeface="Arial" panose="020B0604020202020204" pitchFamily="34" charset="0"/>
              </a:rPr>
              <a:t>an </a:t>
            </a:r>
            <a:r>
              <a:rPr lang="en-CA" sz="1200" dirty="0" smtClean="0">
                <a:latin typeface="Arial" panose="020B0604020202020204" pitchFamily="34" charset="0"/>
                <a:cs typeface="Arial" panose="020B0604020202020204" pitchFamily="34" charset="0"/>
              </a:rPr>
              <a:t>“Affordability Fund” </a:t>
            </a:r>
            <a:r>
              <a:rPr lang="en-CA" sz="1200" dirty="0">
                <a:latin typeface="Arial" panose="020B0604020202020204" pitchFamily="34" charset="0"/>
                <a:cs typeface="Arial" panose="020B0604020202020204" pitchFamily="34" charset="0"/>
              </a:rPr>
              <a:t>for LDCs </a:t>
            </a:r>
            <a:r>
              <a:rPr lang="en-CA" sz="1200" dirty="0" smtClean="0">
                <a:latin typeface="Arial" panose="020B0604020202020204" pitchFamily="34" charset="0"/>
                <a:cs typeface="Arial" panose="020B0604020202020204" pitchFamily="34" charset="0"/>
              </a:rPr>
              <a:t>could provide a </a:t>
            </a:r>
            <a:r>
              <a:rPr lang="en-CA" sz="1200" dirty="0">
                <a:latin typeface="Arial" panose="020B0604020202020204" pitchFamily="34" charset="0"/>
                <a:cs typeface="Arial" panose="020B0604020202020204" pitchFamily="34" charset="0"/>
              </a:rPr>
              <a:t>means to </a:t>
            </a:r>
            <a:r>
              <a:rPr lang="en-CA" sz="1200" dirty="0" smtClean="0">
                <a:latin typeface="Arial" panose="020B0604020202020204" pitchFamily="34" charset="0"/>
                <a:cs typeface="Arial" panose="020B0604020202020204" pitchFamily="34" charset="0"/>
              </a:rPr>
              <a:t>help struggling customers </a:t>
            </a:r>
            <a:r>
              <a:rPr lang="en-CA" sz="1200" dirty="0">
                <a:latin typeface="Arial" panose="020B0604020202020204" pitchFamily="34" charset="0"/>
                <a:cs typeface="Arial" panose="020B0604020202020204" pitchFamily="34" charset="0"/>
              </a:rPr>
              <a:t>who </a:t>
            </a:r>
            <a:r>
              <a:rPr lang="en-CA" sz="1200" dirty="0" smtClean="0">
                <a:latin typeface="Arial" panose="020B0604020202020204" pitchFamily="34" charset="0"/>
                <a:cs typeface="Arial" panose="020B0604020202020204" pitchFamily="34" charset="0"/>
              </a:rPr>
              <a:t>do  not qualify for low income programs </a:t>
            </a:r>
            <a:r>
              <a:rPr lang="en-CA" sz="1200" dirty="0">
                <a:latin typeface="Arial" panose="020B0604020202020204" pitchFamily="34" charset="0"/>
                <a:cs typeface="Arial" panose="020B0604020202020204" pitchFamily="34" charset="0"/>
              </a:rPr>
              <a:t>and cannot upgrade their homes </a:t>
            </a:r>
            <a:r>
              <a:rPr lang="en-CA" sz="1200" dirty="0" smtClean="0">
                <a:latin typeface="Arial" panose="020B0604020202020204" pitchFamily="34" charset="0"/>
                <a:cs typeface="Arial" panose="020B0604020202020204" pitchFamily="34" charset="0"/>
              </a:rPr>
              <a:t>without financial </a:t>
            </a:r>
            <a:r>
              <a:rPr lang="en-CA" sz="1200" dirty="0">
                <a:latin typeface="Arial" panose="020B0604020202020204" pitchFamily="34" charset="0"/>
                <a:cs typeface="Arial" panose="020B0604020202020204" pitchFamily="34" charset="0"/>
              </a:rPr>
              <a:t>assistance. </a:t>
            </a:r>
            <a:endParaRPr lang="en-CA" sz="1200" dirty="0" smtClean="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a:latin typeface="Arial" panose="020B0604020202020204" pitchFamily="34" charset="0"/>
                <a:cs typeface="Arial" panose="020B0604020202020204" pitchFamily="34" charset="0"/>
              </a:rPr>
              <a:t>Over time </a:t>
            </a:r>
            <a:r>
              <a:rPr lang="en-CA" sz="1100" dirty="0" smtClean="0">
                <a:latin typeface="Arial" panose="020B0604020202020204" pitchFamily="34" charset="0"/>
                <a:cs typeface="Arial" panose="020B0604020202020204" pitchFamily="34" charset="0"/>
              </a:rPr>
              <a:t>the Fund could help these customers </a:t>
            </a:r>
            <a:r>
              <a:rPr lang="en-CA" sz="1100" dirty="0">
                <a:latin typeface="Arial" panose="020B0604020202020204" pitchFamily="34" charset="0"/>
                <a:cs typeface="Arial" panose="020B0604020202020204" pitchFamily="34" charset="0"/>
              </a:rPr>
              <a:t>get back on </a:t>
            </a:r>
            <a:r>
              <a:rPr lang="en-CA" sz="1100" dirty="0" smtClean="0">
                <a:latin typeface="Arial" panose="020B0604020202020204" pitchFamily="34" charset="0"/>
                <a:cs typeface="Arial" panose="020B0604020202020204" pitchFamily="34" charset="0"/>
              </a:rPr>
              <a:t>track with their </a:t>
            </a:r>
            <a:r>
              <a:rPr lang="en-CA" sz="1100" dirty="0">
                <a:latin typeface="Arial" panose="020B0604020202020204" pitchFamily="34" charset="0"/>
                <a:cs typeface="Arial" panose="020B0604020202020204" pitchFamily="34" charset="0"/>
              </a:rPr>
              <a:t>bills </a:t>
            </a:r>
            <a:r>
              <a:rPr lang="en-CA" sz="1100" dirty="0" smtClean="0">
                <a:latin typeface="Arial" panose="020B0604020202020204" pitchFamily="34" charset="0"/>
                <a:cs typeface="Arial" panose="020B0604020202020204" pitchFamily="34" charset="0"/>
              </a:rPr>
              <a:t>and also save </a:t>
            </a:r>
            <a:r>
              <a:rPr lang="en-CA" sz="1100" dirty="0">
                <a:latin typeface="Arial" panose="020B0604020202020204" pitchFamily="34" charset="0"/>
                <a:cs typeface="Arial" panose="020B0604020202020204" pitchFamily="34" charset="0"/>
              </a:rPr>
              <a:t>on disconnection </a:t>
            </a:r>
            <a:r>
              <a:rPr lang="en-CA" sz="1100" dirty="0" smtClean="0">
                <a:latin typeface="Arial" panose="020B0604020202020204" pitchFamily="34" charset="0"/>
                <a:cs typeface="Arial" panose="020B0604020202020204" pitchFamily="34" charset="0"/>
              </a:rPr>
              <a:t>costs; and</a:t>
            </a:r>
            <a:endParaRPr lang="en-CA" sz="1100" dirty="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The Fund would be targeted to customers on an as-needed basis (vs. widely marketed as an open-intake program).</a:t>
            </a:r>
            <a:endParaRPr lang="en-US" sz="1100" dirty="0" smtClean="0">
              <a:latin typeface="Arial" panose="020B0604020202020204" pitchFamily="34" charset="0"/>
              <a:cs typeface="Arial" panose="020B0604020202020204" pitchFamily="34" charset="0"/>
            </a:endParaRPr>
          </a:p>
          <a:p>
            <a:pPr>
              <a:spcBef>
                <a:spcPts val="0"/>
              </a:spcBef>
              <a:spcAft>
                <a:spcPts val="400"/>
              </a:spcAft>
            </a:pPr>
            <a:endParaRPr lang="en-US" sz="1200" dirty="0" smtClean="0">
              <a:latin typeface="Arial" panose="020B0604020202020204" pitchFamily="34" charset="0"/>
              <a:cs typeface="Arial" panose="020B0604020202020204" pitchFamily="34" charset="0"/>
            </a:endParaRPr>
          </a:p>
          <a:p>
            <a:pPr>
              <a:spcBef>
                <a:spcPts val="0"/>
              </a:spcBef>
              <a:spcAft>
                <a:spcPts val="400"/>
              </a:spcAft>
            </a:pPr>
            <a:r>
              <a:rPr lang="en-US" sz="1200" dirty="0" smtClean="0">
                <a:latin typeface="Arial" panose="020B0604020202020204" pitchFamily="34" charset="0"/>
                <a:cs typeface="Arial" panose="020B0604020202020204" pitchFamily="34" charset="0"/>
              </a:rPr>
              <a:t>ENERGY is currently in discussions with the Electricity Distributors Association and several large LDCs to determine the feasibility of establishing a Fund and to identify a willing funding partner(s). </a:t>
            </a:r>
          </a:p>
          <a:p>
            <a:pPr>
              <a:spcBef>
                <a:spcPts val="0"/>
              </a:spcBef>
              <a:spcAft>
                <a:spcPts val="400"/>
              </a:spcAft>
            </a:pPr>
            <a:endParaRPr lang="en-US" sz="1200" dirty="0" smtClean="0">
              <a:latin typeface="Arial" panose="020B0604020202020204" pitchFamily="34" charset="0"/>
              <a:cs typeface="Arial" panose="020B0604020202020204" pitchFamily="34" charset="0"/>
            </a:endParaRPr>
          </a:p>
          <a:p>
            <a:pPr>
              <a:spcBef>
                <a:spcPts val="0"/>
              </a:spcBef>
              <a:spcAft>
                <a:spcPts val="400"/>
              </a:spcAft>
            </a:pPr>
            <a:r>
              <a:rPr lang="en-US" sz="1200" dirty="0" smtClean="0">
                <a:latin typeface="Arial" panose="020B0604020202020204" pitchFamily="34" charset="0"/>
                <a:cs typeface="Arial" panose="020B0604020202020204" pitchFamily="34" charset="0"/>
              </a:rPr>
              <a:t>To allow for funds to flow in 2016/17, ENERGY would </a:t>
            </a:r>
            <a:r>
              <a:rPr lang="en-US" sz="1200" dirty="0">
                <a:latin typeface="Arial" panose="020B0604020202020204" pitchFamily="34" charset="0"/>
                <a:cs typeface="Arial" panose="020B0604020202020204" pitchFamily="34" charset="0"/>
              </a:rPr>
              <a:t>sign a Transfer Payment Agreement </a:t>
            </a:r>
            <a:r>
              <a:rPr lang="en-US" sz="1200" dirty="0" smtClean="0">
                <a:latin typeface="Arial" panose="020B0604020202020204" pitchFamily="34" charset="0"/>
                <a:cs typeface="Arial" panose="020B0604020202020204" pitchFamily="34" charset="0"/>
              </a:rPr>
              <a:t>(TPA) with one or several  LDCs to </a:t>
            </a:r>
            <a:r>
              <a:rPr lang="en-US" sz="1200" dirty="0">
                <a:latin typeface="Arial" panose="020B0604020202020204" pitchFamily="34" charset="0"/>
                <a:cs typeface="Arial" panose="020B0604020202020204" pitchFamily="34" charset="0"/>
              </a:rPr>
              <a:t>administer the Fund</a:t>
            </a:r>
            <a:r>
              <a:rPr lang="en-US" sz="1200" dirty="0" smtClean="0">
                <a:latin typeface="Arial" panose="020B0604020202020204" pitchFamily="34" charset="0"/>
                <a:cs typeface="Arial" panose="020B0604020202020204" pitchFamily="34" charset="0"/>
              </a:rPr>
              <a:t>.</a:t>
            </a: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LDCs </a:t>
            </a:r>
            <a:r>
              <a:rPr lang="en-CA" sz="1100" dirty="0">
                <a:latin typeface="Arial" panose="020B0604020202020204" pitchFamily="34" charset="0"/>
                <a:cs typeface="Arial" panose="020B0604020202020204" pitchFamily="34" charset="0"/>
              </a:rPr>
              <a:t>would apply for funding and redistribute support to those customers that meet the targeted eligibility </a:t>
            </a:r>
            <a:r>
              <a:rPr lang="en-CA" sz="1100" dirty="0" smtClean="0">
                <a:latin typeface="Arial" panose="020B0604020202020204" pitchFamily="34" charset="0"/>
                <a:cs typeface="Arial" panose="020B0604020202020204" pitchFamily="34" charset="0"/>
              </a:rPr>
              <a:t>criteria. </a:t>
            </a:r>
            <a:endParaRPr lang="en-US" sz="1100" dirty="0" smtClean="0">
              <a:latin typeface="Arial" panose="020B0604020202020204" pitchFamily="34" charset="0"/>
              <a:cs typeface="Arial" panose="020B0604020202020204" pitchFamily="34" charset="0"/>
            </a:endParaRPr>
          </a:p>
          <a:p>
            <a:pPr marL="280800">
              <a:spcBef>
                <a:spcPts val="0"/>
              </a:spcBef>
              <a:spcAft>
                <a:spcPts val="400"/>
              </a:spcAft>
            </a:pPr>
            <a:endParaRPr lang="en-US" sz="1200" dirty="0" smtClean="0">
              <a:latin typeface="Arial" panose="020B0604020202020204" pitchFamily="34" charset="0"/>
              <a:cs typeface="Arial" panose="020B0604020202020204" pitchFamily="34" charset="0"/>
            </a:endParaRPr>
          </a:p>
          <a:p>
            <a:pPr marL="280800">
              <a:spcBef>
                <a:spcPts val="0"/>
              </a:spcBef>
              <a:spcAft>
                <a:spcPts val="400"/>
              </a:spcAft>
            </a:pPr>
            <a:r>
              <a:rPr lang="en-US" sz="1200" dirty="0" smtClean="0">
                <a:latin typeface="Arial" panose="020B0604020202020204" pitchFamily="34" charset="0"/>
                <a:cs typeface="Arial" panose="020B0604020202020204" pitchFamily="34" charset="0"/>
              </a:rPr>
              <a:t>Recipients could receive measures similar to those available in the </a:t>
            </a:r>
            <a:r>
              <a:rPr lang="en-US" sz="1200" dirty="0">
                <a:latin typeface="Arial" panose="020B0604020202020204" pitchFamily="34" charset="0"/>
                <a:cs typeface="Arial" panose="020B0604020202020204" pitchFamily="34" charset="0"/>
              </a:rPr>
              <a:t>Home Assistance </a:t>
            </a:r>
            <a:r>
              <a:rPr lang="en-US" sz="1200" dirty="0" smtClean="0">
                <a:latin typeface="Arial" panose="020B0604020202020204" pitchFamily="34" charset="0"/>
                <a:cs typeface="Arial" panose="020B0604020202020204" pitchFamily="34" charset="0"/>
              </a:rPr>
              <a:t>Program , e.g. weatherization, </a:t>
            </a:r>
            <a:r>
              <a:rPr lang="en-US" sz="1200" dirty="0">
                <a:latin typeface="Arial" panose="020B0604020202020204" pitchFamily="34" charset="0"/>
                <a:cs typeface="Arial" panose="020B0604020202020204" pitchFamily="34" charset="0"/>
              </a:rPr>
              <a:t>energy efficient appliances </a:t>
            </a:r>
            <a:r>
              <a:rPr lang="en-US" sz="1200" dirty="0" smtClean="0">
                <a:latin typeface="Arial" panose="020B0604020202020204" pitchFamily="34" charset="0"/>
                <a:cs typeface="Arial" panose="020B0604020202020204" pitchFamily="34" charset="0"/>
              </a:rPr>
              <a:t>and lighting controls ranging from $3,500 to $5,000 per customer, at no or minimal cost. Consideration could also be given to including cold climate air source heat pumps for electrically heated homes.</a:t>
            </a:r>
            <a:endParaRPr lang="en-US" sz="1200" dirty="0">
              <a:latin typeface="Arial" panose="020B0604020202020204" pitchFamily="34" charset="0"/>
              <a:cs typeface="Arial" panose="020B0604020202020204" pitchFamily="34" charset="0"/>
            </a:endParaRPr>
          </a:p>
          <a:p>
            <a:pPr marL="717550" lvl="1">
              <a:spcBef>
                <a:spcPts val="0"/>
              </a:spcBef>
              <a:spcAft>
                <a:spcPts val="400"/>
              </a:spcAft>
              <a:buFont typeface="Arial" panose="020B0604020202020204" pitchFamily="34" charset="0"/>
              <a:buChar char="−"/>
            </a:pPr>
            <a:r>
              <a:rPr lang="en-CA" sz="1100" dirty="0" smtClean="0">
                <a:latin typeface="Arial" panose="020B0604020202020204" pitchFamily="34" charset="0"/>
                <a:cs typeface="Arial" panose="020B0604020202020204" pitchFamily="34" charset="0"/>
              </a:rPr>
              <a:t>As an illustration, with </a:t>
            </a:r>
            <a:r>
              <a:rPr lang="en-CA" sz="1100" dirty="0">
                <a:latin typeface="Arial" panose="020B0604020202020204" pitchFamily="34" charset="0"/>
                <a:cs typeface="Arial" panose="020B0604020202020204" pitchFamily="34" charset="0"/>
              </a:rPr>
              <a:t>$200 million, the estimated reach </a:t>
            </a:r>
            <a:r>
              <a:rPr lang="en-CA" sz="1100" dirty="0" smtClean="0">
                <a:latin typeface="Arial" panose="020B0604020202020204" pitchFamily="34" charset="0"/>
                <a:cs typeface="Arial" panose="020B0604020202020204" pitchFamily="34" charset="0"/>
              </a:rPr>
              <a:t>of the fund could </a:t>
            </a:r>
            <a:r>
              <a:rPr lang="en-CA" sz="1100" dirty="0">
                <a:latin typeface="Arial" panose="020B0604020202020204" pitchFamily="34" charset="0"/>
                <a:cs typeface="Arial" panose="020B0604020202020204" pitchFamily="34" charset="0"/>
              </a:rPr>
              <a:t>be 15,000 to </a:t>
            </a:r>
            <a:r>
              <a:rPr lang="en-CA" sz="1100" dirty="0" smtClean="0">
                <a:latin typeface="Arial" panose="020B0604020202020204" pitchFamily="34" charset="0"/>
                <a:cs typeface="Arial" panose="020B0604020202020204" pitchFamily="34" charset="0"/>
              </a:rPr>
              <a:t>65,000 households, depending on measures and uptake.</a:t>
            </a:r>
          </a:p>
        </p:txBody>
      </p:sp>
    </p:spTree>
    <p:extLst>
      <p:ext uri="{BB962C8B-B14F-4D97-AF65-F5344CB8AC3E}">
        <p14:creationId xmlns:p14="http://schemas.microsoft.com/office/powerpoint/2010/main" val="135826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First Nations Rate</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196752"/>
            <a:ext cx="8280000" cy="5306144"/>
          </a:xfrm>
        </p:spPr>
        <p:txBody>
          <a:bodyPr>
            <a:normAutofit/>
          </a:bodyPr>
          <a:lstStyle/>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First Nation and Political-Territorial Organization leaders have advocated for the review of delivery charges associated with transmission and distribution assets within the context of historical grievances and the need for electricity rate relief for on-reserve customers. </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The Minister committed to consider options for addressing the issue at the Apr. 18, 2016 First Nations-Ontario Energy Table meeting and was also discussed during the Hydro One negotiations with the Chiefs of Ontario (COO).</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In June 2016, the Minister of Energy issued a letter directing the OEB to prepare a report providing “</a:t>
            </a:r>
            <a:r>
              <a:rPr lang="en-CA" sz="1200" i="1" dirty="0">
                <a:solidFill>
                  <a:prstClr val="black"/>
                </a:solidFill>
                <a:latin typeface="Arial" panose="020B0604020202020204" pitchFamily="34" charset="0"/>
                <a:cs typeface="Arial" panose="020B0604020202020204" pitchFamily="34" charset="0"/>
              </a:rPr>
              <a:t>advice on options for an appropriate electricity rate (or rate assistance) for on-reserve First Nations electricity consumers.</a:t>
            </a:r>
            <a:r>
              <a:rPr lang="en-CA" sz="1200" dirty="0">
                <a:solidFill>
                  <a:prstClr val="black"/>
                </a:solidFill>
                <a:latin typeface="Arial" panose="020B0604020202020204" pitchFamily="34" charset="0"/>
                <a:cs typeface="Arial" panose="020B0604020202020204" pitchFamily="34" charset="0"/>
              </a:rPr>
              <a:t>” </a:t>
            </a:r>
          </a:p>
          <a:p>
            <a:pPr lvl="1">
              <a:spcBef>
                <a:spcPts val="600"/>
              </a:spcBef>
              <a:spcAft>
                <a:spcPts val="600"/>
              </a:spcAft>
              <a:buFont typeface="Arial" panose="020B0604020202020204" pitchFamily="34" charset="0"/>
              <a:buChar char="−"/>
            </a:pPr>
            <a:r>
              <a:rPr lang="en-CA" sz="1100" dirty="0">
                <a:solidFill>
                  <a:prstClr val="black"/>
                </a:solidFill>
                <a:latin typeface="Arial" panose="020B0604020202020204" pitchFamily="34" charset="0"/>
                <a:cs typeface="Arial" panose="020B0604020202020204" pitchFamily="34" charset="0"/>
              </a:rPr>
              <a:t>OEB engaged with First Nations, including remote communities, the distributors serving them, and consumer groups such as the Low Income Energy Network. It also established an Advisory Committee with the Chiefs of Ontario’s Grievance Committee. </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The OEB report recommended:</a:t>
            </a:r>
          </a:p>
          <a:p>
            <a:pPr lvl="1">
              <a:buFont typeface="Arial" panose="020B0604020202020204" pitchFamily="34" charset="0"/>
              <a:buChar char="−"/>
            </a:pPr>
            <a:r>
              <a:rPr lang="en-CA" sz="1100" dirty="0">
                <a:solidFill>
                  <a:prstClr val="black"/>
                </a:solidFill>
                <a:latin typeface="Arial" panose="020B0604020202020204" pitchFamily="34" charset="0"/>
                <a:cs typeface="Arial" panose="020B0604020202020204" pitchFamily="34" charset="0"/>
              </a:rPr>
              <a:t>Eliminate the delivery charge for all on-reserve First Nations residential customers and eliminate the monthly service charge for customers of licensed distributors which charge a bundled rate. The OEB estimates this would provide residential customers an average monthly benefit of $85 at a total annual cost of $13 to $20 million or 11 cents a month for a typical residential electricity consumer. </a:t>
            </a:r>
          </a:p>
          <a:p>
            <a:pPr lvl="1">
              <a:spcBef>
                <a:spcPts val="600"/>
              </a:spcBef>
              <a:spcAft>
                <a:spcPts val="600"/>
              </a:spcAft>
              <a:buFont typeface="Arial" panose="020B0604020202020204" pitchFamily="34" charset="0"/>
              <a:buChar char="−"/>
            </a:pPr>
            <a:r>
              <a:rPr lang="en-CA" sz="1100" dirty="0">
                <a:solidFill>
                  <a:prstClr val="black"/>
                </a:solidFill>
                <a:latin typeface="Arial" panose="020B0604020202020204" pitchFamily="34" charset="0"/>
                <a:cs typeface="Arial" panose="020B0604020202020204" pitchFamily="34" charset="0"/>
              </a:rPr>
              <a:t>Automatically qualify on-reserve First Nations residential customers (~21,500 customers).</a:t>
            </a:r>
          </a:p>
          <a:p>
            <a:pPr lvl="1">
              <a:buFont typeface="Arial" panose="020B0604020202020204" pitchFamily="34" charset="0"/>
              <a:buChar char="−"/>
            </a:pPr>
            <a:r>
              <a:rPr lang="en-CA" sz="1100" dirty="0">
                <a:solidFill>
                  <a:prstClr val="black"/>
                </a:solidFill>
                <a:latin typeface="Arial" panose="020B0604020202020204" pitchFamily="34" charset="0"/>
                <a:cs typeface="Arial" panose="020B0604020202020204" pitchFamily="34" charset="0"/>
              </a:rPr>
              <a:t>Enable greater information sharing between distributors and band councils to identify all on-reserve First Nations customers. </a:t>
            </a:r>
          </a:p>
          <a:p>
            <a:pPr lvl="0">
              <a:spcBef>
                <a:spcPts val="600"/>
              </a:spcBef>
              <a:spcAft>
                <a:spcPts val="600"/>
              </a:spcAft>
            </a:pPr>
            <a:r>
              <a:rPr lang="en-CA" sz="1200" dirty="0">
                <a:solidFill>
                  <a:prstClr val="black"/>
                </a:solidFill>
                <a:latin typeface="Arial" panose="020B0604020202020204" pitchFamily="34" charset="0"/>
                <a:cs typeface="Arial" panose="020B0604020202020204" pitchFamily="34" charset="0"/>
              </a:rPr>
              <a:t>The OEB suggested the program should be funded from the tax base as it is targeted to a particular segment of the provincial population, or, if rate based, to use a province-wide charge.</a:t>
            </a: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85387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0"/>
            <a:ext cx="7680960" cy="922783"/>
          </a:xfrm>
        </p:spPr>
        <p:txBody>
          <a:bodyPr/>
          <a:lstStyle/>
          <a:p>
            <a:pPr marL="457200" indent="-457200">
              <a:buFont typeface="+mj-lt"/>
              <a:buAutoNum type="arabicPeriod" startAt="3"/>
            </a:pPr>
            <a:r>
              <a:rPr lang="en-CA" b="0" dirty="0" smtClean="0">
                <a:latin typeface="Arial" panose="020B0604020202020204" pitchFamily="34" charset="0"/>
                <a:cs typeface="Arial" panose="020B0604020202020204" pitchFamily="34" charset="0"/>
              </a:rPr>
              <a:t>Bending </a:t>
            </a:r>
            <a:r>
              <a:rPr lang="en-CA" b="0" dirty="0">
                <a:latin typeface="Arial" panose="020B0604020202020204" pitchFamily="34" charset="0"/>
                <a:cs typeface="Arial" panose="020B0604020202020204" pitchFamily="34" charset="0"/>
              </a:rPr>
              <a:t>the Future Cost Curve of Electricity </a:t>
            </a:r>
            <a:endParaRPr lang="en-CA" b="0" dirty="0"/>
          </a:p>
        </p:txBody>
      </p:sp>
    </p:spTree>
    <p:extLst>
      <p:ext uri="{BB962C8B-B14F-4D97-AF65-F5344CB8AC3E}">
        <p14:creationId xmlns:p14="http://schemas.microsoft.com/office/powerpoint/2010/main" val="2206815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184" y="381000"/>
            <a:ext cx="8579296" cy="671736"/>
          </a:xfrm>
        </p:spPr>
        <p:txBody>
          <a:bodyPr>
            <a:noAutofit/>
          </a:bodyPr>
          <a:lstStyle/>
          <a:p>
            <a:r>
              <a:rPr lang="en-CA" sz="2400" b="0" dirty="0" smtClean="0">
                <a:latin typeface="Arial" panose="020B0604020202020204" pitchFamily="34" charset="0"/>
                <a:cs typeface="Arial" panose="020B0604020202020204" pitchFamily="34" charset="0"/>
              </a:rPr>
              <a:t>Existing Rate Mitigation Actions To Bend The Cost Curve </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395536" y="1124744"/>
            <a:ext cx="4464496" cy="5112568"/>
          </a:xfrm>
        </p:spPr>
        <p:txBody>
          <a:bodyPr>
            <a:noAutofit/>
          </a:bodyPr>
          <a:lstStyle/>
          <a:p>
            <a:r>
              <a:rPr lang="en-US" sz="1200" dirty="0">
                <a:latin typeface="Arial" panose="020B0604020202020204" pitchFamily="34" charset="0"/>
                <a:cs typeface="Arial" panose="020B0604020202020204" pitchFamily="34" charset="0"/>
              </a:rPr>
              <a:t>The government has </a:t>
            </a:r>
            <a:r>
              <a:rPr lang="en-US" sz="1200" dirty="0" smtClean="0">
                <a:latin typeface="Arial" panose="020B0604020202020204" pitchFamily="34" charset="0"/>
                <a:cs typeface="Arial" panose="020B0604020202020204" pitchFamily="34" charset="0"/>
              </a:rPr>
              <a:t>taken </a:t>
            </a:r>
            <a:r>
              <a:rPr lang="en-US" sz="1200" dirty="0">
                <a:latin typeface="Arial" panose="020B0604020202020204" pitchFamily="34" charset="0"/>
                <a:cs typeface="Arial" panose="020B0604020202020204" pitchFamily="34" charset="0"/>
              </a:rPr>
              <a:t>a number of actions to reduce electricity ratepayer costs, including</a:t>
            </a:r>
            <a:r>
              <a:rPr lang="en-US"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a:latin typeface="Arial" panose="020B0604020202020204" pitchFamily="34" charset="0"/>
                <a:cs typeface="Arial" panose="020B0604020202020204" pitchFamily="34" charset="0"/>
              </a:rPr>
              <a:t>Renegotiating the Green Energy Investment </a:t>
            </a:r>
            <a:r>
              <a:rPr lang="en-US" sz="1100" dirty="0" smtClean="0">
                <a:latin typeface="Arial" panose="020B0604020202020204" pitchFamily="34" charset="0"/>
                <a:cs typeface="Arial" panose="020B0604020202020204" pitchFamily="34" charset="0"/>
              </a:rPr>
              <a:t>Agreement </a:t>
            </a:r>
            <a:r>
              <a:rPr lang="en-US" sz="1100" dirty="0">
                <a:latin typeface="Arial" panose="020B0604020202020204" pitchFamily="34" charset="0"/>
                <a:cs typeface="Arial" panose="020B0604020202020204" pitchFamily="34" charset="0"/>
              </a:rPr>
              <a:t>to reduce contract costs by $3.7 billion.</a:t>
            </a:r>
            <a:endParaRPr lang="en-CA" sz="1100"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smtClean="0">
                <a:latin typeface="Arial" panose="020B0604020202020204" pitchFamily="34" charset="0"/>
                <a:cs typeface="Arial" panose="020B0604020202020204" pitchFamily="34" charset="0"/>
              </a:rPr>
              <a:t>Reducing </a:t>
            </a:r>
            <a:r>
              <a:rPr lang="en-US" sz="1100" dirty="0">
                <a:latin typeface="Arial" panose="020B0604020202020204" pitchFamily="34" charset="0"/>
                <a:cs typeface="Arial" panose="020B0604020202020204" pitchFamily="34" charset="0"/>
              </a:rPr>
              <a:t>Feed-In Tariff (FIT) prices </a:t>
            </a:r>
            <a:r>
              <a:rPr lang="en-US" sz="1100" dirty="0" smtClean="0">
                <a:latin typeface="Arial" panose="020B0604020202020204" pitchFamily="34" charset="0"/>
                <a:cs typeface="Arial" panose="020B0604020202020204" pitchFamily="34" charset="0"/>
              </a:rPr>
              <a:t>saving </a:t>
            </a:r>
            <a:r>
              <a:rPr lang="en-US" sz="1100" dirty="0">
                <a:latin typeface="Arial" panose="020B0604020202020204" pitchFamily="34" charset="0"/>
                <a:cs typeface="Arial" panose="020B0604020202020204" pitchFamily="34" charset="0"/>
              </a:rPr>
              <a:t>ratepayers at least $1.9 billion.</a:t>
            </a:r>
            <a:endParaRPr lang="en-CA" sz="1100"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smtClean="0">
                <a:latin typeface="Arial" panose="020B0604020202020204" pitchFamily="34" charset="0"/>
                <a:cs typeface="Arial" panose="020B0604020202020204" pitchFamily="34" charset="0"/>
              </a:rPr>
              <a:t>Introducing </a:t>
            </a:r>
            <a:r>
              <a:rPr lang="en-US" sz="1100" dirty="0">
                <a:latin typeface="Arial" panose="020B0604020202020204" pitchFamily="34" charset="0"/>
                <a:cs typeface="Arial" panose="020B0604020202020204" pitchFamily="34" charset="0"/>
              </a:rPr>
              <a:t>a competitive Large Renewable Procurement (LRP) process to drive down </a:t>
            </a:r>
            <a:r>
              <a:rPr lang="en-US" sz="1100" dirty="0" smtClean="0">
                <a:latin typeface="Arial" panose="020B0604020202020204" pitchFamily="34" charset="0"/>
                <a:cs typeface="Arial" panose="020B0604020202020204" pitchFamily="34" charset="0"/>
              </a:rPr>
              <a:t>costs </a:t>
            </a:r>
            <a:r>
              <a:rPr lang="en-US" sz="1100" dirty="0">
                <a:latin typeface="Arial" panose="020B0604020202020204" pitchFamily="34" charset="0"/>
                <a:cs typeface="Arial" panose="020B0604020202020204" pitchFamily="34" charset="0"/>
              </a:rPr>
              <a:t>approximately $1.5 billion lower than the 2013 LTEP forecast.</a:t>
            </a:r>
            <a:endParaRPr lang="en-CA" sz="1100" dirty="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smtClean="0">
                <a:latin typeface="Arial" panose="020B0604020202020204" pitchFamily="34" charset="0"/>
                <a:cs typeface="Arial" panose="020B0604020202020204" pitchFamily="34" charset="0"/>
              </a:rPr>
              <a:t>Suspending </a:t>
            </a:r>
            <a:r>
              <a:rPr lang="en-US" sz="1100" dirty="0">
                <a:latin typeface="Arial" panose="020B0604020202020204" pitchFamily="34" charset="0"/>
                <a:cs typeface="Arial" panose="020B0604020202020204" pitchFamily="34" charset="0"/>
              </a:rPr>
              <a:t>the second round of the LRP process </a:t>
            </a:r>
            <a:r>
              <a:rPr lang="en-US" sz="1100" dirty="0" smtClean="0">
                <a:latin typeface="Arial" panose="020B0604020202020204" pitchFamily="34" charset="0"/>
                <a:cs typeface="Arial" panose="020B0604020202020204" pitchFamily="34" charset="0"/>
              </a:rPr>
              <a:t>and </a:t>
            </a:r>
            <a:r>
              <a:rPr lang="en-US" sz="1100" dirty="0">
                <a:latin typeface="Arial" panose="020B0604020202020204" pitchFamily="34" charset="0"/>
                <a:cs typeface="Arial" panose="020B0604020202020204" pitchFamily="34" charset="0"/>
              </a:rPr>
              <a:t>the Energy-from-Waste Standard Offer Program, which is expected to save up to $3.8 billion in </a:t>
            </a:r>
            <a:r>
              <a:rPr lang="en-US" sz="1100" dirty="0" smtClean="0">
                <a:latin typeface="Arial" panose="020B0604020202020204" pitchFamily="34" charset="0"/>
                <a:cs typeface="Arial" panose="020B0604020202020204" pitchFamily="34" charset="0"/>
              </a:rPr>
              <a:t>costs.</a:t>
            </a:r>
            <a:endParaRPr lang="en-CA"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endParaRPr lang="en-US"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smtClean="0">
                <a:latin typeface="Arial" panose="020B0604020202020204" pitchFamily="34" charset="0"/>
                <a:cs typeface="Arial" panose="020B0604020202020204" pitchFamily="34" charset="0"/>
              </a:rPr>
              <a:t>Deferring the construction of two new nuclear reactors at Darlington, avoiding an estimated $15 billion in new construction costs.</a:t>
            </a:r>
          </a:p>
          <a:p>
            <a:pPr lvl="1">
              <a:buFont typeface="Arial" panose="020B0604020202020204" pitchFamily="34" charset="0"/>
              <a:buChar char="−"/>
            </a:pPr>
            <a:endParaRPr lang="en-US" sz="1100" dirty="0" smtClean="0">
              <a:latin typeface="Arial" panose="020B0604020202020204" pitchFamily="34" charset="0"/>
              <a:cs typeface="Arial" panose="020B0604020202020204" pitchFamily="34" charset="0"/>
            </a:endParaRPr>
          </a:p>
          <a:p>
            <a:pPr lvl="1">
              <a:buFont typeface="Arial" panose="020B0604020202020204" pitchFamily="34" charset="0"/>
              <a:buChar char="−"/>
            </a:pPr>
            <a:r>
              <a:rPr lang="en-US" sz="1100" dirty="0" smtClean="0">
                <a:latin typeface="Arial" panose="020B0604020202020204" pitchFamily="34" charset="0"/>
                <a:cs typeface="Arial" panose="020B0604020202020204" pitchFamily="34" charset="0"/>
              </a:rPr>
              <a:t>Maximizing the value of our existing nuclear fleet by starting Bruce refurbishments in 2020 instead of 2016, thus helping to achieve $1.7 billion in savings and by continuing to operate Pickering up to 2024, pending regulatory approvals, which could save  ratepayers as much as $600 million.</a:t>
            </a:r>
            <a:br>
              <a:rPr lang="en-US" sz="1100" dirty="0" smtClean="0">
                <a:latin typeface="Arial" panose="020B0604020202020204" pitchFamily="34" charset="0"/>
                <a:cs typeface="Arial" panose="020B0604020202020204" pitchFamily="34" charset="0"/>
              </a:rPr>
            </a:br>
            <a:endParaRPr lang="en-CA" sz="1100" dirty="0" smtClean="0">
              <a:latin typeface="Arial" panose="020B0604020202020204" pitchFamily="34" charset="0"/>
              <a:cs typeface="Arial" panose="020B0604020202020204" pitchFamily="34" charset="0"/>
            </a:endParaRPr>
          </a:p>
          <a:p>
            <a:pPr lvl="1">
              <a:spcBef>
                <a:spcPts val="600"/>
              </a:spcBef>
              <a:spcAft>
                <a:spcPts val="600"/>
              </a:spcAft>
              <a:buFont typeface="Arial" pitchFamily="34" charset="0"/>
              <a:buChar char="−"/>
            </a:pPr>
            <a:endParaRPr lang="en-CA" sz="1200" dirty="0">
              <a:latin typeface="Arial" pitchFamily="34" charset="0"/>
              <a:cs typeface="Arial" pitchFamily="34" charset="0"/>
            </a:endParaRPr>
          </a:p>
        </p:txBody>
      </p:sp>
      <p:graphicFrame>
        <p:nvGraphicFramePr>
          <p:cNvPr id="5" name="Chart 4"/>
          <p:cNvGraphicFramePr>
            <a:graphicFrameLocks/>
          </p:cNvGraphicFramePr>
          <p:nvPr>
            <p:extLst>
              <p:ext uri="{D42A27DB-BD31-4B8C-83A1-F6EECF244321}">
                <p14:modId xmlns:p14="http://schemas.microsoft.com/office/powerpoint/2010/main" val="348061214"/>
              </p:ext>
            </p:extLst>
          </p:nvPr>
        </p:nvGraphicFramePr>
        <p:xfrm>
          <a:off x="5148064" y="1268760"/>
          <a:ext cx="3816424" cy="4752528"/>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5652120" y="5733256"/>
            <a:ext cx="3456384" cy="461665"/>
          </a:xfrm>
          <a:prstGeom prst="rect">
            <a:avLst/>
          </a:prstGeom>
          <a:noFill/>
        </p:spPr>
        <p:txBody>
          <a:bodyPr wrap="square" rtlCol="0">
            <a:spAutoFit/>
          </a:bodyPr>
          <a:lstStyle/>
          <a:p>
            <a:r>
              <a:rPr lang="en-CA" sz="800" b="1" i="1" dirty="0" smtClean="0">
                <a:latin typeface="Arial" panose="020B0604020202020204" pitchFamily="34" charset="0"/>
                <a:cs typeface="Arial" panose="020B0604020202020204" pitchFamily="34" charset="0"/>
              </a:rPr>
              <a:t>Sources: </a:t>
            </a:r>
            <a:r>
              <a:rPr lang="en-CA" sz="800" i="1" dirty="0" smtClean="0">
                <a:latin typeface="Arial" panose="020B0604020202020204" pitchFamily="34" charset="0"/>
                <a:cs typeface="Arial" panose="020B0604020202020204" pitchFamily="34" charset="0"/>
              </a:rPr>
              <a:t>2010 LTEP (800 kWh/month); 2013 LTEP </a:t>
            </a:r>
            <a:r>
              <a:rPr lang="en-CA" sz="800" i="1" dirty="0">
                <a:latin typeface="Arial" panose="020B0604020202020204" pitchFamily="34" charset="0"/>
                <a:cs typeface="Arial" panose="020B0604020202020204" pitchFamily="34" charset="0"/>
              </a:rPr>
              <a:t>(750 </a:t>
            </a:r>
            <a:r>
              <a:rPr lang="en-CA" sz="800" i="1" dirty="0" smtClean="0">
                <a:latin typeface="Arial" panose="020B0604020202020204" pitchFamily="34" charset="0"/>
                <a:cs typeface="Arial" panose="020B0604020202020204" pitchFamily="34" charset="0"/>
              </a:rPr>
              <a:t>kWh/month rebased by Ministry); Revised Ontario Planning Outlook (750 kWh/month as of December 2016). </a:t>
            </a:r>
            <a:endParaRPr lang="en-CA" sz="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42425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CA" sz="2400" b="0" dirty="0" smtClean="0">
                <a:latin typeface="Arial" panose="020B0604020202020204" pitchFamily="34" charset="0"/>
                <a:cs typeface="Arial" panose="020B0604020202020204" pitchFamily="34" charset="0"/>
              </a:rPr>
              <a:t>OEB </a:t>
            </a:r>
            <a:r>
              <a:rPr lang="en-CA" sz="2400" b="0" dirty="0">
                <a:latin typeface="Arial" panose="020B0604020202020204" pitchFamily="34" charset="0"/>
                <a:cs typeface="Arial" panose="020B0604020202020204" pitchFamily="34" charset="0"/>
              </a:rPr>
              <a:t>– Red-Tape Reductions / LDC Efficiencies and Rates</a:t>
            </a:r>
          </a:p>
        </p:txBody>
      </p:sp>
      <p:sp>
        <p:nvSpPr>
          <p:cNvPr id="5" name="Content Placeholder 4"/>
          <p:cNvSpPr>
            <a:spLocks noGrp="1"/>
          </p:cNvSpPr>
          <p:nvPr>
            <p:ph idx="1"/>
          </p:nvPr>
        </p:nvSpPr>
        <p:spPr>
          <a:xfrm>
            <a:off x="457200" y="1219200"/>
            <a:ext cx="8280000" cy="5234136"/>
          </a:xfrm>
        </p:spPr>
        <p:txBody>
          <a:bodyPr>
            <a:normAutofit fontScale="97500"/>
          </a:bodyPr>
          <a:lstStyle/>
          <a:p>
            <a:pPr marL="0" indent="0">
              <a:spcBef>
                <a:spcPts val="600"/>
              </a:spcBef>
              <a:spcAft>
                <a:spcPts val="600"/>
              </a:spcAft>
              <a:buNone/>
            </a:pPr>
            <a:r>
              <a:rPr lang="en-CA" sz="1300" b="1" dirty="0" smtClean="0">
                <a:latin typeface="Arial" panose="020B0604020202020204" pitchFamily="34" charset="0"/>
                <a:cs typeface="Arial" panose="020B0604020202020204" pitchFamily="34" charset="0"/>
              </a:rPr>
              <a:t>Leveraging the OEB</a:t>
            </a:r>
          </a:p>
          <a:p>
            <a:pPr>
              <a:spcBef>
                <a:spcPts val="600"/>
              </a:spcBef>
              <a:spcAft>
                <a:spcPts val="600"/>
              </a:spcAft>
            </a:pPr>
            <a:r>
              <a:rPr lang="en-CA" sz="1300" dirty="0" smtClean="0">
                <a:latin typeface="Arial" panose="020B0604020202020204" pitchFamily="34" charset="0"/>
                <a:cs typeface="Arial" panose="020B0604020202020204" pitchFamily="34" charset="0"/>
              </a:rPr>
              <a:t>The </a:t>
            </a:r>
            <a:r>
              <a:rPr lang="en-CA" sz="1300" dirty="0">
                <a:latin typeface="Arial" panose="020B0604020202020204" pitchFamily="34" charset="0"/>
                <a:cs typeface="Arial" panose="020B0604020202020204" pitchFamily="34" charset="0"/>
              </a:rPr>
              <a:t>Ontario Energy Board (OEB) has a mandate to regulate the electricity distribution sector in the public interest, ensuring the financial viability of the sector while promoting reliable service to customers at just and reasonable rates. </a:t>
            </a:r>
          </a:p>
          <a:p>
            <a:pPr lvl="0">
              <a:spcBef>
                <a:spcPts val="600"/>
              </a:spcBef>
              <a:spcAft>
                <a:spcPts val="600"/>
              </a:spcAft>
            </a:pPr>
            <a:r>
              <a:rPr lang="en-CA" sz="1300" dirty="0" smtClean="0">
                <a:latin typeface="Arial" panose="020B0604020202020204" pitchFamily="34" charset="0"/>
                <a:cs typeface="Arial" panose="020B0604020202020204" pitchFamily="34" charset="0"/>
              </a:rPr>
              <a:t>T</a:t>
            </a:r>
            <a:r>
              <a:rPr lang="en-US" sz="1300" dirty="0">
                <a:latin typeface="Arial" panose="020B0604020202020204" pitchFamily="34" charset="0"/>
                <a:cs typeface="Arial" panose="020B0604020202020204" pitchFamily="34" charset="0"/>
              </a:rPr>
              <a:t>he OEB, through the Renewed Regulatory Framework for Energy (RRFE), has since 2012 attempted to move the distribution sector towards a performance/outcomes-based regulatory framework. </a:t>
            </a:r>
            <a:endParaRPr lang="en-US" sz="1300" dirty="0" smtClean="0">
              <a:latin typeface="Arial" panose="020B0604020202020204" pitchFamily="34" charset="0"/>
              <a:cs typeface="Arial" panose="020B0604020202020204" pitchFamily="34" charset="0"/>
            </a:endParaRPr>
          </a:p>
          <a:p>
            <a:pPr lvl="1">
              <a:spcBef>
                <a:spcPts val="600"/>
              </a:spcBef>
              <a:spcAft>
                <a:spcPts val="600"/>
              </a:spcAft>
              <a:buFont typeface="Arial" panose="020B0604020202020204" pitchFamily="34" charset="0"/>
              <a:buChar char="−"/>
            </a:pPr>
            <a:r>
              <a:rPr lang="en-US" sz="1300" dirty="0" smtClean="0">
                <a:latin typeface="Arial" panose="020B0604020202020204" pitchFamily="34" charset="0"/>
                <a:cs typeface="Arial" panose="020B0604020202020204" pitchFamily="34" charset="0"/>
              </a:rPr>
              <a:t>While </a:t>
            </a:r>
            <a:r>
              <a:rPr lang="en-US" sz="1300" dirty="0">
                <a:latin typeface="Arial" panose="020B0604020202020204" pitchFamily="34" charset="0"/>
                <a:cs typeface="Arial" panose="020B0604020202020204" pitchFamily="34" charset="0"/>
              </a:rPr>
              <a:t>new reporting requirements such as the LDC performance scorecard are positive developments, RRFE does not tie these system performance expectations to LDC financial performance</a:t>
            </a:r>
            <a:r>
              <a:rPr lang="en-US" sz="1300" dirty="0" smtClean="0">
                <a:latin typeface="Arial" panose="020B0604020202020204" pitchFamily="34" charset="0"/>
                <a:cs typeface="Arial" panose="020B0604020202020204" pitchFamily="34" charset="0"/>
              </a:rPr>
              <a:t>.</a:t>
            </a:r>
          </a:p>
          <a:p>
            <a:pPr lvl="0">
              <a:spcBef>
                <a:spcPts val="600"/>
              </a:spcBef>
              <a:spcAft>
                <a:spcPts val="600"/>
              </a:spcAft>
            </a:pPr>
            <a:r>
              <a:rPr lang="en-US" sz="1300" dirty="0" smtClean="0">
                <a:latin typeface="Arial" panose="020B0604020202020204" pitchFamily="34" charset="0"/>
                <a:cs typeface="Arial" panose="020B0604020202020204" pitchFamily="34" charset="0"/>
              </a:rPr>
              <a:t>Encouraging </a:t>
            </a:r>
            <a:r>
              <a:rPr lang="en-US" sz="1300" dirty="0">
                <a:latin typeface="Arial" panose="020B0604020202020204" pitchFamily="34" charset="0"/>
                <a:cs typeface="Arial" panose="020B0604020202020204" pitchFamily="34" charset="0"/>
              </a:rPr>
              <a:t>shared partnerships on services between utilities will help reduce costs in the back end and encourage further innovation for small to medium sized utilities</a:t>
            </a:r>
            <a:r>
              <a:rPr lang="en-US" sz="1300" dirty="0" smtClean="0">
                <a:latin typeface="Arial" panose="020B0604020202020204" pitchFamily="34" charset="0"/>
                <a:cs typeface="Arial" panose="020B0604020202020204" pitchFamily="34" charset="0"/>
              </a:rPr>
              <a:t>.</a:t>
            </a:r>
            <a:endParaRPr lang="en-US" sz="1300" b="1" dirty="0" smtClean="0">
              <a:latin typeface="Arial" panose="020B0604020202020204" pitchFamily="34" charset="0"/>
              <a:cs typeface="Arial" panose="020B0604020202020204" pitchFamily="34" charset="0"/>
            </a:endParaRPr>
          </a:p>
          <a:p>
            <a:pPr marL="0" lvl="0" indent="0">
              <a:spcBef>
                <a:spcPts val="600"/>
              </a:spcBef>
              <a:spcAft>
                <a:spcPts val="600"/>
              </a:spcAft>
              <a:buNone/>
            </a:pPr>
            <a:r>
              <a:rPr lang="en-US" sz="1300" b="1" dirty="0" smtClean="0">
                <a:latin typeface="Arial" panose="020B0604020202020204" pitchFamily="34" charset="0"/>
                <a:cs typeface="Arial" panose="020B0604020202020204" pitchFamily="34" charset="0"/>
              </a:rPr>
              <a:t>Opportunities</a:t>
            </a:r>
          </a:p>
          <a:p>
            <a:pPr lvl="0">
              <a:spcBef>
                <a:spcPts val="600"/>
              </a:spcBef>
              <a:spcAft>
                <a:spcPts val="600"/>
              </a:spcAft>
            </a:pPr>
            <a:r>
              <a:rPr lang="en-CA" sz="1300" dirty="0" smtClean="0">
                <a:latin typeface="Arial" panose="020B0604020202020204" pitchFamily="34" charset="0"/>
                <a:cs typeface="Arial" panose="020B0604020202020204" pitchFamily="34" charset="0"/>
              </a:rPr>
              <a:t>ENERGY </a:t>
            </a:r>
            <a:r>
              <a:rPr lang="en-CA" sz="1300" dirty="0">
                <a:latin typeface="Arial" panose="020B0604020202020204" pitchFamily="34" charset="0"/>
                <a:cs typeface="Arial" panose="020B0604020202020204" pitchFamily="34" charset="0"/>
              </a:rPr>
              <a:t>could help promote or accelerate these efforts by asking the OEB </a:t>
            </a:r>
            <a:r>
              <a:rPr lang="en-US" altLang="en-US" sz="1300" dirty="0">
                <a:latin typeface="Arial" panose="020B0604020202020204" pitchFamily="34" charset="0"/>
                <a:cs typeface="Arial" panose="020B0604020202020204" pitchFamily="34" charset="0"/>
              </a:rPr>
              <a:t>to look at opportunities to further drive LDC efficiencies and </a:t>
            </a:r>
            <a:r>
              <a:rPr lang="en-US" altLang="en-US" sz="1300" dirty="0" smtClean="0">
                <a:latin typeface="Arial" panose="020B0604020202020204" pitchFamily="34" charset="0"/>
                <a:cs typeface="Arial" panose="020B0604020202020204" pitchFamily="34" charset="0"/>
              </a:rPr>
              <a:t>productivity.</a:t>
            </a:r>
          </a:p>
          <a:p>
            <a:pPr lvl="0">
              <a:spcBef>
                <a:spcPts val="600"/>
              </a:spcBef>
              <a:spcAft>
                <a:spcPts val="600"/>
              </a:spcAft>
            </a:pPr>
            <a:r>
              <a:rPr lang="en-US" altLang="en-US" sz="1300" dirty="0" smtClean="0">
                <a:latin typeface="Arial" panose="020B0604020202020204" pitchFamily="34" charset="0"/>
                <a:cs typeface="Arial" panose="020B0604020202020204" pitchFamily="34" charset="0"/>
              </a:rPr>
              <a:t>In parallel, the OEB could be instructed to review business cases behind its own regulatory requirements to reduce “red tape” and eliminate costs that LDCs indicate are creating pressures on operating expenses.</a:t>
            </a:r>
          </a:p>
          <a:p>
            <a:pPr lvl="0">
              <a:spcBef>
                <a:spcPts val="600"/>
              </a:spcBef>
              <a:spcAft>
                <a:spcPts val="600"/>
              </a:spcAft>
            </a:pPr>
            <a:r>
              <a:rPr lang="en-US" altLang="en-US" sz="1300" dirty="0" smtClean="0">
                <a:latin typeface="Arial" panose="020B0604020202020204" pitchFamily="34" charset="0"/>
                <a:cs typeface="Arial" panose="020B0604020202020204" pitchFamily="34" charset="0"/>
              </a:rPr>
              <a:t>This </a:t>
            </a:r>
            <a:r>
              <a:rPr lang="en-US" altLang="en-US" sz="1300" dirty="0">
                <a:latin typeface="Arial" panose="020B0604020202020204" pitchFamily="34" charset="0"/>
                <a:cs typeface="Arial" panose="020B0604020202020204" pitchFamily="34" charset="0"/>
              </a:rPr>
              <a:t>could be done through the Minister's letter, the </a:t>
            </a:r>
            <a:r>
              <a:rPr lang="en-CA" sz="1300" dirty="0">
                <a:latin typeface="Arial" panose="020B0604020202020204" pitchFamily="34" charset="0"/>
                <a:cs typeface="Arial" panose="020B0604020202020204" pitchFamily="34" charset="0"/>
              </a:rPr>
              <a:t>LTEP Implementation Directive, s. 35 of the </a:t>
            </a:r>
            <a:r>
              <a:rPr lang="en-CA" sz="1300" i="1" dirty="0">
                <a:latin typeface="Arial" panose="020B0604020202020204" pitchFamily="34" charset="0"/>
                <a:cs typeface="Arial" panose="020B0604020202020204" pitchFamily="34" charset="0"/>
              </a:rPr>
              <a:t>Ontario Energy Board Act, 1998</a:t>
            </a:r>
            <a:r>
              <a:rPr lang="en-CA" sz="1300" dirty="0">
                <a:latin typeface="Arial" panose="020B0604020202020204" pitchFamily="34" charset="0"/>
                <a:cs typeface="Arial" panose="020B0604020202020204" pitchFamily="34" charset="0"/>
              </a:rPr>
              <a:t>, and/or the 2017 Mandate Letter and other agency business planning processes</a:t>
            </a:r>
            <a:r>
              <a:rPr lang="en-CA" sz="1300" dirty="0" smtClean="0">
                <a:latin typeface="Arial" panose="020B0604020202020204" pitchFamily="34" charset="0"/>
                <a:cs typeface="Arial" panose="020B0604020202020204" pitchFamily="34" charset="0"/>
              </a:rPr>
              <a:t>.</a:t>
            </a:r>
            <a:endParaRPr lang="en-CA" sz="13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pPr lvl="0"/>
            <a:endParaRPr lang="en-CA" sz="1200" dirty="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3383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599728"/>
          </a:xfrm>
        </p:spPr>
        <p:txBody>
          <a:bodyPr>
            <a:noAutofit/>
          </a:bodyPr>
          <a:lstStyle/>
          <a:p>
            <a:r>
              <a:rPr lang="en-CA" sz="2400" b="0" dirty="0" smtClean="0">
                <a:latin typeface="Arial" panose="020B0604020202020204" pitchFamily="34" charset="0"/>
                <a:cs typeface="Arial" panose="020B0604020202020204" pitchFamily="34" charset="0"/>
              </a:rPr>
              <a:t>IESO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Market Renewal</a:t>
            </a:r>
            <a:endParaRPr lang="en-CA" sz="2400" b="0" dirty="0">
              <a:latin typeface="Arial" pitchFamily="34" charset="0"/>
              <a:cs typeface="Arial" pitchFamily="34" charset="0"/>
            </a:endParaRPr>
          </a:p>
        </p:txBody>
      </p:sp>
      <p:sp>
        <p:nvSpPr>
          <p:cNvPr id="3" name="Content Placeholder 2"/>
          <p:cNvSpPr>
            <a:spLocks noGrp="1"/>
          </p:cNvSpPr>
          <p:nvPr>
            <p:ph idx="1"/>
          </p:nvPr>
        </p:nvSpPr>
        <p:spPr>
          <a:xfrm>
            <a:off x="467544" y="1052736"/>
            <a:ext cx="8424936" cy="2376264"/>
          </a:xfrm>
        </p:spPr>
        <p:txBody>
          <a:bodyPr>
            <a:noAutofit/>
          </a:bodyPr>
          <a:lstStyle/>
          <a:p>
            <a:r>
              <a:rPr lang="en-CA" sz="1100" dirty="0" smtClean="0">
                <a:latin typeface="Arial" pitchFamily="34" charset="0"/>
                <a:cs typeface="Arial" pitchFamily="34" charset="0"/>
              </a:rPr>
              <a:t>Continue to move forward with Independent Electricity System Operator’s (IESO) Market Renewal initiatives</a:t>
            </a:r>
            <a:r>
              <a:rPr lang="en-US" sz="1100" dirty="0" smtClean="0">
                <a:latin typeface="Arial" pitchFamily="34" charset="0"/>
                <a:cs typeface="Arial" pitchFamily="34" charset="0"/>
              </a:rPr>
              <a:t>:</a:t>
            </a:r>
            <a:endParaRPr lang="en-CA" sz="1100" dirty="0">
              <a:latin typeface="Arial" pitchFamily="34" charset="0"/>
              <a:cs typeface="Arial" pitchFamily="34" charset="0"/>
            </a:endParaRPr>
          </a:p>
          <a:p>
            <a:pPr lvl="1">
              <a:spcBef>
                <a:spcPts val="600"/>
              </a:spcBef>
              <a:spcAft>
                <a:spcPts val="600"/>
              </a:spcAft>
              <a:buFont typeface="Arial" pitchFamily="34" charset="0"/>
              <a:buChar char="−"/>
            </a:pPr>
            <a:r>
              <a:rPr lang="en-CA" sz="1000" dirty="0">
                <a:latin typeface="Arial" pitchFamily="34" charset="0"/>
                <a:cs typeface="Arial" pitchFamily="34" charset="0"/>
              </a:rPr>
              <a:t>Market Renewal encompasses projects such as a single-schedule system (from the current two-schedule system), more frequent intertie scheduling to better align with other jurisdictions and a day-ahead market</a:t>
            </a:r>
            <a:r>
              <a:rPr lang="en-CA" sz="1000" dirty="0" smtClean="0">
                <a:latin typeface="Arial" pitchFamily="34" charset="0"/>
                <a:cs typeface="Arial" pitchFamily="34" charset="0"/>
              </a:rPr>
              <a:t>. There will be up front capital costs to enable the initiative. IESO is currently assessing these costs.  </a:t>
            </a:r>
            <a:endParaRPr lang="en-CA" sz="1000" b="1" dirty="0" smtClean="0">
              <a:latin typeface="Arial" pitchFamily="34" charset="0"/>
              <a:cs typeface="Arial" pitchFamily="34" charset="0"/>
            </a:endParaRPr>
          </a:p>
          <a:p>
            <a:pPr lvl="1">
              <a:spcBef>
                <a:spcPts val="600"/>
              </a:spcBef>
              <a:spcAft>
                <a:spcPts val="600"/>
              </a:spcAft>
              <a:buFont typeface="Arial" pitchFamily="34" charset="0"/>
              <a:buChar char="−"/>
            </a:pPr>
            <a:r>
              <a:rPr lang="en-CA" sz="1000" dirty="0" smtClean="0">
                <a:latin typeface="Arial" pitchFamily="34" charset="0"/>
                <a:cs typeface="Arial" pitchFamily="34" charset="0"/>
              </a:rPr>
              <a:t>Moving to “technology-agnostic” procurements will provide new opportunities for innovation and modernization and ensure ratepayers receive the best prices possible.</a:t>
            </a:r>
          </a:p>
          <a:p>
            <a:r>
              <a:rPr lang="en-CA" sz="1100" dirty="0">
                <a:latin typeface="Arial" pitchFamily="34" charset="0"/>
                <a:cs typeface="Arial" pitchFamily="34" charset="0"/>
              </a:rPr>
              <a:t>Changes related to IESO’s Market Renewal initiatives, reflected in HOEP and uplifts, are estimated to save up to $300 million per year, starting in 2021, leading to a reduction of: </a:t>
            </a:r>
          </a:p>
          <a:p>
            <a:pPr lvl="1">
              <a:spcBef>
                <a:spcPts val="600"/>
              </a:spcBef>
              <a:spcAft>
                <a:spcPts val="600"/>
              </a:spcAft>
              <a:buFont typeface="Arial" pitchFamily="34" charset="0"/>
              <a:buChar char="−"/>
            </a:pPr>
            <a:r>
              <a:rPr lang="en-CA" sz="1000" dirty="0">
                <a:latin typeface="Arial" pitchFamily="34" charset="0"/>
                <a:cs typeface="Arial" pitchFamily="34" charset="0"/>
              </a:rPr>
              <a:t>About $1/month or less than 1% at current retail prices for a typical residential bill; and</a:t>
            </a:r>
          </a:p>
          <a:p>
            <a:pPr lvl="1">
              <a:spcBef>
                <a:spcPts val="600"/>
              </a:spcBef>
              <a:spcAft>
                <a:spcPts val="600"/>
              </a:spcAft>
              <a:buFont typeface="Arial" pitchFamily="34" charset="0"/>
              <a:buChar char="−"/>
            </a:pPr>
            <a:r>
              <a:rPr lang="en-CA" sz="1000" dirty="0">
                <a:latin typeface="Arial" pitchFamily="34" charset="0"/>
                <a:cs typeface="Arial" pitchFamily="34" charset="0"/>
              </a:rPr>
              <a:t>About $1.30/</a:t>
            </a:r>
            <a:r>
              <a:rPr lang="en-CA" sz="1000" dirty="0" err="1">
                <a:latin typeface="Arial" pitchFamily="34" charset="0"/>
                <a:cs typeface="Arial" pitchFamily="34" charset="0"/>
              </a:rPr>
              <a:t>MWh</a:t>
            </a:r>
            <a:r>
              <a:rPr lang="en-CA" sz="1000" dirty="0">
                <a:latin typeface="Arial" pitchFamily="34" charset="0"/>
                <a:cs typeface="Arial" pitchFamily="34" charset="0"/>
              </a:rPr>
              <a:t> at current all-in prices for industrial and SME electricity consumers.</a:t>
            </a:r>
          </a:p>
          <a:p>
            <a:pPr>
              <a:spcBef>
                <a:spcPts val="600"/>
              </a:spcBef>
              <a:spcAft>
                <a:spcPts val="600"/>
              </a:spcAft>
            </a:pPr>
            <a:endParaRPr lang="en-CA" sz="1200" dirty="0">
              <a:latin typeface="Arial" pitchFamily="34" charset="0"/>
              <a:cs typeface="Arial" pitchFamily="34"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273" t="16656" r="9841" b="6091"/>
          <a:stretch/>
        </p:blipFill>
        <p:spPr bwMode="auto">
          <a:xfrm>
            <a:off x="971599" y="3429000"/>
            <a:ext cx="7128793"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60280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Fiscal – Considerations</a:t>
            </a:r>
            <a:endParaRPr lang="en-CA" sz="2400" b="0" dirty="0">
              <a:latin typeface="Arial" panose="020B0604020202020204" pitchFamily="34" charset="0"/>
              <a:cs typeface="Arial" panose="020B0604020202020204" pitchFamily="34" charset="0"/>
            </a:endParaRPr>
          </a:p>
        </p:txBody>
      </p:sp>
      <p:sp>
        <p:nvSpPr>
          <p:cNvPr id="8" name="TextBox 7"/>
          <p:cNvSpPr txBox="1"/>
          <p:nvPr/>
        </p:nvSpPr>
        <p:spPr>
          <a:xfrm>
            <a:off x="72008" y="5589240"/>
            <a:ext cx="9036496" cy="707886"/>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p>
          <a:p>
            <a:r>
              <a:rPr lang="en-CA" sz="800" dirty="0" smtClean="0">
                <a:latin typeface="Arial" panose="020B0604020202020204" pitchFamily="34" charset="0"/>
                <a:cs typeface="Arial" panose="020B0604020202020204" pitchFamily="34" charset="0"/>
              </a:rPr>
              <a:t>1. Current </a:t>
            </a:r>
            <a:r>
              <a:rPr lang="en-CA" sz="800" dirty="0">
                <a:latin typeface="Arial" panose="020B0604020202020204" pitchFamily="34" charset="0"/>
                <a:cs typeface="Arial" panose="020B0604020202020204" pitchFamily="34" charset="0"/>
              </a:rPr>
              <a:t>regulatory framework calls for RRRP to increase by average distribution rate increase. Forecast assumes 2.6% annually though is subject to OEB proceedings</a:t>
            </a:r>
            <a:r>
              <a:rPr lang="en-CA" sz="800" dirty="0" smtClean="0">
                <a:latin typeface="Arial" panose="020B0604020202020204" pitchFamily="34" charset="0"/>
                <a:cs typeface="Arial" panose="020B0604020202020204" pitchFamily="34" charset="0"/>
              </a:rPr>
              <a:t>.</a:t>
            </a:r>
          </a:p>
          <a:p>
            <a:r>
              <a:rPr lang="en-CA" sz="800" dirty="0">
                <a:latin typeface="Arial" panose="020B0604020202020204" pitchFamily="34" charset="0"/>
                <a:cs typeface="Arial" panose="020B0604020202020204" pitchFamily="34" charset="0"/>
              </a:rPr>
              <a:t>2. Funding for accelerating fixed rate benefits is completed as the move to fixed rates is accomplished over OEB timelines</a:t>
            </a:r>
            <a:r>
              <a:rPr lang="en-CA" sz="800" dirty="0" smtClean="0">
                <a:latin typeface="Arial" panose="020B0604020202020204" pitchFamily="34" charset="0"/>
                <a:cs typeface="Arial" panose="020B0604020202020204" pitchFamily="34" charset="0"/>
              </a:rPr>
              <a:t>.</a:t>
            </a:r>
          </a:p>
          <a:p>
            <a:r>
              <a:rPr lang="en-CA" sz="800" dirty="0">
                <a:latin typeface="Arial" panose="020B0604020202020204" pitchFamily="34" charset="0"/>
                <a:cs typeface="Arial" panose="020B0604020202020204" pitchFamily="34" charset="0"/>
              </a:rPr>
              <a:t>3. Cost forecasts assumes 2.6% annual rise in distribution rates; will be subject to 2017 Hydro One cost of service application. Until move to fixed rates is complete, fiscal projection is subject to consumer consumption patterns that may change due to extreme weather or other factors.</a:t>
            </a:r>
          </a:p>
        </p:txBody>
      </p:sp>
      <p:graphicFrame>
        <p:nvGraphicFramePr>
          <p:cNvPr id="5" name="Table 4"/>
          <p:cNvGraphicFramePr>
            <a:graphicFrameLocks noGrp="1"/>
          </p:cNvGraphicFramePr>
          <p:nvPr>
            <p:extLst>
              <p:ext uri="{D42A27DB-BD31-4B8C-83A1-F6EECF244321}">
                <p14:modId xmlns:p14="http://schemas.microsoft.com/office/powerpoint/2010/main" val="994256215"/>
              </p:ext>
            </p:extLst>
          </p:nvPr>
        </p:nvGraphicFramePr>
        <p:xfrm>
          <a:off x="467544" y="1478933"/>
          <a:ext cx="8181529" cy="3390227"/>
        </p:xfrm>
        <a:graphic>
          <a:graphicData uri="http://schemas.openxmlformats.org/drawingml/2006/table">
            <a:tbl>
              <a:tblPr/>
              <a:tblGrid>
                <a:gridCol w="3297034"/>
                <a:gridCol w="976899"/>
                <a:gridCol w="976899"/>
                <a:gridCol w="976899"/>
                <a:gridCol w="976899"/>
                <a:gridCol w="976899"/>
              </a:tblGrid>
              <a:tr h="361503">
                <a:tc>
                  <a:txBody>
                    <a:bodyPr/>
                    <a:lstStyle/>
                    <a:p>
                      <a:pPr algn="l" fontAlgn="b"/>
                      <a:r>
                        <a:rPr lang="en-CA" sz="1400" b="1" i="0" u="none" strike="noStrike" dirty="0">
                          <a:solidFill>
                            <a:srgbClr val="000000"/>
                          </a:solidFill>
                          <a:effectLst/>
                          <a:latin typeface="Calibri"/>
                        </a:rPr>
                        <a:t>Fiscal Impact ($M)</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l" fontAlgn="b"/>
                      <a:r>
                        <a:rPr lang="en-CA" sz="1400" b="1" i="0" u="none" strike="noStrike">
                          <a:solidFill>
                            <a:srgbClr val="000000"/>
                          </a:solidFill>
                          <a:effectLst/>
                          <a:latin typeface="Calibri"/>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r" fontAlgn="b"/>
                      <a:r>
                        <a:rPr lang="en-CA" sz="1400" b="1" i="0" u="none" strike="noStrike">
                          <a:solidFill>
                            <a:srgbClr val="000000"/>
                          </a:solidFill>
                          <a:effectLst/>
                          <a:latin typeface="Calibri"/>
                        </a:rPr>
                        <a:t>17-18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r" fontAlgn="b"/>
                      <a:r>
                        <a:rPr lang="en-CA" sz="1400" b="1" i="0" u="none" strike="noStrike">
                          <a:solidFill>
                            <a:srgbClr val="000000"/>
                          </a:solidFill>
                          <a:effectLst/>
                          <a:latin typeface="Calibri"/>
                        </a:rPr>
                        <a:t>18-19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r" fontAlgn="b"/>
                      <a:r>
                        <a:rPr lang="en-CA" sz="1400" b="1" i="0" u="none" strike="noStrike">
                          <a:solidFill>
                            <a:srgbClr val="000000"/>
                          </a:solidFill>
                          <a:effectLst/>
                          <a:latin typeface="Calibri"/>
                        </a:rPr>
                        <a:t>19-20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algn="r" fontAlgn="b"/>
                      <a:r>
                        <a:rPr lang="en-CA" sz="1400" b="1" i="0" u="none" strike="noStrike">
                          <a:solidFill>
                            <a:srgbClr val="000000"/>
                          </a:solidFill>
                          <a:effectLst/>
                          <a:latin typeface="Calibri"/>
                        </a:rPr>
                        <a:t>20-21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r>
              <a:tr h="361503">
                <a:tc gridSpan="2">
                  <a:txBody>
                    <a:bodyPr/>
                    <a:lstStyle/>
                    <a:p>
                      <a:pPr algn="l" fontAlgn="b"/>
                      <a:r>
                        <a:rPr lang="en-CA" sz="1400" b="0" i="0" u="none" strike="noStrike" dirty="0">
                          <a:solidFill>
                            <a:srgbClr val="000000"/>
                          </a:solidFill>
                          <a:effectLst/>
                          <a:latin typeface="Calibri"/>
                        </a:rPr>
                        <a:t>Legacy Rural or Remote Rate Protection (RRRP) (1)</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a:txBody>
                    <a:bodyPr/>
                    <a:lstStyle/>
                    <a:p>
                      <a:pPr algn="r" fontAlgn="b"/>
                      <a:r>
                        <a:rPr lang="en-CA" sz="1400" b="0" i="0" u="none" strike="noStrike">
                          <a:solidFill>
                            <a:srgbClr val="000000"/>
                          </a:solidFill>
                          <a:effectLst/>
                          <a:latin typeface="Calibri"/>
                        </a:rPr>
                        <a:t>126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130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133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136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gridSpan="2">
                  <a:txBody>
                    <a:bodyPr/>
                    <a:lstStyle/>
                    <a:p>
                      <a:pPr algn="l" fontAlgn="b"/>
                      <a:r>
                        <a:rPr lang="en-CA" sz="1400" b="0" i="0" u="none" strike="noStrike" dirty="0">
                          <a:solidFill>
                            <a:srgbClr val="000000"/>
                          </a:solidFill>
                          <a:effectLst/>
                          <a:latin typeface="Calibri"/>
                        </a:rPr>
                        <a:t>RRRP </a:t>
                      </a:r>
                      <a:r>
                        <a:rPr lang="en-CA" sz="1400" b="0" i="0" u="none" strike="noStrike" dirty="0" smtClean="0">
                          <a:solidFill>
                            <a:srgbClr val="000000"/>
                          </a:solidFill>
                          <a:effectLst/>
                          <a:latin typeface="Calibri"/>
                        </a:rPr>
                        <a:t>2016</a:t>
                      </a:r>
                      <a:r>
                        <a:rPr lang="en-CA" sz="1400" b="0" i="0" u="none" strike="noStrike" baseline="0" dirty="0" smtClean="0">
                          <a:solidFill>
                            <a:srgbClr val="000000"/>
                          </a:solidFill>
                          <a:effectLst/>
                          <a:latin typeface="Calibri"/>
                        </a:rPr>
                        <a:t> – </a:t>
                      </a:r>
                      <a:r>
                        <a:rPr lang="en-CA" sz="1400" b="0" i="0" u="none" strike="noStrike" dirty="0" smtClean="0">
                          <a:solidFill>
                            <a:srgbClr val="000000"/>
                          </a:solidFill>
                          <a:effectLst/>
                          <a:latin typeface="Calibri"/>
                        </a:rPr>
                        <a:t>Speech </a:t>
                      </a:r>
                      <a:r>
                        <a:rPr lang="en-CA" sz="1400" b="0" i="0" u="none" strike="noStrike" dirty="0">
                          <a:solidFill>
                            <a:srgbClr val="000000"/>
                          </a:solidFill>
                          <a:effectLst/>
                          <a:latin typeface="Calibri"/>
                        </a:rPr>
                        <a:t>from the Throne Expansion (1)</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a:txBody>
                    <a:bodyPr/>
                    <a:lstStyle/>
                    <a:p>
                      <a:pPr algn="r" fontAlgn="b"/>
                      <a:r>
                        <a:rPr lang="en-CA" sz="1400" b="0" i="0" u="none" strike="noStrike">
                          <a:solidFill>
                            <a:srgbClr val="000000"/>
                          </a:solidFill>
                          <a:effectLst/>
                          <a:latin typeface="Calibri"/>
                        </a:rPr>
                        <a:t>117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123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127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gridSpan="2">
                  <a:txBody>
                    <a:bodyPr/>
                    <a:lstStyle/>
                    <a:p>
                      <a:pPr algn="l" fontAlgn="b"/>
                      <a:r>
                        <a:rPr lang="en-CA" sz="1400" b="0" i="0" u="none" strike="noStrike" dirty="0">
                          <a:solidFill>
                            <a:srgbClr val="000000"/>
                          </a:solidFill>
                          <a:effectLst/>
                          <a:latin typeface="Calibri"/>
                        </a:rPr>
                        <a:t>Accelerating Fixed Rates for Hydro One (2)</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a:txBody>
                    <a:bodyPr/>
                    <a:lstStyle/>
                    <a:p>
                      <a:pPr algn="r" fontAlgn="b"/>
                      <a:r>
                        <a:rPr lang="en-CA" sz="1400" b="0" i="0" u="none" strike="noStrike">
                          <a:solidFill>
                            <a:srgbClr val="000000"/>
                          </a:solidFill>
                          <a:effectLst/>
                          <a:latin typeface="Calibri"/>
                        </a:rPr>
                        <a:t>61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51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8203">
                <a:tc gridSpan="2">
                  <a:txBody>
                    <a:bodyPr/>
                    <a:lstStyle/>
                    <a:p>
                      <a:pPr algn="l" fontAlgn="b"/>
                      <a:r>
                        <a:rPr lang="en-CA" sz="1400" b="0" i="0" u="none" strike="noStrike" dirty="0">
                          <a:solidFill>
                            <a:srgbClr val="000000"/>
                          </a:solidFill>
                          <a:effectLst/>
                          <a:latin typeface="Calibri"/>
                        </a:rPr>
                        <a:t>Harmonizing Fixed Rates for Hydro One and High Cost LDCs (3)</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a:txBody>
                    <a:bodyPr/>
                    <a:lstStyle/>
                    <a:p>
                      <a:pPr algn="r" fontAlgn="b"/>
                      <a:r>
                        <a:rPr lang="en-CA" sz="1400" b="0" i="0" u="none" strike="noStrike" dirty="0" smtClean="0">
                          <a:solidFill>
                            <a:srgbClr val="000000"/>
                          </a:solidFill>
                          <a:effectLst/>
                          <a:latin typeface="Calibri"/>
                        </a:rPr>
                        <a:t>150</a:t>
                      </a:r>
                      <a:endParaRPr lang="en-CA" sz="14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smtClean="0">
                          <a:solidFill>
                            <a:srgbClr val="000000"/>
                          </a:solidFill>
                          <a:effectLst/>
                          <a:latin typeface="Calibri"/>
                        </a:rPr>
                        <a:t>149</a:t>
                      </a:r>
                      <a:endParaRPr lang="en-CA" sz="14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smtClean="0">
                          <a:solidFill>
                            <a:srgbClr val="000000"/>
                          </a:solidFill>
                          <a:effectLst/>
                          <a:latin typeface="Calibri"/>
                        </a:rPr>
                        <a:t>150</a:t>
                      </a:r>
                      <a:endParaRPr lang="en-CA" sz="1400" b="0" i="0" u="none" strike="noStrike" dirty="0">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152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gridSpan="2">
                  <a:txBody>
                    <a:bodyPr/>
                    <a:lstStyle/>
                    <a:p>
                      <a:pPr algn="l" fontAlgn="b"/>
                      <a:r>
                        <a:rPr lang="en-CA" sz="1400" b="0" i="0" u="none" strike="noStrike" dirty="0">
                          <a:solidFill>
                            <a:srgbClr val="000000"/>
                          </a:solidFill>
                          <a:effectLst/>
                          <a:latin typeface="Calibri"/>
                        </a:rPr>
                        <a:t>Ontario Electricity Support Program 50% Enhancement</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CA"/>
                    </a:p>
                  </a:txBody>
                  <a:tcPr/>
                </a:tc>
                <a:tc>
                  <a:txBody>
                    <a:bodyPr/>
                    <a:lstStyle/>
                    <a:p>
                      <a:pPr algn="r" fontAlgn="b"/>
                      <a:r>
                        <a:rPr lang="en-CA" sz="1400" b="0" i="0" u="none" strike="noStrike">
                          <a:solidFill>
                            <a:srgbClr val="000000"/>
                          </a:solidFill>
                          <a:effectLst/>
                          <a:latin typeface="Calibri"/>
                        </a:rPr>
                        <a:t>178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239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290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334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a:txBody>
                    <a:bodyPr/>
                    <a:lstStyle/>
                    <a:p>
                      <a:pPr algn="l" fontAlgn="b"/>
                      <a:r>
                        <a:rPr lang="en-CA" sz="1400" b="0" i="0" u="none" strike="noStrike" dirty="0">
                          <a:solidFill>
                            <a:srgbClr val="000000"/>
                          </a:solidFill>
                          <a:effectLst/>
                          <a:latin typeface="Calibri"/>
                        </a:rPr>
                        <a:t>First Nation Rate</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CA" sz="1400" b="0" i="0" u="none" strike="noStrike">
                        <a:solidFill>
                          <a:srgbClr val="000000"/>
                        </a:solidFill>
                        <a:effectLst/>
                        <a:latin typeface="Calibri"/>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a:txBody>
                    <a:bodyPr/>
                    <a:lstStyle/>
                    <a:p>
                      <a:pPr algn="l" fontAlgn="b"/>
                      <a:r>
                        <a:rPr lang="en-CA" sz="1400" b="0" i="0" u="none" strike="noStrike" dirty="0">
                          <a:solidFill>
                            <a:srgbClr val="000000"/>
                          </a:solidFill>
                          <a:effectLst/>
                          <a:latin typeface="Calibri"/>
                        </a:rPr>
                        <a:t>Change in 8% Rebate (Option 1)</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CA" sz="1400" b="0" i="0" u="none" strike="noStrike">
                          <a:solidFill>
                            <a:srgbClr val="000000"/>
                          </a:solidFill>
                          <a:effectLst/>
                          <a:latin typeface="Calibri"/>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-138</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-120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-171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a:solidFill>
                            <a:srgbClr val="000000"/>
                          </a:solidFill>
                          <a:effectLst/>
                          <a:latin typeface="Calibri"/>
                        </a:rPr>
                        <a:t>-147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61503">
                <a:tc>
                  <a:txBody>
                    <a:bodyPr/>
                    <a:lstStyle/>
                    <a:p>
                      <a:pPr algn="l" fontAlgn="b"/>
                      <a:r>
                        <a:rPr lang="en-CA" sz="1400" b="0" i="0" u="none" strike="noStrike" dirty="0">
                          <a:solidFill>
                            <a:srgbClr val="000000"/>
                          </a:solidFill>
                          <a:effectLst/>
                          <a:latin typeface="Calibri"/>
                        </a:rPr>
                        <a:t>Change in 8% Rebate (Option 2)</a:t>
                      </a:r>
                    </a:p>
                  </a:txBody>
                  <a:tcPr marL="85725"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CA" sz="1400" b="0" i="0" u="none" strike="noStrike" dirty="0">
                          <a:solidFill>
                            <a:srgbClr val="000000"/>
                          </a:solidFill>
                          <a:effectLst/>
                          <a:latin typeface="Calibri"/>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a:solidFill>
                            <a:srgbClr val="000000"/>
                          </a:solidFill>
                          <a:effectLst/>
                          <a:latin typeface="Calibri"/>
                        </a:rPr>
                        <a:t>-75</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a:solidFill>
                            <a:srgbClr val="000000"/>
                          </a:solidFill>
                          <a:effectLst/>
                          <a:latin typeface="Calibri"/>
                        </a:rPr>
                        <a:t>-56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a:solidFill>
                            <a:srgbClr val="000000"/>
                          </a:solidFill>
                          <a:effectLst/>
                          <a:latin typeface="Calibri"/>
                        </a:rPr>
                        <a:t>-106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CA" sz="1400" b="0" i="0" u="none" strike="noStrike" dirty="0">
                          <a:solidFill>
                            <a:srgbClr val="000000"/>
                          </a:solidFill>
                          <a:effectLst/>
                          <a:latin typeface="Calibri"/>
                        </a:rPr>
                        <a:t>-86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090007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smtClean="0">
                <a:latin typeface="Arial" panose="020B0604020202020204" pitchFamily="34" charset="0"/>
                <a:cs typeface="Arial" panose="020B0604020202020204" pitchFamily="34" charset="0"/>
              </a:rPr>
              <a:t>Option 1: GA Smoothing for </a:t>
            </a:r>
            <a:r>
              <a:rPr lang="en-CA" b="0" u="sng" dirty="0" smtClean="0">
                <a:latin typeface="Arial" panose="020B0604020202020204" pitchFamily="34" charset="0"/>
                <a:cs typeface="Arial" panose="020B0604020202020204" pitchFamily="34" charset="0"/>
              </a:rPr>
              <a:t>RPP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25%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886209008"/>
              </p:ext>
            </p:extLst>
          </p:nvPr>
        </p:nvGraphicFramePr>
        <p:xfrm>
          <a:off x="774700" y="1484784"/>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-34</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-29</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123</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126</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128</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133</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-10</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129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A9694"/>
                    </a:solidFill>
                  </a:tcPr>
                </a:tc>
                <a:tc>
                  <a:txBody>
                    <a:bodyPr/>
                    <a:lstStyle/>
                    <a:p>
                      <a:pPr algn="r" fontAlgn="b"/>
                      <a:r>
                        <a:rPr lang="en-CA" sz="1200" b="1" i="0" u="none" strike="noStrike">
                          <a:solidFill>
                            <a:srgbClr val="000000"/>
                          </a:solidFill>
                          <a:effectLst/>
                          <a:latin typeface="Calibri"/>
                        </a:rPr>
                        <a:t>140</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-25%</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-28%</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-25%</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322153319"/>
              </p:ext>
            </p:extLst>
          </p:nvPr>
        </p:nvGraphicFramePr>
        <p:xfrm>
          <a:off x="774700" y="3821013"/>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dirty="0">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dirty="0">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170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166</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BFBFBF"/>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BFBFBF"/>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-4%</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9" name="TextBox 8"/>
          <p:cNvSpPr txBox="1"/>
          <p:nvPr/>
        </p:nvSpPr>
        <p:spPr>
          <a:xfrm>
            <a:off x="35496" y="6093296"/>
            <a:ext cx="9036496" cy="707886"/>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a:t>
            </a:r>
            <a:r>
              <a:rPr lang="en-CA" sz="800" dirty="0">
                <a:latin typeface="Arial" panose="020B0604020202020204" pitchFamily="34" charset="0"/>
                <a:cs typeface="Arial" panose="020B0604020202020204" pitchFamily="34" charset="0"/>
              </a:rPr>
              <a:t>MW customer </a:t>
            </a:r>
            <a:r>
              <a:rPr lang="en-CA" sz="800" dirty="0" smtClean="0">
                <a:latin typeface="Arial" panose="020B0604020202020204" pitchFamily="34" charset="0"/>
                <a:cs typeface="Arial" panose="020B0604020202020204" pitchFamily="34" charset="0"/>
              </a:rPr>
              <a:t>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CA" sz="800" dirty="0">
                <a:latin typeface="Arial" panose="020B0604020202020204" pitchFamily="34" charset="0"/>
                <a:cs typeface="Arial" panose="020B0604020202020204" pitchFamily="34" charset="0"/>
              </a:rPr>
              <a:t>RPP does not include customers on retail contracts.</a:t>
            </a:r>
          </a:p>
          <a:p>
            <a:endParaRPr lang="en-CA" sz="8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4964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anose="020B0604020202020204" pitchFamily="34" charset="0"/>
                <a:cs typeface="Arial" panose="020B0604020202020204" pitchFamily="34" charset="0"/>
              </a:rPr>
              <a:t>Proposed Approach to Rate </a:t>
            </a:r>
            <a:r>
              <a:rPr lang="en-CA" sz="2400" b="0" dirty="0">
                <a:latin typeface="Arial" panose="020B0604020202020204" pitchFamily="34" charset="0"/>
                <a:cs typeface="Arial" panose="020B0604020202020204" pitchFamily="34" charset="0"/>
              </a:rPr>
              <a:t>Mitigation</a:t>
            </a:r>
          </a:p>
        </p:txBody>
      </p:sp>
      <p:sp>
        <p:nvSpPr>
          <p:cNvPr id="3" name="Content Placeholder 2"/>
          <p:cNvSpPr>
            <a:spLocks noGrp="1"/>
          </p:cNvSpPr>
          <p:nvPr>
            <p:ph idx="1"/>
          </p:nvPr>
        </p:nvSpPr>
        <p:spPr>
          <a:xfrm>
            <a:off x="540472" y="1124744"/>
            <a:ext cx="8424016" cy="5184576"/>
          </a:xfrm>
        </p:spPr>
        <p:txBody>
          <a:bodyPr>
            <a:noAutofit/>
          </a:bodyPr>
          <a:lstStyle/>
          <a:p>
            <a:r>
              <a:rPr lang="en-CA" dirty="0" smtClean="0">
                <a:latin typeface="Arial" pitchFamily="34" charset="0"/>
                <a:cs typeface="Arial" pitchFamily="34" charset="0"/>
              </a:rPr>
              <a:t>In recognition of the costs borne by ratepayers related to decarbonizing </a:t>
            </a:r>
            <a:r>
              <a:rPr lang="en-CA" dirty="0">
                <a:latin typeface="Arial" panose="020B0604020202020204" pitchFamily="34" charset="0"/>
                <a:cs typeface="Arial" panose="020B0604020202020204" pitchFamily="34" charset="0"/>
              </a:rPr>
              <a:t>and </a:t>
            </a:r>
            <a:r>
              <a:rPr lang="en-CA" dirty="0" smtClean="0">
                <a:latin typeface="Arial" panose="020B0604020202020204" pitchFamily="34" charset="0"/>
                <a:cs typeface="Arial" panose="020B0604020202020204" pitchFamily="34" charset="0"/>
              </a:rPr>
              <a:t>modernizing </a:t>
            </a:r>
            <a:r>
              <a:rPr lang="en-CA" dirty="0">
                <a:latin typeface="Arial" panose="020B0604020202020204" pitchFamily="34" charset="0"/>
                <a:cs typeface="Arial" panose="020B0604020202020204" pitchFamily="34" charset="0"/>
              </a:rPr>
              <a:t>the province’s electricity </a:t>
            </a:r>
            <a:r>
              <a:rPr lang="en-CA" dirty="0" smtClean="0">
                <a:latin typeface="Arial" pitchFamily="34" charset="0"/>
                <a:cs typeface="Arial" pitchFamily="34" charset="0"/>
              </a:rPr>
              <a:t>sector, options for further rate mitigation include:</a:t>
            </a:r>
          </a:p>
          <a:p>
            <a:pPr marL="463550" lvl="2" indent="0">
              <a:buNone/>
            </a:pPr>
            <a:endParaRPr lang="en-CA" sz="1050" dirty="0">
              <a:latin typeface="Arial" pitchFamily="34" charset="0"/>
              <a:cs typeface="Arial" pitchFamily="34" charset="0"/>
            </a:endParaRPr>
          </a:p>
          <a:p>
            <a:pPr marL="800100" lvl="1" indent="-342900">
              <a:buFont typeface="+mj-lt"/>
              <a:buAutoNum type="arabicPeriod"/>
            </a:pPr>
            <a:r>
              <a:rPr lang="en-CA" sz="1400" dirty="0">
                <a:latin typeface="Arial" pitchFamily="34" charset="0"/>
                <a:cs typeface="Arial" pitchFamily="34" charset="0"/>
              </a:rPr>
              <a:t>Smoothing the global adjustment (GA) to provide significant and immediate rate relief through cost deferral of the GA: </a:t>
            </a: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Smoothing Mechanism / Options; and</a:t>
            </a: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Implementation approach.</a:t>
            </a:r>
          </a:p>
          <a:p>
            <a:pPr marL="806450" lvl="2" indent="-342900">
              <a:buAutoNum type="arabicPeriod"/>
            </a:pPr>
            <a:endParaRPr lang="en-CA" sz="1400" dirty="0" smtClean="0">
              <a:latin typeface="Arial" pitchFamily="34" charset="0"/>
              <a:cs typeface="Arial" pitchFamily="34" charset="0"/>
            </a:endParaRPr>
          </a:p>
          <a:p>
            <a:pPr marL="806450" lvl="2" indent="-342900">
              <a:buFont typeface="+mj-lt"/>
              <a:buAutoNum type="arabicPeriod" startAt="2"/>
            </a:pPr>
            <a:r>
              <a:rPr lang="en-CA" sz="1400" dirty="0" smtClean="0">
                <a:latin typeface="Arial" pitchFamily="34" charset="0"/>
                <a:cs typeface="Arial" pitchFamily="34" charset="0"/>
              </a:rPr>
              <a:t>Helping </a:t>
            </a:r>
            <a:r>
              <a:rPr lang="en-CA" sz="1400" dirty="0">
                <a:latin typeface="Arial" pitchFamily="34" charset="0"/>
                <a:cs typeface="Arial" pitchFamily="34" charset="0"/>
              </a:rPr>
              <a:t>the </a:t>
            </a:r>
            <a:r>
              <a:rPr lang="en-CA" sz="1400" dirty="0" smtClean="0">
                <a:latin typeface="Arial" pitchFamily="34" charset="0"/>
                <a:cs typeface="Arial" pitchFamily="34" charset="0"/>
              </a:rPr>
              <a:t>most vulnerable by enhancing </a:t>
            </a:r>
            <a:r>
              <a:rPr lang="en-CA" sz="1400" dirty="0">
                <a:latin typeface="Arial" pitchFamily="34" charset="0"/>
                <a:cs typeface="Arial" pitchFamily="34" charset="0"/>
              </a:rPr>
              <a:t>e</a:t>
            </a:r>
            <a:r>
              <a:rPr lang="en-CA" sz="1400" dirty="0" smtClean="0">
                <a:latin typeface="Arial" pitchFamily="34" charset="0"/>
                <a:cs typeface="Arial" pitchFamily="34" charset="0"/>
              </a:rPr>
              <a:t>lectricity </a:t>
            </a:r>
            <a:r>
              <a:rPr lang="en-CA" sz="1400" dirty="0">
                <a:latin typeface="Arial" pitchFamily="34" charset="0"/>
                <a:cs typeface="Arial" pitchFamily="34" charset="0"/>
              </a:rPr>
              <a:t>s</a:t>
            </a:r>
            <a:r>
              <a:rPr lang="en-CA" sz="1400" dirty="0" smtClean="0">
                <a:latin typeface="Arial" pitchFamily="34" charset="0"/>
                <a:cs typeface="Arial" pitchFamily="34" charset="0"/>
              </a:rPr>
              <a:t>upport </a:t>
            </a:r>
            <a:r>
              <a:rPr lang="en-CA" sz="1400" dirty="0">
                <a:latin typeface="Arial" pitchFamily="34" charset="0"/>
                <a:cs typeface="Arial" pitchFamily="34" charset="0"/>
              </a:rPr>
              <a:t>p</a:t>
            </a:r>
            <a:r>
              <a:rPr lang="en-CA" sz="1400" dirty="0" smtClean="0">
                <a:latin typeface="Arial" pitchFamily="34" charset="0"/>
                <a:cs typeface="Arial" pitchFamily="34" charset="0"/>
              </a:rPr>
              <a:t>rograms and </a:t>
            </a:r>
            <a:r>
              <a:rPr lang="en-CA" sz="1400" dirty="0">
                <a:latin typeface="Arial" pitchFamily="34" charset="0"/>
                <a:cs typeface="Arial" pitchFamily="34" charset="0"/>
              </a:rPr>
              <a:t>s</a:t>
            </a:r>
            <a:r>
              <a:rPr lang="en-CA" sz="1400" dirty="0" smtClean="0">
                <a:latin typeface="Arial" pitchFamily="34" charset="0"/>
                <a:cs typeface="Arial" pitchFamily="34" charset="0"/>
              </a:rPr>
              <a:t>hifting cost onto the tax-base:</a:t>
            </a:r>
          </a:p>
          <a:p>
            <a:pPr marL="1262063" lvl="3" indent="-341313">
              <a:buFont typeface="Arial" panose="020B0604020202020204" pitchFamily="34" charset="0"/>
              <a:buChar char="−"/>
            </a:pPr>
            <a:r>
              <a:rPr lang="en-CA" dirty="0" smtClean="0">
                <a:latin typeface="Arial" panose="020B0604020202020204" pitchFamily="34" charset="0"/>
                <a:cs typeface="Arial" panose="020B0604020202020204" pitchFamily="34" charset="0"/>
              </a:rPr>
              <a:t>Rural </a:t>
            </a:r>
            <a:r>
              <a:rPr lang="en-CA" dirty="0">
                <a:latin typeface="Arial" pitchFamily="34" charset="0"/>
                <a:cs typeface="Arial" pitchFamily="34" charset="0"/>
              </a:rPr>
              <a:t>or Remote Electricity Rate Protection (RRRP</a:t>
            </a:r>
            <a:r>
              <a:rPr lang="en-CA" dirty="0" smtClean="0">
                <a:latin typeface="Arial" pitchFamily="34" charset="0"/>
                <a:cs typeface="Arial" pitchFamily="34" charset="0"/>
              </a:rPr>
              <a:t>) Enhancement (Delivery </a:t>
            </a:r>
            <a:r>
              <a:rPr lang="en-CA" dirty="0">
                <a:latin typeface="Arial" pitchFamily="34" charset="0"/>
                <a:cs typeface="Arial" pitchFamily="34" charset="0"/>
              </a:rPr>
              <a:t>Charge </a:t>
            </a:r>
            <a:r>
              <a:rPr lang="en-CA" dirty="0" smtClean="0">
                <a:latin typeface="Arial" pitchFamily="34" charset="0"/>
                <a:cs typeface="Arial" pitchFamily="34" charset="0"/>
              </a:rPr>
              <a:t>Relief);</a:t>
            </a:r>
          </a:p>
          <a:p>
            <a:pPr marL="1262063" lvl="3" indent="-341313">
              <a:buFont typeface="Arial" panose="020B0604020202020204" pitchFamily="34" charset="0"/>
              <a:buChar char="−"/>
            </a:pPr>
            <a:r>
              <a:rPr lang="en-CA" dirty="0" smtClean="0">
                <a:latin typeface="Arial" pitchFamily="34" charset="0"/>
                <a:cs typeface="Arial" pitchFamily="34" charset="0"/>
              </a:rPr>
              <a:t>Ontario  </a:t>
            </a:r>
            <a:r>
              <a:rPr lang="en-CA" dirty="0">
                <a:latin typeface="Arial" panose="020B0604020202020204" pitchFamily="34" charset="0"/>
                <a:cs typeface="Arial" panose="020B0604020202020204" pitchFamily="34" charset="0"/>
              </a:rPr>
              <a:t>Electricity Support Program (OESP</a:t>
            </a:r>
            <a:r>
              <a:rPr lang="en-CA" dirty="0" smtClean="0">
                <a:latin typeface="Arial" panose="020B0604020202020204" pitchFamily="34" charset="0"/>
                <a:cs typeface="Arial" panose="020B0604020202020204" pitchFamily="34" charset="0"/>
              </a:rPr>
              <a:t>) Expansion; </a:t>
            </a: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LDC Affordability </a:t>
            </a:r>
            <a:r>
              <a:rPr lang="en-CA" dirty="0" smtClean="0">
                <a:latin typeface="Arial" panose="020B0604020202020204" pitchFamily="34" charset="0"/>
                <a:cs typeface="Arial" panose="020B0604020202020204" pitchFamily="34" charset="0"/>
              </a:rPr>
              <a:t>Fund; and</a:t>
            </a:r>
            <a:endParaRPr lang="en-CA" dirty="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US" dirty="0" smtClean="0">
                <a:latin typeface="Arial" panose="020B0604020202020204" pitchFamily="34" charset="0"/>
                <a:cs typeface="Arial" panose="020B0604020202020204" pitchFamily="34" charset="0"/>
              </a:rPr>
              <a:t>First </a:t>
            </a:r>
            <a:r>
              <a:rPr lang="en-US" dirty="0">
                <a:latin typeface="Arial" panose="020B0604020202020204" pitchFamily="34" charset="0"/>
                <a:cs typeface="Arial" panose="020B0604020202020204" pitchFamily="34" charset="0"/>
              </a:rPr>
              <a:t>Nations </a:t>
            </a:r>
            <a:r>
              <a:rPr lang="en-US" dirty="0" smtClean="0">
                <a:latin typeface="Arial" panose="020B0604020202020204" pitchFamily="34" charset="0"/>
                <a:cs typeface="Arial" panose="020B0604020202020204" pitchFamily="34" charset="0"/>
              </a:rPr>
              <a:t>Rate. </a:t>
            </a:r>
            <a:endParaRPr lang="en-CA" dirty="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endParaRPr lang="en-CA" sz="1050" dirty="0" smtClean="0">
              <a:latin typeface="Arial" panose="020B0604020202020204" pitchFamily="34" charset="0"/>
              <a:cs typeface="Arial" panose="020B0604020202020204" pitchFamily="34" charset="0"/>
            </a:endParaRPr>
          </a:p>
          <a:p>
            <a:pPr marL="806450" lvl="2" indent="-342900">
              <a:buFont typeface="+mj-lt"/>
              <a:buAutoNum type="arabicPeriod" startAt="3"/>
            </a:pPr>
            <a:r>
              <a:rPr lang="en-CA" sz="1400" dirty="0" smtClean="0">
                <a:latin typeface="Arial" panose="020B0604020202020204" pitchFamily="34" charset="0"/>
                <a:cs typeface="Arial" panose="020B0604020202020204" pitchFamily="34" charset="0"/>
              </a:rPr>
              <a:t>Ongoing actives to bend the future cost curve of electricity: </a:t>
            </a:r>
          </a:p>
          <a:p>
            <a:pPr marL="1262063" lvl="3" indent="-341313">
              <a:buFont typeface="Arial" panose="020B0604020202020204" pitchFamily="34" charset="0"/>
              <a:buChar char="−"/>
            </a:pPr>
            <a:r>
              <a:rPr lang="en-CA" dirty="0">
                <a:latin typeface="Arial" panose="020B0604020202020204" pitchFamily="34" charset="0"/>
                <a:cs typeface="Arial" panose="020B0604020202020204" pitchFamily="34" charset="0"/>
              </a:rPr>
              <a:t>Ontario Energy Board (OEB) – Identify opportunities for OEB red-tape reduction and future LDC efficiencies and rates. </a:t>
            </a:r>
          </a:p>
          <a:p>
            <a:pPr marL="1262063" lvl="3" indent="-341313">
              <a:buFont typeface="Arial" panose="020B0604020202020204" pitchFamily="34" charset="0"/>
              <a:buChar char="−"/>
            </a:pPr>
            <a:r>
              <a:rPr lang="en-US" dirty="0" smtClean="0">
                <a:latin typeface="Arial" panose="020B0604020202020204" pitchFamily="34" charset="0"/>
                <a:cs typeface="Arial" panose="020B0604020202020204" pitchFamily="34" charset="0"/>
              </a:rPr>
              <a:t>Independent </a:t>
            </a:r>
            <a:r>
              <a:rPr lang="en-US" dirty="0">
                <a:latin typeface="Arial" panose="020B0604020202020204" pitchFamily="34" charset="0"/>
                <a:cs typeface="Arial" panose="020B0604020202020204" pitchFamily="34" charset="0"/>
              </a:rPr>
              <a:t>Electricity System Operator (IESO) </a:t>
            </a:r>
            <a:r>
              <a:rPr lang="en-US" dirty="0" smtClean="0">
                <a:latin typeface="Arial" panose="020B0604020202020204" pitchFamily="34" charset="0"/>
                <a:cs typeface="Arial" panose="020B0604020202020204" pitchFamily="34" charset="0"/>
              </a:rPr>
              <a:t>– </a:t>
            </a:r>
            <a:r>
              <a:rPr lang="en-CA" dirty="0" smtClean="0">
                <a:latin typeface="Arial" panose="020B0604020202020204" pitchFamily="34" charset="0"/>
                <a:cs typeface="Arial" panose="020B0604020202020204" pitchFamily="34" charset="0"/>
              </a:rPr>
              <a:t>Modernize </a:t>
            </a:r>
            <a:r>
              <a:rPr lang="en-CA" dirty="0">
                <a:latin typeface="Arial" panose="020B0604020202020204" pitchFamily="34" charset="0"/>
                <a:cs typeface="Arial" panose="020B0604020202020204" pitchFamily="34" charset="0"/>
              </a:rPr>
              <a:t>Ontario’s electricity market through electricity </a:t>
            </a:r>
            <a:r>
              <a:rPr lang="en-CA" dirty="0" smtClean="0">
                <a:latin typeface="Arial" panose="020B0604020202020204" pitchFamily="34" charset="0"/>
                <a:cs typeface="Arial" panose="020B0604020202020204" pitchFamily="34" charset="0"/>
              </a:rPr>
              <a:t>Market Renewal initiatives.</a:t>
            </a:r>
          </a:p>
          <a:p>
            <a:pPr marL="280988" lvl="1" indent="-280988">
              <a:buSzTx/>
              <a:buFont typeface="Arial" panose="020B0604020202020204" pitchFamily="34" charset="0"/>
              <a:buChar char="•"/>
            </a:pPr>
            <a:endParaRPr lang="en-CA" sz="1800" dirty="0" smtClean="0">
              <a:latin typeface="Arial" panose="020B0604020202020204" pitchFamily="34" charset="0"/>
              <a:cs typeface="Arial" panose="020B0604020202020204" pitchFamily="34" charset="0"/>
            </a:endParaRPr>
          </a:p>
          <a:p>
            <a:pPr marL="0" lvl="1" indent="0">
              <a:buSzTx/>
              <a:buNone/>
            </a:pPr>
            <a:endParaRPr lang="en-CA" sz="18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49605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a:latin typeface="Arial" panose="020B0604020202020204" pitchFamily="34" charset="0"/>
                <a:cs typeface="Arial" panose="020B0604020202020204" pitchFamily="34" charset="0"/>
              </a:rPr>
              <a:t>Option </a:t>
            </a:r>
            <a:r>
              <a:rPr lang="en-CA" sz="2400" b="0" dirty="0" smtClean="0">
                <a:latin typeface="Arial" panose="020B0604020202020204" pitchFamily="34" charset="0"/>
                <a:cs typeface="Arial" panose="020B0604020202020204" pitchFamily="34" charset="0"/>
              </a:rPr>
              <a:t>1: GA Smoothing for </a:t>
            </a:r>
            <a:r>
              <a:rPr lang="en-CA" sz="2400" b="0" u="sng" dirty="0" smtClean="0">
                <a:latin typeface="Arial" panose="020B0604020202020204" pitchFamily="34" charset="0"/>
                <a:cs typeface="Arial" panose="020B0604020202020204" pitchFamily="34" charset="0"/>
              </a:rPr>
              <a:t>RPP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$2.2 </a:t>
            </a:r>
            <a:r>
              <a:rPr lang="en-CA" sz="2400" b="0" dirty="0">
                <a:latin typeface="Arial" panose="020B0604020202020204" pitchFamily="34" charset="0"/>
                <a:cs typeface="Arial" panose="020B0604020202020204" pitchFamily="34" charset="0"/>
              </a:rPr>
              <a:t>billion in 2017)</a:t>
            </a:r>
            <a:endParaRPr lang="en-CA" sz="2400" b="0" dirty="0"/>
          </a:p>
        </p:txBody>
      </p:sp>
      <p:graphicFrame>
        <p:nvGraphicFramePr>
          <p:cNvPr id="4" name="Table 3"/>
          <p:cNvGraphicFramePr>
            <a:graphicFrameLocks noGrp="1"/>
          </p:cNvGraphicFramePr>
          <p:nvPr>
            <p:extLst>
              <p:ext uri="{D42A27DB-BD31-4B8C-83A1-F6EECF244321}">
                <p14:modId xmlns:p14="http://schemas.microsoft.com/office/powerpoint/2010/main" val="1973381649"/>
              </p:ext>
            </p:extLst>
          </p:nvPr>
        </p:nvGraphicFramePr>
        <p:xfrm>
          <a:off x="100037" y="4221088"/>
          <a:ext cx="8864442" cy="1368152"/>
        </p:xfrm>
        <a:graphic>
          <a:graphicData uri="http://schemas.openxmlformats.org/drawingml/2006/table">
            <a:tbl>
              <a:tblPr/>
              <a:tblGrid>
                <a:gridCol w="1483329"/>
                <a:gridCol w="248702"/>
                <a:gridCol w="248702"/>
                <a:gridCol w="248702"/>
                <a:gridCol w="248702"/>
                <a:gridCol w="248702"/>
                <a:gridCol w="248702"/>
                <a:gridCol w="248702"/>
                <a:gridCol w="248702"/>
                <a:gridCol w="248702"/>
                <a:gridCol w="222055"/>
                <a:gridCol w="248702"/>
                <a:gridCol w="248702"/>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22055"/>
                <a:gridCol w="204291"/>
              </a:tblGrid>
              <a:tr h="381860">
                <a:tc>
                  <a:txBody>
                    <a:bodyPr/>
                    <a:lstStyle/>
                    <a:p>
                      <a:pPr algn="l" fontAlgn="ctr"/>
                      <a:r>
                        <a:rPr lang="en-CA" sz="800" b="0" i="0" u="none" strike="noStrike" dirty="0">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384043">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dirty="0">
                          <a:solidFill>
                            <a:srgbClr val="000000"/>
                          </a:solidFill>
                          <a:effectLst/>
                          <a:latin typeface="Calibri"/>
                        </a:rPr>
                        <a:t>-27.0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-23.5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-17.4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38.1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37.6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37.3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35.9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06">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27.7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13.9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6.0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043">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a:solidFill>
                            <a:srgbClr val="000000"/>
                          </a:solidFill>
                          <a:effectLst/>
                          <a:latin typeface="Calibri"/>
                        </a:rPr>
                        <a:t>-3.1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9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1933636183"/>
              </p:ext>
            </p:extLst>
          </p:nvPr>
        </p:nvGraphicFramePr>
        <p:xfrm>
          <a:off x="539552" y="1196752"/>
          <a:ext cx="8036860" cy="2857221"/>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72008" y="5733256"/>
            <a:ext cx="8604448" cy="707886"/>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$3.2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a:t>
            </a:r>
            <a:r>
              <a:rPr lang="en-CA" sz="800" dirty="0" smtClean="0">
                <a:latin typeface="Arial" panose="020B0604020202020204" pitchFamily="34" charset="0"/>
                <a:cs typeface="Arial" panose="020B0604020202020204" pitchFamily="34" charset="0"/>
              </a:rPr>
              <a:t>RPP does not include customers on retail contracts.</a:t>
            </a:r>
            <a:endParaRPr lang="en-CA" sz="800" dirty="0">
              <a:latin typeface="Arial" panose="020B0604020202020204" pitchFamily="34" charset="0"/>
              <a:cs typeface="Arial" panose="020B0604020202020204" pitchFamily="34" charset="0"/>
            </a:endParaRPr>
          </a:p>
          <a:p>
            <a:endParaRPr lang="en-CA" sz="8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54925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32656"/>
            <a:ext cx="8568952" cy="720080"/>
          </a:xfrm>
        </p:spPr>
        <p:txBody>
          <a:bodyPr>
            <a:noAutofit/>
          </a:bodyPr>
          <a:lstStyle/>
          <a:p>
            <a:r>
              <a:rPr lang="en-CA" b="0" dirty="0">
                <a:latin typeface="Arial" panose="020B0604020202020204" pitchFamily="34" charset="0"/>
                <a:cs typeface="Arial" panose="020B0604020202020204" pitchFamily="34" charset="0"/>
              </a:rPr>
              <a:t>Option </a:t>
            </a:r>
            <a:r>
              <a:rPr lang="en-CA" b="0" dirty="0" smtClean="0">
                <a:latin typeface="Arial" panose="020B0604020202020204" pitchFamily="34" charset="0"/>
                <a:cs typeface="Arial" panose="020B0604020202020204" pitchFamily="34" charset="0"/>
              </a:rPr>
              <a:t>2: GA Smoothing for </a:t>
            </a:r>
            <a:r>
              <a:rPr lang="en-CA" b="0" u="sng" dirty="0" smtClean="0">
                <a:latin typeface="Arial" panose="020B0604020202020204" pitchFamily="34" charset="0"/>
                <a:cs typeface="Arial" panose="020B0604020202020204" pitchFamily="34" charset="0"/>
              </a:rPr>
              <a:t>RPP Only</a:t>
            </a:r>
            <a:r>
              <a:rPr lang="en-CA" b="0" dirty="0" smtClean="0">
                <a:latin typeface="Arial" panose="020B0604020202020204" pitchFamily="34" charset="0"/>
                <a:cs typeface="Arial" panose="020B0604020202020204" pitchFamily="34" charset="0"/>
              </a:rPr>
              <a:t> – Residential </a:t>
            </a:r>
            <a:r>
              <a:rPr lang="en-CA" b="0" dirty="0">
                <a:latin typeface="Arial" panose="020B0604020202020204" pitchFamily="34" charset="0"/>
                <a:cs typeface="Arial" panose="020B0604020202020204" pitchFamily="34" charset="0"/>
              </a:rPr>
              <a:t>Bills Lowered </a:t>
            </a:r>
            <a:r>
              <a:rPr lang="en-CA" b="0" dirty="0" smtClean="0">
                <a:latin typeface="Arial" panose="020B0604020202020204" pitchFamily="34" charset="0"/>
                <a:cs typeface="Arial" panose="020B0604020202020204" pitchFamily="34" charset="0"/>
              </a:rPr>
              <a:t>20% </a:t>
            </a:r>
            <a:r>
              <a:rPr lang="en-CA" b="0" dirty="0">
                <a:latin typeface="Arial" panose="020B0604020202020204" pitchFamily="34" charset="0"/>
                <a:cs typeface="Arial" panose="020B0604020202020204" pitchFamily="34" charset="0"/>
              </a:rPr>
              <a:t>(with </a:t>
            </a:r>
            <a:r>
              <a:rPr lang="en-CA" b="0" dirty="0" smtClean="0">
                <a:latin typeface="Arial" panose="020B0604020202020204" pitchFamily="34" charset="0"/>
                <a:cs typeface="Arial" panose="020B0604020202020204" pitchFamily="34" charset="0"/>
              </a:rPr>
              <a:t>Tax-Base Funded </a:t>
            </a:r>
            <a:r>
              <a:rPr lang="en-CA" b="0" dirty="0">
                <a:latin typeface="Arial" panose="020B0604020202020204" pitchFamily="34" charset="0"/>
                <a:cs typeface="Arial" panose="020B0604020202020204" pitchFamily="34" charset="0"/>
              </a:rPr>
              <a:t>8% </a:t>
            </a:r>
            <a:r>
              <a:rPr lang="en-CA" b="0" dirty="0" smtClean="0">
                <a:latin typeface="Arial" panose="020B0604020202020204" pitchFamily="34" charset="0"/>
                <a:cs typeface="Arial" panose="020B0604020202020204" pitchFamily="34" charset="0"/>
              </a:rPr>
              <a:t>Rebate </a:t>
            </a:r>
            <a:r>
              <a:rPr lang="en-CA" b="0" dirty="0">
                <a:latin typeface="Arial" panose="020B0604020202020204" pitchFamily="34" charset="0"/>
                <a:cs typeface="Arial" panose="020B0604020202020204" pitchFamily="34" charset="0"/>
              </a:rPr>
              <a:t>and </a:t>
            </a:r>
            <a:r>
              <a:rPr lang="en-CA" b="0" dirty="0" smtClean="0">
                <a:latin typeface="Arial" panose="020B0604020202020204" pitchFamily="34" charset="0"/>
                <a:cs typeface="Arial" panose="020B0604020202020204" pitchFamily="34" charset="0"/>
              </a:rPr>
              <a:t>Social Programs, 2% increase) </a:t>
            </a:r>
            <a:endParaRPr lang="en-CA" b="0" dirty="0"/>
          </a:p>
        </p:txBody>
      </p:sp>
      <p:sp>
        <p:nvSpPr>
          <p:cNvPr id="3" name="TextBox 2"/>
          <p:cNvSpPr txBox="1"/>
          <p:nvPr/>
        </p:nvSpPr>
        <p:spPr>
          <a:xfrm>
            <a:off x="432048" y="1052736"/>
            <a:ext cx="8388424" cy="307777"/>
          </a:xfrm>
          <a:prstGeom prst="rect">
            <a:avLst/>
          </a:prstGeom>
          <a:noFill/>
        </p:spPr>
        <p:txBody>
          <a:bodyPr wrap="square" rtlCol="0">
            <a:spAutoFit/>
          </a:bodyPr>
          <a:lstStyle/>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Total bill below is based on a revised IESO forecast. See footnotes for more information. </a:t>
            </a:r>
            <a:endParaRPr lang="en-CA" sz="1400" dirty="0">
              <a:latin typeface="Arial" panose="020B0604020202020204" pitchFamily="34" charset="0"/>
              <a:cs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3217050"/>
              </p:ext>
            </p:extLst>
          </p:nvPr>
        </p:nvGraphicFramePr>
        <p:xfrm>
          <a:off x="774700" y="1484784"/>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Residential (750 kWh/month)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Total Bill (includes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189</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187</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0" i="0" u="none" strike="noStrike">
                          <a:solidFill>
                            <a:srgbClr val="000000"/>
                          </a:solidFill>
                          <a:effectLst/>
                          <a:latin typeface="Calibri"/>
                        </a:rPr>
                        <a:t>Total Bill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145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153</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155</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158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168</a:t>
                      </a:r>
                    </a:p>
                  </a:txBody>
                  <a:tcPr marL="0" marR="0" marT="0" marB="0" anchor="b">
                    <a:lnL>
                      <a:noFill/>
                    </a:lnL>
                    <a:lnR>
                      <a:noFill/>
                    </a:lnR>
                    <a:lnT>
                      <a:noFill/>
                    </a:lnT>
                    <a:lnB>
                      <a:noFill/>
                    </a:lnB>
                    <a:solidFill>
                      <a:srgbClr val="FFFFFF"/>
                    </a:solidFill>
                  </a:tcPr>
                </a:tc>
                <a:tc>
                  <a:txBody>
                    <a:bodyPr/>
                    <a:lstStyle/>
                    <a:p>
                      <a:pPr algn="r" fontAlgn="b"/>
                      <a:r>
                        <a:rPr lang="en-CA" sz="1200" b="0" i="0" u="none" strike="noStrike">
                          <a:solidFill>
                            <a:srgbClr val="000000"/>
                          </a:solidFill>
                          <a:effectLst/>
                          <a:latin typeface="Calibri"/>
                        </a:rPr>
                        <a:t>165</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200025">
                <a:tc>
                  <a:txBody>
                    <a:bodyPr/>
                    <a:lstStyle/>
                    <a:p>
                      <a:pPr algn="l" fontAlgn="b"/>
                      <a:r>
                        <a:rPr lang="en-CA" sz="1200" b="0" i="0" u="none" strike="noStrike">
                          <a:solidFill>
                            <a:srgbClr val="000000"/>
                          </a:solidFill>
                          <a:effectLst/>
                          <a:latin typeface="Calibri"/>
                        </a:rPr>
                        <a:t>Impact of GA Financing</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Impact of Tax-Basing Social Programs</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r>
              <a:tr h="200025">
                <a:tc>
                  <a:txBody>
                    <a:bodyPr/>
                    <a:lstStyle/>
                    <a:p>
                      <a:pPr algn="l" fontAlgn="b"/>
                      <a:r>
                        <a:rPr lang="en-CA" sz="1200" b="0" i="0" u="none" strike="noStrike">
                          <a:solidFill>
                            <a:srgbClr val="000000"/>
                          </a:solidFill>
                          <a:effectLst/>
                          <a:latin typeface="Calibri"/>
                        </a:rPr>
                        <a:t>Subtotal</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131</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134</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137</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139</a:t>
                      </a: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r>
                        <a:rPr lang="en-CA" sz="1200" b="0" i="0" u="none" strike="noStrike">
                          <a:solidFill>
                            <a:srgbClr val="000000"/>
                          </a:solidFill>
                          <a:effectLst/>
                          <a:latin typeface="Calibri"/>
                        </a:rPr>
                        <a:t>142</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r h="200025">
                <a:tc>
                  <a:txBody>
                    <a:bodyPr/>
                    <a:lstStyle/>
                    <a:p>
                      <a:pPr algn="l" fontAlgn="b"/>
                      <a:r>
                        <a:rPr lang="en-CA" sz="1200" b="0" i="0" u="none" strike="noStrike">
                          <a:solidFill>
                            <a:srgbClr val="000000"/>
                          </a:solidFill>
                          <a:effectLst/>
                          <a:latin typeface="Calibri"/>
                        </a:rPr>
                        <a:t>8% rebate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0"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18</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Revised Bill (includes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163</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138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141</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146</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149</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1"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l" fontAlgn="b"/>
                      <a:r>
                        <a:rPr lang="en-CA" sz="1200" b="1"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-20%</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-19%</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a:solidFill>
                            <a:srgbClr val="000000"/>
                          </a:solidFill>
                          <a:effectLst/>
                          <a:latin typeface="Calibri"/>
                        </a:rPr>
                        <a:t>-23%</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DDD9C4"/>
                    </a:solidFill>
                  </a:tcPr>
                </a:tc>
                <a:tc>
                  <a:txBody>
                    <a:bodyPr/>
                    <a:lstStyle/>
                    <a:p>
                      <a:pPr algn="r" fontAlgn="b"/>
                      <a:r>
                        <a:rPr lang="en-CA" sz="1200" b="1" i="0" u="none" strike="noStrike" dirty="0">
                          <a:solidFill>
                            <a:srgbClr val="000000"/>
                          </a:solidFill>
                          <a:effectLst/>
                          <a:latin typeface="Calibri"/>
                        </a:rPr>
                        <a:t>-20%</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DD9C4"/>
                    </a:solidFill>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768602515"/>
              </p:ext>
            </p:extLst>
          </p:nvPr>
        </p:nvGraphicFramePr>
        <p:xfrm>
          <a:off x="774700" y="3861048"/>
          <a:ext cx="7645400" cy="2200275"/>
        </p:xfrm>
        <a:graphic>
          <a:graphicData uri="http://schemas.openxmlformats.org/drawingml/2006/table">
            <a:tbl>
              <a:tblPr/>
              <a:tblGrid>
                <a:gridCol w="2743200"/>
                <a:gridCol w="812800"/>
                <a:gridCol w="812800"/>
                <a:gridCol w="812800"/>
                <a:gridCol w="812800"/>
                <a:gridCol w="812800"/>
                <a:gridCol w="838200"/>
              </a:tblGrid>
              <a:tr h="200025">
                <a:tc>
                  <a:txBody>
                    <a:bodyPr/>
                    <a:lstStyle/>
                    <a:p>
                      <a:pPr algn="l" fontAlgn="ctr"/>
                      <a:r>
                        <a:rPr lang="en-CA" sz="1200" b="1" i="0" u="none" strike="noStrike">
                          <a:solidFill>
                            <a:srgbClr val="000000"/>
                          </a:solidFill>
                          <a:effectLst/>
                          <a:latin typeface="Calibri"/>
                        </a:rPr>
                        <a:t>Commercial &amp; Small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B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173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169</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B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157</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159</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170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166</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-3%</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7%</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-2%</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b"/>
                      <a:r>
                        <a:rPr lang="en-CA" sz="1200" b="0" i="0" u="none" strike="noStrike">
                          <a:solidFill>
                            <a:srgbClr val="000000"/>
                          </a:solidFill>
                          <a:effectLst/>
                          <a:latin typeface="Calibri"/>
                        </a:rPr>
                        <a:t> </a:t>
                      </a:r>
                    </a:p>
                  </a:txBody>
                  <a:tcPr marL="85725"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00025">
                <a:tc>
                  <a:txBody>
                    <a:bodyPr/>
                    <a:lstStyle/>
                    <a:p>
                      <a:pPr algn="l" fontAlgn="ctr"/>
                      <a:r>
                        <a:rPr lang="en-CA" sz="1200" b="1" i="0" u="none" strike="noStrike">
                          <a:solidFill>
                            <a:srgbClr val="000000"/>
                          </a:solidFill>
                          <a:effectLst/>
                          <a:latin typeface="Calibri"/>
                        </a:rPr>
                        <a:t>Large Industrial ($/MWh)</a:t>
                      </a:r>
                    </a:p>
                  </a:txBody>
                  <a:tcPr marL="0" marR="0" marT="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l" fontAlgn="b"/>
                      <a:r>
                        <a:rPr lang="en-CA" sz="1200" b="1" i="0" u="none" strike="noStrike">
                          <a:solidFill>
                            <a:srgbClr val="000000"/>
                          </a:solidFill>
                          <a:effectLst/>
                          <a:latin typeface="Calibri"/>
                        </a:rPr>
                        <a:t>Actual 2016</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2017</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2018</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2019</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2020</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r" fontAlgn="b"/>
                      <a:r>
                        <a:rPr lang="en-CA" sz="1200" b="1" i="0" u="none" strike="noStrike">
                          <a:solidFill>
                            <a:srgbClr val="000000"/>
                          </a:solidFill>
                          <a:effectLst/>
                          <a:latin typeface="Calibri"/>
                        </a:rPr>
                        <a:t>2021</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r>
              <a:tr h="200025">
                <a:tc>
                  <a:txBody>
                    <a:bodyPr/>
                    <a:lstStyle/>
                    <a:p>
                      <a:pPr algn="l" fontAlgn="b"/>
                      <a:r>
                        <a:rPr lang="en-CA" sz="1200" b="1" i="0" u="none" strike="noStrike">
                          <a:solidFill>
                            <a:srgbClr val="000000"/>
                          </a:solidFill>
                          <a:effectLst/>
                          <a:latin typeface="Calibri"/>
                        </a:rPr>
                        <a:t>Class A Total (excludes HST)</a:t>
                      </a:r>
                    </a:p>
                  </a:txBody>
                  <a:tcPr marL="85725"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91</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95</a:t>
                      </a:r>
                    </a:p>
                  </a:txBody>
                  <a:tcPr marL="0" marR="0" marT="0" marB="0" anchor="b">
                    <a:lnL>
                      <a:noFill/>
                    </a:lnL>
                    <a:lnR>
                      <a:noFill/>
                    </a:lnR>
                    <a:lnT w="6350" cap="flat" cmpd="sng" algn="ctr">
                      <a:solidFill>
                        <a:srgbClr val="000000"/>
                      </a:solidFill>
                      <a:prstDash val="solid"/>
                      <a:round/>
                      <a:headEnd type="none" w="med" len="med"/>
                      <a:tailEnd type="none" w="med" len="med"/>
                    </a:lnT>
                    <a:lnB>
                      <a:noFill/>
                    </a:lnB>
                    <a:solidFill>
                      <a:srgbClr val="DDD9C4"/>
                    </a:solidFill>
                  </a:tcPr>
                </a:tc>
                <a:tc>
                  <a:txBody>
                    <a:bodyPr/>
                    <a:lstStyle/>
                    <a:p>
                      <a:pPr algn="r" fontAlgn="b"/>
                      <a:r>
                        <a:rPr lang="en-CA" sz="1200" b="1" i="0" u="none" strike="noStrike">
                          <a:solidFill>
                            <a:srgbClr val="000000"/>
                          </a:solidFill>
                          <a:effectLst/>
                          <a:latin typeface="Calibri"/>
                        </a:rPr>
                        <a:t>96</a:t>
                      </a: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DD9C4"/>
                    </a:solidFill>
                  </a:tcPr>
                </a:tc>
              </a:tr>
              <a:tr h="200025">
                <a:tc>
                  <a:txBody>
                    <a:bodyPr/>
                    <a:lstStyle/>
                    <a:p>
                      <a:pPr algn="l" fontAlgn="b"/>
                      <a:r>
                        <a:rPr lang="en-CA" sz="1200" b="1" i="0" u="none" strike="noStrike">
                          <a:solidFill>
                            <a:srgbClr val="000000"/>
                          </a:solidFill>
                          <a:effectLst/>
                          <a:latin typeface="Calibri"/>
                        </a:rPr>
                        <a:t>Class A Revised Total (excludes HST)</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88</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90</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84</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92</a:t>
                      </a:r>
                    </a:p>
                  </a:txBody>
                  <a:tcPr marL="0" marR="0" marT="0" marB="0" anchor="b">
                    <a:lnL>
                      <a:noFill/>
                    </a:lnL>
                    <a:lnR>
                      <a:noFill/>
                    </a:lnR>
                    <a:lnT>
                      <a:noFill/>
                    </a:lnT>
                    <a:lnB>
                      <a:noFill/>
                    </a:lnB>
                    <a:solidFill>
                      <a:srgbClr val="DA9694"/>
                    </a:solidFill>
                  </a:tcPr>
                </a:tc>
                <a:tc>
                  <a:txBody>
                    <a:bodyPr/>
                    <a:lstStyle/>
                    <a:p>
                      <a:pPr algn="r" fontAlgn="b"/>
                      <a:r>
                        <a:rPr lang="en-CA" sz="1200" b="1" i="0" u="none" strike="noStrike">
                          <a:solidFill>
                            <a:srgbClr val="000000"/>
                          </a:solidFill>
                          <a:effectLst/>
                          <a:latin typeface="Calibri"/>
                        </a:rPr>
                        <a:t>93</a:t>
                      </a:r>
                    </a:p>
                  </a:txBody>
                  <a:tcPr marL="0" marR="0" marT="0" marB="0" anchor="b">
                    <a:lnL>
                      <a:noFill/>
                    </a:lnL>
                    <a:lnR w="6350" cap="flat" cmpd="sng" algn="ctr">
                      <a:solidFill>
                        <a:srgbClr val="000000"/>
                      </a:solidFill>
                      <a:prstDash val="solid"/>
                      <a:round/>
                      <a:headEnd type="none" w="med" len="med"/>
                      <a:tailEnd type="none" w="med" len="med"/>
                    </a:lnR>
                    <a:lnT>
                      <a:noFill/>
                    </a:lnT>
                    <a:lnB>
                      <a:noFill/>
                    </a:lnB>
                    <a:solidFill>
                      <a:srgbClr val="DA9694"/>
                    </a:solidFill>
                  </a:tcPr>
                </a:tc>
              </a:tr>
              <a:tr h="200025">
                <a:tc>
                  <a:txBody>
                    <a:bodyPr/>
                    <a:lstStyle/>
                    <a:p>
                      <a:pPr algn="l" fontAlgn="b"/>
                      <a:r>
                        <a:rPr lang="en-CA" sz="1200" b="0" i="0" u="none" strike="noStrike">
                          <a:solidFill>
                            <a:srgbClr val="000000"/>
                          </a:solidFill>
                          <a:effectLst/>
                          <a:latin typeface="Calibri"/>
                        </a:rPr>
                        <a:t>Year-over-Year Change</a:t>
                      </a:r>
                    </a:p>
                  </a:txBody>
                  <a:tcPr marL="85725" marR="0" marT="0"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CA" sz="1200" b="1" i="0" u="none" strike="noStrike">
                        <a:solidFill>
                          <a:srgbClr val="000000"/>
                        </a:solidFill>
                        <a:effectLst/>
                        <a:latin typeface="Calibri"/>
                      </a:endParaRP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2%</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-6%</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9%</a:t>
                      </a:r>
                    </a:p>
                  </a:txBody>
                  <a:tcPr marL="0" marR="0" marT="0" marB="0" anchor="b">
                    <a:lnL>
                      <a:noFill/>
                    </a:lnL>
                    <a:lnR>
                      <a:noFill/>
                    </a:lnR>
                    <a:lnT>
                      <a:noFill/>
                    </a:lnT>
                    <a:lnB>
                      <a:noFill/>
                    </a:lnB>
                  </a:tcPr>
                </a:tc>
                <a:tc>
                  <a:txBody>
                    <a:bodyPr/>
                    <a:lstStyle/>
                    <a:p>
                      <a:pPr algn="r" fontAlgn="b"/>
                      <a:r>
                        <a:rPr lang="en-CA" sz="1200" b="0" i="0" u="none" strike="noStrike">
                          <a:solidFill>
                            <a:srgbClr val="000000"/>
                          </a:solidFill>
                          <a:effectLst/>
                          <a:latin typeface="Calibri"/>
                        </a:rPr>
                        <a:t>1%</a:t>
                      </a:r>
                    </a:p>
                  </a:txBody>
                  <a:tcPr marL="0" marR="0" marT="0" marB="0" anchor="b">
                    <a:lnL>
                      <a:noFill/>
                    </a:lnL>
                    <a:lnR w="6350" cap="flat" cmpd="sng" algn="ctr">
                      <a:solidFill>
                        <a:srgbClr val="000000"/>
                      </a:solidFill>
                      <a:prstDash val="solid"/>
                      <a:round/>
                      <a:headEnd type="none" w="med" len="med"/>
                      <a:tailEnd type="none" w="med" len="med"/>
                    </a:lnR>
                    <a:lnT>
                      <a:noFill/>
                    </a:lnT>
                    <a:lnB>
                      <a:noFill/>
                    </a:lnB>
                  </a:tcPr>
                </a:tc>
              </a:tr>
              <a:tr h="200025">
                <a:tc>
                  <a:txBody>
                    <a:bodyPr/>
                    <a:lstStyle/>
                    <a:p>
                      <a:pPr algn="l" fontAlgn="b"/>
                      <a:r>
                        <a:rPr lang="en-CA" sz="1200" b="0" i="0" u="none" strike="noStrike">
                          <a:solidFill>
                            <a:srgbClr val="000000"/>
                          </a:solidFill>
                          <a:effectLst/>
                          <a:latin typeface="Calibri"/>
                        </a:rPr>
                        <a:t>Change from Forecast</a:t>
                      </a:r>
                    </a:p>
                  </a:txBody>
                  <a:tcPr marL="85725" marR="0" marT="0"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CA" sz="1200" b="0" i="0" u="none" strike="noStrike">
                          <a:solidFill>
                            <a:srgbClr val="000000"/>
                          </a:solidFill>
                          <a:effectLst/>
                          <a:latin typeface="Calibri"/>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a:solidFill>
                            <a:srgbClr val="000000"/>
                          </a:solidFill>
                          <a:effectLst/>
                          <a:latin typeface="Calibri"/>
                        </a:rPr>
                        <a:t>-4%</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CA" sz="1200" b="0" i="0" u="none" strike="noStrike" dirty="0">
                          <a:solidFill>
                            <a:srgbClr val="000000"/>
                          </a:solidFill>
                          <a:effectLst/>
                          <a:latin typeface="Calibri"/>
                        </a:rPr>
                        <a:t>-4%</a:t>
                      </a: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7" name="TextBox 6"/>
          <p:cNvSpPr txBox="1"/>
          <p:nvPr/>
        </p:nvSpPr>
        <p:spPr>
          <a:xfrm>
            <a:off x="72008" y="6165304"/>
            <a:ext cx="9036496" cy="707886"/>
          </a:xfrm>
          <a:prstGeom prst="rect">
            <a:avLst/>
          </a:prstGeom>
          <a:solidFill>
            <a:schemeClr val="bg1"/>
          </a:solidFill>
        </p:spPr>
        <p:txBody>
          <a:bodyPr wrap="square" rtlCol="0">
            <a:spAutoFit/>
          </a:bodyPr>
          <a:lstStyle/>
          <a:p>
            <a:r>
              <a:rPr lang="en-CA" sz="800" b="1" dirty="0" smtClean="0">
                <a:latin typeface="Arial" panose="020B0604020202020204" pitchFamily="34" charset="0"/>
                <a:cs typeface="Arial" panose="020B0604020202020204" pitchFamily="34" charset="0"/>
              </a:rPr>
              <a:t>Notes:</a:t>
            </a:r>
            <a:r>
              <a:rPr lang="en-CA" sz="800" dirty="0" smtClean="0">
                <a:latin typeface="Arial" panose="020B0604020202020204" pitchFamily="34" charset="0"/>
                <a:cs typeface="Arial" panose="020B0604020202020204" pitchFamily="34" charset="0"/>
              </a:rPr>
              <a:t> Based on IESO’s revised OPO forecast as of December 2016. Includes the cancellation of LRP II and EFW, expansion of ICI. Does not include smoothed OPG rates. Above residential bill is based on a 750 kWh per month Toronto Hydro customer. Above Class B estimate based on a 1 MW customer connected to Toronto Hydro, assumes delivery charge escalates as per residential forecast. “Social programs” refers to existing RRRP and OESP. While initiatives would take several months to implement, the above estimate for 2017 reflects a full-year impact. The 8% rebate above represents savings compared to status quo due to the reduction in the sub-total from GA financing. </a:t>
            </a:r>
            <a:r>
              <a:rPr lang="en-CA" sz="800" dirty="0">
                <a:latin typeface="Arial" panose="020B0604020202020204" pitchFamily="34" charset="0"/>
                <a:cs typeface="Arial" panose="020B0604020202020204" pitchFamily="34" charset="0"/>
              </a:rPr>
              <a:t>RPP does not include customers on retail contracts.</a:t>
            </a:r>
          </a:p>
          <a:p>
            <a:endParaRPr lang="en-CA" sz="8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7743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568952" cy="731520"/>
          </a:xfrm>
        </p:spPr>
        <p:txBody>
          <a:bodyPr>
            <a:noAutofit/>
          </a:bodyPr>
          <a:lstStyle/>
          <a:p>
            <a:r>
              <a:rPr lang="en-CA" sz="2400" b="0" dirty="0">
                <a:latin typeface="Arial" panose="020B0604020202020204" pitchFamily="34" charset="0"/>
                <a:cs typeface="Arial" panose="020B0604020202020204" pitchFamily="34" charset="0"/>
              </a:rPr>
              <a:t>Option </a:t>
            </a:r>
            <a:r>
              <a:rPr lang="en-CA" sz="2400" b="0" dirty="0" smtClean="0">
                <a:latin typeface="Arial" panose="020B0604020202020204" pitchFamily="34" charset="0"/>
                <a:cs typeface="Arial" panose="020B0604020202020204" pitchFamily="34" charset="0"/>
              </a:rPr>
              <a:t>2: </a:t>
            </a:r>
            <a:r>
              <a:rPr lang="en-CA" sz="2400" b="0" dirty="0">
                <a:latin typeface="Arial" panose="020B0604020202020204" pitchFamily="34" charset="0"/>
                <a:cs typeface="Arial" panose="020B0604020202020204" pitchFamily="34" charset="0"/>
              </a:rPr>
              <a:t>GA </a:t>
            </a:r>
            <a:r>
              <a:rPr lang="en-CA" sz="2400" b="0" dirty="0" smtClean="0">
                <a:latin typeface="Arial" panose="020B0604020202020204" pitchFamily="34" charset="0"/>
                <a:cs typeface="Arial" panose="020B0604020202020204" pitchFamily="34" charset="0"/>
              </a:rPr>
              <a:t>Smoothing for </a:t>
            </a:r>
            <a:r>
              <a:rPr lang="en-CA" sz="2400" b="0" u="sng" dirty="0" smtClean="0">
                <a:latin typeface="Arial" panose="020B0604020202020204" pitchFamily="34" charset="0"/>
                <a:cs typeface="Arial" panose="020B0604020202020204" pitchFamily="34" charset="0"/>
              </a:rPr>
              <a:t>RPP Only</a:t>
            </a:r>
            <a:r>
              <a:rPr lang="en-CA" sz="2400" b="0" dirty="0" smtClean="0">
                <a:latin typeface="Arial" panose="020B0604020202020204" pitchFamily="34" charset="0"/>
                <a:cs typeface="Arial" panose="020B0604020202020204" pitchFamily="34" charset="0"/>
              </a:rPr>
              <a:t> </a:t>
            </a:r>
            <a:r>
              <a:rPr lang="en-CA" sz="2400" b="0" dirty="0">
                <a:latin typeface="Arial" panose="020B0604020202020204" pitchFamily="34" charset="0"/>
                <a:cs typeface="Arial" panose="020B0604020202020204" pitchFamily="34" charset="0"/>
              </a:rPr>
              <a:t>(Borrow </a:t>
            </a:r>
            <a:r>
              <a:rPr lang="en-CA" sz="2400" b="0" dirty="0" smtClean="0">
                <a:latin typeface="Arial" panose="020B0604020202020204" pitchFamily="34" charset="0"/>
                <a:cs typeface="Arial" panose="020B0604020202020204" pitchFamily="34" charset="0"/>
              </a:rPr>
              <a:t>$1.6 </a:t>
            </a:r>
            <a:r>
              <a:rPr lang="en-CA" sz="2400" b="0" dirty="0">
                <a:latin typeface="Arial" panose="020B0604020202020204" pitchFamily="34" charset="0"/>
                <a:cs typeface="Arial" panose="020B0604020202020204" pitchFamily="34" charset="0"/>
              </a:rPr>
              <a:t>billion in 2017)</a:t>
            </a:r>
            <a:endParaRPr lang="en-CA" sz="2400" b="0" dirty="0"/>
          </a:p>
        </p:txBody>
      </p:sp>
      <p:graphicFrame>
        <p:nvGraphicFramePr>
          <p:cNvPr id="7" name="Table 6"/>
          <p:cNvGraphicFramePr>
            <a:graphicFrameLocks noGrp="1"/>
          </p:cNvGraphicFramePr>
          <p:nvPr>
            <p:extLst>
              <p:ext uri="{D42A27DB-BD31-4B8C-83A1-F6EECF244321}">
                <p14:modId xmlns:p14="http://schemas.microsoft.com/office/powerpoint/2010/main" val="3183886715"/>
              </p:ext>
            </p:extLst>
          </p:nvPr>
        </p:nvGraphicFramePr>
        <p:xfrm>
          <a:off x="234037" y="4365104"/>
          <a:ext cx="8730459" cy="1296143"/>
        </p:xfrm>
        <a:graphic>
          <a:graphicData uri="http://schemas.openxmlformats.org/drawingml/2006/table">
            <a:tbl>
              <a:tblPr/>
              <a:tblGrid>
                <a:gridCol w="1601659"/>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gridCol w="222775"/>
              </a:tblGrid>
              <a:tr h="477527">
                <a:tc>
                  <a:txBody>
                    <a:bodyPr/>
                    <a:lstStyle/>
                    <a:p>
                      <a:pPr algn="l" fontAlgn="ctr"/>
                      <a:r>
                        <a:rPr lang="en-CA" sz="800" b="0" i="0" u="none" strike="noStrike" dirty="0">
                          <a:solidFill>
                            <a:srgbClr val="000000"/>
                          </a:solidFill>
                          <a:effectLst/>
                          <a:latin typeface="Calibri"/>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a:rPr>
                        <a:t>2017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a:rPr>
                        <a:t>2018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a:rPr>
                        <a:t>2019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a:rPr>
                        <a:t>2020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dirty="0">
                          <a:solidFill>
                            <a:srgbClr val="000000"/>
                          </a:solidFill>
                          <a:effectLst/>
                          <a:latin typeface="Calibri"/>
                        </a:rPr>
                        <a:t>2021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2029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2039</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2040</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2041</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2042</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2043</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2044</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2045</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2046</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2047</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en-CA" sz="800" b="1" i="0" u="none" strike="noStrike">
                          <a:solidFill>
                            <a:srgbClr val="000000"/>
                          </a:solidFill>
                          <a:effectLst/>
                          <a:latin typeface="Calibri"/>
                        </a:rPr>
                        <a:t>2048</a:t>
                      </a:r>
                    </a:p>
                  </a:txBody>
                  <a:tcPr marL="0" marR="0" marT="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272872">
                <a:tc>
                  <a:txBody>
                    <a:bodyPr/>
                    <a:lstStyle/>
                    <a:p>
                      <a:pPr algn="l" fontAlgn="ctr"/>
                      <a:r>
                        <a:rPr lang="en-CA" sz="800" b="0" i="0" u="none" strike="noStrike">
                          <a:solidFill>
                            <a:srgbClr val="000000"/>
                          </a:solidFill>
                          <a:effectLst/>
                          <a:latin typeface="Calibri"/>
                        </a:rPr>
                        <a:t>Average Monthly Residential Bill Impact pre-tax </a:t>
                      </a:r>
                      <a:r>
                        <a:rPr lang="en-CA" sz="800" b="0" i="1" u="none" strike="noStrike">
                          <a:solidFill>
                            <a:srgbClr val="000000"/>
                          </a:solidFill>
                          <a:effectLst/>
                          <a:latin typeface="Calibri"/>
                        </a:rPr>
                        <a:t>($/month)</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-25.6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-8.8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20.9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20.2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20.1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2872">
                <a:tc>
                  <a:txBody>
                    <a:bodyPr/>
                    <a:lstStyle/>
                    <a:p>
                      <a:pPr algn="l" fontAlgn="ctr"/>
                      <a:r>
                        <a:rPr lang="en-CA" sz="800" b="0" i="0" u="none" strike="noStrike">
                          <a:solidFill>
                            <a:srgbClr val="000000"/>
                          </a:solidFill>
                          <a:effectLst/>
                          <a:latin typeface="Calibri"/>
                        </a:rPr>
                        <a:t>Total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19.3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12.2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4.7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2872">
                <a:tc>
                  <a:txBody>
                    <a:bodyPr/>
                    <a:lstStyle/>
                    <a:p>
                      <a:pPr algn="l" fontAlgn="ctr"/>
                      <a:r>
                        <a:rPr lang="en-CA" sz="800" b="0" i="0" u="none" strike="noStrike">
                          <a:solidFill>
                            <a:srgbClr val="000000"/>
                          </a:solidFill>
                          <a:effectLst/>
                          <a:latin typeface="Calibri"/>
                        </a:rPr>
                        <a:t>Total Change in Accumulated Debt </a:t>
                      </a:r>
                      <a:r>
                        <a:rPr lang="en-CA" sz="800" b="0" i="1" u="none" strike="noStrike">
                          <a:solidFill>
                            <a:srgbClr val="000000"/>
                          </a:solidFill>
                          <a:effectLst/>
                          <a:latin typeface="Calibri"/>
                        </a:rPr>
                        <a:t>($ billion)</a:t>
                      </a:r>
                      <a:endParaRPr lang="en-CA" sz="800" b="0" i="0" u="none" strike="noStrike">
                        <a:solidFill>
                          <a:srgbClr val="000000"/>
                        </a:solidFill>
                        <a:effectLst/>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a:solidFill>
                            <a:srgbClr val="000000"/>
                          </a:solidFill>
                          <a:effectLst/>
                          <a:latin typeface="Calibri"/>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CA" sz="800" b="0" i="0" u="none" strike="noStrike" dirty="0">
                          <a:solidFill>
                            <a:srgbClr val="000000"/>
                          </a:solidFill>
                          <a:effectLst/>
                          <a:latin typeface="Calibri"/>
                        </a:rPr>
                        <a:t>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9" name="Chart 8"/>
          <p:cNvGraphicFramePr>
            <a:graphicFrameLocks/>
          </p:cNvGraphicFramePr>
          <p:nvPr>
            <p:extLst>
              <p:ext uri="{D42A27DB-BD31-4B8C-83A1-F6EECF244321}">
                <p14:modId xmlns:p14="http://schemas.microsoft.com/office/powerpoint/2010/main" val="3921099269"/>
              </p:ext>
            </p:extLst>
          </p:nvPr>
        </p:nvGraphicFramePr>
        <p:xfrm>
          <a:off x="539552" y="1268760"/>
          <a:ext cx="8036860" cy="2857221"/>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72008" y="5733256"/>
            <a:ext cx="8604448" cy="830997"/>
          </a:xfrm>
          <a:prstGeom prst="rect">
            <a:avLst/>
          </a:prstGeom>
          <a:noFill/>
        </p:spPr>
        <p:txBody>
          <a:bodyPr wrap="square" rtlCol="0">
            <a:spAutoFit/>
          </a:bodyPr>
          <a:lstStyle/>
          <a:p>
            <a:r>
              <a:rPr lang="en-CA" sz="800" b="1" dirty="0" smtClean="0">
                <a:latin typeface="Arial" panose="020B0604020202020204" pitchFamily="34" charset="0"/>
                <a:cs typeface="Arial" panose="020B0604020202020204" pitchFamily="34" charset="0"/>
              </a:rPr>
              <a:t>Notes: </a:t>
            </a:r>
            <a:r>
              <a:rPr lang="en-CA" sz="800" dirty="0" smtClean="0">
                <a:latin typeface="Arial" panose="020B0604020202020204" pitchFamily="34" charset="0"/>
                <a:cs typeface="Arial" panose="020B0604020202020204" pitchFamily="34" charset="0"/>
              </a:rPr>
              <a:t>Assumes 30 year financing period and a nominal interest rate of 5% (compounded monthly). Ratepayer GA payments increase annually beyond 2021 at the rate of inflation with a limit of $1.7 billion above the true cost of GA in any given year. </a:t>
            </a:r>
            <a:r>
              <a:rPr lang="en-CA" sz="800" dirty="0">
                <a:latin typeface="Arial" panose="020B0604020202020204" pitchFamily="34" charset="0"/>
                <a:cs typeface="Arial" panose="020B0604020202020204" pitchFamily="34" charset="0"/>
              </a:rPr>
              <a:t>IESO forecast is based on IESO’s revised OPO forecast as of December 2016. Includes the cancellation of LRP II and EFW, expansion of ICI. Does not include smoothed OPG rates. Above residential bill is based on a 750 kWh per month Toronto Hydro customer. RPP does not include customers on retail contracts.</a:t>
            </a:r>
          </a:p>
          <a:p>
            <a:endParaRPr lang="en-CA" sz="800" dirty="0">
              <a:latin typeface="Arial" panose="020B0604020202020204" pitchFamily="34" charset="0"/>
              <a:cs typeface="Arial" panose="020B0604020202020204" pitchFamily="34" charset="0"/>
            </a:endParaRPr>
          </a:p>
          <a:p>
            <a:endParaRPr lang="en-CA" sz="800"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1118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435280" cy="731520"/>
          </a:xfrm>
        </p:spPr>
        <p:txBody>
          <a:bodyPr>
            <a:normAutofit/>
          </a:bodyPr>
          <a:lstStyle/>
          <a:p>
            <a:r>
              <a:rPr lang="en-CA" sz="2400" b="0" dirty="0" smtClean="0">
                <a:latin typeface="Arial" panose="020B0604020202020204" pitchFamily="34" charset="0"/>
                <a:cs typeface="Arial" panose="020B0604020202020204" pitchFamily="34" charset="0"/>
              </a:rPr>
              <a:t>Legislative Authority – Considerations  </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19200"/>
            <a:ext cx="8435280" cy="4953000"/>
          </a:xfrm>
        </p:spPr>
        <p:txBody>
          <a:bodyPr>
            <a:normAutofit fontScale="92500" lnSpcReduction="10000"/>
          </a:bodyPr>
          <a:lstStyle/>
          <a:p>
            <a:pPr marL="0" lvl="1" indent="0">
              <a:spcBef>
                <a:spcPts val="0"/>
              </a:spcBef>
              <a:spcAft>
                <a:spcPts val="600"/>
              </a:spcAft>
              <a:buNone/>
            </a:pPr>
            <a:r>
              <a:rPr lang="en-US" sz="1100" b="1" u="sng" dirty="0" smtClean="0">
                <a:latin typeface="Arial" panose="020B0604020202020204" pitchFamily="34" charset="0"/>
                <a:cs typeface="Arial" panose="020B0604020202020204" pitchFamily="34" charset="0"/>
              </a:rPr>
              <a:t>1. GA Smoothing</a:t>
            </a:r>
            <a:endParaRPr lang="en-US" sz="1100" b="1" u="sng" dirty="0">
              <a:latin typeface="Arial" panose="020B0604020202020204" pitchFamily="34" charset="0"/>
              <a:cs typeface="Arial" panose="020B0604020202020204" pitchFamily="34" charset="0"/>
            </a:endParaRPr>
          </a:p>
          <a:p>
            <a:pPr marL="280988" lvl="1" indent="-280988">
              <a:spcBef>
                <a:spcPts val="0"/>
              </a:spcBef>
              <a:spcAft>
                <a:spcPts val="600"/>
              </a:spcAft>
              <a:buFont typeface="Arial" panose="020B0604020202020204" pitchFamily="34" charset="0"/>
              <a:buChar char="•"/>
            </a:pPr>
            <a:r>
              <a:rPr lang="en-US" sz="1100" b="1" dirty="0">
                <a:latin typeface="Arial" panose="020B0604020202020204" pitchFamily="34" charset="0"/>
                <a:cs typeface="Arial" panose="020B0604020202020204" pitchFamily="34" charset="0"/>
              </a:rPr>
              <a:t>Amendments to </a:t>
            </a:r>
            <a:r>
              <a:rPr lang="en-US" sz="1100" b="1" i="1" dirty="0">
                <a:latin typeface="Arial" panose="020B0604020202020204" pitchFamily="34" charset="0"/>
                <a:cs typeface="Arial" panose="020B0604020202020204" pitchFamily="34" charset="0"/>
              </a:rPr>
              <a:t>Electricity Act, 1998 </a:t>
            </a:r>
            <a:r>
              <a:rPr lang="en-US" sz="1100" b="1" dirty="0">
                <a:latin typeface="Arial" panose="020B0604020202020204" pitchFamily="34" charset="0"/>
                <a:cs typeface="Arial" panose="020B0604020202020204" pitchFamily="34" charset="0"/>
              </a:rPr>
              <a:t>(EA) and</a:t>
            </a:r>
            <a:r>
              <a:rPr lang="en-US" sz="1100" b="1" i="1" dirty="0">
                <a:latin typeface="Arial" panose="020B0604020202020204" pitchFamily="34" charset="0"/>
                <a:cs typeface="Arial" panose="020B0604020202020204" pitchFamily="34" charset="0"/>
              </a:rPr>
              <a:t> Ontario Energy Board Act, 1998 </a:t>
            </a:r>
            <a:r>
              <a:rPr lang="en-US" sz="1100" b="1" dirty="0">
                <a:latin typeface="Arial" panose="020B0604020202020204" pitchFamily="34" charset="0"/>
                <a:cs typeface="Arial" panose="020B0604020202020204" pitchFamily="34" charset="0"/>
              </a:rPr>
              <a:t>(OEBA)</a:t>
            </a:r>
            <a:r>
              <a:rPr lang="en-US" sz="1100" b="1" i="1" dirty="0">
                <a:latin typeface="Arial" panose="020B0604020202020204" pitchFamily="34" charset="0"/>
                <a:cs typeface="Arial" panose="020B0604020202020204" pitchFamily="34" charset="0"/>
              </a:rPr>
              <a:t> </a:t>
            </a:r>
            <a:endParaRPr lang="en-US" sz="1100" b="1" dirty="0">
              <a:latin typeface="Arial" panose="020B0604020202020204" pitchFamily="34" charset="0"/>
              <a:cs typeface="Arial" panose="020B0604020202020204" pitchFamily="34" charset="0"/>
            </a:endParaRPr>
          </a:p>
          <a:p>
            <a:pPr marL="685800" lvl="2" indent="-285750">
              <a:spcBef>
                <a:spcPts val="0"/>
              </a:spcBef>
              <a:spcAft>
                <a:spcPts val="600"/>
              </a:spcAft>
            </a:pPr>
            <a:r>
              <a:rPr lang="en-CA" sz="1050" dirty="0" smtClean="0">
                <a:latin typeface="Arial" panose="020B0604020202020204" pitchFamily="34" charset="0"/>
                <a:cs typeface="Arial" panose="020B0604020202020204" pitchFamily="34" charset="0"/>
              </a:rPr>
              <a:t>The EA allows the Lieutenant Governor in Council to cause an OPG Holdco to be created under the </a:t>
            </a:r>
            <a:r>
              <a:rPr lang="en-CA" sz="1050" i="1" dirty="0" smtClean="0">
                <a:latin typeface="Arial" panose="020B0604020202020204" pitchFamily="34" charset="0"/>
                <a:cs typeface="Arial" panose="020B0604020202020204" pitchFamily="34" charset="0"/>
              </a:rPr>
              <a:t>Business Corporations Act.</a:t>
            </a:r>
          </a:p>
          <a:p>
            <a:pPr marL="685800" lvl="2" indent="-285750">
              <a:spcBef>
                <a:spcPts val="0"/>
              </a:spcBef>
              <a:spcAft>
                <a:spcPts val="600"/>
              </a:spcAft>
            </a:pPr>
            <a:r>
              <a:rPr lang="en-CA" sz="1050" dirty="0" smtClean="0">
                <a:latin typeface="Arial" panose="020B0604020202020204" pitchFamily="34" charset="0"/>
                <a:cs typeface="Arial" panose="020B0604020202020204" pitchFamily="34" charset="0"/>
              </a:rPr>
              <a:t>The </a:t>
            </a:r>
            <a:r>
              <a:rPr lang="en-CA" sz="1050" dirty="0">
                <a:latin typeface="Arial" panose="020B0604020202020204" pitchFamily="34" charset="0"/>
                <a:cs typeface="Arial" panose="020B0604020202020204" pitchFamily="34" charset="0"/>
              </a:rPr>
              <a:t>mandate and governance of the </a:t>
            </a:r>
            <a:r>
              <a:rPr lang="en-CA" sz="1050" dirty="0" smtClean="0">
                <a:latin typeface="Arial" panose="020B0604020202020204" pitchFamily="34" charset="0"/>
                <a:cs typeface="Arial" panose="020B0604020202020204" pitchFamily="34" charset="0"/>
              </a:rPr>
              <a:t>Financing Subsidiary</a:t>
            </a:r>
            <a:r>
              <a:rPr lang="en-CA" sz="1050" dirty="0">
                <a:latin typeface="Arial" panose="020B0604020202020204" pitchFamily="34" charset="0"/>
                <a:cs typeface="Arial" panose="020B0604020202020204" pitchFamily="34" charset="0"/>
              </a:rPr>
              <a:t> </a:t>
            </a:r>
            <a:r>
              <a:rPr lang="en-CA" sz="1050" dirty="0" smtClean="0">
                <a:latin typeface="Arial" panose="020B0604020202020204" pitchFamily="34" charset="0"/>
                <a:cs typeface="Arial" panose="020B0604020202020204" pitchFamily="34" charset="0"/>
              </a:rPr>
              <a:t>will </a:t>
            </a:r>
            <a:r>
              <a:rPr lang="en-CA" sz="1050" dirty="0">
                <a:latin typeface="Arial" panose="020B0604020202020204" pitchFamily="34" charset="0"/>
                <a:cs typeface="Arial" panose="020B0604020202020204" pitchFamily="34" charset="0"/>
              </a:rPr>
              <a:t>be addressed through amendments to the EA.  Governance provisions will be designed to address the accounting control indicators.</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The </a:t>
            </a:r>
            <a:r>
              <a:rPr lang="en-CA" sz="1050" dirty="0" smtClean="0">
                <a:latin typeface="Arial" panose="020B0604020202020204" pitchFamily="34" charset="0"/>
                <a:cs typeface="Arial" panose="020B0604020202020204" pitchFamily="34" charset="0"/>
              </a:rPr>
              <a:t>Financing Subsidiary will </a:t>
            </a:r>
            <a:r>
              <a:rPr lang="en-CA" sz="1050" dirty="0">
                <a:latin typeface="Arial" panose="020B0604020202020204" pitchFamily="34" charset="0"/>
                <a:cs typeface="Arial" panose="020B0604020202020204" pitchFamily="34" charset="0"/>
              </a:rPr>
              <a:t>require authority to recover principle, interest and administrative costs through GA from customers. </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Legislation would authorize IESO to collect amounts </a:t>
            </a:r>
            <a:r>
              <a:rPr lang="en-CA" sz="1050" dirty="0" smtClean="0">
                <a:latin typeface="Arial" panose="020B0604020202020204" pitchFamily="34" charset="0"/>
                <a:cs typeface="Arial" panose="020B0604020202020204" pitchFamily="34" charset="0"/>
              </a:rPr>
              <a:t>on </a:t>
            </a:r>
            <a:r>
              <a:rPr lang="en-CA" sz="1050" dirty="0">
                <a:latin typeface="Arial" panose="020B0604020202020204" pitchFamily="34" charset="0"/>
                <a:cs typeface="Arial" panose="020B0604020202020204" pitchFamily="34" charset="0"/>
              </a:rPr>
              <a:t>behalf of the Financing Subsidiary</a:t>
            </a:r>
            <a:r>
              <a:rPr lang="en-CA" sz="1050" dirty="0" smtClean="0">
                <a:latin typeface="Arial" panose="020B0604020202020204" pitchFamily="34" charset="0"/>
                <a:cs typeface="Arial" panose="020B0604020202020204" pitchFamily="34" charset="0"/>
              </a:rPr>
              <a:t> </a:t>
            </a:r>
            <a:r>
              <a:rPr lang="en-CA" sz="1050" dirty="0">
                <a:latin typeface="Arial" panose="020B0604020202020204" pitchFamily="34" charset="0"/>
                <a:cs typeface="Arial" panose="020B0604020202020204" pitchFamily="34" charset="0"/>
              </a:rPr>
              <a:t>and settle accounts with the </a:t>
            </a:r>
            <a:r>
              <a:rPr lang="en-CA" sz="900" dirty="0">
                <a:latin typeface="Arial" panose="020B0604020202020204" pitchFamily="34" charset="0"/>
                <a:cs typeface="Arial" panose="020B0604020202020204" pitchFamily="34" charset="0"/>
              </a:rPr>
              <a:t>Financing Subsidiary</a:t>
            </a:r>
            <a:r>
              <a:rPr lang="en-CA" sz="1050" dirty="0" smtClean="0">
                <a:latin typeface="Arial" panose="020B0604020202020204" pitchFamily="34" charset="0"/>
                <a:cs typeface="Arial" panose="020B0604020202020204" pitchFamily="34" charset="0"/>
              </a:rPr>
              <a:t> </a:t>
            </a:r>
            <a:r>
              <a:rPr lang="en-CA" sz="1050" dirty="0">
                <a:latin typeface="Arial" panose="020B0604020202020204" pitchFamily="34" charset="0"/>
                <a:cs typeface="Arial" panose="020B0604020202020204" pitchFamily="34" charset="0"/>
              </a:rPr>
              <a:t>as a service </a:t>
            </a:r>
            <a:r>
              <a:rPr lang="en-CA" sz="1050" dirty="0" smtClean="0">
                <a:latin typeface="Arial" panose="020B0604020202020204" pitchFamily="34" charset="0"/>
                <a:cs typeface="Arial" panose="020B0604020202020204" pitchFamily="34" charset="0"/>
              </a:rPr>
              <a:t>provider.  Regulatory </a:t>
            </a:r>
            <a:r>
              <a:rPr lang="en-CA" sz="1050" dirty="0">
                <a:latin typeface="Arial" panose="020B0604020202020204" pitchFamily="34" charset="0"/>
                <a:cs typeface="Arial" panose="020B0604020202020204" pitchFamily="34" charset="0"/>
              </a:rPr>
              <a:t>amendments to GA Regulations would require IESO to: </a:t>
            </a:r>
          </a:p>
          <a:p>
            <a:pPr marL="1143000" lvl="3" indent="-285750">
              <a:spcBef>
                <a:spcPts val="0"/>
              </a:spcBef>
              <a:spcAft>
                <a:spcPts val="600"/>
              </a:spcAft>
              <a:buFont typeface="Courier New" panose="02070309020205020404" pitchFamily="49" charset="0"/>
              <a:buChar char="o"/>
            </a:pPr>
            <a:r>
              <a:rPr lang="en-CA" sz="900" dirty="0">
                <a:latin typeface="Arial" panose="020B0604020202020204" pitchFamily="34" charset="0"/>
                <a:cs typeface="Arial" panose="020B0604020202020204" pitchFamily="34" charset="0"/>
              </a:rPr>
              <a:t>Separately settle and track amounts received from the </a:t>
            </a:r>
            <a:r>
              <a:rPr lang="en-CA" sz="900" dirty="0">
                <a:latin typeface="Arial" panose="020B0604020202020204" pitchFamily="34" charset="0"/>
                <a:ea typeface="Verdana" panose="020B0604030504040204" pitchFamily="34" charset="0"/>
                <a:cs typeface="Arial" panose="020B0604020202020204" pitchFamily="34" charset="0"/>
              </a:rPr>
              <a:t>Financing Subsidiary </a:t>
            </a:r>
            <a:r>
              <a:rPr lang="en-CA" sz="900" dirty="0" smtClean="0">
                <a:latin typeface="Arial" panose="020B0604020202020204" pitchFamily="34" charset="0"/>
                <a:cs typeface="Arial" panose="020B0604020202020204" pitchFamily="34" charset="0"/>
              </a:rPr>
              <a:t>to </a:t>
            </a:r>
            <a:r>
              <a:rPr lang="en-CA" sz="900" dirty="0">
                <a:latin typeface="Arial" panose="020B0604020202020204" pitchFamily="34" charset="0"/>
                <a:cs typeface="Arial" panose="020B0604020202020204" pitchFamily="34" charset="0"/>
              </a:rPr>
              <a:t>lower GA (including maintaining variance accounts). </a:t>
            </a:r>
          </a:p>
          <a:p>
            <a:pPr marL="1143000" lvl="3" indent="-285750">
              <a:spcBef>
                <a:spcPts val="0"/>
              </a:spcBef>
              <a:spcAft>
                <a:spcPts val="600"/>
              </a:spcAft>
              <a:buFont typeface="Courier New" panose="02070309020205020404" pitchFamily="49" charset="0"/>
              <a:buChar char="o"/>
            </a:pPr>
            <a:r>
              <a:rPr lang="en-CA" sz="900" dirty="0">
                <a:latin typeface="Arial" panose="020B0604020202020204" pitchFamily="34" charset="0"/>
                <a:cs typeface="Arial" panose="020B0604020202020204" pitchFamily="34" charset="0"/>
              </a:rPr>
              <a:t>Separately settle and track amounts paid back to the </a:t>
            </a:r>
            <a:r>
              <a:rPr lang="en-CA" sz="900" dirty="0" smtClean="0">
                <a:latin typeface="Arial" panose="020B0604020202020204" pitchFamily="34" charset="0"/>
                <a:cs typeface="Arial" panose="020B0604020202020204" pitchFamily="34" charset="0"/>
              </a:rPr>
              <a:t>Financing Subsidiary </a:t>
            </a:r>
            <a:r>
              <a:rPr lang="en-CA" sz="900" dirty="0">
                <a:latin typeface="Arial" panose="020B0604020202020204" pitchFamily="34" charset="0"/>
                <a:cs typeface="Arial" panose="020B0604020202020204" pitchFamily="34" charset="0"/>
              </a:rPr>
              <a:t>(including maintaining variance accounts).  </a:t>
            </a:r>
          </a:p>
          <a:p>
            <a:pPr marL="1143000" lvl="3" indent="-285750">
              <a:spcBef>
                <a:spcPts val="0"/>
              </a:spcBef>
              <a:spcAft>
                <a:spcPts val="600"/>
              </a:spcAft>
              <a:buFont typeface="Courier New" panose="02070309020205020404" pitchFamily="49" charset="0"/>
              <a:buChar char="o"/>
            </a:pPr>
            <a:r>
              <a:rPr lang="en-CA" sz="900" dirty="0">
                <a:latin typeface="Arial" panose="020B0604020202020204" pitchFamily="34" charset="0"/>
                <a:cs typeface="Arial" panose="020B0604020202020204" pitchFamily="34" charset="0"/>
              </a:rPr>
              <a:t>Distributors </a:t>
            </a:r>
            <a:r>
              <a:rPr lang="en-CA" sz="900" dirty="0" smtClean="0">
                <a:latin typeface="Arial" panose="020B0604020202020204" pitchFamily="34" charset="0"/>
                <a:cs typeface="Arial" panose="020B0604020202020204" pitchFamily="34" charset="0"/>
              </a:rPr>
              <a:t>would continue to collect </a:t>
            </a:r>
            <a:r>
              <a:rPr lang="en-CA" sz="900" dirty="0">
                <a:latin typeface="Arial" panose="020B0604020202020204" pitchFamily="34" charset="0"/>
                <a:cs typeface="Arial" panose="020B0604020202020204" pitchFamily="34" charset="0"/>
              </a:rPr>
              <a:t>from consumers and settle with IESO. Generators </a:t>
            </a:r>
            <a:r>
              <a:rPr lang="en-CA" sz="900" dirty="0" smtClean="0">
                <a:latin typeface="Arial" panose="020B0604020202020204" pitchFamily="34" charset="0"/>
                <a:cs typeface="Arial" panose="020B0604020202020204" pitchFamily="34" charset="0"/>
              </a:rPr>
              <a:t>would continue to be paid by IESO</a:t>
            </a:r>
            <a:r>
              <a:rPr lang="en-CA" sz="900" dirty="0">
                <a:latin typeface="Arial" panose="020B0604020202020204" pitchFamily="34" charset="0"/>
                <a:cs typeface="Arial" panose="020B0604020202020204" pitchFamily="34" charset="0"/>
              </a:rPr>
              <a:t>.  </a:t>
            </a:r>
          </a:p>
          <a:p>
            <a:pPr marL="685800" lvl="2" indent="-285750">
              <a:spcBef>
                <a:spcPts val="0"/>
              </a:spcBef>
              <a:spcAft>
                <a:spcPts val="600"/>
              </a:spcAft>
            </a:pPr>
            <a:r>
              <a:rPr lang="en-CA" sz="1050" dirty="0">
                <a:latin typeface="Arial" panose="020B0604020202020204" pitchFamily="34" charset="0"/>
                <a:cs typeface="Arial" panose="020B0604020202020204" pitchFamily="34" charset="0"/>
              </a:rPr>
              <a:t>OEBA-related amendments would allow for OEB oversight.  Light touch would focus on the borrowing entity’s recovery of administrative costs and its calculation of amounts owing in a period.  Heavy touch would give OEB the discretion to determine repayment over time</a:t>
            </a:r>
            <a:r>
              <a:rPr lang="en-CA" sz="1050" dirty="0" smtClean="0">
                <a:latin typeface="Arial" panose="020B0604020202020204" pitchFamily="34" charset="0"/>
                <a:cs typeface="Arial" panose="020B0604020202020204" pitchFamily="34" charset="0"/>
              </a:rPr>
              <a:t>.</a:t>
            </a:r>
          </a:p>
          <a:p>
            <a:pPr marL="685800" lvl="2" indent="-285750">
              <a:spcBef>
                <a:spcPts val="0"/>
              </a:spcBef>
              <a:spcAft>
                <a:spcPts val="600"/>
              </a:spcAft>
            </a:pPr>
            <a:r>
              <a:rPr lang="en-CA" sz="1050" dirty="0" smtClean="0">
                <a:latin typeface="Arial" panose="020B0604020202020204" pitchFamily="34" charset="0"/>
                <a:cs typeface="Arial" panose="020B0604020202020204" pitchFamily="34" charset="0"/>
              </a:rPr>
              <a:t>The certainty of the legislative mechanism to recover the debt and interest, and the extent of discretion of the OEB to alter either amount over time, will have impacts on the cost of capital. </a:t>
            </a:r>
            <a:endParaRPr lang="en-CA" sz="1050" dirty="0">
              <a:latin typeface="Arial" panose="020B0604020202020204" pitchFamily="34" charset="0"/>
              <a:cs typeface="Arial" panose="020B0604020202020204" pitchFamily="34" charset="0"/>
            </a:endParaRPr>
          </a:p>
          <a:p>
            <a:pPr marL="0" indent="-400050">
              <a:spcBef>
                <a:spcPts val="0"/>
              </a:spcBef>
              <a:spcAft>
                <a:spcPts val="600"/>
              </a:spcAft>
              <a:buNone/>
            </a:pPr>
            <a:endParaRPr lang="en-US" sz="100" b="1" dirty="0">
              <a:latin typeface="Arial" panose="020B0604020202020204" pitchFamily="34" charset="0"/>
              <a:cs typeface="Arial" panose="020B0604020202020204" pitchFamily="34" charset="0"/>
            </a:endParaRPr>
          </a:p>
          <a:p>
            <a:pPr marL="0" indent="-400050">
              <a:spcBef>
                <a:spcPts val="0"/>
              </a:spcBef>
              <a:spcAft>
                <a:spcPts val="600"/>
              </a:spcAft>
              <a:buNone/>
            </a:pPr>
            <a:r>
              <a:rPr lang="en-US" sz="1100" b="1" u="sng" dirty="0" smtClean="0">
                <a:latin typeface="Arial" panose="020B0604020202020204" pitchFamily="34" charset="0"/>
                <a:cs typeface="Arial" panose="020B0604020202020204" pitchFamily="34" charset="0"/>
              </a:rPr>
              <a:t>2. Electricity </a:t>
            </a:r>
            <a:r>
              <a:rPr lang="en-US" sz="1100" b="1" u="sng" dirty="0">
                <a:latin typeface="Arial" panose="020B0604020202020204" pitchFamily="34" charset="0"/>
                <a:cs typeface="Arial" panose="020B0604020202020204" pitchFamily="34" charset="0"/>
              </a:rPr>
              <a:t>Support </a:t>
            </a:r>
            <a:r>
              <a:rPr lang="en-US" sz="1100" b="1" u="sng" dirty="0" smtClean="0">
                <a:latin typeface="Arial" panose="020B0604020202020204" pitchFamily="34" charset="0"/>
                <a:cs typeface="Arial" panose="020B0604020202020204" pitchFamily="34" charset="0"/>
              </a:rPr>
              <a:t>Programs</a:t>
            </a:r>
          </a:p>
          <a:p>
            <a:pPr lvl="0"/>
            <a:r>
              <a:rPr lang="en-CA" sz="1100" b="1" dirty="0" smtClean="0">
                <a:latin typeface="Arial" panose="020B0604020202020204" pitchFamily="34" charset="0"/>
                <a:cs typeface="Arial" panose="020B0604020202020204" pitchFamily="34" charset="0"/>
              </a:rPr>
              <a:t>RRRP, OESP and First Nations Rate (2 a, b and d): </a:t>
            </a:r>
            <a:r>
              <a:rPr lang="en-CA" sz="1100" dirty="0" smtClean="0">
                <a:latin typeface="Arial" panose="020B0604020202020204" pitchFamily="34" charset="0"/>
                <a:cs typeface="Arial" panose="020B0604020202020204" pitchFamily="34" charset="0"/>
              </a:rPr>
              <a:t>Moving costs to the tax base and creating a First Nations rate will require amendments to OEBA.  Regulatory amendments (442/01,  314/15, 275/04) will be required to address program details.</a:t>
            </a:r>
            <a:endParaRPr lang="en-CA" sz="1100" b="1" dirty="0" smtClean="0">
              <a:latin typeface="Arial" panose="020B0604020202020204" pitchFamily="34" charset="0"/>
              <a:cs typeface="Arial" panose="020B0604020202020204" pitchFamily="34" charset="0"/>
            </a:endParaRPr>
          </a:p>
          <a:p>
            <a:pPr marL="0" lvl="0" indent="0">
              <a:buNone/>
            </a:pPr>
            <a:endParaRPr lang="en-CA" sz="300" b="1" dirty="0">
              <a:latin typeface="Arial" panose="020B0604020202020204" pitchFamily="34" charset="0"/>
              <a:cs typeface="Arial" panose="020B0604020202020204" pitchFamily="34" charset="0"/>
            </a:endParaRPr>
          </a:p>
          <a:p>
            <a:pPr lvl="0"/>
            <a:r>
              <a:rPr lang="en-CA" sz="1100" b="1" dirty="0">
                <a:latin typeface="Arial" panose="020B0604020202020204" pitchFamily="34" charset="0"/>
                <a:cs typeface="Arial" panose="020B0604020202020204" pitchFamily="34" charset="0"/>
              </a:rPr>
              <a:t>LDC Affordability Fund (2c): </a:t>
            </a:r>
            <a:r>
              <a:rPr lang="en-CA" sz="1100" dirty="0">
                <a:latin typeface="Arial" panose="020B0604020202020204" pitchFamily="34" charset="0"/>
                <a:cs typeface="Arial" panose="020B0604020202020204" pitchFamily="34" charset="0"/>
              </a:rPr>
              <a:t>In order to implement new LDC affordability fund the Province would need to enter into </a:t>
            </a:r>
            <a:r>
              <a:rPr lang="en-US" sz="1100" dirty="0">
                <a:latin typeface="Arial" panose="020B0604020202020204" pitchFamily="34" charset="0"/>
                <a:cs typeface="Arial" panose="020B0604020202020204" pitchFamily="34" charset="0"/>
              </a:rPr>
              <a:t>Transfer Payment Agreements with qualified third parties to administer the fund.</a:t>
            </a:r>
          </a:p>
          <a:p>
            <a:pPr marL="0" lvl="0" indent="0">
              <a:buNone/>
            </a:pPr>
            <a:endParaRPr lang="en-US" sz="400" b="1" dirty="0">
              <a:latin typeface="Arial" panose="020B0604020202020204" pitchFamily="34" charset="0"/>
              <a:cs typeface="Arial" panose="020B0604020202020204" pitchFamily="34" charset="0"/>
            </a:endParaRPr>
          </a:p>
          <a:p>
            <a:pPr marL="0" lvl="0" indent="0">
              <a:buNone/>
            </a:pPr>
            <a:endParaRPr lang="en-CA" sz="300" b="1" u="sng" dirty="0" smtClean="0">
              <a:latin typeface="Arial" panose="020B0604020202020204" pitchFamily="34" charset="0"/>
              <a:cs typeface="Arial" panose="020B0604020202020204" pitchFamily="34" charset="0"/>
            </a:endParaRPr>
          </a:p>
          <a:p>
            <a:pPr marL="0" lvl="0" indent="0">
              <a:buNone/>
            </a:pPr>
            <a:r>
              <a:rPr lang="en-CA" sz="1100" b="1" u="sng" dirty="0" smtClean="0">
                <a:latin typeface="Arial" panose="020B0604020202020204" pitchFamily="34" charset="0"/>
                <a:cs typeface="Arial" panose="020B0604020202020204" pitchFamily="34" charset="0"/>
              </a:rPr>
              <a:t>3. Bending </a:t>
            </a:r>
            <a:r>
              <a:rPr lang="en-CA" sz="1100" b="1" u="sng" dirty="0">
                <a:latin typeface="Arial" panose="020B0604020202020204" pitchFamily="34" charset="0"/>
                <a:cs typeface="Arial" panose="020B0604020202020204" pitchFamily="34" charset="0"/>
              </a:rPr>
              <a:t>the Future Cost Curve of </a:t>
            </a:r>
            <a:r>
              <a:rPr lang="en-CA" sz="1100" b="1" u="sng" dirty="0" smtClean="0">
                <a:latin typeface="Arial" panose="020B0604020202020204" pitchFamily="34" charset="0"/>
                <a:cs typeface="Arial" panose="020B0604020202020204" pitchFamily="34" charset="0"/>
              </a:rPr>
              <a:t>Electricity </a:t>
            </a:r>
          </a:p>
          <a:p>
            <a:r>
              <a:rPr lang="en-CA" sz="1100" dirty="0">
                <a:latin typeface="Arial" panose="020B0604020202020204" pitchFamily="34" charset="0"/>
                <a:cs typeface="Arial" panose="020B0604020202020204" pitchFamily="34" charset="0"/>
              </a:rPr>
              <a:t>No specific legislative or regulatory amendments identified.  IESO may need to amend market rules. Agency MOUs/MOAs may require amendment.</a:t>
            </a:r>
            <a:endParaRPr lang="en-US" sz="1100" dirty="0">
              <a:latin typeface="Arial" panose="020B0604020202020204" pitchFamily="34" charset="0"/>
              <a:cs typeface="Arial" panose="020B0604020202020204" pitchFamily="34" charset="0"/>
            </a:endParaRPr>
          </a:p>
          <a:p>
            <a:endParaRPr lang="en-CA" dirty="0"/>
          </a:p>
        </p:txBody>
      </p:sp>
    </p:spTree>
    <p:extLst>
      <p:ext uri="{BB962C8B-B14F-4D97-AF65-F5344CB8AC3E}">
        <p14:creationId xmlns:p14="http://schemas.microsoft.com/office/powerpoint/2010/main" val="34120376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507288" cy="671736"/>
          </a:xfrm>
        </p:spPr>
        <p:txBody>
          <a:bodyPr>
            <a:normAutofit/>
          </a:bodyPr>
          <a:lstStyle/>
          <a:p>
            <a:r>
              <a:rPr lang="en-CA" sz="2400" b="0" dirty="0" smtClean="0">
                <a:latin typeface="Arial" panose="020B0604020202020204" pitchFamily="34" charset="0"/>
                <a:cs typeface="Arial" panose="020B0604020202020204" pitchFamily="34" charset="0"/>
              </a:rPr>
              <a:t>Decisions Sought</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40472" y="1124744"/>
            <a:ext cx="8352008" cy="4896544"/>
          </a:xfrm>
        </p:spPr>
        <p:txBody>
          <a:bodyPr>
            <a:noAutofit/>
          </a:bodyPr>
          <a:lstStyle/>
          <a:p>
            <a:r>
              <a:rPr lang="en-CA" sz="1800" dirty="0" smtClean="0">
                <a:latin typeface="Arial" pitchFamily="34" charset="0"/>
                <a:cs typeface="Arial" pitchFamily="34" charset="0"/>
              </a:rPr>
              <a:t>Decisions are required on the following:</a:t>
            </a:r>
            <a:endParaRPr lang="en-CA" sz="1050" dirty="0">
              <a:latin typeface="Arial" pitchFamily="34" charset="0"/>
              <a:cs typeface="Arial" pitchFamily="34" charset="0"/>
            </a:endParaRPr>
          </a:p>
          <a:p>
            <a:pPr marL="463550" lvl="2" indent="0">
              <a:buNone/>
            </a:pPr>
            <a:endParaRPr lang="en-CA" sz="1000" dirty="0">
              <a:latin typeface="Arial" pitchFamily="34" charset="0"/>
              <a:cs typeface="Arial" pitchFamily="34" charset="0"/>
            </a:endParaRPr>
          </a:p>
          <a:p>
            <a:pPr marL="806450" lvl="2" indent="-342900">
              <a:buAutoNum type="arabicPeriod"/>
            </a:pPr>
            <a:r>
              <a:rPr lang="en-CA" dirty="0" smtClean="0">
                <a:latin typeface="Arial" pitchFamily="34" charset="0"/>
                <a:cs typeface="Arial" pitchFamily="34" charset="0"/>
              </a:rPr>
              <a:t>Confirm Global Adjustment (GA)  smoothing option.</a:t>
            </a:r>
          </a:p>
          <a:p>
            <a:pPr marL="1262063" lvl="3" indent="-341313">
              <a:buFont typeface="Arial" panose="020B0604020202020204" pitchFamily="34" charset="0"/>
              <a:buChar char="−"/>
            </a:pPr>
            <a:r>
              <a:rPr lang="en-CA" sz="1400" dirty="0" smtClean="0">
                <a:latin typeface="Arial" panose="020B0604020202020204" pitchFamily="34" charset="0"/>
                <a:cs typeface="Arial" panose="020B0604020202020204" pitchFamily="34" charset="0"/>
              </a:rPr>
              <a:t>Option 1 (25% decrease); or </a:t>
            </a:r>
          </a:p>
          <a:p>
            <a:pPr marL="1262063" lvl="3" indent="-341313">
              <a:buFont typeface="Arial" panose="020B0604020202020204" pitchFamily="34" charset="0"/>
              <a:buChar char="−"/>
            </a:pPr>
            <a:r>
              <a:rPr lang="en-CA" sz="1400" dirty="0" smtClean="0">
                <a:latin typeface="Arial" panose="020B0604020202020204" pitchFamily="34" charset="0"/>
                <a:cs typeface="Arial" panose="020B0604020202020204" pitchFamily="34" charset="0"/>
              </a:rPr>
              <a:t>Option 2 (20% decrease). </a:t>
            </a:r>
            <a:endParaRPr lang="en-CA" sz="1400" dirty="0">
              <a:latin typeface="Arial" panose="020B0604020202020204" pitchFamily="34" charset="0"/>
              <a:cs typeface="Arial" panose="020B0604020202020204" pitchFamily="34" charset="0"/>
            </a:endParaRPr>
          </a:p>
          <a:p>
            <a:pPr marL="457200" lvl="1" indent="0">
              <a:buNone/>
            </a:pPr>
            <a:endParaRPr lang="en-CA" sz="1200" dirty="0">
              <a:latin typeface="Arial" panose="020B0604020202020204" pitchFamily="34" charset="0"/>
              <a:cs typeface="Arial" panose="020B0604020202020204" pitchFamily="34" charset="0"/>
            </a:endParaRPr>
          </a:p>
          <a:p>
            <a:pPr marL="800100" lvl="1" indent="-342900">
              <a:buFont typeface="Courier New" panose="02070309020205020404" pitchFamily="49" charset="0"/>
              <a:buAutoNum type="arabicPeriod" startAt="2"/>
            </a:pPr>
            <a:r>
              <a:rPr lang="en-CA" dirty="0" smtClean="0">
                <a:latin typeface="Arial" pitchFamily="34" charset="0"/>
                <a:cs typeface="Arial" pitchFamily="34" charset="0"/>
              </a:rPr>
              <a:t>Confirm enhancement of Rural or Remote Rate Protection </a:t>
            </a:r>
            <a:r>
              <a:rPr lang="en-CA" dirty="0">
                <a:latin typeface="Arial" pitchFamily="34" charset="0"/>
                <a:cs typeface="Arial" pitchFamily="34" charset="0"/>
              </a:rPr>
              <a:t>(</a:t>
            </a:r>
            <a:r>
              <a:rPr lang="en-CA" dirty="0" smtClean="0">
                <a:latin typeface="Arial" pitchFamily="34" charset="0"/>
                <a:cs typeface="Arial" pitchFamily="34" charset="0"/>
              </a:rPr>
              <a:t>RRRP) approach. </a:t>
            </a:r>
          </a:p>
          <a:p>
            <a:pPr marL="1262063" lvl="3" indent="-341313">
              <a:buFont typeface="Arial" panose="020B0604020202020204" pitchFamily="34" charset="0"/>
              <a:buChar char="−"/>
            </a:pPr>
            <a:r>
              <a:rPr lang="en-US" sz="1400" dirty="0">
                <a:latin typeface="Arial" panose="020B0604020202020204" pitchFamily="34" charset="0"/>
                <a:cs typeface="Arial" panose="020B0604020202020204" pitchFamily="34" charset="0"/>
              </a:rPr>
              <a:t>Option 1: Enhance RRRP for Hydro One R1 and R2 </a:t>
            </a:r>
            <a:r>
              <a:rPr lang="en-US" sz="1400" dirty="0" smtClean="0">
                <a:latin typeface="Arial" panose="020B0604020202020204" pitchFamily="34" charset="0"/>
                <a:cs typeface="Arial" panose="020B0604020202020204" pitchFamily="34" charset="0"/>
              </a:rPr>
              <a:t>customers; and</a:t>
            </a:r>
            <a:endParaRPr lang="en-US" sz="1400" dirty="0">
              <a:latin typeface="Arial" panose="020B0604020202020204" pitchFamily="34" charset="0"/>
              <a:cs typeface="Arial" panose="020B0604020202020204" pitchFamily="34" charset="0"/>
            </a:endParaRPr>
          </a:p>
          <a:p>
            <a:pPr marL="1262063" lvl="3" indent="-341313">
              <a:buFont typeface="Arial" panose="020B0604020202020204" pitchFamily="34" charset="0"/>
              <a:buChar char="−"/>
            </a:pPr>
            <a:r>
              <a:rPr lang="en-US" sz="1400" dirty="0">
                <a:latin typeface="Arial" panose="020B0604020202020204" pitchFamily="34" charset="0"/>
                <a:cs typeface="Arial" panose="020B0604020202020204" pitchFamily="34" charset="0"/>
              </a:rPr>
              <a:t>Option 2: Enhance RRRP and harmonize fixed distribution rate for Hydro One and other high distribution cost </a:t>
            </a:r>
            <a:r>
              <a:rPr lang="en-US" sz="1400" dirty="0" smtClean="0">
                <a:latin typeface="Arial" panose="020B0604020202020204" pitchFamily="34" charset="0"/>
                <a:cs typeface="Arial" panose="020B0604020202020204" pitchFamily="34" charset="0"/>
              </a:rPr>
              <a:t>LDCs.</a:t>
            </a:r>
            <a:endParaRPr lang="en-CA" sz="1400" dirty="0">
              <a:latin typeface="Arial" panose="020B0604020202020204" pitchFamily="34" charset="0"/>
              <a:cs typeface="Arial" panose="020B0604020202020204" pitchFamily="34" charset="0"/>
            </a:endParaRPr>
          </a:p>
          <a:p>
            <a:pPr marL="457200" lvl="1" indent="0">
              <a:buNone/>
            </a:pPr>
            <a:endParaRPr lang="en-CA" sz="1100" dirty="0" smtClean="0">
              <a:latin typeface="Arial" pitchFamily="34" charset="0"/>
              <a:cs typeface="Arial" pitchFamily="34" charset="0"/>
            </a:endParaRPr>
          </a:p>
          <a:p>
            <a:pPr marL="806450" lvl="2" indent="-342900">
              <a:buFont typeface="+mj-lt"/>
              <a:buAutoNum type="arabicPeriod" startAt="3"/>
            </a:pPr>
            <a:r>
              <a:rPr lang="en-CA" dirty="0" smtClean="0">
                <a:latin typeface="Arial" pitchFamily="34" charset="0"/>
                <a:cs typeface="Arial" pitchFamily="34" charset="0"/>
              </a:rPr>
              <a:t>Confirm tax-base funding for enhancement to RRRP, Ontario Electricity </a:t>
            </a:r>
            <a:r>
              <a:rPr lang="en-CA" dirty="0">
                <a:latin typeface="Arial" panose="020B0604020202020204" pitchFamily="34" charset="0"/>
                <a:cs typeface="Arial" panose="020B0604020202020204" pitchFamily="34" charset="0"/>
              </a:rPr>
              <a:t>Support Program (OESP</a:t>
            </a:r>
            <a:r>
              <a:rPr lang="en-CA" dirty="0" smtClean="0">
                <a:latin typeface="Arial" panose="020B0604020202020204" pitchFamily="34" charset="0"/>
                <a:cs typeface="Arial" panose="020B0604020202020204" pitchFamily="34" charset="0"/>
              </a:rPr>
              <a:t>) Expansion and First Nations </a:t>
            </a:r>
            <a:r>
              <a:rPr lang="en-CA" dirty="0">
                <a:latin typeface="Arial" panose="020B0604020202020204" pitchFamily="34" charset="0"/>
                <a:cs typeface="Arial" panose="020B0604020202020204" pitchFamily="34" charset="0"/>
              </a:rPr>
              <a:t>R</a:t>
            </a:r>
            <a:r>
              <a:rPr lang="en-CA" dirty="0" smtClean="0">
                <a:latin typeface="Arial" panose="020B0604020202020204" pitchFamily="34" charset="0"/>
                <a:cs typeface="Arial" panose="020B0604020202020204" pitchFamily="34" charset="0"/>
              </a:rPr>
              <a:t>ate.</a:t>
            </a:r>
          </a:p>
          <a:p>
            <a:pPr marL="806450" lvl="2" indent="-342900">
              <a:buFont typeface="+mj-lt"/>
              <a:buAutoNum type="arabicPeriod" startAt="3"/>
            </a:pPr>
            <a:endParaRPr lang="en-CA" dirty="0" smtClean="0">
              <a:latin typeface="Arial" panose="020B0604020202020204" pitchFamily="34" charset="0"/>
              <a:cs typeface="Arial" panose="020B0604020202020204" pitchFamily="34" charset="0"/>
            </a:endParaRPr>
          </a:p>
          <a:p>
            <a:pPr marL="806450" lvl="2" indent="-342900">
              <a:buFont typeface="+mj-lt"/>
              <a:buAutoNum type="arabicPeriod" startAt="3"/>
            </a:pPr>
            <a:r>
              <a:rPr lang="en-CA" dirty="0" smtClean="0">
                <a:latin typeface="Arial" panose="020B0604020202020204" pitchFamily="34" charset="0"/>
                <a:cs typeface="Arial" panose="020B0604020202020204" pitchFamily="34" charset="0"/>
              </a:rPr>
              <a:t>Confirm a one-time tax-base funding for LDC Affordability Fund. </a:t>
            </a:r>
          </a:p>
          <a:p>
            <a:pPr marL="806450" lvl="2" indent="-342900">
              <a:buFont typeface="+mj-lt"/>
              <a:buAutoNum type="arabicPeriod" startAt="3"/>
            </a:pPr>
            <a:endParaRPr lang="en-CA" dirty="0" smtClean="0">
              <a:latin typeface="Arial" panose="020B0604020202020204" pitchFamily="34" charset="0"/>
              <a:cs typeface="Arial" panose="020B0604020202020204" pitchFamily="34" charset="0"/>
            </a:endParaRPr>
          </a:p>
          <a:p>
            <a:pPr marL="806450" lvl="2" indent="-342900">
              <a:buFont typeface="+mj-lt"/>
              <a:buAutoNum type="arabicPeriod" startAt="3"/>
            </a:pPr>
            <a:r>
              <a:rPr lang="en-CA" dirty="0" smtClean="0">
                <a:latin typeface="Arial" panose="020B0604020202020204" pitchFamily="34" charset="0"/>
                <a:cs typeface="Arial" panose="020B0604020202020204" pitchFamily="34" charset="0"/>
              </a:rPr>
              <a:t>Confirm actions to bend the future cost curve of electricity. </a:t>
            </a:r>
            <a:endParaRPr lang="en-CA" dirty="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2000" dirty="0" smtClean="0">
              <a:latin typeface="Arial" panose="020B0604020202020204" pitchFamily="34" charset="0"/>
              <a:cs typeface="Arial" panose="020B0604020202020204" pitchFamily="34" charset="0"/>
            </a:endParaRPr>
          </a:p>
          <a:p>
            <a:pPr marL="0" lvl="1" indent="0">
              <a:buSzTx/>
              <a:buNone/>
            </a:pPr>
            <a:endParaRPr lang="en-CA" sz="2000" dirty="0" smtClean="0">
              <a:latin typeface="Arial" panose="020B0604020202020204" pitchFamily="34" charset="0"/>
              <a:cs typeface="Arial" panose="020B0604020202020204" pitchFamily="34" charset="0"/>
            </a:endParaRPr>
          </a:p>
          <a:p>
            <a:pPr marL="280988" lvl="1" indent="-280988">
              <a:buSzTx/>
              <a:buFont typeface="Arial" panose="020B0604020202020204" pitchFamily="34" charset="0"/>
              <a:buChar char="•"/>
            </a:pPr>
            <a:endParaRPr lang="en-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3755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240" y="2362201"/>
            <a:ext cx="7680960" cy="994791"/>
          </a:xfrm>
        </p:spPr>
        <p:txBody>
          <a:bodyPr/>
          <a:lstStyle/>
          <a:p>
            <a:pPr marL="457200" indent="-457200">
              <a:buFont typeface="+mj-lt"/>
              <a:buAutoNum type="arabicPeriod"/>
            </a:pPr>
            <a:r>
              <a:rPr lang="en-CA" b="0" dirty="0" smtClean="0">
                <a:latin typeface="Arial" panose="020B0604020202020204" pitchFamily="34" charset="0"/>
                <a:cs typeface="Arial" panose="020B0604020202020204" pitchFamily="34" charset="0"/>
              </a:rPr>
              <a:t>Global Adjustment (GA) Smoothing</a:t>
            </a:r>
            <a:endParaRPr lang="en-CA"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33357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81000"/>
            <a:ext cx="8640960" cy="671736"/>
          </a:xfrm>
        </p:spPr>
        <p:txBody>
          <a:bodyPr>
            <a:noAutofit/>
          </a:bodyPr>
          <a:lstStyle/>
          <a:p>
            <a:r>
              <a:rPr lang="en-CA" sz="2400" b="0" dirty="0" smtClean="0">
                <a:latin typeface="Arial" panose="020B0604020202020204" pitchFamily="34" charset="0"/>
                <a:cs typeface="Arial" panose="020B0604020202020204" pitchFamily="34" charset="0"/>
              </a:rPr>
              <a:t>GA Smoothing</a:t>
            </a:r>
            <a:endParaRPr lang="en-CA" sz="2400" b="0" dirty="0"/>
          </a:p>
        </p:txBody>
      </p:sp>
      <p:sp>
        <p:nvSpPr>
          <p:cNvPr id="3" name="TextBox 2"/>
          <p:cNvSpPr txBox="1"/>
          <p:nvPr/>
        </p:nvSpPr>
        <p:spPr>
          <a:xfrm>
            <a:off x="323528" y="1158855"/>
            <a:ext cx="8568952" cy="4985980"/>
          </a:xfrm>
          <a:prstGeom prst="rect">
            <a:avLst/>
          </a:prstGeom>
          <a:noFill/>
        </p:spPr>
        <p:txBody>
          <a:bodyPr wrap="square" rtlCol="0">
            <a:spAutoFit/>
          </a:bodyPr>
          <a:lstStyle/>
          <a:p>
            <a:pPr marL="285750" indent="-285750">
              <a:buFont typeface="Arial" panose="020B0604020202020204" pitchFamily="34" charset="0"/>
              <a:buChar char="•"/>
            </a:pPr>
            <a:r>
              <a:rPr lang="en-CA" sz="1400" dirty="0">
                <a:latin typeface="Arial" panose="020B0604020202020204" pitchFamily="34" charset="0"/>
                <a:cs typeface="Arial" panose="020B0604020202020204" pitchFamily="34" charset="0"/>
              </a:rPr>
              <a:t>The Global </a:t>
            </a:r>
            <a:r>
              <a:rPr lang="en-CA" sz="1400" dirty="0" smtClean="0">
                <a:latin typeface="Arial" panose="020B0604020202020204" pitchFamily="34" charset="0"/>
                <a:cs typeface="Arial" panose="020B0604020202020204" pitchFamily="34" charset="0"/>
              </a:rPr>
              <a:t>Adjustment (GA) </a:t>
            </a:r>
            <a:r>
              <a:rPr lang="en-CA" sz="1400" dirty="0">
                <a:latin typeface="Arial" panose="020B0604020202020204" pitchFamily="34" charset="0"/>
                <a:cs typeface="Arial" panose="020B0604020202020204" pitchFamily="34" charset="0"/>
              </a:rPr>
              <a:t>has risen over the past decade as the province’s electricity system has decarbonized</a:t>
            </a:r>
            <a:r>
              <a:rPr lang="en-CA" sz="1400" dirty="0" smtClean="0">
                <a:latin typeface="Arial" panose="020B0604020202020204" pitchFamily="34" charset="0"/>
                <a:cs typeface="Arial" panose="020B0604020202020204" pitchFamily="34" charset="0"/>
              </a:rPr>
              <a:t>.</a:t>
            </a:r>
          </a:p>
          <a:p>
            <a:pPr lvl="1"/>
            <a:endParaRPr lang="en-CA" sz="11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200" dirty="0">
                <a:latin typeface="Arial" panose="020B0604020202020204" pitchFamily="34" charset="0"/>
                <a:cs typeface="Arial" panose="020B0604020202020204" pitchFamily="34" charset="0"/>
              </a:rPr>
              <a:t>The vast majority of GA costs now stem from greenhouse gas (GHG) emissions-free renewable and nuclear generation facilities.</a:t>
            </a:r>
          </a:p>
          <a:p>
            <a:pPr lvl="1"/>
            <a:endParaRPr lang="en-CA" sz="1050" dirty="0" smtClean="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 GA recovers </a:t>
            </a:r>
            <a:r>
              <a:rPr lang="en-CA" sz="1200" dirty="0">
                <a:latin typeface="Arial" panose="020B0604020202020204" pitchFamily="34" charset="0"/>
                <a:cs typeface="Arial" panose="020B0604020202020204" pitchFamily="34" charset="0"/>
              </a:rPr>
              <a:t>the out-of-market costs of running the province’s generation fleet, as well as the cost of conservation programs. </a:t>
            </a:r>
            <a:endParaRPr lang="en-CA" sz="1200" dirty="0" smtClean="0">
              <a:latin typeface="Arial" panose="020B0604020202020204" pitchFamily="34" charset="0"/>
              <a:cs typeface="Arial" panose="020B0604020202020204" pitchFamily="34" charset="0"/>
            </a:endParaRPr>
          </a:p>
          <a:p>
            <a:endParaRPr lang="en-CA" sz="1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1400" dirty="0">
                <a:latin typeface="Arial" panose="020B0604020202020204" pitchFamily="34" charset="0"/>
                <a:cs typeface="Arial" panose="020B0604020202020204" pitchFamily="34" charset="0"/>
              </a:rPr>
              <a:t>The majority of the province’s electricity generators are under 20-year contracts. Some of these generators will continue to provide value to the electricity system beyond their contract lives (i.e., beyond 20 years).</a:t>
            </a:r>
          </a:p>
          <a:p>
            <a:r>
              <a:rPr lang="en-CA" sz="14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CA" sz="1200" dirty="0" smtClean="0">
                <a:latin typeface="Arial" panose="020B0604020202020204" pitchFamily="34" charset="0"/>
                <a:cs typeface="Arial" panose="020B0604020202020204" pitchFamily="34" charset="0"/>
              </a:rPr>
              <a:t>There </a:t>
            </a:r>
            <a:r>
              <a:rPr lang="en-CA" sz="1200" dirty="0">
                <a:latin typeface="Arial" panose="020B0604020202020204" pitchFamily="34" charset="0"/>
                <a:cs typeface="Arial" panose="020B0604020202020204" pitchFamily="34" charset="0"/>
              </a:rPr>
              <a:t>is an opportunity to recognize the long-term benefit of these assets to the electricity system and “bring forward” that benefit for ratepayers today by deferring some of the current costs. </a:t>
            </a:r>
            <a:endParaRPr lang="en-CA" sz="1200" dirty="0" smtClean="0">
              <a:latin typeface="Arial" panose="020B0604020202020204" pitchFamily="34" charset="0"/>
              <a:cs typeface="Arial" panose="020B0604020202020204" pitchFamily="34" charset="0"/>
            </a:endParaRPr>
          </a:p>
          <a:p>
            <a:pPr lvl="1"/>
            <a:endParaRPr lang="en-CA" sz="1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200" dirty="0" smtClean="0">
                <a:latin typeface="Arial" panose="020B0604020202020204" pitchFamily="34" charset="0"/>
                <a:cs typeface="Arial" panose="020B0604020202020204" pitchFamily="34" charset="0"/>
              </a:rPr>
              <a:t>GA </a:t>
            </a:r>
            <a:r>
              <a:rPr lang="en-CA" sz="1200" dirty="0">
                <a:latin typeface="Arial" panose="020B0604020202020204" pitchFamily="34" charset="0"/>
                <a:cs typeface="Arial" panose="020B0604020202020204" pitchFamily="34" charset="0"/>
              </a:rPr>
              <a:t>Smoothing would spread these costs over a longer period and provide immediate rate-payer relief.   </a:t>
            </a:r>
          </a:p>
          <a:p>
            <a:endParaRPr lang="en-CA"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1400" dirty="0" smtClean="0">
                <a:latin typeface="Arial" panose="020B0604020202020204" pitchFamily="34" charset="0"/>
                <a:cs typeface="Arial" panose="020B0604020202020204" pitchFamily="34" charset="0"/>
              </a:rPr>
              <a:t>The GA Smoothing options under consideration show </a:t>
            </a:r>
            <a:r>
              <a:rPr lang="en-CA" sz="1400" dirty="0">
                <a:latin typeface="Arial" panose="020B0604020202020204" pitchFamily="34" charset="0"/>
                <a:cs typeface="Arial" panose="020B0604020202020204" pitchFamily="34" charset="0"/>
              </a:rPr>
              <a:t>potential rate mitigation measures to meet a targeted 25% </a:t>
            </a:r>
            <a:r>
              <a:rPr lang="en-CA" sz="1400" dirty="0" smtClean="0">
                <a:latin typeface="Arial" panose="020B0604020202020204" pitchFamily="34" charset="0"/>
                <a:cs typeface="Arial" panose="020B0604020202020204" pitchFamily="34" charset="0"/>
              </a:rPr>
              <a:t>and 20% reduction </a:t>
            </a:r>
            <a:r>
              <a:rPr lang="en-CA" sz="1400" dirty="0">
                <a:latin typeface="Arial" panose="020B0604020202020204" pitchFamily="34" charset="0"/>
                <a:cs typeface="Arial" panose="020B0604020202020204" pitchFamily="34" charset="0"/>
              </a:rPr>
              <a:t>from the projected residential bill in 2017. </a:t>
            </a:r>
          </a:p>
          <a:p>
            <a:endParaRPr lang="en-CA" sz="9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200" dirty="0">
                <a:latin typeface="Arial" panose="020B0604020202020204" pitchFamily="34" charset="0"/>
                <a:cs typeface="Arial" panose="020B0604020202020204" pitchFamily="34" charset="0"/>
              </a:rPr>
              <a:t>These residential impacts are based on a forecast for a household connected to Toronto Hydro that consumes 750 kWh per month. </a:t>
            </a:r>
          </a:p>
          <a:p>
            <a:pPr marL="742950" lvl="1" indent="-285750">
              <a:buFont typeface="Arial" panose="020B0604020202020204" pitchFamily="34" charset="0"/>
              <a:buChar char="−"/>
            </a:pPr>
            <a:endParaRPr lang="en-CA" sz="10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CA" sz="1200" dirty="0">
                <a:latin typeface="Arial" panose="020B0604020202020204" pitchFamily="34" charset="0"/>
                <a:cs typeface="Arial" panose="020B0604020202020204" pitchFamily="34" charset="0"/>
              </a:rPr>
              <a:t>Actual ratepayer savings would vary </a:t>
            </a:r>
            <a:r>
              <a:rPr lang="en-CA" sz="1200" dirty="0" smtClean="0">
                <a:latin typeface="Arial" panose="020B0604020202020204" pitchFamily="34" charset="0"/>
                <a:cs typeface="Arial" panose="020B0604020202020204" pitchFamily="34" charset="0"/>
              </a:rPr>
              <a:t>due </a:t>
            </a:r>
            <a:r>
              <a:rPr lang="en-CA" sz="1200" dirty="0">
                <a:latin typeface="Arial" panose="020B0604020202020204" pitchFamily="34" charset="0"/>
                <a:cs typeface="Arial" panose="020B0604020202020204" pitchFamily="34" charset="0"/>
              </a:rPr>
              <a:t>to differences in </a:t>
            </a:r>
            <a:r>
              <a:rPr lang="en-CA" sz="1200" dirty="0" smtClean="0">
                <a:latin typeface="Arial" panose="020B0604020202020204" pitchFamily="34" charset="0"/>
                <a:cs typeface="Arial" panose="020B0604020202020204" pitchFamily="34" charset="0"/>
              </a:rPr>
              <a:t>consumption </a:t>
            </a:r>
            <a:r>
              <a:rPr lang="en-CA" sz="1200" dirty="0">
                <a:latin typeface="Arial" panose="020B0604020202020204" pitchFamily="34" charset="0"/>
                <a:cs typeface="Arial" panose="020B0604020202020204" pitchFamily="34" charset="0"/>
              </a:rPr>
              <a:t>patterns</a:t>
            </a:r>
            <a:r>
              <a:rPr lang="en-CA" sz="1200" dirty="0" smtClean="0">
                <a:latin typeface="Arial" panose="020B0604020202020204" pitchFamily="34" charset="0"/>
                <a:cs typeface="Arial" panose="020B0604020202020204" pitchFamily="34" charset="0"/>
              </a:rPr>
              <a:t>.</a:t>
            </a:r>
            <a:endParaRPr lang="en-CA"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05887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2400" b="0" dirty="0" smtClean="0">
                <a:latin typeface="Arial" panose="020B0604020202020204" pitchFamily="34" charset="0"/>
                <a:cs typeface="Arial" panose="020B0604020202020204" pitchFamily="34" charset="0"/>
              </a:rPr>
              <a:t>GA Smoothing </a:t>
            </a:r>
            <a:r>
              <a:rPr lang="en-CA" sz="2400" b="0" dirty="0">
                <a:latin typeface="Arial" panose="020B0604020202020204" pitchFamily="34" charset="0"/>
                <a:cs typeface="Arial" panose="020B0604020202020204" pitchFamily="34" charset="0"/>
              </a:rPr>
              <a:t>– </a:t>
            </a:r>
            <a:r>
              <a:rPr lang="en-CA" sz="2400" b="0" dirty="0" smtClean="0">
                <a:latin typeface="Arial" panose="020B0604020202020204" pitchFamily="34" charset="0"/>
                <a:cs typeface="Arial" panose="020B0604020202020204" pitchFamily="34" charset="0"/>
              </a:rPr>
              <a:t>Cost Breakout</a:t>
            </a:r>
            <a:endParaRPr lang="en-CA" sz="2400" dirty="0"/>
          </a:p>
        </p:txBody>
      </p:sp>
      <p:sp>
        <p:nvSpPr>
          <p:cNvPr id="3" name="Content Placeholder 2"/>
          <p:cNvSpPr>
            <a:spLocks noGrp="1"/>
          </p:cNvSpPr>
          <p:nvPr>
            <p:ph idx="1"/>
          </p:nvPr>
        </p:nvSpPr>
        <p:spPr>
          <a:xfrm>
            <a:off x="457200" y="1219200"/>
            <a:ext cx="8280000" cy="625624"/>
          </a:xfrm>
        </p:spPr>
        <p:txBody>
          <a:bodyPr>
            <a:noAutofit/>
          </a:bodyPr>
          <a:lstStyle/>
          <a:p>
            <a:r>
              <a:rPr lang="en-CA" sz="1400" dirty="0">
                <a:latin typeface="Arial" panose="020B0604020202020204" pitchFamily="34" charset="0"/>
                <a:cs typeface="Arial" panose="020B0604020202020204" pitchFamily="34" charset="0"/>
              </a:rPr>
              <a:t>T</a:t>
            </a:r>
            <a:r>
              <a:rPr lang="en-CA" sz="1400" dirty="0" smtClean="0">
                <a:latin typeface="Arial" panose="020B0604020202020204" pitchFamily="34" charset="0"/>
                <a:cs typeface="Arial" panose="020B0604020202020204" pitchFamily="34" charset="0"/>
              </a:rPr>
              <a:t>he allocation of GA costs in 2016 is compared to the proportion of generation in the graph below.</a:t>
            </a:r>
          </a:p>
          <a:p>
            <a:r>
              <a:rPr lang="en-CA" sz="1400" dirty="0">
                <a:latin typeface="Arial" panose="020B0604020202020204" pitchFamily="34" charset="0"/>
                <a:cs typeface="Arial" panose="020B0604020202020204" pitchFamily="34" charset="0"/>
              </a:rPr>
              <a:t>This cost breakdown will evolve over time as 2,181 MW of contracted generation comes online in the coming years.  </a:t>
            </a:r>
          </a:p>
          <a:p>
            <a:endParaRPr lang="en-CA" sz="1400" dirty="0">
              <a:latin typeface="Arial" panose="020B0604020202020204" pitchFamily="34" charset="0"/>
              <a:cs typeface="Arial" panose="020B0604020202020204" pitchFamily="34" charset="0"/>
            </a:endParaRPr>
          </a:p>
        </p:txBody>
      </p:sp>
      <p:sp>
        <p:nvSpPr>
          <p:cNvPr id="11" name="TextBox 10"/>
          <p:cNvSpPr txBox="1"/>
          <p:nvPr/>
        </p:nvSpPr>
        <p:spPr>
          <a:xfrm>
            <a:off x="144016" y="5949280"/>
            <a:ext cx="8892480" cy="338554"/>
          </a:xfrm>
          <a:prstGeom prst="rect">
            <a:avLst/>
          </a:prstGeom>
          <a:noFill/>
        </p:spPr>
        <p:txBody>
          <a:bodyPr wrap="square" rtlCol="0">
            <a:spAutoFit/>
          </a:bodyPr>
          <a:lstStyle/>
          <a:p>
            <a:r>
              <a:rPr lang="en-CA" sz="800" dirty="0" smtClean="0">
                <a:latin typeface="Arial" panose="020B0604020202020204" pitchFamily="34" charset="0"/>
                <a:cs typeface="Arial" panose="020B0604020202020204" pitchFamily="34" charset="0"/>
              </a:rPr>
              <a:t>*OEFC indicates the cost of generator contracts managed by the OEFC which include contracts for natural gas, hydro and biomass generators</a:t>
            </a:r>
            <a:r>
              <a:rPr lang="en-CA" sz="800" b="1" dirty="0" smtClean="0">
                <a:latin typeface="Arial" panose="020B0604020202020204" pitchFamily="34" charset="0"/>
                <a:cs typeface="Arial" panose="020B0604020202020204" pitchFamily="34" charset="0"/>
              </a:rPr>
              <a:t>.</a:t>
            </a:r>
            <a:endParaRPr lang="en-CA" sz="800" b="1" dirty="0">
              <a:latin typeface="Arial" panose="020B0604020202020204" pitchFamily="34" charset="0"/>
              <a:cs typeface="Arial" panose="020B0604020202020204" pitchFamily="34" charset="0"/>
            </a:endParaRPr>
          </a:p>
          <a:p>
            <a:r>
              <a:rPr lang="en-CA" sz="800" dirty="0" smtClean="0">
                <a:latin typeface="Arial" panose="020B0604020202020204" pitchFamily="34" charset="0"/>
                <a:cs typeface="Arial" panose="020B0604020202020204" pitchFamily="34" charset="0"/>
              </a:rPr>
              <a:t>** Conservation measures, not quantified here, serve to reduce Ontario energy demand. Actual electricity generation would be larger than 155 </a:t>
            </a:r>
            <a:r>
              <a:rPr lang="en-CA" sz="800" dirty="0" err="1" smtClean="0">
                <a:latin typeface="Arial" panose="020B0604020202020204" pitchFamily="34" charset="0"/>
                <a:cs typeface="Arial" panose="020B0604020202020204" pitchFamily="34" charset="0"/>
              </a:rPr>
              <a:t>TWh</a:t>
            </a:r>
            <a:r>
              <a:rPr lang="en-CA" sz="800" dirty="0" smtClean="0">
                <a:latin typeface="Arial" panose="020B0604020202020204" pitchFamily="34" charset="0"/>
                <a:cs typeface="Arial" panose="020B0604020202020204" pitchFamily="34" charset="0"/>
              </a:rPr>
              <a:t> in the absence of conservation programs.</a:t>
            </a:r>
          </a:p>
        </p:txBody>
      </p:sp>
      <p:graphicFrame>
        <p:nvGraphicFramePr>
          <p:cNvPr id="12" name="Chart 11"/>
          <p:cNvGraphicFramePr/>
          <p:nvPr>
            <p:extLst>
              <p:ext uri="{D42A27DB-BD31-4B8C-83A1-F6EECF244321}">
                <p14:modId xmlns:p14="http://schemas.microsoft.com/office/powerpoint/2010/main" val="536304022"/>
              </p:ext>
            </p:extLst>
          </p:nvPr>
        </p:nvGraphicFramePr>
        <p:xfrm>
          <a:off x="2303748" y="2511635"/>
          <a:ext cx="4032448" cy="33147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26276820"/>
              </p:ext>
            </p:extLst>
          </p:nvPr>
        </p:nvGraphicFramePr>
        <p:xfrm>
          <a:off x="6408204" y="2434116"/>
          <a:ext cx="972108" cy="3240360"/>
        </p:xfrm>
        <a:graphic>
          <a:graphicData uri="http://schemas.openxmlformats.org/drawingml/2006/table">
            <a:tbl>
              <a:tblPr firstRow="1">
                <a:tableStyleId>{073A0DAA-6AF3-43AB-8588-CEC1D06C72B9}</a:tableStyleId>
              </a:tblPr>
              <a:tblGrid>
                <a:gridCol w="972108"/>
              </a:tblGrid>
              <a:tr h="324036">
                <a:tc>
                  <a:txBody>
                    <a:bodyPr/>
                    <a:lstStyle/>
                    <a:p>
                      <a:pPr algn="ctr"/>
                      <a:r>
                        <a:rPr lang="en-CA" sz="900" dirty="0" smtClean="0"/>
                        <a:t>GA ($M)</a:t>
                      </a:r>
                      <a:endParaRPr lang="en-CA" sz="900" dirty="0">
                        <a:latin typeface="+mj-lt"/>
                      </a:endParaRPr>
                    </a:p>
                  </a:txBody>
                  <a:tcPr anchor="ctr">
                    <a:lnB w="38100" cmpd="sng">
                      <a:noFill/>
                    </a:lnB>
                    <a:solidFill>
                      <a:schemeClr val="tx1">
                        <a:lumMod val="50000"/>
                        <a:lumOff val="50000"/>
                      </a:schemeClr>
                    </a:solidFill>
                  </a:tcPr>
                </a:tc>
              </a:tr>
              <a:tr h="324036">
                <a:tc>
                  <a:txBody>
                    <a:bodyPr/>
                    <a:lstStyle/>
                    <a:p>
                      <a:pPr algn="ctr" fontAlgn="b"/>
                      <a:r>
                        <a:rPr lang="en-CA" sz="900" u="none" strike="noStrike" dirty="0">
                          <a:effectLst/>
                        </a:rPr>
                        <a:t>5,053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38100" cmpd="sng">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1,473</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985</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1,552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1,630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278</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467</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a:effectLst/>
                        </a:rPr>
                        <a:t>60</a:t>
                      </a:r>
                      <a:endParaRPr lang="en-CA" sz="900" b="0" i="0" u="none" strike="noStrike">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r h="324036">
                <a:tc>
                  <a:txBody>
                    <a:bodyPr/>
                    <a:lstStyle/>
                    <a:p>
                      <a:pPr algn="ctr" fontAlgn="b"/>
                      <a:r>
                        <a:rPr lang="en-CA" sz="900" u="none" strike="noStrike" dirty="0">
                          <a:effectLst/>
                        </a:rPr>
                        <a:t>842</a:t>
                      </a:r>
                      <a:endParaRPr lang="en-CA" sz="900" b="0" i="0" u="none" strike="noStrike" dirty="0">
                        <a:solidFill>
                          <a:srgbClr val="000000"/>
                        </a:solidFill>
                        <a:effectLst/>
                        <a:latin typeface="+mj-lt"/>
                      </a:endParaRPr>
                    </a:p>
                  </a:txBody>
                  <a:tcPr marL="9525" marR="9525" marT="9525" marB="0" anchor="ctr">
                    <a:lnL w="12700" cmpd="sng">
                      <a:noFill/>
                    </a:lnL>
                    <a:lnR w="12700" cmpd="sng">
                      <a:noFill/>
                    </a:lnR>
                    <a:lnT w="12700" cap="flat" cmpd="sng" algn="ctr">
                      <a:solidFill>
                        <a:schemeClr val="tx1">
                          <a:lumMod val="50000"/>
                          <a:lumOff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r>
            </a:tbl>
          </a:graphicData>
        </a:graphic>
      </p:graphicFrame>
      <p:sp>
        <p:nvSpPr>
          <p:cNvPr id="6" name="Rectangle 5"/>
          <p:cNvSpPr/>
          <p:nvPr/>
        </p:nvSpPr>
        <p:spPr>
          <a:xfrm>
            <a:off x="2663788" y="2629666"/>
            <a:ext cx="2376264" cy="30315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flipH="1">
            <a:off x="2303748" y="2352667"/>
            <a:ext cx="2520280" cy="276999"/>
          </a:xfrm>
          <a:prstGeom prst="rect">
            <a:avLst/>
          </a:prstGeom>
          <a:noFill/>
        </p:spPr>
        <p:txBody>
          <a:bodyPr wrap="square" rtlCol="0">
            <a:spAutoFit/>
          </a:bodyPr>
          <a:lstStyle/>
          <a:p>
            <a:pPr algn="ctr"/>
            <a:r>
              <a:rPr lang="en-CA" sz="1200" b="1" dirty="0" smtClean="0">
                <a:latin typeface="Arial" panose="020B0604020202020204" pitchFamily="34" charset="0"/>
                <a:cs typeface="Arial" panose="020B0604020202020204" pitchFamily="34" charset="0"/>
              </a:rPr>
              <a:t>2016 GA Cost: $12.3 billion</a:t>
            </a:r>
            <a:endParaRPr lang="en-CA" sz="1200" b="1" dirty="0">
              <a:latin typeface="Arial" panose="020B0604020202020204" pitchFamily="34" charset="0"/>
              <a:cs typeface="Arial" panose="020B0604020202020204" pitchFamily="34" charset="0"/>
            </a:endParaRPr>
          </a:p>
        </p:txBody>
      </p:sp>
      <p:graphicFrame>
        <p:nvGraphicFramePr>
          <p:cNvPr id="4" name="Chart 3"/>
          <p:cNvGraphicFramePr/>
          <p:nvPr>
            <p:extLst>
              <p:ext uri="{D42A27DB-BD31-4B8C-83A1-F6EECF244321}">
                <p14:modId xmlns:p14="http://schemas.microsoft.com/office/powerpoint/2010/main" val="1732870928"/>
              </p:ext>
            </p:extLst>
          </p:nvPr>
        </p:nvGraphicFramePr>
        <p:xfrm>
          <a:off x="2267744" y="2490486"/>
          <a:ext cx="4032448" cy="33147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09259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435280" cy="720080"/>
          </a:xfrm>
        </p:spPr>
        <p:txBody>
          <a:bodyPr>
            <a:normAutofit/>
          </a:bodyPr>
          <a:lstStyle/>
          <a:p>
            <a:r>
              <a:rPr lang="en-CA" sz="2400" b="0" dirty="0" smtClean="0">
                <a:latin typeface="Arial" panose="020B0604020202020204" pitchFamily="34" charset="0"/>
                <a:cs typeface="Arial" panose="020B0604020202020204" pitchFamily="34" charset="0"/>
              </a:rPr>
              <a:t>GA Smoothing – Implementation</a:t>
            </a:r>
            <a:endParaRPr lang="en-CA" sz="2400" b="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196752"/>
            <a:ext cx="8435280" cy="4664968"/>
          </a:xfrm>
        </p:spPr>
        <p:txBody>
          <a:bodyPr>
            <a:noAutofit/>
          </a:bodyPr>
          <a:lstStyle/>
          <a:p>
            <a:pPr marL="280988" lvl="1" indent="-280988">
              <a:spcBef>
                <a:spcPts val="600"/>
              </a:spcBef>
              <a:spcAft>
                <a:spcPts val="1200"/>
              </a:spcAft>
              <a:buFont typeface="Arial" panose="020B0604020202020204" pitchFamily="34" charset="0"/>
              <a:buChar char="•"/>
            </a:pPr>
            <a:r>
              <a:rPr lang="en-US" dirty="0" smtClean="0">
                <a:latin typeface="Arial" panose="020B0604020202020204" pitchFamily="34" charset="0"/>
                <a:cs typeface="Arial" panose="020B0604020202020204" pitchFamily="34" charset="0"/>
              </a:rPr>
              <a:t>The Province continues to consider mechanisms to finance and administer GA smoothing.  The leading option under consideration is to allow Ontario Power Generation (OPG) to assume </a:t>
            </a:r>
            <a:r>
              <a:rPr lang="en-US" dirty="0">
                <a:latin typeface="Arial" panose="020B0604020202020204" pitchFamily="34" charset="0"/>
                <a:cs typeface="Arial" panose="020B0604020202020204" pitchFamily="34" charset="0"/>
              </a:rPr>
              <a:t>responsibility for GA </a:t>
            </a:r>
            <a:r>
              <a:rPr lang="en-US" dirty="0" smtClean="0">
                <a:latin typeface="Arial" panose="020B0604020202020204" pitchFamily="34" charset="0"/>
                <a:cs typeface="Arial" panose="020B0604020202020204" pitchFamily="34" charset="0"/>
              </a:rPr>
              <a:t>smoothing.</a:t>
            </a:r>
          </a:p>
          <a:p>
            <a:pPr marL="685800" lvl="2" indent="-285750">
              <a:spcBef>
                <a:spcPts val="600"/>
              </a:spcBef>
              <a:spcAft>
                <a:spcPts val="1200"/>
              </a:spcAft>
              <a:buFont typeface="Arial" panose="020B0604020202020204" pitchFamily="34" charset="0"/>
              <a:buChar char="−"/>
            </a:pPr>
            <a:r>
              <a:rPr lang="en-US" sz="1400" dirty="0" smtClean="0">
                <a:latin typeface="Arial" panose="020B0604020202020204" pitchFamily="34" charset="0"/>
                <a:cs typeface="Arial" panose="020B0604020202020204" pitchFamily="34" charset="0"/>
              </a:rPr>
              <a:t>Other options considered have included using the Independent Electricity System Operator (IESO) and/or creating </a:t>
            </a:r>
            <a:r>
              <a:rPr lang="en-US" sz="1400" dirty="0">
                <a:latin typeface="Arial" panose="020B0604020202020204" pitchFamily="34" charset="0"/>
                <a:cs typeface="Arial" panose="020B0604020202020204" pitchFamily="34" charset="0"/>
              </a:rPr>
              <a:t>a new special purpose entity, independent from the Province that would be dedicated to GA </a:t>
            </a:r>
            <a:r>
              <a:rPr lang="en-US" sz="1400" dirty="0" smtClean="0">
                <a:latin typeface="Arial" panose="020B0604020202020204" pitchFamily="34" charset="0"/>
                <a:cs typeface="Arial" panose="020B0604020202020204" pitchFamily="34" charset="0"/>
              </a:rPr>
              <a:t>smoothing.</a:t>
            </a:r>
            <a:endParaRPr lang="en-US" sz="1400" dirty="0">
              <a:latin typeface="Arial" panose="020B0604020202020204" pitchFamily="34" charset="0"/>
              <a:cs typeface="Arial" panose="020B0604020202020204" pitchFamily="34" charset="0"/>
            </a:endParaRPr>
          </a:p>
          <a:p>
            <a:pPr marL="280988" lvl="1" indent="-280988">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OPG is potentially positioned to administer GA Smoothing for the following reasons:</a:t>
            </a:r>
          </a:p>
          <a:p>
            <a:pPr lvl="1" fontAlgn="ctr">
              <a:spcBef>
                <a:spcPts val="600"/>
              </a:spcBef>
              <a:spcAft>
                <a:spcPts val="600"/>
              </a:spcAft>
              <a:buFont typeface="Arial" panose="020B0604020202020204" pitchFamily="34" charset="0"/>
              <a:buChar char="−"/>
            </a:pPr>
            <a:r>
              <a:rPr lang="en-US" sz="1400" dirty="0">
                <a:latin typeface="Arial" panose="020B0604020202020204" pitchFamily="34" charset="0"/>
                <a:cs typeface="Arial" panose="020B0604020202020204" pitchFamily="34" charset="0"/>
              </a:rPr>
              <a:t>OPG represents about </a:t>
            </a:r>
            <a:r>
              <a:rPr lang="en-US" sz="1400" dirty="0" smtClean="0">
                <a:latin typeface="Arial" panose="020B0604020202020204" pitchFamily="34" charset="0"/>
                <a:cs typeface="Arial" panose="020B0604020202020204" pitchFamily="34" charset="0"/>
              </a:rPr>
              <a:t>one-third of GA </a:t>
            </a:r>
            <a:r>
              <a:rPr lang="en-US" sz="1400" dirty="0">
                <a:latin typeface="Arial" panose="020B0604020202020204" pitchFamily="34" charset="0"/>
                <a:cs typeface="Arial" panose="020B0604020202020204" pitchFamily="34" charset="0"/>
              </a:rPr>
              <a:t>costs and should have a role in smoothing.  It is also well placed to forecast future GA expenses;</a:t>
            </a:r>
          </a:p>
          <a:p>
            <a:pPr lvl="1" fontAlgn="ctr">
              <a:spcBef>
                <a:spcPts val="600"/>
              </a:spcBef>
              <a:spcAft>
                <a:spcPts val="600"/>
              </a:spcAft>
              <a:buFont typeface="Arial" panose="020B0604020202020204" pitchFamily="34" charset="0"/>
              <a:buChar char="−"/>
            </a:pPr>
            <a:r>
              <a:rPr lang="en-US" sz="1400" dirty="0">
                <a:latin typeface="Arial" panose="020B0604020202020204" pitchFamily="34" charset="0"/>
                <a:cs typeface="Arial" panose="020B0604020202020204" pitchFamily="34" charset="0"/>
              </a:rPr>
              <a:t>Currently, jointly managing $18 billion nuclear fund, therefore has infrastructure and expertise;</a:t>
            </a:r>
          </a:p>
          <a:p>
            <a:pPr lvl="1" fontAlgn="ctr">
              <a:spcBef>
                <a:spcPts val="600"/>
              </a:spcBef>
              <a:spcAft>
                <a:spcPts val="600"/>
              </a:spcAft>
              <a:buFont typeface="Arial" panose="020B0604020202020204" pitchFamily="34" charset="0"/>
              <a:buChar char="−"/>
            </a:pPr>
            <a:r>
              <a:rPr lang="en-US" sz="1400" dirty="0">
                <a:latin typeface="Arial" panose="020B0604020202020204" pitchFamily="34" charset="0"/>
                <a:cs typeface="Arial" panose="020B0604020202020204" pitchFamily="34" charset="0"/>
              </a:rPr>
              <a:t>Regulated by OEB and OPG has experience with regulatory deferral and variance accounts</a:t>
            </a:r>
            <a:r>
              <a:rPr lang="en-US" sz="1400" dirty="0" smtClean="0">
                <a:latin typeface="Arial" panose="020B0604020202020204" pitchFamily="34" charset="0"/>
                <a:cs typeface="Arial" panose="020B0604020202020204" pitchFamily="34" charset="0"/>
              </a:rPr>
              <a:t>; and</a:t>
            </a:r>
            <a:endParaRPr lang="en-US" sz="1400" dirty="0">
              <a:latin typeface="Arial" panose="020B0604020202020204" pitchFamily="34" charset="0"/>
              <a:cs typeface="Arial" panose="020B0604020202020204" pitchFamily="34" charset="0"/>
            </a:endParaRPr>
          </a:p>
          <a:p>
            <a:pPr lvl="1" fontAlgn="ctr">
              <a:spcBef>
                <a:spcPts val="600"/>
              </a:spcBef>
              <a:spcAft>
                <a:spcPts val="600"/>
              </a:spcAft>
              <a:buFont typeface="Arial" panose="020B0604020202020204" pitchFamily="34" charset="0"/>
              <a:buChar char="−"/>
            </a:pPr>
            <a:r>
              <a:rPr lang="en-US" sz="1400" dirty="0">
                <a:latin typeface="Arial" panose="020B0604020202020204" pitchFamily="34" charset="0"/>
                <a:cs typeface="Arial" panose="020B0604020202020204" pitchFamily="34" charset="0"/>
              </a:rPr>
              <a:t>OPG borrows from Province, and from 3</a:t>
            </a:r>
            <a:r>
              <a:rPr lang="en-US" sz="1400" baseline="30000" dirty="0">
                <a:latin typeface="Arial" panose="020B0604020202020204" pitchFamily="34" charset="0"/>
                <a:cs typeface="Arial" panose="020B0604020202020204" pitchFamily="34" charset="0"/>
              </a:rPr>
              <a:t>rd</a:t>
            </a:r>
            <a:r>
              <a:rPr lang="en-US" sz="1400" dirty="0">
                <a:latin typeface="Arial" panose="020B0604020202020204" pitchFamily="34" charset="0"/>
                <a:cs typeface="Arial" panose="020B0604020202020204" pitchFamily="34" charset="0"/>
              </a:rPr>
              <a:t> parties, allowing to access lowest cost financing </a:t>
            </a:r>
            <a:r>
              <a:rPr lang="en-US" sz="1400" dirty="0" smtClean="0">
                <a:latin typeface="Arial" panose="020B0604020202020204" pitchFamily="34" charset="0"/>
                <a:cs typeface="Arial" panose="020B0604020202020204" pitchFamily="34" charset="0"/>
              </a:rPr>
              <a:t>option. </a:t>
            </a:r>
            <a:endParaRPr lang="en-US" sz="1400" dirty="0">
              <a:latin typeface="Arial" panose="020B0604020202020204" pitchFamily="34" charset="0"/>
              <a:cs typeface="Arial" panose="020B0604020202020204" pitchFamily="34" charset="0"/>
            </a:endParaRPr>
          </a:p>
          <a:p>
            <a:pPr marL="400050" lvl="2" indent="0">
              <a:spcBef>
                <a:spcPts val="600"/>
              </a:spcBef>
              <a:spcAft>
                <a:spcPts val="1200"/>
              </a:spcAft>
              <a:buNone/>
            </a:pPr>
            <a:endParaRPr lang="en-US" dirty="0" smtClean="0">
              <a:latin typeface="Arial" panose="020B0604020202020204" pitchFamily="34" charset="0"/>
              <a:cs typeface="Arial" panose="020B0604020202020204" pitchFamily="34" charset="0"/>
            </a:endParaRPr>
          </a:p>
          <a:p>
            <a:pPr marL="681038" lvl="2" indent="-280988">
              <a:spcBef>
                <a:spcPts val="600"/>
              </a:spcBef>
              <a:spcAft>
                <a:spcPts val="1200"/>
              </a:spcAft>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41796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 name="Straight Connector 64"/>
          <p:cNvCxnSpPr/>
          <p:nvPr/>
        </p:nvCxnSpPr>
        <p:spPr>
          <a:xfrm>
            <a:off x="1059409" y="3276021"/>
            <a:ext cx="3383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1341437" y="4725144"/>
            <a:ext cx="2880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341437" y="4572562"/>
            <a:ext cx="288000" cy="0"/>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381000"/>
            <a:ext cx="8280000" cy="599728"/>
          </a:xfrm>
        </p:spPr>
        <p:txBody>
          <a:bodyPr>
            <a:normAutofit/>
          </a:bodyPr>
          <a:lstStyle/>
          <a:p>
            <a:r>
              <a:rPr lang="en-CA" sz="2400" b="0" dirty="0" smtClean="0">
                <a:latin typeface="Arial" panose="020B0604020202020204" pitchFamily="34" charset="0"/>
                <a:cs typeface="Arial" panose="020B0604020202020204" pitchFamily="34" charset="0"/>
              </a:rPr>
              <a:t>GA Smoothing – OPG Model</a:t>
            </a:r>
            <a:endParaRPr lang="en-CA" sz="2400" dirty="0"/>
          </a:p>
        </p:txBody>
      </p:sp>
      <p:sp>
        <p:nvSpPr>
          <p:cNvPr id="3" name="Content Placeholder 2"/>
          <p:cNvSpPr>
            <a:spLocks noGrp="1"/>
          </p:cNvSpPr>
          <p:nvPr>
            <p:ph idx="1"/>
          </p:nvPr>
        </p:nvSpPr>
        <p:spPr>
          <a:xfrm>
            <a:off x="467544" y="1124744"/>
            <a:ext cx="8280000" cy="354141"/>
          </a:xfrm>
        </p:spPr>
        <p:txBody>
          <a:bodyPr>
            <a:noAutofit/>
          </a:bodyPr>
          <a:lstStyle/>
          <a:p>
            <a:r>
              <a:rPr lang="en-CA" sz="1400" dirty="0" smtClean="0">
                <a:latin typeface="Arial" panose="020B0604020202020204" pitchFamily="34" charset="0"/>
                <a:cs typeface="Arial" pitchFamily="34" charset="0"/>
              </a:rPr>
              <a:t>The </a:t>
            </a:r>
            <a:r>
              <a:rPr lang="en-CA" sz="1400" dirty="0">
                <a:latin typeface="Arial" panose="020B0604020202020204" pitchFamily="34" charset="0"/>
                <a:cs typeface="Arial" pitchFamily="34" charset="0"/>
              </a:rPr>
              <a:t>diagram outlines </a:t>
            </a:r>
            <a:r>
              <a:rPr lang="en-CA" sz="1400" dirty="0" smtClean="0">
                <a:latin typeface="Arial" panose="020B0604020202020204" pitchFamily="34" charset="0"/>
                <a:cs typeface="Arial" pitchFamily="34" charset="0"/>
              </a:rPr>
              <a:t>a implementation approach that includes a Financing Subsidiary of OPG. </a:t>
            </a:r>
            <a:endParaRPr lang="en-CA" sz="1400" dirty="0">
              <a:latin typeface="Arial" panose="020B0604020202020204" pitchFamily="34" charset="0"/>
              <a:cs typeface="Arial" pitchFamily="34" charset="0"/>
            </a:endParaRPr>
          </a:p>
        </p:txBody>
      </p:sp>
      <p:sp>
        <p:nvSpPr>
          <p:cNvPr id="41" name="Content Placeholder 2"/>
          <p:cNvSpPr txBox="1">
            <a:spLocks/>
          </p:cNvSpPr>
          <p:nvPr/>
        </p:nvSpPr>
        <p:spPr>
          <a:xfrm>
            <a:off x="4160006" y="1556792"/>
            <a:ext cx="4876490" cy="4680520"/>
          </a:xfrm>
          <a:prstGeom prst="rect">
            <a:avLst/>
          </a:prstGeom>
        </p:spPr>
        <p:txBody>
          <a:bodyPr vert="horz" lIns="91440" tIns="45720" rIns="91440" bIns="45720" rtlCol="0">
            <a:noAutofit/>
          </a:bodyPr>
          <a:lstStyle>
            <a:lvl1pPr marL="280988" indent="-280988"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ts val="4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ts val="400"/>
              </a:spcBef>
              <a:buFont typeface="Helvetica"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4pPr>
            <a:lvl5pPr marL="1484313" indent="-228600" algn="l" defTabSz="914400" rtl="0" eaLnBrk="1" latinLnBrk="0" hangingPunct="1">
              <a:spcBef>
                <a:spcPct val="20000"/>
              </a:spcBef>
              <a:buFont typeface="Arial" panose="020B0604020202020204" pitchFamily="34" charset="0"/>
              <a:buChar char="»"/>
              <a:defRPr sz="12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300"/>
              </a:spcBef>
              <a:spcAft>
                <a:spcPts val="600"/>
              </a:spcAft>
            </a:pPr>
            <a:r>
              <a:rPr lang="en-CA" dirty="0" smtClean="0"/>
              <a:t>OPG would create a holding company which would own shares in the existing OPG Inc., as well as a new Financing Subsidiary. </a:t>
            </a:r>
          </a:p>
          <a:p>
            <a:pPr>
              <a:spcBef>
                <a:spcPts val="300"/>
              </a:spcBef>
              <a:spcAft>
                <a:spcPts val="600"/>
              </a:spcAft>
            </a:pPr>
            <a:r>
              <a:rPr lang="en-CA" dirty="0"/>
              <a:t>The OPG Financing Sub. </a:t>
            </a:r>
            <a:r>
              <a:rPr lang="en-CA" dirty="0" smtClean="0"/>
              <a:t>funds </a:t>
            </a:r>
            <a:r>
              <a:rPr lang="en-CA" dirty="0"/>
              <a:t>part of the GA and </a:t>
            </a:r>
            <a:r>
              <a:rPr lang="en-CA" dirty="0">
                <a:solidFill>
                  <a:srgbClr val="36A436"/>
                </a:solidFill>
              </a:rPr>
              <a:t>(a) </a:t>
            </a:r>
            <a:r>
              <a:rPr lang="en-CA" dirty="0"/>
              <a:t>would have a legislative right to recover associated principle, interest and administrative costs from customers (settled via service agreement with IESO).</a:t>
            </a:r>
          </a:p>
          <a:p>
            <a:pPr>
              <a:spcBef>
                <a:spcPts val="300"/>
              </a:spcBef>
              <a:spcAft>
                <a:spcPts val="600"/>
              </a:spcAft>
            </a:pPr>
            <a:r>
              <a:rPr lang="en-CA" dirty="0" smtClean="0"/>
              <a:t>OEB, while continuing to regulate the current OPG, provides light-touch oversight of the OPG Financing Sub., </a:t>
            </a:r>
            <a:r>
              <a:rPr lang="en-CA" dirty="0"/>
              <a:t>as well as the GA smoothing </a:t>
            </a:r>
            <a:r>
              <a:rPr lang="en-CA" dirty="0" smtClean="0"/>
              <a:t>mechanism.</a:t>
            </a:r>
            <a:endParaRPr lang="en-CA" dirty="0"/>
          </a:p>
          <a:p>
            <a:pPr>
              <a:spcBef>
                <a:spcPts val="300"/>
              </a:spcBef>
              <a:spcAft>
                <a:spcPts val="600"/>
              </a:spcAft>
            </a:pPr>
            <a:r>
              <a:rPr lang="en-CA" dirty="0" smtClean="0"/>
              <a:t>Consumers </a:t>
            </a:r>
            <a:r>
              <a:rPr lang="en-CA" dirty="0"/>
              <a:t>pay IESO a portion of the GA in early years. In the future, the OPG Financing Sub. recovers principle, interest and administrative costs </a:t>
            </a:r>
            <a:r>
              <a:rPr lang="en-CA" dirty="0" smtClean="0"/>
              <a:t>from </a:t>
            </a:r>
            <a:r>
              <a:rPr lang="en-CA" dirty="0"/>
              <a:t>consumers. Customers bill presentation remains unchanged (costs should diminish in early years). </a:t>
            </a:r>
          </a:p>
          <a:p>
            <a:pPr>
              <a:spcBef>
                <a:spcPts val="300"/>
              </a:spcBef>
              <a:spcAft>
                <a:spcPts val="600"/>
              </a:spcAft>
            </a:pPr>
            <a:r>
              <a:rPr lang="en-CA" dirty="0" smtClean="0"/>
              <a:t>The </a:t>
            </a:r>
            <a:r>
              <a:rPr lang="en-CA" dirty="0"/>
              <a:t>IESO pays generators (in early years), partially from consumers and partially financed by the OPG Financing Sub. </a:t>
            </a:r>
            <a:r>
              <a:rPr lang="en-CA" dirty="0" smtClean="0">
                <a:solidFill>
                  <a:srgbClr val="36A436"/>
                </a:solidFill>
              </a:rPr>
              <a:t>(b)</a:t>
            </a:r>
            <a:r>
              <a:rPr lang="en-CA" dirty="0" smtClean="0"/>
              <a:t> </a:t>
            </a:r>
            <a:r>
              <a:rPr lang="en-CA" dirty="0"/>
              <a:t>The IESO provides collection services to </a:t>
            </a:r>
            <a:r>
              <a:rPr lang="en-CA" dirty="0" smtClean="0"/>
              <a:t>the Financing </a:t>
            </a:r>
            <a:r>
              <a:rPr lang="en-CA" dirty="0"/>
              <a:t>Entity under a service contract.</a:t>
            </a:r>
          </a:p>
          <a:p>
            <a:pPr>
              <a:spcBef>
                <a:spcPts val="300"/>
              </a:spcBef>
              <a:spcAft>
                <a:spcPts val="600"/>
              </a:spcAft>
            </a:pPr>
            <a:r>
              <a:rPr lang="en-CA" dirty="0"/>
              <a:t>Generators continue to receive payments from IESO according to existing contract / regulatory structures.</a:t>
            </a:r>
          </a:p>
          <a:p>
            <a:pPr>
              <a:spcBef>
                <a:spcPts val="300"/>
              </a:spcBef>
              <a:spcAft>
                <a:spcPts val="600"/>
              </a:spcAft>
            </a:pPr>
            <a:r>
              <a:rPr lang="en-CA" dirty="0" smtClean="0"/>
              <a:t>The </a:t>
            </a:r>
            <a:r>
              <a:rPr lang="en-CA" dirty="0"/>
              <a:t>OFA or a 3</a:t>
            </a:r>
            <a:r>
              <a:rPr lang="en-CA" baseline="30000" dirty="0"/>
              <a:t>rd</a:t>
            </a:r>
            <a:r>
              <a:rPr lang="en-CA" dirty="0"/>
              <a:t> party lender funds the GA shortfall in early years and </a:t>
            </a:r>
            <a:r>
              <a:rPr lang="en-CA" dirty="0">
                <a:solidFill>
                  <a:srgbClr val="36A436"/>
                </a:solidFill>
              </a:rPr>
              <a:t>(c) </a:t>
            </a:r>
            <a:r>
              <a:rPr lang="en-CA" dirty="0" smtClean="0"/>
              <a:t>receives </a:t>
            </a:r>
            <a:r>
              <a:rPr lang="en-CA" dirty="0"/>
              <a:t>payments from the </a:t>
            </a:r>
            <a:r>
              <a:rPr lang="en-CA" dirty="0" smtClean="0"/>
              <a:t>OPG Sub. as </a:t>
            </a:r>
            <a:r>
              <a:rPr lang="en-CA" dirty="0"/>
              <a:t>debt is repaid. </a:t>
            </a:r>
          </a:p>
        </p:txBody>
      </p:sp>
      <p:sp>
        <p:nvSpPr>
          <p:cNvPr id="42" name="Oval 41"/>
          <p:cNvSpPr/>
          <p:nvPr/>
        </p:nvSpPr>
        <p:spPr>
          <a:xfrm>
            <a:off x="4242863" y="1614394"/>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43" name="Oval 42"/>
          <p:cNvSpPr/>
          <p:nvPr/>
        </p:nvSpPr>
        <p:spPr>
          <a:xfrm>
            <a:off x="4242863" y="2032036"/>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44" name="Oval 43"/>
          <p:cNvSpPr/>
          <p:nvPr/>
        </p:nvSpPr>
        <p:spPr>
          <a:xfrm>
            <a:off x="4242863" y="2910538"/>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3</a:t>
            </a:r>
            <a:endParaRPr lang="en-CA" sz="1400" dirty="0">
              <a:solidFill>
                <a:schemeClr val="tx1"/>
              </a:solidFill>
            </a:endParaRPr>
          </a:p>
        </p:txBody>
      </p:sp>
      <p:sp>
        <p:nvSpPr>
          <p:cNvPr id="45" name="Oval 44"/>
          <p:cNvSpPr/>
          <p:nvPr/>
        </p:nvSpPr>
        <p:spPr>
          <a:xfrm>
            <a:off x="4242863" y="3558610"/>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a:solidFill>
                  <a:schemeClr val="tx1"/>
                </a:solidFill>
              </a:rPr>
              <a:t>4</a:t>
            </a:r>
          </a:p>
        </p:txBody>
      </p:sp>
      <p:sp>
        <p:nvSpPr>
          <p:cNvPr id="46" name="Oval 45"/>
          <p:cNvSpPr/>
          <p:nvPr/>
        </p:nvSpPr>
        <p:spPr>
          <a:xfrm>
            <a:off x="4242863" y="4422706"/>
            <a:ext cx="257129"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grpSp>
        <p:nvGrpSpPr>
          <p:cNvPr id="10" name="Group 9"/>
          <p:cNvGrpSpPr/>
          <p:nvPr/>
        </p:nvGrpSpPr>
        <p:grpSpPr>
          <a:xfrm>
            <a:off x="340728" y="5301197"/>
            <a:ext cx="3151152" cy="936115"/>
            <a:chOff x="664461" y="5355276"/>
            <a:chExt cx="3151152" cy="559521"/>
          </a:xfrm>
        </p:grpSpPr>
        <p:cxnSp>
          <p:nvCxnSpPr>
            <p:cNvPr id="64" name="Straight Arrow Connector 63"/>
            <p:cNvCxnSpPr/>
            <p:nvPr/>
          </p:nvCxnSpPr>
          <p:spPr>
            <a:xfrm>
              <a:off x="664461" y="5733256"/>
              <a:ext cx="239447" cy="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664461" y="5450741"/>
              <a:ext cx="239447"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863285" y="5355276"/>
              <a:ext cx="2327668" cy="276999"/>
            </a:xfrm>
            <a:prstGeom prst="rect">
              <a:avLst/>
            </a:prstGeom>
            <a:noFill/>
          </p:spPr>
          <p:txBody>
            <a:bodyPr wrap="square" rtlCol="0">
              <a:spAutoFit/>
            </a:bodyPr>
            <a:lstStyle/>
            <a:p>
              <a:r>
                <a:rPr lang="en-CA" sz="1200" dirty="0" smtClean="0"/>
                <a:t>Early year fund flow</a:t>
              </a:r>
              <a:endParaRPr lang="en-CA" sz="1200" dirty="0"/>
            </a:p>
          </p:txBody>
        </p:sp>
        <p:sp>
          <p:nvSpPr>
            <p:cNvPr id="68" name="TextBox 67"/>
            <p:cNvSpPr txBox="1"/>
            <p:nvPr/>
          </p:nvSpPr>
          <p:spPr>
            <a:xfrm>
              <a:off x="827584" y="5637798"/>
              <a:ext cx="2988029" cy="276999"/>
            </a:xfrm>
            <a:prstGeom prst="rect">
              <a:avLst/>
            </a:prstGeom>
            <a:noFill/>
          </p:spPr>
          <p:txBody>
            <a:bodyPr wrap="square" rtlCol="0">
              <a:spAutoFit/>
            </a:bodyPr>
            <a:lstStyle/>
            <a:p>
              <a:r>
                <a:rPr lang="en-CA" sz="1200" dirty="0" smtClean="0"/>
                <a:t>Future Repayment Mechanism</a:t>
              </a:r>
              <a:endParaRPr lang="en-CA" sz="1200" dirty="0"/>
            </a:p>
          </p:txBody>
        </p:sp>
      </p:grpSp>
      <p:sp>
        <p:nvSpPr>
          <p:cNvPr id="14" name="TextBox 13"/>
          <p:cNvSpPr txBox="1"/>
          <p:nvPr/>
        </p:nvSpPr>
        <p:spPr>
          <a:xfrm>
            <a:off x="725565" y="3717032"/>
            <a:ext cx="462059" cy="307777"/>
          </a:xfrm>
          <a:prstGeom prst="rect">
            <a:avLst/>
          </a:prstGeom>
          <a:noFill/>
        </p:spPr>
        <p:txBody>
          <a:bodyPr wrap="square" rtlCol="0">
            <a:spAutoFit/>
          </a:bodyPr>
          <a:lstStyle/>
          <a:p>
            <a:r>
              <a:rPr lang="en-CA" sz="1400" dirty="0" smtClean="0">
                <a:solidFill>
                  <a:srgbClr val="36A436"/>
                </a:solidFill>
              </a:rPr>
              <a:t>(a)</a:t>
            </a:r>
            <a:endParaRPr lang="en-CA" sz="1400" dirty="0">
              <a:solidFill>
                <a:srgbClr val="36A436"/>
              </a:solidFill>
            </a:endParaRPr>
          </a:p>
        </p:txBody>
      </p:sp>
      <p:sp>
        <p:nvSpPr>
          <p:cNvPr id="39" name="TextBox 38"/>
          <p:cNvSpPr txBox="1"/>
          <p:nvPr/>
        </p:nvSpPr>
        <p:spPr>
          <a:xfrm>
            <a:off x="1589661" y="4004803"/>
            <a:ext cx="462059" cy="307777"/>
          </a:xfrm>
          <a:prstGeom prst="rect">
            <a:avLst/>
          </a:prstGeom>
          <a:noFill/>
        </p:spPr>
        <p:txBody>
          <a:bodyPr wrap="square" rtlCol="0">
            <a:spAutoFit/>
          </a:bodyPr>
          <a:lstStyle/>
          <a:p>
            <a:r>
              <a:rPr lang="en-CA" sz="1400" dirty="0" smtClean="0">
                <a:solidFill>
                  <a:srgbClr val="36A436"/>
                </a:solidFill>
              </a:rPr>
              <a:t>(b)</a:t>
            </a:r>
            <a:endParaRPr lang="en-CA" sz="1400" dirty="0">
              <a:solidFill>
                <a:srgbClr val="36A436"/>
              </a:solidFill>
            </a:endParaRPr>
          </a:p>
        </p:txBody>
      </p:sp>
      <p:sp>
        <p:nvSpPr>
          <p:cNvPr id="47" name="TextBox 46"/>
          <p:cNvSpPr txBox="1"/>
          <p:nvPr/>
        </p:nvSpPr>
        <p:spPr>
          <a:xfrm>
            <a:off x="2597773" y="3697287"/>
            <a:ext cx="462059" cy="307777"/>
          </a:xfrm>
          <a:prstGeom prst="rect">
            <a:avLst/>
          </a:prstGeom>
          <a:noFill/>
        </p:spPr>
        <p:txBody>
          <a:bodyPr wrap="square" rtlCol="0">
            <a:spAutoFit/>
          </a:bodyPr>
          <a:lstStyle/>
          <a:p>
            <a:r>
              <a:rPr lang="en-CA" sz="1400" dirty="0" smtClean="0">
                <a:solidFill>
                  <a:srgbClr val="36A436"/>
                </a:solidFill>
              </a:rPr>
              <a:t>(c)</a:t>
            </a:r>
            <a:endParaRPr lang="en-CA" sz="1400" dirty="0">
              <a:solidFill>
                <a:srgbClr val="36A436"/>
              </a:solidFill>
            </a:endParaRPr>
          </a:p>
        </p:txBody>
      </p:sp>
      <p:sp>
        <p:nvSpPr>
          <p:cNvPr id="4" name="Rounded Rectangle 3"/>
          <p:cNvSpPr/>
          <p:nvPr/>
        </p:nvSpPr>
        <p:spPr>
          <a:xfrm>
            <a:off x="72712" y="4425462"/>
            <a:ext cx="1315486" cy="392080"/>
          </a:xfrm>
          <a:prstGeom prst="roundRect">
            <a:avLst/>
          </a:prstGeom>
          <a:solidFill>
            <a:schemeClr val="bg2">
              <a:lumMod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Consumers</a:t>
            </a:r>
            <a:endParaRPr lang="en-CA" sz="1100" dirty="0">
              <a:effectLst/>
              <a:ea typeface="Calibri"/>
              <a:cs typeface="Times New Roman"/>
            </a:endParaRPr>
          </a:p>
        </p:txBody>
      </p:sp>
      <p:sp>
        <p:nvSpPr>
          <p:cNvPr id="7" name="Rounded Rectangle 6"/>
          <p:cNvSpPr/>
          <p:nvPr/>
        </p:nvSpPr>
        <p:spPr>
          <a:xfrm>
            <a:off x="1696344" y="4436322"/>
            <a:ext cx="759827" cy="381219"/>
          </a:xfrm>
          <a:prstGeom prst="roundRect">
            <a:avLst/>
          </a:prstGeom>
          <a:solidFill>
            <a:schemeClr val="tx2">
              <a:lumMod val="40000"/>
              <a:lumOff val="6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IESO</a:t>
            </a:r>
          </a:p>
        </p:txBody>
      </p:sp>
      <p:sp>
        <p:nvSpPr>
          <p:cNvPr id="9" name="Rounded Rectangle 8"/>
          <p:cNvSpPr/>
          <p:nvPr/>
        </p:nvSpPr>
        <p:spPr>
          <a:xfrm>
            <a:off x="1397738" y="3256182"/>
            <a:ext cx="1198334" cy="725381"/>
          </a:xfrm>
          <a:prstGeom prst="roundRect">
            <a:avLst/>
          </a:prstGeom>
          <a:solidFill>
            <a:schemeClr val="accent4">
              <a:lumMod val="10000"/>
              <a:lumOff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OPG Financing Sub.</a:t>
            </a:r>
            <a:endParaRPr lang="en-CA" sz="1000" b="1" i="1" dirty="0">
              <a:solidFill>
                <a:schemeClr val="tx1"/>
              </a:solidFill>
              <a:effectLst/>
              <a:ea typeface="Calibri"/>
              <a:cs typeface="Times New Roman"/>
            </a:endParaRPr>
          </a:p>
        </p:txBody>
      </p:sp>
      <p:sp>
        <p:nvSpPr>
          <p:cNvPr id="12" name="Rounded Rectangle 11"/>
          <p:cNvSpPr/>
          <p:nvPr/>
        </p:nvSpPr>
        <p:spPr>
          <a:xfrm>
            <a:off x="2771799" y="4447087"/>
            <a:ext cx="1271365" cy="381217"/>
          </a:xfrm>
          <a:prstGeom prst="roundRect">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dirty="0" smtClean="0">
                <a:solidFill>
                  <a:schemeClr val="tx1"/>
                </a:solidFill>
                <a:latin typeface="Arial"/>
                <a:ea typeface="Calibri"/>
                <a:cs typeface="Times New Roman"/>
              </a:rPr>
              <a:t>Generators</a:t>
            </a:r>
            <a:endParaRPr lang="en-CA" sz="1400" dirty="0">
              <a:solidFill>
                <a:schemeClr val="tx1"/>
              </a:solidFill>
              <a:effectLst/>
              <a:ea typeface="Calibri"/>
              <a:cs typeface="Times New Roman"/>
            </a:endParaRPr>
          </a:p>
        </p:txBody>
      </p:sp>
      <p:sp>
        <p:nvSpPr>
          <p:cNvPr id="15" name="Rounded Rectangle 14"/>
          <p:cNvSpPr/>
          <p:nvPr/>
        </p:nvSpPr>
        <p:spPr>
          <a:xfrm>
            <a:off x="2974996" y="3245353"/>
            <a:ext cx="1185009" cy="722276"/>
          </a:xfrm>
          <a:prstGeom prst="roundRect">
            <a:avLst/>
          </a:prstGeom>
          <a:solidFill>
            <a:schemeClr val="accent2">
              <a:lumMod val="60000"/>
              <a:lumOff val="4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spcBef>
                <a:spcPts val="0"/>
              </a:spcBef>
            </a:pPr>
            <a:r>
              <a:rPr lang="en-CA" sz="1600" dirty="0" smtClean="0">
                <a:solidFill>
                  <a:schemeClr val="tx1"/>
                </a:solidFill>
                <a:effectLst/>
                <a:latin typeface="Arial"/>
                <a:ea typeface="Calibri"/>
                <a:cs typeface="Times New Roman"/>
              </a:rPr>
              <a:t>Financing</a:t>
            </a:r>
            <a:r>
              <a:rPr lang="en-CA" sz="1400" dirty="0" smtClean="0">
                <a:solidFill>
                  <a:schemeClr val="tx1"/>
                </a:solidFill>
                <a:effectLst/>
                <a:latin typeface="Arial"/>
                <a:ea typeface="Calibri"/>
                <a:cs typeface="Times New Roman"/>
              </a:rPr>
              <a:t> </a:t>
            </a:r>
          </a:p>
          <a:p>
            <a:pPr marL="0" marR="0">
              <a:spcBef>
                <a:spcPts val="0"/>
              </a:spcBef>
            </a:pPr>
            <a:r>
              <a:rPr lang="en-CA" sz="1100" i="1" dirty="0" smtClean="0">
                <a:solidFill>
                  <a:schemeClr val="tx1"/>
                </a:solidFill>
                <a:effectLst/>
                <a:latin typeface="Arial"/>
                <a:ea typeface="Calibri"/>
                <a:cs typeface="Times New Roman"/>
              </a:rPr>
              <a:t>(OFA </a:t>
            </a:r>
            <a:r>
              <a:rPr lang="en-CA" sz="1100" i="1" dirty="0" smtClean="0">
                <a:solidFill>
                  <a:schemeClr val="tx1"/>
                </a:solidFill>
                <a:latin typeface="Arial"/>
                <a:ea typeface="Calibri"/>
                <a:cs typeface="Times New Roman"/>
              </a:rPr>
              <a:t>or </a:t>
            </a:r>
          </a:p>
          <a:p>
            <a:pPr marL="0" marR="0">
              <a:spcBef>
                <a:spcPts val="0"/>
              </a:spcBef>
            </a:pPr>
            <a:r>
              <a:rPr lang="en-CA" sz="1100" i="1" dirty="0" smtClean="0">
                <a:solidFill>
                  <a:schemeClr val="tx1"/>
                </a:solidFill>
                <a:effectLst/>
                <a:latin typeface="Arial"/>
                <a:ea typeface="Calibri"/>
                <a:cs typeface="Times New Roman"/>
              </a:rPr>
              <a:t>Third Party) </a:t>
            </a:r>
          </a:p>
        </p:txBody>
      </p:sp>
      <p:cxnSp>
        <p:nvCxnSpPr>
          <p:cNvPr id="20" name="Straight Arrow Connector 19"/>
          <p:cNvCxnSpPr/>
          <p:nvPr/>
        </p:nvCxnSpPr>
        <p:spPr>
          <a:xfrm flipV="1">
            <a:off x="2018678" y="4047352"/>
            <a:ext cx="0" cy="339338"/>
          </a:xfrm>
          <a:prstGeom prst="straightConnector1">
            <a:avLst/>
          </a:prstGeom>
          <a:ln w="15875">
            <a:solidFill>
              <a:srgbClr val="C00000"/>
            </a:solidFill>
            <a:prstDash val="dash"/>
            <a:tailEnd type="triangle" w="lg"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2195736" y="4047352"/>
            <a:ext cx="0" cy="32400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37" name="Oval 36"/>
          <p:cNvSpPr/>
          <p:nvPr/>
        </p:nvSpPr>
        <p:spPr>
          <a:xfrm>
            <a:off x="45000" y="4310247"/>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4</a:t>
            </a:r>
            <a:endParaRPr lang="en-CA" sz="1400" dirty="0">
              <a:solidFill>
                <a:schemeClr val="tx1"/>
              </a:solidFill>
            </a:endParaRPr>
          </a:p>
        </p:txBody>
      </p:sp>
      <p:sp>
        <p:nvSpPr>
          <p:cNvPr id="38" name="Oval 37"/>
          <p:cNvSpPr/>
          <p:nvPr/>
        </p:nvSpPr>
        <p:spPr>
          <a:xfrm>
            <a:off x="1612950" y="433187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5</a:t>
            </a:r>
            <a:endParaRPr lang="en-CA" sz="1400" dirty="0">
              <a:solidFill>
                <a:schemeClr val="tx1"/>
              </a:solidFill>
            </a:endParaRPr>
          </a:p>
        </p:txBody>
      </p:sp>
      <p:sp>
        <p:nvSpPr>
          <p:cNvPr id="40" name="Oval 39"/>
          <p:cNvSpPr/>
          <p:nvPr/>
        </p:nvSpPr>
        <p:spPr>
          <a:xfrm>
            <a:off x="2687883" y="433045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cxnSp>
        <p:nvCxnSpPr>
          <p:cNvPr id="48" name="Straight Arrow Connector 47"/>
          <p:cNvCxnSpPr/>
          <p:nvPr/>
        </p:nvCxnSpPr>
        <p:spPr>
          <a:xfrm>
            <a:off x="2483768" y="4629797"/>
            <a:ext cx="228600"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2627784" y="3717032"/>
            <a:ext cx="315853" cy="0"/>
          </a:xfrm>
          <a:prstGeom prst="straightConnector1">
            <a:avLst/>
          </a:prstGeom>
          <a:ln w="15875">
            <a:solidFill>
              <a:schemeClr val="tx1">
                <a:lumMod val="75000"/>
                <a:lumOff val="25000"/>
              </a:schemeClr>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808351" y="3624468"/>
            <a:ext cx="502117" cy="696640"/>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2627784" y="3562219"/>
            <a:ext cx="326070" cy="1"/>
          </a:xfrm>
          <a:prstGeom prst="straightConnector1">
            <a:avLst/>
          </a:prstGeom>
          <a:ln w="15875">
            <a:solidFill>
              <a:srgbClr val="C00000"/>
            </a:solidFill>
            <a:prstDash val="solid"/>
            <a:tailEnd type="triangle" w="lg" len="med"/>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2339752" y="2339118"/>
            <a:ext cx="3971" cy="936903"/>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50" name="Rounded Rectangle 49"/>
          <p:cNvSpPr/>
          <p:nvPr/>
        </p:nvSpPr>
        <p:spPr>
          <a:xfrm>
            <a:off x="115725" y="2712952"/>
            <a:ext cx="928899" cy="712015"/>
          </a:xfrm>
          <a:prstGeom prst="roundRect">
            <a:avLst/>
          </a:prstGeom>
          <a:solidFill>
            <a:schemeClr val="accent3"/>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400" b="1" dirty="0" smtClean="0">
                <a:solidFill>
                  <a:schemeClr val="tx1"/>
                </a:solidFill>
                <a:latin typeface="Arial"/>
                <a:ea typeface="Calibri"/>
                <a:cs typeface="Times New Roman"/>
              </a:rPr>
              <a:t>Ontario Energy Board</a:t>
            </a:r>
            <a:endParaRPr lang="en-CA" sz="1000" b="1" i="1" dirty="0">
              <a:solidFill>
                <a:schemeClr val="tx1"/>
              </a:solidFill>
              <a:effectLst/>
              <a:ea typeface="Calibri"/>
              <a:cs typeface="Times New Roman"/>
            </a:endParaRPr>
          </a:p>
        </p:txBody>
      </p:sp>
      <p:sp>
        <p:nvSpPr>
          <p:cNvPr id="51" name="Oval 50"/>
          <p:cNvSpPr/>
          <p:nvPr/>
        </p:nvSpPr>
        <p:spPr>
          <a:xfrm>
            <a:off x="2878029" y="3146330"/>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7</a:t>
            </a:r>
            <a:endParaRPr lang="en-CA" sz="1400" dirty="0">
              <a:solidFill>
                <a:schemeClr val="tx1"/>
              </a:solidFill>
            </a:endParaRPr>
          </a:p>
        </p:txBody>
      </p:sp>
      <p:sp>
        <p:nvSpPr>
          <p:cNvPr id="53" name="Oval 52"/>
          <p:cNvSpPr/>
          <p:nvPr/>
        </p:nvSpPr>
        <p:spPr>
          <a:xfrm>
            <a:off x="4253388" y="5286802"/>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6</a:t>
            </a:r>
            <a:endParaRPr lang="en-CA" sz="1400" dirty="0">
              <a:solidFill>
                <a:schemeClr val="tx1"/>
              </a:solidFill>
            </a:endParaRPr>
          </a:p>
        </p:txBody>
      </p:sp>
      <p:sp>
        <p:nvSpPr>
          <p:cNvPr id="34" name="Oval 33"/>
          <p:cNvSpPr/>
          <p:nvPr/>
        </p:nvSpPr>
        <p:spPr>
          <a:xfrm>
            <a:off x="1293853" y="3140968"/>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2</a:t>
            </a:r>
            <a:endParaRPr lang="en-CA" sz="1400" dirty="0">
              <a:solidFill>
                <a:schemeClr val="tx1"/>
              </a:solidFill>
            </a:endParaRPr>
          </a:p>
        </p:txBody>
      </p:sp>
      <p:sp>
        <p:nvSpPr>
          <p:cNvPr id="54" name="Rounded Rectangle 53"/>
          <p:cNvSpPr/>
          <p:nvPr/>
        </p:nvSpPr>
        <p:spPr>
          <a:xfrm>
            <a:off x="1001611" y="2060848"/>
            <a:ext cx="1922822" cy="278270"/>
          </a:xfrm>
          <a:prstGeom prst="roundRect">
            <a:avLst/>
          </a:prstGeom>
          <a:solidFill>
            <a:schemeClr val="accent4">
              <a:lumMod val="50000"/>
              <a:lumOff val="5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OPG Holdco</a:t>
            </a:r>
            <a:endParaRPr lang="en-CA" sz="1100" dirty="0">
              <a:effectLst/>
              <a:ea typeface="Calibri"/>
              <a:cs typeface="Times New Roman"/>
            </a:endParaRPr>
          </a:p>
        </p:txBody>
      </p:sp>
      <p:cxnSp>
        <p:nvCxnSpPr>
          <p:cNvPr id="56" name="Straight Connector 55"/>
          <p:cNvCxnSpPr/>
          <p:nvPr/>
        </p:nvCxnSpPr>
        <p:spPr>
          <a:xfrm>
            <a:off x="1759717" y="2335238"/>
            <a:ext cx="3971" cy="215648"/>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059409" y="2838530"/>
            <a:ext cx="338329"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5" name="Rounded Rectangle 54"/>
          <p:cNvSpPr/>
          <p:nvPr/>
        </p:nvSpPr>
        <p:spPr>
          <a:xfrm>
            <a:off x="1232481" y="2550886"/>
            <a:ext cx="997015" cy="427066"/>
          </a:xfrm>
          <a:prstGeom prst="roundRect">
            <a:avLst/>
          </a:prstGeom>
          <a:solidFill>
            <a:schemeClr val="accent4">
              <a:lumMod val="10000"/>
              <a:lumOff val="90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pPr>
            <a:r>
              <a:rPr lang="en-CA" sz="1600" dirty="0" smtClean="0">
                <a:solidFill>
                  <a:srgbClr val="000000"/>
                </a:solidFill>
                <a:effectLst/>
                <a:latin typeface="Arial"/>
                <a:ea typeface="Calibri"/>
                <a:cs typeface="Times New Roman"/>
              </a:rPr>
              <a:t>OPG </a:t>
            </a:r>
            <a:r>
              <a:rPr lang="en-CA" sz="1200" dirty="0" smtClean="0">
                <a:solidFill>
                  <a:srgbClr val="000000"/>
                </a:solidFill>
                <a:effectLst/>
                <a:latin typeface="Arial"/>
                <a:ea typeface="Calibri"/>
                <a:cs typeface="Times New Roman"/>
              </a:rPr>
              <a:t>(current)</a:t>
            </a:r>
            <a:endParaRPr lang="en-CA" sz="1000" dirty="0">
              <a:effectLst/>
              <a:ea typeface="Calibri"/>
              <a:cs typeface="Times New Roman"/>
            </a:endParaRPr>
          </a:p>
        </p:txBody>
      </p:sp>
      <p:sp>
        <p:nvSpPr>
          <p:cNvPr id="61" name="Oval 60"/>
          <p:cNvSpPr/>
          <p:nvPr/>
        </p:nvSpPr>
        <p:spPr>
          <a:xfrm>
            <a:off x="883572" y="1978297"/>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1</a:t>
            </a:r>
            <a:endParaRPr lang="en-CA" sz="1400" dirty="0">
              <a:solidFill>
                <a:schemeClr val="tx1"/>
              </a:solidFill>
            </a:endParaRPr>
          </a:p>
        </p:txBody>
      </p:sp>
      <p:sp>
        <p:nvSpPr>
          <p:cNvPr id="62" name="Oval 61"/>
          <p:cNvSpPr/>
          <p:nvPr/>
        </p:nvSpPr>
        <p:spPr>
          <a:xfrm>
            <a:off x="4253388" y="5718850"/>
            <a:ext cx="236078" cy="230430"/>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400" dirty="0" smtClean="0">
                <a:solidFill>
                  <a:schemeClr val="tx1"/>
                </a:solidFill>
              </a:rPr>
              <a:t>7</a:t>
            </a:r>
            <a:endParaRPr lang="en-CA" sz="1400" dirty="0">
              <a:solidFill>
                <a:schemeClr val="tx1"/>
              </a:solidFill>
            </a:endParaRPr>
          </a:p>
        </p:txBody>
      </p:sp>
      <p:sp>
        <p:nvSpPr>
          <p:cNvPr id="63" name="Oval 62"/>
          <p:cNvSpPr/>
          <p:nvPr/>
        </p:nvSpPr>
        <p:spPr>
          <a:xfrm>
            <a:off x="33229" y="2617131"/>
            <a:ext cx="236078" cy="221194"/>
          </a:xfrm>
          <a:prstGeom prst="ellipse">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solidFill>
                  <a:schemeClr val="tx1"/>
                </a:solidFill>
              </a:rPr>
              <a:t>3</a:t>
            </a:r>
            <a:endParaRPr lang="en-CA" sz="1400" dirty="0">
              <a:solidFill>
                <a:schemeClr val="tx1"/>
              </a:solidFill>
            </a:endParaRPr>
          </a:p>
        </p:txBody>
      </p:sp>
    </p:spTree>
    <p:extLst>
      <p:ext uri="{BB962C8B-B14F-4D97-AF65-F5344CB8AC3E}">
        <p14:creationId xmlns:p14="http://schemas.microsoft.com/office/powerpoint/2010/main" val="4035074396"/>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ry Powerpoint Deck">
  <a:themeElements>
    <a:clrScheme name="Custom 1">
      <a:dk1>
        <a:sysClr val="windowText" lastClr="000000"/>
      </a:dk1>
      <a:lt1>
        <a:sysClr val="window" lastClr="FFFFFF"/>
      </a:lt1>
      <a:dk2>
        <a:srgbClr val="5EAE93"/>
      </a:dk2>
      <a:lt2>
        <a:srgbClr val="EEECE1"/>
      </a:lt2>
      <a:accent1>
        <a:srgbClr val="93CDDD"/>
      </a:accent1>
      <a:accent2>
        <a:srgbClr val="E37D29"/>
      </a:accent2>
      <a:accent3>
        <a:srgbClr val="9BBB59"/>
      </a:accent3>
      <a:accent4>
        <a:srgbClr val="10253F"/>
      </a:accent4>
      <a:accent5>
        <a:srgbClr val="48A280"/>
      </a:accent5>
      <a:accent6>
        <a:srgbClr val="6FC9D3"/>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Ministry Powerpoint Deck</Template>
  <TotalTime>83746</TotalTime>
  <Words>6560</Words>
  <Application>Microsoft Office PowerPoint</Application>
  <PresentationFormat>On-screen Show (4:3)</PresentationFormat>
  <Paragraphs>1021</Paragraphs>
  <Slides>33</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 Unicode MS</vt:lpstr>
      <vt:lpstr>Arial</vt:lpstr>
      <vt:lpstr>Calibri</vt:lpstr>
      <vt:lpstr>Candara</vt:lpstr>
      <vt:lpstr>Courier New</vt:lpstr>
      <vt:lpstr>Helvetica</vt:lpstr>
      <vt:lpstr>Times New Roman</vt:lpstr>
      <vt:lpstr>Verdana</vt:lpstr>
      <vt:lpstr>Ministry Powerpoint Deck</vt:lpstr>
      <vt:lpstr>Rate Mitigation Plan Proposals</vt:lpstr>
      <vt:lpstr>Context</vt:lpstr>
      <vt:lpstr>Proposed Approach to Rate Mitigation</vt:lpstr>
      <vt:lpstr>Decisions Sought</vt:lpstr>
      <vt:lpstr>Global Adjustment (GA) Smoothing</vt:lpstr>
      <vt:lpstr>GA Smoothing</vt:lpstr>
      <vt:lpstr>GA Smoothing – Cost Breakout</vt:lpstr>
      <vt:lpstr>GA Smoothing – Implementation</vt:lpstr>
      <vt:lpstr>GA Smoothing – OPG Model</vt:lpstr>
      <vt:lpstr>GA Smoothing – Considerations </vt:lpstr>
      <vt:lpstr>Electricity Support Programs</vt:lpstr>
      <vt:lpstr>RRRP Enhancement – Accelerating Fixed Rate Benefit</vt:lpstr>
      <vt:lpstr>RRRP Enhancement – Accelerating Fixed Rate Benefit (cont’d) </vt:lpstr>
      <vt:lpstr>RRRP Enhancement – Accelerating Fixed Rate Benefit </vt:lpstr>
      <vt:lpstr>Option 1: Hydro One Only – Hydro One Low-Density (R2) Ratepayer Impacts on Delivery Line</vt:lpstr>
      <vt:lpstr>Option 1: Hydro One Only – Hydro One Mid-Density (R1) Ratepayer Impacts (cont’d)</vt:lpstr>
      <vt:lpstr>Option 2: Hydro One and Other LDCS – Accelerating Fixed Rate Benefit and Harmonizing Fixed Rate Benefit (Hydro One R2)</vt:lpstr>
      <vt:lpstr>Option 2: Hydro One and Other LDCS – Accelerating Fixed Rate Benefit and Harmonizing Fixed Rate Benefit (Hydro One R1)</vt:lpstr>
      <vt:lpstr>Option 2: Hydro One and Other LDCS – Accelerating Fixed Rate Benefit and Harmonizing Fixed Rate Benefit (Innpower**)</vt:lpstr>
      <vt:lpstr>Ontario Electricity Support Program (OESP)</vt:lpstr>
      <vt:lpstr>Establishing a New LDC Affordability Fund</vt:lpstr>
      <vt:lpstr>Establishing a New LDC Affordability Fund (cont’d)</vt:lpstr>
      <vt:lpstr>First Nations Rate</vt:lpstr>
      <vt:lpstr>Bending the Future Cost Curve of Electricity </vt:lpstr>
      <vt:lpstr>Existing Rate Mitigation Actions To Bend The Cost Curve </vt:lpstr>
      <vt:lpstr>OEB – Red-Tape Reductions / LDC Efficiencies and Rates</vt:lpstr>
      <vt:lpstr>IESO – Market Renewal</vt:lpstr>
      <vt:lpstr>Fiscal – Considerations</vt:lpstr>
      <vt:lpstr>Option 1: GA Smoothing for RPP Only – Residential Bills Lowered 25% (with Tax-Base Funded 8% Rebate and Social Programs, 2% increase) </vt:lpstr>
      <vt:lpstr>Option 1: GA Smoothing for RPP Only (Borrow $2.2 billion in 2017)</vt:lpstr>
      <vt:lpstr>Option 2: GA Smoothing for RPP Only – Residential Bills Lowered 20% (with Tax-Base Funded 8% Rebate and Social Programs, 2% increase) </vt:lpstr>
      <vt:lpstr>Option 2: GA Smoothing for RPP Only (Borrow $1.6 billion in 2017)</vt:lpstr>
      <vt:lpstr>Legislative Authority – Considerations  </vt:lpstr>
    </vt:vector>
  </TitlesOfParts>
  <Company>MGS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Ho, Larissa (ENERGY)</dc:creator>
  <cp:lastModifiedBy>Schlaepfer, Martin (ENERGY)</cp:lastModifiedBy>
  <cp:revision>2282</cp:revision>
  <cp:lastPrinted>2017-02-08T14:05:27Z</cp:lastPrinted>
  <dcterms:created xsi:type="dcterms:W3CDTF">2016-12-24T21:03:54Z</dcterms:created>
  <dcterms:modified xsi:type="dcterms:W3CDTF">2018-10-18T13:46:16Z</dcterms:modified>
</cp:coreProperties>
</file>