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65.jpg" ContentType="image/jpeg"/>
  <Override PartName="/ppt/media/image66.jpg" ContentType="image/jpeg"/>
  <Override PartName="/ppt/media/image67.jpg" ContentType="image/jpeg"/>
  <Override PartName="/ppt/media/image68.jpg" ContentType="image/jpeg"/>
  <Override PartName="/ppt/media/image69.jpg" ContentType="image/jpeg"/>
  <Override PartName="/ppt/media/image70.jpg" ContentType="image/jpeg"/>
  <Override PartName="/ppt/media/image71.jpg" ContentType="image/jpeg"/>
  <Override PartName="/ppt/media/image72.jpg" ContentType="image/jpeg"/>
  <Override PartName="/ppt/media/image73.jpg" ContentType="image/jpeg"/>
  <Override PartName="/ppt/media/image74.jpg" ContentType="image/jpeg"/>
  <Override PartName="/ppt/media/image75.jpg" ContentType="image/jpeg"/>
  <Override PartName="/ppt/media/image76.jpg" ContentType="image/jpeg"/>
  <Override PartName="/ppt/media/image77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32" r:id="rId67"/>
    <p:sldId id="331" r:id="rId68"/>
    <p:sldId id="330" r:id="rId69"/>
    <p:sldId id="329" r:id="rId70"/>
    <p:sldId id="328" r:id="rId71"/>
    <p:sldId id="327" r:id="rId72"/>
    <p:sldId id="326" r:id="rId73"/>
    <p:sldId id="325" r:id="rId74"/>
    <p:sldId id="324" r:id="rId75"/>
    <p:sldId id="323" r:id="rId76"/>
    <p:sldId id="321" r:id="rId77"/>
    <p:sldId id="322" r:id="rId78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446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867400" y="152400"/>
            <a:ext cx="3050417" cy="871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446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446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446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446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162800" y="0"/>
            <a:ext cx="1981200" cy="5662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1997312"/>
            <a:ext cx="8072119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5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43783" y="6302581"/>
            <a:ext cx="275971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446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pc="-5" dirty="0"/>
              <a:t>I</a:t>
            </a:r>
            <a:r>
              <a:rPr dirty="0"/>
              <a:t>m</a:t>
            </a:r>
            <a:r>
              <a:rPr spc="-5" dirty="0"/>
              <a:t>pl</a:t>
            </a:r>
            <a:r>
              <a:rPr dirty="0"/>
              <a:t>eme</a:t>
            </a:r>
            <a:r>
              <a:rPr spc="-5" dirty="0"/>
              <a:t>n</a:t>
            </a:r>
            <a:r>
              <a:rPr dirty="0"/>
              <a:t>tat</a:t>
            </a:r>
            <a:r>
              <a:rPr spc="-5" dirty="0"/>
              <a:t>io</a:t>
            </a:r>
            <a:r>
              <a:rPr dirty="0"/>
              <a:t>n </a:t>
            </a:r>
            <a:r>
              <a:rPr spc="-5" dirty="0"/>
              <a:t>o</a:t>
            </a:r>
            <a:r>
              <a:rPr dirty="0"/>
              <a:t>f</a:t>
            </a:r>
            <a:r>
              <a:rPr spc="5" dirty="0"/>
              <a:t> </a:t>
            </a:r>
            <a:r>
              <a:rPr spc="-5" dirty="0"/>
              <a:t>On</a:t>
            </a:r>
            <a:r>
              <a:rPr dirty="0"/>
              <a:t>tar</a:t>
            </a:r>
            <a:r>
              <a:rPr spc="-5" dirty="0"/>
              <a:t>io’</a:t>
            </a:r>
            <a:r>
              <a:rPr dirty="0"/>
              <a:t>s</a:t>
            </a:r>
            <a:r>
              <a:rPr spc="5" dirty="0"/>
              <a:t> </a:t>
            </a:r>
            <a:r>
              <a:rPr spc="-5" dirty="0"/>
              <a:t>F</a:t>
            </a:r>
            <a:r>
              <a:rPr dirty="0"/>
              <a:t>a</a:t>
            </a:r>
            <a:r>
              <a:rPr spc="-5" dirty="0"/>
              <a:t>ir </a:t>
            </a:r>
            <a:r>
              <a:rPr dirty="0"/>
              <a:t>Hy</a:t>
            </a:r>
            <a:r>
              <a:rPr spc="-5" dirty="0"/>
              <a:t>d</a:t>
            </a:r>
            <a:r>
              <a:rPr dirty="0"/>
              <a:t>ro</a:t>
            </a:r>
            <a:r>
              <a:rPr spc="-10" dirty="0"/>
              <a:t> </a:t>
            </a:r>
            <a:r>
              <a:rPr spc="-5" dirty="0"/>
              <a:t>Pl</a:t>
            </a:r>
            <a:r>
              <a:rPr dirty="0"/>
              <a:t>an –</a:t>
            </a:r>
            <a:r>
              <a:rPr spc="-5" dirty="0"/>
              <a:t> </a:t>
            </a:r>
            <a:r>
              <a:rPr dirty="0"/>
              <a:t>A</a:t>
            </a:r>
            <a:r>
              <a:rPr spc="-5" dirty="0"/>
              <a:t>pp</a:t>
            </a:r>
            <a:r>
              <a:rPr dirty="0"/>
              <a:t>e</a:t>
            </a:r>
            <a:r>
              <a:rPr spc="-5" dirty="0"/>
              <a:t>ndix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3496976"/>
            <a:ext cx="2682240" cy="10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Mi</a:t>
            </a:r>
            <a:r>
              <a:rPr sz="2400" b="1" spc="-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5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try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f</a:t>
            </a:r>
            <a:r>
              <a:rPr sz="2400" b="1" spc="-5" dirty="0">
                <a:latin typeface="Arial"/>
                <a:cs typeface="Arial"/>
              </a:rPr>
              <a:t> Ene</a:t>
            </a: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-5" dirty="0">
                <a:latin typeface="Arial"/>
                <a:cs typeface="Arial"/>
              </a:rPr>
              <a:t>gy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M</a:t>
            </a:r>
            <a:r>
              <a:rPr sz="2400" b="1" spc="-5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y </a:t>
            </a:r>
            <a:r>
              <a:rPr sz="2400" b="1" spc="-5" dirty="0">
                <a:latin typeface="Arial"/>
                <a:cs typeface="Arial"/>
              </a:rPr>
              <a:t>10</a:t>
            </a:r>
            <a:r>
              <a:rPr sz="2400" b="1" dirty="0">
                <a:latin typeface="Arial"/>
                <a:cs typeface="Arial"/>
              </a:rPr>
              <a:t>,</a:t>
            </a:r>
            <a:r>
              <a:rPr sz="2400" b="1" spc="-5" dirty="0">
                <a:latin typeface="Arial"/>
                <a:cs typeface="Arial"/>
              </a:rPr>
              <a:t> 2017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941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84147"/>
            <a:ext cx="6857999" cy="49880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19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27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88720"/>
            <a:ext cx="6857999" cy="4907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29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31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33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34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35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36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37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219200"/>
            <a:ext cx="6858000" cy="4860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3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39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41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42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43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44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45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46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47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38428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4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49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50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51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52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53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54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55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56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57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219200"/>
            <a:ext cx="6858000" cy="4860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5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59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60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E</a:t>
            </a:r>
            <a:r>
              <a:rPr sz="2000" b="0" dirty="0">
                <a:latin typeface="Arial"/>
                <a:cs typeface="Arial"/>
              </a:rPr>
              <a:t>rn</a:t>
            </a:r>
            <a:r>
              <a:rPr sz="2000" b="0" spc="5" dirty="0">
                <a:latin typeface="Arial"/>
                <a:cs typeface="Arial"/>
              </a:rPr>
              <a:t>s</a:t>
            </a:r>
            <a:r>
              <a:rPr sz="2000" b="0" dirty="0">
                <a:latin typeface="Arial"/>
                <a:cs typeface="Arial"/>
              </a:rPr>
              <a:t>t &amp; </a:t>
            </a:r>
            <a:r>
              <a:rPr sz="2000" b="0" spc="-5" dirty="0">
                <a:latin typeface="Arial"/>
                <a:cs typeface="Arial"/>
              </a:rPr>
              <a:t>Y</a:t>
            </a:r>
            <a:r>
              <a:rPr sz="2000" b="0" dirty="0">
                <a:latin typeface="Arial"/>
                <a:cs typeface="Arial"/>
              </a:rPr>
              <a:t>oung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61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E</a:t>
            </a:r>
            <a:r>
              <a:rPr sz="2000" b="0" dirty="0">
                <a:latin typeface="Arial"/>
                <a:cs typeface="Arial"/>
              </a:rPr>
              <a:t>rn</a:t>
            </a:r>
            <a:r>
              <a:rPr sz="2000" b="0" spc="5" dirty="0">
                <a:latin typeface="Arial"/>
                <a:cs typeface="Arial"/>
              </a:rPr>
              <a:t>s</a:t>
            </a:r>
            <a:r>
              <a:rPr sz="2000" b="0" dirty="0">
                <a:latin typeface="Arial"/>
                <a:cs typeface="Arial"/>
              </a:rPr>
              <a:t>t &amp; </a:t>
            </a:r>
            <a:r>
              <a:rPr sz="2000" b="0" spc="-5" dirty="0">
                <a:latin typeface="Arial"/>
                <a:cs typeface="Arial"/>
              </a:rPr>
              <a:t>Y</a:t>
            </a:r>
            <a:r>
              <a:rPr sz="2000" b="0" dirty="0">
                <a:latin typeface="Arial"/>
                <a:cs typeface="Arial"/>
              </a:rPr>
              <a:t>oung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/>
              <a:t>62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 smtClean="0"/>
              <a:t>6</a:t>
            </a:r>
            <a:r>
              <a:rPr lang="en-CA" dirty="0" smtClean="0"/>
              <a:t>3</a:t>
            </a:r>
            <a:endParaRPr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695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 smtClean="0"/>
              <a:t>6</a:t>
            </a:r>
            <a:r>
              <a:rPr lang="en-CA" dirty="0" smtClean="0"/>
              <a:t>4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560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 smtClean="0"/>
              <a:t>6</a:t>
            </a:r>
            <a:r>
              <a:rPr lang="en-CA" dirty="0" smtClean="0"/>
              <a:t>5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64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 smtClean="0"/>
              <a:t>6</a:t>
            </a:r>
            <a:r>
              <a:rPr lang="en-CA" dirty="0" smtClean="0"/>
              <a:t>6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424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 smtClean="0"/>
              <a:t>6</a:t>
            </a:r>
            <a:r>
              <a:rPr lang="en-CA" dirty="0" smtClean="0"/>
              <a:t>7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161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 smtClean="0"/>
              <a:t>6</a:t>
            </a:r>
            <a:r>
              <a:rPr lang="en-CA" dirty="0" smtClean="0"/>
              <a:t>8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590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6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dirty="0" smtClean="0"/>
              <a:t>6</a:t>
            </a:r>
            <a:r>
              <a:rPr lang="en-CA" dirty="0" smtClean="0"/>
              <a:t>9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366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en-CA" dirty="0" smtClean="0"/>
              <a:t>70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395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en-CA" dirty="0" smtClean="0"/>
              <a:t>71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769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en-CA" dirty="0"/>
              <a:t>7</a:t>
            </a:r>
            <a:r>
              <a:rPr dirty="0" smtClean="0"/>
              <a:t>2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301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en-CA" dirty="0" smtClean="0"/>
              <a:t>73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538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en-CA" dirty="0" smtClean="0"/>
              <a:t>74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7470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en-CA" dirty="0" smtClean="0"/>
              <a:t>75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756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307777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lang="en-US" sz="2000" b="0" spc="-5" dirty="0" smtClean="0">
                <a:latin typeface="Arial"/>
                <a:cs typeface="Arial"/>
              </a:rPr>
              <a:t>OPG 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e</a:t>
            </a:r>
            <a:r>
              <a:rPr sz="2000" b="0" spc="-5" dirty="0" smtClean="0">
                <a:latin typeface="Arial"/>
                <a:cs typeface="Arial"/>
              </a:rPr>
              <a:t>m</a:t>
            </a:r>
            <a:r>
              <a:rPr sz="2000" b="0" dirty="0" smtClean="0">
                <a:latin typeface="Arial"/>
                <a:cs typeface="Arial"/>
              </a:rPr>
              <a:t>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827516" y="6594896"/>
            <a:ext cx="24955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lang="en-CA" dirty="0" smtClean="0"/>
              <a:t>76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7217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97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62" y="686562"/>
            <a:ext cx="8229600" cy="457200"/>
          </a:xfrm>
          <a:prstGeom prst="rect">
            <a:avLst/>
          </a:prstGeom>
          <a:solidFill>
            <a:srgbClr val="B3B3B3"/>
          </a:solidFill>
          <a:ln w="19812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0" spc="-5" dirty="0">
                <a:latin typeface="Arial"/>
                <a:cs typeface="Arial"/>
              </a:rPr>
              <a:t>KPM</a:t>
            </a:r>
            <a:r>
              <a:rPr sz="2000" b="0" dirty="0">
                <a:latin typeface="Arial"/>
                <a:cs typeface="Arial"/>
              </a:rPr>
              <a:t>G</a:t>
            </a:r>
            <a:r>
              <a:rPr sz="2000" b="0" spc="20" dirty="0">
                <a:latin typeface="Arial"/>
                <a:cs typeface="Arial"/>
              </a:rPr>
              <a:t> </a:t>
            </a:r>
            <a:r>
              <a:rPr sz="2000" b="0" spc="-5" dirty="0">
                <a:latin typeface="Arial"/>
                <a:cs typeface="Arial"/>
              </a:rPr>
              <a:t>M</a:t>
            </a:r>
            <a:r>
              <a:rPr sz="2000" b="0" dirty="0">
                <a:latin typeface="Arial"/>
                <a:cs typeface="Arial"/>
              </a:rPr>
              <a:t>e</a:t>
            </a:r>
            <a:r>
              <a:rPr sz="2000" b="0" spc="-5" dirty="0">
                <a:latin typeface="Arial"/>
                <a:cs typeface="Arial"/>
              </a:rPr>
              <a:t>mo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1143000"/>
            <a:ext cx="6857999" cy="4936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C</a:t>
            </a:r>
            <a:r>
              <a:rPr dirty="0"/>
              <a:t>O</a:t>
            </a:r>
            <a:r>
              <a:rPr spc="-5" dirty="0"/>
              <a:t>NF</a:t>
            </a:r>
            <a:r>
              <a:rPr dirty="0"/>
              <a:t>I</a:t>
            </a:r>
            <a:r>
              <a:rPr spc="-5" dirty="0"/>
              <a:t>D</a:t>
            </a:r>
            <a:r>
              <a:rPr dirty="0"/>
              <a:t>E</a:t>
            </a:r>
            <a:r>
              <a:rPr spc="-5" dirty="0"/>
              <a:t>N</a:t>
            </a:r>
            <a:r>
              <a:rPr spc="10" dirty="0"/>
              <a:t>T</a:t>
            </a:r>
            <a:r>
              <a:rPr dirty="0"/>
              <a:t>IAL</a:t>
            </a:r>
            <a:r>
              <a:rPr spc="-55" dirty="0"/>
              <a:t> </a:t>
            </a:r>
            <a:r>
              <a:rPr spc="-5" dirty="0"/>
              <a:t>C</a:t>
            </a:r>
            <a:r>
              <a:rPr dirty="0"/>
              <a:t>ABI</a:t>
            </a:r>
            <a:r>
              <a:rPr spc="-5" dirty="0"/>
              <a:t>N</a:t>
            </a:r>
            <a:r>
              <a:rPr dirty="0"/>
              <a:t>ET</a:t>
            </a:r>
            <a:r>
              <a:rPr spc="-35" dirty="0"/>
              <a:t> </a:t>
            </a:r>
            <a:r>
              <a:rPr spc="-5" dirty="0"/>
              <a:t>D</a:t>
            </a:r>
            <a:r>
              <a:rPr dirty="0"/>
              <a:t>O</a:t>
            </a:r>
            <a:r>
              <a:rPr spc="-5" dirty="0"/>
              <a:t>CUM</a:t>
            </a:r>
            <a:r>
              <a:rPr dirty="0"/>
              <a:t>E</a:t>
            </a:r>
            <a:r>
              <a:rPr spc="-5" dirty="0"/>
              <a:t>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460">
              <a:lnSpc>
                <a:spcPct val="100000"/>
              </a:lnSpc>
            </a:pPr>
            <a:r>
              <a:rPr dirty="0"/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483</Words>
  <Application>Microsoft Office PowerPoint</Application>
  <PresentationFormat>On-screen Show (4:3)</PresentationFormat>
  <Paragraphs>232</Paragraphs>
  <Slides>77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8" baseType="lpstr">
      <vt:lpstr>Office Theme</vt:lpstr>
      <vt:lpstr>Implementation of Ontario’s Fair Hydro Plan – Appendix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KPMG Memo</vt:lpstr>
      <vt:lpstr>Ernst &amp; Young Memo</vt:lpstr>
      <vt:lpstr>Ernst &amp; Young Memo</vt:lpstr>
      <vt:lpstr>OPG Memo</vt:lpstr>
      <vt:lpstr>OPG Memo</vt:lpstr>
      <vt:lpstr>OPG Memo</vt:lpstr>
      <vt:lpstr>OPG Memo</vt:lpstr>
      <vt:lpstr>OPG Memo</vt:lpstr>
      <vt:lpstr>OPG Memo</vt:lpstr>
      <vt:lpstr>OPG Memo</vt:lpstr>
      <vt:lpstr>OPG Memo</vt:lpstr>
      <vt:lpstr>OPG Memo</vt:lpstr>
      <vt:lpstr>OPG Memo</vt:lpstr>
      <vt:lpstr>OPG Memo</vt:lpstr>
      <vt:lpstr>OPG Memo</vt:lpstr>
      <vt:lpstr>OPG Memo</vt:lpstr>
      <vt:lpstr>OPG Memo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IESO and Bruce Power Negotiations  Ministry of Energy Communities, Resources and Justice Policy Committee Date: April 21, 2015</dc:title>
  <dc:creator>Lyon, Sam (ENERGY)</dc:creator>
  <cp:lastModifiedBy>Pastori, Andrea (ENERGY)</cp:lastModifiedBy>
  <cp:revision>4</cp:revision>
  <cp:lastPrinted>2017-05-06T18:39:40Z</cp:lastPrinted>
  <dcterms:created xsi:type="dcterms:W3CDTF">2017-05-05T16:57:28Z</dcterms:created>
  <dcterms:modified xsi:type="dcterms:W3CDTF">2017-05-06T18:39:42Z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2017-05-05T00:00:00Z</vt:filetime>
  </property>
  <property fmtid="{D5CDD505-2E9C-101B-9397-08002B2CF9AE}" pid="3" name="Creator">
    <vt:lpwstr>Acrobat PDFMaker 15 for PowerPoint</vt:lpwstr>
  </property>
  <property fmtid="{D5CDD505-2E9C-101B-9397-08002B2CF9AE}" pid="4" name="LastSaved">
    <vt:filetime>2017-05-05T00:00:00Z</vt:filetime>
  </property>
</Properties>
</file>