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comments/comment1.xml" ContentType="application/vnd.openxmlformats-officedocument.presentationml.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drawings/drawing1.xml" ContentType="application/vnd.openxmlformats-officedocument.drawingml.chartshapes+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hart2.xml" ContentType="application/vnd.openxmlformats-officedocument.drawingml.char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44"/>
  </p:handoutMasterIdLst>
  <p:sldIdLst>
    <p:sldId id="256" r:id="rId2"/>
    <p:sldId id="261" r:id="rId3"/>
    <p:sldId id="262" r:id="rId4"/>
    <p:sldId id="258" r:id="rId5"/>
    <p:sldId id="259" r:id="rId6"/>
    <p:sldId id="348" r:id="rId7"/>
    <p:sldId id="355" r:id="rId8"/>
    <p:sldId id="342" r:id="rId9"/>
    <p:sldId id="341" r:id="rId10"/>
    <p:sldId id="358" r:id="rId11"/>
    <p:sldId id="365" r:id="rId12"/>
    <p:sldId id="366" r:id="rId13"/>
    <p:sldId id="367" r:id="rId14"/>
    <p:sldId id="368" r:id="rId15"/>
    <p:sldId id="354" r:id="rId16"/>
    <p:sldId id="353" r:id="rId17"/>
    <p:sldId id="349" r:id="rId18"/>
    <p:sldId id="350" r:id="rId19"/>
    <p:sldId id="356" r:id="rId20"/>
    <p:sldId id="374" r:id="rId21"/>
    <p:sldId id="375" r:id="rId22"/>
    <p:sldId id="376" r:id="rId23"/>
    <p:sldId id="377" r:id="rId24"/>
    <p:sldId id="378" r:id="rId25"/>
    <p:sldId id="380" r:id="rId26"/>
    <p:sldId id="381" r:id="rId27"/>
    <p:sldId id="382" r:id="rId28"/>
    <p:sldId id="383" r:id="rId29"/>
    <p:sldId id="384" r:id="rId30"/>
    <p:sldId id="385" r:id="rId31"/>
    <p:sldId id="386" r:id="rId32"/>
    <p:sldId id="387" r:id="rId33"/>
    <p:sldId id="388" r:id="rId34"/>
    <p:sldId id="389" r:id="rId35"/>
    <p:sldId id="346" r:id="rId36"/>
    <p:sldId id="364" r:id="rId37"/>
    <p:sldId id="336" r:id="rId38"/>
    <p:sldId id="370" r:id="rId39"/>
    <p:sldId id="369" r:id="rId40"/>
    <p:sldId id="394" r:id="rId41"/>
    <p:sldId id="395" r:id="rId42"/>
    <p:sldId id="396" r:id="rId43"/>
  </p:sldIdLst>
  <p:sldSz cx="10058400" cy="77724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880">
          <p15:clr>
            <a:srgbClr val="A4A3A4"/>
          </p15:clr>
        </p15:guide>
        <p15:guide id="2" pos="216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Hume, Steen (ENERGY)" initials="H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339" autoAdjust="0"/>
    <p:restoredTop sz="94660"/>
  </p:normalViewPr>
  <p:slideViewPr>
    <p:cSldViewPr>
      <p:cViewPr varScale="1">
        <p:scale>
          <a:sx n="65" d="100"/>
          <a:sy n="65" d="100"/>
        </p:scale>
        <p:origin x="-1356" y="-108"/>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oleObject" Target="file:///C:\Users\spencelairma\AppData\Local\Microsoft\Windows\Temporary%20Internet%20Files\Content.Outlook\BRIJRYRS\Toronto%20Hydro.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8748973479542045E-2"/>
          <c:y val="1.5875026943777591E-2"/>
          <c:w val="0.90437986087628619"/>
          <c:h val="0.81839544251143981"/>
        </c:manualLayout>
      </c:layout>
      <c:barChart>
        <c:barDir val="col"/>
        <c:grouping val="stacked"/>
        <c:varyColors val="0"/>
        <c:ser>
          <c:idx val="0"/>
          <c:order val="0"/>
          <c:tx>
            <c:strRef>
              <c:f>Sheet1!$B$1</c:f>
              <c:strCache>
                <c:ptCount val="1"/>
                <c:pt idx="0">
                  <c:v>Distribution Cost</c:v>
                </c:pt>
              </c:strCache>
            </c:strRef>
          </c:tx>
          <c:spPr>
            <a:solidFill>
              <a:schemeClr val="bg1">
                <a:lumMod val="65000"/>
              </a:schemeClr>
            </a:solidFill>
          </c:spPr>
          <c:invertIfNegative val="0"/>
          <c:dLbls>
            <c:spPr>
              <a:noFill/>
              <a:ln>
                <a:noFill/>
              </a:ln>
              <a:effectLst/>
            </c:spPr>
            <c:txPr>
              <a:bodyPr/>
              <a:lstStyle/>
              <a:p>
                <a:pPr>
                  <a:defRPr sz="1000" b="1" baseline="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Sheet1!$A$2:$A$10</c:f>
              <c:strCache>
                <c:ptCount val="9"/>
                <c:pt idx="0">
                  <c:v>Hydro One R2</c:v>
                </c:pt>
                <c:pt idx="1">
                  <c:v>Hydro One R1</c:v>
                </c:pt>
                <c:pt idx="2">
                  <c:v>Algoma Power</c:v>
                </c:pt>
                <c:pt idx="3">
                  <c:v>Atikokan Hydro</c:v>
                </c:pt>
                <c:pt idx="4">
                  <c:v>InnPower</c:v>
                </c:pt>
                <c:pt idx="5">
                  <c:v>Chapleau PUC</c:v>
                </c:pt>
                <c:pt idx="6">
                  <c:v>Sioux Lookout Hydro</c:v>
                </c:pt>
                <c:pt idx="7">
                  <c:v>Lakeland Power - Parry Sound</c:v>
                </c:pt>
                <c:pt idx="8">
                  <c:v>Northern Ontario Wires Inc.</c:v>
                </c:pt>
              </c:strCache>
            </c:strRef>
          </c:cat>
          <c:val>
            <c:numRef>
              <c:f>Sheet1!$B$2:$B$10</c:f>
              <c:numCache>
                <c:formatCode>"$"#,##0.00_);[Red]\("$"#,##0.00\)</c:formatCode>
                <c:ptCount val="9"/>
                <c:pt idx="0">
                  <c:v>36.299999999999997</c:v>
                </c:pt>
                <c:pt idx="1">
                  <c:v>36.299999999999997</c:v>
                </c:pt>
                <c:pt idx="2">
                  <c:v>36.299999999999997</c:v>
                </c:pt>
                <c:pt idx="3">
                  <c:v>36.299999999999997</c:v>
                </c:pt>
                <c:pt idx="4">
                  <c:v>36.299999999999997</c:v>
                </c:pt>
                <c:pt idx="5">
                  <c:v>36.299999999999997</c:v>
                </c:pt>
                <c:pt idx="6">
                  <c:v>36.299999999999997</c:v>
                </c:pt>
                <c:pt idx="7">
                  <c:v>36.299999999999997</c:v>
                </c:pt>
                <c:pt idx="8">
                  <c:v>36.299999999999997</c:v>
                </c:pt>
              </c:numCache>
            </c:numRef>
          </c:val>
        </c:ser>
        <c:ser>
          <c:idx val="1"/>
          <c:order val="1"/>
          <c:tx>
            <c:strRef>
              <c:f>Sheet1!$C$1</c:f>
              <c:strCache>
                <c:ptCount val="1"/>
                <c:pt idx="0">
                  <c:v>Harmonized Fixed Rate Benefit</c:v>
                </c:pt>
              </c:strCache>
            </c:strRef>
          </c:tx>
          <c:spPr>
            <a:pattFill prst="wdDnDiag">
              <a:fgClr>
                <a:srgbClr val="FF0000"/>
              </a:fgClr>
              <a:bgClr>
                <a:schemeClr val="bg1"/>
              </a:bgClr>
            </a:pattFill>
          </c:spPr>
          <c:invertIfNegative val="0"/>
          <c:dLbls>
            <c:dLbl>
              <c:idx val="4"/>
              <c:layout>
                <c:manualLayout>
                  <c:x val="0"/>
                  <c:y val="7.8363200476514547E-3"/>
                </c:manualLayout>
              </c:layout>
              <c:showLegendKey val="0"/>
              <c:showVal val="1"/>
              <c:showCatName val="0"/>
              <c:showSerName val="0"/>
              <c:showPercent val="0"/>
              <c:showBubbleSize val="0"/>
              <c:extLst>
                <c:ext xmlns:c15="http://schemas.microsoft.com/office/drawing/2012/chart" uri="{CE6537A1-D6FC-4f65-9D91-7224C49458BB}">
                  <c15:layout/>
                </c:ext>
              </c:extLst>
            </c:dLbl>
            <c:spPr>
              <a:solidFill>
                <a:schemeClr val="bg1"/>
              </a:solidFill>
              <a:ln>
                <a:noFill/>
              </a:ln>
              <a:effectLst/>
            </c:spPr>
            <c:txPr>
              <a:bodyPr/>
              <a:lstStyle/>
              <a:p>
                <a:pPr>
                  <a:defRPr sz="1000" b="1" baseline="0"/>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Sheet1!$A$2:$A$10</c:f>
              <c:strCache>
                <c:ptCount val="9"/>
                <c:pt idx="0">
                  <c:v>Hydro One R2</c:v>
                </c:pt>
                <c:pt idx="1">
                  <c:v>Hydro One R1</c:v>
                </c:pt>
                <c:pt idx="2">
                  <c:v>Algoma Power</c:v>
                </c:pt>
                <c:pt idx="3">
                  <c:v>Atikokan Hydro</c:v>
                </c:pt>
                <c:pt idx="4">
                  <c:v>InnPower</c:v>
                </c:pt>
                <c:pt idx="5">
                  <c:v>Chapleau PUC</c:v>
                </c:pt>
                <c:pt idx="6">
                  <c:v>Sioux Lookout Hydro</c:v>
                </c:pt>
                <c:pt idx="7">
                  <c:v>Lakeland Power - Parry Sound</c:v>
                </c:pt>
                <c:pt idx="8">
                  <c:v>Northern Ontario Wires Inc.</c:v>
                </c:pt>
              </c:strCache>
            </c:strRef>
          </c:cat>
          <c:val>
            <c:numRef>
              <c:f>Sheet1!$C$2:$C$10</c:f>
              <c:numCache>
                <c:formatCode>"$"#,##0.00</c:formatCode>
                <c:ptCount val="9"/>
                <c:pt idx="0">
                  <c:v>20.930000000000007</c:v>
                </c:pt>
                <c:pt idx="1">
                  <c:v>20.470000000000006</c:v>
                </c:pt>
                <c:pt idx="2">
                  <c:v>21.380000000000003</c:v>
                </c:pt>
                <c:pt idx="3">
                  <c:v>13.510000000000005</c:v>
                </c:pt>
                <c:pt idx="4">
                  <c:v>14.14</c:v>
                </c:pt>
                <c:pt idx="5">
                  <c:v>8.6500000000000057</c:v>
                </c:pt>
                <c:pt idx="6">
                  <c:v>5.2600000000000051</c:v>
                </c:pt>
                <c:pt idx="7">
                  <c:v>5.5799999999999983</c:v>
                </c:pt>
                <c:pt idx="8">
                  <c:v>3.2000000000000028</c:v>
                </c:pt>
              </c:numCache>
            </c:numRef>
          </c:val>
        </c:ser>
        <c:dLbls>
          <c:showLegendKey val="0"/>
          <c:showVal val="0"/>
          <c:showCatName val="0"/>
          <c:showSerName val="0"/>
          <c:showPercent val="0"/>
          <c:showBubbleSize val="0"/>
        </c:dLbls>
        <c:gapWidth val="22"/>
        <c:overlap val="100"/>
        <c:axId val="24880640"/>
        <c:axId val="24882176"/>
      </c:barChart>
      <c:catAx>
        <c:axId val="24880640"/>
        <c:scaling>
          <c:orientation val="minMax"/>
        </c:scaling>
        <c:delete val="0"/>
        <c:axPos val="b"/>
        <c:numFmt formatCode="General" sourceLinked="0"/>
        <c:majorTickMark val="none"/>
        <c:minorTickMark val="none"/>
        <c:tickLblPos val="nextTo"/>
        <c:txPr>
          <a:bodyPr/>
          <a:lstStyle/>
          <a:p>
            <a:pPr>
              <a:defRPr sz="900" b="1"/>
            </a:pPr>
            <a:endParaRPr lang="en-US"/>
          </a:p>
        </c:txPr>
        <c:crossAx val="24882176"/>
        <c:crosses val="autoZero"/>
        <c:auto val="1"/>
        <c:lblAlgn val="ctr"/>
        <c:lblOffset val="100"/>
        <c:noMultiLvlLbl val="0"/>
      </c:catAx>
      <c:valAx>
        <c:axId val="24882176"/>
        <c:scaling>
          <c:orientation val="minMax"/>
        </c:scaling>
        <c:delete val="0"/>
        <c:axPos val="l"/>
        <c:majorGridlines/>
        <c:numFmt formatCode="&quot;$&quot;#,##0.00_);[Red]\(&quot;$&quot;#,##0.00\)" sourceLinked="1"/>
        <c:majorTickMark val="none"/>
        <c:minorTickMark val="none"/>
        <c:tickLblPos val="nextTo"/>
        <c:spPr>
          <a:ln w="9525">
            <a:noFill/>
          </a:ln>
        </c:spPr>
        <c:txPr>
          <a:bodyPr/>
          <a:lstStyle/>
          <a:p>
            <a:pPr>
              <a:defRPr sz="1000"/>
            </a:pPr>
            <a:endParaRPr lang="en-US"/>
          </a:p>
        </c:txPr>
        <c:crossAx val="24880640"/>
        <c:crosses val="autoZero"/>
        <c:crossBetween val="between"/>
      </c:valAx>
      <c:spPr>
        <a:noFill/>
        <a:ln w="25400">
          <a:noFill/>
        </a:ln>
      </c:spPr>
    </c:plotArea>
    <c:legend>
      <c:legendPos val="t"/>
      <c:layout/>
      <c:overlay val="0"/>
      <c:txPr>
        <a:bodyPr/>
        <a:lstStyle/>
        <a:p>
          <a:pPr>
            <a:defRPr sz="1000"/>
          </a:pPr>
          <a:endParaRPr lang="en-US"/>
        </a:p>
      </c:txPr>
    </c:legend>
    <c:plotVisOnly val="1"/>
    <c:dispBlanksAs val="gap"/>
    <c:showDLblsOverMax val="0"/>
  </c:chart>
  <c:txPr>
    <a:bodyPr/>
    <a:lstStyle/>
    <a:p>
      <a:pPr>
        <a:defRPr sz="1800"/>
      </a:pPr>
      <a:endParaRPr lang="en-US"/>
    </a:p>
  </c:tx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0040767075263238"/>
          <c:y val="0"/>
          <c:w val="0.51687929736202154"/>
          <c:h val="0.86841517180089567"/>
        </c:manualLayout>
      </c:layout>
      <c:pieChart>
        <c:varyColors val="1"/>
        <c:ser>
          <c:idx val="1"/>
          <c:order val="1"/>
          <c:dLbls>
            <c:dLbl>
              <c:idx val="0"/>
              <c:layout>
                <c:manualLayout>
                  <c:x val="-0.19516499800675741"/>
                  <c:y val="-0.242504290098492"/>
                </c:manualLayout>
              </c:layout>
              <c:spPr/>
              <c:txPr>
                <a:bodyPr/>
                <a:lstStyle/>
                <a:p>
                  <a:pPr>
                    <a:defRPr sz="900" b="1"/>
                  </a:pPr>
                  <a:endParaRPr lang="en-US"/>
                </a:p>
              </c:txPr>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0-77F6-4AD8-A830-1B9B8F45BD13}"/>
                </c:ext>
                <c:ext xmlns:c15="http://schemas.microsoft.com/office/drawing/2012/chart" uri="{CE6537A1-D6FC-4f65-9D91-7224C49458BB}">
                  <c15:layout>
                    <c:manualLayout>
                      <c:w val="0.2435855892555148"/>
                      <c:h val="0.21186919187807887"/>
                    </c:manualLayout>
                  </c15:layout>
                </c:ext>
              </c:extLst>
            </c:dLbl>
            <c:dLbl>
              <c:idx val="1"/>
              <c:layout>
                <c:manualLayout>
                  <c:x val="0.1594178805840745"/>
                  <c:y val="0.13754119128180317"/>
                </c:manualLayout>
              </c:layout>
              <c:tx>
                <c:rich>
                  <a:bodyPr/>
                  <a:lstStyle/>
                  <a:p>
                    <a:r>
                      <a:rPr lang="en-US" sz="900" dirty="0"/>
                      <a:t>Transmission
20%</a:t>
                    </a:r>
                  </a:p>
                </c:rich>
              </c:tx>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1-77F6-4AD8-A830-1B9B8F45BD13}"/>
                </c:ext>
                <c:ext xmlns:c15="http://schemas.microsoft.com/office/drawing/2012/chart" uri="{CE6537A1-D6FC-4f65-9D91-7224C49458BB}">
                  <c15:layout>
                    <c:manualLayout>
                      <c:w val="0.26482829068375113"/>
                      <c:h val="0.18786699760506922"/>
                    </c:manualLayout>
                  </c15:layout>
                </c:ext>
              </c:extLst>
            </c:dLbl>
            <c:dLbl>
              <c:idx val="2"/>
              <c:layout>
                <c:manualLayout>
                  <c:x val="5.6977311162957199E-2"/>
                  <c:y val="1.4025303618009835E-2"/>
                </c:manualLayout>
              </c:layout>
              <c:tx>
                <c:rich>
                  <a:bodyPr/>
                  <a:lstStyle/>
                  <a:p>
                    <a:r>
                      <a:rPr lang="en-US" sz="900" dirty="0"/>
                      <a:t>Line Loss
6%</a:t>
                    </a:r>
                  </a:p>
                </c:rich>
              </c:tx>
              <c:showLegendKey val="0"/>
              <c:showVal val="0"/>
              <c:showCatName val="1"/>
              <c:showSerName val="0"/>
              <c:showPercent val="1"/>
              <c:showBubbleSize val="0"/>
              <c:extLst xmlns:c16r2="http://schemas.microsoft.com/office/drawing/2015/06/chart">
                <c:ext xmlns:c16="http://schemas.microsoft.com/office/drawing/2014/chart" uri="{C3380CC4-5D6E-409C-BE32-E72D297353CC}">
                  <c16:uniqueId val="{00000002-77F6-4AD8-A830-1B9B8F45BD13}"/>
                </c:ext>
                <c:ext xmlns:c15="http://schemas.microsoft.com/office/drawing/2012/chart" uri="{CE6537A1-D6FC-4f65-9D91-7224C49458BB}">
                  <c15:layout/>
                </c:ext>
              </c:extLst>
            </c:dLbl>
            <c:spPr>
              <a:noFill/>
              <a:ln>
                <a:noFill/>
              </a:ln>
              <a:effectLst/>
            </c:spPr>
            <c:txPr>
              <a:bodyPr/>
              <a:lstStyle/>
              <a:p>
                <a:pPr>
                  <a:defRPr sz="900" b="1"/>
                </a:pPr>
                <a:endParaRPr lang="en-US"/>
              </a:p>
            </c:txPr>
            <c:showLegendKey val="0"/>
            <c:showVal val="0"/>
            <c:showCatName val="1"/>
            <c:showSerName val="0"/>
            <c:showPercent val="1"/>
            <c:showBubbleSize val="0"/>
            <c:showLeaderLines val="1"/>
            <c:extLst xmlns:c16r2="http://schemas.microsoft.com/office/drawing/2015/06/chart">
              <c:ext xmlns:c15="http://schemas.microsoft.com/office/drawing/2012/chart" uri="{CE6537A1-D6FC-4f65-9D91-7224C49458BB}"/>
            </c:extLst>
          </c:dLbls>
          <c:cat>
            <c:strRef>
              <c:f>Sheet1!$A$6:$A$8</c:f>
              <c:strCache>
                <c:ptCount val="3"/>
                <c:pt idx="0">
                  <c:v>Distribution</c:v>
                </c:pt>
                <c:pt idx="1">
                  <c:v>Transmission</c:v>
                </c:pt>
                <c:pt idx="2">
                  <c:v>Line Loss</c:v>
                </c:pt>
              </c:strCache>
            </c:strRef>
          </c:cat>
          <c:val>
            <c:numRef>
              <c:f>Sheet1!$B$6:$B$8</c:f>
              <c:numCache>
                <c:formatCode>"$"#,##0.00</c:formatCode>
                <c:ptCount val="3"/>
                <c:pt idx="0">
                  <c:v>37.672500000000007</c:v>
                </c:pt>
                <c:pt idx="1">
                  <c:v>10.350060000000001</c:v>
                </c:pt>
                <c:pt idx="2">
                  <c:v>3.141198000000005</c:v>
                </c:pt>
              </c:numCache>
            </c:numRef>
          </c:val>
          <c:extLst xmlns:c16r2="http://schemas.microsoft.com/office/drawing/2015/06/chart">
            <c:ext xmlns:c16="http://schemas.microsoft.com/office/drawing/2014/chart" uri="{C3380CC4-5D6E-409C-BE32-E72D297353CC}">
              <c16:uniqueId val="{00000003-77F6-4AD8-A830-1B9B8F45BD13}"/>
            </c:ext>
          </c:extLst>
        </c:ser>
        <c:ser>
          <c:idx val="0"/>
          <c:order val="0"/>
          <c:dLbls>
            <c:spPr>
              <a:noFill/>
              <a:ln>
                <a:noFill/>
              </a:ln>
              <a:effectLst/>
            </c:spPr>
            <c:showLegendKey val="0"/>
            <c:showVal val="0"/>
            <c:showCatName val="1"/>
            <c:showSerName val="0"/>
            <c:showPercent val="1"/>
            <c:showBubbleSize val="0"/>
            <c:showLeaderLines val="1"/>
            <c:extLst xmlns:c16r2="http://schemas.microsoft.com/office/drawing/2015/06/chart">
              <c:ext xmlns:c15="http://schemas.microsoft.com/office/drawing/2012/chart" uri="{CE6537A1-D6FC-4f65-9D91-7224C49458BB}"/>
            </c:extLst>
          </c:dLbls>
          <c:cat>
            <c:strRef>
              <c:f>Sheet1!$A$6:$A$8</c:f>
              <c:strCache>
                <c:ptCount val="3"/>
                <c:pt idx="0">
                  <c:v>Distribution</c:v>
                </c:pt>
                <c:pt idx="1">
                  <c:v>Transmission</c:v>
                </c:pt>
                <c:pt idx="2">
                  <c:v>Line Loss</c:v>
                </c:pt>
              </c:strCache>
            </c:strRef>
          </c:cat>
          <c:val>
            <c:numRef>
              <c:f>Sheet1!$B$6:$B$8</c:f>
              <c:numCache>
                <c:formatCode>"$"#,##0.00</c:formatCode>
                <c:ptCount val="3"/>
                <c:pt idx="0">
                  <c:v>37.672500000000007</c:v>
                </c:pt>
                <c:pt idx="1">
                  <c:v>10.350060000000001</c:v>
                </c:pt>
                <c:pt idx="2">
                  <c:v>3.141198000000005</c:v>
                </c:pt>
              </c:numCache>
            </c:numRef>
          </c:val>
          <c:extLst xmlns:c16r2="http://schemas.microsoft.com/office/drawing/2015/06/chart">
            <c:ext xmlns:c16="http://schemas.microsoft.com/office/drawing/2014/chart" uri="{C3380CC4-5D6E-409C-BE32-E72D297353CC}">
              <c16:uniqueId val="{00000004-77F6-4AD8-A830-1B9B8F45BD13}"/>
            </c:ext>
          </c:extLst>
        </c:ser>
        <c:dLbls>
          <c:showLegendKey val="0"/>
          <c:showVal val="0"/>
          <c:showCatName val="1"/>
          <c:showSerName val="0"/>
          <c:showPercent val="1"/>
          <c:showBubbleSize val="0"/>
          <c:showLeaderLines val="1"/>
        </c:dLbls>
        <c:firstSliceAng val="0"/>
      </c:pieChart>
    </c:plotArea>
    <c:plotVisOnly val="1"/>
    <c:dispBlanksAs val="gap"/>
    <c:showDLblsOverMax val="0"/>
  </c:chart>
  <c:externalData r:id="rId1">
    <c:autoUpdate val="0"/>
  </c:externalData>
</c:chartSpace>
</file>

<file path=ppt/comments/comment1.xml><?xml version="1.0" encoding="utf-8"?>
<p:cmLst xmlns:a="http://schemas.openxmlformats.org/drawingml/2006/main" xmlns:r="http://schemas.openxmlformats.org/officeDocument/2006/relationships" xmlns:p="http://schemas.openxmlformats.org/presentationml/2006/main">
  <p:cm authorId="0" dt="2017-04-26T15:32:09.291" idx="1">
    <p:pos x="2995" y="3496"/>
    <p:text>Add sub-bullet that explains the role of the OEB </p:text>
  </p:cm>
</p: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453CEFE-6DF4-4E42-A773-563D377CFF9A}" type="doc">
      <dgm:prSet loTypeId="urn:microsoft.com/office/officeart/2005/8/layout/process3" loCatId="process" qsTypeId="urn:microsoft.com/office/officeart/2005/8/quickstyle/simple1" qsCatId="simple" csTypeId="urn:microsoft.com/office/officeart/2005/8/colors/accent1_2" csCatId="accent1" phldr="1"/>
      <dgm:spPr/>
      <dgm:t>
        <a:bodyPr/>
        <a:lstStyle/>
        <a:p>
          <a:endParaRPr lang="en-CA"/>
        </a:p>
      </dgm:t>
    </dgm:pt>
    <dgm:pt modelId="{C042C1C3-2195-4B2C-BA70-CFE94AE4EC69}">
      <dgm:prSet phldrT="[Text]" custT="1"/>
      <dgm:spPr/>
      <dgm:t>
        <a:bodyPr/>
        <a:lstStyle/>
        <a:p>
          <a:r>
            <a:rPr lang="en-CA" sz="1200" b="1" dirty="0" smtClean="0"/>
            <a:t>ENERGY/</a:t>
          </a:r>
          <a:r>
            <a:rPr lang="en-CA" sz="1200" b="1" dirty="0" err="1" smtClean="0"/>
            <a:t>MoF</a:t>
          </a:r>
          <a:endParaRPr lang="en-CA" sz="1200" b="1" dirty="0"/>
        </a:p>
      </dgm:t>
    </dgm:pt>
    <dgm:pt modelId="{3BE8BB4C-CB91-403A-A8C8-529CA0E6EB09}" type="parTrans" cxnId="{7E39B8DE-6A1E-4B36-A028-53CADC461C85}">
      <dgm:prSet/>
      <dgm:spPr/>
      <dgm:t>
        <a:bodyPr/>
        <a:lstStyle/>
        <a:p>
          <a:endParaRPr lang="en-CA" sz="2000"/>
        </a:p>
      </dgm:t>
    </dgm:pt>
    <dgm:pt modelId="{13E2EE47-1B63-43BB-9284-3C8119CF0CC5}" type="sibTrans" cxnId="{7E39B8DE-6A1E-4B36-A028-53CADC461C85}">
      <dgm:prSet custT="1"/>
      <dgm:spPr/>
      <dgm:t>
        <a:bodyPr/>
        <a:lstStyle/>
        <a:p>
          <a:endParaRPr lang="en-CA" sz="1000"/>
        </a:p>
      </dgm:t>
    </dgm:pt>
    <dgm:pt modelId="{A4DA140E-8F7E-4FD8-9B6D-969B575627E6}">
      <dgm:prSet phldrT="[Text]" custT="1"/>
      <dgm:spPr/>
      <dgm:t>
        <a:bodyPr/>
        <a:lstStyle/>
        <a:p>
          <a:r>
            <a:rPr lang="en-CA" sz="1200" dirty="0" smtClean="0"/>
            <a:t>Appropriate Funds from Legislature</a:t>
          </a:r>
          <a:endParaRPr lang="en-CA" sz="1200" dirty="0"/>
        </a:p>
      </dgm:t>
    </dgm:pt>
    <dgm:pt modelId="{6A1796D4-DE79-4AA3-8A9C-13BA26BB80D9}" type="parTrans" cxnId="{2A9F450A-171C-4839-86A9-93647E84F3DB}">
      <dgm:prSet/>
      <dgm:spPr/>
      <dgm:t>
        <a:bodyPr/>
        <a:lstStyle/>
        <a:p>
          <a:endParaRPr lang="en-CA" sz="2000"/>
        </a:p>
      </dgm:t>
    </dgm:pt>
    <dgm:pt modelId="{A0C23B07-1982-4771-9B0C-7E7EA49D26CB}" type="sibTrans" cxnId="{2A9F450A-171C-4839-86A9-93647E84F3DB}">
      <dgm:prSet/>
      <dgm:spPr/>
      <dgm:t>
        <a:bodyPr/>
        <a:lstStyle/>
        <a:p>
          <a:endParaRPr lang="en-CA" sz="2000"/>
        </a:p>
      </dgm:t>
    </dgm:pt>
    <dgm:pt modelId="{6776AD62-6BFB-44F7-916F-8380FF85B7A1}">
      <dgm:prSet phldrT="[Text]" custT="1"/>
      <dgm:spPr/>
      <dgm:t>
        <a:bodyPr/>
        <a:lstStyle/>
        <a:p>
          <a:r>
            <a:rPr lang="en-CA" sz="1200" b="1" dirty="0" smtClean="0"/>
            <a:t>IESO</a:t>
          </a:r>
          <a:endParaRPr lang="en-CA" sz="1200" b="1" dirty="0"/>
        </a:p>
      </dgm:t>
    </dgm:pt>
    <dgm:pt modelId="{A6DCA840-6055-4C30-ADDF-17A3D26BDBE4}" type="parTrans" cxnId="{A9E1154B-8CAA-4229-AD13-C694669ED7DA}">
      <dgm:prSet/>
      <dgm:spPr/>
      <dgm:t>
        <a:bodyPr/>
        <a:lstStyle/>
        <a:p>
          <a:endParaRPr lang="en-CA" sz="2000"/>
        </a:p>
      </dgm:t>
    </dgm:pt>
    <dgm:pt modelId="{A37F47D6-C377-49D3-B101-A3F2F95EE7FA}" type="sibTrans" cxnId="{A9E1154B-8CAA-4229-AD13-C694669ED7DA}">
      <dgm:prSet custT="1"/>
      <dgm:spPr/>
      <dgm:t>
        <a:bodyPr/>
        <a:lstStyle/>
        <a:p>
          <a:endParaRPr lang="en-CA" sz="1000"/>
        </a:p>
      </dgm:t>
    </dgm:pt>
    <dgm:pt modelId="{131443DD-DC96-4523-9584-40630D255751}">
      <dgm:prSet phldrT="[Text]" custT="1"/>
      <dgm:spPr/>
      <dgm:t>
        <a:bodyPr/>
        <a:lstStyle/>
        <a:p>
          <a:r>
            <a:rPr lang="en-CA" sz="1200" dirty="0" smtClean="0"/>
            <a:t>Receives Funds and Makes Payments to prescribed LDCs</a:t>
          </a:r>
          <a:endParaRPr lang="en-CA" sz="1200" dirty="0"/>
        </a:p>
      </dgm:t>
    </dgm:pt>
    <dgm:pt modelId="{8A3E92AD-264A-403E-BF49-E97DAC340A8F}" type="parTrans" cxnId="{D8D03B3D-AB45-4CFE-AF5C-DADD39D317A7}">
      <dgm:prSet/>
      <dgm:spPr/>
      <dgm:t>
        <a:bodyPr/>
        <a:lstStyle/>
        <a:p>
          <a:endParaRPr lang="en-CA" sz="2000"/>
        </a:p>
      </dgm:t>
    </dgm:pt>
    <dgm:pt modelId="{E2B0DE50-44DD-4677-B090-C7EA73305FC5}" type="sibTrans" cxnId="{D8D03B3D-AB45-4CFE-AF5C-DADD39D317A7}">
      <dgm:prSet/>
      <dgm:spPr/>
      <dgm:t>
        <a:bodyPr/>
        <a:lstStyle/>
        <a:p>
          <a:endParaRPr lang="en-CA" sz="2000"/>
        </a:p>
      </dgm:t>
    </dgm:pt>
    <dgm:pt modelId="{2DD47EA8-1F18-4B12-9A00-7AA2E50C3ECC}">
      <dgm:prSet phldrT="[Text]" custT="1"/>
      <dgm:spPr/>
      <dgm:t>
        <a:bodyPr/>
        <a:lstStyle/>
        <a:p>
          <a:r>
            <a:rPr lang="en-CA" sz="1200" dirty="0" smtClean="0"/>
            <a:t>Sets harmonized maximum amount of charge annually</a:t>
          </a:r>
          <a:endParaRPr lang="en-CA" sz="1200" dirty="0"/>
        </a:p>
      </dgm:t>
    </dgm:pt>
    <dgm:pt modelId="{16740E9F-E2C3-488A-AC40-DBECD27C6584}" type="parTrans" cxnId="{1CC8DA94-7D56-4E3F-BFD4-EA2819BE31D9}">
      <dgm:prSet/>
      <dgm:spPr/>
      <dgm:t>
        <a:bodyPr/>
        <a:lstStyle/>
        <a:p>
          <a:endParaRPr lang="en-CA" sz="2000"/>
        </a:p>
      </dgm:t>
    </dgm:pt>
    <dgm:pt modelId="{3794AE7E-EB5B-43A6-BEDF-88E11FF2D0D3}" type="sibTrans" cxnId="{1CC8DA94-7D56-4E3F-BFD4-EA2819BE31D9}">
      <dgm:prSet/>
      <dgm:spPr/>
      <dgm:t>
        <a:bodyPr/>
        <a:lstStyle/>
        <a:p>
          <a:endParaRPr lang="en-CA" sz="2000"/>
        </a:p>
      </dgm:t>
    </dgm:pt>
    <dgm:pt modelId="{3F8AE06C-A0A0-41AC-A6C9-585AF648D96A}">
      <dgm:prSet phldrT="[Text]" custT="1"/>
      <dgm:spPr/>
      <dgm:t>
        <a:bodyPr/>
        <a:lstStyle/>
        <a:p>
          <a:r>
            <a:rPr lang="en-CA" sz="1200" b="1" dirty="0" smtClean="0"/>
            <a:t>OEB </a:t>
          </a:r>
          <a:endParaRPr lang="en-CA" sz="1200" b="1" dirty="0"/>
        </a:p>
      </dgm:t>
    </dgm:pt>
    <dgm:pt modelId="{074B635C-C9C0-4250-9484-2FC808F3D59A}" type="parTrans" cxnId="{B72C7750-8B57-4722-B846-790D94BF79E5}">
      <dgm:prSet/>
      <dgm:spPr/>
      <dgm:t>
        <a:bodyPr/>
        <a:lstStyle/>
        <a:p>
          <a:endParaRPr lang="en-CA" sz="2000"/>
        </a:p>
      </dgm:t>
    </dgm:pt>
    <dgm:pt modelId="{2141BF96-9534-4804-8E1E-D5E9CB772560}" type="sibTrans" cxnId="{B72C7750-8B57-4722-B846-790D94BF79E5}">
      <dgm:prSet custT="1"/>
      <dgm:spPr/>
      <dgm:t>
        <a:bodyPr/>
        <a:lstStyle/>
        <a:p>
          <a:endParaRPr lang="en-CA" sz="1000"/>
        </a:p>
      </dgm:t>
    </dgm:pt>
    <dgm:pt modelId="{EE31815E-CA00-4531-9DD7-645AEF5D102A}">
      <dgm:prSet phldrT="[Text]" custT="1"/>
      <dgm:spPr/>
      <dgm:t>
        <a:bodyPr/>
        <a:lstStyle/>
        <a:p>
          <a:r>
            <a:rPr lang="en-CA" sz="1200" dirty="0" smtClean="0"/>
            <a:t>Distribution costs harmonized at maximum amount resulting in savings</a:t>
          </a:r>
          <a:endParaRPr lang="en-CA" sz="1200" dirty="0"/>
        </a:p>
      </dgm:t>
    </dgm:pt>
    <dgm:pt modelId="{F7F9217B-3874-44D0-8006-19E18C0A414B}" type="parTrans" cxnId="{423263D6-A56F-4A57-A31F-B693D09B637D}">
      <dgm:prSet/>
      <dgm:spPr/>
      <dgm:t>
        <a:bodyPr/>
        <a:lstStyle/>
        <a:p>
          <a:endParaRPr lang="en-CA" sz="2000"/>
        </a:p>
      </dgm:t>
    </dgm:pt>
    <dgm:pt modelId="{14570398-A6DD-4C55-B7F2-6A9274AE0CFC}" type="sibTrans" cxnId="{423263D6-A56F-4A57-A31F-B693D09B637D}">
      <dgm:prSet/>
      <dgm:spPr/>
      <dgm:t>
        <a:bodyPr/>
        <a:lstStyle/>
        <a:p>
          <a:endParaRPr lang="en-CA" sz="2000"/>
        </a:p>
      </dgm:t>
    </dgm:pt>
    <dgm:pt modelId="{0741CAD8-9759-4666-B283-3B0978D78E02}">
      <dgm:prSet phldrT="[Text]" custT="1"/>
      <dgm:spPr/>
      <dgm:t>
        <a:bodyPr/>
        <a:lstStyle/>
        <a:p>
          <a:r>
            <a:rPr lang="en-CA" sz="1200" b="1" dirty="0" smtClean="0"/>
            <a:t>Consumers </a:t>
          </a:r>
          <a:endParaRPr lang="en-CA" sz="1200" b="1" dirty="0"/>
        </a:p>
      </dgm:t>
    </dgm:pt>
    <dgm:pt modelId="{B9443C80-688A-48D1-9D35-7EEA0474C671}" type="parTrans" cxnId="{0C04A597-20BA-44EC-891D-03D351C95D7E}">
      <dgm:prSet/>
      <dgm:spPr/>
      <dgm:t>
        <a:bodyPr/>
        <a:lstStyle/>
        <a:p>
          <a:endParaRPr lang="en-CA" sz="2000"/>
        </a:p>
      </dgm:t>
    </dgm:pt>
    <dgm:pt modelId="{7454B639-8551-42CE-881B-09C50490D39F}" type="sibTrans" cxnId="{0C04A597-20BA-44EC-891D-03D351C95D7E}">
      <dgm:prSet/>
      <dgm:spPr/>
      <dgm:t>
        <a:bodyPr/>
        <a:lstStyle/>
        <a:p>
          <a:endParaRPr lang="en-CA" sz="2000"/>
        </a:p>
      </dgm:t>
    </dgm:pt>
    <dgm:pt modelId="{A79DA067-24F6-495C-9A61-62CF3ADF445C}">
      <dgm:prSet phldrT="[Text]" custT="1"/>
      <dgm:spPr/>
      <dgm:t>
        <a:bodyPr/>
        <a:lstStyle/>
        <a:p>
          <a:r>
            <a:rPr lang="en-CA" sz="1200" b="1" dirty="0" smtClean="0"/>
            <a:t>High Cost LDCs</a:t>
          </a:r>
          <a:endParaRPr lang="en-CA" sz="1200" b="1" dirty="0"/>
        </a:p>
      </dgm:t>
    </dgm:pt>
    <dgm:pt modelId="{4FCC1D92-F2F8-4C2B-8BBA-81DFE8056B42}" type="parTrans" cxnId="{6523135C-B1CB-4C9A-A441-EA6DD7E29FF2}">
      <dgm:prSet/>
      <dgm:spPr/>
      <dgm:t>
        <a:bodyPr/>
        <a:lstStyle/>
        <a:p>
          <a:endParaRPr lang="en-CA" sz="2000"/>
        </a:p>
      </dgm:t>
    </dgm:pt>
    <dgm:pt modelId="{48002F1E-41B6-49A5-8011-16C21917C2EC}" type="sibTrans" cxnId="{6523135C-B1CB-4C9A-A441-EA6DD7E29FF2}">
      <dgm:prSet custT="1"/>
      <dgm:spPr/>
      <dgm:t>
        <a:bodyPr/>
        <a:lstStyle/>
        <a:p>
          <a:endParaRPr lang="en-CA" sz="1000"/>
        </a:p>
      </dgm:t>
    </dgm:pt>
    <dgm:pt modelId="{CBF71DF1-31D7-4DF2-A2AC-A4153C1B0CEA}">
      <dgm:prSet phldrT="[Text]" custT="1"/>
      <dgm:spPr/>
      <dgm:t>
        <a:bodyPr/>
        <a:lstStyle/>
        <a:p>
          <a:r>
            <a:rPr lang="en-CA" sz="1200" dirty="0" smtClean="0"/>
            <a:t>Delivers program to consumers. </a:t>
          </a:r>
          <a:endParaRPr lang="en-CA" sz="1200" dirty="0"/>
        </a:p>
      </dgm:t>
    </dgm:pt>
    <dgm:pt modelId="{1CD50A72-30A5-4C9E-A30C-0CA4F2274D47}" type="parTrans" cxnId="{1A3EDDB5-6D55-4738-8E5E-598E1F0315E4}">
      <dgm:prSet/>
      <dgm:spPr/>
      <dgm:t>
        <a:bodyPr/>
        <a:lstStyle/>
        <a:p>
          <a:endParaRPr lang="en-CA" sz="2000"/>
        </a:p>
      </dgm:t>
    </dgm:pt>
    <dgm:pt modelId="{CA6F7574-45E5-4E45-A932-AF01420C629A}" type="sibTrans" cxnId="{1A3EDDB5-6D55-4738-8E5E-598E1F0315E4}">
      <dgm:prSet/>
      <dgm:spPr/>
      <dgm:t>
        <a:bodyPr/>
        <a:lstStyle/>
        <a:p>
          <a:endParaRPr lang="en-CA" sz="2000"/>
        </a:p>
      </dgm:t>
    </dgm:pt>
    <dgm:pt modelId="{64630DFD-90E4-44A5-8632-32AB00F4A4F7}">
      <dgm:prSet phldrT="[Text]" custT="1"/>
      <dgm:spPr/>
      <dgm:t>
        <a:bodyPr/>
        <a:lstStyle/>
        <a:p>
          <a:r>
            <a:rPr lang="en-CA" sz="1200" dirty="0" smtClean="0"/>
            <a:t>Rate setting process remains unaltered</a:t>
          </a:r>
          <a:endParaRPr lang="en-CA" sz="1200" dirty="0"/>
        </a:p>
      </dgm:t>
    </dgm:pt>
    <dgm:pt modelId="{713D7D06-2C7B-4418-8B8A-D8BBFC5FE74A}" type="parTrans" cxnId="{2F9D4671-0C56-431F-A29F-49739118A713}">
      <dgm:prSet/>
      <dgm:spPr/>
      <dgm:t>
        <a:bodyPr/>
        <a:lstStyle/>
        <a:p>
          <a:endParaRPr lang="en-CA" sz="2000"/>
        </a:p>
      </dgm:t>
    </dgm:pt>
    <dgm:pt modelId="{BC852DB4-0B7F-47C5-A4B6-09B17683C8FD}" type="sibTrans" cxnId="{2F9D4671-0C56-431F-A29F-49739118A713}">
      <dgm:prSet/>
      <dgm:spPr/>
      <dgm:t>
        <a:bodyPr/>
        <a:lstStyle/>
        <a:p>
          <a:endParaRPr lang="en-CA" sz="2000"/>
        </a:p>
      </dgm:t>
    </dgm:pt>
    <dgm:pt modelId="{651FF3C6-1A53-44EC-9194-4379774C1C29}">
      <dgm:prSet phldrT="[Text]" custT="1"/>
      <dgm:spPr/>
      <dgm:t>
        <a:bodyPr/>
        <a:lstStyle/>
        <a:p>
          <a:r>
            <a:rPr lang="en-CA" sz="1200" dirty="0" smtClean="0"/>
            <a:t>Provides funding to IESO</a:t>
          </a:r>
          <a:endParaRPr lang="en-CA" sz="1200" dirty="0"/>
        </a:p>
      </dgm:t>
    </dgm:pt>
    <dgm:pt modelId="{A62258CC-F3DF-46D7-90D4-0F342168BC64}" type="parTrans" cxnId="{A8C10382-03CA-4DBB-804C-85A572B8D1F3}">
      <dgm:prSet/>
      <dgm:spPr/>
      <dgm:t>
        <a:bodyPr/>
        <a:lstStyle/>
        <a:p>
          <a:endParaRPr lang="en-CA" sz="2000"/>
        </a:p>
      </dgm:t>
    </dgm:pt>
    <dgm:pt modelId="{0E254B90-7635-4FC2-AB1D-4F3B5BB01938}" type="sibTrans" cxnId="{A8C10382-03CA-4DBB-804C-85A572B8D1F3}">
      <dgm:prSet/>
      <dgm:spPr/>
      <dgm:t>
        <a:bodyPr/>
        <a:lstStyle/>
        <a:p>
          <a:endParaRPr lang="en-CA" sz="2000"/>
        </a:p>
      </dgm:t>
    </dgm:pt>
    <dgm:pt modelId="{79F84EC8-1306-448F-A7E2-2433EEFC390F}">
      <dgm:prSet phldrT="[Text]" custT="1"/>
      <dgm:spPr/>
      <dgm:t>
        <a:bodyPr/>
        <a:lstStyle/>
        <a:p>
          <a:r>
            <a:rPr lang="en-CA" sz="1200" dirty="0" smtClean="0"/>
            <a:t>MOF – Audit and Compliance</a:t>
          </a:r>
          <a:endParaRPr lang="en-CA" sz="1200" dirty="0"/>
        </a:p>
      </dgm:t>
    </dgm:pt>
    <dgm:pt modelId="{12EA0AAE-87FC-46E6-8B41-418A4870E462}" type="parTrans" cxnId="{D6DB278C-5E23-4535-BDC2-09FDE533E581}">
      <dgm:prSet/>
      <dgm:spPr/>
      <dgm:t>
        <a:bodyPr/>
        <a:lstStyle/>
        <a:p>
          <a:endParaRPr lang="en-CA" sz="2000"/>
        </a:p>
      </dgm:t>
    </dgm:pt>
    <dgm:pt modelId="{FCE3243F-2083-4480-96AF-DAFB72499711}" type="sibTrans" cxnId="{D6DB278C-5E23-4535-BDC2-09FDE533E581}">
      <dgm:prSet/>
      <dgm:spPr/>
      <dgm:t>
        <a:bodyPr/>
        <a:lstStyle/>
        <a:p>
          <a:endParaRPr lang="en-CA" sz="2000"/>
        </a:p>
      </dgm:t>
    </dgm:pt>
    <dgm:pt modelId="{8D7C5617-24FD-48A5-8739-8392565000F5}" type="pres">
      <dgm:prSet presAssocID="{D453CEFE-6DF4-4E42-A773-563D377CFF9A}" presName="linearFlow" presStyleCnt="0">
        <dgm:presLayoutVars>
          <dgm:dir/>
          <dgm:animLvl val="lvl"/>
          <dgm:resizeHandles val="exact"/>
        </dgm:presLayoutVars>
      </dgm:prSet>
      <dgm:spPr/>
      <dgm:t>
        <a:bodyPr/>
        <a:lstStyle/>
        <a:p>
          <a:endParaRPr lang="en-CA"/>
        </a:p>
      </dgm:t>
    </dgm:pt>
    <dgm:pt modelId="{FEB6230C-7E63-4B98-80D0-A8E119C9E3B4}" type="pres">
      <dgm:prSet presAssocID="{C042C1C3-2195-4B2C-BA70-CFE94AE4EC69}" presName="composite" presStyleCnt="0"/>
      <dgm:spPr/>
    </dgm:pt>
    <dgm:pt modelId="{486ABAC8-905E-4BBC-9062-D9468CC26A88}" type="pres">
      <dgm:prSet presAssocID="{C042C1C3-2195-4B2C-BA70-CFE94AE4EC69}" presName="parTx" presStyleLbl="node1" presStyleIdx="0" presStyleCnt="5">
        <dgm:presLayoutVars>
          <dgm:chMax val="0"/>
          <dgm:chPref val="0"/>
          <dgm:bulletEnabled val="1"/>
        </dgm:presLayoutVars>
      </dgm:prSet>
      <dgm:spPr/>
      <dgm:t>
        <a:bodyPr/>
        <a:lstStyle/>
        <a:p>
          <a:endParaRPr lang="en-CA"/>
        </a:p>
      </dgm:t>
    </dgm:pt>
    <dgm:pt modelId="{15E3DC88-3E98-4FC0-B397-4CD6773C4D38}" type="pres">
      <dgm:prSet presAssocID="{C042C1C3-2195-4B2C-BA70-CFE94AE4EC69}" presName="parSh" presStyleLbl="node1" presStyleIdx="0" presStyleCnt="5"/>
      <dgm:spPr/>
      <dgm:t>
        <a:bodyPr/>
        <a:lstStyle/>
        <a:p>
          <a:endParaRPr lang="en-CA"/>
        </a:p>
      </dgm:t>
    </dgm:pt>
    <dgm:pt modelId="{0518A8C1-1F11-4803-895A-897DE1BC7C2C}" type="pres">
      <dgm:prSet presAssocID="{C042C1C3-2195-4B2C-BA70-CFE94AE4EC69}" presName="desTx" presStyleLbl="fgAcc1" presStyleIdx="0" presStyleCnt="5">
        <dgm:presLayoutVars>
          <dgm:bulletEnabled val="1"/>
        </dgm:presLayoutVars>
      </dgm:prSet>
      <dgm:spPr/>
      <dgm:t>
        <a:bodyPr/>
        <a:lstStyle/>
        <a:p>
          <a:endParaRPr lang="en-CA"/>
        </a:p>
      </dgm:t>
    </dgm:pt>
    <dgm:pt modelId="{5FB7667A-2C02-48B5-90E7-AF5026EDBB8C}" type="pres">
      <dgm:prSet presAssocID="{13E2EE47-1B63-43BB-9284-3C8119CF0CC5}" presName="sibTrans" presStyleLbl="sibTrans2D1" presStyleIdx="0" presStyleCnt="4"/>
      <dgm:spPr/>
      <dgm:t>
        <a:bodyPr/>
        <a:lstStyle/>
        <a:p>
          <a:endParaRPr lang="en-CA"/>
        </a:p>
      </dgm:t>
    </dgm:pt>
    <dgm:pt modelId="{30DE9F20-D30B-43A2-86B0-CF65211F335F}" type="pres">
      <dgm:prSet presAssocID="{13E2EE47-1B63-43BB-9284-3C8119CF0CC5}" presName="connTx" presStyleLbl="sibTrans2D1" presStyleIdx="0" presStyleCnt="4"/>
      <dgm:spPr/>
      <dgm:t>
        <a:bodyPr/>
        <a:lstStyle/>
        <a:p>
          <a:endParaRPr lang="en-CA"/>
        </a:p>
      </dgm:t>
    </dgm:pt>
    <dgm:pt modelId="{A2E907C7-40B2-468C-BF29-13D313CB0EEB}" type="pres">
      <dgm:prSet presAssocID="{6776AD62-6BFB-44F7-916F-8380FF85B7A1}" presName="composite" presStyleCnt="0"/>
      <dgm:spPr/>
    </dgm:pt>
    <dgm:pt modelId="{99E982FE-453C-4BDF-B955-83AF6A8B3C58}" type="pres">
      <dgm:prSet presAssocID="{6776AD62-6BFB-44F7-916F-8380FF85B7A1}" presName="parTx" presStyleLbl="node1" presStyleIdx="0" presStyleCnt="5">
        <dgm:presLayoutVars>
          <dgm:chMax val="0"/>
          <dgm:chPref val="0"/>
          <dgm:bulletEnabled val="1"/>
        </dgm:presLayoutVars>
      </dgm:prSet>
      <dgm:spPr/>
      <dgm:t>
        <a:bodyPr/>
        <a:lstStyle/>
        <a:p>
          <a:endParaRPr lang="en-CA"/>
        </a:p>
      </dgm:t>
    </dgm:pt>
    <dgm:pt modelId="{7A2C939E-3D65-4871-9BC0-D25521D62F45}" type="pres">
      <dgm:prSet presAssocID="{6776AD62-6BFB-44F7-916F-8380FF85B7A1}" presName="parSh" presStyleLbl="node1" presStyleIdx="1" presStyleCnt="5"/>
      <dgm:spPr/>
      <dgm:t>
        <a:bodyPr/>
        <a:lstStyle/>
        <a:p>
          <a:endParaRPr lang="en-CA"/>
        </a:p>
      </dgm:t>
    </dgm:pt>
    <dgm:pt modelId="{08E1B18C-0791-469E-B80E-FA92DF834260}" type="pres">
      <dgm:prSet presAssocID="{6776AD62-6BFB-44F7-916F-8380FF85B7A1}" presName="desTx" presStyleLbl="fgAcc1" presStyleIdx="1" presStyleCnt="5">
        <dgm:presLayoutVars>
          <dgm:bulletEnabled val="1"/>
        </dgm:presLayoutVars>
      </dgm:prSet>
      <dgm:spPr/>
      <dgm:t>
        <a:bodyPr/>
        <a:lstStyle/>
        <a:p>
          <a:endParaRPr lang="en-CA"/>
        </a:p>
      </dgm:t>
    </dgm:pt>
    <dgm:pt modelId="{A84F8B8F-48CC-4EA8-8C3A-48FCA99DACAA}" type="pres">
      <dgm:prSet presAssocID="{A37F47D6-C377-49D3-B101-A3F2F95EE7FA}" presName="sibTrans" presStyleLbl="sibTrans2D1" presStyleIdx="1" presStyleCnt="4"/>
      <dgm:spPr/>
      <dgm:t>
        <a:bodyPr/>
        <a:lstStyle/>
        <a:p>
          <a:endParaRPr lang="en-CA"/>
        </a:p>
      </dgm:t>
    </dgm:pt>
    <dgm:pt modelId="{8411B83C-CE0D-4B91-8B39-694EA10A2C43}" type="pres">
      <dgm:prSet presAssocID="{A37F47D6-C377-49D3-B101-A3F2F95EE7FA}" presName="connTx" presStyleLbl="sibTrans2D1" presStyleIdx="1" presStyleCnt="4"/>
      <dgm:spPr/>
      <dgm:t>
        <a:bodyPr/>
        <a:lstStyle/>
        <a:p>
          <a:endParaRPr lang="en-CA"/>
        </a:p>
      </dgm:t>
    </dgm:pt>
    <dgm:pt modelId="{6F7F14D3-81AE-4393-BA42-F2DED6B9EEBB}" type="pres">
      <dgm:prSet presAssocID="{3F8AE06C-A0A0-41AC-A6C9-585AF648D96A}" presName="composite" presStyleCnt="0"/>
      <dgm:spPr/>
    </dgm:pt>
    <dgm:pt modelId="{F46673F7-9249-4552-A1F3-8F1F9E97838A}" type="pres">
      <dgm:prSet presAssocID="{3F8AE06C-A0A0-41AC-A6C9-585AF648D96A}" presName="parTx" presStyleLbl="node1" presStyleIdx="1" presStyleCnt="5">
        <dgm:presLayoutVars>
          <dgm:chMax val="0"/>
          <dgm:chPref val="0"/>
          <dgm:bulletEnabled val="1"/>
        </dgm:presLayoutVars>
      </dgm:prSet>
      <dgm:spPr/>
      <dgm:t>
        <a:bodyPr/>
        <a:lstStyle/>
        <a:p>
          <a:endParaRPr lang="en-CA"/>
        </a:p>
      </dgm:t>
    </dgm:pt>
    <dgm:pt modelId="{17002695-3753-458A-A7A5-04B33B325FC9}" type="pres">
      <dgm:prSet presAssocID="{3F8AE06C-A0A0-41AC-A6C9-585AF648D96A}" presName="parSh" presStyleLbl="node1" presStyleIdx="2" presStyleCnt="5"/>
      <dgm:spPr/>
      <dgm:t>
        <a:bodyPr/>
        <a:lstStyle/>
        <a:p>
          <a:endParaRPr lang="en-CA"/>
        </a:p>
      </dgm:t>
    </dgm:pt>
    <dgm:pt modelId="{0966E991-D38A-47B3-AD80-A6C0DE4165A5}" type="pres">
      <dgm:prSet presAssocID="{3F8AE06C-A0A0-41AC-A6C9-585AF648D96A}" presName="desTx" presStyleLbl="fgAcc1" presStyleIdx="2" presStyleCnt="5">
        <dgm:presLayoutVars>
          <dgm:bulletEnabled val="1"/>
        </dgm:presLayoutVars>
      </dgm:prSet>
      <dgm:spPr/>
      <dgm:t>
        <a:bodyPr/>
        <a:lstStyle/>
        <a:p>
          <a:endParaRPr lang="en-CA"/>
        </a:p>
      </dgm:t>
    </dgm:pt>
    <dgm:pt modelId="{97F73835-FF6B-4D4E-B66F-9D557807FC95}" type="pres">
      <dgm:prSet presAssocID="{2141BF96-9534-4804-8E1E-D5E9CB772560}" presName="sibTrans" presStyleLbl="sibTrans2D1" presStyleIdx="2" presStyleCnt="4"/>
      <dgm:spPr/>
      <dgm:t>
        <a:bodyPr/>
        <a:lstStyle/>
        <a:p>
          <a:endParaRPr lang="en-CA"/>
        </a:p>
      </dgm:t>
    </dgm:pt>
    <dgm:pt modelId="{19E710EA-04E5-4D84-B04A-C199E845B1D0}" type="pres">
      <dgm:prSet presAssocID="{2141BF96-9534-4804-8E1E-D5E9CB772560}" presName="connTx" presStyleLbl="sibTrans2D1" presStyleIdx="2" presStyleCnt="4"/>
      <dgm:spPr/>
      <dgm:t>
        <a:bodyPr/>
        <a:lstStyle/>
        <a:p>
          <a:endParaRPr lang="en-CA"/>
        </a:p>
      </dgm:t>
    </dgm:pt>
    <dgm:pt modelId="{256B86B0-BB9B-4FAA-856A-31A08F3DF1B2}" type="pres">
      <dgm:prSet presAssocID="{A79DA067-24F6-495C-9A61-62CF3ADF445C}" presName="composite" presStyleCnt="0"/>
      <dgm:spPr/>
    </dgm:pt>
    <dgm:pt modelId="{74945FCF-71A3-4A41-909E-60122F20799A}" type="pres">
      <dgm:prSet presAssocID="{A79DA067-24F6-495C-9A61-62CF3ADF445C}" presName="parTx" presStyleLbl="node1" presStyleIdx="2" presStyleCnt="5">
        <dgm:presLayoutVars>
          <dgm:chMax val="0"/>
          <dgm:chPref val="0"/>
          <dgm:bulletEnabled val="1"/>
        </dgm:presLayoutVars>
      </dgm:prSet>
      <dgm:spPr/>
      <dgm:t>
        <a:bodyPr/>
        <a:lstStyle/>
        <a:p>
          <a:endParaRPr lang="en-CA"/>
        </a:p>
      </dgm:t>
    </dgm:pt>
    <dgm:pt modelId="{04331287-15D2-4643-8AF9-736123416A31}" type="pres">
      <dgm:prSet presAssocID="{A79DA067-24F6-495C-9A61-62CF3ADF445C}" presName="parSh" presStyleLbl="node1" presStyleIdx="3" presStyleCnt="5"/>
      <dgm:spPr/>
      <dgm:t>
        <a:bodyPr/>
        <a:lstStyle/>
        <a:p>
          <a:endParaRPr lang="en-CA"/>
        </a:p>
      </dgm:t>
    </dgm:pt>
    <dgm:pt modelId="{EDCBFCDA-F37C-4E18-B18E-726C5CC1F8E6}" type="pres">
      <dgm:prSet presAssocID="{A79DA067-24F6-495C-9A61-62CF3ADF445C}" presName="desTx" presStyleLbl="fgAcc1" presStyleIdx="3" presStyleCnt="5">
        <dgm:presLayoutVars>
          <dgm:bulletEnabled val="1"/>
        </dgm:presLayoutVars>
      </dgm:prSet>
      <dgm:spPr/>
      <dgm:t>
        <a:bodyPr/>
        <a:lstStyle/>
        <a:p>
          <a:endParaRPr lang="en-CA"/>
        </a:p>
      </dgm:t>
    </dgm:pt>
    <dgm:pt modelId="{8638B5D0-09B5-49F3-8044-16992A3566FC}" type="pres">
      <dgm:prSet presAssocID="{48002F1E-41B6-49A5-8011-16C21917C2EC}" presName="sibTrans" presStyleLbl="sibTrans2D1" presStyleIdx="3" presStyleCnt="4"/>
      <dgm:spPr/>
      <dgm:t>
        <a:bodyPr/>
        <a:lstStyle/>
        <a:p>
          <a:endParaRPr lang="en-CA"/>
        </a:p>
      </dgm:t>
    </dgm:pt>
    <dgm:pt modelId="{670D159B-FE43-47B8-82CE-24744FD44C18}" type="pres">
      <dgm:prSet presAssocID="{48002F1E-41B6-49A5-8011-16C21917C2EC}" presName="connTx" presStyleLbl="sibTrans2D1" presStyleIdx="3" presStyleCnt="4"/>
      <dgm:spPr/>
      <dgm:t>
        <a:bodyPr/>
        <a:lstStyle/>
        <a:p>
          <a:endParaRPr lang="en-CA"/>
        </a:p>
      </dgm:t>
    </dgm:pt>
    <dgm:pt modelId="{7E204362-5936-4FA2-A6CA-0E157FBB20D5}" type="pres">
      <dgm:prSet presAssocID="{0741CAD8-9759-4666-B283-3B0978D78E02}" presName="composite" presStyleCnt="0"/>
      <dgm:spPr/>
    </dgm:pt>
    <dgm:pt modelId="{D0ACE23B-05CA-4928-93C4-1127A2E22D02}" type="pres">
      <dgm:prSet presAssocID="{0741CAD8-9759-4666-B283-3B0978D78E02}" presName="parTx" presStyleLbl="node1" presStyleIdx="3" presStyleCnt="5">
        <dgm:presLayoutVars>
          <dgm:chMax val="0"/>
          <dgm:chPref val="0"/>
          <dgm:bulletEnabled val="1"/>
        </dgm:presLayoutVars>
      </dgm:prSet>
      <dgm:spPr/>
      <dgm:t>
        <a:bodyPr/>
        <a:lstStyle/>
        <a:p>
          <a:endParaRPr lang="en-CA"/>
        </a:p>
      </dgm:t>
    </dgm:pt>
    <dgm:pt modelId="{D87F894F-9416-47DF-8331-DDC44233F690}" type="pres">
      <dgm:prSet presAssocID="{0741CAD8-9759-4666-B283-3B0978D78E02}" presName="parSh" presStyleLbl="node1" presStyleIdx="4" presStyleCnt="5"/>
      <dgm:spPr/>
      <dgm:t>
        <a:bodyPr/>
        <a:lstStyle/>
        <a:p>
          <a:endParaRPr lang="en-CA"/>
        </a:p>
      </dgm:t>
    </dgm:pt>
    <dgm:pt modelId="{3D295864-6020-4E02-BF54-4354CBB7B5DB}" type="pres">
      <dgm:prSet presAssocID="{0741CAD8-9759-4666-B283-3B0978D78E02}" presName="desTx" presStyleLbl="fgAcc1" presStyleIdx="4" presStyleCnt="5">
        <dgm:presLayoutVars>
          <dgm:bulletEnabled val="1"/>
        </dgm:presLayoutVars>
      </dgm:prSet>
      <dgm:spPr/>
      <dgm:t>
        <a:bodyPr/>
        <a:lstStyle/>
        <a:p>
          <a:endParaRPr lang="en-CA"/>
        </a:p>
      </dgm:t>
    </dgm:pt>
  </dgm:ptLst>
  <dgm:cxnLst>
    <dgm:cxn modelId="{8514D63F-6EBD-4BC4-AB80-42CF6074AC30}" type="presOf" srcId="{A79DA067-24F6-495C-9A61-62CF3ADF445C}" destId="{74945FCF-71A3-4A41-909E-60122F20799A}" srcOrd="0" destOrd="0" presId="urn:microsoft.com/office/officeart/2005/8/layout/process3"/>
    <dgm:cxn modelId="{D6DB278C-5E23-4535-BDC2-09FDE533E581}" srcId="{C042C1C3-2195-4B2C-BA70-CFE94AE4EC69}" destId="{79F84EC8-1306-448F-A7E2-2433EEFC390F}" srcOrd="2" destOrd="0" parTransId="{12EA0AAE-87FC-46E6-8B41-418A4870E462}" sibTransId="{FCE3243F-2083-4480-96AF-DAFB72499711}"/>
    <dgm:cxn modelId="{0C04A597-20BA-44EC-891D-03D351C95D7E}" srcId="{D453CEFE-6DF4-4E42-A773-563D377CFF9A}" destId="{0741CAD8-9759-4666-B283-3B0978D78E02}" srcOrd="4" destOrd="0" parTransId="{B9443C80-688A-48D1-9D35-7EEA0474C671}" sibTransId="{7454B639-8551-42CE-881B-09C50490D39F}"/>
    <dgm:cxn modelId="{B72C7750-8B57-4722-B846-790D94BF79E5}" srcId="{D453CEFE-6DF4-4E42-A773-563D377CFF9A}" destId="{3F8AE06C-A0A0-41AC-A6C9-585AF648D96A}" srcOrd="2" destOrd="0" parTransId="{074B635C-C9C0-4250-9484-2FC808F3D59A}" sibTransId="{2141BF96-9534-4804-8E1E-D5E9CB772560}"/>
    <dgm:cxn modelId="{2F9D4671-0C56-431F-A29F-49739118A713}" srcId="{3F8AE06C-A0A0-41AC-A6C9-585AF648D96A}" destId="{64630DFD-90E4-44A5-8632-32AB00F4A4F7}" srcOrd="1" destOrd="0" parTransId="{713D7D06-2C7B-4418-8B8A-D8BBFC5FE74A}" sibTransId="{BC852DB4-0B7F-47C5-A4B6-09B17683C8FD}"/>
    <dgm:cxn modelId="{CD4205C3-D31F-4D7F-9A7B-EB88F468D054}" type="presOf" srcId="{6776AD62-6BFB-44F7-916F-8380FF85B7A1}" destId="{99E982FE-453C-4BDF-B955-83AF6A8B3C58}" srcOrd="0" destOrd="0" presId="urn:microsoft.com/office/officeart/2005/8/layout/process3"/>
    <dgm:cxn modelId="{948BD651-7D5E-4EDC-B507-4406DD9E0CED}" type="presOf" srcId="{3F8AE06C-A0A0-41AC-A6C9-585AF648D96A}" destId="{F46673F7-9249-4552-A1F3-8F1F9E97838A}" srcOrd="0" destOrd="0" presId="urn:microsoft.com/office/officeart/2005/8/layout/process3"/>
    <dgm:cxn modelId="{1B57F82F-312B-4387-9C47-156EEB28A0F5}" type="presOf" srcId="{A37F47D6-C377-49D3-B101-A3F2F95EE7FA}" destId="{8411B83C-CE0D-4B91-8B39-694EA10A2C43}" srcOrd="1" destOrd="0" presId="urn:microsoft.com/office/officeart/2005/8/layout/process3"/>
    <dgm:cxn modelId="{49760E90-E3C3-4423-B745-DAC207ADD701}" type="presOf" srcId="{6776AD62-6BFB-44F7-916F-8380FF85B7A1}" destId="{7A2C939E-3D65-4871-9BC0-D25521D62F45}" srcOrd="1" destOrd="0" presId="urn:microsoft.com/office/officeart/2005/8/layout/process3"/>
    <dgm:cxn modelId="{1A3EDDB5-6D55-4738-8E5E-598E1F0315E4}" srcId="{A79DA067-24F6-495C-9A61-62CF3ADF445C}" destId="{CBF71DF1-31D7-4DF2-A2AC-A4153C1B0CEA}" srcOrd="0" destOrd="0" parTransId="{1CD50A72-30A5-4C9E-A30C-0CA4F2274D47}" sibTransId="{CA6F7574-45E5-4E45-A932-AF01420C629A}"/>
    <dgm:cxn modelId="{A8C10382-03CA-4DBB-804C-85A572B8D1F3}" srcId="{C042C1C3-2195-4B2C-BA70-CFE94AE4EC69}" destId="{651FF3C6-1A53-44EC-9194-4379774C1C29}" srcOrd="1" destOrd="0" parTransId="{A62258CC-F3DF-46D7-90D4-0F342168BC64}" sibTransId="{0E254B90-7635-4FC2-AB1D-4F3B5BB01938}"/>
    <dgm:cxn modelId="{459FBFB3-FE49-4F59-A05F-4965BF3FD9FE}" type="presOf" srcId="{651FF3C6-1A53-44EC-9194-4379774C1C29}" destId="{0518A8C1-1F11-4803-895A-897DE1BC7C2C}" srcOrd="0" destOrd="1" presId="urn:microsoft.com/office/officeart/2005/8/layout/process3"/>
    <dgm:cxn modelId="{DF0C4548-FFA2-4EF1-A3FC-55392B4CDC52}" type="presOf" srcId="{C042C1C3-2195-4B2C-BA70-CFE94AE4EC69}" destId="{15E3DC88-3E98-4FC0-B397-4CD6773C4D38}" srcOrd="1" destOrd="0" presId="urn:microsoft.com/office/officeart/2005/8/layout/process3"/>
    <dgm:cxn modelId="{423263D6-A56F-4A57-A31F-B693D09B637D}" srcId="{0741CAD8-9759-4666-B283-3B0978D78E02}" destId="{EE31815E-CA00-4531-9DD7-645AEF5D102A}" srcOrd="0" destOrd="0" parTransId="{F7F9217B-3874-44D0-8006-19E18C0A414B}" sibTransId="{14570398-A6DD-4C55-B7F2-6A9274AE0CFC}"/>
    <dgm:cxn modelId="{3065010C-8E5E-447D-8680-042A415293D8}" type="presOf" srcId="{A4DA140E-8F7E-4FD8-9B6D-969B575627E6}" destId="{0518A8C1-1F11-4803-895A-897DE1BC7C2C}" srcOrd="0" destOrd="0" presId="urn:microsoft.com/office/officeart/2005/8/layout/process3"/>
    <dgm:cxn modelId="{C043EE95-C44C-4729-A258-60F05122E25B}" type="presOf" srcId="{2141BF96-9534-4804-8E1E-D5E9CB772560}" destId="{97F73835-FF6B-4D4E-B66F-9D557807FC95}" srcOrd="0" destOrd="0" presId="urn:microsoft.com/office/officeart/2005/8/layout/process3"/>
    <dgm:cxn modelId="{92E14270-82A2-4156-BA8A-11265F582B47}" type="presOf" srcId="{79F84EC8-1306-448F-A7E2-2433EEFC390F}" destId="{0518A8C1-1F11-4803-895A-897DE1BC7C2C}" srcOrd="0" destOrd="2" presId="urn:microsoft.com/office/officeart/2005/8/layout/process3"/>
    <dgm:cxn modelId="{394E38D8-7975-4350-A59F-38EC6681C7E3}" type="presOf" srcId="{131443DD-DC96-4523-9584-40630D255751}" destId="{08E1B18C-0791-469E-B80E-FA92DF834260}" srcOrd="0" destOrd="0" presId="urn:microsoft.com/office/officeart/2005/8/layout/process3"/>
    <dgm:cxn modelId="{6BFC4A5B-67FD-456C-A502-982B0F967FB6}" type="presOf" srcId="{64630DFD-90E4-44A5-8632-32AB00F4A4F7}" destId="{0966E991-D38A-47B3-AD80-A6C0DE4165A5}" srcOrd="0" destOrd="1" presId="urn:microsoft.com/office/officeart/2005/8/layout/process3"/>
    <dgm:cxn modelId="{96DE055C-3A57-41D0-91EC-7B9AF4C140B4}" type="presOf" srcId="{0741CAD8-9759-4666-B283-3B0978D78E02}" destId="{D0ACE23B-05CA-4928-93C4-1127A2E22D02}" srcOrd="0" destOrd="0" presId="urn:microsoft.com/office/officeart/2005/8/layout/process3"/>
    <dgm:cxn modelId="{974CBEC0-47F7-4C8E-AF0E-FDDADFABAE99}" type="presOf" srcId="{13E2EE47-1B63-43BB-9284-3C8119CF0CC5}" destId="{30DE9F20-D30B-43A2-86B0-CF65211F335F}" srcOrd="1" destOrd="0" presId="urn:microsoft.com/office/officeart/2005/8/layout/process3"/>
    <dgm:cxn modelId="{0F88C5C6-0888-4BB7-B534-48D5B5F97E1E}" type="presOf" srcId="{2141BF96-9534-4804-8E1E-D5E9CB772560}" destId="{19E710EA-04E5-4D84-B04A-C199E845B1D0}" srcOrd="1" destOrd="0" presId="urn:microsoft.com/office/officeart/2005/8/layout/process3"/>
    <dgm:cxn modelId="{4F77CACB-CB78-4FC1-AD09-3B5F525EA312}" type="presOf" srcId="{D453CEFE-6DF4-4E42-A773-563D377CFF9A}" destId="{8D7C5617-24FD-48A5-8739-8392565000F5}" srcOrd="0" destOrd="0" presId="urn:microsoft.com/office/officeart/2005/8/layout/process3"/>
    <dgm:cxn modelId="{77F9E25F-F3E5-478E-93F5-C0AD1565623B}" type="presOf" srcId="{A79DA067-24F6-495C-9A61-62CF3ADF445C}" destId="{04331287-15D2-4643-8AF9-736123416A31}" srcOrd="1" destOrd="0" presId="urn:microsoft.com/office/officeart/2005/8/layout/process3"/>
    <dgm:cxn modelId="{C9D264AE-7D8D-432E-9A1F-7600D7AD3482}" type="presOf" srcId="{2DD47EA8-1F18-4B12-9A00-7AA2E50C3ECC}" destId="{0966E991-D38A-47B3-AD80-A6C0DE4165A5}" srcOrd="0" destOrd="0" presId="urn:microsoft.com/office/officeart/2005/8/layout/process3"/>
    <dgm:cxn modelId="{E1E85F03-304B-441C-8668-787194FC44D4}" type="presOf" srcId="{48002F1E-41B6-49A5-8011-16C21917C2EC}" destId="{670D159B-FE43-47B8-82CE-24744FD44C18}" srcOrd="1" destOrd="0" presId="urn:microsoft.com/office/officeart/2005/8/layout/process3"/>
    <dgm:cxn modelId="{D8D03B3D-AB45-4CFE-AF5C-DADD39D317A7}" srcId="{6776AD62-6BFB-44F7-916F-8380FF85B7A1}" destId="{131443DD-DC96-4523-9584-40630D255751}" srcOrd="0" destOrd="0" parTransId="{8A3E92AD-264A-403E-BF49-E97DAC340A8F}" sibTransId="{E2B0DE50-44DD-4677-B090-C7EA73305FC5}"/>
    <dgm:cxn modelId="{49057CA3-6F47-4829-80BD-4B902962169A}" type="presOf" srcId="{A37F47D6-C377-49D3-B101-A3F2F95EE7FA}" destId="{A84F8B8F-48CC-4EA8-8C3A-48FCA99DACAA}" srcOrd="0" destOrd="0" presId="urn:microsoft.com/office/officeart/2005/8/layout/process3"/>
    <dgm:cxn modelId="{1CC8DA94-7D56-4E3F-BFD4-EA2819BE31D9}" srcId="{3F8AE06C-A0A0-41AC-A6C9-585AF648D96A}" destId="{2DD47EA8-1F18-4B12-9A00-7AA2E50C3ECC}" srcOrd="0" destOrd="0" parTransId="{16740E9F-E2C3-488A-AC40-DBECD27C6584}" sibTransId="{3794AE7E-EB5B-43A6-BEDF-88E11FF2D0D3}"/>
    <dgm:cxn modelId="{A22A8533-7EF0-4488-B5F8-231198C21815}" type="presOf" srcId="{C042C1C3-2195-4B2C-BA70-CFE94AE4EC69}" destId="{486ABAC8-905E-4BBC-9062-D9468CC26A88}" srcOrd="0" destOrd="0" presId="urn:microsoft.com/office/officeart/2005/8/layout/process3"/>
    <dgm:cxn modelId="{2A9F450A-171C-4839-86A9-93647E84F3DB}" srcId="{C042C1C3-2195-4B2C-BA70-CFE94AE4EC69}" destId="{A4DA140E-8F7E-4FD8-9B6D-969B575627E6}" srcOrd="0" destOrd="0" parTransId="{6A1796D4-DE79-4AA3-8A9C-13BA26BB80D9}" sibTransId="{A0C23B07-1982-4771-9B0C-7E7EA49D26CB}"/>
    <dgm:cxn modelId="{FDDD33F7-61F6-4F1A-9E6C-75533DF785BF}" type="presOf" srcId="{13E2EE47-1B63-43BB-9284-3C8119CF0CC5}" destId="{5FB7667A-2C02-48B5-90E7-AF5026EDBB8C}" srcOrd="0" destOrd="0" presId="urn:microsoft.com/office/officeart/2005/8/layout/process3"/>
    <dgm:cxn modelId="{A9E1154B-8CAA-4229-AD13-C694669ED7DA}" srcId="{D453CEFE-6DF4-4E42-A773-563D377CFF9A}" destId="{6776AD62-6BFB-44F7-916F-8380FF85B7A1}" srcOrd="1" destOrd="0" parTransId="{A6DCA840-6055-4C30-ADDF-17A3D26BDBE4}" sibTransId="{A37F47D6-C377-49D3-B101-A3F2F95EE7FA}"/>
    <dgm:cxn modelId="{A46096C3-CAD6-4059-BAB3-D059EBB210F4}" type="presOf" srcId="{EE31815E-CA00-4531-9DD7-645AEF5D102A}" destId="{3D295864-6020-4E02-BF54-4354CBB7B5DB}" srcOrd="0" destOrd="0" presId="urn:microsoft.com/office/officeart/2005/8/layout/process3"/>
    <dgm:cxn modelId="{80E44DE6-408E-4F0F-B668-8024E2C11D4D}" type="presOf" srcId="{3F8AE06C-A0A0-41AC-A6C9-585AF648D96A}" destId="{17002695-3753-458A-A7A5-04B33B325FC9}" srcOrd="1" destOrd="0" presId="urn:microsoft.com/office/officeart/2005/8/layout/process3"/>
    <dgm:cxn modelId="{7E39B8DE-6A1E-4B36-A028-53CADC461C85}" srcId="{D453CEFE-6DF4-4E42-A773-563D377CFF9A}" destId="{C042C1C3-2195-4B2C-BA70-CFE94AE4EC69}" srcOrd="0" destOrd="0" parTransId="{3BE8BB4C-CB91-403A-A8C8-529CA0E6EB09}" sibTransId="{13E2EE47-1B63-43BB-9284-3C8119CF0CC5}"/>
    <dgm:cxn modelId="{6523135C-B1CB-4C9A-A441-EA6DD7E29FF2}" srcId="{D453CEFE-6DF4-4E42-A773-563D377CFF9A}" destId="{A79DA067-24F6-495C-9A61-62CF3ADF445C}" srcOrd="3" destOrd="0" parTransId="{4FCC1D92-F2F8-4C2B-8BBA-81DFE8056B42}" sibTransId="{48002F1E-41B6-49A5-8011-16C21917C2EC}"/>
    <dgm:cxn modelId="{C2B92B2B-283C-42C1-B97F-0D97C5184F59}" type="presOf" srcId="{48002F1E-41B6-49A5-8011-16C21917C2EC}" destId="{8638B5D0-09B5-49F3-8044-16992A3566FC}" srcOrd="0" destOrd="0" presId="urn:microsoft.com/office/officeart/2005/8/layout/process3"/>
    <dgm:cxn modelId="{774EB3C9-0A5A-4AD8-9BEC-ABC24CD27960}" type="presOf" srcId="{CBF71DF1-31D7-4DF2-A2AC-A4153C1B0CEA}" destId="{EDCBFCDA-F37C-4E18-B18E-726C5CC1F8E6}" srcOrd="0" destOrd="0" presId="urn:microsoft.com/office/officeart/2005/8/layout/process3"/>
    <dgm:cxn modelId="{98628D37-8076-41E1-A96E-FB86DA79E033}" type="presOf" srcId="{0741CAD8-9759-4666-B283-3B0978D78E02}" destId="{D87F894F-9416-47DF-8331-DDC44233F690}" srcOrd="1" destOrd="0" presId="urn:microsoft.com/office/officeart/2005/8/layout/process3"/>
    <dgm:cxn modelId="{D89EFA18-A270-47A2-B69B-2026BF4E65C6}" type="presParOf" srcId="{8D7C5617-24FD-48A5-8739-8392565000F5}" destId="{FEB6230C-7E63-4B98-80D0-A8E119C9E3B4}" srcOrd="0" destOrd="0" presId="urn:microsoft.com/office/officeart/2005/8/layout/process3"/>
    <dgm:cxn modelId="{1E4E727F-688B-4163-8542-474839DA5B25}" type="presParOf" srcId="{FEB6230C-7E63-4B98-80D0-A8E119C9E3B4}" destId="{486ABAC8-905E-4BBC-9062-D9468CC26A88}" srcOrd="0" destOrd="0" presId="urn:microsoft.com/office/officeart/2005/8/layout/process3"/>
    <dgm:cxn modelId="{52E38985-2DCB-4A0B-8931-1D38B3944F9C}" type="presParOf" srcId="{FEB6230C-7E63-4B98-80D0-A8E119C9E3B4}" destId="{15E3DC88-3E98-4FC0-B397-4CD6773C4D38}" srcOrd="1" destOrd="0" presId="urn:microsoft.com/office/officeart/2005/8/layout/process3"/>
    <dgm:cxn modelId="{64A4C1B2-9ED6-48DA-916B-A62CEBDDE0CD}" type="presParOf" srcId="{FEB6230C-7E63-4B98-80D0-A8E119C9E3B4}" destId="{0518A8C1-1F11-4803-895A-897DE1BC7C2C}" srcOrd="2" destOrd="0" presId="urn:microsoft.com/office/officeart/2005/8/layout/process3"/>
    <dgm:cxn modelId="{DE22A1D6-DA48-4A58-B848-75E7F3A34AFC}" type="presParOf" srcId="{8D7C5617-24FD-48A5-8739-8392565000F5}" destId="{5FB7667A-2C02-48B5-90E7-AF5026EDBB8C}" srcOrd="1" destOrd="0" presId="urn:microsoft.com/office/officeart/2005/8/layout/process3"/>
    <dgm:cxn modelId="{0A60E9AA-8C7D-4C63-90E7-A1A4D46437C2}" type="presParOf" srcId="{5FB7667A-2C02-48B5-90E7-AF5026EDBB8C}" destId="{30DE9F20-D30B-43A2-86B0-CF65211F335F}" srcOrd="0" destOrd="0" presId="urn:microsoft.com/office/officeart/2005/8/layout/process3"/>
    <dgm:cxn modelId="{D180AEF1-B516-462A-98C4-4AB756049F7D}" type="presParOf" srcId="{8D7C5617-24FD-48A5-8739-8392565000F5}" destId="{A2E907C7-40B2-468C-BF29-13D313CB0EEB}" srcOrd="2" destOrd="0" presId="urn:microsoft.com/office/officeart/2005/8/layout/process3"/>
    <dgm:cxn modelId="{79091DB0-51D0-4AEA-8800-16989EB220E3}" type="presParOf" srcId="{A2E907C7-40B2-468C-BF29-13D313CB0EEB}" destId="{99E982FE-453C-4BDF-B955-83AF6A8B3C58}" srcOrd="0" destOrd="0" presId="urn:microsoft.com/office/officeart/2005/8/layout/process3"/>
    <dgm:cxn modelId="{FA457C23-FB7E-4628-BE53-D031A79A81EF}" type="presParOf" srcId="{A2E907C7-40B2-468C-BF29-13D313CB0EEB}" destId="{7A2C939E-3D65-4871-9BC0-D25521D62F45}" srcOrd="1" destOrd="0" presId="urn:microsoft.com/office/officeart/2005/8/layout/process3"/>
    <dgm:cxn modelId="{C45EFA84-3FFA-4BA8-AE1A-F761E00F15D7}" type="presParOf" srcId="{A2E907C7-40B2-468C-BF29-13D313CB0EEB}" destId="{08E1B18C-0791-469E-B80E-FA92DF834260}" srcOrd="2" destOrd="0" presId="urn:microsoft.com/office/officeart/2005/8/layout/process3"/>
    <dgm:cxn modelId="{D31359A5-1321-4E89-8BFE-CE7D7FD3BD47}" type="presParOf" srcId="{8D7C5617-24FD-48A5-8739-8392565000F5}" destId="{A84F8B8F-48CC-4EA8-8C3A-48FCA99DACAA}" srcOrd="3" destOrd="0" presId="urn:microsoft.com/office/officeart/2005/8/layout/process3"/>
    <dgm:cxn modelId="{6F8EF45E-10CB-423A-8BDF-757011975756}" type="presParOf" srcId="{A84F8B8F-48CC-4EA8-8C3A-48FCA99DACAA}" destId="{8411B83C-CE0D-4B91-8B39-694EA10A2C43}" srcOrd="0" destOrd="0" presId="urn:microsoft.com/office/officeart/2005/8/layout/process3"/>
    <dgm:cxn modelId="{FE2B9DB2-C50E-4B7F-BAF7-6D18F3FB7B10}" type="presParOf" srcId="{8D7C5617-24FD-48A5-8739-8392565000F5}" destId="{6F7F14D3-81AE-4393-BA42-F2DED6B9EEBB}" srcOrd="4" destOrd="0" presId="urn:microsoft.com/office/officeart/2005/8/layout/process3"/>
    <dgm:cxn modelId="{286110E3-8E6C-4EA8-A8CC-36380E50C9FA}" type="presParOf" srcId="{6F7F14D3-81AE-4393-BA42-F2DED6B9EEBB}" destId="{F46673F7-9249-4552-A1F3-8F1F9E97838A}" srcOrd="0" destOrd="0" presId="urn:microsoft.com/office/officeart/2005/8/layout/process3"/>
    <dgm:cxn modelId="{42E2F6C2-1799-46EB-AB38-530BCDF16C33}" type="presParOf" srcId="{6F7F14D3-81AE-4393-BA42-F2DED6B9EEBB}" destId="{17002695-3753-458A-A7A5-04B33B325FC9}" srcOrd="1" destOrd="0" presId="urn:microsoft.com/office/officeart/2005/8/layout/process3"/>
    <dgm:cxn modelId="{34A15857-ED73-4D3E-B9FA-2EA0AF4EAA6C}" type="presParOf" srcId="{6F7F14D3-81AE-4393-BA42-F2DED6B9EEBB}" destId="{0966E991-D38A-47B3-AD80-A6C0DE4165A5}" srcOrd="2" destOrd="0" presId="urn:microsoft.com/office/officeart/2005/8/layout/process3"/>
    <dgm:cxn modelId="{F52BD53C-4821-48D3-AD33-50D39EA9556C}" type="presParOf" srcId="{8D7C5617-24FD-48A5-8739-8392565000F5}" destId="{97F73835-FF6B-4D4E-B66F-9D557807FC95}" srcOrd="5" destOrd="0" presId="urn:microsoft.com/office/officeart/2005/8/layout/process3"/>
    <dgm:cxn modelId="{2A6141E7-3017-4BE7-B7CF-D33EE10B83C3}" type="presParOf" srcId="{97F73835-FF6B-4D4E-B66F-9D557807FC95}" destId="{19E710EA-04E5-4D84-B04A-C199E845B1D0}" srcOrd="0" destOrd="0" presId="urn:microsoft.com/office/officeart/2005/8/layout/process3"/>
    <dgm:cxn modelId="{1EBDC9E3-D04F-4416-9480-E44E9D0D198A}" type="presParOf" srcId="{8D7C5617-24FD-48A5-8739-8392565000F5}" destId="{256B86B0-BB9B-4FAA-856A-31A08F3DF1B2}" srcOrd="6" destOrd="0" presId="urn:microsoft.com/office/officeart/2005/8/layout/process3"/>
    <dgm:cxn modelId="{E452A15D-5BE0-4155-9535-9FE891C1A0B5}" type="presParOf" srcId="{256B86B0-BB9B-4FAA-856A-31A08F3DF1B2}" destId="{74945FCF-71A3-4A41-909E-60122F20799A}" srcOrd="0" destOrd="0" presId="urn:microsoft.com/office/officeart/2005/8/layout/process3"/>
    <dgm:cxn modelId="{433073F4-A977-4E69-8934-DB7F1914EF44}" type="presParOf" srcId="{256B86B0-BB9B-4FAA-856A-31A08F3DF1B2}" destId="{04331287-15D2-4643-8AF9-736123416A31}" srcOrd="1" destOrd="0" presId="urn:microsoft.com/office/officeart/2005/8/layout/process3"/>
    <dgm:cxn modelId="{552C2A4F-3E1A-4AB1-8747-A1907F13E462}" type="presParOf" srcId="{256B86B0-BB9B-4FAA-856A-31A08F3DF1B2}" destId="{EDCBFCDA-F37C-4E18-B18E-726C5CC1F8E6}" srcOrd="2" destOrd="0" presId="urn:microsoft.com/office/officeart/2005/8/layout/process3"/>
    <dgm:cxn modelId="{FCA05D93-02E5-4677-A388-5CF2310ED38E}" type="presParOf" srcId="{8D7C5617-24FD-48A5-8739-8392565000F5}" destId="{8638B5D0-09B5-49F3-8044-16992A3566FC}" srcOrd="7" destOrd="0" presId="urn:microsoft.com/office/officeart/2005/8/layout/process3"/>
    <dgm:cxn modelId="{FE0BAC41-BAD7-4AB8-8F39-8B8288C07C8D}" type="presParOf" srcId="{8638B5D0-09B5-49F3-8044-16992A3566FC}" destId="{670D159B-FE43-47B8-82CE-24744FD44C18}" srcOrd="0" destOrd="0" presId="urn:microsoft.com/office/officeart/2005/8/layout/process3"/>
    <dgm:cxn modelId="{56FE43A0-BBCD-492D-924F-CE62DD5EAFC1}" type="presParOf" srcId="{8D7C5617-24FD-48A5-8739-8392565000F5}" destId="{7E204362-5936-4FA2-A6CA-0E157FBB20D5}" srcOrd="8" destOrd="0" presId="urn:microsoft.com/office/officeart/2005/8/layout/process3"/>
    <dgm:cxn modelId="{A35BD9D5-D032-4E4C-9DFE-5ED24206B57D}" type="presParOf" srcId="{7E204362-5936-4FA2-A6CA-0E157FBB20D5}" destId="{D0ACE23B-05CA-4928-93C4-1127A2E22D02}" srcOrd="0" destOrd="0" presId="urn:microsoft.com/office/officeart/2005/8/layout/process3"/>
    <dgm:cxn modelId="{20E3D265-0A62-4AC1-9E25-DE6AFF2AFE7E}" type="presParOf" srcId="{7E204362-5936-4FA2-A6CA-0E157FBB20D5}" destId="{D87F894F-9416-47DF-8331-DDC44233F690}" srcOrd="1" destOrd="0" presId="urn:microsoft.com/office/officeart/2005/8/layout/process3"/>
    <dgm:cxn modelId="{E06A8D87-7C52-4996-BFF7-097CD1F4ED49}" type="presParOf" srcId="{7E204362-5936-4FA2-A6CA-0E157FBB20D5}" destId="{3D295864-6020-4E02-BF54-4354CBB7B5DB}" srcOrd="2" destOrd="0" presId="urn:microsoft.com/office/officeart/2005/8/layout/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5CD506A-A1AF-44C9-906A-AECD0ED869E1}" type="doc">
      <dgm:prSet loTypeId="urn:microsoft.com/office/officeart/2005/8/layout/radial1" loCatId="relationship" qsTypeId="urn:microsoft.com/office/officeart/2005/8/quickstyle/simple1" qsCatId="simple" csTypeId="urn:microsoft.com/office/officeart/2005/8/colors/accent2_1" csCatId="accent2" phldr="1"/>
      <dgm:spPr/>
      <dgm:t>
        <a:bodyPr/>
        <a:lstStyle/>
        <a:p>
          <a:endParaRPr lang="en-CA"/>
        </a:p>
      </dgm:t>
    </dgm:pt>
    <dgm:pt modelId="{0AD3DCF3-595E-4D9F-BC7C-6DB9026520E5}">
      <dgm:prSet phldrT="[Text]" custT="1"/>
      <dgm:spPr>
        <a:xfrm>
          <a:off x="1120893" y="1158931"/>
          <a:ext cx="882411" cy="882411"/>
        </a:xfrm>
        <a:solidFill>
          <a:srgbClr val="FFFFFF">
            <a:hueOff val="0"/>
            <a:satOff val="0"/>
            <a:lumOff val="0"/>
            <a:alphaOff val="0"/>
          </a:srgbClr>
        </a:solidFill>
        <a:ln w="25400" cap="flat" cmpd="sng" algn="ctr">
          <a:solidFill>
            <a:srgbClr val="93CDDD">
              <a:lumMod val="50000"/>
            </a:srgbClr>
          </a:solidFill>
          <a:prstDash val="solid"/>
        </a:ln>
        <a:effectLst/>
      </dgm:spPr>
      <dgm:t>
        <a:bodyPr/>
        <a:lstStyle/>
        <a:p>
          <a:r>
            <a:rPr lang="en-CA" sz="1200" dirty="0">
              <a:solidFill>
                <a:srgbClr val="000000">
                  <a:hueOff val="0"/>
                  <a:satOff val="0"/>
                  <a:lumOff val="0"/>
                  <a:alphaOff val="0"/>
                </a:srgbClr>
              </a:solidFill>
              <a:latin typeface="Arial"/>
              <a:ea typeface="+mn-ea"/>
              <a:cs typeface="+mn-cs"/>
            </a:rPr>
            <a:t>Political Accord</a:t>
          </a:r>
        </a:p>
      </dgm:t>
    </dgm:pt>
    <dgm:pt modelId="{849C32C5-8374-4295-A3C4-8EED84BA7DE2}" type="parTrans" cxnId="{544AEA8C-C18B-4012-BCA3-84C8115BA3D3}">
      <dgm:prSet/>
      <dgm:spPr/>
      <dgm:t>
        <a:bodyPr/>
        <a:lstStyle/>
        <a:p>
          <a:endParaRPr lang="en-CA"/>
        </a:p>
      </dgm:t>
    </dgm:pt>
    <dgm:pt modelId="{65BB61CF-0625-47BB-8B92-C893B27095EA}" type="sibTrans" cxnId="{544AEA8C-C18B-4012-BCA3-84C8115BA3D3}">
      <dgm:prSet/>
      <dgm:spPr/>
      <dgm:t>
        <a:bodyPr/>
        <a:lstStyle/>
        <a:p>
          <a:endParaRPr lang="en-CA"/>
        </a:p>
      </dgm:t>
    </dgm:pt>
    <dgm:pt modelId="{9EF9AF02-387D-45EC-B258-118FF89E7DE2}">
      <dgm:prSet phldrT="[Text]"/>
      <dgm:spPr>
        <a:xfrm>
          <a:off x="1120893" y="10030"/>
          <a:ext cx="882411" cy="882411"/>
        </a:xfrm>
        <a:solidFill>
          <a:srgbClr val="FFFFFF">
            <a:hueOff val="0"/>
            <a:satOff val="0"/>
            <a:lumOff val="0"/>
            <a:alphaOff val="0"/>
          </a:srgbClr>
        </a:solidFill>
        <a:ln w="25400" cap="flat" cmpd="sng" algn="ctr">
          <a:solidFill>
            <a:srgbClr val="93CDDD">
              <a:lumMod val="50000"/>
            </a:srgbClr>
          </a:solidFill>
          <a:prstDash val="solid"/>
        </a:ln>
        <a:effectLst/>
      </dgm:spPr>
      <dgm:t>
        <a:bodyPr/>
        <a:lstStyle/>
        <a:p>
          <a:pPr>
            <a:lnSpc>
              <a:spcPct val="100000"/>
            </a:lnSpc>
          </a:pPr>
          <a:r>
            <a:rPr lang="en-CA" dirty="0">
              <a:solidFill>
                <a:srgbClr val="000000">
                  <a:hueOff val="0"/>
                  <a:satOff val="0"/>
                  <a:lumOff val="0"/>
                  <a:alphaOff val="0"/>
                </a:srgbClr>
              </a:solidFill>
              <a:latin typeface="Arial"/>
              <a:ea typeface="+mn-ea"/>
              <a:cs typeface="+mn-cs"/>
            </a:rPr>
            <a:t>Energy Table</a:t>
          </a:r>
        </a:p>
      </dgm:t>
    </dgm:pt>
    <dgm:pt modelId="{1D9CAF13-B05A-4464-A418-3C0D0ACA1853}" type="parTrans" cxnId="{DC386845-09FE-49EC-B942-23CE9FB411AB}">
      <dgm:prSet/>
      <dgm:spPr>
        <a:xfrm rot="16200000">
          <a:off x="1428854" y="1000266"/>
          <a:ext cx="266489" cy="50839"/>
        </a:xfrm>
        <a:noFill/>
        <a:ln w="25400" cap="flat" cmpd="sng" algn="ctr">
          <a:solidFill>
            <a:srgbClr val="E37D29">
              <a:lumMod val="50000"/>
            </a:srgbClr>
          </a:solidFill>
          <a:prstDash val="solid"/>
        </a:ln>
        <a:effectLst/>
      </dgm:spPr>
      <dgm:t>
        <a:bodyPr/>
        <a:lstStyle/>
        <a:p>
          <a:endParaRPr lang="en-CA">
            <a:solidFill>
              <a:srgbClr val="000000">
                <a:hueOff val="0"/>
                <a:satOff val="0"/>
                <a:lumOff val="0"/>
                <a:alphaOff val="0"/>
              </a:srgbClr>
            </a:solidFill>
            <a:latin typeface="Arial"/>
            <a:ea typeface="+mn-ea"/>
            <a:cs typeface="+mn-cs"/>
          </a:endParaRPr>
        </a:p>
      </dgm:t>
    </dgm:pt>
    <dgm:pt modelId="{B2B26EF3-DDF8-4ABA-AFD0-68690EFF699D}" type="sibTrans" cxnId="{DC386845-09FE-49EC-B942-23CE9FB411AB}">
      <dgm:prSet/>
      <dgm:spPr/>
      <dgm:t>
        <a:bodyPr/>
        <a:lstStyle/>
        <a:p>
          <a:endParaRPr lang="en-CA"/>
        </a:p>
      </dgm:t>
    </dgm:pt>
    <dgm:pt modelId="{4AD7437B-D069-4787-BA4A-C39925893368}">
      <dgm:prSet phldrT="[Text]"/>
      <dgm:spPr>
        <a:xfrm>
          <a:off x="2114214" y="1743412"/>
          <a:ext cx="882411" cy="882411"/>
        </a:xfrm>
        <a:solidFill>
          <a:srgbClr val="FFFFFF">
            <a:hueOff val="0"/>
            <a:satOff val="0"/>
            <a:lumOff val="0"/>
            <a:alphaOff val="0"/>
          </a:srgbClr>
        </a:solidFill>
        <a:ln w="25400" cap="flat" cmpd="sng" algn="ctr">
          <a:solidFill>
            <a:srgbClr val="93CDDD">
              <a:lumMod val="50000"/>
            </a:srgbClr>
          </a:solidFill>
          <a:prstDash val="solid"/>
        </a:ln>
        <a:effectLst/>
      </dgm:spPr>
      <dgm:t>
        <a:bodyPr/>
        <a:lstStyle/>
        <a:p>
          <a:pPr>
            <a:lnSpc>
              <a:spcPct val="100000"/>
            </a:lnSpc>
          </a:pPr>
          <a:r>
            <a:rPr lang="en-CA" dirty="0">
              <a:solidFill>
                <a:srgbClr val="000000">
                  <a:hueOff val="0"/>
                  <a:satOff val="0"/>
                  <a:lumOff val="0"/>
                  <a:alphaOff val="0"/>
                </a:srgbClr>
              </a:solidFill>
              <a:latin typeface="Arial"/>
              <a:ea typeface="+mn-ea"/>
              <a:cs typeface="+mn-cs"/>
            </a:rPr>
            <a:t>Hydro One Negotiating Table</a:t>
          </a:r>
        </a:p>
      </dgm:t>
    </dgm:pt>
    <dgm:pt modelId="{D8BE1C61-37F6-4656-9B27-2A91D66762A9}" type="parTrans" cxnId="{971FEBBE-E278-4816-8E99-45D77B1905C7}">
      <dgm:prSet/>
      <dgm:spPr>
        <a:xfrm rot="1828383">
          <a:off x="1923705" y="1866957"/>
          <a:ext cx="270109" cy="50839"/>
        </a:xfrm>
        <a:noFill/>
        <a:ln w="25400" cap="flat" cmpd="sng" algn="ctr">
          <a:solidFill>
            <a:srgbClr val="E37D29">
              <a:lumMod val="50000"/>
            </a:srgbClr>
          </a:solidFill>
          <a:prstDash val="solid"/>
        </a:ln>
        <a:effectLst/>
      </dgm:spPr>
      <dgm:t>
        <a:bodyPr/>
        <a:lstStyle/>
        <a:p>
          <a:endParaRPr lang="en-CA">
            <a:solidFill>
              <a:srgbClr val="000000">
                <a:hueOff val="0"/>
                <a:satOff val="0"/>
                <a:lumOff val="0"/>
                <a:alphaOff val="0"/>
              </a:srgbClr>
            </a:solidFill>
            <a:latin typeface="Arial"/>
            <a:ea typeface="+mn-ea"/>
            <a:cs typeface="+mn-cs"/>
          </a:endParaRPr>
        </a:p>
      </dgm:t>
    </dgm:pt>
    <dgm:pt modelId="{B88F93A9-DBE5-4BD7-AD3D-1F69A968DFAE}" type="sibTrans" cxnId="{971FEBBE-E278-4816-8E99-45D77B1905C7}">
      <dgm:prSet/>
      <dgm:spPr/>
      <dgm:t>
        <a:bodyPr/>
        <a:lstStyle/>
        <a:p>
          <a:endParaRPr lang="en-CA"/>
        </a:p>
      </dgm:t>
    </dgm:pt>
    <dgm:pt modelId="{0D7CEC8D-3B8D-48CA-8F62-185F15D966A7}">
      <dgm:prSet phldrT="[Text]"/>
      <dgm:spPr>
        <a:xfrm>
          <a:off x="125916" y="1733382"/>
          <a:ext cx="882411" cy="882411"/>
        </a:xfrm>
        <a:solidFill>
          <a:srgbClr val="FFFFFF">
            <a:hueOff val="0"/>
            <a:satOff val="0"/>
            <a:lumOff val="0"/>
            <a:alphaOff val="0"/>
          </a:srgbClr>
        </a:solidFill>
        <a:ln w="25400" cap="flat" cmpd="sng" algn="ctr">
          <a:solidFill>
            <a:srgbClr val="93CDDD">
              <a:lumMod val="50000"/>
            </a:srgbClr>
          </a:solidFill>
          <a:prstDash val="solid"/>
        </a:ln>
        <a:effectLst/>
      </dgm:spPr>
      <dgm:t>
        <a:bodyPr/>
        <a:lstStyle/>
        <a:p>
          <a:pPr>
            <a:lnSpc>
              <a:spcPct val="100000"/>
            </a:lnSpc>
          </a:pPr>
          <a:r>
            <a:rPr lang="en-CA" dirty="0">
              <a:solidFill>
                <a:srgbClr val="000000">
                  <a:hueOff val="0"/>
                  <a:satOff val="0"/>
                  <a:lumOff val="0"/>
                  <a:alphaOff val="0"/>
                </a:srgbClr>
              </a:solidFill>
              <a:latin typeface="Arial"/>
              <a:ea typeface="+mn-ea"/>
              <a:cs typeface="+mn-cs"/>
            </a:rPr>
            <a:t>Grievance Table</a:t>
          </a:r>
        </a:p>
      </dgm:t>
    </dgm:pt>
    <dgm:pt modelId="{DD43E9C6-365D-4250-AA08-344C10F731F5}" type="parTrans" cxnId="{E86A80DA-D86C-484A-A3D6-B3833705A733}">
      <dgm:prSet/>
      <dgm:spPr>
        <a:xfrm rot="9000000">
          <a:off x="931365" y="1861942"/>
          <a:ext cx="266489" cy="50839"/>
        </a:xfrm>
        <a:noFill/>
        <a:ln w="25400" cap="flat" cmpd="sng" algn="ctr">
          <a:solidFill>
            <a:srgbClr val="E37D29">
              <a:lumMod val="50000"/>
            </a:srgbClr>
          </a:solidFill>
          <a:prstDash val="solid"/>
        </a:ln>
        <a:effectLst/>
      </dgm:spPr>
      <dgm:t>
        <a:bodyPr/>
        <a:lstStyle/>
        <a:p>
          <a:endParaRPr lang="en-CA">
            <a:solidFill>
              <a:srgbClr val="000000">
                <a:hueOff val="0"/>
                <a:satOff val="0"/>
                <a:lumOff val="0"/>
                <a:alphaOff val="0"/>
              </a:srgbClr>
            </a:solidFill>
            <a:latin typeface="Arial"/>
            <a:ea typeface="+mn-ea"/>
            <a:cs typeface="+mn-cs"/>
          </a:endParaRPr>
        </a:p>
      </dgm:t>
    </dgm:pt>
    <dgm:pt modelId="{5D3E1C5C-187E-4B76-98B7-84598A2081E0}" type="sibTrans" cxnId="{E86A80DA-D86C-484A-A3D6-B3833705A733}">
      <dgm:prSet/>
      <dgm:spPr/>
      <dgm:t>
        <a:bodyPr/>
        <a:lstStyle/>
        <a:p>
          <a:endParaRPr lang="en-CA"/>
        </a:p>
      </dgm:t>
    </dgm:pt>
    <dgm:pt modelId="{B47AF836-6AA2-477E-BBEA-BBBCE00BF769}" type="pres">
      <dgm:prSet presAssocID="{C5CD506A-A1AF-44C9-906A-AECD0ED869E1}" presName="cycle" presStyleCnt="0">
        <dgm:presLayoutVars>
          <dgm:chMax val="1"/>
          <dgm:dir/>
          <dgm:animLvl val="ctr"/>
          <dgm:resizeHandles val="exact"/>
        </dgm:presLayoutVars>
      </dgm:prSet>
      <dgm:spPr/>
      <dgm:t>
        <a:bodyPr/>
        <a:lstStyle/>
        <a:p>
          <a:endParaRPr lang="en-CA"/>
        </a:p>
      </dgm:t>
    </dgm:pt>
    <dgm:pt modelId="{D9699653-E913-47FC-9E9D-C243BC21482F}" type="pres">
      <dgm:prSet presAssocID="{0AD3DCF3-595E-4D9F-BC7C-6DB9026520E5}" presName="centerShape" presStyleLbl="node0" presStyleIdx="0" presStyleCnt="1"/>
      <dgm:spPr>
        <a:prstGeom prst="ellipse">
          <a:avLst/>
        </a:prstGeom>
      </dgm:spPr>
      <dgm:t>
        <a:bodyPr/>
        <a:lstStyle/>
        <a:p>
          <a:endParaRPr lang="en-CA"/>
        </a:p>
      </dgm:t>
    </dgm:pt>
    <dgm:pt modelId="{5746FC07-3CFE-4088-94EF-309A5B276B29}" type="pres">
      <dgm:prSet presAssocID="{1D9CAF13-B05A-4464-A418-3C0D0ACA1853}" presName="Name9" presStyleLbl="parChTrans1D2" presStyleIdx="0" presStyleCnt="3"/>
      <dgm:spPr>
        <a:custGeom>
          <a:avLst/>
          <a:gdLst/>
          <a:ahLst/>
          <a:cxnLst/>
          <a:rect l="0" t="0" r="0" b="0"/>
          <a:pathLst>
            <a:path>
              <a:moveTo>
                <a:pt x="0" y="27425"/>
              </a:moveTo>
              <a:lnTo>
                <a:pt x="358840" y="27425"/>
              </a:lnTo>
            </a:path>
          </a:pathLst>
        </a:custGeom>
      </dgm:spPr>
      <dgm:t>
        <a:bodyPr/>
        <a:lstStyle/>
        <a:p>
          <a:endParaRPr lang="en-CA"/>
        </a:p>
      </dgm:t>
    </dgm:pt>
    <dgm:pt modelId="{81229AF2-278D-4A04-834E-353F0E128576}" type="pres">
      <dgm:prSet presAssocID="{1D9CAF13-B05A-4464-A418-3C0D0ACA1853}" presName="connTx" presStyleLbl="parChTrans1D2" presStyleIdx="0" presStyleCnt="3"/>
      <dgm:spPr/>
      <dgm:t>
        <a:bodyPr/>
        <a:lstStyle/>
        <a:p>
          <a:endParaRPr lang="en-CA"/>
        </a:p>
      </dgm:t>
    </dgm:pt>
    <dgm:pt modelId="{2AE8AA0F-F1E9-40EE-9238-0A75747277CE}" type="pres">
      <dgm:prSet presAssocID="{9EF9AF02-387D-45EC-B258-118FF89E7DE2}" presName="node" presStyleLbl="node1" presStyleIdx="0" presStyleCnt="3">
        <dgm:presLayoutVars>
          <dgm:bulletEnabled val="1"/>
        </dgm:presLayoutVars>
      </dgm:prSet>
      <dgm:spPr>
        <a:prstGeom prst="ellipse">
          <a:avLst/>
        </a:prstGeom>
      </dgm:spPr>
      <dgm:t>
        <a:bodyPr/>
        <a:lstStyle/>
        <a:p>
          <a:endParaRPr lang="en-CA"/>
        </a:p>
      </dgm:t>
    </dgm:pt>
    <dgm:pt modelId="{70984A10-5FED-4367-BBBA-79268F750757}" type="pres">
      <dgm:prSet presAssocID="{D8BE1C61-37F6-4656-9B27-2A91D66762A9}" presName="Name9" presStyleLbl="parChTrans1D2" presStyleIdx="1" presStyleCnt="3"/>
      <dgm:spPr>
        <a:custGeom>
          <a:avLst/>
          <a:gdLst/>
          <a:ahLst/>
          <a:cxnLst/>
          <a:rect l="0" t="0" r="0" b="0"/>
          <a:pathLst>
            <a:path>
              <a:moveTo>
                <a:pt x="0" y="27425"/>
              </a:moveTo>
              <a:lnTo>
                <a:pt x="371417" y="27425"/>
              </a:lnTo>
            </a:path>
          </a:pathLst>
        </a:custGeom>
      </dgm:spPr>
      <dgm:t>
        <a:bodyPr/>
        <a:lstStyle/>
        <a:p>
          <a:endParaRPr lang="en-CA"/>
        </a:p>
      </dgm:t>
    </dgm:pt>
    <dgm:pt modelId="{24943A96-46F2-4A9E-9C4A-3002E8CA1DC6}" type="pres">
      <dgm:prSet presAssocID="{D8BE1C61-37F6-4656-9B27-2A91D66762A9}" presName="connTx" presStyleLbl="parChTrans1D2" presStyleIdx="1" presStyleCnt="3"/>
      <dgm:spPr/>
      <dgm:t>
        <a:bodyPr/>
        <a:lstStyle/>
        <a:p>
          <a:endParaRPr lang="en-CA"/>
        </a:p>
      </dgm:t>
    </dgm:pt>
    <dgm:pt modelId="{3F19F991-D7F5-44B6-87E6-5826270F11E3}" type="pres">
      <dgm:prSet presAssocID="{4AD7437B-D069-4787-BA4A-C39925893368}" presName="node" presStyleLbl="node1" presStyleIdx="1" presStyleCnt="3" custRadScaleRad="100814" custRadScaleInc="1586">
        <dgm:presLayoutVars>
          <dgm:bulletEnabled val="1"/>
        </dgm:presLayoutVars>
      </dgm:prSet>
      <dgm:spPr>
        <a:prstGeom prst="ellipse">
          <a:avLst/>
        </a:prstGeom>
      </dgm:spPr>
      <dgm:t>
        <a:bodyPr/>
        <a:lstStyle/>
        <a:p>
          <a:endParaRPr lang="en-CA"/>
        </a:p>
      </dgm:t>
    </dgm:pt>
    <dgm:pt modelId="{90FEC989-FC67-497A-A453-7C230271895D}" type="pres">
      <dgm:prSet presAssocID="{DD43E9C6-365D-4250-AA08-344C10F731F5}" presName="Name9" presStyleLbl="parChTrans1D2" presStyleIdx="2" presStyleCnt="3"/>
      <dgm:spPr>
        <a:custGeom>
          <a:avLst/>
          <a:gdLst/>
          <a:ahLst/>
          <a:cxnLst/>
          <a:rect l="0" t="0" r="0" b="0"/>
          <a:pathLst>
            <a:path>
              <a:moveTo>
                <a:pt x="0" y="27425"/>
              </a:moveTo>
              <a:lnTo>
                <a:pt x="358840" y="27425"/>
              </a:lnTo>
            </a:path>
          </a:pathLst>
        </a:custGeom>
      </dgm:spPr>
      <dgm:t>
        <a:bodyPr/>
        <a:lstStyle/>
        <a:p>
          <a:endParaRPr lang="en-CA"/>
        </a:p>
      </dgm:t>
    </dgm:pt>
    <dgm:pt modelId="{EC4FE811-83B3-4874-89AE-FF1A2F98E6C9}" type="pres">
      <dgm:prSet presAssocID="{DD43E9C6-365D-4250-AA08-344C10F731F5}" presName="connTx" presStyleLbl="parChTrans1D2" presStyleIdx="2" presStyleCnt="3"/>
      <dgm:spPr/>
      <dgm:t>
        <a:bodyPr/>
        <a:lstStyle/>
        <a:p>
          <a:endParaRPr lang="en-CA"/>
        </a:p>
      </dgm:t>
    </dgm:pt>
    <dgm:pt modelId="{137931CA-9116-49AB-B01F-88107929AC16}" type="pres">
      <dgm:prSet presAssocID="{0D7CEC8D-3B8D-48CA-8F62-185F15D966A7}" presName="node" presStyleLbl="node1" presStyleIdx="2" presStyleCnt="3">
        <dgm:presLayoutVars>
          <dgm:bulletEnabled val="1"/>
        </dgm:presLayoutVars>
      </dgm:prSet>
      <dgm:spPr>
        <a:prstGeom prst="ellipse">
          <a:avLst/>
        </a:prstGeom>
      </dgm:spPr>
      <dgm:t>
        <a:bodyPr/>
        <a:lstStyle/>
        <a:p>
          <a:endParaRPr lang="en-CA"/>
        </a:p>
      </dgm:t>
    </dgm:pt>
  </dgm:ptLst>
  <dgm:cxnLst>
    <dgm:cxn modelId="{DC386845-09FE-49EC-B942-23CE9FB411AB}" srcId="{0AD3DCF3-595E-4D9F-BC7C-6DB9026520E5}" destId="{9EF9AF02-387D-45EC-B258-118FF89E7DE2}" srcOrd="0" destOrd="0" parTransId="{1D9CAF13-B05A-4464-A418-3C0D0ACA1853}" sibTransId="{B2B26EF3-DDF8-4ABA-AFD0-68690EFF699D}"/>
    <dgm:cxn modelId="{46E8D43A-F1DF-4E2E-B8DF-7B37EB285B4F}" type="presOf" srcId="{9EF9AF02-387D-45EC-B258-118FF89E7DE2}" destId="{2AE8AA0F-F1E9-40EE-9238-0A75747277CE}" srcOrd="0" destOrd="0" presId="urn:microsoft.com/office/officeart/2005/8/layout/radial1"/>
    <dgm:cxn modelId="{4783B5C6-3E2D-4CEC-BC31-7E27F5BB87C7}" type="presOf" srcId="{DD43E9C6-365D-4250-AA08-344C10F731F5}" destId="{EC4FE811-83B3-4874-89AE-FF1A2F98E6C9}" srcOrd="1" destOrd="0" presId="urn:microsoft.com/office/officeart/2005/8/layout/radial1"/>
    <dgm:cxn modelId="{C02D4D0F-4CAE-4BAA-A876-441466D04CE3}" type="presOf" srcId="{0D7CEC8D-3B8D-48CA-8F62-185F15D966A7}" destId="{137931CA-9116-49AB-B01F-88107929AC16}" srcOrd="0" destOrd="0" presId="urn:microsoft.com/office/officeart/2005/8/layout/radial1"/>
    <dgm:cxn modelId="{971FEBBE-E278-4816-8E99-45D77B1905C7}" srcId="{0AD3DCF3-595E-4D9F-BC7C-6DB9026520E5}" destId="{4AD7437B-D069-4787-BA4A-C39925893368}" srcOrd="1" destOrd="0" parTransId="{D8BE1C61-37F6-4656-9B27-2A91D66762A9}" sibTransId="{B88F93A9-DBE5-4BD7-AD3D-1F69A968DFAE}"/>
    <dgm:cxn modelId="{D63FD50C-69B1-4C95-8761-0DAFB7ADA181}" type="presOf" srcId="{D8BE1C61-37F6-4656-9B27-2A91D66762A9}" destId="{24943A96-46F2-4A9E-9C4A-3002E8CA1DC6}" srcOrd="1" destOrd="0" presId="urn:microsoft.com/office/officeart/2005/8/layout/radial1"/>
    <dgm:cxn modelId="{EBAA1E24-4EC5-404F-86D7-8AA0D35862FC}" type="presOf" srcId="{D8BE1C61-37F6-4656-9B27-2A91D66762A9}" destId="{70984A10-5FED-4367-BBBA-79268F750757}" srcOrd="0" destOrd="0" presId="urn:microsoft.com/office/officeart/2005/8/layout/radial1"/>
    <dgm:cxn modelId="{538F23E5-257F-4E41-BF8B-9AC6BAEE5CE9}" type="presOf" srcId="{DD43E9C6-365D-4250-AA08-344C10F731F5}" destId="{90FEC989-FC67-497A-A453-7C230271895D}" srcOrd="0" destOrd="0" presId="urn:microsoft.com/office/officeart/2005/8/layout/radial1"/>
    <dgm:cxn modelId="{E4AC137D-C14D-47EB-9BB4-8AE08E4BBBD3}" type="presOf" srcId="{C5CD506A-A1AF-44C9-906A-AECD0ED869E1}" destId="{B47AF836-6AA2-477E-BBEA-BBBCE00BF769}" srcOrd="0" destOrd="0" presId="urn:microsoft.com/office/officeart/2005/8/layout/radial1"/>
    <dgm:cxn modelId="{AE87C875-93EA-47F7-97A3-D051B080A9FE}" type="presOf" srcId="{4AD7437B-D069-4787-BA4A-C39925893368}" destId="{3F19F991-D7F5-44B6-87E6-5826270F11E3}" srcOrd="0" destOrd="0" presId="urn:microsoft.com/office/officeart/2005/8/layout/radial1"/>
    <dgm:cxn modelId="{544AEA8C-C18B-4012-BCA3-84C8115BA3D3}" srcId="{C5CD506A-A1AF-44C9-906A-AECD0ED869E1}" destId="{0AD3DCF3-595E-4D9F-BC7C-6DB9026520E5}" srcOrd="0" destOrd="0" parTransId="{849C32C5-8374-4295-A3C4-8EED84BA7DE2}" sibTransId="{65BB61CF-0625-47BB-8B92-C893B27095EA}"/>
    <dgm:cxn modelId="{39964F02-2EBA-4015-9D3E-265CCE1BA2A3}" type="presOf" srcId="{0AD3DCF3-595E-4D9F-BC7C-6DB9026520E5}" destId="{D9699653-E913-47FC-9E9D-C243BC21482F}" srcOrd="0" destOrd="0" presId="urn:microsoft.com/office/officeart/2005/8/layout/radial1"/>
    <dgm:cxn modelId="{68C998EC-2E27-4DCF-9638-FDBF737A4AF7}" type="presOf" srcId="{1D9CAF13-B05A-4464-A418-3C0D0ACA1853}" destId="{81229AF2-278D-4A04-834E-353F0E128576}" srcOrd="1" destOrd="0" presId="urn:microsoft.com/office/officeart/2005/8/layout/radial1"/>
    <dgm:cxn modelId="{E86A80DA-D86C-484A-A3D6-B3833705A733}" srcId="{0AD3DCF3-595E-4D9F-BC7C-6DB9026520E5}" destId="{0D7CEC8D-3B8D-48CA-8F62-185F15D966A7}" srcOrd="2" destOrd="0" parTransId="{DD43E9C6-365D-4250-AA08-344C10F731F5}" sibTransId="{5D3E1C5C-187E-4B76-98B7-84598A2081E0}"/>
    <dgm:cxn modelId="{E378DF38-6C8B-4FF9-8A0B-493DB43A3C5F}" type="presOf" srcId="{1D9CAF13-B05A-4464-A418-3C0D0ACA1853}" destId="{5746FC07-3CFE-4088-94EF-309A5B276B29}" srcOrd="0" destOrd="0" presId="urn:microsoft.com/office/officeart/2005/8/layout/radial1"/>
    <dgm:cxn modelId="{63101111-35D2-422A-8359-E3865E7C69D3}" type="presParOf" srcId="{B47AF836-6AA2-477E-BBEA-BBBCE00BF769}" destId="{D9699653-E913-47FC-9E9D-C243BC21482F}" srcOrd="0" destOrd="0" presId="urn:microsoft.com/office/officeart/2005/8/layout/radial1"/>
    <dgm:cxn modelId="{F245F653-DFE8-4076-99E7-64B565B5ADEC}" type="presParOf" srcId="{B47AF836-6AA2-477E-BBEA-BBBCE00BF769}" destId="{5746FC07-3CFE-4088-94EF-309A5B276B29}" srcOrd="1" destOrd="0" presId="urn:microsoft.com/office/officeart/2005/8/layout/radial1"/>
    <dgm:cxn modelId="{73D41BD2-FB35-4909-98D2-8A50EE545A10}" type="presParOf" srcId="{5746FC07-3CFE-4088-94EF-309A5B276B29}" destId="{81229AF2-278D-4A04-834E-353F0E128576}" srcOrd="0" destOrd="0" presId="urn:microsoft.com/office/officeart/2005/8/layout/radial1"/>
    <dgm:cxn modelId="{5E593616-F9EF-4702-A736-973898483FF4}" type="presParOf" srcId="{B47AF836-6AA2-477E-BBEA-BBBCE00BF769}" destId="{2AE8AA0F-F1E9-40EE-9238-0A75747277CE}" srcOrd="2" destOrd="0" presId="urn:microsoft.com/office/officeart/2005/8/layout/radial1"/>
    <dgm:cxn modelId="{C91A772B-BAC7-4210-BF29-3949579195F3}" type="presParOf" srcId="{B47AF836-6AA2-477E-BBEA-BBBCE00BF769}" destId="{70984A10-5FED-4367-BBBA-79268F750757}" srcOrd="3" destOrd="0" presId="urn:microsoft.com/office/officeart/2005/8/layout/radial1"/>
    <dgm:cxn modelId="{78253CB1-C391-405A-B28C-F82D30156B43}" type="presParOf" srcId="{70984A10-5FED-4367-BBBA-79268F750757}" destId="{24943A96-46F2-4A9E-9C4A-3002E8CA1DC6}" srcOrd="0" destOrd="0" presId="urn:microsoft.com/office/officeart/2005/8/layout/radial1"/>
    <dgm:cxn modelId="{3290C24C-D09F-4AB0-A76C-BF63187892B7}" type="presParOf" srcId="{B47AF836-6AA2-477E-BBEA-BBBCE00BF769}" destId="{3F19F991-D7F5-44B6-87E6-5826270F11E3}" srcOrd="4" destOrd="0" presId="urn:microsoft.com/office/officeart/2005/8/layout/radial1"/>
    <dgm:cxn modelId="{AC32D9F3-5C76-4EF9-9086-FEE3CEF0171D}" type="presParOf" srcId="{B47AF836-6AA2-477E-BBEA-BBBCE00BF769}" destId="{90FEC989-FC67-497A-A453-7C230271895D}" srcOrd="5" destOrd="0" presId="urn:microsoft.com/office/officeart/2005/8/layout/radial1"/>
    <dgm:cxn modelId="{8F772175-9746-4056-8647-6FEDDC0162CC}" type="presParOf" srcId="{90FEC989-FC67-497A-A453-7C230271895D}" destId="{EC4FE811-83B3-4874-89AE-FF1A2F98E6C9}" srcOrd="0" destOrd="0" presId="urn:microsoft.com/office/officeart/2005/8/layout/radial1"/>
    <dgm:cxn modelId="{647A307F-627D-42E8-924D-E8F8F1E2502F}" type="presParOf" srcId="{B47AF836-6AA2-477E-BBEA-BBBCE00BF769}" destId="{137931CA-9116-49AB-B01F-88107929AC16}" srcOrd="6" destOrd="0" presId="urn:microsoft.com/office/officeart/2005/8/layout/radia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E3DC88-3E98-4FC0-B397-4CD6773C4D38}">
      <dsp:nvSpPr>
        <dsp:cNvPr id="0" name=""/>
        <dsp:cNvSpPr/>
      </dsp:nvSpPr>
      <dsp:spPr>
        <a:xfrm>
          <a:off x="4951" y="12963"/>
          <a:ext cx="1117181" cy="216000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45720" numCol="1" spcCol="1270" anchor="t" anchorCtr="0">
          <a:noAutofit/>
        </a:bodyPr>
        <a:lstStyle/>
        <a:p>
          <a:pPr lvl="0" algn="l" defTabSz="533400">
            <a:lnSpc>
              <a:spcPct val="90000"/>
            </a:lnSpc>
            <a:spcBef>
              <a:spcPct val="0"/>
            </a:spcBef>
            <a:spcAft>
              <a:spcPct val="35000"/>
            </a:spcAft>
          </a:pPr>
          <a:r>
            <a:rPr lang="en-CA" sz="1200" b="1" kern="1200" dirty="0" smtClean="0"/>
            <a:t>ENERGY/</a:t>
          </a:r>
          <a:r>
            <a:rPr lang="en-CA" sz="1200" b="1" kern="1200" dirty="0" err="1" smtClean="0"/>
            <a:t>MoF</a:t>
          </a:r>
          <a:endParaRPr lang="en-CA" sz="1200" b="1" kern="1200" dirty="0"/>
        </a:p>
      </dsp:txBody>
      <dsp:txXfrm>
        <a:off x="4951" y="12963"/>
        <a:ext cx="1117181" cy="446872"/>
      </dsp:txXfrm>
    </dsp:sp>
    <dsp:sp modelId="{0518A8C1-1F11-4803-895A-897DE1BC7C2C}">
      <dsp:nvSpPr>
        <dsp:cNvPr id="0" name=""/>
        <dsp:cNvSpPr/>
      </dsp:nvSpPr>
      <dsp:spPr>
        <a:xfrm>
          <a:off x="233771" y="459836"/>
          <a:ext cx="1117181" cy="2880000"/>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85344" bIns="85344" numCol="1" spcCol="1270" anchor="t" anchorCtr="0">
          <a:noAutofit/>
        </a:bodyPr>
        <a:lstStyle/>
        <a:p>
          <a:pPr marL="114300" lvl="1" indent="-114300" algn="l" defTabSz="533400">
            <a:lnSpc>
              <a:spcPct val="90000"/>
            </a:lnSpc>
            <a:spcBef>
              <a:spcPct val="0"/>
            </a:spcBef>
            <a:spcAft>
              <a:spcPct val="15000"/>
            </a:spcAft>
            <a:buChar char="••"/>
          </a:pPr>
          <a:r>
            <a:rPr lang="en-CA" sz="1200" kern="1200" dirty="0" smtClean="0"/>
            <a:t>Appropriate Funds from Legislature</a:t>
          </a:r>
          <a:endParaRPr lang="en-CA" sz="1200" kern="1200" dirty="0"/>
        </a:p>
        <a:p>
          <a:pPr marL="114300" lvl="1" indent="-114300" algn="l" defTabSz="533400">
            <a:lnSpc>
              <a:spcPct val="90000"/>
            </a:lnSpc>
            <a:spcBef>
              <a:spcPct val="0"/>
            </a:spcBef>
            <a:spcAft>
              <a:spcPct val="15000"/>
            </a:spcAft>
            <a:buChar char="••"/>
          </a:pPr>
          <a:r>
            <a:rPr lang="en-CA" sz="1200" kern="1200" dirty="0" smtClean="0"/>
            <a:t>Provides funding to IESO</a:t>
          </a:r>
          <a:endParaRPr lang="en-CA" sz="1200" kern="1200" dirty="0"/>
        </a:p>
        <a:p>
          <a:pPr marL="114300" lvl="1" indent="-114300" algn="l" defTabSz="533400">
            <a:lnSpc>
              <a:spcPct val="90000"/>
            </a:lnSpc>
            <a:spcBef>
              <a:spcPct val="0"/>
            </a:spcBef>
            <a:spcAft>
              <a:spcPct val="15000"/>
            </a:spcAft>
            <a:buChar char="••"/>
          </a:pPr>
          <a:r>
            <a:rPr lang="en-CA" sz="1200" kern="1200" dirty="0" smtClean="0"/>
            <a:t>MOF – Audit and Compliance</a:t>
          </a:r>
          <a:endParaRPr lang="en-CA" sz="1200" kern="1200" dirty="0"/>
        </a:p>
      </dsp:txBody>
      <dsp:txXfrm>
        <a:off x="266492" y="492557"/>
        <a:ext cx="1051739" cy="2814558"/>
      </dsp:txXfrm>
    </dsp:sp>
    <dsp:sp modelId="{5FB7667A-2C02-48B5-90E7-AF5026EDBB8C}">
      <dsp:nvSpPr>
        <dsp:cNvPr id="0" name=""/>
        <dsp:cNvSpPr/>
      </dsp:nvSpPr>
      <dsp:spPr>
        <a:xfrm>
          <a:off x="1291493" y="97327"/>
          <a:ext cx="359044" cy="27814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n-CA" sz="1000" kern="1200"/>
        </a:p>
      </dsp:txBody>
      <dsp:txXfrm>
        <a:off x="1291493" y="152956"/>
        <a:ext cx="275601" cy="166887"/>
      </dsp:txXfrm>
    </dsp:sp>
    <dsp:sp modelId="{7A2C939E-3D65-4871-9BC0-D25521D62F45}">
      <dsp:nvSpPr>
        <dsp:cNvPr id="0" name=""/>
        <dsp:cNvSpPr/>
      </dsp:nvSpPr>
      <dsp:spPr>
        <a:xfrm>
          <a:off x="1799575" y="12963"/>
          <a:ext cx="1117181" cy="216000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45720" numCol="1" spcCol="1270" anchor="t" anchorCtr="0">
          <a:noAutofit/>
        </a:bodyPr>
        <a:lstStyle/>
        <a:p>
          <a:pPr lvl="0" algn="l" defTabSz="533400">
            <a:lnSpc>
              <a:spcPct val="90000"/>
            </a:lnSpc>
            <a:spcBef>
              <a:spcPct val="0"/>
            </a:spcBef>
            <a:spcAft>
              <a:spcPct val="35000"/>
            </a:spcAft>
          </a:pPr>
          <a:r>
            <a:rPr lang="en-CA" sz="1200" b="1" kern="1200" dirty="0" smtClean="0"/>
            <a:t>IESO</a:t>
          </a:r>
          <a:endParaRPr lang="en-CA" sz="1200" b="1" kern="1200" dirty="0"/>
        </a:p>
      </dsp:txBody>
      <dsp:txXfrm>
        <a:off x="1799575" y="12963"/>
        <a:ext cx="1117181" cy="446872"/>
      </dsp:txXfrm>
    </dsp:sp>
    <dsp:sp modelId="{08E1B18C-0791-469E-B80E-FA92DF834260}">
      <dsp:nvSpPr>
        <dsp:cNvPr id="0" name=""/>
        <dsp:cNvSpPr/>
      </dsp:nvSpPr>
      <dsp:spPr>
        <a:xfrm>
          <a:off x="2028395" y="459836"/>
          <a:ext cx="1117181" cy="2880000"/>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85344" bIns="85344" numCol="1" spcCol="1270" anchor="t" anchorCtr="0">
          <a:noAutofit/>
        </a:bodyPr>
        <a:lstStyle/>
        <a:p>
          <a:pPr marL="114300" lvl="1" indent="-114300" algn="l" defTabSz="533400">
            <a:lnSpc>
              <a:spcPct val="90000"/>
            </a:lnSpc>
            <a:spcBef>
              <a:spcPct val="0"/>
            </a:spcBef>
            <a:spcAft>
              <a:spcPct val="15000"/>
            </a:spcAft>
            <a:buChar char="••"/>
          </a:pPr>
          <a:r>
            <a:rPr lang="en-CA" sz="1200" kern="1200" dirty="0" smtClean="0"/>
            <a:t>Receives Funds and Makes Payments to prescribed LDCs</a:t>
          </a:r>
          <a:endParaRPr lang="en-CA" sz="1200" kern="1200" dirty="0"/>
        </a:p>
      </dsp:txBody>
      <dsp:txXfrm>
        <a:off x="2061116" y="492557"/>
        <a:ext cx="1051739" cy="2814558"/>
      </dsp:txXfrm>
    </dsp:sp>
    <dsp:sp modelId="{A84F8B8F-48CC-4EA8-8C3A-48FCA99DACAA}">
      <dsp:nvSpPr>
        <dsp:cNvPr id="0" name=""/>
        <dsp:cNvSpPr/>
      </dsp:nvSpPr>
      <dsp:spPr>
        <a:xfrm>
          <a:off x="3086117" y="97327"/>
          <a:ext cx="359044" cy="27814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n-CA" sz="1000" kern="1200"/>
        </a:p>
      </dsp:txBody>
      <dsp:txXfrm>
        <a:off x="3086117" y="152956"/>
        <a:ext cx="275601" cy="166887"/>
      </dsp:txXfrm>
    </dsp:sp>
    <dsp:sp modelId="{17002695-3753-458A-A7A5-04B33B325FC9}">
      <dsp:nvSpPr>
        <dsp:cNvPr id="0" name=""/>
        <dsp:cNvSpPr/>
      </dsp:nvSpPr>
      <dsp:spPr>
        <a:xfrm>
          <a:off x="3594199" y="12963"/>
          <a:ext cx="1117181" cy="216000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45720" numCol="1" spcCol="1270" anchor="t" anchorCtr="0">
          <a:noAutofit/>
        </a:bodyPr>
        <a:lstStyle/>
        <a:p>
          <a:pPr lvl="0" algn="l" defTabSz="533400">
            <a:lnSpc>
              <a:spcPct val="90000"/>
            </a:lnSpc>
            <a:spcBef>
              <a:spcPct val="0"/>
            </a:spcBef>
            <a:spcAft>
              <a:spcPct val="35000"/>
            </a:spcAft>
          </a:pPr>
          <a:r>
            <a:rPr lang="en-CA" sz="1200" b="1" kern="1200" dirty="0" smtClean="0"/>
            <a:t>OEB </a:t>
          </a:r>
          <a:endParaRPr lang="en-CA" sz="1200" b="1" kern="1200" dirty="0"/>
        </a:p>
      </dsp:txBody>
      <dsp:txXfrm>
        <a:off x="3594199" y="12963"/>
        <a:ext cx="1117181" cy="446872"/>
      </dsp:txXfrm>
    </dsp:sp>
    <dsp:sp modelId="{0966E991-D38A-47B3-AD80-A6C0DE4165A5}">
      <dsp:nvSpPr>
        <dsp:cNvPr id="0" name=""/>
        <dsp:cNvSpPr/>
      </dsp:nvSpPr>
      <dsp:spPr>
        <a:xfrm>
          <a:off x="3823019" y="459836"/>
          <a:ext cx="1117181" cy="2880000"/>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85344" bIns="85344" numCol="1" spcCol="1270" anchor="t" anchorCtr="0">
          <a:noAutofit/>
        </a:bodyPr>
        <a:lstStyle/>
        <a:p>
          <a:pPr marL="114300" lvl="1" indent="-114300" algn="l" defTabSz="533400">
            <a:lnSpc>
              <a:spcPct val="90000"/>
            </a:lnSpc>
            <a:spcBef>
              <a:spcPct val="0"/>
            </a:spcBef>
            <a:spcAft>
              <a:spcPct val="15000"/>
            </a:spcAft>
            <a:buChar char="••"/>
          </a:pPr>
          <a:r>
            <a:rPr lang="en-CA" sz="1200" kern="1200" dirty="0" smtClean="0"/>
            <a:t>Sets harmonized maximum amount of charge annually</a:t>
          </a:r>
          <a:endParaRPr lang="en-CA" sz="1200" kern="1200" dirty="0"/>
        </a:p>
        <a:p>
          <a:pPr marL="114300" lvl="1" indent="-114300" algn="l" defTabSz="533400">
            <a:lnSpc>
              <a:spcPct val="90000"/>
            </a:lnSpc>
            <a:spcBef>
              <a:spcPct val="0"/>
            </a:spcBef>
            <a:spcAft>
              <a:spcPct val="15000"/>
            </a:spcAft>
            <a:buChar char="••"/>
          </a:pPr>
          <a:r>
            <a:rPr lang="en-CA" sz="1200" kern="1200" dirty="0" smtClean="0"/>
            <a:t>Rate setting process remains unaltered</a:t>
          </a:r>
          <a:endParaRPr lang="en-CA" sz="1200" kern="1200" dirty="0"/>
        </a:p>
      </dsp:txBody>
      <dsp:txXfrm>
        <a:off x="3855740" y="492557"/>
        <a:ext cx="1051739" cy="2814558"/>
      </dsp:txXfrm>
    </dsp:sp>
    <dsp:sp modelId="{97F73835-FF6B-4D4E-B66F-9D557807FC95}">
      <dsp:nvSpPr>
        <dsp:cNvPr id="0" name=""/>
        <dsp:cNvSpPr/>
      </dsp:nvSpPr>
      <dsp:spPr>
        <a:xfrm>
          <a:off x="4880741" y="97327"/>
          <a:ext cx="359044" cy="27814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n-CA" sz="1000" kern="1200"/>
        </a:p>
      </dsp:txBody>
      <dsp:txXfrm>
        <a:off x="4880741" y="152956"/>
        <a:ext cx="275601" cy="166887"/>
      </dsp:txXfrm>
    </dsp:sp>
    <dsp:sp modelId="{04331287-15D2-4643-8AF9-736123416A31}">
      <dsp:nvSpPr>
        <dsp:cNvPr id="0" name=""/>
        <dsp:cNvSpPr/>
      </dsp:nvSpPr>
      <dsp:spPr>
        <a:xfrm>
          <a:off x="5388823" y="12963"/>
          <a:ext cx="1117181" cy="216000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45720" numCol="1" spcCol="1270" anchor="t" anchorCtr="0">
          <a:noAutofit/>
        </a:bodyPr>
        <a:lstStyle/>
        <a:p>
          <a:pPr lvl="0" algn="l" defTabSz="533400">
            <a:lnSpc>
              <a:spcPct val="90000"/>
            </a:lnSpc>
            <a:spcBef>
              <a:spcPct val="0"/>
            </a:spcBef>
            <a:spcAft>
              <a:spcPct val="35000"/>
            </a:spcAft>
          </a:pPr>
          <a:r>
            <a:rPr lang="en-CA" sz="1200" b="1" kern="1200" dirty="0" smtClean="0"/>
            <a:t>High Cost LDCs</a:t>
          </a:r>
          <a:endParaRPr lang="en-CA" sz="1200" b="1" kern="1200" dirty="0"/>
        </a:p>
      </dsp:txBody>
      <dsp:txXfrm>
        <a:off x="5388823" y="12963"/>
        <a:ext cx="1117181" cy="446872"/>
      </dsp:txXfrm>
    </dsp:sp>
    <dsp:sp modelId="{EDCBFCDA-F37C-4E18-B18E-726C5CC1F8E6}">
      <dsp:nvSpPr>
        <dsp:cNvPr id="0" name=""/>
        <dsp:cNvSpPr/>
      </dsp:nvSpPr>
      <dsp:spPr>
        <a:xfrm>
          <a:off x="5617643" y="459836"/>
          <a:ext cx="1117181" cy="2880000"/>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85344" bIns="85344" numCol="1" spcCol="1270" anchor="t" anchorCtr="0">
          <a:noAutofit/>
        </a:bodyPr>
        <a:lstStyle/>
        <a:p>
          <a:pPr marL="114300" lvl="1" indent="-114300" algn="l" defTabSz="533400">
            <a:lnSpc>
              <a:spcPct val="90000"/>
            </a:lnSpc>
            <a:spcBef>
              <a:spcPct val="0"/>
            </a:spcBef>
            <a:spcAft>
              <a:spcPct val="15000"/>
            </a:spcAft>
            <a:buChar char="••"/>
          </a:pPr>
          <a:r>
            <a:rPr lang="en-CA" sz="1200" kern="1200" dirty="0" smtClean="0"/>
            <a:t>Delivers program to consumers. </a:t>
          </a:r>
          <a:endParaRPr lang="en-CA" sz="1200" kern="1200" dirty="0"/>
        </a:p>
      </dsp:txBody>
      <dsp:txXfrm>
        <a:off x="5650364" y="492557"/>
        <a:ext cx="1051739" cy="2814558"/>
      </dsp:txXfrm>
    </dsp:sp>
    <dsp:sp modelId="{8638B5D0-09B5-49F3-8044-16992A3566FC}">
      <dsp:nvSpPr>
        <dsp:cNvPr id="0" name=""/>
        <dsp:cNvSpPr/>
      </dsp:nvSpPr>
      <dsp:spPr>
        <a:xfrm>
          <a:off x="6675365" y="97327"/>
          <a:ext cx="359044" cy="27814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n-CA" sz="1000" kern="1200"/>
        </a:p>
      </dsp:txBody>
      <dsp:txXfrm>
        <a:off x="6675365" y="152956"/>
        <a:ext cx="275601" cy="166887"/>
      </dsp:txXfrm>
    </dsp:sp>
    <dsp:sp modelId="{D87F894F-9416-47DF-8331-DDC44233F690}">
      <dsp:nvSpPr>
        <dsp:cNvPr id="0" name=""/>
        <dsp:cNvSpPr/>
      </dsp:nvSpPr>
      <dsp:spPr>
        <a:xfrm>
          <a:off x="7183446" y="12963"/>
          <a:ext cx="1117181" cy="216000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45720" numCol="1" spcCol="1270" anchor="t" anchorCtr="0">
          <a:noAutofit/>
        </a:bodyPr>
        <a:lstStyle/>
        <a:p>
          <a:pPr lvl="0" algn="l" defTabSz="533400">
            <a:lnSpc>
              <a:spcPct val="90000"/>
            </a:lnSpc>
            <a:spcBef>
              <a:spcPct val="0"/>
            </a:spcBef>
            <a:spcAft>
              <a:spcPct val="35000"/>
            </a:spcAft>
          </a:pPr>
          <a:r>
            <a:rPr lang="en-CA" sz="1200" b="1" kern="1200" dirty="0" smtClean="0"/>
            <a:t>Consumers </a:t>
          </a:r>
          <a:endParaRPr lang="en-CA" sz="1200" b="1" kern="1200" dirty="0"/>
        </a:p>
      </dsp:txBody>
      <dsp:txXfrm>
        <a:off x="7183446" y="12963"/>
        <a:ext cx="1117181" cy="446872"/>
      </dsp:txXfrm>
    </dsp:sp>
    <dsp:sp modelId="{3D295864-6020-4E02-BF54-4354CBB7B5DB}">
      <dsp:nvSpPr>
        <dsp:cNvPr id="0" name=""/>
        <dsp:cNvSpPr/>
      </dsp:nvSpPr>
      <dsp:spPr>
        <a:xfrm>
          <a:off x="7412267" y="459836"/>
          <a:ext cx="1117181" cy="2880000"/>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85344" bIns="85344" numCol="1" spcCol="1270" anchor="t" anchorCtr="0">
          <a:noAutofit/>
        </a:bodyPr>
        <a:lstStyle/>
        <a:p>
          <a:pPr marL="114300" lvl="1" indent="-114300" algn="l" defTabSz="533400">
            <a:lnSpc>
              <a:spcPct val="90000"/>
            </a:lnSpc>
            <a:spcBef>
              <a:spcPct val="0"/>
            </a:spcBef>
            <a:spcAft>
              <a:spcPct val="15000"/>
            </a:spcAft>
            <a:buChar char="••"/>
          </a:pPr>
          <a:r>
            <a:rPr lang="en-CA" sz="1200" kern="1200" dirty="0" smtClean="0"/>
            <a:t>Distribution costs harmonized at maximum amount resulting in savings</a:t>
          </a:r>
          <a:endParaRPr lang="en-CA" sz="1200" kern="1200" dirty="0"/>
        </a:p>
      </dsp:txBody>
      <dsp:txXfrm>
        <a:off x="7444988" y="492557"/>
        <a:ext cx="1051739" cy="281455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0.09202</cdr:x>
      <cdr:y>0.08886</cdr:y>
    </cdr:from>
    <cdr:to>
      <cdr:x>0.45092</cdr:x>
      <cdr:y>0.23697</cdr:y>
    </cdr:to>
    <cdr:sp macro="" textlink="">
      <cdr:nvSpPr>
        <cdr:cNvPr id="2" name="TextBox 1"/>
        <cdr:cNvSpPr txBox="1"/>
      </cdr:nvSpPr>
      <cdr:spPr>
        <a:xfrm xmlns:a="http://schemas.openxmlformats.org/drawingml/2006/main">
          <a:off x="762000" y="432047"/>
          <a:ext cx="2971800" cy="72008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CA" sz="1100"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319" cy="465242"/>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sz="quarter" idx="1"/>
          </p:nvPr>
        </p:nvSpPr>
        <p:spPr>
          <a:xfrm>
            <a:off x="3970885" y="0"/>
            <a:ext cx="3038319" cy="465242"/>
          </a:xfrm>
          <a:prstGeom prst="rect">
            <a:avLst/>
          </a:prstGeom>
        </p:spPr>
        <p:txBody>
          <a:bodyPr vert="horz" lIns="91440" tIns="45720" rIns="91440" bIns="45720" rtlCol="0"/>
          <a:lstStyle>
            <a:lvl1pPr algn="r">
              <a:defRPr sz="1200"/>
            </a:lvl1pPr>
          </a:lstStyle>
          <a:p>
            <a:fld id="{8D8531D7-186D-47E4-A27C-F7FE2D9CA44E}" type="datetimeFigureOut">
              <a:rPr lang="en-CA" smtClean="0"/>
              <a:t>04/28/2017</a:t>
            </a:fld>
            <a:endParaRPr lang="en-CA"/>
          </a:p>
        </p:txBody>
      </p:sp>
      <p:sp>
        <p:nvSpPr>
          <p:cNvPr id="4" name="Footer Placeholder 3"/>
          <p:cNvSpPr>
            <a:spLocks noGrp="1"/>
          </p:cNvSpPr>
          <p:nvPr>
            <p:ph type="ftr" sz="quarter" idx="2"/>
          </p:nvPr>
        </p:nvSpPr>
        <p:spPr>
          <a:xfrm>
            <a:off x="0" y="8829054"/>
            <a:ext cx="3038319" cy="465242"/>
          </a:xfrm>
          <a:prstGeom prst="rect">
            <a:avLst/>
          </a:prstGeom>
        </p:spPr>
        <p:txBody>
          <a:bodyPr vert="horz" lIns="91440" tIns="45720" rIns="91440" bIns="45720" rtlCol="0" anchor="b"/>
          <a:lstStyle>
            <a:lvl1pPr algn="l">
              <a:defRPr sz="1200"/>
            </a:lvl1pPr>
          </a:lstStyle>
          <a:p>
            <a:endParaRPr lang="en-CA"/>
          </a:p>
        </p:txBody>
      </p:sp>
      <p:sp>
        <p:nvSpPr>
          <p:cNvPr id="5" name="Slide Number Placeholder 4"/>
          <p:cNvSpPr>
            <a:spLocks noGrp="1"/>
          </p:cNvSpPr>
          <p:nvPr>
            <p:ph type="sldNum" sz="quarter" idx="3"/>
          </p:nvPr>
        </p:nvSpPr>
        <p:spPr>
          <a:xfrm>
            <a:off x="3970885" y="8829054"/>
            <a:ext cx="3038319" cy="465242"/>
          </a:xfrm>
          <a:prstGeom prst="rect">
            <a:avLst/>
          </a:prstGeom>
        </p:spPr>
        <p:txBody>
          <a:bodyPr vert="horz" lIns="91440" tIns="45720" rIns="91440" bIns="45720" rtlCol="0" anchor="b"/>
          <a:lstStyle>
            <a:lvl1pPr algn="r">
              <a:defRPr sz="1200"/>
            </a:lvl1pPr>
          </a:lstStyle>
          <a:p>
            <a:fld id="{418FE8DD-BCDA-4B35-A554-A9679E957F96}" type="slidenum">
              <a:rPr lang="en-CA" smtClean="0"/>
              <a:t>‹#›</a:t>
            </a:fld>
            <a:endParaRPr lang="en-CA"/>
          </a:p>
        </p:txBody>
      </p:sp>
    </p:spTree>
    <p:extLst>
      <p:ext uri="{BB962C8B-B14F-4D97-AF65-F5344CB8AC3E}">
        <p14:creationId xmlns:p14="http://schemas.microsoft.com/office/powerpoint/2010/main" val="1441314614"/>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754380" y="2409444"/>
            <a:ext cx="8549640" cy="1632203"/>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508760" y="4352544"/>
            <a:ext cx="7040879" cy="19431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defRPr sz="1200" b="0" i="0">
                <a:solidFill>
                  <a:schemeClr val="tx1"/>
                </a:solidFill>
                <a:latin typeface="Arial"/>
                <a:cs typeface="Arial"/>
              </a:defRPr>
            </a:lvl1pPr>
          </a:lstStyle>
          <a:p>
            <a:pPr marL="12700">
              <a:lnSpc>
                <a:spcPct val="100000"/>
              </a:lnSpc>
            </a:pPr>
            <a:r>
              <a:rPr spc="-5" dirty="0"/>
              <a:t>C</a:t>
            </a:r>
            <a:r>
              <a:rPr dirty="0"/>
              <a:t>O</a:t>
            </a:r>
            <a:r>
              <a:rPr spc="-5" dirty="0"/>
              <a:t>NF</a:t>
            </a:r>
            <a:r>
              <a:rPr dirty="0"/>
              <a:t>I</a:t>
            </a:r>
            <a:r>
              <a:rPr spc="-5" dirty="0"/>
              <a:t>D</a:t>
            </a:r>
            <a:r>
              <a:rPr dirty="0"/>
              <a:t>E</a:t>
            </a:r>
            <a:r>
              <a:rPr spc="-5" dirty="0"/>
              <a:t>N</a:t>
            </a:r>
            <a:r>
              <a:rPr spc="10" dirty="0"/>
              <a:t>T</a:t>
            </a:r>
            <a:r>
              <a:rPr dirty="0"/>
              <a:t>IAL</a:t>
            </a:r>
            <a:r>
              <a:rPr spc="-55" dirty="0"/>
              <a:t> </a:t>
            </a:r>
            <a:r>
              <a:rPr spc="-5" dirty="0"/>
              <a:t>C</a:t>
            </a:r>
            <a:r>
              <a:rPr dirty="0"/>
              <a:t>ABI</a:t>
            </a:r>
            <a:r>
              <a:rPr spc="-5" dirty="0"/>
              <a:t>N</a:t>
            </a:r>
            <a:r>
              <a:rPr dirty="0"/>
              <a:t>ET</a:t>
            </a:r>
            <a:r>
              <a:rPr spc="-35" dirty="0"/>
              <a:t> </a:t>
            </a:r>
            <a:r>
              <a:rPr spc="-5" dirty="0"/>
              <a:t>D</a:t>
            </a:r>
            <a:r>
              <a:rPr dirty="0"/>
              <a:t>O</a:t>
            </a:r>
            <a:r>
              <a:rPr spc="-5" dirty="0"/>
              <a:t>CUM</a:t>
            </a:r>
            <a:r>
              <a:rPr dirty="0"/>
              <a:t>E</a:t>
            </a:r>
            <a:r>
              <a:rPr spc="-5" dirty="0"/>
              <a:t>NT</a:t>
            </a: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4/28/2017</a:t>
            </a:fld>
            <a:endParaRPr lang="en-US"/>
          </a:p>
        </p:txBody>
      </p:sp>
      <p:sp>
        <p:nvSpPr>
          <p:cNvPr id="6" name="Holder 6"/>
          <p:cNvSpPr>
            <a:spLocks noGrp="1"/>
          </p:cNvSpPr>
          <p:nvPr>
            <p:ph type="sldNum" sz="quarter" idx="7"/>
          </p:nvPr>
        </p:nvSpPr>
        <p:spPr/>
        <p:txBody>
          <a:bodyPr lIns="0" tIns="0" rIns="0" bIns="0"/>
          <a:lstStyle>
            <a:lvl1pPr>
              <a:defRPr sz="1200" b="0" i="0">
                <a:solidFill>
                  <a:schemeClr val="tx1"/>
                </a:solidFill>
                <a:latin typeface="Arial"/>
                <a:cs typeface="Arial"/>
              </a:defRPr>
            </a:lvl1pPr>
          </a:lstStyle>
          <a:p>
            <a:pPr marL="25400">
              <a:lnSpc>
                <a:spcPct val="100000"/>
              </a:lnSpc>
            </a:pPr>
            <a:fld id="{81D60167-4931-47E6-BA6A-407CBD079E47}" type="slidenum">
              <a:rPr dirty="0"/>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800" b="0" i="0">
                <a:solidFill>
                  <a:srgbClr val="313634"/>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3500" b="0" i="0">
                <a:solidFill>
                  <a:srgbClr val="313634"/>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00" b="0" i="0">
                <a:solidFill>
                  <a:schemeClr val="tx1"/>
                </a:solidFill>
                <a:latin typeface="Arial"/>
                <a:cs typeface="Arial"/>
              </a:defRPr>
            </a:lvl1pPr>
          </a:lstStyle>
          <a:p>
            <a:pPr marL="12700">
              <a:lnSpc>
                <a:spcPct val="100000"/>
              </a:lnSpc>
            </a:pPr>
            <a:r>
              <a:rPr spc="-5" dirty="0"/>
              <a:t>C</a:t>
            </a:r>
            <a:r>
              <a:rPr dirty="0"/>
              <a:t>O</a:t>
            </a:r>
            <a:r>
              <a:rPr spc="-5" dirty="0"/>
              <a:t>NF</a:t>
            </a:r>
            <a:r>
              <a:rPr dirty="0"/>
              <a:t>I</a:t>
            </a:r>
            <a:r>
              <a:rPr spc="-5" dirty="0"/>
              <a:t>D</a:t>
            </a:r>
            <a:r>
              <a:rPr dirty="0"/>
              <a:t>E</a:t>
            </a:r>
            <a:r>
              <a:rPr spc="-5" dirty="0"/>
              <a:t>N</a:t>
            </a:r>
            <a:r>
              <a:rPr spc="10" dirty="0"/>
              <a:t>T</a:t>
            </a:r>
            <a:r>
              <a:rPr dirty="0"/>
              <a:t>IAL</a:t>
            </a:r>
            <a:r>
              <a:rPr spc="-55" dirty="0"/>
              <a:t> </a:t>
            </a:r>
            <a:r>
              <a:rPr spc="-5" dirty="0"/>
              <a:t>C</a:t>
            </a:r>
            <a:r>
              <a:rPr dirty="0"/>
              <a:t>ABI</a:t>
            </a:r>
            <a:r>
              <a:rPr spc="-5" dirty="0"/>
              <a:t>N</a:t>
            </a:r>
            <a:r>
              <a:rPr dirty="0"/>
              <a:t>ET</a:t>
            </a:r>
            <a:r>
              <a:rPr spc="-35" dirty="0"/>
              <a:t> </a:t>
            </a:r>
            <a:r>
              <a:rPr spc="-5" dirty="0"/>
              <a:t>D</a:t>
            </a:r>
            <a:r>
              <a:rPr dirty="0"/>
              <a:t>O</a:t>
            </a:r>
            <a:r>
              <a:rPr spc="-5" dirty="0"/>
              <a:t>CUM</a:t>
            </a:r>
            <a:r>
              <a:rPr dirty="0"/>
              <a:t>E</a:t>
            </a:r>
            <a:r>
              <a:rPr spc="-5" dirty="0"/>
              <a:t>NT</a:t>
            </a: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4/28/2017</a:t>
            </a:fld>
            <a:endParaRPr lang="en-US"/>
          </a:p>
        </p:txBody>
      </p:sp>
      <p:sp>
        <p:nvSpPr>
          <p:cNvPr id="6" name="Holder 6"/>
          <p:cNvSpPr>
            <a:spLocks noGrp="1"/>
          </p:cNvSpPr>
          <p:nvPr>
            <p:ph type="sldNum" sz="quarter" idx="7"/>
          </p:nvPr>
        </p:nvSpPr>
        <p:spPr/>
        <p:txBody>
          <a:bodyPr lIns="0" tIns="0" rIns="0" bIns="0"/>
          <a:lstStyle>
            <a:lvl1pPr>
              <a:defRPr sz="1200" b="0" i="0">
                <a:solidFill>
                  <a:schemeClr val="tx1"/>
                </a:solidFill>
                <a:latin typeface="Arial"/>
                <a:cs typeface="Arial"/>
              </a:defRPr>
            </a:lvl1pPr>
          </a:lstStyle>
          <a:p>
            <a:pPr marL="25400">
              <a:lnSpc>
                <a:spcPct val="100000"/>
              </a:lnSpc>
            </a:pPr>
            <a:fld id="{81D60167-4931-47E6-BA6A-407CBD079E47}" type="slidenum">
              <a:rPr dirty="0"/>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800" b="0" i="0">
                <a:solidFill>
                  <a:srgbClr val="313634"/>
                </a:solidFill>
                <a:latin typeface="Arial"/>
                <a:cs typeface="Arial"/>
              </a:defRPr>
            </a:lvl1pPr>
          </a:lstStyle>
          <a:p>
            <a:endParaRPr/>
          </a:p>
        </p:txBody>
      </p:sp>
      <p:sp>
        <p:nvSpPr>
          <p:cNvPr id="3" name="Holder 3"/>
          <p:cNvSpPr>
            <a:spLocks noGrp="1"/>
          </p:cNvSpPr>
          <p:nvPr>
            <p:ph sz="half" idx="2"/>
          </p:nvPr>
        </p:nvSpPr>
        <p:spPr>
          <a:xfrm>
            <a:off x="502920" y="1787652"/>
            <a:ext cx="4375404" cy="512978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5180075" y="1787652"/>
            <a:ext cx="4375404" cy="512978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200" b="0" i="0">
                <a:solidFill>
                  <a:schemeClr val="tx1"/>
                </a:solidFill>
                <a:latin typeface="Arial"/>
                <a:cs typeface="Arial"/>
              </a:defRPr>
            </a:lvl1pPr>
          </a:lstStyle>
          <a:p>
            <a:pPr marL="12700">
              <a:lnSpc>
                <a:spcPct val="100000"/>
              </a:lnSpc>
            </a:pPr>
            <a:r>
              <a:rPr spc="-5" dirty="0"/>
              <a:t>C</a:t>
            </a:r>
            <a:r>
              <a:rPr dirty="0"/>
              <a:t>O</a:t>
            </a:r>
            <a:r>
              <a:rPr spc="-5" dirty="0"/>
              <a:t>NF</a:t>
            </a:r>
            <a:r>
              <a:rPr dirty="0"/>
              <a:t>I</a:t>
            </a:r>
            <a:r>
              <a:rPr spc="-5" dirty="0"/>
              <a:t>D</a:t>
            </a:r>
            <a:r>
              <a:rPr dirty="0"/>
              <a:t>E</a:t>
            </a:r>
            <a:r>
              <a:rPr spc="-5" dirty="0"/>
              <a:t>N</a:t>
            </a:r>
            <a:r>
              <a:rPr spc="10" dirty="0"/>
              <a:t>T</a:t>
            </a:r>
            <a:r>
              <a:rPr dirty="0"/>
              <a:t>IAL</a:t>
            </a:r>
            <a:r>
              <a:rPr spc="-55" dirty="0"/>
              <a:t> </a:t>
            </a:r>
            <a:r>
              <a:rPr spc="-5" dirty="0"/>
              <a:t>C</a:t>
            </a:r>
            <a:r>
              <a:rPr dirty="0"/>
              <a:t>ABI</a:t>
            </a:r>
            <a:r>
              <a:rPr spc="-5" dirty="0"/>
              <a:t>N</a:t>
            </a:r>
            <a:r>
              <a:rPr dirty="0"/>
              <a:t>ET</a:t>
            </a:r>
            <a:r>
              <a:rPr spc="-35" dirty="0"/>
              <a:t> </a:t>
            </a:r>
            <a:r>
              <a:rPr spc="-5" dirty="0"/>
              <a:t>D</a:t>
            </a:r>
            <a:r>
              <a:rPr dirty="0"/>
              <a:t>O</a:t>
            </a:r>
            <a:r>
              <a:rPr spc="-5" dirty="0"/>
              <a:t>CUM</a:t>
            </a:r>
            <a:r>
              <a:rPr dirty="0"/>
              <a:t>E</a:t>
            </a:r>
            <a:r>
              <a:rPr spc="-5" dirty="0"/>
              <a:t>NT</a:t>
            </a: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4/28/2017</a:t>
            </a:fld>
            <a:endParaRPr lang="en-US"/>
          </a:p>
        </p:txBody>
      </p:sp>
      <p:sp>
        <p:nvSpPr>
          <p:cNvPr id="7" name="Holder 7"/>
          <p:cNvSpPr>
            <a:spLocks noGrp="1"/>
          </p:cNvSpPr>
          <p:nvPr>
            <p:ph type="sldNum" sz="quarter" idx="7"/>
          </p:nvPr>
        </p:nvSpPr>
        <p:spPr/>
        <p:txBody>
          <a:bodyPr lIns="0" tIns="0" rIns="0" bIns="0"/>
          <a:lstStyle>
            <a:lvl1pPr>
              <a:defRPr sz="1200" b="0" i="0">
                <a:solidFill>
                  <a:schemeClr val="tx1"/>
                </a:solidFill>
                <a:latin typeface="Arial"/>
                <a:cs typeface="Arial"/>
              </a:defRPr>
            </a:lvl1pPr>
          </a:lstStyle>
          <a:p>
            <a:pPr marL="25400">
              <a:lnSpc>
                <a:spcPct val="100000"/>
              </a:lnSpc>
            </a:pPr>
            <a:fld id="{81D60167-4931-47E6-BA6A-407CBD079E47}" type="slidenum">
              <a:rPr dirty="0"/>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800" b="0" i="0">
                <a:solidFill>
                  <a:srgbClr val="313634"/>
                </a:solidFill>
                <a:latin typeface="Arial"/>
                <a:cs typeface="Arial"/>
              </a:defRPr>
            </a:lvl1pPr>
          </a:lstStyle>
          <a:p>
            <a:endParaRPr dirty="0"/>
          </a:p>
        </p:txBody>
      </p:sp>
      <p:sp>
        <p:nvSpPr>
          <p:cNvPr id="3" name="Holder 3"/>
          <p:cNvSpPr>
            <a:spLocks noGrp="1"/>
          </p:cNvSpPr>
          <p:nvPr>
            <p:ph type="ftr" sz="quarter" idx="5"/>
          </p:nvPr>
        </p:nvSpPr>
        <p:spPr/>
        <p:txBody>
          <a:bodyPr lIns="0" tIns="0" rIns="0" bIns="0"/>
          <a:lstStyle>
            <a:lvl1pPr>
              <a:defRPr sz="1200" b="0" i="0">
                <a:solidFill>
                  <a:schemeClr val="tx1"/>
                </a:solidFill>
                <a:latin typeface="Arial"/>
                <a:cs typeface="Arial"/>
              </a:defRPr>
            </a:lvl1pPr>
          </a:lstStyle>
          <a:p>
            <a:pPr marL="12700">
              <a:lnSpc>
                <a:spcPct val="100000"/>
              </a:lnSpc>
            </a:pPr>
            <a:r>
              <a:rPr spc="-5" dirty="0"/>
              <a:t>C</a:t>
            </a:r>
            <a:r>
              <a:rPr dirty="0"/>
              <a:t>O</a:t>
            </a:r>
            <a:r>
              <a:rPr spc="-5" dirty="0"/>
              <a:t>NF</a:t>
            </a:r>
            <a:r>
              <a:rPr dirty="0"/>
              <a:t>I</a:t>
            </a:r>
            <a:r>
              <a:rPr spc="-5" dirty="0"/>
              <a:t>D</a:t>
            </a:r>
            <a:r>
              <a:rPr dirty="0"/>
              <a:t>E</a:t>
            </a:r>
            <a:r>
              <a:rPr spc="-5" dirty="0"/>
              <a:t>N</a:t>
            </a:r>
            <a:r>
              <a:rPr spc="10" dirty="0"/>
              <a:t>T</a:t>
            </a:r>
            <a:r>
              <a:rPr dirty="0"/>
              <a:t>IAL</a:t>
            </a:r>
            <a:r>
              <a:rPr spc="-55" dirty="0"/>
              <a:t> </a:t>
            </a:r>
            <a:r>
              <a:rPr spc="-5" dirty="0"/>
              <a:t>C</a:t>
            </a:r>
            <a:r>
              <a:rPr dirty="0"/>
              <a:t>ABI</a:t>
            </a:r>
            <a:r>
              <a:rPr spc="-5" dirty="0"/>
              <a:t>N</a:t>
            </a:r>
            <a:r>
              <a:rPr dirty="0"/>
              <a:t>ET</a:t>
            </a:r>
            <a:r>
              <a:rPr spc="-35" dirty="0"/>
              <a:t> </a:t>
            </a:r>
            <a:r>
              <a:rPr spc="-5" dirty="0"/>
              <a:t>D</a:t>
            </a:r>
            <a:r>
              <a:rPr dirty="0"/>
              <a:t>O</a:t>
            </a:r>
            <a:r>
              <a:rPr spc="-5" dirty="0"/>
              <a:t>CUM</a:t>
            </a:r>
            <a:r>
              <a:rPr dirty="0"/>
              <a:t>E</a:t>
            </a:r>
            <a:r>
              <a:rPr spc="-5" dirty="0"/>
              <a:t>NT</a:t>
            </a: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4/28/2017</a:t>
            </a:fld>
            <a:endParaRPr lang="en-US"/>
          </a:p>
        </p:txBody>
      </p:sp>
      <p:sp>
        <p:nvSpPr>
          <p:cNvPr id="5" name="Holder 5"/>
          <p:cNvSpPr>
            <a:spLocks noGrp="1"/>
          </p:cNvSpPr>
          <p:nvPr>
            <p:ph type="sldNum" sz="quarter" idx="7"/>
          </p:nvPr>
        </p:nvSpPr>
        <p:spPr/>
        <p:txBody>
          <a:bodyPr lIns="0" tIns="0" rIns="0" bIns="0"/>
          <a:lstStyle>
            <a:lvl1pPr>
              <a:defRPr sz="1200" b="0" i="0">
                <a:solidFill>
                  <a:schemeClr val="tx1"/>
                </a:solidFill>
                <a:latin typeface="Arial"/>
                <a:cs typeface="Arial"/>
              </a:defRPr>
            </a:lvl1pPr>
          </a:lstStyle>
          <a:p>
            <a:pPr marL="25400">
              <a:lnSpc>
                <a:spcPct val="100000"/>
              </a:lnSpc>
            </a:pPr>
            <a:fld id="{81D60167-4931-47E6-BA6A-407CBD079E47}" type="slidenum">
              <a:rPr dirty="0"/>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1200" b="0" i="0">
                <a:solidFill>
                  <a:schemeClr val="tx1"/>
                </a:solidFill>
                <a:latin typeface="Arial"/>
                <a:cs typeface="Arial"/>
              </a:defRPr>
            </a:lvl1pPr>
          </a:lstStyle>
          <a:p>
            <a:pPr marL="12700">
              <a:lnSpc>
                <a:spcPct val="100000"/>
              </a:lnSpc>
            </a:pPr>
            <a:r>
              <a:rPr spc="-5" dirty="0"/>
              <a:t>C</a:t>
            </a:r>
            <a:r>
              <a:rPr dirty="0"/>
              <a:t>O</a:t>
            </a:r>
            <a:r>
              <a:rPr spc="-5" dirty="0"/>
              <a:t>NF</a:t>
            </a:r>
            <a:r>
              <a:rPr dirty="0"/>
              <a:t>I</a:t>
            </a:r>
            <a:r>
              <a:rPr spc="-5" dirty="0"/>
              <a:t>D</a:t>
            </a:r>
            <a:r>
              <a:rPr dirty="0"/>
              <a:t>E</a:t>
            </a:r>
            <a:r>
              <a:rPr spc="-5" dirty="0"/>
              <a:t>N</a:t>
            </a:r>
            <a:r>
              <a:rPr spc="10" dirty="0"/>
              <a:t>T</a:t>
            </a:r>
            <a:r>
              <a:rPr dirty="0"/>
              <a:t>IAL</a:t>
            </a:r>
            <a:r>
              <a:rPr spc="-55" dirty="0"/>
              <a:t> </a:t>
            </a:r>
            <a:r>
              <a:rPr spc="-5" dirty="0"/>
              <a:t>C</a:t>
            </a:r>
            <a:r>
              <a:rPr dirty="0"/>
              <a:t>ABI</a:t>
            </a:r>
            <a:r>
              <a:rPr spc="-5" dirty="0"/>
              <a:t>N</a:t>
            </a:r>
            <a:r>
              <a:rPr dirty="0"/>
              <a:t>ET</a:t>
            </a:r>
            <a:r>
              <a:rPr spc="-35" dirty="0"/>
              <a:t> </a:t>
            </a:r>
            <a:r>
              <a:rPr spc="-5" dirty="0"/>
              <a:t>D</a:t>
            </a:r>
            <a:r>
              <a:rPr dirty="0"/>
              <a:t>O</a:t>
            </a:r>
            <a:r>
              <a:rPr spc="-5" dirty="0"/>
              <a:t>CUM</a:t>
            </a:r>
            <a:r>
              <a:rPr dirty="0"/>
              <a:t>E</a:t>
            </a:r>
            <a:r>
              <a:rPr spc="-5" dirty="0"/>
              <a:t>NT</a:t>
            </a: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4/28/2017</a:t>
            </a:fld>
            <a:endParaRPr lang="en-US"/>
          </a:p>
        </p:txBody>
      </p:sp>
      <p:sp>
        <p:nvSpPr>
          <p:cNvPr id="4" name="Holder 4"/>
          <p:cNvSpPr>
            <a:spLocks noGrp="1"/>
          </p:cNvSpPr>
          <p:nvPr>
            <p:ph type="sldNum" sz="quarter" idx="7"/>
          </p:nvPr>
        </p:nvSpPr>
        <p:spPr/>
        <p:txBody>
          <a:bodyPr lIns="0" tIns="0" rIns="0" bIns="0"/>
          <a:lstStyle>
            <a:lvl1pPr>
              <a:defRPr sz="1200" b="0" i="0">
                <a:solidFill>
                  <a:schemeClr val="tx1"/>
                </a:solidFill>
                <a:latin typeface="Arial"/>
                <a:cs typeface="Arial"/>
              </a:defRPr>
            </a:lvl1pPr>
          </a:lstStyle>
          <a:p>
            <a:pPr marL="25400">
              <a:lnSpc>
                <a:spcPct val="100000"/>
              </a:lnSpc>
            </a:pPr>
            <a:fld id="{81D60167-4931-47E6-BA6A-407CBD079E47}" type="slidenum">
              <a:rPr dirty="0"/>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7162800" y="119596"/>
            <a:ext cx="1981200" cy="566204"/>
          </a:xfrm>
          <a:prstGeom prst="rect">
            <a:avLst/>
          </a:prstGeom>
          <a:blipFill>
            <a:blip r:embed="rId7" cstate="print"/>
            <a:stretch>
              <a:fillRect/>
            </a:stretch>
          </a:blipFill>
        </p:spPr>
        <p:txBody>
          <a:bodyPr wrap="square" lIns="0" tIns="0" rIns="0" bIns="0" rtlCol="0"/>
          <a:lstStyle/>
          <a:p>
            <a:endParaRPr/>
          </a:p>
        </p:txBody>
      </p:sp>
      <p:sp>
        <p:nvSpPr>
          <p:cNvPr id="2" name="Holder 2"/>
          <p:cNvSpPr>
            <a:spLocks noGrp="1"/>
          </p:cNvSpPr>
          <p:nvPr>
            <p:ph type="title"/>
          </p:nvPr>
        </p:nvSpPr>
        <p:spPr>
          <a:xfrm>
            <a:off x="774826" y="958124"/>
            <a:ext cx="8508746" cy="514350"/>
          </a:xfrm>
          <a:prstGeom prst="rect">
            <a:avLst/>
          </a:prstGeom>
        </p:spPr>
        <p:txBody>
          <a:bodyPr wrap="square" lIns="0" tIns="0" rIns="0" bIns="0">
            <a:spAutoFit/>
          </a:bodyPr>
          <a:lstStyle>
            <a:lvl1pPr>
              <a:defRPr sz="3800" b="0" i="0">
                <a:solidFill>
                  <a:srgbClr val="313634"/>
                </a:solidFill>
                <a:latin typeface="Arial"/>
                <a:cs typeface="Arial"/>
              </a:defRPr>
            </a:lvl1pPr>
          </a:lstStyle>
          <a:p>
            <a:endParaRPr/>
          </a:p>
        </p:txBody>
      </p:sp>
      <p:sp>
        <p:nvSpPr>
          <p:cNvPr id="3" name="Holder 3"/>
          <p:cNvSpPr>
            <a:spLocks noGrp="1"/>
          </p:cNvSpPr>
          <p:nvPr>
            <p:ph type="body" idx="1"/>
          </p:nvPr>
        </p:nvSpPr>
        <p:spPr>
          <a:xfrm>
            <a:off x="2149220" y="2416035"/>
            <a:ext cx="5759958" cy="2132965"/>
          </a:xfrm>
          <a:prstGeom prst="rect">
            <a:avLst/>
          </a:prstGeom>
        </p:spPr>
        <p:txBody>
          <a:bodyPr wrap="square" lIns="0" tIns="0" rIns="0" bIns="0">
            <a:spAutoFit/>
          </a:bodyPr>
          <a:lstStyle>
            <a:lvl1pPr>
              <a:defRPr sz="3500" b="0" i="0">
                <a:solidFill>
                  <a:srgbClr val="313634"/>
                </a:solidFill>
                <a:latin typeface="Arial"/>
                <a:cs typeface="Arial"/>
              </a:defRPr>
            </a:lvl1pPr>
          </a:lstStyle>
          <a:p>
            <a:endParaRPr/>
          </a:p>
        </p:txBody>
      </p:sp>
      <p:sp>
        <p:nvSpPr>
          <p:cNvPr id="4" name="Holder 4"/>
          <p:cNvSpPr>
            <a:spLocks noGrp="1"/>
          </p:cNvSpPr>
          <p:nvPr>
            <p:ph type="ftr" sz="quarter" idx="5"/>
          </p:nvPr>
        </p:nvSpPr>
        <p:spPr>
          <a:xfrm>
            <a:off x="3343783" y="6302581"/>
            <a:ext cx="2759710" cy="177800"/>
          </a:xfrm>
          <a:prstGeom prst="rect">
            <a:avLst/>
          </a:prstGeom>
        </p:spPr>
        <p:txBody>
          <a:bodyPr wrap="square" lIns="0" tIns="0" rIns="0" bIns="0">
            <a:spAutoFit/>
          </a:bodyPr>
          <a:lstStyle>
            <a:lvl1pPr>
              <a:defRPr sz="1200" b="0" i="0">
                <a:solidFill>
                  <a:schemeClr val="tx1"/>
                </a:solidFill>
                <a:latin typeface="Arial"/>
                <a:cs typeface="Arial"/>
              </a:defRPr>
            </a:lvl1pPr>
          </a:lstStyle>
          <a:p>
            <a:pPr marL="12700">
              <a:lnSpc>
                <a:spcPct val="100000"/>
              </a:lnSpc>
            </a:pPr>
            <a:r>
              <a:rPr spc="-5" dirty="0"/>
              <a:t>C</a:t>
            </a:r>
            <a:r>
              <a:rPr dirty="0"/>
              <a:t>O</a:t>
            </a:r>
            <a:r>
              <a:rPr spc="-5" dirty="0"/>
              <a:t>NF</a:t>
            </a:r>
            <a:r>
              <a:rPr dirty="0"/>
              <a:t>I</a:t>
            </a:r>
            <a:r>
              <a:rPr spc="-5" dirty="0"/>
              <a:t>D</a:t>
            </a:r>
            <a:r>
              <a:rPr dirty="0"/>
              <a:t>E</a:t>
            </a:r>
            <a:r>
              <a:rPr spc="-5" dirty="0"/>
              <a:t>N</a:t>
            </a:r>
            <a:r>
              <a:rPr spc="10" dirty="0"/>
              <a:t>T</a:t>
            </a:r>
            <a:r>
              <a:rPr dirty="0"/>
              <a:t>IAL</a:t>
            </a:r>
            <a:r>
              <a:rPr spc="-55" dirty="0"/>
              <a:t> </a:t>
            </a:r>
            <a:r>
              <a:rPr spc="-5" dirty="0"/>
              <a:t>C</a:t>
            </a:r>
            <a:r>
              <a:rPr dirty="0"/>
              <a:t>ABI</a:t>
            </a:r>
            <a:r>
              <a:rPr spc="-5" dirty="0"/>
              <a:t>N</a:t>
            </a:r>
            <a:r>
              <a:rPr dirty="0"/>
              <a:t>ET</a:t>
            </a:r>
            <a:r>
              <a:rPr spc="-35" dirty="0"/>
              <a:t> </a:t>
            </a:r>
            <a:r>
              <a:rPr spc="-5" dirty="0"/>
              <a:t>D</a:t>
            </a:r>
            <a:r>
              <a:rPr dirty="0"/>
              <a:t>O</a:t>
            </a:r>
            <a:r>
              <a:rPr spc="-5" dirty="0"/>
              <a:t>CUM</a:t>
            </a:r>
            <a:r>
              <a:rPr dirty="0"/>
              <a:t>E</a:t>
            </a:r>
            <a:r>
              <a:rPr spc="-5" dirty="0"/>
              <a:t>NT</a:t>
            </a:r>
          </a:p>
        </p:txBody>
      </p:sp>
      <p:sp>
        <p:nvSpPr>
          <p:cNvPr id="5" name="Holder 5"/>
          <p:cNvSpPr>
            <a:spLocks noGrp="1"/>
          </p:cNvSpPr>
          <p:nvPr>
            <p:ph type="dt" sz="half" idx="6"/>
          </p:nvPr>
        </p:nvSpPr>
        <p:spPr>
          <a:xfrm>
            <a:off x="502920" y="7228332"/>
            <a:ext cx="2313432" cy="38862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4/28/2017</a:t>
            </a:fld>
            <a:endParaRPr lang="en-US"/>
          </a:p>
        </p:txBody>
      </p:sp>
      <p:sp>
        <p:nvSpPr>
          <p:cNvPr id="6" name="Holder 6"/>
          <p:cNvSpPr>
            <a:spLocks noGrp="1"/>
          </p:cNvSpPr>
          <p:nvPr>
            <p:ph type="sldNum" sz="quarter" idx="7"/>
          </p:nvPr>
        </p:nvSpPr>
        <p:spPr>
          <a:xfrm>
            <a:off x="8854947" y="6610556"/>
            <a:ext cx="297815" cy="234950"/>
          </a:xfrm>
          <a:prstGeom prst="rect">
            <a:avLst/>
          </a:prstGeom>
        </p:spPr>
        <p:txBody>
          <a:bodyPr wrap="square" lIns="0" tIns="0" rIns="0" bIns="0">
            <a:spAutoFit/>
          </a:bodyPr>
          <a:lstStyle>
            <a:lvl1pPr>
              <a:defRPr sz="1200" b="0" i="0">
                <a:solidFill>
                  <a:schemeClr val="tx1"/>
                </a:solidFill>
                <a:latin typeface="Arial"/>
                <a:cs typeface="Arial"/>
              </a:defRPr>
            </a:lvl1pPr>
          </a:lstStyle>
          <a:p>
            <a:pPr marL="25400">
              <a:lnSpc>
                <a:spcPct val="100000"/>
              </a:lnSpc>
            </a:pPr>
            <a:fld id="{81D60167-4931-47E6-BA6A-407CBD079E47}" type="slidenum">
              <a:rPr dirty="0"/>
              <a:t>‹#›</a:t>
            </a:fld>
            <a:endParaRPr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p:nvPr/>
        </p:nvSpPr>
        <p:spPr>
          <a:xfrm flipV="1">
            <a:off x="5943600" y="6311645"/>
            <a:ext cx="3302635" cy="0"/>
          </a:xfrm>
          <a:custGeom>
            <a:avLst/>
            <a:gdLst/>
            <a:ahLst/>
            <a:cxnLst/>
            <a:rect l="l" t="t" r="r" b="b"/>
            <a:pathLst>
              <a:path w="795654">
                <a:moveTo>
                  <a:pt x="0" y="0"/>
                </a:moveTo>
                <a:lnTo>
                  <a:pt x="795527" y="0"/>
                </a:lnTo>
              </a:path>
            </a:pathLst>
          </a:custGeom>
          <a:ln w="13716">
            <a:solidFill>
              <a:srgbClr val="1C1C1C"/>
            </a:solidFill>
          </a:ln>
        </p:spPr>
        <p:txBody>
          <a:bodyPr wrap="square" lIns="0" tIns="0" rIns="0" bIns="0" rtlCol="0"/>
          <a:lstStyle/>
          <a:p>
            <a:endParaRPr/>
          </a:p>
        </p:txBody>
      </p:sp>
      <p:sp>
        <p:nvSpPr>
          <p:cNvPr id="5" name="object 5"/>
          <p:cNvSpPr/>
          <p:nvPr/>
        </p:nvSpPr>
        <p:spPr>
          <a:xfrm>
            <a:off x="36576" y="7699247"/>
            <a:ext cx="10022205" cy="0"/>
          </a:xfrm>
          <a:custGeom>
            <a:avLst/>
            <a:gdLst/>
            <a:ahLst/>
            <a:cxnLst/>
            <a:rect l="l" t="t" r="r" b="b"/>
            <a:pathLst>
              <a:path w="10022205">
                <a:moveTo>
                  <a:pt x="0" y="0"/>
                </a:moveTo>
                <a:lnTo>
                  <a:pt x="10021824" y="0"/>
                </a:lnTo>
              </a:path>
            </a:pathLst>
          </a:custGeom>
          <a:ln w="4572">
            <a:solidFill>
              <a:srgbClr val="ACACAC"/>
            </a:solidFill>
          </a:ln>
        </p:spPr>
        <p:txBody>
          <a:bodyPr wrap="square" lIns="0" tIns="0" rIns="0" bIns="0" rtlCol="0"/>
          <a:lstStyle/>
          <a:p>
            <a:endParaRPr/>
          </a:p>
        </p:txBody>
      </p:sp>
      <p:sp>
        <p:nvSpPr>
          <p:cNvPr id="9" name="object 9"/>
          <p:cNvSpPr txBox="1"/>
          <p:nvPr/>
        </p:nvSpPr>
        <p:spPr>
          <a:xfrm>
            <a:off x="6682740" y="6470889"/>
            <a:ext cx="1775460" cy="273050"/>
          </a:xfrm>
          <a:prstGeom prst="rect">
            <a:avLst/>
          </a:prstGeom>
        </p:spPr>
        <p:txBody>
          <a:bodyPr vert="horz" wrap="square" lIns="0" tIns="0" rIns="0" bIns="0" rtlCol="0">
            <a:spAutoFit/>
          </a:bodyPr>
          <a:lstStyle/>
          <a:p>
            <a:pPr marL="12700">
              <a:lnSpc>
                <a:spcPct val="100000"/>
              </a:lnSpc>
            </a:pPr>
            <a:r>
              <a:rPr sz="1950" spc="10" dirty="0">
                <a:solidFill>
                  <a:srgbClr val="313634"/>
                </a:solidFill>
                <a:latin typeface="Arial"/>
                <a:cs typeface="Arial"/>
              </a:rPr>
              <a:t>Deputy</a:t>
            </a:r>
            <a:r>
              <a:rPr sz="1950" spc="95" dirty="0">
                <a:solidFill>
                  <a:srgbClr val="313634"/>
                </a:solidFill>
                <a:latin typeface="Arial"/>
                <a:cs typeface="Arial"/>
              </a:rPr>
              <a:t> </a:t>
            </a:r>
            <a:r>
              <a:rPr sz="1950" spc="45" dirty="0">
                <a:solidFill>
                  <a:srgbClr val="313634"/>
                </a:solidFill>
                <a:latin typeface="Arial"/>
                <a:cs typeface="Arial"/>
              </a:rPr>
              <a:t>M</a:t>
            </a:r>
            <a:r>
              <a:rPr sz="1950" spc="-25" dirty="0">
                <a:solidFill>
                  <a:srgbClr val="313634"/>
                </a:solidFill>
                <a:latin typeface="Arial"/>
                <a:cs typeface="Arial"/>
              </a:rPr>
              <a:t>i</a:t>
            </a:r>
            <a:r>
              <a:rPr sz="1950" spc="5" dirty="0">
                <a:solidFill>
                  <a:srgbClr val="313634"/>
                </a:solidFill>
                <a:latin typeface="Arial"/>
                <a:cs typeface="Arial"/>
              </a:rPr>
              <a:t>nister</a:t>
            </a:r>
            <a:endParaRPr sz="1950" dirty="0">
              <a:latin typeface="Arial"/>
              <a:cs typeface="Arial"/>
            </a:endParaRPr>
          </a:p>
        </p:txBody>
      </p:sp>
      <p:sp>
        <p:nvSpPr>
          <p:cNvPr id="11" name="object 9"/>
          <p:cNvSpPr txBox="1"/>
          <p:nvPr/>
        </p:nvSpPr>
        <p:spPr>
          <a:xfrm>
            <a:off x="2286000" y="6477000"/>
            <a:ext cx="1775460" cy="300082"/>
          </a:xfrm>
          <a:prstGeom prst="rect">
            <a:avLst/>
          </a:prstGeom>
        </p:spPr>
        <p:txBody>
          <a:bodyPr vert="horz" wrap="square" lIns="0" tIns="0" rIns="0" bIns="0" rtlCol="0">
            <a:spAutoFit/>
          </a:bodyPr>
          <a:lstStyle/>
          <a:p>
            <a:pPr marL="12700">
              <a:lnSpc>
                <a:spcPct val="100000"/>
              </a:lnSpc>
            </a:pPr>
            <a:r>
              <a:rPr sz="1950" spc="45" dirty="0" smtClean="0">
                <a:solidFill>
                  <a:srgbClr val="313634"/>
                </a:solidFill>
                <a:latin typeface="Arial"/>
                <a:cs typeface="Arial"/>
              </a:rPr>
              <a:t>M</a:t>
            </a:r>
            <a:r>
              <a:rPr sz="1950" spc="-25" dirty="0" smtClean="0">
                <a:solidFill>
                  <a:srgbClr val="313634"/>
                </a:solidFill>
                <a:latin typeface="Arial"/>
                <a:cs typeface="Arial"/>
              </a:rPr>
              <a:t>i</a:t>
            </a:r>
            <a:r>
              <a:rPr sz="1950" spc="5" dirty="0" smtClean="0">
                <a:solidFill>
                  <a:srgbClr val="313634"/>
                </a:solidFill>
                <a:latin typeface="Arial"/>
                <a:cs typeface="Arial"/>
              </a:rPr>
              <a:t>nister</a:t>
            </a:r>
            <a:endParaRPr sz="1950" dirty="0">
              <a:latin typeface="Arial"/>
              <a:cs typeface="Arial"/>
            </a:endParaRPr>
          </a:p>
        </p:txBody>
      </p:sp>
      <p:sp>
        <p:nvSpPr>
          <p:cNvPr id="12" name="object 4"/>
          <p:cNvSpPr/>
          <p:nvPr/>
        </p:nvSpPr>
        <p:spPr>
          <a:xfrm flipV="1">
            <a:off x="1143000" y="6311645"/>
            <a:ext cx="3302635" cy="0"/>
          </a:xfrm>
          <a:custGeom>
            <a:avLst/>
            <a:gdLst/>
            <a:ahLst/>
            <a:cxnLst/>
            <a:rect l="l" t="t" r="r" b="b"/>
            <a:pathLst>
              <a:path w="795654">
                <a:moveTo>
                  <a:pt x="0" y="0"/>
                </a:moveTo>
                <a:lnTo>
                  <a:pt x="795527" y="0"/>
                </a:lnTo>
              </a:path>
            </a:pathLst>
          </a:custGeom>
          <a:ln w="13716">
            <a:solidFill>
              <a:srgbClr val="1C1C1C"/>
            </a:solidFill>
          </a:ln>
        </p:spPr>
        <p:txBody>
          <a:bodyPr wrap="square" lIns="0" tIns="0" rIns="0" bIns="0" rtlCol="0"/>
          <a:lstStyle/>
          <a:p>
            <a:endParaRPr/>
          </a:p>
        </p:txBody>
      </p:sp>
      <p:sp>
        <p:nvSpPr>
          <p:cNvPr id="14" name="TextBox 13"/>
          <p:cNvSpPr txBox="1"/>
          <p:nvPr/>
        </p:nvSpPr>
        <p:spPr>
          <a:xfrm>
            <a:off x="1066800" y="2379345"/>
            <a:ext cx="7848600" cy="2954655"/>
          </a:xfrm>
          <a:prstGeom prst="rect">
            <a:avLst/>
          </a:prstGeom>
          <a:noFill/>
        </p:spPr>
        <p:txBody>
          <a:bodyPr wrap="square" rtlCol="0">
            <a:spAutoFit/>
          </a:bodyPr>
          <a:lstStyle/>
          <a:p>
            <a:pPr algn="ctr"/>
            <a:r>
              <a:rPr lang="en-CA" sz="3200" b="1" dirty="0" smtClean="0">
                <a:latin typeface="Arial" panose="020B0604020202020204" pitchFamily="34" charset="0"/>
                <a:cs typeface="Arial" panose="020B0604020202020204" pitchFamily="34" charset="0"/>
              </a:rPr>
              <a:t>Ontario’s </a:t>
            </a:r>
            <a:r>
              <a:rPr lang="en-CA" sz="3200" b="1" dirty="0">
                <a:latin typeface="Arial" panose="020B0604020202020204" pitchFamily="34" charset="0"/>
                <a:cs typeface="Arial" panose="020B0604020202020204" pitchFamily="34" charset="0"/>
              </a:rPr>
              <a:t>Fair Hydro </a:t>
            </a:r>
            <a:r>
              <a:rPr lang="en-CA" sz="3200" b="1" dirty="0" smtClean="0">
                <a:latin typeface="Arial" panose="020B0604020202020204" pitchFamily="34" charset="0"/>
                <a:cs typeface="Arial" panose="020B0604020202020204" pitchFamily="34" charset="0"/>
              </a:rPr>
              <a:t>Plan – Update </a:t>
            </a:r>
          </a:p>
          <a:p>
            <a:pPr algn="ctr"/>
            <a:endParaRPr lang="en-CA" sz="3200" b="1" dirty="0">
              <a:latin typeface="Arial" panose="020B0604020202020204" pitchFamily="34" charset="0"/>
              <a:cs typeface="Arial" panose="020B0604020202020204" pitchFamily="34" charset="0"/>
            </a:endParaRPr>
          </a:p>
          <a:p>
            <a:pPr algn="ctr"/>
            <a:r>
              <a:rPr lang="en-CA" sz="3200" b="1" dirty="0" smtClean="0">
                <a:latin typeface="Arial" panose="020B0604020202020204" pitchFamily="34" charset="0"/>
                <a:cs typeface="Arial" panose="020B0604020202020204" pitchFamily="34" charset="0"/>
              </a:rPr>
              <a:t>WORKING DAFT</a:t>
            </a:r>
          </a:p>
          <a:p>
            <a:pPr algn="ctr"/>
            <a:endParaRPr lang="en-CA" b="1" dirty="0">
              <a:latin typeface="Arial" panose="020B0604020202020204" pitchFamily="34" charset="0"/>
              <a:cs typeface="Arial" panose="020B0604020202020204" pitchFamily="34" charset="0"/>
            </a:endParaRPr>
          </a:p>
          <a:p>
            <a:pPr algn="ctr"/>
            <a:r>
              <a:rPr lang="en-CA" b="1" dirty="0" smtClean="0">
                <a:latin typeface="Arial" panose="020B0604020202020204" pitchFamily="34" charset="0"/>
                <a:cs typeface="Arial" panose="020B0604020202020204" pitchFamily="34" charset="0"/>
              </a:rPr>
              <a:t>Ministry of Energy</a:t>
            </a:r>
          </a:p>
          <a:p>
            <a:pPr algn="ctr"/>
            <a:endParaRPr lang="en-CA" b="1" dirty="0">
              <a:latin typeface="Arial" panose="020B0604020202020204" pitchFamily="34" charset="0"/>
              <a:cs typeface="Arial" panose="020B0604020202020204" pitchFamily="34" charset="0"/>
            </a:endParaRPr>
          </a:p>
          <a:p>
            <a:pPr algn="ctr"/>
            <a:endParaRPr lang="en-CA" b="1" dirty="0">
              <a:latin typeface="Arial" panose="020B0604020202020204" pitchFamily="34" charset="0"/>
              <a:cs typeface="Arial" panose="020B0604020202020204" pitchFamily="34" charset="0"/>
            </a:endParaRPr>
          </a:p>
          <a:p>
            <a:pPr algn="ctr"/>
            <a:r>
              <a:rPr lang="en-CA" b="1" dirty="0" smtClean="0">
                <a:latin typeface="Arial" panose="020B0604020202020204" pitchFamily="34" charset="0"/>
                <a:cs typeface="Arial" panose="020B0604020202020204" pitchFamily="34" charset="0"/>
              </a:rPr>
              <a:t>May x, 2017</a:t>
            </a:r>
            <a:endParaRPr lang="en-CA" b="1" dirty="0">
              <a:latin typeface="Arial" panose="020B0604020202020204" pitchFamily="34" charset="0"/>
              <a:cs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2"/>
          <p:cNvSpPr txBox="1">
            <a:spLocks/>
          </p:cNvSpPr>
          <p:nvPr/>
        </p:nvSpPr>
        <p:spPr>
          <a:xfrm>
            <a:off x="534162" y="912911"/>
            <a:ext cx="8838438" cy="307777"/>
          </a:xfrm>
          <a:prstGeom prst="rect">
            <a:avLst/>
          </a:prstGeom>
          <a:solidFill>
            <a:srgbClr val="B3B3B3"/>
          </a:solidFill>
          <a:ln w="19812">
            <a:solidFill>
              <a:srgbClr val="000000"/>
            </a:solidFill>
          </a:ln>
        </p:spPr>
        <p:txBody>
          <a:bodyPr vert="horz" wrap="square" lIns="0" tIns="0" rIns="0" bIns="0" rtlCol="0" anchor="ctr">
            <a:spAutoFit/>
          </a:bodyPr>
          <a:lstStyle>
            <a:lvl1pPr>
              <a:defRPr sz="3800" b="0" i="0">
                <a:solidFill>
                  <a:srgbClr val="313634"/>
                </a:solidFill>
                <a:latin typeface="Arial"/>
                <a:ea typeface="+mj-ea"/>
                <a:cs typeface="Arial"/>
              </a:defRPr>
            </a:lvl1pPr>
          </a:lstStyle>
          <a:p>
            <a:pPr marL="3175"/>
            <a:r>
              <a:rPr lang="en-CA" sz="2000" kern="0" spc="5" dirty="0" smtClean="0">
                <a:solidFill>
                  <a:schemeClr val="tx1"/>
                </a:solidFill>
              </a:rPr>
              <a:t>GA Refinancing – Legislative Overview</a:t>
            </a:r>
            <a:endParaRPr lang="en-CA" sz="2000" kern="0" dirty="0">
              <a:solidFill>
                <a:schemeClr val="tx1"/>
              </a:solidFill>
            </a:endParaRPr>
          </a:p>
        </p:txBody>
      </p:sp>
      <p:sp>
        <p:nvSpPr>
          <p:cNvPr id="10" name="object 28"/>
          <p:cNvSpPr txBox="1"/>
          <p:nvPr/>
        </p:nvSpPr>
        <p:spPr>
          <a:xfrm>
            <a:off x="535940" y="1375112"/>
            <a:ext cx="8836660" cy="5170646"/>
          </a:xfrm>
          <a:prstGeom prst="rect">
            <a:avLst/>
          </a:prstGeom>
        </p:spPr>
        <p:txBody>
          <a:bodyPr vert="horz" wrap="square" lIns="0" tIns="0" rIns="0" bIns="0" rtlCol="0">
            <a:spAutoFit/>
          </a:bodyPr>
          <a:lstStyle/>
          <a:p>
            <a:pPr marL="6350" marR="5080" lvl="2">
              <a:tabLst>
                <a:tab pos="355600" algn="l"/>
              </a:tabLst>
            </a:pPr>
            <a:r>
              <a:rPr lang="en-CA" sz="1600" b="1" u="sng" spc="-5" dirty="0" smtClean="0">
                <a:latin typeface="Arial"/>
                <a:cs typeface="Arial"/>
              </a:rPr>
              <a:t>Preamble and Purpose</a:t>
            </a:r>
          </a:p>
          <a:p>
            <a:pPr marL="469900" marR="5080" lvl="2">
              <a:tabLst>
                <a:tab pos="355600" algn="l"/>
              </a:tabLst>
            </a:pPr>
            <a:endParaRPr lang="en-CA" sz="1600" spc="-5" dirty="0">
              <a:latin typeface="Arial"/>
              <a:cs typeface="Arial"/>
            </a:endParaRPr>
          </a:p>
          <a:p>
            <a:pPr marL="354965" marR="5080" indent="-342265">
              <a:lnSpc>
                <a:spcPct val="100000"/>
              </a:lnSpc>
              <a:buChar char="•"/>
              <a:tabLst>
                <a:tab pos="355600" algn="l"/>
              </a:tabLst>
            </a:pPr>
            <a:r>
              <a:rPr lang="en-CA" sz="1600" spc="-5" dirty="0" smtClean="0">
                <a:latin typeface="Arial"/>
                <a:cs typeface="Arial"/>
              </a:rPr>
              <a:t>The preamble of the proposed legislation establishes the rationale for the allocation of costs over </a:t>
            </a:r>
            <a:r>
              <a:rPr lang="en-CA" sz="1600" spc="-5" dirty="0">
                <a:latin typeface="Arial"/>
                <a:cs typeface="Arial"/>
              </a:rPr>
              <a:t>time. </a:t>
            </a:r>
            <a:r>
              <a:rPr lang="en-CA" sz="1600" spc="-5" dirty="0" smtClean="0">
                <a:latin typeface="Arial"/>
                <a:cs typeface="Arial"/>
              </a:rPr>
              <a:t>That is, the development of a clean, modern and reliable electricity system has increased costs for ratepayers. </a:t>
            </a:r>
          </a:p>
          <a:p>
            <a:pPr marL="354965" marR="5080" indent="-342265">
              <a:lnSpc>
                <a:spcPct val="100000"/>
              </a:lnSpc>
              <a:buChar char="•"/>
              <a:tabLst>
                <a:tab pos="355600" algn="l"/>
              </a:tabLst>
            </a:pPr>
            <a:endParaRPr lang="en-CA" sz="1600" spc="-5" dirty="0">
              <a:latin typeface="Arial"/>
              <a:cs typeface="Arial"/>
            </a:endParaRPr>
          </a:p>
          <a:p>
            <a:pPr marL="354965" marR="5080" indent="-342265">
              <a:lnSpc>
                <a:spcPct val="100000"/>
              </a:lnSpc>
              <a:buChar char="•"/>
              <a:tabLst>
                <a:tab pos="355600" algn="l"/>
              </a:tabLst>
            </a:pPr>
            <a:r>
              <a:rPr lang="en-CA" sz="1600" spc="-5" dirty="0" smtClean="0">
                <a:latin typeface="Arial"/>
                <a:cs typeface="Arial"/>
              </a:rPr>
              <a:t>The purpose of the proposed legislation is to support the Government of </a:t>
            </a:r>
            <a:r>
              <a:rPr lang="en-CA" sz="1600" spc="-5" dirty="0">
                <a:latin typeface="Arial"/>
                <a:cs typeface="Arial"/>
              </a:rPr>
              <a:t>Ontario’s commitment to </a:t>
            </a:r>
            <a:r>
              <a:rPr lang="en-CA" sz="1600" spc="-5" dirty="0" smtClean="0">
                <a:latin typeface="Arial"/>
                <a:cs typeface="Arial"/>
              </a:rPr>
              <a:t>ensure </a:t>
            </a:r>
            <a:r>
              <a:rPr lang="en-CA" sz="1600" spc="-5" dirty="0">
                <a:latin typeface="Arial"/>
                <a:cs typeface="Arial"/>
              </a:rPr>
              <a:t>that the costs of these investments are allocated fairly among present and future generations of </a:t>
            </a:r>
            <a:r>
              <a:rPr lang="en-CA" sz="1600" spc="-5" dirty="0" smtClean="0">
                <a:latin typeface="Arial"/>
                <a:cs typeface="Arial"/>
              </a:rPr>
              <a:t>consumers.</a:t>
            </a:r>
          </a:p>
          <a:p>
            <a:pPr marL="354965" marR="5080" indent="-342265">
              <a:lnSpc>
                <a:spcPct val="100000"/>
              </a:lnSpc>
              <a:buChar char="•"/>
              <a:tabLst>
                <a:tab pos="355600" algn="l"/>
              </a:tabLst>
            </a:pPr>
            <a:endParaRPr lang="en-CA" sz="1600" spc="-5" dirty="0">
              <a:latin typeface="Arial"/>
              <a:cs typeface="Arial"/>
            </a:endParaRPr>
          </a:p>
          <a:p>
            <a:pPr marL="354965" marR="5080" indent="-342265">
              <a:buFontTx/>
              <a:buChar char="•"/>
              <a:tabLst>
                <a:tab pos="355600" algn="l"/>
              </a:tabLst>
            </a:pPr>
            <a:r>
              <a:rPr lang="en-CA" sz="1600" spc="-5" dirty="0" smtClean="0">
                <a:latin typeface="Arial"/>
                <a:cs typeface="Arial"/>
              </a:rPr>
              <a:t>Costs </a:t>
            </a:r>
            <a:r>
              <a:rPr lang="en-CA" sz="1600" spc="-5" dirty="0">
                <a:latin typeface="Arial"/>
                <a:cs typeface="Arial"/>
              </a:rPr>
              <a:t>to be allocated include clean and renewable generation facilities, energy efficiency </a:t>
            </a:r>
            <a:r>
              <a:rPr lang="en-CA" sz="1600" spc="-5" dirty="0" smtClean="0">
                <a:latin typeface="Arial"/>
                <a:cs typeface="Arial"/>
              </a:rPr>
              <a:t>programs </a:t>
            </a:r>
            <a:r>
              <a:rPr lang="en-CA" sz="1600" spc="-5" dirty="0">
                <a:latin typeface="Arial"/>
                <a:cs typeface="Arial"/>
              </a:rPr>
              <a:t>and conservation and demand management programs</a:t>
            </a:r>
            <a:r>
              <a:rPr lang="en-CA" sz="1600" spc="-5" dirty="0" smtClean="0">
                <a:latin typeface="Arial"/>
                <a:cs typeface="Arial"/>
              </a:rPr>
              <a:t>. </a:t>
            </a:r>
            <a:r>
              <a:rPr lang="en-CA" sz="1600" spc="-5" dirty="0" smtClean="0">
                <a:solidFill>
                  <a:srgbClr val="FF0000"/>
                </a:solidFill>
                <a:latin typeface="Arial"/>
                <a:cs typeface="Arial"/>
              </a:rPr>
              <a:t>[Placeholder: </a:t>
            </a:r>
            <a:r>
              <a:rPr lang="en-CA" sz="1600" spc="-5" dirty="0" err="1" smtClean="0">
                <a:solidFill>
                  <a:srgbClr val="FF0000"/>
                </a:solidFill>
                <a:latin typeface="Arial"/>
                <a:cs typeface="Arial"/>
              </a:rPr>
              <a:t>Tx</a:t>
            </a:r>
            <a:r>
              <a:rPr lang="en-CA" sz="1600" spc="-5" dirty="0" smtClean="0">
                <a:solidFill>
                  <a:srgbClr val="FF0000"/>
                </a:solidFill>
                <a:latin typeface="Arial"/>
                <a:cs typeface="Arial"/>
              </a:rPr>
              <a:t>]</a:t>
            </a:r>
            <a:endParaRPr lang="en-CA" sz="1600" spc="-5" dirty="0">
              <a:solidFill>
                <a:srgbClr val="FF0000"/>
              </a:solidFill>
              <a:latin typeface="Arial"/>
              <a:cs typeface="Arial"/>
            </a:endParaRPr>
          </a:p>
          <a:p>
            <a:pPr marL="354965" marR="5080" indent="-342265">
              <a:lnSpc>
                <a:spcPct val="100000"/>
              </a:lnSpc>
              <a:buChar char="•"/>
              <a:tabLst>
                <a:tab pos="355600" algn="l"/>
              </a:tabLst>
            </a:pPr>
            <a:endParaRPr lang="en-CA" sz="1600" spc="-5" dirty="0" smtClean="0">
              <a:latin typeface="Arial"/>
              <a:cs typeface="Arial"/>
            </a:endParaRPr>
          </a:p>
          <a:p>
            <a:pPr marL="354965" marR="5080" indent="-342265">
              <a:lnSpc>
                <a:spcPct val="100000"/>
              </a:lnSpc>
              <a:buChar char="•"/>
              <a:tabLst>
                <a:tab pos="355600" algn="l"/>
              </a:tabLst>
            </a:pPr>
            <a:r>
              <a:rPr lang="en-CA" sz="1600" spc="-5" dirty="0" smtClean="0">
                <a:latin typeface="Arial"/>
                <a:cs typeface="Arial"/>
              </a:rPr>
              <a:t>The supporting legislation defines the mechanisms and framework that would achieve GA Refinancing. These mechanisms are described in the following slides.</a:t>
            </a:r>
          </a:p>
          <a:p>
            <a:pPr marL="354965" marR="5080" indent="-342265">
              <a:lnSpc>
                <a:spcPct val="100000"/>
              </a:lnSpc>
              <a:buChar char="•"/>
              <a:tabLst>
                <a:tab pos="355600" algn="l"/>
              </a:tabLst>
            </a:pPr>
            <a:endParaRPr lang="en-CA" sz="1600" spc="-5" dirty="0">
              <a:latin typeface="Arial"/>
              <a:cs typeface="Arial"/>
            </a:endParaRPr>
          </a:p>
          <a:p>
            <a:pPr marL="354965" marR="5080" indent="-342265">
              <a:lnSpc>
                <a:spcPct val="100000"/>
              </a:lnSpc>
              <a:buChar char="•"/>
              <a:tabLst>
                <a:tab pos="355600" algn="l"/>
              </a:tabLst>
            </a:pPr>
            <a:r>
              <a:rPr lang="en-CA" sz="1600" spc="-5" dirty="0" smtClean="0">
                <a:solidFill>
                  <a:srgbClr val="FF0000"/>
                </a:solidFill>
                <a:latin typeface="Arial"/>
                <a:cs typeface="Arial"/>
              </a:rPr>
              <a:t>The legislation also establishes assurances that the Province would not hinder the charging and remittance of the under-collection of GA refinancing (i.e., through a provincial undertaking and guarantee). </a:t>
            </a:r>
          </a:p>
          <a:p>
            <a:pPr marL="12700" marR="5080">
              <a:lnSpc>
                <a:spcPct val="100000"/>
              </a:lnSpc>
              <a:tabLst>
                <a:tab pos="355600" algn="l"/>
              </a:tabLst>
            </a:pPr>
            <a:endParaRPr lang="en-CA" sz="1600" spc="-5" dirty="0" smtClean="0">
              <a:latin typeface="Arial"/>
              <a:cs typeface="Arial"/>
            </a:endParaRPr>
          </a:p>
          <a:p>
            <a:pPr marL="354965" marR="5080" indent="-342265">
              <a:lnSpc>
                <a:spcPct val="100000"/>
              </a:lnSpc>
              <a:buChar char="•"/>
              <a:tabLst>
                <a:tab pos="355600" algn="l"/>
              </a:tabLst>
            </a:pPr>
            <a:endParaRPr lang="en-CA" sz="1600" spc="-5" dirty="0">
              <a:latin typeface="Arial"/>
              <a:cs typeface="Arial"/>
            </a:endParaRPr>
          </a:p>
        </p:txBody>
      </p:sp>
      <p:sp>
        <p:nvSpPr>
          <p:cNvPr id="5" name="object 5"/>
          <p:cNvSpPr txBox="1"/>
          <p:nvPr/>
        </p:nvSpPr>
        <p:spPr>
          <a:xfrm>
            <a:off x="9549892" y="7435334"/>
            <a:ext cx="432308" cy="184666"/>
          </a:xfrm>
          <a:prstGeom prst="rect">
            <a:avLst/>
          </a:prstGeom>
        </p:spPr>
        <p:txBody>
          <a:bodyPr vert="horz" wrap="square" lIns="0" tIns="0" rIns="0" bIns="0" rtlCol="0">
            <a:spAutoFit/>
          </a:bodyPr>
          <a:lstStyle/>
          <a:p>
            <a:pPr marL="25400" algn="ctr">
              <a:lnSpc>
                <a:spcPct val="100000"/>
              </a:lnSpc>
            </a:pPr>
            <a:fld id="{25161F13-161D-4D92-A730-D3C24C0C7C19}" type="slidenum">
              <a:rPr lang="en-CA" sz="1200" smtClean="0">
                <a:latin typeface="Arial"/>
                <a:cs typeface="Arial"/>
              </a:rPr>
              <a:pPr marL="25400" algn="ctr">
                <a:lnSpc>
                  <a:spcPct val="100000"/>
                </a:lnSpc>
              </a:pPr>
              <a:t>10</a:t>
            </a:fld>
            <a:endParaRPr sz="1200" dirty="0">
              <a:latin typeface="Arial"/>
              <a:cs typeface="Arial"/>
            </a:endParaRPr>
          </a:p>
        </p:txBody>
      </p:sp>
    </p:spTree>
    <p:extLst>
      <p:ext uri="{BB962C8B-B14F-4D97-AF65-F5344CB8AC3E}">
        <p14:creationId xmlns:p14="http://schemas.microsoft.com/office/powerpoint/2010/main" val="19515446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2"/>
          <p:cNvSpPr txBox="1">
            <a:spLocks/>
          </p:cNvSpPr>
          <p:nvPr/>
        </p:nvSpPr>
        <p:spPr>
          <a:xfrm>
            <a:off x="534162" y="912911"/>
            <a:ext cx="8838438" cy="307777"/>
          </a:xfrm>
          <a:prstGeom prst="rect">
            <a:avLst/>
          </a:prstGeom>
          <a:solidFill>
            <a:srgbClr val="B3B3B3"/>
          </a:solidFill>
          <a:ln w="19812">
            <a:solidFill>
              <a:srgbClr val="000000"/>
            </a:solidFill>
          </a:ln>
        </p:spPr>
        <p:txBody>
          <a:bodyPr vert="horz" wrap="square" lIns="0" tIns="0" rIns="0" bIns="0" rtlCol="0" anchor="ctr">
            <a:spAutoFit/>
          </a:bodyPr>
          <a:lstStyle>
            <a:lvl1pPr>
              <a:defRPr sz="3800" b="0" i="0">
                <a:solidFill>
                  <a:srgbClr val="313634"/>
                </a:solidFill>
                <a:latin typeface="Arial"/>
                <a:ea typeface="+mj-ea"/>
                <a:cs typeface="Arial"/>
              </a:defRPr>
            </a:lvl1pPr>
          </a:lstStyle>
          <a:p>
            <a:pPr marL="3175"/>
            <a:r>
              <a:rPr lang="en-CA" sz="2000" kern="0" spc="5" dirty="0" smtClean="0">
                <a:solidFill>
                  <a:schemeClr val="tx1"/>
                </a:solidFill>
              </a:rPr>
              <a:t>Global Adjustment Refinancing – Legislative Overview (Cont’d)</a:t>
            </a:r>
            <a:endParaRPr lang="en-CA" sz="2000" kern="0" dirty="0">
              <a:solidFill>
                <a:schemeClr val="tx1"/>
              </a:solidFill>
            </a:endParaRPr>
          </a:p>
        </p:txBody>
      </p:sp>
      <p:sp>
        <p:nvSpPr>
          <p:cNvPr id="10" name="object 28"/>
          <p:cNvSpPr txBox="1"/>
          <p:nvPr/>
        </p:nvSpPr>
        <p:spPr>
          <a:xfrm>
            <a:off x="535940" y="1371600"/>
            <a:ext cx="8836660" cy="5663089"/>
          </a:xfrm>
          <a:prstGeom prst="rect">
            <a:avLst/>
          </a:prstGeom>
        </p:spPr>
        <p:txBody>
          <a:bodyPr vert="horz" wrap="square" lIns="0" tIns="0" rIns="0" bIns="0" rtlCol="0">
            <a:spAutoFit/>
          </a:bodyPr>
          <a:lstStyle/>
          <a:p>
            <a:pPr marL="12700" marR="5080">
              <a:tabLst>
                <a:tab pos="355600" algn="l"/>
              </a:tabLst>
            </a:pPr>
            <a:r>
              <a:rPr lang="en-CA" sz="1600" b="1" u="sng" spc="-5" dirty="0" smtClean="0">
                <a:solidFill>
                  <a:prstClr val="black"/>
                </a:solidFill>
                <a:latin typeface="Arial"/>
                <a:cs typeface="Arial"/>
              </a:rPr>
              <a:t>Fair Adjustment</a:t>
            </a:r>
          </a:p>
          <a:p>
            <a:pPr marL="12700" marR="5080">
              <a:tabLst>
                <a:tab pos="355600" algn="l"/>
              </a:tabLst>
            </a:pPr>
            <a:endParaRPr lang="en-CA" sz="1600" b="1" spc="-5" dirty="0">
              <a:solidFill>
                <a:prstClr val="black"/>
              </a:solidFill>
              <a:latin typeface="Arial"/>
              <a:cs typeface="Arial"/>
            </a:endParaRPr>
          </a:p>
          <a:p>
            <a:pPr marL="298450" marR="5080" indent="-285750">
              <a:buFont typeface="Arial" panose="020B0604020202020204" pitchFamily="34" charset="0"/>
              <a:buChar char="•"/>
              <a:tabLst>
                <a:tab pos="355600" algn="l"/>
              </a:tabLst>
            </a:pPr>
            <a:r>
              <a:rPr lang="en-CA" sz="1600" spc="-5" dirty="0" smtClean="0">
                <a:solidFill>
                  <a:prstClr val="black"/>
                </a:solidFill>
                <a:latin typeface="Arial"/>
                <a:cs typeface="Arial"/>
              </a:rPr>
              <a:t>Sets out the mechanism for the Ontario Energy Board (OEB) to determine the initial decrease in rates to achieve the 25% decrease, for the period </a:t>
            </a:r>
            <a:r>
              <a:rPr lang="en-CA" sz="1600" spc="-5" dirty="0" smtClean="0">
                <a:solidFill>
                  <a:srgbClr val="C00000"/>
                </a:solidFill>
                <a:latin typeface="Arial"/>
                <a:cs typeface="Arial"/>
              </a:rPr>
              <a:t>beginning XX, 2017</a:t>
            </a:r>
            <a:r>
              <a:rPr lang="en-CA" sz="1600" spc="-5" dirty="0" smtClean="0">
                <a:solidFill>
                  <a:prstClr val="black"/>
                </a:solidFill>
                <a:latin typeface="Arial"/>
                <a:cs typeface="Arial"/>
              </a:rPr>
              <a:t>.</a:t>
            </a:r>
          </a:p>
          <a:p>
            <a:pPr marL="755650" marR="5080" lvl="1" indent="-285750">
              <a:buFont typeface="Arial" panose="020B0604020202020204" pitchFamily="34" charset="0"/>
              <a:buChar char="−"/>
              <a:tabLst>
                <a:tab pos="355600" algn="l"/>
              </a:tabLst>
            </a:pPr>
            <a:r>
              <a:rPr lang="en-CA" sz="1400" spc="-5" dirty="0" smtClean="0">
                <a:solidFill>
                  <a:prstClr val="black"/>
                </a:solidFill>
                <a:latin typeface="Arial"/>
                <a:cs typeface="Arial"/>
              </a:rPr>
              <a:t>Under the legislation, the OEB must determine the amount within seven business days of the legislation coming into force.</a:t>
            </a:r>
          </a:p>
          <a:p>
            <a:pPr marL="755650" marR="5080" lvl="1" indent="-285750">
              <a:buFont typeface="Arial" panose="020B0604020202020204" pitchFamily="34" charset="0"/>
              <a:buChar char="–"/>
              <a:tabLst>
                <a:tab pos="355600" algn="l"/>
              </a:tabLst>
            </a:pPr>
            <a:r>
              <a:rPr lang="en-CA" sz="1400" spc="-5" dirty="0" smtClean="0">
                <a:latin typeface="Arial"/>
                <a:cs typeface="Arial"/>
              </a:rPr>
              <a:t>“</a:t>
            </a:r>
            <a:r>
              <a:rPr lang="en-CA" sz="1400" spc="-5" dirty="0">
                <a:latin typeface="Arial"/>
                <a:cs typeface="Arial"/>
              </a:rPr>
              <a:t>GA modifier</a:t>
            </a:r>
            <a:r>
              <a:rPr lang="en-CA" sz="1400" spc="-5" dirty="0" smtClean="0">
                <a:latin typeface="Arial"/>
                <a:cs typeface="Arial"/>
              </a:rPr>
              <a:t>”</a:t>
            </a:r>
            <a:r>
              <a:rPr lang="en-CA" sz="1400" spc="-5" dirty="0">
                <a:latin typeface="Arial"/>
                <a:cs typeface="Arial"/>
              </a:rPr>
              <a:t> </a:t>
            </a:r>
            <a:r>
              <a:rPr lang="en-CA" sz="1400" spc="-5" dirty="0" smtClean="0">
                <a:latin typeface="Arial"/>
                <a:cs typeface="Arial"/>
              </a:rPr>
              <a:t>is the amount applied </a:t>
            </a:r>
            <a:r>
              <a:rPr lang="en-CA" sz="1400" spc="-5" dirty="0">
                <a:latin typeface="Arial"/>
                <a:cs typeface="Arial"/>
              </a:rPr>
              <a:t>by the OEB via the RPP to all customers eligible for GA Refinancing</a:t>
            </a:r>
            <a:r>
              <a:rPr lang="en-CA" sz="1400" spc="-5" dirty="0" smtClean="0">
                <a:latin typeface="Arial"/>
                <a:cs typeface="Arial"/>
              </a:rPr>
              <a:t> </a:t>
            </a:r>
            <a:r>
              <a:rPr lang="en-CA" sz="1400" b="1" spc="-5" dirty="0" smtClean="0">
                <a:latin typeface="Arial"/>
                <a:cs typeface="Arial"/>
              </a:rPr>
              <a:t>(TBD)</a:t>
            </a:r>
            <a:r>
              <a:rPr lang="en-CA" sz="1400" spc="-5" dirty="0" smtClean="0">
                <a:latin typeface="Arial"/>
                <a:cs typeface="Arial"/>
              </a:rPr>
              <a:t>.</a:t>
            </a:r>
          </a:p>
          <a:p>
            <a:pPr marL="755650" marR="5080" lvl="1" indent="-285750">
              <a:buFont typeface="Arial" panose="020B0604020202020204" pitchFamily="34" charset="0"/>
              <a:buChar char="•"/>
              <a:tabLst>
                <a:tab pos="355600" algn="l"/>
              </a:tabLst>
            </a:pPr>
            <a:endParaRPr lang="en-CA" sz="1600" spc="-5" dirty="0" smtClean="0">
              <a:solidFill>
                <a:prstClr val="black"/>
              </a:solidFill>
              <a:latin typeface="Arial"/>
              <a:cs typeface="Arial"/>
            </a:endParaRPr>
          </a:p>
          <a:p>
            <a:pPr marL="298450" marR="5080" indent="-285750">
              <a:buFont typeface="Arial" panose="020B0604020202020204" pitchFamily="34" charset="0"/>
              <a:buChar char="•"/>
              <a:tabLst>
                <a:tab pos="355600" algn="l"/>
              </a:tabLst>
            </a:pPr>
            <a:r>
              <a:rPr lang="en-CA" sz="1600" spc="-5" dirty="0" smtClean="0">
                <a:latin typeface="Arial"/>
                <a:cs typeface="Arial"/>
              </a:rPr>
              <a:t>The Fair Adjustment also allows the Lieutenant Governor in Council (LGIC) to make regulations prescribing electricity rates for the period May 1, 2018 to April 30, 2022.</a:t>
            </a:r>
          </a:p>
          <a:p>
            <a:pPr marL="298450" marR="5080" indent="-285750">
              <a:buFont typeface="Arial" panose="020B0604020202020204" pitchFamily="34" charset="0"/>
              <a:buChar char="•"/>
              <a:tabLst>
                <a:tab pos="355600" algn="l"/>
              </a:tabLst>
            </a:pPr>
            <a:endParaRPr lang="en-CA" sz="1600" spc="-5" dirty="0">
              <a:solidFill>
                <a:prstClr val="black"/>
              </a:solidFill>
              <a:latin typeface="Arial"/>
              <a:cs typeface="Arial"/>
            </a:endParaRPr>
          </a:p>
          <a:p>
            <a:pPr marL="12700" marR="5080">
              <a:tabLst>
                <a:tab pos="355600" algn="l"/>
              </a:tabLst>
            </a:pPr>
            <a:r>
              <a:rPr lang="en-CA" sz="1600" b="1" u="sng" spc="-5" dirty="0" smtClean="0">
                <a:solidFill>
                  <a:prstClr val="black"/>
                </a:solidFill>
                <a:latin typeface="Arial"/>
                <a:cs typeface="Arial"/>
              </a:rPr>
              <a:t>Clean Energy Adjustment</a:t>
            </a:r>
          </a:p>
          <a:p>
            <a:pPr marL="12700" marR="5080">
              <a:tabLst>
                <a:tab pos="355600" algn="l"/>
              </a:tabLst>
            </a:pPr>
            <a:endParaRPr lang="en-CA" sz="1600" b="1" spc="-5" dirty="0">
              <a:solidFill>
                <a:prstClr val="black"/>
              </a:solidFill>
              <a:latin typeface="Arial"/>
              <a:cs typeface="Arial"/>
            </a:endParaRPr>
          </a:p>
          <a:p>
            <a:pPr marL="298450" marR="5080" indent="-285750">
              <a:buFont typeface="Arial" panose="020B0604020202020204" pitchFamily="34" charset="0"/>
              <a:buChar char="•"/>
              <a:tabLst>
                <a:tab pos="355600" algn="l"/>
              </a:tabLst>
            </a:pPr>
            <a:r>
              <a:rPr lang="en-CA" sz="1600" spc="-5" dirty="0" smtClean="0">
                <a:solidFill>
                  <a:prstClr val="black"/>
                </a:solidFill>
                <a:latin typeface="Arial"/>
                <a:cs typeface="Arial"/>
              </a:rPr>
              <a:t>The Clean Energy Adjustment is the mechanism to recover the under-collection of GA from eligible consumers during the recovery period.</a:t>
            </a:r>
          </a:p>
          <a:p>
            <a:pPr marL="298450" marR="5080" indent="-285750">
              <a:buFont typeface="Arial" panose="020B0604020202020204" pitchFamily="34" charset="0"/>
              <a:buChar char="•"/>
              <a:tabLst>
                <a:tab pos="355600" algn="l"/>
              </a:tabLst>
            </a:pPr>
            <a:endParaRPr lang="en-CA" sz="1600" spc="-5" dirty="0">
              <a:solidFill>
                <a:prstClr val="black"/>
              </a:solidFill>
              <a:latin typeface="Arial"/>
              <a:cs typeface="Arial"/>
            </a:endParaRPr>
          </a:p>
          <a:p>
            <a:pPr marL="298450" marR="5080" indent="-285750">
              <a:buFont typeface="Arial" panose="020B0604020202020204" pitchFamily="34" charset="0"/>
              <a:buChar char="•"/>
              <a:tabLst>
                <a:tab pos="355600" algn="l"/>
              </a:tabLst>
            </a:pPr>
            <a:r>
              <a:rPr lang="en-CA" sz="1600" spc="-5" dirty="0" smtClean="0">
                <a:solidFill>
                  <a:prstClr val="black"/>
                </a:solidFill>
                <a:latin typeface="Arial"/>
                <a:cs typeface="Arial"/>
              </a:rPr>
              <a:t>This section outlines:</a:t>
            </a:r>
          </a:p>
          <a:p>
            <a:pPr marL="755650" marR="5080" lvl="1" indent="-285750">
              <a:buFont typeface="Arial" panose="020B0604020202020204" pitchFamily="34" charset="0"/>
              <a:buChar char="–"/>
              <a:tabLst>
                <a:tab pos="355600" algn="l"/>
              </a:tabLst>
            </a:pPr>
            <a:r>
              <a:rPr lang="en-CA" sz="1400" spc="-5" dirty="0">
                <a:latin typeface="Arial"/>
                <a:cs typeface="Arial"/>
              </a:rPr>
              <a:t>The process for determining the total Clean Energy Adjustment  amount;</a:t>
            </a:r>
          </a:p>
          <a:p>
            <a:pPr marL="755650" marR="5080" lvl="1" indent="-285750">
              <a:buFont typeface="Arial" panose="020B0604020202020204" pitchFamily="34" charset="0"/>
              <a:buChar char="–"/>
              <a:tabLst>
                <a:tab pos="355600" algn="l"/>
              </a:tabLst>
            </a:pPr>
            <a:r>
              <a:rPr lang="en-CA" sz="1400" spc="-5" dirty="0">
                <a:latin typeface="Arial"/>
                <a:cs typeface="Arial"/>
              </a:rPr>
              <a:t>The obligation on  individual ratepayers for the re-collection of the amount; and</a:t>
            </a:r>
          </a:p>
          <a:p>
            <a:pPr marL="755650" marR="5080" lvl="1" indent="-285750">
              <a:buFont typeface="Arial" panose="020B0604020202020204" pitchFamily="34" charset="0"/>
              <a:buChar char="–"/>
              <a:tabLst>
                <a:tab pos="355600" algn="l"/>
              </a:tabLst>
            </a:pPr>
            <a:r>
              <a:rPr lang="en-CA" sz="1400" spc="-5" dirty="0">
                <a:latin typeface="Arial"/>
                <a:cs typeface="Arial"/>
              </a:rPr>
              <a:t>The inability to offset or bypass re-collection of the amount.</a:t>
            </a:r>
          </a:p>
          <a:p>
            <a:pPr marL="755650" marR="5080" lvl="1" indent="-285750">
              <a:buFont typeface="Arial" panose="020B0604020202020204" pitchFamily="34" charset="0"/>
              <a:buChar char="–"/>
              <a:tabLst>
                <a:tab pos="355600" algn="l"/>
              </a:tabLst>
            </a:pPr>
            <a:endParaRPr lang="en-CA" sz="1400" spc="-5" dirty="0">
              <a:latin typeface="Arial"/>
              <a:cs typeface="Arial"/>
            </a:endParaRPr>
          </a:p>
          <a:p>
            <a:pPr marL="12700" marR="5080">
              <a:tabLst>
                <a:tab pos="355600" algn="l"/>
              </a:tabLst>
            </a:pPr>
            <a:endParaRPr lang="en-CA" sz="1600" spc="-5" dirty="0" smtClean="0">
              <a:solidFill>
                <a:prstClr val="black"/>
              </a:solidFill>
              <a:latin typeface="Arial"/>
              <a:cs typeface="Arial"/>
            </a:endParaRPr>
          </a:p>
          <a:p>
            <a:pPr marL="755650" marR="5080" lvl="1" indent="-285750">
              <a:buFont typeface="Arial" panose="020B0604020202020204" pitchFamily="34" charset="0"/>
              <a:buChar char="–"/>
              <a:tabLst>
                <a:tab pos="355600" algn="l"/>
              </a:tabLst>
            </a:pPr>
            <a:endParaRPr lang="en-CA" sz="1600" spc="-5" dirty="0">
              <a:solidFill>
                <a:prstClr val="black"/>
              </a:solidFill>
              <a:latin typeface="Arial"/>
              <a:cs typeface="Arial"/>
            </a:endParaRPr>
          </a:p>
        </p:txBody>
      </p:sp>
      <p:sp>
        <p:nvSpPr>
          <p:cNvPr id="5" name="object 5"/>
          <p:cNvSpPr txBox="1"/>
          <p:nvPr/>
        </p:nvSpPr>
        <p:spPr>
          <a:xfrm>
            <a:off x="9601200" y="7467600"/>
            <a:ext cx="432308" cy="184666"/>
          </a:xfrm>
          <a:prstGeom prst="rect">
            <a:avLst/>
          </a:prstGeom>
        </p:spPr>
        <p:txBody>
          <a:bodyPr vert="horz" wrap="square" lIns="0" tIns="0" rIns="0" bIns="0" rtlCol="0">
            <a:spAutoFit/>
          </a:bodyPr>
          <a:lstStyle/>
          <a:p>
            <a:pPr marL="25400" algn="ctr">
              <a:lnSpc>
                <a:spcPct val="100000"/>
              </a:lnSpc>
            </a:pPr>
            <a:fld id="{25161F13-161D-4D92-A730-D3C24C0C7C19}" type="slidenum">
              <a:rPr lang="en-CA" sz="1200" smtClean="0">
                <a:latin typeface="Arial"/>
                <a:cs typeface="Arial"/>
              </a:rPr>
              <a:pPr marL="25400" algn="ctr">
                <a:lnSpc>
                  <a:spcPct val="100000"/>
                </a:lnSpc>
              </a:pPr>
              <a:t>11</a:t>
            </a:fld>
            <a:endParaRPr sz="1200" dirty="0">
              <a:latin typeface="Arial"/>
              <a:cs typeface="Arial"/>
            </a:endParaRPr>
          </a:p>
        </p:txBody>
      </p:sp>
    </p:spTree>
    <p:extLst>
      <p:ext uri="{BB962C8B-B14F-4D97-AF65-F5344CB8AC3E}">
        <p14:creationId xmlns:p14="http://schemas.microsoft.com/office/powerpoint/2010/main" val="1651495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2"/>
          <p:cNvSpPr txBox="1">
            <a:spLocks/>
          </p:cNvSpPr>
          <p:nvPr/>
        </p:nvSpPr>
        <p:spPr>
          <a:xfrm>
            <a:off x="534162" y="912911"/>
            <a:ext cx="8838438" cy="307777"/>
          </a:xfrm>
          <a:prstGeom prst="rect">
            <a:avLst/>
          </a:prstGeom>
          <a:solidFill>
            <a:srgbClr val="B3B3B3"/>
          </a:solidFill>
          <a:ln w="19812">
            <a:solidFill>
              <a:srgbClr val="000000"/>
            </a:solidFill>
          </a:ln>
        </p:spPr>
        <p:txBody>
          <a:bodyPr vert="horz" wrap="square" lIns="0" tIns="0" rIns="0" bIns="0" rtlCol="0" anchor="ctr">
            <a:spAutoFit/>
          </a:bodyPr>
          <a:lstStyle>
            <a:lvl1pPr>
              <a:defRPr sz="3800" b="0" i="0">
                <a:solidFill>
                  <a:srgbClr val="313634"/>
                </a:solidFill>
                <a:latin typeface="Arial"/>
                <a:ea typeface="+mj-ea"/>
                <a:cs typeface="Arial"/>
              </a:defRPr>
            </a:lvl1pPr>
          </a:lstStyle>
          <a:p>
            <a:pPr marL="3175"/>
            <a:r>
              <a:rPr lang="en-CA" sz="2000" kern="0" spc="5" dirty="0" smtClean="0">
                <a:solidFill>
                  <a:schemeClr val="tx1"/>
                </a:solidFill>
              </a:rPr>
              <a:t>GA Refinancing – Legislative Overview (Cont’d)</a:t>
            </a:r>
            <a:endParaRPr lang="en-CA" sz="2000" kern="0" dirty="0">
              <a:solidFill>
                <a:schemeClr val="tx1"/>
              </a:solidFill>
            </a:endParaRPr>
          </a:p>
        </p:txBody>
      </p:sp>
      <p:sp>
        <p:nvSpPr>
          <p:cNvPr id="10" name="object 28"/>
          <p:cNvSpPr txBox="1"/>
          <p:nvPr/>
        </p:nvSpPr>
        <p:spPr>
          <a:xfrm>
            <a:off x="535940" y="1405890"/>
            <a:ext cx="8836660" cy="5909310"/>
          </a:xfrm>
          <a:prstGeom prst="rect">
            <a:avLst/>
          </a:prstGeom>
        </p:spPr>
        <p:txBody>
          <a:bodyPr vert="horz" wrap="square" lIns="0" tIns="0" rIns="0" bIns="0" rtlCol="0">
            <a:spAutoFit/>
          </a:bodyPr>
          <a:lstStyle/>
          <a:p>
            <a:pPr marL="12700" marR="5080">
              <a:tabLst>
                <a:tab pos="355600" algn="l"/>
              </a:tabLst>
            </a:pPr>
            <a:r>
              <a:rPr lang="en-CA" sz="1600" b="1" u="sng" spc="-5" dirty="0" smtClean="0">
                <a:solidFill>
                  <a:prstClr val="black"/>
                </a:solidFill>
                <a:latin typeface="Arial"/>
                <a:cs typeface="Arial"/>
              </a:rPr>
              <a:t>Implementation</a:t>
            </a:r>
          </a:p>
          <a:p>
            <a:pPr marL="12700" marR="5080">
              <a:tabLst>
                <a:tab pos="355600" algn="l"/>
              </a:tabLst>
            </a:pPr>
            <a:endParaRPr lang="en-CA" sz="1600" spc="-5" dirty="0">
              <a:solidFill>
                <a:prstClr val="black"/>
              </a:solidFill>
              <a:latin typeface="Arial"/>
              <a:cs typeface="Arial"/>
            </a:endParaRPr>
          </a:p>
          <a:p>
            <a:pPr marL="298450" marR="5080" indent="-285750">
              <a:buFont typeface="Arial" panose="020B0604020202020204" pitchFamily="34" charset="0"/>
              <a:buChar char="•"/>
              <a:tabLst>
                <a:tab pos="355600" algn="l"/>
              </a:tabLst>
            </a:pPr>
            <a:r>
              <a:rPr lang="en-CA" sz="1600" spc="-5" dirty="0" smtClean="0">
                <a:solidFill>
                  <a:prstClr val="black"/>
                </a:solidFill>
                <a:latin typeface="Arial"/>
                <a:cs typeface="Arial"/>
              </a:rPr>
              <a:t>The implementation section outlines the appointment and roles of the Financial Services Manager and defines the periods and mechanisms to enable under-collection and recovery</a:t>
            </a:r>
            <a:r>
              <a:rPr lang="en-CA" sz="1600" spc="-5" dirty="0" smtClean="0">
                <a:latin typeface="Arial"/>
                <a:cs typeface="Arial"/>
              </a:rPr>
              <a:t>. </a:t>
            </a:r>
            <a:endParaRPr lang="en-CA" sz="1600" spc="-5" dirty="0">
              <a:latin typeface="Arial"/>
              <a:cs typeface="Arial"/>
            </a:endParaRPr>
          </a:p>
          <a:p>
            <a:pPr marL="298450" marR="5080" indent="-285750">
              <a:buFont typeface="Arial" panose="020B0604020202020204" pitchFamily="34" charset="0"/>
              <a:buChar char="•"/>
              <a:tabLst>
                <a:tab pos="355600" algn="l"/>
              </a:tabLst>
            </a:pPr>
            <a:endParaRPr lang="en-CA" sz="1600" spc="-5" dirty="0">
              <a:solidFill>
                <a:prstClr val="black"/>
              </a:solidFill>
              <a:latin typeface="Arial"/>
              <a:cs typeface="Arial"/>
            </a:endParaRPr>
          </a:p>
          <a:p>
            <a:pPr marL="12700" marR="5080">
              <a:tabLst>
                <a:tab pos="355600" algn="l"/>
              </a:tabLst>
            </a:pPr>
            <a:r>
              <a:rPr lang="en-CA" sz="1600" i="1" spc="-5" dirty="0" smtClean="0">
                <a:solidFill>
                  <a:prstClr val="black"/>
                </a:solidFill>
                <a:latin typeface="Arial"/>
                <a:cs typeface="Arial"/>
              </a:rPr>
              <a:t>Financial Services Manager</a:t>
            </a:r>
            <a:endParaRPr lang="en-CA" sz="1600" spc="-5" dirty="0" smtClean="0">
              <a:solidFill>
                <a:prstClr val="black"/>
              </a:solidFill>
              <a:latin typeface="Arial"/>
              <a:cs typeface="Arial"/>
            </a:endParaRPr>
          </a:p>
          <a:p>
            <a:pPr marL="12700" marR="5080">
              <a:tabLst>
                <a:tab pos="355600" algn="l"/>
              </a:tabLst>
            </a:pPr>
            <a:endParaRPr lang="en-CA" sz="1600" i="1" spc="-5" dirty="0">
              <a:solidFill>
                <a:prstClr val="black"/>
              </a:solidFill>
              <a:latin typeface="Arial"/>
              <a:cs typeface="Arial"/>
            </a:endParaRPr>
          </a:p>
          <a:p>
            <a:pPr marL="298450" marR="5080" indent="-285750">
              <a:buFont typeface="Arial" panose="020B0604020202020204" pitchFamily="34" charset="0"/>
              <a:buChar char="•"/>
              <a:tabLst>
                <a:tab pos="355600" algn="l"/>
              </a:tabLst>
            </a:pPr>
            <a:r>
              <a:rPr lang="en-CA" sz="1600" spc="-5" dirty="0" smtClean="0">
                <a:solidFill>
                  <a:prstClr val="black"/>
                </a:solidFill>
                <a:latin typeface="Arial"/>
                <a:cs typeface="Arial"/>
              </a:rPr>
              <a:t>The legislation appoints OPG as the Financial Services Manager.</a:t>
            </a:r>
          </a:p>
          <a:p>
            <a:pPr marL="298450" marR="5080" indent="-285750">
              <a:buFont typeface="Arial" panose="020B0604020202020204" pitchFamily="34" charset="0"/>
              <a:buChar char="•"/>
              <a:tabLst>
                <a:tab pos="355600" algn="l"/>
              </a:tabLst>
            </a:pPr>
            <a:endParaRPr lang="en-CA" sz="1600" spc="-5" dirty="0">
              <a:solidFill>
                <a:prstClr val="black"/>
              </a:solidFill>
              <a:latin typeface="Arial"/>
              <a:cs typeface="Arial"/>
            </a:endParaRPr>
          </a:p>
          <a:p>
            <a:pPr marL="298450" marR="5080" indent="-285750">
              <a:buFont typeface="Arial" panose="020B0604020202020204" pitchFamily="34" charset="0"/>
              <a:buChar char="•"/>
              <a:tabLst>
                <a:tab pos="355600" algn="l"/>
              </a:tabLst>
            </a:pPr>
            <a:r>
              <a:rPr lang="en-CA" sz="1600" spc="-5" dirty="0" smtClean="0">
                <a:solidFill>
                  <a:prstClr val="black"/>
                </a:solidFill>
                <a:latin typeface="Arial"/>
                <a:cs typeface="Arial"/>
              </a:rPr>
              <a:t>The Financial Services Manager is required to calculate the Fair Allocation Amount and determine the Financing Plan.</a:t>
            </a:r>
          </a:p>
          <a:p>
            <a:pPr marL="298450" marR="5080" indent="-285750">
              <a:buFont typeface="Arial" panose="020B0604020202020204" pitchFamily="34" charset="0"/>
              <a:buChar char="•"/>
              <a:tabLst>
                <a:tab pos="355600" algn="l"/>
              </a:tabLst>
            </a:pPr>
            <a:endParaRPr lang="en-CA" sz="1600" spc="-5" dirty="0">
              <a:solidFill>
                <a:prstClr val="black"/>
              </a:solidFill>
              <a:latin typeface="Arial"/>
              <a:cs typeface="Arial"/>
            </a:endParaRPr>
          </a:p>
          <a:p>
            <a:pPr marL="12700" marR="5080">
              <a:tabLst>
                <a:tab pos="355600" algn="l"/>
              </a:tabLst>
            </a:pPr>
            <a:r>
              <a:rPr lang="en-CA" sz="1600" i="1" spc="-5" dirty="0" smtClean="0">
                <a:solidFill>
                  <a:prstClr val="black"/>
                </a:solidFill>
                <a:latin typeface="Arial"/>
                <a:cs typeface="Arial"/>
              </a:rPr>
              <a:t>Fair Allocation Amount</a:t>
            </a:r>
            <a:endParaRPr lang="en-CA" sz="1600" spc="-5" dirty="0" smtClean="0">
              <a:solidFill>
                <a:prstClr val="black"/>
              </a:solidFill>
              <a:latin typeface="Arial"/>
              <a:cs typeface="Arial"/>
            </a:endParaRPr>
          </a:p>
          <a:p>
            <a:pPr marL="12700" marR="5080">
              <a:tabLst>
                <a:tab pos="355600" algn="l"/>
              </a:tabLst>
            </a:pPr>
            <a:endParaRPr lang="en-CA" sz="1600" i="1" spc="-5" dirty="0">
              <a:solidFill>
                <a:prstClr val="black"/>
              </a:solidFill>
              <a:latin typeface="Arial"/>
              <a:cs typeface="Arial"/>
            </a:endParaRPr>
          </a:p>
          <a:p>
            <a:pPr marL="298450" marR="5080" indent="-285750">
              <a:buFont typeface="Arial" panose="020B0604020202020204" pitchFamily="34" charset="0"/>
              <a:buChar char="•"/>
              <a:tabLst>
                <a:tab pos="355600" algn="l"/>
              </a:tabLst>
            </a:pPr>
            <a:r>
              <a:rPr lang="en-CA" sz="1600" spc="-5" dirty="0" smtClean="0">
                <a:solidFill>
                  <a:prstClr val="black"/>
                </a:solidFill>
                <a:latin typeface="Arial"/>
                <a:cs typeface="Arial"/>
              </a:rPr>
              <a:t>The Fair </a:t>
            </a:r>
            <a:r>
              <a:rPr lang="en-CA" sz="1600" spc="-5" dirty="0" smtClean="0">
                <a:latin typeface="Arial"/>
                <a:cs typeface="Arial"/>
              </a:rPr>
              <a:t>Allocation Amount  is a calculation of a fair measurement and allocation of certain clean energy costs over time. It is expected that the calculation would lead  to decreased rates in the near term with rates higher than forecast in the long term.</a:t>
            </a:r>
          </a:p>
          <a:p>
            <a:pPr marL="298450" marR="5080" indent="-285750">
              <a:buFont typeface="Arial" panose="020B0604020202020204" pitchFamily="34" charset="0"/>
              <a:buChar char="•"/>
              <a:tabLst>
                <a:tab pos="355600" algn="l"/>
              </a:tabLst>
            </a:pPr>
            <a:endParaRPr lang="en-CA" sz="1600" spc="-5" dirty="0">
              <a:solidFill>
                <a:srgbClr val="FF0000"/>
              </a:solidFill>
              <a:latin typeface="Arial"/>
              <a:cs typeface="Arial"/>
            </a:endParaRPr>
          </a:p>
          <a:p>
            <a:pPr marL="298450" marR="5080" indent="-285750">
              <a:buFont typeface="Arial" panose="020B0604020202020204" pitchFamily="34" charset="0"/>
              <a:buChar char="•"/>
              <a:tabLst>
                <a:tab pos="355600" algn="l"/>
              </a:tabLst>
            </a:pPr>
            <a:r>
              <a:rPr lang="en-CA" sz="1600" spc="-5" dirty="0" smtClean="0">
                <a:latin typeface="Arial"/>
                <a:cs typeface="Arial"/>
              </a:rPr>
              <a:t>Under the legislation the calculation of the Fair Allocation Amount is guided by several principles including the use of reasonable assumptions and  proportional allocation of clean energy costs and benefits.</a:t>
            </a:r>
          </a:p>
          <a:p>
            <a:pPr marL="298450" marR="5080" indent="-285750">
              <a:buFont typeface="Arial" panose="020B0604020202020204" pitchFamily="34" charset="0"/>
              <a:buChar char="•"/>
              <a:tabLst>
                <a:tab pos="355600" algn="l"/>
              </a:tabLst>
            </a:pPr>
            <a:endParaRPr lang="en-CA" sz="1600" spc="-5" dirty="0" smtClean="0">
              <a:latin typeface="Arial"/>
              <a:cs typeface="Arial"/>
            </a:endParaRPr>
          </a:p>
          <a:p>
            <a:pPr marL="298450" marR="5080" indent="-285750">
              <a:buFont typeface="Arial" panose="020B0604020202020204" pitchFamily="34" charset="0"/>
              <a:buChar char="•"/>
              <a:tabLst>
                <a:tab pos="355600" algn="l"/>
              </a:tabLst>
            </a:pPr>
            <a:r>
              <a:rPr lang="en-CA" sz="1600" spc="-5" dirty="0" smtClean="0">
                <a:latin typeface="Arial"/>
                <a:cs typeface="Arial"/>
              </a:rPr>
              <a:t>The Fair Allocation Amount calculation is be provided to the Minister of Energy.</a:t>
            </a:r>
          </a:p>
          <a:p>
            <a:pPr marL="12700" marR="5080">
              <a:tabLst>
                <a:tab pos="355600" algn="l"/>
              </a:tabLst>
            </a:pPr>
            <a:endParaRPr lang="en-CA" sz="1600" spc="-5" dirty="0" smtClean="0">
              <a:solidFill>
                <a:prstClr val="black"/>
              </a:solidFill>
              <a:latin typeface="Arial"/>
              <a:cs typeface="Arial"/>
            </a:endParaRPr>
          </a:p>
        </p:txBody>
      </p:sp>
      <p:sp>
        <p:nvSpPr>
          <p:cNvPr id="5" name="object 5"/>
          <p:cNvSpPr txBox="1"/>
          <p:nvPr/>
        </p:nvSpPr>
        <p:spPr>
          <a:xfrm>
            <a:off x="9549892" y="7467600"/>
            <a:ext cx="432308" cy="184666"/>
          </a:xfrm>
          <a:prstGeom prst="rect">
            <a:avLst/>
          </a:prstGeom>
        </p:spPr>
        <p:txBody>
          <a:bodyPr vert="horz" wrap="square" lIns="0" tIns="0" rIns="0" bIns="0" rtlCol="0">
            <a:spAutoFit/>
          </a:bodyPr>
          <a:lstStyle/>
          <a:p>
            <a:pPr marL="25400" algn="ctr">
              <a:lnSpc>
                <a:spcPct val="100000"/>
              </a:lnSpc>
            </a:pPr>
            <a:fld id="{25161F13-161D-4D92-A730-D3C24C0C7C19}" type="slidenum">
              <a:rPr lang="en-CA" sz="1200" smtClean="0">
                <a:latin typeface="Arial"/>
                <a:cs typeface="Arial"/>
              </a:rPr>
              <a:pPr marL="25400" algn="ctr">
                <a:lnSpc>
                  <a:spcPct val="100000"/>
                </a:lnSpc>
              </a:pPr>
              <a:t>12</a:t>
            </a:fld>
            <a:endParaRPr sz="1200" dirty="0">
              <a:latin typeface="Arial"/>
              <a:cs typeface="Arial"/>
            </a:endParaRPr>
          </a:p>
        </p:txBody>
      </p:sp>
    </p:spTree>
    <p:extLst>
      <p:ext uri="{BB962C8B-B14F-4D97-AF65-F5344CB8AC3E}">
        <p14:creationId xmlns:p14="http://schemas.microsoft.com/office/powerpoint/2010/main" val="15905213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2"/>
          <p:cNvSpPr txBox="1">
            <a:spLocks/>
          </p:cNvSpPr>
          <p:nvPr/>
        </p:nvSpPr>
        <p:spPr>
          <a:xfrm>
            <a:off x="534162" y="912911"/>
            <a:ext cx="8838438" cy="307777"/>
          </a:xfrm>
          <a:prstGeom prst="rect">
            <a:avLst/>
          </a:prstGeom>
          <a:solidFill>
            <a:srgbClr val="B3B3B3"/>
          </a:solidFill>
          <a:ln w="19812">
            <a:solidFill>
              <a:srgbClr val="000000"/>
            </a:solidFill>
          </a:ln>
        </p:spPr>
        <p:txBody>
          <a:bodyPr vert="horz" wrap="square" lIns="0" tIns="0" rIns="0" bIns="0" rtlCol="0" anchor="ctr">
            <a:spAutoFit/>
          </a:bodyPr>
          <a:lstStyle>
            <a:lvl1pPr>
              <a:defRPr sz="3800" b="0" i="0">
                <a:solidFill>
                  <a:srgbClr val="313634"/>
                </a:solidFill>
                <a:latin typeface="Arial"/>
                <a:ea typeface="+mj-ea"/>
                <a:cs typeface="Arial"/>
              </a:defRPr>
            </a:lvl1pPr>
          </a:lstStyle>
          <a:p>
            <a:pPr marL="3175"/>
            <a:r>
              <a:rPr lang="en-CA" sz="2000" kern="0" spc="5" dirty="0" smtClean="0">
                <a:solidFill>
                  <a:schemeClr val="tx1"/>
                </a:solidFill>
              </a:rPr>
              <a:t>GA Refinancing – Legislative Overview (Cont’d)</a:t>
            </a:r>
            <a:endParaRPr lang="en-CA" sz="2000" kern="0" dirty="0">
              <a:solidFill>
                <a:schemeClr val="tx1"/>
              </a:solidFill>
            </a:endParaRPr>
          </a:p>
        </p:txBody>
      </p:sp>
      <p:sp>
        <p:nvSpPr>
          <p:cNvPr id="10" name="object 28"/>
          <p:cNvSpPr txBox="1"/>
          <p:nvPr/>
        </p:nvSpPr>
        <p:spPr>
          <a:xfrm>
            <a:off x="535940" y="1445597"/>
            <a:ext cx="8836660" cy="5201424"/>
          </a:xfrm>
          <a:prstGeom prst="rect">
            <a:avLst/>
          </a:prstGeom>
        </p:spPr>
        <p:txBody>
          <a:bodyPr vert="horz" wrap="square" lIns="0" tIns="0" rIns="0" bIns="0" rtlCol="0">
            <a:spAutoFit/>
          </a:bodyPr>
          <a:lstStyle/>
          <a:p>
            <a:pPr marL="12700" marR="5080">
              <a:tabLst>
                <a:tab pos="355600" algn="l"/>
              </a:tabLst>
            </a:pPr>
            <a:r>
              <a:rPr lang="en-CA" sz="1400" i="1" spc="-5" dirty="0" smtClean="0">
                <a:solidFill>
                  <a:prstClr val="black"/>
                </a:solidFill>
                <a:latin typeface="Arial"/>
                <a:cs typeface="Arial"/>
              </a:rPr>
              <a:t>Financing Plan</a:t>
            </a:r>
          </a:p>
          <a:p>
            <a:pPr marL="12700" marR="5080">
              <a:tabLst>
                <a:tab pos="355600" algn="l"/>
              </a:tabLst>
            </a:pPr>
            <a:endParaRPr lang="en-CA" sz="1400" i="1" spc="-5" dirty="0" smtClean="0">
              <a:solidFill>
                <a:prstClr val="black"/>
              </a:solidFill>
              <a:latin typeface="Arial"/>
              <a:cs typeface="Arial"/>
            </a:endParaRPr>
          </a:p>
          <a:p>
            <a:pPr marL="298450" marR="5080" indent="-285750">
              <a:buFont typeface="Arial" panose="020B0604020202020204" pitchFamily="34" charset="0"/>
              <a:buChar char="•"/>
              <a:tabLst>
                <a:tab pos="355600" algn="l"/>
              </a:tabLst>
            </a:pPr>
            <a:r>
              <a:rPr lang="en-CA" sz="1400" spc="-5" dirty="0" smtClean="0">
                <a:solidFill>
                  <a:prstClr val="black"/>
                </a:solidFill>
                <a:latin typeface="Arial"/>
                <a:cs typeface="Arial"/>
              </a:rPr>
              <a:t>Under the legislation, OPG, as the Financial Services Manager, must prepare a Financing Plan and submit it to the Minister.</a:t>
            </a:r>
          </a:p>
          <a:p>
            <a:pPr marL="298450" marR="5080" indent="-285750">
              <a:buFont typeface="Arial" panose="020B0604020202020204" pitchFamily="34" charset="0"/>
              <a:buChar char="•"/>
              <a:tabLst>
                <a:tab pos="355600" algn="l"/>
              </a:tabLst>
            </a:pPr>
            <a:endParaRPr lang="en-CA" sz="1400" spc="-5" dirty="0">
              <a:solidFill>
                <a:prstClr val="black"/>
              </a:solidFill>
              <a:latin typeface="Arial"/>
              <a:cs typeface="Arial"/>
            </a:endParaRPr>
          </a:p>
          <a:p>
            <a:pPr marL="298450" marR="5080" indent="-285750">
              <a:buFont typeface="Arial" panose="020B0604020202020204" pitchFamily="34" charset="0"/>
              <a:buChar char="•"/>
              <a:tabLst>
                <a:tab pos="355600" algn="l"/>
              </a:tabLst>
            </a:pPr>
            <a:r>
              <a:rPr lang="en-CA" sz="1400" spc="-5" dirty="0" smtClean="0">
                <a:solidFill>
                  <a:prstClr val="black"/>
                </a:solidFill>
                <a:latin typeface="Arial"/>
                <a:cs typeface="Arial"/>
              </a:rPr>
              <a:t>The Plan sets out the funding obligations and amounts related to the financing of the under-collected GA amounts.</a:t>
            </a:r>
          </a:p>
          <a:p>
            <a:pPr marL="298450" marR="5080" indent="-285750">
              <a:buFont typeface="Arial" panose="020B0604020202020204" pitchFamily="34" charset="0"/>
              <a:buChar char="•"/>
              <a:tabLst>
                <a:tab pos="355600" algn="l"/>
              </a:tabLst>
            </a:pPr>
            <a:endParaRPr lang="en-CA" sz="1400" spc="-5" dirty="0">
              <a:solidFill>
                <a:prstClr val="black"/>
              </a:solidFill>
              <a:latin typeface="Arial"/>
              <a:cs typeface="Arial"/>
            </a:endParaRPr>
          </a:p>
          <a:p>
            <a:pPr marL="298450" marR="5080" indent="-285750">
              <a:buFont typeface="Arial" panose="020B0604020202020204" pitchFamily="34" charset="0"/>
              <a:buChar char="•"/>
              <a:tabLst>
                <a:tab pos="355600" algn="l"/>
              </a:tabLst>
            </a:pPr>
            <a:r>
              <a:rPr lang="en-CA" sz="1400" spc="-5" dirty="0" smtClean="0">
                <a:solidFill>
                  <a:prstClr val="black"/>
                </a:solidFill>
                <a:latin typeface="Arial"/>
                <a:cs typeface="Arial"/>
              </a:rPr>
              <a:t>The Plan shall be governed by principles including:</a:t>
            </a:r>
          </a:p>
          <a:p>
            <a:pPr marL="298450" marR="5080" indent="-285750">
              <a:buFont typeface="Arial" panose="020B0604020202020204" pitchFamily="34" charset="0"/>
              <a:buChar char="•"/>
              <a:tabLst>
                <a:tab pos="355600" algn="l"/>
              </a:tabLst>
            </a:pPr>
            <a:endParaRPr lang="en-CA" sz="1400" spc="-5" dirty="0">
              <a:solidFill>
                <a:prstClr val="black"/>
              </a:solidFill>
              <a:latin typeface="Arial"/>
              <a:cs typeface="Arial"/>
            </a:endParaRPr>
          </a:p>
          <a:p>
            <a:pPr marL="298450" marR="5080" indent="-285750">
              <a:buFont typeface="Arial" panose="020B0604020202020204" pitchFamily="34" charset="0"/>
              <a:buChar char="•"/>
              <a:tabLst>
                <a:tab pos="355600" algn="l"/>
              </a:tabLst>
            </a:pPr>
            <a:r>
              <a:rPr lang="en-CA" sz="1400" spc="-5" dirty="0" smtClean="0">
                <a:solidFill>
                  <a:prstClr val="black"/>
                </a:solidFill>
                <a:latin typeface="Arial"/>
                <a:cs typeface="Arial"/>
              </a:rPr>
              <a:t>The Financing Plan is limited during the first five years so that it does not contract the Fair Adjustment period </a:t>
            </a:r>
            <a:r>
              <a:rPr lang="en-CA" sz="1400" spc="-5" dirty="0" smtClean="0">
                <a:solidFill>
                  <a:srgbClr val="C00000"/>
                </a:solidFill>
                <a:latin typeface="Arial"/>
                <a:cs typeface="Arial"/>
              </a:rPr>
              <a:t>(XX 2017 to April 30, 2022</a:t>
            </a:r>
            <a:r>
              <a:rPr lang="en-CA" sz="1400" spc="-5" dirty="0" smtClean="0">
                <a:solidFill>
                  <a:prstClr val="black"/>
                </a:solidFill>
                <a:latin typeface="Arial"/>
                <a:cs typeface="Arial"/>
              </a:rPr>
              <a:t>).</a:t>
            </a:r>
          </a:p>
          <a:p>
            <a:pPr marL="298450" marR="5080" indent="-285750">
              <a:buFont typeface="Arial" panose="020B0604020202020204" pitchFamily="34" charset="0"/>
              <a:buChar char="•"/>
              <a:tabLst>
                <a:tab pos="355600" algn="l"/>
              </a:tabLst>
            </a:pPr>
            <a:endParaRPr lang="en-CA" sz="1400" spc="-5" dirty="0">
              <a:solidFill>
                <a:prstClr val="black"/>
              </a:solidFill>
              <a:latin typeface="Arial"/>
              <a:cs typeface="Arial"/>
            </a:endParaRPr>
          </a:p>
          <a:p>
            <a:pPr marL="12700" marR="5080">
              <a:tabLst>
                <a:tab pos="355600" algn="l"/>
              </a:tabLst>
            </a:pPr>
            <a:r>
              <a:rPr lang="en-CA" sz="1400" b="1" u="sng" spc="-5" dirty="0" smtClean="0">
                <a:solidFill>
                  <a:prstClr val="black"/>
                </a:solidFill>
                <a:latin typeface="Arial"/>
                <a:cs typeface="Arial"/>
              </a:rPr>
              <a:t>Regulatory Asset</a:t>
            </a:r>
          </a:p>
          <a:p>
            <a:pPr marL="298450" marR="5080" indent="-285750">
              <a:buFont typeface="Arial" panose="020B0604020202020204" pitchFamily="34" charset="0"/>
              <a:buChar char="•"/>
              <a:tabLst>
                <a:tab pos="355600" algn="l"/>
              </a:tabLst>
            </a:pPr>
            <a:endParaRPr lang="en-CA" sz="1400" spc="-5" dirty="0">
              <a:solidFill>
                <a:prstClr val="black"/>
              </a:solidFill>
              <a:latin typeface="Arial"/>
              <a:cs typeface="Arial"/>
            </a:endParaRPr>
          </a:p>
          <a:p>
            <a:pPr marL="298450" marR="5080" indent="-285750">
              <a:buFont typeface="Arial" panose="020B0604020202020204" pitchFamily="34" charset="0"/>
              <a:buChar char="•"/>
              <a:tabLst>
                <a:tab pos="355600" algn="l"/>
              </a:tabLst>
            </a:pPr>
            <a:r>
              <a:rPr lang="en-CA" sz="1400" spc="-5" dirty="0" smtClean="0">
                <a:solidFill>
                  <a:prstClr val="black"/>
                </a:solidFill>
                <a:latin typeface="Arial"/>
                <a:cs typeface="Arial"/>
              </a:rPr>
              <a:t>Under the legislation, IESO calculates the under-collection of GA based on the Fair Adjustment and the Fair Allocation amount. </a:t>
            </a:r>
          </a:p>
          <a:p>
            <a:pPr marL="298450" marR="5080" indent="-285750">
              <a:buFont typeface="Arial" panose="020B0604020202020204" pitchFamily="34" charset="0"/>
              <a:buChar char="•"/>
              <a:tabLst>
                <a:tab pos="355600" algn="l"/>
              </a:tabLst>
            </a:pPr>
            <a:endParaRPr lang="en-CA" sz="1400" spc="-5" dirty="0" smtClean="0">
              <a:solidFill>
                <a:prstClr val="black"/>
              </a:solidFill>
              <a:latin typeface="Arial"/>
              <a:cs typeface="Arial"/>
            </a:endParaRPr>
          </a:p>
          <a:p>
            <a:pPr marL="298450" marR="5080" indent="-285750">
              <a:buFont typeface="Arial" panose="020B0604020202020204" pitchFamily="34" charset="0"/>
              <a:buChar char="•"/>
              <a:tabLst>
                <a:tab pos="355600" algn="l"/>
              </a:tabLst>
            </a:pPr>
            <a:r>
              <a:rPr lang="en-CA" sz="1400" spc="-5" dirty="0" smtClean="0">
                <a:solidFill>
                  <a:prstClr val="black"/>
                </a:solidFill>
                <a:latin typeface="Arial"/>
                <a:cs typeface="Arial"/>
              </a:rPr>
              <a:t>The legislation enables IESO to record the under-collection of GA in a variance account, and deems this under-collected amount to be a Regulatory </a:t>
            </a:r>
            <a:r>
              <a:rPr lang="en-CA" sz="1400" spc="-5" dirty="0">
                <a:solidFill>
                  <a:prstClr val="black"/>
                </a:solidFill>
                <a:latin typeface="Arial"/>
                <a:cs typeface="Arial"/>
              </a:rPr>
              <a:t>A</a:t>
            </a:r>
            <a:r>
              <a:rPr lang="en-CA" sz="1400" spc="-5" dirty="0" smtClean="0">
                <a:solidFill>
                  <a:prstClr val="black"/>
                </a:solidFill>
                <a:latin typeface="Arial"/>
                <a:cs typeface="Arial"/>
              </a:rPr>
              <a:t>sset.</a:t>
            </a:r>
          </a:p>
          <a:p>
            <a:pPr marL="298450" marR="5080" indent="-285750">
              <a:buFont typeface="Arial" panose="020B0604020202020204" pitchFamily="34" charset="0"/>
              <a:buChar char="•"/>
              <a:tabLst>
                <a:tab pos="355600" algn="l"/>
              </a:tabLst>
            </a:pPr>
            <a:endParaRPr lang="en-CA" sz="1400" spc="-5" dirty="0">
              <a:solidFill>
                <a:prstClr val="black"/>
              </a:solidFill>
              <a:latin typeface="Arial"/>
              <a:cs typeface="Arial"/>
            </a:endParaRPr>
          </a:p>
          <a:p>
            <a:pPr marL="298450" marR="5080" indent="-285750">
              <a:buFont typeface="Arial" panose="020B0604020202020204" pitchFamily="34" charset="0"/>
              <a:buChar char="•"/>
              <a:tabLst>
                <a:tab pos="355600" algn="l"/>
              </a:tabLst>
            </a:pPr>
            <a:r>
              <a:rPr lang="en-CA" sz="1400" spc="-5" dirty="0" smtClean="0">
                <a:solidFill>
                  <a:prstClr val="black"/>
                </a:solidFill>
                <a:latin typeface="Arial"/>
                <a:cs typeface="Arial"/>
              </a:rPr>
              <a:t>The IESO is authorized to transfer all or a portion to the OPG </a:t>
            </a:r>
            <a:r>
              <a:rPr lang="en-CA" sz="1400" spc="-5" dirty="0">
                <a:solidFill>
                  <a:prstClr val="black"/>
                </a:solidFill>
                <a:latin typeface="Arial"/>
                <a:cs typeface="Arial"/>
              </a:rPr>
              <a:t>Special Purpose Vehicle </a:t>
            </a:r>
            <a:r>
              <a:rPr lang="en-CA" sz="1400" spc="-5" dirty="0" smtClean="0">
                <a:solidFill>
                  <a:prstClr val="black"/>
                </a:solidFill>
                <a:latin typeface="Arial"/>
                <a:cs typeface="Arial"/>
              </a:rPr>
              <a:t>(SPV)/Trust under the Financing Plan. </a:t>
            </a:r>
          </a:p>
          <a:p>
            <a:pPr marL="12700" marR="5080">
              <a:tabLst>
                <a:tab pos="355600" algn="l"/>
              </a:tabLst>
            </a:pPr>
            <a:endParaRPr lang="en-CA" sz="1400" spc="-5" dirty="0" smtClean="0">
              <a:solidFill>
                <a:prstClr val="black"/>
              </a:solidFill>
              <a:latin typeface="Arial"/>
              <a:cs typeface="Arial"/>
            </a:endParaRPr>
          </a:p>
        </p:txBody>
      </p:sp>
      <p:sp>
        <p:nvSpPr>
          <p:cNvPr id="5" name="object 5"/>
          <p:cNvSpPr txBox="1"/>
          <p:nvPr/>
        </p:nvSpPr>
        <p:spPr>
          <a:xfrm>
            <a:off x="9601200" y="7467600"/>
            <a:ext cx="432308" cy="184666"/>
          </a:xfrm>
          <a:prstGeom prst="rect">
            <a:avLst/>
          </a:prstGeom>
        </p:spPr>
        <p:txBody>
          <a:bodyPr vert="horz" wrap="square" lIns="0" tIns="0" rIns="0" bIns="0" rtlCol="0">
            <a:spAutoFit/>
          </a:bodyPr>
          <a:lstStyle/>
          <a:p>
            <a:pPr marL="25400" algn="ctr">
              <a:lnSpc>
                <a:spcPct val="100000"/>
              </a:lnSpc>
            </a:pPr>
            <a:fld id="{25161F13-161D-4D92-A730-D3C24C0C7C19}" type="slidenum">
              <a:rPr lang="en-CA" sz="1200" smtClean="0">
                <a:latin typeface="Arial"/>
                <a:cs typeface="Arial"/>
              </a:rPr>
              <a:pPr marL="25400" algn="ctr">
                <a:lnSpc>
                  <a:spcPct val="100000"/>
                </a:lnSpc>
              </a:pPr>
              <a:t>13</a:t>
            </a:fld>
            <a:endParaRPr sz="1200" dirty="0">
              <a:latin typeface="Arial"/>
              <a:cs typeface="Arial"/>
            </a:endParaRPr>
          </a:p>
        </p:txBody>
      </p:sp>
    </p:spTree>
    <p:extLst>
      <p:ext uri="{BB962C8B-B14F-4D97-AF65-F5344CB8AC3E}">
        <p14:creationId xmlns:p14="http://schemas.microsoft.com/office/powerpoint/2010/main" val="7079389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2"/>
          <p:cNvSpPr txBox="1">
            <a:spLocks/>
          </p:cNvSpPr>
          <p:nvPr/>
        </p:nvSpPr>
        <p:spPr>
          <a:xfrm>
            <a:off x="534162" y="912911"/>
            <a:ext cx="8838438" cy="307777"/>
          </a:xfrm>
          <a:prstGeom prst="rect">
            <a:avLst/>
          </a:prstGeom>
          <a:solidFill>
            <a:srgbClr val="B3B3B3"/>
          </a:solidFill>
          <a:ln w="19812">
            <a:solidFill>
              <a:srgbClr val="000000"/>
            </a:solidFill>
          </a:ln>
        </p:spPr>
        <p:txBody>
          <a:bodyPr vert="horz" wrap="square" lIns="0" tIns="0" rIns="0" bIns="0" rtlCol="0" anchor="ctr">
            <a:spAutoFit/>
          </a:bodyPr>
          <a:lstStyle>
            <a:lvl1pPr>
              <a:defRPr sz="3800" b="0" i="0">
                <a:solidFill>
                  <a:srgbClr val="313634"/>
                </a:solidFill>
                <a:latin typeface="Arial"/>
                <a:ea typeface="+mj-ea"/>
                <a:cs typeface="Arial"/>
              </a:defRPr>
            </a:lvl1pPr>
          </a:lstStyle>
          <a:p>
            <a:pPr marL="3175"/>
            <a:r>
              <a:rPr lang="en-CA" sz="2000" kern="0" spc="5" dirty="0" smtClean="0">
                <a:solidFill>
                  <a:schemeClr val="tx1"/>
                </a:solidFill>
              </a:rPr>
              <a:t>GA Refinancing – Legislative Overview (Cont’d)</a:t>
            </a:r>
            <a:endParaRPr lang="en-CA" sz="2000" kern="0" dirty="0">
              <a:solidFill>
                <a:schemeClr val="tx1"/>
              </a:solidFill>
            </a:endParaRPr>
          </a:p>
        </p:txBody>
      </p:sp>
      <p:sp>
        <p:nvSpPr>
          <p:cNvPr id="10" name="object 28"/>
          <p:cNvSpPr txBox="1"/>
          <p:nvPr/>
        </p:nvSpPr>
        <p:spPr>
          <a:xfrm>
            <a:off x="612140" y="1371600"/>
            <a:ext cx="8836660" cy="5663089"/>
          </a:xfrm>
          <a:prstGeom prst="rect">
            <a:avLst/>
          </a:prstGeom>
        </p:spPr>
        <p:txBody>
          <a:bodyPr vert="horz" wrap="square" lIns="0" tIns="0" rIns="0" bIns="0" rtlCol="0">
            <a:spAutoFit/>
          </a:bodyPr>
          <a:lstStyle/>
          <a:p>
            <a:pPr marL="12700" marR="5080">
              <a:tabLst>
                <a:tab pos="355600" algn="l"/>
              </a:tabLst>
            </a:pPr>
            <a:r>
              <a:rPr lang="en-CA" sz="1600" b="1" u="sng" spc="-5" dirty="0" smtClean="0">
                <a:solidFill>
                  <a:prstClr val="black"/>
                </a:solidFill>
                <a:latin typeface="Arial"/>
                <a:cs typeface="Arial"/>
              </a:rPr>
              <a:t>Investment Asset</a:t>
            </a:r>
          </a:p>
          <a:p>
            <a:pPr marL="12700" marR="5080">
              <a:tabLst>
                <a:tab pos="355600" algn="l"/>
              </a:tabLst>
            </a:pPr>
            <a:endParaRPr lang="en-CA" sz="1600" b="1" spc="-5" dirty="0">
              <a:solidFill>
                <a:prstClr val="black"/>
              </a:solidFill>
              <a:latin typeface="Arial"/>
              <a:cs typeface="Arial"/>
            </a:endParaRPr>
          </a:p>
          <a:p>
            <a:pPr marL="298450" marR="5080" indent="-285750">
              <a:buFont typeface="Arial" panose="020B0604020202020204" pitchFamily="34" charset="0"/>
              <a:buChar char="•"/>
              <a:tabLst>
                <a:tab pos="355600" algn="l"/>
              </a:tabLst>
            </a:pPr>
            <a:r>
              <a:rPr lang="en-CA" sz="1600" spc="-5" dirty="0">
                <a:solidFill>
                  <a:prstClr val="black"/>
                </a:solidFill>
                <a:latin typeface="Arial"/>
                <a:cs typeface="Arial"/>
              </a:rPr>
              <a:t>The transfer of the regulatory asset </a:t>
            </a:r>
            <a:r>
              <a:rPr lang="en-CA" sz="1600" spc="-5" dirty="0" smtClean="0">
                <a:solidFill>
                  <a:prstClr val="black"/>
                </a:solidFill>
                <a:latin typeface="Arial"/>
                <a:cs typeface="Arial"/>
              </a:rPr>
              <a:t> from IESO to the OPG Special Purpose Vehicle (SPV)/Trust creates </a:t>
            </a:r>
            <a:r>
              <a:rPr lang="en-CA" sz="1600" spc="-5" dirty="0">
                <a:solidFill>
                  <a:prstClr val="black"/>
                </a:solidFill>
                <a:latin typeface="Arial"/>
                <a:cs typeface="Arial"/>
              </a:rPr>
              <a:t>an </a:t>
            </a:r>
            <a:r>
              <a:rPr lang="en-CA" sz="1600" spc="-5" dirty="0" smtClean="0">
                <a:solidFill>
                  <a:prstClr val="black"/>
                </a:solidFill>
                <a:latin typeface="Arial"/>
                <a:cs typeface="Arial"/>
              </a:rPr>
              <a:t>Investment Asset.</a:t>
            </a:r>
          </a:p>
          <a:p>
            <a:pPr marL="298450" marR="5080" indent="-285750">
              <a:buFont typeface="Arial" panose="020B0604020202020204" pitchFamily="34" charset="0"/>
              <a:buChar char="•"/>
              <a:tabLst>
                <a:tab pos="355600" algn="l"/>
              </a:tabLst>
            </a:pPr>
            <a:endParaRPr lang="en-CA" sz="1600" spc="-5" dirty="0">
              <a:solidFill>
                <a:prstClr val="black"/>
              </a:solidFill>
              <a:latin typeface="Arial"/>
              <a:cs typeface="Arial"/>
            </a:endParaRPr>
          </a:p>
          <a:p>
            <a:pPr marL="298450" marR="5080" indent="-285750">
              <a:buFont typeface="Arial" panose="020B0604020202020204" pitchFamily="34" charset="0"/>
              <a:buChar char="•"/>
              <a:tabLst>
                <a:tab pos="355600" algn="l"/>
              </a:tabLst>
            </a:pPr>
            <a:r>
              <a:rPr lang="en-CA" sz="1600" spc="-5" dirty="0" smtClean="0">
                <a:solidFill>
                  <a:prstClr val="black"/>
                </a:solidFill>
                <a:latin typeface="Arial"/>
                <a:cs typeface="Arial"/>
              </a:rPr>
              <a:t>The legislation establishes property rights for the Investment Asset such as the right to collect interest  and the clean energy adjustment from eligible consumers.</a:t>
            </a:r>
          </a:p>
          <a:p>
            <a:pPr marL="298450" marR="5080" indent="-285750">
              <a:buFont typeface="Arial" panose="020B0604020202020204" pitchFamily="34" charset="0"/>
              <a:buChar char="•"/>
              <a:tabLst>
                <a:tab pos="355600" algn="l"/>
              </a:tabLst>
            </a:pPr>
            <a:endParaRPr lang="en-CA" sz="1600" spc="-5" dirty="0">
              <a:solidFill>
                <a:prstClr val="black"/>
              </a:solidFill>
              <a:latin typeface="Arial"/>
              <a:cs typeface="Arial"/>
            </a:endParaRPr>
          </a:p>
          <a:p>
            <a:pPr marL="298450" marR="5080" indent="-285750">
              <a:buFont typeface="Arial" panose="020B0604020202020204" pitchFamily="34" charset="0"/>
              <a:buChar char="•"/>
              <a:tabLst>
                <a:tab pos="355600" algn="l"/>
              </a:tabLst>
            </a:pPr>
            <a:r>
              <a:rPr lang="en-CA" sz="1600" spc="-5" dirty="0" smtClean="0">
                <a:solidFill>
                  <a:prstClr val="black"/>
                </a:solidFill>
                <a:latin typeface="Arial"/>
                <a:cs typeface="Arial"/>
              </a:rPr>
              <a:t>The Investment Asset allows for the recovery of the under-collected </a:t>
            </a:r>
            <a:r>
              <a:rPr lang="en-CA" sz="1600" spc="-5" dirty="0">
                <a:solidFill>
                  <a:prstClr val="black"/>
                </a:solidFill>
                <a:latin typeface="Arial"/>
                <a:cs typeface="Arial"/>
              </a:rPr>
              <a:t>GA </a:t>
            </a:r>
            <a:r>
              <a:rPr lang="en-CA" sz="1600" spc="-5" dirty="0" smtClean="0">
                <a:solidFill>
                  <a:prstClr val="black"/>
                </a:solidFill>
                <a:latin typeface="Arial"/>
                <a:cs typeface="Arial"/>
              </a:rPr>
              <a:t>as the Investment </a:t>
            </a:r>
            <a:r>
              <a:rPr lang="en-CA" sz="1600" spc="-5" dirty="0">
                <a:solidFill>
                  <a:prstClr val="black"/>
                </a:solidFill>
                <a:latin typeface="Arial"/>
                <a:cs typeface="Arial"/>
              </a:rPr>
              <a:t>Asset </a:t>
            </a:r>
            <a:r>
              <a:rPr lang="en-CA" sz="1600" spc="-5" dirty="0" smtClean="0">
                <a:solidFill>
                  <a:prstClr val="black"/>
                </a:solidFill>
                <a:latin typeface="Arial"/>
                <a:cs typeface="Arial"/>
              </a:rPr>
              <a:t>may </a:t>
            </a:r>
            <a:r>
              <a:rPr lang="en-CA" sz="1600" spc="-5" dirty="0">
                <a:solidFill>
                  <a:prstClr val="black"/>
                </a:solidFill>
                <a:latin typeface="Arial"/>
                <a:cs typeface="Arial"/>
              </a:rPr>
              <a:t>in turn be sold to other investors or group of investors. </a:t>
            </a:r>
            <a:endParaRPr lang="en-CA" sz="1600" spc="-5" dirty="0" smtClean="0">
              <a:solidFill>
                <a:prstClr val="black"/>
              </a:solidFill>
              <a:latin typeface="Arial"/>
              <a:cs typeface="Arial"/>
            </a:endParaRPr>
          </a:p>
          <a:p>
            <a:pPr marL="298450" marR="5080" indent="-285750">
              <a:buFont typeface="Arial" panose="020B0604020202020204" pitchFamily="34" charset="0"/>
              <a:buChar char="•"/>
              <a:tabLst>
                <a:tab pos="355600" algn="l"/>
              </a:tabLst>
            </a:pPr>
            <a:endParaRPr lang="en-CA" sz="1600" spc="-5" dirty="0">
              <a:solidFill>
                <a:prstClr val="black"/>
              </a:solidFill>
              <a:latin typeface="Arial"/>
              <a:cs typeface="Arial"/>
            </a:endParaRPr>
          </a:p>
          <a:p>
            <a:pPr marL="298450" marR="5080" indent="-285750">
              <a:buFont typeface="Arial" panose="020B0604020202020204" pitchFamily="34" charset="0"/>
              <a:buChar char="•"/>
              <a:tabLst>
                <a:tab pos="355600" algn="l"/>
              </a:tabLst>
            </a:pPr>
            <a:r>
              <a:rPr lang="en-CA" sz="1600" b="1" spc="-5" dirty="0" smtClean="0">
                <a:solidFill>
                  <a:prstClr val="black"/>
                </a:solidFill>
                <a:latin typeface="Arial"/>
                <a:cs typeface="Arial"/>
              </a:rPr>
              <a:t>Note: </a:t>
            </a:r>
            <a:r>
              <a:rPr lang="en-CA" sz="1600" spc="-5" dirty="0" smtClean="0">
                <a:latin typeface="Arial"/>
                <a:cs typeface="Arial"/>
              </a:rPr>
              <a:t>The </a:t>
            </a:r>
            <a:r>
              <a:rPr lang="en-CA" sz="1600" spc="-5" dirty="0">
                <a:latin typeface="Arial"/>
                <a:cs typeface="Arial"/>
              </a:rPr>
              <a:t>purpose of these clauses in the legislation is to ensure generation facilities and provincially-funded programs remain fully funded. </a:t>
            </a:r>
          </a:p>
          <a:p>
            <a:pPr marL="298450" marR="5080" indent="-285750">
              <a:buFont typeface="Arial" panose="020B0604020202020204" pitchFamily="34" charset="0"/>
              <a:buChar char="•"/>
              <a:tabLst>
                <a:tab pos="355600" algn="l"/>
              </a:tabLst>
            </a:pPr>
            <a:endParaRPr lang="en-CA" sz="1600" spc="-5" dirty="0" smtClean="0">
              <a:solidFill>
                <a:prstClr val="black"/>
              </a:solidFill>
              <a:latin typeface="Arial"/>
              <a:cs typeface="Arial"/>
            </a:endParaRPr>
          </a:p>
          <a:p>
            <a:pPr marL="12700" marR="5080">
              <a:tabLst>
                <a:tab pos="355600" algn="l"/>
              </a:tabLst>
            </a:pPr>
            <a:r>
              <a:rPr lang="en-CA" sz="1600" b="1" u="sng" spc="-5" dirty="0" smtClean="0">
                <a:solidFill>
                  <a:prstClr val="black"/>
                </a:solidFill>
                <a:latin typeface="Arial"/>
                <a:cs typeface="Arial"/>
              </a:rPr>
              <a:t>Amendments to Other Acts</a:t>
            </a:r>
          </a:p>
          <a:p>
            <a:pPr marL="12700" marR="5080">
              <a:tabLst>
                <a:tab pos="355600" algn="l"/>
              </a:tabLst>
            </a:pPr>
            <a:endParaRPr lang="en-CA" sz="1600" b="1" spc="-5" dirty="0">
              <a:solidFill>
                <a:prstClr val="black"/>
              </a:solidFill>
              <a:latin typeface="Arial"/>
              <a:cs typeface="Arial"/>
            </a:endParaRPr>
          </a:p>
          <a:p>
            <a:pPr marL="298450" marR="5080" indent="-285750">
              <a:buFont typeface="Arial" panose="020B0604020202020204" pitchFamily="34" charset="0"/>
              <a:buChar char="•"/>
              <a:tabLst>
                <a:tab pos="355600" algn="l"/>
              </a:tabLst>
            </a:pPr>
            <a:r>
              <a:rPr lang="en-CA" sz="1600" spc="-5" dirty="0" smtClean="0">
                <a:solidFill>
                  <a:prstClr val="black"/>
                </a:solidFill>
                <a:latin typeface="Arial"/>
                <a:cs typeface="Arial"/>
              </a:rPr>
              <a:t>The legislation stipulates required amendments to existing legislation and regulations such as: </a:t>
            </a:r>
            <a:r>
              <a:rPr lang="en-CA" sz="1600" spc="-5" dirty="0" smtClean="0">
                <a:solidFill>
                  <a:srgbClr val="FF0000"/>
                </a:solidFill>
                <a:latin typeface="Arial"/>
                <a:cs typeface="Arial"/>
              </a:rPr>
              <a:t>[placeholder for Legal]</a:t>
            </a:r>
          </a:p>
          <a:p>
            <a:pPr marL="298450" marR="5080" indent="-285750">
              <a:buFont typeface="Arial" panose="020B0604020202020204" pitchFamily="34" charset="0"/>
              <a:buChar char="•"/>
              <a:tabLst>
                <a:tab pos="355600" algn="l"/>
              </a:tabLst>
            </a:pPr>
            <a:endParaRPr lang="en-CA" sz="1600" spc="-5" dirty="0">
              <a:solidFill>
                <a:prstClr val="black"/>
              </a:solidFill>
              <a:latin typeface="Arial"/>
              <a:cs typeface="Arial"/>
            </a:endParaRPr>
          </a:p>
          <a:p>
            <a:pPr marL="298450" marR="5080" indent="-285750">
              <a:buFont typeface="Arial" panose="020B0604020202020204" pitchFamily="34" charset="0"/>
              <a:buChar char="•"/>
              <a:tabLst>
                <a:tab pos="355600" algn="l"/>
              </a:tabLst>
            </a:pPr>
            <a:endParaRPr lang="en-CA" sz="1600" spc="-5" dirty="0" smtClean="0">
              <a:solidFill>
                <a:prstClr val="black"/>
              </a:solidFill>
              <a:latin typeface="Arial"/>
              <a:cs typeface="Arial"/>
            </a:endParaRPr>
          </a:p>
          <a:p>
            <a:pPr marL="12700" marR="5080">
              <a:tabLst>
                <a:tab pos="355600" algn="l"/>
              </a:tabLst>
            </a:pPr>
            <a:endParaRPr lang="en-CA" sz="1600" b="1" spc="-5" dirty="0">
              <a:solidFill>
                <a:prstClr val="black"/>
              </a:solidFill>
              <a:latin typeface="Arial"/>
              <a:cs typeface="Arial"/>
            </a:endParaRPr>
          </a:p>
          <a:p>
            <a:pPr marL="298450" marR="5080" indent="-285750">
              <a:buFont typeface="Arial" panose="020B0604020202020204" pitchFamily="34" charset="0"/>
              <a:buChar char="•"/>
              <a:tabLst>
                <a:tab pos="355600" algn="l"/>
              </a:tabLst>
            </a:pPr>
            <a:endParaRPr lang="en-CA" sz="1600" spc="-5" dirty="0" smtClean="0">
              <a:solidFill>
                <a:prstClr val="black"/>
              </a:solidFill>
              <a:latin typeface="Arial"/>
              <a:cs typeface="Arial"/>
            </a:endParaRPr>
          </a:p>
          <a:p>
            <a:pPr marL="12700" marR="5080">
              <a:tabLst>
                <a:tab pos="355600" algn="l"/>
              </a:tabLst>
            </a:pPr>
            <a:endParaRPr lang="en-CA" sz="1600" b="1" spc="-5" dirty="0" smtClean="0">
              <a:solidFill>
                <a:prstClr val="black"/>
              </a:solidFill>
              <a:latin typeface="Arial"/>
              <a:cs typeface="Arial"/>
            </a:endParaRPr>
          </a:p>
        </p:txBody>
      </p:sp>
      <p:sp>
        <p:nvSpPr>
          <p:cNvPr id="5" name="object 5"/>
          <p:cNvSpPr txBox="1"/>
          <p:nvPr/>
        </p:nvSpPr>
        <p:spPr>
          <a:xfrm>
            <a:off x="9549892" y="7467600"/>
            <a:ext cx="432308" cy="184666"/>
          </a:xfrm>
          <a:prstGeom prst="rect">
            <a:avLst/>
          </a:prstGeom>
        </p:spPr>
        <p:txBody>
          <a:bodyPr vert="horz" wrap="square" lIns="0" tIns="0" rIns="0" bIns="0" rtlCol="0">
            <a:spAutoFit/>
          </a:bodyPr>
          <a:lstStyle/>
          <a:p>
            <a:pPr marL="25400" algn="ctr">
              <a:lnSpc>
                <a:spcPct val="100000"/>
              </a:lnSpc>
            </a:pPr>
            <a:fld id="{25161F13-161D-4D92-A730-D3C24C0C7C19}" type="slidenum">
              <a:rPr lang="en-CA" sz="1200" smtClean="0">
                <a:latin typeface="Arial"/>
                <a:cs typeface="Arial"/>
              </a:rPr>
              <a:pPr marL="25400" algn="ctr">
                <a:lnSpc>
                  <a:spcPct val="100000"/>
                </a:lnSpc>
              </a:pPr>
              <a:t>14</a:t>
            </a:fld>
            <a:endParaRPr sz="1200" dirty="0">
              <a:latin typeface="Arial"/>
              <a:cs typeface="Arial"/>
            </a:endParaRPr>
          </a:p>
        </p:txBody>
      </p:sp>
    </p:spTree>
    <p:extLst>
      <p:ext uri="{BB962C8B-B14F-4D97-AF65-F5344CB8AC3E}">
        <p14:creationId xmlns:p14="http://schemas.microsoft.com/office/powerpoint/2010/main" val="29230346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2"/>
          <p:cNvSpPr txBox="1">
            <a:spLocks/>
          </p:cNvSpPr>
          <p:nvPr/>
        </p:nvSpPr>
        <p:spPr>
          <a:xfrm>
            <a:off x="534162" y="912911"/>
            <a:ext cx="8838438" cy="307777"/>
          </a:xfrm>
          <a:prstGeom prst="rect">
            <a:avLst/>
          </a:prstGeom>
          <a:solidFill>
            <a:srgbClr val="B3B3B3"/>
          </a:solidFill>
          <a:ln w="19812">
            <a:solidFill>
              <a:srgbClr val="000000"/>
            </a:solidFill>
          </a:ln>
        </p:spPr>
        <p:txBody>
          <a:bodyPr vert="horz" wrap="square" lIns="0" tIns="0" rIns="0" bIns="0" rtlCol="0" anchor="ctr">
            <a:spAutoFit/>
          </a:bodyPr>
          <a:lstStyle>
            <a:lvl1pPr>
              <a:defRPr sz="3800" b="0" i="0">
                <a:solidFill>
                  <a:srgbClr val="313634"/>
                </a:solidFill>
                <a:latin typeface="Arial"/>
                <a:ea typeface="+mj-ea"/>
                <a:cs typeface="Arial"/>
              </a:defRPr>
            </a:lvl1pPr>
          </a:lstStyle>
          <a:p>
            <a:pPr marL="3175"/>
            <a:r>
              <a:rPr lang="en-CA" sz="2000" kern="0" spc="5" dirty="0" smtClean="0">
                <a:solidFill>
                  <a:srgbClr val="000000"/>
                </a:solidFill>
              </a:rPr>
              <a:t>GA Refinancing – General Considerations</a:t>
            </a:r>
            <a:endParaRPr lang="en-CA" sz="2000" kern="0" dirty="0"/>
          </a:p>
        </p:txBody>
      </p:sp>
      <p:sp>
        <p:nvSpPr>
          <p:cNvPr id="10" name="object 28"/>
          <p:cNvSpPr txBox="1"/>
          <p:nvPr/>
        </p:nvSpPr>
        <p:spPr>
          <a:xfrm>
            <a:off x="535940" y="1448574"/>
            <a:ext cx="8836660" cy="4647426"/>
          </a:xfrm>
          <a:prstGeom prst="rect">
            <a:avLst/>
          </a:prstGeom>
        </p:spPr>
        <p:txBody>
          <a:bodyPr vert="horz" wrap="square" lIns="0" tIns="0" rIns="0" bIns="0" rtlCol="0">
            <a:spAutoFit/>
          </a:bodyPr>
          <a:lstStyle/>
          <a:p>
            <a:pPr marL="354965" marR="5080" indent="-342265">
              <a:lnSpc>
                <a:spcPct val="100000"/>
              </a:lnSpc>
              <a:buChar char="•"/>
              <a:tabLst>
                <a:tab pos="355600" algn="l"/>
              </a:tabLst>
            </a:pPr>
            <a:r>
              <a:rPr lang="en-CA" sz="1600" spc="-5" dirty="0" smtClean="0">
                <a:latin typeface="Arial"/>
                <a:cs typeface="Arial"/>
              </a:rPr>
              <a:t>The </a:t>
            </a:r>
            <a:r>
              <a:rPr lang="en-CA" sz="1600" spc="-5" dirty="0">
                <a:latin typeface="Arial"/>
                <a:cs typeface="Arial"/>
              </a:rPr>
              <a:t>proposed legislation to enable GA </a:t>
            </a:r>
            <a:r>
              <a:rPr lang="en-CA" sz="1600" spc="-5" dirty="0" smtClean="0">
                <a:latin typeface="Arial"/>
                <a:cs typeface="Arial"/>
              </a:rPr>
              <a:t>Refinancing </a:t>
            </a:r>
            <a:r>
              <a:rPr lang="en-CA" sz="1600" spc="-5" dirty="0">
                <a:latin typeface="Arial"/>
                <a:cs typeface="Arial"/>
              </a:rPr>
              <a:t>provides significant rate relief to electricity consumers that have </a:t>
            </a:r>
            <a:r>
              <a:rPr lang="en-CA" sz="1600" spc="-5" dirty="0" smtClean="0">
                <a:latin typeface="Arial"/>
                <a:cs typeface="Arial"/>
              </a:rPr>
              <a:t>been </a:t>
            </a:r>
            <a:r>
              <a:rPr lang="en-CA" sz="1600" spc="-5" dirty="0">
                <a:latin typeface="Arial"/>
                <a:cs typeface="Arial"/>
              </a:rPr>
              <a:t>burdened with the costs of the necessary investments that have been made to decarbonize and modernize the province’s electricity infrastructure.</a:t>
            </a:r>
          </a:p>
          <a:p>
            <a:pPr marL="354965" marR="5080" indent="-342265">
              <a:lnSpc>
                <a:spcPct val="100000"/>
              </a:lnSpc>
              <a:buChar char="•"/>
              <a:tabLst>
                <a:tab pos="355600" algn="l"/>
              </a:tabLst>
            </a:pPr>
            <a:endParaRPr lang="en-CA" sz="1600" spc="-5" dirty="0">
              <a:latin typeface="Arial"/>
              <a:cs typeface="Arial"/>
            </a:endParaRPr>
          </a:p>
          <a:p>
            <a:pPr marL="354965" marR="5080" indent="-342265">
              <a:lnSpc>
                <a:spcPct val="100000"/>
              </a:lnSpc>
              <a:buChar char="•"/>
              <a:tabLst>
                <a:tab pos="355600" algn="l"/>
              </a:tabLst>
            </a:pPr>
            <a:r>
              <a:rPr lang="en-CA" sz="1600" spc="-5" dirty="0" smtClean="0">
                <a:latin typeface="Arial"/>
                <a:cs typeface="Arial"/>
              </a:rPr>
              <a:t>Given </a:t>
            </a:r>
            <a:r>
              <a:rPr lang="en-CA" sz="1600" spc="-5" dirty="0">
                <a:latin typeface="Arial"/>
                <a:cs typeface="Arial"/>
              </a:rPr>
              <a:t>the thirty-year period involved, the calculations related to GA Refinancing set out in the proposed legislation will be subject </a:t>
            </a:r>
            <a:r>
              <a:rPr lang="en-CA" sz="1600" spc="-5" dirty="0" smtClean="0">
                <a:latin typeface="Arial"/>
                <a:cs typeface="Arial"/>
              </a:rPr>
              <a:t>to </a:t>
            </a:r>
            <a:r>
              <a:rPr lang="en-CA" sz="1600" spc="-5" dirty="0">
                <a:latin typeface="Arial"/>
                <a:cs typeface="Arial"/>
              </a:rPr>
              <a:t>fluctuations in Ontario electricity demand, GA  and interest rates in the medium to long-term</a:t>
            </a:r>
            <a:r>
              <a:rPr lang="en-CA" sz="1600" spc="-5" dirty="0" smtClean="0">
                <a:latin typeface="Arial"/>
                <a:cs typeface="Arial"/>
              </a:rPr>
              <a:t>.</a:t>
            </a:r>
          </a:p>
          <a:p>
            <a:pPr marL="354965" marR="5080" indent="-342265">
              <a:lnSpc>
                <a:spcPct val="100000"/>
              </a:lnSpc>
              <a:buChar char="•"/>
              <a:tabLst>
                <a:tab pos="355600" algn="l"/>
              </a:tabLst>
            </a:pPr>
            <a:endParaRPr lang="en-CA" sz="1600" spc="-5" dirty="0">
              <a:latin typeface="Arial"/>
              <a:cs typeface="Arial"/>
            </a:endParaRPr>
          </a:p>
          <a:p>
            <a:pPr marL="354965" marR="5080" indent="-342265">
              <a:lnSpc>
                <a:spcPct val="100000"/>
              </a:lnSpc>
              <a:buChar char="•"/>
              <a:tabLst>
                <a:tab pos="355600" algn="l"/>
              </a:tabLst>
            </a:pPr>
            <a:r>
              <a:rPr lang="en-CA" sz="1600" spc="-5" dirty="0" smtClean="0">
                <a:latin typeface="Arial"/>
                <a:cs typeface="Arial"/>
              </a:rPr>
              <a:t>Consideration include:</a:t>
            </a:r>
          </a:p>
          <a:p>
            <a:pPr marL="354965" marR="5080" indent="-342265">
              <a:lnSpc>
                <a:spcPct val="100000"/>
              </a:lnSpc>
              <a:buChar char="•"/>
              <a:tabLst>
                <a:tab pos="355600" algn="l"/>
              </a:tabLst>
            </a:pPr>
            <a:endParaRPr lang="en-CA" sz="1600" spc="-5" dirty="0">
              <a:latin typeface="Arial"/>
              <a:cs typeface="Arial"/>
            </a:endParaRPr>
          </a:p>
          <a:p>
            <a:pPr marL="812165" marR="5080" lvl="1" indent="-342265">
              <a:buFont typeface="Arial" panose="020B0604020202020204" pitchFamily="34" charset="0"/>
              <a:buChar char="̶"/>
              <a:tabLst>
                <a:tab pos="355600" algn="l"/>
              </a:tabLst>
            </a:pPr>
            <a:r>
              <a:rPr lang="en-CA" sz="1400" spc="-5" dirty="0" smtClean="0">
                <a:latin typeface="Arial"/>
                <a:cs typeface="Arial"/>
              </a:rPr>
              <a:t>Should </a:t>
            </a:r>
            <a:r>
              <a:rPr lang="en-CA" sz="1400" spc="-5" dirty="0">
                <a:latin typeface="Arial"/>
                <a:cs typeface="Arial"/>
              </a:rPr>
              <a:t>Ontario electricity demand be different to forecasted, the cost of paying off the debt will be spread over a smaller or larger pool of consumption, increasing or decreasing future costs for individual ratepayers</a:t>
            </a:r>
            <a:r>
              <a:rPr lang="en-CA" sz="1400" spc="-5" dirty="0" smtClean="0">
                <a:latin typeface="Arial"/>
                <a:cs typeface="Arial"/>
              </a:rPr>
              <a:t>.</a:t>
            </a:r>
          </a:p>
          <a:p>
            <a:pPr marL="812165" marR="5080" lvl="1" indent="-342265">
              <a:buFont typeface="Arial" panose="020B0604020202020204" pitchFamily="34" charset="0"/>
              <a:buChar char="̶"/>
              <a:tabLst>
                <a:tab pos="355600" algn="l"/>
              </a:tabLst>
            </a:pPr>
            <a:endParaRPr lang="en-CA" sz="1400" spc="-5" dirty="0">
              <a:latin typeface="Arial"/>
              <a:cs typeface="Arial"/>
            </a:endParaRPr>
          </a:p>
          <a:p>
            <a:pPr marL="812165" marR="5080" lvl="1" indent="-342265">
              <a:buFont typeface="Arial" panose="020B0604020202020204" pitchFamily="34" charset="0"/>
              <a:buChar char="̶"/>
              <a:tabLst>
                <a:tab pos="355600" algn="l"/>
              </a:tabLst>
            </a:pPr>
            <a:r>
              <a:rPr lang="en-CA" sz="1400" spc="-5" dirty="0">
                <a:latin typeface="Arial"/>
                <a:cs typeface="Arial"/>
              </a:rPr>
              <a:t>Since the GA fluctuates, actuals amounts will vary based on demand, the addition of new generation and natural gas prices. </a:t>
            </a:r>
            <a:endParaRPr lang="en-CA" sz="1400" spc="-5" dirty="0" smtClean="0">
              <a:latin typeface="Arial"/>
              <a:cs typeface="Arial"/>
            </a:endParaRPr>
          </a:p>
          <a:p>
            <a:pPr marL="812165" marR="5080" lvl="1" indent="-342265">
              <a:buFont typeface="Arial" panose="020B0604020202020204" pitchFamily="34" charset="0"/>
              <a:buChar char="̶"/>
              <a:tabLst>
                <a:tab pos="355600" algn="l"/>
              </a:tabLst>
            </a:pPr>
            <a:endParaRPr lang="en-CA" sz="1400" spc="-5" dirty="0">
              <a:latin typeface="Arial"/>
              <a:cs typeface="Arial"/>
            </a:endParaRPr>
          </a:p>
          <a:p>
            <a:pPr marL="812165" marR="5080" lvl="1" indent="-342265">
              <a:buFont typeface="Arial" panose="020B0604020202020204" pitchFamily="34" charset="0"/>
              <a:buChar char="̶"/>
              <a:tabLst>
                <a:tab pos="355600" algn="l"/>
              </a:tabLst>
            </a:pPr>
            <a:r>
              <a:rPr lang="en-CA" sz="1400" spc="-5" dirty="0">
                <a:latin typeface="Arial"/>
                <a:cs typeface="Arial"/>
              </a:rPr>
              <a:t>The amount of interest is sensitive to many factors, including interest rate, natural gas and carbon prices, generation costs and demand levels.</a:t>
            </a:r>
          </a:p>
          <a:p>
            <a:pPr marL="12700" marR="5080">
              <a:tabLst>
                <a:tab pos="355600" algn="l"/>
              </a:tabLst>
            </a:pPr>
            <a:endParaRPr lang="en-CA" sz="1600" spc="-5" dirty="0">
              <a:latin typeface="Arial"/>
              <a:cs typeface="Arial"/>
            </a:endParaRPr>
          </a:p>
        </p:txBody>
      </p:sp>
      <p:sp>
        <p:nvSpPr>
          <p:cNvPr id="5" name="object 5"/>
          <p:cNvSpPr txBox="1"/>
          <p:nvPr/>
        </p:nvSpPr>
        <p:spPr>
          <a:xfrm>
            <a:off x="9601200" y="7467600"/>
            <a:ext cx="432308" cy="184666"/>
          </a:xfrm>
          <a:prstGeom prst="rect">
            <a:avLst/>
          </a:prstGeom>
        </p:spPr>
        <p:txBody>
          <a:bodyPr vert="horz" wrap="square" lIns="0" tIns="0" rIns="0" bIns="0" rtlCol="0">
            <a:spAutoFit/>
          </a:bodyPr>
          <a:lstStyle/>
          <a:p>
            <a:pPr marL="25400" algn="ctr">
              <a:lnSpc>
                <a:spcPct val="100000"/>
              </a:lnSpc>
            </a:pPr>
            <a:fld id="{25161F13-161D-4D92-A730-D3C24C0C7C19}" type="slidenum">
              <a:rPr lang="en-CA" sz="1200" smtClean="0">
                <a:latin typeface="Arial"/>
                <a:cs typeface="Arial"/>
              </a:rPr>
              <a:pPr marL="25400" algn="ctr">
                <a:lnSpc>
                  <a:spcPct val="100000"/>
                </a:lnSpc>
              </a:pPr>
              <a:t>15</a:t>
            </a:fld>
            <a:endParaRPr sz="1200" dirty="0">
              <a:latin typeface="Arial"/>
              <a:cs typeface="Arial"/>
            </a:endParaRPr>
          </a:p>
        </p:txBody>
      </p:sp>
    </p:spTree>
    <p:extLst>
      <p:ext uri="{BB962C8B-B14F-4D97-AF65-F5344CB8AC3E}">
        <p14:creationId xmlns:p14="http://schemas.microsoft.com/office/powerpoint/2010/main" val="26238113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2"/>
          <p:cNvSpPr txBox="1">
            <a:spLocks/>
          </p:cNvSpPr>
          <p:nvPr/>
        </p:nvSpPr>
        <p:spPr>
          <a:xfrm>
            <a:off x="534162" y="912911"/>
            <a:ext cx="8838438" cy="307777"/>
          </a:xfrm>
          <a:prstGeom prst="rect">
            <a:avLst/>
          </a:prstGeom>
          <a:solidFill>
            <a:srgbClr val="B3B3B3"/>
          </a:solidFill>
          <a:ln w="19812">
            <a:solidFill>
              <a:srgbClr val="000000"/>
            </a:solidFill>
          </a:ln>
        </p:spPr>
        <p:txBody>
          <a:bodyPr vert="horz" wrap="square" lIns="0" tIns="0" rIns="0" bIns="0" rtlCol="0" anchor="ctr">
            <a:spAutoFit/>
          </a:bodyPr>
          <a:lstStyle>
            <a:lvl1pPr>
              <a:defRPr sz="3800" b="0" i="0">
                <a:solidFill>
                  <a:srgbClr val="313634"/>
                </a:solidFill>
                <a:latin typeface="Arial"/>
                <a:ea typeface="+mj-ea"/>
                <a:cs typeface="Arial"/>
              </a:defRPr>
            </a:lvl1pPr>
          </a:lstStyle>
          <a:p>
            <a:pPr marL="3175"/>
            <a:r>
              <a:rPr lang="en-CA" sz="2000" kern="0" spc="5" dirty="0" smtClean="0">
                <a:solidFill>
                  <a:srgbClr val="000000"/>
                </a:solidFill>
              </a:rPr>
              <a:t>GA Refinancing – Accounting Considerations</a:t>
            </a:r>
            <a:endParaRPr lang="en-CA" sz="2000" kern="0" dirty="0"/>
          </a:p>
        </p:txBody>
      </p:sp>
      <p:sp>
        <p:nvSpPr>
          <p:cNvPr id="10" name="object 28"/>
          <p:cNvSpPr txBox="1"/>
          <p:nvPr/>
        </p:nvSpPr>
        <p:spPr>
          <a:xfrm>
            <a:off x="535940" y="1371600"/>
            <a:ext cx="9141460" cy="5386090"/>
          </a:xfrm>
          <a:prstGeom prst="rect">
            <a:avLst/>
          </a:prstGeom>
        </p:spPr>
        <p:txBody>
          <a:bodyPr vert="horz" wrap="square" lIns="0" tIns="0" rIns="0" bIns="0" rtlCol="0">
            <a:spAutoFit/>
          </a:bodyPr>
          <a:lstStyle/>
          <a:p>
            <a:pPr marL="354965" marR="5080" indent="-342265">
              <a:lnSpc>
                <a:spcPct val="100000"/>
              </a:lnSpc>
              <a:buChar char="•"/>
              <a:tabLst>
                <a:tab pos="355600" algn="l"/>
              </a:tabLst>
            </a:pPr>
            <a:r>
              <a:rPr lang="en-CA" sz="1600" spc="-5" dirty="0" smtClean="0">
                <a:latin typeface="Arial"/>
                <a:cs typeface="Arial"/>
              </a:rPr>
              <a:t>The </a:t>
            </a:r>
            <a:r>
              <a:rPr lang="en-CA" sz="1600" spc="-5" dirty="0">
                <a:latin typeface="Arial"/>
                <a:cs typeface="Arial"/>
              </a:rPr>
              <a:t>legislation to enable GA Refinancing has benefitted from the review and input of </a:t>
            </a:r>
            <a:r>
              <a:rPr lang="en-CA" sz="1600" spc="-5" dirty="0" smtClean="0">
                <a:latin typeface="Arial"/>
                <a:cs typeface="Arial"/>
              </a:rPr>
              <a:t>IESO/KPMG, OPG/E&amp;Y) and OPCD/E&amp;Y). </a:t>
            </a:r>
          </a:p>
          <a:p>
            <a:pPr marL="812165" marR="5080" lvl="1" indent="-342265">
              <a:buFont typeface="Arial" panose="020B0604020202020204" pitchFamily="34" charset="0"/>
              <a:buChar char="̶"/>
              <a:tabLst>
                <a:tab pos="355600" algn="l"/>
              </a:tabLst>
            </a:pPr>
            <a:endParaRPr lang="en-CA" sz="1400" spc="-5" dirty="0" smtClean="0">
              <a:latin typeface="Arial"/>
              <a:cs typeface="Arial"/>
            </a:endParaRPr>
          </a:p>
          <a:p>
            <a:pPr marL="812165" marR="5080" lvl="1" indent="-342265">
              <a:buFont typeface="Arial" panose="020B0604020202020204" pitchFamily="34" charset="0"/>
              <a:buChar char="̶"/>
              <a:tabLst>
                <a:tab pos="355600" algn="l"/>
              </a:tabLst>
            </a:pPr>
            <a:r>
              <a:rPr lang="en-CA" sz="1400" spc="-5" dirty="0" smtClean="0">
                <a:latin typeface="Arial"/>
                <a:cs typeface="Arial"/>
              </a:rPr>
              <a:t>This </a:t>
            </a:r>
            <a:r>
              <a:rPr lang="en-CA" sz="1400" spc="-5" dirty="0">
                <a:latin typeface="Arial"/>
                <a:cs typeface="Arial"/>
              </a:rPr>
              <a:t>input has </a:t>
            </a:r>
            <a:r>
              <a:rPr lang="en-CA" sz="1400" spc="-5" dirty="0" smtClean="0">
                <a:latin typeface="Arial"/>
                <a:cs typeface="Arial"/>
              </a:rPr>
              <a:t>assisted in the drafting of legislation </a:t>
            </a:r>
            <a:r>
              <a:rPr lang="en-CA" sz="1400" spc="-5" dirty="0">
                <a:latin typeface="Arial"/>
                <a:cs typeface="Arial"/>
              </a:rPr>
              <a:t>that responses to </a:t>
            </a:r>
            <a:r>
              <a:rPr lang="en-CA" sz="1400" spc="-5" dirty="0" smtClean="0">
                <a:latin typeface="Arial"/>
                <a:cs typeface="Arial"/>
              </a:rPr>
              <a:t>the </a:t>
            </a:r>
            <a:r>
              <a:rPr lang="en-CA" sz="1400" spc="-5" dirty="0">
                <a:latin typeface="Arial"/>
                <a:cs typeface="Arial"/>
              </a:rPr>
              <a:t>accounting requirements raised in the March 1, 2017 Cabinet Submission.  </a:t>
            </a:r>
          </a:p>
          <a:p>
            <a:pPr marL="469900" marR="5080" lvl="1">
              <a:tabLst>
                <a:tab pos="355600" algn="l"/>
              </a:tabLst>
            </a:pPr>
            <a:endParaRPr lang="en-CA" sz="1400" spc="-5" dirty="0">
              <a:latin typeface="Arial"/>
              <a:cs typeface="Arial"/>
            </a:endParaRPr>
          </a:p>
          <a:p>
            <a:pPr marL="354965" marR="5080" lvl="1" indent="-342265">
              <a:buFont typeface="Arial" panose="020B0604020202020204" pitchFamily="34" charset="0"/>
              <a:buChar char="•"/>
              <a:tabLst>
                <a:tab pos="355600" algn="l"/>
              </a:tabLst>
            </a:pPr>
            <a:r>
              <a:rPr lang="en-CA" sz="1600" spc="-5" dirty="0">
                <a:latin typeface="Arial"/>
                <a:cs typeface="Arial"/>
              </a:rPr>
              <a:t>The proposed legislation sets out that the OEB will issue an accounting order to authorize IESO to create a variance account in which it will record the funding shortfall and recover the shortfall in accordance with the legislation and regulations. This satisfies the accountant’s emphasis on having OEB oversight in the establishment of the Regulatory Asset.</a:t>
            </a:r>
          </a:p>
          <a:p>
            <a:pPr marL="755650" marR="5080" lvl="1" indent="-285750">
              <a:buFont typeface="Arial" panose="020B0604020202020204" pitchFamily="34" charset="0"/>
              <a:buChar char="–"/>
              <a:tabLst>
                <a:tab pos="355600" algn="l"/>
              </a:tabLst>
            </a:pPr>
            <a:endParaRPr lang="en-CA" sz="1400" spc="-5" dirty="0">
              <a:latin typeface="Arial"/>
              <a:cs typeface="Arial"/>
            </a:endParaRPr>
          </a:p>
          <a:p>
            <a:pPr marL="354965" marR="5080" lvl="1" indent="-342265">
              <a:buFont typeface="Arial" panose="020B0604020202020204" pitchFamily="34" charset="0"/>
              <a:buChar char="•"/>
              <a:tabLst>
                <a:tab pos="355600" algn="l"/>
              </a:tabLst>
            </a:pPr>
            <a:r>
              <a:rPr lang="en-CA" sz="1600" spc="-5" dirty="0">
                <a:latin typeface="Arial"/>
                <a:cs typeface="Arial"/>
              </a:rPr>
              <a:t>The proposed legislation and the associated amendments to the Electricity Act, 1998, enshrines OPG’s SPV/Trust as a stand-alone entity able to conduct business separately under a Trust agreement. OPG will have the authority to set up the SPV and to assign it with powers regarding decision-making, funding, and ongoing operation. </a:t>
            </a:r>
          </a:p>
          <a:p>
            <a:pPr marL="755650" marR="5080" lvl="1" indent="-285750">
              <a:buFont typeface="Arial" panose="020B0604020202020204" pitchFamily="34" charset="0"/>
              <a:buChar char="–"/>
              <a:tabLst>
                <a:tab pos="355600" algn="l"/>
              </a:tabLst>
            </a:pPr>
            <a:endParaRPr lang="en-CA" sz="1400" spc="-5" dirty="0">
              <a:latin typeface="Arial"/>
              <a:cs typeface="Arial"/>
            </a:endParaRPr>
          </a:p>
          <a:p>
            <a:pPr marL="354965" marR="5080" lvl="1" indent="-342265">
              <a:buFont typeface="Arial" panose="020B0604020202020204" pitchFamily="34" charset="0"/>
              <a:buChar char="•"/>
              <a:tabLst>
                <a:tab pos="355600" algn="l"/>
              </a:tabLst>
            </a:pPr>
            <a:r>
              <a:rPr lang="en-CA" sz="1600" spc="-5" dirty="0">
                <a:latin typeface="Arial"/>
                <a:cs typeface="Arial"/>
              </a:rPr>
              <a:t>In addition, to be recognized as a stand-alone asset, the Investment Asset must accrue interest each month following the transfer from IESO. OPG and IESO are developing a process that will allow interest payments to occur under GA Refinancing.</a:t>
            </a:r>
          </a:p>
          <a:p>
            <a:pPr marL="755650" marR="5080" lvl="1" indent="-285750">
              <a:buFont typeface="Arial" panose="020B0604020202020204" pitchFamily="34" charset="0"/>
              <a:buChar char="–"/>
              <a:tabLst>
                <a:tab pos="355600" algn="l"/>
              </a:tabLst>
            </a:pPr>
            <a:endParaRPr lang="en-CA" sz="1400" spc="-5" dirty="0">
              <a:latin typeface="Arial"/>
              <a:cs typeface="Arial"/>
            </a:endParaRPr>
          </a:p>
          <a:p>
            <a:pPr marL="354965" marR="5080" lvl="1" indent="-342265">
              <a:buFont typeface="Arial" panose="020B0604020202020204" pitchFamily="34" charset="0"/>
              <a:buChar char="•"/>
              <a:tabLst>
                <a:tab pos="355600" algn="l"/>
              </a:tabLst>
            </a:pPr>
            <a:r>
              <a:rPr lang="en-CA" sz="1600" spc="-5" dirty="0">
                <a:latin typeface="Arial"/>
                <a:cs typeface="Arial"/>
              </a:rPr>
              <a:t>The Auditor General  may raise concerns once the legislation is introduced. </a:t>
            </a:r>
          </a:p>
          <a:p>
            <a:pPr marL="469900" marR="5080" lvl="1">
              <a:tabLst>
                <a:tab pos="355600" algn="l"/>
              </a:tabLst>
            </a:pPr>
            <a:endParaRPr lang="en-CA" sz="1400" spc="-5" dirty="0">
              <a:latin typeface="Arial"/>
              <a:cs typeface="Arial"/>
            </a:endParaRPr>
          </a:p>
          <a:p>
            <a:pPr marL="812165" marR="5080" lvl="1" indent="-342265">
              <a:buChar char="•"/>
              <a:tabLst>
                <a:tab pos="355600" algn="l"/>
              </a:tabLst>
            </a:pPr>
            <a:endParaRPr lang="en-CA" sz="1400" spc="-5" dirty="0">
              <a:latin typeface="Arial"/>
              <a:cs typeface="Arial"/>
            </a:endParaRPr>
          </a:p>
        </p:txBody>
      </p:sp>
      <p:sp>
        <p:nvSpPr>
          <p:cNvPr id="5" name="object 5"/>
          <p:cNvSpPr txBox="1"/>
          <p:nvPr/>
        </p:nvSpPr>
        <p:spPr>
          <a:xfrm>
            <a:off x="9549892" y="7467600"/>
            <a:ext cx="432308" cy="184666"/>
          </a:xfrm>
          <a:prstGeom prst="rect">
            <a:avLst/>
          </a:prstGeom>
        </p:spPr>
        <p:txBody>
          <a:bodyPr vert="horz" wrap="square" lIns="0" tIns="0" rIns="0" bIns="0" rtlCol="0">
            <a:spAutoFit/>
          </a:bodyPr>
          <a:lstStyle/>
          <a:p>
            <a:pPr marL="25400" algn="ctr">
              <a:lnSpc>
                <a:spcPct val="100000"/>
              </a:lnSpc>
            </a:pPr>
            <a:fld id="{25161F13-161D-4D92-A730-D3C24C0C7C19}" type="slidenum">
              <a:rPr lang="en-CA" sz="1200" smtClean="0">
                <a:latin typeface="Arial"/>
                <a:cs typeface="Arial"/>
              </a:rPr>
              <a:pPr marL="25400" algn="ctr">
                <a:lnSpc>
                  <a:spcPct val="100000"/>
                </a:lnSpc>
              </a:pPr>
              <a:t>16</a:t>
            </a:fld>
            <a:endParaRPr sz="1200" dirty="0">
              <a:latin typeface="Arial"/>
              <a:cs typeface="Arial"/>
            </a:endParaRPr>
          </a:p>
        </p:txBody>
      </p:sp>
    </p:spTree>
    <p:extLst>
      <p:ext uri="{BB962C8B-B14F-4D97-AF65-F5344CB8AC3E}">
        <p14:creationId xmlns:p14="http://schemas.microsoft.com/office/powerpoint/2010/main" val="15762295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2"/>
          <p:cNvSpPr txBox="1">
            <a:spLocks/>
          </p:cNvSpPr>
          <p:nvPr/>
        </p:nvSpPr>
        <p:spPr>
          <a:xfrm>
            <a:off x="534162" y="912911"/>
            <a:ext cx="8838438" cy="307777"/>
          </a:xfrm>
          <a:prstGeom prst="rect">
            <a:avLst/>
          </a:prstGeom>
          <a:solidFill>
            <a:srgbClr val="B3B3B3"/>
          </a:solidFill>
          <a:ln w="19812">
            <a:solidFill>
              <a:srgbClr val="000000"/>
            </a:solidFill>
          </a:ln>
        </p:spPr>
        <p:txBody>
          <a:bodyPr vert="horz" wrap="square" lIns="0" tIns="0" rIns="0" bIns="0" rtlCol="0" anchor="ctr">
            <a:spAutoFit/>
          </a:bodyPr>
          <a:lstStyle>
            <a:lvl1pPr>
              <a:defRPr sz="3800" b="0" i="0">
                <a:solidFill>
                  <a:srgbClr val="313634"/>
                </a:solidFill>
                <a:latin typeface="Arial"/>
                <a:ea typeface="+mj-ea"/>
                <a:cs typeface="Arial"/>
              </a:defRPr>
            </a:lvl1pPr>
          </a:lstStyle>
          <a:p>
            <a:pPr marL="3175"/>
            <a:r>
              <a:rPr lang="en-CA" sz="2000" kern="0" spc="5" dirty="0" smtClean="0">
                <a:solidFill>
                  <a:srgbClr val="000000"/>
                </a:solidFill>
              </a:rPr>
              <a:t>GA Refinancing – Financing Considerations</a:t>
            </a:r>
            <a:endParaRPr lang="en-CA" sz="2000" kern="0" dirty="0"/>
          </a:p>
        </p:txBody>
      </p:sp>
      <p:sp>
        <p:nvSpPr>
          <p:cNvPr id="10" name="object 28"/>
          <p:cNvSpPr txBox="1"/>
          <p:nvPr/>
        </p:nvSpPr>
        <p:spPr>
          <a:xfrm>
            <a:off x="535940" y="1295400"/>
            <a:ext cx="8836660" cy="8217634"/>
          </a:xfrm>
          <a:prstGeom prst="rect">
            <a:avLst/>
          </a:prstGeom>
        </p:spPr>
        <p:txBody>
          <a:bodyPr vert="horz" wrap="square" lIns="0" tIns="0" rIns="0" bIns="0" rtlCol="0">
            <a:spAutoFit/>
          </a:bodyPr>
          <a:lstStyle/>
          <a:p>
            <a:pPr marL="298450" marR="5080" lvl="1" indent="-285750">
              <a:buFont typeface="Arial" panose="020B0604020202020204" pitchFamily="34" charset="0"/>
              <a:buChar char="•"/>
              <a:tabLst>
                <a:tab pos="355600" algn="l"/>
              </a:tabLst>
            </a:pPr>
            <a:r>
              <a:rPr lang="en-CA" sz="1400" spc="-5" dirty="0" smtClean="0">
                <a:latin typeface="Arial"/>
                <a:cs typeface="Arial"/>
              </a:rPr>
              <a:t>The </a:t>
            </a:r>
            <a:r>
              <a:rPr lang="en-CA" sz="1400" spc="-5" dirty="0">
                <a:latin typeface="Arial"/>
                <a:cs typeface="Arial"/>
              </a:rPr>
              <a:t>Ministry has worked closely with third-party financial advisors in advance of and throughout the drafting process to help to ensure that the proposed legislation to enable GA Refinancing has been designed to ensure GA Refinancing is financeable. </a:t>
            </a:r>
          </a:p>
          <a:p>
            <a:pPr marL="354965" marR="5080" indent="-342265">
              <a:buFontTx/>
              <a:buChar char="•"/>
              <a:tabLst>
                <a:tab pos="355600" algn="l"/>
              </a:tabLst>
            </a:pPr>
            <a:endParaRPr lang="en-CA" sz="1400" spc="-5" dirty="0">
              <a:latin typeface="Arial"/>
              <a:cs typeface="Arial"/>
            </a:endParaRPr>
          </a:p>
          <a:p>
            <a:pPr marL="354965" marR="5080" indent="-342265">
              <a:lnSpc>
                <a:spcPct val="100000"/>
              </a:lnSpc>
              <a:buChar char="•"/>
              <a:tabLst>
                <a:tab pos="355600" algn="l"/>
              </a:tabLst>
            </a:pPr>
            <a:r>
              <a:rPr lang="en-CA" sz="1400" spc="-5" dirty="0" smtClean="0">
                <a:latin typeface="Arial"/>
                <a:cs typeface="Arial"/>
              </a:rPr>
              <a:t>The </a:t>
            </a:r>
            <a:r>
              <a:rPr lang="en-CA" sz="1400" spc="-5" dirty="0">
                <a:latin typeface="Arial"/>
                <a:cs typeface="Arial"/>
              </a:rPr>
              <a:t>proposed legislation sets out that the province would provide </a:t>
            </a:r>
            <a:r>
              <a:rPr lang="en-CA" sz="1400" spc="-5" dirty="0" smtClean="0">
                <a:latin typeface="Arial"/>
                <a:cs typeface="Arial"/>
              </a:rPr>
              <a:t>assurances in the form of a provincial guarantee to </a:t>
            </a:r>
            <a:r>
              <a:rPr lang="en-CA" sz="1400" spc="-5" dirty="0">
                <a:latin typeface="Arial"/>
                <a:cs typeface="Arial"/>
              </a:rPr>
              <a:t>OPG and investors regarding the permanence of the GA Refinancing framework. </a:t>
            </a:r>
          </a:p>
          <a:p>
            <a:pPr marL="812165" marR="5080" lvl="1" indent="-342265">
              <a:buFont typeface="Arial" panose="020B0604020202020204" pitchFamily="34" charset="0"/>
              <a:buChar char="̶"/>
              <a:tabLst>
                <a:tab pos="355600" algn="l"/>
              </a:tabLst>
            </a:pPr>
            <a:r>
              <a:rPr lang="en-CA" sz="1200" spc="-5" dirty="0">
                <a:latin typeface="Arial"/>
                <a:cs typeface="Arial"/>
              </a:rPr>
              <a:t>Under the proposed </a:t>
            </a:r>
            <a:r>
              <a:rPr lang="en-CA" sz="1200" spc="-5" dirty="0" smtClean="0">
                <a:latin typeface="Arial"/>
                <a:cs typeface="Arial"/>
              </a:rPr>
              <a:t>legislation, future </a:t>
            </a:r>
            <a:r>
              <a:rPr lang="en-CA" sz="1200" spc="-5" dirty="0">
                <a:latin typeface="Arial"/>
                <a:cs typeface="Arial"/>
              </a:rPr>
              <a:t>amendments to legislation/regulations must not impact the value of the recovery of the Investment Asset and if the value of an Investment Asset were to be impacted the Province will ensure the full value is </a:t>
            </a:r>
            <a:r>
              <a:rPr lang="en-CA" sz="1200" spc="-5" dirty="0" smtClean="0">
                <a:latin typeface="Arial"/>
                <a:cs typeface="Arial"/>
              </a:rPr>
              <a:t>recovered. Furthermore, any </a:t>
            </a:r>
            <a:r>
              <a:rPr lang="en-CA" sz="1200" spc="-5" dirty="0">
                <a:latin typeface="Arial"/>
                <a:cs typeface="Arial"/>
              </a:rPr>
              <a:t>future government amendments must not impact the value or the </a:t>
            </a:r>
            <a:r>
              <a:rPr lang="en-CA" sz="1200" spc="-5" dirty="0" smtClean="0">
                <a:latin typeface="Arial"/>
                <a:cs typeface="Arial"/>
              </a:rPr>
              <a:t>recovery. </a:t>
            </a:r>
            <a:endParaRPr lang="en-CA" sz="1200" spc="-5" dirty="0">
              <a:latin typeface="Arial"/>
              <a:cs typeface="Arial"/>
            </a:endParaRPr>
          </a:p>
          <a:p>
            <a:pPr marL="354965" marR="5080" indent="-342265">
              <a:lnSpc>
                <a:spcPct val="100000"/>
              </a:lnSpc>
              <a:buChar char="•"/>
              <a:tabLst>
                <a:tab pos="355600" algn="l"/>
              </a:tabLst>
            </a:pPr>
            <a:endParaRPr lang="en-CA" sz="1400" spc="-5" dirty="0">
              <a:latin typeface="Arial"/>
              <a:cs typeface="Arial"/>
            </a:endParaRPr>
          </a:p>
          <a:p>
            <a:pPr marL="354965" marR="5080" indent="-342265">
              <a:lnSpc>
                <a:spcPct val="100000"/>
              </a:lnSpc>
              <a:buChar char="•"/>
              <a:tabLst>
                <a:tab pos="355600" algn="l"/>
              </a:tabLst>
            </a:pPr>
            <a:r>
              <a:rPr lang="en-CA" sz="1400" spc="-5" dirty="0">
                <a:latin typeface="Arial"/>
                <a:cs typeface="Arial"/>
              </a:rPr>
              <a:t>Despite </a:t>
            </a:r>
            <a:r>
              <a:rPr lang="en-CA" sz="1400" spc="-5" dirty="0" smtClean="0">
                <a:latin typeface="Arial"/>
                <a:cs typeface="Arial"/>
              </a:rPr>
              <a:t>the assurances </a:t>
            </a:r>
            <a:r>
              <a:rPr lang="en-CA" sz="1400" spc="-5" dirty="0">
                <a:latin typeface="Arial"/>
                <a:cs typeface="Arial"/>
              </a:rPr>
              <a:t>provided in the legislation it is still possible that the full value of the Regulatory Asset may not be purchased. </a:t>
            </a:r>
          </a:p>
          <a:p>
            <a:pPr marL="812165" marR="5080" lvl="1" indent="-342265">
              <a:buFont typeface="Arial" panose="020B0604020202020204" pitchFamily="34" charset="0"/>
              <a:buChar char="̶"/>
              <a:tabLst>
                <a:tab pos="355600" algn="l"/>
              </a:tabLst>
            </a:pPr>
            <a:r>
              <a:rPr lang="en-CA" sz="1200" spc="-5" dirty="0">
                <a:latin typeface="Arial"/>
                <a:cs typeface="Arial"/>
              </a:rPr>
              <a:t>In such cases, IESO may be able to retain the unsold amounts recorded in its variance account for a short period of time. </a:t>
            </a:r>
            <a:endParaRPr lang="en-CA" sz="1200" spc="-5" dirty="0" smtClean="0">
              <a:latin typeface="Arial"/>
              <a:cs typeface="Arial"/>
            </a:endParaRPr>
          </a:p>
          <a:p>
            <a:pPr marL="812165" marR="5080" lvl="1" indent="-342265">
              <a:buFont typeface="Arial" panose="020B0604020202020204" pitchFamily="34" charset="0"/>
              <a:buChar char="̶"/>
              <a:tabLst>
                <a:tab pos="355600" algn="l"/>
              </a:tabLst>
            </a:pPr>
            <a:r>
              <a:rPr lang="en-CA" sz="1200" spc="-5" dirty="0" smtClean="0">
                <a:latin typeface="Arial"/>
                <a:cs typeface="Arial"/>
              </a:rPr>
              <a:t>The legislation </a:t>
            </a:r>
            <a:r>
              <a:rPr lang="en-CA" sz="1200" spc="-5" dirty="0" smtClean="0">
                <a:latin typeface="Arial"/>
                <a:cs typeface="Arial"/>
              </a:rPr>
              <a:t>also </a:t>
            </a:r>
            <a:r>
              <a:rPr lang="en-CA" sz="1200" spc="-5" dirty="0" smtClean="0">
                <a:solidFill>
                  <a:schemeClr val="accent6"/>
                </a:solidFill>
                <a:latin typeface="Arial"/>
                <a:cs typeface="Arial"/>
              </a:rPr>
              <a:t>enables </a:t>
            </a:r>
            <a:r>
              <a:rPr lang="en-CA" sz="1200" strike="sngStrike" spc="-5" dirty="0" smtClean="0">
                <a:solidFill>
                  <a:schemeClr val="accent6"/>
                </a:solidFill>
                <a:latin typeface="Arial"/>
                <a:cs typeface="Arial"/>
              </a:rPr>
              <a:t>sets out circumstances under which</a:t>
            </a:r>
            <a:r>
              <a:rPr lang="en-CA" sz="1200" spc="-5" dirty="0" smtClean="0">
                <a:latin typeface="Arial"/>
                <a:cs typeface="Arial"/>
              </a:rPr>
              <a:t> the </a:t>
            </a:r>
            <a:r>
              <a:rPr lang="en-CA" sz="1200" spc="-5" dirty="0" smtClean="0">
                <a:latin typeface="Arial"/>
                <a:cs typeface="Arial"/>
              </a:rPr>
              <a:t>Province </a:t>
            </a:r>
            <a:r>
              <a:rPr lang="en-CA" sz="1200" spc="-5" dirty="0" smtClean="0">
                <a:solidFill>
                  <a:schemeClr val="accent6"/>
                </a:solidFill>
                <a:latin typeface="Arial"/>
                <a:cs typeface="Arial"/>
              </a:rPr>
              <a:t>to </a:t>
            </a:r>
            <a:r>
              <a:rPr lang="en-CA" sz="1200" strike="sngStrike" spc="-5" dirty="0" smtClean="0">
                <a:solidFill>
                  <a:schemeClr val="accent6"/>
                </a:solidFill>
                <a:latin typeface="Arial"/>
                <a:cs typeface="Arial"/>
              </a:rPr>
              <a:t>will </a:t>
            </a:r>
            <a:r>
              <a:rPr lang="en-CA" sz="1200" spc="-5" dirty="0" smtClean="0">
                <a:latin typeface="Arial"/>
                <a:cs typeface="Arial"/>
              </a:rPr>
              <a:t>guarantee borrowing of the trust in certain circumstances.  </a:t>
            </a:r>
            <a:r>
              <a:rPr lang="en-CA" sz="1200" spc="-5" dirty="0" smtClean="0">
                <a:solidFill>
                  <a:schemeClr val="accent6"/>
                </a:solidFill>
                <a:latin typeface="Arial"/>
                <a:cs typeface="Arial"/>
              </a:rPr>
              <a:t>Specifics of these guarantees will be determined in regulation and agreements</a:t>
            </a:r>
            <a:r>
              <a:rPr lang="en-CA" sz="1200" spc="-5" dirty="0" smtClean="0">
                <a:latin typeface="Arial"/>
                <a:cs typeface="Arial"/>
              </a:rPr>
              <a:t>. </a:t>
            </a:r>
            <a:r>
              <a:rPr lang="en-CA" sz="1200" strike="sngStrike" spc="-5" dirty="0" smtClean="0">
                <a:solidFill>
                  <a:schemeClr val="accent6"/>
                </a:solidFill>
                <a:latin typeface="Arial"/>
                <a:cs typeface="Arial"/>
              </a:rPr>
              <a:t>certain amounts </a:t>
            </a:r>
            <a:r>
              <a:rPr lang="en-CA" sz="1200" b="1" spc="-5" dirty="0" smtClean="0">
                <a:solidFill>
                  <a:srgbClr val="C00000"/>
                </a:solidFill>
                <a:latin typeface="Arial"/>
                <a:cs typeface="Arial"/>
              </a:rPr>
              <a:t>(TBD)</a:t>
            </a:r>
            <a:r>
              <a:rPr lang="en-CA" sz="1200" spc="-5" dirty="0" smtClean="0">
                <a:solidFill>
                  <a:srgbClr val="C00000"/>
                </a:solidFill>
                <a:latin typeface="Arial"/>
                <a:cs typeface="Arial"/>
              </a:rPr>
              <a:t>.</a:t>
            </a:r>
          </a:p>
          <a:p>
            <a:pPr marL="354965" marR="5080" indent="-342265">
              <a:lnSpc>
                <a:spcPct val="100000"/>
              </a:lnSpc>
              <a:buChar char="•"/>
              <a:tabLst>
                <a:tab pos="355600" algn="l"/>
              </a:tabLst>
            </a:pPr>
            <a:endParaRPr lang="en-CA" sz="1400" spc="-5" dirty="0">
              <a:latin typeface="Arial"/>
              <a:cs typeface="Arial"/>
            </a:endParaRPr>
          </a:p>
          <a:p>
            <a:pPr marL="354965" marR="5080" indent="-342265">
              <a:buFontTx/>
              <a:buChar char="•"/>
              <a:tabLst>
                <a:tab pos="355600" algn="l"/>
              </a:tabLst>
            </a:pPr>
            <a:r>
              <a:rPr lang="en-CA" sz="1400" strike="sngStrike" spc="-5" dirty="0">
                <a:solidFill>
                  <a:schemeClr val="accent6"/>
                </a:solidFill>
                <a:latin typeface="Arial"/>
                <a:cs typeface="Arial"/>
              </a:rPr>
              <a:t>As proposed in the </a:t>
            </a:r>
            <a:r>
              <a:rPr lang="en-CA" sz="1400" strike="sngStrike" spc="-5" dirty="0" smtClean="0">
                <a:solidFill>
                  <a:schemeClr val="accent6"/>
                </a:solidFill>
                <a:latin typeface="Arial"/>
                <a:cs typeface="Arial"/>
              </a:rPr>
              <a:t>legislation, the </a:t>
            </a:r>
            <a:r>
              <a:rPr lang="en-CA" sz="1400" strike="sngStrike" spc="-5" dirty="0">
                <a:solidFill>
                  <a:schemeClr val="accent6"/>
                </a:solidFill>
                <a:latin typeface="Arial"/>
                <a:cs typeface="Arial"/>
              </a:rPr>
              <a:t>exposure and the cost of funding on OPG’s credit rating would be minimized by splitting the required funding into two buckets: 56% from capital markets and 44% provided by the Province via equity injection, which would be loaned to OPG Trust/SPV as subordinated debt</a:t>
            </a:r>
            <a:r>
              <a:rPr lang="en-CA" sz="1400" strike="sngStrike" spc="-5" dirty="0" smtClean="0">
                <a:solidFill>
                  <a:schemeClr val="accent6"/>
                </a:solidFill>
                <a:latin typeface="Arial"/>
                <a:cs typeface="Arial"/>
              </a:rPr>
              <a:t>.</a:t>
            </a:r>
          </a:p>
          <a:p>
            <a:pPr marL="354965" marR="5080" indent="-342265">
              <a:buFontTx/>
              <a:buChar char="•"/>
              <a:tabLst>
                <a:tab pos="355600" algn="l"/>
              </a:tabLst>
            </a:pPr>
            <a:r>
              <a:rPr lang="en-CA" sz="1400" spc="-5" dirty="0">
                <a:solidFill>
                  <a:schemeClr val="accent6"/>
                </a:solidFill>
                <a:latin typeface="Arial"/>
                <a:cs typeface="Arial"/>
              </a:rPr>
              <a:t>In order to provide financing, OPG would develop a special purpose vehicle (SPV) which will use 100% debt financing to purchase the regulatory asset, financing 51% through capital markets as senior debt, with the remaining 49% being provided by OPG as subordinated debt.</a:t>
            </a:r>
          </a:p>
          <a:p>
            <a:pPr marL="812165" marR="5080" lvl="1" indent="-342265">
              <a:buFont typeface="Arial" panose="020B0604020202020204" pitchFamily="34" charset="0"/>
              <a:buChar char="̶"/>
              <a:tabLst>
                <a:tab pos="355600" algn="l"/>
              </a:tabLst>
            </a:pPr>
            <a:r>
              <a:rPr lang="en-CA" sz="1200" spc="-5" dirty="0">
                <a:solidFill>
                  <a:schemeClr val="accent6"/>
                </a:solidFill>
                <a:latin typeface="Arial"/>
                <a:cs typeface="Arial"/>
              </a:rPr>
              <a:t>The 49% subordinated debt from OPG will be financed through debt OPG issues in its own capacity, through capital markets (up to 5%) with the remainder (44-49%) financed through equity injections from the Province. This will help to ensure OPG’s capital structure remains in line.</a:t>
            </a:r>
          </a:p>
          <a:p>
            <a:pPr marL="812165" marR="5080" lvl="1" indent="-342265">
              <a:buFont typeface="Arial" panose="020B0604020202020204" pitchFamily="34" charset="0"/>
              <a:buChar char="̶"/>
              <a:tabLst>
                <a:tab pos="355600" algn="l"/>
              </a:tabLst>
            </a:pPr>
            <a:r>
              <a:rPr lang="en-CA" sz="1200" spc="-5" dirty="0">
                <a:solidFill>
                  <a:schemeClr val="accent6"/>
                </a:solidFill>
                <a:latin typeface="Arial"/>
                <a:cs typeface="Arial"/>
              </a:rPr>
              <a:t>The Ministry of Energy </a:t>
            </a:r>
            <a:r>
              <a:rPr lang="en-CA" sz="1200" spc="-5" dirty="0" smtClean="0">
                <a:solidFill>
                  <a:schemeClr val="accent6"/>
                </a:solidFill>
                <a:latin typeface="Arial"/>
                <a:cs typeface="Arial"/>
              </a:rPr>
              <a:t>has received an appropriation </a:t>
            </a:r>
            <a:r>
              <a:rPr lang="en-CA" sz="1200" spc="-5" dirty="0">
                <a:solidFill>
                  <a:schemeClr val="accent6"/>
                </a:solidFill>
                <a:latin typeface="Arial"/>
                <a:cs typeface="Arial"/>
              </a:rPr>
              <a:t>for $1.1B operating asset to support these injections for the fiscal year 17/18, and will report back through PRRT for future funding</a:t>
            </a:r>
          </a:p>
          <a:p>
            <a:pPr marL="354965" marR="5080" indent="-342265">
              <a:lnSpc>
                <a:spcPct val="100000"/>
              </a:lnSpc>
              <a:buChar char="•"/>
              <a:tabLst>
                <a:tab pos="355600" algn="l"/>
              </a:tabLst>
            </a:pPr>
            <a:r>
              <a:rPr lang="en-CA" sz="1400" spc="-5" dirty="0" smtClean="0">
                <a:solidFill>
                  <a:schemeClr val="accent6"/>
                </a:solidFill>
                <a:latin typeface="Arial"/>
                <a:cs typeface="Arial"/>
              </a:rPr>
              <a:t>OPG will seek to achieve the highest possible credit rating (AAA is possible) in order to reduce borrowing costs and attract a wide investor base.  Credit ratings will depend on provisions in legislation, regulation and agreements as well as the capital structure of the SPV / Trust.  Despite these factors, rating agencies may see the Province’s rating forming a ceiling given the contingent guarantees that the Province will provide (described above</a:t>
            </a:r>
            <a:r>
              <a:rPr lang="en-CA" sz="1400" strike="sngStrike" spc="-5" dirty="0" smtClean="0">
                <a:solidFill>
                  <a:schemeClr val="accent6"/>
                </a:solidFill>
                <a:latin typeface="Arial"/>
                <a:cs typeface="Arial"/>
              </a:rPr>
              <a:t>)   It </a:t>
            </a:r>
            <a:r>
              <a:rPr lang="en-CA" sz="1400" strike="sngStrike" spc="-5" dirty="0">
                <a:solidFill>
                  <a:schemeClr val="accent6"/>
                </a:solidFill>
                <a:latin typeface="Arial"/>
                <a:cs typeface="Arial"/>
              </a:rPr>
              <a:t>is possible that rating agencies and investors in the Province’s debt may view borrowing associated with GA Refinancing as an obligation of the Province, regardless of accounting treatment.  Depending on the magnitude of the debt to be incurred could have an impact on the Province’s borrowing cost.</a:t>
            </a:r>
          </a:p>
          <a:p>
            <a:pPr marL="354965" marR="5080" indent="-342265">
              <a:lnSpc>
                <a:spcPct val="100000"/>
              </a:lnSpc>
              <a:buChar char="•"/>
              <a:tabLst>
                <a:tab pos="355600" algn="l"/>
              </a:tabLst>
            </a:pPr>
            <a:endParaRPr lang="en-CA" sz="1400" spc="-5" dirty="0">
              <a:latin typeface="Arial"/>
              <a:cs typeface="Arial"/>
            </a:endParaRPr>
          </a:p>
          <a:p>
            <a:pPr marL="354965" marR="5080" indent="-342265">
              <a:buFont typeface="Arial" panose="020B0604020202020204" pitchFamily="34" charset="0"/>
              <a:buChar char="•"/>
              <a:tabLst>
                <a:tab pos="355600" algn="l"/>
              </a:tabLst>
            </a:pPr>
            <a:r>
              <a:rPr lang="en-CA" sz="1400" b="1" spc="-5" dirty="0">
                <a:latin typeface="Arial"/>
                <a:cs typeface="Arial"/>
              </a:rPr>
              <a:t>Note: </a:t>
            </a:r>
            <a:r>
              <a:rPr lang="en-CA" sz="1400" spc="-5" dirty="0">
                <a:latin typeface="Arial"/>
                <a:cs typeface="Arial"/>
              </a:rPr>
              <a:t>TD has provided a preliminary analysis of GA Refinancing – its sets out that the current proposal as set out in legislation is </a:t>
            </a:r>
            <a:r>
              <a:rPr lang="en-CA" sz="1400" b="1" spc="-5" dirty="0">
                <a:latin typeface="Arial"/>
                <a:cs typeface="Arial"/>
              </a:rPr>
              <a:t>financeable (TBD).</a:t>
            </a:r>
          </a:p>
        </p:txBody>
      </p:sp>
      <p:sp>
        <p:nvSpPr>
          <p:cNvPr id="5" name="object 5"/>
          <p:cNvSpPr txBox="1"/>
          <p:nvPr/>
        </p:nvSpPr>
        <p:spPr>
          <a:xfrm>
            <a:off x="9601200" y="7467600"/>
            <a:ext cx="432308" cy="184666"/>
          </a:xfrm>
          <a:prstGeom prst="rect">
            <a:avLst/>
          </a:prstGeom>
        </p:spPr>
        <p:txBody>
          <a:bodyPr vert="horz" wrap="square" lIns="0" tIns="0" rIns="0" bIns="0" rtlCol="0">
            <a:spAutoFit/>
          </a:bodyPr>
          <a:lstStyle/>
          <a:p>
            <a:pPr marL="25400" algn="ctr">
              <a:lnSpc>
                <a:spcPct val="100000"/>
              </a:lnSpc>
            </a:pPr>
            <a:fld id="{25161F13-161D-4D92-A730-D3C24C0C7C19}" type="slidenum">
              <a:rPr lang="en-CA" sz="1200" smtClean="0">
                <a:latin typeface="Arial"/>
                <a:cs typeface="Arial"/>
              </a:rPr>
              <a:pPr marL="25400" algn="ctr">
                <a:lnSpc>
                  <a:spcPct val="100000"/>
                </a:lnSpc>
              </a:pPr>
              <a:t>17</a:t>
            </a:fld>
            <a:endParaRPr sz="1200" dirty="0">
              <a:latin typeface="Arial"/>
              <a:cs typeface="Arial"/>
            </a:endParaRPr>
          </a:p>
        </p:txBody>
      </p:sp>
    </p:spTree>
    <p:extLst>
      <p:ext uri="{BB962C8B-B14F-4D97-AF65-F5344CB8AC3E}">
        <p14:creationId xmlns:p14="http://schemas.microsoft.com/office/powerpoint/2010/main" val="29286865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2"/>
          <p:cNvSpPr txBox="1">
            <a:spLocks/>
          </p:cNvSpPr>
          <p:nvPr/>
        </p:nvSpPr>
        <p:spPr>
          <a:xfrm>
            <a:off x="534162" y="912911"/>
            <a:ext cx="8838438" cy="307777"/>
          </a:xfrm>
          <a:prstGeom prst="rect">
            <a:avLst/>
          </a:prstGeom>
          <a:solidFill>
            <a:srgbClr val="B3B3B3"/>
          </a:solidFill>
          <a:ln w="19812">
            <a:solidFill>
              <a:srgbClr val="000000"/>
            </a:solidFill>
          </a:ln>
        </p:spPr>
        <p:txBody>
          <a:bodyPr vert="horz" wrap="square" lIns="0" tIns="0" rIns="0" bIns="0" rtlCol="0" anchor="ctr">
            <a:spAutoFit/>
          </a:bodyPr>
          <a:lstStyle>
            <a:lvl1pPr>
              <a:defRPr sz="3800" b="0" i="0">
                <a:solidFill>
                  <a:srgbClr val="313634"/>
                </a:solidFill>
                <a:latin typeface="Arial"/>
                <a:ea typeface="+mj-ea"/>
                <a:cs typeface="Arial"/>
              </a:defRPr>
            </a:lvl1pPr>
          </a:lstStyle>
          <a:p>
            <a:pPr marL="3175"/>
            <a:r>
              <a:rPr lang="en-CA" sz="2000" kern="0" spc="5" dirty="0" smtClean="0">
                <a:solidFill>
                  <a:srgbClr val="000000"/>
                </a:solidFill>
              </a:rPr>
              <a:t>GA Refinancing – Legal Considerations</a:t>
            </a:r>
            <a:endParaRPr lang="en-CA" sz="2000" kern="0" dirty="0"/>
          </a:p>
        </p:txBody>
      </p:sp>
      <p:sp>
        <p:nvSpPr>
          <p:cNvPr id="10" name="object 28"/>
          <p:cNvSpPr txBox="1"/>
          <p:nvPr/>
        </p:nvSpPr>
        <p:spPr>
          <a:xfrm>
            <a:off x="535940" y="1353979"/>
            <a:ext cx="8836660" cy="246221"/>
          </a:xfrm>
          <a:prstGeom prst="rect">
            <a:avLst/>
          </a:prstGeom>
        </p:spPr>
        <p:txBody>
          <a:bodyPr vert="horz" wrap="square" lIns="0" tIns="0" rIns="0" bIns="0" rtlCol="0">
            <a:spAutoFit/>
          </a:bodyPr>
          <a:lstStyle/>
          <a:p>
            <a:pPr marL="354965" marR="5080" indent="-342265">
              <a:lnSpc>
                <a:spcPct val="100000"/>
              </a:lnSpc>
              <a:buChar char="•"/>
              <a:tabLst>
                <a:tab pos="355600" algn="l"/>
              </a:tabLst>
            </a:pPr>
            <a:r>
              <a:rPr lang="en-CA" sz="1600" spc="-5" dirty="0" smtClean="0">
                <a:solidFill>
                  <a:srgbClr val="FF0000"/>
                </a:solidFill>
                <a:latin typeface="Arial"/>
                <a:cs typeface="Arial"/>
              </a:rPr>
              <a:t>Placeholder for LSB</a:t>
            </a:r>
            <a:endParaRPr lang="en-CA" sz="1200" dirty="0">
              <a:solidFill>
                <a:srgbClr val="FF0000"/>
              </a:solidFill>
              <a:latin typeface="Arial"/>
              <a:cs typeface="Arial"/>
            </a:endParaRPr>
          </a:p>
        </p:txBody>
      </p:sp>
      <p:sp>
        <p:nvSpPr>
          <p:cNvPr id="7" name="object 5"/>
          <p:cNvSpPr txBox="1"/>
          <p:nvPr/>
        </p:nvSpPr>
        <p:spPr>
          <a:xfrm>
            <a:off x="9601200" y="7467600"/>
            <a:ext cx="432308" cy="184666"/>
          </a:xfrm>
          <a:prstGeom prst="rect">
            <a:avLst/>
          </a:prstGeom>
        </p:spPr>
        <p:txBody>
          <a:bodyPr vert="horz" wrap="square" lIns="0" tIns="0" rIns="0" bIns="0" rtlCol="0">
            <a:spAutoFit/>
          </a:bodyPr>
          <a:lstStyle/>
          <a:p>
            <a:pPr marL="25400" algn="ctr">
              <a:lnSpc>
                <a:spcPct val="100000"/>
              </a:lnSpc>
            </a:pPr>
            <a:fld id="{25161F13-161D-4D92-A730-D3C24C0C7C19}" type="slidenum">
              <a:rPr lang="en-CA" sz="1200" smtClean="0">
                <a:latin typeface="Arial"/>
                <a:cs typeface="Arial"/>
              </a:rPr>
              <a:pPr marL="25400" algn="ctr">
                <a:lnSpc>
                  <a:spcPct val="100000"/>
                </a:lnSpc>
              </a:pPr>
              <a:t>18</a:t>
            </a:fld>
            <a:endParaRPr sz="1200" dirty="0">
              <a:latin typeface="Arial"/>
              <a:cs typeface="Arial"/>
            </a:endParaRPr>
          </a:p>
        </p:txBody>
      </p:sp>
    </p:spTree>
    <p:extLst>
      <p:ext uri="{BB962C8B-B14F-4D97-AF65-F5344CB8AC3E}">
        <p14:creationId xmlns:p14="http://schemas.microsoft.com/office/powerpoint/2010/main" val="29286865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txBox="1">
            <a:spLocks/>
          </p:cNvSpPr>
          <p:nvPr/>
        </p:nvSpPr>
        <p:spPr>
          <a:xfrm>
            <a:off x="534162" y="2432447"/>
            <a:ext cx="8838438" cy="923330"/>
          </a:xfrm>
          <a:prstGeom prst="rect">
            <a:avLst/>
          </a:prstGeom>
          <a:solidFill>
            <a:srgbClr val="B3B3B3"/>
          </a:solidFill>
          <a:ln w="19812">
            <a:solidFill>
              <a:srgbClr val="000000"/>
            </a:solidFill>
          </a:ln>
        </p:spPr>
        <p:txBody>
          <a:bodyPr vert="horz" wrap="square" lIns="0" tIns="0" rIns="0" bIns="0" rtlCol="0" anchor="ctr">
            <a:spAutoFit/>
          </a:bodyPr>
          <a:lstStyle>
            <a:lvl1pPr>
              <a:defRPr sz="3800" b="0" i="0">
                <a:solidFill>
                  <a:srgbClr val="313634"/>
                </a:solidFill>
                <a:latin typeface="Arial"/>
                <a:ea typeface="+mj-ea"/>
                <a:cs typeface="Arial"/>
              </a:defRPr>
            </a:lvl1pPr>
          </a:lstStyle>
          <a:p>
            <a:pPr marL="460375" indent="-457200">
              <a:buFont typeface="+mj-lt"/>
              <a:buAutoNum type="arabicPeriod" startAt="2"/>
            </a:pPr>
            <a:endParaRPr lang="en-CA" sz="2000" kern="0" spc="5" dirty="0" smtClean="0">
              <a:solidFill>
                <a:srgbClr val="000000"/>
              </a:solidFill>
            </a:endParaRPr>
          </a:p>
          <a:p>
            <a:pPr marL="3175"/>
            <a:r>
              <a:rPr lang="en-CA" sz="2000" kern="0" spc="5" dirty="0" smtClean="0">
                <a:solidFill>
                  <a:srgbClr val="000000"/>
                </a:solidFill>
              </a:rPr>
              <a:t>ELECTRICITY SOCIAL PROGRAMS</a:t>
            </a:r>
          </a:p>
          <a:p>
            <a:pPr marL="460375" indent="-457200">
              <a:buFont typeface="+mj-lt"/>
              <a:buAutoNum type="arabicPeriod" startAt="2"/>
            </a:pPr>
            <a:endParaRPr lang="en-CA" sz="2000" kern="0" dirty="0"/>
          </a:p>
        </p:txBody>
      </p:sp>
      <p:sp>
        <p:nvSpPr>
          <p:cNvPr id="6" name="object 5"/>
          <p:cNvSpPr txBox="1"/>
          <p:nvPr/>
        </p:nvSpPr>
        <p:spPr>
          <a:xfrm>
            <a:off x="9601200" y="7511534"/>
            <a:ext cx="432308" cy="184666"/>
          </a:xfrm>
          <a:prstGeom prst="rect">
            <a:avLst/>
          </a:prstGeom>
        </p:spPr>
        <p:txBody>
          <a:bodyPr vert="horz" wrap="square" lIns="0" tIns="0" rIns="0" bIns="0" rtlCol="0">
            <a:spAutoFit/>
          </a:bodyPr>
          <a:lstStyle/>
          <a:p>
            <a:pPr marL="25400" algn="ctr">
              <a:lnSpc>
                <a:spcPct val="100000"/>
              </a:lnSpc>
            </a:pPr>
            <a:fld id="{25161F13-161D-4D92-A730-D3C24C0C7C19}" type="slidenum">
              <a:rPr lang="en-CA" sz="1200" smtClean="0">
                <a:latin typeface="Arial"/>
                <a:cs typeface="Arial"/>
              </a:rPr>
              <a:pPr marL="25400" algn="ctr">
                <a:lnSpc>
                  <a:spcPct val="100000"/>
                </a:lnSpc>
              </a:pPr>
              <a:t>19</a:t>
            </a:fld>
            <a:endParaRPr sz="1200" dirty="0">
              <a:latin typeface="Arial"/>
              <a:cs typeface="Arial"/>
            </a:endParaRPr>
          </a:p>
        </p:txBody>
      </p:sp>
    </p:spTree>
    <p:extLst>
      <p:ext uri="{BB962C8B-B14F-4D97-AF65-F5344CB8AC3E}">
        <p14:creationId xmlns:p14="http://schemas.microsoft.com/office/powerpoint/2010/main" val="1311230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2"/>
          <p:cNvSpPr txBox="1">
            <a:spLocks noGrp="1"/>
          </p:cNvSpPr>
          <p:nvPr>
            <p:ph type="title"/>
          </p:nvPr>
        </p:nvSpPr>
        <p:spPr>
          <a:xfrm>
            <a:off x="534162" y="914400"/>
            <a:ext cx="8838438" cy="457200"/>
          </a:xfrm>
          <a:prstGeom prst="rect">
            <a:avLst/>
          </a:prstGeom>
          <a:solidFill>
            <a:srgbClr val="B3B3B3"/>
          </a:solidFill>
          <a:ln w="19812">
            <a:solidFill>
              <a:srgbClr val="000000"/>
            </a:solidFill>
          </a:ln>
        </p:spPr>
        <p:txBody>
          <a:bodyPr vert="horz" wrap="square" lIns="0" tIns="0" rIns="0" bIns="0" rtlCol="0" anchor="ctr">
            <a:spAutoFit/>
          </a:bodyPr>
          <a:lstStyle/>
          <a:p>
            <a:pPr marL="3175" algn="ctr">
              <a:lnSpc>
                <a:spcPct val="100000"/>
              </a:lnSpc>
            </a:pPr>
            <a:r>
              <a:rPr lang="en-CA" sz="2000" spc="5" dirty="0" smtClean="0">
                <a:solidFill>
                  <a:srgbClr val="000000"/>
                </a:solidFill>
                <a:latin typeface="Arial"/>
                <a:cs typeface="Arial"/>
              </a:rPr>
              <a:t>Context</a:t>
            </a:r>
            <a:endParaRPr sz="2000" dirty="0">
              <a:latin typeface="Arial"/>
              <a:cs typeface="Arial"/>
            </a:endParaRPr>
          </a:p>
        </p:txBody>
      </p:sp>
      <p:sp>
        <p:nvSpPr>
          <p:cNvPr id="8" name="object 3"/>
          <p:cNvSpPr txBox="1"/>
          <p:nvPr/>
        </p:nvSpPr>
        <p:spPr>
          <a:xfrm>
            <a:off x="688340" y="1482566"/>
            <a:ext cx="5179060" cy="2954655"/>
          </a:xfrm>
          <a:prstGeom prst="rect">
            <a:avLst/>
          </a:prstGeom>
        </p:spPr>
        <p:txBody>
          <a:bodyPr vert="horz" wrap="square" lIns="0" tIns="0" rIns="0" bIns="0" rtlCol="0">
            <a:spAutoFit/>
          </a:bodyPr>
          <a:lstStyle/>
          <a:p>
            <a:pPr marL="355600" marR="309245" indent="-342900">
              <a:lnSpc>
                <a:spcPct val="100000"/>
              </a:lnSpc>
              <a:buChar char="•"/>
              <a:tabLst>
                <a:tab pos="355600" algn="l"/>
              </a:tabLst>
            </a:pPr>
            <a:r>
              <a:rPr lang="en-CA" sz="1600" spc="-10" dirty="0">
                <a:latin typeface="Arial"/>
                <a:cs typeface="Arial"/>
              </a:rPr>
              <a:t>On March 2, 2017, the government announced Ontario’s Fair Hydro Plan (OFHP), which would lower bills by 25% for a typical residential consumer, starting in the summer of 2017. </a:t>
            </a:r>
            <a:r>
              <a:rPr lang="en-CA" sz="1600" spc="-10" dirty="0" smtClean="0">
                <a:latin typeface="Arial"/>
                <a:cs typeface="Arial"/>
              </a:rPr>
              <a:t>Up to 500,000 </a:t>
            </a:r>
            <a:r>
              <a:rPr lang="en-CA" sz="1600" spc="-10" dirty="0">
                <a:latin typeface="Arial"/>
                <a:cs typeface="Arial"/>
              </a:rPr>
              <a:t>small businesses and farms would also benefit. </a:t>
            </a:r>
          </a:p>
          <a:p>
            <a:pPr marL="355600" marR="309245" indent="-342900">
              <a:lnSpc>
                <a:spcPct val="100000"/>
              </a:lnSpc>
              <a:buChar char="•"/>
              <a:tabLst>
                <a:tab pos="355600" algn="l"/>
              </a:tabLst>
            </a:pPr>
            <a:endParaRPr lang="en-CA" sz="1600" spc="-10" dirty="0" smtClean="0">
              <a:latin typeface="Arial"/>
              <a:cs typeface="Arial"/>
            </a:endParaRPr>
          </a:p>
          <a:p>
            <a:pPr marL="355600" marR="309245" indent="-342900">
              <a:lnSpc>
                <a:spcPct val="100000"/>
              </a:lnSpc>
              <a:buChar char="•"/>
              <a:tabLst>
                <a:tab pos="355600" algn="l"/>
              </a:tabLst>
            </a:pPr>
            <a:r>
              <a:rPr lang="en-CA" sz="1600" spc="-10" dirty="0" smtClean="0">
                <a:latin typeface="Arial"/>
                <a:cs typeface="Arial"/>
              </a:rPr>
              <a:t>These </a:t>
            </a:r>
            <a:r>
              <a:rPr lang="en-CA" sz="1600" spc="-10" dirty="0">
                <a:latin typeface="Arial"/>
                <a:cs typeface="Arial"/>
              </a:rPr>
              <a:t>measures include the 8% rebate introduced in January and builds on previously announced initiatives to deliver broad-based rate relief on electricity bills.</a:t>
            </a:r>
          </a:p>
          <a:p>
            <a:pPr marL="355600" marR="309245" indent="-342900">
              <a:lnSpc>
                <a:spcPct val="100000"/>
              </a:lnSpc>
              <a:buChar char="•"/>
              <a:tabLst>
                <a:tab pos="355600" algn="l"/>
              </a:tabLst>
            </a:pPr>
            <a:endParaRPr lang="en-CA" sz="1600" spc="-10" dirty="0" smtClean="0">
              <a:latin typeface="Arial"/>
              <a:cs typeface="Aria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67400" y="1524000"/>
            <a:ext cx="3364144" cy="2362200"/>
          </a:xfrm>
          <a:prstGeom prst="rect">
            <a:avLst/>
          </a:prstGeom>
        </p:spPr>
      </p:pic>
      <p:sp>
        <p:nvSpPr>
          <p:cNvPr id="9" name="object 3"/>
          <p:cNvSpPr txBox="1"/>
          <p:nvPr/>
        </p:nvSpPr>
        <p:spPr>
          <a:xfrm>
            <a:off x="688340" y="4149566"/>
            <a:ext cx="8695604" cy="2708434"/>
          </a:xfrm>
          <a:prstGeom prst="rect">
            <a:avLst/>
          </a:prstGeom>
        </p:spPr>
        <p:txBody>
          <a:bodyPr vert="horz" wrap="square" lIns="0" tIns="0" rIns="0" bIns="0" rtlCol="0">
            <a:spAutoFit/>
          </a:bodyPr>
          <a:lstStyle/>
          <a:p>
            <a:pPr marL="355600" marR="309245" indent="-342900">
              <a:lnSpc>
                <a:spcPct val="100000"/>
              </a:lnSpc>
              <a:buChar char="•"/>
              <a:tabLst>
                <a:tab pos="355600" algn="l"/>
              </a:tabLst>
            </a:pPr>
            <a:endParaRPr lang="en-CA" sz="1600" spc="-10" dirty="0" smtClean="0">
              <a:latin typeface="Arial"/>
              <a:cs typeface="Arial"/>
            </a:endParaRPr>
          </a:p>
          <a:p>
            <a:pPr marL="355600" marR="309245" indent="-342900">
              <a:lnSpc>
                <a:spcPct val="100000"/>
              </a:lnSpc>
              <a:buChar char="•"/>
              <a:tabLst>
                <a:tab pos="355600" algn="l"/>
              </a:tabLst>
            </a:pPr>
            <a:r>
              <a:rPr lang="en-CA" sz="1600" spc="-10" dirty="0" smtClean="0">
                <a:latin typeface="Arial"/>
                <a:cs typeface="Arial"/>
              </a:rPr>
              <a:t>Any </a:t>
            </a:r>
            <a:r>
              <a:rPr lang="en-CA" sz="1600" spc="-10" dirty="0">
                <a:latin typeface="Arial"/>
                <a:cs typeface="Arial"/>
              </a:rPr>
              <a:t>rate increases for typical residential consumers over the next four years would be held to the rate of inflation. </a:t>
            </a:r>
          </a:p>
          <a:p>
            <a:pPr marL="355600" marR="309245" indent="-342900">
              <a:lnSpc>
                <a:spcPct val="100000"/>
              </a:lnSpc>
              <a:buChar char="•"/>
              <a:tabLst>
                <a:tab pos="355600" algn="l"/>
              </a:tabLst>
            </a:pPr>
            <a:endParaRPr lang="en-CA" sz="1600" spc="-10" dirty="0" smtClean="0">
              <a:latin typeface="Arial"/>
              <a:ea typeface="Arial" charset="0"/>
              <a:cs typeface="Arial"/>
            </a:endParaRPr>
          </a:p>
          <a:p>
            <a:pPr marL="355600" marR="309245" indent="-342900">
              <a:lnSpc>
                <a:spcPct val="100000"/>
              </a:lnSpc>
              <a:buChar char="•"/>
              <a:tabLst>
                <a:tab pos="355600" algn="l"/>
              </a:tabLst>
            </a:pPr>
            <a:r>
              <a:rPr lang="en-CA" sz="1600" dirty="0" smtClean="0">
                <a:latin typeface="Arial" panose="020B0604020202020204" pitchFamily="34" charset="0"/>
                <a:ea typeface="Arial" charset="0"/>
                <a:cs typeface="Arial" panose="020B0604020202020204" pitchFamily="34" charset="0"/>
              </a:rPr>
              <a:t>Ontario’s Fair </a:t>
            </a:r>
            <a:r>
              <a:rPr lang="en-CA" sz="1600" dirty="0">
                <a:latin typeface="Arial" panose="020B0604020202020204" pitchFamily="34" charset="0"/>
                <a:ea typeface="Arial" charset="0"/>
                <a:cs typeface="Arial" panose="020B0604020202020204" pitchFamily="34" charset="0"/>
              </a:rPr>
              <a:t>Hydro Plan has the following major components: </a:t>
            </a:r>
          </a:p>
          <a:p>
            <a:pPr marL="795338" lvl="1" indent="-331788">
              <a:buFont typeface="+mj-lt"/>
              <a:buAutoNum type="arabicPeriod"/>
            </a:pPr>
            <a:r>
              <a:rPr lang="en-CA" sz="1600" dirty="0">
                <a:latin typeface="Arial" panose="020B0604020202020204" pitchFamily="34" charset="0"/>
                <a:ea typeface="Arial" charset="0"/>
                <a:cs typeface="Arial" panose="020B0604020202020204" pitchFamily="34" charset="0"/>
              </a:rPr>
              <a:t>Refinancing the Global Adjustment (GA</a:t>
            </a:r>
            <a:r>
              <a:rPr lang="en-CA" sz="1600" dirty="0" smtClean="0">
                <a:latin typeface="Arial" panose="020B0604020202020204" pitchFamily="34" charset="0"/>
                <a:ea typeface="Arial" charset="0"/>
                <a:cs typeface="Arial" panose="020B0604020202020204" pitchFamily="34" charset="0"/>
              </a:rPr>
              <a:t>); </a:t>
            </a:r>
            <a:endParaRPr lang="en-CA" sz="1600" dirty="0">
              <a:latin typeface="Arial" panose="020B0604020202020204" pitchFamily="34" charset="0"/>
              <a:ea typeface="Arial" charset="0"/>
              <a:cs typeface="Arial" panose="020B0604020202020204" pitchFamily="34" charset="0"/>
            </a:endParaRPr>
          </a:p>
          <a:p>
            <a:pPr marL="795338" lvl="1" indent="-331788">
              <a:buFont typeface="+mj-lt"/>
              <a:buAutoNum type="arabicPeriod"/>
            </a:pPr>
            <a:r>
              <a:rPr lang="en-CA" sz="1600" dirty="0">
                <a:latin typeface="Arial" charset="0"/>
                <a:ea typeface="Arial" charset="0"/>
                <a:cs typeface="Arial" charset="0"/>
              </a:rPr>
              <a:t>Helping vulnerable electricity </a:t>
            </a:r>
            <a:r>
              <a:rPr lang="en-CA" sz="1600" dirty="0" smtClean="0">
                <a:latin typeface="Arial" charset="0"/>
                <a:ea typeface="Arial" charset="0"/>
                <a:cs typeface="Arial" charset="0"/>
              </a:rPr>
              <a:t>consumers; </a:t>
            </a:r>
            <a:endParaRPr lang="en-CA" sz="1600" dirty="0">
              <a:latin typeface="Arial" charset="0"/>
              <a:ea typeface="Arial" charset="0"/>
              <a:cs typeface="Arial" charset="0"/>
            </a:endParaRPr>
          </a:p>
          <a:p>
            <a:pPr marL="795338" lvl="1" indent="-331788">
              <a:buFont typeface="+mj-lt"/>
              <a:buAutoNum type="arabicPeriod"/>
            </a:pPr>
            <a:r>
              <a:rPr lang="en-CA" sz="1600" dirty="0">
                <a:latin typeface="Arial" panose="020B0604020202020204" pitchFamily="34" charset="0"/>
                <a:cs typeface="Arial" panose="020B0604020202020204" pitchFamily="34" charset="0"/>
              </a:rPr>
              <a:t>Extending the Industrial Conservation </a:t>
            </a:r>
            <a:r>
              <a:rPr lang="en-CA" sz="1600" dirty="0" smtClean="0">
                <a:latin typeface="Arial" panose="020B0604020202020204" pitchFamily="34" charset="0"/>
                <a:cs typeface="Arial" panose="020B0604020202020204" pitchFamily="34" charset="0"/>
              </a:rPr>
              <a:t>Initiative (ICI);</a:t>
            </a:r>
            <a:endParaRPr lang="en-CA" sz="1600" dirty="0">
              <a:latin typeface="Arial" panose="020B0604020202020204" pitchFamily="34" charset="0"/>
              <a:cs typeface="Arial" panose="020B0604020202020204" pitchFamily="34" charset="0"/>
            </a:endParaRPr>
          </a:p>
          <a:p>
            <a:pPr marL="795338" lvl="1" indent="-331788">
              <a:buFont typeface="+mj-lt"/>
              <a:buAutoNum type="arabicPeriod"/>
            </a:pPr>
            <a:r>
              <a:rPr lang="en-CA" sz="1600" dirty="0">
                <a:latin typeface="Arial" charset="0"/>
                <a:ea typeface="Arial" charset="0"/>
                <a:cs typeface="Arial" charset="0"/>
              </a:rPr>
              <a:t>Improving Sector </a:t>
            </a:r>
            <a:r>
              <a:rPr lang="en-CA" sz="1600" dirty="0" smtClean="0">
                <a:latin typeface="Arial" charset="0"/>
                <a:ea typeface="Arial" charset="0"/>
                <a:cs typeface="Arial" charset="0"/>
              </a:rPr>
              <a:t>Efficiency; and</a:t>
            </a:r>
            <a:endParaRPr lang="en-CA" sz="1600" dirty="0">
              <a:latin typeface="Arial" charset="0"/>
              <a:ea typeface="Arial" charset="0"/>
              <a:cs typeface="Arial" charset="0"/>
            </a:endParaRPr>
          </a:p>
          <a:p>
            <a:pPr marL="795338" lvl="1" indent="-331788">
              <a:buFont typeface="+mj-lt"/>
              <a:buAutoNum type="arabicPeriod"/>
            </a:pPr>
            <a:r>
              <a:rPr lang="en-US" sz="1600" dirty="0">
                <a:latin typeface="Arial" charset="0"/>
                <a:cs typeface="Arial" charset="0"/>
              </a:rPr>
              <a:t>Modernizing Ontario’s Electricity </a:t>
            </a:r>
            <a:r>
              <a:rPr lang="en-US" sz="1600" dirty="0" smtClean="0">
                <a:latin typeface="Arial" charset="0"/>
                <a:cs typeface="Arial" charset="0"/>
              </a:rPr>
              <a:t>Market.</a:t>
            </a:r>
            <a:endParaRPr lang="en-CA" sz="1600" dirty="0"/>
          </a:p>
          <a:p>
            <a:pPr marL="355600" marR="309245" indent="-342900">
              <a:lnSpc>
                <a:spcPct val="100000"/>
              </a:lnSpc>
              <a:buChar char="•"/>
              <a:tabLst>
                <a:tab pos="355600" algn="l"/>
              </a:tabLst>
            </a:pPr>
            <a:endParaRPr lang="en-CA" sz="1600" spc="-10" dirty="0">
              <a:latin typeface="Arial"/>
              <a:cs typeface="Arial"/>
            </a:endParaRPr>
          </a:p>
        </p:txBody>
      </p:sp>
      <p:sp>
        <p:nvSpPr>
          <p:cNvPr id="10" name="object 5"/>
          <p:cNvSpPr txBox="1"/>
          <p:nvPr/>
        </p:nvSpPr>
        <p:spPr>
          <a:xfrm>
            <a:off x="9473692" y="7359134"/>
            <a:ext cx="432308" cy="184666"/>
          </a:xfrm>
          <a:prstGeom prst="rect">
            <a:avLst/>
          </a:prstGeom>
        </p:spPr>
        <p:txBody>
          <a:bodyPr vert="horz" wrap="square" lIns="0" tIns="0" rIns="0" bIns="0" rtlCol="0">
            <a:spAutoFit/>
          </a:bodyPr>
          <a:lstStyle/>
          <a:p>
            <a:pPr marL="25400" algn="ctr">
              <a:lnSpc>
                <a:spcPct val="100000"/>
              </a:lnSpc>
            </a:pPr>
            <a:fld id="{25161F13-161D-4D92-A730-D3C24C0C7C19}" type="slidenum">
              <a:rPr lang="en-CA" sz="1200" smtClean="0">
                <a:latin typeface="Arial"/>
                <a:cs typeface="Arial"/>
              </a:rPr>
              <a:pPr marL="25400" algn="ctr">
                <a:lnSpc>
                  <a:spcPct val="100000"/>
                </a:lnSpc>
              </a:pPr>
              <a:t>2</a:t>
            </a:fld>
            <a:endParaRPr sz="1200" dirty="0">
              <a:latin typeface="Arial"/>
              <a:cs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28"/>
          <p:cNvSpPr txBox="1"/>
          <p:nvPr/>
        </p:nvSpPr>
        <p:spPr>
          <a:xfrm>
            <a:off x="521872" y="1285756"/>
            <a:ext cx="9079328" cy="5724644"/>
          </a:xfrm>
          <a:prstGeom prst="rect">
            <a:avLst/>
          </a:prstGeom>
        </p:spPr>
        <p:txBody>
          <a:bodyPr vert="horz" wrap="square" lIns="0" tIns="0" rIns="0" bIns="0" rtlCol="0">
            <a:spAutoFit/>
          </a:bodyPr>
          <a:lstStyle/>
          <a:p>
            <a:pPr marL="285315" indent="-285315">
              <a:spcBef>
                <a:spcPts val="599"/>
              </a:spcBef>
              <a:spcAft>
                <a:spcPts val="599"/>
              </a:spcAft>
              <a:buFont typeface="Arial" panose="020B0604020202020204" pitchFamily="34" charset="0"/>
              <a:buChar char="•"/>
            </a:pPr>
            <a:r>
              <a:rPr lang="en-CA" sz="1400" dirty="0">
                <a:latin typeface="Arial" panose="020B0604020202020204" pitchFamily="34" charset="0"/>
                <a:cs typeface="Arial" panose="020B0604020202020204" pitchFamily="34" charset="0"/>
              </a:rPr>
              <a:t>To date, a number of electricity support programs are funded through the electricity rate-base. There is opportunity to provide support to a more targeted subset of customers who are disproportionately affected by increased electricity costs and to shift these costs to the tax base. These customers include:</a:t>
            </a:r>
          </a:p>
          <a:p>
            <a:pPr marL="741821" lvl="1" indent="-285315">
              <a:spcBef>
                <a:spcPts val="599"/>
              </a:spcBef>
              <a:spcAft>
                <a:spcPts val="599"/>
              </a:spcAft>
              <a:buFont typeface="Arial" panose="020B0604020202020204" pitchFamily="34" charset="0"/>
              <a:buChar char="−"/>
            </a:pPr>
            <a:r>
              <a:rPr lang="en-CA" sz="1200" b="1" dirty="0">
                <a:latin typeface="Arial" panose="020B0604020202020204" pitchFamily="34" charset="0"/>
                <a:cs typeface="Arial" panose="020B0604020202020204" pitchFamily="34" charset="0"/>
              </a:rPr>
              <a:t>High Distribution Cost Customers</a:t>
            </a:r>
            <a:r>
              <a:rPr lang="en-CA" sz="1200" dirty="0">
                <a:latin typeface="Arial" panose="020B0604020202020204" pitchFamily="34" charset="0"/>
                <a:cs typeface="Arial" panose="020B0604020202020204" pitchFamily="34" charset="0"/>
              </a:rPr>
              <a:t>: Some customers in rural areas where the cost to deliver electricity is high can experience difficulty in reducing their electricity bill through conservation, particularly when reliant on electric heating.</a:t>
            </a:r>
          </a:p>
          <a:p>
            <a:pPr marL="741821" lvl="1" indent="-285315">
              <a:spcBef>
                <a:spcPts val="599"/>
              </a:spcBef>
              <a:spcAft>
                <a:spcPts val="599"/>
              </a:spcAft>
              <a:buFont typeface="Arial" panose="020B0604020202020204" pitchFamily="34" charset="0"/>
              <a:buChar char="−"/>
            </a:pPr>
            <a:r>
              <a:rPr lang="en-CA" sz="1200" b="1" dirty="0">
                <a:latin typeface="Arial" panose="020B0604020202020204" pitchFamily="34" charset="0"/>
                <a:cs typeface="Arial" panose="020B0604020202020204" pitchFamily="34" charset="0"/>
              </a:rPr>
              <a:t>Low-Income Customers</a:t>
            </a:r>
            <a:r>
              <a:rPr lang="en-CA" sz="1200" dirty="0">
                <a:latin typeface="Arial" panose="020B0604020202020204" pitchFamily="34" charset="0"/>
                <a:cs typeface="Arial" panose="020B0604020202020204" pitchFamily="34" charset="0"/>
              </a:rPr>
              <a:t>: Rising electricity costs make up a disproportionally large amount of the household expenditures for low-income households.</a:t>
            </a:r>
          </a:p>
          <a:p>
            <a:pPr marL="741821" lvl="1" indent="-285315">
              <a:spcBef>
                <a:spcPts val="599"/>
              </a:spcBef>
              <a:spcAft>
                <a:spcPts val="599"/>
              </a:spcAft>
              <a:buFont typeface="Arial" panose="020B0604020202020204" pitchFamily="34" charset="0"/>
              <a:buChar char="−"/>
            </a:pPr>
            <a:r>
              <a:rPr lang="en-CA" sz="1200" b="1" dirty="0">
                <a:latin typeface="Arial" panose="020B0604020202020204" pitchFamily="34" charset="0"/>
                <a:cs typeface="Arial" panose="020B0604020202020204" pitchFamily="34" charset="0"/>
              </a:rPr>
              <a:t>First Nation On-Reserve Customers</a:t>
            </a:r>
            <a:r>
              <a:rPr lang="en-CA" sz="1200" dirty="0">
                <a:latin typeface="Arial" panose="020B0604020202020204" pitchFamily="34" charset="0"/>
                <a:cs typeface="Arial" panose="020B0604020202020204" pitchFamily="34" charset="0"/>
              </a:rPr>
              <a:t>: On-Reserve First Nations customers experience challenges with energy affordability and are seeking to address historical grievances associated with electricity system infrastructure.</a:t>
            </a:r>
          </a:p>
          <a:p>
            <a:pPr marL="285315" indent="-285315">
              <a:spcBef>
                <a:spcPts val="599"/>
              </a:spcBef>
              <a:spcAft>
                <a:spcPts val="599"/>
              </a:spcAft>
              <a:buFont typeface="Arial" panose="020B0604020202020204" pitchFamily="34" charset="0"/>
              <a:buChar char="•"/>
            </a:pPr>
            <a:r>
              <a:rPr lang="en-CA" sz="1400" dirty="0">
                <a:solidFill>
                  <a:srgbClr val="000000"/>
                </a:solidFill>
                <a:latin typeface="Arial"/>
              </a:rPr>
              <a:t>To provide targeted assistance to the customers and alleviate electricity cost burden, Cabinet agreed on March 1</a:t>
            </a:r>
            <a:r>
              <a:rPr lang="en-CA" sz="1400" baseline="30000" dirty="0">
                <a:solidFill>
                  <a:srgbClr val="000000"/>
                </a:solidFill>
                <a:latin typeface="Arial"/>
              </a:rPr>
              <a:t>st</a:t>
            </a:r>
            <a:r>
              <a:rPr lang="en-CA" sz="1400" dirty="0">
                <a:solidFill>
                  <a:srgbClr val="000000"/>
                </a:solidFill>
                <a:latin typeface="Arial"/>
              </a:rPr>
              <a:t> 2017 to:</a:t>
            </a:r>
          </a:p>
          <a:p>
            <a:pPr marL="741821" lvl="1" indent="-285315">
              <a:spcBef>
                <a:spcPts val="599"/>
              </a:spcBef>
              <a:spcAft>
                <a:spcPts val="599"/>
              </a:spcAft>
              <a:buFont typeface="Arial" panose="020B0604020202020204" pitchFamily="34" charset="0"/>
              <a:buChar char="−"/>
            </a:pPr>
            <a:r>
              <a:rPr lang="en-CA" sz="1200" b="1" dirty="0" smtClean="0">
                <a:solidFill>
                  <a:srgbClr val="000000"/>
                </a:solidFill>
                <a:latin typeface="Arial"/>
              </a:rPr>
              <a:t>Enhance </a:t>
            </a:r>
            <a:r>
              <a:rPr lang="en-CA" sz="1200" b="1" dirty="0">
                <a:solidFill>
                  <a:srgbClr val="000000"/>
                </a:solidFill>
                <a:latin typeface="Arial"/>
              </a:rPr>
              <a:t>Rural or Remote Rate Protection </a:t>
            </a:r>
            <a:r>
              <a:rPr lang="en-CA" sz="1200" dirty="0">
                <a:solidFill>
                  <a:srgbClr val="000000"/>
                </a:solidFill>
                <a:latin typeface="Arial"/>
              </a:rPr>
              <a:t>(RRRP) by funding its costs through the tax base and providing additional support to customers of designated Hydro One rate classes and other high distribution cost Local Distribution Companies (LDCs).</a:t>
            </a:r>
          </a:p>
          <a:p>
            <a:pPr marL="741821" lvl="1" indent="-285315">
              <a:spcBef>
                <a:spcPts val="599"/>
              </a:spcBef>
              <a:spcAft>
                <a:spcPts val="599"/>
              </a:spcAft>
              <a:buFont typeface="Arial" panose="020B0604020202020204" pitchFamily="34" charset="0"/>
              <a:buChar char="−"/>
            </a:pPr>
            <a:r>
              <a:rPr lang="en-CA" sz="1200" b="1" dirty="0" smtClean="0">
                <a:solidFill>
                  <a:srgbClr val="000000"/>
                </a:solidFill>
                <a:latin typeface="Arial"/>
              </a:rPr>
              <a:t>Enhance </a:t>
            </a:r>
            <a:r>
              <a:rPr lang="en-CA" sz="1200" b="1" dirty="0">
                <a:solidFill>
                  <a:srgbClr val="000000"/>
                </a:solidFill>
                <a:latin typeface="Arial"/>
              </a:rPr>
              <a:t>Ontario Electricity Support Program </a:t>
            </a:r>
            <a:r>
              <a:rPr lang="en-CA" sz="1200" dirty="0">
                <a:solidFill>
                  <a:srgbClr val="000000"/>
                </a:solidFill>
                <a:latin typeface="Arial"/>
              </a:rPr>
              <a:t>(OESP) by funding its costs through the tax base and increasing eligible benefits by 50%.</a:t>
            </a:r>
          </a:p>
          <a:p>
            <a:pPr marL="741821" lvl="1" indent="-285315">
              <a:spcBef>
                <a:spcPts val="599"/>
              </a:spcBef>
              <a:spcAft>
                <a:spcPts val="599"/>
              </a:spcAft>
              <a:buFont typeface="Arial" panose="020B0604020202020204" pitchFamily="34" charset="0"/>
              <a:buChar char="−"/>
            </a:pPr>
            <a:r>
              <a:rPr lang="en-CA" sz="1200" b="1" dirty="0" smtClean="0">
                <a:solidFill>
                  <a:srgbClr val="000000"/>
                </a:solidFill>
                <a:latin typeface="Arial"/>
              </a:rPr>
              <a:t>Implement </a:t>
            </a:r>
            <a:r>
              <a:rPr lang="en-CA" sz="1200" b="1" dirty="0">
                <a:solidFill>
                  <a:srgbClr val="000000"/>
                </a:solidFill>
                <a:latin typeface="Arial"/>
              </a:rPr>
              <a:t>On-Reserve First Nations Delivery Credit</a:t>
            </a:r>
            <a:r>
              <a:rPr lang="en-CA" sz="1200" dirty="0">
                <a:solidFill>
                  <a:srgbClr val="000000"/>
                </a:solidFill>
                <a:latin typeface="Arial"/>
              </a:rPr>
              <a:t>, to remove Delivery charges for on-reserve First Nations customers.</a:t>
            </a:r>
          </a:p>
          <a:p>
            <a:pPr marL="285315" lvl="1" indent="-285315">
              <a:spcBef>
                <a:spcPts val="599"/>
              </a:spcBef>
              <a:spcAft>
                <a:spcPts val="599"/>
              </a:spcAft>
              <a:buFont typeface="Arial" panose="020B0604020202020204" pitchFamily="34" charset="0"/>
              <a:buChar char="•"/>
            </a:pPr>
            <a:r>
              <a:rPr lang="en-CA" sz="1400" dirty="0">
                <a:solidFill>
                  <a:srgbClr val="000000"/>
                </a:solidFill>
                <a:latin typeface="Arial"/>
              </a:rPr>
              <a:t>Cabinet also agreed to establish a new Affordability Fund, which would provide energy efficiency measures at no or minimal cost to those who are ineligible for low-income conservation programs, have difficulty paying their electricity bills, and who cannot make energy efficiency upgrades without financial assistance.</a:t>
            </a:r>
          </a:p>
          <a:p>
            <a:pPr marL="627956" lvl="2" indent="-171450">
              <a:spcBef>
                <a:spcPts val="599"/>
              </a:spcBef>
              <a:spcAft>
                <a:spcPts val="599"/>
              </a:spcAft>
              <a:buFont typeface="Arial" panose="020B0604020202020204" pitchFamily="34" charset="0"/>
              <a:buChar char="−"/>
            </a:pPr>
            <a:r>
              <a:rPr lang="en-CA" sz="1400" dirty="0">
                <a:solidFill>
                  <a:srgbClr val="000000"/>
                </a:solidFill>
                <a:latin typeface="Arial"/>
              </a:rPr>
              <a:t>The Affordability Fund does not require legislative amendment and is not part of this submission.</a:t>
            </a:r>
          </a:p>
        </p:txBody>
      </p:sp>
      <p:sp>
        <p:nvSpPr>
          <p:cNvPr id="5" name="object 5"/>
          <p:cNvSpPr txBox="1"/>
          <p:nvPr/>
        </p:nvSpPr>
        <p:spPr>
          <a:xfrm>
            <a:off x="9549892" y="7504353"/>
            <a:ext cx="432308" cy="191847"/>
          </a:xfrm>
          <a:prstGeom prst="rect">
            <a:avLst/>
          </a:prstGeom>
        </p:spPr>
        <p:txBody>
          <a:bodyPr vert="horz" wrap="square" lIns="0" tIns="0" rIns="0" bIns="0" rtlCol="0">
            <a:spAutoFit/>
          </a:bodyPr>
          <a:lstStyle/>
          <a:p>
            <a:pPr marL="25363" algn="ctr"/>
            <a:fld id="{25161F13-161D-4D92-A730-D3C24C0C7C19}" type="slidenum">
              <a:rPr lang="en-CA" sz="1200">
                <a:latin typeface="Arial"/>
                <a:cs typeface="Arial"/>
              </a:rPr>
              <a:pPr marL="25363" algn="ctr"/>
              <a:t>20</a:t>
            </a:fld>
            <a:endParaRPr sz="1200" dirty="0">
              <a:latin typeface="Arial"/>
              <a:cs typeface="Arial"/>
            </a:endParaRPr>
          </a:p>
        </p:txBody>
      </p:sp>
      <p:sp>
        <p:nvSpPr>
          <p:cNvPr id="7" name="object 2"/>
          <p:cNvSpPr txBox="1">
            <a:spLocks/>
          </p:cNvSpPr>
          <p:nvPr/>
        </p:nvSpPr>
        <p:spPr>
          <a:xfrm>
            <a:off x="534162" y="700829"/>
            <a:ext cx="8838438" cy="313932"/>
          </a:xfrm>
          <a:prstGeom prst="rect">
            <a:avLst/>
          </a:prstGeom>
          <a:solidFill>
            <a:srgbClr val="B3B3B3"/>
          </a:solidFill>
          <a:ln w="19812">
            <a:solidFill>
              <a:srgbClr val="000000"/>
            </a:solidFill>
          </a:ln>
        </p:spPr>
        <p:txBody>
          <a:bodyPr vert="horz" wrap="square" lIns="0" tIns="0" rIns="0" bIns="0" rtlCol="0" anchor="ctr">
            <a:spAutoFit/>
          </a:bodyPr>
          <a:lstStyle>
            <a:lvl1pPr>
              <a:defRPr sz="3800" b="0" i="0">
                <a:solidFill>
                  <a:srgbClr val="313634"/>
                </a:solidFill>
                <a:latin typeface="Arial"/>
                <a:ea typeface="+mj-ea"/>
                <a:cs typeface="Arial"/>
              </a:defRPr>
            </a:lvl1pPr>
          </a:lstStyle>
          <a:p>
            <a:pPr marL="3172"/>
            <a:r>
              <a:rPr lang="en-CA" sz="2000" dirty="0" smtClean="0">
                <a:solidFill>
                  <a:schemeClr val="tx1"/>
                </a:solidFill>
                <a:latin typeface="Arial" panose="020B0604020202020204" pitchFamily="34" charset="0"/>
                <a:cs typeface="Arial" panose="020B0604020202020204" pitchFamily="34" charset="0"/>
              </a:rPr>
              <a:t>Electricity </a:t>
            </a:r>
            <a:r>
              <a:rPr lang="en-CA" sz="2000" dirty="0">
                <a:solidFill>
                  <a:schemeClr val="tx1"/>
                </a:solidFill>
                <a:latin typeface="Arial" panose="020B0604020202020204" pitchFamily="34" charset="0"/>
                <a:cs typeface="Arial" panose="020B0604020202020204" pitchFamily="34" charset="0"/>
              </a:rPr>
              <a:t>Support Programs to Help the Most </a:t>
            </a:r>
            <a:r>
              <a:rPr lang="en-CA" sz="2000" dirty="0" smtClean="0">
                <a:solidFill>
                  <a:schemeClr val="tx1"/>
                </a:solidFill>
                <a:latin typeface="Arial" panose="020B0604020202020204" pitchFamily="34" charset="0"/>
                <a:cs typeface="Arial" panose="020B0604020202020204" pitchFamily="34" charset="0"/>
              </a:rPr>
              <a:t>Vulnerable – Overview</a:t>
            </a:r>
            <a:endParaRPr lang="en-CA" sz="2000" kern="0" dirty="0"/>
          </a:p>
        </p:txBody>
      </p:sp>
    </p:spTree>
    <p:extLst>
      <p:ext uri="{BB962C8B-B14F-4D97-AF65-F5344CB8AC3E}">
        <p14:creationId xmlns:p14="http://schemas.microsoft.com/office/powerpoint/2010/main" val="24817976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609600" y="1219200"/>
            <a:ext cx="8838438" cy="6248400"/>
          </a:xfrm>
        </p:spPr>
        <p:txBody>
          <a:bodyPr>
            <a:noAutofit/>
          </a:bodyPr>
          <a:lstStyle/>
          <a:p>
            <a:pPr marL="285315" indent="-285315" algn="l" rtl="0">
              <a:spcBef>
                <a:spcPts val="599"/>
              </a:spcBef>
              <a:spcAft>
                <a:spcPts val="599"/>
              </a:spcAft>
              <a:buFont typeface="Arial" panose="020B0604020202020204" pitchFamily="34" charset="0"/>
              <a:buChar char="•"/>
            </a:pPr>
            <a:r>
              <a:rPr lang="en-CA" sz="1400" kern="1200" dirty="0">
                <a:solidFill>
                  <a:schemeClr val="tx1"/>
                </a:solidFill>
                <a:latin typeface="Arial" panose="020B0604020202020204" pitchFamily="34" charset="0"/>
                <a:cs typeface="Arial" panose="020B0604020202020204" pitchFamily="34" charset="0"/>
              </a:rPr>
              <a:t>Rural or Remote Rate Protection (RRRP) mitigates some of the high costs of electricity distribution in rural or remote areas of the Province. It is a legacy program of the old Ontario Hydro and has existed in its current form since 2001.</a:t>
            </a:r>
          </a:p>
          <a:p>
            <a:pPr marL="741821" lvl="1" indent="-285315" algn="l" rtl="0">
              <a:spcBef>
                <a:spcPts val="599"/>
              </a:spcBef>
              <a:spcAft>
                <a:spcPts val="599"/>
              </a:spcAft>
              <a:buFont typeface="Arial" panose="020B0604020202020204" pitchFamily="34" charset="0"/>
              <a:buChar char="−"/>
            </a:pPr>
            <a:r>
              <a:rPr lang="en-CA" sz="1200" kern="1200" dirty="0">
                <a:solidFill>
                  <a:srgbClr val="000000"/>
                </a:solidFill>
                <a:latin typeface="Arial"/>
              </a:rPr>
              <a:t>RRRP is currently funded by ratepayers in Ontario and funded through the regulatory line of the electricity bill. Currently costs $1.58/month for a 750kWh consumer.</a:t>
            </a:r>
          </a:p>
          <a:p>
            <a:pPr marL="63578" indent="0">
              <a:spcBef>
                <a:spcPts val="599"/>
              </a:spcBef>
              <a:spcAft>
                <a:spcPts val="599"/>
              </a:spcAft>
              <a:buNone/>
            </a:pPr>
            <a:r>
              <a:rPr lang="en-CA" sz="1200" b="1" u="sng" dirty="0">
                <a:solidFill>
                  <a:srgbClr val="000000"/>
                </a:solidFill>
              </a:rPr>
              <a:t>Shifting RRRP Costs to the </a:t>
            </a:r>
            <a:r>
              <a:rPr lang="en-CA" sz="1200" b="1" u="sng" dirty="0" smtClean="0">
                <a:solidFill>
                  <a:srgbClr val="000000"/>
                </a:solidFill>
              </a:rPr>
              <a:t>Tax-base</a:t>
            </a:r>
            <a:endParaRPr lang="en-CA" sz="1200" b="1" u="sng" dirty="0">
              <a:solidFill>
                <a:srgbClr val="000000"/>
              </a:solidFill>
            </a:endParaRPr>
          </a:p>
          <a:p>
            <a:pPr marL="285315" indent="-285315" algn="l" rtl="0">
              <a:spcBef>
                <a:spcPts val="599"/>
              </a:spcBef>
              <a:spcAft>
                <a:spcPts val="599"/>
              </a:spcAft>
              <a:buFont typeface="Arial" panose="020B0604020202020204" pitchFamily="34" charset="0"/>
              <a:buChar char="•"/>
            </a:pPr>
            <a:r>
              <a:rPr lang="en-US" sz="1400" kern="1200" dirty="0">
                <a:solidFill>
                  <a:schemeClr val="tx1"/>
                </a:solidFill>
                <a:latin typeface="Arial" panose="020B0604020202020204" pitchFamily="34" charset="0"/>
                <a:cs typeface="Arial" panose="020B0604020202020204" pitchFamily="34" charset="0"/>
              </a:rPr>
              <a:t>Section 79 of the OEB Act is amended to provide the Ministry the authority to prescribe, through regulation, classes of consumers whose cost will be transferred from the rate-base to the tax-base.</a:t>
            </a:r>
          </a:p>
          <a:p>
            <a:pPr marL="285315" indent="-285315" algn="l" rtl="0">
              <a:spcBef>
                <a:spcPts val="599"/>
              </a:spcBef>
              <a:spcAft>
                <a:spcPts val="599"/>
              </a:spcAft>
              <a:buFont typeface="Arial" panose="020B0604020202020204" pitchFamily="34" charset="0"/>
              <a:buChar char="•"/>
            </a:pPr>
            <a:r>
              <a:rPr lang="en-CA" sz="1400" kern="1200" dirty="0">
                <a:solidFill>
                  <a:schemeClr val="tx1"/>
                </a:solidFill>
                <a:latin typeface="Arial" panose="020B0604020202020204" pitchFamily="34" charset="0"/>
                <a:cs typeface="Arial" panose="020B0604020202020204" pitchFamily="34" charset="0"/>
              </a:rPr>
              <a:t>If the proposed legislative amendments are approved, the government intends to propose regulatory amendments that would prescribe Hydro One’s R2 customers as receiving RRRP from appropriated funds effective July 1, 2017. This would fulfill the government’s intention to transfer the majority of the costs of administering the RRRP program to the tax-base.</a:t>
            </a:r>
          </a:p>
          <a:p>
            <a:pPr marL="0" indent="0">
              <a:spcBef>
                <a:spcPts val="599"/>
              </a:spcBef>
              <a:spcAft>
                <a:spcPts val="599"/>
              </a:spcAft>
              <a:buNone/>
            </a:pPr>
            <a:r>
              <a:rPr lang="en-CA" sz="1200" b="1" u="sng" dirty="0">
                <a:latin typeface="Arial" panose="020B0604020202020204" pitchFamily="34" charset="0"/>
                <a:cs typeface="Arial" panose="020B0604020202020204" pitchFamily="34" charset="0"/>
              </a:rPr>
              <a:t>Broadened Distribution Rate Protection</a:t>
            </a:r>
          </a:p>
          <a:p>
            <a:pPr marL="285315" indent="-285315" algn="l" rtl="0">
              <a:spcBef>
                <a:spcPts val="599"/>
              </a:spcBef>
              <a:spcAft>
                <a:spcPts val="599"/>
              </a:spcAft>
              <a:buFont typeface="Arial" panose="020B0604020202020204" pitchFamily="34" charset="0"/>
              <a:buChar char="•"/>
            </a:pPr>
            <a:r>
              <a:rPr lang="en-CA" sz="1400" kern="1200" dirty="0">
                <a:solidFill>
                  <a:schemeClr val="tx1"/>
                </a:solidFill>
                <a:latin typeface="Arial" panose="020B0604020202020204" pitchFamily="34" charset="0"/>
                <a:cs typeface="Arial" panose="020B0604020202020204" pitchFamily="34" charset="0"/>
              </a:rPr>
              <a:t>In addition, Energy is proposing legislative amendments that will broaden rate protection by creating a new distribution rate protection program to complement RRRP. This new program would be funded through appropriated funds and would provide significant benefits to  prescribed residential customers.</a:t>
            </a:r>
          </a:p>
          <a:p>
            <a:pPr marL="285315" indent="-285315" algn="l" rtl="0">
              <a:spcBef>
                <a:spcPts val="599"/>
              </a:spcBef>
              <a:spcAft>
                <a:spcPts val="599"/>
              </a:spcAft>
              <a:buFont typeface="Arial" panose="020B0604020202020204" pitchFamily="34" charset="0"/>
              <a:buChar char="•"/>
            </a:pPr>
            <a:r>
              <a:rPr lang="en-CA" sz="1400" kern="1200" dirty="0">
                <a:solidFill>
                  <a:schemeClr val="tx1"/>
                </a:solidFill>
                <a:latin typeface="Arial" panose="020B0604020202020204" pitchFamily="34" charset="0"/>
                <a:cs typeface="Arial" panose="020B0604020202020204" pitchFamily="34" charset="0"/>
              </a:rPr>
              <a:t>Distribution rate protection would be extended to eligible residential customers served by LDCs with the highest distribution costs.  Roughly 800,000 customers would receive benefits from the broadened rate protection.</a:t>
            </a:r>
          </a:p>
          <a:p>
            <a:pPr marL="741821" lvl="1" indent="-285315" algn="l" rtl="0">
              <a:spcBef>
                <a:spcPts val="599"/>
              </a:spcBef>
              <a:spcAft>
                <a:spcPts val="599"/>
              </a:spcAft>
              <a:buFont typeface="Arial" panose="020B0604020202020204" pitchFamily="34" charset="0"/>
              <a:buChar char="−"/>
            </a:pPr>
            <a:r>
              <a:rPr lang="en-CA" sz="1200" kern="1200" dirty="0">
                <a:solidFill>
                  <a:srgbClr val="000000"/>
                </a:solidFill>
                <a:latin typeface="Arial"/>
              </a:rPr>
              <a:t>These LDCs are: Hydro One (R1 and R2 rate classes), Algoma Power, </a:t>
            </a:r>
            <a:r>
              <a:rPr lang="en-CA" sz="1200" kern="1200" dirty="0" err="1">
                <a:solidFill>
                  <a:srgbClr val="000000"/>
                </a:solidFill>
                <a:latin typeface="Arial"/>
              </a:rPr>
              <a:t>Atikokan</a:t>
            </a:r>
            <a:r>
              <a:rPr lang="en-CA" sz="1200" kern="1200" dirty="0">
                <a:solidFill>
                  <a:srgbClr val="000000"/>
                </a:solidFill>
                <a:latin typeface="Arial"/>
              </a:rPr>
              <a:t> Hydro, </a:t>
            </a:r>
            <a:r>
              <a:rPr lang="en-CA" sz="1200" kern="1200" dirty="0" err="1">
                <a:solidFill>
                  <a:srgbClr val="000000"/>
                </a:solidFill>
                <a:latin typeface="Arial"/>
              </a:rPr>
              <a:t>InnPower</a:t>
            </a:r>
            <a:r>
              <a:rPr lang="en-CA" sz="1200" kern="1200" dirty="0">
                <a:solidFill>
                  <a:srgbClr val="000000"/>
                </a:solidFill>
                <a:latin typeface="Arial"/>
              </a:rPr>
              <a:t>, </a:t>
            </a:r>
            <a:r>
              <a:rPr lang="en-CA" sz="1200" kern="1200" dirty="0" err="1">
                <a:solidFill>
                  <a:srgbClr val="000000"/>
                </a:solidFill>
                <a:latin typeface="Arial"/>
              </a:rPr>
              <a:t>Chapleau</a:t>
            </a:r>
            <a:r>
              <a:rPr lang="en-CA" sz="1200" kern="1200" dirty="0">
                <a:solidFill>
                  <a:srgbClr val="000000"/>
                </a:solidFill>
                <a:latin typeface="Arial"/>
              </a:rPr>
              <a:t> Public Utilities Commission, Sioux Lookout Hydro, Lakeland Power (Parry Sound service territory) and Northern Ontario Wires Inc.</a:t>
            </a:r>
          </a:p>
          <a:p>
            <a:pPr marL="285315" indent="-285315" algn="l" rtl="0">
              <a:spcBef>
                <a:spcPts val="599"/>
              </a:spcBef>
              <a:spcAft>
                <a:spcPts val="599"/>
              </a:spcAft>
              <a:buFont typeface="Arial" panose="020B0604020202020204" pitchFamily="34" charset="0"/>
              <a:buChar char="•"/>
            </a:pPr>
            <a:r>
              <a:rPr lang="en-CA" sz="1400" kern="1200" dirty="0">
                <a:solidFill>
                  <a:schemeClr val="tx1"/>
                </a:solidFill>
                <a:latin typeface="Arial" panose="020B0604020202020204" pitchFamily="34" charset="0"/>
                <a:cs typeface="Arial" panose="020B0604020202020204" pitchFamily="34" charset="0"/>
              </a:rPr>
              <a:t>The legislative amendments would provide Cabinet with the authority to create regulations defining the program.</a:t>
            </a:r>
          </a:p>
          <a:p>
            <a:pPr marL="296763" indent="-285315">
              <a:spcBef>
                <a:spcPts val="599"/>
              </a:spcBef>
              <a:spcAft>
                <a:spcPts val="599"/>
              </a:spcAft>
              <a:buFont typeface="Arial" panose="020B0604020202020204" pitchFamily="34" charset="0"/>
              <a:buChar char="•"/>
            </a:pPr>
            <a:endParaRPr lang="en-CA" sz="1200" dirty="0">
              <a:latin typeface="Arial" panose="020B0604020202020204" pitchFamily="34" charset="0"/>
              <a:cs typeface="Arial" panose="020B0604020202020204" pitchFamily="34" charset="0"/>
            </a:endParaRPr>
          </a:p>
        </p:txBody>
      </p:sp>
      <p:sp>
        <p:nvSpPr>
          <p:cNvPr id="9" name="Slide Number Placeholder 4"/>
          <p:cNvSpPr>
            <a:spLocks noGrp="1"/>
          </p:cNvSpPr>
          <p:nvPr>
            <p:ph type="sldNum" sz="quarter" idx="4294967295"/>
          </p:nvPr>
        </p:nvSpPr>
        <p:spPr>
          <a:xfrm>
            <a:off x="9540240" y="7511534"/>
            <a:ext cx="594360" cy="184666"/>
          </a:xfrm>
          <a:prstGeom prst="rect">
            <a:avLst/>
          </a:prstGeom>
        </p:spPr>
        <p:txBody>
          <a:bodyPr/>
          <a:lstStyle/>
          <a:p>
            <a:pPr algn="ctr">
              <a:defRPr/>
            </a:pPr>
            <a:fld id="{A9FBEB88-9557-4635-A291-8A2B4F0BCCE8}" type="slidenum">
              <a:rPr lang="en-US">
                <a:solidFill>
                  <a:prstClr val="black"/>
                </a:solidFill>
              </a:rPr>
              <a:pPr algn="ctr">
                <a:defRPr/>
              </a:pPr>
              <a:t>21</a:t>
            </a:fld>
            <a:endParaRPr lang="en-US" dirty="0">
              <a:solidFill>
                <a:prstClr val="black"/>
              </a:solidFill>
            </a:endParaRPr>
          </a:p>
        </p:txBody>
      </p:sp>
      <p:sp>
        <p:nvSpPr>
          <p:cNvPr id="10" name="object 2"/>
          <p:cNvSpPr txBox="1">
            <a:spLocks/>
          </p:cNvSpPr>
          <p:nvPr/>
        </p:nvSpPr>
        <p:spPr>
          <a:xfrm>
            <a:off x="609600" y="762000"/>
            <a:ext cx="8838438" cy="313932"/>
          </a:xfrm>
          <a:prstGeom prst="rect">
            <a:avLst/>
          </a:prstGeom>
          <a:solidFill>
            <a:srgbClr val="B3B3B3"/>
          </a:solidFill>
          <a:ln w="19812">
            <a:solidFill>
              <a:srgbClr val="000000"/>
            </a:solidFill>
          </a:ln>
        </p:spPr>
        <p:txBody>
          <a:bodyPr vert="horz" wrap="square" lIns="0" tIns="0" rIns="0" bIns="0" rtlCol="0" anchor="ctr">
            <a:spAutoFit/>
          </a:bodyPr>
          <a:lstStyle>
            <a:lvl1pPr>
              <a:defRPr sz="3800" b="0" i="0">
                <a:solidFill>
                  <a:srgbClr val="313634"/>
                </a:solidFill>
                <a:latin typeface="Arial"/>
                <a:ea typeface="+mj-ea"/>
                <a:cs typeface="Arial"/>
              </a:defRPr>
            </a:lvl1pPr>
          </a:lstStyle>
          <a:p>
            <a:pPr marL="3172"/>
            <a:r>
              <a:rPr lang="en-CA" sz="2000" dirty="0">
                <a:solidFill>
                  <a:schemeClr val="tx1"/>
                </a:solidFill>
                <a:latin typeface="Arial" panose="020B0604020202020204" pitchFamily="34" charset="0"/>
                <a:cs typeface="Arial" panose="020B0604020202020204" pitchFamily="34" charset="0"/>
              </a:rPr>
              <a:t>Rural or Remote </a:t>
            </a:r>
            <a:r>
              <a:rPr lang="en-CA" sz="2000" dirty="0" smtClean="0">
                <a:solidFill>
                  <a:schemeClr val="tx1"/>
                </a:solidFill>
                <a:latin typeface="Arial" panose="020B0604020202020204" pitchFamily="34" charset="0"/>
                <a:cs typeface="Arial" panose="020B0604020202020204" pitchFamily="34" charset="0"/>
              </a:rPr>
              <a:t>Rate Protection – Broadening </a:t>
            </a:r>
            <a:r>
              <a:rPr lang="en-CA" sz="2000" dirty="0">
                <a:solidFill>
                  <a:schemeClr val="tx1"/>
                </a:solidFill>
                <a:latin typeface="Arial" panose="020B0604020202020204" pitchFamily="34" charset="0"/>
                <a:cs typeface="Arial" panose="020B0604020202020204" pitchFamily="34" charset="0"/>
              </a:rPr>
              <a:t>Rate Protection</a:t>
            </a:r>
            <a:endParaRPr lang="en-CA" sz="2000" kern="0" dirty="0"/>
          </a:p>
        </p:txBody>
      </p:sp>
    </p:spTree>
    <p:extLst>
      <p:ext uri="{BB962C8B-B14F-4D97-AF65-F5344CB8AC3E}">
        <p14:creationId xmlns:p14="http://schemas.microsoft.com/office/powerpoint/2010/main" val="6573640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2"/>
          <p:cNvSpPr txBox="1">
            <a:spLocks/>
          </p:cNvSpPr>
          <p:nvPr/>
        </p:nvSpPr>
        <p:spPr>
          <a:xfrm>
            <a:off x="534162" y="710664"/>
            <a:ext cx="8838438" cy="313932"/>
          </a:xfrm>
          <a:prstGeom prst="rect">
            <a:avLst/>
          </a:prstGeom>
          <a:solidFill>
            <a:srgbClr val="B3B3B3"/>
          </a:solidFill>
          <a:ln w="19812">
            <a:solidFill>
              <a:srgbClr val="000000"/>
            </a:solidFill>
          </a:ln>
        </p:spPr>
        <p:txBody>
          <a:bodyPr vert="horz" wrap="square" lIns="0" tIns="0" rIns="0" bIns="0" rtlCol="0" anchor="ctr">
            <a:spAutoFit/>
          </a:bodyPr>
          <a:lstStyle>
            <a:lvl1pPr>
              <a:defRPr sz="3800" b="0" i="0">
                <a:solidFill>
                  <a:srgbClr val="313634"/>
                </a:solidFill>
                <a:latin typeface="Arial"/>
                <a:ea typeface="+mj-ea"/>
                <a:cs typeface="Arial"/>
              </a:defRPr>
            </a:lvl1pPr>
          </a:lstStyle>
          <a:p>
            <a:pPr marL="3172"/>
            <a:r>
              <a:rPr lang="en-CA" sz="2000" kern="0" dirty="0"/>
              <a:t>Broadening Distribution Rate </a:t>
            </a:r>
            <a:r>
              <a:rPr lang="en-CA" sz="2000" kern="0" dirty="0" smtClean="0"/>
              <a:t>Protection –</a:t>
            </a:r>
            <a:r>
              <a:rPr lang="en-CA" sz="2000" kern="0" dirty="0"/>
              <a:t> </a:t>
            </a:r>
            <a:r>
              <a:rPr lang="en-CA" sz="2000" kern="0" dirty="0" smtClean="0"/>
              <a:t>Program </a:t>
            </a:r>
            <a:r>
              <a:rPr lang="en-CA" sz="2000" kern="0" dirty="0"/>
              <a:t>Mechanics</a:t>
            </a:r>
          </a:p>
        </p:txBody>
      </p:sp>
      <p:sp>
        <p:nvSpPr>
          <p:cNvPr id="10" name="object 28"/>
          <p:cNvSpPr txBox="1"/>
          <p:nvPr/>
        </p:nvSpPr>
        <p:spPr>
          <a:xfrm>
            <a:off x="534162" y="1094492"/>
            <a:ext cx="8836660" cy="2277547"/>
          </a:xfrm>
          <a:prstGeom prst="rect">
            <a:avLst/>
          </a:prstGeom>
        </p:spPr>
        <p:txBody>
          <a:bodyPr vert="horz" wrap="square" lIns="0" tIns="0" rIns="0" bIns="0" rtlCol="0">
            <a:spAutoFit/>
          </a:bodyPr>
          <a:lstStyle/>
          <a:p>
            <a:pPr marL="285315" indent="-285315">
              <a:spcBef>
                <a:spcPts val="599"/>
              </a:spcBef>
              <a:spcAft>
                <a:spcPts val="599"/>
              </a:spcAft>
              <a:buFont typeface="Arial" panose="020B0604020202020204" pitchFamily="34" charset="0"/>
              <a:buChar char="•"/>
            </a:pPr>
            <a:r>
              <a:rPr lang="en-CA" sz="1600" dirty="0">
                <a:latin typeface="Arial" panose="020B0604020202020204" pitchFamily="34" charset="0"/>
                <a:cs typeface="Arial" panose="020B0604020202020204" pitchFamily="34" charset="0"/>
              </a:rPr>
              <a:t>If the proposed legislation passes, Energy intends to propose regulations that would empower the Ontario Energy Board to set a maximum monthly distribution charge for customers of the affected LDCs.</a:t>
            </a:r>
          </a:p>
          <a:p>
            <a:pPr marL="285315" indent="-285315">
              <a:spcBef>
                <a:spcPts val="599"/>
              </a:spcBef>
              <a:spcAft>
                <a:spcPts val="599"/>
              </a:spcAft>
              <a:buFont typeface="Arial" panose="020B0604020202020204" pitchFamily="34" charset="0"/>
              <a:buChar char="•"/>
            </a:pPr>
            <a:r>
              <a:rPr lang="en-CA" sz="1600" dirty="0" smtClean="0">
                <a:latin typeface="Arial" panose="020B0604020202020204" pitchFamily="34" charset="0"/>
                <a:cs typeface="Arial" panose="020B0604020202020204" pitchFamily="34" charset="0"/>
              </a:rPr>
              <a:t>The </a:t>
            </a:r>
            <a:r>
              <a:rPr lang="en-CA" sz="1600" dirty="0">
                <a:latin typeface="Arial" panose="020B0604020202020204" pitchFamily="34" charset="0"/>
                <a:cs typeface="Arial" panose="020B0604020202020204" pitchFamily="34" charset="0"/>
              </a:rPr>
              <a:t>maximum charge would not affect the role of the OEB in setting rates. Affected LDCs would still need to file rate applications with the OEB to assess whether or not their costs are reasonable.</a:t>
            </a:r>
          </a:p>
          <a:p>
            <a:pPr marL="285315" indent="-285315">
              <a:spcBef>
                <a:spcPts val="599"/>
              </a:spcBef>
              <a:spcAft>
                <a:spcPts val="599"/>
              </a:spcAft>
              <a:buFont typeface="Arial" panose="020B0604020202020204" pitchFamily="34" charset="0"/>
              <a:buChar char="•"/>
            </a:pPr>
            <a:r>
              <a:rPr lang="en-CA" sz="1600" dirty="0">
                <a:latin typeface="Arial" panose="020B0604020202020204" pitchFamily="34" charset="0"/>
                <a:cs typeface="Arial" panose="020B0604020202020204" pitchFamily="34" charset="0"/>
              </a:rPr>
              <a:t>The difference between OEB-approved rates and the maximum monthly charge would be reimbursed to LDCs from the </a:t>
            </a:r>
            <a:r>
              <a:rPr lang="en-CA" sz="1600" dirty="0" smtClean="0">
                <a:latin typeface="Arial" panose="020B0604020202020204" pitchFamily="34" charset="0"/>
                <a:cs typeface="Arial" panose="020B0604020202020204" pitchFamily="34" charset="0"/>
              </a:rPr>
              <a:t>tax-base</a:t>
            </a:r>
            <a:r>
              <a:rPr lang="en-CA" sz="1600" dirty="0">
                <a:latin typeface="Arial" panose="020B0604020202020204" pitchFamily="34" charset="0"/>
                <a:cs typeface="Arial" panose="020B0604020202020204" pitchFamily="34" charset="0"/>
              </a:rPr>
              <a:t>.</a:t>
            </a:r>
          </a:p>
        </p:txBody>
      </p:sp>
      <p:sp>
        <p:nvSpPr>
          <p:cNvPr id="5" name="object 5"/>
          <p:cNvSpPr txBox="1"/>
          <p:nvPr/>
        </p:nvSpPr>
        <p:spPr>
          <a:xfrm>
            <a:off x="8940292" y="6978148"/>
            <a:ext cx="432308" cy="191847"/>
          </a:xfrm>
          <a:prstGeom prst="rect">
            <a:avLst/>
          </a:prstGeom>
        </p:spPr>
        <p:txBody>
          <a:bodyPr vert="horz" wrap="square" lIns="0" tIns="0" rIns="0" bIns="0" rtlCol="0">
            <a:spAutoFit/>
          </a:bodyPr>
          <a:lstStyle/>
          <a:p>
            <a:pPr marL="25363"/>
            <a:fld id="{25161F13-161D-4D92-A730-D3C24C0C7C19}" type="slidenum">
              <a:rPr lang="en-CA" sz="1200">
                <a:latin typeface="Arial"/>
                <a:cs typeface="Arial"/>
              </a:rPr>
              <a:pPr marL="25363"/>
              <a:t>22</a:t>
            </a:fld>
            <a:endParaRPr sz="1200" dirty="0">
              <a:latin typeface="Arial"/>
              <a:cs typeface="Arial"/>
            </a:endParaRPr>
          </a:p>
        </p:txBody>
      </p:sp>
      <p:graphicFrame>
        <p:nvGraphicFramePr>
          <p:cNvPr id="2" name="Diagram 1"/>
          <p:cNvGraphicFramePr/>
          <p:nvPr>
            <p:extLst/>
          </p:nvPr>
        </p:nvGraphicFramePr>
        <p:xfrm>
          <a:off x="765654" y="3962400"/>
          <a:ext cx="8534400" cy="3352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p:cNvSpPr txBox="1"/>
          <p:nvPr/>
        </p:nvSpPr>
        <p:spPr>
          <a:xfrm>
            <a:off x="685800" y="3441935"/>
            <a:ext cx="8318246" cy="372958"/>
          </a:xfrm>
          <a:prstGeom prst="rect">
            <a:avLst/>
          </a:prstGeom>
          <a:solidFill>
            <a:schemeClr val="accent1"/>
          </a:solidFill>
          <a:ln>
            <a:solidFill>
              <a:schemeClr val="tx1"/>
            </a:solidFill>
          </a:ln>
        </p:spPr>
        <p:txBody>
          <a:bodyPr wrap="square" lIns="91308" tIns="45652" rIns="91308" bIns="45652" rtlCol="0">
            <a:spAutoFit/>
          </a:bodyPr>
          <a:lstStyle/>
          <a:p>
            <a:pPr algn="ctr"/>
            <a:r>
              <a:rPr lang="en-CA" b="1" dirty="0" smtClean="0">
                <a:solidFill>
                  <a:schemeClr val="bg1"/>
                </a:solidFill>
              </a:rPr>
              <a:t>Roles and Responsibilities</a:t>
            </a:r>
            <a:endParaRPr lang="en-CA" b="1" dirty="0">
              <a:solidFill>
                <a:schemeClr val="bg1"/>
              </a:solidFill>
            </a:endParaRPr>
          </a:p>
        </p:txBody>
      </p:sp>
      <p:sp>
        <p:nvSpPr>
          <p:cNvPr id="7" name="object 5"/>
          <p:cNvSpPr txBox="1"/>
          <p:nvPr/>
        </p:nvSpPr>
        <p:spPr>
          <a:xfrm>
            <a:off x="9549892" y="7504353"/>
            <a:ext cx="432308" cy="191847"/>
          </a:xfrm>
          <a:prstGeom prst="rect">
            <a:avLst/>
          </a:prstGeom>
        </p:spPr>
        <p:txBody>
          <a:bodyPr vert="horz" wrap="square" lIns="0" tIns="0" rIns="0" bIns="0" rtlCol="0">
            <a:spAutoFit/>
          </a:bodyPr>
          <a:lstStyle/>
          <a:p>
            <a:pPr marL="25357" algn="ctr" defTabSz="912796"/>
            <a:fld id="{25161F13-161D-4D92-A730-D3C24C0C7C19}" type="slidenum">
              <a:rPr lang="en-CA" sz="1200">
                <a:solidFill>
                  <a:prstClr val="black"/>
                </a:solidFill>
                <a:latin typeface="Arial"/>
                <a:cs typeface="Arial"/>
              </a:rPr>
              <a:pPr marL="25357" algn="ctr" defTabSz="912796"/>
              <a:t>22</a:t>
            </a:fld>
            <a:endParaRPr sz="1200" dirty="0">
              <a:solidFill>
                <a:prstClr val="black"/>
              </a:solidFill>
              <a:latin typeface="Arial"/>
              <a:cs typeface="Arial"/>
            </a:endParaRPr>
          </a:p>
        </p:txBody>
      </p:sp>
    </p:spTree>
    <p:extLst>
      <p:ext uri="{BB962C8B-B14F-4D97-AF65-F5344CB8AC3E}">
        <p14:creationId xmlns:p14="http://schemas.microsoft.com/office/powerpoint/2010/main" val="10191502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2"/>
          <p:cNvSpPr txBox="1">
            <a:spLocks/>
          </p:cNvSpPr>
          <p:nvPr/>
        </p:nvSpPr>
        <p:spPr>
          <a:xfrm>
            <a:off x="534162" y="838200"/>
            <a:ext cx="8990838" cy="307777"/>
          </a:xfrm>
          <a:prstGeom prst="rect">
            <a:avLst/>
          </a:prstGeom>
          <a:solidFill>
            <a:srgbClr val="B3B3B3"/>
          </a:solidFill>
          <a:ln w="19812">
            <a:solidFill>
              <a:srgbClr val="000000"/>
            </a:solidFill>
          </a:ln>
        </p:spPr>
        <p:txBody>
          <a:bodyPr vert="horz" wrap="square" lIns="0" tIns="0" rIns="0" bIns="0" rtlCol="0" anchor="ctr">
            <a:spAutoFit/>
          </a:bodyPr>
          <a:lstStyle>
            <a:lvl1pPr>
              <a:defRPr sz="3800" b="0" i="0">
                <a:solidFill>
                  <a:srgbClr val="313634"/>
                </a:solidFill>
                <a:latin typeface="Arial"/>
                <a:ea typeface="+mj-ea"/>
                <a:cs typeface="Arial"/>
              </a:defRPr>
            </a:lvl1pPr>
          </a:lstStyle>
          <a:p>
            <a:pPr marL="3172" defTabSz="912796"/>
            <a:r>
              <a:rPr lang="en-CA" sz="2000" kern="0" dirty="0"/>
              <a:t>Distribution Rate </a:t>
            </a:r>
            <a:r>
              <a:rPr lang="en-CA" sz="2000" kern="0" dirty="0" smtClean="0"/>
              <a:t>Protection –</a:t>
            </a:r>
            <a:r>
              <a:rPr lang="en-CA" sz="2000" kern="0" dirty="0"/>
              <a:t> </a:t>
            </a:r>
            <a:r>
              <a:rPr lang="en-CA" sz="2000" kern="0" dirty="0" smtClean="0"/>
              <a:t>Maximum Charge</a:t>
            </a:r>
            <a:endParaRPr lang="en-CA" sz="2000" kern="0" dirty="0"/>
          </a:p>
        </p:txBody>
      </p:sp>
      <p:sp>
        <p:nvSpPr>
          <p:cNvPr id="10" name="object 28"/>
          <p:cNvSpPr txBox="1"/>
          <p:nvPr/>
        </p:nvSpPr>
        <p:spPr>
          <a:xfrm>
            <a:off x="534162" y="1249311"/>
            <a:ext cx="8990838" cy="6294031"/>
          </a:xfrm>
          <a:prstGeom prst="rect">
            <a:avLst/>
          </a:prstGeom>
        </p:spPr>
        <p:txBody>
          <a:bodyPr vert="horz" wrap="square" lIns="0" tIns="0" rIns="0" bIns="0" rtlCol="0">
            <a:spAutoFit/>
          </a:bodyPr>
          <a:lstStyle/>
          <a:p>
            <a:pPr marL="354345" marR="5080" indent="-341671" defTabSz="912796">
              <a:buFontTx/>
              <a:buChar char="•"/>
              <a:tabLst>
                <a:tab pos="354977" algn="l"/>
              </a:tabLst>
            </a:pPr>
            <a:r>
              <a:rPr lang="en-CA" sz="1400" dirty="0">
                <a:solidFill>
                  <a:prstClr val="black"/>
                </a:solidFill>
                <a:latin typeface="Arial" panose="020B0604020202020204" pitchFamily="34" charset="0"/>
                <a:cs typeface="Arial" panose="020B0604020202020204" pitchFamily="34" charset="0"/>
              </a:rPr>
              <a:t>The following table illustrates the process for setting the harmonized maximum charge using currently approved 2017 rates set by the OEB for 2017, and converted by the OEB to fully fixed base distribution rates:</a:t>
            </a:r>
          </a:p>
          <a:p>
            <a:pPr marL="354345" marR="5080" indent="-341671" defTabSz="912796">
              <a:buFontTx/>
              <a:buChar char="•"/>
              <a:tabLst>
                <a:tab pos="354977" algn="l"/>
              </a:tabLst>
            </a:pPr>
            <a:endParaRPr lang="en-CA" dirty="0">
              <a:solidFill>
                <a:prstClr val="black"/>
              </a:solidFill>
              <a:latin typeface="Arial" panose="020B0604020202020204" pitchFamily="34" charset="0"/>
              <a:cs typeface="Arial" panose="020B0604020202020204" pitchFamily="34" charset="0"/>
            </a:endParaRPr>
          </a:p>
          <a:p>
            <a:pPr marL="354345" marR="5080" indent="-341671" defTabSz="912796">
              <a:buFontTx/>
              <a:buChar char="•"/>
              <a:tabLst>
                <a:tab pos="354977" algn="l"/>
              </a:tabLst>
            </a:pPr>
            <a:endParaRPr lang="en-CA" dirty="0">
              <a:solidFill>
                <a:prstClr val="black"/>
              </a:solidFill>
              <a:latin typeface="Arial" panose="020B0604020202020204" pitchFamily="34" charset="0"/>
              <a:cs typeface="Arial" panose="020B0604020202020204" pitchFamily="34" charset="0"/>
            </a:endParaRPr>
          </a:p>
          <a:p>
            <a:pPr marL="354345" marR="5080" indent="-341671" defTabSz="912796">
              <a:buFontTx/>
              <a:buChar char="•"/>
              <a:tabLst>
                <a:tab pos="354977" algn="l"/>
              </a:tabLst>
            </a:pPr>
            <a:endParaRPr lang="en-CA" dirty="0">
              <a:solidFill>
                <a:prstClr val="black"/>
              </a:solidFill>
              <a:latin typeface="Arial" panose="020B0604020202020204" pitchFamily="34" charset="0"/>
              <a:cs typeface="Arial" panose="020B0604020202020204" pitchFamily="34" charset="0"/>
            </a:endParaRPr>
          </a:p>
          <a:p>
            <a:pPr marL="354345" marR="5080" indent="-341671" defTabSz="912796">
              <a:buFontTx/>
              <a:buChar char="•"/>
              <a:tabLst>
                <a:tab pos="354977" algn="l"/>
              </a:tabLst>
            </a:pPr>
            <a:endParaRPr lang="en-CA" dirty="0">
              <a:solidFill>
                <a:prstClr val="black"/>
              </a:solidFill>
              <a:latin typeface="Arial" panose="020B0604020202020204" pitchFamily="34" charset="0"/>
              <a:cs typeface="Arial" panose="020B0604020202020204" pitchFamily="34" charset="0"/>
            </a:endParaRPr>
          </a:p>
          <a:p>
            <a:pPr marL="354345" marR="5080" indent="-341671" defTabSz="912796">
              <a:buFontTx/>
              <a:buChar char="•"/>
              <a:tabLst>
                <a:tab pos="354977" algn="l"/>
              </a:tabLst>
            </a:pPr>
            <a:endParaRPr lang="en-CA" dirty="0">
              <a:solidFill>
                <a:prstClr val="black"/>
              </a:solidFill>
              <a:latin typeface="Arial" panose="020B0604020202020204" pitchFamily="34" charset="0"/>
              <a:cs typeface="Arial" panose="020B0604020202020204" pitchFamily="34" charset="0"/>
            </a:endParaRPr>
          </a:p>
          <a:p>
            <a:pPr marL="354345" marR="5080" indent="-341671" defTabSz="912796">
              <a:buFontTx/>
              <a:buChar char="•"/>
              <a:tabLst>
                <a:tab pos="354977" algn="l"/>
              </a:tabLst>
            </a:pPr>
            <a:endParaRPr lang="en-CA" dirty="0">
              <a:solidFill>
                <a:prstClr val="black"/>
              </a:solidFill>
              <a:latin typeface="Arial" panose="020B0604020202020204" pitchFamily="34" charset="0"/>
              <a:cs typeface="Arial" panose="020B0604020202020204" pitchFamily="34" charset="0"/>
            </a:endParaRPr>
          </a:p>
          <a:p>
            <a:pPr marL="354345" marR="5080" indent="-341671" defTabSz="912796">
              <a:buFontTx/>
              <a:buChar char="•"/>
              <a:tabLst>
                <a:tab pos="354977" algn="l"/>
              </a:tabLst>
            </a:pPr>
            <a:endParaRPr lang="en-CA" dirty="0">
              <a:solidFill>
                <a:prstClr val="black"/>
              </a:solidFill>
              <a:latin typeface="Arial" panose="020B0604020202020204" pitchFamily="34" charset="0"/>
              <a:cs typeface="Arial" panose="020B0604020202020204" pitchFamily="34" charset="0"/>
            </a:endParaRPr>
          </a:p>
          <a:p>
            <a:pPr marL="354345" marR="5080" indent="-341671" defTabSz="912796">
              <a:buFontTx/>
              <a:buChar char="•"/>
              <a:tabLst>
                <a:tab pos="354977" algn="l"/>
              </a:tabLst>
            </a:pPr>
            <a:endParaRPr lang="en-CA" dirty="0">
              <a:solidFill>
                <a:prstClr val="black"/>
              </a:solidFill>
              <a:latin typeface="Arial" panose="020B0604020202020204" pitchFamily="34" charset="0"/>
              <a:cs typeface="Arial" panose="020B0604020202020204" pitchFamily="34" charset="0"/>
            </a:endParaRPr>
          </a:p>
          <a:p>
            <a:pPr marL="354345" marR="5080" indent="-341671" defTabSz="912796">
              <a:buFontTx/>
              <a:buChar char="•"/>
              <a:tabLst>
                <a:tab pos="354977" algn="l"/>
              </a:tabLst>
            </a:pPr>
            <a:endParaRPr lang="en-CA" dirty="0">
              <a:solidFill>
                <a:prstClr val="black"/>
              </a:solidFill>
              <a:latin typeface="Arial" panose="020B0604020202020204" pitchFamily="34" charset="0"/>
              <a:cs typeface="Arial" panose="020B0604020202020204" pitchFamily="34" charset="0"/>
            </a:endParaRPr>
          </a:p>
          <a:p>
            <a:pPr marL="354345" marR="5080" indent="-341671" defTabSz="912796">
              <a:buFontTx/>
              <a:buChar char="•"/>
              <a:tabLst>
                <a:tab pos="354977" algn="l"/>
              </a:tabLst>
            </a:pPr>
            <a:endParaRPr lang="en-CA" dirty="0">
              <a:solidFill>
                <a:prstClr val="black"/>
              </a:solidFill>
              <a:latin typeface="Arial" panose="020B0604020202020204" pitchFamily="34" charset="0"/>
              <a:cs typeface="Arial" panose="020B0604020202020204" pitchFamily="34" charset="0"/>
            </a:endParaRPr>
          </a:p>
          <a:p>
            <a:pPr marL="354345" marR="5080" indent="-341671" defTabSz="912796">
              <a:spcBef>
                <a:spcPts val="599"/>
              </a:spcBef>
              <a:spcAft>
                <a:spcPts val="599"/>
              </a:spcAft>
              <a:buFontTx/>
              <a:buChar char="•"/>
              <a:tabLst>
                <a:tab pos="354977" algn="l"/>
              </a:tabLst>
            </a:pPr>
            <a:endParaRPr lang="en-CA" sz="1400" dirty="0" smtClean="0">
              <a:solidFill>
                <a:prstClr val="black"/>
              </a:solidFill>
              <a:latin typeface="Arial"/>
              <a:cs typeface="Arial"/>
            </a:endParaRPr>
          </a:p>
          <a:p>
            <a:pPr marL="354345" marR="5080" indent="-341671" defTabSz="912796">
              <a:spcBef>
                <a:spcPts val="599"/>
              </a:spcBef>
              <a:spcAft>
                <a:spcPts val="599"/>
              </a:spcAft>
              <a:buFontTx/>
              <a:buChar char="•"/>
              <a:tabLst>
                <a:tab pos="354977" algn="l"/>
              </a:tabLst>
            </a:pPr>
            <a:r>
              <a:rPr lang="en-CA" sz="1400" dirty="0" smtClean="0">
                <a:solidFill>
                  <a:prstClr val="black"/>
                </a:solidFill>
                <a:latin typeface="Arial"/>
                <a:cs typeface="Arial"/>
              </a:rPr>
              <a:t>The </a:t>
            </a:r>
            <a:r>
              <a:rPr lang="en-CA" sz="1400" dirty="0">
                <a:solidFill>
                  <a:prstClr val="black"/>
                </a:solidFill>
                <a:latin typeface="Arial"/>
                <a:cs typeface="Arial"/>
              </a:rPr>
              <a:t>harmonized maximum charge would be set based on the lowest approved current year base rates converted to fully fixed, excluding interim or proposed rates.</a:t>
            </a:r>
          </a:p>
          <a:p>
            <a:pPr marL="349950" marR="5080" indent="-285315" defTabSz="912796">
              <a:spcBef>
                <a:spcPts val="599"/>
              </a:spcBef>
              <a:spcAft>
                <a:spcPts val="599"/>
              </a:spcAft>
              <a:buFont typeface="Arial" panose="020B0604020202020204" pitchFamily="34" charset="0"/>
              <a:buChar char="•"/>
              <a:tabLst>
                <a:tab pos="354977" algn="l"/>
              </a:tabLst>
            </a:pPr>
            <a:r>
              <a:rPr lang="en-CA" sz="1400" dirty="0">
                <a:solidFill>
                  <a:prstClr val="black"/>
                </a:solidFill>
                <a:latin typeface="Arial"/>
                <a:cs typeface="Arial"/>
              </a:rPr>
              <a:t>Northern Ontario Wires Inc. (NOWI) is the lowest cost affected LDC. Initial analysis </a:t>
            </a:r>
            <a:r>
              <a:rPr lang="en-CA" sz="1400" dirty="0" smtClean="0">
                <a:solidFill>
                  <a:prstClr val="black"/>
                </a:solidFill>
                <a:latin typeface="Arial"/>
                <a:cs typeface="Arial"/>
              </a:rPr>
              <a:t>had suggested a </a:t>
            </a:r>
            <a:r>
              <a:rPr lang="en-CA" sz="1400" dirty="0">
                <a:solidFill>
                  <a:prstClr val="black"/>
                </a:solidFill>
                <a:latin typeface="Arial"/>
                <a:cs typeface="Arial"/>
              </a:rPr>
              <a:t>maximum monthly charge of $38.05. Subsequent OEB final decision on NOWI’s rates lowered this to $36.30.</a:t>
            </a:r>
          </a:p>
          <a:p>
            <a:pPr marL="349950" marR="5080" indent="-285315" defTabSz="912796">
              <a:spcBef>
                <a:spcPts val="599"/>
              </a:spcBef>
              <a:spcAft>
                <a:spcPts val="599"/>
              </a:spcAft>
              <a:buFont typeface="Arial" panose="020B0604020202020204" pitchFamily="34" charset="0"/>
              <a:buChar char="•"/>
              <a:tabLst>
                <a:tab pos="354977" algn="l"/>
              </a:tabLst>
            </a:pPr>
            <a:r>
              <a:rPr lang="en-CA" sz="1400" dirty="0">
                <a:solidFill>
                  <a:prstClr val="black"/>
                </a:solidFill>
                <a:latin typeface="Arial"/>
                <a:cs typeface="Arial"/>
              </a:rPr>
              <a:t>Under the proposed program parameter, none of the 800,000 affected customers would be charged more than $36.30/month for distribution service.</a:t>
            </a:r>
          </a:p>
          <a:p>
            <a:pPr marL="741821" marR="5080" lvl="1" indent="-285315" defTabSz="912796">
              <a:spcBef>
                <a:spcPts val="599"/>
              </a:spcBef>
              <a:spcAft>
                <a:spcPts val="599"/>
              </a:spcAft>
              <a:buFont typeface="Arial" panose="020B0604020202020204" pitchFamily="34" charset="0"/>
              <a:buChar char="−"/>
              <a:tabLst>
                <a:tab pos="354977" algn="l"/>
              </a:tabLst>
            </a:pPr>
            <a:r>
              <a:rPr lang="en-CA" sz="1200" dirty="0" err="1">
                <a:solidFill>
                  <a:srgbClr val="000000"/>
                </a:solidFill>
                <a:latin typeface="Arial"/>
              </a:rPr>
              <a:t>InnPower</a:t>
            </a:r>
            <a:r>
              <a:rPr lang="en-CA" sz="1200" dirty="0">
                <a:solidFill>
                  <a:srgbClr val="000000"/>
                </a:solidFill>
                <a:latin typeface="Arial"/>
              </a:rPr>
              <a:t> and </a:t>
            </a:r>
            <a:r>
              <a:rPr lang="en-CA" sz="1200" dirty="0" err="1">
                <a:solidFill>
                  <a:srgbClr val="000000"/>
                </a:solidFill>
                <a:latin typeface="Arial"/>
              </a:rPr>
              <a:t>Chapleau</a:t>
            </a:r>
            <a:r>
              <a:rPr lang="en-CA" sz="1200" dirty="0">
                <a:solidFill>
                  <a:srgbClr val="000000"/>
                </a:solidFill>
                <a:latin typeface="Arial"/>
              </a:rPr>
              <a:t> have yet to have their rate applications approved for 2017. Should a decision be reached before the OEB sets the maximum monthly charge in late June, there is potential that the charge could be lower than $36.30, though this is unlikely.</a:t>
            </a:r>
          </a:p>
          <a:p>
            <a:pPr marL="741821" marR="5080" lvl="1" indent="-285315" defTabSz="912796">
              <a:spcBef>
                <a:spcPts val="599"/>
              </a:spcBef>
              <a:spcAft>
                <a:spcPts val="599"/>
              </a:spcAft>
              <a:buFont typeface="Arial" panose="020B0604020202020204" pitchFamily="34" charset="0"/>
              <a:buChar char="−"/>
              <a:tabLst>
                <a:tab pos="354977" algn="l"/>
              </a:tabLst>
            </a:pPr>
            <a:r>
              <a:rPr lang="en-CA" sz="1200" dirty="0">
                <a:solidFill>
                  <a:srgbClr val="000000"/>
                </a:solidFill>
                <a:latin typeface="Arial"/>
              </a:rPr>
              <a:t>$36.30 is lower than several other LDCs including Toronto Hydro, Norfolk Hydro One, and Canadian Niagara Power. </a:t>
            </a:r>
            <a:endParaRPr sz="1200" dirty="0">
              <a:solidFill>
                <a:srgbClr val="000000"/>
              </a:solidFill>
              <a:latin typeface="Arial"/>
            </a:endParaRPr>
          </a:p>
        </p:txBody>
      </p:sp>
      <p:sp>
        <p:nvSpPr>
          <p:cNvPr id="5" name="object 5"/>
          <p:cNvSpPr txBox="1"/>
          <p:nvPr/>
        </p:nvSpPr>
        <p:spPr>
          <a:xfrm>
            <a:off x="9525000" y="7428153"/>
            <a:ext cx="432308" cy="191847"/>
          </a:xfrm>
          <a:prstGeom prst="rect">
            <a:avLst/>
          </a:prstGeom>
        </p:spPr>
        <p:txBody>
          <a:bodyPr vert="horz" wrap="square" lIns="0" tIns="0" rIns="0" bIns="0" rtlCol="0">
            <a:spAutoFit/>
          </a:bodyPr>
          <a:lstStyle/>
          <a:p>
            <a:pPr marL="25357" algn="ctr" defTabSz="912796"/>
            <a:fld id="{25161F13-161D-4D92-A730-D3C24C0C7C19}" type="slidenum">
              <a:rPr lang="en-CA" sz="1200">
                <a:solidFill>
                  <a:prstClr val="black"/>
                </a:solidFill>
                <a:latin typeface="Arial"/>
                <a:cs typeface="Arial"/>
              </a:rPr>
              <a:pPr marL="25357" algn="ctr" defTabSz="912796"/>
              <a:t>23</a:t>
            </a:fld>
            <a:endParaRPr sz="1200" dirty="0">
              <a:solidFill>
                <a:prstClr val="black"/>
              </a:solidFill>
              <a:latin typeface="Arial"/>
              <a:cs typeface="Arial"/>
            </a:endParaRPr>
          </a:p>
        </p:txBody>
      </p:sp>
      <p:graphicFrame>
        <p:nvGraphicFramePr>
          <p:cNvPr id="2" name="Table 1"/>
          <p:cNvGraphicFramePr>
            <a:graphicFrameLocks noGrp="1"/>
          </p:cNvGraphicFramePr>
          <p:nvPr>
            <p:extLst>
              <p:ext uri="{D42A27DB-BD31-4B8C-83A1-F6EECF244321}">
                <p14:modId xmlns:p14="http://schemas.microsoft.com/office/powerpoint/2010/main" val="1884780017"/>
              </p:ext>
            </p:extLst>
          </p:nvPr>
        </p:nvGraphicFramePr>
        <p:xfrm>
          <a:off x="1573161" y="1722188"/>
          <a:ext cx="6705600" cy="2638553"/>
        </p:xfrm>
        <a:graphic>
          <a:graphicData uri="http://schemas.openxmlformats.org/drawingml/2006/table">
            <a:tbl>
              <a:tblPr firstRow="1" bandRow="1">
                <a:tableStyleId>{5C22544A-7EE6-4342-B048-85BDC9FD1C3A}</a:tableStyleId>
              </a:tblPr>
              <a:tblGrid>
                <a:gridCol w="3352800"/>
                <a:gridCol w="3352800"/>
              </a:tblGrid>
              <a:tr h="499873">
                <a:tc>
                  <a:txBody>
                    <a:bodyPr/>
                    <a:lstStyle/>
                    <a:p>
                      <a:pPr algn="ctr"/>
                      <a:r>
                        <a:rPr lang="en-CA" sz="1200" dirty="0" smtClean="0">
                          <a:latin typeface="Arial" panose="020B0604020202020204" pitchFamily="34" charset="0"/>
                          <a:cs typeface="Arial" panose="020B0604020202020204" pitchFamily="34" charset="0"/>
                        </a:rPr>
                        <a:t>LDC</a:t>
                      </a:r>
                      <a:endParaRPr lang="en-CA" sz="1200" dirty="0">
                        <a:latin typeface="Arial" panose="020B0604020202020204" pitchFamily="34" charset="0"/>
                        <a:cs typeface="Arial" panose="020B0604020202020204" pitchFamily="34" charset="0"/>
                      </a:endParaRPr>
                    </a:p>
                  </a:txBody>
                  <a:tcPr marL="100584" marR="100584" marT="51816" marB="518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200" dirty="0" smtClean="0">
                          <a:latin typeface="Arial" panose="020B0604020202020204" pitchFamily="34" charset="0"/>
                          <a:cs typeface="Arial" panose="020B0604020202020204" pitchFamily="34" charset="0"/>
                        </a:rPr>
                        <a:t>Fully Fixed Base Rate</a:t>
                      </a:r>
                    </a:p>
                    <a:p>
                      <a:pPr algn="ctr"/>
                      <a:r>
                        <a:rPr lang="en-CA" sz="1200" dirty="0" smtClean="0">
                          <a:latin typeface="Arial" panose="020B0604020202020204" pitchFamily="34" charset="0"/>
                          <a:cs typeface="Arial" panose="020B0604020202020204" pitchFamily="34" charset="0"/>
                        </a:rPr>
                        <a:t>(Based on Approved 2017 Rates)</a:t>
                      </a:r>
                      <a:endParaRPr lang="en-CA" sz="1200" dirty="0">
                        <a:latin typeface="Arial" panose="020B0604020202020204" pitchFamily="34" charset="0"/>
                        <a:cs typeface="Arial" panose="020B0604020202020204" pitchFamily="34" charset="0"/>
                      </a:endParaRPr>
                    </a:p>
                  </a:txBody>
                  <a:tcPr marL="100584" marR="100584" marT="51816" marB="518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01752">
                <a:tc>
                  <a:txBody>
                    <a:bodyPr/>
                    <a:lstStyle/>
                    <a:p>
                      <a:pPr algn="ctr"/>
                      <a:r>
                        <a:rPr lang="en-CA" sz="1200" dirty="0" smtClean="0">
                          <a:latin typeface="Arial" panose="020B0604020202020204" pitchFamily="34" charset="0"/>
                          <a:cs typeface="Arial" panose="020B0604020202020204" pitchFamily="34" charset="0"/>
                        </a:rPr>
                        <a:t>Hydro One R2</a:t>
                      </a:r>
                      <a:endParaRPr lang="en-CA" sz="1200" dirty="0">
                        <a:latin typeface="Arial" panose="020B0604020202020204" pitchFamily="34" charset="0"/>
                        <a:cs typeface="Arial" panose="020B0604020202020204" pitchFamily="34" charset="0"/>
                      </a:endParaRPr>
                    </a:p>
                  </a:txBody>
                  <a:tcPr marL="100584" marR="100584" marT="51816" marB="518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200" dirty="0" smtClean="0">
                          <a:latin typeface="Arial" panose="020B0604020202020204" pitchFamily="34" charset="0"/>
                          <a:cs typeface="Arial" panose="020B0604020202020204" pitchFamily="34" charset="0"/>
                        </a:rPr>
                        <a:t>65.02*</a:t>
                      </a:r>
                      <a:endParaRPr lang="en-CA" sz="1200" dirty="0">
                        <a:latin typeface="Arial" panose="020B0604020202020204" pitchFamily="34" charset="0"/>
                        <a:cs typeface="Arial" panose="020B0604020202020204" pitchFamily="34" charset="0"/>
                      </a:endParaRPr>
                    </a:p>
                  </a:txBody>
                  <a:tcPr marL="100584" marR="100584" marT="51816" marB="518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01752">
                <a:tc>
                  <a:txBody>
                    <a:bodyPr/>
                    <a:lstStyle/>
                    <a:p>
                      <a:pPr algn="ctr"/>
                      <a:r>
                        <a:rPr lang="en-CA" sz="1200" dirty="0" smtClean="0">
                          <a:latin typeface="Arial" panose="020B0604020202020204" pitchFamily="34" charset="0"/>
                          <a:cs typeface="Arial" panose="020B0604020202020204" pitchFamily="34" charset="0"/>
                        </a:rPr>
                        <a:t>Hydro One R1</a:t>
                      </a:r>
                      <a:endParaRPr lang="en-CA" sz="1200" dirty="0">
                        <a:latin typeface="Arial" panose="020B0604020202020204" pitchFamily="34" charset="0"/>
                        <a:cs typeface="Arial" panose="020B0604020202020204" pitchFamily="34" charset="0"/>
                      </a:endParaRPr>
                    </a:p>
                  </a:txBody>
                  <a:tcPr marL="100584" marR="100584" marT="51816" marB="518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200" dirty="0" smtClean="0">
                          <a:latin typeface="Arial" panose="020B0604020202020204" pitchFamily="34" charset="0"/>
                          <a:cs typeface="Arial" panose="020B0604020202020204" pitchFamily="34" charset="0"/>
                        </a:rPr>
                        <a:t>$55.36</a:t>
                      </a:r>
                      <a:endParaRPr lang="en-CA" sz="1200" dirty="0">
                        <a:latin typeface="Arial" panose="020B0604020202020204" pitchFamily="34" charset="0"/>
                        <a:cs typeface="Arial" panose="020B0604020202020204" pitchFamily="34" charset="0"/>
                      </a:endParaRPr>
                    </a:p>
                  </a:txBody>
                  <a:tcPr marL="100584" marR="100584" marT="51816" marB="518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01752">
                <a:tc>
                  <a:txBody>
                    <a:bodyPr/>
                    <a:lstStyle/>
                    <a:p>
                      <a:pPr algn="ctr"/>
                      <a:r>
                        <a:rPr lang="en-CA" sz="1200" dirty="0" smtClean="0">
                          <a:latin typeface="Arial" panose="020B0604020202020204" pitchFamily="34" charset="0"/>
                          <a:cs typeface="Arial" panose="020B0604020202020204" pitchFamily="34" charset="0"/>
                        </a:rPr>
                        <a:t>Algoma Power</a:t>
                      </a:r>
                      <a:endParaRPr lang="en-CA" sz="1200" dirty="0">
                        <a:latin typeface="Arial" panose="020B0604020202020204" pitchFamily="34" charset="0"/>
                        <a:cs typeface="Arial" panose="020B0604020202020204" pitchFamily="34" charset="0"/>
                      </a:endParaRPr>
                    </a:p>
                  </a:txBody>
                  <a:tcPr marL="100584" marR="100584" marT="51816" marB="518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200" dirty="0" smtClean="0">
                          <a:latin typeface="Arial" panose="020B0604020202020204" pitchFamily="34" charset="0"/>
                          <a:cs typeface="Arial" panose="020B0604020202020204" pitchFamily="34" charset="0"/>
                        </a:rPr>
                        <a:t>$54.85</a:t>
                      </a:r>
                      <a:endParaRPr lang="en-CA" sz="1200" dirty="0">
                        <a:latin typeface="Arial" panose="020B0604020202020204" pitchFamily="34" charset="0"/>
                        <a:cs typeface="Arial" panose="020B0604020202020204" pitchFamily="34" charset="0"/>
                      </a:endParaRPr>
                    </a:p>
                  </a:txBody>
                  <a:tcPr marL="100584" marR="100584" marT="51816" marB="518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01752">
                <a:tc>
                  <a:txBody>
                    <a:bodyPr/>
                    <a:lstStyle/>
                    <a:p>
                      <a:pPr algn="ctr"/>
                      <a:r>
                        <a:rPr lang="en-CA" sz="1200" dirty="0" err="1" smtClean="0">
                          <a:latin typeface="Arial" panose="020B0604020202020204" pitchFamily="34" charset="0"/>
                          <a:cs typeface="Arial" panose="020B0604020202020204" pitchFamily="34" charset="0"/>
                        </a:rPr>
                        <a:t>Atikokan</a:t>
                      </a:r>
                      <a:r>
                        <a:rPr lang="en-CA" sz="1200" dirty="0" smtClean="0">
                          <a:latin typeface="Arial" panose="020B0604020202020204" pitchFamily="34" charset="0"/>
                          <a:cs typeface="Arial" panose="020B0604020202020204" pitchFamily="34" charset="0"/>
                        </a:rPr>
                        <a:t> Hydro</a:t>
                      </a:r>
                      <a:endParaRPr lang="en-CA" sz="1200" dirty="0">
                        <a:latin typeface="Arial" panose="020B0604020202020204" pitchFamily="34" charset="0"/>
                        <a:cs typeface="Arial" panose="020B0604020202020204" pitchFamily="34" charset="0"/>
                      </a:endParaRPr>
                    </a:p>
                  </a:txBody>
                  <a:tcPr marL="100584" marR="100584" marT="51816" marB="518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200" dirty="0" smtClean="0">
                          <a:solidFill>
                            <a:schemeClr val="tx1"/>
                          </a:solidFill>
                          <a:latin typeface="Arial" panose="020B0604020202020204" pitchFamily="34" charset="0"/>
                          <a:cs typeface="Arial" panose="020B0604020202020204" pitchFamily="34" charset="0"/>
                        </a:rPr>
                        <a:t>$49.31</a:t>
                      </a:r>
                      <a:endParaRPr lang="en-CA" sz="1200" dirty="0">
                        <a:solidFill>
                          <a:schemeClr val="tx1"/>
                        </a:solidFill>
                        <a:latin typeface="Arial" panose="020B0604020202020204" pitchFamily="34" charset="0"/>
                        <a:cs typeface="Arial" panose="020B0604020202020204" pitchFamily="34" charset="0"/>
                      </a:endParaRPr>
                    </a:p>
                  </a:txBody>
                  <a:tcPr marL="100584" marR="100584" marT="51816" marB="518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01752">
                <a:tc>
                  <a:txBody>
                    <a:bodyPr/>
                    <a:lstStyle/>
                    <a:p>
                      <a:pPr algn="ctr"/>
                      <a:r>
                        <a:rPr lang="en-CA" sz="1200" dirty="0" smtClean="0">
                          <a:latin typeface="Arial" panose="020B0604020202020204" pitchFamily="34" charset="0"/>
                          <a:cs typeface="Arial" panose="020B0604020202020204" pitchFamily="34" charset="0"/>
                        </a:rPr>
                        <a:t>Sioux Lookout Hydro</a:t>
                      </a:r>
                      <a:endParaRPr lang="en-CA" sz="1200" dirty="0">
                        <a:latin typeface="Arial" panose="020B0604020202020204" pitchFamily="34" charset="0"/>
                        <a:cs typeface="Arial" panose="020B0604020202020204" pitchFamily="34" charset="0"/>
                      </a:endParaRPr>
                    </a:p>
                  </a:txBody>
                  <a:tcPr marL="100584" marR="100584" marT="51816" marB="518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200" dirty="0" smtClean="0">
                          <a:latin typeface="Arial" panose="020B0604020202020204" pitchFamily="34" charset="0"/>
                          <a:cs typeface="Arial" panose="020B0604020202020204" pitchFamily="34" charset="0"/>
                        </a:rPr>
                        <a:t>$43.22</a:t>
                      </a:r>
                      <a:endParaRPr lang="en-CA" sz="1200" dirty="0">
                        <a:latin typeface="Arial" panose="020B0604020202020204" pitchFamily="34" charset="0"/>
                        <a:cs typeface="Arial" panose="020B0604020202020204" pitchFamily="34" charset="0"/>
                      </a:endParaRPr>
                    </a:p>
                  </a:txBody>
                  <a:tcPr marL="100584" marR="100584" marT="51816" marB="518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01752">
                <a:tc>
                  <a:txBody>
                    <a:bodyPr/>
                    <a:lstStyle/>
                    <a:p>
                      <a:pPr algn="ctr"/>
                      <a:r>
                        <a:rPr lang="en-CA" sz="1200" dirty="0" smtClean="0">
                          <a:latin typeface="Arial" panose="020B0604020202020204" pitchFamily="34" charset="0"/>
                          <a:cs typeface="Arial" panose="020B0604020202020204" pitchFamily="34" charset="0"/>
                        </a:rPr>
                        <a:t>Lakeland Power –</a:t>
                      </a:r>
                      <a:r>
                        <a:rPr lang="en-CA" sz="1200" baseline="0" dirty="0" smtClean="0">
                          <a:latin typeface="Arial" panose="020B0604020202020204" pitchFamily="34" charset="0"/>
                          <a:cs typeface="Arial" panose="020B0604020202020204" pitchFamily="34" charset="0"/>
                        </a:rPr>
                        <a:t> Parry Sound</a:t>
                      </a:r>
                      <a:endParaRPr lang="en-CA" sz="1200" dirty="0">
                        <a:latin typeface="Arial" panose="020B0604020202020204" pitchFamily="34" charset="0"/>
                        <a:cs typeface="Arial" panose="020B0604020202020204" pitchFamily="34" charset="0"/>
                      </a:endParaRPr>
                    </a:p>
                  </a:txBody>
                  <a:tcPr marL="100584" marR="100584" marT="51816" marB="518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200" dirty="0" smtClean="0">
                          <a:latin typeface="Arial" panose="020B0604020202020204" pitchFamily="34" charset="0"/>
                          <a:cs typeface="Arial" panose="020B0604020202020204" pitchFamily="34" charset="0"/>
                        </a:rPr>
                        <a:t>$41.72</a:t>
                      </a:r>
                      <a:endParaRPr lang="en-CA" sz="1200" dirty="0">
                        <a:latin typeface="Arial" panose="020B0604020202020204" pitchFamily="34" charset="0"/>
                        <a:cs typeface="Arial" panose="020B0604020202020204" pitchFamily="34" charset="0"/>
                      </a:endParaRPr>
                    </a:p>
                  </a:txBody>
                  <a:tcPr marL="100584" marR="100584" marT="51816" marB="518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28168">
                <a:tc>
                  <a:txBody>
                    <a:bodyPr/>
                    <a:lstStyle/>
                    <a:p>
                      <a:pPr algn="ctr"/>
                      <a:r>
                        <a:rPr lang="en-CA" sz="1200" dirty="0" smtClean="0">
                          <a:latin typeface="Arial" panose="020B0604020202020204" pitchFamily="34" charset="0"/>
                          <a:cs typeface="Arial" panose="020B0604020202020204" pitchFamily="34" charset="0"/>
                        </a:rPr>
                        <a:t>Northern Ontario Wires</a:t>
                      </a:r>
                      <a:endParaRPr lang="en-CA" sz="1200" dirty="0">
                        <a:latin typeface="Arial" panose="020B0604020202020204" pitchFamily="34" charset="0"/>
                        <a:cs typeface="Arial" panose="020B0604020202020204" pitchFamily="34" charset="0"/>
                      </a:endParaRPr>
                    </a:p>
                  </a:txBody>
                  <a:tcPr marL="100584" marR="100584" marT="51816" marB="5181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200" dirty="0" smtClean="0">
                          <a:latin typeface="Arial" panose="020B0604020202020204" pitchFamily="34" charset="0"/>
                          <a:cs typeface="Arial" panose="020B0604020202020204" pitchFamily="34" charset="0"/>
                        </a:rPr>
                        <a:t>$36.30</a:t>
                      </a:r>
                      <a:endParaRPr lang="en-CA" sz="1200" dirty="0">
                        <a:latin typeface="Arial" panose="020B0604020202020204" pitchFamily="34" charset="0"/>
                        <a:cs typeface="Arial" panose="020B0604020202020204" pitchFamily="34" charset="0"/>
                      </a:endParaRPr>
                    </a:p>
                  </a:txBody>
                  <a:tcPr marL="100584" marR="100584" marT="51816" marB="5181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9" name="Oval 8"/>
          <p:cNvSpPr/>
          <p:nvPr/>
        </p:nvSpPr>
        <p:spPr>
          <a:xfrm>
            <a:off x="6172201" y="3997254"/>
            <a:ext cx="914019" cy="431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101728" tIns="50865" rIns="101728" bIns="50865" rtlCol="0" anchor="ctr"/>
          <a:lstStyle/>
          <a:p>
            <a:pPr algn="ctr"/>
            <a:endParaRPr lang="en-CA"/>
          </a:p>
        </p:txBody>
      </p:sp>
      <p:cxnSp>
        <p:nvCxnSpPr>
          <p:cNvPr id="12" name="Straight Arrow Connector 11"/>
          <p:cNvCxnSpPr/>
          <p:nvPr/>
        </p:nvCxnSpPr>
        <p:spPr>
          <a:xfrm flipH="1">
            <a:off x="7086219" y="3928499"/>
            <a:ext cx="586740" cy="21590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7665585" y="3634083"/>
            <a:ext cx="2011680" cy="502833"/>
          </a:xfrm>
          <a:prstGeom prst="rect">
            <a:avLst/>
          </a:prstGeom>
          <a:noFill/>
        </p:spPr>
        <p:txBody>
          <a:bodyPr wrap="square" lIns="101728" tIns="50865" rIns="101728" bIns="50865" rtlCol="0">
            <a:spAutoFit/>
          </a:bodyPr>
          <a:lstStyle/>
          <a:p>
            <a:r>
              <a:rPr lang="en-CA" sz="1300" b="1" dirty="0">
                <a:solidFill>
                  <a:srgbClr val="FF0000"/>
                </a:solidFill>
                <a:latin typeface="Arial" panose="020B0604020202020204" pitchFamily="34" charset="0"/>
                <a:cs typeface="Arial" panose="020B0604020202020204" pitchFamily="34" charset="0"/>
              </a:rPr>
              <a:t>Projected Maximum Monthly Charge</a:t>
            </a:r>
          </a:p>
        </p:txBody>
      </p:sp>
      <p:sp>
        <p:nvSpPr>
          <p:cNvPr id="15" name="TextBox 14"/>
          <p:cNvSpPr txBox="1"/>
          <p:nvPr/>
        </p:nvSpPr>
        <p:spPr>
          <a:xfrm>
            <a:off x="1653048" y="4419600"/>
            <a:ext cx="3704303" cy="256612"/>
          </a:xfrm>
          <a:prstGeom prst="rect">
            <a:avLst/>
          </a:prstGeom>
          <a:noFill/>
        </p:spPr>
        <p:txBody>
          <a:bodyPr wrap="square" lIns="101728" tIns="50865" rIns="101728" bIns="50865" rtlCol="0">
            <a:spAutoFit/>
          </a:bodyPr>
          <a:lstStyle/>
          <a:p>
            <a:r>
              <a:rPr lang="en-CA" sz="1000" b="1" i="1" dirty="0">
                <a:latin typeface="Arial" panose="020B0604020202020204" pitchFamily="34" charset="0"/>
                <a:cs typeface="Arial" panose="020B0604020202020204" pitchFamily="34" charset="0"/>
              </a:rPr>
              <a:t>* Includes current RRRP subsidy of $60.50</a:t>
            </a:r>
          </a:p>
        </p:txBody>
      </p:sp>
    </p:spTree>
    <p:extLst>
      <p:ext uri="{BB962C8B-B14F-4D97-AF65-F5344CB8AC3E}">
        <p14:creationId xmlns:p14="http://schemas.microsoft.com/office/powerpoint/2010/main" val="40408866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nvPr>
        </p:nvGraphicFramePr>
        <p:xfrm>
          <a:off x="502920" y="1437929"/>
          <a:ext cx="9108440" cy="5510239"/>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p:cNvSpPr txBox="1"/>
          <p:nvPr/>
        </p:nvSpPr>
        <p:spPr>
          <a:xfrm>
            <a:off x="419100" y="7319417"/>
            <a:ext cx="6819900" cy="241223"/>
          </a:xfrm>
          <a:prstGeom prst="rect">
            <a:avLst/>
          </a:prstGeom>
          <a:noFill/>
        </p:spPr>
        <p:txBody>
          <a:bodyPr wrap="square" lIns="101728" tIns="50865" rIns="101728" bIns="50865" rtlCol="0">
            <a:spAutoFit/>
          </a:bodyPr>
          <a:lstStyle/>
          <a:p>
            <a:pPr defTabSz="1017395" eaLnBrk="0" fontAlgn="base" hangingPunct="0">
              <a:spcBef>
                <a:spcPct val="0"/>
              </a:spcBef>
              <a:spcAft>
                <a:spcPct val="0"/>
              </a:spcAft>
            </a:pPr>
            <a:r>
              <a:rPr lang="en-CA" sz="900" i="1" dirty="0">
                <a:solidFill>
                  <a:prstClr val="black"/>
                </a:solidFill>
                <a:ea typeface="ＭＳ Ｐゴシック" pitchFamily="34" charset="-128"/>
                <a:cs typeface="Arial" panose="020B0604020202020204" pitchFamily="34" charset="0"/>
              </a:rPr>
              <a:t>Note: </a:t>
            </a:r>
            <a:r>
              <a:rPr lang="en-CA" sz="900" i="1" dirty="0" err="1">
                <a:solidFill>
                  <a:prstClr val="black"/>
                </a:solidFill>
                <a:ea typeface="ＭＳ Ｐゴシック" pitchFamily="34" charset="-128"/>
                <a:cs typeface="Arial" panose="020B0604020202020204" pitchFamily="34" charset="0"/>
              </a:rPr>
              <a:t>InnPower</a:t>
            </a:r>
            <a:r>
              <a:rPr lang="en-CA" sz="900" i="1" dirty="0">
                <a:solidFill>
                  <a:prstClr val="black"/>
                </a:solidFill>
                <a:ea typeface="ＭＳ Ｐゴシック" pitchFamily="34" charset="-128"/>
                <a:cs typeface="Arial" panose="020B0604020202020204" pitchFamily="34" charset="0"/>
              </a:rPr>
              <a:t> and </a:t>
            </a:r>
            <a:r>
              <a:rPr lang="en-CA" sz="900" i="1" dirty="0" err="1">
                <a:solidFill>
                  <a:prstClr val="black"/>
                </a:solidFill>
                <a:ea typeface="ＭＳ Ｐゴシック" pitchFamily="34" charset="-128"/>
                <a:cs typeface="Arial" panose="020B0604020202020204" pitchFamily="34" charset="0"/>
              </a:rPr>
              <a:t>Chapleau</a:t>
            </a:r>
            <a:r>
              <a:rPr lang="en-CA" sz="900" i="1" dirty="0">
                <a:solidFill>
                  <a:prstClr val="black"/>
                </a:solidFill>
                <a:ea typeface="ＭＳ Ｐゴシック" pitchFamily="34" charset="-128"/>
                <a:cs typeface="Arial" panose="020B0604020202020204" pitchFamily="34" charset="0"/>
              </a:rPr>
              <a:t> PUC rates are proposed and therefore savings are subject to </a:t>
            </a:r>
            <a:r>
              <a:rPr lang="en-CA" sz="900" i="1" dirty="0" smtClean="0">
                <a:solidFill>
                  <a:prstClr val="black"/>
                </a:solidFill>
                <a:ea typeface="ＭＳ Ｐゴシック" pitchFamily="34" charset="-128"/>
                <a:cs typeface="Arial" panose="020B0604020202020204" pitchFamily="34" charset="0"/>
              </a:rPr>
              <a:t>change. H1 R2 customers include RRRP</a:t>
            </a:r>
            <a:endParaRPr lang="en-CA" sz="900" i="1" dirty="0">
              <a:solidFill>
                <a:prstClr val="black"/>
              </a:solidFill>
              <a:ea typeface="ＭＳ Ｐゴシック" pitchFamily="34" charset="-128"/>
              <a:cs typeface="Arial" panose="020B0604020202020204" pitchFamily="34" charset="0"/>
            </a:endParaRPr>
          </a:p>
        </p:txBody>
      </p:sp>
      <p:sp>
        <p:nvSpPr>
          <p:cNvPr id="9" name="Slide Number Placeholder 4"/>
          <p:cNvSpPr>
            <a:spLocks noGrp="1"/>
          </p:cNvSpPr>
          <p:nvPr>
            <p:ph type="sldNum" sz="quarter" idx="4294967295"/>
          </p:nvPr>
        </p:nvSpPr>
        <p:spPr>
          <a:xfrm>
            <a:off x="9616440" y="7435334"/>
            <a:ext cx="365760" cy="184666"/>
          </a:xfrm>
          <a:prstGeom prst="rect">
            <a:avLst/>
          </a:prstGeom>
        </p:spPr>
        <p:txBody>
          <a:bodyPr/>
          <a:lstStyle/>
          <a:p>
            <a:pPr algn="ctr">
              <a:defRPr/>
            </a:pPr>
            <a:fld id="{A9FBEB88-9557-4635-A291-8A2B4F0BCCE8}" type="slidenum">
              <a:rPr lang="en-US">
                <a:solidFill>
                  <a:prstClr val="black"/>
                </a:solidFill>
              </a:rPr>
              <a:pPr algn="ctr">
                <a:defRPr/>
              </a:pPr>
              <a:t>24</a:t>
            </a:fld>
            <a:endParaRPr lang="en-US" sz="1300" dirty="0">
              <a:solidFill>
                <a:prstClr val="black"/>
              </a:solidFill>
            </a:endParaRPr>
          </a:p>
        </p:txBody>
      </p:sp>
      <p:sp>
        <p:nvSpPr>
          <p:cNvPr id="7" name="object 2"/>
          <p:cNvSpPr txBox="1">
            <a:spLocks/>
          </p:cNvSpPr>
          <p:nvPr/>
        </p:nvSpPr>
        <p:spPr>
          <a:xfrm>
            <a:off x="686562" y="852826"/>
            <a:ext cx="8990838" cy="307777"/>
          </a:xfrm>
          <a:prstGeom prst="rect">
            <a:avLst/>
          </a:prstGeom>
          <a:solidFill>
            <a:srgbClr val="B3B3B3"/>
          </a:solidFill>
          <a:ln w="19812">
            <a:solidFill>
              <a:srgbClr val="000000"/>
            </a:solidFill>
          </a:ln>
        </p:spPr>
        <p:txBody>
          <a:bodyPr vert="horz" wrap="square" lIns="0" tIns="0" rIns="0" bIns="0" rtlCol="0" anchor="ctr">
            <a:spAutoFit/>
          </a:bodyPr>
          <a:lstStyle>
            <a:lvl1pPr>
              <a:defRPr sz="3800" b="0" i="0">
                <a:solidFill>
                  <a:srgbClr val="313634"/>
                </a:solidFill>
                <a:latin typeface="Arial"/>
                <a:ea typeface="+mj-ea"/>
                <a:cs typeface="Arial"/>
              </a:defRPr>
            </a:lvl1pPr>
          </a:lstStyle>
          <a:p>
            <a:pPr marL="3172" defTabSz="912796"/>
            <a:r>
              <a:rPr lang="en-CA" sz="2000" dirty="0">
                <a:solidFill>
                  <a:schemeClr val="tx1"/>
                </a:solidFill>
                <a:latin typeface="Arial" panose="020B0604020202020204" pitchFamily="34" charset="0"/>
                <a:cs typeface="Arial" panose="020B0604020202020204" pitchFamily="34" charset="0"/>
              </a:rPr>
              <a:t>Distribution Rate </a:t>
            </a:r>
            <a:r>
              <a:rPr lang="en-CA" sz="2000" dirty="0" smtClean="0">
                <a:solidFill>
                  <a:schemeClr val="tx1"/>
                </a:solidFill>
                <a:latin typeface="Arial" panose="020B0604020202020204" pitchFamily="34" charset="0"/>
                <a:cs typeface="Arial" panose="020B0604020202020204" pitchFamily="34" charset="0"/>
              </a:rPr>
              <a:t>Protection – Projected </a:t>
            </a:r>
            <a:r>
              <a:rPr lang="en-CA" sz="2000" dirty="0">
                <a:solidFill>
                  <a:schemeClr val="tx1"/>
                </a:solidFill>
                <a:latin typeface="Arial" panose="020B0604020202020204" pitchFamily="34" charset="0"/>
                <a:cs typeface="Arial" panose="020B0604020202020204" pitchFamily="34" charset="0"/>
              </a:rPr>
              <a:t>Savings (1000kWh/Month</a:t>
            </a:r>
            <a:r>
              <a:rPr lang="en-CA" sz="2000" dirty="0" smtClean="0">
                <a:solidFill>
                  <a:schemeClr val="tx1"/>
                </a:solidFill>
                <a:latin typeface="Arial" panose="020B0604020202020204" pitchFamily="34" charset="0"/>
                <a:cs typeface="Arial" panose="020B0604020202020204" pitchFamily="34" charset="0"/>
              </a:rPr>
              <a:t>)</a:t>
            </a:r>
            <a:endParaRPr lang="en-CA" sz="20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0193419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2"/>
          <p:cNvSpPr txBox="1">
            <a:spLocks/>
          </p:cNvSpPr>
          <p:nvPr/>
        </p:nvSpPr>
        <p:spPr>
          <a:xfrm>
            <a:off x="534162" y="690368"/>
            <a:ext cx="8838438" cy="307777"/>
          </a:xfrm>
          <a:prstGeom prst="rect">
            <a:avLst/>
          </a:prstGeom>
          <a:solidFill>
            <a:srgbClr val="B3B3B3"/>
          </a:solidFill>
          <a:ln w="19812">
            <a:solidFill>
              <a:srgbClr val="000000"/>
            </a:solidFill>
          </a:ln>
        </p:spPr>
        <p:txBody>
          <a:bodyPr vert="horz" wrap="square" lIns="0" tIns="0" rIns="0" bIns="0" rtlCol="0" anchor="ctr">
            <a:spAutoFit/>
          </a:bodyPr>
          <a:lstStyle>
            <a:lvl1pPr>
              <a:defRPr sz="3800" b="0" i="0">
                <a:solidFill>
                  <a:srgbClr val="313634"/>
                </a:solidFill>
                <a:latin typeface="Arial"/>
                <a:ea typeface="+mj-ea"/>
                <a:cs typeface="Arial"/>
              </a:defRPr>
            </a:lvl1pPr>
          </a:lstStyle>
          <a:p>
            <a:pPr marL="3172"/>
            <a:r>
              <a:rPr lang="en-CA" sz="2000" kern="0" dirty="0"/>
              <a:t>Distribution Rate Protection – </a:t>
            </a:r>
            <a:r>
              <a:rPr lang="en-CA" sz="2000" kern="0" dirty="0" smtClean="0"/>
              <a:t>Implementation</a:t>
            </a:r>
          </a:p>
        </p:txBody>
      </p:sp>
      <p:sp>
        <p:nvSpPr>
          <p:cNvPr id="5" name="object 5"/>
          <p:cNvSpPr txBox="1"/>
          <p:nvPr/>
        </p:nvSpPr>
        <p:spPr>
          <a:xfrm>
            <a:off x="9525000" y="7428153"/>
            <a:ext cx="432308" cy="191847"/>
          </a:xfrm>
          <a:prstGeom prst="rect">
            <a:avLst/>
          </a:prstGeom>
        </p:spPr>
        <p:txBody>
          <a:bodyPr vert="horz" wrap="square" lIns="0" tIns="0" rIns="0" bIns="0" rtlCol="0">
            <a:spAutoFit/>
          </a:bodyPr>
          <a:lstStyle/>
          <a:p>
            <a:pPr marL="25363" algn="ctr"/>
            <a:fld id="{25161F13-161D-4D92-A730-D3C24C0C7C19}" type="slidenum">
              <a:rPr lang="en-CA" sz="1200">
                <a:solidFill>
                  <a:prstClr val="black"/>
                </a:solidFill>
                <a:latin typeface="Arial"/>
                <a:cs typeface="Arial"/>
              </a:rPr>
              <a:pPr marL="25363" algn="ctr"/>
              <a:t>25</a:t>
            </a:fld>
            <a:endParaRPr sz="1200" dirty="0">
              <a:solidFill>
                <a:prstClr val="black"/>
              </a:solidFill>
              <a:latin typeface="Arial"/>
              <a:cs typeface="Arial"/>
            </a:endParaRPr>
          </a:p>
        </p:txBody>
      </p:sp>
      <p:sp>
        <p:nvSpPr>
          <p:cNvPr id="4" name="Rectangle 3"/>
          <p:cNvSpPr/>
          <p:nvPr/>
        </p:nvSpPr>
        <p:spPr>
          <a:xfrm>
            <a:off x="533400" y="1196775"/>
            <a:ext cx="9144000" cy="4585733"/>
          </a:xfrm>
          <a:prstGeom prst="rect">
            <a:avLst/>
          </a:prstGeom>
        </p:spPr>
        <p:txBody>
          <a:bodyPr wrap="square" lIns="91308" tIns="45652" rIns="91308" bIns="45652">
            <a:spAutoFit/>
          </a:bodyPr>
          <a:lstStyle/>
          <a:p>
            <a:pPr marL="354345" marR="5080" indent="-341671" defTabSz="912796">
              <a:spcBef>
                <a:spcPts val="599"/>
              </a:spcBef>
              <a:spcAft>
                <a:spcPts val="599"/>
              </a:spcAft>
              <a:buFontTx/>
              <a:buChar char="•"/>
              <a:tabLst>
                <a:tab pos="354977" algn="l"/>
              </a:tabLst>
            </a:pPr>
            <a:r>
              <a:rPr lang="en-CA" dirty="0">
                <a:solidFill>
                  <a:prstClr val="black"/>
                </a:solidFill>
                <a:latin typeface="Arial"/>
                <a:cs typeface="Arial"/>
              </a:rPr>
              <a:t>The program will require regulations to detail how the program would be implemented:</a:t>
            </a:r>
          </a:p>
          <a:p>
            <a:pPr marL="741821" marR="5080" lvl="1" indent="-285315" defTabSz="912796">
              <a:spcBef>
                <a:spcPts val="599"/>
              </a:spcBef>
              <a:spcAft>
                <a:spcPts val="599"/>
              </a:spcAft>
              <a:buFont typeface="Arial" panose="020B0604020202020204" pitchFamily="34" charset="0"/>
              <a:buChar char="−"/>
              <a:tabLst>
                <a:tab pos="354977" algn="l"/>
              </a:tabLst>
            </a:pPr>
            <a:r>
              <a:rPr lang="en-CA" sz="1600" dirty="0">
                <a:solidFill>
                  <a:srgbClr val="000000"/>
                </a:solidFill>
                <a:latin typeface="Arial"/>
              </a:rPr>
              <a:t>A mechanism will need to be created to ensure that LDCs/OEB/IESO/Province are aligned in the year-to-year forecasting and costing of the RRRP program and the enhancements. </a:t>
            </a:r>
          </a:p>
          <a:p>
            <a:pPr marL="741821" marR="5080" lvl="1" indent="-285315" defTabSz="912796">
              <a:spcBef>
                <a:spcPts val="599"/>
              </a:spcBef>
              <a:spcAft>
                <a:spcPts val="599"/>
              </a:spcAft>
              <a:buFont typeface="Arial" panose="020B0604020202020204" pitchFamily="34" charset="0"/>
              <a:buChar char="−"/>
              <a:tabLst>
                <a:tab pos="354977" algn="l"/>
              </a:tabLst>
            </a:pPr>
            <a:r>
              <a:rPr lang="en-CA" sz="1600" dirty="0">
                <a:solidFill>
                  <a:srgbClr val="000000"/>
                </a:solidFill>
                <a:latin typeface="Arial"/>
              </a:rPr>
              <a:t>How the harmonized maximum charge will be set and calculated.</a:t>
            </a:r>
          </a:p>
          <a:p>
            <a:pPr marL="741821" marR="5080" lvl="1" indent="-285315" defTabSz="912796">
              <a:spcBef>
                <a:spcPts val="599"/>
              </a:spcBef>
              <a:spcAft>
                <a:spcPts val="599"/>
              </a:spcAft>
              <a:buFont typeface="Arial" panose="020B0604020202020204" pitchFamily="34" charset="0"/>
              <a:buChar char="−"/>
              <a:tabLst>
                <a:tab pos="354977" algn="l"/>
              </a:tabLst>
            </a:pPr>
            <a:r>
              <a:rPr lang="en-CA" sz="1600" dirty="0">
                <a:solidFill>
                  <a:srgbClr val="000000"/>
                </a:solidFill>
                <a:latin typeface="Arial"/>
              </a:rPr>
              <a:t>Providing rules to ensure there is flexibility in the program if there are significant changes to LDCs (e.g. mergers and acquisitions, changes to rate structures, </a:t>
            </a:r>
            <a:r>
              <a:rPr lang="en-CA" sz="1600" dirty="0" err="1">
                <a:solidFill>
                  <a:srgbClr val="000000"/>
                </a:solidFill>
                <a:latin typeface="Arial"/>
              </a:rPr>
              <a:t>etc</a:t>
            </a:r>
            <a:r>
              <a:rPr lang="en-CA" sz="1600" dirty="0">
                <a:solidFill>
                  <a:srgbClr val="000000"/>
                </a:solidFill>
                <a:latin typeface="Arial"/>
              </a:rPr>
              <a:t>) </a:t>
            </a:r>
          </a:p>
          <a:p>
            <a:pPr marL="354345" marR="5080" indent="-341671" defTabSz="912796">
              <a:spcBef>
                <a:spcPts val="599"/>
              </a:spcBef>
              <a:spcAft>
                <a:spcPts val="599"/>
              </a:spcAft>
              <a:buFontTx/>
              <a:buChar char="•"/>
              <a:tabLst>
                <a:tab pos="354977" algn="l"/>
              </a:tabLst>
            </a:pPr>
            <a:r>
              <a:rPr lang="en-CA" dirty="0">
                <a:solidFill>
                  <a:prstClr val="black"/>
                </a:solidFill>
                <a:latin typeface="Arial"/>
                <a:cs typeface="Arial"/>
              </a:rPr>
              <a:t>The OEB will need to set the harmonized maximum charge by July 1st, 2017 in order for LDCs to be able to be able to retrofit their billing systems in order to deliver the program in the near term</a:t>
            </a:r>
            <a:r>
              <a:rPr lang="en-CA" dirty="0" smtClean="0">
                <a:solidFill>
                  <a:prstClr val="black"/>
                </a:solidFill>
                <a:latin typeface="Arial"/>
                <a:cs typeface="Arial"/>
              </a:rPr>
              <a:t>.</a:t>
            </a:r>
            <a:endParaRPr lang="en-CA" sz="2000" spc="-4" dirty="0" smtClean="0">
              <a:solidFill>
                <a:prstClr val="black"/>
              </a:solidFill>
              <a:latin typeface="Arial" panose="020B0604020202020204" pitchFamily="34" charset="0"/>
              <a:cs typeface="Arial" panose="020B0604020202020204" pitchFamily="34" charset="0"/>
            </a:endParaRPr>
          </a:p>
          <a:p>
            <a:pPr marL="354345" marR="5080" indent="-341671" defTabSz="912796">
              <a:spcBef>
                <a:spcPts val="599"/>
              </a:spcBef>
              <a:spcAft>
                <a:spcPts val="599"/>
              </a:spcAft>
              <a:buFontTx/>
              <a:buChar char="•"/>
              <a:tabLst>
                <a:tab pos="354977" algn="l"/>
              </a:tabLst>
            </a:pPr>
            <a:r>
              <a:rPr lang="en-CA" dirty="0">
                <a:solidFill>
                  <a:prstClr val="black"/>
                </a:solidFill>
                <a:latin typeface="Arial"/>
                <a:cs typeface="Arial"/>
              </a:rPr>
              <a:t>The Ministry has been meeting with affected LDCs to discuss implementation. While the legislation would provide LDCs until October 1, 2017 to begin providing the rebates (with retroactive eligibility to July 1), all LDCs indicate they can begin providing rebates as of July 1.</a:t>
            </a:r>
          </a:p>
        </p:txBody>
      </p:sp>
    </p:spTree>
    <p:extLst>
      <p:ext uri="{BB962C8B-B14F-4D97-AF65-F5344CB8AC3E}">
        <p14:creationId xmlns:p14="http://schemas.microsoft.com/office/powerpoint/2010/main" val="9026487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p:nvPr/>
        </p:nvSpPr>
        <p:spPr>
          <a:xfrm>
            <a:off x="9473692" y="7435334"/>
            <a:ext cx="432308" cy="184666"/>
          </a:xfrm>
          <a:prstGeom prst="rect">
            <a:avLst/>
          </a:prstGeom>
        </p:spPr>
        <p:txBody>
          <a:bodyPr vert="horz" wrap="square" lIns="0" tIns="0" rIns="0" bIns="0" rtlCol="0">
            <a:spAutoFit/>
          </a:bodyPr>
          <a:lstStyle/>
          <a:p>
            <a:pPr marL="25400" algn="ctr" defTabSz="914400"/>
            <a:fld id="{25161F13-161D-4D92-A730-D3C24C0C7C19}" type="slidenum">
              <a:rPr lang="en-CA" sz="1200" smtClean="0">
                <a:solidFill>
                  <a:prstClr val="black"/>
                </a:solidFill>
                <a:latin typeface="Arial"/>
                <a:cs typeface="Arial"/>
              </a:rPr>
              <a:pPr marL="25400" algn="ctr" defTabSz="914400"/>
              <a:t>26</a:t>
            </a:fld>
            <a:endParaRPr sz="1200" dirty="0">
              <a:solidFill>
                <a:prstClr val="black"/>
              </a:solidFill>
              <a:latin typeface="Arial"/>
              <a:cs typeface="Arial"/>
            </a:endParaRPr>
          </a:p>
        </p:txBody>
      </p:sp>
      <p:sp>
        <p:nvSpPr>
          <p:cNvPr id="7" name="object 2"/>
          <p:cNvSpPr txBox="1">
            <a:spLocks/>
          </p:cNvSpPr>
          <p:nvPr/>
        </p:nvSpPr>
        <p:spPr>
          <a:xfrm>
            <a:off x="534162" y="987621"/>
            <a:ext cx="8838438" cy="307777"/>
          </a:xfrm>
          <a:prstGeom prst="rect">
            <a:avLst/>
          </a:prstGeom>
          <a:solidFill>
            <a:srgbClr val="B3B3B3"/>
          </a:solidFill>
          <a:ln w="19812">
            <a:solidFill>
              <a:srgbClr val="000000"/>
            </a:solidFill>
          </a:ln>
        </p:spPr>
        <p:txBody>
          <a:bodyPr vert="horz" wrap="square" lIns="0" tIns="0" rIns="0" bIns="0" rtlCol="0" anchor="ctr">
            <a:spAutoFit/>
          </a:bodyPr>
          <a:lstStyle>
            <a:lvl1pPr>
              <a:defRPr sz="3800" b="0" i="0">
                <a:solidFill>
                  <a:srgbClr val="313634"/>
                </a:solidFill>
                <a:latin typeface="Arial"/>
                <a:ea typeface="+mj-ea"/>
                <a:cs typeface="Arial"/>
              </a:defRPr>
            </a:lvl1pPr>
          </a:lstStyle>
          <a:p>
            <a:pPr marL="3175" defTabSz="914400"/>
            <a:r>
              <a:rPr lang="en-CA" sz="2000" kern="0" spc="5" dirty="0" smtClean="0">
                <a:solidFill>
                  <a:srgbClr val="000000"/>
                </a:solidFill>
              </a:rPr>
              <a:t>Ontario Electricity Support Program (OESP) – Overview</a:t>
            </a:r>
            <a:endParaRPr lang="en-CA" sz="2000" kern="0" dirty="0"/>
          </a:p>
        </p:txBody>
      </p:sp>
      <p:sp>
        <p:nvSpPr>
          <p:cNvPr id="12" name="TextBox 11"/>
          <p:cNvSpPr txBox="1"/>
          <p:nvPr/>
        </p:nvSpPr>
        <p:spPr>
          <a:xfrm>
            <a:off x="609600" y="1470501"/>
            <a:ext cx="5861248" cy="5221942"/>
          </a:xfrm>
          <a:prstGeom prst="rect">
            <a:avLst/>
          </a:prstGeom>
          <a:noFill/>
        </p:spPr>
        <p:txBody>
          <a:bodyPr wrap="square" rtlCol="0">
            <a:spAutoFit/>
          </a:bodyPr>
          <a:lstStyle/>
          <a:p>
            <a:pPr marL="285750" indent="-285750" defTabSz="914400">
              <a:spcBef>
                <a:spcPts val="100"/>
              </a:spcBef>
              <a:spcAft>
                <a:spcPts val="400"/>
              </a:spcAft>
              <a:buFont typeface="Arial" panose="020B0604020202020204" pitchFamily="34" charset="0"/>
              <a:buChar char="•"/>
            </a:pPr>
            <a:r>
              <a:rPr lang="en-CA" sz="1400" dirty="0">
                <a:solidFill>
                  <a:prstClr val="black"/>
                </a:solidFill>
                <a:latin typeface="Arial" panose="020B0604020202020204" pitchFamily="34" charset="0"/>
                <a:cs typeface="Arial" panose="020B0604020202020204" pitchFamily="34" charset="0"/>
              </a:rPr>
              <a:t>The OESP is an income-tested, application based program that lowers electricity costs of the most vulnerable consumers by a rebate directly on </a:t>
            </a:r>
            <a:r>
              <a:rPr lang="en-CA" sz="1400" dirty="0" smtClean="0">
                <a:solidFill>
                  <a:prstClr val="black"/>
                </a:solidFill>
                <a:latin typeface="Arial" panose="020B0604020202020204" pitchFamily="34" charset="0"/>
                <a:cs typeface="Arial" panose="020B0604020202020204" pitchFamily="34" charset="0"/>
              </a:rPr>
              <a:t>bills. The OESP is currently funded by the rate base.</a:t>
            </a:r>
            <a:endParaRPr lang="en-CA" sz="1400" dirty="0">
              <a:solidFill>
                <a:prstClr val="black"/>
              </a:solidFill>
              <a:latin typeface="Arial" panose="020B0604020202020204" pitchFamily="34" charset="0"/>
              <a:cs typeface="Arial" panose="020B0604020202020204" pitchFamily="34" charset="0"/>
            </a:endParaRPr>
          </a:p>
          <a:p>
            <a:pPr marL="285750" indent="-285750" defTabSz="914400">
              <a:spcBef>
                <a:spcPts val="100"/>
              </a:spcBef>
              <a:spcAft>
                <a:spcPts val="400"/>
              </a:spcAft>
              <a:buFont typeface="Arial" panose="020B0604020202020204" pitchFamily="34" charset="0"/>
              <a:buChar char="•"/>
            </a:pPr>
            <a:r>
              <a:rPr lang="en-CA" sz="1400" dirty="0">
                <a:solidFill>
                  <a:prstClr val="black"/>
                </a:solidFill>
                <a:latin typeface="Arial" panose="020B0604020202020204" pitchFamily="34" charset="0"/>
                <a:cs typeface="Arial" panose="020B0604020202020204" pitchFamily="34" charset="0"/>
              </a:rPr>
              <a:t>OESP benefits vary by income level and family size, and there are two benefit scales that include:</a:t>
            </a:r>
          </a:p>
          <a:p>
            <a:pPr marL="742950" lvl="1" indent="-285750" defTabSz="914400">
              <a:spcBef>
                <a:spcPts val="100"/>
              </a:spcBef>
              <a:spcAft>
                <a:spcPts val="400"/>
              </a:spcAft>
              <a:buFont typeface="Arial" panose="020B0604020202020204" pitchFamily="34" charset="0"/>
              <a:buChar char="−"/>
            </a:pPr>
            <a:r>
              <a:rPr lang="en-CA" sz="1200" dirty="0">
                <a:solidFill>
                  <a:prstClr val="black"/>
                </a:solidFill>
                <a:latin typeface="Arial" panose="020B0604020202020204" pitchFamily="34" charset="0"/>
                <a:cs typeface="Arial" panose="020B0604020202020204" pitchFamily="34" charset="0"/>
              </a:rPr>
              <a:t>The basic program credit </a:t>
            </a:r>
            <a:r>
              <a:rPr lang="en-CA" sz="1200" dirty="0" smtClean="0">
                <a:solidFill>
                  <a:prstClr val="black"/>
                </a:solidFill>
                <a:latin typeface="Arial" panose="020B0604020202020204" pitchFamily="34" charset="0"/>
                <a:cs typeface="Arial" panose="020B0604020202020204" pitchFamily="34" charset="0"/>
              </a:rPr>
              <a:t>ranged </a:t>
            </a:r>
            <a:r>
              <a:rPr lang="en-CA" sz="1200" dirty="0">
                <a:solidFill>
                  <a:prstClr val="black"/>
                </a:solidFill>
                <a:latin typeface="Arial" panose="020B0604020202020204" pitchFamily="34" charset="0"/>
                <a:cs typeface="Arial" panose="020B0604020202020204" pitchFamily="34" charset="0"/>
              </a:rPr>
              <a:t>from $30/month to $</a:t>
            </a:r>
            <a:r>
              <a:rPr lang="en-CA" sz="1200" dirty="0" smtClean="0">
                <a:solidFill>
                  <a:prstClr val="black"/>
                </a:solidFill>
                <a:latin typeface="Arial" panose="020B0604020202020204" pitchFamily="34" charset="0"/>
                <a:cs typeface="Arial" panose="020B0604020202020204" pitchFamily="34" charset="0"/>
              </a:rPr>
              <a:t>50/month.</a:t>
            </a:r>
            <a:endParaRPr lang="en-CA" sz="1200" dirty="0">
              <a:solidFill>
                <a:prstClr val="black"/>
              </a:solidFill>
              <a:latin typeface="Arial" panose="020B0604020202020204" pitchFamily="34" charset="0"/>
              <a:cs typeface="Arial" panose="020B0604020202020204" pitchFamily="34" charset="0"/>
            </a:endParaRPr>
          </a:p>
          <a:p>
            <a:pPr marL="742950" lvl="1" indent="-285750" defTabSz="914400">
              <a:spcBef>
                <a:spcPts val="100"/>
              </a:spcBef>
              <a:spcAft>
                <a:spcPts val="400"/>
              </a:spcAft>
              <a:buFont typeface="Arial" panose="020B0604020202020204" pitchFamily="34" charset="0"/>
              <a:buChar char="−"/>
            </a:pPr>
            <a:r>
              <a:rPr lang="en-CA" sz="1200" dirty="0">
                <a:solidFill>
                  <a:prstClr val="black"/>
                </a:solidFill>
                <a:latin typeface="Arial" panose="020B0604020202020204" pitchFamily="34" charset="0"/>
                <a:cs typeface="Arial" panose="020B0604020202020204" pitchFamily="34" charset="0"/>
              </a:rPr>
              <a:t>An enhanced credit that </a:t>
            </a:r>
            <a:r>
              <a:rPr lang="en-CA" sz="1200" dirty="0" smtClean="0">
                <a:solidFill>
                  <a:prstClr val="black"/>
                </a:solidFill>
                <a:latin typeface="Arial" panose="020B0604020202020204" pitchFamily="34" charset="0"/>
                <a:cs typeface="Arial" panose="020B0604020202020204" pitchFamily="34" charset="0"/>
              </a:rPr>
              <a:t>ranged </a:t>
            </a:r>
            <a:r>
              <a:rPr lang="en-CA" sz="1200" dirty="0">
                <a:solidFill>
                  <a:prstClr val="black"/>
                </a:solidFill>
                <a:latin typeface="Arial" panose="020B0604020202020204" pitchFamily="34" charset="0"/>
                <a:cs typeface="Arial" panose="020B0604020202020204" pitchFamily="34" charset="0"/>
              </a:rPr>
              <a:t>from $45/month to $75/month for consumers that are either Indigenous, use electric heat or have certain medical devices.</a:t>
            </a:r>
          </a:p>
          <a:p>
            <a:pPr marL="285750" indent="-285750" defTabSz="914400">
              <a:spcBef>
                <a:spcPts val="100"/>
              </a:spcBef>
              <a:spcAft>
                <a:spcPts val="400"/>
              </a:spcAft>
              <a:buFont typeface="Arial" panose="020B0604020202020204" pitchFamily="34" charset="0"/>
              <a:buChar char="•"/>
            </a:pPr>
            <a:r>
              <a:rPr lang="en-US" sz="1400" dirty="0">
                <a:solidFill>
                  <a:prstClr val="black"/>
                </a:solidFill>
                <a:latin typeface="Arial" panose="020B0604020202020204" pitchFamily="34" charset="0"/>
                <a:cs typeface="Arial" panose="020B0604020202020204" pitchFamily="34" charset="0"/>
              </a:rPr>
              <a:t>The OESP launched on January 1, 2016, and in just over a year:</a:t>
            </a:r>
          </a:p>
          <a:p>
            <a:pPr marL="742950" lvl="1" indent="-285750" defTabSz="914400">
              <a:spcBef>
                <a:spcPts val="100"/>
              </a:spcBef>
              <a:spcAft>
                <a:spcPts val="400"/>
              </a:spcAft>
              <a:buFont typeface="Arial" panose="020B0604020202020204" pitchFamily="34" charset="0"/>
              <a:buChar char="−"/>
            </a:pPr>
            <a:r>
              <a:rPr lang="en-US" sz="1200" dirty="0">
                <a:solidFill>
                  <a:prstClr val="black"/>
                </a:solidFill>
                <a:latin typeface="Arial" panose="020B0604020202020204" pitchFamily="34" charset="0"/>
                <a:cs typeface="Arial" panose="020B0604020202020204" pitchFamily="34" charset="0"/>
              </a:rPr>
              <a:t>Almost </a:t>
            </a:r>
            <a:r>
              <a:rPr lang="en-US" sz="1200" dirty="0" smtClean="0">
                <a:solidFill>
                  <a:prstClr val="black"/>
                </a:solidFill>
                <a:latin typeface="Arial" panose="020B0604020202020204" pitchFamily="34" charset="0"/>
                <a:cs typeface="Arial" panose="020B0604020202020204" pitchFamily="34" charset="0"/>
              </a:rPr>
              <a:t>190,000 </a:t>
            </a:r>
            <a:r>
              <a:rPr lang="en-US" sz="1200" dirty="0">
                <a:solidFill>
                  <a:prstClr val="black"/>
                </a:solidFill>
                <a:latin typeface="Arial" panose="020B0604020202020204" pitchFamily="34" charset="0"/>
                <a:cs typeface="Arial" panose="020B0604020202020204" pitchFamily="34" charset="0"/>
              </a:rPr>
              <a:t>have been enrolled in the program representing </a:t>
            </a:r>
            <a:r>
              <a:rPr lang="en-US" sz="1200" dirty="0" smtClean="0">
                <a:solidFill>
                  <a:prstClr val="black"/>
                </a:solidFill>
                <a:latin typeface="Arial" panose="020B0604020202020204" pitchFamily="34" charset="0"/>
                <a:cs typeface="Arial" panose="020B0604020202020204" pitchFamily="34" charset="0"/>
              </a:rPr>
              <a:t>33% of </a:t>
            </a:r>
            <a:r>
              <a:rPr lang="en-US" sz="1200" dirty="0">
                <a:solidFill>
                  <a:prstClr val="black"/>
                </a:solidFill>
                <a:latin typeface="Arial" panose="020B0604020202020204" pitchFamily="34" charset="0"/>
                <a:cs typeface="Arial" panose="020B0604020202020204" pitchFamily="34" charset="0"/>
              </a:rPr>
              <a:t>the total targeted low-income </a:t>
            </a:r>
            <a:r>
              <a:rPr lang="en-US" sz="1200" dirty="0" smtClean="0">
                <a:solidFill>
                  <a:prstClr val="black"/>
                </a:solidFill>
                <a:latin typeface="Arial" panose="020B0604020202020204" pitchFamily="34" charset="0"/>
                <a:cs typeface="Arial" panose="020B0604020202020204" pitchFamily="34" charset="0"/>
              </a:rPr>
              <a:t>population.  Nearly 300,000 applications </a:t>
            </a:r>
            <a:r>
              <a:rPr lang="en-US" sz="1200" dirty="0">
                <a:solidFill>
                  <a:prstClr val="black"/>
                </a:solidFill>
                <a:latin typeface="Arial" panose="020B0604020202020204" pitchFamily="34" charset="0"/>
                <a:cs typeface="Arial" panose="020B0604020202020204" pitchFamily="34" charset="0"/>
              </a:rPr>
              <a:t>have been </a:t>
            </a:r>
            <a:r>
              <a:rPr lang="en-US" sz="1200" dirty="0" smtClean="0">
                <a:solidFill>
                  <a:prstClr val="black"/>
                </a:solidFill>
                <a:latin typeface="Arial" panose="020B0604020202020204" pitchFamily="34" charset="0"/>
                <a:cs typeface="Arial" panose="020B0604020202020204" pitchFamily="34" charset="0"/>
              </a:rPr>
              <a:t>received.</a:t>
            </a:r>
            <a:endParaRPr lang="en-US" sz="1200" dirty="0">
              <a:solidFill>
                <a:prstClr val="black"/>
              </a:solidFill>
              <a:latin typeface="Arial" panose="020B0604020202020204" pitchFamily="34" charset="0"/>
              <a:cs typeface="Arial" panose="020B0604020202020204" pitchFamily="34" charset="0"/>
            </a:endParaRPr>
          </a:p>
          <a:p>
            <a:pPr marL="742950" lvl="1" indent="-285750" defTabSz="914400">
              <a:spcBef>
                <a:spcPts val="100"/>
              </a:spcBef>
              <a:spcAft>
                <a:spcPts val="400"/>
              </a:spcAft>
              <a:buFont typeface="Arial" panose="020B0604020202020204" pitchFamily="34" charset="0"/>
              <a:buChar char="−"/>
            </a:pPr>
            <a:r>
              <a:rPr lang="en-US" sz="1200" dirty="0" smtClean="0">
                <a:solidFill>
                  <a:prstClr val="black"/>
                </a:solidFill>
                <a:latin typeface="Arial" panose="020B0604020202020204" pitchFamily="34" charset="0"/>
                <a:cs typeface="Arial" panose="020B0604020202020204" pitchFamily="34" charset="0"/>
              </a:rPr>
              <a:t>As of March 1, 2017, over $60million in </a:t>
            </a:r>
            <a:r>
              <a:rPr lang="en-US" sz="1200" dirty="0">
                <a:solidFill>
                  <a:prstClr val="black"/>
                </a:solidFill>
                <a:latin typeface="Arial" panose="020B0604020202020204" pitchFamily="34" charset="0"/>
                <a:cs typeface="Arial" panose="020B0604020202020204" pitchFamily="34" charset="0"/>
              </a:rPr>
              <a:t>benefits have been provided to vulnerable </a:t>
            </a:r>
            <a:r>
              <a:rPr lang="en-US" sz="1200" dirty="0" smtClean="0">
                <a:solidFill>
                  <a:prstClr val="black"/>
                </a:solidFill>
                <a:latin typeface="Arial" panose="020B0604020202020204" pitchFamily="34" charset="0"/>
                <a:cs typeface="Arial" panose="020B0604020202020204" pitchFamily="34" charset="0"/>
              </a:rPr>
              <a:t>consumers.</a:t>
            </a:r>
            <a:endParaRPr lang="en-US" sz="1200" dirty="0">
              <a:solidFill>
                <a:prstClr val="black"/>
              </a:solidFill>
              <a:latin typeface="Arial" panose="020B0604020202020204" pitchFamily="34" charset="0"/>
              <a:cs typeface="Arial" panose="020B0604020202020204" pitchFamily="34" charset="0"/>
            </a:endParaRPr>
          </a:p>
          <a:p>
            <a:pPr marL="742950" lvl="1" indent="-285750" defTabSz="914400">
              <a:spcBef>
                <a:spcPts val="100"/>
              </a:spcBef>
              <a:spcAft>
                <a:spcPts val="400"/>
              </a:spcAft>
              <a:buFont typeface="Arial" panose="020B0604020202020204" pitchFamily="34" charset="0"/>
              <a:buChar char="−"/>
            </a:pPr>
            <a:r>
              <a:rPr lang="en-US" sz="1200" dirty="0" smtClean="0">
                <a:solidFill>
                  <a:prstClr val="black"/>
                </a:solidFill>
                <a:latin typeface="Arial" panose="020B0604020202020204" pitchFamily="34" charset="0"/>
                <a:cs typeface="Arial" panose="020B0604020202020204" pitchFamily="34" charset="0"/>
              </a:rPr>
              <a:t>172 </a:t>
            </a:r>
            <a:r>
              <a:rPr lang="en-US" sz="1200" dirty="0">
                <a:solidFill>
                  <a:prstClr val="black"/>
                </a:solidFill>
                <a:latin typeface="Arial" panose="020B0604020202020204" pitchFamily="34" charset="0"/>
                <a:cs typeface="Arial" panose="020B0604020202020204" pitchFamily="34" charset="0"/>
              </a:rPr>
              <a:t>intake agencies have been mobilized to assist low income consumers to apply for the </a:t>
            </a:r>
            <a:r>
              <a:rPr lang="en-US" sz="1200" dirty="0" smtClean="0">
                <a:solidFill>
                  <a:prstClr val="black"/>
                </a:solidFill>
                <a:latin typeface="Arial" panose="020B0604020202020204" pitchFamily="34" charset="0"/>
                <a:cs typeface="Arial" panose="020B0604020202020204" pitchFamily="34" charset="0"/>
              </a:rPr>
              <a:t>OESP.</a:t>
            </a:r>
            <a:endParaRPr lang="en-US" sz="1200" dirty="0">
              <a:solidFill>
                <a:prstClr val="black"/>
              </a:solidFill>
              <a:latin typeface="Arial" panose="020B0604020202020204" pitchFamily="34" charset="0"/>
              <a:cs typeface="Arial" panose="020B0604020202020204" pitchFamily="34" charset="0"/>
            </a:endParaRPr>
          </a:p>
          <a:p>
            <a:pPr marL="285750" indent="-285750" defTabSz="914400">
              <a:spcBef>
                <a:spcPts val="100"/>
              </a:spcBef>
              <a:spcAft>
                <a:spcPts val="400"/>
              </a:spcAft>
              <a:buFont typeface="Arial" panose="020B0604020202020204" pitchFamily="34" charset="0"/>
              <a:buChar char="•"/>
            </a:pPr>
            <a:r>
              <a:rPr lang="en-US" sz="1400" dirty="0" smtClean="0">
                <a:solidFill>
                  <a:prstClr val="black"/>
                </a:solidFill>
                <a:latin typeface="Arial" panose="020B0604020202020204" pitchFamily="34" charset="0"/>
                <a:cs typeface="Arial" panose="020B0604020202020204" pitchFamily="34" charset="0"/>
              </a:rPr>
              <a:t>The March 1, 2017 Cabinet Minute directed the Ministry to expand </a:t>
            </a:r>
            <a:r>
              <a:rPr lang="en-CA" sz="1400" dirty="0">
                <a:solidFill>
                  <a:prstClr val="black"/>
                </a:solidFill>
                <a:latin typeface="Arial" panose="020B0604020202020204" pitchFamily="34" charset="0"/>
                <a:cs typeface="Arial" panose="020B0604020202020204" pitchFamily="34" charset="0"/>
              </a:rPr>
              <a:t>every benefit level of the </a:t>
            </a:r>
            <a:r>
              <a:rPr lang="en-CA" sz="1400" dirty="0" smtClean="0">
                <a:solidFill>
                  <a:prstClr val="black"/>
                </a:solidFill>
                <a:latin typeface="Arial" panose="020B0604020202020204" pitchFamily="34" charset="0"/>
                <a:cs typeface="Arial" panose="020B0604020202020204" pitchFamily="34" charset="0"/>
              </a:rPr>
              <a:t>OESP by </a:t>
            </a:r>
            <a:r>
              <a:rPr lang="en-CA" sz="1400" dirty="0">
                <a:solidFill>
                  <a:prstClr val="black"/>
                </a:solidFill>
                <a:latin typeface="Arial" panose="020B0604020202020204" pitchFamily="34" charset="0"/>
                <a:cs typeface="Arial" panose="020B0604020202020204" pitchFamily="34" charset="0"/>
              </a:rPr>
              <a:t>50%, </a:t>
            </a:r>
            <a:r>
              <a:rPr lang="en-CA" sz="1400" dirty="0" smtClean="0">
                <a:solidFill>
                  <a:prstClr val="black"/>
                </a:solidFill>
                <a:latin typeface="Arial" panose="020B0604020202020204" pitchFamily="34" charset="0"/>
                <a:cs typeface="Arial" panose="020B0604020202020204" pitchFamily="34" charset="0"/>
              </a:rPr>
              <a:t>move </a:t>
            </a:r>
            <a:r>
              <a:rPr lang="en-CA" sz="1400" dirty="0">
                <a:solidFill>
                  <a:prstClr val="black"/>
                </a:solidFill>
                <a:latin typeface="Arial" panose="020B0604020202020204" pitchFamily="34" charset="0"/>
                <a:cs typeface="Arial" panose="020B0604020202020204" pitchFamily="34" charset="0"/>
              </a:rPr>
              <a:t>the program from a ratepayer funded program to a government funded program beginning in 2017 and pursuing additional measures to substantially increase </a:t>
            </a:r>
            <a:r>
              <a:rPr lang="en-CA" sz="1400" dirty="0" smtClean="0">
                <a:solidFill>
                  <a:prstClr val="black"/>
                </a:solidFill>
                <a:latin typeface="Arial" panose="020B0604020202020204" pitchFamily="34" charset="0"/>
                <a:cs typeface="Arial" panose="020B0604020202020204" pitchFamily="34" charset="0"/>
              </a:rPr>
              <a:t>take-up.</a:t>
            </a:r>
            <a:endParaRPr lang="en-CA" sz="1400" dirty="0">
              <a:solidFill>
                <a:prstClr val="black"/>
              </a:solidFill>
              <a:latin typeface="Arial" panose="020B0604020202020204" pitchFamily="34" charset="0"/>
              <a:cs typeface="Arial" panose="020B0604020202020204" pitchFamily="34" charset="0"/>
            </a:endParaRPr>
          </a:p>
        </p:txBody>
      </p:sp>
      <p:pic>
        <p:nvPicPr>
          <p:cNvPr id="13" name="Picture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00343" y="5069123"/>
            <a:ext cx="2748457" cy="1359732"/>
          </a:xfrm>
          <a:prstGeom prst="rect">
            <a:avLst/>
          </a:prstGeom>
        </p:spPr>
      </p:pic>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00343" y="3349829"/>
            <a:ext cx="2704103" cy="1459114"/>
          </a:xfrm>
          <a:prstGeom prst="rect">
            <a:avLst/>
          </a:prstGeom>
        </p:spPr>
      </p:pic>
      <p:pic>
        <p:nvPicPr>
          <p:cNvPr id="15" name="Picture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00343" y="1711801"/>
            <a:ext cx="2704103" cy="1283480"/>
          </a:xfrm>
          <a:prstGeom prst="rect">
            <a:avLst/>
          </a:prstGeom>
        </p:spPr>
      </p:pic>
    </p:spTree>
    <p:extLst>
      <p:ext uri="{BB962C8B-B14F-4D97-AF65-F5344CB8AC3E}">
        <p14:creationId xmlns:p14="http://schemas.microsoft.com/office/powerpoint/2010/main" val="1082683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2"/>
          <p:cNvSpPr txBox="1">
            <a:spLocks/>
          </p:cNvSpPr>
          <p:nvPr/>
        </p:nvSpPr>
        <p:spPr>
          <a:xfrm>
            <a:off x="534162" y="987621"/>
            <a:ext cx="8838438" cy="307777"/>
          </a:xfrm>
          <a:prstGeom prst="rect">
            <a:avLst/>
          </a:prstGeom>
          <a:solidFill>
            <a:srgbClr val="B3B3B3"/>
          </a:solidFill>
          <a:ln w="19812">
            <a:solidFill>
              <a:srgbClr val="000000"/>
            </a:solidFill>
          </a:ln>
        </p:spPr>
        <p:txBody>
          <a:bodyPr vert="horz" wrap="square" lIns="0" tIns="0" rIns="0" bIns="0" rtlCol="0" anchor="ctr">
            <a:spAutoFit/>
          </a:bodyPr>
          <a:lstStyle>
            <a:lvl1pPr>
              <a:defRPr sz="3800" b="0" i="0">
                <a:solidFill>
                  <a:srgbClr val="313634"/>
                </a:solidFill>
                <a:latin typeface="Arial"/>
                <a:ea typeface="+mj-ea"/>
                <a:cs typeface="Arial"/>
              </a:defRPr>
            </a:lvl1pPr>
          </a:lstStyle>
          <a:p>
            <a:pPr marL="3175" defTabSz="914400"/>
            <a:r>
              <a:rPr lang="en-CA" sz="2000" kern="0" spc="5" dirty="0">
                <a:solidFill>
                  <a:srgbClr val="000000"/>
                </a:solidFill>
              </a:rPr>
              <a:t>Ontario Electricity Support Program (OESP</a:t>
            </a:r>
            <a:r>
              <a:rPr lang="en-CA" sz="2000" kern="0" spc="5" dirty="0" smtClean="0">
                <a:solidFill>
                  <a:srgbClr val="000000"/>
                </a:solidFill>
              </a:rPr>
              <a:t>) (cont’d)</a:t>
            </a:r>
            <a:endParaRPr lang="en-CA" sz="2000" kern="0" dirty="0"/>
          </a:p>
        </p:txBody>
      </p:sp>
      <p:sp>
        <p:nvSpPr>
          <p:cNvPr id="10" name="object 28"/>
          <p:cNvSpPr txBox="1"/>
          <p:nvPr/>
        </p:nvSpPr>
        <p:spPr>
          <a:xfrm>
            <a:off x="535940" y="1524000"/>
            <a:ext cx="9217660" cy="5454133"/>
          </a:xfrm>
          <a:prstGeom prst="rect">
            <a:avLst/>
          </a:prstGeom>
        </p:spPr>
        <p:txBody>
          <a:bodyPr vert="horz" wrap="square" lIns="0" tIns="0" rIns="0" bIns="0" rtlCol="0">
            <a:noAutofit/>
          </a:bodyPr>
          <a:lstStyle/>
          <a:p>
            <a:pPr marL="354965" marR="5080" indent="-342265" defTabSz="914400">
              <a:spcBef>
                <a:spcPts val="600"/>
              </a:spcBef>
              <a:spcAft>
                <a:spcPts val="600"/>
              </a:spcAft>
              <a:buFontTx/>
              <a:buChar char="•"/>
              <a:tabLst>
                <a:tab pos="355600" algn="l"/>
              </a:tabLst>
            </a:pPr>
            <a:r>
              <a:rPr lang="en-CA" spc="-5" dirty="0">
                <a:solidFill>
                  <a:prstClr val="black"/>
                </a:solidFill>
                <a:latin typeface="Arial"/>
                <a:cs typeface="Arial"/>
              </a:rPr>
              <a:t>On March 23, 2017, the OEB issued a Decision and Order to cancel the OESP charge on all customer bills on May </a:t>
            </a:r>
            <a:r>
              <a:rPr lang="en-CA" spc="-5" dirty="0" smtClean="0">
                <a:solidFill>
                  <a:prstClr val="black"/>
                </a:solidFill>
                <a:latin typeface="Arial"/>
                <a:cs typeface="Arial"/>
              </a:rPr>
              <a:t>1 ($0.0011 per kilowatt-hour consumed), </a:t>
            </a:r>
            <a:r>
              <a:rPr lang="en-CA" spc="-5" dirty="0">
                <a:solidFill>
                  <a:prstClr val="black"/>
                </a:solidFill>
                <a:latin typeface="Arial"/>
                <a:cs typeface="Arial"/>
              </a:rPr>
              <a:t>and begin using the variance account </a:t>
            </a:r>
            <a:r>
              <a:rPr lang="en-CA" spc="-5" dirty="0" smtClean="0">
                <a:solidFill>
                  <a:prstClr val="black"/>
                </a:solidFill>
                <a:latin typeface="Arial"/>
                <a:cs typeface="Arial"/>
              </a:rPr>
              <a:t>to </a:t>
            </a:r>
            <a:r>
              <a:rPr lang="en-CA" spc="-5" dirty="0">
                <a:solidFill>
                  <a:prstClr val="black"/>
                </a:solidFill>
                <a:latin typeface="Arial"/>
                <a:cs typeface="Arial"/>
              </a:rPr>
              <a:t>continue financing the </a:t>
            </a:r>
            <a:r>
              <a:rPr lang="en-CA" spc="-5" dirty="0" smtClean="0">
                <a:solidFill>
                  <a:prstClr val="black"/>
                </a:solidFill>
                <a:latin typeface="Arial"/>
                <a:cs typeface="Arial"/>
              </a:rPr>
              <a:t>program (</a:t>
            </a:r>
            <a:r>
              <a:rPr lang="en-CA" spc="-5" dirty="0">
                <a:solidFill>
                  <a:prstClr val="black"/>
                </a:solidFill>
                <a:latin typeface="Arial"/>
                <a:cs typeface="Arial"/>
              </a:rPr>
              <a:t>the net difference between the amount of OESP charge collected and the amount paid out) </a:t>
            </a:r>
          </a:p>
          <a:p>
            <a:pPr marL="354965" marR="5080" indent="-342265" defTabSz="914400">
              <a:spcBef>
                <a:spcPts val="600"/>
              </a:spcBef>
              <a:spcAft>
                <a:spcPts val="600"/>
              </a:spcAft>
              <a:buFontTx/>
              <a:buChar char="•"/>
              <a:tabLst>
                <a:tab pos="355600" algn="l"/>
              </a:tabLst>
            </a:pPr>
            <a:r>
              <a:rPr lang="en-CA" spc="-5" dirty="0">
                <a:solidFill>
                  <a:prstClr val="black"/>
                </a:solidFill>
                <a:latin typeface="Arial"/>
                <a:cs typeface="Arial"/>
              </a:rPr>
              <a:t>On April 11, 2017, amendments to the OESP regulation (O.Reg. 314/15) were filed.  These amendments include expanding the credits amounts by 50% and introducing new eligibility categories so that more Ontarians are eligible for the program.</a:t>
            </a:r>
          </a:p>
          <a:p>
            <a:pPr marL="742950" marR="5080" lvl="1" indent="-285750">
              <a:spcBef>
                <a:spcPts val="100"/>
              </a:spcBef>
              <a:spcAft>
                <a:spcPts val="400"/>
              </a:spcAft>
              <a:buFont typeface="Arial" panose="020B0604020202020204" pitchFamily="34" charset="0"/>
              <a:buChar char="−"/>
              <a:tabLst>
                <a:tab pos="355600" algn="l"/>
              </a:tabLst>
            </a:pPr>
            <a:r>
              <a:rPr lang="en-CA" sz="1400" dirty="0">
                <a:solidFill>
                  <a:prstClr val="black"/>
                </a:solidFill>
                <a:latin typeface="Arial" panose="020B0604020202020204" pitchFamily="34" charset="0"/>
                <a:cs typeface="Arial" panose="020B0604020202020204" pitchFamily="34" charset="0"/>
              </a:rPr>
              <a:t>The proposed legislative change will allow the OESP to be funded from the tax base once the variance account is depleted, and provide Ministry of Finance with audit capabilities to ensure funds are spent as they were intended.</a:t>
            </a:r>
          </a:p>
          <a:p>
            <a:pPr marL="354965" marR="5080" indent="-342265" defTabSz="914400">
              <a:spcBef>
                <a:spcPts val="600"/>
              </a:spcBef>
              <a:spcAft>
                <a:spcPts val="600"/>
              </a:spcAft>
              <a:buFontTx/>
              <a:buChar char="•"/>
              <a:tabLst>
                <a:tab pos="355600" algn="l"/>
              </a:tabLst>
            </a:pPr>
            <a:r>
              <a:rPr lang="en-CA" spc="-5" dirty="0">
                <a:solidFill>
                  <a:prstClr val="black"/>
                </a:solidFill>
                <a:latin typeface="Arial"/>
                <a:cs typeface="Arial"/>
              </a:rPr>
              <a:t>The legislative change </a:t>
            </a:r>
            <a:r>
              <a:rPr lang="en-CA" spc="-5" dirty="0" smtClean="0">
                <a:solidFill>
                  <a:prstClr val="black"/>
                </a:solidFill>
                <a:latin typeface="Arial"/>
                <a:cs typeface="Arial"/>
              </a:rPr>
              <a:t>will also provide the necessary authority for the Ministry of Community and Social Services (MCSS) and the OEB to align OESP program delivery with other social assistance programs and help increase program uptake (TBC). </a:t>
            </a:r>
          </a:p>
          <a:p>
            <a:pPr marL="354965" marR="5080" indent="-342265" defTabSz="914400">
              <a:spcBef>
                <a:spcPts val="600"/>
              </a:spcBef>
              <a:spcAft>
                <a:spcPts val="600"/>
              </a:spcAft>
              <a:buFontTx/>
              <a:buChar char="•"/>
              <a:tabLst>
                <a:tab pos="355600" algn="l"/>
              </a:tabLst>
            </a:pPr>
            <a:r>
              <a:rPr lang="en-CA" spc="-5" dirty="0" smtClean="0">
                <a:solidFill>
                  <a:prstClr val="black"/>
                </a:solidFill>
                <a:latin typeface="Arial"/>
                <a:cs typeface="Arial"/>
              </a:rPr>
              <a:t>The fiscal impact of the program was reduced by TB/MBC for 2017-18, from $186 million to $140 million, with out-year forecasts remaining unchanged.</a:t>
            </a:r>
          </a:p>
        </p:txBody>
      </p:sp>
      <p:sp>
        <p:nvSpPr>
          <p:cNvPr id="5" name="object 5"/>
          <p:cNvSpPr txBox="1"/>
          <p:nvPr/>
        </p:nvSpPr>
        <p:spPr>
          <a:xfrm>
            <a:off x="9549892" y="7467600"/>
            <a:ext cx="432308" cy="184666"/>
          </a:xfrm>
          <a:prstGeom prst="rect">
            <a:avLst/>
          </a:prstGeom>
        </p:spPr>
        <p:txBody>
          <a:bodyPr vert="horz" wrap="square" lIns="0" tIns="0" rIns="0" bIns="0" rtlCol="0">
            <a:spAutoFit/>
          </a:bodyPr>
          <a:lstStyle/>
          <a:p>
            <a:pPr marL="25400" algn="ctr" defTabSz="914400"/>
            <a:fld id="{25161F13-161D-4D92-A730-D3C24C0C7C19}" type="slidenum">
              <a:rPr lang="en-CA" sz="1200" smtClean="0">
                <a:solidFill>
                  <a:prstClr val="black"/>
                </a:solidFill>
                <a:latin typeface="Arial"/>
                <a:cs typeface="Arial"/>
              </a:rPr>
              <a:pPr marL="25400" algn="ctr" defTabSz="914400"/>
              <a:t>27</a:t>
            </a:fld>
            <a:endParaRPr sz="1200" dirty="0">
              <a:solidFill>
                <a:prstClr val="black"/>
              </a:solidFill>
              <a:latin typeface="Arial"/>
              <a:cs typeface="Arial"/>
            </a:endParaRPr>
          </a:p>
        </p:txBody>
      </p:sp>
    </p:spTree>
    <p:extLst>
      <p:ext uri="{BB962C8B-B14F-4D97-AF65-F5344CB8AC3E}">
        <p14:creationId xmlns:p14="http://schemas.microsoft.com/office/powerpoint/2010/main" val="24901888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p:nvPr/>
        </p:nvSpPr>
        <p:spPr>
          <a:xfrm>
            <a:off x="9549892" y="7467600"/>
            <a:ext cx="432308" cy="184666"/>
          </a:xfrm>
          <a:prstGeom prst="rect">
            <a:avLst/>
          </a:prstGeom>
        </p:spPr>
        <p:txBody>
          <a:bodyPr vert="horz" wrap="square" lIns="0" tIns="0" rIns="0" bIns="0" rtlCol="0">
            <a:spAutoFit/>
          </a:bodyPr>
          <a:lstStyle/>
          <a:p>
            <a:pPr marL="25400" algn="ctr" defTabSz="914400"/>
            <a:fld id="{25161F13-161D-4D92-A730-D3C24C0C7C19}" type="slidenum">
              <a:rPr lang="en-CA" sz="1200" smtClean="0">
                <a:solidFill>
                  <a:prstClr val="black"/>
                </a:solidFill>
                <a:latin typeface="Arial"/>
                <a:cs typeface="Arial"/>
              </a:rPr>
              <a:pPr marL="25400" algn="ctr" defTabSz="914400"/>
              <a:t>28</a:t>
            </a:fld>
            <a:endParaRPr sz="1200" dirty="0">
              <a:solidFill>
                <a:prstClr val="black"/>
              </a:solidFill>
              <a:latin typeface="Arial"/>
              <a:cs typeface="Arial"/>
            </a:endParaRPr>
          </a:p>
        </p:txBody>
      </p:sp>
      <p:sp>
        <p:nvSpPr>
          <p:cNvPr id="7" name="object 2"/>
          <p:cNvSpPr txBox="1">
            <a:spLocks/>
          </p:cNvSpPr>
          <p:nvPr/>
        </p:nvSpPr>
        <p:spPr>
          <a:xfrm>
            <a:off x="534162" y="987621"/>
            <a:ext cx="8838438" cy="307777"/>
          </a:xfrm>
          <a:prstGeom prst="rect">
            <a:avLst/>
          </a:prstGeom>
          <a:solidFill>
            <a:srgbClr val="B3B3B3"/>
          </a:solidFill>
          <a:ln w="19812">
            <a:solidFill>
              <a:srgbClr val="000000"/>
            </a:solidFill>
          </a:ln>
        </p:spPr>
        <p:txBody>
          <a:bodyPr vert="horz" wrap="square" lIns="0" tIns="0" rIns="0" bIns="0" rtlCol="0" anchor="ctr">
            <a:spAutoFit/>
          </a:bodyPr>
          <a:lstStyle>
            <a:lvl1pPr>
              <a:defRPr sz="3800" b="0" i="0">
                <a:solidFill>
                  <a:srgbClr val="313634"/>
                </a:solidFill>
                <a:latin typeface="Arial"/>
                <a:ea typeface="+mj-ea"/>
                <a:cs typeface="Arial"/>
              </a:defRPr>
            </a:lvl1pPr>
          </a:lstStyle>
          <a:p>
            <a:pPr marL="3175" defTabSz="914400"/>
            <a:r>
              <a:rPr lang="en-CA" sz="2000" kern="0" spc="5" dirty="0" smtClean="0">
                <a:solidFill>
                  <a:srgbClr val="000000"/>
                </a:solidFill>
              </a:rPr>
              <a:t>Ontario Electricity Support Program (OESP) (cont’d)</a:t>
            </a:r>
            <a:endParaRPr lang="en-CA" sz="2000" kern="0" dirty="0"/>
          </a:p>
        </p:txBody>
      </p:sp>
      <p:sp>
        <p:nvSpPr>
          <p:cNvPr id="12" name="TextBox 11"/>
          <p:cNvSpPr txBox="1"/>
          <p:nvPr/>
        </p:nvSpPr>
        <p:spPr>
          <a:xfrm>
            <a:off x="539552" y="1447800"/>
            <a:ext cx="9061648" cy="830997"/>
          </a:xfrm>
          <a:prstGeom prst="rect">
            <a:avLst/>
          </a:prstGeom>
          <a:noFill/>
        </p:spPr>
        <p:txBody>
          <a:bodyPr wrap="square" rtlCol="0">
            <a:spAutoFit/>
          </a:bodyPr>
          <a:lstStyle/>
          <a:p>
            <a:pPr marL="285750" indent="-285750" defTabSz="914400">
              <a:spcBef>
                <a:spcPts val="100"/>
              </a:spcBef>
              <a:spcAft>
                <a:spcPts val="400"/>
              </a:spcAft>
              <a:buFont typeface="Arial" panose="020B0604020202020204" pitchFamily="34" charset="0"/>
              <a:buChar char="•"/>
            </a:pPr>
            <a:r>
              <a:rPr lang="en-CA" sz="1600" dirty="0" smtClean="0">
                <a:solidFill>
                  <a:prstClr val="black"/>
                </a:solidFill>
                <a:latin typeface="Arial" panose="020B0604020202020204" pitchFamily="34" charset="0"/>
                <a:cs typeface="Arial" panose="020B0604020202020204" pitchFamily="34" charset="0"/>
              </a:rPr>
              <a:t>The amendments to the OESP regulation (O.Reg. 314/15) are reflected below.  Increases in credit amounts are in red, and the new eligibility categories are circled.  These changes come into effect on May 1, 2017.</a:t>
            </a:r>
            <a:endParaRPr lang="en-CA" sz="1600" dirty="0">
              <a:solidFill>
                <a:prstClr val="black"/>
              </a:solidFill>
              <a:latin typeface="Arial" panose="020B0604020202020204" pitchFamily="34" charset="0"/>
              <a:cs typeface="Arial" panose="020B0604020202020204" pitchFamily="34" charset="0"/>
            </a:endParaRPr>
          </a:p>
        </p:txBody>
      </p:sp>
      <p:graphicFrame>
        <p:nvGraphicFramePr>
          <p:cNvPr id="8" name="Table 7"/>
          <p:cNvGraphicFramePr>
            <a:graphicFrameLocks noGrp="1"/>
          </p:cNvGraphicFramePr>
          <p:nvPr>
            <p:extLst/>
          </p:nvPr>
        </p:nvGraphicFramePr>
        <p:xfrm>
          <a:off x="464696" y="3075562"/>
          <a:ext cx="4436004" cy="1655374"/>
        </p:xfrm>
        <a:graphic>
          <a:graphicData uri="http://schemas.openxmlformats.org/drawingml/2006/table">
            <a:tbl>
              <a:tblPr firstRow="1" bandRow="1"/>
              <a:tblGrid>
                <a:gridCol w="430344">
                  <a:extLst>
                    <a:ext uri="{9D8B030D-6E8A-4147-A177-3AD203B41FA5}">
                      <a16:colId xmlns:a16="http://schemas.microsoft.com/office/drawing/2014/main" xmlns="" val="20000"/>
                    </a:ext>
                  </a:extLst>
                </a:gridCol>
                <a:gridCol w="1233660">
                  <a:extLst>
                    <a:ext uri="{9D8B030D-6E8A-4147-A177-3AD203B41FA5}">
                      <a16:colId xmlns:a16="http://schemas.microsoft.com/office/drawing/2014/main" xmlns="" val="20001"/>
                    </a:ext>
                  </a:extLst>
                </a:gridCol>
                <a:gridCol w="396000">
                  <a:extLst>
                    <a:ext uri="{9D8B030D-6E8A-4147-A177-3AD203B41FA5}">
                      <a16:colId xmlns:a16="http://schemas.microsoft.com/office/drawing/2014/main" xmlns="" val="20002"/>
                    </a:ext>
                  </a:extLst>
                </a:gridCol>
                <a:gridCol w="396000">
                  <a:extLst>
                    <a:ext uri="{9D8B030D-6E8A-4147-A177-3AD203B41FA5}">
                      <a16:colId xmlns:a16="http://schemas.microsoft.com/office/drawing/2014/main" xmlns="" val="20003"/>
                    </a:ext>
                  </a:extLst>
                </a:gridCol>
                <a:gridCol w="396000">
                  <a:extLst>
                    <a:ext uri="{9D8B030D-6E8A-4147-A177-3AD203B41FA5}">
                      <a16:colId xmlns:a16="http://schemas.microsoft.com/office/drawing/2014/main" xmlns="" val="20004"/>
                    </a:ext>
                  </a:extLst>
                </a:gridCol>
                <a:gridCol w="396000">
                  <a:extLst>
                    <a:ext uri="{9D8B030D-6E8A-4147-A177-3AD203B41FA5}">
                      <a16:colId xmlns:a16="http://schemas.microsoft.com/office/drawing/2014/main" xmlns="" val="20005"/>
                    </a:ext>
                  </a:extLst>
                </a:gridCol>
                <a:gridCol w="396000">
                  <a:extLst>
                    <a:ext uri="{9D8B030D-6E8A-4147-A177-3AD203B41FA5}">
                      <a16:colId xmlns:a16="http://schemas.microsoft.com/office/drawing/2014/main" xmlns="" val="20006"/>
                    </a:ext>
                  </a:extLst>
                </a:gridCol>
                <a:gridCol w="396000">
                  <a:extLst>
                    <a:ext uri="{9D8B030D-6E8A-4147-A177-3AD203B41FA5}">
                      <a16:colId xmlns:a16="http://schemas.microsoft.com/office/drawing/2014/main" xmlns="" val="20007"/>
                    </a:ext>
                  </a:extLst>
                </a:gridCol>
                <a:gridCol w="396000">
                  <a:extLst>
                    <a:ext uri="{9D8B030D-6E8A-4147-A177-3AD203B41FA5}">
                      <a16:colId xmlns:a16="http://schemas.microsoft.com/office/drawing/2014/main" xmlns="" val="20008"/>
                    </a:ext>
                  </a:extLst>
                </a:gridCol>
              </a:tblGrid>
              <a:tr h="221596">
                <a:tc rowSpan="2" gridSpan="2">
                  <a:txBody>
                    <a:bodyPr/>
                    <a:lstStyle>
                      <a:lvl1pPr marL="0">
                        <a:defRPr b="1">
                          <a:solidFill>
                            <a:schemeClr val="lt1"/>
                          </a:solidFill>
                          <a:latin typeface="Arial"/>
                        </a:defRPr>
                      </a:lvl1pPr>
                      <a:lvl2pPr marL="457200">
                        <a:defRPr b="1">
                          <a:solidFill>
                            <a:schemeClr val="lt1"/>
                          </a:solidFill>
                          <a:latin typeface="Arial"/>
                        </a:defRPr>
                      </a:lvl2pPr>
                      <a:lvl3pPr marL="914400">
                        <a:defRPr b="1">
                          <a:solidFill>
                            <a:schemeClr val="lt1"/>
                          </a:solidFill>
                          <a:latin typeface="Arial"/>
                        </a:defRPr>
                      </a:lvl3pPr>
                      <a:lvl4pPr marL="1371600">
                        <a:defRPr b="1">
                          <a:solidFill>
                            <a:schemeClr val="lt1"/>
                          </a:solidFill>
                          <a:latin typeface="Arial"/>
                        </a:defRPr>
                      </a:lvl4pPr>
                      <a:lvl5pPr marL="1828800">
                        <a:defRPr b="1">
                          <a:solidFill>
                            <a:schemeClr val="lt1"/>
                          </a:solidFill>
                          <a:latin typeface="Arial"/>
                        </a:defRPr>
                      </a:lvl5pPr>
                      <a:lvl6pPr marL="2286000">
                        <a:defRPr b="1">
                          <a:solidFill>
                            <a:schemeClr val="lt1"/>
                          </a:solidFill>
                          <a:latin typeface="Arial"/>
                        </a:defRPr>
                      </a:lvl6pPr>
                      <a:lvl7pPr marL="2743200">
                        <a:defRPr b="1">
                          <a:solidFill>
                            <a:schemeClr val="lt1"/>
                          </a:solidFill>
                          <a:latin typeface="Arial"/>
                        </a:defRPr>
                      </a:lvl7pPr>
                      <a:lvl8pPr marL="3200400">
                        <a:defRPr b="1">
                          <a:solidFill>
                            <a:schemeClr val="lt1"/>
                          </a:solidFill>
                          <a:latin typeface="Arial"/>
                        </a:defRPr>
                      </a:lvl8pPr>
                      <a:lvl9pPr marL="3657600">
                        <a:defRPr b="1">
                          <a:solidFill>
                            <a:schemeClr val="lt1"/>
                          </a:solidFill>
                          <a:latin typeface="Arial"/>
                        </a:defRPr>
                      </a:lvl9pPr>
                    </a:lstStyle>
                    <a:p>
                      <a:pPr algn="ctr"/>
                      <a:r>
                        <a:rPr lang="en-US" sz="1000" dirty="0"/>
                        <a:t>Sliding Scale</a:t>
                      </a:r>
                      <a:r>
                        <a:rPr lang="en-US" sz="1000" baseline="0" dirty="0"/>
                        <a:t> #1</a:t>
                      </a:r>
                      <a:endParaRPr lang="en-CA" sz="1000" dirty="0"/>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8A280"/>
                    </a:solidFill>
                  </a:tcPr>
                </a:tc>
                <a:tc rowSpan="2" hMerge="1">
                  <a:txBody>
                    <a:bodyPr/>
                    <a:lstStyle/>
                    <a:p>
                      <a:endParaRPr lang="en-CA" sz="900"/>
                    </a:p>
                  </a:txBody>
                  <a:tcPr/>
                </a:tc>
                <a:tc gridSpan="7">
                  <a:txBody>
                    <a:bodyPr/>
                    <a:lstStyle>
                      <a:lvl1pPr marL="0">
                        <a:defRPr b="1">
                          <a:solidFill>
                            <a:schemeClr val="lt1"/>
                          </a:solidFill>
                          <a:latin typeface="Arial"/>
                        </a:defRPr>
                      </a:lvl1pPr>
                      <a:lvl2pPr marL="457200">
                        <a:defRPr b="1">
                          <a:solidFill>
                            <a:schemeClr val="lt1"/>
                          </a:solidFill>
                          <a:latin typeface="Arial"/>
                        </a:defRPr>
                      </a:lvl2pPr>
                      <a:lvl3pPr marL="914400">
                        <a:defRPr b="1">
                          <a:solidFill>
                            <a:schemeClr val="lt1"/>
                          </a:solidFill>
                          <a:latin typeface="Arial"/>
                        </a:defRPr>
                      </a:lvl3pPr>
                      <a:lvl4pPr marL="1371600">
                        <a:defRPr b="1">
                          <a:solidFill>
                            <a:schemeClr val="lt1"/>
                          </a:solidFill>
                          <a:latin typeface="Arial"/>
                        </a:defRPr>
                      </a:lvl4pPr>
                      <a:lvl5pPr marL="1828800">
                        <a:defRPr b="1">
                          <a:solidFill>
                            <a:schemeClr val="lt1"/>
                          </a:solidFill>
                          <a:latin typeface="Arial"/>
                        </a:defRPr>
                      </a:lvl5pPr>
                      <a:lvl6pPr marL="2286000">
                        <a:defRPr b="1">
                          <a:solidFill>
                            <a:schemeClr val="lt1"/>
                          </a:solidFill>
                          <a:latin typeface="Arial"/>
                        </a:defRPr>
                      </a:lvl6pPr>
                      <a:lvl7pPr marL="2743200">
                        <a:defRPr b="1">
                          <a:solidFill>
                            <a:schemeClr val="lt1"/>
                          </a:solidFill>
                          <a:latin typeface="Arial"/>
                        </a:defRPr>
                      </a:lvl7pPr>
                      <a:lvl8pPr marL="3200400">
                        <a:defRPr b="1">
                          <a:solidFill>
                            <a:schemeClr val="lt1"/>
                          </a:solidFill>
                          <a:latin typeface="Arial"/>
                        </a:defRPr>
                      </a:lvl8pPr>
                      <a:lvl9pPr marL="3657600">
                        <a:defRPr b="1">
                          <a:solidFill>
                            <a:schemeClr val="lt1"/>
                          </a:solidFill>
                          <a:latin typeface="Arial"/>
                        </a:defRPr>
                      </a:lvl9pPr>
                    </a:lstStyle>
                    <a:p>
                      <a:pPr algn="ctr"/>
                      <a:r>
                        <a:rPr lang="en-US" sz="1000" dirty="0"/>
                        <a:t>Household Size</a:t>
                      </a:r>
                      <a:endParaRPr lang="en-CA" sz="1000" dirty="0"/>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8A280"/>
                    </a:solidFill>
                  </a:tcPr>
                </a:tc>
                <a:tc hMerge="1">
                  <a:txBody>
                    <a:bodyPr/>
                    <a:lstStyle/>
                    <a:p>
                      <a:endParaRPr lang="en-CA" sz="900"/>
                    </a:p>
                  </a:txBody>
                  <a:tcPr/>
                </a:tc>
                <a:tc hMerge="1">
                  <a:txBody>
                    <a:bodyPr/>
                    <a:lstStyle/>
                    <a:p>
                      <a:endParaRPr lang="en-CA" sz="900"/>
                    </a:p>
                  </a:txBody>
                  <a:tcPr/>
                </a:tc>
                <a:tc hMerge="1">
                  <a:txBody>
                    <a:bodyPr/>
                    <a:lstStyle/>
                    <a:p>
                      <a:endParaRPr lang="en-CA" sz="900"/>
                    </a:p>
                  </a:txBody>
                  <a:tcPr/>
                </a:tc>
                <a:tc hMerge="1">
                  <a:txBody>
                    <a:bodyPr/>
                    <a:lstStyle/>
                    <a:p>
                      <a:endParaRPr lang="en-CA" sz="900"/>
                    </a:p>
                  </a:txBody>
                  <a:tcPr/>
                </a:tc>
                <a:tc hMerge="1">
                  <a:txBody>
                    <a:bodyPr/>
                    <a:lstStyle/>
                    <a:p>
                      <a:endParaRPr lang="en-CA" sz="900"/>
                    </a:p>
                  </a:txBody>
                  <a:tcPr/>
                </a:tc>
                <a:tc hMerge="1">
                  <a:txBody>
                    <a:bodyPr/>
                    <a:lstStyle/>
                    <a:p>
                      <a:endParaRPr lang="en-CA" sz="900" dirty="0"/>
                    </a:p>
                  </a:txBody>
                  <a:tcPr/>
                </a:tc>
                <a:extLst>
                  <a:ext uri="{0D108BD9-81ED-4DB2-BD59-A6C34878D82A}">
                    <a16:rowId xmlns:a16="http://schemas.microsoft.com/office/drawing/2014/main" xmlns="" val="10000"/>
                  </a:ext>
                </a:extLst>
              </a:tr>
              <a:tr h="259534">
                <a:tc gridSpan="2" vMerge="1">
                  <a:txBody>
                    <a:bodyPr/>
                    <a:lstStyle/>
                    <a:p>
                      <a:endParaRPr lang="en-CA" sz="900" dirty="0"/>
                    </a:p>
                  </a:txBody>
                  <a:tcPr/>
                </a:tc>
                <a:tc hMerge="1" vMerge="1">
                  <a:txBody>
                    <a:bodyPr/>
                    <a:lstStyle/>
                    <a:p>
                      <a:endParaRPr lang="en-CA" sz="900" dirty="0"/>
                    </a:p>
                  </a:txBody>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t>1</a:t>
                      </a:r>
                    </a:p>
                  </a:txBody>
                  <a:tcPr>
                    <a:lnL w="381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4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t>2</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4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t>3 </a:t>
                      </a:r>
                      <a:endParaRPr lang="en-CA" sz="1000" dirty="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4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t>4 </a:t>
                      </a:r>
                      <a:endParaRPr lang="en-CA" sz="1000" dirty="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4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t>5 </a:t>
                      </a:r>
                      <a:endParaRPr lang="en-CA" sz="1000" dirty="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4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t>6 </a:t>
                      </a:r>
                      <a:endParaRPr lang="en-CA" sz="1000" dirty="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4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t>7 +</a:t>
                      </a:r>
                      <a:endParaRPr lang="en-CA" sz="1000" dirty="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40000"/>
                      </a:srgbClr>
                    </a:solidFill>
                  </a:tcPr>
                </a:tc>
                <a:extLst>
                  <a:ext uri="{0D108BD9-81ED-4DB2-BD59-A6C34878D82A}">
                    <a16:rowId xmlns:a16="http://schemas.microsoft.com/office/drawing/2014/main" xmlns="" val="10001"/>
                  </a:ext>
                </a:extLst>
              </a:tr>
              <a:tr h="288000">
                <a:tc rowSpan="4">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t>Income </a:t>
                      </a:r>
                    </a:p>
                    <a:p>
                      <a:pPr algn="ctr"/>
                      <a:r>
                        <a:rPr lang="en-US" sz="1000" dirty="0"/>
                        <a:t>Bracket</a:t>
                      </a:r>
                      <a:endParaRPr lang="en-CA" sz="1000" dirty="0"/>
                    </a:p>
                  </a:txBody>
                  <a:tcPr vert="vert27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2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t>&lt; $28,000</a:t>
                      </a:r>
                      <a:endParaRPr lang="en-CA" sz="1000" dirty="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2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t>$30</a:t>
                      </a:r>
                      <a:endParaRPr lang="en-CA" sz="10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2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t>$30</a:t>
                      </a:r>
                      <a:endParaRPr lang="en-CA" sz="10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2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t>$34</a:t>
                      </a:r>
                      <a:endParaRPr lang="en-CA" sz="10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2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t>$38</a:t>
                      </a:r>
                      <a:endParaRPr lang="en-CA" sz="10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2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t>$42</a:t>
                      </a:r>
                      <a:endParaRPr lang="en-CA" sz="10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2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t>$50</a:t>
                      </a:r>
                      <a:endParaRPr lang="en-CA" sz="10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2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t>$50</a:t>
                      </a:r>
                      <a:endParaRPr lang="en-CA" sz="10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20000"/>
                      </a:srgbClr>
                    </a:solidFill>
                  </a:tcPr>
                </a:tc>
                <a:extLst>
                  <a:ext uri="{0D108BD9-81ED-4DB2-BD59-A6C34878D82A}">
                    <a16:rowId xmlns:a16="http://schemas.microsoft.com/office/drawing/2014/main" xmlns="" val="10002"/>
                  </a:ext>
                </a:extLst>
              </a:tr>
              <a:tr h="288000">
                <a:tc vMerge="1">
                  <a:txBody>
                    <a:bodyPr/>
                    <a:lstStyle/>
                    <a:p>
                      <a:endParaRPr lang="en-CA" sz="900" dirty="0"/>
                    </a:p>
                  </a:txBody>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t>$28,001 - $39,000</a:t>
                      </a:r>
                      <a:endParaRPr lang="en-CA" sz="10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4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t>-</a:t>
                      </a:r>
                      <a:endParaRPr lang="en-CA" sz="10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4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t>-</a:t>
                      </a:r>
                      <a:endParaRPr lang="en-CA" sz="10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4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t>$30</a:t>
                      </a:r>
                      <a:endParaRPr lang="en-CA" sz="10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4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t>$34</a:t>
                      </a:r>
                      <a:endParaRPr lang="en-CA" sz="10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4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t>$38</a:t>
                      </a:r>
                      <a:endParaRPr lang="en-CA" sz="10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4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t>$42</a:t>
                      </a:r>
                      <a:endParaRPr lang="en-CA" sz="10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4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t>$50</a:t>
                      </a:r>
                      <a:endParaRPr lang="en-CA" sz="10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40000"/>
                      </a:srgbClr>
                    </a:solidFill>
                  </a:tcPr>
                </a:tc>
                <a:extLst>
                  <a:ext uri="{0D108BD9-81ED-4DB2-BD59-A6C34878D82A}">
                    <a16:rowId xmlns:a16="http://schemas.microsoft.com/office/drawing/2014/main" xmlns="" val="10003"/>
                  </a:ext>
                </a:extLst>
              </a:tr>
              <a:tr h="288000">
                <a:tc vMerge="1">
                  <a:txBody>
                    <a:bodyPr/>
                    <a:lstStyle/>
                    <a:p>
                      <a:endParaRPr lang="en-CA" sz="900" dirty="0"/>
                    </a:p>
                  </a:txBody>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t>$39,001 - $48,000</a:t>
                      </a:r>
                      <a:endParaRPr lang="en-CA" sz="10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2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t>-</a:t>
                      </a:r>
                      <a:endParaRPr lang="en-CA" sz="10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2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t>-</a:t>
                      </a:r>
                      <a:endParaRPr lang="en-CA" sz="10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2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t>-</a:t>
                      </a:r>
                      <a:endParaRPr lang="en-CA" sz="10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2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t>-</a:t>
                      </a:r>
                      <a:endParaRPr lang="en-CA" sz="10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2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t>$30</a:t>
                      </a:r>
                      <a:endParaRPr lang="en-CA" sz="10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2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t>$34</a:t>
                      </a:r>
                      <a:endParaRPr lang="en-CA" sz="10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2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t>$38</a:t>
                      </a:r>
                      <a:endParaRPr lang="en-CA" sz="10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20000"/>
                      </a:srgbClr>
                    </a:solidFill>
                  </a:tcPr>
                </a:tc>
                <a:extLst>
                  <a:ext uri="{0D108BD9-81ED-4DB2-BD59-A6C34878D82A}">
                    <a16:rowId xmlns:a16="http://schemas.microsoft.com/office/drawing/2014/main" xmlns="" val="10004"/>
                  </a:ext>
                </a:extLst>
              </a:tr>
              <a:tr h="288000">
                <a:tc vMerge="1">
                  <a:txBody>
                    <a:bodyPr/>
                    <a:lstStyle/>
                    <a:p>
                      <a:endParaRPr lang="en-CA" sz="900" dirty="0"/>
                    </a:p>
                  </a:txBody>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t>$48,001 - $52,000</a:t>
                      </a:r>
                      <a:endParaRPr lang="en-CA" sz="10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4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t>-</a:t>
                      </a:r>
                      <a:endParaRPr lang="en-CA" sz="10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4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t>-</a:t>
                      </a:r>
                      <a:endParaRPr lang="en-CA" sz="10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4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t>-</a:t>
                      </a:r>
                      <a:endParaRPr lang="en-CA" sz="10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4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t>-</a:t>
                      </a:r>
                      <a:endParaRPr lang="en-CA" sz="10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4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t>-</a:t>
                      </a:r>
                      <a:endParaRPr lang="en-CA" sz="10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4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t>-</a:t>
                      </a:r>
                      <a:endParaRPr lang="en-CA" sz="10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4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t>$30</a:t>
                      </a:r>
                      <a:endParaRPr lang="en-CA" sz="10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40000"/>
                      </a:srgbClr>
                    </a:solidFill>
                  </a:tcPr>
                </a:tc>
                <a:extLst>
                  <a:ext uri="{0D108BD9-81ED-4DB2-BD59-A6C34878D82A}">
                    <a16:rowId xmlns:a16="http://schemas.microsoft.com/office/drawing/2014/main" xmlns="" val="10005"/>
                  </a:ext>
                </a:extLst>
              </a:tr>
            </a:tbl>
          </a:graphicData>
        </a:graphic>
      </p:graphicFrame>
      <p:graphicFrame>
        <p:nvGraphicFramePr>
          <p:cNvPr id="9" name="Table 8"/>
          <p:cNvGraphicFramePr>
            <a:graphicFrameLocks noGrp="1"/>
          </p:cNvGraphicFramePr>
          <p:nvPr>
            <p:extLst/>
          </p:nvPr>
        </p:nvGraphicFramePr>
        <p:xfrm>
          <a:off x="5084096" y="3074571"/>
          <a:ext cx="4436004" cy="1655374"/>
        </p:xfrm>
        <a:graphic>
          <a:graphicData uri="http://schemas.openxmlformats.org/drawingml/2006/table">
            <a:tbl>
              <a:tblPr firstRow="1" bandRow="1"/>
              <a:tblGrid>
                <a:gridCol w="430344">
                  <a:extLst>
                    <a:ext uri="{9D8B030D-6E8A-4147-A177-3AD203B41FA5}">
                      <a16:colId xmlns:a16="http://schemas.microsoft.com/office/drawing/2014/main" xmlns="" val="20000"/>
                    </a:ext>
                  </a:extLst>
                </a:gridCol>
                <a:gridCol w="1233660">
                  <a:extLst>
                    <a:ext uri="{9D8B030D-6E8A-4147-A177-3AD203B41FA5}">
                      <a16:colId xmlns:a16="http://schemas.microsoft.com/office/drawing/2014/main" xmlns="" val="20001"/>
                    </a:ext>
                  </a:extLst>
                </a:gridCol>
                <a:gridCol w="396000">
                  <a:extLst>
                    <a:ext uri="{9D8B030D-6E8A-4147-A177-3AD203B41FA5}">
                      <a16:colId xmlns:a16="http://schemas.microsoft.com/office/drawing/2014/main" xmlns="" val="20002"/>
                    </a:ext>
                  </a:extLst>
                </a:gridCol>
                <a:gridCol w="396000">
                  <a:extLst>
                    <a:ext uri="{9D8B030D-6E8A-4147-A177-3AD203B41FA5}">
                      <a16:colId xmlns:a16="http://schemas.microsoft.com/office/drawing/2014/main" xmlns="" val="20003"/>
                    </a:ext>
                  </a:extLst>
                </a:gridCol>
                <a:gridCol w="396000">
                  <a:extLst>
                    <a:ext uri="{9D8B030D-6E8A-4147-A177-3AD203B41FA5}">
                      <a16:colId xmlns:a16="http://schemas.microsoft.com/office/drawing/2014/main" xmlns="" val="20004"/>
                    </a:ext>
                  </a:extLst>
                </a:gridCol>
                <a:gridCol w="396000">
                  <a:extLst>
                    <a:ext uri="{9D8B030D-6E8A-4147-A177-3AD203B41FA5}">
                      <a16:colId xmlns:a16="http://schemas.microsoft.com/office/drawing/2014/main" xmlns="" val="20005"/>
                    </a:ext>
                  </a:extLst>
                </a:gridCol>
                <a:gridCol w="396000">
                  <a:extLst>
                    <a:ext uri="{9D8B030D-6E8A-4147-A177-3AD203B41FA5}">
                      <a16:colId xmlns:a16="http://schemas.microsoft.com/office/drawing/2014/main" xmlns="" val="20006"/>
                    </a:ext>
                  </a:extLst>
                </a:gridCol>
                <a:gridCol w="396000">
                  <a:extLst>
                    <a:ext uri="{9D8B030D-6E8A-4147-A177-3AD203B41FA5}">
                      <a16:colId xmlns:a16="http://schemas.microsoft.com/office/drawing/2014/main" xmlns="" val="20007"/>
                    </a:ext>
                  </a:extLst>
                </a:gridCol>
                <a:gridCol w="396000">
                  <a:extLst>
                    <a:ext uri="{9D8B030D-6E8A-4147-A177-3AD203B41FA5}">
                      <a16:colId xmlns:a16="http://schemas.microsoft.com/office/drawing/2014/main" xmlns="" val="20008"/>
                    </a:ext>
                  </a:extLst>
                </a:gridCol>
              </a:tblGrid>
              <a:tr h="221596">
                <a:tc rowSpan="2" gridSpan="2">
                  <a:txBody>
                    <a:bodyPr/>
                    <a:lstStyle>
                      <a:lvl1pPr marL="0">
                        <a:defRPr b="1">
                          <a:solidFill>
                            <a:schemeClr val="lt1"/>
                          </a:solidFill>
                          <a:latin typeface="Arial"/>
                        </a:defRPr>
                      </a:lvl1pPr>
                      <a:lvl2pPr marL="457200">
                        <a:defRPr b="1">
                          <a:solidFill>
                            <a:schemeClr val="lt1"/>
                          </a:solidFill>
                          <a:latin typeface="Arial"/>
                        </a:defRPr>
                      </a:lvl2pPr>
                      <a:lvl3pPr marL="914400">
                        <a:defRPr b="1">
                          <a:solidFill>
                            <a:schemeClr val="lt1"/>
                          </a:solidFill>
                          <a:latin typeface="Arial"/>
                        </a:defRPr>
                      </a:lvl3pPr>
                      <a:lvl4pPr marL="1371600">
                        <a:defRPr b="1">
                          <a:solidFill>
                            <a:schemeClr val="lt1"/>
                          </a:solidFill>
                          <a:latin typeface="Arial"/>
                        </a:defRPr>
                      </a:lvl4pPr>
                      <a:lvl5pPr marL="1828800">
                        <a:defRPr b="1">
                          <a:solidFill>
                            <a:schemeClr val="lt1"/>
                          </a:solidFill>
                          <a:latin typeface="Arial"/>
                        </a:defRPr>
                      </a:lvl5pPr>
                      <a:lvl6pPr marL="2286000">
                        <a:defRPr b="1">
                          <a:solidFill>
                            <a:schemeClr val="lt1"/>
                          </a:solidFill>
                          <a:latin typeface="Arial"/>
                        </a:defRPr>
                      </a:lvl6pPr>
                      <a:lvl7pPr marL="2743200">
                        <a:defRPr b="1">
                          <a:solidFill>
                            <a:schemeClr val="lt1"/>
                          </a:solidFill>
                          <a:latin typeface="Arial"/>
                        </a:defRPr>
                      </a:lvl7pPr>
                      <a:lvl8pPr marL="3200400">
                        <a:defRPr b="1">
                          <a:solidFill>
                            <a:schemeClr val="lt1"/>
                          </a:solidFill>
                          <a:latin typeface="Arial"/>
                        </a:defRPr>
                      </a:lvl8pPr>
                      <a:lvl9pPr marL="3657600">
                        <a:defRPr b="1">
                          <a:solidFill>
                            <a:schemeClr val="lt1"/>
                          </a:solidFill>
                          <a:latin typeface="Arial"/>
                        </a:defRPr>
                      </a:lvl9pPr>
                    </a:lstStyle>
                    <a:p>
                      <a:pPr algn="ctr"/>
                      <a:r>
                        <a:rPr lang="en-US" sz="1000" dirty="0"/>
                        <a:t>Sliding Scale</a:t>
                      </a:r>
                      <a:r>
                        <a:rPr lang="en-US" sz="1000" baseline="0" dirty="0"/>
                        <a:t> #1</a:t>
                      </a:r>
                      <a:endParaRPr lang="en-CA" sz="1000" dirty="0"/>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8A280"/>
                    </a:solidFill>
                  </a:tcPr>
                </a:tc>
                <a:tc rowSpan="2" hMerge="1">
                  <a:txBody>
                    <a:bodyPr/>
                    <a:lstStyle/>
                    <a:p>
                      <a:endParaRPr lang="en-CA" sz="900"/>
                    </a:p>
                  </a:txBody>
                  <a:tcPr/>
                </a:tc>
                <a:tc gridSpan="7">
                  <a:txBody>
                    <a:bodyPr/>
                    <a:lstStyle>
                      <a:lvl1pPr marL="0">
                        <a:defRPr b="1">
                          <a:solidFill>
                            <a:schemeClr val="lt1"/>
                          </a:solidFill>
                          <a:latin typeface="Arial"/>
                        </a:defRPr>
                      </a:lvl1pPr>
                      <a:lvl2pPr marL="457200">
                        <a:defRPr b="1">
                          <a:solidFill>
                            <a:schemeClr val="lt1"/>
                          </a:solidFill>
                          <a:latin typeface="Arial"/>
                        </a:defRPr>
                      </a:lvl2pPr>
                      <a:lvl3pPr marL="914400">
                        <a:defRPr b="1">
                          <a:solidFill>
                            <a:schemeClr val="lt1"/>
                          </a:solidFill>
                          <a:latin typeface="Arial"/>
                        </a:defRPr>
                      </a:lvl3pPr>
                      <a:lvl4pPr marL="1371600">
                        <a:defRPr b="1">
                          <a:solidFill>
                            <a:schemeClr val="lt1"/>
                          </a:solidFill>
                          <a:latin typeface="Arial"/>
                        </a:defRPr>
                      </a:lvl4pPr>
                      <a:lvl5pPr marL="1828800">
                        <a:defRPr b="1">
                          <a:solidFill>
                            <a:schemeClr val="lt1"/>
                          </a:solidFill>
                          <a:latin typeface="Arial"/>
                        </a:defRPr>
                      </a:lvl5pPr>
                      <a:lvl6pPr marL="2286000">
                        <a:defRPr b="1">
                          <a:solidFill>
                            <a:schemeClr val="lt1"/>
                          </a:solidFill>
                          <a:latin typeface="Arial"/>
                        </a:defRPr>
                      </a:lvl6pPr>
                      <a:lvl7pPr marL="2743200">
                        <a:defRPr b="1">
                          <a:solidFill>
                            <a:schemeClr val="lt1"/>
                          </a:solidFill>
                          <a:latin typeface="Arial"/>
                        </a:defRPr>
                      </a:lvl7pPr>
                      <a:lvl8pPr marL="3200400">
                        <a:defRPr b="1">
                          <a:solidFill>
                            <a:schemeClr val="lt1"/>
                          </a:solidFill>
                          <a:latin typeface="Arial"/>
                        </a:defRPr>
                      </a:lvl8pPr>
                      <a:lvl9pPr marL="3657600">
                        <a:defRPr b="1">
                          <a:solidFill>
                            <a:schemeClr val="lt1"/>
                          </a:solidFill>
                          <a:latin typeface="Arial"/>
                        </a:defRPr>
                      </a:lvl9pPr>
                    </a:lstStyle>
                    <a:p>
                      <a:pPr algn="ctr"/>
                      <a:r>
                        <a:rPr lang="en-US" sz="1000" dirty="0"/>
                        <a:t>Household Size</a:t>
                      </a:r>
                      <a:endParaRPr lang="en-CA" sz="1000" dirty="0"/>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8A280"/>
                    </a:solidFill>
                  </a:tcPr>
                </a:tc>
                <a:tc hMerge="1">
                  <a:txBody>
                    <a:bodyPr/>
                    <a:lstStyle/>
                    <a:p>
                      <a:endParaRPr lang="en-CA" sz="900"/>
                    </a:p>
                  </a:txBody>
                  <a:tcPr/>
                </a:tc>
                <a:tc hMerge="1">
                  <a:txBody>
                    <a:bodyPr/>
                    <a:lstStyle/>
                    <a:p>
                      <a:endParaRPr lang="en-CA" sz="900"/>
                    </a:p>
                  </a:txBody>
                  <a:tcPr/>
                </a:tc>
                <a:tc hMerge="1">
                  <a:txBody>
                    <a:bodyPr/>
                    <a:lstStyle/>
                    <a:p>
                      <a:endParaRPr lang="en-CA" sz="900"/>
                    </a:p>
                  </a:txBody>
                  <a:tcPr/>
                </a:tc>
                <a:tc hMerge="1">
                  <a:txBody>
                    <a:bodyPr/>
                    <a:lstStyle/>
                    <a:p>
                      <a:endParaRPr lang="en-CA" sz="900"/>
                    </a:p>
                  </a:txBody>
                  <a:tcPr/>
                </a:tc>
                <a:tc hMerge="1">
                  <a:txBody>
                    <a:bodyPr/>
                    <a:lstStyle/>
                    <a:p>
                      <a:endParaRPr lang="en-CA" sz="900"/>
                    </a:p>
                  </a:txBody>
                  <a:tcPr/>
                </a:tc>
                <a:tc hMerge="1">
                  <a:txBody>
                    <a:bodyPr/>
                    <a:lstStyle/>
                    <a:p>
                      <a:endParaRPr lang="en-CA" sz="900" dirty="0"/>
                    </a:p>
                  </a:txBody>
                  <a:tcPr/>
                </a:tc>
                <a:extLst>
                  <a:ext uri="{0D108BD9-81ED-4DB2-BD59-A6C34878D82A}">
                    <a16:rowId xmlns:a16="http://schemas.microsoft.com/office/drawing/2014/main" xmlns="" val="10000"/>
                  </a:ext>
                </a:extLst>
              </a:tr>
              <a:tr h="259534">
                <a:tc gridSpan="2" vMerge="1">
                  <a:txBody>
                    <a:bodyPr/>
                    <a:lstStyle/>
                    <a:p>
                      <a:endParaRPr lang="en-CA" sz="900" dirty="0"/>
                    </a:p>
                  </a:txBody>
                  <a:tcPr/>
                </a:tc>
                <a:tc hMerge="1" vMerge="1">
                  <a:txBody>
                    <a:bodyPr/>
                    <a:lstStyle/>
                    <a:p>
                      <a:endParaRPr lang="en-CA" sz="900" dirty="0"/>
                    </a:p>
                  </a:txBody>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smtClean="0"/>
                        <a:t>1</a:t>
                      </a:r>
                      <a:endParaRPr lang="en-US" sz="1000" dirty="0"/>
                    </a:p>
                  </a:txBody>
                  <a:tcPr>
                    <a:lnL w="381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4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t>2</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4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t>3 </a:t>
                      </a:r>
                      <a:endParaRPr lang="en-CA" sz="1000" dirty="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4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t>4 </a:t>
                      </a:r>
                      <a:endParaRPr lang="en-CA" sz="1000" dirty="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4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t>5 </a:t>
                      </a:r>
                      <a:endParaRPr lang="en-CA" sz="1000" dirty="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4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t>6 </a:t>
                      </a:r>
                      <a:endParaRPr lang="en-CA" sz="1000" dirty="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4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t>7 +</a:t>
                      </a:r>
                      <a:endParaRPr lang="en-CA" sz="1000" dirty="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40000"/>
                      </a:srgbClr>
                    </a:solidFill>
                  </a:tcPr>
                </a:tc>
                <a:extLst>
                  <a:ext uri="{0D108BD9-81ED-4DB2-BD59-A6C34878D82A}">
                    <a16:rowId xmlns:a16="http://schemas.microsoft.com/office/drawing/2014/main" xmlns="" val="10001"/>
                  </a:ext>
                </a:extLst>
              </a:tr>
              <a:tr h="288000">
                <a:tc rowSpan="4">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t>Income </a:t>
                      </a:r>
                    </a:p>
                    <a:p>
                      <a:pPr algn="ctr"/>
                      <a:r>
                        <a:rPr lang="en-US" sz="1000" dirty="0"/>
                        <a:t>Bracket</a:t>
                      </a:r>
                      <a:endParaRPr lang="en-CA" sz="1000" dirty="0"/>
                    </a:p>
                  </a:txBody>
                  <a:tcPr vert="vert27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2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t>&lt; $28,000</a:t>
                      </a:r>
                      <a:endParaRPr lang="en-CA" sz="1000" dirty="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2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solidFill>
                            <a:srgbClr val="FF0000"/>
                          </a:solidFill>
                        </a:rPr>
                        <a:t>$45</a:t>
                      </a:r>
                      <a:endParaRPr lang="en-CA" sz="1000" dirty="0">
                        <a:solidFill>
                          <a:srgbClr val="FF0000"/>
                        </a:solidFill>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2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solidFill>
                            <a:srgbClr val="FF0000"/>
                          </a:solidFill>
                        </a:rPr>
                        <a:t>$45</a:t>
                      </a:r>
                      <a:endParaRPr lang="en-CA" sz="1000" dirty="0">
                        <a:solidFill>
                          <a:srgbClr val="FF0000"/>
                        </a:solidFill>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2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solidFill>
                            <a:srgbClr val="FF0000"/>
                          </a:solidFill>
                        </a:rPr>
                        <a:t>$</a:t>
                      </a:r>
                      <a:r>
                        <a:rPr lang="en-US" sz="1000" dirty="0" smtClean="0">
                          <a:solidFill>
                            <a:srgbClr val="FF0000"/>
                          </a:solidFill>
                        </a:rPr>
                        <a:t>51</a:t>
                      </a:r>
                      <a:endParaRPr lang="en-CA" sz="1000" dirty="0">
                        <a:solidFill>
                          <a:srgbClr val="FF0000"/>
                        </a:solidFill>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2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smtClean="0">
                          <a:solidFill>
                            <a:srgbClr val="FF0000"/>
                          </a:solidFill>
                        </a:rPr>
                        <a:t>$57</a:t>
                      </a:r>
                      <a:endParaRPr lang="en-CA" sz="1000" dirty="0">
                        <a:solidFill>
                          <a:srgbClr val="FF0000"/>
                        </a:solidFill>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2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solidFill>
                            <a:srgbClr val="FF0000"/>
                          </a:solidFill>
                        </a:rPr>
                        <a:t>$</a:t>
                      </a:r>
                      <a:r>
                        <a:rPr lang="en-US" sz="1000" dirty="0" smtClean="0">
                          <a:solidFill>
                            <a:srgbClr val="FF0000"/>
                          </a:solidFill>
                        </a:rPr>
                        <a:t>63</a:t>
                      </a:r>
                      <a:endParaRPr lang="en-CA" sz="1000" dirty="0">
                        <a:solidFill>
                          <a:srgbClr val="FF0000"/>
                        </a:solidFill>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2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solidFill>
                            <a:srgbClr val="FF0000"/>
                          </a:solidFill>
                        </a:rPr>
                        <a:t>$75</a:t>
                      </a:r>
                      <a:endParaRPr lang="en-CA" sz="1000" dirty="0">
                        <a:solidFill>
                          <a:srgbClr val="FF0000"/>
                        </a:solidFill>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2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solidFill>
                            <a:srgbClr val="FF0000"/>
                          </a:solidFill>
                        </a:rPr>
                        <a:t>$75</a:t>
                      </a:r>
                      <a:endParaRPr lang="en-CA" sz="1000" dirty="0">
                        <a:solidFill>
                          <a:srgbClr val="FF0000"/>
                        </a:solidFill>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20000"/>
                      </a:srgbClr>
                    </a:solidFill>
                  </a:tcPr>
                </a:tc>
                <a:extLst>
                  <a:ext uri="{0D108BD9-81ED-4DB2-BD59-A6C34878D82A}">
                    <a16:rowId xmlns:a16="http://schemas.microsoft.com/office/drawing/2014/main" xmlns="" val="10002"/>
                  </a:ext>
                </a:extLst>
              </a:tr>
              <a:tr h="288000">
                <a:tc vMerge="1">
                  <a:txBody>
                    <a:bodyPr/>
                    <a:lstStyle/>
                    <a:p>
                      <a:endParaRPr lang="en-CA" sz="900" dirty="0"/>
                    </a:p>
                  </a:txBody>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t>$28,001 - $39,000</a:t>
                      </a:r>
                      <a:endParaRPr lang="en-CA" sz="10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4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solidFill>
                            <a:srgbClr val="FF0000"/>
                          </a:solidFill>
                        </a:rPr>
                        <a:t>-</a:t>
                      </a:r>
                      <a:endParaRPr lang="en-CA" sz="1000" dirty="0">
                        <a:solidFill>
                          <a:srgbClr val="FF0000"/>
                        </a:solidFill>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4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smtClean="0">
                          <a:solidFill>
                            <a:srgbClr val="FF0000"/>
                          </a:solidFill>
                        </a:rPr>
                        <a:t>$40</a:t>
                      </a:r>
                      <a:endParaRPr lang="en-CA" sz="1000" dirty="0">
                        <a:solidFill>
                          <a:srgbClr val="FF0000"/>
                        </a:solidFill>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4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solidFill>
                            <a:srgbClr val="FF0000"/>
                          </a:solidFill>
                        </a:rPr>
                        <a:t>$45</a:t>
                      </a:r>
                      <a:endParaRPr lang="en-CA" sz="1000" dirty="0">
                        <a:solidFill>
                          <a:srgbClr val="FF0000"/>
                        </a:solidFill>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4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solidFill>
                            <a:srgbClr val="FF0000"/>
                          </a:solidFill>
                        </a:rPr>
                        <a:t>$</a:t>
                      </a:r>
                      <a:r>
                        <a:rPr lang="en-US" sz="1000" dirty="0" smtClean="0">
                          <a:solidFill>
                            <a:srgbClr val="FF0000"/>
                          </a:solidFill>
                        </a:rPr>
                        <a:t>51</a:t>
                      </a:r>
                      <a:endParaRPr lang="en-CA" sz="1000" dirty="0">
                        <a:solidFill>
                          <a:srgbClr val="FF0000"/>
                        </a:solidFill>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4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solidFill>
                            <a:srgbClr val="FF0000"/>
                          </a:solidFill>
                        </a:rPr>
                        <a:t>$</a:t>
                      </a:r>
                      <a:r>
                        <a:rPr lang="en-US" sz="1000" dirty="0" smtClean="0">
                          <a:solidFill>
                            <a:srgbClr val="FF0000"/>
                          </a:solidFill>
                        </a:rPr>
                        <a:t>57</a:t>
                      </a:r>
                      <a:endParaRPr lang="en-CA" sz="1000" dirty="0">
                        <a:solidFill>
                          <a:srgbClr val="FF0000"/>
                        </a:solidFill>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4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solidFill>
                            <a:srgbClr val="FF0000"/>
                          </a:solidFill>
                        </a:rPr>
                        <a:t>$</a:t>
                      </a:r>
                      <a:r>
                        <a:rPr lang="en-US" sz="1000" dirty="0" smtClean="0">
                          <a:solidFill>
                            <a:srgbClr val="FF0000"/>
                          </a:solidFill>
                        </a:rPr>
                        <a:t>63</a:t>
                      </a:r>
                      <a:endParaRPr lang="en-CA" sz="1000" dirty="0">
                        <a:solidFill>
                          <a:srgbClr val="FF0000"/>
                        </a:solidFill>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4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solidFill>
                            <a:srgbClr val="FF0000"/>
                          </a:solidFill>
                        </a:rPr>
                        <a:t>$75</a:t>
                      </a:r>
                      <a:endParaRPr lang="en-CA" sz="1000" dirty="0">
                        <a:solidFill>
                          <a:srgbClr val="FF0000"/>
                        </a:solidFill>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40000"/>
                      </a:srgbClr>
                    </a:solidFill>
                  </a:tcPr>
                </a:tc>
                <a:extLst>
                  <a:ext uri="{0D108BD9-81ED-4DB2-BD59-A6C34878D82A}">
                    <a16:rowId xmlns:a16="http://schemas.microsoft.com/office/drawing/2014/main" xmlns="" val="10003"/>
                  </a:ext>
                </a:extLst>
              </a:tr>
              <a:tr h="288000">
                <a:tc vMerge="1">
                  <a:txBody>
                    <a:bodyPr/>
                    <a:lstStyle/>
                    <a:p>
                      <a:endParaRPr lang="en-CA" sz="900" dirty="0"/>
                    </a:p>
                  </a:txBody>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t>$39,001 - $48,000</a:t>
                      </a:r>
                      <a:endParaRPr lang="en-CA" sz="10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2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solidFill>
                            <a:srgbClr val="FF0000"/>
                          </a:solidFill>
                        </a:rPr>
                        <a:t>-</a:t>
                      </a:r>
                      <a:endParaRPr lang="en-CA" sz="1000" dirty="0">
                        <a:solidFill>
                          <a:srgbClr val="FF0000"/>
                        </a:solidFill>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2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solidFill>
                            <a:srgbClr val="FF0000"/>
                          </a:solidFill>
                        </a:rPr>
                        <a:t>-</a:t>
                      </a:r>
                      <a:endParaRPr lang="en-CA" sz="1000" dirty="0">
                        <a:solidFill>
                          <a:srgbClr val="FF0000"/>
                        </a:solidFill>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2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smtClean="0">
                          <a:solidFill>
                            <a:srgbClr val="FF0000"/>
                          </a:solidFill>
                        </a:rPr>
                        <a:t>$35</a:t>
                      </a:r>
                      <a:endParaRPr lang="en-CA" sz="1000" dirty="0">
                        <a:solidFill>
                          <a:srgbClr val="FF0000"/>
                        </a:solidFill>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2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smtClean="0">
                          <a:solidFill>
                            <a:srgbClr val="FF0000"/>
                          </a:solidFill>
                        </a:rPr>
                        <a:t>$40</a:t>
                      </a:r>
                      <a:endParaRPr lang="en-CA" sz="1000" dirty="0">
                        <a:solidFill>
                          <a:srgbClr val="FF0000"/>
                        </a:solidFill>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2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solidFill>
                            <a:srgbClr val="FF0000"/>
                          </a:solidFill>
                        </a:rPr>
                        <a:t>$45</a:t>
                      </a:r>
                      <a:endParaRPr lang="en-CA" sz="1000" dirty="0">
                        <a:solidFill>
                          <a:srgbClr val="FF0000"/>
                        </a:solidFill>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2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solidFill>
                            <a:srgbClr val="FF0000"/>
                          </a:solidFill>
                        </a:rPr>
                        <a:t>$</a:t>
                      </a:r>
                      <a:r>
                        <a:rPr lang="en-US" sz="1000" dirty="0" smtClean="0">
                          <a:solidFill>
                            <a:srgbClr val="FF0000"/>
                          </a:solidFill>
                        </a:rPr>
                        <a:t>51</a:t>
                      </a:r>
                      <a:endParaRPr lang="en-CA" sz="1000" dirty="0">
                        <a:solidFill>
                          <a:srgbClr val="FF0000"/>
                        </a:solidFill>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2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solidFill>
                            <a:srgbClr val="FF0000"/>
                          </a:solidFill>
                        </a:rPr>
                        <a:t>$</a:t>
                      </a:r>
                      <a:r>
                        <a:rPr lang="en-US" sz="1000" dirty="0" smtClean="0">
                          <a:solidFill>
                            <a:srgbClr val="FF0000"/>
                          </a:solidFill>
                        </a:rPr>
                        <a:t>57</a:t>
                      </a:r>
                      <a:endParaRPr lang="en-CA" sz="1000" dirty="0">
                        <a:solidFill>
                          <a:srgbClr val="FF0000"/>
                        </a:solidFill>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20000"/>
                      </a:srgbClr>
                    </a:solidFill>
                  </a:tcPr>
                </a:tc>
                <a:extLst>
                  <a:ext uri="{0D108BD9-81ED-4DB2-BD59-A6C34878D82A}">
                    <a16:rowId xmlns:a16="http://schemas.microsoft.com/office/drawing/2014/main" xmlns="" val="10004"/>
                  </a:ext>
                </a:extLst>
              </a:tr>
              <a:tr h="288000">
                <a:tc vMerge="1">
                  <a:txBody>
                    <a:bodyPr/>
                    <a:lstStyle/>
                    <a:p>
                      <a:endParaRPr lang="en-CA" sz="900" dirty="0"/>
                    </a:p>
                  </a:txBody>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t>$48,001 - $52,000</a:t>
                      </a:r>
                      <a:endParaRPr lang="en-CA" sz="10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4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solidFill>
                            <a:srgbClr val="FF0000"/>
                          </a:solidFill>
                        </a:rPr>
                        <a:t>-</a:t>
                      </a:r>
                      <a:endParaRPr lang="en-CA" sz="1000" dirty="0">
                        <a:solidFill>
                          <a:srgbClr val="FF0000"/>
                        </a:solidFill>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4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solidFill>
                            <a:srgbClr val="FF0000"/>
                          </a:solidFill>
                        </a:rPr>
                        <a:t>-</a:t>
                      </a:r>
                      <a:endParaRPr lang="en-CA" sz="1000" dirty="0">
                        <a:solidFill>
                          <a:srgbClr val="FF0000"/>
                        </a:solidFill>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4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solidFill>
                            <a:srgbClr val="FF0000"/>
                          </a:solidFill>
                        </a:rPr>
                        <a:t>-</a:t>
                      </a:r>
                      <a:endParaRPr lang="en-CA" sz="1000" dirty="0">
                        <a:solidFill>
                          <a:srgbClr val="FF0000"/>
                        </a:solidFill>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4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solidFill>
                            <a:srgbClr val="FF0000"/>
                          </a:solidFill>
                        </a:rPr>
                        <a:t>-</a:t>
                      </a:r>
                      <a:endParaRPr lang="en-CA" sz="1000" dirty="0">
                        <a:solidFill>
                          <a:srgbClr val="FF0000"/>
                        </a:solidFill>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4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smtClean="0">
                          <a:solidFill>
                            <a:srgbClr val="FF0000"/>
                          </a:solidFill>
                        </a:rPr>
                        <a:t>$35</a:t>
                      </a:r>
                      <a:endParaRPr lang="en-CA" sz="1000" dirty="0">
                        <a:solidFill>
                          <a:srgbClr val="FF0000"/>
                        </a:solidFill>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4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smtClean="0">
                          <a:solidFill>
                            <a:srgbClr val="FF0000"/>
                          </a:solidFill>
                        </a:rPr>
                        <a:t>$40</a:t>
                      </a:r>
                      <a:endParaRPr lang="en-CA" sz="1000" dirty="0">
                        <a:solidFill>
                          <a:srgbClr val="FF0000"/>
                        </a:solidFill>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4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solidFill>
                            <a:srgbClr val="FF0000"/>
                          </a:solidFill>
                        </a:rPr>
                        <a:t>$45</a:t>
                      </a:r>
                      <a:endParaRPr lang="en-CA" sz="1000" dirty="0">
                        <a:solidFill>
                          <a:srgbClr val="FF0000"/>
                        </a:solidFill>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40000"/>
                      </a:srgbClr>
                    </a:solidFill>
                  </a:tcPr>
                </a:tc>
                <a:extLst>
                  <a:ext uri="{0D108BD9-81ED-4DB2-BD59-A6C34878D82A}">
                    <a16:rowId xmlns:a16="http://schemas.microsoft.com/office/drawing/2014/main" xmlns="" val="10005"/>
                  </a:ext>
                </a:extLst>
              </a:tr>
            </a:tbl>
          </a:graphicData>
        </a:graphic>
      </p:graphicFrame>
      <p:graphicFrame>
        <p:nvGraphicFramePr>
          <p:cNvPr id="10" name="Table 9"/>
          <p:cNvGraphicFramePr>
            <a:graphicFrameLocks noGrp="1"/>
          </p:cNvGraphicFramePr>
          <p:nvPr>
            <p:extLst/>
          </p:nvPr>
        </p:nvGraphicFramePr>
        <p:xfrm>
          <a:off x="463352" y="4953000"/>
          <a:ext cx="4436004" cy="1647106"/>
        </p:xfrm>
        <a:graphic>
          <a:graphicData uri="http://schemas.openxmlformats.org/drawingml/2006/table">
            <a:tbl>
              <a:tblPr firstRow="1" bandRow="1"/>
              <a:tblGrid>
                <a:gridCol w="430344">
                  <a:extLst>
                    <a:ext uri="{9D8B030D-6E8A-4147-A177-3AD203B41FA5}">
                      <a16:colId xmlns:a16="http://schemas.microsoft.com/office/drawing/2014/main" xmlns="" val="20000"/>
                    </a:ext>
                  </a:extLst>
                </a:gridCol>
                <a:gridCol w="1233660">
                  <a:extLst>
                    <a:ext uri="{9D8B030D-6E8A-4147-A177-3AD203B41FA5}">
                      <a16:colId xmlns:a16="http://schemas.microsoft.com/office/drawing/2014/main" xmlns="" val="20001"/>
                    </a:ext>
                  </a:extLst>
                </a:gridCol>
                <a:gridCol w="396000">
                  <a:extLst>
                    <a:ext uri="{9D8B030D-6E8A-4147-A177-3AD203B41FA5}">
                      <a16:colId xmlns:a16="http://schemas.microsoft.com/office/drawing/2014/main" xmlns="" val="20002"/>
                    </a:ext>
                  </a:extLst>
                </a:gridCol>
                <a:gridCol w="396000">
                  <a:extLst>
                    <a:ext uri="{9D8B030D-6E8A-4147-A177-3AD203B41FA5}">
                      <a16:colId xmlns:a16="http://schemas.microsoft.com/office/drawing/2014/main" xmlns="" val="20003"/>
                    </a:ext>
                  </a:extLst>
                </a:gridCol>
                <a:gridCol w="396000">
                  <a:extLst>
                    <a:ext uri="{9D8B030D-6E8A-4147-A177-3AD203B41FA5}">
                      <a16:colId xmlns:a16="http://schemas.microsoft.com/office/drawing/2014/main" xmlns="" val="20004"/>
                    </a:ext>
                  </a:extLst>
                </a:gridCol>
                <a:gridCol w="396000">
                  <a:extLst>
                    <a:ext uri="{9D8B030D-6E8A-4147-A177-3AD203B41FA5}">
                      <a16:colId xmlns:a16="http://schemas.microsoft.com/office/drawing/2014/main" xmlns="" val="20005"/>
                    </a:ext>
                  </a:extLst>
                </a:gridCol>
                <a:gridCol w="396000">
                  <a:extLst>
                    <a:ext uri="{9D8B030D-6E8A-4147-A177-3AD203B41FA5}">
                      <a16:colId xmlns:a16="http://schemas.microsoft.com/office/drawing/2014/main" xmlns="" val="20006"/>
                    </a:ext>
                  </a:extLst>
                </a:gridCol>
                <a:gridCol w="396000">
                  <a:extLst>
                    <a:ext uri="{9D8B030D-6E8A-4147-A177-3AD203B41FA5}">
                      <a16:colId xmlns:a16="http://schemas.microsoft.com/office/drawing/2014/main" xmlns="" val="20007"/>
                    </a:ext>
                  </a:extLst>
                </a:gridCol>
                <a:gridCol w="396000">
                  <a:extLst>
                    <a:ext uri="{9D8B030D-6E8A-4147-A177-3AD203B41FA5}">
                      <a16:colId xmlns:a16="http://schemas.microsoft.com/office/drawing/2014/main" xmlns="" val="20008"/>
                    </a:ext>
                  </a:extLst>
                </a:gridCol>
              </a:tblGrid>
              <a:tr h="242412">
                <a:tc rowSpan="2" gridSpan="2">
                  <a:txBody>
                    <a:bodyPr/>
                    <a:lstStyle>
                      <a:lvl1pPr marL="0">
                        <a:defRPr b="1">
                          <a:solidFill>
                            <a:schemeClr val="lt1"/>
                          </a:solidFill>
                          <a:latin typeface="Arial"/>
                        </a:defRPr>
                      </a:lvl1pPr>
                      <a:lvl2pPr marL="457200">
                        <a:defRPr b="1">
                          <a:solidFill>
                            <a:schemeClr val="lt1"/>
                          </a:solidFill>
                          <a:latin typeface="Arial"/>
                        </a:defRPr>
                      </a:lvl2pPr>
                      <a:lvl3pPr marL="914400">
                        <a:defRPr b="1">
                          <a:solidFill>
                            <a:schemeClr val="lt1"/>
                          </a:solidFill>
                          <a:latin typeface="Arial"/>
                        </a:defRPr>
                      </a:lvl3pPr>
                      <a:lvl4pPr marL="1371600">
                        <a:defRPr b="1">
                          <a:solidFill>
                            <a:schemeClr val="lt1"/>
                          </a:solidFill>
                          <a:latin typeface="Arial"/>
                        </a:defRPr>
                      </a:lvl4pPr>
                      <a:lvl5pPr marL="1828800">
                        <a:defRPr b="1">
                          <a:solidFill>
                            <a:schemeClr val="lt1"/>
                          </a:solidFill>
                          <a:latin typeface="Arial"/>
                        </a:defRPr>
                      </a:lvl5pPr>
                      <a:lvl6pPr marL="2286000">
                        <a:defRPr b="1">
                          <a:solidFill>
                            <a:schemeClr val="lt1"/>
                          </a:solidFill>
                          <a:latin typeface="Arial"/>
                        </a:defRPr>
                      </a:lvl6pPr>
                      <a:lvl7pPr marL="2743200">
                        <a:defRPr b="1">
                          <a:solidFill>
                            <a:schemeClr val="lt1"/>
                          </a:solidFill>
                          <a:latin typeface="Arial"/>
                        </a:defRPr>
                      </a:lvl7pPr>
                      <a:lvl8pPr marL="3200400">
                        <a:defRPr b="1">
                          <a:solidFill>
                            <a:schemeClr val="lt1"/>
                          </a:solidFill>
                          <a:latin typeface="Arial"/>
                        </a:defRPr>
                      </a:lvl8pPr>
                      <a:lvl9pPr marL="3657600">
                        <a:defRPr b="1">
                          <a:solidFill>
                            <a:schemeClr val="lt1"/>
                          </a:solidFill>
                          <a:latin typeface="Arial"/>
                        </a:defRPr>
                      </a:lvl9pPr>
                    </a:lstStyle>
                    <a:p>
                      <a:pPr algn="ctr"/>
                      <a:r>
                        <a:rPr lang="en-US" sz="1000" dirty="0"/>
                        <a:t>Sliding Scale</a:t>
                      </a:r>
                      <a:r>
                        <a:rPr lang="en-US" sz="1000" baseline="0" dirty="0"/>
                        <a:t> #2</a:t>
                      </a:r>
                      <a:endParaRPr lang="en-CA" sz="1000" dirty="0"/>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8A280"/>
                    </a:solidFill>
                  </a:tcPr>
                </a:tc>
                <a:tc rowSpan="2" hMerge="1">
                  <a:txBody>
                    <a:bodyPr/>
                    <a:lstStyle/>
                    <a:p>
                      <a:endParaRPr lang="en-CA" sz="900"/>
                    </a:p>
                  </a:txBody>
                  <a:tcPr/>
                </a:tc>
                <a:tc gridSpan="7">
                  <a:txBody>
                    <a:bodyPr/>
                    <a:lstStyle>
                      <a:lvl1pPr marL="0">
                        <a:defRPr b="1">
                          <a:solidFill>
                            <a:schemeClr val="lt1"/>
                          </a:solidFill>
                          <a:latin typeface="Arial"/>
                        </a:defRPr>
                      </a:lvl1pPr>
                      <a:lvl2pPr marL="457200">
                        <a:defRPr b="1">
                          <a:solidFill>
                            <a:schemeClr val="lt1"/>
                          </a:solidFill>
                          <a:latin typeface="Arial"/>
                        </a:defRPr>
                      </a:lvl2pPr>
                      <a:lvl3pPr marL="914400">
                        <a:defRPr b="1">
                          <a:solidFill>
                            <a:schemeClr val="lt1"/>
                          </a:solidFill>
                          <a:latin typeface="Arial"/>
                        </a:defRPr>
                      </a:lvl3pPr>
                      <a:lvl4pPr marL="1371600">
                        <a:defRPr b="1">
                          <a:solidFill>
                            <a:schemeClr val="lt1"/>
                          </a:solidFill>
                          <a:latin typeface="Arial"/>
                        </a:defRPr>
                      </a:lvl4pPr>
                      <a:lvl5pPr marL="1828800">
                        <a:defRPr b="1">
                          <a:solidFill>
                            <a:schemeClr val="lt1"/>
                          </a:solidFill>
                          <a:latin typeface="Arial"/>
                        </a:defRPr>
                      </a:lvl5pPr>
                      <a:lvl6pPr marL="2286000">
                        <a:defRPr b="1">
                          <a:solidFill>
                            <a:schemeClr val="lt1"/>
                          </a:solidFill>
                          <a:latin typeface="Arial"/>
                        </a:defRPr>
                      </a:lvl6pPr>
                      <a:lvl7pPr marL="2743200">
                        <a:defRPr b="1">
                          <a:solidFill>
                            <a:schemeClr val="lt1"/>
                          </a:solidFill>
                          <a:latin typeface="Arial"/>
                        </a:defRPr>
                      </a:lvl7pPr>
                      <a:lvl8pPr marL="3200400">
                        <a:defRPr b="1">
                          <a:solidFill>
                            <a:schemeClr val="lt1"/>
                          </a:solidFill>
                          <a:latin typeface="Arial"/>
                        </a:defRPr>
                      </a:lvl8pPr>
                      <a:lvl9pPr marL="3657600">
                        <a:defRPr b="1">
                          <a:solidFill>
                            <a:schemeClr val="lt1"/>
                          </a:solidFill>
                          <a:latin typeface="Arial"/>
                        </a:defRPr>
                      </a:lvl9pPr>
                    </a:lstStyle>
                    <a:p>
                      <a:pPr algn="ctr"/>
                      <a:r>
                        <a:rPr lang="en-US" sz="1000" dirty="0"/>
                        <a:t>Household Size</a:t>
                      </a:r>
                      <a:endParaRPr lang="en-CA" sz="1000" dirty="0"/>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8A280"/>
                    </a:solidFill>
                  </a:tcPr>
                </a:tc>
                <a:tc hMerge="1">
                  <a:txBody>
                    <a:bodyPr/>
                    <a:lstStyle/>
                    <a:p>
                      <a:endParaRPr lang="en-CA" sz="900"/>
                    </a:p>
                  </a:txBody>
                  <a:tcPr/>
                </a:tc>
                <a:tc hMerge="1">
                  <a:txBody>
                    <a:bodyPr/>
                    <a:lstStyle/>
                    <a:p>
                      <a:endParaRPr lang="en-CA" sz="900"/>
                    </a:p>
                  </a:txBody>
                  <a:tcPr/>
                </a:tc>
                <a:tc hMerge="1">
                  <a:txBody>
                    <a:bodyPr/>
                    <a:lstStyle/>
                    <a:p>
                      <a:endParaRPr lang="en-CA" sz="900"/>
                    </a:p>
                  </a:txBody>
                  <a:tcPr/>
                </a:tc>
                <a:tc hMerge="1">
                  <a:txBody>
                    <a:bodyPr/>
                    <a:lstStyle/>
                    <a:p>
                      <a:endParaRPr lang="en-CA" sz="900"/>
                    </a:p>
                  </a:txBody>
                  <a:tcPr/>
                </a:tc>
                <a:tc hMerge="1">
                  <a:txBody>
                    <a:bodyPr/>
                    <a:lstStyle/>
                    <a:p>
                      <a:endParaRPr lang="en-CA" sz="900"/>
                    </a:p>
                  </a:txBody>
                  <a:tcPr/>
                </a:tc>
                <a:tc hMerge="1">
                  <a:txBody>
                    <a:bodyPr/>
                    <a:lstStyle/>
                    <a:p>
                      <a:endParaRPr lang="en-CA" sz="900" dirty="0"/>
                    </a:p>
                  </a:txBody>
                  <a:tcPr/>
                </a:tc>
                <a:extLst>
                  <a:ext uri="{0D108BD9-81ED-4DB2-BD59-A6C34878D82A}">
                    <a16:rowId xmlns:a16="http://schemas.microsoft.com/office/drawing/2014/main" xmlns="" val="10000"/>
                  </a:ext>
                </a:extLst>
              </a:tr>
              <a:tr h="258014">
                <a:tc gridSpan="2" vMerge="1">
                  <a:txBody>
                    <a:bodyPr/>
                    <a:lstStyle/>
                    <a:p>
                      <a:endParaRPr lang="en-CA" sz="900" dirty="0"/>
                    </a:p>
                  </a:txBody>
                  <a:tcPr/>
                </a:tc>
                <a:tc hMerge="1" vMerge="1">
                  <a:txBody>
                    <a:bodyPr/>
                    <a:lstStyle/>
                    <a:p>
                      <a:endParaRPr lang="en-CA" sz="900" dirty="0"/>
                    </a:p>
                  </a:txBody>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t>1</a:t>
                      </a:r>
                    </a:p>
                  </a:txBody>
                  <a:tcPr>
                    <a:lnL w="381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4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t>2</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4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t>3 </a:t>
                      </a:r>
                      <a:endParaRPr lang="en-CA" sz="1000" dirty="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4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t>4 </a:t>
                      </a:r>
                      <a:endParaRPr lang="en-CA" sz="1000" dirty="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4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t>5 </a:t>
                      </a:r>
                      <a:endParaRPr lang="en-CA" sz="1000" dirty="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4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t>6 </a:t>
                      </a:r>
                      <a:endParaRPr lang="en-CA" sz="1000" dirty="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4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t>7 +</a:t>
                      </a:r>
                      <a:endParaRPr lang="en-CA" sz="1000" dirty="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40000"/>
                      </a:srgbClr>
                    </a:solidFill>
                  </a:tcPr>
                </a:tc>
                <a:extLst>
                  <a:ext uri="{0D108BD9-81ED-4DB2-BD59-A6C34878D82A}">
                    <a16:rowId xmlns:a16="http://schemas.microsoft.com/office/drawing/2014/main" xmlns="" val="10001"/>
                  </a:ext>
                </a:extLst>
              </a:tr>
              <a:tr h="286313">
                <a:tc rowSpan="4">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t>Income </a:t>
                      </a:r>
                    </a:p>
                    <a:p>
                      <a:pPr algn="ctr"/>
                      <a:r>
                        <a:rPr lang="en-US" sz="1000" dirty="0"/>
                        <a:t>Bracket</a:t>
                      </a:r>
                      <a:endParaRPr lang="en-CA" sz="1000" dirty="0"/>
                    </a:p>
                  </a:txBody>
                  <a:tcPr vert="vert27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2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t>&lt; $28,000</a:t>
                      </a:r>
                      <a:endParaRPr lang="en-CA" sz="1000" dirty="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2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t>$45</a:t>
                      </a:r>
                      <a:endParaRPr lang="en-CA" sz="10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2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t>$45</a:t>
                      </a:r>
                      <a:endParaRPr lang="en-CA" sz="10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2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t>$50</a:t>
                      </a:r>
                      <a:endParaRPr lang="en-CA" sz="10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2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t>$55</a:t>
                      </a:r>
                      <a:endParaRPr lang="en-CA" sz="10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2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t>$60</a:t>
                      </a:r>
                      <a:endParaRPr lang="en-CA" sz="10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2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t>$75</a:t>
                      </a:r>
                      <a:endParaRPr lang="en-CA" sz="10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2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t>$75</a:t>
                      </a:r>
                      <a:endParaRPr lang="en-CA" sz="10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20000"/>
                      </a:srgbClr>
                    </a:solidFill>
                  </a:tcPr>
                </a:tc>
                <a:extLst>
                  <a:ext uri="{0D108BD9-81ED-4DB2-BD59-A6C34878D82A}">
                    <a16:rowId xmlns:a16="http://schemas.microsoft.com/office/drawing/2014/main" xmlns="" val="10002"/>
                  </a:ext>
                </a:extLst>
              </a:tr>
              <a:tr h="286313">
                <a:tc vMerge="1">
                  <a:txBody>
                    <a:bodyPr/>
                    <a:lstStyle/>
                    <a:p>
                      <a:endParaRPr lang="en-CA" sz="900" dirty="0"/>
                    </a:p>
                  </a:txBody>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t>$28,001 - $39,000</a:t>
                      </a:r>
                      <a:endParaRPr lang="en-CA" sz="10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4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t>-</a:t>
                      </a:r>
                      <a:endParaRPr lang="en-CA" sz="10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4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t>-</a:t>
                      </a:r>
                      <a:endParaRPr lang="en-CA" sz="10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4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t>$45</a:t>
                      </a:r>
                      <a:endParaRPr lang="en-CA" sz="10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4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t>$50</a:t>
                      </a:r>
                      <a:endParaRPr lang="en-CA" sz="10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4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t>$55</a:t>
                      </a:r>
                      <a:endParaRPr lang="en-CA" sz="10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4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t>$60</a:t>
                      </a:r>
                      <a:endParaRPr lang="en-CA" sz="10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4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t>$75</a:t>
                      </a:r>
                      <a:endParaRPr lang="en-CA" sz="10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40000"/>
                      </a:srgbClr>
                    </a:solidFill>
                  </a:tcPr>
                </a:tc>
                <a:extLst>
                  <a:ext uri="{0D108BD9-81ED-4DB2-BD59-A6C34878D82A}">
                    <a16:rowId xmlns:a16="http://schemas.microsoft.com/office/drawing/2014/main" xmlns="" val="10003"/>
                  </a:ext>
                </a:extLst>
              </a:tr>
              <a:tr h="286313">
                <a:tc vMerge="1">
                  <a:txBody>
                    <a:bodyPr/>
                    <a:lstStyle/>
                    <a:p>
                      <a:endParaRPr lang="en-CA" sz="900" dirty="0"/>
                    </a:p>
                  </a:txBody>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t>$39,001 - $48,000</a:t>
                      </a:r>
                      <a:endParaRPr lang="en-CA" sz="10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2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t>-</a:t>
                      </a:r>
                      <a:endParaRPr lang="en-CA" sz="10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2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t>-</a:t>
                      </a:r>
                      <a:endParaRPr lang="en-CA" sz="10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2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t>-</a:t>
                      </a:r>
                      <a:endParaRPr lang="en-CA" sz="10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2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t>-</a:t>
                      </a:r>
                      <a:endParaRPr lang="en-CA" sz="10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2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t>$45</a:t>
                      </a:r>
                      <a:endParaRPr lang="en-CA" sz="10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2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t>$50</a:t>
                      </a:r>
                      <a:endParaRPr lang="en-CA" sz="10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2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t>$55</a:t>
                      </a:r>
                      <a:endParaRPr lang="en-CA" sz="10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20000"/>
                      </a:srgbClr>
                    </a:solidFill>
                  </a:tcPr>
                </a:tc>
                <a:extLst>
                  <a:ext uri="{0D108BD9-81ED-4DB2-BD59-A6C34878D82A}">
                    <a16:rowId xmlns:a16="http://schemas.microsoft.com/office/drawing/2014/main" xmlns="" val="10004"/>
                  </a:ext>
                </a:extLst>
              </a:tr>
              <a:tr h="286313">
                <a:tc vMerge="1">
                  <a:txBody>
                    <a:bodyPr/>
                    <a:lstStyle/>
                    <a:p>
                      <a:endParaRPr lang="en-CA" sz="900" dirty="0"/>
                    </a:p>
                  </a:txBody>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t>$48,001 - $52,000</a:t>
                      </a:r>
                      <a:endParaRPr lang="en-CA" sz="10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4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t>-</a:t>
                      </a:r>
                      <a:endParaRPr lang="en-CA" sz="10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4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t>-</a:t>
                      </a:r>
                      <a:endParaRPr lang="en-CA" sz="10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4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t>-</a:t>
                      </a:r>
                      <a:endParaRPr lang="en-CA" sz="10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4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t>-</a:t>
                      </a:r>
                      <a:endParaRPr lang="en-CA" sz="10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4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t>-</a:t>
                      </a:r>
                      <a:endParaRPr lang="en-CA" sz="10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4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t>-</a:t>
                      </a:r>
                      <a:endParaRPr lang="en-CA" sz="10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4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t>$45</a:t>
                      </a:r>
                      <a:endParaRPr lang="en-CA" sz="10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40000"/>
                      </a:srgbClr>
                    </a:solidFill>
                  </a:tcPr>
                </a:tc>
                <a:extLst>
                  <a:ext uri="{0D108BD9-81ED-4DB2-BD59-A6C34878D82A}">
                    <a16:rowId xmlns:a16="http://schemas.microsoft.com/office/drawing/2014/main" xmlns="" val="10005"/>
                  </a:ext>
                </a:extLst>
              </a:tr>
            </a:tbl>
          </a:graphicData>
        </a:graphic>
      </p:graphicFrame>
      <p:graphicFrame>
        <p:nvGraphicFramePr>
          <p:cNvPr id="11" name="Table 10"/>
          <p:cNvGraphicFramePr>
            <a:graphicFrameLocks noGrp="1"/>
          </p:cNvGraphicFramePr>
          <p:nvPr>
            <p:extLst/>
          </p:nvPr>
        </p:nvGraphicFramePr>
        <p:xfrm>
          <a:off x="5082752" y="4943305"/>
          <a:ext cx="4425174" cy="1655374"/>
        </p:xfrm>
        <a:graphic>
          <a:graphicData uri="http://schemas.openxmlformats.org/drawingml/2006/table">
            <a:tbl>
              <a:tblPr firstRow="1" bandRow="1"/>
              <a:tblGrid>
                <a:gridCol w="289974">
                  <a:extLst>
                    <a:ext uri="{9D8B030D-6E8A-4147-A177-3AD203B41FA5}">
                      <a16:colId xmlns:a16="http://schemas.microsoft.com/office/drawing/2014/main" xmlns="" val="20000"/>
                    </a:ext>
                  </a:extLst>
                </a:gridCol>
                <a:gridCol w="1219200">
                  <a:extLst>
                    <a:ext uri="{9D8B030D-6E8A-4147-A177-3AD203B41FA5}">
                      <a16:colId xmlns:a16="http://schemas.microsoft.com/office/drawing/2014/main" xmlns="" val="20001"/>
                    </a:ext>
                  </a:extLst>
                </a:gridCol>
                <a:gridCol w="396000">
                  <a:extLst>
                    <a:ext uri="{9D8B030D-6E8A-4147-A177-3AD203B41FA5}">
                      <a16:colId xmlns:a16="http://schemas.microsoft.com/office/drawing/2014/main" xmlns="" val="20002"/>
                    </a:ext>
                  </a:extLst>
                </a:gridCol>
                <a:gridCol w="396000">
                  <a:extLst>
                    <a:ext uri="{9D8B030D-6E8A-4147-A177-3AD203B41FA5}">
                      <a16:colId xmlns:a16="http://schemas.microsoft.com/office/drawing/2014/main" xmlns="" val="20003"/>
                    </a:ext>
                  </a:extLst>
                </a:gridCol>
                <a:gridCol w="396000">
                  <a:extLst>
                    <a:ext uri="{9D8B030D-6E8A-4147-A177-3AD203B41FA5}">
                      <a16:colId xmlns:a16="http://schemas.microsoft.com/office/drawing/2014/main" xmlns="" val="20004"/>
                    </a:ext>
                  </a:extLst>
                </a:gridCol>
                <a:gridCol w="396000">
                  <a:extLst>
                    <a:ext uri="{9D8B030D-6E8A-4147-A177-3AD203B41FA5}">
                      <a16:colId xmlns:a16="http://schemas.microsoft.com/office/drawing/2014/main" xmlns="" val="20005"/>
                    </a:ext>
                  </a:extLst>
                </a:gridCol>
                <a:gridCol w="396000">
                  <a:extLst>
                    <a:ext uri="{9D8B030D-6E8A-4147-A177-3AD203B41FA5}">
                      <a16:colId xmlns:a16="http://schemas.microsoft.com/office/drawing/2014/main" xmlns="" val="20006"/>
                    </a:ext>
                  </a:extLst>
                </a:gridCol>
                <a:gridCol w="468000">
                  <a:extLst>
                    <a:ext uri="{9D8B030D-6E8A-4147-A177-3AD203B41FA5}">
                      <a16:colId xmlns:a16="http://schemas.microsoft.com/office/drawing/2014/main" xmlns="" val="20007"/>
                    </a:ext>
                  </a:extLst>
                </a:gridCol>
                <a:gridCol w="468000">
                  <a:extLst>
                    <a:ext uri="{9D8B030D-6E8A-4147-A177-3AD203B41FA5}">
                      <a16:colId xmlns:a16="http://schemas.microsoft.com/office/drawing/2014/main" xmlns="" val="20008"/>
                    </a:ext>
                  </a:extLst>
                </a:gridCol>
              </a:tblGrid>
              <a:tr h="221596">
                <a:tc rowSpan="2" gridSpan="2">
                  <a:txBody>
                    <a:bodyPr/>
                    <a:lstStyle>
                      <a:lvl1pPr marL="0">
                        <a:defRPr b="1">
                          <a:solidFill>
                            <a:schemeClr val="lt1"/>
                          </a:solidFill>
                          <a:latin typeface="Arial"/>
                        </a:defRPr>
                      </a:lvl1pPr>
                      <a:lvl2pPr marL="457200">
                        <a:defRPr b="1">
                          <a:solidFill>
                            <a:schemeClr val="lt1"/>
                          </a:solidFill>
                          <a:latin typeface="Arial"/>
                        </a:defRPr>
                      </a:lvl2pPr>
                      <a:lvl3pPr marL="914400">
                        <a:defRPr b="1">
                          <a:solidFill>
                            <a:schemeClr val="lt1"/>
                          </a:solidFill>
                          <a:latin typeface="Arial"/>
                        </a:defRPr>
                      </a:lvl3pPr>
                      <a:lvl4pPr marL="1371600">
                        <a:defRPr b="1">
                          <a:solidFill>
                            <a:schemeClr val="lt1"/>
                          </a:solidFill>
                          <a:latin typeface="Arial"/>
                        </a:defRPr>
                      </a:lvl4pPr>
                      <a:lvl5pPr marL="1828800">
                        <a:defRPr b="1">
                          <a:solidFill>
                            <a:schemeClr val="lt1"/>
                          </a:solidFill>
                          <a:latin typeface="Arial"/>
                        </a:defRPr>
                      </a:lvl5pPr>
                      <a:lvl6pPr marL="2286000">
                        <a:defRPr b="1">
                          <a:solidFill>
                            <a:schemeClr val="lt1"/>
                          </a:solidFill>
                          <a:latin typeface="Arial"/>
                        </a:defRPr>
                      </a:lvl6pPr>
                      <a:lvl7pPr marL="2743200">
                        <a:defRPr b="1">
                          <a:solidFill>
                            <a:schemeClr val="lt1"/>
                          </a:solidFill>
                          <a:latin typeface="Arial"/>
                        </a:defRPr>
                      </a:lvl7pPr>
                      <a:lvl8pPr marL="3200400">
                        <a:defRPr b="1">
                          <a:solidFill>
                            <a:schemeClr val="lt1"/>
                          </a:solidFill>
                          <a:latin typeface="Arial"/>
                        </a:defRPr>
                      </a:lvl8pPr>
                      <a:lvl9pPr marL="3657600">
                        <a:defRPr b="1">
                          <a:solidFill>
                            <a:schemeClr val="lt1"/>
                          </a:solidFill>
                          <a:latin typeface="Arial"/>
                        </a:defRPr>
                      </a:lvl9pPr>
                    </a:lstStyle>
                    <a:p>
                      <a:pPr algn="ctr"/>
                      <a:r>
                        <a:rPr lang="en-US" sz="1000" dirty="0"/>
                        <a:t>Sliding Scale</a:t>
                      </a:r>
                      <a:r>
                        <a:rPr lang="en-US" sz="1000" baseline="0" dirty="0"/>
                        <a:t> #2</a:t>
                      </a:r>
                      <a:endParaRPr lang="en-CA" sz="1000" dirty="0"/>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8A280"/>
                    </a:solidFill>
                  </a:tcPr>
                </a:tc>
                <a:tc rowSpan="2" hMerge="1">
                  <a:txBody>
                    <a:bodyPr/>
                    <a:lstStyle/>
                    <a:p>
                      <a:endParaRPr lang="en-CA" sz="900"/>
                    </a:p>
                  </a:txBody>
                  <a:tcPr/>
                </a:tc>
                <a:tc gridSpan="7">
                  <a:txBody>
                    <a:bodyPr/>
                    <a:lstStyle>
                      <a:lvl1pPr marL="0">
                        <a:defRPr b="1">
                          <a:solidFill>
                            <a:schemeClr val="lt1"/>
                          </a:solidFill>
                          <a:latin typeface="Arial"/>
                        </a:defRPr>
                      </a:lvl1pPr>
                      <a:lvl2pPr marL="457200">
                        <a:defRPr b="1">
                          <a:solidFill>
                            <a:schemeClr val="lt1"/>
                          </a:solidFill>
                          <a:latin typeface="Arial"/>
                        </a:defRPr>
                      </a:lvl2pPr>
                      <a:lvl3pPr marL="914400">
                        <a:defRPr b="1">
                          <a:solidFill>
                            <a:schemeClr val="lt1"/>
                          </a:solidFill>
                          <a:latin typeface="Arial"/>
                        </a:defRPr>
                      </a:lvl3pPr>
                      <a:lvl4pPr marL="1371600">
                        <a:defRPr b="1">
                          <a:solidFill>
                            <a:schemeClr val="lt1"/>
                          </a:solidFill>
                          <a:latin typeface="Arial"/>
                        </a:defRPr>
                      </a:lvl4pPr>
                      <a:lvl5pPr marL="1828800">
                        <a:defRPr b="1">
                          <a:solidFill>
                            <a:schemeClr val="lt1"/>
                          </a:solidFill>
                          <a:latin typeface="Arial"/>
                        </a:defRPr>
                      </a:lvl5pPr>
                      <a:lvl6pPr marL="2286000">
                        <a:defRPr b="1">
                          <a:solidFill>
                            <a:schemeClr val="lt1"/>
                          </a:solidFill>
                          <a:latin typeface="Arial"/>
                        </a:defRPr>
                      </a:lvl6pPr>
                      <a:lvl7pPr marL="2743200">
                        <a:defRPr b="1">
                          <a:solidFill>
                            <a:schemeClr val="lt1"/>
                          </a:solidFill>
                          <a:latin typeface="Arial"/>
                        </a:defRPr>
                      </a:lvl7pPr>
                      <a:lvl8pPr marL="3200400">
                        <a:defRPr b="1">
                          <a:solidFill>
                            <a:schemeClr val="lt1"/>
                          </a:solidFill>
                          <a:latin typeface="Arial"/>
                        </a:defRPr>
                      </a:lvl8pPr>
                      <a:lvl9pPr marL="3657600">
                        <a:defRPr b="1">
                          <a:solidFill>
                            <a:schemeClr val="lt1"/>
                          </a:solidFill>
                          <a:latin typeface="Arial"/>
                        </a:defRPr>
                      </a:lvl9pPr>
                    </a:lstStyle>
                    <a:p>
                      <a:pPr algn="ctr"/>
                      <a:r>
                        <a:rPr lang="en-US" sz="1000" dirty="0"/>
                        <a:t>Household Size</a:t>
                      </a:r>
                      <a:endParaRPr lang="en-CA" sz="1000" dirty="0"/>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8A280"/>
                    </a:solidFill>
                  </a:tcPr>
                </a:tc>
                <a:tc hMerge="1">
                  <a:txBody>
                    <a:bodyPr/>
                    <a:lstStyle/>
                    <a:p>
                      <a:endParaRPr lang="en-CA" sz="900"/>
                    </a:p>
                  </a:txBody>
                  <a:tcPr/>
                </a:tc>
                <a:tc hMerge="1">
                  <a:txBody>
                    <a:bodyPr/>
                    <a:lstStyle/>
                    <a:p>
                      <a:endParaRPr lang="en-CA" sz="900"/>
                    </a:p>
                  </a:txBody>
                  <a:tcPr/>
                </a:tc>
                <a:tc hMerge="1">
                  <a:txBody>
                    <a:bodyPr/>
                    <a:lstStyle/>
                    <a:p>
                      <a:endParaRPr lang="en-CA" sz="900"/>
                    </a:p>
                  </a:txBody>
                  <a:tcPr/>
                </a:tc>
                <a:tc hMerge="1">
                  <a:txBody>
                    <a:bodyPr/>
                    <a:lstStyle/>
                    <a:p>
                      <a:endParaRPr lang="en-CA" sz="900"/>
                    </a:p>
                  </a:txBody>
                  <a:tcPr/>
                </a:tc>
                <a:tc hMerge="1">
                  <a:txBody>
                    <a:bodyPr/>
                    <a:lstStyle/>
                    <a:p>
                      <a:endParaRPr lang="en-CA" sz="900"/>
                    </a:p>
                  </a:txBody>
                  <a:tcPr/>
                </a:tc>
                <a:tc hMerge="1">
                  <a:txBody>
                    <a:bodyPr/>
                    <a:lstStyle/>
                    <a:p>
                      <a:endParaRPr lang="en-CA" sz="900" dirty="0"/>
                    </a:p>
                  </a:txBody>
                  <a:tcPr/>
                </a:tc>
                <a:extLst>
                  <a:ext uri="{0D108BD9-81ED-4DB2-BD59-A6C34878D82A}">
                    <a16:rowId xmlns:a16="http://schemas.microsoft.com/office/drawing/2014/main" xmlns="" val="10000"/>
                  </a:ext>
                </a:extLst>
              </a:tr>
              <a:tr h="259534">
                <a:tc gridSpan="2" vMerge="1">
                  <a:txBody>
                    <a:bodyPr/>
                    <a:lstStyle/>
                    <a:p>
                      <a:endParaRPr lang="en-CA" sz="900" dirty="0"/>
                    </a:p>
                  </a:txBody>
                  <a:tcPr/>
                </a:tc>
                <a:tc hMerge="1" vMerge="1">
                  <a:txBody>
                    <a:bodyPr/>
                    <a:lstStyle/>
                    <a:p>
                      <a:endParaRPr lang="en-CA" sz="900" dirty="0"/>
                    </a:p>
                  </a:txBody>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t>1</a:t>
                      </a:r>
                    </a:p>
                  </a:txBody>
                  <a:tcPr>
                    <a:lnL w="381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4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t>2</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4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t>3 </a:t>
                      </a:r>
                      <a:endParaRPr lang="en-CA" sz="1000" dirty="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4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t>4 </a:t>
                      </a:r>
                      <a:endParaRPr lang="en-CA" sz="1000" dirty="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4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t>5 </a:t>
                      </a:r>
                      <a:endParaRPr lang="en-CA" sz="1000" dirty="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4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t>6 </a:t>
                      </a:r>
                      <a:endParaRPr lang="en-CA" sz="1000" dirty="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4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t>7 +</a:t>
                      </a:r>
                      <a:endParaRPr lang="en-CA" sz="1000" dirty="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40000"/>
                      </a:srgbClr>
                    </a:solidFill>
                  </a:tcPr>
                </a:tc>
                <a:extLst>
                  <a:ext uri="{0D108BD9-81ED-4DB2-BD59-A6C34878D82A}">
                    <a16:rowId xmlns:a16="http://schemas.microsoft.com/office/drawing/2014/main" xmlns="" val="10001"/>
                  </a:ext>
                </a:extLst>
              </a:tr>
              <a:tr h="288000">
                <a:tc rowSpan="4">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t>Income </a:t>
                      </a:r>
                    </a:p>
                    <a:p>
                      <a:pPr algn="ctr"/>
                      <a:r>
                        <a:rPr lang="en-US" sz="1000" dirty="0"/>
                        <a:t>Bracket</a:t>
                      </a:r>
                      <a:endParaRPr lang="en-CA" sz="1000" dirty="0"/>
                    </a:p>
                  </a:txBody>
                  <a:tcPr vert="vert27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2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t>&lt; $28,000</a:t>
                      </a:r>
                      <a:endParaRPr lang="en-CA" sz="1000" dirty="0"/>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2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solidFill>
                            <a:srgbClr val="FF0000"/>
                          </a:solidFill>
                        </a:rPr>
                        <a:t>$68</a:t>
                      </a:r>
                      <a:endParaRPr lang="en-CA" sz="1000" dirty="0">
                        <a:solidFill>
                          <a:srgbClr val="FF0000"/>
                        </a:solidFill>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2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solidFill>
                            <a:srgbClr val="FF0000"/>
                          </a:solidFill>
                        </a:rPr>
                        <a:t>$68</a:t>
                      </a:r>
                      <a:endParaRPr lang="en-CA" sz="1000" dirty="0">
                        <a:solidFill>
                          <a:srgbClr val="FF0000"/>
                        </a:solidFill>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2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solidFill>
                            <a:srgbClr val="FF0000"/>
                          </a:solidFill>
                        </a:rPr>
                        <a:t>$75</a:t>
                      </a:r>
                      <a:endParaRPr lang="en-CA" sz="1000" dirty="0">
                        <a:solidFill>
                          <a:srgbClr val="FF0000"/>
                        </a:solidFill>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2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solidFill>
                            <a:srgbClr val="FF0000"/>
                          </a:solidFill>
                        </a:rPr>
                        <a:t>$</a:t>
                      </a:r>
                      <a:r>
                        <a:rPr lang="en-US" sz="1000" dirty="0" smtClean="0">
                          <a:solidFill>
                            <a:srgbClr val="FF0000"/>
                          </a:solidFill>
                        </a:rPr>
                        <a:t>83</a:t>
                      </a:r>
                      <a:endParaRPr lang="en-CA" sz="1000" dirty="0">
                        <a:solidFill>
                          <a:srgbClr val="FF0000"/>
                        </a:solidFill>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2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solidFill>
                            <a:srgbClr val="FF0000"/>
                          </a:solidFill>
                        </a:rPr>
                        <a:t>$90</a:t>
                      </a:r>
                      <a:endParaRPr lang="en-CA" sz="1000" dirty="0">
                        <a:solidFill>
                          <a:srgbClr val="FF0000"/>
                        </a:solidFill>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2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solidFill>
                            <a:srgbClr val="FF0000"/>
                          </a:solidFill>
                        </a:rPr>
                        <a:t>$</a:t>
                      </a:r>
                      <a:r>
                        <a:rPr lang="en-US" sz="1000" dirty="0" smtClean="0">
                          <a:solidFill>
                            <a:srgbClr val="FF0000"/>
                          </a:solidFill>
                        </a:rPr>
                        <a:t>113</a:t>
                      </a:r>
                      <a:endParaRPr lang="en-CA" sz="1000" dirty="0">
                        <a:solidFill>
                          <a:srgbClr val="FF0000"/>
                        </a:solidFill>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2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solidFill>
                            <a:srgbClr val="FF0000"/>
                          </a:solidFill>
                        </a:rPr>
                        <a:t>$</a:t>
                      </a:r>
                      <a:r>
                        <a:rPr lang="en-US" sz="1000" dirty="0" smtClean="0">
                          <a:solidFill>
                            <a:srgbClr val="FF0000"/>
                          </a:solidFill>
                        </a:rPr>
                        <a:t>113</a:t>
                      </a:r>
                      <a:endParaRPr lang="en-CA" sz="1000" dirty="0">
                        <a:solidFill>
                          <a:srgbClr val="FF0000"/>
                        </a:solidFill>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20000"/>
                      </a:srgbClr>
                    </a:solidFill>
                  </a:tcPr>
                </a:tc>
                <a:extLst>
                  <a:ext uri="{0D108BD9-81ED-4DB2-BD59-A6C34878D82A}">
                    <a16:rowId xmlns:a16="http://schemas.microsoft.com/office/drawing/2014/main" xmlns="" val="10002"/>
                  </a:ext>
                </a:extLst>
              </a:tr>
              <a:tr h="288000">
                <a:tc vMerge="1">
                  <a:txBody>
                    <a:bodyPr/>
                    <a:lstStyle/>
                    <a:p>
                      <a:endParaRPr lang="en-CA" sz="900" dirty="0"/>
                    </a:p>
                  </a:txBody>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t>$28,001 - $39,000</a:t>
                      </a:r>
                      <a:endParaRPr lang="en-CA" sz="10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4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solidFill>
                            <a:srgbClr val="FF0000"/>
                          </a:solidFill>
                        </a:rPr>
                        <a:t>-</a:t>
                      </a:r>
                      <a:endParaRPr lang="en-CA" sz="1000" dirty="0">
                        <a:solidFill>
                          <a:srgbClr val="FF0000"/>
                        </a:solidFill>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4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smtClean="0">
                          <a:solidFill>
                            <a:srgbClr val="FF0000"/>
                          </a:solidFill>
                        </a:rPr>
                        <a:t>$60</a:t>
                      </a:r>
                      <a:endParaRPr lang="en-CA" sz="1000" dirty="0">
                        <a:solidFill>
                          <a:srgbClr val="FF0000"/>
                        </a:solidFill>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4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solidFill>
                            <a:srgbClr val="FF0000"/>
                          </a:solidFill>
                        </a:rPr>
                        <a:t>$68</a:t>
                      </a:r>
                      <a:endParaRPr lang="en-CA" sz="1000" dirty="0">
                        <a:solidFill>
                          <a:srgbClr val="FF0000"/>
                        </a:solidFill>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4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solidFill>
                            <a:srgbClr val="FF0000"/>
                          </a:solidFill>
                        </a:rPr>
                        <a:t>$75</a:t>
                      </a:r>
                      <a:endParaRPr lang="en-CA" sz="1000" dirty="0">
                        <a:solidFill>
                          <a:srgbClr val="FF0000"/>
                        </a:solidFill>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4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solidFill>
                            <a:srgbClr val="FF0000"/>
                          </a:solidFill>
                        </a:rPr>
                        <a:t>$</a:t>
                      </a:r>
                      <a:r>
                        <a:rPr lang="en-US" sz="1000" dirty="0" smtClean="0">
                          <a:solidFill>
                            <a:srgbClr val="FF0000"/>
                          </a:solidFill>
                        </a:rPr>
                        <a:t>83</a:t>
                      </a:r>
                      <a:endParaRPr lang="en-CA" sz="1000" dirty="0">
                        <a:solidFill>
                          <a:srgbClr val="FF0000"/>
                        </a:solidFill>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4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solidFill>
                            <a:srgbClr val="FF0000"/>
                          </a:solidFill>
                        </a:rPr>
                        <a:t>$90</a:t>
                      </a:r>
                      <a:endParaRPr lang="en-CA" sz="1000" dirty="0">
                        <a:solidFill>
                          <a:srgbClr val="FF0000"/>
                        </a:solidFill>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4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solidFill>
                            <a:srgbClr val="FF0000"/>
                          </a:solidFill>
                        </a:rPr>
                        <a:t>$</a:t>
                      </a:r>
                      <a:r>
                        <a:rPr lang="en-US" sz="1000" dirty="0" smtClean="0">
                          <a:solidFill>
                            <a:srgbClr val="FF0000"/>
                          </a:solidFill>
                        </a:rPr>
                        <a:t>113</a:t>
                      </a:r>
                      <a:endParaRPr lang="en-CA" sz="1000" dirty="0">
                        <a:solidFill>
                          <a:srgbClr val="FF0000"/>
                        </a:solidFill>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40000"/>
                      </a:srgbClr>
                    </a:solidFill>
                  </a:tcPr>
                </a:tc>
                <a:extLst>
                  <a:ext uri="{0D108BD9-81ED-4DB2-BD59-A6C34878D82A}">
                    <a16:rowId xmlns:a16="http://schemas.microsoft.com/office/drawing/2014/main" xmlns="" val="10003"/>
                  </a:ext>
                </a:extLst>
              </a:tr>
              <a:tr h="288000">
                <a:tc vMerge="1">
                  <a:txBody>
                    <a:bodyPr/>
                    <a:lstStyle/>
                    <a:p>
                      <a:endParaRPr lang="en-CA" sz="900" dirty="0"/>
                    </a:p>
                  </a:txBody>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t>$39,001 - $48,000</a:t>
                      </a:r>
                      <a:endParaRPr lang="en-CA" sz="10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2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solidFill>
                            <a:srgbClr val="FF0000"/>
                          </a:solidFill>
                        </a:rPr>
                        <a:t>-</a:t>
                      </a:r>
                      <a:endParaRPr lang="en-CA" sz="1000" dirty="0">
                        <a:solidFill>
                          <a:srgbClr val="FF0000"/>
                        </a:solidFill>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2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solidFill>
                            <a:srgbClr val="FF0000"/>
                          </a:solidFill>
                        </a:rPr>
                        <a:t>-</a:t>
                      </a:r>
                      <a:endParaRPr lang="en-CA" sz="1000" dirty="0">
                        <a:solidFill>
                          <a:srgbClr val="FF0000"/>
                        </a:solidFill>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2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smtClean="0">
                          <a:solidFill>
                            <a:srgbClr val="FF0000"/>
                          </a:solidFill>
                        </a:rPr>
                        <a:t>$52</a:t>
                      </a:r>
                      <a:endParaRPr lang="en-CA" sz="1000" dirty="0">
                        <a:solidFill>
                          <a:srgbClr val="FF0000"/>
                        </a:solidFill>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2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smtClean="0">
                          <a:solidFill>
                            <a:srgbClr val="FF0000"/>
                          </a:solidFill>
                        </a:rPr>
                        <a:t>$60</a:t>
                      </a:r>
                      <a:endParaRPr lang="en-CA" sz="1000" dirty="0">
                        <a:solidFill>
                          <a:srgbClr val="FF0000"/>
                        </a:solidFill>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2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solidFill>
                            <a:srgbClr val="FF0000"/>
                          </a:solidFill>
                        </a:rPr>
                        <a:t>$68</a:t>
                      </a:r>
                      <a:endParaRPr lang="en-CA" sz="1000" dirty="0">
                        <a:solidFill>
                          <a:srgbClr val="FF0000"/>
                        </a:solidFill>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2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solidFill>
                            <a:srgbClr val="FF0000"/>
                          </a:solidFill>
                        </a:rPr>
                        <a:t>$75</a:t>
                      </a:r>
                      <a:endParaRPr lang="en-CA" sz="1000" dirty="0">
                        <a:solidFill>
                          <a:srgbClr val="FF0000"/>
                        </a:solidFill>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2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solidFill>
                            <a:srgbClr val="FF0000"/>
                          </a:solidFill>
                        </a:rPr>
                        <a:t>$</a:t>
                      </a:r>
                      <a:r>
                        <a:rPr lang="en-US" sz="1000" dirty="0" smtClean="0">
                          <a:solidFill>
                            <a:srgbClr val="FF0000"/>
                          </a:solidFill>
                        </a:rPr>
                        <a:t>83</a:t>
                      </a:r>
                      <a:endParaRPr lang="en-CA" sz="1000" dirty="0">
                        <a:solidFill>
                          <a:srgbClr val="FF0000"/>
                        </a:solidFill>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20000"/>
                      </a:srgbClr>
                    </a:solidFill>
                  </a:tcPr>
                </a:tc>
                <a:extLst>
                  <a:ext uri="{0D108BD9-81ED-4DB2-BD59-A6C34878D82A}">
                    <a16:rowId xmlns:a16="http://schemas.microsoft.com/office/drawing/2014/main" xmlns="" val="10004"/>
                  </a:ext>
                </a:extLst>
              </a:tr>
              <a:tr h="288000">
                <a:tc vMerge="1">
                  <a:txBody>
                    <a:bodyPr/>
                    <a:lstStyle/>
                    <a:p>
                      <a:endParaRPr lang="en-CA" sz="900" dirty="0"/>
                    </a:p>
                  </a:txBody>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t>$48,001 - $52,000</a:t>
                      </a:r>
                      <a:endParaRPr lang="en-CA" sz="1000" dirty="0"/>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4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solidFill>
                            <a:srgbClr val="FF0000"/>
                          </a:solidFill>
                        </a:rPr>
                        <a:t>-</a:t>
                      </a:r>
                      <a:endParaRPr lang="en-CA" sz="1000" dirty="0">
                        <a:solidFill>
                          <a:srgbClr val="FF0000"/>
                        </a:solidFill>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4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solidFill>
                            <a:srgbClr val="FF0000"/>
                          </a:solidFill>
                        </a:rPr>
                        <a:t>-</a:t>
                      </a:r>
                      <a:endParaRPr lang="en-CA" sz="1000" dirty="0">
                        <a:solidFill>
                          <a:srgbClr val="FF0000"/>
                        </a:solidFill>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4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solidFill>
                            <a:srgbClr val="FF0000"/>
                          </a:solidFill>
                        </a:rPr>
                        <a:t>-</a:t>
                      </a:r>
                      <a:endParaRPr lang="en-CA" sz="1000" dirty="0">
                        <a:solidFill>
                          <a:srgbClr val="FF0000"/>
                        </a:solidFill>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4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solidFill>
                            <a:srgbClr val="FF0000"/>
                          </a:solidFill>
                        </a:rPr>
                        <a:t>-</a:t>
                      </a:r>
                      <a:endParaRPr lang="en-CA" sz="1000" dirty="0">
                        <a:solidFill>
                          <a:srgbClr val="FF0000"/>
                        </a:solidFill>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4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smtClean="0">
                          <a:solidFill>
                            <a:srgbClr val="FF0000"/>
                          </a:solidFill>
                        </a:rPr>
                        <a:t>$52</a:t>
                      </a:r>
                      <a:endParaRPr lang="en-CA" sz="1000" dirty="0">
                        <a:solidFill>
                          <a:srgbClr val="FF0000"/>
                        </a:solidFill>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4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smtClean="0">
                          <a:solidFill>
                            <a:srgbClr val="FF0000"/>
                          </a:solidFill>
                        </a:rPr>
                        <a:t>$60</a:t>
                      </a:r>
                      <a:endParaRPr lang="en-CA" sz="1000" dirty="0">
                        <a:solidFill>
                          <a:srgbClr val="FF0000"/>
                        </a:solidFill>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40000"/>
                      </a:srgbClr>
                    </a:solidFill>
                  </a:tcPr>
                </a:tc>
                <a:tc>
                  <a:txBody>
                    <a:bodyPr/>
                    <a:lstStyle>
                      <a:lvl1pPr marL="0">
                        <a:defRPr>
                          <a:solidFill>
                            <a:schemeClr val="dk1"/>
                          </a:solidFill>
                          <a:latin typeface="Arial"/>
                        </a:defRPr>
                      </a:lvl1pPr>
                      <a:lvl2pPr marL="457200">
                        <a:defRPr>
                          <a:solidFill>
                            <a:schemeClr val="dk1"/>
                          </a:solidFill>
                          <a:latin typeface="Arial"/>
                        </a:defRPr>
                      </a:lvl2pPr>
                      <a:lvl3pPr marL="914400">
                        <a:defRPr>
                          <a:solidFill>
                            <a:schemeClr val="dk1"/>
                          </a:solidFill>
                          <a:latin typeface="Arial"/>
                        </a:defRPr>
                      </a:lvl3pPr>
                      <a:lvl4pPr marL="1371600">
                        <a:defRPr>
                          <a:solidFill>
                            <a:schemeClr val="dk1"/>
                          </a:solidFill>
                          <a:latin typeface="Arial"/>
                        </a:defRPr>
                      </a:lvl4pPr>
                      <a:lvl5pPr marL="1828800">
                        <a:defRPr>
                          <a:solidFill>
                            <a:schemeClr val="dk1"/>
                          </a:solidFill>
                          <a:latin typeface="Arial"/>
                        </a:defRPr>
                      </a:lvl5pPr>
                      <a:lvl6pPr marL="2286000">
                        <a:defRPr>
                          <a:solidFill>
                            <a:schemeClr val="dk1"/>
                          </a:solidFill>
                          <a:latin typeface="Arial"/>
                        </a:defRPr>
                      </a:lvl6pPr>
                      <a:lvl7pPr marL="2743200">
                        <a:defRPr>
                          <a:solidFill>
                            <a:schemeClr val="dk1"/>
                          </a:solidFill>
                          <a:latin typeface="Arial"/>
                        </a:defRPr>
                      </a:lvl7pPr>
                      <a:lvl8pPr marL="3200400">
                        <a:defRPr>
                          <a:solidFill>
                            <a:schemeClr val="dk1"/>
                          </a:solidFill>
                          <a:latin typeface="Arial"/>
                        </a:defRPr>
                      </a:lvl8pPr>
                      <a:lvl9pPr marL="3657600">
                        <a:defRPr>
                          <a:solidFill>
                            <a:schemeClr val="dk1"/>
                          </a:solidFill>
                          <a:latin typeface="Arial"/>
                        </a:defRPr>
                      </a:lvl9pPr>
                    </a:lstStyle>
                    <a:p>
                      <a:pPr algn="ctr"/>
                      <a:r>
                        <a:rPr lang="en-US" sz="1000" dirty="0">
                          <a:solidFill>
                            <a:srgbClr val="FF0000"/>
                          </a:solidFill>
                        </a:rPr>
                        <a:t>$68</a:t>
                      </a:r>
                      <a:endParaRPr lang="en-CA" sz="1000" dirty="0">
                        <a:solidFill>
                          <a:srgbClr val="FF0000"/>
                        </a:solidFill>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8A280">
                        <a:tint val="40000"/>
                      </a:srgbClr>
                    </a:solidFill>
                  </a:tcPr>
                </a:tc>
                <a:extLst>
                  <a:ext uri="{0D108BD9-81ED-4DB2-BD59-A6C34878D82A}">
                    <a16:rowId xmlns:a16="http://schemas.microsoft.com/office/drawing/2014/main" xmlns="" val="10005"/>
                  </a:ext>
                </a:extLst>
              </a:tr>
            </a:tbl>
          </a:graphicData>
        </a:graphic>
      </p:graphicFrame>
      <p:sp>
        <p:nvSpPr>
          <p:cNvPr id="16" name="Rectangle 15"/>
          <p:cNvSpPr/>
          <p:nvPr/>
        </p:nvSpPr>
        <p:spPr bwMode="auto">
          <a:xfrm>
            <a:off x="463352" y="2388771"/>
            <a:ext cx="4436004" cy="4187825"/>
          </a:xfrm>
          <a:prstGeom prst="rect">
            <a:avLst/>
          </a:prstGeom>
          <a:noFill/>
          <a:ln w="9525" cap="flat" cmpd="sng" algn="ctr">
            <a:solidFill>
              <a:sysClr val="windowText" lastClr="00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defTabSz="914400" eaLnBrk="0" fontAlgn="base" hangingPunct="0">
              <a:spcBef>
                <a:spcPct val="0"/>
              </a:spcBef>
              <a:spcAft>
                <a:spcPct val="0"/>
              </a:spcAft>
              <a:defRPr/>
            </a:pPr>
            <a:endParaRPr lang="en-CA" kern="0" smtClean="0">
              <a:solidFill>
                <a:prstClr val="black"/>
              </a:solidFill>
              <a:latin typeface="Arial" charset="0"/>
              <a:ea typeface="ＭＳ Ｐゴシック" pitchFamily="34" charset="-128"/>
            </a:endParaRPr>
          </a:p>
        </p:txBody>
      </p:sp>
      <p:sp>
        <p:nvSpPr>
          <p:cNvPr id="17" name="Rectangle 16"/>
          <p:cNvSpPr/>
          <p:nvPr/>
        </p:nvSpPr>
        <p:spPr bwMode="auto">
          <a:xfrm>
            <a:off x="5067926" y="2388771"/>
            <a:ext cx="4436004" cy="4187825"/>
          </a:xfrm>
          <a:prstGeom prst="rect">
            <a:avLst/>
          </a:prstGeom>
          <a:noFill/>
          <a:ln w="9525" cap="flat" cmpd="sng" algn="ctr">
            <a:solidFill>
              <a:sysClr val="windowText" lastClr="00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defTabSz="914400" eaLnBrk="0" fontAlgn="base" hangingPunct="0">
              <a:spcBef>
                <a:spcPct val="0"/>
              </a:spcBef>
              <a:spcAft>
                <a:spcPct val="0"/>
              </a:spcAft>
              <a:defRPr/>
            </a:pPr>
            <a:endParaRPr lang="en-CA" kern="0" smtClean="0">
              <a:solidFill>
                <a:prstClr val="black"/>
              </a:solidFill>
              <a:latin typeface="Arial" charset="0"/>
              <a:ea typeface="ＭＳ Ｐゴシック" pitchFamily="34" charset="-128"/>
            </a:endParaRPr>
          </a:p>
        </p:txBody>
      </p:sp>
      <p:sp>
        <p:nvSpPr>
          <p:cNvPr id="18" name="Rectangle 17"/>
          <p:cNvSpPr/>
          <p:nvPr/>
        </p:nvSpPr>
        <p:spPr bwMode="auto">
          <a:xfrm>
            <a:off x="463352" y="2388771"/>
            <a:ext cx="4436004" cy="533400"/>
          </a:xfrm>
          <a:prstGeom prst="rect">
            <a:avLst/>
          </a:prstGeom>
          <a:no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algn="ctr" defTabSz="914400" eaLnBrk="0" fontAlgn="base" hangingPunct="0">
              <a:spcBef>
                <a:spcPct val="0"/>
              </a:spcBef>
              <a:spcAft>
                <a:spcPct val="0"/>
              </a:spcAft>
            </a:pPr>
            <a:r>
              <a:rPr lang="en-CA" dirty="0">
                <a:solidFill>
                  <a:prstClr val="black"/>
                </a:solidFill>
                <a:latin typeface="Arial" charset="0"/>
                <a:ea typeface="ＭＳ Ｐゴシック" pitchFamily="34" charset="-128"/>
              </a:rPr>
              <a:t>Existing OESP Benefit Scales</a:t>
            </a:r>
          </a:p>
        </p:txBody>
      </p:sp>
      <p:sp>
        <p:nvSpPr>
          <p:cNvPr id="19" name="Rectangle 18"/>
          <p:cNvSpPr/>
          <p:nvPr/>
        </p:nvSpPr>
        <p:spPr bwMode="auto">
          <a:xfrm>
            <a:off x="5082752" y="2404511"/>
            <a:ext cx="4436004" cy="533400"/>
          </a:xfrm>
          <a:prstGeom prst="rect">
            <a:avLst/>
          </a:prstGeom>
          <a:no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algn="ctr" defTabSz="914400" eaLnBrk="0" fontAlgn="base" hangingPunct="0">
              <a:spcBef>
                <a:spcPct val="0"/>
              </a:spcBef>
              <a:spcAft>
                <a:spcPct val="0"/>
              </a:spcAft>
            </a:pPr>
            <a:r>
              <a:rPr lang="en-CA" dirty="0" smtClean="0">
                <a:solidFill>
                  <a:prstClr val="black"/>
                </a:solidFill>
                <a:latin typeface="Arial" charset="0"/>
                <a:ea typeface="ＭＳ Ｐゴシック" pitchFamily="34" charset="-128"/>
              </a:rPr>
              <a:t>New Credit Amounts and Eligible Households</a:t>
            </a:r>
            <a:endParaRPr lang="en-CA" dirty="0">
              <a:solidFill>
                <a:prstClr val="black"/>
              </a:solidFill>
              <a:latin typeface="Arial" charset="0"/>
              <a:ea typeface="ＭＳ Ｐゴシック" pitchFamily="34" charset="-128"/>
            </a:endParaRPr>
          </a:p>
        </p:txBody>
      </p:sp>
      <p:sp>
        <p:nvSpPr>
          <p:cNvPr id="20" name="Striped Right Arrow 19"/>
          <p:cNvSpPr/>
          <p:nvPr/>
        </p:nvSpPr>
        <p:spPr bwMode="auto">
          <a:xfrm>
            <a:off x="4741865" y="2581128"/>
            <a:ext cx="499721" cy="453974"/>
          </a:xfrm>
          <a:prstGeom prst="stripedRightArrow">
            <a:avLst/>
          </a:prstGeom>
          <a:gradFill flip="none" rotWithShape="1">
            <a:gsLst>
              <a:gs pos="0">
                <a:srgbClr val="9BBB59">
                  <a:lumMod val="5000"/>
                  <a:lumOff val="95000"/>
                  <a:alpha val="23000"/>
                </a:srgbClr>
              </a:gs>
              <a:gs pos="74000">
                <a:srgbClr val="9BBB59">
                  <a:lumMod val="45000"/>
                  <a:lumOff val="55000"/>
                </a:srgbClr>
              </a:gs>
              <a:gs pos="83000">
                <a:srgbClr val="9BBB59">
                  <a:lumMod val="45000"/>
                  <a:lumOff val="55000"/>
                </a:srgbClr>
              </a:gs>
              <a:gs pos="100000">
                <a:srgbClr val="9BBB59">
                  <a:lumMod val="30000"/>
                  <a:lumOff val="70000"/>
                </a:srgbClr>
              </a:gs>
            </a:gsLst>
            <a:lin ang="5400000" scaled="1"/>
            <a:tileRect/>
          </a:gra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defTabSz="914400" eaLnBrk="0" fontAlgn="base" hangingPunct="0">
              <a:spcBef>
                <a:spcPct val="0"/>
              </a:spcBef>
              <a:spcAft>
                <a:spcPct val="0"/>
              </a:spcAft>
              <a:defRPr/>
            </a:pPr>
            <a:endParaRPr lang="en-CA" kern="0" smtClean="0">
              <a:solidFill>
                <a:prstClr val="black"/>
              </a:solidFill>
              <a:latin typeface="Arial" charset="0"/>
              <a:ea typeface="ＭＳ Ｐゴシック" pitchFamily="34" charset="-128"/>
            </a:endParaRPr>
          </a:p>
        </p:txBody>
      </p:sp>
      <p:sp>
        <p:nvSpPr>
          <p:cNvPr id="21" name="Oval 20"/>
          <p:cNvSpPr/>
          <p:nvPr/>
        </p:nvSpPr>
        <p:spPr bwMode="auto">
          <a:xfrm>
            <a:off x="7070280" y="5720875"/>
            <a:ext cx="227323" cy="269631"/>
          </a:xfrm>
          <a:prstGeom prst="ellipse">
            <a:avLst/>
          </a:prstGeom>
          <a:noFill/>
          <a:ln w="9525" cap="flat" cmpd="sng" algn="ctr">
            <a:solidFill>
              <a:sysClr val="windowText" lastClr="000000"/>
            </a:solidFill>
            <a:prstDash val="sysDot"/>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defTabSz="914400" eaLnBrk="0" fontAlgn="base" hangingPunct="0">
              <a:spcBef>
                <a:spcPct val="0"/>
              </a:spcBef>
              <a:spcAft>
                <a:spcPct val="0"/>
              </a:spcAft>
              <a:defRPr/>
            </a:pPr>
            <a:endParaRPr lang="en-CA" kern="0" smtClean="0">
              <a:solidFill>
                <a:prstClr val="black"/>
              </a:solidFill>
              <a:latin typeface="Arial" charset="0"/>
              <a:ea typeface="ＭＳ Ｐゴシック" pitchFamily="34" charset="-128"/>
            </a:endParaRPr>
          </a:p>
        </p:txBody>
      </p:sp>
      <p:sp>
        <p:nvSpPr>
          <p:cNvPr id="22" name="Oval 21"/>
          <p:cNvSpPr/>
          <p:nvPr/>
        </p:nvSpPr>
        <p:spPr bwMode="auto">
          <a:xfrm>
            <a:off x="7472434" y="6013952"/>
            <a:ext cx="227323" cy="269631"/>
          </a:xfrm>
          <a:prstGeom prst="ellipse">
            <a:avLst/>
          </a:prstGeom>
          <a:noFill/>
          <a:ln w="9525" cap="flat" cmpd="sng" algn="ctr">
            <a:solidFill>
              <a:sysClr val="windowText" lastClr="000000"/>
            </a:solidFill>
            <a:prstDash val="sysDot"/>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defTabSz="914400" eaLnBrk="0" fontAlgn="base" hangingPunct="0">
              <a:spcBef>
                <a:spcPct val="0"/>
              </a:spcBef>
              <a:spcAft>
                <a:spcPct val="0"/>
              </a:spcAft>
              <a:defRPr/>
            </a:pPr>
            <a:endParaRPr lang="en-CA" kern="0" smtClean="0">
              <a:solidFill>
                <a:prstClr val="black"/>
              </a:solidFill>
              <a:latin typeface="Arial" charset="0"/>
              <a:ea typeface="ＭＳ Ｐゴシック" pitchFamily="34" charset="-128"/>
            </a:endParaRPr>
          </a:p>
        </p:txBody>
      </p:sp>
      <p:sp>
        <p:nvSpPr>
          <p:cNvPr id="23" name="Oval 22"/>
          <p:cNvSpPr/>
          <p:nvPr/>
        </p:nvSpPr>
        <p:spPr bwMode="auto">
          <a:xfrm>
            <a:off x="7859295" y="6025675"/>
            <a:ext cx="227323" cy="269631"/>
          </a:xfrm>
          <a:prstGeom prst="ellipse">
            <a:avLst/>
          </a:prstGeom>
          <a:noFill/>
          <a:ln w="9525" cap="flat" cmpd="sng" algn="ctr">
            <a:solidFill>
              <a:sysClr val="windowText" lastClr="000000"/>
            </a:solidFill>
            <a:prstDash val="sysDot"/>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defTabSz="914400" eaLnBrk="0" fontAlgn="base" hangingPunct="0">
              <a:spcBef>
                <a:spcPct val="0"/>
              </a:spcBef>
              <a:spcAft>
                <a:spcPct val="0"/>
              </a:spcAft>
              <a:defRPr/>
            </a:pPr>
            <a:endParaRPr lang="en-CA" kern="0" smtClean="0">
              <a:solidFill>
                <a:prstClr val="black"/>
              </a:solidFill>
              <a:latin typeface="Arial" charset="0"/>
              <a:ea typeface="ＭＳ Ｐゴシック" pitchFamily="34" charset="-128"/>
            </a:endParaRPr>
          </a:p>
        </p:txBody>
      </p:sp>
      <p:sp>
        <p:nvSpPr>
          <p:cNvPr id="24" name="Oval 23"/>
          <p:cNvSpPr/>
          <p:nvPr/>
        </p:nvSpPr>
        <p:spPr bwMode="auto">
          <a:xfrm>
            <a:off x="8266034" y="6307029"/>
            <a:ext cx="227323" cy="269631"/>
          </a:xfrm>
          <a:prstGeom prst="ellipse">
            <a:avLst/>
          </a:prstGeom>
          <a:noFill/>
          <a:ln w="9525" cap="flat" cmpd="sng" algn="ctr">
            <a:solidFill>
              <a:sysClr val="windowText" lastClr="000000"/>
            </a:solidFill>
            <a:prstDash val="sysDot"/>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defTabSz="914400" eaLnBrk="0" fontAlgn="base" hangingPunct="0">
              <a:spcBef>
                <a:spcPct val="0"/>
              </a:spcBef>
              <a:spcAft>
                <a:spcPct val="0"/>
              </a:spcAft>
              <a:defRPr/>
            </a:pPr>
            <a:endParaRPr lang="en-CA" kern="0" smtClean="0">
              <a:solidFill>
                <a:prstClr val="black"/>
              </a:solidFill>
              <a:latin typeface="Arial" charset="0"/>
              <a:ea typeface="ＭＳ Ｐゴシック" pitchFamily="34" charset="-128"/>
            </a:endParaRPr>
          </a:p>
        </p:txBody>
      </p:sp>
      <p:sp>
        <p:nvSpPr>
          <p:cNvPr id="25" name="Oval 24"/>
          <p:cNvSpPr/>
          <p:nvPr/>
        </p:nvSpPr>
        <p:spPr bwMode="auto">
          <a:xfrm>
            <a:off x="8697495" y="6307029"/>
            <a:ext cx="227323" cy="269631"/>
          </a:xfrm>
          <a:prstGeom prst="ellipse">
            <a:avLst/>
          </a:prstGeom>
          <a:noFill/>
          <a:ln w="9525" cap="flat" cmpd="sng" algn="ctr">
            <a:solidFill>
              <a:sysClr val="windowText" lastClr="000000"/>
            </a:solidFill>
            <a:prstDash val="sysDot"/>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defTabSz="914400" eaLnBrk="0" fontAlgn="base" hangingPunct="0">
              <a:spcBef>
                <a:spcPct val="0"/>
              </a:spcBef>
              <a:spcAft>
                <a:spcPct val="0"/>
              </a:spcAft>
              <a:defRPr/>
            </a:pPr>
            <a:endParaRPr lang="en-CA" kern="0" smtClean="0">
              <a:solidFill>
                <a:prstClr val="black"/>
              </a:solidFill>
              <a:latin typeface="Arial" charset="0"/>
              <a:ea typeface="ＭＳ Ｐゴシック" pitchFamily="34" charset="-128"/>
            </a:endParaRPr>
          </a:p>
        </p:txBody>
      </p:sp>
      <p:sp>
        <p:nvSpPr>
          <p:cNvPr id="26" name="Oval 25"/>
          <p:cNvSpPr/>
          <p:nvPr/>
        </p:nvSpPr>
        <p:spPr bwMode="auto">
          <a:xfrm>
            <a:off x="7236695" y="3868631"/>
            <a:ext cx="227323" cy="269631"/>
          </a:xfrm>
          <a:prstGeom prst="ellipse">
            <a:avLst/>
          </a:prstGeom>
          <a:noFill/>
          <a:ln w="9525" cap="flat" cmpd="sng" algn="ctr">
            <a:solidFill>
              <a:sysClr val="windowText" lastClr="000000"/>
            </a:solidFill>
            <a:prstDash val="sysDot"/>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defTabSz="914400" eaLnBrk="0" fontAlgn="base" hangingPunct="0">
              <a:spcBef>
                <a:spcPct val="0"/>
              </a:spcBef>
              <a:spcAft>
                <a:spcPct val="0"/>
              </a:spcAft>
              <a:defRPr/>
            </a:pPr>
            <a:endParaRPr lang="en-CA" kern="0" smtClean="0">
              <a:solidFill>
                <a:prstClr val="black"/>
              </a:solidFill>
              <a:latin typeface="Arial" charset="0"/>
              <a:ea typeface="ＭＳ Ｐゴシック" pitchFamily="34" charset="-128"/>
            </a:endParaRPr>
          </a:p>
        </p:txBody>
      </p:sp>
      <p:sp>
        <p:nvSpPr>
          <p:cNvPr id="27" name="Oval 26"/>
          <p:cNvSpPr/>
          <p:nvPr/>
        </p:nvSpPr>
        <p:spPr bwMode="auto">
          <a:xfrm>
            <a:off x="7636557" y="4149983"/>
            <a:ext cx="227323" cy="269631"/>
          </a:xfrm>
          <a:prstGeom prst="ellipse">
            <a:avLst/>
          </a:prstGeom>
          <a:noFill/>
          <a:ln w="9525" cap="flat" cmpd="sng" algn="ctr">
            <a:solidFill>
              <a:sysClr val="windowText" lastClr="000000"/>
            </a:solidFill>
            <a:prstDash val="sysDot"/>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defTabSz="914400" eaLnBrk="0" fontAlgn="base" hangingPunct="0">
              <a:spcBef>
                <a:spcPct val="0"/>
              </a:spcBef>
              <a:spcAft>
                <a:spcPct val="0"/>
              </a:spcAft>
              <a:defRPr/>
            </a:pPr>
            <a:endParaRPr lang="en-CA" kern="0" smtClean="0">
              <a:solidFill>
                <a:prstClr val="black"/>
              </a:solidFill>
              <a:latin typeface="Arial" charset="0"/>
              <a:ea typeface="ＭＳ Ｐゴシック" pitchFamily="34" charset="-128"/>
            </a:endParaRPr>
          </a:p>
        </p:txBody>
      </p:sp>
      <p:sp>
        <p:nvSpPr>
          <p:cNvPr id="28" name="Oval 27"/>
          <p:cNvSpPr/>
          <p:nvPr/>
        </p:nvSpPr>
        <p:spPr bwMode="auto">
          <a:xfrm>
            <a:off x="8029280" y="4155844"/>
            <a:ext cx="227323" cy="269631"/>
          </a:xfrm>
          <a:prstGeom prst="ellipse">
            <a:avLst/>
          </a:prstGeom>
          <a:noFill/>
          <a:ln w="9525" cap="flat" cmpd="sng" algn="ctr">
            <a:solidFill>
              <a:sysClr val="windowText" lastClr="000000"/>
            </a:solidFill>
            <a:prstDash val="sysDot"/>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defTabSz="914400" eaLnBrk="0" fontAlgn="base" hangingPunct="0">
              <a:spcBef>
                <a:spcPct val="0"/>
              </a:spcBef>
              <a:spcAft>
                <a:spcPct val="0"/>
              </a:spcAft>
              <a:defRPr/>
            </a:pPr>
            <a:endParaRPr lang="en-CA" kern="0" smtClean="0">
              <a:solidFill>
                <a:prstClr val="black"/>
              </a:solidFill>
              <a:latin typeface="Arial" charset="0"/>
              <a:ea typeface="ＭＳ Ｐゴシック" pitchFamily="34" charset="-128"/>
            </a:endParaRPr>
          </a:p>
        </p:txBody>
      </p:sp>
      <p:sp>
        <p:nvSpPr>
          <p:cNvPr id="29" name="Oval 28"/>
          <p:cNvSpPr/>
          <p:nvPr/>
        </p:nvSpPr>
        <p:spPr bwMode="auto">
          <a:xfrm>
            <a:off x="8430155" y="4431337"/>
            <a:ext cx="227323" cy="269631"/>
          </a:xfrm>
          <a:prstGeom prst="ellipse">
            <a:avLst/>
          </a:prstGeom>
          <a:noFill/>
          <a:ln w="9525" cap="flat" cmpd="sng" algn="ctr">
            <a:solidFill>
              <a:sysClr val="windowText" lastClr="000000"/>
            </a:solidFill>
            <a:prstDash val="sysDot"/>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defTabSz="914400" eaLnBrk="0" fontAlgn="base" hangingPunct="0">
              <a:spcBef>
                <a:spcPct val="0"/>
              </a:spcBef>
              <a:spcAft>
                <a:spcPct val="0"/>
              </a:spcAft>
              <a:defRPr/>
            </a:pPr>
            <a:endParaRPr lang="en-CA" kern="0" smtClean="0">
              <a:solidFill>
                <a:prstClr val="black"/>
              </a:solidFill>
              <a:latin typeface="Arial" charset="0"/>
              <a:ea typeface="ＭＳ Ｐゴシック" pitchFamily="34" charset="-128"/>
            </a:endParaRPr>
          </a:p>
        </p:txBody>
      </p:sp>
      <p:sp>
        <p:nvSpPr>
          <p:cNvPr id="30" name="Oval 29"/>
          <p:cNvSpPr/>
          <p:nvPr/>
        </p:nvSpPr>
        <p:spPr bwMode="auto">
          <a:xfrm>
            <a:off x="8817012" y="4437198"/>
            <a:ext cx="227323" cy="269631"/>
          </a:xfrm>
          <a:prstGeom prst="ellipse">
            <a:avLst/>
          </a:prstGeom>
          <a:noFill/>
          <a:ln w="9525" cap="flat" cmpd="sng" algn="ctr">
            <a:solidFill>
              <a:sysClr val="windowText" lastClr="000000"/>
            </a:solidFill>
            <a:prstDash val="sysDot"/>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defTabSz="914400" eaLnBrk="0" fontAlgn="base" hangingPunct="0">
              <a:spcBef>
                <a:spcPct val="0"/>
              </a:spcBef>
              <a:spcAft>
                <a:spcPct val="0"/>
              </a:spcAft>
              <a:defRPr/>
            </a:pPr>
            <a:endParaRPr lang="en-CA" kern="0" smtClean="0">
              <a:solidFill>
                <a:prstClr val="black"/>
              </a:solidFill>
              <a:latin typeface="Arial" charset="0"/>
              <a:ea typeface="ＭＳ Ｐゴシック" pitchFamily="34" charset="-128"/>
            </a:endParaRPr>
          </a:p>
        </p:txBody>
      </p:sp>
    </p:spTree>
    <p:extLst>
      <p:ext uri="{BB962C8B-B14F-4D97-AF65-F5344CB8AC3E}">
        <p14:creationId xmlns:p14="http://schemas.microsoft.com/office/powerpoint/2010/main" val="24587139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28"/>
          <p:cNvSpPr txBox="1"/>
          <p:nvPr/>
        </p:nvSpPr>
        <p:spPr>
          <a:xfrm>
            <a:off x="551907" y="1349034"/>
            <a:ext cx="6171438" cy="1938992"/>
          </a:xfrm>
          <a:prstGeom prst="rect">
            <a:avLst/>
          </a:prstGeom>
        </p:spPr>
        <p:txBody>
          <a:bodyPr vert="horz" wrap="square" lIns="0" tIns="0" rIns="0" bIns="0" rtlCol="0">
            <a:spAutoFit/>
          </a:bodyPr>
          <a:lstStyle/>
          <a:p>
            <a:pPr marL="354345" marR="5080" indent="-341671" defTabSz="912796">
              <a:buFontTx/>
              <a:buChar char="•"/>
              <a:tabLst>
                <a:tab pos="354977" algn="l"/>
              </a:tabLst>
            </a:pPr>
            <a:r>
              <a:rPr lang="en-CA" sz="1400" dirty="0">
                <a:solidFill>
                  <a:prstClr val="black"/>
                </a:solidFill>
                <a:latin typeface="Arial"/>
                <a:cs typeface="Arial"/>
              </a:rPr>
              <a:t>On June 27, 2016, following discussions on Hydro One shares and rates at the Chiefs of Ontario’s (COO’s) All Chiefs Conference, the Minister of Energy issued a letter directing the OEB to prepare a report providing “advice on options for an appropriate electricity rate (or rate assistance) for on-reserve First Nations electricity consumers”.</a:t>
            </a:r>
          </a:p>
          <a:p>
            <a:pPr marL="354345" marR="5080" indent="-341671" defTabSz="912796">
              <a:buFontTx/>
              <a:buChar char="•"/>
              <a:tabLst>
                <a:tab pos="354977" algn="l"/>
              </a:tabLst>
            </a:pPr>
            <a:endParaRPr lang="en-CA" sz="1400" dirty="0">
              <a:solidFill>
                <a:prstClr val="black"/>
              </a:solidFill>
              <a:latin typeface="Arial"/>
              <a:cs typeface="Arial"/>
            </a:endParaRPr>
          </a:p>
          <a:p>
            <a:pPr marL="354345" marR="5080" indent="-341671" defTabSz="912796">
              <a:buFontTx/>
              <a:buChar char="•"/>
              <a:tabLst>
                <a:tab pos="354977" algn="l"/>
              </a:tabLst>
            </a:pPr>
            <a:r>
              <a:rPr lang="en-CA" sz="1400" dirty="0">
                <a:solidFill>
                  <a:prstClr val="black"/>
                </a:solidFill>
                <a:latin typeface="Arial"/>
                <a:cs typeface="Arial"/>
              </a:rPr>
              <a:t>On-Reserve First Nations customers experience challenges with energy affordability and are seeking to address historical grievances associated with electricity system infrastructure.</a:t>
            </a:r>
          </a:p>
        </p:txBody>
      </p:sp>
      <p:sp>
        <p:nvSpPr>
          <p:cNvPr id="5" name="object 5"/>
          <p:cNvSpPr txBox="1"/>
          <p:nvPr/>
        </p:nvSpPr>
        <p:spPr>
          <a:xfrm>
            <a:off x="9549892" y="7467600"/>
            <a:ext cx="432308" cy="191847"/>
          </a:xfrm>
          <a:prstGeom prst="rect">
            <a:avLst/>
          </a:prstGeom>
        </p:spPr>
        <p:txBody>
          <a:bodyPr vert="horz" wrap="square" lIns="0" tIns="0" rIns="0" bIns="0" rtlCol="0">
            <a:spAutoFit/>
          </a:bodyPr>
          <a:lstStyle/>
          <a:p>
            <a:pPr marL="25357" algn="ctr" defTabSz="912796"/>
            <a:fld id="{25161F13-161D-4D92-A730-D3C24C0C7C19}" type="slidenum">
              <a:rPr lang="en-CA" sz="1200">
                <a:solidFill>
                  <a:prstClr val="black"/>
                </a:solidFill>
                <a:latin typeface="Arial"/>
                <a:cs typeface="Arial"/>
              </a:rPr>
              <a:pPr marL="25357" algn="ctr" defTabSz="912796"/>
              <a:t>29</a:t>
            </a:fld>
            <a:endParaRPr sz="1200" dirty="0">
              <a:solidFill>
                <a:prstClr val="black"/>
              </a:solidFill>
              <a:latin typeface="Arial"/>
              <a:cs typeface="Arial"/>
            </a:endParaRPr>
          </a:p>
        </p:txBody>
      </p:sp>
      <p:sp>
        <p:nvSpPr>
          <p:cNvPr id="7" name="object 2"/>
          <p:cNvSpPr txBox="1">
            <a:spLocks/>
          </p:cNvSpPr>
          <p:nvPr/>
        </p:nvSpPr>
        <p:spPr>
          <a:xfrm>
            <a:off x="534162" y="721093"/>
            <a:ext cx="8838438" cy="313932"/>
          </a:xfrm>
          <a:prstGeom prst="rect">
            <a:avLst/>
          </a:prstGeom>
          <a:solidFill>
            <a:srgbClr val="B3B3B3"/>
          </a:solidFill>
          <a:ln w="19812">
            <a:solidFill>
              <a:srgbClr val="000000"/>
            </a:solidFill>
          </a:ln>
        </p:spPr>
        <p:txBody>
          <a:bodyPr vert="horz" wrap="square" lIns="0" tIns="0" rIns="0" bIns="0" rtlCol="0" anchor="ctr">
            <a:spAutoFit/>
          </a:bodyPr>
          <a:lstStyle>
            <a:lvl1pPr>
              <a:defRPr sz="3800" b="0" i="0">
                <a:solidFill>
                  <a:srgbClr val="313634"/>
                </a:solidFill>
                <a:latin typeface="Arial"/>
                <a:ea typeface="+mj-ea"/>
                <a:cs typeface="Arial"/>
              </a:defRPr>
            </a:lvl1pPr>
          </a:lstStyle>
          <a:p>
            <a:pPr marL="3172" defTabSz="912796"/>
            <a:r>
              <a:rPr lang="en-CA" sz="2000" kern="0" spc="4" dirty="0" smtClean="0">
                <a:solidFill>
                  <a:srgbClr val="000000"/>
                </a:solidFill>
              </a:rPr>
              <a:t>Delivery </a:t>
            </a:r>
            <a:r>
              <a:rPr lang="en-CA" sz="2000" kern="0" spc="4" dirty="0">
                <a:solidFill>
                  <a:srgbClr val="000000"/>
                </a:solidFill>
              </a:rPr>
              <a:t>Credit for On-Reserve </a:t>
            </a:r>
            <a:r>
              <a:rPr lang="en-CA" sz="2000" kern="0" spc="4" dirty="0" smtClean="0">
                <a:solidFill>
                  <a:srgbClr val="000000"/>
                </a:solidFill>
              </a:rPr>
              <a:t>Consumers – Overview</a:t>
            </a:r>
            <a:endParaRPr lang="en-CA" sz="2000" kern="0" dirty="0"/>
          </a:p>
        </p:txBody>
      </p:sp>
      <p:graphicFrame>
        <p:nvGraphicFramePr>
          <p:cNvPr id="6" name="Content Placeholder 4"/>
          <p:cNvGraphicFramePr>
            <a:graphicFrameLocks/>
          </p:cNvGraphicFramePr>
          <p:nvPr>
            <p:extLst/>
          </p:nvPr>
        </p:nvGraphicFramePr>
        <p:xfrm>
          <a:off x="6722819" y="1122724"/>
          <a:ext cx="3124199" cy="26258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p:cNvSpPr txBox="1"/>
          <p:nvPr/>
        </p:nvSpPr>
        <p:spPr>
          <a:xfrm>
            <a:off x="354744" y="3505200"/>
            <a:ext cx="8610600" cy="3647025"/>
          </a:xfrm>
          <a:prstGeom prst="rect">
            <a:avLst/>
          </a:prstGeom>
          <a:noFill/>
        </p:spPr>
        <p:txBody>
          <a:bodyPr wrap="square" lIns="91318" tIns="45657" rIns="91318" bIns="45657" rtlCol="0">
            <a:spAutoFit/>
          </a:bodyPr>
          <a:lstStyle/>
          <a:p>
            <a:pPr marL="354345" marR="5080" indent="-341671" defTabSz="912796">
              <a:buFontTx/>
              <a:buChar char="•"/>
              <a:tabLst>
                <a:tab pos="354977" algn="l"/>
              </a:tabLst>
            </a:pPr>
            <a:endParaRPr lang="en-CA" sz="1300" dirty="0">
              <a:solidFill>
                <a:prstClr val="black"/>
              </a:solidFill>
              <a:latin typeface="Arial"/>
              <a:cs typeface="Arial"/>
            </a:endParaRPr>
          </a:p>
          <a:p>
            <a:pPr marL="354345" marR="5080" indent="-341671" defTabSz="912796">
              <a:buFontTx/>
              <a:buChar char="•"/>
              <a:tabLst>
                <a:tab pos="354977" algn="l"/>
              </a:tabLst>
            </a:pPr>
            <a:r>
              <a:rPr lang="en-CA" sz="1400" dirty="0">
                <a:solidFill>
                  <a:prstClr val="black"/>
                </a:solidFill>
                <a:latin typeface="Arial"/>
                <a:cs typeface="Arial"/>
              </a:rPr>
              <a:t>On December 29, 2016, the OEB provided a report to the Minister which recommended:</a:t>
            </a:r>
          </a:p>
          <a:p>
            <a:pPr marL="12680" marR="5080" defTabSz="912796">
              <a:tabLst>
                <a:tab pos="354977" algn="l"/>
              </a:tabLst>
            </a:pPr>
            <a:endParaRPr lang="en-CA" sz="1400" dirty="0">
              <a:solidFill>
                <a:prstClr val="black"/>
              </a:solidFill>
              <a:latin typeface="Arial"/>
              <a:cs typeface="Arial"/>
            </a:endParaRPr>
          </a:p>
          <a:p>
            <a:pPr marL="862920" marR="5080" lvl="1" indent="-341671" defTabSz="912796">
              <a:buFont typeface="Arial" panose="020B0604020202020204" pitchFamily="34" charset="0"/>
              <a:buChar char="−"/>
              <a:tabLst>
                <a:tab pos="354977" algn="l"/>
              </a:tabLst>
            </a:pPr>
            <a:r>
              <a:rPr lang="en-CA" sz="1200" dirty="0">
                <a:solidFill>
                  <a:prstClr val="black"/>
                </a:solidFill>
                <a:latin typeface="Arial"/>
                <a:cs typeface="Arial"/>
              </a:rPr>
              <a:t>Elimination of the delivery charge for all on-reserve First Nations residential customers served by licensed distributors, and elimination of the monthly service charge for customers of licensed distributors which charge a bundled rate (no specific delivery charge);</a:t>
            </a:r>
          </a:p>
          <a:p>
            <a:pPr marL="862920" marR="5080" lvl="1" indent="-341671" defTabSz="912796">
              <a:buFont typeface="Arial" panose="020B0604020202020204" pitchFamily="34" charset="0"/>
              <a:buChar char="−"/>
              <a:tabLst>
                <a:tab pos="354977" algn="l"/>
              </a:tabLst>
            </a:pPr>
            <a:endParaRPr lang="en-CA" sz="1200" dirty="0">
              <a:solidFill>
                <a:prstClr val="black"/>
              </a:solidFill>
              <a:latin typeface="Arial"/>
              <a:cs typeface="Arial"/>
            </a:endParaRPr>
          </a:p>
          <a:p>
            <a:pPr marL="862920" marR="5080" lvl="1" indent="-341671" defTabSz="912796">
              <a:buFont typeface="Arial" panose="020B0604020202020204" pitchFamily="34" charset="0"/>
              <a:buChar char="−"/>
              <a:tabLst>
                <a:tab pos="354977" algn="l"/>
              </a:tabLst>
            </a:pPr>
            <a:r>
              <a:rPr lang="en-CA" sz="1200" dirty="0">
                <a:solidFill>
                  <a:prstClr val="black"/>
                </a:solidFill>
                <a:latin typeface="Arial"/>
                <a:cs typeface="Arial"/>
              </a:rPr>
              <a:t>Automatically qualify on-reserve First Nations residential customers (~21,500 customers);</a:t>
            </a:r>
          </a:p>
          <a:p>
            <a:pPr marL="862920" marR="5080" lvl="1" indent="-341671" defTabSz="912796">
              <a:buFont typeface="Arial" panose="020B0604020202020204" pitchFamily="34" charset="0"/>
              <a:buChar char="−"/>
              <a:tabLst>
                <a:tab pos="354977" algn="l"/>
              </a:tabLst>
            </a:pPr>
            <a:endParaRPr lang="en-CA" sz="1200" dirty="0">
              <a:solidFill>
                <a:prstClr val="black"/>
              </a:solidFill>
              <a:latin typeface="Arial"/>
              <a:cs typeface="Arial"/>
            </a:endParaRPr>
          </a:p>
          <a:p>
            <a:pPr marL="862920" marR="5080" lvl="1" indent="-341671" defTabSz="912796">
              <a:buFont typeface="Arial" panose="020B0604020202020204" pitchFamily="34" charset="0"/>
              <a:buChar char="−"/>
              <a:tabLst>
                <a:tab pos="354977" algn="l"/>
              </a:tabLst>
            </a:pPr>
            <a:r>
              <a:rPr lang="en-CA" sz="1200" dirty="0">
                <a:solidFill>
                  <a:prstClr val="black"/>
                </a:solidFill>
                <a:latin typeface="Arial"/>
                <a:cs typeface="Arial"/>
              </a:rPr>
              <a:t>Continue to provide assistance through OESP and LEAP to eligible on-reserve First Nations customers;</a:t>
            </a:r>
          </a:p>
          <a:p>
            <a:pPr marL="862920" marR="5080" lvl="1" indent="-341671" defTabSz="912796">
              <a:buFont typeface="Arial" panose="020B0604020202020204" pitchFamily="34" charset="0"/>
              <a:buChar char="−"/>
              <a:tabLst>
                <a:tab pos="354977" algn="l"/>
              </a:tabLst>
            </a:pPr>
            <a:endParaRPr lang="en-CA" sz="1200" dirty="0">
              <a:solidFill>
                <a:prstClr val="black"/>
              </a:solidFill>
              <a:latin typeface="Arial"/>
              <a:cs typeface="Arial"/>
            </a:endParaRPr>
          </a:p>
          <a:p>
            <a:pPr marL="862920" marR="5080" lvl="1" indent="-341671" defTabSz="912796">
              <a:buFont typeface="Arial" panose="020B0604020202020204" pitchFamily="34" charset="0"/>
              <a:buChar char="−"/>
              <a:tabLst>
                <a:tab pos="354977" algn="l"/>
              </a:tabLst>
            </a:pPr>
            <a:r>
              <a:rPr lang="en-CA" sz="1200" dirty="0">
                <a:solidFill>
                  <a:prstClr val="black"/>
                </a:solidFill>
                <a:latin typeface="Arial"/>
                <a:cs typeface="Arial"/>
              </a:rPr>
              <a:t>The OEB suggested the program should be funded from the tax base as it is targeted to a particular segment of the provincial population.</a:t>
            </a:r>
          </a:p>
          <a:p>
            <a:pPr marL="807006" marR="5080" lvl="1" indent="-285750" defTabSz="912796">
              <a:buFont typeface="Arial" panose="020B0604020202020204" pitchFamily="34" charset="0"/>
              <a:buChar char="−"/>
              <a:tabLst>
                <a:tab pos="354977" algn="l"/>
              </a:tabLst>
            </a:pPr>
            <a:endParaRPr lang="en-CA" sz="1400" dirty="0">
              <a:solidFill>
                <a:prstClr val="black"/>
              </a:solidFill>
              <a:latin typeface="Arial"/>
              <a:cs typeface="Arial"/>
            </a:endParaRPr>
          </a:p>
          <a:p>
            <a:pPr marL="354345" marR="5080" indent="-341671" defTabSz="912796">
              <a:buFontTx/>
              <a:buChar char="•"/>
              <a:tabLst>
                <a:tab pos="354977" algn="l"/>
              </a:tabLst>
            </a:pPr>
            <a:r>
              <a:rPr lang="en-CA" sz="1400" dirty="0">
                <a:solidFill>
                  <a:prstClr val="black"/>
                </a:solidFill>
                <a:latin typeface="Arial"/>
                <a:cs typeface="Arial"/>
              </a:rPr>
              <a:t>On March 1, 2017, Cabinet gave approval to establish “</a:t>
            </a:r>
            <a:r>
              <a:rPr lang="en-CA" sz="1400" i="1" dirty="0">
                <a:solidFill>
                  <a:prstClr val="black"/>
                </a:solidFill>
                <a:latin typeface="Arial"/>
                <a:cs typeface="Arial"/>
              </a:rPr>
              <a:t>a new province-wide government funded program beginning in 2017 that would eliminate the delivery charge for First Nations customers on reserve</a:t>
            </a:r>
            <a:r>
              <a:rPr lang="en-CA" sz="1400" dirty="0">
                <a:solidFill>
                  <a:prstClr val="black"/>
                </a:solidFill>
                <a:latin typeface="Arial"/>
                <a:cs typeface="Arial"/>
              </a:rPr>
              <a:t>.”</a:t>
            </a:r>
          </a:p>
          <a:p>
            <a:endParaRPr lang="en-CA" sz="1400" dirty="0"/>
          </a:p>
        </p:txBody>
      </p:sp>
    </p:spTree>
    <p:extLst>
      <p:ext uri="{BB962C8B-B14F-4D97-AF65-F5344CB8AC3E}">
        <p14:creationId xmlns:p14="http://schemas.microsoft.com/office/powerpoint/2010/main" val="14268068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688340" y="1524000"/>
            <a:ext cx="8684260" cy="4524315"/>
          </a:xfrm>
          <a:prstGeom prst="rect">
            <a:avLst/>
          </a:prstGeom>
        </p:spPr>
        <p:txBody>
          <a:bodyPr vert="horz" wrap="square" lIns="0" tIns="0" rIns="0" bIns="0" rtlCol="0">
            <a:spAutoFit/>
          </a:bodyPr>
          <a:lstStyle/>
          <a:p>
            <a:pPr marL="355600" indent="-342900">
              <a:lnSpc>
                <a:spcPct val="100000"/>
              </a:lnSpc>
              <a:buChar char="•"/>
              <a:tabLst>
                <a:tab pos="355600" algn="l"/>
              </a:tabLst>
            </a:pPr>
            <a:r>
              <a:rPr lang="en-CA" sz="1600" spc="-10" dirty="0" smtClean="0">
                <a:latin typeface="Arial"/>
                <a:cs typeface="Arial"/>
              </a:rPr>
              <a:t>Since the announcement of Ontario’s Fair Hydro Plan, a number components have been implemented.  </a:t>
            </a:r>
          </a:p>
          <a:p>
            <a:pPr marL="812800" lvl="1" indent="-342900">
              <a:buFont typeface="Arial" panose="020B0604020202020204" pitchFamily="34" charset="0"/>
              <a:buChar char="–"/>
              <a:tabLst>
                <a:tab pos="355600" algn="l"/>
              </a:tabLst>
            </a:pPr>
            <a:endParaRPr lang="en-CA" sz="1400" dirty="0" smtClean="0">
              <a:latin typeface="Arial"/>
              <a:cs typeface="Arial"/>
            </a:endParaRPr>
          </a:p>
          <a:p>
            <a:pPr marL="812800" lvl="1" indent="-342900">
              <a:buFont typeface="Arial" panose="020B0604020202020204" pitchFamily="34" charset="0"/>
              <a:buChar char="–"/>
              <a:tabLst>
                <a:tab pos="355600" algn="l"/>
              </a:tabLst>
            </a:pPr>
            <a:r>
              <a:rPr lang="en-CA" sz="1400" dirty="0" smtClean="0">
                <a:solidFill>
                  <a:srgbClr val="FF0000"/>
                </a:solidFill>
                <a:latin typeface="Arial"/>
                <a:cs typeface="Arial"/>
              </a:rPr>
              <a:t>On April XX, 2017</a:t>
            </a:r>
            <a:r>
              <a:rPr lang="en-CA" sz="1400" dirty="0" smtClean="0">
                <a:latin typeface="Arial"/>
                <a:cs typeface="Arial"/>
              </a:rPr>
              <a:t>, the </a:t>
            </a:r>
            <a:r>
              <a:rPr lang="en-CA" sz="1400" dirty="0">
                <a:latin typeface="Arial"/>
                <a:cs typeface="Arial"/>
              </a:rPr>
              <a:t>Affordability Fund </a:t>
            </a:r>
            <a:r>
              <a:rPr lang="en-CA" sz="1400" dirty="0" smtClean="0">
                <a:latin typeface="Arial"/>
                <a:cs typeface="Arial"/>
              </a:rPr>
              <a:t>Trust was established. </a:t>
            </a:r>
            <a:r>
              <a:rPr lang="en-CA" sz="1400" dirty="0">
                <a:latin typeface="Arial"/>
                <a:cs typeface="Arial"/>
              </a:rPr>
              <a:t>It is expected that electricity distributors will be able to begin applying to the Affordability Fund Trust in Summer </a:t>
            </a:r>
            <a:r>
              <a:rPr lang="en-CA" sz="1400" dirty="0" smtClean="0">
                <a:latin typeface="Arial"/>
                <a:cs typeface="Arial"/>
              </a:rPr>
              <a:t>2017.</a:t>
            </a:r>
            <a:endParaRPr lang="en-CA" sz="1400" dirty="0">
              <a:latin typeface="Arial"/>
              <a:cs typeface="Arial"/>
            </a:endParaRPr>
          </a:p>
          <a:p>
            <a:pPr marL="812800" lvl="1" indent="-342900">
              <a:buFont typeface="Arial" panose="020B0604020202020204" pitchFamily="34" charset="0"/>
              <a:buChar char="–"/>
              <a:tabLst>
                <a:tab pos="355600" algn="l"/>
              </a:tabLst>
            </a:pPr>
            <a:endParaRPr lang="en-CA" sz="1400" dirty="0" smtClean="0">
              <a:latin typeface="Arial"/>
              <a:cs typeface="Arial"/>
            </a:endParaRPr>
          </a:p>
          <a:p>
            <a:pPr marL="812800" lvl="1" indent="-342900">
              <a:buFont typeface="Arial" panose="020B0604020202020204" pitchFamily="34" charset="0"/>
              <a:buChar char="–"/>
              <a:tabLst>
                <a:tab pos="355600" algn="l"/>
              </a:tabLst>
            </a:pPr>
            <a:r>
              <a:rPr lang="en-CA" sz="1400" dirty="0" smtClean="0">
                <a:latin typeface="Arial"/>
                <a:cs typeface="Arial"/>
              </a:rPr>
              <a:t>On </a:t>
            </a:r>
            <a:r>
              <a:rPr lang="en-CA" sz="1400" dirty="0">
                <a:latin typeface="Arial"/>
                <a:cs typeface="Arial"/>
              </a:rPr>
              <a:t>April 13, 2017, </a:t>
            </a:r>
            <a:r>
              <a:rPr lang="en-CA" sz="1400" dirty="0" smtClean="0">
                <a:latin typeface="Arial"/>
                <a:cs typeface="Arial"/>
              </a:rPr>
              <a:t>ICI was expanded </a:t>
            </a:r>
            <a:r>
              <a:rPr lang="en-CA" sz="1400" dirty="0">
                <a:latin typeface="Arial"/>
                <a:cs typeface="Arial"/>
              </a:rPr>
              <a:t>to allow eligible electricity consumers in the manufacturing and greenhouse sectors (i.e., with North American Industry Classification Standard (NAICS) codes commencing with the digits "31", "32", "33", and “1114”) in Ontario with an average monthly peak demand of greater than 500 kW and less than 1 MW to opt in to </a:t>
            </a:r>
            <a:r>
              <a:rPr lang="en-CA" sz="1400" dirty="0" smtClean="0">
                <a:latin typeface="Arial"/>
                <a:cs typeface="Arial"/>
              </a:rPr>
              <a:t>ICI. </a:t>
            </a:r>
            <a:endParaRPr lang="en-CA" sz="1400" dirty="0">
              <a:latin typeface="Arial"/>
              <a:cs typeface="Arial"/>
            </a:endParaRPr>
          </a:p>
          <a:p>
            <a:pPr marL="812800" lvl="1" indent="-342900">
              <a:buFont typeface="Arial" panose="020B0604020202020204" pitchFamily="34" charset="0"/>
              <a:buChar char="–"/>
              <a:tabLst>
                <a:tab pos="355600" algn="l"/>
              </a:tabLst>
            </a:pPr>
            <a:endParaRPr lang="en-CA" sz="1400" spc="-10" dirty="0" smtClean="0">
              <a:latin typeface="Arial"/>
              <a:cs typeface="Arial"/>
            </a:endParaRPr>
          </a:p>
          <a:p>
            <a:pPr marL="812800" lvl="1" indent="-342900">
              <a:buFont typeface="Arial" panose="020B0604020202020204" pitchFamily="34" charset="0"/>
              <a:buChar char="–"/>
              <a:tabLst>
                <a:tab pos="355600" algn="l"/>
              </a:tabLst>
            </a:pPr>
            <a:r>
              <a:rPr lang="en-CA" sz="1400" spc="-10" dirty="0" smtClean="0">
                <a:latin typeface="Arial"/>
                <a:cs typeface="Arial"/>
              </a:rPr>
              <a:t>On April 20, 2017, the Ontario Energy Board (OEB) announced new Regulated Price Plan (RPP) rates effective May 1 that includes a portion of the bill reduction proposed under the OFHP, the shifting of the funding of the Ontario Electricity Support Program (OESP) off the rate-base. The full reduction from the OFHP are expected to be addressed through a July 1</a:t>
            </a:r>
            <a:r>
              <a:rPr lang="en-CA" sz="1400" spc="-10" baseline="30000" dirty="0" smtClean="0">
                <a:latin typeface="Arial"/>
                <a:cs typeface="Arial"/>
              </a:rPr>
              <a:t>st</a:t>
            </a:r>
            <a:r>
              <a:rPr lang="en-CA" sz="1400" spc="-10" dirty="0" smtClean="0">
                <a:latin typeface="Arial"/>
                <a:cs typeface="Arial"/>
              </a:rPr>
              <a:t> RPP rate adjustment. </a:t>
            </a:r>
            <a:endParaRPr lang="en-CA" sz="1600" dirty="0" smtClean="0">
              <a:latin typeface="Arial"/>
              <a:cs typeface="Arial"/>
            </a:endParaRPr>
          </a:p>
          <a:p>
            <a:pPr marL="355600" indent="-342900">
              <a:lnSpc>
                <a:spcPct val="100000"/>
              </a:lnSpc>
              <a:buChar char="•"/>
              <a:tabLst>
                <a:tab pos="355600" algn="l"/>
              </a:tabLst>
            </a:pPr>
            <a:endParaRPr lang="en-CA" sz="1600" spc="-10" dirty="0">
              <a:latin typeface="Arial"/>
              <a:cs typeface="Arial"/>
            </a:endParaRPr>
          </a:p>
          <a:p>
            <a:pPr marL="355600" indent="-342900">
              <a:buFontTx/>
              <a:buChar char="•"/>
              <a:tabLst>
                <a:tab pos="355600" algn="l"/>
              </a:tabLst>
            </a:pPr>
            <a:r>
              <a:rPr lang="en-CA" sz="1600" spc="-10" dirty="0" smtClean="0">
                <a:latin typeface="Arial"/>
                <a:cs typeface="Arial"/>
              </a:rPr>
              <a:t>To implement Ontario’s Fair Hydro Plan, the Ministry has prepared legislation </a:t>
            </a:r>
            <a:r>
              <a:rPr lang="en-CA" sz="1600" spc="-10" dirty="0">
                <a:latin typeface="Arial"/>
                <a:cs typeface="Arial"/>
              </a:rPr>
              <a:t>and necessary </a:t>
            </a:r>
            <a:r>
              <a:rPr lang="en-CA" sz="1600" spc="-10" dirty="0" smtClean="0">
                <a:latin typeface="Arial"/>
                <a:cs typeface="Arial"/>
              </a:rPr>
              <a:t>regulations in close collaboration with the </a:t>
            </a:r>
            <a:r>
              <a:rPr lang="en-CA" sz="1600" spc="-10" dirty="0">
                <a:latin typeface="Arial"/>
                <a:cs typeface="Arial"/>
              </a:rPr>
              <a:t>OEB, </a:t>
            </a:r>
            <a:r>
              <a:rPr lang="en-CA" sz="1600" spc="-10" dirty="0" smtClean="0">
                <a:latin typeface="Arial"/>
                <a:cs typeface="Arial"/>
              </a:rPr>
              <a:t>Independent Electricity System Operator (IESO), </a:t>
            </a:r>
            <a:r>
              <a:rPr lang="en-CA" sz="1600" spc="-10" dirty="0">
                <a:latin typeface="Arial"/>
                <a:cs typeface="Arial"/>
              </a:rPr>
              <a:t>Ontario Power Generation (OPG), partner </a:t>
            </a:r>
            <a:r>
              <a:rPr lang="en-CA" sz="1600" spc="-10" dirty="0" smtClean="0">
                <a:latin typeface="Arial"/>
                <a:cs typeface="Arial"/>
              </a:rPr>
              <a:t>ministries (TBS, MOF and MAG), external advisors and local distribution companies (LDCs).</a:t>
            </a:r>
            <a:endParaRPr lang="en-CA" sz="1600" spc="-10" dirty="0">
              <a:latin typeface="Arial"/>
              <a:cs typeface="Arial"/>
            </a:endParaRPr>
          </a:p>
        </p:txBody>
      </p:sp>
      <p:sp>
        <p:nvSpPr>
          <p:cNvPr id="7" name="object 2"/>
          <p:cNvSpPr txBox="1">
            <a:spLocks/>
          </p:cNvSpPr>
          <p:nvPr/>
        </p:nvSpPr>
        <p:spPr>
          <a:xfrm>
            <a:off x="534162" y="911420"/>
            <a:ext cx="8838438" cy="457200"/>
          </a:xfrm>
          <a:prstGeom prst="rect">
            <a:avLst/>
          </a:prstGeom>
          <a:solidFill>
            <a:srgbClr val="B3B3B3"/>
          </a:solidFill>
          <a:ln w="19812">
            <a:solidFill>
              <a:srgbClr val="000000"/>
            </a:solidFill>
          </a:ln>
        </p:spPr>
        <p:txBody>
          <a:bodyPr vert="horz" wrap="square" lIns="0" tIns="0" rIns="0" bIns="0" rtlCol="0" anchor="ctr">
            <a:spAutoFit/>
          </a:bodyPr>
          <a:lstStyle>
            <a:lvl1pPr>
              <a:defRPr sz="3800" b="0" i="0">
                <a:solidFill>
                  <a:srgbClr val="313634"/>
                </a:solidFill>
                <a:latin typeface="Arial"/>
                <a:ea typeface="+mj-ea"/>
                <a:cs typeface="Arial"/>
              </a:defRPr>
            </a:lvl1pPr>
          </a:lstStyle>
          <a:p>
            <a:pPr marL="3175" algn="ctr"/>
            <a:r>
              <a:rPr lang="en-CA" sz="2000" kern="0" spc="5" dirty="0" smtClean="0">
                <a:solidFill>
                  <a:srgbClr val="000000"/>
                </a:solidFill>
              </a:rPr>
              <a:t>Context – Status Update</a:t>
            </a:r>
            <a:endParaRPr lang="en-CA" sz="2000" kern="0" dirty="0"/>
          </a:p>
        </p:txBody>
      </p:sp>
      <p:sp>
        <p:nvSpPr>
          <p:cNvPr id="5" name="object 5"/>
          <p:cNvSpPr txBox="1"/>
          <p:nvPr/>
        </p:nvSpPr>
        <p:spPr>
          <a:xfrm>
            <a:off x="9549892" y="7467600"/>
            <a:ext cx="432308" cy="184666"/>
          </a:xfrm>
          <a:prstGeom prst="rect">
            <a:avLst/>
          </a:prstGeom>
        </p:spPr>
        <p:txBody>
          <a:bodyPr vert="horz" wrap="square" lIns="0" tIns="0" rIns="0" bIns="0" rtlCol="0">
            <a:spAutoFit/>
          </a:bodyPr>
          <a:lstStyle/>
          <a:p>
            <a:pPr marL="25400" algn="ctr">
              <a:lnSpc>
                <a:spcPct val="100000"/>
              </a:lnSpc>
            </a:pPr>
            <a:fld id="{25161F13-161D-4D92-A730-D3C24C0C7C19}" type="slidenum">
              <a:rPr lang="en-CA" sz="1200" smtClean="0">
                <a:latin typeface="Arial"/>
                <a:cs typeface="Arial"/>
              </a:rPr>
              <a:pPr marL="25400" algn="ctr">
                <a:lnSpc>
                  <a:spcPct val="100000"/>
                </a:lnSpc>
              </a:pPr>
              <a:t>3</a:t>
            </a:fld>
            <a:endParaRPr sz="1200" dirty="0">
              <a:latin typeface="Arial"/>
              <a:cs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28"/>
          <p:cNvSpPr txBox="1"/>
          <p:nvPr/>
        </p:nvSpPr>
        <p:spPr>
          <a:xfrm>
            <a:off x="609600" y="1259443"/>
            <a:ext cx="5105400" cy="5463034"/>
          </a:xfrm>
          <a:prstGeom prst="rect">
            <a:avLst/>
          </a:prstGeom>
        </p:spPr>
        <p:txBody>
          <a:bodyPr vert="horz" wrap="square" lIns="0" tIns="0" rIns="0" bIns="0" rtlCol="0">
            <a:spAutoFit/>
          </a:bodyPr>
          <a:lstStyle/>
          <a:p>
            <a:pPr marL="354345" marR="5080" indent="-341671" defTabSz="912796">
              <a:buFontTx/>
              <a:buChar char="•"/>
              <a:tabLst>
                <a:tab pos="354977" algn="l"/>
              </a:tabLst>
            </a:pPr>
            <a:r>
              <a:rPr lang="en-CA" sz="1200" dirty="0">
                <a:solidFill>
                  <a:prstClr val="black"/>
                </a:solidFill>
                <a:latin typeface="Arial"/>
                <a:cs typeface="Arial"/>
              </a:rPr>
              <a:t>The new program would be implemented by amending the </a:t>
            </a:r>
            <a:r>
              <a:rPr lang="en-CA" sz="1200" i="1" dirty="0">
                <a:solidFill>
                  <a:prstClr val="black"/>
                </a:solidFill>
                <a:latin typeface="Arial"/>
                <a:cs typeface="Arial"/>
              </a:rPr>
              <a:t>Ontario Energy Board Act, 1998</a:t>
            </a:r>
            <a:r>
              <a:rPr lang="en-CA" sz="1200" dirty="0">
                <a:solidFill>
                  <a:prstClr val="black"/>
                </a:solidFill>
                <a:latin typeface="Arial"/>
                <a:cs typeface="Arial"/>
              </a:rPr>
              <a:t>, by adding a new section 79.4 which would establish a Delivery Credit for On-Reserve Consumers. </a:t>
            </a:r>
          </a:p>
          <a:p>
            <a:pPr marL="354345" marR="5080" indent="-341671" defTabSz="912796">
              <a:buFontTx/>
              <a:buChar char="•"/>
              <a:tabLst>
                <a:tab pos="354977" algn="l"/>
              </a:tabLst>
            </a:pPr>
            <a:endParaRPr lang="en-CA" sz="1200" dirty="0">
              <a:solidFill>
                <a:prstClr val="black"/>
              </a:solidFill>
              <a:latin typeface="Arial"/>
              <a:cs typeface="Arial"/>
            </a:endParaRPr>
          </a:p>
          <a:p>
            <a:pPr marL="354345" marR="5080" indent="-341671" defTabSz="912796">
              <a:buFontTx/>
              <a:buChar char="•"/>
              <a:tabLst>
                <a:tab pos="354977" algn="l"/>
              </a:tabLst>
            </a:pPr>
            <a:r>
              <a:rPr lang="en-CA" sz="1200" dirty="0">
                <a:solidFill>
                  <a:prstClr val="black"/>
                </a:solidFill>
                <a:latin typeface="Arial"/>
                <a:cs typeface="Arial"/>
              </a:rPr>
              <a:t>The section provides </a:t>
            </a:r>
            <a:r>
              <a:rPr lang="en-CA" sz="1200" dirty="0" smtClean="0">
                <a:solidFill>
                  <a:prstClr val="black"/>
                </a:solidFill>
                <a:latin typeface="Arial"/>
                <a:cs typeface="Arial"/>
              </a:rPr>
              <a:t>that:</a:t>
            </a:r>
          </a:p>
          <a:p>
            <a:pPr marL="810849" marR="5080" lvl="1" indent="-341671" defTabSz="912796">
              <a:buFont typeface="Arial" panose="020B0604020202020204" pitchFamily="34" charset="0"/>
              <a:buChar char="−"/>
              <a:tabLst>
                <a:tab pos="354977" algn="l"/>
              </a:tabLst>
            </a:pPr>
            <a:r>
              <a:rPr lang="en-CA" sz="1100" dirty="0" smtClean="0">
                <a:solidFill>
                  <a:prstClr val="black"/>
                </a:solidFill>
                <a:latin typeface="Arial"/>
                <a:cs typeface="Arial"/>
              </a:rPr>
              <a:t>All </a:t>
            </a:r>
            <a:r>
              <a:rPr lang="en-CA" sz="1100" dirty="0">
                <a:solidFill>
                  <a:prstClr val="black"/>
                </a:solidFill>
                <a:latin typeface="Arial"/>
                <a:cs typeface="Arial"/>
              </a:rPr>
              <a:t>prescribed on-reserve consumers, the entirety of their delivery line items would be credited. </a:t>
            </a:r>
            <a:endParaRPr lang="en-CA" sz="1100" dirty="0" smtClean="0">
              <a:solidFill>
                <a:prstClr val="black"/>
              </a:solidFill>
              <a:latin typeface="Arial"/>
              <a:cs typeface="Arial"/>
            </a:endParaRPr>
          </a:p>
          <a:p>
            <a:pPr marL="810849" marR="5080" lvl="1" indent="-341671" defTabSz="912796">
              <a:buFont typeface="Arial" panose="020B0604020202020204" pitchFamily="34" charset="0"/>
              <a:buChar char="−"/>
              <a:tabLst>
                <a:tab pos="354977" algn="l"/>
              </a:tabLst>
            </a:pPr>
            <a:r>
              <a:rPr lang="en-CA" sz="1100" dirty="0" smtClean="0">
                <a:solidFill>
                  <a:prstClr val="black"/>
                </a:solidFill>
                <a:latin typeface="Arial"/>
                <a:cs typeface="Arial"/>
              </a:rPr>
              <a:t>It </a:t>
            </a:r>
            <a:r>
              <a:rPr lang="en-CA" sz="1100" dirty="0">
                <a:solidFill>
                  <a:prstClr val="black"/>
                </a:solidFill>
                <a:latin typeface="Arial"/>
                <a:cs typeface="Arial"/>
              </a:rPr>
              <a:t>also provides that for consumers who are served by a distributor that does not have a delivery line item, the monthly service charge or similar charge would be credited (a very few distributors that serve on-reserve customers, such as remote communities, do not have a delivery line item).</a:t>
            </a:r>
          </a:p>
          <a:p>
            <a:pPr marL="354345" marR="5080" indent="-341671" defTabSz="912796">
              <a:buFontTx/>
              <a:buChar char="•"/>
              <a:tabLst>
                <a:tab pos="354977" algn="l"/>
              </a:tabLst>
            </a:pPr>
            <a:endParaRPr lang="en-CA" sz="1200" dirty="0">
              <a:solidFill>
                <a:prstClr val="black"/>
              </a:solidFill>
              <a:latin typeface="Arial"/>
              <a:cs typeface="Arial"/>
            </a:endParaRPr>
          </a:p>
          <a:p>
            <a:pPr marL="382650" marR="5080" indent="-317898" defTabSz="912796">
              <a:buFont typeface="Arial" panose="020B0604020202020204" pitchFamily="34" charset="0"/>
              <a:buChar char="•"/>
              <a:tabLst>
                <a:tab pos="354977" algn="l"/>
              </a:tabLst>
            </a:pPr>
            <a:r>
              <a:rPr lang="en-CA" sz="1200" dirty="0">
                <a:solidFill>
                  <a:prstClr val="black"/>
                </a:solidFill>
                <a:latin typeface="Arial"/>
                <a:cs typeface="Arial"/>
              </a:rPr>
              <a:t>The program would be entirely funded through the tax base. </a:t>
            </a:r>
          </a:p>
          <a:p>
            <a:pPr marL="521256" marR="5080" lvl="1" defTabSz="912796">
              <a:tabLst>
                <a:tab pos="354977" algn="l"/>
              </a:tabLst>
            </a:pPr>
            <a:endParaRPr lang="en-CA" sz="1200" dirty="0">
              <a:solidFill>
                <a:prstClr val="black"/>
              </a:solidFill>
              <a:latin typeface="Arial"/>
              <a:cs typeface="Arial"/>
            </a:endParaRPr>
          </a:p>
          <a:p>
            <a:pPr marL="382650" marR="5080" indent="-317898" defTabSz="912796">
              <a:buFont typeface="Arial" panose="020B0604020202020204" pitchFamily="34" charset="0"/>
              <a:buChar char="•"/>
              <a:tabLst>
                <a:tab pos="354977" algn="l"/>
              </a:tabLst>
            </a:pPr>
            <a:r>
              <a:rPr lang="en-CA" sz="1200" dirty="0">
                <a:solidFill>
                  <a:prstClr val="black"/>
                </a:solidFill>
                <a:latin typeface="Arial"/>
                <a:cs typeface="Arial"/>
              </a:rPr>
              <a:t>The section includes the power to make regulations prescribing further program eligibility details such as</a:t>
            </a:r>
            <a:r>
              <a:rPr lang="en-CA" sz="1200" dirty="0" smtClean="0">
                <a:solidFill>
                  <a:prstClr val="black"/>
                </a:solidFill>
                <a:latin typeface="Arial"/>
                <a:cs typeface="Arial"/>
              </a:rPr>
              <a:t>:</a:t>
            </a:r>
            <a:endParaRPr lang="en-CA" sz="1100" dirty="0">
              <a:solidFill>
                <a:prstClr val="black"/>
              </a:solidFill>
              <a:latin typeface="Arial"/>
              <a:cs typeface="Arial"/>
            </a:endParaRPr>
          </a:p>
          <a:p>
            <a:pPr marL="891229" marR="5080" lvl="1" indent="-317898" defTabSz="912796">
              <a:buFont typeface="Arial" panose="020B0604020202020204" pitchFamily="34" charset="0"/>
              <a:buChar char="−"/>
              <a:tabLst>
                <a:tab pos="354977" algn="l"/>
              </a:tabLst>
            </a:pPr>
            <a:r>
              <a:rPr lang="en-CA" sz="1100" dirty="0">
                <a:solidFill>
                  <a:prstClr val="black"/>
                </a:solidFill>
                <a:latin typeface="Arial"/>
                <a:cs typeface="Arial"/>
              </a:rPr>
              <a:t>The class of customers eligible (residential full-time, residential seasonal, band offices, commercial, etc.);</a:t>
            </a:r>
          </a:p>
          <a:p>
            <a:pPr marL="1347735" marR="5080" lvl="2" indent="-317898" defTabSz="912796">
              <a:buFont typeface="Arial" panose="020B0604020202020204" pitchFamily="34" charset="0"/>
              <a:buChar char="−"/>
              <a:tabLst>
                <a:tab pos="354977" algn="l"/>
              </a:tabLst>
            </a:pPr>
            <a:endParaRPr lang="en-CA" sz="1100" dirty="0">
              <a:solidFill>
                <a:prstClr val="black"/>
              </a:solidFill>
              <a:latin typeface="Arial"/>
              <a:cs typeface="Arial"/>
            </a:endParaRPr>
          </a:p>
          <a:p>
            <a:pPr marL="891229" marR="5080" lvl="1" indent="-317898" defTabSz="912796">
              <a:buFont typeface="Arial" panose="020B0604020202020204" pitchFamily="34" charset="0"/>
              <a:buChar char="−"/>
              <a:tabLst>
                <a:tab pos="354977" algn="l"/>
              </a:tabLst>
            </a:pPr>
            <a:r>
              <a:rPr lang="en-CA" sz="1100" dirty="0">
                <a:solidFill>
                  <a:prstClr val="black"/>
                </a:solidFill>
                <a:latin typeface="Arial"/>
                <a:cs typeface="Arial"/>
              </a:rPr>
              <a:t>Whether on-reserve customers who are not status would be eligible, or whether eligibility would be restricted to status individuals only, and the method for determining status, if required;</a:t>
            </a:r>
          </a:p>
          <a:p>
            <a:pPr marL="1347735" marR="5080" lvl="2" indent="-317898" defTabSz="912796">
              <a:buFont typeface="Arial" panose="020B0604020202020204" pitchFamily="34" charset="0"/>
              <a:buChar char="−"/>
              <a:tabLst>
                <a:tab pos="354977" algn="l"/>
              </a:tabLst>
            </a:pPr>
            <a:endParaRPr lang="en-CA" sz="1100" dirty="0">
              <a:solidFill>
                <a:prstClr val="black"/>
              </a:solidFill>
              <a:latin typeface="Arial"/>
              <a:cs typeface="Arial"/>
            </a:endParaRPr>
          </a:p>
          <a:p>
            <a:pPr marL="891229" marR="5080" lvl="1" indent="-317898" defTabSz="912796">
              <a:buFont typeface="Arial" panose="020B0604020202020204" pitchFamily="34" charset="0"/>
              <a:buChar char="−"/>
              <a:tabLst>
                <a:tab pos="354977" algn="l"/>
              </a:tabLst>
            </a:pPr>
            <a:r>
              <a:rPr lang="en-CA" sz="1100" dirty="0">
                <a:solidFill>
                  <a:prstClr val="black"/>
                </a:solidFill>
                <a:latin typeface="Arial"/>
                <a:cs typeface="Arial"/>
              </a:rPr>
              <a:t>Determining what is considered on-reserve;</a:t>
            </a:r>
          </a:p>
          <a:p>
            <a:pPr marL="1347735" marR="5080" lvl="2" indent="-317898" defTabSz="912796">
              <a:buFont typeface="Arial" panose="020B0604020202020204" pitchFamily="34" charset="0"/>
              <a:buChar char="−"/>
              <a:tabLst>
                <a:tab pos="354977" algn="l"/>
              </a:tabLst>
            </a:pPr>
            <a:endParaRPr lang="en-CA" sz="1100" dirty="0">
              <a:solidFill>
                <a:prstClr val="black"/>
              </a:solidFill>
              <a:latin typeface="Arial"/>
              <a:cs typeface="Arial"/>
            </a:endParaRPr>
          </a:p>
          <a:p>
            <a:pPr marL="891229" marR="5080" lvl="1" indent="-317898" defTabSz="912796">
              <a:buFont typeface="Arial" panose="020B0604020202020204" pitchFamily="34" charset="0"/>
              <a:buChar char="−"/>
              <a:tabLst>
                <a:tab pos="354977" algn="l"/>
              </a:tabLst>
            </a:pPr>
            <a:r>
              <a:rPr lang="en-CA" sz="1100" dirty="0">
                <a:solidFill>
                  <a:prstClr val="black"/>
                </a:solidFill>
                <a:latin typeface="Arial"/>
                <a:cs typeface="Arial"/>
              </a:rPr>
              <a:t>Determining the method of calculating the delivery credit.</a:t>
            </a:r>
          </a:p>
          <a:p>
            <a:pPr marL="1347735" marR="5080" lvl="2" indent="-317898" defTabSz="912796">
              <a:buFont typeface="Arial" panose="020B0604020202020204" pitchFamily="34" charset="0"/>
              <a:buChar char="•"/>
              <a:tabLst>
                <a:tab pos="354977" algn="l"/>
              </a:tabLst>
            </a:pPr>
            <a:endParaRPr lang="en-CA" sz="1200" dirty="0">
              <a:solidFill>
                <a:prstClr val="black"/>
              </a:solidFill>
              <a:latin typeface="Arial"/>
              <a:cs typeface="Arial"/>
            </a:endParaRPr>
          </a:p>
          <a:p>
            <a:pPr marL="382650" marR="5080" indent="-317898" defTabSz="912796">
              <a:buFont typeface="Arial" panose="020B0604020202020204" pitchFamily="34" charset="0"/>
              <a:buChar char="•"/>
              <a:tabLst>
                <a:tab pos="354977" algn="l"/>
              </a:tabLst>
            </a:pPr>
            <a:r>
              <a:rPr lang="en-CA" sz="1200" dirty="0">
                <a:solidFill>
                  <a:prstClr val="black"/>
                </a:solidFill>
                <a:latin typeface="Arial"/>
                <a:cs typeface="Arial"/>
              </a:rPr>
              <a:t>Specifics around eligibility, including whether non-status individuals and customers that are not residential are eligible are still subject to ongoing discussion between ENERGY and COO.</a:t>
            </a:r>
          </a:p>
        </p:txBody>
      </p:sp>
      <p:sp>
        <p:nvSpPr>
          <p:cNvPr id="5" name="object 5"/>
          <p:cNvSpPr txBox="1"/>
          <p:nvPr/>
        </p:nvSpPr>
        <p:spPr>
          <a:xfrm>
            <a:off x="9525000" y="7504353"/>
            <a:ext cx="432308" cy="191847"/>
          </a:xfrm>
          <a:prstGeom prst="rect">
            <a:avLst/>
          </a:prstGeom>
        </p:spPr>
        <p:txBody>
          <a:bodyPr vert="horz" wrap="square" lIns="0" tIns="0" rIns="0" bIns="0" rtlCol="0">
            <a:spAutoFit/>
          </a:bodyPr>
          <a:lstStyle/>
          <a:p>
            <a:pPr marL="25357" algn="ctr" defTabSz="912796"/>
            <a:fld id="{25161F13-161D-4D92-A730-D3C24C0C7C19}" type="slidenum">
              <a:rPr lang="en-CA" sz="1200">
                <a:solidFill>
                  <a:prstClr val="black"/>
                </a:solidFill>
                <a:latin typeface="Arial"/>
                <a:cs typeface="Arial"/>
              </a:rPr>
              <a:pPr marL="25357" algn="ctr" defTabSz="912796"/>
              <a:t>30</a:t>
            </a:fld>
            <a:endParaRPr sz="1200" dirty="0">
              <a:solidFill>
                <a:prstClr val="black"/>
              </a:solidFill>
              <a:latin typeface="Arial"/>
              <a:cs typeface="Arial"/>
            </a:endParaRPr>
          </a:p>
        </p:txBody>
      </p:sp>
      <p:sp>
        <p:nvSpPr>
          <p:cNvPr id="7" name="object 2"/>
          <p:cNvSpPr txBox="1">
            <a:spLocks/>
          </p:cNvSpPr>
          <p:nvPr/>
        </p:nvSpPr>
        <p:spPr>
          <a:xfrm>
            <a:off x="534162" y="726788"/>
            <a:ext cx="8990838" cy="313932"/>
          </a:xfrm>
          <a:prstGeom prst="rect">
            <a:avLst/>
          </a:prstGeom>
          <a:solidFill>
            <a:srgbClr val="B3B3B3"/>
          </a:solidFill>
          <a:ln w="19812">
            <a:solidFill>
              <a:srgbClr val="000000"/>
            </a:solidFill>
          </a:ln>
        </p:spPr>
        <p:txBody>
          <a:bodyPr vert="horz" wrap="square" lIns="0" tIns="0" rIns="0" bIns="0" rtlCol="0" anchor="ctr">
            <a:spAutoFit/>
          </a:bodyPr>
          <a:lstStyle>
            <a:lvl1pPr>
              <a:defRPr sz="3800" b="0" i="0">
                <a:solidFill>
                  <a:srgbClr val="313634"/>
                </a:solidFill>
                <a:latin typeface="Arial"/>
                <a:ea typeface="+mj-ea"/>
                <a:cs typeface="Arial"/>
              </a:defRPr>
            </a:lvl1pPr>
          </a:lstStyle>
          <a:p>
            <a:pPr marL="3172" defTabSz="912796"/>
            <a:r>
              <a:rPr lang="en-CA" sz="2000" kern="0" spc="4" dirty="0" smtClean="0">
                <a:solidFill>
                  <a:srgbClr val="000000"/>
                </a:solidFill>
              </a:rPr>
              <a:t>Delivery </a:t>
            </a:r>
            <a:r>
              <a:rPr lang="en-CA" sz="2000" kern="0" spc="4" dirty="0">
                <a:solidFill>
                  <a:srgbClr val="000000"/>
                </a:solidFill>
              </a:rPr>
              <a:t>Credit for On-Reserve </a:t>
            </a:r>
            <a:r>
              <a:rPr lang="en-CA" sz="2000" kern="0" spc="4" dirty="0" smtClean="0">
                <a:solidFill>
                  <a:srgbClr val="000000"/>
                </a:solidFill>
              </a:rPr>
              <a:t>Consumers (cont’d)</a:t>
            </a:r>
            <a:endParaRPr lang="en-CA" sz="2000" kern="0" dirty="0"/>
          </a:p>
        </p:txBody>
      </p:sp>
      <p:graphicFrame>
        <p:nvGraphicFramePr>
          <p:cNvPr id="9" name="Table 8"/>
          <p:cNvGraphicFramePr>
            <a:graphicFrameLocks noGrp="1"/>
          </p:cNvGraphicFramePr>
          <p:nvPr>
            <p:extLst/>
          </p:nvPr>
        </p:nvGraphicFramePr>
        <p:xfrm>
          <a:off x="5943600" y="1219213"/>
          <a:ext cx="3657600" cy="5638799"/>
        </p:xfrm>
        <a:graphic>
          <a:graphicData uri="http://schemas.openxmlformats.org/drawingml/2006/table">
            <a:tbl>
              <a:tblPr firstRow="1" bandRow="1"/>
              <a:tblGrid>
                <a:gridCol w="2339267"/>
                <a:gridCol w="1318333"/>
              </a:tblGrid>
              <a:tr h="795659">
                <a:tc>
                  <a:txBody>
                    <a:bodyPr/>
                    <a:lstStyle>
                      <a:lvl1pPr marL="0">
                        <a:defRPr b="1">
                          <a:solidFill>
                            <a:schemeClr val="lt1"/>
                          </a:solidFill>
                          <a:latin typeface="Arial"/>
                        </a:defRPr>
                      </a:lvl1pPr>
                      <a:lvl2pPr marL="457146">
                        <a:defRPr b="1">
                          <a:solidFill>
                            <a:schemeClr val="lt1"/>
                          </a:solidFill>
                          <a:latin typeface="Arial"/>
                        </a:defRPr>
                      </a:lvl2pPr>
                      <a:lvl3pPr marL="914294">
                        <a:defRPr b="1">
                          <a:solidFill>
                            <a:schemeClr val="lt1"/>
                          </a:solidFill>
                          <a:latin typeface="Arial"/>
                        </a:defRPr>
                      </a:lvl3pPr>
                      <a:lvl4pPr marL="1371440">
                        <a:defRPr b="1">
                          <a:solidFill>
                            <a:schemeClr val="lt1"/>
                          </a:solidFill>
                          <a:latin typeface="Arial"/>
                        </a:defRPr>
                      </a:lvl4pPr>
                      <a:lvl5pPr marL="1828586">
                        <a:defRPr b="1">
                          <a:solidFill>
                            <a:schemeClr val="lt1"/>
                          </a:solidFill>
                          <a:latin typeface="Arial"/>
                        </a:defRPr>
                      </a:lvl5pPr>
                      <a:lvl6pPr marL="2285732">
                        <a:defRPr b="1">
                          <a:solidFill>
                            <a:schemeClr val="lt1"/>
                          </a:solidFill>
                          <a:latin typeface="Arial"/>
                        </a:defRPr>
                      </a:lvl6pPr>
                      <a:lvl7pPr marL="2742880">
                        <a:defRPr b="1">
                          <a:solidFill>
                            <a:schemeClr val="lt1"/>
                          </a:solidFill>
                          <a:latin typeface="Arial"/>
                        </a:defRPr>
                      </a:lvl7pPr>
                      <a:lvl8pPr marL="3200026">
                        <a:defRPr b="1">
                          <a:solidFill>
                            <a:schemeClr val="lt1"/>
                          </a:solidFill>
                          <a:latin typeface="Arial"/>
                        </a:defRPr>
                      </a:lvl8pPr>
                      <a:lvl9pPr marL="3657172">
                        <a:defRPr b="1">
                          <a:solidFill>
                            <a:schemeClr val="lt1"/>
                          </a:solidFill>
                          <a:latin typeface="Arial"/>
                        </a:defRPr>
                      </a:lvl9pPr>
                    </a:lstStyle>
                    <a:p>
                      <a:pPr algn="ctr"/>
                      <a:r>
                        <a:rPr lang="en-US" sz="1050" dirty="0">
                          <a:solidFill>
                            <a:schemeClr val="tx1"/>
                          </a:solidFill>
                          <a:latin typeface="Arial" panose="020B0604020202020204" pitchFamily="34" charset="0"/>
                          <a:cs typeface="Arial" panose="020B0604020202020204" pitchFamily="34" charset="0"/>
                        </a:rPr>
                        <a:t>Distributor</a:t>
                      </a:r>
                      <a:endParaRPr lang="en-CA" sz="1050" dirty="0">
                        <a:solidFill>
                          <a:schemeClr val="tx1"/>
                        </a:solidFill>
                        <a:latin typeface="Arial" panose="020B0604020202020204" pitchFamily="34" charset="0"/>
                        <a:cs typeface="Arial" panose="020B0604020202020204" pitchFamily="34" charset="0"/>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75000"/>
                      </a:sysClr>
                    </a:solidFill>
                  </a:tcPr>
                </a:tc>
                <a:tc>
                  <a:txBody>
                    <a:bodyPr/>
                    <a:lstStyle>
                      <a:lvl1pPr marL="0">
                        <a:defRPr b="1">
                          <a:solidFill>
                            <a:schemeClr val="lt1"/>
                          </a:solidFill>
                          <a:latin typeface="Arial"/>
                        </a:defRPr>
                      </a:lvl1pPr>
                      <a:lvl2pPr marL="457146">
                        <a:defRPr b="1">
                          <a:solidFill>
                            <a:schemeClr val="lt1"/>
                          </a:solidFill>
                          <a:latin typeface="Arial"/>
                        </a:defRPr>
                      </a:lvl2pPr>
                      <a:lvl3pPr marL="914294">
                        <a:defRPr b="1">
                          <a:solidFill>
                            <a:schemeClr val="lt1"/>
                          </a:solidFill>
                          <a:latin typeface="Arial"/>
                        </a:defRPr>
                      </a:lvl3pPr>
                      <a:lvl4pPr marL="1371440">
                        <a:defRPr b="1">
                          <a:solidFill>
                            <a:schemeClr val="lt1"/>
                          </a:solidFill>
                          <a:latin typeface="Arial"/>
                        </a:defRPr>
                      </a:lvl4pPr>
                      <a:lvl5pPr marL="1828586">
                        <a:defRPr b="1">
                          <a:solidFill>
                            <a:schemeClr val="lt1"/>
                          </a:solidFill>
                          <a:latin typeface="Arial"/>
                        </a:defRPr>
                      </a:lvl5pPr>
                      <a:lvl6pPr marL="2285732">
                        <a:defRPr b="1">
                          <a:solidFill>
                            <a:schemeClr val="lt1"/>
                          </a:solidFill>
                          <a:latin typeface="Arial"/>
                        </a:defRPr>
                      </a:lvl6pPr>
                      <a:lvl7pPr marL="2742880">
                        <a:defRPr b="1">
                          <a:solidFill>
                            <a:schemeClr val="lt1"/>
                          </a:solidFill>
                          <a:latin typeface="Arial"/>
                        </a:defRPr>
                      </a:lvl7pPr>
                      <a:lvl8pPr marL="3200026">
                        <a:defRPr b="1">
                          <a:solidFill>
                            <a:schemeClr val="lt1"/>
                          </a:solidFill>
                          <a:latin typeface="Arial"/>
                        </a:defRPr>
                      </a:lvl8pPr>
                      <a:lvl9pPr marL="3657172">
                        <a:defRPr b="1">
                          <a:solidFill>
                            <a:schemeClr val="lt1"/>
                          </a:solidFill>
                          <a:latin typeface="Arial"/>
                        </a:defRPr>
                      </a:lvl9pPr>
                    </a:lstStyle>
                    <a:p>
                      <a:pPr algn="ctr"/>
                      <a:r>
                        <a:rPr lang="en-US" sz="1050" dirty="0">
                          <a:solidFill>
                            <a:schemeClr val="tx1"/>
                          </a:solidFill>
                          <a:latin typeface="Arial" panose="020B0604020202020204" pitchFamily="34" charset="0"/>
                          <a:cs typeface="Arial" panose="020B0604020202020204" pitchFamily="34" charset="0"/>
                        </a:rPr>
                        <a:t>Number of On-Reserve </a:t>
                      </a:r>
                    </a:p>
                    <a:p>
                      <a:pPr algn="ctr"/>
                      <a:r>
                        <a:rPr lang="en-US" sz="1050" dirty="0">
                          <a:solidFill>
                            <a:schemeClr val="tx1"/>
                          </a:solidFill>
                          <a:latin typeface="Arial" panose="020B0604020202020204" pitchFamily="34" charset="0"/>
                          <a:cs typeface="Arial" panose="020B0604020202020204" pitchFamily="34" charset="0"/>
                        </a:rPr>
                        <a:t>Residential Customers</a:t>
                      </a:r>
                      <a:endParaRPr lang="en-CA" sz="1050" dirty="0">
                        <a:solidFill>
                          <a:schemeClr val="tx1"/>
                        </a:solidFill>
                        <a:latin typeface="Arial" panose="020B0604020202020204" pitchFamily="34" charset="0"/>
                        <a:cs typeface="Arial" panose="020B0604020202020204" pitchFamily="34" charset="0"/>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75000"/>
                      </a:sysClr>
                    </a:solidFill>
                  </a:tcPr>
                </a:tc>
              </a:tr>
              <a:tr h="449720">
                <a:tc>
                  <a:txBody>
                    <a:bodyPr/>
                    <a:lstStyle>
                      <a:lvl1pPr marL="0">
                        <a:defRPr>
                          <a:solidFill>
                            <a:schemeClr val="dk1"/>
                          </a:solidFill>
                          <a:latin typeface="Arial"/>
                        </a:defRPr>
                      </a:lvl1pPr>
                      <a:lvl2pPr marL="457146">
                        <a:defRPr>
                          <a:solidFill>
                            <a:schemeClr val="dk1"/>
                          </a:solidFill>
                          <a:latin typeface="Arial"/>
                        </a:defRPr>
                      </a:lvl2pPr>
                      <a:lvl3pPr marL="914294">
                        <a:defRPr>
                          <a:solidFill>
                            <a:schemeClr val="dk1"/>
                          </a:solidFill>
                          <a:latin typeface="Arial"/>
                        </a:defRPr>
                      </a:lvl3pPr>
                      <a:lvl4pPr marL="1371440">
                        <a:defRPr>
                          <a:solidFill>
                            <a:schemeClr val="dk1"/>
                          </a:solidFill>
                          <a:latin typeface="Arial"/>
                        </a:defRPr>
                      </a:lvl4pPr>
                      <a:lvl5pPr marL="1828586">
                        <a:defRPr>
                          <a:solidFill>
                            <a:schemeClr val="dk1"/>
                          </a:solidFill>
                          <a:latin typeface="Arial"/>
                        </a:defRPr>
                      </a:lvl5pPr>
                      <a:lvl6pPr marL="2285732">
                        <a:defRPr>
                          <a:solidFill>
                            <a:schemeClr val="dk1"/>
                          </a:solidFill>
                          <a:latin typeface="Arial"/>
                        </a:defRPr>
                      </a:lvl6pPr>
                      <a:lvl7pPr marL="2742880">
                        <a:defRPr>
                          <a:solidFill>
                            <a:schemeClr val="dk1"/>
                          </a:solidFill>
                          <a:latin typeface="Arial"/>
                        </a:defRPr>
                      </a:lvl7pPr>
                      <a:lvl8pPr marL="3200026">
                        <a:defRPr>
                          <a:solidFill>
                            <a:schemeClr val="dk1"/>
                          </a:solidFill>
                          <a:latin typeface="Arial"/>
                        </a:defRPr>
                      </a:lvl8pPr>
                      <a:lvl9pPr marL="3657172">
                        <a:defRPr>
                          <a:solidFill>
                            <a:schemeClr val="dk1"/>
                          </a:solidFill>
                          <a:latin typeface="Arial"/>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050" b="0" i="0" u="none" strike="noStrike" kern="1200" baseline="0" dirty="0">
                          <a:solidFill>
                            <a:schemeClr val="dk1"/>
                          </a:solidFill>
                          <a:latin typeface="Arial" panose="020B0604020202020204" pitchFamily="34" charset="0"/>
                          <a:ea typeface="+mn-ea"/>
                          <a:cs typeface="Arial" panose="020B0604020202020204" pitchFamily="34" charset="0"/>
                        </a:rPr>
                        <a:t>Algoma Power Inc. 	</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defRPr>
                          <a:solidFill>
                            <a:schemeClr val="dk1"/>
                          </a:solidFill>
                          <a:latin typeface="Arial"/>
                        </a:defRPr>
                      </a:lvl1pPr>
                      <a:lvl2pPr marL="457146">
                        <a:defRPr>
                          <a:solidFill>
                            <a:schemeClr val="dk1"/>
                          </a:solidFill>
                          <a:latin typeface="Arial"/>
                        </a:defRPr>
                      </a:lvl2pPr>
                      <a:lvl3pPr marL="914294">
                        <a:defRPr>
                          <a:solidFill>
                            <a:schemeClr val="dk1"/>
                          </a:solidFill>
                          <a:latin typeface="Arial"/>
                        </a:defRPr>
                      </a:lvl3pPr>
                      <a:lvl4pPr marL="1371440">
                        <a:defRPr>
                          <a:solidFill>
                            <a:schemeClr val="dk1"/>
                          </a:solidFill>
                          <a:latin typeface="Arial"/>
                        </a:defRPr>
                      </a:lvl4pPr>
                      <a:lvl5pPr marL="1828586">
                        <a:defRPr>
                          <a:solidFill>
                            <a:schemeClr val="dk1"/>
                          </a:solidFill>
                          <a:latin typeface="Arial"/>
                        </a:defRPr>
                      </a:lvl5pPr>
                      <a:lvl6pPr marL="2285732">
                        <a:defRPr>
                          <a:solidFill>
                            <a:schemeClr val="dk1"/>
                          </a:solidFill>
                          <a:latin typeface="Arial"/>
                        </a:defRPr>
                      </a:lvl6pPr>
                      <a:lvl7pPr marL="2742880">
                        <a:defRPr>
                          <a:solidFill>
                            <a:schemeClr val="dk1"/>
                          </a:solidFill>
                          <a:latin typeface="Arial"/>
                        </a:defRPr>
                      </a:lvl7pPr>
                      <a:lvl8pPr marL="3200026">
                        <a:defRPr>
                          <a:solidFill>
                            <a:schemeClr val="dk1"/>
                          </a:solidFill>
                          <a:latin typeface="Arial"/>
                        </a:defRPr>
                      </a:lvl8pPr>
                      <a:lvl9pPr marL="3657172">
                        <a:defRPr>
                          <a:solidFill>
                            <a:schemeClr val="dk1"/>
                          </a:solidFill>
                          <a:latin typeface="Arial"/>
                        </a:defRPr>
                      </a:lvl9pPr>
                    </a:lstStyle>
                    <a:p>
                      <a:pPr algn="ctr"/>
                      <a:r>
                        <a:rPr lang="en-US" sz="1050" dirty="0">
                          <a:latin typeface="Arial" panose="020B0604020202020204" pitchFamily="34" charset="0"/>
                          <a:cs typeface="Arial" panose="020B0604020202020204" pitchFamily="34" charset="0"/>
                        </a:rPr>
                        <a:t>473</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r>
              <a:tr h="449720">
                <a:tc>
                  <a:txBody>
                    <a:bodyPr/>
                    <a:lstStyle>
                      <a:lvl1pPr marL="0">
                        <a:defRPr>
                          <a:solidFill>
                            <a:schemeClr val="dk1"/>
                          </a:solidFill>
                          <a:latin typeface="Arial"/>
                        </a:defRPr>
                      </a:lvl1pPr>
                      <a:lvl2pPr marL="457146">
                        <a:defRPr>
                          <a:solidFill>
                            <a:schemeClr val="dk1"/>
                          </a:solidFill>
                          <a:latin typeface="Arial"/>
                        </a:defRPr>
                      </a:lvl2pPr>
                      <a:lvl3pPr marL="914294">
                        <a:defRPr>
                          <a:solidFill>
                            <a:schemeClr val="dk1"/>
                          </a:solidFill>
                          <a:latin typeface="Arial"/>
                        </a:defRPr>
                      </a:lvl3pPr>
                      <a:lvl4pPr marL="1371440">
                        <a:defRPr>
                          <a:solidFill>
                            <a:schemeClr val="dk1"/>
                          </a:solidFill>
                          <a:latin typeface="Arial"/>
                        </a:defRPr>
                      </a:lvl4pPr>
                      <a:lvl5pPr marL="1828586">
                        <a:defRPr>
                          <a:solidFill>
                            <a:schemeClr val="dk1"/>
                          </a:solidFill>
                          <a:latin typeface="Arial"/>
                        </a:defRPr>
                      </a:lvl5pPr>
                      <a:lvl6pPr marL="2285732">
                        <a:defRPr>
                          <a:solidFill>
                            <a:schemeClr val="dk1"/>
                          </a:solidFill>
                          <a:latin typeface="Arial"/>
                        </a:defRPr>
                      </a:lvl6pPr>
                      <a:lvl7pPr marL="2742880">
                        <a:defRPr>
                          <a:solidFill>
                            <a:schemeClr val="dk1"/>
                          </a:solidFill>
                          <a:latin typeface="Arial"/>
                        </a:defRPr>
                      </a:lvl7pPr>
                      <a:lvl8pPr marL="3200026">
                        <a:defRPr>
                          <a:solidFill>
                            <a:schemeClr val="dk1"/>
                          </a:solidFill>
                          <a:latin typeface="Arial"/>
                        </a:defRPr>
                      </a:lvl8pPr>
                      <a:lvl9pPr marL="3657172">
                        <a:defRPr>
                          <a:solidFill>
                            <a:schemeClr val="dk1"/>
                          </a:solidFill>
                          <a:latin typeface="Arial"/>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050" b="0" i="0" u="none" strike="noStrike" kern="1200" baseline="0" dirty="0">
                          <a:solidFill>
                            <a:schemeClr val="dk1"/>
                          </a:solidFill>
                          <a:latin typeface="Arial" panose="020B0604020202020204" pitchFamily="34" charset="0"/>
                          <a:ea typeface="+mn-ea"/>
                          <a:cs typeface="Arial" panose="020B0604020202020204" pitchFamily="34" charset="0"/>
                        </a:rPr>
                        <a:t>Attawapiskat Power Corporation </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defRPr>
                          <a:solidFill>
                            <a:schemeClr val="dk1"/>
                          </a:solidFill>
                          <a:latin typeface="Arial"/>
                        </a:defRPr>
                      </a:lvl1pPr>
                      <a:lvl2pPr marL="457146">
                        <a:defRPr>
                          <a:solidFill>
                            <a:schemeClr val="dk1"/>
                          </a:solidFill>
                          <a:latin typeface="Arial"/>
                        </a:defRPr>
                      </a:lvl2pPr>
                      <a:lvl3pPr marL="914294">
                        <a:defRPr>
                          <a:solidFill>
                            <a:schemeClr val="dk1"/>
                          </a:solidFill>
                          <a:latin typeface="Arial"/>
                        </a:defRPr>
                      </a:lvl3pPr>
                      <a:lvl4pPr marL="1371440">
                        <a:defRPr>
                          <a:solidFill>
                            <a:schemeClr val="dk1"/>
                          </a:solidFill>
                          <a:latin typeface="Arial"/>
                        </a:defRPr>
                      </a:lvl4pPr>
                      <a:lvl5pPr marL="1828586">
                        <a:defRPr>
                          <a:solidFill>
                            <a:schemeClr val="dk1"/>
                          </a:solidFill>
                          <a:latin typeface="Arial"/>
                        </a:defRPr>
                      </a:lvl5pPr>
                      <a:lvl6pPr marL="2285732">
                        <a:defRPr>
                          <a:solidFill>
                            <a:schemeClr val="dk1"/>
                          </a:solidFill>
                          <a:latin typeface="Arial"/>
                        </a:defRPr>
                      </a:lvl6pPr>
                      <a:lvl7pPr marL="2742880">
                        <a:defRPr>
                          <a:solidFill>
                            <a:schemeClr val="dk1"/>
                          </a:solidFill>
                          <a:latin typeface="Arial"/>
                        </a:defRPr>
                      </a:lvl7pPr>
                      <a:lvl8pPr marL="3200026">
                        <a:defRPr>
                          <a:solidFill>
                            <a:schemeClr val="dk1"/>
                          </a:solidFill>
                          <a:latin typeface="Arial"/>
                        </a:defRPr>
                      </a:lvl8pPr>
                      <a:lvl9pPr marL="3657172">
                        <a:defRPr>
                          <a:solidFill>
                            <a:schemeClr val="dk1"/>
                          </a:solidFill>
                          <a:latin typeface="Arial"/>
                        </a:defRPr>
                      </a:lvl9pPr>
                    </a:lstStyle>
                    <a:p>
                      <a:pPr algn="ctr"/>
                      <a:r>
                        <a:rPr lang="en-US" sz="1050" dirty="0">
                          <a:latin typeface="Arial" panose="020B0604020202020204" pitchFamily="34" charset="0"/>
                          <a:cs typeface="Arial" panose="020B0604020202020204" pitchFamily="34" charset="0"/>
                        </a:rPr>
                        <a:t>336</a:t>
                      </a:r>
                      <a:endParaRPr lang="en-CA" sz="1050" dirty="0">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r>
              <a:tr h="449720">
                <a:tc>
                  <a:txBody>
                    <a:bodyPr/>
                    <a:lstStyle>
                      <a:lvl1pPr marL="0">
                        <a:defRPr>
                          <a:solidFill>
                            <a:schemeClr val="dk1"/>
                          </a:solidFill>
                          <a:latin typeface="Arial"/>
                        </a:defRPr>
                      </a:lvl1pPr>
                      <a:lvl2pPr marL="457146">
                        <a:defRPr>
                          <a:solidFill>
                            <a:schemeClr val="dk1"/>
                          </a:solidFill>
                          <a:latin typeface="Arial"/>
                        </a:defRPr>
                      </a:lvl2pPr>
                      <a:lvl3pPr marL="914294">
                        <a:defRPr>
                          <a:solidFill>
                            <a:schemeClr val="dk1"/>
                          </a:solidFill>
                          <a:latin typeface="Arial"/>
                        </a:defRPr>
                      </a:lvl3pPr>
                      <a:lvl4pPr marL="1371440">
                        <a:defRPr>
                          <a:solidFill>
                            <a:schemeClr val="dk1"/>
                          </a:solidFill>
                          <a:latin typeface="Arial"/>
                        </a:defRPr>
                      </a:lvl4pPr>
                      <a:lvl5pPr marL="1828586">
                        <a:defRPr>
                          <a:solidFill>
                            <a:schemeClr val="dk1"/>
                          </a:solidFill>
                          <a:latin typeface="Arial"/>
                        </a:defRPr>
                      </a:lvl5pPr>
                      <a:lvl6pPr marL="2285732">
                        <a:defRPr>
                          <a:solidFill>
                            <a:schemeClr val="dk1"/>
                          </a:solidFill>
                          <a:latin typeface="Arial"/>
                        </a:defRPr>
                      </a:lvl6pPr>
                      <a:lvl7pPr marL="2742880">
                        <a:defRPr>
                          <a:solidFill>
                            <a:schemeClr val="dk1"/>
                          </a:solidFill>
                          <a:latin typeface="Arial"/>
                        </a:defRPr>
                      </a:lvl7pPr>
                      <a:lvl8pPr marL="3200026">
                        <a:defRPr>
                          <a:solidFill>
                            <a:schemeClr val="dk1"/>
                          </a:solidFill>
                          <a:latin typeface="Arial"/>
                        </a:defRPr>
                      </a:lvl8pPr>
                      <a:lvl9pPr marL="3657172">
                        <a:defRPr>
                          <a:solidFill>
                            <a:schemeClr val="dk1"/>
                          </a:solidFill>
                          <a:latin typeface="Arial"/>
                        </a:defRPr>
                      </a:lvl9pPr>
                    </a:lstStyle>
                    <a:p>
                      <a:r>
                        <a:rPr lang="en-CA" sz="1050" b="0" i="0" u="none" strike="noStrike" kern="1200" baseline="0" dirty="0" err="1">
                          <a:solidFill>
                            <a:schemeClr val="dk1"/>
                          </a:solidFill>
                          <a:latin typeface="Arial" panose="020B0604020202020204" pitchFamily="34" charset="0"/>
                          <a:ea typeface="+mn-ea"/>
                          <a:cs typeface="Arial" panose="020B0604020202020204" pitchFamily="34" charset="0"/>
                        </a:rPr>
                        <a:t>Bluewater</a:t>
                      </a:r>
                      <a:r>
                        <a:rPr lang="en-CA" sz="1050" b="0" i="0" u="none" strike="noStrike" kern="1200" baseline="0" dirty="0">
                          <a:solidFill>
                            <a:schemeClr val="dk1"/>
                          </a:solidFill>
                          <a:latin typeface="Arial" panose="020B0604020202020204" pitchFamily="34" charset="0"/>
                          <a:ea typeface="+mn-ea"/>
                          <a:cs typeface="Arial" panose="020B0604020202020204" pitchFamily="34" charset="0"/>
                        </a:rPr>
                        <a:t> Power Distribution Corporation 	</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defRPr>
                          <a:solidFill>
                            <a:schemeClr val="dk1"/>
                          </a:solidFill>
                          <a:latin typeface="Arial"/>
                        </a:defRPr>
                      </a:lvl1pPr>
                      <a:lvl2pPr marL="457146">
                        <a:defRPr>
                          <a:solidFill>
                            <a:schemeClr val="dk1"/>
                          </a:solidFill>
                          <a:latin typeface="Arial"/>
                        </a:defRPr>
                      </a:lvl2pPr>
                      <a:lvl3pPr marL="914294">
                        <a:defRPr>
                          <a:solidFill>
                            <a:schemeClr val="dk1"/>
                          </a:solidFill>
                          <a:latin typeface="Arial"/>
                        </a:defRPr>
                      </a:lvl3pPr>
                      <a:lvl4pPr marL="1371440">
                        <a:defRPr>
                          <a:solidFill>
                            <a:schemeClr val="dk1"/>
                          </a:solidFill>
                          <a:latin typeface="Arial"/>
                        </a:defRPr>
                      </a:lvl4pPr>
                      <a:lvl5pPr marL="1828586">
                        <a:defRPr>
                          <a:solidFill>
                            <a:schemeClr val="dk1"/>
                          </a:solidFill>
                          <a:latin typeface="Arial"/>
                        </a:defRPr>
                      </a:lvl5pPr>
                      <a:lvl6pPr marL="2285732">
                        <a:defRPr>
                          <a:solidFill>
                            <a:schemeClr val="dk1"/>
                          </a:solidFill>
                          <a:latin typeface="Arial"/>
                        </a:defRPr>
                      </a:lvl6pPr>
                      <a:lvl7pPr marL="2742880">
                        <a:defRPr>
                          <a:solidFill>
                            <a:schemeClr val="dk1"/>
                          </a:solidFill>
                          <a:latin typeface="Arial"/>
                        </a:defRPr>
                      </a:lvl7pPr>
                      <a:lvl8pPr marL="3200026">
                        <a:defRPr>
                          <a:solidFill>
                            <a:schemeClr val="dk1"/>
                          </a:solidFill>
                          <a:latin typeface="Arial"/>
                        </a:defRPr>
                      </a:lvl8pPr>
                      <a:lvl9pPr marL="3657172">
                        <a:defRPr>
                          <a:solidFill>
                            <a:schemeClr val="dk1"/>
                          </a:solidFill>
                          <a:latin typeface="Arial"/>
                        </a:defRPr>
                      </a:lvl9pPr>
                    </a:lstStyle>
                    <a:p>
                      <a:pPr algn="ctr"/>
                      <a:r>
                        <a:rPr lang="en-US" sz="1050" dirty="0">
                          <a:latin typeface="Arial" panose="020B0604020202020204" pitchFamily="34" charset="0"/>
                          <a:cs typeface="Arial" panose="020B0604020202020204" pitchFamily="34" charset="0"/>
                        </a:rPr>
                        <a:t>237</a:t>
                      </a:r>
                      <a:endParaRPr lang="en-CA" sz="1050" dirty="0">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r>
              <a:tr h="449720">
                <a:tc>
                  <a:txBody>
                    <a:bodyPr/>
                    <a:lstStyle>
                      <a:lvl1pPr marL="0">
                        <a:defRPr>
                          <a:solidFill>
                            <a:schemeClr val="dk1"/>
                          </a:solidFill>
                          <a:latin typeface="Arial"/>
                        </a:defRPr>
                      </a:lvl1pPr>
                      <a:lvl2pPr marL="457146">
                        <a:defRPr>
                          <a:solidFill>
                            <a:schemeClr val="dk1"/>
                          </a:solidFill>
                          <a:latin typeface="Arial"/>
                        </a:defRPr>
                      </a:lvl2pPr>
                      <a:lvl3pPr marL="914294">
                        <a:defRPr>
                          <a:solidFill>
                            <a:schemeClr val="dk1"/>
                          </a:solidFill>
                          <a:latin typeface="Arial"/>
                        </a:defRPr>
                      </a:lvl3pPr>
                      <a:lvl4pPr marL="1371440">
                        <a:defRPr>
                          <a:solidFill>
                            <a:schemeClr val="dk1"/>
                          </a:solidFill>
                          <a:latin typeface="Arial"/>
                        </a:defRPr>
                      </a:lvl4pPr>
                      <a:lvl5pPr marL="1828586">
                        <a:defRPr>
                          <a:solidFill>
                            <a:schemeClr val="dk1"/>
                          </a:solidFill>
                          <a:latin typeface="Arial"/>
                        </a:defRPr>
                      </a:lvl5pPr>
                      <a:lvl6pPr marL="2285732">
                        <a:defRPr>
                          <a:solidFill>
                            <a:schemeClr val="dk1"/>
                          </a:solidFill>
                          <a:latin typeface="Arial"/>
                        </a:defRPr>
                      </a:lvl6pPr>
                      <a:lvl7pPr marL="2742880">
                        <a:defRPr>
                          <a:solidFill>
                            <a:schemeClr val="dk1"/>
                          </a:solidFill>
                          <a:latin typeface="Arial"/>
                        </a:defRPr>
                      </a:lvl7pPr>
                      <a:lvl8pPr marL="3200026">
                        <a:defRPr>
                          <a:solidFill>
                            <a:schemeClr val="dk1"/>
                          </a:solidFill>
                          <a:latin typeface="Arial"/>
                        </a:defRPr>
                      </a:lvl8pPr>
                      <a:lvl9pPr marL="3657172">
                        <a:defRPr>
                          <a:solidFill>
                            <a:schemeClr val="dk1"/>
                          </a:solidFill>
                          <a:latin typeface="Arial"/>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050" b="0" i="0" u="none" strike="noStrike" kern="1200" baseline="0" dirty="0">
                          <a:solidFill>
                            <a:schemeClr val="dk1"/>
                          </a:solidFill>
                          <a:latin typeface="Arial" panose="020B0604020202020204" pitchFamily="34" charset="0"/>
                          <a:ea typeface="+mn-ea"/>
                          <a:cs typeface="Arial" panose="020B0604020202020204" pitchFamily="34" charset="0"/>
                        </a:rPr>
                        <a:t>Cat Lake Power Utility Ltd. 	</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defRPr>
                          <a:solidFill>
                            <a:schemeClr val="dk1"/>
                          </a:solidFill>
                          <a:latin typeface="Arial"/>
                        </a:defRPr>
                      </a:lvl1pPr>
                      <a:lvl2pPr marL="457146">
                        <a:defRPr>
                          <a:solidFill>
                            <a:schemeClr val="dk1"/>
                          </a:solidFill>
                          <a:latin typeface="Arial"/>
                        </a:defRPr>
                      </a:lvl2pPr>
                      <a:lvl3pPr marL="914294">
                        <a:defRPr>
                          <a:solidFill>
                            <a:schemeClr val="dk1"/>
                          </a:solidFill>
                          <a:latin typeface="Arial"/>
                        </a:defRPr>
                      </a:lvl3pPr>
                      <a:lvl4pPr marL="1371440">
                        <a:defRPr>
                          <a:solidFill>
                            <a:schemeClr val="dk1"/>
                          </a:solidFill>
                          <a:latin typeface="Arial"/>
                        </a:defRPr>
                      </a:lvl4pPr>
                      <a:lvl5pPr marL="1828586">
                        <a:defRPr>
                          <a:solidFill>
                            <a:schemeClr val="dk1"/>
                          </a:solidFill>
                          <a:latin typeface="Arial"/>
                        </a:defRPr>
                      </a:lvl5pPr>
                      <a:lvl6pPr marL="2285732">
                        <a:defRPr>
                          <a:solidFill>
                            <a:schemeClr val="dk1"/>
                          </a:solidFill>
                          <a:latin typeface="Arial"/>
                        </a:defRPr>
                      </a:lvl6pPr>
                      <a:lvl7pPr marL="2742880">
                        <a:defRPr>
                          <a:solidFill>
                            <a:schemeClr val="dk1"/>
                          </a:solidFill>
                          <a:latin typeface="Arial"/>
                        </a:defRPr>
                      </a:lvl7pPr>
                      <a:lvl8pPr marL="3200026">
                        <a:defRPr>
                          <a:solidFill>
                            <a:schemeClr val="dk1"/>
                          </a:solidFill>
                          <a:latin typeface="Arial"/>
                        </a:defRPr>
                      </a:lvl8pPr>
                      <a:lvl9pPr marL="3657172">
                        <a:defRPr>
                          <a:solidFill>
                            <a:schemeClr val="dk1"/>
                          </a:solidFill>
                          <a:latin typeface="Arial"/>
                        </a:defRPr>
                      </a:lvl9pPr>
                    </a:lstStyle>
                    <a:p>
                      <a:pPr algn="ctr"/>
                      <a:r>
                        <a:rPr lang="en-US" sz="1050" dirty="0">
                          <a:latin typeface="Arial" panose="020B0604020202020204" pitchFamily="34" charset="0"/>
                          <a:cs typeface="Arial" panose="020B0604020202020204" pitchFamily="34" charset="0"/>
                        </a:rPr>
                        <a:t>80</a:t>
                      </a:r>
                      <a:endParaRPr lang="en-CA" sz="1050" dirty="0">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r>
              <a:tr h="449720">
                <a:tc>
                  <a:txBody>
                    <a:bodyPr/>
                    <a:lstStyle>
                      <a:lvl1pPr marL="0">
                        <a:defRPr>
                          <a:solidFill>
                            <a:schemeClr val="dk1"/>
                          </a:solidFill>
                          <a:latin typeface="Arial"/>
                        </a:defRPr>
                      </a:lvl1pPr>
                      <a:lvl2pPr marL="457146">
                        <a:defRPr>
                          <a:solidFill>
                            <a:schemeClr val="dk1"/>
                          </a:solidFill>
                          <a:latin typeface="Arial"/>
                        </a:defRPr>
                      </a:lvl2pPr>
                      <a:lvl3pPr marL="914294">
                        <a:defRPr>
                          <a:solidFill>
                            <a:schemeClr val="dk1"/>
                          </a:solidFill>
                          <a:latin typeface="Arial"/>
                        </a:defRPr>
                      </a:lvl3pPr>
                      <a:lvl4pPr marL="1371440">
                        <a:defRPr>
                          <a:solidFill>
                            <a:schemeClr val="dk1"/>
                          </a:solidFill>
                          <a:latin typeface="Arial"/>
                        </a:defRPr>
                      </a:lvl4pPr>
                      <a:lvl5pPr marL="1828586">
                        <a:defRPr>
                          <a:solidFill>
                            <a:schemeClr val="dk1"/>
                          </a:solidFill>
                          <a:latin typeface="Arial"/>
                        </a:defRPr>
                      </a:lvl5pPr>
                      <a:lvl6pPr marL="2285732">
                        <a:defRPr>
                          <a:solidFill>
                            <a:schemeClr val="dk1"/>
                          </a:solidFill>
                          <a:latin typeface="Arial"/>
                        </a:defRPr>
                      </a:lvl6pPr>
                      <a:lvl7pPr marL="2742880">
                        <a:defRPr>
                          <a:solidFill>
                            <a:schemeClr val="dk1"/>
                          </a:solidFill>
                          <a:latin typeface="Arial"/>
                        </a:defRPr>
                      </a:lvl7pPr>
                      <a:lvl8pPr marL="3200026">
                        <a:defRPr>
                          <a:solidFill>
                            <a:schemeClr val="dk1"/>
                          </a:solidFill>
                          <a:latin typeface="Arial"/>
                        </a:defRPr>
                      </a:lvl8pPr>
                      <a:lvl9pPr marL="3657172">
                        <a:defRPr>
                          <a:solidFill>
                            <a:schemeClr val="dk1"/>
                          </a:solidFill>
                          <a:latin typeface="Arial"/>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050" b="0" i="0" u="none" strike="noStrike" kern="1200" baseline="0" dirty="0">
                          <a:solidFill>
                            <a:schemeClr val="dk1"/>
                          </a:solidFill>
                          <a:latin typeface="Arial" panose="020B0604020202020204" pitchFamily="34" charset="0"/>
                          <a:ea typeface="+mn-ea"/>
                          <a:cs typeface="Arial" panose="020B0604020202020204" pitchFamily="34" charset="0"/>
                        </a:rPr>
                        <a:t>Cornwall Electric Distribution 	</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defRPr>
                          <a:solidFill>
                            <a:schemeClr val="dk1"/>
                          </a:solidFill>
                          <a:latin typeface="Arial"/>
                        </a:defRPr>
                      </a:lvl1pPr>
                      <a:lvl2pPr marL="457146">
                        <a:defRPr>
                          <a:solidFill>
                            <a:schemeClr val="dk1"/>
                          </a:solidFill>
                          <a:latin typeface="Arial"/>
                        </a:defRPr>
                      </a:lvl2pPr>
                      <a:lvl3pPr marL="914294">
                        <a:defRPr>
                          <a:solidFill>
                            <a:schemeClr val="dk1"/>
                          </a:solidFill>
                          <a:latin typeface="Arial"/>
                        </a:defRPr>
                      </a:lvl3pPr>
                      <a:lvl4pPr marL="1371440">
                        <a:defRPr>
                          <a:solidFill>
                            <a:schemeClr val="dk1"/>
                          </a:solidFill>
                          <a:latin typeface="Arial"/>
                        </a:defRPr>
                      </a:lvl4pPr>
                      <a:lvl5pPr marL="1828586">
                        <a:defRPr>
                          <a:solidFill>
                            <a:schemeClr val="dk1"/>
                          </a:solidFill>
                          <a:latin typeface="Arial"/>
                        </a:defRPr>
                      </a:lvl5pPr>
                      <a:lvl6pPr marL="2285732">
                        <a:defRPr>
                          <a:solidFill>
                            <a:schemeClr val="dk1"/>
                          </a:solidFill>
                          <a:latin typeface="Arial"/>
                        </a:defRPr>
                      </a:lvl6pPr>
                      <a:lvl7pPr marL="2742880">
                        <a:defRPr>
                          <a:solidFill>
                            <a:schemeClr val="dk1"/>
                          </a:solidFill>
                          <a:latin typeface="Arial"/>
                        </a:defRPr>
                      </a:lvl7pPr>
                      <a:lvl8pPr marL="3200026">
                        <a:defRPr>
                          <a:solidFill>
                            <a:schemeClr val="dk1"/>
                          </a:solidFill>
                          <a:latin typeface="Arial"/>
                        </a:defRPr>
                      </a:lvl8pPr>
                      <a:lvl9pPr marL="3657172">
                        <a:defRPr>
                          <a:solidFill>
                            <a:schemeClr val="dk1"/>
                          </a:solidFill>
                          <a:latin typeface="Arial"/>
                        </a:defRPr>
                      </a:lvl9pPr>
                    </a:lstStyle>
                    <a:p>
                      <a:pPr algn="ctr"/>
                      <a:r>
                        <a:rPr lang="en-US" sz="1050" dirty="0">
                          <a:latin typeface="Arial" panose="020B0604020202020204" pitchFamily="34" charset="0"/>
                          <a:cs typeface="Arial" panose="020B0604020202020204" pitchFamily="34" charset="0"/>
                        </a:rPr>
                        <a:t>514</a:t>
                      </a:r>
                      <a:endParaRPr lang="en-CA" sz="1050" dirty="0">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r>
              <a:tr h="449720">
                <a:tc>
                  <a:txBody>
                    <a:bodyPr/>
                    <a:lstStyle>
                      <a:lvl1pPr marL="0">
                        <a:defRPr>
                          <a:solidFill>
                            <a:schemeClr val="dk1"/>
                          </a:solidFill>
                          <a:latin typeface="Arial"/>
                        </a:defRPr>
                      </a:lvl1pPr>
                      <a:lvl2pPr marL="457146">
                        <a:defRPr>
                          <a:solidFill>
                            <a:schemeClr val="dk1"/>
                          </a:solidFill>
                          <a:latin typeface="Arial"/>
                        </a:defRPr>
                      </a:lvl2pPr>
                      <a:lvl3pPr marL="914294">
                        <a:defRPr>
                          <a:solidFill>
                            <a:schemeClr val="dk1"/>
                          </a:solidFill>
                          <a:latin typeface="Arial"/>
                        </a:defRPr>
                      </a:lvl3pPr>
                      <a:lvl4pPr marL="1371440">
                        <a:defRPr>
                          <a:solidFill>
                            <a:schemeClr val="dk1"/>
                          </a:solidFill>
                          <a:latin typeface="Arial"/>
                        </a:defRPr>
                      </a:lvl4pPr>
                      <a:lvl5pPr marL="1828586">
                        <a:defRPr>
                          <a:solidFill>
                            <a:schemeClr val="dk1"/>
                          </a:solidFill>
                          <a:latin typeface="Arial"/>
                        </a:defRPr>
                      </a:lvl5pPr>
                      <a:lvl6pPr marL="2285732">
                        <a:defRPr>
                          <a:solidFill>
                            <a:schemeClr val="dk1"/>
                          </a:solidFill>
                          <a:latin typeface="Arial"/>
                        </a:defRPr>
                      </a:lvl6pPr>
                      <a:lvl7pPr marL="2742880">
                        <a:defRPr>
                          <a:solidFill>
                            <a:schemeClr val="dk1"/>
                          </a:solidFill>
                          <a:latin typeface="Arial"/>
                        </a:defRPr>
                      </a:lvl7pPr>
                      <a:lvl8pPr marL="3200026">
                        <a:defRPr>
                          <a:solidFill>
                            <a:schemeClr val="dk1"/>
                          </a:solidFill>
                          <a:latin typeface="Arial"/>
                        </a:defRPr>
                      </a:lvl8pPr>
                      <a:lvl9pPr marL="3657172">
                        <a:defRPr>
                          <a:solidFill>
                            <a:schemeClr val="dk1"/>
                          </a:solidFill>
                          <a:latin typeface="Arial"/>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050" b="0" i="0" u="none" strike="noStrike" kern="1200" baseline="0" dirty="0">
                          <a:solidFill>
                            <a:schemeClr val="dk1"/>
                          </a:solidFill>
                          <a:latin typeface="Arial" panose="020B0604020202020204" pitchFamily="34" charset="0"/>
                          <a:ea typeface="+mn-ea"/>
                          <a:cs typeface="Arial" panose="020B0604020202020204" pitchFamily="34" charset="0"/>
                        </a:rPr>
                        <a:t>Hydro One Networks Inc. 	</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defRPr>
                          <a:solidFill>
                            <a:schemeClr val="dk1"/>
                          </a:solidFill>
                          <a:latin typeface="Arial"/>
                        </a:defRPr>
                      </a:lvl1pPr>
                      <a:lvl2pPr marL="457146">
                        <a:defRPr>
                          <a:solidFill>
                            <a:schemeClr val="dk1"/>
                          </a:solidFill>
                          <a:latin typeface="Arial"/>
                        </a:defRPr>
                      </a:lvl2pPr>
                      <a:lvl3pPr marL="914294">
                        <a:defRPr>
                          <a:solidFill>
                            <a:schemeClr val="dk1"/>
                          </a:solidFill>
                          <a:latin typeface="Arial"/>
                        </a:defRPr>
                      </a:lvl3pPr>
                      <a:lvl4pPr marL="1371440">
                        <a:defRPr>
                          <a:solidFill>
                            <a:schemeClr val="dk1"/>
                          </a:solidFill>
                          <a:latin typeface="Arial"/>
                        </a:defRPr>
                      </a:lvl4pPr>
                      <a:lvl5pPr marL="1828586">
                        <a:defRPr>
                          <a:solidFill>
                            <a:schemeClr val="dk1"/>
                          </a:solidFill>
                          <a:latin typeface="Arial"/>
                        </a:defRPr>
                      </a:lvl5pPr>
                      <a:lvl6pPr marL="2285732">
                        <a:defRPr>
                          <a:solidFill>
                            <a:schemeClr val="dk1"/>
                          </a:solidFill>
                          <a:latin typeface="Arial"/>
                        </a:defRPr>
                      </a:lvl6pPr>
                      <a:lvl7pPr marL="2742880">
                        <a:defRPr>
                          <a:solidFill>
                            <a:schemeClr val="dk1"/>
                          </a:solidFill>
                          <a:latin typeface="Arial"/>
                        </a:defRPr>
                      </a:lvl7pPr>
                      <a:lvl8pPr marL="3200026">
                        <a:defRPr>
                          <a:solidFill>
                            <a:schemeClr val="dk1"/>
                          </a:solidFill>
                          <a:latin typeface="Arial"/>
                        </a:defRPr>
                      </a:lvl8pPr>
                      <a:lvl9pPr marL="3657172">
                        <a:defRPr>
                          <a:solidFill>
                            <a:schemeClr val="dk1"/>
                          </a:solidFill>
                          <a:latin typeface="Arial"/>
                        </a:defRPr>
                      </a:lvl9pPr>
                    </a:lstStyle>
                    <a:p>
                      <a:pPr algn="ctr"/>
                      <a:r>
                        <a:rPr lang="en-US" sz="1050" dirty="0">
                          <a:latin typeface="Arial" panose="020B0604020202020204" pitchFamily="34" charset="0"/>
                          <a:cs typeface="Arial" panose="020B0604020202020204" pitchFamily="34" charset="0"/>
                        </a:rPr>
                        <a:t>16,679</a:t>
                      </a:r>
                      <a:endParaRPr lang="en-CA" sz="1050" dirty="0">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r>
              <a:tr h="622690">
                <a:tc>
                  <a:txBody>
                    <a:bodyPr/>
                    <a:lstStyle>
                      <a:lvl1pPr marL="0">
                        <a:defRPr>
                          <a:solidFill>
                            <a:schemeClr val="dk1"/>
                          </a:solidFill>
                          <a:latin typeface="Arial"/>
                        </a:defRPr>
                      </a:lvl1pPr>
                      <a:lvl2pPr marL="457146">
                        <a:defRPr>
                          <a:solidFill>
                            <a:schemeClr val="dk1"/>
                          </a:solidFill>
                          <a:latin typeface="Arial"/>
                        </a:defRPr>
                      </a:lvl2pPr>
                      <a:lvl3pPr marL="914294">
                        <a:defRPr>
                          <a:solidFill>
                            <a:schemeClr val="dk1"/>
                          </a:solidFill>
                          <a:latin typeface="Arial"/>
                        </a:defRPr>
                      </a:lvl3pPr>
                      <a:lvl4pPr marL="1371440">
                        <a:defRPr>
                          <a:solidFill>
                            <a:schemeClr val="dk1"/>
                          </a:solidFill>
                          <a:latin typeface="Arial"/>
                        </a:defRPr>
                      </a:lvl4pPr>
                      <a:lvl5pPr marL="1828586">
                        <a:defRPr>
                          <a:solidFill>
                            <a:schemeClr val="dk1"/>
                          </a:solidFill>
                          <a:latin typeface="Arial"/>
                        </a:defRPr>
                      </a:lvl5pPr>
                      <a:lvl6pPr marL="2285732">
                        <a:defRPr>
                          <a:solidFill>
                            <a:schemeClr val="dk1"/>
                          </a:solidFill>
                          <a:latin typeface="Arial"/>
                        </a:defRPr>
                      </a:lvl6pPr>
                      <a:lvl7pPr marL="2742880">
                        <a:defRPr>
                          <a:solidFill>
                            <a:schemeClr val="dk1"/>
                          </a:solidFill>
                          <a:latin typeface="Arial"/>
                        </a:defRPr>
                      </a:lvl7pPr>
                      <a:lvl8pPr marL="3200026">
                        <a:defRPr>
                          <a:solidFill>
                            <a:schemeClr val="dk1"/>
                          </a:solidFill>
                          <a:latin typeface="Arial"/>
                        </a:defRPr>
                      </a:lvl8pPr>
                      <a:lvl9pPr marL="3657172">
                        <a:defRPr>
                          <a:solidFill>
                            <a:schemeClr val="dk1"/>
                          </a:solidFill>
                          <a:latin typeface="Arial"/>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050" b="0" i="0" u="none" strike="noStrike" kern="1200" baseline="0" dirty="0">
                          <a:solidFill>
                            <a:schemeClr val="dk1"/>
                          </a:solidFill>
                          <a:latin typeface="Arial" panose="020B0604020202020204" pitchFamily="34" charset="0"/>
                          <a:ea typeface="+mn-ea"/>
                          <a:cs typeface="Arial" panose="020B0604020202020204" pitchFamily="34" charset="0"/>
                        </a:rPr>
                        <a:t>Hydro One Remote Communities Inc. 	</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defRPr>
                          <a:solidFill>
                            <a:schemeClr val="dk1"/>
                          </a:solidFill>
                          <a:latin typeface="Arial"/>
                        </a:defRPr>
                      </a:lvl1pPr>
                      <a:lvl2pPr marL="457146">
                        <a:defRPr>
                          <a:solidFill>
                            <a:schemeClr val="dk1"/>
                          </a:solidFill>
                          <a:latin typeface="Arial"/>
                        </a:defRPr>
                      </a:lvl2pPr>
                      <a:lvl3pPr marL="914294">
                        <a:defRPr>
                          <a:solidFill>
                            <a:schemeClr val="dk1"/>
                          </a:solidFill>
                          <a:latin typeface="Arial"/>
                        </a:defRPr>
                      </a:lvl3pPr>
                      <a:lvl4pPr marL="1371440">
                        <a:defRPr>
                          <a:solidFill>
                            <a:schemeClr val="dk1"/>
                          </a:solidFill>
                          <a:latin typeface="Arial"/>
                        </a:defRPr>
                      </a:lvl4pPr>
                      <a:lvl5pPr marL="1828586">
                        <a:defRPr>
                          <a:solidFill>
                            <a:schemeClr val="dk1"/>
                          </a:solidFill>
                          <a:latin typeface="Arial"/>
                        </a:defRPr>
                      </a:lvl5pPr>
                      <a:lvl6pPr marL="2285732">
                        <a:defRPr>
                          <a:solidFill>
                            <a:schemeClr val="dk1"/>
                          </a:solidFill>
                          <a:latin typeface="Arial"/>
                        </a:defRPr>
                      </a:lvl6pPr>
                      <a:lvl7pPr marL="2742880">
                        <a:defRPr>
                          <a:solidFill>
                            <a:schemeClr val="dk1"/>
                          </a:solidFill>
                          <a:latin typeface="Arial"/>
                        </a:defRPr>
                      </a:lvl7pPr>
                      <a:lvl8pPr marL="3200026">
                        <a:defRPr>
                          <a:solidFill>
                            <a:schemeClr val="dk1"/>
                          </a:solidFill>
                          <a:latin typeface="Arial"/>
                        </a:defRPr>
                      </a:lvl8pPr>
                      <a:lvl9pPr marL="3657172">
                        <a:defRPr>
                          <a:solidFill>
                            <a:schemeClr val="dk1"/>
                          </a:solidFill>
                          <a:latin typeface="Arial"/>
                        </a:defRPr>
                      </a:lvl9pPr>
                    </a:lstStyle>
                    <a:p>
                      <a:pPr algn="ctr"/>
                      <a:r>
                        <a:rPr lang="en-US" sz="1050" dirty="0">
                          <a:latin typeface="Arial" panose="020B0604020202020204" pitchFamily="34" charset="0"/>
                          <a:cs typeface="Arial" panose="020B0604020202020204" pitchFamily="34" charset="0"/>
                        </a:rPr>
                        <a:t>2,579</a:t>
                      </a:r>
                      <a:endParaRPr lang="en-CA" sz="1050" dirty="0">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r>
              <a:tr h="449720">
                <a:tc>
                  <a:txBody>
                    <a:bodyPr/>
                    <a:lstStyle>
                      <a:lvl1pPr marL="0">
                        <a:defRPr>
                          <a:solidFill>
                            <a:schemeClr val="dk1"/>
                          </a:solidFill>
                          <a:latin typeface="Arial"/>
                        </a:defRPr>
                      </a:lvl1pPr>
                      <a:lvl2pPr marL="457146">
                        <a:defRPr>
                          <a:solidFill>
                            <a:schemeClr val="dk1"/>
                          </a:solidFill>
                          <a:latin typeface="Arial"/>
                        </a:defRPr>
                      </a:lvl2pPr>
                      <a:lvl3pPr marL="914294">
                        <a:defRPr>
                          <a:solidFill>
                            <a:schemeClr val="dk1"/>
                          </a:solidFill>
                          <a:latin typeface="Arial"/>
                        </a:defRPr>
                      </a:lvl3pPr>
                      <a:lvl4pPr marL="1371440">
                        <a:defRPr>
                          <a:solidFill>
                            <a:schemeClr val="dk1"/>
                          </a:solidFill>
                          <a:latin typeface="Arial"/>
                        </a:defRPr>
                      </a:lvl4pPr>
                      <a:lvl5pPr marL="1828586">
                        <a:defRPr>
                          <a:solidFill>
                            <a:schemeClr val="dk1"/>
                          </a:solidFill>
                          <a:latin typeface="Arial"/>
                        </a:defRPr>
                      </a:lvl5pPr>
                      <a:lvl6pPr marL="2285732">
                        <a:defRPr>
                          <a:solidFill>
                            <a:schemeClr val="dk1"/>
                          </a:solidFill>
                          <a:latin typeface="Arial"/>
                        </a:defRPr>
                      </a:lvl6pPr>
                      <a:lvl7pPr marL="2742880">
                        <a:defRPr>
                          <a:solidFill>
                            <a:schemeClr val="dk1"/>
                          </a:solidFill>
                          <a:latin typeface="Arial"/>
                        </a:defRPr>
                      </a:lvl7pPr>
                      <a:lvl8pPr marL="3200026">
                        <a:defRPr>
                          <a:solidFill>
                            <a:schemeClr val="dk1"/>
                          </a:solidFill>
                          <a:latin typeface="Arial"/>
                        </a:defRPr>
                      </a:lvl8pPr>
                      <a:lvl9pPr marL="3657172">
                        <a:defRPr>
                          <a:solidFill>
                            <a:schemeClr val="dk1"/>
                          </a:solidFill>
                          <a:latin typeface="Arial"/>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050" b="0" i="0" u="none" strike="noStrike" kern="1200" baseline="0" dirty="0">
                          <a:solidFill>
                            <a:schemeClr val="dk1"/>
                          </a:solidFill>
                          <a:latin typeface="Arial" panose="020B0604020202020204" pitchFamily="34" charset="0"/>
                          <a:ea typeface="+mn-ea"/>
                          <a:cs typeface="Arial" panose="020B0604020202020204" pitchFamily="34" charset="0"/>
                        </a:rPr>
                        <a:t>PUC Distribution Inc. (Sault Ste. Marie) 	</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defRPr>
                          <a:solidFill>
                            <a:schemeClr val="dk1"/>
                          </a:solidFill>
                          <a:latin typeface="Arial"/>
                        </a:defRPr>
                      </a:lvl1pPr>
                      <a:lvl2pPr marL="457146">
                        <a:defRPr>
                          <a:solidFill>
                            <a:schemeClr val="dk1"/>
                          </a:solidFill>
                          <a:latin typeface="Arial"/>
                        </a:defRPr>
                      </a:lvl2pPr>
                      <a:lvl3pPr marL="914294">
                        <a:defRPr>
                          <a:solidFill>
                            <a:schemeClr val="dk1"/>
                          </a:solidFill>
                          <a:latin typeface="Arial"/>
                        </a:defRPr>
                      </a:lvl3pPr>
                      <a:lvl4pPr marL="1371440">
                        <a:defRPr>
                          <a:solidFill>
                            <a:schemeClr val="dk1"/>
                          </a:solidFill>
                          <a:latin typeface="Arial"/>
                        </a:defRPr>
                      </a:lvl4pPr>
                      <a:lvl5pPr marL="1828586">
                        <a:defRPr>
                          <a:solidFill>
                            <a:schemeClr val="dk1"/>
                          </a:solidFill>
                          <a:latin typeface="Arial"/>
                        </a:defRPr>
                      </a:lvl5pPr>
                      <a:lvl6pPr marL="2285732">
                        <a:defRPr>
                          <a:solidFill>
                            <a:schemeClr val="dk1"/>
                          </a:solidFill>
                          <a:latin typeface="Arial"/>
                        </a:defRPr>
                      </a:lvl6pPr>
                      <a:lvl7pPr marL="2742880">
                        <a:defRPr>
                          <a:solidFill>
                            <a:schemeClr val="dk1"/>
                          </a:solidFill>
                          <a:latin typeface="Arial"/>
                        </a:defRPr>
                      </a:lvl7pPr>
                      <a:lvl8pPr marL="3200026">
                        <a:defRPr>
                          <a:solidFill>
                            <a:schemeClr val="dk1"/>
                          </a:solidFill>
                          <a:latin typeface="Arial"/>
                        </a:defRPr>
                      </a:lvl8pPr>
                      <a:lvl9pPr marL="3657172">
                        <a:defRPr>
                          <a:solidFill>
                            <a:schemeClr val="dk1"/>
                          </a:solidFill>
                          <a:latin typeface="Arial"/>
                        </a:defRPr>
                      </a:lvl9pPr>
                    </a:lstStyle>
                    <a:p>
                      <a:pPr algn="ctr"/>
                      <a:r>
                        <a:rPr lang="en-US" sz="1050" dirty="0">
                          <a:latin typeface="Arial" panose="020B0604020202020204" pitchFamily="34" charset="0"/>
                          <a:cs typeface="Arial" panose="020B0604020202020204" pitchFamily="34" charset="0"/>
                        </a:rPr>
                        <a:t>264</a:t>
                      </a:r>
                      <a:endParaRPr lang="en-CA" sz="1050" dirty="0">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r>
              <a:tr h="622690">
                <a:tc>
                  <a:txBody>
                    <a:bodyPr/>
                    <a:lstStyle>
                      <a:lvl1pPr marL="0">
                        <a:defRPr>
                          <a:solidFill>
                            <a:schemeClr val="dk1"/>
                          </a:solidFill>
                          <a:latin typeface="Arial"/>
                        </a:defRPr>
                      </a:lvl1pPr>
                      <a:lvl2pPr marL="457146">
                        <a:defRPr>
                          <a:solidFill>
                            <a:schemeClr val="dk1"/>
                          </a:solidFill>
                          <a:latin typeface="Arial"/>
                        </a:defRPr>
                      </a:lvl2pPr>
                      <a:lvl3pPr marL="914294">
                        <a:defRPr>
                          <a:solidFill>
                            <a:schemeClr val="dk1"/>
                          </a:solidFill>
                          <a:latin typeface="Arial"/>
                        </a:defRPr>
                      </a:lvl3pPr>
                      <a:lvl4pPr marL="1371440">
                        <a:defRPr>
                          <a:solidFill>
                            <a:schemeClr val="dk1"/>
                          </a:solidFill>
                          <a:latin typeface="Arial"/>
                        </a:defRPr>
                      </a:lvl4pPr>
                      <a:lvl5pPr marL="1828586">
                        <a:defRPr>
                          <a:solidFill>
                            <a:schemeClr val="dk1"/>
                          </a:solidFill>
                          <a:latin typeface="Arial"/>
                        </a:defRPr>
                      </a:lvl5pPr>
                      <a:lvl6pPr marL="2285732">
                        <a:defRPr>
                          <a:solidFill>
                            <a:schemeClr val="dk1"/>
                          </a:solidFill>
                          <a:latin typeface="Arial"/>
                        </a:defRPr>
                      </a:lvl6pPr>
                      <a:lvl7pPr marL="2742880">
                        <a:defRPr>
                          <a:solidFill>
                            <a:schemeClr val="dk1"/>
                          </a:solidFill>
                          <a:latin typeface="Arial"/>
                        </a:defRPr>
                      </a:lvl7pPr>
                      <a:lvl8pPr marL="3200026">
                        <a:defRPr>
                          <a:solidFill>
                            <a:schemeClr val="dk1"/>
                          </a:solidFill>
                          <a:latin typeface="Arial"/>
                        </a:defRPr>
                      </a:lvl8pPr>
                      <a:lvl9pPr marL="3657172">
                        <a:defRPr>
                          <a:solidFill>
                            <a:schemeClr val="dk1"/>
                          </a:solidFill>
                          <a:latin typeface="Arial"/>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050" b="0" i="0" u="none" strike="noStrike" kern="1200" baseline="0" dirty="0">
                          <a:solidFill>
                            <a:schemeClr val="dk1"/>
                          </a:solidFill>
                          <a:latin typeface="Arial" panose="020B0604020202020204" pitchFamily="34" charset="0"/>
                          <a:ea typeface="+mn-ea"/>
                          <a:cs typeface="Arial" panose="020B0604020202020204" pitchFamily="34" charset="0"/>
                        </a:rPr>
                        <a:t>Thunder Bay Hydro Electricity Distribution 	</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defRPr>
                          <a:solidFill>
                            <a:schemeClr val="dk1"/>
                          </a:solidFill>
                          <a:latin typeface="Arial"/>
                        </a:defRPr>
                      </a:lvl1pPr>
                      <a:lvl2pPr marL="457146">
                        <a:defRPr>
                          <a:solidFill>
                            <a:schemeClr val="dk1"/>
                          </a:solidFill>
                          <a:latin typeface="Arial"/>
                        </a:defRPr>
                      </a:lvl2pPr>
                      <a:lvl3pPr marL="914294">
                        <a:defRPr>
                          <a:solidFill>
                            <a:schemeClr val="dk1"/>
                          </a:solidFill>
                          <a:latin typeface="Arial"/>
                        </a:defRPr>
                      </a:lvl3pPr>
                      <a:lvl4pPr marL="1371440">
                        <a:defRPr>
                          <a:solidFill>
                            <a:schemeClr val="dk1"/>
                          </a:solidFill>
                          <a:latin typeface="Arial"/>
                        </a:defRPr>
                      </a:lvl4pPr>
                      <a:lvl5pPr marL="1828586">
                        <a:defRPr>
                          <a:solidFill>
                            <a:schemeClr val="dk1"/>
                          </a:solidFill>
                          <a:latin typeface="Arial"/>
                        </a:defRPr>
                      </a:lvl5pPr>
                      <a:lvl6pPr marL="2285732">
                        <a:defRPr>
                          <a:solidFill>
                            <a:schemeClr val="dk1"/>
                          </a:solidFill>
                          <a:latin typeface="Arial"/>
                        </a:defRPr>
                      </a:lvl6pPr>
                      <a:lvl7pPr marL="2742880">
                        <a:defRPr>
                          <a:solidFill>
                            <a:schemeClr val="dk1"/>
                          </a:solidFill>
                          <a:latin typeface="Arial"/>
                        </a:defRPr>
                      </a:lvl7pPr>
                      <a:lvl8pPr marL="3200026">
                        <a:defRPr>
                          <a:solidFill>
                            <a:schemeClr val="dk1"/>
                          </a:solidFill>
                          <a:latin typeface="Arial"/>
                        </a:defRPr>
                      </a:lvl8pPr>
                      <a:lvl9pPr marL="3657172">
                        <a:defRPr>
                          <a:solidFill>
                            <a:schemeClr val="dk1"/>
                          </a:solidFill>
                          <a:latin typeface="Arial"/>
                        </a:defRPr>
                      </a:lvl9pPr>
                    </a:lstStyle>
                    <a:p>
                      <a:pPr algn="ctr"/>
                      <a:r>
                        <a:rPr lang="en-US" sz="1050" dirty="0">
                          <a:latin typeface="Arial" panose="020B0604020202020204" pitchFamily="34" charset="0"/>
                          <a:cs typeface="Arial" panose="020B0604020202020204" pitchFamily="34" charset="0"/>
                        </a:rPr>
                        <a:t>332</a:t>
                      </a:r>
                      <a:endParaRPr lang="en-CA" sz="1050" dirty="0">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r>
              <a:tr h="449720">
                <a:tc>
                  <a:txBody>
                    <a:bodyPr/>
                    <a:lstStyle>
                      <a:lvl1pPr marL="0">
                        <a:defRPr>
                          <a:solidFill>
                            <a:schemeClr val="dk1"/>
                          </a:solidFill>
                          <a:latin typeface="Arial"/>
                        </a:defRPr>
                      </a:lvl1pPr>
                      <a:lvl2pPr marL="457146">
                        <a:defRPr>
                          <a:solidFill>
                            <a:schemeClr val="dk1"/>
                          </a:solidFill>
                          <a:latin typeface="Arial"/>
                        </a:defRPr>
                      </a:lvl2pPr>
                      <a:lvl3pPr marL="914294">
                        <a:defRPr>
                          <a:solidFill>
                            <a:schemeClr val="dk1"/>
                          </a:solidFill>
                          <a:latin typeface="Arial"/>
                        </a:defRPr>
                      </a:lvl3pPr>
                      <a:lvl4pPr marL="1371440">
                        <a:defRPr>
                          <a:solidFill>
                            <a:schemeClr val="dk1"/>
                          </a:solidFill>
                          <a:latin typeface="Arial"/>
                        </a:defRPr>
                      </a:lvl4pPr>
                      <a:lvl5pPr marL="1828586">
                        <a:defRPr>
                          <a:solidFill>
                            <a:schemeClr val="dk1"/>
                          </a:solidFill>
                          <a:latin typeface="Arial"/>
                        </a:defRPr>
                      </a:lvl5pPr>
                      <a:lvl6pPr marL="2285732">
                        <a:defRPr>
                          <a:solidFill>
                            <a:schemeClr val="dk1"/>
                          </a:solidFill>
                          <a:latin typeface="Arial"/>
                        </a:defRPr>
                      </a:lvl6pPr>
                      <a:lvl7pPr marL="2742880">
                        <a:defRPr>
                          <a:solidFill>
                            <a:schemeClr val="dk1"/>
                          </a:solidFill>
                          <a:latin typeface="Arial"/>
                        </a:defRPr>
                      </a:lvl7pPr>
                      <a:lvl8pPr marL="3200026">
                        <a:defRPr>
                          <a:solidFill>
                            <a:schemeClr val="dk1"/>
                          </a:solidFill>
                          <a:latin typeface="Arial"/>
                        </a:defRPr>
                      </a:lvl8pPr>
                      <a:lvl9pPr marL="3657172">
                        <a:defRPr>
                          <a:solidFill>
                            <a:schemeClr val="dk1"/>
                          </a:solidFill>
                          <a:latin typeface="Arial"/>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050" b="1" i="0" u="none" strike="noStrike" kern="1200" baseline="0" dirty="0">
                          <a:solidFill>
                            <a:schemeClr val="dk1"/>
                          </a:solidFill>
                          <a:latin typeface="Arial" panose="020B0604020202020204" pitchFamily="34" charset="0"/>
                          <a:ea typeface="+mn-ea"/>
                          <a:cs typeface="Arial" panose="020B0604020202020204" pitchFamily="34" charset="0"/>
                        </a:rPr>
                        <a:t>Total Number of Customers </a:t>
                      </a:r>
                      <a:r>
                        <a:rPr lang="en-CA" sz="1050" b="0" i="0" u="none" strike="noStrike" kern="1200" baseline="0" dirty="0">
                          <a:solidFill>
                            <a:schemeClr val="dk1"/>
                          </a:solidFill>
                          <a:latin typeface="Arial" panose="020B0604020202020204" pitchFamily="34" charset="0"/>
                          <a:ea typeface="+mn-ea"/>
                          <a:cs typeface="Arial" panose="020B0604020202020204" pitchFamily="34" charset="0"/>
                        </a:rPr>
                        <a:t>	</a:t>
                      </a: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defRPr>
                          <a:solidFill>
                            <a:schemeClr val="dk1"/>
                          </a:solidFill>
                          <a:latin typeface="Arial"/>
                        </a:defRPr>
                      </a:lvl1pPr>
                      <a:lvl2pPr marL="457146">
                        <a:defRPr>
                          <a:solidFill>
                            <a:schemeClr val="dk1"/>
                          </a:solidFill>
                          <a:latin typeface="Arial"/>
                        </a:defRPr>
                      </a:lvl2pPr>
                      <a:lvl3pPr marL="914294">
                        <a:defRPr>
                          <a:solidFill>
                            <a:schemeClr val="dk1"/>
                          </a:solidFill>
                          <a:latin typeface="Arial"/>
                        </a:defRPr>
                      </a:lvl3pPr>
                      <a:lvl4pPr marL="1371440">
                        <a:defRPr>
                          <a:solidFill>
                            <a:schemeClr val="dk1"/>
                          </a:solidFill>
                          <a:latin typeface="Arial"/>
                        </a:defRPr>
                      </a:lvl4pPr>
                      <a:lvl5pPr marL="1828586">
                        <a:defRPr>
                          <a:solidFill>
                            <a:schemeClr val="dk1"/>
                          </a:solidFill>
                          <a:latin typeface="Arial"/>
                        </a:defRPr>
                      </a:lvl5pPr>
                      <a:lvl6pPr marL="2285732">
                        <a:defRPr>
                          <a:solidFill>
                            <a:schemeClr val="dk1"/>
                          </a:solidFill>
                          <a:latin typeface="Arial"/>
                        </a:defRPr>
                      </a:lvl6pPr>
                      <a:lvl7pPr marL="2742880">
                        <a:defRPr>
                          <a:solidFill>
                            <a:schemeClr val="dk1"/>
                          </a:solidFill>
                          <a:latin typeface="Arial"/>
                        </a:defRPr>
                      </a:lvl7pPr>
                      <a:lvl8pPr marL="3200026">
                        <a:defRPr>
                          <a:solidFill>
                            <a:schemeClr val="dk1"/>
                          </a:solidFill>
                          <a:latin typeface="Arial"/>
                        </a:defRPr>
                      </a:lvl8pPr>
                      <a:lvl9pPr marL="3657172">
                        <a:defRPr>
                          <a:solidFill>
                            <a:schemeClr val="dk1"/>
                          </a:solidFill>
                          <a:latin typeface="Arial"/>
                        </a:defRPr>
                      </a:lvl9pPr>
                    </a:lstStyle>
                    <a:p>
                      <a:pPr algn="ctr"/>
                      <a:r>
                        <a:rPr lang="en-US" sz="1050" b="1" dirty="0">
                          <a:latin typeface="Arial" panose="020B0604020202020204" pitchFamily="34" charset="0"/>
                          <a:cs typeface="Arial" panose="020B0604020202020204" pitchFamily="34" charset="0"/>
                        </a:rPr>
                        <a:t>21,494</a:t>
                      </a:r>
                      <a:endParaRPr lang="en-CA" sz="1050" b="1" dirty="0">
                        <a:latin typeface="Arial" panose="020B0604020202020204" pitchFamily="34" charset="0"/>
                        <a:cs typeface="Arial" panose="020B0604020202020204" pitchFamily="34" charset="0"/>
                      </a:endParaRPr>
                    </a:p>
                  </a:txBody>
                  <a:tcP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r>
            </a:tbl>
          </a:graphicData>
        </a:graphic>
      </p:graphicFrame>
    </p:spTree>
    <p:extLst>
      <p:ext uri="{BB962C8B-B14F-4D97-AF65-F5344CB8AC3E}">
        <p14:creationId xmlns:p14="http://schemas.microsoft.com/office/powerpoint/2010/main" val="10253913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2"/>
          <p:cNvSpPr txBox="1">
            <a:spLocks/>
          </p:cNvSpPr>
          <p:nvPr/>
        </p:nvSpPr>
        <p:spPr>
          <a:xfrm>
            <a:off x="534162" y="905268"/>
            <a:ext cx="8838438" cy="313932"/>
          </a:xfrm>
          <a:prstGeom prst="rect">
            <a:avLst/>
          </a:prstGeom>
          <a:solidFill>
            <a:srgbClr val="B3B3B3"/>
          </a:solidFill>
          <a:ln w="19812">
            <a:solidFill>
              <a:srgbClr val="000000"/>
            </a:solidFill>
          </a:ln>
        </p:spPr>
        <p:txBody>
          <a:bodyPr vert="horz" wrap="square" lIns="0" tIns="0" rIns="0" bIns="0" rtlCol="0" anchor="ctr">
            <a:spAutoFit/>
          </a:bodyPr>
          <a:lstStyle>
            <a:lvl1pPr>
              <a:defRPr sz="3800" b="0" i="0">
                <a:solidFill>
                  <a:srgbClr val="313634"/>
                </a:solidFill>
                <a:latin typeface="Arial"/>
                <a:ea typeface="+mj-ea"/>
                <a:cs typeface="Arial"/>
              </a:defRPr>
            </a:lvl1pPr>
          </a:lstStyle>
          <a:p>
            <a:pPr marL="3172"/>
            <a:r>
              <a:rPr lang="en-CA" sz="2000" kern="0" spc="4" dirty="0">
                <a:solidFill>
                  <a:schemeClr val="tx1"/>
                </a:solidFill>
              </a:rPr>
              <a:t>Social Programs – Funding Processes </a:t>
            </a:r>
            <a:endParaRPr lang="en-CA" sz="2000" kern="0" dirty="0">
              <a:solidFill>
                <a:schemeClr val="tx1"/>
              </a:solidFill>
            </a:endParaRPr>
          </a:p>
        </p:txBody>
      </p:sp>
      <p:sp>
        <p:nvSpPr>
          <p:cNvPr id="10" name="object 28"/>
          <p:cNvSpPr txBox="1"/>
          <p:nvPr/>
        </p:nvSpPr>
        <p:spPr>
          <a:xfrm>
            <a:off x="526788" y="1305970"/>
            <a:ext cx="8836660" cy="3293209"/>
          </a:xfrm>
          <a:prstGeom prst="rect">
            <a:avLst/>
          </a:prstGeom>
        </p:spPr>
        <p:txBody>
          <a:bodyPr vert="horz" wrap="square" lIns="0" tIns="0" rIns="0" bIns="0" rtlCol="0">
            <a:spAutoFit/>
          </a:bodyPr>
          <a:lstStyle/>
          <a:p>
            <a:pPr marL="298030" marR="5080" indent="-285349">
              <a:spcBef>
                <a:spcPts val="599"/>
              </a:spcBef>
              <a:spcAft>
                <a:spcPts val="599"/>
              </a:spcAft>
              <a:buFont typeface="Arial" panose="020B0604020202020204" pitchFamily="34" charset="0"/>
              <a:buChar char="•"/>
              <a:tabLst>
                <a:tab pos="355060" algn="l"/>
              </a:tabLst>
            </a:pPr>
            <a:r>
              <a:rPr lang="en-CA" sz="1100" spc="-4" dirty="0">
                <a:solidFill>
                  <a:prstClr val="black"/>
                </a:solidFill>
                <a:latin typeface="Arial"/>
                <a:cs typeface="Arial"/>
              </a:rPr>
              <a:t>As social programs are moved to the </a:t>
            </a:r>
            <a:r>
              <a:rPr lang="en-CA" sz="1100" spc="-4" dirty="0" err="1">
                <a:solidFill>
                  <a:prstClr val="black"/>
                </a:solidFill>
                <a:latin typeface="Arial"/>
                <a:cs typeface="Arial"/>
              </a:rPr>
              <a:t>taxbase</a:t>
            </a:r>
            <a:r>
              <a:rPr lang="en-CA" sz="1100" spc="-4" dirty="0">
                <a:solidFill>
                  <a:prstClr val="black"/>
                </a:solidFill>
                <a:latin typeface="Arial"/>
                <a:cs typeface="Arial"/>
              </a:rPr>
              <a:t>, LDCs are reimbursed for credits provided to customers by I</a:t>
            </a:r>
            <a:r>
              <a:rPr lang="en-CA" sz="1100" spc="-4" dirty="0" smtClean="0">
                <a:solidFill>
                  <a:prstClr val="black"/>
                </a:solidFill>
                <a:latin typeface="Arial"/>
                <a:cs typeface="Arial"/>
              </a:rPr>
              <a:t>ESO</a:t>
            </a:r>
            <a:r>
              <a:rPr lang="en-CA" sz="1100" spc="-4" dirty="0">
                <a:solidFill>
                  <a:prstClr val="black"/>
                </a:solidFill>
                <a:latin typeface="Arial"/>
                <a:cs typeface="Arial"/>
              </a:rPr>
              <a:t>, which is subsequently reimbursed by ENERGY.</a:t>
            </a:r>
            <a:r>
              <a:rPr lang="en-CA" sz="1100" b="1" spc="-4" dirty="0">
                <a:solidFill>
                  <a:prstClr val="black"/>
                </a:solidFill>
                <a:latin typeface="Arial"/>
                <a:cs typeface="Arial"/>
              </a:rPr>
              <a:t> </a:t>
            </a:r>
            <a:r>
              <a:rPr lang="en-CA" sz="1100" spc="-4" dirty="0">
                <a:solidFill>
                  <a:prstClr val="black"/>
                </a:solidFill>
                <a:latin typeface="Arial"/>
                <a:cs typeface="Arial"/>
              </a:rPr>
              <a:t>This is the same procedure followed for the reimbursement of the 8% Provincial Rebate under the </a:t>
            </a:r>
            <a:r>
              <a:rPr lang="en-CA" sz="1100" i="1" spc="-4" dirty="0">
                <a:solidFill>
                  <a:prstClr val="black"/>
                </a:solidFill>
                <a:latin typeface="Arial"/>
                <a:cs typeface="Arial"/>
              </a:rPr>
              <a:t>Ontario Rebate for Electricity Consumers Act, 2016</a:t>
            </a:r>
            <a:r>
              <a:rPr lang="en-CA" sz="1100" spc="-4" dirty="0">
                <a:solidFill>
                  <a:prstClr val="black"/>
                </a:solidFill>
                <a:latin typeface="Arial"/>
                <a:cs typeface="Arial"/>
              </a:rPr>
              <a:t> (ORECA).</a:t>
            </a:r>
          </a:p>
          <a:p>
            <a:pPr marL="298030" marR="5080" indent="-285349">
              <a:spcBef>
                <a:spcPts val="599"/>
              </a:spcBef>
              <a:spcAft>
                <a:spcPts val="599"/>
              </a:spcAft>
              <a:buFont typeface="Arial" panose="020B0604020202020204" pitchFamily="34" charset="0"/>
              <a:buChar char="•"/>
              <a:tabLst>
                <a:tab pos="355060" algn="l"/>
              </a:tabLst>
            </a:pPr>
            <a:r>
              <a:rPr lang="en-CA" sz="1100" spc="-4" dirty="0">
                <a:solidFill>
                  <a:prstClr val="black"/>
                </a:solidFill>
                <a:latin typeface="Arial"/>
                <a:cs typeface="Arial"/>
              </a:rPr>
              <a:t>The proposed legislation includes provisions that establish the funding frameworks for these programs that mirror ORECA. These procedures would be further developed through regulation.</a:t>
            </a:r>
            <a:endParaRPr lang="en-CA" sz="1100" b="1" u="sng" spc="-4" dirty="0">
              <a:solidFill>
                <a:prstClr val="black"/>
              </a:solidFill>
              <a:latin typeface="Arial"/>
              <a:cs typeface="Arial"/>
            </a:endParaRPr>
          </a:p>
          <a:p>
            <a:pPr marL="12682" marR="5080">
              <a:spcBef>
                <a:spcPts val="599"/>
              </a:spcBef>
              <a:spcAft>
                <a:spcPts val="599"/>
              </a:spcAft>
              <a:tabLst>
                <a:tab pos="355060" algn="l"/>
              </a:tabLst>
            </a:pPr>
            <a:r>
              <a:rPr lang="en-CA" sz="1100" b="1" u="sng" spc="-4" dirty="0">
                <a:solidFill>
                  <a:prstClr val="black"/>
                </a:solidFill>
                <a:latin typeface="Arial"/>
                <a:cs typeface="Arial"/>
              </a:rPr>
              <a:t>Ministry of Finance </a:t>
            </a:r>
          </a:p>
          <a:p>
            <a:pPr marL="354427" marR="5080" indent="-341749">
              <a:spcBef>
                <a:spcPts val="599"/>
              </a:spcBef>
              <a:spcAft>
                <a:spcPts val="599"/>
              </a:spcAft>
              <a:buFontTx/>
              <a:buChar char="•"/>
              <a:tabLst>
                <a:tab pos="355060" algn="l"/>
              </a:tabLst>
            </a:pPr>
            <a:r>
              <a:rPr lang="en-CA" sz="1100" spc="-4" dirty="0">
                <a:solidFill>
                  <a:prstClr val="black"/>
                </a:solidFill>
                <a:latin typeface="Arial"/>
                <a:cs typeface="Arial"/>
              </a:rPr>
              <a:t>The Fair Hydro Plan Act includes several provisions granting the Ministry of Finance oversight and accountability functions to oversee the flow through of tax-payer </a:t>
            </a:r>
            <a:r>
              <a:rPr lang="en-CA" sz="1100" spc="-4" dirty="0" smtClean="0">
                <a:solidFill>
                  <a:prstClr val="black"/>
                </a:solidFill>
                <a:latin typeface="Arial"/>
                <a:cs typeface="Arial"/>
              </a:rPr>
              <a:t>money. These </a:t>
            </a:r>
            <a:r>
              <a:rPr lang="en-CA" sz="1100" spc="-4" dirty="0">
                <a:solidFill>
                  <a:prstClr val="black"/>
                </a:solidFill>
                <a:latin typeface="Arial"/>
                <a:cs typeface="Arial"/>
              </a:rPr>
              <a:t>include; provisions requiring information to be shared with MOF, enhanced record keeping obligations on parties receiving funds, MOF audit and inspection powers, </a:t>
            </a:r>
            <a:r>
              <a:rPr lang="en-CA" sz="1100" spc="-4" dirty="0" smtClean="0">
                <a:solidFill>
                  <a:prstClr val="black"/>
                </a:solidFill>
                <a:latin typeface="Arial"/>
                <a:cs typeface="Arial"/>
              </a:rPr>
              <a:t>and offences </a:t>
            </a:r>
            <a:r>
              <a:rPr lang="en-CA" sz="1100" spc="-4" dirty="0">
                <a:solidFill>
                  <a:prstClr val="black"/>
                </a:solidFill>
                <a:latin typeface="Arial"/>
                <a:cs typeface="Arial"/>
              </a:rPr>
              <a:t>for being </a:t>
            </a:r>
            <a:r>
              <a:rPr lang="en-CA" sz="1100" spc="-4" dirty="0" smtClean="0">
                <a:solidFill>
                  <a:prstClr val="black"/>
                </a:solidFill>
                <a:latin typeface="Arial"/>
                <a:cs typeface="Arial"/>
              </a:rPr>
              <a:t>non-compliant.</a:t>
            </a:r>
          </a:p>
          <a:p>
            <a:pPr marL="12678" marR="5080">
              <a:spcBef>
                <a:spcPts val="599"/>
              </a:spcBef>
              <a:spcAft>
                <a:spcPts val="599"/>
              </a:spcAft>
              <a:tabLst>
                <a:tab pos="355060" algn="l"/>
              </a:tabLst>
            </a:pPr>
            <a:r>
              <a:rPr lang="en-CA" sz="1100" b="1" u="sng" spc="-4" dirty="0" smtClean="0">
                <a:solidFill>
                  <a:prstClr val="black"/>
                </a:solidFill>
                <a:latin typeface="Arial"/>
                <a:cs typeface="Arial"/>
              </a:rPr>
              <a:t>Independent </a:t>
            </a:r>
            <a:r>
              <a:rPr lang="en-CA" sz="1100" b="1" u="sng" spc="-4" dirty="0">
                <a:solidFill>
                  <a:prstClr val="black"/>
                </a:solidFill>
                <a:latin typeface="Arial"/>
                <a:cs typeface="Arial"/>
              </a:rPr>
              <a:t>Electricity System Operator </a:t>
            </a:r>
          </a:p>
          <a:p>
            <a:pPr marL="354427" marR="5080" indent="-341749">
              <a:spcBef>
                <a:spcPts val="599"/>
              </a:spcBef>
              <a:spcAft>
                <a:spcPts val="599"/>
              </a:spcAft>
              <a:buFontTx/>
              <a:buChar char="•"/>
              <a:tabLst>
                <a:tab pos="355060" algn="l"/>
              </a:tabLst>
            </a:pPr>
            <a:r>
              <a:rPr lang="en-CA" sz="1100" spc="-4" dirty="0">
                <a:solidFill>
                  <a:prstClr val="black"/>
                </a:solidFill>
                <a:latin typeface="Arial"/>
                <a:cs typeface="Arial"/>
              </a:rPr>
              <a:t>The IESO is responsible for receiving payments from the Minister of Energy and compensating distributors for the lost revenue as a result of delivering the </a:t>
            </a:r>
            <a:r>
              <a:rPr lang="en-CA" sz="1100" spc="-4" dirty="0" smtClean="0">
                <a:solidFill>
                  <a:prstClr val="black"/>
                </a:solidFill>
                <a:latin typeface="Arial"/>
                <a:cs typeface="Arial"/>
              </a:rPr>
              <a:t>program. </a:t>
            </a:r>
            <a:r>
              <a:rPr lang="en-CA" sz="1100" dirty="0" smtClean="0">
                <a:solidFill>
                  <a:prstClr val="black"/>
                </a:solidFill>
                <a:latin typeface="Arial"/>
                <a:cs typeface="Arial"/>
              </a:rPr>
              <a:t>Each </a:t>
            </a:r>
            <a:r>
              <a:rPr lang="en-CA" sz="1100" dirty="0">
                <a:solidFill>
                  <a:prstClr val="black"/>
                </a:solidFill>
                <a:latin typeface="Arial"/>
                <a:cs typeface="Arial"/>
              </a:rPr>
              <a:t>LDC will require a program specific variance account where the balances will be tracked </a:t>
            </a:r>
            <a:r>
              <a:rPr lang="en-CA" sz="1100" dirty="0" smtClean="0">
                <a:solidFill>
                  <a:prstClr val="black"/>
                </a:solidFill>
                <a:latin typeface="Arial"/>
                <a:cs typeface="Arial"/>
              </a:rPr>
              <a:t>by </a:t>
            </a:r>
            <a:r>
              <a:rPr lang="en-CA" sz="1100" dirty="0">
                <a:solidFill>
                  <a:prstClr val="black"/>
                </a:solidFill>
                <a:latin typeface="Arial"/>
                <a:cs typeface="Arial"/>
              </a:rPr>
              <a:t>IESO.</a:t>
            </a:r>
          </a:p>
          <a:p>
            <a:pPr marL="354427" marR="5080" indent="-341749">
              <a:spcBef>
                <a:spcPts val="599"/>
              </a:spcBef>
              <a:spcAft>
                <a:spcPts val="599"/>
              </a:spcAft>
              <a:buFontTx/>
              <a:buChar char="•"/>
              <a:tabLst>
                <a:tab pos="355060" algn="l"/>
              </a:tabLst>
            </a:pPr>
            <a:r>
              <a:rPr lang="en-CA" sz="1100" dirty="0">
                <a:solidFill>
                  <a:prstClr val="black"/>
                </a:solidFill>
                <a:latin typeface="Arial"/>
                <a:cs typeface="Arial"/>
              </a:rPr>
              <a:t>The IESO will then make payments to distributors from the money appropriated from the legislature in accordance with the outstanding balances identified in the variance accounts.</a:t>
            </a:r>
          </a:p>
        </p:txBody>
      </p:sp>
      <p:sp>
        <p:nvSpPr>
          <p:cNvPr id="5" name="object 5"/>
          <p:cNvSpPr txBox="1"/>
          <p:nvPr/>
        </p:nvSpPr>
        <p:spPr>
          <a:xfrm>
            <a:off x="9549892" y="7467600"/>
            <a:ext cx="432308" cy="191847"/>
          </a:xfrm>
          <a:prstGeom prst="rect">
            <a:avLst/>
          </a:prstGeom>
        </p:spPr>
        <p:txBody>
          <a:bodyPr vert="horz" wrap="square" lIns="0" tIns="0" rIns="0" bIns="0" rtlCol="0">
            <a:spAutoFit/>
          </a:bodyPr>
          <a:lstStyle/>
          <a:p>
            <a:pPr marL="25363" algn="ctr"/>
            <a:fld id="{25161F13-161D-4D92-A730-D3C24C0C7C19}" type="slidenum">
              <a:rPr lang="en-CA" sz="1200">
                <a:solidFill>
                  <a:prstClr val="black"/>
                </a:solidFill>
                <a:latin typeface="Arial"/>
                <a:cs typeface="Arial"/>
              </a:rPr>
              <a:pPr marL="25363" algn="ctr"/>
              <a:t>31</a:t>
            </a:fld>
            <a:endParaRPr sz="1200" dirty="0">
              <a:solidFill>
                <a:prstClr val="black"/>
              </a:solidFill>
              <a:latin typeface="Arial"/>
              <a:cs typeface="Arial"/>
            </a:endParaRPr>
          </a:p>
        </p:txBody>
      </p:sp>
      <p:sp>
        <p:nvSpPr>
          <p:cNvPr id="6" name="Rectangle 5"/>
          <p:cNvSpPr/>
          <p:nvPr/>
        </p:nvSpPr>
        <p:spPr bwMode="auto">
          <a:xfrm>
            <a:off x="668810" y="4672287"/>
            <a:ext cx="8353978" cy="2885774"/>
          </a:xfrm>
          <a:prstGeom prst="rect">
            <a:avLst/>
          </a:prstGeom>
          <a:solidFill>
            <a:srgbClr val="E6E4D2"/>
          </a:solidFill>
          <a:ln w="9525" cap="flat" cmpd="sng" algn="ctr">
            <a:noFill/>
            <a:prstDash val="solid"/>
            <a:round/>
            <a:headEnd type="none" w="med" len="med"/>
            <a:tailEnd type="none" w="med" len="med"/>
          </a:ln>
          <a:effectLst>
            <a:softEdge rad="127000"/>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CA" sz="1800" b="0" i="0" u="none" strike="noStrike" cap="none" normalizeH="0" baseline="0" dirty="0" smtClean="0">
              <a:ln>
                <a:noFill/>
              </a:ln>
              <a:solidFill>
                <a:schemeClr val="tx1"/>
              </a:solidFill>
              <a:effectLst/>
              <a:latin typeface="Arial" charset="0"/>
              <a:ea typeface="ＭＳ Ｐゴシック" charset="-128"/>
            </a:endParaRPr>
          </a:p>
        </p:txBody>
      </p:sp>
      <p:sp>
        <p:nvSpPr>
          <p:cNvPr id="7" name="Rectangle 6"/>
          <p:cNvSpPr/>
          <p:nvPr/>
        </p:nvSpPr>
        <p:spPr>
          <a:xfrm>
            <a:off x="3994451" y="5854554"/>
            <a:ext cx="1828800" cy="595978"/>
          </a:xfrm>
          <a:prstGeom prst="rect">
            <a:avLst/>
          </a:prstGeom>
          <a:solidFill>
            <a:schemeClr val="accent1">
              <a:lumMod val="40000"/>
              <a:lumOff val="60000"/>
            </a:schemeClr>
          </a:solidFill>
          <a:ln w="9525"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CA" sz="1300" b="1" i="0" u="none" strike="noStrike" kern="0" cap="none" spc="0" normalizeH="0" baseline="0" noProof="0" dirty="0" smtClean="0">
                <a:ln>
                  <a:noFill/>
                </a:ln>
                <a:solidFill>
                  <a:sysClr val="windowText" lastClr="000000"/>
                </a:solidFill>
                <a:effectLst/>
                <a:uLnTx/>
                <a:uFillTx/>
                <a:latin typeface="Calibri"/>
                <a:ea typeface="+mn-ea"/>
                <a:cs typeface="+mn-cs"/>
              </a:rPr>
              <a:t>IESO</a:t>
            </a:r>
          </a:p>
        </p:txBody>
      </p:sp>
      <p:sp>
        <p:nvSpPr>
          <p:cNvPr id="9" name="TextBox 8"/>
          <p:cNvSpPr txBox="1"/>
          <p:nvPr/>
        </p:nvSpPr>
        <p:spPr>
          <a:xfrm>
            <a:off x="6160657" y="5556907"/>
            <a:ext cx="378980" cy="369332"/>
          </a:xfrm>
          <a:prstGeom prst="rect">
            <a:avLst/>
          </a:prstGeom>
          <a:noFill/>
        </p:spPr>
        <p:txBody>
          <a:bodyPr wrap="square" rtlCol="0">
            <a:spAutoFit/>
          </a:bodyPr>
          <a:lstStyle/>
          <a:p>
            <a:r>
              <a:rPr lang="en-CA" dirty="0" smtClean="0">
                <a:sym typeface="Wingdings"/>
              </a:rPr>
              <a:t></a:t>
            </a:r>
            <a:endParaRPr lang="en-CA" dirty="0"/>
          </a:p>
        </p:txBody>
      </p:sp>
      <p:sp>
        <p:nvSpPr>
          <p:cNvPr id="11" name="TextBox 10"/>
          <p:cNvSpPr txBox="1"/>
          <p:nvPr/>
        </p:nvSpPr>
        <p:spPr>
          <a:xfrm>
            <a:off x="3339013" y="6306690"/>
            <a:ext cx="378980" cy="369332"/>
          </a:xfrm>
          <a:prstGeom prst="rect">
            <a:avLst/>
          </a:prstGeom>
          <a:noFill/>
        </p:spPr>
        <p:txBody>
          <a:bodyPr wrap="square" rtlCol="0">
            <a:spAutoFit/>
          </a:bodyPr>
          <a:lstStyle/>
          <a:p>
            <a:r>
              <a:rPr lang="en-CA" dirty="0" smtClean="0">
                <a:sym typeface="Wingdings"/>
              </a:rPr>
              <a:t></a:t>
            </a:r>
            <a:endParaRPr lang="en-CA" dirty="0"/>
          </a:p>
        </p:txBody>
      </p:sp>
      <p:sp>
        <p:nvSpPr>
          <p:cNvPr id="12" name="TextBox 11"/>
          <p:cNvSpPr txBox="1"/>
          <p:nvPr/>
        </p:nvSpPr>
        <p:spPr>
          <a:xfrm>
            <a:off x="6192586" y="6307912"/>
            <a:ext cx="378980" cy="369332"/>
          </a:xfrm>
          <a:prstGeom prst="rect">
            <a:avLst/>
          </a:prstGeom>
          <a:noFill/>
        </p:spPr>
        <p:txBody>
          <a:bodyPr wrap="square" rtlCol="0">
            <a:spAutoFit/>
          </a:bodyPr>
          <a:lstStyle/>
          <a:p>
            <a:r>
              <a:rPr lang="en-CA" dirty="0" smtClean="0">
                <a:sym typeface="Wingdings"/>
              </a:rPr>
              <a:t></a:t>
            </a:r>
            <a:endParaRPr lang="en-CA" dirty="0"/>
          </a:p>
        </p:txBody>
      </p:sp>
      <p:sp>
        <p:nvSpPr>
          <p:cNvPr id="13" name="TextBox 12"/>
          <p:cNvSpPr txBox="1"/>
          <p:nvPr/>
        </p:nvSpPr>
        <p:spPr>
          <a:xfrm>
            <a:off x="1884515" y="4941270"/>
            <a:ext cx="3024336" cy="553998"/>
          </a:xfrm>
          <a:prstGeom prst="rect">
            <a:avLst/>
          </a:prstGeom>
          <a:noFill/>
        </p:spPr>
        <p:txBody>
          <a:bodyPr wrap="square" rtlCol="0">
            <a:spAutoFit/>
          </a:bodyPr>
          <a:lstStyle/>
          <a:p>
            <a:pPr lvl="0" algn="ctr">
              <a:spcBef>
                <a:spcPts val="0"/>
              </a:spcBef>
              <a:spcAft>
                <a:spcPts val="800"/>
              </a:spcAft>
            </a:pPr>
            <a:r>
              <a:rPr lang="en-CA" sz="1000" dirty="0">
                <a:solidFill>
                  <a:srgbClr val="000000"/>
                </a:solidFill>
                <a:cs typeface="Arial" charset="0"/>
              </a:rPr>
              <a:t>D</a:t>
            </a:r>
            <a:r>
              <a:rPr lang="en-CA" sz="1000" dirty="0" smtClean="0">
                <a:solidFill>
                  <a:srgbClr val="000000"/>
                </a:solidFill>
                <a:cs typeface="Arial" charset="0"/>
              </a:rPr>
              <a:t>istributors submit </a:t>
            </a:r>
            <a:r>
              <a:rPr lang="en-CA" sz="1000" dirty="0">
                <a:solidFill>
                  <a:srgbClr val="000000"/>
                </a:solidFill>
                <a:cs typeface="Arial" charset="0"/>
              </a:rPr>
              <a:t>claims for the month through the IESO within the first four business days of the following month</a:t>
            </a:r>
          </a:p>
        </p:txBody>
      </p:sp>
      <p:sp>
        <p:nvSpPr>
          <p:cNvPr id="14" name="TextBox 13"/>
          <p:cNvSpPr txBox="1"/>
          <p:nvPr/>
        </p:nvSpPr>
        <p:spPr>
          <a:xfrm>
            <a:off x="5539669" y="4949286"/>
            <a:ext cx="1755648" cy="553998"/>
          </a:xfrm>
          <a:prstGeom prst="rect">
            <a:avLst/>
          </a:prstGeom>
          <a:noFill/>
        </p:spPr>
        <p:txBody>
          <a:bodyPr wrap="square" rtlCol="0">
            <a:spAutoFit/>
          </a:bodyPr>
          <a:lstStyle/>
          <a:p>
            <a:pPr lvl="0" algn="ctr">
              <a:spcBef>
                <a:spcPts val="0"/>
              </a:spcBef>
              <a:spcAft>
                <a:spcPts val="800"/>
              </a:spcAft>
            </a:pPr>
            <a:r>
              <a:rPr lang="en-CA" sz="1000" dirty="0">
                <a:solidFill>
                  <a:srgbClr val="000000"/>
                </a:solidFill>
                <a:cs typeface="Arial" charset="0"/>
              </a:rPr>
              <a:t>A </a:t>
            </a:r>
            <a:r>
              <a:rPr lang="en-CA" sz="1000" dirty="0">
                <a:solidFill>
                  <a:srgbClr val="000000">
                    <a:lumMod val="95000"/>
                    <a:lumOff val="5000"/>
                  </a:srgbClr>
                </a:solidFill>
                <a:cs typeface="Arial" charset="0"/>
              </a:rPr>
              <a:t>total monthly invoice is issued to the Ministry of Energy by the IESO</a:t>
            </a:r>
          </a:p>
        </p:txBody>
      </p:sp>
      <p:sp>
        <p:nvSpPr>
          <p:cNvPr id="15" name="TextBox 14"/>
          <p:cNvSpPr txBox="1"/>
          <p:nvPr/>
        </p:nvSpPr>
        <p:spPr>
          <a:xfrm>
            <a:off x="3327398" y="5649156"/>
            <a:ext cx="378980" cy="369332"/>
          </a:xfrm>
          <a:prstGeom prst="rect">
            <a:avLst/>
          </a:prstGeom>
          <a:noFill/>
        </p:spPr>
        <p:txBody>
          <a:bodyPr wrap="square" rtlCol="0">
            <a:spAutoFit/>
          </a:bodyPr>
          <a:lstStyle/>
          <a:p>
            <a:r>
              <a:rPr lang="en-CA" dirty="0" smtClean="0">
                <a:sym typeface="Wingdings"/>
              </a:rPr>
              <a:t></a:t>
            </a:r>
            <a:endParaRPr lang="en-CA" dirty="0"/>
          </a:p>
        </p:txBody>
      </p:sp>
      <p:cxnSp>
        <p:nvCxnSpPr>
          <p:cNvPr id="16" name="Straight Arrow Connector 15"/>
          <p:cNvCxnSpPr/>
          <p:nvPr/>
        </p:nvCxnSpPr>
        <p:spPr bwMode="auto">
          <a:xfrm>
            <a:off x="3121487" y="6081921"/>
            <a:ext cx="838200" cy="0"/>
          </a:xfrm>
          <a:prstGeom prst="straightConnector1">
            <a:avLst/>
          </a:prstGeom>
          <a:ln>
            <a:headEnd type="none" w="med" len="med"/>
            <a:tailEnd type="triangle"/>
          </a:ln>
          <a:extLst/>
        </p:spPr>
        <p:style>
          <a:lnRef idx="1">
            <a:schemeClr val="dk1"/>
          </a:lnRef>
          <a:fillRef idx="0">
            <a:schemeClr val="dk1"/>
          </a:fillRef>
          <a:effectRef idx="0">
            <a:schemeClr val="dk1"/>
          </a:effectRef>
          <a:fontRef idx="minor">
            <a:schemeClr val="tx1"/>
          </a:fontRef>
        </p:style>
      </p:cxnSp>
      <p:sp>
        <p:nvSpPr>
          <p:cNvPr id="17" name="Rectangle 16"/>
          <p:cNvSpPr/>
          <p:nvPr/>
        </p:nvSpPr>
        <p:spPr bwMode="auto">
          <a:xfrm>
            <a:off x="1218837" y="5854554"/>
            <a:ext cx="1828800" cy="595978"/>
          </a:xfrm>
          <a:prstGeom prst="rect">
            <a:avLst/>
          </a:prstGeom>
          <a:solidFill>
            <a:schemeClr val="accent1">
              <a:lumMod val="60000"/>
              <a:lumOff val="40000"/>
            </a:schemeClr>
          </a:solidFill>
          <a:ln w="9525"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p:spPr>
        <p:txBody>
          <a:bodyPr rtlCol="0" anchor="ctr"/>
          <a:lstStyle/>
          <a:p>
            <a:pPr algn="ctr" fontAlgn="auto">
              <a:spcBef>
                <a:spcPts val="0"/>
              </a:spcBef>
              <a:spcAft>
                <a:spcPts val="0"/>
              </a:spcAft>
            </a:pPr>
            <a:r>
              <a:rPr lang="en-CA" sz="1300" b="1" kern="0" dirty="0" smtClean="0">
                <a:solidFill>
                  <a:sysClr val="windowText" lastClr="000000"/>
                </a:solidFill>
                <a:latin typeface="Calibri"/>
                <a:ea typeface="+mn-ea"/>
                <a:cs typeface="+mn-cs"/>
              </a:rPr>
              <a:t>Local distribution Company</a:t>
            </a:r>
            <a:endParaRPr lang="en-CA" sz="1300" b="1" kern="0" dirty="0">
              <a:solidFill>
                <a:sysClr val="windowText" lastClr="000000"/>
              </a:solidFill>
              <a:latin typeface="Calibri"/>
              <a:ea typeface="+mn-ea"/>
              <a:cs typeface="+mn-cs"/>
            </a:endParaRPr>
          </a:p>
        </p:txBody>
      </p:sp>
      <p:sp>
        <p:nvSpPr>
          <p:cNvPr id="18" name="Rectangle 17"/>
          <p:cNvSpPr/>
          <p:nvPr/>
        </p:nvSpPr>
        <p:spPr bwMode="auto">
          <a:xfrm>
            <a:off x="6973233" y="5817185"/>
            <a:ext cx="1828800" cy="595978"/>
          </a:xfrm>
          <a:prstGeom prst="rect">
            <a:avLst/>
          </a:prstGeom>
          <a:solidFill>
            <a:schemeClr val="accent1">
              <a:lumMod val="20000"/>
              <a:lumOff val="80000"/>
            </a:schemeClr>
          </a:solidFill>
          <a:ln w="9525" cap="flat" cmpd="sng"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extLst/>
        </p:spPr>
        <p:txBody>
          <a:bodyPr vert="horz" wrap="square" lIns="91440" tIns="45720" rIns="91440" bIns="45720" numCol="1" rtlCol="0" anchor="ctr" anchorCtr="0" compatLnSpc="1">
            <a:prstTxWarp prst="textNoShape">
              <a:avLst/>
            </a:prstTxWarp>
            <a:normAutofit fontScale="92500" lnSpcReduction="10000"/>
          </a:bodyPr>
          <a:lstStyle/>
          <a:p>
            <a:pPr algn="ctr" fontAlgn="auto">
              <a:spcBef>
                <a:spcPts val="0"/>
              </a:spcBef>
              <a:spcAft>
                <a:spcPts val="0"/>
              </a:spcAft>
            </a:pPr>
            <a:r>
              <a:rPr lang="en-CA" sz="1300" b="1" kern="0" dirty="0">
                <a:solidFill>
                  <a:sysClr val="windowText" lastClr="000000"/>
                </a:solidFill>
                <a:latin typeface="Calibri"/>
                <a:cs typeface="+mn-cs"/>
              </a:rPr>
              <a:t>Ministry of Energy/ Ontario Financing Authority</a:t>
            </a:r>
          </a:p>
        </p:txBody>
      </p:sp>
      <p:sp>
        <p:nvSpPr>
          <p:cNvPr id="19" name="TextBox 18"/>
          <p:cNvSpPr txBox="1"/>
          <p:nvPr/>
        </p:nvSpPr>
        <p:spPr>
          <a:xfrm>
            <a:off x="5117601" y="6676022"/>
            <a:ext cx="2880319" cy="707886"/>
          </a:xfrm>
          <a:prstGeom prst="rect">
            <a:avLst/>
          </a:prstGeom>
          <a:noFill/>
        </p:spPr>
        <p:txBody>
          <a:bodyPr wrap="square" rtlCol="0">
            <a:spAutoFit/>
          </a:bodyPr>
          <a:lstStyle/>
          <a:p>
            <a:pPr lvl="0" algn="ctr">
              <a:spcBef>
                <a:spcPts val="0"/>
              </a:spcBef>
              <a:spcAft>
                <a:spcPts val="800"/>
              </a:spcAft>
            </a:pPr>
            <a:r>
              <a:rPr lang="en-CA" sz="1000" dirty="0">
                <a:solidFill>
                  <a:srgbClr val="000000"/>
                </a:solidFill>
                <a:cs typeface="Arial" charset="0"/>
              </a:rPr>
              <a:t>The Ontario Financing Authority, on behalf of the Ministry of Energy, makes payment to the IESO of the invoice amount within 2 business days</a:t>
            </a:r>
          </a:p>
        </p:txBody>
      </p:sp>
      <p:sp>
        <p:nvSpPr>
          <p:cNvPr id="20" name="TextBox 19"/>
          <p:cNvSpPr txBox="1"/>
          <p:nvPr/>
        </p:nvSpPr>
        <p:spPr>
          <a:xfrm>
            <a:off x="2522957" y="6677244"/>
            <a:ext cx="2207853" cy="400110"/>
          </a:xfrm>
          <a:prstGeom prst="rect">
            <a:avLst/>
          </a:prstGeom>
          <a:noFill/>
        </p:spPr>
        <p:txBody>
          <a:bodyPr wrap="square" rtlCol="0">
            <a:spAutoFit/>
          </a:bodyPr>
          <a:lstStyle/>
          <a:p>
            <a:pPr lvl="0" algn="ctr">
              <a:spcBef>
                <a:spcPts val="0"/>
              </a:spcBef>
              <a:spcAft>
                <a:spcPts val="800"/>
              </a:spcAft>
            </a:pPr>
            <a:r>
              <a:rPr lang="en-CA" sz="1000" dirty="0">
                <a:solidFill>
                  <a:srgbClr val="000000"/>
                </a:solidFill>
                <a:cs typeface="Arial" charset="0"/>
              </a:rPr>
              <a:t>The IESO reimburses </a:t>
            </a:r>
            <a:r>
              <a:rPr lang="en-CA" sz="1000" dirty="0" smtClean="0">
                <a:solidFill>
                  <a:srgbClr val="000000"/>
                </a:solidFill>
                <a:cs typeface="Arial" charset="0"/>
              </a:rPr>
              <a:t>distributors within </a:t>
            </a:r>
            <a:r>
              <a:rPr lang="en-CA" sz="1000" dirty="0">
                <a:solidFill>
                  <a:srgbClr val="000000"/>
                </a:solidFill>
                <a:cs typeface="Arial" charset="0"/>
              </a:rPr>
              <a:t>the subsequent 2 business days</a:t>
            </a:r>
          </a:p>
        </p:txBody>
      </p:sp>
      <p:cxnSp>
        <p:nvCxnSpPr>
          <p:cNvPr id="21" name="Straight Arrow Connector 20"/>
          <p:cNvCxnSpPr/>
          <p:nvPr/>
        </p:nvCxnSpPr>
        <p:spPr bwMode="auto">
          <a:xfrm>
            <a:off x="5962976" y="6081921"/>
            <a:ext cx="838200" cy="0"/>
          </a:xfrm>
          <a:prstGeom prst="straightConnector1">
            <a:avLst/>
          </a:prstGeom>
          <a:ln>
            <a:headEnd type="none" w="med" len="med"/>
            <a:tailEnd type="triangle"/>
          </a:ln>
          <a:extLst/>
        </p:spPr>
        <p:style>
          <a:lnRef idx="1">
            <a:schemeClr val="dk1"/>
          </a:lnRef>
          <a:fillRef idx="0">
            <a:schemeClr val="dk1"/>
          </a:fillRef>
          <a:effectRef idx="0">
            <a:schemeClr val="dk1"/>
          </a:effectRef>
          <a:fontRef idx="minor">
            <a:schemeClr val="tx1"/>
          </a:fontRef>
        </p:style>
      </p:cxnSp>
      <p:cxnSp>
        <p:nvCxnSpPr>
          <p:cNvPr id="22" name="Straight Arrow Connector 21"/>
          <p:cNvCxnSpPr/>
          <p:nvPr/>
        </p:nvCxnSpPr>
        <p:spPr bwMode="auto">
          <a:xfrm>
            <a:off x="5931047" y="6285459"/>
            <a:ext cx="838200" cy="0"/>
          </a:xfrm>
          <a:prstGeom prst="straightConnector1">
            <a:avLst/>
          </a:prstGeom>
          <a:ln>
            <a:headEnd type="triangle" w="med" len="med"/>
            <a:tailEnd type="none"/>
          </a:ln>
          <a:extLst/>
        </p:spPr>
        <p:style>
          <a:lnRef idx="1">
            <a:schemeClr val="dk1"/>
          </a:lnRef>
          <a:fillRef idx="0">
            <a:schemeClr val="dk1"/>
          </a:fillRef>
          <a:effectRef idx="0">
            <a:schemeClr val="dk1"/>
          </a:effectRef>
          <a:fontRef idx="minor">
            <a:schemeClr val="tx1"/>
          </a:fontRef>
        </p:style>
      </p:cxnSp>
      <p:cxnSp>
        <p:nvCxnSpPr>
          <p:cNvPr id="23" name="Straight Arrow Connector 22"/>
          <p:cNvCxnSpPr/>
          <p:nvPr/>
        </p:nvCxnSpPr>
        <p:spPr bwMode="auto">
          <a:xfrm>
            <a:off x="3122334" y="6329700"/>
            <a:ext cx="838200" cy="0"/>
          </a:xfrm>
          <a:prstGeom prst="straightConnector1">
            <a:avLst/>
          </a:prstGeom>
          <a:ln>
            <a:headEnd type="triangle" w="med" len="med"/>
            <a:tailEnd type="none"/>
          </a:ln>
          <a:extLst/>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85822583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2"/>
          <p:cNvSpPr txBox="1">
            <a:spLocks/>
          </p:cNvSpPr>
          <p:nvPr/>
        </p:nvSpPr>
        <p:spPr>
          <a:xfrm>
            <a:off x="534162" y="984545"/>
            <a:ext cx="8838438" cy="313932"/>
          </a:xfrm>
          <a:prstGeom prst="rect">
            <a:avLst/>
          </a:prstGeom>
          <a:solidFill>
            <a:srgbClr val="B3B3B3"/>
          </a:solidFill>
          <a:ln w="19812">
            <a:solidFill>
              <a:srgbClr val="000000"/>
            </a:solidFill>
          </a:ln>
        </p:spPr>
        <p:txBody>
          <a:bodyPr vert="horz" wrap="square" lIns="0" tIns="0" rIns="0" bIns="0" rtlCol="0" anchor="ctr">
            <a:spAutoFit/>
          </a:bodyPr>
          <a:lstStyle>
            <a:lvl1pPr>
              <a:defRPr sz="3800" b="0" i="0">
                <a:solidFill>
                  <a:srgbClr val="313634"/>
                </a:solidFill>
                <a:latin typeface="Arial"/>
                <a:ea typeface="+mj-ea"/>
                <a:cs typeface="Arial"/>
              </a:defRPr>
            </a:lvl1pPr>
          </a:lstStyle>
          <a:p>
            <a:pPr marL="3172"/>
            <a:r>
              <a:rPr lang="en-CA" sz="2000" kern="0" spc="4" dirty="0">
                <a:solidFill>
                  <a:schemeClr val="tx1"/>
                </a:solidFill>
              </a:rPr>
              <a:t>Social Programs </a:t>
            </a:r>
            <a:r>
              <a:rPr lang="en-CA" sz="2000" kern="0" spc="4" dirty="0" smtClean="0">
                <a:solidFill>
                  <a:schemeClr val="tx1"/>
                </a:solidFill>
              </a:rPr>
              <a:t>– </a:t>
            </a:r>
            <a:r>
              <a:rPr lang="en-CA" sz="2000" kern="0" spc="4" dirty="0">
                <a:solidFill>
                  <a:schemeClr val="tx1"/>
                </a:solidFill>
              </a:rPr>
              <a:t>Budget</a:t>
            </a:r>
            <a:endParaRPr lang="en-CA" sz="2000" kern="0" dirty="0">
              <a:solidFill>
                <a:schemeClr val="tx1"/>
              </a:solidFill>
            </a:endParaRPr>
          </a:p>
        </p:txBody>
      </p:sp>
      <p:sp>
        <p:nvSpPr>
          <p:cNvPr id="5" name="object 5"/>
          <p:cNvSpPr txBox="1"/>
          <p:nvPr/>
        </p:nvSpPr>
        <p:spPr>
          <a:xfrm>
            <a:off x="9549892" y="7504353"/>
            <a:ext cx="432308" cy="191847"/>
          </a:xfrm>
          <a:prstGeom prst="rect">
            <a:avLst/>
          </a:prstGeom>
        </p:spPr>
        <p:txBody>
          <a:bodyPr vert="horz" wrap="square" lIns="0" tIns="0" rIns="0" bIns="0" rtlCol="0">
            <a:spAutoFit/>
          </a:bodyPr>
          <a:lstStyle/>
          <a:p>
            <a:pPr marL="25363" algn="ctr"/>
            <a:fld id="{25161F13-161D-4D92-A730-D3C24C0C7C19}" type="slidenum">
              <a:rPr lang="en-CA" sz="1200">
                <a:solidFill>
                  <a:prstClr val="black"/>
                </a:solidFill>
                <a:latin typeface="Arial"/>
                <a:cs typeface="Arial"/>
              </a:rPr>
              <a:pPr marL="25363" algn="ctr"/>
              <a:t>32</a:t>
            </a:fld>
            <a:endParaRPr sz="1200" dirty="0">
              <a:solidFill>
                <a:prstClr val="black"/>
              </a:solidFill>
              <a:latin typeface="Arial"/>
              <a:cs typeface="Arial"/>
            </a:endParaRPr>
          </a:p>
        </p:txBody>
      </p:sp>
      <p:sp>
        <p:nvSpPr>
          <p:cNvPr id="11" name="Rectangle 5"/>
          <p:cNvSpPr>
            <a:spLocks noChangeArrowheads="1"/>
          </p:cNvSpPr>
          <p:nvPr/>
        </p:nvSpPr>
        <p:spPr bwMode="auto">
          <a:xfrm>
            <a:off x="534169" y="1455141"/>
            <a:ext cx="8838437" cy="8308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08" tIns="45652" rIns="91308" bIns="45652" numCol="1" anchor="ctr" anchorCtr="0" compatLnSpc="1">
            <a:prstTxWarp prst="textNoShape">
              <a:avLst/>
            </a:prstTxWarp>
            <a:spAutoFit/>
          </a:bodyPr>
          <a:lstStyle>
            <a:lvl1pPr fontAlgn="base">
              <a:spcBef>
                <a:spcPct val="0"/>
              </a:spcBef>
              <a:spcAft>
                <a:spcPct val="0"/>
              </a:spcAft>
              <a:tabLst>
                <a:tab pos="981075" algn="l"/>
              </a:tabLst>
              <a:defRPr>
                <a:solidFill>
                  <a:schemeClr val="tx1"/>
                </a:solidFill>
                <a:latin typeface="Arial" pitchFamily="34" charset="0"/>
                <a:cs typeface="Arial" pitchFamily="34" charset="0"/>
              </a:defRPr>
            </a:lvl1pPr>
            <a:lvl2pPr fontAlgn="base">
              <a:spcBef>
                <a:spcPct val="0"/>
              </a:spcBef>
              <a:spcAft>
                <a:spcPct val="0"/>
              </a:spcAft>
              <a:tabLst>
                <a:tab pos="981075" algn="l"/>
              </a:tabLst>
              <a:defRPr>
                <a:solidFill>
                  <a:schemeClr val="tx1"/>
                </a:solidFill>
                <a:latin typeface="Arial" pitchFamily="34" charset="0"/>
                <a:cs typeface="Arial" pitchFamily="34" charset="0"/>
              </a:defRPr>
            </a:lvl2pPr>
            <a:lvl3pPr fontAlgn="base">
              <a:spcBef>
                <a:spcPct val="0"/>
              </a:spcBef>
              <a:spcAft>
                <a:spcPct val="0"/>
              </a:spcAft>
              <a:tabLst>
                <a:tab pos="981075" algn="l"/>
              </a:tabLst>
              <a:defRPr>
                <a:solidFill>
                  <a:schemeClr val="tx1"/>
                </a:solidFill>
                <a:latin typeface="Arial" pitchFamily="34" charset="0"/>
                <a:cs typeface="Arial" pitchFamily="34" charset="0"/>
              </a:defRPr>
            </a:lvl3pPr>
            <a:lvl4pPr fontAlgn="base">
              <a:spcBef>
                <a:spcPct val="0"/>
              </a:spcBef>
              <a:spcAft>
                <a:spcPct val="0"/>
              </a:spcAft>
              <a:tabLst>
                <a:tab pos="981075" algn="l"/>
              </a:tabLst>
              <a:defRPr>
                <a:solidFill>
                  <a:schemeClr val="tx1"/>
                </a:solidFill>
                <a:latin typeface="Arial" pitchFamily="34" charset="0"/>
                <a:cs typeface="Arial" pitchFamily="34" charset="0"/>
              </a:defRPr>
            </a:lvl4pPr>
            <a:lvl5pPr fontAlgn="base">
              <a:spcBef>
                <a:spcPct val="0"/>
              </a:spcBef>
              <a:spcAft>
                <a:spcPct val="0"/>
              </a:spcAft>
              <a:tabLst>
                <a:tab pos="981075" algn="l"/>
              </a:tabLst>
              <a:defRPr>
                <a:solidFill>
                  <a:schemeClr val="tx1"/>
                </a:solidFill>
                <a:latin typeface="Arial" pitchFamily="34" charset="0"/>
                <a:cs typeface="Arial" pitchFamily="34" charset="0"/>
              </a:defRPr>
            </a:lvl5pPr>
            <a:lvl6pPr fontAlgn="base">
              <a:spcBef>
                <a:spcPct val="0"/>
              </a:spcBef>
              <a:spcAft>
                <a:spcPct val="0"/>
              </a:spcAft>
              <a:tabLst>
                <a:tab pos="981075" algn="l"/>
              </a:tabLst>
              <a:defRPr>
                <a:solidFill>
                  <a:schemeClr val="tx1"/>
                </a:solidFill>
                <a:latin typeface="Arial" pitchFamily="34" charset="0"/>
                <a:cs typeface="Arial" pitchFamily="34" charset="0"/>
              </a:defRPr>
            </a:lvl6pPr>
            <a:lvl7pPr fontAlgn="base">
              <a:spcBef>
                <a:spcPct val="0"/>
              </a:spcBef>
              <a:spcAft>
                <a:spcPct val="0"/>
              </a:spcAft>
              <a:tabLst>
                <a:tab pos="981075" algn="l"/>
              </a:tabLst>
              <a:defRPr>
                <a:solidFill>
                  <a:schemeClr val="tx1"/>
                </a:solidFill>
                <a:latin typeface="Arial" pitchFamily="34" charset="0"/>
                <a:cs typeface="Arial" pitchFamily="34" charset="0"/>
              </a:defRPr>
            </a:lvl7pPr>
            <a:lvl8pPr fontAlgn="base">
              <a:spcBef>
                <a:spcPct val="0"/>
              </a:spcBef>
              <a:spcAft>
                <a:spcPct val="0"/>
              </a:spcAft>
              <a:tabLst>
                <a:tab pos="981075" algn="l"/>
              </a:tabLst>
              <a:defRPr>
                <a:solidFill>
                  <a:schemeClr val="tx1"/>
                </a:solidFill>
                <a:latin typeface="Arial" pitchFamily="34" charset="0"/>
                <a:cs typeface="Arial" pitchFamily="34" charset="0"/>
              </a:defRPr>
            </a:lvl8pPr>
            <a:lvl9pPr fontAlgn="base">
              <a:spcBef>
                <a:spcPct val="0"/>
              </a:spcBef>
              <a:spcAft>
                <a:spcPct val="0"/>
              </a:spcAft>
              <a:tabLst>
                <a:tab pos="981075" algn="l"/>
              </a:tabLst>
              <a:defRPr>
                <a:solidFill>
                  <a:schemeClr val="tx1"/>
                </a:solidFill>
                <a:latin typeface="Arial" pitchFamily="34" charset="0"/>
                <a:cs typeface="Arial" pitchFamily="34" charset="0"/>
              </a:defRPr>
            </a:lvl9pPr>
          </a:lstStyle>
          <a:p>
            <a:pPr marL="171209" indent="-171209">
              <a:buFont typeface="Arial" panose="020B0604020202020204" pitchFamily="34" charset="0"/>
              <a:buChar char="•"/>
              <a:tabLst>
                <a:tab pos="979585" algn="l"/>
              </a:tabLst>
            </a:pPr>
            <a:r>
              <a:rPr lang="en-US" altLang="en-US" sz="1600" dirty="0">
                <a:ea typeface="Times New Roman" pitchFamily="18" charset="0"/>
              </a:rPr>
              <a:t>As approved in the TB/MBC submission of Mach 1</a:t>
            </a:r>
            <a:r>
              <a:rPr lang="en-US" altLang="en-US" sz="1600" baseline="30000" dirty="0">
                <a:ea typeface="Times New Roman" pitchFamily="18" charset="0"/>
              </a:rPr>
              <a:t>st</a:t>
            </a:r>
            <a:r>
              <a:rPr lang="en-US" altLang="en-US" sz="1600" dirty="0">
                <a:ea typeface="Times New Roman" pitchFamily="18" charset="0"/>
              </a:rPr>
              <a:t>, 2017 and confirmed in Vote-Item 2905-1, the financial impacts of the social programs for the period July 1 2017- March 31 2018 are as follows:</a:t>
            </a:r>
            <a:endParaRPr lang="en-CA" altLang="en-US" sz="1600" dirty="0"/>
          </a:p>
        </p:txBody>
      </p:sp>
      <p:sp>
        <p:nvSpPr>
          <p:cNvPr id="12" name="Rectangle 11"/>
          <p:cNvSpPr/>
          <p:nvPr/>
        </p:nvSpPr>
        <p:spPr>
          <a:xfrm>
            <a:off x="509582" y="3749877"/>
            <a:ext cx="8863018" cy="2677519"/>
          </a:xfrm>
          <a:prstGeom prst="rect">
            <a:avLst/>
          </a:prstGeom>
        </p:spPr>
        <p:txBody>
          <a:bodyPr wrap="square" lIns="91308" tIns="45652" rIns="91308" bIns="45652">
            <a:spAutoFit/>
          </a:bodyPr>
          <a:lstStyle/>
          <a:p>
            <a:pPr marL="171209" indent="-171209" eaLnBrk="0" fontAlgn="base" hangingPunct="0">
              <a:spcBef>
                <a:spcPts val="599"/>
              </a:spcBef>
              <a:spcAft>
                <a:spcPts val="599"/>
              </a:spcAft>
              <a:buFont typeface="Arial" panose="020B0604020202020204" pitchFamily="34" charset="0"/>
              <a:buChar char="•"/>
              <a:tabLst>
                <a:tab pos="979585" algn="l"/>
              </a:tabLst>
            </a:pPr>
            <a:r>
              <a:rPr lang="en-US" altLang="en-US" sz="1600" dirty="0">
                <a:solidFill>
                  <a:prstClr val="black"/>
                </a:solidFill>
                <a:latin typeface="Arial" pitchFamily="34" charset="0"/>
                <a:ea typeface="Times New Roman" pitchFamily="18" charset="0"/>
                <a:cs typeface="Arial" pitchFamily="34" charset="0"/>
              </a:rPr>
              <a:t>The IESO manages a variance account for the OESP, which holds the difference between the amount of OESP charge collected from the rate base, and the amount of OESP paid out in the form of credits. The amount in the variance account is about $</a:t>
            </a:r>
            <a:r>
              <a:rPr lang="en-US" altLang="en-US" sz="1600" dirty="0" smtClean="0">
                <a:solidFill>
                  <a:prstClr val="black"/>
                </a:solidFill>
                <a:latin typeface="Arial" pitchFamily="34" charset="0"/>
                <a:ea typeface="Times New Roman" pitchFamily="18" charset="0"/>
                <a:cs typeface="Arial" pitchFamily="34" charset="0"/>
              </a:rPr>
              <a:t>120 million </a:t>
            </a:r>
            <a:r>
              <a:rPr lang="en-US" altLang="en-US" sz="1600" dirty="0">
                <a:solidFill>
                  <a:prstClr val="black"/>
                </a:solidFill>
                <a:latin typeface="Arial" pitchFamily="34" charset="0"/>
                <a:ea typeface="Times New Roman" pitchFamily="18" charset="0"/>
                <a:cs typeface="Arial" pitchFamily="34" charset="0"/>
              </a:rPr>
              <a:t>as of March 1, 2017. </a:t>
            </a:r>
          </a:p>
          <a:p>
            <a:pPr marL="171209" indent="-171209" eaLnBrk="0" fontAlgn="base" hangingPunct="0">
              <a:spcBef>
                <a:spcPts val="599"/>
              </a:spcBef>
              <a:spcAft>
                <a:spcPts val="599"/>
              </a:spcAft>
              <a:buFont typeface="Arial" panose="020B0604020202020204" pitchFamily="34" charset="0"/>
              <a:buChar char="•"/>
              <a:tabLst>
                <a:tab pos="979585" algn="l"/>
              </a:tabLst>
            </a:pPr>
            <a:r>
              <a:rPr lang="en-US" altLang="en-US" sz="1600" dirty="0">
                <a:solidFill>
                  <a:prstClr val="black"/>
                </a:solidFill>
                <a:latin typeface="Arial" pitchFamily="34" charset="0"/>
                <a:ea typeface="Times New Roman" pitchFamily="18" charset="0"/>
                <a:cs typeface="Arial" pitchFamily="34" charset="0"/>
              </a:rPr>
              <a:t>These funds will be used to fund the OESP program until the variance account is depleted, at which point the transfer payment line will be used to finance the program costs.  </a:t>
            </a:r>
          </a:p>
          <a:p>
            <a:pPr marL="742255" lvl="1" indent="-285750" eaLnBrk="0" fontAlgn="base" hangingPunct="0">
              <a:spcBef>
                <a:spcPts val="599"/>
              </a:spcBef>
              <a:spcAft>
                <a:spcPts val="599"/>
              </a:spcAft>
              <a:buFont typeface="Arial" panose="020B0604020202020204" pitchFamily="34" charset="0"/>
              <a:buChar char="−"/>
              <a:tabLst>
                <a:tab pos="979585" algn="l"/>
              </a:tabLst>
            </a:pPr>
            <a:r>
              <a:rPr lang="en-US" altLang="en-US" sz="1400" dirty="0">
                <a:solidFill>
                  <a:prstClr val="black"/>
                </a:solidFill>
                <a:latin typeface="Arial" pitchFamily="34" charset="0"/>
                <a:ea typeface="Times New Roman" pitchFamily="18" charset="0"/>
                <a:cs typeface="Arial" pitchFamily="34" charset="0"/>
              </a:rPr>
              <a:t>Due to the potential range in costs of the OESP, which will depend on program uptake and any costs associated with supporting increased participation, the set allocation is required despite the variance account.</a:t>
            </a:r>
          </a:p>
          <a:p>
            <a:pPr marL="171209" indent="-171209" eaLnBrk="0" fontAlgn="base" hangingPunct="0">
              <a:spcBef>
                <a:spcPts val="599"/>
              </a:spcBef>
              <a:spcAft>
                <a:spcPts val="599"/>
              </a:spcAft>
              <a:buFont typeface="Arial" panose="020B0604020202020204" pitchFamily="34" charset="0"/>
              <a:buChar char="•"/>
              <a:tabLst>
                <a:tab pos="979585" algn="l"/>
              </a:tabLst>
            </a:pPr>
            <a:r>
              <a:rPr lang="en-US" altLang="en-US" sz="1600" dirty="0">
                <a:solidFill>
                  <a:prstClr val="black"/>
                </a:solidFill>
                <a:latin typeface="Arial" pitchFamily="34" charset="0"/>
                <a:cs typeface="Arial" pitchFamily="34" charset="0"/>
              </a:rPr>
              <a:t>ENERGY will return will updated out-year figures following program implementation.</a:t>
            </a:r>
          </a:p>
        </p:txBody>
      </p:sp>
      <p:graphicFrame>
        <p:nvGraphicFramePr>
          <p:cNvPr id="7" name="Table 6"/>
          <p:cNvGraphicFramePr>
            <a:graphicFrameLocks noGrp="1"/>
          </p:cNvGraphicFramePr>
          <p:nvPr>
            <p:extLst>
              <p:ext uri="{D42A27DB-BD31-4B8C-83A1-F6EECF244321}">
                <p14:modId xmlns:p14="http://schemas.microsoft.com/office/powerpoint/2010/main" val="3710789542"/>
              </p:ext>
            </p:extLst>
          </p:nvPr>
        </p:nvGraphicFramePr>
        <p:xfrm>
          <a:off x="685800" y="2362310"/>
          <a:ext cx="8352928" cy="1275903"/>
        </p:xfrm>
        <a:graphic>
          <a:graphicData uri="http://schemas.openxmlformats.org/drawingml/2006/table">
            <a:tbl>
              <a:tblPr/>
              <a:tblGrid>
                <a:gridCol w="3918858"/>
                <a:gridCol w="4434070"/>
              </a:tblGrid>
              <a:tr h="361503">
                <a:tc>
                  <a:txBody>
                    <a:bodyPr/>
                    <a:lstStyle>
                      <a:lvl1pPr marL="0">
                        <a:defRPr>
                          <a:solidFill>
                            <a:schemeClr val="tx1"/>
                          </a:solidFill>
                          <a:latin typeface="Arial"/>
                        </a:defRPr>
                      </a:lvl1pPr>
                      <a:lvl2pPr marL="457146">
                        <a:defRPr>
                          <a:solidFill>
                            <a:schemeClr val="tx1"/>
                          </a:solidFill>
                          <a:latin typeface="Arial"/>
                        </a:defRPr>
                      </a:lvl2pPr>
                      <a:lvl3pPr marL="914294">
                        <a:defRPr>
                          <a:solidFill>
                            <a:schemeClr val="tx1"/>
                          </a:solidFill>
                          <a:latin typeface="Arial"/>
                        </a:defRPr>
                      </a:lvl3pPr>
                      <a:lvl4pPr marL="1371440">
                        <a:defRPr>
                          <a:solidFill>
                            <a:schemeClr val="tx1"/>
                          </a:solidFill>
                          <a:latin typeface="Arial"/>
                        </a:defRPr>
                      </a:lvl4pPr>
                      <a:lvl5pPr marL="1828586">
                        <a:defRPr>
                          <a:solidFill>
                            <a:schemeClr val="tx1"/>
                          </a:solidFill>
                          <a:latin typeface="Arial"/>
                        </a:defRPr>
                      </a:lvl5pPr>
                      <a:lvl6pPr marL="2285732">
                        <a:defRPr>
                          <a:solidFill>
                            <a:schemeClr val="tx1"/>
                          </a:solidFill>
                          <a:latin typeface="Arial"/>
                        </a:defRPr>
                      </a:lvl6pPr>
                      <a:lvl7pPr marL="2742880">
                        <a:defRPr>
                          <a:solidFill>
                            <a:schemeClr val="tx1"/>
                          </a:solidFill>
                          <a:latin typeface="Arial"/>
                        </a:defRPr>
                      </a:lvl7pPr>
                      <a:lvl8pPr marL="3200026">
                        <a:defRPr>
                          <a:solidFill>
                            <a:schemeClr val="tx1"/>
                          </a:solidFill>
                          <a:latin typeface="Arial"/>
                        </a:defRPr>
                      </a:lvl8pPr>
                      <a:lvl9pPr marL="3657172">
                        <a:defRPr>
                          <a:solidFill>
                            <a:schemeClr val="tx1"/>
                          </a:solidFill>
                          <a:latin typeface="Arial"/>
                        </a:defRPr>
                      </a:lvl9pPr>
                    </a:lstStyle>
                    <a:p>
                      <a:pPr algn="ctr" fontAlgn="b"/>
                      <a:r>
                        <a:rPr lang="en-CA" sz="1400" b="1" i="0" u="none" strike="noStrike" dirty="0" smtClean="0">
                          <a:solidFill>
                            <a:srgbClr val="000000"/>
                          </a:solidFill>
                          <a:effectLst/>
                          <a:latin typeface="Arial" panose="020B0604020202020204" pitchFamily="34" charset="0"/>
                          <a:cs typeface="Arial" panose="020B0604020202020204" pitchFamily="34" charset="0"/>
                        </a:rPr>
                        <a:t>Program</a:t>
                      </a:r>
                      <a:endParaRPr lang="en-CA" sz="1400" b="1" i="0" u="none" strike="noStrike" dirty="0">
                        <a:solidFill>
                          <a:srgbClr val="000000"/>
                        </a:solidFill>
                        <a:effectLst/>
                        <a:latin typeface="Arial" panose="020B0604020202020204" pitchFamily="34" charset="0"/>
                        <a:cs typeface="Arial" panose="020B0604020202020204" pitchFamily="34" charset="0"/>
                      </a:endParaRPr>
                    </a:p>
                  </a:txBody>
                  <a:tcPr marL="85725" marR="0"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A6A6A6"/>
                    </a:solidFill>
                  </a:tcPr>
                </a:tc>
                <a:tc>
                  <a:txBody>
                    <a:bodyPr/>
                    <a:lstStyle>
                      <a:lvl1pPr marL="0">
                        <a:defRPr>
                          <a:solidFill>
                            <a:schemeClr val="tx1"/>
                          </a:solidFill>
                          <a:latin typeface="Arial"/>
                        </a:defRPr>
                      </a:lvl1pPr>
                      <a:lvl2pPr marL="457146">
                        <a:defRPr>
                          <a:solidFill>
                            <a:schemeClr val="tx1"/>
                          </a:solidFill>
                          <a:latin typeface="Arial"/>
                        </a:defRPr>
                      </a:lvl2pPr>
                      <a:lvl3pPr marL="914294">
                        <a:defRPr>
                          <a:solidFill>
                            <a:schemeClr val="tx1"/>
                          </a:solidFill>
                          <a:latin typeface="Arial"/>
                        </a:defRPr>
                      </a:lvl3pPr>
                      <a:lvl4pPr marL="1371440">
                        <a:defRPr>
                          <a:solidFill>
                            <a:schemeClr val="tx1"/>
                          </a:solidFill>
                          <a:latin typeface="Arial"/>
                        </a:defRPr>
                      </a:lvl4pPr>
                      <a:lvl5pPr marL="1828586">
                        <a:defRPr>
                          <a:solidFill>
                            <a:schemeClr val="tx1"/>
                          </a:solidFill>
                          <a:latin typeface="Arial"/>
                        </a:defRPr>
                      </a:lvl5pPr>
                      <a:lvl6pPr marL="2285732">
                        <a:defRPr>
                          <a:solidFill>
                            <a:schemeClr val="tx1"/>
                          </a:solidFill>
                          <a:latin typeface="Arial"/>
                        </a:defRPr>
                      </a:lvl6pPr>
                      <a:lvl7pPr marL="2742880">
                        <a:defRPr>
                          <a:solidFill>
                            <a:schemeClr val="tx1"/>
                          </a:solidFill>
                          <a:latin typeface="Arial"/>
                        </a:defRPr>
                      </a:lvl7pPr>
                      <a:lvl8pPr marL="3200026">
                        <a:defRPr>
                          <a:solidFill>
                            <a:schemeClr val="tx1"/>
                          </a:solidFill>
                          <a:latin typeface="Arial"/>
                        </a:defRPr>
                      </a:lvl8pPr>
                      <a:lvl9pPr marL="3657172">
                        <a:defRPr>
                          <a:solidFill>
                            <a:schemeClr val="tx1"/>
                          </a:solidFill>
                          <a:latin typeface="Arial"/>
                        </a:defRPr>
                      </a:lvl9pPr>
                    </a:lstStyle>
                    <a:p>
                      <a:pPr algn="ctr"/>
                      <a:r>
                        <a:rPr lang="en-CA" sz="1400" b="1" dirty="0" smtClean="0">
                          <a:latin typeface="Arial" panose="020B0604020202020204" pitchFamily="34" charset="0"/>
                          <a:cs typeface="Arial" panose="020B0604020202020204" pitchFamily="34" charset="0"/>
                        </a:rPr>
                        <a:t>2017-18</a:t>
                      </a:r>
                      <a:r>
                        <a:rPr lang="en-CA" sz="1400" b="1" baseline="0" dirty="0" smtClean="0">
                          <a:latin typeface="Arial" panose="020B0604020202020204" pitchFamily="34" charset="0"/>
                          <a:cs typeface="Arial" panose="020B0604020202020204" pitchFamily="34" charset="0"/>
                        </a:rPr>
                        <a:t> Budget</a:t>
                      </a:r>
                      <a:endParaRPr lang="en-CA" sz="1400" b="1" dirty="0">
                        <a:latin typeface="Arial" panose="020B0604020202020204" pitchFamily="34" charset="0"/>
                        <a:cs typeface="Arial" panose="020B0604020202020204" pitchFamily="34" charset="0"/>
                      </a:endParaRPr>
                    </a:p>
                  </a:txBody>
                  <a:tcPr marL="0" marR="0"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A6A6A6"/>
                    </a:solidFill>
                  </a:tcPr>
                </a:tc>
              </a:tr>
              <a:tr h="304800">
                <a:tc>
                  <a:txBody>
                    <a:bodyPr/>
                    <a:lstStyle>
                      <a:lvl1pPr marL="0">
                        <a:defRPr>
                          <a:solidFill>
                            <a:schemeClr val="tx1"/>
                          </a:solidFill>
                          <a:latin typeface="Arial"/>
                        </a:defRPr>
                      </a:lvl1pPr>
                      <a:lvl2pPr marL="457146">
                        <a:defRPr>
                          <a:solidFill>
                            <a:schemeClr val="tx1"/>
                          </a:solidFill>
                          <a:latin typeface="Arial"/>
                        </a:defRPr>
                      </a:lvl2pPr>
                      <a:lvl3pPr marL="914294">
                        <a:defRPr>
                          <a:solidFill>
                            <a:schemeClr val="tx1"/>
                          </a:solidFill>
                          <a:latin typeface="Arial"/>
                        </a:defRPr>
                      </a:lvl3pPr>
                      <a:lvl4pPr marL="1371440">
                        <a:defRPr>
                          <a:solidFill>
                            <a:schemeClr val="tx1"/>
                          </a:solidFill>
                          <a:latin typeface="Arial"/>
                        </a:defRPr>
                      </a:lvl4pPr>
                      <a:lvl5pPr marL="1828586">
                        <a:defRPr>
                          <a:solidFill>
                            <a:schemeClr val="tx1"/>
                          </a:solidFill>
                          <a:latin typeface="Arial"/>
                        </a:defRPr>
                      </a:lvl5pPr>
                      <a:lvl6pPr marL="2285732">
                        <a:defRPr>
                          <a:solidFill>
                            <a:schemeClr val="tx1"/>
                          </a:solidFill>
                          <a:latin typeface="Arial"/>
                        </a:defRPr>
                      </a:lvl6pPr>
                      <a:lvl7pPr marL="2742880">
                        <a:defRPr>
                          <a:solidFill>
                            <a:schemeClr val="tx1"/>
                          </a:solidFill>
                          <a:latin typeface="Arial"/>
                        </a:defRPr>
                      </a:lvl7pPr>
                      <a:lvl8pPr marL="3200026">
                        <a:defRPr>
                          <a:solidFill>
                            <a:schemeClr val="tx1"/>
                          </a:solidFill>
                          <a:latin typeface="Arial"/>
                        </a:defRPr>
                      </a:lvl8pPr>
                      <a:lvl9pPr marL="3657172">
                        <a:defRPr>
                          <a:solidFill>
                            <a:schemeClr val="tx1"/>
                          </a:solidFill>
                          <a:latin typeface="Arial"/>
                        </a:defRPr>
                      </a:lvl9pPr>
                    </a:lstStyle>
                    <a:p>
                      <a:pPr algn="ctr" fontAlgn="b"/>
                      <a:r>
                        <a:rPr lang="en-CA" sz="1400" b="1" i="0" u="none" strike="noStrike" dirty="0" smtClean="0">
                          <a:solidFill>
                            <a:srgbClr val="000000"/>
                          </a:solidFill>
                          <a:effectLst/>
                          <a:latin typeface="Arial" panose="020B0604020202020204" pitchFamily="34" charset="0"/>
                          <a:cs typeface="Arial" panose="020B0604020202020204" pitchFamily="34" charset="0"/>
                        </a:rPr>
                        <a:t>Rural</a:t>
                      </a:r>
                      <a:r>
                        <a:rPr lang="en-CA" sz="1400" b="1" i="0" u="none" strike="noStrike" baseline="0" dirty="0" smtClean="0">
                          <a:solidFill>
                            <a:srgbClr val="000000"/>
                          </a:solidFill>
                          <a:effectLst/>
                          <a:latin typeface="Arial" panose="020B0604020202020204" pitchFamily="34" charset="0"/>
                          <a:cs typeface="Arial" panose="020B0604020202020204" pitchFamily="34" charset="0"/>
                        </a:rPr>
                        <a:t> or Remote Rate Protection</a:t>
                      </a:r>
                      <a:endParaRPr lang="en-CA" sz="1400" b="1" i="0" u="none" strike="noStrike" dirty="0">
                        <a:solidFill>
                          <a:srgbClr val="000000"/>
                        </a:solidFill>
                        <a:effectLst/>
                        <a:latin typeface="Arial" panose="020B0604020202020204" pitchFamily="34" charset="0"/>
                        <a:cs typeface="Arial" panose="020B0604020202020204" pitchFamily="34" charset="0"/>
                      </a:endParaRPr>
                    </a:p>
                  </a:txBody>
                  <a:tcPr marL="85725" marR="0"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defRPr>
                          <a:solidFill>
                            <a:schemeClr val="tx1"/>
                          </a:solidFill>
                          <a:latin typeface="Arial"/>
                        </a:defRPr>
                      </a:lvl1pPr>
                      <a:lvl2pPr marL="457146">
                        <a:defRPr>
                          <a:solidFill>
                            <a:schemeClr val="tx1"/>
                          </a:solidFill>
                          <a:latin typeface="Arial"/>
                        </a:defRPr>
                      </a:lvl2pPr>
                      <a:lvl3pPr marL="914294">
                        <a:defRPr>
                          <a:solidFill>
                            <a:schemeClr val="tx1"/>
                          </a:solidFill>
                          <a:latin typeface="Arial"/>
                        </a:defRPr>
                      </a:lvl3pPr>
                      <a:lvl4pPr marL="1371440">
                        <a:defRPr>
                          <a:solidFill>
                            <a:schemeClr val="tx1"/>
                          </a:solidFill>
                          <a:latin typeface="Arial"/>
                        </a:defRPr>
                      </a:lvl4pPr>
                      <a:lvl5pPr marL="1828586">
                        <a:defRPr>
                          <a:solidFill>
                            <a:schemeClr val="tx1"/>
                          </a:solidFill>
                          <a:latin typeface="Arial"/>
                        </a:defRPr>
                      </a:lvl5pPr>
                      <a:lvl6pPr marL="2285732">
                        <a:defRPr>
                          <a:solidFill>
                            <a:schemeClr val="tx1"/>
                          </a:solidFill>
                          <a:latin typeface="Arial"/>
                        </a:defRPr>
                      </a:lvl6pPr>
                      <a:lvl7pPr marL="2742880">
                        <a:defRPr>
                          <a:solidFill>
                            <a:schemeClr val="tx1"/>
                          </a:solidFill>
                          <a:latin typeface="Arial"/>
                        </a:defRPr>
                      </a:lvl7pPr>
                      <a:lvl8pPr marL="3200026">
                        <a:defRPr>
                          <a:solidFill>
                            <a:schemeClr val="tx1"/>
                          </a:solidFill>
                          <a:latin typeface="Arial"/>
                        </a:defRPr>
                      </a:lvl8pPr>
                      <a:lvl9pPr marL="3657172">
                        <a:defRPr>
                          <a:solidFill>
                            <a:schemeClr val="tx1"/>
                          </a:solidFill>
                          <a:latin typeface="Arial"/>
                        </a:defRPr>
                      </a:lvl9pPr>
                    </a:lstStyle>
                    <a:p>
                      <a:pPr algn="ctr"/>
                      <a:r>
                        <a:rPr lang="en-CA" sz="1400" b="1" dirty="0" smtClean="0">
                          <a:latin typeface="Arial" panose="020B0604020202020204" pitchFamily="34" charset="0"/>
                          <a:cs typeface="Arial" panose="020B0604020202020204" pitchFamily="34" charset="0"/>
                        </a:rPr>
                        <a:t>$344,000,000</a:t>
                      </a:r>
                      <a:endParaRPr lang="en-CA" sz="1400" b="1" dirty="0">
                        <a:latin typeface="Arial" panose="020B0604020202020204" pitchFamily="34" charset="0"/>
                        <a:cs typeface="Arial" panose="020B0604020202020204" pitchFamily="34" charset="0"/>
                      </a:endParaRPr>
                    </a:p>
                  </a:txBody>
                  <a:tcPr marL="0" marR="0"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r>
              <a:tr h="304800">
                <a:tc>
                  <a:txBody>
                    <a:bodyPr/>
                    <a:lstStyle>
                      <a:lvl1pPr marL="0">
                        <a:defRPr>
                          <a:solidFill>
                            <a:schemeClr val="tx1"/>
                          </a:solidFill>
                          <a:latin typeface="Arial"/>
                        </a:defRPr>
                      </a:lvl1pPr>
                      <a:lvl2pPr marL="457146">
                        <a:defRPr>
                          <a:solidFill>
                            <a:schemeClr val="tx1"/>
                          </a:solidFill>
                          <a:latin typeface="Arial"/>
                        </a:defRPr>
                      </a:lvl2pPr>
                      <a:lvl3pPr marL="914294">
                        <a:defRPr>
                          <a:solidFill>
                            <a:schemeClr val="tx1"/>
                          </a:solidFill>
                          <a:latin typeface="Arial"/>
                        </a:defRPr>
                      </a:lvl3pPr>
                      <a:lvl4pPr marL="1371440">
                        <a:defRPr>
                          <a:solidFill>
                            <a:schemeClr val="tx1"/>
                          </a:solidFill>
                          <a:latin typeface="Arial"/>
                        </a:defRPr>
                      </a:lvl4pPr>
                      <a:lvl5pPr marL="1828586">
                        <a:defRPr>
                          <a:solidFill>
                            <a:schemeClr val="tx1"/>
                          </a:solidFill>
                          <a:latin typeface="Arial"/>
                        </a:defRPr>
                      </a:lvl5pPr>
                      <a:lvl6pPr marL="2285732">
                        <a:defRPr>
                          <a:solidFill>
                            <a:schemeClr val="tx1"/>
                          </a:solidFill>
                          <a:latin typeface="Arial"/>
                        </a:defRPr>
                      </a:lvl6pPr>
                      <a:lvl7pPr marL="2742880">
                        <a:defRPr>
                          <a:solidFill>
                            <a:schemeClr val="tx1"/>
                          </a:solidFill>
                          <a:latin typeface="Arial"/>
                        </a:defRPr>
                      </a:lvl7pPr>
                      <a:lvl8pPr marL="3200026">
                        <a:defRPr>
                          <a:solidFill>
                            <a:schemeClr val="tx1"/>
                          </a:solidFill>
                          <a:latin typeface="Arial"/>
                        </a:defRPr>
                      </a:lvl8pPr>
                      <a:lvl9pPr marL="3657172">
                        <a:defRPr>
                          <a:solidFill>
                            <a:schemeClr val="tx1"/>
                          </a:solidFill>
                          <a:latin typeface="Arial"/>
                        </a:defRPr>
                      </a:lvl9pPr>
                    </a:lstStyle>
                    <a:p>
                      <a:pPr algn="ctr" fontAlgn="b"/>
                      <a:r>
                        <a:rPr lang="en-CA" sz="1400" b="1" i="0" u="none" strike="noStrike" dirty="0" smtClean="0">
                          <a:solidFill>
                            <a:srgbClr val="000000"/>
                          </a:solidFill>
                          <a:effectLst/>
                          <a:latin typeface="Arial" panose="020B0604020202020204" pitchFamily="34" charset="0"/>
                          <a:cs typeface="Arial" panose="020B0604020202020204" pitchFamily="34" charset="0"/>
                        </a:rPr>
                        <a:t>Ontario Electricity Support Program</a:t>
                      </a:r>
                      <a:endParaRPr lang="en-CA" sz="1400" b="1" i="0" u="none" strike="noStrike" dirty="0">
                        <a:solidFill>
                          <a:srgbClr val="000000"/>
                        </a:solidFill>
                        <a:effectLst/>
                        <a:latin typeface="Arial" panose="020B0604020202020204" pitchFamily="34" charset="0"/>
                        <a:cs typeface="Arial" panose="020B0604020202020204" pitchFamily="34" charset="0"/>
                      </a:endParaRPr>
                    </a:p>
                  </a:txBody>
                  <a:tcPr marL="85725" marR="0"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defRPr>
                          <a:solidFill>
                            <a:schemeClr val="tx1"/>
                          </a:solidFill>
                          <a:latin typeface="Arial"/>
                        </a:defRPr>
                      </a:lvl1pPr>
                      <a:lvl2pPr marL="457146">
                        <a:defRPr>
                          <a:solidFill>
                            <a:schemeClr val="tx1"/>
                          </a:solidFill>
                          <a:latin typeface="Arial"/>
                        </a:defRPr>
                      </a:lvl2pPr>
                      <a:lvl3pPr marL="914294">
                        <a:defRPr>
                          <a:solidFill>
                            <a:schemeClr val="tx1"/>
                          </a:solidFill>
                          <a:latin typeface="Arial"/>
                        </a:defRPr>
                      </a:lvl3pPr>
                      <a:lvl4pPr marL="1371440">
                        <a:defRPr>
                          <a:solidFill>
                            <a:schemeClr val="tx1"/>
                          </a:solidFill>
                          <a:latin typeface="Arial"/>
                        </a:defRPr>
                      </a:lvl4pPr>
                      <a:lvl5pPr marL="1828586">
                        <a:defRPr>
                          <a:solidFill>
                            <a:schemeClr val="tx1"/>
                          </a:solidFill>
                          <a:latin typeface="Arial"/>
                        </a:defRPr>
                      </a:lvl5pPr>
                      <a:lvl6pPr marL="2285732">
                        <a:defRPr>
                          <a:solidFill>
                            <a:schemeClr val="tx1"/>
                          </a:solidFill>
                          <a:latin typeface="Arial"/>
                        </a:defRPr>
                      </a:lvl6pPr>
                      <a:lvl7pPr marL="2742880">
                        <a:defRPr>
                          <a:solidFill>
                            <a:schemeClr val="tx1"/>
                          </a:solidFill>
                          <a:latin typeface="Arial"/>
                        </a:defRPr>
                      </a:lvl7pPr>
                      <a:lvl8pPr marL="3200026">
                        <a:defRPr>
                          <a:solidFill>
                            <a:schemeClr val="tx1"/>
                          </a:solidFill>
                          <a:latin typeface="Arial"/>
                        </a:defRPr>
                      </a:lvl8pPr>
                      <a:lvl9pPr marL="3657172">
                        <a:defRPr>
                          <a:solidFill>
                            <a:schemeClr val="tx1"/>
                          </a:solidFill>
                          <a:latin typeface="Arial"/>
                        </a:defRPr>
                      </a:lvl9pPr>
                    </a:lstStyle>
                    <a:p>
                      <a:pPr algn="ctr" fontAlgn="b"/>
                      <a:r>
                        <a:rPr lang="en-CA" sz="1400" b="1" i="0" u="none" strike="noStrike" dirty="0" smtClean="0">
                          <a:solidFill>
                            <a:srgbClr val="000000"/>
                          </a:solidFill>
                          <a:effectLst/>
                          <a:latin typeface="Arial" panose="020B0604020202020204" pitchFamily="34" charset="0"/>
                          <a:cs typeface="Arial" panose="020B0604020202020204" pitchFamily="34" charset="0"/>
                        </a:rPr>
                        <a:t>$140,000,000</a:t>
                      </a:r>
                      <a:endParaRPr lang="en-CA" sz="1400" b="1"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r>
              <a:tr h="304800">
                <a:tc>
                  <a:txBody>
                    <a:bodyPr/>
                    <a:lstStyle>
                      <a:lvl1pPr marL="0">
                        <a:defRPr>
                          <a:solidFill>
                            <a:schemeClr val="tx1"/>
                          </a:solidFill>
                          <a:latin typeface="Arial"/>
                        </a:defRPr>
                      </a:lvl1pPr>
                      <a:lvl2pPr marL="457146">
                        <a:defRPr>
                          <a:solidFill>
                            <a:schemeClr val="tx1"/>
                          </a:solidFill>
                          <a:latin typeface="Arial"/>
                        </a:defRPr>
                      </a:lvl2pPr>
                      <a:lvl3pPr marL="914294">
                        <a:defRPr>
                          <a:solidFill>
                            <a:schemeClr val="tx1"/>
                          </a:solidFill>
                          <a:latin typeface="Arial"/>
                        </a:defRPr>
                      </a:lvl3pPr>
                      <a:lvl4pPr marL="1371440">
                        <a:defRPr>
                          <a:solidFill>
                            <a:schemeClr val="tx1"/>
                          </a:solidFill>
                          <a:latin typeface="Arial"/>
                        </a:defRPr>
                      </a:lvl4pPr>
                      <a:lvl5pPr marL="1828586">
                        <a:defRPr>
                          <a:solidFill>
                            <a:schemeClr val="tx1"/>
                          </a:solidFill>
                          <a:latin typeface="Arial"/>
                        </a:defRPr>
                      </a:lvl5pPr>
                      <a:lvl6pPr marL="2285732">
                        <a:defRPr>
                          <a:solidFill>
                            <a:schemeClr val="tx1"/>
                          </a:solidFill>
                          <a:latin typeface="Arial"/>
                        </a:defRPr>
                      </a:lvl6pPr>
                      <a:lvl7pPr marL="2742880">
                        <a:defRPr>
                          <a:solidFill>
                            <a:schemeClr val="tx1"/>
                          </a:solidFill>
                          <a:latin typeface="Arial"/>
                        </a:defRPr>
                      </a:lvl7pPr>
                      <a:lvl8pPr marL="3200026">
                        <a:defRPr>
                          <a:solidFill>
                            <a:schemeClr val="tx1"/>
                          </a:solidFill>
                          <a:latin typeface="Arial"/>
                        </a:defRPr>
                      </a:lvl8pPr>
                      <a:lvl9pPr marL="3657172">
                        <a:defRPr>
                          <a:solidFill>
                            <a:schemeClr val="tx1"/>
                          </a:solidFill>
                          <a:latin typeface="Arial"/>
                        </a:defRPr>
                      </a:lvl9pPr>
                    </a:lstStyle>
                    <a:p>
                      <a:pPr algn="ctr" fontAlgn="b"/>
                      <a:r>
                        <a:rPr lang="en-CA" sz="1400" b="1" i="0" u="none" strike="noStrike" dirty="0" smtClean="0">
                          <a:solidFill>
                            <a:srgbClr val="000000"/>
                          </a:solidFill>
                          <a:effectLst/>
                          <a:latin typeface="Arial" panose="020B0604020202020204" pitchFamily="34" charset="0"/>
                          <a:cs typeface="Arial" panose="020B0604020202020204" pitchFamily="34" charset="0"/>
                        </a:rPr>
                        <a:t>On-Reserve First Nations Delivery</a:t>
                      </a:r>
                      <a:r>
                        <a:rPr lang="en-CA" sz="1400" b="1" i="0" u="none" strike="noStrike" baseline="0" dirty="0" smtClean="0">
                          <a:solidFill>
                            <a:srgbClr val="000000"/>
                          </a:solidFill>
                          <a:effectLst/>
                          <a:latin typeface="Arial" panose="020B0604020202020204" pitchFamily="34" charset="0"/>
                          <a:cs typeface="Arial" panose="020B0604020202020204" pitchFamily="34" charset="0"/>
                        </a:rPr>
                        <a:t> Credit</a:t>
                      </a:r>
                      <a:endParaRPr lang="en-CA" sz="1400" b="1" i="0" u="none" strike="noStrike" dirty="0">
                        <a:solidFill>
                          <a:srgbClr val="000000"/>
                        </a:solidFill>
                        <a:effectLst/>
                        <a:latin typeface="Arial" panose="020B0604020202020204" pitchFamily="34" charset="0"/>
                        <a:cs typeface="Arial" panose="020B0604020202020204" pitchFamily="34" charset="0"/>
                      </a:endParaRPr>
                    </a:p>
                  </a:txBody>
                  <a:tcPr marL="85725" marR="0"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defRPr>
                          <a:solidFill>
                            <a:schemeClr val="tx1"/>
                          </a:solidFill>
                          <a:latin typeface="Arial"/>
                        </a:defRPr>
                      </a:lvl1pPr>
                      <a:lvl2pPr marL="457146">
                        <a:defRPr>
                          <a:solidFill>
                            <a:schemeClr val="tx1"/>
                          </a:solidFill>
                          <a:latin typeface="Arial"/>
                        </a:defRPr>
                      </a:lvl2pPr>
                      <a:lvl3pPr marL="914294">
                        <a:defRPr>
                          <a:solidFill>
                            <a:schemeClr val="tx1"/>
                          </a:solidFill>
                          <a:latin typeface="Arial"/>
                        </a:defRPr>
                      </a:lvl3pPr>
                      <a:lvl4pPr marL="1371440">
                        <a:defRPr>
                          <a:solidFill>
                            <a:schemeClr val="tx1"/>
                          </a:solidFill>
                          <a:latin typeface="Arial"/>
                        </a:defRPr>
                      </a:lvl4pPr>
                      <a:lvl5pPr marL="1828586">
                        <a:defRPr>
                          <a:solidFill>
                            <a:schemeClr val="tx1"/>
                          </a:solidFill>
                          <a:latin typeface="Arial"/>
                        </a:defRPr>
                      </a:lvl5pPr>
                      <a:lvl6pPr marL="2285732">
                        <a:defRPr>
                          <a:solidFill>
                            <a:schemeClr val="tx1"/>
                          </a:solidFill>
                          <a:latin typeface="Arial"/>
                        </a:defRPr>
                      </a:lvl6pPr>
                      <a:lvl7pPr marL="2742880">
                        <a:defRPr>
                          <a:solidFill>
                            <a:schemeClr val="tx1"/>
                          </a:solidFill>
                          <a:latin typeface="Arial"/>
                        </a:defRPr>
                      </a:lvl7pPr>
                      <a:lvl8pPr marL="3200026">
                        <a:defRPr>
                          <a:solidFill>
                            <a:schemeClr val="tx1"/>
                          </a:solidFill>
                          <a:latin typeface="Arial"/>
                        </a:defRPr>
                      </a:lvl8pPr>
                      <a:lvl9pPr marL="3657172">
                        <a:defRPr>
                          <a:solidFill>
                            <a:schemeClr val="tx1"/>
                          </a:solidFill>
                          <a:latin typeface="Arial"/>
                        </a:defRPr>
                      </a:lvl9pPr>
                    </a:lstStyle>
                    <a:p>
                      <a:pPr algn="ctr" fontAlgn="b"/>
                      <a:r>
                        <a:rPr lang="en-CA" sz="1400" b="1" i="0" u="none" strike="noStrike" dirty="0" smtClean="0">
                          <a:solidFill>
                            <a:srgbClr val="000000"/>
                          </a:solidFill>
                          <a:effectLst/>
                          <a:latin typeface="Arial" panose="020B0604020202020204" pitchFamily="34" charset="0"/>
                          <a:cs typeface="Arial" panose="020B0604020202020204" pitchFamily="34" charset="0"/>
                        </a:rPr>
                        <a:t>$15,000,000</a:t>
                      </a:r>
                      <a:endParaRPr lang="en-CA" sz="1400" b="1" i="0" u="none" strike="noStrike" dirty="0">
                        <a:solidFill>
                          <a:srgbClr val="000000"/>
                        </a:solidFill>
                        <a:effectLst/>
                        <a:latin typeface="Arial" panose="020B0604020202020204" pitchFamily="34" charset="0"/>
                        <a:cs typeface="Arial" panose="020B0604020202020204" pitchFamily="34" charset="0"/>
                      </a:endParaRPr>
                    </a:p>
                  </a:txBody>
                  <a:tcPr marL="0" marR="0" marT="0" marB="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Tree>
    <p:extLst>
      <p:ext uri="{BB962C8B-B14F-4D97-AF65-F5344CB8AC3E}">
        <p14:creationId xmlns:p14="http://schemas.microsoft.com/office/powerpoint/2010/main" val="37504540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2"/>
          <p:cNvSpPr txBox="1">
            <a:spLocks/>
          </p:cNvSpPr>
          <p:nvPr/>
        </p:nvSpPr>
        <p:spPr>
          <a:xfrm>
            <a:off x="534162" y="984544"/>
            <a:ext cx="8838438" cy="313932"/>
          </a:xfrm>
          <a:prstGeom prst="rect">
            <a:avLst/>
          </a:prstGeom>
          <a:solidFill>
            <a:srgbClr val="B3B3B3"/>
          </a:solidFill>
          <a:ln w="19812">
            <a:solidFill>
              <a:srgbClr val="000000"/>
            </a:solidFill>
          </a:ln>
        </p:spPr>
        <p:txBody>
          <a:bodyPr vert="horz" wrap="square" lIns="0" tIns="0" rIns="0" bIns="0" rtlCol="0" anchor="ctr">
            <a:spAutoFit/>
          </a:bodyPr>
          <a:lstStyle>
            <a:lvl1pPr>
              <a:defRPr sz="3800" b="0" i="0">
                <a:solidFill>
                  <a:srgbClr val="313634"/>
                </a:solidFill>
                <a:latin typeface="Arial"/>
                <a:ea typeface="+mj-ea"/>
                <a:cs typeface="Arial"/>
              </a:defRPr>
            </a:lvl1pPr>
          </a:lstStyle>
          <a:p>
            <a:pPr marL="3172" algn="ctr"/>
            <a:r>
              <a:rPr lang="en-CA" sz="2000" kern="0" spc="4" dirty="0">
                <a:solidFill>
                  <a:srgbClr val="000000"/>
                </a:solidFill>
              </a:rPr>
              <a:t>Communications</a:t>
            </a:r>
            <a:endParaRPr lang="en-CA" sz="2000" kern="0" dirty="0"/>
          </a:p>
        </p:txBody>
      </p:sp>
      <p:sp>
        <p:nvSpPr>
          <p:cNvPr id="10" name="object 28"/>
          <p:cNvSpPr txBox="1"/>
          <p:nvPr/>
        </p:nvSpPr>
        <p:spPr>
          <a:xfrm>
            <a:off x="535940" y="1524000"/>
            <a:ext cx="8836660" cy="246221"/>
          </a:xfrm>
          <a:prstGeom prst="rect">
            <a:avLst/>
          </a:prstGeom>
        </p:spPr>
        <p:txBody>
          <a:bodyPr vert="horz" wrap="square" lIns="0" tIns="0" rIns="0" bIns="0" rtlCol="0">
            <a:spAutoFit/>
          </a:bodyPr>
          <a:lstStyle/>
          <a:p>
            <a:pPr marL="354427" marR="5080" indent="-341749">
              <a:buChar char="•"/>
              <a:tabLst>
                <a:tab pos="355060" algn="l"/>
              </a:tabLst>
            </a:pPr>
            <a:r>
              <a:rPr lang="en-CA" sz="1600" spc="-4" dirty="0">
                <a:latin typeface="Arial"/>
                <a:cs typeface="Arial"/>
              </a:rPr>
              <a:t>Placeholder</a:t>
            </a:r>
            <a:endParaRPr sz="1400" dirty="0">
              <a:latin typeface="Arial"/>
              <a:cs typeface="Arial"/>
            </a:endParaRPr>
          </a:p>
        </p:txBody>
      </p:sp>
      <p:sp>
        <p:nvSpPr>
          <p:cNvPr id="5" name="object 5"/>
          <p:cNvSpPr txBox="1"/>
          <p:nvPr/>
        </p:nvSpPr>
        <p:spPr>
          <a:xfrm>
            <a:off x="9549892" y="7428153"/>
            <a:ext cx="432308" cy="191847"/>
          </a:xfrm>
          <a:prstGeom prst="rect">
            <a:avLst/>
          </a:prstGeom>
        </p:spPr>
        <p:txBody>
          <a:bodyPr vert="horz" wrap="square" lIns="0" tIns="0" rIns="0" bIns="0" rtlCol="0">
            <a:spAutoFit/>
          </a:bodyPr>
          <a:lstStyle/>
          <a:p>
            <a:pPr marL="25363" algn="ctr"/>
            <a:fld id="{25161F13-161D-4D92-A730-D3C24C0C7C19}" type="slidenum">
              <a:rPr lang="en-CA" sz="1200">
                <a:latin typeface="Arial"/>
                <a:cs typeface="Arial"/>
              </a:rPr>
              <a:pPr marL="25363" algn="ctr"/>
              <a:t>33</a:t>
            </a:fld>
            <a:endParaRPr sz="1200" dirty="0">
              <a:latin typeface="Arial"/>
              <a:cs typeface="Arial"/>
            </a:endParaRPr>
          </a:p>
        </p:txBody>
      </p:sp>
    </p:spTree>
    <p:extLst>
      <p:ext uri="{BB962C8B-B14F-4D97-AF65-F5344CB8AC3E}">
        <p14:creationId xmlns:p14="http://schemas.microsoft.com/office/powerpoint/2010/main" val="2225487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2"/>
          <p:cNvSpPr txBox="1">
            <a:spLocks/>
          </p:cNvSpPr>
          <p:nvPr/>
        </p:nvSpPr>
        <p:spPr>
          <a:xfrm>
            <a:off x="534162" y="909836"/>
            <a:ext cx="8838438" cy="313932"/>
          </a:xfrm>
          <a:prstGeom prst="rect">
            <a:avLst/>
          </a:prstGeom>
          <a:solidFill>
            <a:srgbClr val="B3B3B3"/>
          </a:solidFill>
          <a:ln w="19812">
            <a:solidFill>
              <a:srgbClr val="000000"/>
            </a:solidFill>
          </a:ln>
        </p:spPr>
        <p:txBody>
          <a:bodyPr vert="horz" wrap="square" lIns="0" tIns="0" rIns="0" bIns="0" rtlCol="0" anchor="ctr">
            <a:spAutoFit/>
          </a:bodyPr>
          <a:lstStyle>
            <a:lvl1pPr>
              <a:defRPr sz="3800" b="0" i="0">
                <a:solidFill>
                  <a:srgbClr val="313634"/>
                </a:solidFill>
                <a:latin typeface="Arial"/>
                <a:ea typeface="+mj-ea"/>
                <a:cs typeface="Arial"/>
              </a:defRPr>
            </a:lvl1pPr>
          </a:lstStyle>
          <a:p>
            <a:pPr marL="3172" algn="ctr"/>
            <a:r>
              <a:rPr lang="en-CA" sz="2000" kern="0" spc="4" dirty="0">
                <a:solidFill>
                  <a:srgbClr val="000000"/>
                </a:solidFill>
              </a:rPr>
              <a:t>Cabinet Minute</a:t>
            </a:r>
            <a:endParaRPr lang="en-CA" sz="2000" kern="0" dirty="0"/>
          </a:p>
        </p:txBody>
      </p:sp>
      <p:sp>
        <p:nvSpPr>
          <p:cNvPr id="10" name="object 28"/>
          <p:cNvSpPr txBox="1"/>
          <p:nvPr/>
        </p:nvSpPr>
        <p:spPr>
          <a:xfrm>
            <a:off x="535940" y="1524000"/>
            <a:ext cx="8836660" cy="246221"/>
          </a:xfrm>
          <a:prstGeom prst="rect">
            <a:avLst/>
          </a:prstGeom>
        </p:spPr>
        <p:txBody>
          <a:bodyPr vert="horz" wrap="square" lIns="0" tIns="0" rIns="0" bIns="0" rtlCol="0">
            <a:spAutoFit/>
          </a:bodyPr>
          <a:lstStyle/>
          <a:p>
            <a:pPr marL="354427" marR="5080" indent="-341749">
              <a:buChar char="•"/>
              <a:tabLst>
                <a:tab pos="355060" algn="l"/>
              </a:tabLst>
            </a:pPr>
            <a:r>
              <a:rPr lang="en-CA" sz="1600" spc="-4" dirty="0">
                <a:latin typeface="Arial"/>
                <a:cs typeface="Arial"/>
              </a:rPr>
              <a:t>Placeholder</a:t>
            </a:r>
            <a:endParaRPr sz="1400" dirty="0">
              <a:latin typeface="Arial"/>
              <a:cs typeface="Arial"/>
            </a:endParaRPr>
          </a:p>
        </p:txBody>
      </p:sp>
      <p:sp>
        <p:nvSpPr>
          <p:cNvPr id="5" name="object 5"/>
          <p:cNvSpPr txBox="1"/>
          <p:nvPr/>
        </p:nvSpPr>
        <p:spPr>
          <a:xfrm>
            <a:off x="9549892" y="7428153"/>
            <a:ext cx="432308" cy="191847"/>
          </a:xfrm>
          <a:prstGeom prst="rect">
            <a:avLst/>
          </a:prstGeom>
        </p:spPr>
        <p:txBody>
          <a:bodyPr vert="horz" wrap="square" lIns="0" tIns="0" rIns="0" bIns="0" rtlCol="0">
            <a:spAutoFit/>
          </a:bodyPr>
          <a:lstStyle/>
          <a:p>
            <a:pPr marL="25363" algn="ctr"/>
            <a:fld id="{25161F13-161D-4D92-A730-D3C24C0C7C19}" type="slidenum">
              <a:rPr lang="en-CA" sz="1200">
                <a:latin typeface="Arial"/>
                <a:cs typeface="Arial"/>
              </a:rPr>
              <a:pPr marL="25363" algn="ctr"/>
              <a:t>34</a:t>
            </a:fld>
            <a:endParaRPr sz="1200" dirty="0">
              <a:latin typeface="Arial"/>
              <a:cs typeface="Arial"/>
            </a:endParaRPr>
          </a:p>
        </p:txBody>
      </p:sp>
    </p:spTree>
    <p:extLst>
      <p:ext uri="{BB962C8B-B14F-4D97-AF65-F5344CB8AC3E}">
        <p14:creationId xmlns:p14="http://schemas.microsoft.com/office/powerpoint/2010/main" val="28656285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2"/>
          <p:cNvSpPr txBox="1">
            <a:spLocks/>
          </p:cNvSpPr>
          <p:nvPr/>
        </p:nvSpPr>
        <p:spPr>
          <a:xfrm>
            <a:off x="534162" y="838200"/>
            <a:ext cx="8838438" cy="457200"/>
          </a:xfrm>
          <a:prstGeom prst="rect">
            <a:avLst/>
          </a:prstGeom>
          <a:solidFill>
            <a:srgbClr val="B3B3B3"/>
          </a:solidFill>
          <a:ln w="19812">
            <a:solidFill>
              <a:srgbClr val="000000"/>
            </a:solidFill>
          </a:ln>
        </p:spPr>
        <p:txBody>
          <a:bodyPr vert="horz" wrap="square" lIns="0" tIns="0" rIns="0" bIns="0" rtlCol="0" anchor="ctr">
            <a:spAutoFit/>
          </a:bodyPr>
          <a:lstStyle>
            <a:lvl1pPr>
              <a:defRPr sz="3800" b="0" i="0">
                <a:solidFill>
                  <a:srgbClr val="313634"/>
                </a:solidFill>
                <a:latin typeface="Arial"/>
                <a:ea typeface="+mj-ea"/>
                <a:cs typeface="Arial"/>
              </a:defRPr>
            </a:lvl1pPr>
          </a:lstStyle>
          <a:p>
            <a:pPr marL="3175" algn="ctr"/>
            <a:r>
              <a:rPr lang="en-CA" sz="2000" kern="0" spc="5" dirty="0" smtClean="0">
                <a:solidFill>
                  <a:srgbClr val="000000"/>
                </a:solidFill>
              </a:rPr>
              <a:t>Cabinet Minute</a:t>
            </a:r>
            <a:endParaRPr lang="en-CA" sz="2000" kern="0" dirty="0"/>
          </a:p>
        </p:txBody>
      </p:sp>
      <p:sp>
        <p:nvSpPr>
          <p:cNvPr id="10" name="object 28"/>
          <p:cNvSpPr txBox="1"/>
          <p:nvPr/>
        </p:nvSpPr>
        <p:spPr>
          <a:xfrm>
            <a:off x="535940" y="1524000"/>
            <a:ext cx="8836660" cy="246221"/>
          </a:xfrm>
          <a:prstGeom prst="rect">
            <a:avLst/>
          </a:prstGeom>
        </p:spPr>
        <p:txBody>
          <a:bodyPr vert="horz" wrap="square" lIns="0" tIns="0" rIns="0" bIns="0" rtlCol="0">
            <a:spAutoFit/>
          </a:bodyPr>
          <a:lstStyle/>
          <a:p>
            <a:pPr marL="354965" marR="5080" indent="-342265">
              <a:lnSpc>
                <a:spcPct val="100000"/>
              </a:lnSpc>
              <a:buChar char="•"/>
              <a:tabLst>
                <a:tab pos="355600" algn="l"/>
              </a:tabLst>
            </a:pPr>
            <a:r>
              <a:rPr lang="en-CA" sz="1600" spc="-5" dirty="0" smtClean="0">
                <a:latin typeface="Arial"/>
                <a:cs typeface="Arial"/>
              </a:rPr>
              <a:t>Placeholder</a:t>
            </a:r>
            <a:endParaRPr sz="1400" dirty="0">
              <a:latin typeface="Arial"/>
              <a:cs typeface="Arial"/>
            </a:endParaRPr>
          </a:p>
        </p:txBody>
      </p:sp>
      <p:sp>
        <p:nvSpPr>
          <p:cNvPr id="6" name="object 5"/>
          <p:cNvSpPr txBox="1"/>
          <p:nvPr/>
        </p:nvSpPr>
        <p:spPr>
          <a:xfrm>
            <a:off x="9525000" y="7435334"/>
            <a:ext cx="432308" cy="184666"/>
          </a:xfrm>
          <a:prstGeom prst="rect">
            <a:avLst/>
          </a:prstGeom>
        </p:spPr>
        <p:txBody>
          <a:bodyPr vert="horz" wrap="square" lIns="0" tIns="0" rIns="0" bIns="0" rtlCol="0">
            <a:spAutoFit/>
          </a:bodyPr>
          <a:lstStyle/>
          <a:p>
            <a:pPr marL="25400" algn="ctr">
              <a:lnSpc>
                <a:spcPct val="100000"/>
              </a:lnSpc>
            </a:pPr>
            <a:fld id="{25161F13-161D-4D92-A730-D3C24C0C7C19}" type="slidenum">
              <a:rPr lang="en-CA" sz="1200" smtClean="0">
                <a:latin typeface="Arial"/>
                <a:cs typeface="Arial"/>
              </a:rPr>
              <a:pPr marL="25400" algn="ctr">
                <a:lnSpc>
                  <a:spcPct val="100000"/>
                </a:lnSpc>
              </a:pPr>
              <a:t>35</a:t>
            </a:fld>
            <a:endParaRPr sz="1200" dirty="0">
              <a:latin typeface="Arial"/>
              <a:cs typeface="Arial"/>
            </a:endParaRPr>
          </a:p>
        </p:txBody>
      </p:sp>
    </p:spTree>
    <p:extLst>
      <p:ext uri="{BB962C8B-B14F-4D97-AF65-F5344CB8AC3E}">
        <p14:creationId xmlns:p14="http://schemas.microsoft.com/office/powerpoint/2010/main" val="16425839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txBox="1">
            <a:spLocks/>
          </p:cNvSpPr>
          <p:nvPr/>
        </p:nvSpPr>
        <p:spPr>
          <a:xfrm>
            <a:off x="534162" y="3579910"/>
            <a:ext cx="8838438" cy="914400"/>
          </a:xfrm>
          <a:prstGeom prst="rect">
            <a:avLst/>
          </a:prstGeom>
          <a:solidFill>
            <a:srgbClr val="B3B3B3"/>
          </a:solidFill>
          <a:ln w="19812">
            <a:solidFill>
              <a:srgbClr val="000000"/>
            </a:solidFill>
          </a:ln>
        </p:spPr>
        <p:txBody>
          <a:bodyPr vert="horz" wrap="square" lIns="0" tIns="0" rIns="0" bIns="0" rtlCol="0" anchor="ctr">
            <a:spAutoFit/>
          </a:bodyPr>
          <a:lstStyle>
            <a:lvl1pPr>
              <a:defRPr sz="3800" b="0" i="0">
                <a:solidFill>
                  <a:srgbClr val="313634"/>
                </a:solidFill>
                <a:latin typeface="Arial"/>
                <a:ea typeface="+mj-ea"/>
                <a:cs typeface="Arial"/>
              </a:defRPr>
            </a:lvl1pPr>
          </a:lstStyle>
          <a:p>
            <a:pPr marL="3175" algn="ctr"/>
            <a:r>
              <a:rPr lang="en-CA" sz="2000" kern="0" spc="5" dirty="0" smtClean="0">
                <a:solidFill>
                  <a:srgbClr val="000000"/>
                </a:solidFill>
              </a:rPr>
              <a:t>APPENDIX</a:t>
            </a:r>
            <a:endParaRPr lang="en-CA" sz="2000" kern="0" dirty="0"/>
          </a:p>
        </p:txBody>
      </p:sp>
      <p:sp>
        <p:nvSpPr>
          <p:cNvPr id="6" name="object 5"/>
          <p:cNvSpPr txBox="1"/>
          <p:nvPr/>
        </p:nvSpPr>
        <p:spPr>
          <a:xfrm>
            <a:off x="9549892" y="7511534"/>
            <a:ext cx="432308" cy="184666"/>
          </a:xfrm>
          <a:prstGeom prst="rect">
            <a:avLst/>
          </a:prstGeom>
        </p:spPr>
        <p:txBody>
          <a:bodyPr vert="horz" wrap="square" lIns="0" tIns="0" rIns="0" bIns="0" rtlCol="0">
            <a:spAutoFit/>
          </a:bodyPr>
          <a:lstStyle/>
          <a:p>
            <a:pPr marL="25400" algn="ctr">
              <a:lnSpc>
                <a:spcPct val="100000"/>
              </a:lnSpc>
            </a:pPr>
            <a:fld id="{25161F13-161D-4D92-A730-D3C24C0C7C19}" type="slidenum">
              <a:rPr lang="en-CA" sz="1200" smtClean="0">
                <a:latin typeface="Arial"/>
                <a:cs typeface="Arial"/>
              </a:rPr>
              <a:pPr marL="25400" algn="ctr">
                <a:lnSpc>
                  <a:spcPct val="100000"/>
                </a:lnSpc>
              </a:pPr>
              <a:t>36</a:t>
            </a:fld>
            <a:endParaRPr sz="1200" dirty="0">
              <a:latin typeface="Arial"/>
              <a:cs typeface="Arial"/>
            </a:endParaRPr>
          </a:p>
        </p:txBody>
      </p:sp>
    </p:spTree>
    <p:extLst>
      <p:ext uri="{BB962C8B-B14F-4D97-AF65-F5344CB8AC3E}">
        <p14:creationId xmlns:p14="http://schemas.microsoft.com/office/powerpoint/2010/main" val="348762791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Content Placeholder 2"/>
          <p:cNvSpPr txBox="1">
            <a:spLocks/>
          </p:cNvSpPr>
          <p:nvPr/>
        </p:nvSpPr>
        <p:spPr>
          <a:xfrm>
            <a:off x="457200" y="1372073"/>
            <a:ext cx="8711956" cy="1142527"/>
          </a:xfrm>
          <a:prstGeom prst="rect">
            <a:avLst/>
          </a:prstGeom>
        </p:spPr>
        <p:txBody>
          <a:bodyPr lIns="101882" tIns="50941" rIns="101882" bIns="50941">
            <a:noAutofit/>
          </a:bodyPr>
          <a:lstStyle>
            <a:lvl1pPr marL="280988" indent="-280988" algn="l" defTabSz="914400" rtl="0" eaLnBrk="1" latinLnBrk="0" hangingPunct="1">
              <a:spcBef>
                <a:spcPct val="200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Courier New" panose="02070309020205020404" pitchFamily="49" charset="0"/>
              <a:buChar char="o"/>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Helvetica"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4pPr>
            <a:lvl5pPr marL="1484313"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CA" dirty="0">
                <a:latin typeface="Arial" panose="020B0604020202020204" pitchFamily="34" charset="0"/>
                <a:cs typeface="Arial" panose="020B0604020202020204" pitchFamily="34" charset="0"/>
              </a:rPr>
              <a:t>In 2015, generation accounted for 64% of total electricity system </a:t>
            </a:r>
            <a:r>
              <a:rPr lang="en-CA" dirty="0" smtClean="0">
                <a:latin typeface="Arial" panose="020B0604020202020204" pitchFamily="34" charset="0"/>
                <a:cs typeface="Arial" panose="020B0604020202020204" pitchFamily="34" charset="0"/>
              </a:rPr>
              <a:t>costs.</a:t>
            </a:r>
            <a:r>
              <a:rPr lang="en-US" dirty="0" smtClean="0">
                <a:latin typeface="Arial" panose="020B0604020202020204" pitchFamily="34" charset="0"/>
                <a:cs typeface="Arial" panose="020B0604020202020204" pitchFamily="34" charset="0"/>
              </a:rPr>
              <a:t>  </a:t>
            </a:r>
            <a:r>
              <a:rPr lang="en-CA" dirty="0" smtClean="0">
                <a:latin typeface="Arial" panose="020B0604020202020204" pitchFamily="34" charset="0"/>
                <a:cs typeface="Arial" panose="020B0604020202020204" pitchFamily="34" charset="0"/>
              </a:rPr>
              <a:t>Total </a:t>
            </a:r>
            <a:r>
              <a:rPr lang="en-CA" dirty="0">
                <a:latin typeface="Arial" panose="020B0604020202020204" pitchFamily="34" charset="0"/>
                <a:cs typeface="Arial" panose="020B0604020202020204" pitchFamily="34" charset="0"/>
              </a:rPr>
              <a:t>system costs in 2015 were $20 billion.</a:t>
            </a:r>
          </a:p>
          <a:p>
            <a:pPr marL="0" indent="0">
              <a:buNone/>
            </a:pPr>
            <a:endParaRPr lang="en-CA" dirty="0" smtClean="0">
              <a:latin typeface="Arial" panose="020B0604020202020204" pitchFamily="34" charset="0"/>
              <a:cs typeface="Arial" panose="020B0604020202020204" pitchFamily="34" charset="0"/>
            </a:endParaRPr>
          </a:p>
          <a:p>
            <a:endParaRPr lang="en-CA" dirty="0">
              <a:latin typeface="Arial" panose="020B0604020202020204" pitchFamily="34" charset="0"/>
              <a:cs typeface="Arial" panose="020B0604020202020204" pitchFamily="34" charset="0"/>
            </a:endParaRPr>
          </a:p>
          <a:p>
            <a:endParaRPr lang="en-CA" dirty="0" smtClean="0">
              <a:latin typeface="Arial" panose="020B0604020202020204" pitchFamily="34" charset="0"/>
              <a:cs typeface="Arial" panose="020B0604020202020204" pitchFamily="34" charset="0"/>
            </a:endParaRPr>
          </a:p>
          <a:p>
            <a:endParaRPr lang="en-CA" dirty="0" smtClean="0">
              <a:latin typeface="Arial" panose="020B0604020202020204" pitchFamily="34" charset="0"/>
              <a:cs typeface="Arial" panose="020B0604020202020204" pitchFamily="34" charset="0"/>
            </a:endParaRPr>
          </a:p>
        </p:txBody>
      </p:sp>
      <p:pic>
        <p:nvPicPr>
          <p:cNvPr id="11" name="Picture 9"/>
          <p:cNvPicPr>
            <a:picLocks noChangeAspect="1" noChangeArrowheads="1"/>
          </p:cNvPicPr>
          <p:nvPr/>
        </p:nvPicPr>
        <p:blipFill rotWithShape="1">
          <a:blip r:embed="rId2">
            <a:extLst>
              <a:ext uri="{28A0092B-C50C-407E-A947-70E740481C1C}">
                <a14:useLocalDpi xmlns:a14="http://schemas.microsoft.com/office/drawing/2010/main" val="0"/>
              </a:ext>
            </a:extLst>
          </a:blip>
          <a:srcRect r="19932"/>
          <a:stretch/>
        </p:blipFill>
        <p:spPr bwMode="auto">
          <a:xfrm>
            <a:off x="1589312" y="2906890"/>
            <a:ext cx="6487888" cy="32561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TextBox 11"/>
          <p:cNvSpPr txBox="1"/>
          <p:nvPr/>
        </p:nvSpPr>
        <p:spPr>
          <a:xfrm>
            <a:off x="1426670" y="2335628"/>
            <a:ext cx="6574330" cy="533764"/>
          </a:xfrm>
          <a:prstGeom prst="rect">
            <a:avLst/>
          </a:prstGeom>
          <a:noFill/>
        </p:spPr>
        <p:txBody>
          <a:bodyPr wrap="square" lIns="101882" tIns="50941" rIns="101882" bIns="50941" rtlCol="0">
            <a:spAutoFit/>
          </a:bodyPr>
          <a:lstStyle/>
          <a:p>
            <a:r>
              <a:rPr lang="en-CA" sz="1400" b="1" dirty="0">
                <a:latin typeface="Arial" panose="020B0604020202020204" pitchFamily="34" charset="0"/>
                <a:cs typeface="Arial" panose="020B0604020202020204" pitchFamily="34" charset="0"/>
              </a:rPr>
              <a:t>2015 Electricity System Cost </a:t>
            </a:r>
          </a:p>
          <a:p>
            <a:r>
              <a:rPr lang="en-CA" sz="1400" i="1" dirty="0">
                <a:latin typeface="Arial" panose="020B0604020202020204" pitchFamily="34" charset="0"/>
                <a:cs typeface="Arial" panose="020B0604020202020204" pitchFamily="34" charset="0"/>
              </a:rPr>
              <a:t>$ billion</a:t>
            </a:r>
          </a:p>
        </p:txBody>
      </p:sp>
      <p:sp>
        <p:nvSpPr>
          <p:cNvPr id="13" name="TextBox 12"/>
          <p:cNvSpPr txBox="1"/>
          <p:nvPr/>
        </p:nvSpPr>
        <p:spPr>
          <a:xfrm>
            <a:off x="1387624" y="6315468"/>
            <a:ext cx="1584176" cy="313932"/>
          </a:xfrm>
          <a:prstGeom prst="rect">
            <a:avLst/>
          </a:prstGeom>
          <a:noFill/>
        </p:spPr>
        <p:txBody>
          <a:bodyPr wrap="square" lIns="101882" tIns="50941" rIns="101882" bIns="50941" rtlCol="0">
            <a:spAutoFit/>
          </a:bodyPr>
          <a:lstStyle/>
          <a:p>
            <a:r>
              <a:rPr lang="en-CA" sz="1300" b="1" i="1" dirty="0">
                <a:latin typeface="Arial" panose="020B0604020202020204" pitchFamily="34" charset="0"/>
                <a:cs typeface="Arial" panose="020B0604020202020204" pitchFamily="34" charset="0"/>
              </a:rPr>
              <a:t>Source</a:t>
            </a:r>
            <a:r>
              <a:rPr lang="en-CA" sz="1300" b="1" dirty="0">
                <a:latin typeface="Arial" panose="020B0604020202020204" pitchFamily="34" charset="0"/>
                <a:cs typeface="Arial" panose="020B0604020202020204" pitchFamily="34" charset="0"/>
              </a:rPr>
              <a:t>:</a:t>
            </a:r>
            <a:r>
              <a:rPr lang="en-CA" sz="1300" b="1" i="1" dirty="0">
                <a:latin typeface="Arial" panose="020B0604020202020204" pitchFamily="34" charset="0"/>
                <a:cs typeface="Arial" panose="020B0604020202020204" pitchFamily="34" charset="0"/>
              </a:rPr>
              <a:t>  </a:t>
            </a:r>
            <a:r>
              <a:rPr lang="en-CA" sz="1300" dirty="0">
                <a:latin typeface="Arial" panose="020B0604020202020204" pitchFamily="34" charset="0"/>
                <a:cs typeface="Arial" panose="020B0604020202020204" pitchFamily="34" charset="0"/>
              </a:rPr>
              <a:t>IESO</a:t>
            </a:r>
          </a:p>
        </p:txBody>
      </p:sp>
      <p:sp>
        <p:nvSpPr>
          <p:cNvPr id="8" name="object 2"/>
          <p:cNvSpPr txBox="1">
            <a:spLocks/>
          </p:cNvSpPr>
          <p:nvPr/>
        </p:nvSpPr>
        <p:spPr>
          <a:xfrm>
            <a:off x="534162" y="911421"/>
            <a:ext cx="8838438" cy="307777"/>
          </a:xfrm>
          <a:prstGeom prst="rect">
            <a:avLst/>
          </a:prstGeom>
          <a:solidFill>
            <a:srgbClr val="B3B3B3"/>
          </a:solidFill>
          <a:ln w="19812">
            <a:solidFill>
              <a:srgbClr val="000000"/>
            </a:solidFill>
          </a:ln>
        </p:spPr>
        <p:txBody>
          <a:bodyPr vert="horz" wrap="square" lIns="0" tIns="0" rIns="0" bIns="0" rtlCol="0" anchor="ctr">
            <a:spAutoFit/>
          </a:bodyPr>
          <a:lstStyle>
            <a:lvl1pPr>
              <a:defRPr sz="3800" b="0" i="0">
                <a:solidFill>
                  <a:srgbClr val="313634"/>
                </a:solidFill>
                <a:latin typeface="Arial"/>
                <a:ea typeface="+mj-ea"/>
                <a:cs typeface="Arial"/>
              </a:defRPr>
            </a:lvl1pPr>
          </a:lstStyle>
          <a:p>
            <a:pPr marL="3175" algn="ctr"/>
            <a:r>
              <a:rPr lang="en-CA" sz="2000" kern="0" spc="5" dirty="0" smtClean="0">
                <a:solidFill>
                  <a:srgbClr val="000000"/>
                </a:solidFill>
              </a:rPr>
              <a:t>Global Adjustment</a:t>
            </a:r>
            <a:endParaRPr lang="en-CA" sz="2000" kern="0" dirty="0"/>
          </a:p>
        </p:txBody>
      </p:sp>
      <p:sp>
        <p:nvSpPr>
          <p:cNvPr id="9" name="object 5"/>
          <p:cNvSpPr txBox="1"/>
          <p:nvPr/>
        </p:nvSpPr>
        <p:spPr>
          <a:xfrm>
            <a:off x="9549892" y="7435334"/>
            <a:ext cx="432308" cy="184666"/>
          </a:xfrm>
          <a:prstGeom prst="rect">
            <a:avLst/>
          </a:prstGeom>
        </p:spPr>
        <p:txBody>
          <a:bodyPr vert="horz" wrap="square" lIns="0" tIns="0" rIns="0" bIns="0" rtlCol="0">
            <a:spAutoFit/>
          </a:bodyPr>
          <a:lstStyle/>
          <a:p>
            <a:pPr marL="25400" algn="ctr">
              <a:lnSpc>
                <a:spcPct val="100000"/>
              </a:lnSpc>
            </a:pPr>
            <a:fld id="{25161F13-161D-4D92-A730-D3C24C0C7C19}" type="slidenum">
              <a:rPr lang="en-CA" sz="1200" smtClean="0">
                <a:latin typeface="Arial"/>
                <a:cs typeface="Arial"/>
              </a:rPr>
              <a:pPr marL="25400" algn="ctr">
                <a:lnSpc>
                  <a:spcPct val="100000"/>
                </a:lnSpc>
              </a:pPr>
              <a:t>37</a:t>
            </a:fld>
            <a:endParaRPr sz="1200" dirty="0">
              <a:latin typeface="Arial"/>
              <a:cs typeface="Arial"/>
            </a:endParaRPr>
          </a:p>
        </p:txBody>
      </p:sp>
    </p:spTree>
    <p:extLst>
      <p:ext uri="{BB962C8B-B14F-4D97-AF65-F5344CB8AC3E}">
        <p14:creationId xmlns:p14="http://schemas.microsoft.com/office/powerpoint/2010/main" val="190653158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2"/>
          <p:cNvSpPr txBox="1">
            <a:spLocks/>
          </p:cNvSpPr>
          <p:nvPr/>
        </p:nvSpPr>
        <p:spPr>
          <a:xfrm>
            <a:off x="534162" y="911421"/>
            <a:ext cx="8838438" cy="307777"/>
          </a:xfrm>
          <a:prstGeom prst="rect">
            <a:avLst/>
          </a:prstGeom>
          <a:solidFill>
            <a:srgbClr val="B3B3B3"/>
          </a:solidFill>
          <a:ln w="19812">
            <a:solidFill>
              <a:srgbClr val="000000"/>
            </a:solidFill>
          </a:ln>
        </p:spPr>
        <p:txBody>
          <a:bodyPr vert="horz" wrap="square" lIns="0" tIns="0" rIns="0" bIns="0" rtlCol="0" anchor="ctr">
            <a:spAutoFit/>
          </a:bodyPr>
          <a:lstStyle>
            <a:lvl1pPr>
              <a:defRPr sz="3800" b="0" i="0">
                <a:solidFill>
                  <a:srgbClr val="313634"/>
                </a:solidFill>
                <a:latin typeface="Arial"/>
                <a:ea typeface="+mj-ea"/>
                <a:cs typeface="Arial"/>
              </a:defRPr>
            </a:lvl1pPr>
          </a:lstStyle>
          <a:p>
            <a:pPr marL="3175" algn="ctr"/>
            <a:r>
              <a:rPr lang="en-CA" sz="2000" kern="0" spc="5" dirty="0" smtClean="0">
                <a:solidFill>
                  <a:srgbClr val="000000"/>
                </a:solidFill>
              </a:rPr>
              <a:t>Ontario’s Fair Hydro Plan – Ratepayer Impact</a:t>
            </a:r>
            <a:endParaRPr lang="en-CA" sz="2000" kern="0" dirty="0"/>
          </a:p>
        </p:txBody>
      </p:sp>
      <p:sp>
        <p:nvSpPr>
          <p:cNvPr id="9" name="object 5"/>
          <p:cNvSpPr txBox="1"/>
          <p:nvPr/>
        </p:nvSpPr>
        <p:spPr>
          <a:xfrm>
            <a:off x="9626092" y="7511534"/>
            <a:ext cx="432308" cy="184666"/>
          </a:xfrm>
          <a:prstGeom prst="rect">
            <a:avLst/>
          </a:prstGeom>
        </p:spPr>
        <p:txBody>
          <a:bodyPr vert="horz" wrap="square" lIns="0" tIns="0" rIns="0" bIns="0" rtlCol="0">
            <a:spAutoFit/>
          </a:bodyPr>
          <a:lstStyle/>
          <a:p>
            <a:pPr marL="25400" algn="ctr">
              <a:lnSpc>
                <a:spcPct val="100000"/>
              </a:lnSpc>
            </a:pPr>
            <a:fld id="{25161F13-161D-4D92-A730-D3C24C0C7C19}" type="slidenum">
              <a:rPr lang="en-CA" sz="1200" smtClean="0">
                <a:latin typeface="Arial"/>
                <a:cs typeface="Arial"/>
              </a:rPr>
              <a:pPr marL="25400" algn="ctr">
                <a:lnSpc>
                  <a:spcPct val="100000"/>
                </a:lnSpc>
              </a:pPr>
              <a:t>38</a:t>
            </a:fld>
            <a:endParaRPr sz="1200" dirty="0">
              <a:latin typeface="Arial"/>
              <a:cs typeface="Arial"/>
            </a:endParaRPr>
          </a:p>
        </p:txBody>
      </p:sp>
      <p:sp>
        <p:nvSpPr>
          <p:cNvPr id="86" name="object 5"/>
          <p:cNvSpPr txBox="1"/>
          <p:nvPr/>
        </p:nvSpPr>
        <p:spPr>
          <a:xfrm>
            <a:off x="529516" y="1353169"/>
            <a:ext cx="7223759" cy="203835"/>
          </a:xfrm>
          <a:prstGeom prst="rect">
            <a:avLst/>
          </a:prstGeom>
        </p:spPr>
        <p:txBody>
          <a:bodyPr vert="horz" wrap="square" lIns="0" tIns="0" rIns="0" bIns="0" rtlCol="0">
            <a:spAutoFit/>
          </a:bodyPr>
          <a:lstStyle/>
          <a:p>
            <a:pPr marL="299085" indent="-286385">
              <a:lnSpc>
                <a:spcPct val="100000"/>
              </a:lnSpc>
              <a:buChar char="•"/>
              <a:tabLst>
                <a:tab pos="299720" algn="l"/>
              </a:tabLst>
            </a:pPr>
            <a:r>
              <a:rPr sz="1400" spc="-165" dirty="0">
                <a:latin typeface="Arial"/>
                <a:cs typeface="Arial"/>
              </a:rPr>
              <a:t>T</a:t>
            </a:r>
            <a:r>
              <a:rPr sz="1400" spc="-5" dirty="0">
                <a:latin typeface="Arial"/>
                <a:cs typeface="Arial"/>
              </a:rPr>
              <a:t>o</a:t>
            </a:r>
            <a:r>
              <a:rPr sz="1400" spc="5" dirty="0">
                <a:latin typeface="Arial"/>
                <a:cs typeface="Arial"/>
              </a:rPr>
              <a:t>t</a:t>
            </a:r>
            <a:r>
              <a:rPr sz="1400" spc="-5" dirty="0">
                <a:latin typeface="Arial"/>
                <a:cs typeface="Arial"/>
              </a:rPr>
              <a:t>a</a:t>
            </a:r>
            <a:r>
              <a:rPr sz="1400" dirty="0">
                <a:latin typeface="Arial"/>
                <a:cs typeface="Arial"/>
              </a:rPr>
              <a:t>l</a:t>
            </a:r>
            <a:r>
              <a:rPr sz="1400" spc="-20" dirty="0">
                <a:latin typeface="Arial"/>
                <a:cs typeface="Arial"/>
              </a:rPr>
              <a:t> </a:t>
            </a:r>
            <a:r>
              <a:rPr sz="1400" spc="-5" dirty="0">
                <a:latin typeface="Arial"/>
                <a:cs typeface="Arial"/>
              </a:rPr>
              <a:t>b</a:t>
            </a:r>
            <a:r>
              <a:rPr sz="1400" dirty="0">
                <a:latin typeface="Arial"/>
                <a:cs typeface="Arial"/>
              </a:rPr>
              <a:t>ill</a:t>
            </a:r>
            <a:r>
              <a:rPr sz="1400" spc="-5" dirty="0">
                <a:latin typeface="Arial"/>
                <a:cs typeface="Arial"/>
              </a:rPr>
              <a:t> be</a:t>
            </a:r>
            <a:r>
              <a:rPr sz="1400" dirty="0">
                <a:latin typeface="Arial"/>
                <a:cs typeface="Arial"/>
              </a:rPr>
              <a:t>l</a:t>
            </a:r>
            <a:r>
              <a:rPr sz="1400" spc="-5" dirty="0">
                <a:latin typeface="Arial"/>
                <a:cs typeface="Arial"/>
              </a:rPr>
              <a:t>o</a:t>
            </a:r>
            <a:r>
              <a:rPr sz="1400" dirty="0">
                <a:latin typeface="Arial"/>
                <a:cs typeface="Arial"/>
              </a:rPr>
              <a:t>w</a:t>
            </a:r>
            <a:r>
              <a:rPr sz="1400" spc="-25" dirty="0">
                <a:latin typeface="Arial"/>
                <a:cs typeface="Arial"/>
              </a:rPr>
              <a:t> </a:t>
            </a:r>
            <a:r>
              <a:rPr sz="1400" dirty="0">
                <a:latin typeface="Arial"/>
                <a:cs typeface="Arial"/>
              </a:rPr>
              <a:t>is </a:t>
            </a:r>
            <a:r>
              <a:rPr sz="1400" spc="-5" dirty="0">
                <a:latin typeface="Arial"/>
                <a:cs typeface="Arial"/>
              </a:rPr>
              <a:t>ba</a:t>
            </a:r>
            <a:r>
              <a:rPr sz="1400" spc="5" dirty="0">
                <a:latin typeface="Arial"/>
                <a:cs typeface="Arial"/>
              </a:rPr>
              <a:t>s</a:t>
            </a:r>
            <a:r>
              <a:rPr sz="1400" spc="-5" dirty="0">
                <a:latin typeface="Arial"/>
                <a:cs typeface="Arial"/>
              </a:rPr>
              <a:t>e</a:t>
            </a:r>
            <a:r>
              <a:rPr sz="1400" dirty="0">
                <a:latin typeface="Arial"/>
                <a:cs typeface="Arial"/>
              </a:rPr>
              <a:t>d</a:t>
            </a:r>
            <a:r>
              <a:rPr sz="1400" spc="-30" dirty="0">
                <a:latin typeface="Arial"/>
                <a:cs typeface="Arial"/>
              </a:rPr>
              <a:t> </a:t>
            </a:r>
            <a:r>
              <a:rPr sz="1400" spc="-5" dirty="0">
                <a:latin typeface="Arial"/>
                <a:cs typeface="Arial"/>
              </a:rPr>
              <a:t>o</a:t>
            </a:r>
            <a:r>
              <a:rPr sz="1400" dirty="0">
                <a:latin typeface="Arial"/>
                <a:cs typeface="Arial"/>
              </a:rPr>
              <a:t>n</a:t>
            </a:r>
            <a:r>
              <a:rPr sz="1400" spc="-20" dirty="0">
                <a:latin typeface="Arial"/>
                <a:cs typeface="Arial"/>
              </a:rPr>
              <a:t> </a:t>
            </a:r>
            <a:r>
              <a:rPr sz="1400" dirty="0">
                <a:latin typeface="Arial"/>
                <a:cs typeface="Arial"/>
              </a:rPr>
              <a:t>a</a:t>
            </a:r>
            <a:r>
              <a:rPr sz="1400" spc="-10" dirty="0">
                <a:latin typeface="Arial"/>
                <a:cs typeface="Arial"/>
              </a:rPr>
              <a:t> </a:t>
            </a:r>
            <a:r>
              <a:rPr sz="1400" dirty="0">
                <a:latin typeface="Arial"/>
                <a:cs typeface="Arial"/>
              </a:rPr>
              <a:t>r</a:t>
            </a:r>
            <a:r>
              <a:rPr sz="1400" spc="-5" dirty="0">
                <a:latin typeface="Arial"/>
                <a:cs typeface="Arial"/>
              </a:rPr>
              <a:t>e</a:t>
            </a:r>
            <a:r>
              <a:rPr sz="1400" spc="-20" dirty="0">
                <a:latin typeface="Arial"/>
                <a:cs typeface="Arial"/>
              </a:rPr>
              <a:t>v</a:t>
            </a:r>
            <a:r>
              <a:rPr sz="1400" dirty="0">
                <a:latin typeface="Arial"/>
                <a:cs typeface="Arial"/>
              </a:rPr>
              <a:t>i</a:t>
            </a:r>
            <a:r>
              <a:rPr sz="1400" spc="5" dirty="0">
                <a:latin typeface="Arial"/>
                <a:cs typeface="Arial"/>
              </a:rPr>
              <a:t>s</a:t>
            </a:r>
            <a:r>
              <a:rPr sz="1400" spc="-5" dirty="0">
                <a:latin typeface="Arial"/>
                <a:cs typeface="Arial"/>
              </a:rPr>
              <a:t>e</a:t>
            </a:r>
            <a:r>
              <a:rPr sz="1400" dirty="0">
                <a:latin typeface="Arial"/>
                <a:cs typeface="Arial"/>
              </a:rPr>
              <a:t>d</a:t>
            </a:r>
            <a:r>
              <a:rPr sz="1400" spc="-20" dirty="0">
                <a:latin typeface="Arial"/>
                <a:cs typeface="Arial"/>
              </a:rPr>
              <a:t> </a:t>
            </a:r>
            <a:r>
              <a:rPr sz="1400" spc="5" dirty="0">
                <a:latin typeface="Arial"/>
                <a:cs typeface="Arial"/>
              </a:rPr>
              <a:t>I</a:t>
            </a:r>
            <a:r>
              <a:rPr sz="1400" spc="-5" dirty="0">
                <a:latin typeface="Arial"/>
                <a:cs typeface="Arial"/>
              </a:rPr>
              <a:t>ES</a:t>
            </a:r>
            <a:r>
              <a:rPr sz="1400" dirty="0">
                <a:latin typeface="Arial"/>
                <a:cs typeface="Arial"/>
              </a:rPr>
              <a:t>O</a:t>
            </a:r>
            <a:r>
              <a:rPr sz="1400" spc="-10" dirty="0">
                <a:latin typeface="Arial"/>
                <a:cs typeface="Arial"/>
              </a:rPr>
              <a:t> </a:t>
            </a:r>
            <a:r>
              <a:rPr sz="1400" spc="5" dirty="0">
                <a:latin typeface="Arial"/>
                <a:cs typeface="Arial"/>
              </a:rPr>
              <a:t>f</a:t>
            </a:r>
            <a:r>
              <a:rPr sz="1400" spc="-5" dirty="0">
                <a:latin typeface="Arial"/>
                <a:cs typeface="Arial"/>
              </a:rPr>
              <a:t>o</a:t>
            </a:r>
            <a:r>
              <a:rPr sz="1400" dirty="0">
                <a:latin typeface="Arial"/>
                <a:cs typeface="Arial"/>
              </a:rPr>
              <a:t>r</a:t>
            </a:r>
            <a:r>
              <a:rPr sz="1400" spc="-5" dirty="0">
                <a:latin typeface="Arial"/>
                <a:cs typeface="Arial"/>
              </a:rPr>
              <a:t>e</a:t>
            </a:r>
            <a:r>
              <a:rPr sz="1400" spc="5" dirty="0">
                <a:latin typeface="Arial"/>
                <a:cs typeface="Arial"/>
              </a:rPr>
              <a:t>c</a:t>
            </a:r>
            <a:r>
              <a:rPr sz="1400" spc="-5" dirty="0">
                <a:latin typeface="Arial"/>
                <a:cs typeface="Arial"/>
              </a:rPr>
              <a:t>a</a:t>
            </a:r>
            <a:r>
              <a:rPr sz="1400" spc="-10" dirty="0">
                <a:latin typeface="Arial"/>
                <a:cs typeface="Arial"/>
              </a:rPr>
              <a:t>st</a:t>
            </a:r>
            <a:r>
              <a:rPr sz="1400" dirty="0">
                <a:latin typeface="Arial"/>
                <a:cs typeface="Arial"/>
              </a:rPr>
              <a:t>.</a:t>
            </a:r>
            <a:r>
              <a:rPr sz="1400" spc="-40" dirty="0">
                <a:latin typeface="Arial"/>
                <a:cs typeface="Arial"/>
              </a:rPr>
              <a:t> </a:t>
            </a:r>
            <a:r>
              <a:rPr sz="1400" spc="-5" dirty="0">
                <a:latin typeface="Arial"/>
                <a:cs typeface="Arial"/>
              </a:rPr>
              <a:t>Se</a:t>
            </a:r>
            <a:r>
              <a:rPr sz="1400" dirty="0">
                <a:latin typeface="Arial"/>
                <a:cs typeface="Arial"/>
              </a:rPr>
              <a:t>e</a:t>
            </a:r>
            <a:r>
              <a:rPr sz="1400" spc="-10" dirty="0">
                <a:latin typeface="Arial"/>
                <a:cs typeface="Arial"/>
              </a:rPr>
              <a:t> </a:t>
            </a:r>
            <a:r>
              <a:rPr sz="1400" spc="5" dirty="0">
                <a:latin typeface="Arial"/>
                <a:cs typeface="Arial"/>
              </a:rPr>
              <a:t>f</a:t>
            </a:r>
            <a:r>
              <a:rPr sz="1400" spc="-5" dirty="0">
                <a:latin typeface="Arial"/>
                <a:cs typeface="Arial"/>
              </a:rPr>
              <a:t>oo</a:t>
            </a:r>
            <a:r>
              <a:rPr sz="1400" spc="5" dirty="0">
                <a:latin typeface="Arial"/>
                <a:cs typeface="Arial"/>
              </a:rPr>
              <a:t>t</a:t>
            </a:r>
            <a:r>
              <a:rPr sz="1400" spc="-5" dirty="0">
                <a:latin typeface="Arial"/>
                <a:cs typeface="Arial"/>
              </a:rPr>
              <a:t>no</a:t>
            </a:r>
            <a:r>
              <a:rPr sz="1400" spc="-10" dirty="0">
                <a:latin typeface="Arial"/>
                <a:cs typeface="Arial"/>
              </a:rPr>
              <a:t>t</a:t>
            </a:r>
            <a:r>
              <a:rPr sz="1400" spc="-15" dirty="0">
                <a:latin typeface="Arial"/>
                <a:cs typeface="Arial"/>
              </a:rPr>
              <a:t>e</a:t>
            </a:r>
            <a:r>
              <a:rPr sz="1400" dirty="0">
                <a:latin typeface="Arial"/>
                <a:cs typeface="Arial"/>
              </a:rPr>
              <a:t>s</a:t>
            </a:r>
            <a:r>
              <a:rPr sz="1400" spc="-40" dirty="0">
                <a:latin typeface="Arial"/>
                <a:cs typeface="Arial"/>
              </a:rPr>
              <a:t> </a:t>
            </a:r>
            <a:r>
              <a:rPr sz="1400" spc="5" dirty="0">
                <a:latin typeface="Arial"/>
                <a:cs typeface="Arial"/>
              </a:rPr>
              <a:t>f</a:t>
            </a:r>
            <a:r>
              <a:rPr sz="1400" spc="-5" dirty="0">
                <a:latin typeface="Arial"/>
                <a:cs typeface="Arial"/>
              </a:rPr>
              <a:t>o</a:t>
            </a:r>
            <a:r>
              <a:rPr sz="1400" dirty="0">
                <a:latin typeface="Arial"/>
                <a:cs typeface="Arial"/>
              </a:rPr>
              <a:t>r</a:t>
            </a:r>
            <a:r>
              <a:rPr sz="1400" spc="-20" dirty="0">
                <a:latin typeface="Arial"/>
                <a:cs typeface="Arial"/>
              </a:rPr>
              <a:t> </a:t>
            </a:r>
            <a:r>
              <a:rPr sz="1400" spc="-10" dirty="0">
                <a:latin typeface="Arial"/>
                <a:cs typeface="Arial"/>
              </a:rPr>
              <a:t>m</a:t>
            </a:r>
            <a:r>
              <a:rPr sz="1400" spc="-5" dirty="0">
                <a:latin typeface="Arial"/>
                <a:cs typeface="Arial"/>
              </a:rPr>
              <a:t>o</a:t>
            </a:r>
            <a:r>
              <a:rPr sz="1400" dirty="0">
                <a:latin typeface="Arial"/>
                <a:cs typeface="Arial"/>
              </a:rPr>
              <a:t>re</a:t>
            </a:r>
            <a:r>
              <a:rPr sz="1400" spc="-20" dirty="0">
                <a:latin typeface="Arial"/>
                <a:cs typeface="Arial"/>
              </a:rPr>
              <a:t> </a:t>
            </a:r>
            <a:r>
              <a:rPr sz="1400" dirty="0">
                <a:latin typeface="Arial"/>
                <a:cs typeface="Arial"/>
              </a:rPr>
              <a:t>i</a:t>
            </a:r>
            <a:r>
              <a:rPr sz="1400" spc="-5" dirty="0">
                <a:latin typeface="Arial"/>
                <a:cs typeface="Arial"/>
              </a:rPr>
              <a:t>n</a:t>
            </a:r>
            <a:r>
              <a:rPr sz="1400" spc="5" dirty="0">
                <a:latin typeface="Arial"/>
                <a:cs typeface="Arial"/>
              </a:rPr>
              <a:t>f</a:t>
            </a:r>
            <a:r>
              <a:rPr sz="1400" spc="-5" dirty="0">
                <a:latin typeface="Arial"/>
                <a:cs typeface="Arial"/>
              </a:rPr>
              <a:t>o</a:t>
            </a:r>
            <a:r>
              <a:rPr sz="1400" dirty="0">
                <a:latin typeface="Arial"/>
                <a:cs typeface="Arial"/>
              </a:rPr>
              <a:t>r</a:t>
            </a:r>
            <a:r>
              <a:rPr sz="1400" spc="-10" dirty="0">
                <a:latin typeface="Arial"/>
                <a:cs typeface="Arial"/>
              </a:rPr>
              <a:t>m</a:t>
            </a:r>
            <a:r>
              <a:rPr sz="1400" spc="-5" dirty="0">
                <a:latin typeface="Arial"/>
                <a:cs typeface="Arial"/>
              </a:rPr>
              <a:t>a</a:t>
            </a:r>
            <a:r>
              <a:rPr sz="1400" spc="-10" dirty="0">
                <a:latin typeface="Arial"/>
                <a:cs typeface="Arial"/>
              </a:rPr>
              <a:t>t</a:t>
            </a:r>
            <a:r>
              <a:rPr sz="1400" dirty="0">
                <a:latin typeface="Arial"/>
                <a:cs typeface="Arial"/>
              </a:rPr>
              <a:t>i</a:t>
            </a:r>
            <a:r>
              <a:rPr sz="1400" spc="-5" dirty="0">
                <a:latin typeface="Arial"/>
                <a:cs typeface="Arial"/>
              </a:rPr>
              <a:t>on</a:t>
            </a:r>
            <a:r>
              <a:rPr sz="1400" dirty="0">
                <a:latin typeface="Arial"/>
                <a:cs typeface="Arial"/>
              </a:rPr>
              <a:t>.</a:t>
            </a:r>
          </a:p>
        </p:txBody>
      </p:sp>
      <p:graphicFrame>
        <p:nvGraphicFramePr>
          <p:cNvPr id="87" name="object 10"/>
          <p:cNvGraphicFramePr>
            <a:graphicFrameLocks noGrp="1"/>
          </p:cNvGraphicFramePr>
          <p:nvPr>
            <p:extLst>
              <p:ext uri="{D42A27DB-BD31-4B8C-83A1-F6EECF244321}">
                <p14:modId xmlns:p14="http://schemas.microsoft.com/office/powerpoint/2010/main" val="1083193847"/>
              </p:ext>
            </p:extLst>
          </p:nvPr>
        </p:nvGraphicFramePr>
        <p:xfrm>
          <a:off x="860467" y="1752431"/>
          <a:ext cx="7978733" cy="2286169"/>
        </p:xfrm>
        <a:graphic>
          <a:graphicData uri="http://schemas.openxmlformats.org/drawingml/2006/table">
            <a:tbl>
              <a:tblPr firstRow="1" bandRow="1">
                <a:tableStyleId>{2D5ABB26-0587-4C30-8999-92F81FD0307C}</a:tableStyleId>
              </a:tblPr>
              <a:tblGrid>
                <a:gridCol w="2314985"/>
                <a:gridCol w="1172726"/>
                <a:gridCol w="961782"/>
                <a:gridCol w="963227"/>
                <a:gridCol w="963227"/>
                <a:gridCol w="963227"/>
                <a:gridCol w="639559"/>
              </a:tblGrid>
              <a:tr h="182879">
                <a:tc>
                  <a:txBody>
                    <a:bodyPr/>
                    <a:lstStyle/>
                    <a:p>
                      <a:pPr>
                        <a:lnSpc>
                          <a:spcPct val="100000"/>
                        </a:lnSpc>
                      </a:pPr>
                      <a:r>
                        <a:rPr sz="1200" b="1" spc="-20" dirty="0">
                          <a:latin typeface="Calibri"/>
                          <a:cs typeface="Calibri"/>
                        </a:rPr>
                        <a:t>R</a:t>
                      </a:r>
                      <a:r>
                        <a:rPr sz="1200" b="1" spc="-5" dirty="0">
                          <a:latin typeface="Calibri"/>
                          <a:cs typeface="Calibri"/>
                        </a:rPr>
                        <a:t>e</a:t>
                      </a:r>
                      <a:r>
                        <a:rPr sz="1200" b="1" dirty="0">
                          <a:latin typeface="Calibri"/>
                          <a:cs typeface="Calibri"/>
                        </a:rPr>
                        <a:t>s</a:t>
                      </a:r>
                      <a:r>
                        <a:rPr sz="1200" b="1" spc="5" dirty="0">
                          <a:latin typeface="Calibri"/>
                          <a:cs typeface="Calibri"/>
                        </a:rPr>
                        <a:t>i</a:t>
                      </a:r>
                      <a:r>
                        <a:rPr sz="1200" b="1" dirty="0">
                          <a:latin typeface="Calibri"/>
                          <a:cs typeface="Calibri"/>
                        </a:rPr>
                        <a:t>d</a:t>
                      </a:r>
                      <a:r>
                        <a:rPr sz="1200" b="1" spc="-5" dirty="0">
                          <a:latin typeface="Calibri"/>
                          <a:cs typeface="Calibri"/>
                        </a:rPr>
                        <a:t>e</a:t>
                      </a:r>
                      <a:r>
                        <a:rPr sz="1200" b="1" spc="-10" dirty="0">
                          <a:latin typeface="Calibri"/>
                          <a:cs typeface="Calibri"/>
                        </a:rPr>
                        <a:t>n</a:t>
                      </a:r>
                      <a:r>
                        <a:rPr sz="1200" b="1" dirty="0">
                          <a:latin typeface="Calibri"/>
                          <a:cs typeface="Calibri"/>
                        </a:rPr>
                        <a:t>t</a:t>
                      </a:r>
                      <a:r>
                        <a:rPr sz="1200" b="1" spc="5" dirty="0">
                          <a:latin typeface="Calibri"/>
                          <a:cs typeface="Calibri"/>
                        </a:rPr>
                        <a:t>i</a:t>
                      </a:r>
                      <a:r>
                        <a:rPr sz="1200" b="1" spc="-5" dirty="0">
                          <a:latin typeface="Calibri"/>
                          <a:cs typeface="Calibri"/>
                        </a:rPr>
                        <a:t>a</a:t>
                      </a:r>
                      <a:r>
                        <a:rPr sz="1200" b="1" dirty="0">
                          <a:latin typeface="Calibri"/>
                          <a:cs typeface="Calibri"/>
                        </a:rPr>
                        <a:t>l</a:t>
                      </a:r>
                      <a:r>
                        <a:rPr sz="1200" b="1" spc="-5" dirty="0">
                          <a:latin typeface="Calibri"/>
                          <a:cs typeface="Calibri"/>
                        </a:rPr>
                        <a:t> (</a:t>
                      </a:r>
                      <a:r>
                        <a:rPr sz="1200" b="1" dirty="0">
                          <a:latin typeface="Calibri"/>
                          <a:cs typeface="Calibri"/>
                        </a:rPr>
                        <a:t>750</a:t>
                      </a:r>
                      <a:r>
                        <a:rPr sz="1200" b="1" spc="5" dirty="0">
                          <a:latin typeface="Calibri"/>
                          <a:cs typeface="Calibri"/>
                        </a:rPr>
                        <a:t> </a:t>
                      </a:r>
                      <a:r>
                        <a:rPr sz="1200" b="1" dirty="0">
                          <a:latin typeface="Calibri"/>
                          <a:cs typeface="Calibri"/>
                        </a:rPr>
                        <a:t>kWh/</a:t>
                      </a:r>
                      <a:r>
                        <a:rPr sz="1200" b="1" spc="-5" dirty="0">
                          <a:latin typeface="Calibri"/>
                          <a:cs typeface="Calibri"/>
                        </a:rPr>
                        <a:t>m</a:t>
                      </a:r>
                      <a:r>
                        <a:rPr sz="1200" b="1" dirty="0">
                          <a:latin typeface="Calibri"/>
                          <a:cs typeface="Calibri"/>
                        </a:rPr>
                        <a:t>o</a:t>
                      </a:r>
                      <a:r>
                        <a:rPr sz="1200" b="1" spc="-10" dirty="0">
                          <a:latin typeface="Calibri"/>
                          <a:cs typeface="Calibri"/>
                        </a:rPr>
                        <a:t>n</a:t>
                      </a:r>
                      <a:r>
                        <a:rPr sz="1200" b="1" dirty="0">
                          <a:latin typeface="Calibri"/>
                          <a:cs typeface="Calibri"/>
                        </a:rPr>
                        <a:t>th)</a:t>
                      </a:r>
                      <a:endParaRPr sz="1200" dirty="0">
                        <a:latin typeface="Calibri"/>
                        <a:cs typeface="Calibri"/>
                      </a:endParaRPr>
                    </a:p>
                  </a:txBody>
                  <a:tcPr marL="0" marR="0" marT="0" marB="0">
                    <a:lnL w="6350">
                      <a:solidFill>
                        <a:srgbClr val="000000"/>
                      </a:solidFill>
                      <a:prstDash val="solid"/>
                    </a:lnL>
                    <a:lnT w="6350">
                      <a:solidFill>
                        <a:srgbClr val="000000"/>
                      </a:solidFill>
                      <a:prstDash val="solid"/>
                    </a:lnT>
                    <a:lnB w="6350">
                      <a:solidFill>
                        <a:srgbClr val="000000"/>
                      </a:solidFill>
                      <a:prstDash val="solid"/>
                    </a:lnB>
                    <a:solidFill>
                      <a:srgbClr val="A7A8A7"/>
                    </a:solidFill>
                  </a:tcPr>
                </a:tc>
                <a:tc>
                  <a:txBody>
                    <a:bodyPr/>
                    <a:lstStyle/>
                    <a:p>
                      <a:pPr marL="25400">
                        <a:lnSpc>
                          <a:spcPct val="100000"/>
                        </a:lnSpc>
                      </a:pPr>
                      <a:r>
                        <a:rPr sz="1200" b="1" dirty="0">
                          <a:latin typeface="Calibri"/>
                          <a:cs typeface="Calibri"/>
                        </a:rPr>
                        <a:t>Actu</a:t>
                      </a:r>
                      <a:r>
                        <a:rPr sz="1200" b="1" spc="-5" dirty="0">
                          <a:latin typeface="Calibri"/>
                          <a:cs typeface="Calibri"/>
                        </a:rPr>
                        <a:t>a</a:t>
                      </a:r>
                      <a:r>
                        <a:rPr sz="1200" b="1" dirty="0">
                          <a:latin typeface="Calibri"/>
                          <a:cs typeface="Calibri"/>
                        </a:rPr>
                        <a:t>l</a:t>
                      </a:r>
                      <a:r>
                        <a:rPr sz="1200" b="1" spc="-15" dirty="0">
                          <a:latin typeface="Calibri"/>
                          <a:cs typeface="Calibri"/>
                        </a:rPr>
                        <a:t> </a:t>
                      </a:r>
                      <a:r>
                        <a:rPr sz="1200" b="1" dirty="0">
                          <a:latin typeface="Calibri"/>
                          <a:cs typeface="Calibri"/>
                        </a:rPr>
                        <a:t>2016</a:t>
                      </a:r>
                      <a:endParaRPr sz="1200">
                        <a:latin typeface="Calibri"/>
                        <a:cs typeface="Calibri"/>
                      </a:endParaRPr>
                    </a:p>
                  </a:txBody>
                  <a:tcPr marL="0" marR="0" marT="0" marB="0">
                    <a:lnT w="6350">
                      <a:solidFill>
                        <a:srgbClr val="000000"/>
                      </a:solidFill>
                      <a:prstDash val="solid"/>
                    </a:lnT>
                    <a:lnB w="6350">
                      <a:solidFill>
                        <a:srgbClr val="000000"/>
                      </a:solidFill>
                      <a:prstDash val="solid"/>
                    </a:lnB>
                    <a:solidFill>
                      <a:srgbClr val="A7A8A7"/>
                    </a:solidFill>
                  </a:tcPr>
                </a:tc>
                <a:tc>
                  <a:txBody>
                    <a:bodyPr/>
                    <a:lstStyle/>
                    <a:p>
                      <a:pPr algn="ctr">
                        <a:lnSpc>
                          <a:spcPct val="100000"/>
                        </a:lnSpc>
                      </a:pPr>
                      <a:r>
                        <a:rPr sz="1200" b="1" dirty="0">
                          <a:latin typeface="Calibri"/>
                          <a:cs typeface="Calibri"/>
                        </a:rPr>
                        <a:t>2017</a:t>
                      </a:r>
                      <a:endParaRPr sz="1200">
                        <a:latin typeface="Calibri"/>
                        <a:cs typeface="Calibri"/>
                      </a:endParaRPr>
                    </a:p>
                  </a:txBody>
                  <a:tcPr marL="0" marR="0" marT="0" marB="0">
                    <a:lnT w="6350">
                      <a:solidFill>
                        <a:srgbClr val="000000"/>
                      </a:solidFill>
                      <a:prstDash val="solid"/>
                    </a:lnT>
                    <a:lnB w="6350">
                      <a:solidFill>
                        <a:srgbClr val="000000"/>
                      </a:solidFill>
                      <a:prstDash val="solid"/>
                    </a:lnB>
                    <a:solidFill>
                      <a:srgbClr val="A7A8A7"/>
                    </a:solidFill>
                  </a:tcPr>
                </a:tc>
                <a:tc>
                  <a:txBody>
                    <a:bodyPr/>
                    <a:lstStyle/>
                    <a:p>
                      <a:pPr marL="1270" algn="ctr">
                        <a:lnSpc>
                          <a:spcPct val="100000"/>
                        </a:lnSpc>
                      </a:pPr>
                      <a:r>
                        <a:rPr sz="1200" b="1" dirty="0">
                          <a:latin typeface="Calibri"/>
                          <a:cs typeface="Calibri"/>
                        </a:rPr>
                        <a:t>2018</a:t>
                      </a:r>
                      <a:endParaRPr sz="1200">
                        <a:latin typeface="Calibri"/>
                        <a:cs typeface="Calibri"/>
                      </a:endParaRPr>
                    </a:p>
                  </a:txBody>
                  <a:tcPr marL="0" marR="0" marT="0" marB="0">
                    <a:lnT w="6350">
                      <a:solidFill>
                        <a:srgbClr val="000000"/>
                      </a:solidFill>
                      <a:prstDash val="solid"/>
                    </a:lnT>
                    <a:lnB w="6350">
                      <a:solidFill>
                        <a:srgbClr val="000000"/>
                      </a:solidFill>
                      <a:prstDash val="solid"/>
                    </a:lnB>
                    <a:solidFill>
                      <a:srgbClr val="A7A8A7"/>
                    </a:solidFill>
                  </a:tcPr>
                </a:tc>
                <a:tc>
                  <a:txBody>
                    <a:bodyPr/>
                    <a:lstStyle/>
                    <a:p>
                      <a:pPr marL="1270" algn="ctr">
                        <a:lnSpc>
                          <a:spcPct val="100000"/>
                        </a:lnSpc>
                      </a:pPr>
                      <a:r>
                        <a:rPr sz="1200" b="1" dirty="0">
                          <a:latin typeface="Calibri"/>
                          <a:cs typeface="Calibri"/>
                        </a:rPr>
                        <a:t>2019</a:t>
                      </a:r>
                      <a:endParaRPr sz="1200">
                        <a:latin typeface="Calibri"/>
                        <a:cs typeface="Calibri"/>
                      </a:endParaRPr>
                    </a:p>
                  </a:txBody>
                  <a:tcPr marL="0" marR="0" marT="0" marB="0">
                    <a:lnT w="6350">
                      <a:solidFill>
                        <a:srgbClr val="000000"/>
                      </a:solidFill>
                      <a:prstDash val="solid"/>
                    </a:lnT>
                    <a:lnB w="6350">
                      <a:solidFill>
                        <a:srgbClr val="000000"/>
                      </a:solidFill>
                      <a:prstDash val="solid"/>
                    </a:lnB>
                    <a:solidFill>
                      <a:srgbClr val="A7A8A7"/>
                    </a:solidFill>
                  </a:tcPr>
                </a:tc>
                <a:tc>
                  <a:txBody>
                    <a:bodyPr/>
                    <a:lstStyle/>
                    <a:p>
                      <a:pPr marL="1270" algn="ctr">
                        <a:lnSpc>
                          <a:spcPct val="100000"/>
                        </a:lnSpc>
                      </a:pPr>
                      <a:r>
                        <a:rPr sz="1200" b="1" dirty="0">
                          <a:latin typeface="Calibri"/>
                          <a:cs typeface="Calibri"/>
                        </a:rPr>
                        <a:t>2020</a:t>
                      </a:r>
                      <a:endParaRPr sz="1200">
                        <a:latin typeface="Calibri"/>
                        <a:cs typeface="Calibri"/>
                      </a:endParaRPr>
                    </a:p>
                  </a:txBody>
                  <a:tcPr marL="0" marR="0" marT="0" marB="0">
                    <a:lnT w="6350">
                      <a:solidFill>
                        <a:srgbClr val="000000"/>
                      </a:solidFill>
                      <a:prstDash val="solid"/>
                    </a:lnT>
                    <a:lnB w="6350">
                      <a:solidFill>
                        <a:srgbClr val="000000"/>
                      </a:solidFill>
                      <a:prstDash val="solid"/>
                    </a:lnB>
                    <a:solidFill>
                      <a:srgbClr val="A7A8A7"/>
                    </a:solidFill>
                  </a:tcPr>
                </a:tc>
                <a:tc>
                  <a:txBody>
                    <a:bodyPr/>
                    <a:lstStyle/>
                    <a:p>
                      <a:pPr marL="327025">
                        <a:lnSpc>
                          <a:spcPct val="100000"/>
                        </a:lnSpc>
                      </a:pPr>
                      <a:r>
                        <a:rPr sz="1200" b="1" dirty="0">
                          <a:latin typeface="Calibri"/>
                          <a:cs typeface="Calibri"/>
                        </a:rPr>
                        <a:t>2021</a:t>
                      </a:r>
                      <a:endParaRPr sz="1200">
                        <a:latin typeface="Calibri"/>
                        <a:cs typeface="Calibri"/>
                      </a:endParaRPr>
                    </a:p>
                  </a:txBody>
                  <a:tcPr marL="0" marR="0" marT="0" marB="0">
                    <a:lnR w="6350">
                      <a:solidFill>
                        <a:srgbClr val="000000"/>
                      </a:solidFill>
                      <a:prstDash val="solid"/>
                    </a:lnR>
                    <a:lnT w="6350">
                      <a:solidFill>
                        <a:srgbClr val="000000"/>
                      </a:solidFill>
                      <a:prstDash val="solid"/>
                    </a:lnT>
                    <a:lnB w="6350">
                      <a:solidFill>
                        <a:srgbClr val="000000"/>
                      </a:solidFill>
                      <a:prstDash val="solid"/>
                    </a:lnB>
                    <a:solidFill>
                      <a:srgbClr val="A7A8A7"/>
                    </a:solidFill>
                  </a:tcPr>
                </a:tc>
              </a:tr>
              <a:tr h="182879">
                <a:tc>
                  <a:txBody>
                    <a:bodyPr/>
                    <a:lstStyle/>
                    <a:p>
                      <a:pPr>
                        <a:lnSpc>
                          <a:spcPct val="100000"/>
                        </a:lnSpc>
                      </a:pPr>
                      <a:r>
                        <a:rPr sz="1200" b="1" spc="-105" dirty="0">
                          <a:latin typeface="Calibri"/>
                          <a:cs typeface="Calibri"/>
                        </a:rPr>
                        <a:t>T</a:t>
                      </a:r>
                      <a:r>
                        <a:rPr sz="1200" b="1" dirty="0">
                          <a:latin typeface="Calibri"/>
                          <a:cs typeface="Calibri"/>
                        </a:rPr>
                        <a:t>o</a:t>
                      </a:r>
                      <a:r>
                        <a:rPr sz="1200" b="1" spc="-10" dirty="0">
                          <a:latin typeface="Calibri"/>
                          <a:cs typeface="Calibri"/>
                        </a:rPr>
                        <a:t>t</a:t>
                      </a:r>
                      <a:r>
                        <a:rPr sz="1200" b="1" spc="-5" dirty="0">
                          <a:latin typeface="Calibri"/>
                          <a:cs typeface="Calibri"/>
                        </a:rPr>
                        <a:t>a</a:t>
                      </a:r>
                      <a:r>
                        <a:rPr sz="1200" b="1" dirty="0">
                          <a:latin typeface="Calibri"/>
                          <a:cs typeface="Calibri"/>
                        </a:rPr>
                        <a:t>l</a:t>
                      </a:r>
                      <a:r>
                        <a:rPr sz="1200" b="1" spc="10" dirty="0">
                          <a:latin typeface="Calibri"/>
                          <a:cs typeface="Calibri"/>
                        </a:rPr>
                        <a:t> </a:t>
                      </a:r>
                      <a:r>
                        <a:rPr sz="1200" b="1" spc="-5" dirty="0">
                          <a:latin typeface="Calibri"/>
                          <a:cs typeface="Calibri"/>
                        </a:rPr>
                        <a:t>B</a:t>
                      </a:r>
                      <a:r>
                        <a:rPr sz="1200" b="1" spc="5" dirty="0">
                          <a:latin typeface="Calibri"/>
                          <a:cs typeface="Calibri"/>
                        </a:rPr>
                        <a:t>il</a:t>
                      </a:r>
                      <a:r>
                        <a:rPr sz="1200" b="1" dirty="0">
                          <a:latin typeface="Calibri"/>
                          <a:cs typeface="Calibri"/>
                        </a:rPr>
                        <a:t>l</a:t>
                      </a:r>
                      <a:r>
                        <a:rPr sz="1200" b="1" spc="5" dirty="0">
                          <a:latin typeface="Calibri"/>
                          <a:cs typeface="Calibri"/>
                        </a:rPr>
                        <a:t> </a:t>
                      </a:r>
                      <a:r>
                        <a:rPr sz="1200" b="1" spc="-5" dirty="0">
                          <a:latin typeface="Calibri"/>
                          <a:cs typeface="Calibri"/>
                        </a:rPr>
                        <a:t>(</a:t>
                      </a:r>
                      <a:r>
                        <a:rPr sz="1200" b="1" spc="5" dirty="0">
                          <a:latin typeface="Calibri"/>
                          <a:cs typeface="Calibri"/>
                        </a:rPr>
                        <a:t>i</a:t>
                      </a:r>
                      <a:r>
                        <a:rPr sz="1200" b="1" dirty="0">
                          <a:latin typeface="Calibri"/>
                          <a:cs typeface="Calibri"/>
                        </a:rPr>
                        <a:t>nc</a:t>
                      </a:r>
                      <a:r>
                        <a:rPr sz="1200" b="1" spc="5" dirty="0">
                          <a:latin typeface="Calibri"/>
                          <a:cs typeface="Calibri"/>
                        </a:rPr>
                        <a:t>l</a:t>
                      </a:r>
                      <a:r>
                        <a:rPr sz="1200" b="1" dirty="0">
                          <a:latin typeface="Calibri"/>
                          <a:cs typeface="Calibri"/>
                        </a:rPr>
                        <a:t>ud</a:t>
                      </a:r>
                      <a:r>
                        <a:rPr sz="1200" b="1" spc="-5" dirty="0">
                          <a:latin typeface="Calibri"/>
                          <a:cs typeface="Calibri"/>
                        </a:rPr>
                        <a:t>e</a:t>
                      </a:r>
                      <a:r>
                        <a:rPr sz="1200" b="1" dirty="0">
                          <a:latin typeface="Calibri"/>
                          <a:cs typeface="Calibri"/>
                        </a:rPr>
                        <a:t>s</a:t>
                      </a:r>
                      <a:r>
                        <a:rPr sz="1200" b="1" spc="5" dirty="0">
                          <a:latin typeface="Calibri"/>
                          <a:cs typeface="Calibri"/>
                        </a:rPr>
                        <a:t> </a:t>
                      </a:r>
                      <a:r>
                        <a:rPr sz="1200" b="1" spc="-5" dirty="0">
                          <a:latin typeface="Calibri"/>
                          <a:cs typeface="Calibri"/>
                        </a:rPr>
                        <a:t>H</a:t>
                      </a:r>
                      <a:r>
                        <a:rPr sz="1200" b="1" spc="-20" dirty="0">
                          <a:latin typeface="Calibri"/>
                          <a:cs typeface="Calibri"/>
                        </a:rPr>
                        <a:t>S</a:t>
                      </a:r>
                      <a:r>
                        <a:rPr sz="1200" b="1" spc="5" dirty="0">
                          <a:latin typeface="Calibri"/>
                          <a:cs typeface="Calibri"/>
                        </a:rPr>
                        <a:t>T</a:t>
                      </a:r>
                      <a:r>
                        <a:rPr sz="1200" b="1" dirty="0">
                          <a:latin typeface="Calibri"/>
                          <a:cs typeface="Calibri"/>
                        </a:rPr>
                        <a:t>)</a:t>
                      </a:r>
                      <a:endParaRPr sz="1200">
                        <a:latin typeface="Calibri"/>
                        <a:cs typeface="Calibri"/>
                      </a:endParaRPr>
                    </a:p>
                  </a:txBody>
                  <a:tcPr marL="0" marR="0" marT="0" marB="0">
                    <a:lnL w="6350">
                      <a:solidFill>
                        <a:srgbClr val="000000"/>
                      </a:solidFill>
                      <a:prstDash val="solid"/>
                    </a:lnL>
                    <a:lnT w="6350">
                      <a:solidFill>
                        <a:srgbClr val="000000"/>
                      </a:solidFill>
                      <a:prstDash val="solid"/>
                    </a:lnT>
                    <a:solidFill>
                      <a:srgbClr val="DDD9C4"/>
                    </a:solidFill>
                  </a:tcPr>
                </a:tc>
                <a:tc>
                  <a:txBody>
                    <a:bodyPr/>
                    <a:lstStyle/>
                    <a:p>
                      <a:pPr marL="613410">
                        <a:lnSpc>
                          <a:spcPct val="100000"/>
                        </a:lnSpc>
                      </a:pPr>
                      <a:r>
                        <a:rPr sz="1200" b="1" dirty="0">
                          <a:latin typeface="Calibri"/>
                          <a:cs typeface="Calibri"/>
                        </a:rPr>
                        <a:t>158</a:t>
                      </a:r>
                      <a:endParaRPr sz="1200">
                        <a:latin typeface="Calibri"/>
                        <a:cs typeface="Calibri"/>
                      </a:endParaRPr>
                    </a:p>
                  </a:txBody>
                  <a:tcPr marL="0" marR="0" marT="0" marB="0">
                    <a:lnT w="6350">
                      <a:solidFill>
                        <a:srgbClr val="000000"/>
                      </a:solidFill>
                      <a:prstDash val="solid"/>
                    </a:lnT>
                    <a:solidFill>
                      <a:srgbClr val="DDD9C4"/>
                    </a:solidFill>
                  </a:tcPr>
                </a:tc>
                <a:tc>
                  <a:txBody>
                    <a:bodyPr/>
                    <a:lstStyle/>
                    <a:p>
                      <a:pPr marL="77470" algn="ctr">
                        <a:lnSpc>
                          <a:spcPct val="100000"/>
                        </a:lnSpc>
                      </a:pPr>
                      <a:r>
                        <a:rPr sz="1200" b="1" dirty="0">
                          <a:latin typeface="Calibri"/>
                          <a:cs typeface="Calibri"/>
                        </a:rPr>
                        <a:t>164</a:t>
                      </a:r>
                      <a:endParaRPr sz="1200">
                        <a:latin typeface="Calibri"/>
                        <a:cs typeface="Calibri"/>
                      </a:endParaRPr>
                    </a:p>
                  </a:txBody>
                  <a:tcPr marL="0" marR="0" marT="0" marB="0">
                    <a:lnT w="6350">
                      <a:solidFill>
                        <a:srgbClr val="000000"/>
                      </a:solidFill>
                      <a:prstDash val="solid"/>
                    </a:lnT>
                    <a:solidFill>
                      <a:srgbClr val="DDD9C4"/>
                    </a:solidFill>
                  </a:tcPr>
                </a:tc>
                <a:tc>
                  <a:txBody>
                    <a:bodyPr/>
                    <a:lstStyle/>
                    <a:p>
                      <a:pPr marL="79375" algn="ctr">
                        <a:lnSpc>
                          <a:spcPct val="100000"/>
                        </a:lnSpc>
                      </a:pPr>
                      <a:r>
                        <a:rPr sz="1200" b="1" dirty="0">
                          <a:latin typeface="Calibri"/>
                          <a:cs typeface="Calibri"/>
                        </a:rPr>
                        <a:t>167</a:t>
                      </a:r>
                      <a:endParaRPr sz="1200">
                        <a:latin typeface="Calibri"/>
                        <a:cs typeface="Calibri"/>
                      </a:endParaRPr>
                    </a:p>
                  </a:txBody>
                  <a:tcPr marL="0" marR="0" marT="0" marB="0">
                    <a:lnT w="6350">
                      <a:solidFill>
                        <a:srgbClr val="000000"/>
                      </a:solidFill>
                      <a:prstDash val="solid"/>
                    </a:lnT>
                    <a:solidFill>
                      <a:srgbClr val="DDD9C4"/>
                    </a:solidFill>
                  </a:tcPr>
                </a:tc>
                <a:tc>
                  <a:txBody>
                    <a:bodyPr/>
                    <a:lstStyle/>
                    <a:p>
                      <a:pPr marL="79375" algn="ctr">
                        <a:lnSpc>
                          <a:spcPct val="100000"/>
                        </a:lnSpc>
                      </a:pPr>
                      <a:r>
                        <a:rPr sz="1200" b="1" dirty="0">
                          <a:latin typeface="Calibri"/>
                          <a:cs typeface="Calibri"/>
                        </a:rPr>
                        <a:t>170</a:t>
                      </a:r>
                      <a:endParaRPr sz="1200">
                        <a:latin typeface="Calibri"/>
                        <a:cs typeface="Calibri"/>
                      </a:endParaRPr>
                    </a:p>
                  </a:txBody>
                  <a:tcPr marL="0" marR="0" marT="0" marB="0">
                    <a:lnT w="6350">
                      <a:solidFill>
                        <a:srgbClr val="000000"/>
                      </a:solidFill>
                      <a:prstDash val="solid"/>
                    </a:lnT>
                    <a:solidFill>
                      <a:srgbClr val="DDD9C4"/>
                    </a:solidFill>
                  </a:tcPr>
                </a:tc>
                <a:tc>
                  <a:txBody>
                    <a:bodyPr/>
                    <a:lstStyle/>
                    <a:p>
                      <a:pPr marL="79375" algn="ctr">
                        <a:lnSpc>
                          <a:spcPct val="100000"/>
                        </a:lnSpc>
                      </a:pPr>
                      <a:r>
                        <a:rPr sz="1200" b="1" dirty="0">
                          <a:latin typeface="Calibri"/>
                          <a:cs typeface="Calibri"/>
                        </a:rPr>
                        <a:t>181</a:t>
                      </a:r>
                      <a:endParaRPr sz="1200">
                        <a:latin typeface="Calibri"/>
                        <a:cs typeface="Calibri"/>
                      </a:endParaRPr>
                    </a:p>
                  </a:txBody>
                  <a:tcPr marL="0" marR="0" marT="0" marB="0">
                    <a:lnT w="6350">
                      <a:solidFill>
                        <a:srgbClr val="000000"/>
                      </a:solidFill>
                      <a:prstDash val="solid"/>
                    </a:lnT>
                    <a:solidFill>
                      <a:srgbClr val="DDD9C4"/>
                    </a:solidFill>
                  </a:tcPr>
                </a:tc>
                <a:tc>
                  <a:txBody>
                    <a:bodyPr/>
                    <a:lstStyle/>
                    <a:p>
                      <a:pPr marL="404495">
                        <a:lnSpc>
                          <a:spcPct val="100000"/>
                        </a:lnSpc>
                      </a:pPr>
                      <a:r>
                        <a:rPr sz="1200" b="1" dirty="0">
                          <a:latin typeface="Calibri"/>
                          <a:cs typeface="Calibri"/>
                        </a:rPr>
                        <a:t>178</a:t>
                      </a:r>
                      <a:endParaRPr sz="1200">
                        <a:latin typeface="Calibri"/>
                        <a:cs typeface="Calibri"/>
                      </a:endParaRPr>
                    </a:p>
                  </a:txBody>
                  <a:tcPr marL="0" marR="0" marT="0" marB="0">
                    <a:lnR w="6350">
                      <a:solidFill>
                        <a:srgbClr val="000000"/>
                      </a:solidFill>
                      <a:prstDash val="solid"/>
                    </a:lnR>
                    <a:lnT w="6350">
                      <a:solidFill>
                        <a:srgbClr val="000000"/>
                      </a:solidFill>
                      <a:prstDash val="solid"/>
                    </a:lnT>
                    <a:solidFill>
                      <a:srgbClr val="DDD9C4"/>
                    </a:solidFill>
                  </a:tcPr>
                </a:tc>
              </a:tr>
              <a:tr h="219456">
                <a:tc>
                  <a:txBody>
                    <a:bodyPr/>
                    <a:lstStyle/>
                    <a:p>
                      <a:pPr>
                        <a:lnSpc>
                          <a:spcPct val="100000"/>
                        </a:lnSpc>
                      </a:pPr>
                      <a:r>
                        <a:rPr sz="1200" spc="-105" dirty="0">
                          <a:latin typeface="Calibri"/>
                          <a:cs typeface="Calibri"/>
                        </a:rPr>
                        <a:t>T</a:t>
                      </a:r>
                      <a:r>
                        <a:rPr sz="1200" dirty="0">
                          <a:latin typeface="Calibri"/>
                          <a:cs typeface="Calibri"/>
                        </a:rPr>
                        <a:t>o</a:t>
                      </a:r>
                      <a:r>
                        <a:rPr sz="1200" spc="-10" dirty="0">
                          <a:latin typeface="Calibri"/>
                          <a:cs typeface="Calibri"/>
                        </a:rPr>
                        <a:t>t</a:t>
                      </a:r>
                      <a:r>
                        <a:rPr sz="1200" dirty="0">
                          <a:latin typeface="Calibri"/>
                          <a:cs typeface="Calibri"/>
                        </a:rPr>
                        <a:t>al</a:t>
                      </a:r>
                      <a:r>
                        <a:rPr sz="1200" spc="-10" dirty="0">
                          <a:latin typeface="Calibri"/>
                          <a:cs typeface="Calibri"/>
                        </a:rPr>
                        <a:t> </a:t>
                      </a:r>
                      <a:r>
                        <a:rPr sz="1200" spc="-5" dirty="0">
                          <a:latin typeface="Calibri"/>
                          <a:cs typeface="Calibri"/>
                        </a:rPr>
                        <a:t>B</a:t>
                      </a:r>
                      <a:r>
                        <a:rPr sz="1200" dirty="0">
                          <a:latin typeface="Calibri"/>
                          <a:cs typeface="Calibri"/>
                        </a:rPr>
                        <a:t>ill</a:t>
                      </a:r>
                      <a:r>
                        <a:rPr sz="1200" spc="5" dirty="0">
                          <a:latin typeface="Calibri"/>
                          <a:cs typeface="Calibri"/>
                        </a:rPr>
                        <a:t> </a:t>
                      </a:r>
                      <a:r>
                        <a:rPr sz="1200" spc="-5" dirty="0">
                          <a:latin typeface="Calibri"/>
                          <a:cs typeface="Calibri"/>
                        </a:rPr>
                        <a:t>(</a:t>
                      </a:r>
                      <a:r>
                        <a:rPr sz="1200" spc="-10" dirty="0">
                          <a:latin typeface="Calibri"/>
                          <a:cs typeface="Calibri"/>
                        </a:rPr>
                        <a:t>e</a:t>
                      </a:r>
                      <a:r>
                        <a:rPr sz="1200" spc="-30" dirty="0">
                          <a:latin typeface="Calibri"/>
                          <a:cs typeface="Calibri"/>
                        </a:rPr>
                        <a:t>x</a:t>
                      </a:r>
                      <a:r>
                        <a:rPr sz="1200" spc="-5" dirty="0">
                          <a:latin typeface="Calibri"/>
                          <a:cs typeface="Calibri"/>
                        </a:rPr>
                        <a:t>c</a:t>
                      </a:r>
                      <a:r>
                        <a:rPr sz="1200" dirty="0">
                          <a:latin typeface="Calibri"/>
                          <a:cs typeface="Calibri"/>
                        </a:rPr>
                        <a:t>l</a:t>
                      </a:r>
                      <a:r>
                        <a:rPr sz="1200" spc="5" dirty="0">
                          <a:latin typeface="Calibri"/>
                          <a:cs typeface="Calibri"/>
                        </a:rPr>
                        <a:t>ud</a:t>
                      </a:r>
                      <a:r>
                        <a:rPr sz="1200" dirty="0">
                          <a:latin typeface="Calibri"/>
                          <a:cs typeface="Calibri"/>
                        </a:rPr>
                        <a:t>es</a:t>
                      </a:r>
                      <a:r>
                        <a:rPr sz="1200" spc="-10" dirty="0">
                          <a:latin typeface="Calibri"/>
                          <a:cs typeface="Calibri"/>
                        </a:rPr>
                        <a:t> </a:t>
                      </a:r>
                      <a:r>
                        <a:rPr sz="1200" spc="-5" dirty="0">
                          <a:latin typeface="Calibri"/>
                          <a:cs typeface="Calibri"/>
                        </a:rPr>
                        <a:t>H</a:t>
                      </a:r>
                      <a:r>
                        <a:rPr sz="1200" spc="-15" dirty="0">
                          <a:latin typeface="Calibri"/>
                          <a:cs typeface="Calibri"/>
                        </a:rPr>
                        <a:t>S</a:t>
                      </a:r>
                      <a:r>
                        <a:rPr sz="1200" dirty="0">
                          <a:latin typeface="Calibri"/>
                          <a:cs typeface="Calibri"/>
                        </a:rPr>
                        <a:t>T)</a:t>
                      </a:r>
                      <a:endParaRPr sz="1200">
                        <a:latin typeface="Calibri"/>
                        <a:cs typeface="Calibri"/>
                      </a:endParaRPr>
                    </a:p>
                  </a:txBody>
                  <a:tcPr marL="0" marR="0" marT="0" marB="0">
                    <a:lnL w="6350">
                      <a:solidFill>
                        <a:srgbClr val="000000"/>
                      </a:solidFill>
                      <a:prstDash val="solid"/>
                    </a:lnL>
                  </a:tcPr>
                </a:tc>
                <a:tc>
                  <a:txBody>
                    <a:bodyPr/>
                    <a:lstStyle/>
                    <a:p>
                      <a:pPr marL="613410">
                        <a:lnSpc>
                          <a:spcPct val="100000"/>
                        </a:lnSpc>
                      </a:pPr>
                      <a:r>
                        <a:rPr sz="1200" dirty="0">
                          <a:latin typeface="Calibri"/>
                          <a:cs typeface="Calibri"/>
                        </a:rPr>
                        <a:t>140</a:t>
                      </a:r>
                      <a:endParaRPr sz="1200">
                        <a:latin typeface="Calibri"/>
                        <a:cs typeface="Calibri"/>
                      </a:endParaRPr>
                    </a:p>
                  </a:txBody>
                  <a:tcPr marL="0" marR="0" marT="0" marB="0"/>
                </a:tc>
                <a:tc>
                  <a:txBody>
                    <a:bodyPr/>
                    <a:lstStyle/>
                    <a:p>
                      <a:pPr marL="77470" algn="ctr">
                        <a:lnSpc>
                          <a:spcPct val="100000"/>
                        </a:lnSpc>
                      </a:pPr>
                      <a:r>
                        <a:rPr sz="1200" dirty="0">
                          <a:latin typeface="Calibri"/>
                          <a:cs typeface="Calibri"/>
                        </a:rPr>
                        <a:t>145</a:t>
                      </a:r>
                      <a:endParaRPr sz="1200">
                        <a:latin typeface="Calibri"/>
                        <a:cs typeface="Calibri"/>
                      </a:endParaRPr>
                    </a:p>
                  </a:txBody>
                  <a:tcPr marL="0" marR="0" marT="0" marB="0"/>
                </a:tc>
                <a:tc>
                  <a:txBody>
                    <a:bodyPr/>
                    <a:lstStyle/>
                    <a:p>
                      <a:pPr marL="79375" algn="ctr">
                        <a:lnSpc>
                          <a:spcPct val="100000"/>
                        </a:lnSpc>
                      </a:pPr>
                      <a:r>
                        <a:rPr sz="1200" dirty="0">
                          <a:latin typeface="Calibri"/>
                          <a:cs typeface="Calibri"/>
                        </a:rPr>
                        <a:t>148</a:t>
                      </a:r>
                      <a:endParaRPr sz="1200">
                        <a:latin typeface="Calibri"/>
                        <a:cs typeface="Calibri"/>
                      </a:endParaRPr>
                    </a:p>
                  </a:txBody>
                  <a:tcPr marL="0" marR="0" marT="0" marB="0"/>
                </a:tc>
                <a:tc>
                  <a:txBody>
                    <a:bodyPr/>
                    <a:lstStyle/>
                    <a:p>
                      <a:pPr marL="79375" algn="ctr">
                        <a:lnSpc>
                          <a:spcPct val="100000"/>
                        </a:lnSpc>
                      </a:pPr>
                      <a:r>
                        <a:rPr sz="1200" dirty="0">
                          <a:latin typeface="Calibri"/>
                          <a:cs typeface="Calibri"/>
                        </a:rPr>
                        <a:t>150</a:t>
                      </a:r>
                      <a:endParaRPr sz="1200">
                        <a:latin typeface="Calibri"/>
                        <a:cs typeface="Calibri"/>
                      </a:endParaRPr>
                    </a:p>
                  </a:txBody>
                  <a:tcPr marL="0" marR="0" marT="0" marB="0"/>
                </a:tc>
                <a:tc>
                  <a:txBody>
                    <a:bodyPr/>
                    <a:lstStyle/>
                    <a:p>
                      <a:pPr marL="79375" algn="ctr">
                        <a:lnSpc>
                          <a:spcPct val="100000"/>
                        </a:lnSpc>
                      </a:pPr>
                      <a:r>
                        <a:rPr sz="1200" dirty="0">
                          <a:latin typeface="Calibri"/>
                          <a:cs typeface="Calibri"/>
                        </a:rPr>
                        <a:t>160</a:t>
                      </a:r>
                      <a:endParaRPr sz="1200">
                        <a:latin typeface="Calibri"/>
                        <a:cs typeface="Calibri"/>
                      </a:endParaRPr>
                    </a:p>
                  </a:txBody>
                  <a:tcPr marL="0" marR="0" marT="0" marB="0"/>
                </a:tc>
                <a:tc>
                  <a:txBody>
                    <a:bodyPr/>
                    <a:lstStyle/>
                    <a:p>
                      <a:pPr marL="404495">
                        <a:lnSpc>
                          <a:spcPct val="100000"/>
                        </a:lnSpc>
                      </a:pPr>
                      <a:r>
                        <a:rPr sz="1200" dirty="0">
                          <a:latin typeface="Calibri"/>
                          <a:cs typeface="Calibri"/>
                        </a:rPr>
                        <a:t>158</a:t>
                      </a:r>
                      <a:endParaRPr sz="1200">
                        <a:latin typeface="Calibri"/>
                        <a:cs typeface="Calibri"/>
                      </a:endParaRPr>
                    </a:p>
                  </a:txBody>
                  <a:tcPr marL="0" marR="0" marT="0" marB="0">
                    <a:lnR w="6350">
                      <a:solidFill>
                        <a:srgbClr val="000000"/>
                      </a:solidFill>
                      <a:prstDash val="solid"/>
                    </a:lnR>
                  </a:tcPr>
                </a:tc>
              </a:tr>
              <a:tr h="228641">
                <a:tc>
                  <a:txBody>
                    <a:bodyPr/>
                    <a:lstStyle/>
                    <a:p>
                      <a:pPr>
                        <a:lnSpc>
                          <a:spcPct val="100000"/>
                        </a:lnSpc>
                      </a:pPr>
                      <a:r>
                        <a:rPr sz="1200" spc="-5" dirty="0">
                          <a:latin typeface="Calibri"/>
                          <a:cs typeface="Calibri"/>
                        </a:rPr>
                        <a:t>I</a:t>
                      </a:r>
                      <a:r>
                        <a:rPr sz="1200" dirty="0">
                          <a:latin typeface="Calibri"/>
                          <a:cs typeface="Calibri"/>
                        </a:rPr>
                        <a:t>m</a:t>
                      </a:r>
                      <a:r>
                        <a:rPr sz="1200" spc="5" dirty="0">
                          <a:latin typeface="Calibri"/>
                          <a:cs typeface="Calibri"/>
                        </a:rPr>
                        <a:t>p</a:t>
                      </a:r>
                      <a:r>
                        <a:rPr sz="1200" dirty="0">
                          <a:latin typeface="Calibri"/>
                          <a:cs typeface="Calibri"/>
                        </a:rPr>
                        <a:t>a</a:t>
                      </a:r>
                      <a:r>
                        <a:rPr sz="1200" spc="-5" dirty="0">
                          <a:latin typeface="Calibri"/>
                          <a:cs typeface="Calibri"/>
                        </a:rPr>
                        <a:t>c</a:t>
                      </a:r>
                      <a:r>
                        <a:rPr sz="1200" dirty="0">
                          <a:latin typeface="Calibri"/>
                          <a:cs typeface="Calibri"/>
                        </a:rPr>
                        <a:t>t</a:t>
                      </a:r>
                      <a:r>
                        <a:rPr sz="1200" spc="-5" dirty="0">
                          <a:latin typeface="Calibri"/>
                          <a:cs typeface="Calibri"/>
                        </a:rPr>
                        <a:t> </a:t>
                      </a:r>
                      <a:r>
                        <a:rPr sz="1200" dirty="0">
                          <a:latin typeface="Calibri"/>
                          <a:cs typeface="Calibri"/>
                        </a:rPr>
                        <a:t>of</a:t>
                      </a:r>
                      <a:r>
                        <a:rPr sz="1200" spc="-5" dirty="0">
                          <a:latin typeface="Calibri"/>
                          <a:cs typeface="Calibri"/>
                        </a:rPr>
                        <a:t> G</a:t>
                      </a:r>
                      <a:r>
                        <a:rPr sz="1200" dirty="0">
                          <a:latin typeface="Calibri"/>
                          <a:cs typeface="Calibri"/>
                        </a:rPr>
                        <a:t>A</a:t>
                      </a:r>
                      <a:r>
                        <a:rPr sz="1200" spc="15" dirty="0">
                          <a:latin typeface="Calibri"/>
                          <a:cs typeface="Calibri"/>
                        </a:rPr>
                        <a:t> </a:t>
                      </a:r>
                      <a:r>
                        <a:rPr sz="1200" dirty="0">
                          <a:latin typeface="Calibri"/>
                          <a:cs typeface="Calibri"/>
                        </a:rPr>
                        <a:t>Fi</a:t>
                      </a:r>
                      <a:r>
                        <a:rPr sz="1200" spc="5" dirty="0">
                          <a:latin typeface="Calibri"/>
                          <a:cs typeface="Calibri"/>
                        </a:rPr>
                        <a:t>n</a:t>
                      </a:r>
                      <a:r>
                        <a:rPr sz="1200" dirty="0">
                          <a:latin typeface="Calibri"/>
                          <a:cs typeface="Calibri"/>
                        </a:rPr>
                        <a:t>a</a:t>
                      </a:r>
                      <a:r>
                        <a:rPr sz="1200" spc="5" dirty="0">
                          <a:latin typeface="Calibri"/>
                          <a:cs typeface="Calibri"/>
                        </a:rPr>
                        <a:t>n</a:t>
                      </a:r>
                      <a:r>
                        <a:rPr sz="1200" spc="-5" dirty="0">
                          <a:latin typeface="Calibri"/>
                          <a:cs typeface="Calibri"/>
                        </a:rPr>
                        <a:t>c</a:t>
                      </a:r>
                      <a:r>
                        <a:rPr sz="1200" dirty="0">
                          <a:latin typeface="Calibri"/>
                          <a:cs typeface="Calibri"/>
                        </a:rPr>
                        <a:t>i</a:t>
                      </a:r>
                      <a:r>
                        <a:rPr sz="1200" spc="5" dirty="0">
                          <a:latin typeface="Calibri"/>
                          <a:cs typeface="Calibri"/>
                        </a:rPr>
                        <a:t>n</a:t>
                      </a:r>
                      <a:r>
                        <a:rPr sz="1200" dirty="0">
                          <a:latin typeface="Calibri"/>
                          <a:cs typeface="Calibri"/>
                        </a:rPr>
                        <a:t>g</a:t>
                      </a:r>
                      <a:endParaRPr sz="1200">
                        <a:latin typeface="Calibri"/>
                        <a:cs typeface="Calibri"/>
                      </a:endParaRPr>
                    </a:p>
                  </a:txBody>
                  <a:tcPr marL="0" marR="0" marT="0" marB="0">
                    <a:lnL w="6350">
                      <a:solidFill>
                        <a:srgbClr val="000000"/>
                      </a:solidFill>
                      <a:prstDash val="solid"/>
                    </a:lnL>
                  </a:tcPr>
                </a:tc>
                <a:tc>
                  <a:txBody>
                    <a:bodyPr/>
                    <a:lstStyle/>
                    <a:p>
                      <a:endParaRPr sz="1200">
                        <a:latin typeface="Calibri"/>
                        <a:cs typeface="Calibri"/>
                      </a:endParaRPr>
                    </a:p>
                  </a:txBody>
                  <a:tcPr marL="0" marR="0" marT="0" marB="0"/>
                </a:tc>
                <a:tc>
                  <a:txBody>
                    <a:bodyPr/>
                    <a:lstStyle/>
                    <a:p>
                      <a:pPr marL="107950" algn="ctr">
                        <a:lnSpc>
                          <a:spcPct val="100000"/>
                        </a:lnSpc>
                      </a:pPr>
                      <a:r>
                        <a:rPr sz="1200" dirty="0">
                          <a:latin typeface="Calibri"/>
                          <a:cs typeface="Calibri"/>
                        </a:rPr>
                        <a:t>-26</a:t>
                      </a:r>
                      <a:endParaRPr sz="1200">
                        <a:latin typeface="Calibri"/>
                        <a:cs typeface="Calibri"/>
                      </a:endParaRPr>
                    </a:p>
                  </a:txBody>
                  <a:tcPr marL="0" marR="0" marT="0" marB="0"/>
                </a:tc>
                <a:tc>
                  <a:txBody>
                    <a:bodyPr/>
                    <a:lstStyle/>
                    <a:p>
                      <a:pPr marL="109855" algn="ctr">
                        <a:lnSpc>
                          <a:spcPct val="100000"/>
                        </a:lnSpc>
                      </a:pPr>
                      <a:r>
                        <a:rPr sz="1200" dirty="0">
                          <a:latin typeface="Calibri"/>
                          <a:cs typeface="Calibri"/>
                        </a:rPr>
                        <a:t>-26</a:t>
                      </a:r>
                      <a:endParaRPr sz="1200">
                        <a:latin typeface="Calibri"/>
                        <a:cs typeface="Calibri"/>
                      </a:endParaRPr>
                    </a:p>
                  </a:txBody>
                  <a:tcPr marL="0" marR="0" marT="0" marB="0"/>
                </a:tc>
                <a:tc>
                  <a:txBody>
                    <a:bodyPr/>
                    <a:lstStyle/>
                    <a:p>
                      <a:pPr marL="109855" algn="ctr">
                        <a:lnSpc>
                          <a:spcPct val="100000"/>
                        </a:lnSpc>
                      </a:pPr>
                      <a:r>
                        <a:rPr sz="1200" dirty="0">
                          <a:latin typeface="Calibri"/>
                          <a:cs typeface="Calibri"/>
                        </a:rPr>
                        <a:t>-26</a:t>
                      </a:r>
                      <a:endParaRPr sz="1200">
                        <a:latin typeface="Calibri"/>
                        <a:cs typeface="Calibri"/>
                      </a:endParaRPr>
                    </a:p>
                  </a:txBody>
                  <a:tcPr marL="0" marR="0" marT="0" marB="0"/>
                </a:tc>
                <a:tc>
                  <a:txBody>
                    <a:bodyPr/>
                    <a:lstStyle/>
                    <a:p>
                      <a:pPr marL="109855" algn="ctr">
                        <a:lnSpc>
                          <a:spcPct val="100000"/>
                        </a:lnSpc>
                      </a:pPr>
                      <a:r>
                        <a:rPr sz="1200" dirty="0">
                          <a:latin typeface="Calibri"/>
                          <a:cs typeface="Calibri"/>
                        </a:rPr>
                        <a:t>-32</a:t>
                      </a:r>
                      <a:endParaRPr sz="1200">
                        <a:latin typeface="Calibri"/>
                        <a:cs typeface="Calibri"/>
                      </a:endParaRPr>
                    </a:p>
                  </a:txBody>
                  <a:tcPr marL="0" marR="0" marT="0" marB="0"/>
                </a:tc>
                <a:tc>
                  <a:txBody>
                    <a:bodyPr/>
                    <a:lstStyle/>
                    <a:p>
                      <a:pPr algn="r">
                        <a:lnSpc>
                          <a:spcPct val="100000"/>
                        </a:lnSpc>
                      </a:pPr>
                      <a:r>
                        <a:rPr sz="1200" dirty="0">
                          <a:latin typeface="Calibri"/>
                          <a:cs typeface="Calibri"/>
                        </a:rPr>
                        <a:t>-28</a:t>
                      </a:r>
                      <a:endParaRPr sz="1200">
                        <a:latin typeface="Calibri"/>
                        <a:cs typeface="Calibri"/>
                      </a:endParaRPr>
                    </a:p>
                  </a:txBody>
                  <a:tcPr marL="0" marR="0" marT="0" marB="0">
                    <a:lnR w="6350">
                      <a:solidFill>
                        <a:srgbClr val="000000"/>
                      </a:solidFill>
                      <a:prstDash val="solid"/>
                    </a:lnR>
                  </a:tcPr>
                </a:tc>
              </a:tr>
              <a:tr h="192150">
                <a:tc>
                  <a:txBody>
                    <a:bodyPr/>
                    <a:lstStyle/>
                    <a:p>
                      <a:pPr>
                        <a:lnSpc>
                          <a:spcPct val="100000"/>
                        </a:lnSpc>
                      </a:pPr>
                      <a:r>
                        <a:rPr sz="1200" spc="-5" dirty="0">
                          <a:latin typeface="Calibri"/>
                          <a:cs typeface="Calibri"/>
                        </a:rPr>
                        <a:t>I</a:t>
                      </a:r>
                      <a:r>
                        <a:rPr sz="1200" dirty="0">
                          <a:latin typeface="Calibri"/>
                          <a:cs typeface="Calibri"/>
                        </a:rPr>
                        <a:t>m</a:t>
                      </a:r>
                      <a:r>
                        <a:rPr sz="1200" spc="5" dirty="0">
                          <a:latin typeface="Calibri"/>
                          <a:cs typeface="Calibri"/>
                        </a:rPr>
                        <a:t>p</a:t>
                      </a:r>
                      <a:r>
                        <a:rPr sz="1200" dirty="0">
                          <a:latin typeface="Calibri"/>
                          <a:cs typeface="Calibri"/>
                        </a:rPr>
                        <a:t>a</a:t>
                      </a:r>
                      <a:r>
                        <a:rPr sz="1200" spc="-5" dirty="0">
                          <a:latin typeface="Calibri"/>
                          <a:cs typeface="Calibri"/>
                        </a:rPr>
                        <a:t>c</a:t>
                      </a:r>
                      <a:r>
                        <a:rPr sz="1200" dirty="0">
                          <a:latin typeface="Calibri"/>
                          <a:cs typeface="Calibri"/>
                        </a:rPr>
                        <a:t>t</a:t>
                      </a:r>
                      <a:r>
                        <a:rPr sz="1200" spc="-5" dirty="0">
                          <a:latin typeface="Calibri"/>
                          <a:cs typeface="Calibri"/>
                        </a:rPr>
                        <a:t> </a:t>
                      </a:r>
                      <a:r>
                        <a:rPr sz="1200" dirty="0">
                          <a:latin typeface="Calibri"/>
                          <a:cs typeface="Calibri"/>
                        </a:rPr>
                        <a:t>of</a:t>
                      </a:r>
                      <a:r>
                        <a:rPr sz="1200" spc="-5" dirty="0">
                          <a:latin typeface="Calibri"/>
                          <a:cs typeface="Calibri"/>
                        </a:rPr>
                        <a:t> </a:t>
                      </a:r>
                      <a:r>
                        <a:rPr sz="1200" spc="-95" dirty="0">
                          <a:latin typeface="Calibri"/>
                          <a:cs typeface="Calibri"/>
                        </a:rPr>
                        <a:t>T</a:t>
                      </a:r>
                      <a:r>
                        <a:rPr sz="1200" spc="-15" dirty="0">
                          <a:latin typeface="Calibri"/>
                          <a:cs typeface="Calibri"/>
                        </a:rPr>
                        <a:t>a</a:t>
                      </a:r>
                      <a:r>
                        <a:rPr sz="1200" spc="-5" dirty="0">
                          <a:latin typeface="Calibri"/>
                          <a:cs typeface="Calibri"/>
                        </a:rPr>
                        <a:t>x</a:t>
                      </a:r>
                      <a:r>
                        <a:rPr sz="1200" dirty="0">
                          <a:latin typeface="Calibri"/>
                          <a:cs typeface="Calibri"/>
                        </a:rPr>
                        <a:t>-</a:t>
                      </a:r>
                      <a:r>
                        <a:rPr sz="1200" spc="-5" dirty="0">
                          <a:latin typeface="Calibri"/>
                          <a:cs typeface="Calibri"/>
                        </a:rPr>
                        <a:t>B</a:t>
                      </a:r>
                      <a:r>
                        <a:rPr sz="1200" dirty="0">
                          <a:latin typeface="Calibri"/>
                          <a:cs typeface="Calibri"/>
                        </a:rPr>
                        <a:t>a</a:t>
                      </a:r>
                      <a:r>
                        <a:rPr sz="1200" spc="-5" dirty="0">
                          <a:latin typeface="Calibri"/>
                          <a:cs typeface="Calibri"/>
                        </a:rPr>
                        <a:t>s</a:t>
                      </a:r>
                      <a:r>
                        <a:rPr sz="1200" dirty="0">
                          <a:latin typeface="Calibri"/>
                          <a:cs typeface="Calibri"/>
                        </a:rPr>
                        <a:t>i</a:t>
                      </a:r>
                      <a:r>
                        <a:rPr sz="1200" spc="5" dirty="0">
                          <a:latin typeface="Calibri"/>
                          <a:cs typeface="Calibri"/>
                        </a:rPr>
                        <a:t>n</a:t>
                      </a:r>
                      <a:r>
                        <a:rPr sz="1200" dirty="0">
                          <a:latin typeface="Calibri"/>
                          <a:cs typeface="Calibri"/>
                        </a:rPr>
                        <a:t>g So</a:t>
                      </a:r>
                      <a:r>
                        <a:rPr sz="1200" spc="-5" dirty="0">
                          <a:latin typeface="Calibri"/>
                          <a:cs typeface="Calibri"/>
                        </a:rPr>
                        <a:t>c</a:t>
                      </a:r>
                      <a:r>
                        <a:rPr sz="1200" dirty="0">
                          <a:latin typeface="Calibri"/>
                          <a:cs typeface="Calibri"/>
                        </a:rPr>
                        <a:t>ial</a:t>
                      </a:r>
                      <a:r>
                        <a:rPr sz="1200" spc="5" dirty="0">
                          <a:latin typeface="Calibri"/>
                          <a:cs typeface="Calibri"/>
                        </a:rPr>
                        <a:t> </a:t>
                      </a:r>
                      <a:r>
                        <a:rPr sz="1200" dirty="0">
                          <a:latin typeface="Calibri"/>
                          <a:cs typeface="Calibri"/>
                        </a:rPr>
                        <a:t>P</a:t>
                      </a:r>
                      <a:r>
                        <a:rPr sz="1200" spc="-25" dirty="0">
                          <a:latin typeface="Calibri"/>
                          <a:cs typeface="Calibri"/>
                        </a:rPr>
                        <a:t>r</a:t>
                      </a:r>
                      <a:r>
                        <a:rPr sz="1200" dirty="0">
                          <a:latin typeface="Calibri"/>
                          <a:cs typeface="Calibri"/>
                        </a:rPr>
                        <a:t>o</a:t>
                      </a:r>
                      <a:r>
                        <a:rPr sz="1200" spc="-5" dirty="0">
                          <a:latin typeface="Calibri"/>
                          <a:cs typeface="Calibri"/>
                        </a:rPr>
                        <a:t>g</a:t>
                      </a:r>
                      <a:r>
                        <a:rPr sz="1200" spc="-25" dirty="0">
                          <a:latin typeface="Calibri"/>
                          <a:cs typeface="Calibri"/>
                        </a:rPr>
                        <a:t>r</a:t>
                      </a:r>
                      <a:r>
                        <a:rPr sz="1200" dirty="0">
                          <a:latin typeface="Calibri"/>
                          <a:cs typeface="Calibri"/>
                        </a:rPr>
                        <a:t>ams</a:t>
                      </a:r>
                      <a:endParaRPr sz="1200">
                        <a:latin typeface="Calibri"/>
                        <a:cs typeface="Calibri"/>
                      </a:endParaRPr>
                    </a:p>
                  </a:txBody>
                  <a:tcPr marL="0" marR="0" marT="0" marB="0">
                    <a:lnL w="6350">
                      <a:solidFill>
                        <a:srgbClr val="000000"/>
                      </a:solidFill>
                      <a:prstDash val="solid"/>
                    </a:lnL>
                    <a:lnB w="6350">
                      <a:solidFill>
                        <a:srgbClr val="000000"/>
                      </a:solidFill>
                      <a:prstDash val="solid"/>
                    </a:lnB>
                  </a:tcPr>
                </a:tc>
                <a:tc>
                  <a:txBody>
                    <a:bodyPr/>
                    <a:lstStyle/>
                    <a:p>
                      <a:endParaRPr sz="1200">
                        <a:latin typeface="Calibri"/>
                        <a:cs typeface="Calibri"/>
                      </a:endParaRPr>
                    </a:p>
                  </a:txBody>
                  <a:tcPr marL="0" marR="0" marT="0" marB="0">
                    <a:lnB w="6350">
                      <a:solidFill>
                        <a:srgbClr val="000000"/>
                      </a:solidFill>
                      <a:prstDash val="solid"/>
                    </a:lnB>
                  </a:tcPr>
                </a:tc>
                <a:tc>
                  <a:txBody>
                    <a:bodyPr/>
                    <a:lstStyle/>
                    <a:p>
                      <a:pPr marL="185420" algn="ctr">
                        <a:lnSpc>
                          <a:spcPct val="100000"/>
                        </a:lnSpc>
                      </a:pPr>
                      <a:r>
                        <a:rPr sz="1200" dirty="0">
                          <a:latin typeface="Calibri"/>
                          <a:cs typeface="Calibri"/>
                        </a:rPr>
                        <a:t>-2</a:t>
                      </a:r>
                      <a:endParaRPr sz="1200">
                        <a:latin typeface="Calibri"/>
                        <a:cs typeface="Calibri"/>
                      </a:endParaRPr>
                    </a:p>
                  </a:txBody>
                  <a:tcPr marL="0" marR="0" marT="0" marB="0">
                    <a:lnB w="6350">
                      <a:solidFill>
                        <a:srgbClr val="000000"/>
                      </a:solidFill>
                      <a:prstDash val="solid"/>
                    </a:lnB>
                  </a:tcPr>
                </a:tc>
                <a:tc>
                  <a:txBody>
                    <a:bodyPr/>
                    <a:lstStyle/>
                    <a:p>
                      <a:pPr marL="186690" algn="ctr">
                        <a:lnSpc>
                          <a:spcPct val="100000"/>
                        </a:lnSpc>
                      </a:pPr>
                      <a:r>
                        <a:rPr sz="1200" dirty="0">
                          <a:latin typeface="Calibri"/>
                          <a:cs typeface="Calibri"/>
                        </a:rPr>
                        <a:t>-2</a:t>
                      </a:r>
                      <a:endParaRPr sz="1200">
                        <a:latin typeface="Calibri"/>
                        <a:cs typeface="Calibri"/>
                      </a:endParaRPr>
                    </a:p>
                  </a:txBody>
                  <a:tcPr marL="0" marR="0" marT="0" marB="0">
                    <a:lnB w="6350">
                      <a:solidFill>
                        <a:srgbClr val="000000"/>
                      </a:solidFill>
                      <a:prstDash val="solid"/>
                    </a:lnB>
                  </a:tcPr>
                </a:tc>
                <a:tc>
                  <a:txBody>
                    <a:bodyPr/>
                    <a:lstStyle/>
                    <a:p>
                      <a:pPr marL="186690" algn="ctr">
                        <a:lnSpc>
                          <a:spcPct val="100000"/>
                        </a:lnSpc>
                      </a:pPr>
                      <a:r>
                        <a:rPr sz="1200" dirty="0">
                          <a:latin typeface="Calibri"/>
                          <a:cs typeface="Calibri"/>
                        </a:rPr>
                        <a:t>-2</a:t>
                      </a:r>
                      <a:endParaRPr sz="1200">
                        <a:latin typeface="Calibri"/>
                        <a:cs typeface="Calibri"/>
                      </a:endParaRPr>
                    </a:p>
                  </a:txBody>
                  <a:tcPr marL="0" marR="0" marT="0" marB="0">
                    <a:lnB w="6350">
                      <a:solidFill>
                        <a:srgbClr val="000000"/>
                      </a:solidFill>
                      <a:prstDash val="solid"/>
                    </a:lnB>
                  </a:tcPr>
                </a:tc>
                <a:tc>
                  <a:txBody>
                    <a:bodyPr/>
                    <a:lstStyle/>
                    <a:p>
                      <a:pPr marL="186690" algn="ctr">
                        <a:lnSpc>
                          <a:spcPct val="100000"/>
                        </a:lnSpc>
                      </a:pPr>
                      <a:r>
                        <a:rPr sz="1200" dirty="0">
                          <a:latin typeface="Calibri"/>
                          <a:cs typeface="Calibri"/>
                        </a:rPr>
                        <a:t>-3</a:t>
                      </a:r>
                      <a:endParaRPr sz="1200">
                        <a:latin typeface="Calibri"/>
                        <a:cs typeface="Calibri"/>
                      </a:endParaRPr>
                    </a:p>
                  </a:txBody>
                  <a:tcPr marL="0" marR="0" marT="0" marB="0">
                    <a:lnB w="6350">
                      <a:solidFill>
                        <a:srgbClr val="000000"/>
                      </a:solidFill>
                      <a:prstDash val="solid"/>
                    </a:lnB>
                  </a:tcPr>
                </a:tc>
                <a:tc>
                  <a:txBody>
                    <a:bodyPr/>
                    <a:lstStyle/>
                    <a:p>
                      <a:pPr algn="r">
                        <a:lnSpc>
                          <a:spcPct val="100000"/>
                        </a:lnSpc>
                      </a:pPr>
                      <a:r>
                        <a:rPr sz="1200" dirty="0">
                          <a:latin typeface="Calibri"/>
                          <a:cs typeface="Calibri"/>
                        </a:rPr>
                        <a:t>-3</a:t>
                      </a:r>
                      <a:endParaRPr sz="1200">
                        <a:latin typeface="Calibri"/>
                        <a:cs typeface="Calibri"/>
                      </a:endParaRPr>
                    </a:p>
                  </a:txBody>
                  <a:tcPr marL="0" marR="0" marT="0" marB="0">
                    <a:lnR w="6350">
                      <a:solidFill>
                        <a:srgbClr val="000000"/>
                      </a:solidFill>
                      <a:prstDash val="solid"/>
                    </a:lnR>
                    <a:lnB w="6350">
                      <a:solidFill>
                        <a:srgbClr val="000000"/>
                      </a:solidFill>
                      <a:prstDash val="solid"/>
                    </a:lnB>
                  </a:tcPr>
                </a:tc>
              </a:tr>
              <a:tr h="219455">
                <a:tc>
                  <a:txBody>
                    <a:bodyPr/>
                    <a:lstStyle/>
                    <a:p>
                      <a:pPr>
                        <a:lnSpc>
                          <a:spcPct val="100000"/>
                        </a:lnSpc>
                      </a:pPr>
                      <a:r>
                        <a:rPr sz="1200" dirty="0">
                          <a:latin typeface="Calibri"/>
                          <a:cs typeface="Calibri"/>
                        </a:rPr>
                        <a:t>S</a:t>
                      </a:r>
                      <a:r>
                        <a:rPr sz="1200" spc="5" dirty="0">
                          <a:latin typeface="Calibri"/>
                          <a:cs typeface="Calibri"/>
                        </a:rPr>
                        <a:t>ub</a:t>
                      </a:r>
                      <a:r>
                        <a:rPr sz="1200" spc="-10" dirty="0">
                          <a:latin typeface="Calibri"/>
                          <a:cs typeface="Calibri"/>
                        </a:rPr>
                        <a:t>t</a:t>
                      </a:r>
                      <a:r>
                        <a:rPr sz="1200" dirty="0">
                          <a:latin typeface="Calibri"/>
                          <a:cs typeface="Calibri"/>
                        </a:rPr>
                        <a:t>o</a:t>
                      </a:r>
                      <a:r>
                        <a:rPr sz="1200" spc="-20" dirty="0">
                          <a:latin typeface="Calibri"/>
                          <a:cs typeface="Calibri"/>
                        </a:rPr>
                        <a:t>t</a:t>
                      </a:r>
                      <a:r>
                        <a:rPr sz="1200" dirty="0">
                          <a:latin typeface="Calibri"/>
                          <a:cs typeface="Calibri"/>
                        </a:rPr>
                        <a:t>al</a:t>
                      </a:r>
                      <a:endParaRPr sz="1200">
                        <a:latin typeface="Calibri"/>
                        <a:cs typeface="Calibri"/>
                      </a:endParaRPr>
                    </a:p>
                  </a:txBody>
                  <a:tcPr marL="0" marR="0" marT="0" marB="0">
                    <a:lnL w="6350">
                      <a:solidFill>
                        <a:srgbClr val="000000"/>
                      </a:solidFill>
                      <a:prstDash val="solid"/>
                    </a:lnL>
                    <a:lnT w="6350">
                      <a:solidFill>
                        <a:srgbClr val="000000"/>
                      </a:solidFill>
                      <a:prstDash val="solid"/>
                    </a:lnT>
                  </a:tcPr>
                </a:tc>
                <a:tc>
                  <a:txBody>
                    <a:bodyPr/>
                    <a:lstStyle/>
                    <a:p>
                      <a:endParaRPr sz="1200">
                        <a:latin typeface="Calibri"/>
                        <a:cs typeface="Calibri"/>
                      </a:endParaRPr>
                    </a:p>
                  </a:txBody>
                  <a:tcPr marL="0" marR="0" marT="0" marB="0">
                    <a:lnT w="6350">
                      <a:solidFill>
                        <a:srgbClr val="000000"/>
                      </a:solidFill>
                      <a:prstDash val="solid"/>
                    </a:lnT>
                  </a:tcPr>
                </a:tc>
                <a:tc>
                  <a:txBody>
                    <a:bodyPr/>
                    <a:lstStyle/>
                    <a:p>
                      <a:pPr marL="77470" algn="ctr">
                        <a:lnSpc>
                          <a:spcPct val="100000"/>
                        </a:lnSpc>
                      </a:pPr>
                      <a:r>
                        <a:rPr sz="1200" dirty="0">
                          <a:latin typeface="Calibri"/>
                          <a:cs typeface="Calibri"/>
                        </a:rPr>
                        <a:t>117</a:t>
                      </a:r>
                      <a:endParaRPr sz="1200">
                        <a:latin typeface="Calibri"/>
                        <a:cs typeface="Calibri"/>
                      </a:endParaRPr>
                    </a:p>
                  </a:txBody>
                  <a:tcPr marL="0" marR="0" marT="0" marB="0">
                    <a:lnT w="6350">
                      <a:solidFill>
                        <a:srgbClr val="000000"/>
                      </a:solidFill>
                      <a:prstDash val="solid"/>
                    </a:lnT>
                  </a:tcPr>
                </a:tc>
                <a:tc>
                  <a:txBody>
                    <a:bodyPr/>
                    <a:lstStyle/>
                    <a:p>
                      <a:pPr marL="79375" algn="ctr">
                        <a:lnSpc>
                          <a:spcPct val="100000"/>
                        </a:lnSpc>
                      </a:pPr>
                      <a:r>
                        <a:rPr sz="1200" dirty="0">
                          <a:latin typeface="Calibri"/>
                          <a:cs typeface="Calibri"/>
                        </a:rPr>
                        <a:t>120</a:t>
                      </a:r>
                      <a:endParaRPr sz="1200">
                        <a:latin typeface="Calibri"/>
                        <a:cs typeface="Calibri"/>
                      </a:endParaRPr>
                    </a:p>
                  </a:txBody>
                  <a:tcPr marL="0" marR="0" marT="0" marB="0">
                    <a:lnT w="6350">
                      <a:solidFill>
                        <a:srgbClr val="000000"/>
                      </a:solidFill>
                      <a:prstDash val="solid"/>
                    </a:lnT>
                  </a:tcPr>
                </a:tc>
                <a:tc>
                  <a:txBody>
                    <a:bodyPr/>
                    <a:lstStyle/>
                    <a:p>
                      <a:pPr marL="79375" algn="ctr">
                        <a:lnSpc>
                          <a:spcPct val="100000"/>
                        </a:lnSpc>
                      </a:pPr>
                      <a:r>
                        <a:rPr sz="1200" dirty="0">
                          <a:latin typeface="Calibri"/>
                          <a:cs typeface="Calibri"/>
                        </a:rPr>
                        <a:t>122</a:t>
                      </a:r>
                      <a:endParaRPr sz="1200">
                        <a:latin typeface="Calibri"/>
                        <a:cs typeface="Calibri"/>
                      </a:endParaRPr>
                    </a:p>
                  </a:txBody>
                  <a:tcPr marL="0" marR="0" marT="0" marB="0">
                    <a:lnT w="6350">
                      <a:solidFill>
                        <a:srgbClr val="000000"/>
                      </a:solidFill>
                      <a:prstDash val="solid"/>
                    </a:lnT>
                  </a:tcPr>
                </a:tc>
                <a:tc>
                  <a:txBody>
                    <a:bodyPr/>
                    <a:lstStyle/>
                    <a:p>
                      <a:pPr marL="79375" algn="ctr">
                        <a:lnSpc>
                          <a:spcPct val="100000"/>
                        </a:lnSpc>
                      </a:pPr>
                      <a:r>
                        <a:rPr sz="1200" dirty="0">
                          <a:latin typeface="Calibri"/>
                          <a:cs typeface="Calibri"/>
                        </a:rPr>
                        <a:t>125</a:t>
                      </a:r>
                      <a:endParaRPr sz="1200">
                        <a:latin typeface="Calibri"/>
                        <a:cs typeface="Calibri"/>
                      </a:endParaRPr>
                    </a:p>
                  </a:txBody>
                  <a:tcPr marL="0" marR="0" marT="0" marB="0">
                    <a:lnT w="6350">
                      <a:solidFill>
                        <a:srgbClr val="000000"/>
                      </a:solidFill>
                      <a:prstDash val="solid"/>
                    </a:lnT>
                  </a:tcPr>
                </a:tc>
                <a:tc>
                  <a:txBody>
                    <a:bodyPr/>
                    <a:lstStyle/>
                    <a:p>
                      <a:pPr marL="404495">
                        <a:lnSpc>
                          <a:spcPct val="100000"/>
                        </a:lnSpc>
                      </a:pPr>
                      <a:r>
                        <a:rPr sz="1200" dirty="0">
                          <a:latin typeface="Calibri"/>
                          <a:cs typeface="Calibri"/>
                        </a:rPr>
                        <a:t>127</a:t>
                      </a:r>
                      <a:endParaRPr sz="1200">
                        <a:latin typeface="Calibri"/>
                        <a:cs typeface="Calibri"/>
                      </a:endParaRPr>
                    </a:p>
                  </a:txBody>
                  <a:tcPr marL="0" marR="0" marT="0" marB="0">
                    <a:lnR w="6350">
                      <a:solidFill>
                        <a:srgbClr val="000000"/>
                      </a:solidFill>
                      <a:prstDash val="solid"/>
                    </a:lnR>
                    <a:lnT w="6350">
                      <a:solidFill>
                        <a:srgbClr val="000000"/>
                      </a:solidFill>
                      <a:prstDash val="solid"/>
                    </a:lnT>
                  </a:tcPr>
                </a:tc>
              </a:tr>
              <a:tr h="228600">
                <a:tc>
                  <a:txBody>
                    <a:bodyPr/>
                    <a:lstStyle/>
                    <a:p>
                      <a:pPr>
                        <a:lnSpc>
                          <a:spcPct val="100000"/>
                        </a:lnSpc>
                      </a:pPr>
                      <a:r>
                        <a:rPr sz="1200" dirty="0">
                          <a:latin typeface="Calibri"/>
                          <a:cs typeface="Calibri"/>
                        </a:rPr>
                        <a:t>8%</a:t>
                      </a:r>
                      <a:r>
                        <a:rPr sz="1200" spc="10" dirty="0">
                          <a:latin typeface="Calibri"/>
                          <a:cs typeface="Calibri"/>
                        </a:rPr>
                        <a:t> </a:t>
                      </a:r>
                      <a:r>
                        <a:rPr sz="1200" spc="-15" dirty="0">
                          <a:latin typeface="Calibri"/>
                          <a:cs typeface="Calibri"/>
                        </a:rPr>
                        <a:t>r</a:t>
                      </a:r>
                      <a:r>
                        <a:rPr sz="1200" dirty="0">
                          <a:latin typeface="Calibri"/>
                          <a:cs typeface="Calibri"/>
                        </a:rPr>
                        <a:t>e</a:t>
                      </a:r>
                      <a:r>
                        <a:rPr sz="1200" spc="5" dirty="0">
                          <a:latin typeface="Calibri"/>
                          <a:cs typeface="Calibri"/>
                        </a:rPr>
                        <a:t>b</a:t>
                      </a:r>
                      <a:r>
                        <a:rPr sz="1200" spc="-15" dirty="0">
                          <a:latin typeface="Calibri"/>
                          <a:cs typeface="Calibri"/>
                        </a:rPr>
                        <a:t>a</a:t>
                      </a:r>
                      <a:r>
                        <a:rPr sz="1200" spc="-10" dirty="0">
                          <a:latin typeface="Calibri"/>
                          <a:cs typeface="Calibri"/>
                        </a:rPr>
                        <a:t>t</a:t>
                      </a:r>
                      <a:r>
                        <a:rPr sz="1200" dirty="0">
                          <a:latin typeface="Calibri"/>
                          <a:cs typeface="Calibri"/>
                        </a:rPr>
                        <a:t>e</a:t>
                      </a:r>
                      <a:endParaRPr sz="1200">
                        <a:latin typeface="Calibri"/>
                        <a:cs typeface="Calibri"/>
                      </a:endParaRPr>
                    </a:p>
                  </a:txBody>
                  <a:tcPr marL="0" marR="0" marT="0" marB="0">
                    <a:lnL w="6350">
                      <a:solidFill>
                        <a:srgbClr val="000000"/>
                      </a:solidFill>
                      <a:prstDash val="solid"/>
                    </a:lnL>
                  </a:tcPr>
                </a:tc>
                <a:tc>
                  <a:txBody>
                    <a:bodyPr/>
                    <a:lstStyle/>
                    <a:p>
                      <a:endParaRPr sz="1200">
                        <a:latin typeface="Calibri"/>
                        <a:cs typeface="Calibri"/>
                      </a:endParaRPr>
                    </a:p>
                  </a:txBody>
                  <a:tcPr marL="0" marR="0" marT="0" marB="0"/>
                </a:tc>
                <a:tc>
                  <a:txBody>
                    <a:bodyPr/>
                    <a:lstStyle/>
                    <a:p>
                      <a:pPr marL="185420" algn="ctr">
                        <a:lnSpc>
                          <a:spcPct val="100000"/>
                        </a:lnSpc>
                      </a:pPr>
                      <a:r>
                        <a:rPr sz="1200" dirty="0">
                          <a:latin typeface="Calibri"/>
                          <a:cs typeface="Calibri"/>
                        </a:rPr>
                        <a:t>-9</a:t>
                      </a:r>
                      <a:endParaRPr sz="1200">
                        <a:latin typeface="Calibri"/>
                        <a:cs typeface="Calibri"/>
                      </a:endParaRPr>
                    </a:p>
                  </a:txBody>
                  <a:tcPr marL="0" marR="0" marT="0" marB="0"/>
                </a:tc>
                <a:tc>
                  <a:txBody>
                    <a:bodyPr/>
                    <a:lstStyle/>
                    <a:p>
                      <a:pPr marL="109855" algn="ctr">
                        <a:lnSpc>
                          <a:spcPct val="100000"/>
                        </a:lnSpc>
                      </a:pPr>
                      <a:r>
                        <a:rPr sz="1200" dirty="0">
                          <a:latin typeface="Calibri"/>
                          <a:cs typeface="Calibri"/>
                        </a:rPr>
                        <a:t>-10</a:t>
                      </a:r>
                      <a:endParaRPr sz="1200">
                        <a:latin typeface="Calibri"/>
                        <a:cs typeface="Calibri"/>
                      </a:endParaRPr>
                    </a:p>
                  </a:txBody>
                  <a:tcPr marL="0" marR="0" marT="0" marB="0"/>
                </a:tc>
                <a:tc>
                  <a:txBody>
                    <a:bodyPr/>
                    <a:lstStyle/>
                    <a:p>
                      <a:pPr marL="109855" algn="ctr">
                        <a:lnSpc>
                          <a:spcPct val="100000"/>
                        </a:lnSpc>
                      </a:pPr>
                      <a:r>
                        <a:rPr sz="1200" dirty="0">
                          <a:latin typeface="Calibri"/>
                          <a:cs typeface="Calibri"/>
                        </a:rPr>
                        <a:t>-10</a:t>
                      </a:r>
                      <a:endParaRPr sz="1200">
                        <a:latin typeface="Calibri"/>
                        <a:cs typeface="Calibri"/>
                      </a:endParaRPr>
                    </a:p>
                  </a:txBody>
                  <a:tcPr marL="0" marR="0" marT="0" marB="0"/>
                </a:tc>
                <a:tc>
                  <a:txBody>
                    <a:bodyPr/>
                    <a:lstStyle/>
                    <a:p>
                      <a:pPr marL="109855" algn="ctr">
                        <a:lnSpc>
                          <a:spcPct val="100000"/>
                        </a:lnSpc>
                      </a:pPr>
                      <a:r>
                        <a:rPr sz="1200" dirty="0">
                          <a:latin typeface="Calibri"/>
                          <a:cs typeface="Calibri"/>
                        </a:rPr>
                        <a:t>-10</a:t>
                      </a:r>
                      <a:endParaRPr sz="1200">
                        <a:latin typeface="Calibri"/>
                        <a:cs typeface="Calibri"/>
                      </a:endParaRPr>
                    </a:p>
                  </a:txBody>
                  <a:tcPr marL="0" marR="0" marT="0" marB="0"/>
                </a:tc>
                <a:tc>
                  <a:txBody>
                    <a:bodyPr/>
                    <a:lstStyle/>
                    <a:p>
                      <a:pPr algn="r">
                        <a:lnSpc>
                          <a:spcPct val="100000"/>
                        </a:lnSpc>
                      </a:pPr>
                      <a:r>
                        <a:rPr sz="1200" dirty="0">
                          <a:latin typeface="Calibri"/>
                          <a:cs typeface="Calibri"/>
                        </a:rPr>
                        <a:t>-10</a:t>
                      </a:r>
                      <a:endParaRPr sz="1200">
                        <a:latin typeface="Calibri"/>
                        <a:cs typeface="Calibri"/>
                      </a:endParaRPr>
                    </a:p>
                  </a:txBody>
                  <a:tcPr marL="0" marR="0" marT="0" marB="0">
                    <a:lnR w="6350">
                      <a:solidFill>
                        <a:srgbClr val="000000"/>
                      </a:solidFill>
                      <a:prstDash val="solid"/>
                    </a:lnR>
                  </a:tcPr>
                </a:tc>
              </a:tr>
              <a:tr h="192024">
                <a:tc>
                  <a:txBody>
                    <a:bodyPr/>
                    <a:lstStyle/>
                    <a:p>
                      <a:pPr>
                        <a:lnSpc>
                          <a:spcPct val="100000"/>
                        </a:lnSpc>
                      </a:pPr>
                      <a:r>
                        <a:rPr sz="1200" spc="-5" dirty="0">
                          <a:latin typeface="Calibri"/>
                          <a:cs typeface="Calibri"/>
                        </a:rPr>
                        <a:t>H</a:t>
                      </a:r>
                      <a:r>
                        <a:rPr sz="1200" spc="-15" dirty="0">
                          <a:latin typeface="Calibri"/>
                          <a:cs typeface="Calibri"/>
                        </a:rPr>
                        <a:t>ST</a:t>
                      </a:r>
                      <a:endParaRPr sz="1200">
                        <a:latin typeface="Calibri"/>
                        <a:cs typeface="Calibri"/>
                      </a:endParaRPr>
                    </a:p>
                  </a:txBody>
                  <a:tcPr marL="0" marR="0" marT="0" marB="0">
                    <a:lnL w="6350">
                      <a:solidFill>
                        <a:srgbClr val="000000"/>
                      </a:solidFill>
                      <a:prstDash val="solid"/>
                    </a:lnL>
                    <a:lnB w="6350">
                      <a:solidFill>
                        <a:srgbClr val="000000"/>
                      </a:solidFill>
                      <a:prstDash val="solid"/>
                    </a:lnB>
                  </a:tcPr>
                </a:tc>
                <a:tc>
                  <a:txBody>
                    <a:bodyPr/>
                    <a:lstStyle/>
                    <a:p>
                      <a:endParaRPr sz="1200">
                        <a:latin typeface="Calibri"/>
                        <a:cs typeface="Calibri"/>
                      </a:endParaRPr>
                    </a:p>
                  </a:txBody>
                  <a:tcPr marL="0" marR="0" marT="0" marB="0">
                    <a:lnB w="6350">
                      <a:solidFill>
                        <a:srgbClr val="000000"/>
                      </a:solidFill>
                      <a:prstDash val="solid"/>
                    </a:lnB>
                  </a:tcPr>
                </a:tc>
                <a:tc>
                  <a:txBody>
                    <a:bodyPr/>
                    <a:lstStyle/>
                    <a:p>
                      <a:pPr marL="155575" algn="ctr">
                        <a:lnSpc>
                          <a:spcPct val="100000"/>
                        </a:lnSpc>
                      </a:pPr>
                      <a:r>
                        <a:rPr sz="1200" dirty="0">
                          <a:latin typeface="Calibri"/>
                          <a:cs typeface="Calibri"/>
                        </a:rPr>
                        <a:t>15</a:t>
                      </a:r>
                      <a:endParaRPr sz="1200">
                        <a:latin typeface="Calibri"/>
                        <a:cs typeface="Calibri"/>
                      </a:endParaRPr>
                    </a:p>
                  </a:txBody>
                  <a:tcPr marL="0" marR="0" marT="0" marB="0">
                    <a:lnB w="6350">
                      <a:solidFill>
                        <a:srgbClr val="000000"/>
                      </a:solidFill>
                      <a:prstDash val="solid"/>
                    </a:lnB>
                  </a:tcPr>
                </a:tc>
                <a:tc>
                  <a:txBody>
                    <a:bodyPr/>
                    <a:lstStyle/>
                    <a:p>
                      <a:pPr marL="156845" algn="ctr">
                        <a:lnSpc>
                          <a:spcPct val="100000"/>
                        </a:lnSpc>
                      </a:pPr>
                      <a:r>
                        <a:rPr sz="1200" dirty="0">
                          <a:latin typeface="Calibri"/>
                          <a:cs typeface="Calibri"/>
                        </a:rPr>
                        <a:t>16</a:t>
                      </a:r>
                      <a:endParaRPr sz="1200">
                        <a:latin typeface="Calibri"/>
                        <a:cs typeface="Calibri"/>
                      </a:endParaRPr>
                    </a:p>
                  </a:txBody>
                  <a:tcPr marL="0" marR="0" marT="0" marB="0">
                    <a:lnB w="6350">
                      <a:solidFill>
                        <a:srgbClr val="000000"/>
                      </a:solidFill>
                      <a:prstDash val="solid"/>
                    </a:lnB>
                  </a:tcPr>
                </a:tc>
                <a:tc>
                  <a:txBody>
                    <a:bodyPr/>
                    <a:lstStyle/>
                    <a:p>
                      <a:pPr marL="156845" algn="ctr">
                        <a:lnSpc>
                          <a:spcPct val="100000"/>
                        </a:lnSpc>
                      </a:pPr>
                      <a:r>
                        <a:rPr sz="1200" dirty="0">
                          <a:latin typeface="Calibri"/>
                          <a:cs typeface="Calibri"/>
                        </a:rPr>
                        <a:t>16</a:t>
                      </a:r>
                      <a:endParaRPr sz="1200">
                        <a:latin typeface="Calibri"/>
                        <a:cs typeface="Calibri"/>
                      </a:endParaRPr>
                    </a:p>
                  </a:txBody>
                  <a:tcPr marL="0" marR="0" marT="0" marB="0">
                    <a:lnB w="6350">
                      <a:solidFill>
                        <a:srgbClr val="000000"/>
                      </a:solidFill>
                      <a:prstDash val="solid"/>
                    </a:lnB>
                  </a:tcPr>
                </a:tc>
                <a:tc>
                  <a:txBody>
                    <a:bodyPr/>
                    <a:lstStyle/>
                    <a:p>
                      <a:pPr marL="156845" algn="ctr">
                        <a:lnSpc>
                          <a:spcPct val="100000"/>
                        </a:lnSpc>
                      </a:pPr>
                      <a:r>
                        <a:rPr sz="1200" dirty="0">
                          <a:latin typeface="Calibri"/>
                          <a:cs typeface="Calibri"/>
                        </a:rPr>
                        <a:t>16</a:t>
                      </a:r>
                      <a:endParaRPr sz="1200">
                        <a:latin typeface="Calibri"/>
                        <a:cs typeface="Calibri"/>
                      </a:endParaRPr>
                    </a:p>
                  </a:txBody>
                  <a:tcPr marL="0" marR="0" marT="0" marB="0">
                    <a:lnB w="6350">
                      <a:solidFill>
                        <a:srgbClr val="000000"/>
                      </a:solidFill>
                      <a:prstDash val="solid"/>
                    </a:lnB>
                  </a:tcPr>
                </a:tc>
                <a:tc>
                  <a:txBody>
                    <a:bodyPr/>
                    <a:lstStyle/>
                    <a:p>
                      <a:pPr algn="r">
                        <a:lnSpc>
                          <a:spcPct val="100000"/>
                        </a:lnSpc>
                      </a:pPr>
                      <a:r>
                        <a:rPr sz="1200" dirty="0">
                          <a:latin typeface="Calibri"/>
                          <a:cs typeface="Calibri"/>
                        </a:rPr>
                        <a:t>17</a:t>
                      </a:r>
                      <a:endParaRPr sz="1200">
                        <a:latin typeface="Calibri"/>
                        <a:cs typeface="Calibri"/>
                      </a:endParaRPr>
                    </a:p>
                  </a:txBody>
                  <a:tcPr marL="0" marR="0" marT="0" marB="0">
                    <a:lnR w="6350">
                      <a:solidFill>
                        <a:srgbClr val="000000"/>
                      </a:solidFill>
                      <a:prstDash val="solid"/>
                    </a:lnR>
                    <a:lnB w="6350">
                      <a:solidFill>
                        <a:srgbClr val="000000"/>
                      </a:solidFill>
                      <a:prstDash val="solid"/>
                    </a:lnB>
                  </a:tcPr>
                </a:tc>
              </a:tr>
              <a:tr h="182876">
                <a:tc>
                  <a:txBody>
                    <a:bodyPr/>
                    <a:lstStyle/>
                    <a:p>
                      <a:pPr>
                        <a:lnSpc>
                          <a:spcPct val="100000"/>
                        </a:lnSpc>
                      </a:pPr>
                      <a:r>
                        <a:rPr sz="1200" b="1" spc="-20" dirty="0">
                          <a:latin typeface="Calibri"/>
                          <a:cs typeface="Calibri"/>
                        </a:rPr>
                        <a:t>R</a:t>
                      </a:r>
                      <a:r>
                        <a:rPr sz="1200" b="1" spc="-5" dirty="0">
                          <a:latin typeface="Calibri"/>
                          <a:cs typeface="Calibri"/>
                        </a:rPr>
                        <a:t>ev</a:t>
                      </a:r>
                      <a:r>
                        <a:rPr sz="1200" b="1" spc="5" dirty="0">
                          <a:latin typeface="Calibri"/>
                          <a:cs typeface="Calibri"/>
                        </a:rPr>
                        <a:t>i</a:t>
                      </a:r>
                      <a:r>
                        <a:rPr sz="1200" b="1" dirty="0">
                          <a:latin typeface="Calibri"/>
                          <a:cs typeface="Calibri"/>
                        </a:rPr>
                        <a:t>s</a:t>
                      </a:r>
                      <a:r>
                        <a:rPr sz="1200" b="1" spc="-5" dirty="0">
                          <a:latin typeface="Calibri"/>
                          <a:cs typeface="Calibri"/>
                        </a:rPr>
                        <a:t>e</a:t>
                      </a:r>
                      <a:r>
                        <a:rPr sz="1200" b="1" dirty="0">
                          <a:latin typeface="Calibri"/>
                          <a:cs typeface="Calibri"/>
                        </a:rPr>
                        <a:t>d</a:t>
                      </a:r>
                      <a:r>
                        <a:rPr sz="1200" b="1" spc="-5" dirty="0">
                          <a:latin typeface="Calibri"/>
                          <a:cs typeface="Calibri"/>
                        </a:rPr>
                        <a:t> B</a:t>
                      </a:r>
                      <a:r>
                        <a:rPr sz="1200" b="1" spc="5" dirty="0">
                          <a:latin typeface="Calibri"/>
                          <a:cs typeface="Calibri"/>
                        </a:rPr>
                        <a:t>il</a:t>
                      </a:r>
                      <a:r>
                        <a:rPr sz="1200" b="1" dirty="0">
                          <a:latin typeface="Calibri"/>
                          <a:cs typeface="Calibri"/>
                        </a:rPr>
                        <a:t>l</a:t>
                      </a:r>
                      <a:r>
                        <a:rPr sz="1200" b="1" spc="5" dirty="0">
                          <a:latin typeface="Calibri"/>
                          <a:cs typeface="Calibri"/>
                        </a:rPr>
                        <a:t> </a:t>
                      </a:r>
                      <a:r>
                        <a:rPr sz="1200" b="1" spc="-5" dirty="0">
                          <a:latin typeface="Calibri"/>
                          <a:cs typeface="Calibri"/>
                        </a:rPr>
                        <a:t>(</a:t>
                      </a:r>
                      <a:r>
                        <a:rPr sz="1200" b="1" spc="5" dirty="0">
                          <a:latin typeface="Calibri"/>
                          <a:cs typeface="Calibri"/>
                        </a:rPr>
                        <a:t>i</a:t>
                      </a:r>
                      <a:r>
                        <a:rPr sz="1200" b="1" dirty="0">
                          <a:latin typeface="Calibri"/>
                          <a:cs typeface="Calibri"/>
                        </a:rPr>
                        <a:t>nc</a:t>
                      </a:r>
                      <a:r>
                        <a:rPr sz="1200" b="1" spc="5" dirty="0">
                          <a:latin typeface="Calibri"/>
                          <a:cs typeface="Calibri"/>
                        </a:rPr>
                        <a:t>l</a:t>
                      </a:r>
                      <a:r>
                        <a:rPr sz="1200" b="1" dirty="0">
                          <a:latin typeface="Calibri"/>
                          <a:cs typeface="Calibri"/>
                        </a:rPr>
                        <a:t>ud</a:t>
                      </a:r>
                      <a:r>
                        <a:rPr sz="1200" b="1" spc="-5" dirty="0">
                          <a:latin typeface="Calibri"/>
                          <a:cs typeface="Calibri"/>
                        </a:rPr>
                        <a:t>e</a:t>
                      </a:r>
                      <a:r>
                        <a:rPr sz="1200" b="1" dirty="0">
                          <a:latin typeface="Calibri"/>
                          <a:cs typeface="Calibri"/>
                        </a:rPr>
                        <a:t>s</a:t>
                      </a:r>
                      <a:r>
                        <a:rPr sz="1200" b="1" spc="5" dirty="0">
                          <a:latin typeface="Calibri"/>
                          <a:cs typeface="Calibri"/>
                        </a:rPr>
                        <a:t> </a:t>
                      </a:r>
                      <a:r>
                        <a:rPr sz="1200" b="1" spc="-5" dirty="0">
                          <a:latin typeface="Calibri"/>
                          <a:cs typeface="Calibri"/>
                        </a:rPr>
                        <a:t>H</a:t>
                      </a:r>
                      <a:r>
                        <a:rPr sz="1200" b="1" spc="-20" dirty="0">
                          <a:latin typeface="Calibri"/>
                          <a:cs typeface="Calibri"/>
                        </a:rPr>
                        <a:t>S</a:t>
                      </a:r>
                      <a:r>
                        <a:rPr sz="1200" b="1" spc="5" dirty="0">
                          <a:latin typeface="Calibri"/>
                          <a:cs typeface="Calibri"/>
                        </a:rPr>
                        <a:t>T</a:t>
                      </a:r>
                      <a:r>
                        <a:rPr sz="1200" b="1" dirty="0">
                          <a:latin typeface="Calibri"/>
                          <a:cs typeface="Calibri"/>
                        </a:rPr>
                        <a:t>)</a:t>
                      </a:r>
                      <a:endParaRPr sz="1200">
                        <a:latin typeface="Calibri"/>
                        <a:cs typeface="Calibri"/>
                      </a:endParaRPr>
                    </a:p>
                  </a:txBody>
                  <a:tcPr marL="0" marR="0" marT="0" marB="0">
                    <a:lnL w="6350">
                      <a:solidFill>
                        <a:srgbClr val="000000"/>
                      </a:solidFill>
                      <a:prstDash val="solid"/>
                    </a:lnL>
                    <a:lnT w="6350">
                      <a:solidFill>
                        <a:srgbClr val="000000"/>
                      </a:solidFill>
                      <a:prstDash val="solid"/>
                    </a:lnT>
                    <a:solidFill>
                      <a:srgbClr val="DA9694"/>
                    </a:solidFill>
                  </a:tcPr>
                </a:tc>
                <a:tc>
                  <a:txBody>
                    <a:bodyPr/>
                    <a:lstStyle/>
                    <a:p>
                      <a:pPr marL="613410">
                        <a:lnSpc>
                          <a:spcPct val="100000"/>
                        </a:lnSpc>
                      </a:pPr>
                      <a:r>
                        <a:rPr sz="1200" b="1" dirty="0">
                          <a:latin typeface="Calibri"/>
                          <a:cs typeface="Calibri"/>
                        </a:rPr>
                        <a:t>158</a:t>
                      </a:r>
                      <a:endParaRPr sz="1200">
                        <a:latin typeface="Calibri"/>
                        <a:cs typeface="Calibri"/>
                      </a:endParaRPr>
                    </a:p>
                  </a:txBody>
                  <a:tcPr marL="0" marR="0" marT="0" marB="0">
                    <a:lnT w="6350">
                      <a:solidFill>
                        <a:srgbClr val="000000"/>
                      </a:solidFill>
                      <a:prstDash val="solid"/>
                    </a:lnT>
                    <a:solidFill>
                      <a:srgbClr val="DA9694"/>
                    </a:solidFill>
                  </a:tcPr>
                </a:tc>
                <a:tc>
                  <a:txBody>
                    <a:bodyPr/>
                    <a:lstStyle/>
                    <a:p>
                      <a:pPr marL="77470" algn="ctr">
                        <a:lnSpc>
                          <a:spcPct val="100000"/>
                        </a:lnSpc>
                      </a:pPr>
                      <a:r>
                        <a:rPr sz="1200" b="1" dirty="0">
                          <a:latin typeface="Calibri"/>
                          <a:cs typeface="Calibri"/>
                        </a:rPr>
                        <a:t>123</a:t>
                      </a:r>
                      <a:endParaRPr sz="1200">
                        <a:latin typeface="Calibri"/>
                        <a:cs typeface="Calibri"/>
                      </a:endParaRPr>
                    </a:p>
                  </a:txBody>
                  <a:tcPr marL="0" marR="0" marT="0" marB="0">
                    <a:lnT w="6350">
                      <a:solidFill>
                        <a:srgbClr val="000000"/>
                      </a:solidFill>
                      <a:prstDash val="solid"/>
                    </a:lnT>
                    <a:solidFill>
                      <a:srgbClr val="DA9694"/>
                    </a:solidFill>
                  </a:tcPr>
                </a:tc>
                <a:tc>
                  <a:txBody>
                    <a:bodyPr/>
                    <a:lstStyle/>
                    <a:p>
                      <a:pPr marL="79375" algn="ctr">
                        <a:lnSpc>
                          <a:spcPct val="100000"/>
                        </a:lnSpc>
                      </a:pPr>
                      <a:r>
                        <a:rPr sz="1200" b="1" dirty="0">
                          <a:latin typeface="Calibri"/>
                          <a:cs typeface="Calibri"/>
                        </a:rPr>
                        <a:t>126</a:t>
                      </a:r>
                      <a:endParaRPr sz="1200">
                        <a:latin typeface="Calibri"/>
                        <a:cs typeface="Calibri"/>
                      </a:endParaRPr>
                    </a:p>
                  </a:txBody>
                  <a:tcPr marL="0" marR="0" marT="0" marB="0">
                    <a:lnT w="6350">
                      <a:solidFill>
                        <a:srgbClr val="000000"/>
                      </a:solidFill>
                      <a:prstDash val="solid"/>
                    </a:lnT>
                    <a:solidFill>
                      <a:srgbClr val="DA9694"/>
                    </a:solidFill>
                  </a:tcPr>
                </a:tc>
                <a:tc>
                  <a:txBody>
                    <a:bodyPr/>
                    <a:lstStyle/>
                    <a:p>
                      <a:pPr marL="79375" algn="ctr">
                        <a:lnSpc>
                          <a:spcPct val="100000"/>
                        </a:lnSpc>
                      </a:pPr>
                      <a:r>
                        <a:rPr sz="1200" b="1" dirty="0">
                          <a:latin typeface="Calibri"/>
                          <a:cs typeface="Calibri"/>
                        </a:rPr>
                        <a:t>128</a:t>
                      </a:r>
                      <a:endParaRPr sz="1200">
                        <a:latin typeface="Calibri"/>
                        <a:cs typeface="Calibri"/>
                      </a:endParaRPr>
                    </a:p>
                  </a:txBody>
                  <a:tcPr marL="0" marR="0" marT="0" marB="0">
                    <a:lnT w="6350">
                      <a:solidFill>
                        <a:srgbClr val="000000"/>
                      </a:solidFill>
                      <a:prstDash val="solid"/>
                    </a:lnT>
                    <a:solidFill>
                      <a:srgbClr val="DA9694"/>
                    </a:solidFill>
                  </a:tcPr>
                </a:tc>
                <a:tc>
                  <a:txBody>
                    <a:bodyPr/>
                    <a:lstStyle/>
                    <a:p>
                      <a:pPr marL="79375" algn="ctr">
                        <a:lnSpc>
                          <a:spcPct val="100000"/>
                        </a:lnSpc>
                      </a:pPr>
                      <a:r>
                        <a:rPr sz="1200" b="1" dirty="0">
                          <a:latin typeface="Calibri"/>
                          <a:cs typeface="Calibri"/>
                        </a:rPr>
                        <a:t>131</a:t>
                      </a:r>
                      <a:endParaRPr sz="1200">
                        <a:latin typeface="Calibri"/>
                        <a:cs typeface="Calibri"/>
                      </a:endParaRPr>
                    </a:p>
                  </a:txBody>
                  <a:tcPr marL="0" marR="0" marT="0" marB="0">
                    <a:lnT w="6350">
                      <a:solidFill>
                        <a:srgbClr val="000000"/>
                      </a:solidFill>
                      <a:prstDash val="solid"/>
                    </a:lnT>
                    <a:solidFill>
                      <a:srgbClr val="DA9694"/>
                    </a:solidFill>
                  </a:tcPr>
                </a:tc>
                <a:tc>
                  <a:txBody>
                    <a:bodyPr/>
                    <a:lstStyle/>
                    <a:p>
                      <a:pPr marL="404495">
                        <a:lnSpc>
                          <a:spcPct val="100000"/>
                        </a:lnSpc>
                      </a:pPr>
                      <a:r>
                        <a:rPr sz="1200" b="1" dirty="0">
                          <a:latin typeface="Calibri"/>
                          <a:cs typeface="Calibri"/>
                        </a:rPr>
                        <a:t>133</a:t>
                      </a:r>
                      <a:endParaRPr sz="1200">
                        <a:latin typeface="Calibri"/>
                        <a:cs typeface="Calibri"/>
                      </a:endParaRPr>
                    </a:p>
                  </a:txBody>
                  <a:tcPr marL="0" marR="0" marT="0" marB="0">
                    <a:lnR w="6350">
                      <a:solidFill>
                        <a:srgbClr val="000000"/>
                      </a:solidFill>
                      <a:prstDash val="solid"/>
                    </a:lnR>
                    <a:lnT w="6350">
                      <a:solidFill>
                        <a:srgbClr val="000000"/>
                      </a:solidFill>
                      <a:prstDash val="solid"/>
                    </a:lnT>
                    <a:solidFill>
                      <a:srgbClr val="DA9694"/>
                    </a:solidFill>
                  </a:tcPr>
                </a:tc>
              </a:tr>
              <a:tr h="274320">
                <a:tc>
                  <a:txBody>
                    <a:bodyPr/>
                    <a:lstStyle/>
                    <a:p>
                      <a:pPr>
                        <a:lnSpc>
                          <a:spcPct val="100000"/>
                        </a:lnSpc>
                      </a:pPr>
                      <a:r>
                        <a:rPr sz="1200" spc="-85" dirty="0">
                          <a:latin typeface="Calibri"/>
                          <a:cs typeface="Calibri"/>
                        </a:rPr>
                        <a:t>Y</a:t>
                      </a:r>
                      <a:r>
                        <a:rPr sz="1200" dirty="0">
                          <a:latin typeface="Calibri"/>
                          <a:cs typeface="Calibri"/>
                        </a:rPr>
                        <a:t>ear-o</a:t>
                      </a:r>
                      <a:r>
                        <a:rPr sz="1200" spc="-15" dirty="0">
                          <a:latin typeface="Calibri"/>
                          <a:cs typeface="Calibri"/>
                        </a:rPr>
                        <a:t>v</a:t>
                      </a:r>
                      <a:r>
                        <a:rPr sz="1200" dirty="0">
                          <a:latin typeface="Calibri"/>
                          <a:cs typeface="Calibri"/>
                        </a:rPr>
                        <a:t>er</a:t>
                      </a:r>
                      <a:r>
                        <a:rPr sz="1200" spc="-10" dirty="0">
                          <a:latin typeface="Calibri"/>
                          <a:cs typeface="Calibri"/>
                        </a:rPr>
                        <a:t>-</a:t>
                      </a:r>
                      <a:r>
                        <a:rPr sz="1200" spc="-85" dirty="0">
                          <a:latin typeface="Calibri"/>
                          <a:cs typeface="Calibri"/>
                        </a:rPr>
                        <a:t>Y</a:t>
                      </a:r>
                      <a:r>
                        <a:rPr sz="1200" dirty="0">
                          <a:latin typeface="Calibri"/>
                          <a:cs typeface="Calibri"/>
                        </a:rPr>
                        <a:t>ear</a:t>
                      </a:r>
                      <a:r>
                        <a:rPr sz="1200" spc="-45" dirty="0">
                          <a:latin typeface="Calibri"/>
                          <a:cs typeface="Calibri"/>
                        </a:rPr>
                        <a:t> </a:t>
                      </a:r>
                      <a:r>
                        <a:rPr sz="1200" spc="-5" dirty="0">
                          <a:latin typeface="Calibri"/>
                          <a:cs typeface="Calibri"/>
                        </a:rPr>
                        <a:t>C</a:t>
                      </a:r>
                      <a:r>
                        <a:rPr sz="1200" spc="5" dirty="0">
                          <a:latin typeface="Calibri"/>
                          <a:cs typeface="Calibri"/>
                        </a:rPr>
                        <a:t>h</a:t>
                      </a:r>
                      <a:r>
                        <a:rPr sz="1200" dirty="0">
                          <a:latin typeface="Calibri"/>
                          <a:cs typeface="Calibri"/>
                        </a:rPr>
                        <a:t>a</a:t>
                      </a:r>
                      <a:r>
                        <a:rPr sz="1200" spc="5" dirty="0">
                          <a:latin typeface="Calibri"/>
                          <a:cs typeface="Calibri"/>
                        </a:rPr>
                        <a:t>n</a:t>
                      </a:r>
                      <a:r>
                        <a:rPr sz="1200" spc="-15" dirty="0">
                          <a:latin typeface="Calibri"/>
                          <a:cs typeface="Calibri"/>
                        </a:rPr>
                        <a:t>g</a:t>
                      </a:r>
                      <a:r>
                        <a:rPr sz="1200" dirty="0">
                          <a:latin typeface="Calibri"/>
                          <a:cs typeface="Calibri"/>
                        </a:rPr>
                        <a:t>e</a:t>
                      </a:r>
                      <a:endParaRPr sz="1200">
                        <a:latin typeface="Calibri"/>
                        <a:cs typeface="Calibri"/>
                      </a:endParaRPr>
                    </a:p>
                  </a:txBody>
                  <a:tcPr marL="0" marR="0" marT="0" marB="0">
                    <a:lnL w="6350">
                      <a:solidFill>
                        <a:srgbClr val="000000"/>
                      </a:solidFill>
                      <a:prstDash val="solid"/>
                    </a:lnL>
                  </a:tcPr>
                </a:tc>
                <a:tc>
                  <a:txBody>
                    <a:bodyPr/>
                    <a:lstStyle/>
                    <a:p>
                      <a:endParaRPr sz="1200">
                        <a:latin typeface="Calibri"/>
                        <a:cs typeface="Calibri"/>
                      </a:endParaRPr>
                    </a:p>
                  </a:txBody>
                  <a:tcPr marL="0" marR="0" marT="0" marB="0"/>
                </a:tc>
                <a:tc>
                  <a:txBody>
                    <a:bodyPr/>
                    <a:lstStyle/>
                    <a:p>
                      <a:pPr marL="1270" algn="ctr">
                        <a:lnSpc>
                          <a:spcPct val="100000"/>
                        </a:lnSpc>
                      </a:pPr>
                      <a:r>
                        <a:rPr sz="1200" dirty="0">
                          <a:latin typeface="Calibri"/>
                          <a:cs typeface="Calibri"/>
                        </a:rPr>
                        <a:t>-22%</a:t>
                      </a:r>
                      <a:endParaRPr sz="1200">
                        <a:latin typeface="Calibri"/>
                        <a:cs typeface="Calibri"/>
                      </a:endParaRPr>
                    </a:p>
                  </a:txBody>
                  <a:tcPr marL="0" marR="0" marT="0" marB="0"/>
                </a:tc>
                <a:tc>
                  <a:txBody>
                    <a:bodyPr/>
                    <a:lstStyle/>
                    <a:p>
                      <a:pPr marL="127635" algn="ctr">
                        <a:lnSpc>
                          <a:spcPct val="100000"/>
                        </a:lnSpc>
                      </a:pPr>
                      <a:r>
                        <a:rPr sz="1200" dirty="0">
                          <a:latin typeface="Calibri"/>
                          <a:cs typeface="Calibri"/>
                        </a:rPr>
                        <a:t>2%</a:t>
                      </a:r>
                      <a:endParaRPr sz="1200">
                        <a:latin typeface="Calibri"/>
                        <a:cs typeface="Calibri"/>
                      </a:endParaRPr>
                    </a:p>
                  </a:txBody>
                  <a:tcPr marL="0" marR="0" marT="0" marB="0"/>
                </a:tc>
                <a:tc>
                  <a:txBody>
                    <a:bodyPr/>
                    <a:lstStyle/>
                    <a:p>
                      <a:pPr marL="127635" algn="ctr">
                        <a:lnSpc>
                          <a:spcPct val="100000"/>
                        </a:lnSpc>
                      </a:pPr>
                      <a:r>
                        <a:rPr sz="1200" dirty="0">
                          <a:latin typeface="Calibri"/>
                          <a:cs typeface="Calibri"/>
                        </a:rPr>
                        <a:t>2%</a:t>
                      </a:r>
                      <a:endParaRPr sz="1200">
                        <a:latin typeface="Calibri"/>
                        <a:cs typeface="Calibri"/>
                      </a:endParaRPr>
                    </a:p>
                  </a:txBody>
                  <a:tcPr marL="0" marR="0" marT="0" marB="0"/>
                </a:tc>
                <a:tc>
                  <a:txBody>
                    <a:bodyPr/>
                    <a:lstStyle/>
                    <a:p>
                      <a:pPr marL="127635" algn="ctr">
                        <a:lnSpc>
                          <a:spcPct val="100000"/>
                        </a:lnSpc>
                      </a:pPr>
                      <a:r>
                        <a:rPr sz="1200" dirty="0">
                          <a:latin typeface="Calibri"/>
                          <a:cs typeface="Calibri"/>
                        </a:rPr>
                        <a:t>2%</a:t>
                      </a:r>
                      <a:endParaRPr sz="1200">
                        <a:latin typeface="Calibri"/>
                        <a:cs typeface="Calibri"/>
                      </a:endParaRPr>
                    </a:p>
                  </a:txBody>
                  <a:tcPr marL="0" marR="0" marT="0" marB="0"/>
                </a:tc>
                <a:tc>
                  <a:txBody>
                    <a:bodyPr/>
                    <a:lstStyle/>
                    <a:p>
                      <a:pPr algn="r">
                        <a:lnSpc>
                          <a:spcPct val="100000"/>
                        </a:lnSpc>
                      </a:pPr>
                      <a:r>
                        <a:rPr sz="1200" dirty="0">
                          <a:latin typeface="Calibri"/>
                          <a:cs typeface="Calibri"/>
                        </a:rPr>
                        <a:t>2%</a:t>
                      </a:r>
                      <a:endParaRPr sz="1200">
                        <a:latin typeface="Calibri"/>
                        <a:cs typeface="Calibri"/>
                      </a:endParaRPr>
                    </a:p>
                  </a:txBody>
                  <a:tcPr marL="0" marR="0" marT="0" marB="0">
                    <a:lnR w="6350">
                      <a:solidFill>
                        <a:srgbClr val="000000"/>
                      </a:solidFill>
                      <a:prstDash val="solid"/>
                    </a:lnR>
                  </a:tcPr>
                </a:tc>
              </a:tr>
              <a:tr h="182883">
                <a:tc>
                  <a:txBody>
                    <a:bodyPr/>
                    <a:lstStyle/>
                    <a:p>
                      <a:pPr>
                        <a:lnSpc>
                          <a:spcPct val="100000"/>
                        </a:lnSpc>
                      </a:pPr>
                      <a:r>
                        <a:rPr sz="1200" b="1" dirty="0">
                          <a:latin typeface="Calibri"/>
                          <a:cs typeface="Calibri"/>
                        </a:rPr>
                        <a:t>Ch</a:t>
                      </a:r>
                      <a:r>
                        <a:rPr sz="1200" b="1" spc="-5" dirty="0">
                          <a:latin typeface="Calibri"/>
                          <a:cs typeface="Calibri"/>
                        </a:rPr>
                        <a:t>a</a:t>
                      </a:r>
                      <a:r>
                        <a:rPr sz="1200" b="1" dirty="0">
                          <a:latin typeface="Calibri"/>
                          <a:cs typeface="Calibri"/>
                        </a:rPr>
                        <a:t>n</a:t>
                      </a:r>
                      <a:r>
                        <a:rPr sz="1200" b="1" spc="-20" dirty="0">
                          <a:latin typeface="Calibri"/>
                          <a:cs typeface="Calibri"/>
                        </a:rPr>
                        <a:t>g</a:t>
                      </a:r>
                      <a:r>
                        <a:rPr sz="1200" b="1" dirty="0">
                          <a:latin typeface="Calibri"/>
                          <a:cs typeface="Calibri"/>
                        </a:rPr>
                        <a:t>e</a:t>
                      </a:r>
                      <a:r>
                        <a:rPr sz="1200" b="1" spc="10" dirty="0">
                          <a:latin typeface="Calibri"/>
                          <a:cs typeface="Calibri"/>
                        </a:rPr>
                        <a:t> </a:t>
                      </a:r>
                      <a:r>
                        <a:rPr sz="1200" b="1" dirty="0">
                          <a:latin typeface="Calibri"/>
                          <a:cs typeface="Calibri"/>
                        </a:rPr>
                        <a:t>f</a:t>
                      </a:r>
                      <a:r>
                        <a:rPr sz="1200" b="1" spc="-10" dirty="0">
                          <a:latin typeface="Calibri"/>
                          <a:cs typeface="Calibri"/>
                        </a:rPr>
                        <a:t>r</a:t>
                      </a:r>
                      <a:r>
                        <a:rPr sz="1200" b="1" dirty="0">
                          <a:latin typeface="Calibri"/>
                          <a:cs typeface="Calibri"/>
                        </a:rPr>
                        <a:t>om</a:t>
                      </a:r>
                      <a:r>
                        <a:rPr sz="1200" b="1" spc="-15" dirty="0">
                          <a:latin typeface="Calibri"/>
                          <a:cs typeface="Calibri"/>
                        </a:rPr>
                        <a:t> F</a:t>
                      </a:r>
                      <a:r>
                        <a:rPr sz="1200" b="1" dirty="0">
                          <a:latin typeface="Calibri"/>
                          <a:cs typeface="Calibri"/>
                        </a:rPr>
                        <a:t>o</a:t>
                      </a:r>
                      <a:r>
                        <a:rPr sz="1200" b="1" spc="-10" dirty="0">
                          <a:latin typeface="Calibri"/>
                          <a:cs typeface="Calibri"/>
                        </a:rPr>
                        <a:t>r</a:t>
                      </a:r>
                      <a:r>
                        <a:rPr sz="1200" b="1" spc="-5" dirty="0">
                          <a:latin typeface="Calibri"/>
                          <a:cs typeface="Calibri"/>
                        </a:rPr>
                        <a:t>e</a:t>
                      </a:r>
                      <a:r>
                        <a:rPr sz="1200" b="1" spc="-15" dirty="0">
                          <a:latin typeface="Calibri"/>
                          <a:cs typeface="Calibri"/>
                        </a:rPr>
                        <a:t>c</a:t>
                      </a:r>
                      <a:r>
                        <a:rPr sz="1200" b="1" spc="-5" dirty="0">
                          <a:latin typeface="Calibri"/>
                          <a:cs typeface="Calibri"/>
                        </a:rPr>
                        <a:t>a</a:t>
                      </a:r>
                      <a:r>
                        <a:rPr sz="1200" b="1" spc="-15" dirty="0">
                          <a:latin typeface="Calibri"/>
                          <a:cs typeface="Calibri"/>
                        </a:rPr>
                        <a:t>s</a:t>
                      </a:r>
                      <a:r>
                        <a:rPr sz="1200" b="1" dirty="0">
                          <a:latin typeface="Calibri"/>
                          <a:cs typeface="Calibri"/>
                        </a:rPr>
                        <a:t>t</a:t>
                      </a:r>
                      <a:endParaRPr sz="1200" dirty="0">
                        <a:latin typeface="Calibri"/>
                        <a:cs typeface="Calibri"/>
                      </a:endParaRPr>
                    </a:p>
                  </a:txBody>
                  <a:tcPr marL="0" marR="0" marT="0" marB="0">
                    <a:lnL w="6350">
                      <a:solidFill>
                        <a:srgbClr val="000000"/>
                      </a:solidFill>
                      <a:prstDash val="solid"/>
                    </a:lnL>
                    <a:lnB w="6350">
                      <a:solidFill>
                        <a:srgbClr val="000000"/>
                      </a:solidFill>
                      <a:prstDash val="solid"/>
                    </a:lnB>
                    <a:solidFill>
                      <a:srgbClr val="DDD9C4"/>
                    </a:solidFill>
                  </a:tcPr>
                </a:tc>
                <a:tc>
                  <a:txBody>
                    <a:bodyPr/>
                    <a:lstStyle/>
                    <a:p>
                      <a:endParaRPr sz="1200">
                        <a:latin typeface="Calibri"/>
                        <a:cs typeface="Calibri"/>
                      </a:endParaRPr>
                    </a:p>
                  </a:txBody>
                  <a:tcPr marL="0" marR="0" marT="0" marB="0">
                    <a:lnB w="6350">
                      <a:solidFill>
                        <a:srgbClr val="000000"/>
                      </a:solidFill>
                      <a:prstDash val="solid"/>
                    </a:lnB>
                    <a:solidFill>
                      <a:srgbClr val="DDD9C4"/>
                    </a:solidFill>
                  </a:tcPr>
                </a:tc>
                <a:tc>
                  <a:txBody>
                    <a:bodyPr/>
                    <a:lstStyle/>
                    <a:p>
                      <a:pPr algn="ctr">
                        <a:lnSpc>
                          <a:spcPct val="100000"/>
                        </a:lnSpc>
                      </a:pPr>
                      <a:r>
                        <a:rPr sz="1200" b="1" dirty="0">
                          <a:latin typeface="Calibri"/>
                          <a:cs typeface="Calibri"/>
                        </a:rPr>
                        <a:t>-25%</a:t>
                      </a:r>
                      <a:endParaRPr sz="1200">
                        <a:latin typeface="Calibri"/>
                        <a:cs typeface="Calibri"/>
                      </a:endParaRPr>
                    </a:p>
                  </a:txBody>
                  <a:tcPr marL="0" marR="0" marT="0" marB="0">
                    <a:lnB w="6350">
                      <a:solidFill>
                        <a:srgbClr val="000000"/>
                      </a:solidFill>
                      <a:prstDash val="solid"/>
                    </a:lnB>
                    <a:solidFill>
                      <a:srgbClr val="DDD9C4"/>
                    </a:solidFill>
                  </a:tcPr>
                </a:tc>
                <a:tc>
                  <a:txBody>
                    <a:bodyPr/>
                    <a:lstStyle/>
                    <a:p>
                      <a:pPr algn="ctr">
                        <a:lnSpc>
                          <a:spcPct val="100000"/>
                        </a:lnSpc>
                      </a:pPr>
                      <a:r>
                        <a:rPr sz="1200" b="1" dirty="0">
                          <a:latin typeface="Calibri"/>
                          <a:cs typeface="Calibri"/>
                        </a:rPr>
                        <a:t>-25%</a:t>
                      </a:r>
                      <a:endParaRPr sz="1200">
                        <a:latin typeface="Calibri"/>
                        <a:cs typeface="Calibri"/>
                      </a:endParaRPr>
                    </a:p>
                  </a:txBody>
                  <a:tcPr marL="0" marR="0" marT="0" marB="0">
                    <a:lnB w="6350">
                      <a:solidFill>
                        <a:srgbClr val="000000"/>
                      </a:solidFill>
                      <a:prstDash val="solid"/>
                    </a:lnB>
                    <a:solidFill>
                      <a:srgbClr val="DDD9C4"/>
                    </a:solidFill>
                  </a:tcPr>
                </a:tc>
                <a:tc>
                  <a:txBody>
                    <a:bodyPr/>
                    <a:lstStyle/>
                    <a:p>
                      <a:pPr algn="ctr">
                        <a:lnSpc>
                          <a:spcPct val="100000"/>
                        </a:lnSpc>
                      </a:pPr>
                      <a:r>
                        <a:rPr sz="1200" b="1" dirty="0">
                          <a:latin typeface="Calibri"/>
                          <a:cs typeface="Calibri"/>
                        </a:rPr>
                        <a:t>-25%</a:t>
                      </a:r>
                      <a:endParaRPr sz="1200">
                        <a:latin typeface="Calibri"/>
                        <a:cs typeface="Calibri"/>
                      </a:endParaRPr>
                    </a:p>
                  </a:txBody>
                  <a:tcPr marL="0" marR="0" marT="0" marB="0">
                    <a:lnB w="6350">
                      <a:solidFill>
                        <a:srgbClr val="000000"/>
                      </a:solidFill>
                      <a:prstDash val="solid"/>
                    </a:lnB>
                    <a:solidFill>
                      <a:srgbClr val="DDD9C4"/>
                    </a:solidFill>
                  </a:tcPr>
                </a:tc>
                <a:tc>
                  <a:txBody>
                    <a:bodyPr/>
                    <a:lstStyle/>
                    <a:p>
                      <a:pPr algn="ctr">
                        <a:lnSpc>
                          <a:spcPct val="100000"/>
                        </a:lnSpc>
                      </a:pPr>
                      <a:r>
                        <a:rPr sz="1200" b="1" dirty="0">
                          <a:latin typeface="Calibri"/>
                          <a:cs typeface="Calibri"/>
                        </a:rPr>
                        <a:t>-28%</a:t>
                      </a:r>
                      <a:endParaRPr sz="1200">
                        <a:latin typeface="Calibri"/>
                        <a:cs typeface="Calibri"/>
                      </a:endParaRPr>
                    </a:p>
                  </a:txBody>
                  <a:tcPr marL="0" marR="0" marT="0" marB="0">
                    <a:lnB w="6350">
                      <a:solidFill>
                        <a:srgbClr val="000000"/>
                      </a:solidFill>
                      <a:prstDash val="solid"/>
                    </a:lnB>
                    <a:solidFill>
                      <a:srgbClr val="DDD9C4"/>
                    </a:solidFill>
                  </a:tcPr>
                </a:tc>
                <a:tc>
                  <a:txBody>
                    <a:bodyPr/>
                    <a:lstStyle/>
                    <a:p>
                      <a:pPr marL="323850">
                        <a:lnSpc>
                          <a:spcPct val="100000"/>
                        </a:lnSpc>
                      </a:pPr>
                      <a:r>
                        <a:rPr sz="1200" b="1" dirty="0">
                          <a:latin typeface="Calibri"/>
                          <a:cs typeface="Calibri"/>
                        </a:rPr>
                        <a:t>-25%</a:t>
                      </a:r>
                      <a:endParaRPr sz="1200" dirty="0">
                        <a:latin typeface="Calibri"/>
                        <a:cs typeface="Calibri"/>
                      </a:endParaRPr>
                    </a:p>
                  </a:txBody>
                  <a:tcPr marL="0" marR="0" marT="0" marB="0">
                    <a:lnR w="6350">
                      <a:solidFill>
                        <a:srgbClr val="000000"/>
                      </a:solidFill>
                      <a:prstDash val="solid"/>
                    </a:lnR>
                    <a:lnB w="6350">
                      <a:solidFill>
                        <a:srgbClr val="000000"/>
                      </a:solidFill>
                      <a:prstDash val="solid"/>
                    </a:lnB>
                    <a:solidFill>
                      <a:srgbClr val="DDD9C4"/>
                    </a:solidFill>
                  </a:tcPr>
                </a:tc>
              </a:tr>
            </a:tbl>
          </a:graphicData>
        </a:graphic>
      </p:graphicFrame>
      <p:graphicFrame>
        <p:nvGraphicFramePr>
          <p:cNvPr id="88" name="object 6"/>
          <p:cNvGraphicFramePr>
            <a:graphicFrameLocks noGrp="1"/>
          </p:cNvGraphicFramePr>
          <p:nvPr>
            <p:extLst>
              <p:ext uri="{D42A27DB-BD31-4B8C-83A1-F6EECF244321}">
                <p14:modId xmlns:p14="http://schemas.microsoft.com/office/powerpoint/2010/main" val="2058545421"/>
              </p:ext>
            </p:extLst>
          </p:nvPr>
        </p:nvGraphicFramePr>
        <p:xfrm>
          <a:off x="838204" y="4204335"/>
          <a:ext cx="8000996" cy="1005268"/>
        </p:xfrm>
        <a:graphic>
          <a:graphicData uri="http://schemas.openxmlformats.org/drawingml/2006/table">
            <a:tbl>
              <a:tblPr firstRow="1" bandRow="1">
                <a:tableStyleId>{2D5ABB26-0587-4C30-8999-92F81FD0307C}</a:tableStyleId>
              </a:tblPr>
              <a:tblGrid>
                <a:gridCol w="2761496"/>
                <a:gridCol w="1310464"/>
                <a:gridCol w="833234"/>
                <a:gridCol w="832624"/>
                <a:gridCol w="832623"/>
                <a:gridCol w="820955"/>
                <a:gridCol w="609600"/>
              </a:tblGrid>
              <a:tr h="200025">
                <a:tc>
                  <a:txBody>
                    <a:bodyPr/>
                    <a:lstStyle/>
                    <a:p>
                      <a:pPr>
                        <a:lnSpc>
                          <a:spcPct val="100000"/>
                        </a:lnSpc>
                      </a:pPr>
                      <a:r>
                        <a:rPr sz="1200" b="1" dirty="0">
                          <a:latin typeface="Calibri"/>
                          <a:cs typeface="Calibri"/>
                        </a:rPr>
                        <a:t>Co</a:t>
                      </a:r>
                      <a:r>
                        <a:rPr sz="1200" b="1" spc="-5" dirty="0">
                          <a:latin typeface="Calibri"/>
                          <a:cs typeface="Calibri"/>
                        </a:rPr>
                        <a:t>mme</a:t>
                      </a:r>
                      <a:r>
                        <a:rPr sz="1200" b="1" spc="-10" dirty="0">
                          <a:latin typeface="Calibri"/>
                          <a:cs typeface="Calibri"/>
                        </a:rPr>
                        <a:t>r</a:t>
                      </a:r>
                      <a:r>
                        <a:rPr sz="1200" b="1" dirty="0">
                          <a:latin typeface="Calibri"/>
                          <a:cs typeface="Calibri"/>
                        </a:rPr>
                        <a:t>c</a:t>
                      </a:r>
                      <a:r>
                        <a:rPr sz="1200" b="1" spc="5" dirty="0">
                          <a:latin typeface="Calibri"/>
                          <a:cs typeface="Calibri"/>
                        </a:rPr>
                        <a:t>i</a:t>
                      </a:r>
                      <a:r>
                        <a:rPr sz="1200" b="1" spc="-5" dirty="0">
                          <a:latin typeface="Calibri"/>
                          <a:cs typeface="Calibri"/>
                        </a:rPr>
                        <a:t>a</a:t>
                      </a:r>
                      <a:r>
                        <a:rPr sz="1200" b="1" dirty="0">
                          <a:latin typeface="Calibri"/>
                          <a:cs typeface="Calibri"/>
                        </a:rPr>
                        <a:t>l</a:t>
                      </a:r>
                      <a:r>
                        <a:rPr sz="1200" b="1" spc="-5" dirty="0">
                          <a:latin typeface="Calibri"/>
                          <a:cs typeface="Calibri"/>
                        </a:rPr>
                        <a:t> </a:t>
                      </a:r>
                      <a:r>
                        <a:rPr sz="1200" b="1" dirty="0">
                          <a:latin typeface="Calibri"/>
                          <a:cs typeface="Calibri"/>
                        </a:rPr>
                        <a:t>&amp;</a:t>
                      </a:r>
                      <a:r>
                        <a:rPr sz="1200" b="1" spc="10" dirty="0">
                          <a:latin typeface="Calibri"/>
                          <a:cs typeface="Calibri"/>
                        </a:rPr>
                        <a:t> </a:t>
                      </a:r>
                      <a:r>
                        <a:rPr sz="1200" b="1" spc="-5" dirty="0">
                          <a:latin typeface="Calibri"/>
                          <a:cs typeface="Calibri"/>
                        </a:rPr>
                        <a:t>Sma</a:t>
                      </a:r>
                      <a:r>
                        <a:rPr sz="1200" b="1" spc="5" dirty="0">
                          <a:latin typeface="Calibri"/>
                          <a:cs typeface="Calibri"/>
                        </a:rPr>
                        <a:t>l</a:t>
                      </a:r>
                      <a:r>
                        <a:rPr sz="1200" b="1" dirty="0">
                          <a:latin typeface="Calibri"/>
                          <a:cs typeface="Calibri"/>
                        </a:rPr>
                        <a:t>l</a:t>
                      </a:r>
                      <a:r>
                        <a:rPr sz="1200" b="1" spc="10" dirty="0">
                          <a:latin typeface="Calibri"/>
                          <a:cs typeface="Calibri"/>
                        </a:rPr>
                        <a:t> </a:t>
                      </a:r>
                      <a:r>
                        <a:rPr sz="1200" b="1" dirty="0">
                          <a:latin typeface="Calibri"/>
                          <a:cs typeface="Calibri"/>
                        </a:rPr>
                        <a:t>Indu</a:t>
                      </a:r>
                      <a:r>
                        <a:rPr sz="1200" b="1" spc="-15" dirty="0">
                          <a:latin typeface="Calibri"/>
                          <a:cs typeface="Calibri"/>
                        </a:rPr>
                        <a:t>s</a:t>
                      </a:r>
                      <a:r>
                        <a:rPr sz="1200" b="1" dirty="0">
                          <a:latin typeface="Calibri"/>
                          <a:cs typeface="Calibri"/>
                        </a:rPr>
                        <a:t>t</a:t>
                      </a:r>
                      <a:r>
                        <a:rPr sz="1200" b="1" spc="5" dirty="0">
                          <a:latin typeface="Calibri"/>
                          <a:cs typeface="Calibri"/>
                        </a:rPr>
                        <a:t>ri</a:t>
                      </a:r>
                      <a:r>
                        <a:rPr sz="1200" b="1" spc="-5" dirty="0">
                          <a:latin typeface="Calibri"/>
                          <a:cs typeface="Calibri"/>
                        </a:rPr>
                        <a:t>a</a:t>
                      </a:r>
                      <a:r>
                        <a:rPr sz="1200" b="1" dirty="0">
                          <a:latin typeface="Calibri"/>
                          <a:cs typeface="Calibri"/>
                        </a:rPr>
                        <a:t>l</a:t>
                      </a:r>
                      <a:r>
                        <a:rPr sz="1200" b="1" spc="-5" dirty="0">
                          <a:latin typeface="Calibri"/>
                          <a:cs typeface="Calibri"/>
                        </a:rPr>
                        <a:t> (</a:t>
                      </a:r>
                      <a:r>
                        <a:rPr sz="1200" b="1" dirty="0">
                          <a:latin typeface="Calibri"/>
                          <a:cs typeface="Calibri"/>
                        </a:rPr>
                        <a:t>$/</a:t>
                      </a:r>
                      <a:r>
                        <a:rPr sz="1200" b="1" spc="-5" dirty="0">
                          <a:latin typeface="Calibri"/>
                          <a:cs typeface="Calibri"/>
                        </a:rPr>
                        <a:t>M</a:t>
                      </a:r>
                      <a:r>
                        <a:rPr sz="1200" b="1" dirty="0">
                          <a:latin typeface="Calibri"/>
                          <a:cs typeface="Calibri"/>
                        </a:rPr>
                        <a:t>Wh)</a:t>
                      </a:r>
                      <a:endParaRPr sz="1200" dirty="0">
                        <a:latin typeface="Calibri"/>
                        <a:cs typeface="Calibri"/>
                      </a:endParaRPr>
                    </a:p>
                  </a:txBody>
                  <a:tcPr marL="0" marR="0" marT="0" marB="0">
                    <a:lnL w="6350">
                      <a:solidFill>
                        <a:srgbClr val="000000"/>
                      </a:solidFill>
                      <a:prstDash val="solid"/>
                    </a:lnL>
                    <a:lnT w="6350">
                      <a:solidFill>
                        <a:srgbClr val="000000"/>
                      </a:solidFill>
                      <a:prstDash val="solid"/>
                    </a:lnT>
                    <a:lnB w="6350">
                      <a:solidFill>
                        <a:srgbClr val="000000"/>
                      </a:solidFill>
                      <a:prstDash val="solid"/>
                    </a:lnB>
                    <a:solidFill>
                      <a:srgbClr val="A7A8A7"/>
                    </a:solidFill>
                  </a:tcPr>
                </a:tc>
                <a:tc>
                  <a:txBody>
                    <a:bodyPr/>
                    <a:lstStyle/>
                    <a:p>
                      <a:pPr marL="217170">
                        <a:lnSpc>
                          <a:spcPct val="100000"/>
                        </a:lnSpc>
                      </a:pPr>
                      <a:r>
                        <a:rPr sz="1200" b="1" dirty="0">
                          <a:latin typeface="Calibri"/>
                          <a:cs typeface="Calibri"/>
                        </a:rPr>
                        <a:t>Actu</a:t>
                      </a:r>
                      <a:r>
                        <a:rPr sz="1200" b="1" spc="-5" dirty="0">
                          <a:latin typeface="Calibri"/>
                          <a:cs typeface="Calibri"/>
                        </a:rPr>
                        <a:t>a</a:t>
                      </a:r>
                      <a:r>
                        <a:rPr sz="1200" b="1" dirty="0">
                          <a:latin typeface="Calibri"/>
                          <a:cs typeface="Calibri"/>
                        </a:rPr>
                        <a:t>l</a:t>
                      </a:r>
                      <a:r>
                        <a:rPr sz="1200" b="1" spc="-15" dirty="0">
                          <a:latin typeface="Calibri"/>
                          <a:cs typeface="Calibri"/>
                        </a:rPr>
                        <a:t> </a:t>
                      </a:r>
                      <a:r>
                        <a:rPr sz="1200" b="1" dirty="0">
                          <a:latin typeface="Calibri"/>
                          <a:cs typeface="Calibri"/>
                        </a:rPr>
                        <a:t>2016</a:t>
                      </a:r>
                      <a:endParaRPr sz="1200">
                        <a:latin typeface="Calibri"/>
                        <a:cs typeface="Calibri"/>
                      </a:endParaRPr>
                    </a:p>
                  </a:txBody>
                  <a:tcPr marL="0" marR="0" marT="0" marB="0">
                    <a:lnT w="6350">
                      <a:solidFill>
                        <a:srgbClr val="000000"/>
                      </a:solidFill>
                      <a:prstDash val="solid"/>
                    </a:lnT>
                    <a:lnB w="6350">
                      <a:solidFill>
                        <a:srgbClr val="000000"/>
                      </a:solidFill>
                      <a:prstDash val="solid"/>
                    </a:lnB>
                    <a:solidFill>
                      <a:srgbClr val="A7A8A7"/>
                    </a:solidFill>
                  </a:tcPr>
                </a:tc>
                <a:tc>
                  <a:txBody>
                    <a:bodyPr/>
                    <a:lstStyle/>
                    <a:p>
                      <a:pPr marL="260985">
                        <a:lnSpc>
                          <a:spcPct val="100000"/>
                        </a:lnSpc>
                      </a:pPr>
                      <a:r>
                        <a:rPr sz="1200" b="1" dirty="0">
                          <a:latin typeface="Calibri"/>
                          <a:cs typeface="Calibri"/>
                        </a:rPr>
                        <a:t>2017</a:t>
                      </a:r>
                      <a:endParaRPr sz="1200">
                        <a:latin typeface="Calibri"/>
                        <a:cs typeface="Calibri"/>
                      </a:endParaRPr>
                    </a:p>
                  </a:txBody>
                  <a:tcPr marL="0" marR="0" marT="0" marB="0">
                    <a:lnT w="6350">
                      <a:solidFill>
                        <a:srgbClr val="000000"/>
                      </a:solidFill>
                      <a:prstDash val="solid"/>
                    </a:lnT>
                    <a:lnB w="6350">
                      <a:solidFill>
                        <a:srgbClr val="000000"/>
                      </a:solidFill>
                      <a:prstDash val="solid"/>
                    </a:lnB>
                    <a:solidFill>
                      <a:srgbClr val="A7A8A7"/>
                    </a:solidFill>
                  </a:tcPr>
                </a:tc>
                <a:tc>
                  <a:txBody>
                    <a:bodyPr/>
                    <a:lstStyle/>
                    <a:p>
                      <a:pPr marL="260350">
                        <a:lnSpc>
                          <a:spcPct val="100000"/>
                        </a:lnSpc>
                      </a:pPr>
                      <a:r>
                        <a:rPr sz="1200" b="1" dirty="0">
                          <a:latin typeface="Calibri"/>
                          <a:cs typeface="Calibri"/>
                        </a:rPr>
                        <a:t>2018</a:t>
                      </a:r>
                      <a:endParaRPr sz="1200">
                        <a:latin typeface="Calibri"/>
                        <a:cs typeface="Calibri"/>
                      </a:endParaRPr>
                    </a:p>
                  </a:txBody>
                  <a:tcPr marL="0" marR="0" marT="0" marB="0">
                    <a:lnT w="6350">
                      <a:solidFill>
                        <a:srgbClr val="000000"/>
                      </a:solidFill>
                      <a:prstDash val="solid"/>
                    </a:lnT>
                    <a:lnB w="6350">
                      <a:solidFill>
                        <a:srgbClr val="000000"/>
                      </a:solidFill>
                      <a:prstDash val="solid"/>
                    </a:lnB>
                    <a:solidFill>
                      <a:srgbClr val="A7A8A7"/>
                    </a:solidFill>
                  </a:tcPr>
                </a:tc>
                <a:tc>
                  <a:txBody>
                    <a:bodyPr/>
                    <a:lstStyle/>
                    <a:p>
                      <a:pPr marL="260350">
                        <a:lnSpc>
                          <a:spcPct val="100000"/>
                        </a:lnSpc>
                      </a:pPr>
                      <a:r>
                        <a:rPr sz="1200" b="1" dirty="0">
                          <a:latin typeface="Calibri"/>
                          <a:cs typeface="Calibri"/>
                        </a:rPr>
                        <a:t>2019</a:t>
                      </a:r>
                      <a:endParaRPr sz="1200">
                        <a:latin typeface="Calibri"/>
                        <a:cs typeface="Calibri"/>
                      </a:endParaRPr>
                    </a:p>
                  </a:txBody>
                  <a:tcPr marL="0" marR="0" marT="0" marB="0">
                    <a:lnT w="6350">
                      <a:solidFill>
                        <a:srgbClr val="000000"/>
                      </a:solidFill>
                      <a:prstDash val="solid"/>
                    </a:lnT>
                    <a:lnB w="6350">
                      <a:solidFill>
                        <a:srgbClr val="000000"/>
                      </a:solidFill>
                      <a:prstDash val="solid"/>
                    </a:lnB>
                    <a:solidFill>
                      <a:srgbClr val="A7A8A7"/>
                    </a:solidFill>
                  </a:tcPr>
                </a:tc>
                <a:tc>
                  <a:txBody>
                    <a:bodyPr/>
                    <a:lstStyle/>
                    <a:p>
                      <a:pPr marL="260350">
                        <a:lnSpc>
                          <a:spcPct val="100000"/>
                        </a:lnSpc>
                      </a:pPr>
                      <a:r>
                        <a:rPr sz="1200" b="1" dirty="0">
                          <a:latin typeface="Calibri"/>
                          <a:cs typeface="Calibri"/>
                        </a:rPr>
                        <a:t>2020</a:t>
                      </a:r>
                      <a:endParaRPr sz="1200">
                        <a:latin typeface="Calibri"/>
                        <a:cs typeface="Calibri"/>
                      </a:endParaRPr>
                    </a:p>
                  </a:txBody>
                  <a:tcPr marL="0" marR="0" marT="0" marB="0">
                    <a:lnT w="6350">
                      <a:solidFill>
                        <a:srgbClr val="000000"/>
                      </a:solidFill>
                      <a:prstDash val="solid"/>
                    </a:lnT>
                    <a:lnB w="6350">
                      <a:solidFill>
                        <a:srgbClr val="000000"/>
                      </a:solidFill>
                      <a:prstDash val="solid"/>
                    </a:lnB>
                    <a:solidFill>
                      <a:srgbClr val="A7A8A7"/>
                    </a:solidFill>
                  </a:tcPr>
                </a:tc>
                <a:tc>
                  <a:txBody>
                    <a:bodyPr/>
                    <a:lstStyle/>
                    <a:p>
                      <a:pPr marL="273050">
                        <a:lnSpc>
                          <a:spcPct val="100000"/>
                        </a:lnSpc>
                      </a:pPr>
                      <a:r>
                        <a:rPr sz="1200" b="1" dirty="0">
                          <a:latin typeface="Calibri"/>
                          <a:cs typeface="Calibri"/>
                        </a:rPr>
                        <a:t>2021</a:t>
                      </a:r>
                      <a:endParaRPr sz="1200">
                        <a:latin typeface="Calibri"/>
                        <a:cs typeface="Calibri"/>
                      </a:endParaRPr>
                    </a:p>
                  </a:txBody>
                  <a:tcPr marL="0" marR="0" marT="0" marB="0">
                    <a:lnR w="6350">
                      <a:solidFill>
                        <a:srgbClr val="000000"/>
                      </a:solidFill>
                      <a:prstDash val="solid"/>
                    </a:lnR>
                    <a:lnT w="6350">
                      <a:solidFill>
                        <a:srgbClr val="000000"/>
                      </a:solidFill>
                      <a:prstDash val="solid"/>
                    </a:lnT>
                    <a:lnB w="6350">
                      <a:solidFill>
                        <a:srgbClr val="000000"/>
                      </a:solidFill>
                      <a:prstDash val="solid"/>
                    </a:lnB>
                    <a:solidFill>
                      <a:srgbClr val="A7A8A7"/>
                    </a:solidFill>
                  </a:tcPr>
                </a:tc>
              </a:tr>
              <a:tr h="200022">
                <a:tc>
                  <a:txBody>
                    <a:bodyPr/>
                    <a:lstStyle/>
                    <a:p>
                      <a:pPr marL="82550">
                        <a:lnSpc>
                          <a:spcPct val="100000"/>
                        </a:lnSpc>
                      </a:pPr>
                      <a:r>
                        <a:rPr sz="1200" b="1" dirty="0">
                          <a:latin typeface="Calibri"/>
                          <a:cs typeface="Calibri"/>
                        </a:rPr>
                        <a:t>C</a:t>
                      </a:r>
                      <a:r>
                        <a:rPr sz="1200" b="1" spc="5" dirty="0">
                          <a:latin typeface="Calibri"/>
                          <a:cs typeface="Calibri"/>
                        </a:rPr>
                        <a:t>l</a:t>
                      </a:r>
                      <a:r>
                        <a:rPr sz="1200" b="1" spc="-5" dirty="0">
                          <a:latin typeface="Calibri"/>
                          <a:cs typeface="Calibri"/>
                        </a:rPr>
                        <a:t>a</a:t>
                      </a:r>
                      <a:r>
                        <a:rPr sz="1200" b="1" dirty="0">
                          <a:latin typeface="Calibri"/>
                          <a:cs typeface="Calibri"/>
                        </a:rPr>
                        <a:t>ss</a:t>
                      </a:r>
                      <a:r>
                        <a:rPr sz="1200" b="1" spc="-10" dirty="0">
                          <a:latin typeface="Calibri"/>
                          <a:cs typeface="Calibri"/>
                        </a:rPr>
                        <a:t> </a:t>
                      </a:r>
                      <a:r>
                        <a:rPr sz="1200" b="1" dirty="0">
                          <a:latin typeface="Calibri"/>
                          <a:cs typeface="Calibri"/>
                        </a:rPr>
                        <a:t>B </a:t>
                      </a:r>
                      <a:r>
                        <a:rPr sz="1200" b="1" spc="-105" dirty="0">
                          <a:latin typeface="Calibri"/>
                          <a:cs typeface="Calibri"/>
                        </a:rPr>
                        <a:t>T</a:t>
                      </a:r>
                      <a:r>
                        <a:rPr sz="1200" b="1" dirty="0">
                          <a:latin typeface="Calibri"/>
                          <a:cs typeface="Calibri"/>
                        </a:rPr>
                        <a:t>o</a:t>
                      </a:r>
                      <a:r>
                        <a:rPr sz="1200" b="1" spc="-10" dirty="0">
                          <a:latin typeface="Calibri"/>
                          <a:cs typeface="Calibri"/>
                        </a:rPr>
                        <a:t>t</a:t>
                      </a:r>
                      <a:r>
                        <a:rPr sz="1200" b="1" spc="-5" dirty="0">
                          <a:latin typeface="Calibri"/>
                          <a:cs typeface="Calibri"/>
                        </a:rPr>
                        <a:t>a</a:t>
                      </a:r>
                      <a:r>
                        <a:rPr sz="1200" b="1" dirty="0">
                          <a:latin typeface="Calibri"/>
                          <a:cs typeface="Calibri"/>
                        </a:rPr>
                        <a:t>l</a:t>
                      </a:r>
                      <a:r>
                        <a:rPr sz="1200" b="1" spc="10" dirty="0">
                          <a:latin typeface="Calibri"/>
                          <a:cs typeface="Calibri"/>
                        </a:rPr>
                        <a:t> </a:t>
                      </a:r>
                      <a:r>
                        <a:rPr sz="1200" b="1" spc="-5" dirty="0">
                          <a:latin typeface="Calibri"/>
                          <a:cs typeface="Calibri"/>
                        </a:rPr>
                        <a:t>(</a:t>
                      </a:r>
                      <a:r>
                        <a:rPr sz="1200" b="1" spc="-30" dirty="0">
                          <a:latin typeface="Calibri"/>
                          <a:cs typeface="Calibri"/>
                        </a:rPr>
                        <a:t>e</a:t>
                      </a:r>
                      <a:r>
                        <a:rPr sz="1200" b="1" spc="-25" dirty="0">
                          <a:latin typeface="Calibri"/>
                          <a:cs typeface="Calibri"/>
                        </a:rPr>
                        <a:t>x</a:t>
                      </a:r>
                      <a:r>
                        <a:rPr sz="1200" b="1" dirty="0">
                          <a:latin typeface="Calibri"/>
                          <a:cs typeface="Calibri"/>
                        </a:rPr>
                        <a:t>c</a:t>
                      </a:r>
                      <a:r>
                        <a:rPr sz="1200" b="1" spc="5" dirty="0">
                          <a:latin typeface="Calibri"/>
                          <a:cs typeface="Calibri"/>
                        </a:rPr>
                        <a:t>l</a:t>
                      </a:r>
                      <a:r>
                        <a:rPr sz="1200" b="1" dirty="0">
                          <a:latin typeface="Calibri"/>
                          <a:cs typeface="Calibri"/>
                        </a:rPr>
                        <a:t>ud</a:t>
                      </a:r>
                      <a:r>
                        <a:rPr sz="1200" b="1" spc="-5" dirty="0">
                          <a:latin typeface="Calibri"/>
                          <a:cs typeface="Calibri"/>
                        </a:rPr>
                        <a:t>e</a:t>
                      </a:r>
                      <a:r>
                        <a:rPr sz="1200" b="1" dirty="0">
                          <a:latin typeface="Calibri"/>
                          <a:cs typeface="Calibri"/>
                        </a:rPr>
                        <a:t>s</a:t>
                      </a:r>
                      <a:r>
                        <a:rPr sz="1200" b="1" spc="5" dirty="0">
                          <a:latin typeface="Calibri"/>
                          <a:cs typeface="Calibri"/>
                        </a:rPr>
                        <a:t> </a:t>
                      </a:r>
                      <a:r>
                        <a:rPr sz="1200" b="1" spc="-5" dirty="0">
                          <a:latin typeface="Calibri"/>
                          <a:cs typeface="Calibri"/>
                        </a:rPr>
                        <a:t>H</a:t>
                      </a:r>
                      <a:r>
                        <a:rPr sz="1200" b="1" spc="-20" dirty="0">
                          <a:latin typeface="Calibri"/>
                          <a:cs typeface="Calibri"/>
                        </a:rPr>
                        <a:t>S</a:t>
                      </a:r>
                      <a:r>
                        <a:rPr sz="1200" b="1" spc="5" dirty="0">
                          <a:latin typeface="Calibri"/>
                          <a:cs typeface="Calibri"/>
                        </a:rPr>
                        <a:t>T</a:t>
                      </a:r>
                      <a:r>
                        <a:rPr sz="1200" b="1" dirty="0">
                          <a:latin typeface="Calibri"/>
                          <a:cs typeface="Calibri"/>
                        </a:rPr>
                        <a:t>)</a:t>
                      </a:r>
                      <a:endParaRPr sz="1200" dirty="0">
                        <a:latin typeface="Calibri"/>
                        <a:cs typeface="Calibri"/>
                      </a:endParaRPr>
                    </a:p>
                  </a:txBody>
                  <a:tcPr marL="0" marR="0" marT="0" marB="0">
                    <a:lnL w="6350">
                      <a:solidFill>
                        <a:srgbClr val="000000"/>
                      </a:solidFill>
                      <a:prstDash val="solid"/>
                    </a:lnL>
                    <a:lnT w="6350">
                      <a:solidFill>
                        <a:srgbClr val="000000"/>
                      </a:solidFill>
                      <a:prstDash val="solid"/>
                    </a:lnT>
                    <a:solidFill>
                      <a:srgbClr val="DDD9C4"/>
                    </a:solidFill>
                  </a:tcPr>
                </a:tc>
                <a:tc>
                  <a:txBody>
                    <a:bodyPr/>
                    <a:lstStyle/>
                    <a:p>
                      <a:pPr marL="816610">
                        <a:lnSpc>
                          <a:spcPct val="100000"/>
                        </a:lnSpc>
                      </a:pPr>
                      <a:r>
                        <a:rPr sz="1200" b="1" dirty="0">
                          <a:latin typeface="Calibri"/>
                          <a:cs typeface="Calibri"/>
                        </a:rPr>
                        <a:t>160</a:t>
                      </a:r>
                      <a:endParaRPr sz="1200">
                        <a:latin typeface="Calibri"/>
                        <a:cs typeface="Calibri"/>
                      </a:endParaRPr>
                    </a:p>
                  </a:txBody>
                  <a:tcPr marL="0" marR="0" marT="0" marB="0">
                    <a:lnT w="6350">
                      <a:solidFill>
                        <a:srgbClr val="000000"/>
                      </a:solidFill>
                      <a:prstDash val="solid"/>
                    </a:lnT>
                    <a:solidFill>
                      <a:srgbClr val="DDD9C4"/>
                    </a:solidFill>
                  </a:tcPr>
                </a:tc>
                <a:tc>
                  <a:txBody>
                    <a:bodyPr/>
                    <a:lstStyle/>
                    <a:p>
                      <a:pPr marL="338455">
                        <a:lnSpc>
                          <a:spcPct val="100000"/>
                        </a:lnSpc>
                      </a:pPr>
                      <a:r>
                        <a:rPr sz="1200" b="1" dirty="0">
                          <a:latin typeface="Calibri"/>
                          <a:cs typeface="Calibri"/>
                        </a:rPr>
                        <a:t>165</a:t>
                      </a:r>
                      <a:endParaRPr sz="1200">
                        <a:latin typeface="Calibri"/>
                        <a:cs typeface="Calibri"/>
                      </a:endParaRPr>
                    </a:p>
                  </a:txBody>
                  <a:tcPr marL="0" marR="0" marT="0" marB="0">
                    <a:lnT w="6350">
                      <a:solidFill>
                        <a:srgbClr val="000000"/>
                      </a:solidFill>
                      <a:prstDash val="solid"/>
                    </a:lnT>
                    <a:solidFill>
                      <a:srgbClr val="DDD9C4"/>
                    </a:solidFill>
                  </a:tcPr>
                </a:tc>
                <a:tc>
                  <a:txBody>
                    <a:bodyPr/>
                    <a:lstStyle/>
                    <a:p>
                      <a:pPr marL="337820">
                        <a:lnSpc>
                          <a:spcPct val="100000"/>
                        </a:lnSpc>
                      </a:pPr>
                      <a:r>
                        <a:rPr sz="1200" b="1" dirty="0">
                          <a:latin typeface="Calibri"/>
                          <a:cs typeface="Calibri"/>
                        </a:rPr>
                        <a:t>160</a:t>
                      </a:r>
                      <a:endParaRPr sz="1200">
                        <a:latin typeface="Calibri"/>
                        <a:cs typeface="Calibri"/>
                      </a:endParaRPr>
                    </a:p>
                  </a:txBody>
                  <a:tcPr marL="0" marR="0" marT="0" marB="0">
                    <a:lnT w="6350">
                      <a:solidFill>
                        <a:srgbClr val="000000"/>
                      </a:solidFill>
                      <a:prstDash val="solid"/>
                    </a:lnT>
                    <a:solidFill>
                      <a:srgbClr val="DDD9C4"/>
                    </a:solidFill>
                  </a:tcPr>
                </a:tc>
                <a:tc>
                  <a:txBody>
                    <a:bodyPr/>
                    <a:lstStyle/>
                    <a:p>
                      <a:pPr marL="337820">
                        <a:lnSpc>
                          <a:spcPct val="100000"/>
                        </a:lnSpc>
                      </a:pPr>
                      <a:r>
                        <a:rPr sz="1200" b="1" dirty="0">
                          <a:latin typeface="Calibri"/>
                          <a:cs typeface="Calibri"/>
                        </a:rPr>
                        <a:t>162</a:t>
                      </a:r>
                      <a:endParaRPr sz="1200">
                        <a:latin typeface="Calibri"/>
                        <a:cs typeface="Calibri"/>
                      </a:endParaRPr>
                    </a:p>
                  </a:txBody>
                  <a:tcPr marL="0" marR="0" marT="0" marB="0">
                    <a:lnT w="6350">
                      <a:solidFill>
                        <a:srgbClr val="000000"/>
                      </a:solidFill>
                      <a:prstDash val="solid"/>
                    </a:lnT>
                    <a:solidFill>
                      <a:srgbClr val="DDD9C4"/>
                    </a:solidFill>
                  </a:tcPr>
                </a:tc>
                <a:tc>
                  <a:txBody>
                    <a:bodyPr/>
                    <a:lstStyle/>
                    <a:p>
                      <a:pPr marL="337820">
                        <a:lnSpc>
                          <a:spcPct val="100000"/>
                        </a:lnSpc>
                      </a:pPr>
                      <a:r>
                        <a:rPr sz="1200" b="1" dirty="0">
                          <a:latin typeface="Calibri"/>
                          <a:cs typeface="Calibri"/>
                        </a:rPr>
                        <a:t>173</a:t>
                      </a:r>
                      <a:endParaRPr sz="1200">
                        <a:latin typeface="Calibri"/>
                        <a:cs typeface="Calibri"/>
                      </a:endParaRPr>
                    </a:p>
                  </a:txBody>
                  <a:tcPr marL="0" marR="0" marT="0" marB="0">
                    <a:lnT w="6350">
                      <a:solidFill>
                        <a:srgbClr val="000000"/>
                      </a:solidFill>
                      <a:prstDash val="solid"/>
                    </a:lnT>
                    <a:solidFill>
                      <a:srgbClr val="DDD9C4"/>
                    </a:solidFill>
                  </a:tcPr>
                </a:tc>
                <a:tc>
                  <a:txBody>
                    <a:bodyPr/>
                    <a:lstStyle/>
                    <a:p>
                      <a:pPr marL="351155">
                        <a:lnSpc>
                          <a:spcPct val="100000"/>
                        </a:lnSpc>
                      </a:pPr>
                      <a:r>
                        <a:rPr sz="1200" b="1" dirty="0">
                          <a:latin typeface="Calibri"/>
                          <a:cs typeface="Calibri"/>
                        </a:rPr>
                        <a:t>169</a:t>
                      </a:r>
                      <a:endParaRPr sz="1200">
                        <a:latin typeface="Calibri"/>
                        <a:cs typeface="Calibri"/>
                      </a:endParaRPr>
                    </a:p>
                  </a:txBody>
                  <a:tcPr marL="0" marR="0" marT="0" marB="0">
                    <a:lnR w="6350">
                      <a:solidFill>
                        <a:srgbClr val="000000"/>
                      </a:solidFill>
                      <a:prstDash val="solid"/>
                    </a:lnR>
                    <a:lnT w="6350">
                      <a:solidFill>
                        <a:srgbClr val="000000"/>
                      </a:solidFill>
                      <a:prstDash val="solid"/>
                    </a:lnT>
                    <a:solidFill>
                      <a:srgbClr val="DDD9C4"/>
                    </a:solidFill>
                  </a:tcPr>
                </a:tc>
              </a:tr>
              <a:tr h="200025">
                <a:tc>
                  <a:txBody>
                    <a:bodyPr/>
                    <a:lstStyle/>
                    <a:p>
                      <a:pPr marL="82550">
                        <a:lnSpc>
                          <a:spcPct val="100000"/>
                        </a:lnSpc>
                      </a:pPr>
                      <a:r>
                        <a:rPr sz="1200" b="1" dirty="0">
                          <a:latin typeface="Calibri"/>
                          <a:cs typeface="Calibri"/>
                        </a:rPr>
                        <a:t>C</a:t>
                      </a:r>
                      <a:r>
                        <a:rPr sz="1200" b="1" spc="5" dirty="0">
                          <a:latin typeface="Calibri"/>
                          <a:cs typeface="Calibri"/>
                        </a:rPr>
                        <a:t>l</a:t>
                      </a:r>
                      <a:r>
                        <a:rPr sz="1200" b="1" spc="-5" dirty="0">
                          <a:latin typeface="Calibri"/>
                          <a:cs typeface="Calibri"/>
                        </a:rPr>
                        <a:t>a</a:t>
                      </a:r>
                      <a:r>
                        <a:rPr sz="1200" b="1" dirty="0">
                          <a:latin typeface="Calibri"/>
                          <a:cs typeface="Calibri"/>
                        </a:rPr>
                        <a:t>ss</a:t>
                      </a:r>
                      <a:r>
                        <a:rPr sz="1200" b="1" spc="-10" dirty="0">
                          <a:latin typeface="Calibri"/>
                          <a:cs typeface="Calibri"/>
                        </a:rPr>
                        <a:t> </a:t>
                      </a:r>
                      <a:r>
                        <a:rPr sz="1200" b="1" dirty="0">
                          <a:latin typeface="Calibri"/>
                          <a:cs typeface="Calibri"/>
                        </a:rPr>
                        <a:t>B </a:t>
                      </a:r>
                      <a:r>
                        <a:rPr sz="1200" b="1" spc="-20" dirty="0">
                          <a:latin typeface="Calibri"/>
                          <a:cs typeface="Calibri"/>
                        </a:rPr>
                        <a:t>R</a:t>
                      </a:r>
                      <a:r>
                        <a:rPr sz="1200" b="1" spc="-5" dirty="0">
                          <a:latin typeface="Calibri"/>
                          <a:cs typeface="Calibri"/>
                        </a:rPr>
                        <a:t>ev</a:t>
                      </a:r>
                      <a:r>
                        <a:rPr sz="1200" b="1" spc="5" dirty="0">
                          <a:latin typeface="Calibri"/>
                          <a:cs typeface="Calibri"/>
                        </a:rPr>
                        <a:t>i</a:t>
                      </a:r>
                      <a:r>
                        <a:rPr sz="1200" b="1" dirty="0">
                          <a:latin typeface="Calibri"/>
                          <a:cs typeface="Calibri"/>
                        </a:rPr>
                        <a:t>s</a:t>
                      </a:r>
                      <a:r>
                        <a:rPr sz="1200" b="1" spc="-5" dirty="0">
                          <a:latin typeface="Calibri"/>
                          <a:cs typeface="Calibri"/>
                        </a:rPr>
                        <a:t>e</a:t>
                      </a:r>
                      <a:r>
                        <a:rPr sz="1200" b="1" dirty="0">
                          <a:latin typeface="Calibri"/>
                          <a:cs typeface="Calibri"/>
                        </a:rPr>
                        <a:t>d</a:t>
                      </a:r>
                      <a:r>
                        <a:rPr sz="1200" b="1" spc="-5" dirty="0">
                          <a:latin typeface="Calibri"/>
                          <a:cs typeface="Calibri"/>
                        </a:rPr>
                        <a:t> </a:t>
                      </a:r>
                      <a:r>
                        <a:rPr sz="1200" b="1" spc="-105" dirty="0">
                          <a:latin typeface="Calibri"/>
                          <a:cs typeface="Calibri"/>
                        </a:rPr>
                        <a:t>T</a:t>
                      </a:r>
                      <a:r>
                        <a:rPr sz="1200" b="1" dirty="0">
                          <a:latin typeface="Calibri"/>
                          <a:cs typeface="Calibri"/>
                        </a:rPr>
                        <a:t>o</a:t>
                      </a:r>
                      <a:r>
                        <a:rPr sz="1200" b="1" spc="-10" dirty="0">
                          <a:latin typeface="Calibri"/>
                          <a:cs typeface="Calibri"/>
                        </a:rPr>
                        <a:t>t</a:t>
                      </a:r>
                      <a:r>
                        <a:rPr sz="1200" b="1" spc="-5" dirty="0">
                          <a:latin typeface="Calibri"/>
                          <a:cs typeface="Calibri"/>
                        </a:rPr>
                        <a:t>a</a:t>
                      </a:r>
                      <a:r>
                        <a:rPr sz="1200" b="1" dirty="0">
                          <a:latin typeface="Calibri"/>
                          <a:cs typeface="Calibri"/>
                        </a:rPr>
                        <a:t>l</a:t>
                      </a:r>
                      <a:r>
                        <a:rPr sz="1200" b="1" spc="10" dirty="0">
                          <a:latin typeface="Calibri"/>
                          <a:cs typeface="Calibri"/>
                        </a:rPr>
                        <a:t> </a:t>
                      </a:r>
                      <a:r>
                        <a:rPr sz="1200" b="1" spc="-5" dirty="0">
                          <a:latin typeface="Calibri"/>
                          <a:cs typeface="Calibri"/>
                        </a:rPr>
                        <a:t>(</a:t>
                      </a:r>
                      <a:r>
                        <a:rPr sz="1200" b="1" spc="-30" dirty="0">
                          <a:latin typeface="Calibri"/>
                          <a:cs typeface="Calibri"/>
                        </a:rPr>
                        <a:t>e</a:t>
                      </a:r>
                      <a:r>
                        <a:rPr sz="1200" b="1" spc="-25" dirty="0">
                          <a:latin typeface="Calibri"/>
                          <a:cs typeface="Calibri"/>
                        </a:rPr>
                        <a:t>x</a:t>
                      </a:r>
                      <a:r>
                        <a:rPr sz="1200" b="1" dirty="0">
                          <a:latin typeface="Calibri"/>
                          <a:cs typeface="Calibri"/>
                        </a:rPr>
                        <a:t>c</a:t>
                      </a:r>
                      <a:r>
                        <a:rPr sz="1200" b="1" spc="5" dirty="0">
                          <a:latin typeface="Calibri"/>
                          <a:cs typeface="Calibri"/>
                        </a:rPr>
                        <a:t>l</a:t>
                      </a:r>
                      <a:r>
                        <a:rPr sz="1200" b="1" dirty="0">
                          <a:latin typeface="Calibri"/>
                          <a:cs typeface="Calibri"/>
                        </a:rPr>
                        <a:t>ud</a:t>
                      </a:r>
                      <a:r>
                        <a:rPr sz="1200" b="1" spc="-5" dirty="0">
                          <a:latin typeface="Calibri"/>
                          <a:cs typeface="Calibri"/>
                        </a:rPr>
                        <a:t>e</a:t>
                      </a:r>
                      <a:r>
                        <a:rPr sz="1200" b="1" dirty="0">
                          <a:latin typeface="Calibri"/>
                          <a:cs typeface="Calibri"/>
                        </a:rPr>
                        <a:t>s</a:t>
                      </a:r>
                      <a:r>
                        <a:rPr sz="1200" b="1" spc="5" dirty="0">
                          <a:latin typeface="Calibri"/>
                          <a:cs typeface="Calibri"/>
                        </a:rPr>
                        <a:t> </a:t>
                      </a:r>
                      <a:r>
                        <a:rPr sz="1200" b="1" spc="-5" dirty="0">
                          <a:latin typeface="Calibri"/>
                          <a:cs typeface="Calibri"/>
                        </a:rPr>
                        <a:t>H</a:t>
                      </a:r>
                      <a:r>
                        <a:rPr sz="1200" b="1" spc="-20" dirty="0">
                          <a:latin typeface="Calibri"/>
                          <a:cs typeface="Calibri"/>
                        </a:rPr>
                        <a:t>S</a:t>
                      </a:r>
                      <a:r>
                        <a:rPr sz="1200" b="1" spc="5" dirty="0">
                          <a:latin typeface="Calibri"/>
                          <a:cs typeface="Calibri"/>
                        </a:rPr>
                        <a:t>T</a:t>
                      </a:r>
                      <a:r>
                        <a:rPr sz="1200" b="1" dirty="0">
                          <a:latin typeface="Calibri"/>
                          <a:cs typeface="Calibri"/>
                        </a:rPr>
                        <a:t>)</a:t>
                      </a:r>
                      <a:endParaRPr sz="1200">
                        <a:latin typeface="Calibri"/>
                        <a:cs typeface="Calibri"/>
                      </a:endParaRPr>
                    </a:p>
                  </a:txBody>
                  <a:tcPr marL="0" marR="0" marT="0" marB="0">
                    <a:lnL w="6350">
                      <a:solidFill>
                        <a:srgbClr val="000000"/>
                      </a:solidFill>
                      <a:prstDash val="solid"/>
                    </a:lnL>
                    <a:solidFill>
                      <a:srgbClr val="DA9694"/>
                    </a:solidFill>
                  </a:tcPr>
                </a:tc>
                <a:tc>
                  <a:txBody>
                    <a:bodyPr/>
                    <a:lstStyle/>
                    <a:p>
                      <a:pPr marL="816610">
                        <a:lnSpc>
                          <a:spcPct val="100000"/>
                        </a:lnSpc>
                      </a:pPr>
                      <a:r>
                        <a:rPr sz="1200" b="1" dirty="0">
                          <a:latin typeface="Calibri"/>
                          <a:cs typeface="Calibri"/>
                        </a:rPr>
                        <a:t>160</a:t>
                      </a:r>
                      <a:endParaRPr sz="1200">
                        <a:latin typeface="Calibri"/>
                        <a:cs typeface="Calibri"/>
                      </a:endParaRPr>
                    </a:p>
                  </a:txBody>
                  <a:tcPr marL="0" marR="0" marT="0" marB="0">
                    <a:solidFill>
                      <a:srgbClr val="DA9694"/>
                    </a:solidFill>
                  </a:tcPr>
                </a:tc>
                <a:tc>
                  <a:txBody>
                    <a:bodyPr/>
                    <a:lstStyle/>
                    <a:p>
                      <a:pPr marL="338455">
                        <a:lnSpc>
                          <a:spcPct val="100000"/>
                        </a:lnSpc>
                      </a:pPr>
                      <a:r>
                        <a:rPr sz="1200" b="1" dirty="0">
                          <a:latin typeface="Calibri"/>
                          <a:cs typeface="Calibri"/>
                        </a:rPr>
                        <a:t>162</a:t>
                      </a:r>
                      <a:endParaRPr sz="1200">
                        <a:latin typeface="Calibri"/>
                        <a:cs typeface="Calibri"/>
                      </a:endParaRPr>
                    </a:p>
                  </a:txBody>
                  <a:tcPr marL="0" marR="0" marT="0" marB="0">
                    <a:solidFill>
                      <a:srgbClr val="DA9694"/>
                    </a:solidFill>
                  </a:tcPr>
                </a:tc>
                <a:tc>
                  <a:txBody>
                    <a:bodyPr/>
                    <a:lstStyle/>
                    <a:p>
                      <a:pPr marL="337820">
                        <a:lnSpc>
                          <a:spcPct val="100000"/>
                        </a:lnSpc>
                      </a:pPr>
                      <a:r>
                        <a:rPr sz="1200" b="1" dirty="0">
                          <a:latin typeface="Calibri"/>
                          <a:cs typeface="Calibri"/>
                        </a:rPr>
                        <a:t>157</a:t>
                      </a:r>
                      <a:endParaRPr sz="1200">
                        <a:latin typeface="Calibri"/>
                        <a:cs typeface="Calibri"/>
                      </a:endParaRPr>
                    </a:p>
                  </a:txBody>
                  <a:tcPr marL="0" marR="0" marT="0" marB="0">
                    <a:solidFill>
                      <a:srgbClr val="DA9694"/>
                    </a:solidFill>
                  </a:tcPr>
                </a:tc>
                <a:tc>
                  <a:txBody>
                    <a:bodyPr/>
                    <a:lstStyle/>
                    <a:p>
                      <a:pPr marL="337820">
                        <a:lnSpc>
                          <a:spcPct val="100000"/>
                        </a:lnSpc>
                      </a:pPr>
                      <a:r>
                        <a:rPr sz="1200" b="1" dirty="0">
                          <a:latin typeface="Calibri"/>
                          <a:cs typeface="Calibri"/>
                        </a:rPr>
                        <a:t>159</a:t>
                      </a:r>
                      <a:endParaRPr sz="1200">
                        <a:latin typeface="Calibri"/>
                        <a:cs typeface="Calibri"/>
                      </a:endParaRPr>
                    </a:p>
                  </a:txBody>
                  <a:tcPr marL="0" marR="0" marT="0" marB="0">
                    <a:solidFill>
                      <a:srgbClr val="DA9694"/>
                    </a:solidFill>
                  </a:tcPr>
                </a:tc>
                <a:tc>
                  <a:txBody>
                    <a:bodyPr/>
                    <a:lstStyle/>
                    <a:p>
                      <a:pPr marL="337820">
                        <a:lnSpc>
                          <a:spcPct val="100000"/>
                        </a:lnSpc>
                      </a:pPr>
                      <a:r>
                        <a:rPr sz="1200" b="1" dirty="0">
                          <a:latin typeface="Calibri"/>
                          <a:cs typeface="Calibri"/>
                        </a:rPr>
                        <a:t>170</a:t>
                      </a:r>
                      <a:endParaRPr sz="1200">
                        <a:latin typeface="Calibri"/>
                        <a:cs typeface="Calibri"/>
                      </a:endParaRPr>
                    </a:p>
                  </a:txBody>
                  <a:tcPr marL="0" marR="0" marT="0" marB="0">
                    <a:solidFill>
                      <a:srgbClr val="DA9694"/>
                    </a:solidFill>
                  </a:tcPr>
                </a:tc>
                <a:tc>
                  <a:txBody>
                    <a:bodyPr/>
                    <a:lstStyle/>
                    <a:p>
                      <a:pPr marL="351155">
                        <a:lnSpc>
                          <a:spcPct val="100000"/>
                        </a:lnSpc>
                      </a:pPr>
                      <a:r>
                        <a:rPr sz="1200" b="1" dirty="0">
                          <a:latin typeface="Calibri"/>
                          <a:cs typeface="Calibri"/>
                        </a:rPr>
                        <a:t>166</a:t>
                      </a:r>
                      <a:endParaRPr sz="1200">
                        <a:latin typeface="Calibri"/>
                        <a:cs typeface="Calibri"/>
                      </a:endParaRPr>
                    </a:p>
                  </a:txBody>
                  <a:tcPr marL="0" marR="0" marT="0" marB="0">
                    <a:lnR w="6350">
                      <a:solidFill>
                        <a:srgbClr val="000000"/>
                      </a:solidFill>
                      <a:prstDash val="solid"/>
                    </a:lnR>
                    <a:solidFill>
                      <a:srgbClr val="DA9694"/>
                    </a:solidFill>
                  </a:tcPr>
                </a:tc>
              </a:tr>
              <a:tr h="222316">
                <a:tc>
                  <a:txBody>
                    <a:bodyPr/>
                    <a:lstStyle/>
                    <a:p>
                      <a:pPr marL="82550">
                        <a:lnSpc>
                          <a:spcPct val="100000"/>
                        </a:lnSpc>
                      </a:pPr>
                      <a:r>
                        <a:rPr sz="1200" spc="-85" dirty="0">
                          <a:latin typeface="Calibri"/>
                          <a:cs typeface="Calibri"/>
                        </a:rPr>
                        <a:t>Y</a:t>
                      </a:r>
                      <a:r>
                        <a:rPr sz="1200" dirty="0">
                          <a:latin typeface="Calibri"/>
                          <a:cs typeface="Calibri"/>
                        </a:rPr>
                        <a:t>ear-o</a:t>
                      </a:r>
                      <a:r>
                        <a:rPr sz="1200" spc="-15" dirty="0">
                          <a:latin typeface="Calibri"/>
                          <a:cs typeface="Calibri"/>
                        </a:rPr>
                        <a:t>v</a:t>
                      </a:r>
                      <a:r>
                        <a:rPr sz="1200" dirty="0">
                          <a:latin typeface="Calibri"/>
                          <a:cs typeface="Calibri"/>
                        </a:rPr>
                        <a:t>er</a:t>
                      </a:r>
                      <a:r>
                        <a:rPr sz="1200" spc="-10" dirty="0">
                          <a:latin typeface="Calibri"/>
                          <a:cs typeface="Calibri"/>
                        </a:rPr>
                        <a:t>-</a:t>
                      </a:r>
                      <a:r>
                        <a:rPr sz="1200" spc="-85" dirty="0">
                          <a:latin typeface="Calibri"/>
                          <a:cs typeface="Calibri"/>
                        </a:rPr>
                        <a:t>Y</a:t>
                      </a:r>
                      <a:r>
                        <a:rPr sz="1200" dirty="0">
                          <a:latin typeface="Calibri"/>
                          <a:cs typeface="Calibri"/>
                        </a:rPr>
                        <a:t>ear</a:t>
                      </a:r>
                      <a:r>
                        <a:rPr sz="1200" spc="-45" dirty="0">
                          <a:latin typeface="Calibri"/>
                          <a:cs typeface="Calibri"/>
                        </a:rPr>
                        <a:t> </a:t>
                      </a:r>
                      <a:r>
                        <a:rPr sz="1200" spc="-5" dirty="0">
                          <a:latin typeface="Calibri"/>
                          <a:cs typeface="Calibri"/>
                        </a:rPr>
                        <a:t>C</a:t>
                      </a:r>
                      <a:r>
                        <a:rPr sz="1200" spc="5" dirty="0">
                          <a:latin typeface="Calibri"/>
                          <a:cs typeface="Calibri"/>
                        </a:rPr>
                        <a:t>h</a:t>
                      </a:r>
                      <a:r>
                        <a:rPr sz="1200" dirty="0">
                          <a:latin typeface="Calibri"/>
                          <a:cs typeface="Calibri"/>
                        </a:rPr>
                        <a:t>a</a:t>
                      </a:r>
                      <a:r>
                        <a:rPr sz="1200" spc="5" dirty="0">
                          <a:latin typeface="Calibri"/>
                          <a:cs typeface="Calibri"/>
                        </a:rPr>
                        <a:t>n</a:t>
                      </a:r>
                      <a:r>
                        <a:rPr sz="1200" spc="-15" dirty="0">
                          <a:latin typeface="Calibri"/>
                          <a:cs typeface="Calibri"/>
                        </a:rPr>
                        <a:t>g</a:t>
                      </a:r>
                      <a:r>
                        <a:rPr sz="1200" dirty="0">
                          <a:latin typeface="Calibri"/>
                          <a:cs typeface="Calibri"/>
                        </a:rPr>
                        <a:t>e</a:t>
                      </a:r>
                      <a:endParaRPr sz="1200">
                        <a:latin typeface="Calibri"/>
                        <a:cs typeface="Calibri"/>
                      </a:endParaRPr>
                    </a:p>
                  </a:txBody>
                  <a:tcPr marL="0" marR="0" marT="0" marB="0">
                    <a:lnL w="6350">
                      <a:solidFill>
                        <a:srgbClr val="000000"/>
                      </a:solidFill>
                      <a:prstDash val="solid"/>
                    </a:lnL>
                  </a:tcPr>
                </a:tc>
                <a:tc rowSpan="2">
                  <a:txBody>
                    <a:bodyPr/>
                    <a:lstStyle/>
                    <a:p>
                      <a:endParaRPr sz="1200">
                        <a:latin typeface="Calibri"/>
                        <a:cs typeface="Calibri"/>
                      </a:endParaRPr>
                    </a:p>
                  </a:txBody>
                  <a:tcPr marL="0" marR="0" marT="0" marB="0">
                    <a:lnB w="6350">
                      <a:solidFill>
                        <a:srgbClr val="000000"/>
                      </a:solidFill>
                      <a:prstDash val="solid"/>
                    </a:lnB>
                  </a:tcPr>
                </a:tc>
                <a:tc>
                  <a:txBody>
                    <a:bodyPr/>
                    <a:lstStyle/>
                    <a:p>
                      <a:pPr marL="385445">
                        <a:lnSpc>
                          <a:spcPct val="100000"/>
                        </a:lnSpc>
                      </a:pPr>
                      <a:r>
                        <a:rPr sz="1200" dirty="0">
                          <a:latin typeface="Calibri"/>
                          <a:cs typeface="Calibri"/>
                        </a:rPr>
                        <a:t>1%</a:t>
                      </a:r>
                      <a:endParaRPr sz="1200">
                        <a:latin typeface="Calibri"/>
                        <a:cs typeface="Calibri"/>
                      </a:endParaRPr>
                    </a:p>
                  </a:txBody>
                  <a:tcPr marL="0" marR="0" marT="0" marB="0"/>
                </a:tc>
                <a:tc>
                  <a:txBody>
                    <a:bodyPr/>
                    <a:lstStyle/>
                    <a:p>
                      <a:pPr marL="337820">
                        <a:lnSpc>
                          <a:spcPct val="100000"/>
                        </a:lnSpc>
                      </a:pPr>
                      <a:r>
                        <a:rPr sz="1200" dirty="0">
                          <a:latin typeface="Calibri"/>
                          <a:cs typeface="Calibri"/>
                        </a:rPr>
                        <a:t>-3%</a:t>
                      </a:r>
                      <a:endParaRPr sz="1200">
                        <a:latin typeface="Calibri"/>
                        <a:cs typeface="Calibri"/>
                      </a:endParaRPr>
                    </a:p>
                  </a:txBody>
                  <a:tcPr marL="0" marR="0" marT="0" marB="0"/>
                </a:tc>
                <a:tc>
                  <a:txBody>
                    <a:bodyPr/>
                    <a:lstStyle/>
                    <a:p>
                      <a:pPr marL="385445">
                        <a:lnSpc>
                          <a:spcPct val="100000"/>
                        </a:lnSpc>
                      </a:pPr>
                      <a:r>
                        <a:rPr sz="1200" dirty="0">
                          <a:latin typeface="Calibri"/>
                          <a:cs typeface="Calibri"/>
                        </a:rPr>
                        <a:t>1%</a:t>
                      </a:r>
                      <a:endParaRPr sz="1200">
                        <a:latin typeface="Calibri"/>
                        <a:cs typeface="Calibri"/>
                      </a:endParaRPr>
                    </a:p>
                  </a:txBody>
                  <a:tcPr marL="0" marR="0" marT="0" marB="0"/>
                </a:tc>
                <a:tc>
                  <a:txBody>
                    <a:bodyPr/>
                    <a:lstStyle/>
                    <a:p>
                      <a:pPr marL="385445">
                        <a:lnSpc>
                          <a:spcPct val="100000"/>
                        </a:lnSpc>
                      </a:pPr>
                      <a:r>
                        <a:rPr sz="1200" dirty="0">
                          <a:latin typeface="Calibri"/>
                          <a:cs typeface="Calibri"/>
                        </a:rPr>
                        <a:t>7%</a:t>
                      </a:r>
                      <a:endParaRPr sz="1200">
                        <a:latin typeface="Calibri"/>
                        <a:cs typeface="Calibri"/>
                      </a:endParaRPr>
                    </a:p>
                  </a:txBody>
                  <a:tcPr marL="0" marR="0" marT="0" marB="0"/>
                </a:tc>
                <a:tc>
                  <a:txBody>
                    <a:bodyPr/>
                    <a:lstStyle/>
                    <a:p>
                      <a:pPr marL="351155">
                        <a:lnSpc>
                          <a:spcPct val="100000"/>
                        </a:lnSpc>
                      </a:pPr>
                      <a:r>
                        <a:rPr sz="1200" dirty="0">
                          <a:latin typeface="Calibri"/>
                          <a:cs typeface="Calibri"/>
                        </a:rPr>
                        <a:t>-2%</a:t>
                      </a:r>
                    </a:p>
                  </a:txBody>
                  <a:tcPr marL="0" marR="0" marT="0" marB="0">
                    <a:lnR w="6350">
                      <a:solidFill>
                        <a:srgbClr val="000000"/>
                      </a:solidFill>
                      <a:prstDash val="solid"/>
                    </a:lnR>
                  </a:tcPr>
                </a:tc>
              </a:tr>
              <a:tr h="177736">
                <a:tc>
                  <a:txBody>
                    <a:bodyPr/>
                    <a:lstStyle/>
                    <a:p>
                      <a:pPr marL="82550">
                        <a:lnSpc>
                          <a:spcPct val="100000"/>
                        </a:lnSpc>
                      </a:pPr>
                      <a:r>
                        <a:rPr sz="1200" spc="-5" dirty="0">
                          <a:latin typeface="Calibri"/>
                          <a:cs typeface="Calibri"/>
                        </a:rPr>
                        <a:t>C</a:t>
                      </a:r>
                      <a:r>
                        <a:rPr sz="1200" spc="5" dirty="0">
                          <a:latin typeface="Calibri"/>
                          <a:cs typeface="Calibri"/>
                        </a:rPr>
                        <a:t>h</a:t>
                      </a:r>
                      <a:r>
                        <a:rPr sz="1200" dirty="0">
                          <a:latin typeface="Calibri"/>
                          <a:cs typeface="Calibri"/>
                        </a:rPr>
                        <a:t>a</a:t>
                      </a:r>
                      <a:r>
                        <a:rPr sz="1200" spc="5" dirty="0">
                          <a:latin typeface="Calibri"/>
                          <a:cs typeface="Calibri"/>
                        </a:rPr>
                        <a:t>n</a:t>
                      </a:r>
                      <a:r>
                        <a:rPr sz="1200" spc="-15" dirty="0">
                          <a:latin typeface="Calibri"/>
                          <a:cs typeface="Calibri"/>
                        </a:rPr>
                        <a:t>g</a:t>
                      </a:r>
                      <a:r>
                        <a:rPr sz="1200" dirty="0">
                          <a:latin typeface="Calibri"/>
                          <a:cs typeface="Calibri"/>
                        </a:rPr>
                        <a:t>e</a:t>
                      </a:r>
                      <a:r>
                        <a:rPr sz="1200" spc="-20" dirty="0">
                          <a:latin typeface="Calibri"/>
                          <a:cs typeface="Calibri"/>
                        </a:rPr>
                        <a:t> </a:t>
                      </a:r>
                      <a:r>
                        <a:rPr sz="1200" spc="5" dirty="0">
                          <a:latin typeface="Calibri"/>
                          <a:cs typeface="Calibri"/>
                        </a:rPr>
                        <a:t>f</a:t>
                      </a:r>
                      <a:r>
                        <a:rPr sz="1200" spc="-25" dirty="0">
                          <a:latin typeface="Calibri"/>
                          <a:cs typeface="Calibri"/>
                        </a:rPr>
                        <a:t>r</a:t>
                      </a:r>
                      <a:r>
                        <a:rPr sz="1200" dirty="0">
                          <a:latin typeface="Calibri"/>
                          <a:cs typeface="Calibri"/>
                        </a:rPr>
                        <a:t>om</a:t>
                      </a:r>
                      <a:r>
                        <a:rPr sz="1200" spc="-10" dirty="0">
                          <a:latin typeface="Calibri"/>
                          <a:cs typeface="Calibri"/>
                        </a:rPr>
                        <a:t> </a:t>
                      </a:r>
                      <a:r>
                        <a:rPr sz="1200" spc="-15" dirty="0">
                          <a:latin typeface="Calibri"/>
                          <a:cs typeface="Calibri"/>
                        </a:rPr>
                        <a:t>F</a:t>
                      </a:r>
                      <a:r>
                        <a:rPr sz="1200" dirty="0">
                          <a:latin typeface="Calibri"/>
                          <a:cs typeface="Calibri"/>
                        </a:rPr>
                        <a:t>o</a:t>
                      </a:r>
                      <a:r>
                        <a:rPr sz="1200" spc="-15" dirty="0">
                          <a:latin typeface="Calibri"/>
                          <a:cs typeface="Calibri"/>
                        </a:rPr>
                        <a:t>r</a:t>
                      </a:r>
                      <a:r>
                        <a:rPr sz="1200" dirty="0">
                          <a:latin typeface="Calibri"/>
                          <a:cs typeface="Calibri"/>
                        </a:rPr>
                        <a:t>e</a:t>
                      </a:r>
                      <a:r>
                        <a:rPr sz="1200" spc="-20" dirty="0">
                          <a:latin typeface="Calibri"/>
                          <a:cs typeface="Calibri"/>
                        </a:rPr>
                        <a:t>c</a:t>
                      </a:r>
                      <a:r>
                        <a:rPr sz="1200" dirty="0">
                          <a:latin typeface="Calibri"/>
                          <a:cs typeface="Calibri"/>
                        </a:rPr>
                        <a:t>a</a:t>
                      </a:r>
                      <a:r>
                        <a:rPr sz="1200" spc="-15" dirty="0">
                          <a:latin typeface="Calibri"/>
                          <a:cs typeface="Calibri"/>
                        </a:rPr>
                        <a:t>s</a:t>
                      </a:r>
                      <a:r>
                        <a:rPr sz="1200" dirty="0">
                          <a:latin typeface="Calibri"/>
                          <a:cs typeface="Calibri"/>
                        </a:rPr>
                        <a:t>t</a:t>
                      </a:r>
                      <a:endParaRPr sz="1200">
                        <a:latin typeface="Calibri"/>
                        <a:cs typeface="Calibri"/>
                      </a:endParaRPr>
                    </a:p>
                  </a:txBody>
                  <a:tcPr marL="0" marR="0" marT="0" marB="0">
                    <a:lnL w="6350">
                      <a:solidFill>
                        <a:srgbClr val="000000"/>
                      </a:solidFill>
                      <a:prstDash val="solid"/>
                    </a:lnL>
                    <a:lnB w="6350">
                      <a:solidFill>
                        <a:srgbClr val="000000"/>
                      </a:solidFill>
                      <a:prstDash val="solid"/>
                    </a:lnB>
                  </a:tcPr>
                </a:tc>
                <a:tc vMerge="1">
                  <a:txBody>
                    <a:bodyPr/>
                    <a:lstStyle/>
                    <a:p>
                      <a:endParaRPr/>
                    </a:p>
                  </a:txBody>
                  <a:tcPr marL="0" marR="0" marT="0" marB="0">
                    <a:lnB w="6350">
                      <a:solidFill>
                        <a:srgbClr val="000000"/>
                      </a:solidFill>
                      <a:prstDash val="solid"/>
                    </a:lnB>
                  </a:tcPr>
                </a:tc>
                <a:tc>
                  <a:txBody>
                    <a:bodyPr/>
                    <a:lstStyle/>
                    <a:p>
                      <a:pPr marL="338455">
                        <a:lnSpc>
                          <a:spcPct val="100000"/>
                        </a:lnSpc>
                      </a:pPr>
                      <a:r>
                        <a:rPr sz="1200" dirty="0">
                          <a:latin typeface="Calibri"/>
                          <a:cs typeface="Calibri"/>
                        </a:rPr>
                        <a:t>-2%</a:t>
                      </a:r>
                      <a:endParaRPr sz="1200">
                        <a:latin typeface="Calibri"/>
                        <a:cs typeface="Calibri"/>
                      </a:endParaRPr>
                    </a:p>
                  </a:txBody>
                  <a:tcPr marL="0" marR="0" marT="0" marB="0">
                    <a:lnB w="6350">
                      <a:solidFill>
                        <a:srgbClr val="000000"/>
                      </a:solidFill>
                      <a:prstDash val="solid"/>
                    </a:lnB>
                  </a:tcPr>
                </a:tc>
                <a:tc>
                  <a:txBody>
                    <a:bodyPr/>
                    <a:lstStyle/>
                    <a:p>
                      <a:pPr marL="337820">
                        <a:lnSpc>
                          <a:spcPct val="100000"/>
                        </a:lnSpc>
                      </a:pPr>
                      <a:r>
                        <a:rPr sz="1200" dirty="0">
                          <a:latin typeface="Calibri"/>
                          <a:cs typeface="Calibri"/>
                        </a:rPr>
                        <a:t>-2%</a:t>
                      </a:r>
                      <a:endParaRPr sz="1200">
                        <a:latin typeface="Calibri"/>
                        <a:cs typeface="Calibri"/>
                      </a:endParaRPr>
                    </a:p>
                  </a:txBody>
                  <a:tcPr marL="0" marR="0" marT="0" marB="0">
                    <a:lnB w="6350">
                      <a:solidFill>
                        <a:srgbClr val="000000"/>
                      </a:solidFill>
                      <a:prstDash val="solid"/>
                    </a:lnB>
                  </a:tcPr>
                </a:tc>
                <a:tc>
                  <a:txBody>
                    <a:bodyPr/>
                    <a:lstStyle/>
                    <a:p>
                      <a:pPr marL="337820">
                        <a:lnSpc>
                          <a:spcPct val="100000"/>
                        </a:lnSpc>
                      </a:pPr>
                      <a:r>
                        <a:rPr sz="1200" dirty="0">
                          <a:latin typeface="Calibri"/>
                          <a:cs typeface="Calibri"/>
                        </a:rPr>
                        <a:t>-2%</a:t>
                      </a:r>
                      <a:endParaRPr sz="1200">
                        <a:latin typeface="Calibri"/>
                        <a:cs typeface="Calibri"/>
                      </a:endParaRPr>
                    </a:p>
                  </a:txBody>
                  <a:tcPr marL="0" marR="0" marT="0" marB="0">
                    <a:lnB w="6350">
                      <a:solidFill>
                        <a:srgbClr val="000000"/>
                      </a:solidFill>
                      <a:prstDash val="solid"/>
                    </a:lnB>
                  </a:tcPr>
                </a:tc>
                <a:tc>
                  <a:txBody>
                    <a:bodyPr/>
                    <a:lstStyle/>
                    <a:p>
                      <a:pPr marL="337820">
                        <a:lnSpc>
                          <a:spcPct val="100000"/>
                        </a:lnSpc>
                      </a:pPr>
                      <a:r>
                        <a:rPr sz="1200" dirty="0">
                          <a:latin typeface="Calibri"/>
                          <a:cs typeface="Calibri"/>
                        </a:rPr>
                        <a:t>-2%</a:t>
                      </a:r>
                      <a:endParaRPr sz="1200">
                        <a:latin typeface="Calibri"/>
                        <a:cs typeface="Calibri"/>
                      </a:endParaRPr>
                    </a:p>
                  </a:txBody>
                  <a:tcPr marL="0" marR="0" marT="0" marB="0">
                    <a:lnB w="6350">
                      <a:solidFill>
                        <a:srgbClr val="000000"/>
                      </a:solidFill>
                      <a:prstDash val="solid"/>
                    </a:lnB>
                  </a:tcPr>
                </a:tc>
                <a:tc>
                  <a:txBody>
                    <a:bodyPr/>
                    <a:lstStyle/>
                    <a:p>
                      <a:pPr marL="351155">
                        <a:lnSpc>
                          <a:spcPct val="100000"/>
                        </a:lnSpc>
                      </a:pPr>
                      <a:r>
                        <a:rPr sz="1200" dirty="0">
                          <a:latin typeface="Calibri"/>
                          <a:cs typeface="Calibri"/>
                        </a:rPr>
                        <a:t>-2%</a:t>
                      </a:r>
                    </a:p>
                  </a:txBody>
                  <a:tcPr marL="0" marR="0" marT="0" marB="0">
                    <a:lnR w="6350">
                      <a:solidFill>
                        <a:srgbClr val="000000"/>
                      </a:solidFill>
                      <a:prstDash val="solid"/>
                    </a:lnR>
                    <a:lnB w="6350">
                      <a:solidFill>
                        <a:srgbClr val="000000"/>
                      </a:solidFill>
                      <a:prstDash val="solid"/>
                    </a:lnB>
                  </a:tcPr>
                </a:tc>
              </a:tr>
            </a:tbl>
          </a:graphicData>
        </a:graphic>
      </p:graphicFrame>
      <p:sp>
        <p:nvSpPr>
          <p:cNvPr id="89" name="object 9"/>
          <p:cNvSpPr txBox="1"/>
          <p:nvPr/>
        </p:nvSpPr>
        <p:spPr>
          <a:xfrm>
            <a:off x="457200" y="5486400"/>
            <a:ext cx="8854440" cy="553998"/>
          </a:xfrm>
          <a:prstGeom prst="rect">
            <a:avLst/>
          </a:prstGeom>
        </p:spPr>
        <p:txBody>
          <a:bodyPr vert="horz" wrap="square" lIns="0" tIns="0" rIns="0" bIns="0" rtlCol="0">
            <a:spAutoFit/>
          </a:bodyPr>
          <a:lstStyle/>
          <a:p>
            <a:pPr marL="12700" marR="5080">
              <a:lnSpc>
                <a:spcPct val="100000"/>
              </a:lnSpc>
            </a:pPr>
            <a:r>
              <a:rPr sz="900" b="1" spc="-5" dirty="0">
                <a:latin typeface="Arial"/>
                <a:cs typeface="Arial"/>
              </a:rPr>
              <a:t>N</a:t>
            </a:r>
            <a:r>
              <a:rPr sz="900" b="1" spc="-15" dirty="0">
                <a:latin typeface="Arial"/>
                <a:cs typeface="Arial"/>
              </a:rPr>
              <a:t>o</a:t>
            </a:r>
            <a:r>
              <a:rPr sz="900" b="1" spc="-10" dirty="0">
                <a:latin typeface="Arial"/>
                <a:cs typeface="Arial"/>
              </a:rPr>
              <a:t>tes</a:t>
            </a:r>
            <a:r>
              <a:rPr sz="900" b="1" spc="-5" dirty="0">
                <a:latin typeface="Arial"/>
                <a:cs typeface="Arial"/>
              </a:rPr>
              <a:t>:</a:t>
            </a:r>
            <a:r>
              <a:rPr sz="900" b="1" spc="25" dirty="0">
                <a:latin typeface="Arial"/>
                <a:cs typeface="Arial"/>
              </a:rPr>
              <a:t> </a:t>
            </a:r>
            <a:r>
              <a:rPr sz="900" spc="-5" dirty="0">
                <a:latin typeface="Arial"/>
                <a:cs typeface="Arial"/>
              </a:rPr>
              <a:t>B</a:t>
            </a:r>
            <a:r>
              <a:rPr sz="900" spc="-10" dirty="0">
                <a:latin typeface="Arial"/>
                <a:cs typeface="Arial"/>
              </a:rPr>
              <a:t>a</a:t>
            </a:r>
            <a:r>
              <a:rPr sz="900" spc="-5" dirty="0">
                <a:latin typeface="Arial"/>
                <a:cs typeface="Arial"/>
              </a:rPr>
              <a:t>s</a:t>
            </a:r>
            <a:r>
              <a:rPr sz="900" spc="-10" dirty="0">
                <a:latin typeface="Arial"/>
                <a:cs typeface="Arial"/>
              </a:rPr>
              <a:t>e</a:t>
            </a:r>
            <a:r>
              <a:rPr sz="900" spc="-5" dirty="0">
                <a:latin typeface="Arial"/>
                <a:cs typeface="Arial"/>
              </a:rPr>
              <a:t>d</a:t>
            </a:r>
            <a:r>
              <a:rPr sz="900" spc="5" dirty="0">
                <a:latin typeface="Arial"/>
                <a:cs typeface="Arial"/>
              </a:rPr>
              <a:t> </a:t>
            </a:r>
            <a:r>
              <a:rPr sz="900" spc="-10" dirty="0">
                <a:latin typeface="Arial"/>
                <a:cs typeface="Arial"/>
              </a:rPr>
              <a:t>o</a:t>
            </a:r>
            <a:r>
              <a:rPr sz="900" spc="-5" dirty="0">
                <a:latin typeface="Arial"/>
                <a:cs typeface="Arial"/>
              </a:rPr>
              <a:t>n</a:t>
            </a:r>
            <a:r>
              <a:rPr sz="900" spc="5" dirty="0">
                <a:latin typeface="Arial"/>
                <a:cs typeface="Arial"/>
              </a:rPr>
              <a:t> </a:t>
            </a:r>
            <a:r>
              <a:rPr sz="900" spc="-20" dirty="0">
                <a:latin typeface="Arial"/>
                <a:cs typeface="Arial"/>
              </a:rPr>
              <a:t>I</a:t>
            </a:r>
            <a:r>
              <a:rPr sz="900" spc="-5" dirty="0">
                <a:latin typeface="Arial"/>
                <a:cs typeface="Arial"/>
              </a:rPr>
              <a:t>ES</a:t>
            </a:r>
            <a:r>
              <a:rPr sz="900" spc="-10" dirty="0">
                <a:latin typeface="Arial"/>
                <a:cs typeface="Arial"/>
              </a:rPr>
              <a:t>O</a:t>
            </a:r>
            <a:r>
              <a:rPr sz="900" spc="-5" dirty="0">
                <a:latin typeface="Arial"/>
                <a:cs typeface="Arial"/>
              </a:rPr>
              <a:t>’s</a:t>
            </a:r>
            <a:r>
              <a:rPr sz="900" spc="20" dirty="0">
                <a:latin typeface="Arial"/>
                <a:cs typeface="Arial"/>
              </a:rPr>
              <a:t> </a:t>
            </a:r>
            <a:r>
              <a:rPr sz="900" spc="-10" dirty="0">
                <a:latin typeface="Arial"/>
                <a:cs typeface="Arial"/>
              </a:rPr>
              <a:t>re</a:t>
            </a:r>
            <a:r>
              <a:rPr sz="900" spc="-5" dirty="0">
                <a:latin typeface="Arial"/>
                <a:cs typeface="Arial"/>
              </a:rPr>
              <a:t>vis</a:t>
            </a:r>
            <a:r>
              <a:rPr sz="900" spc="-10" dirty="0">
                <a:latin typeface="Arial"/>
                <a:cs typeface="Arial"/>
              </a:rPr>
              <a:t>e</a:t>
            </a:r>
            <a:r>
              <a:rPr sz="900" spc="-5" dirty="0">
                <a:latin typeface="Arial"/>
                <a:cs typeface="Arial"/>
              </a:rPr>
              <a:t>d</a:t>
            </a:r>
            <a:r>
              <a:rPr sz="900" spc="15" dirty="0">
                <a:latin typeface="Arial"/>
                <a:cs typeface="Arial"/>
              </a:rPr>
              <a:t> </a:t>
            </a:r>
            <a:r>
              <a:rPr sz="900" spc="-10" dirty="0">
                <a:latin typeface="Arial"/>
                <a:cs typeface="Arial"/>
              </a:rPr>
              <a:t>O</a:t>
            </a:r>
            <a:r>
              <a:rPr sz="900" spc="-5" dirty="0">
                <a:latin typeface="Arial"/>
                <a:cs typeface="Arial"/>
              </a:rPr>
              <a:t>PO</a:t>
            </a:r>
            <a:r>
              <a:rPr sz="900" spc="20" dirty="0">
                <a:latin typeface="Arial"/>
                <a:cs typeface="Arial"/>
              </a:rPr>
              <a:t> </a:t>
            </a:r>
            <a:r>
              <a:rPr sz="900" spc="-10" dirty="0">
                <a:latin typeface="Arial"/>
                <a:cs typeface="Arial"/>
              </a:rPr>
              <a:t>fore</a:t>
            </a:r>
            <a:r>
              <a:rPr sz="900" spc="-5" dirty="0">
                <a:latin typeface="Arial"/>
                <a:cs typeface="Arial"/>
              </a:rPr>
              <a:t>c</a:t>
            </a:r>
            <a:r>
              <a:rPr sz="900" spc="-10" dirty="0">
                <a:latin typeface="Arial"/>
                <a:cs typeface="Arial"/>
              </a:rPr>
              <a:t>a</a:t>
            </a:r>
            <a:r>
              <a:rPr sz="900" spc="-5" dirty="0">
                <a:latin typeface="Arial"/>
                <a:cs typeface="Arial"/>
              </a:rPr>
              <a:t>st</a:t>
            </a:r>
            <a:r>
              <a:rPr sz="900" spc="40" dirty="0">
                <a:latin typeface="Arial"/>
                <a:cs typeface="Arial"/>
              </a:rPr>
              <a:t> </a:t>
            </a:r>
            <a:r>
              <a:rPr sz="900" spc="-10" dirty="0">
                <a:latin typeface="Arial"/>
                <a:cs typeface="Arial"/>
              </a:rPr>
              <a:t>a</a:t>
            </a:r>
            <a:r>
              <a:rPr sz="900" spc="-5" dirty="0">
                <a:latin typeface="Arial"/>
                <a:cs typeface="Arial"/>
              </a:rPr>
              <a:t>s</a:t>
            </a:r>
            <a:r>
              <a:rPr sz="900" spc="20" dirty="0">
                <a:latin typeface="Arial"/>
                <a:cs typeface="Arial"/>
              </a:rPr>
              <a:t> </a:t>
            </a:r>
            <a:r>
              <a:rPr sz="900" spc="-10" dirty="0">
                <a:latin typeface="Arial"/>
                <a:cs typeface="Arial"/>
              </a:rPr>
              <a:t>o</a:t>
            </a:r>
            <a:r>
              <a:rPr sz="900" spc="-5" dirty="0">
                <a:latin typeface="Arial"/>
                <a:cs typeface="Arial"/>
              </a:rPr>
              <a:t>f</a:t>
            </a:r>
            <a:r>
              <a:rPr sz="900" spc="5" dirty="0">
                <a:latin typeface="Arial"/>
                <a:cs typeface="Arial"/>
              </a:rPr>
              <a:t> </a:t>
            </a:r>
            <a:r>
              <a:rPr sz="900" spc="-15" dirty="0">
                <a:latin typeface="Arial"/>
                <a:cs typeface="Arial"/>
              </a:rPr>
              <a:t>F</a:t>
            </a:r>
            <a:r>
              <a:rPr sz="900" spc="-10" dirty="0">
                <a:latin typeface="Arial"/>
                <a:cs typeface="Arial"/>
              </a:rPr>
              <a:t>ebruar</a:t>
            </a:r>
            <a:r>
              <a:rPr sz="900" spc="-5" dirty="0">
                <a:latin typeface="Arial"/>
                <a:cs typeface="Arial"/>
              </a:rPr>
              <a:t>y</a:t>
            </a:r>
            <a:r>
              <a:rPr sz="900" spc="45" dirty="0">
                <a:latin typeface="Arial"/>
                <a:cs typeface="Arial"/>
              </a:rPr>
              <a:t> </a:t>
            </a:r>
            <a:r>
              <a:rPr sz="900" spc="-10" dirty="0">
                <a:latin typeface="Arial"/>
                <a:cs typeface="Arial"/>
              </a:rPr>
              <a:t>2017</a:t>
            </a:r>
            <a:r>
              <a:rPr sz="900" spc="-5" dirty="0">
                <a:latin typeface="Arial"/>
                <a:cs typeface="Arial"/>
              </a:rPr>
              <a:t>.</a:t>
            </a:r>
            <a:r>
              <a:rPr sz="900" spc="30" dirty="0">
                <a:latin typeface="Arial"/>
                <a:cs typeface="Arial"/>
              </a:rPr>
              <a:t> </a:t>
            </a:r>
            <a:r>
              <a:rPr sz="900" spc="-20" dirty="0">
                <a:latin typeface="Arial"/>
                <a:cs typeface="Arial"/>
              </a:rPr>
              <a:t>I</a:t>
            </a:r>
            <a:r>
              <a:rPr sz="900" spc="-10" dirty="0">
                <a:latin typeface="Arial"/>
                <a:cs typeface="Arial"/>
              </a:rPr>
              <a:t>n</a:t>
            </a:r>
            <a:r>
              <a:rPr sz="900" spc="-5" dirty="0">
                <a:latin typeface="Arial"/>
                <a:cs typeface="Arial"/>
              </a:rPr>
              <a:t>cl</a:t>
            </a:r>
            <a:r>
              <a:rPr sz="900" spc="-10" dirty="0">
                <a:latin typeface="Arial"/>
                <a:cs typeface="Arial"/>
              </a:rPr>
              <a:t>ude</a:t>
            </a:r>
            <a:r>
              <a:rPr sz="900" spc="-5" dirty="0">
                <a:latin typeface="Arial"/>
                <a:cs typeface="Arial"/>
              </a:rPr>
              <a:t>s</a:t>
            </a:r>
            <a:r>
              <a:rPr sz="900" spc="30" dirty="0">
                <a:latin typeface="Arial"/>
                <a:cs typeface="Arial"/>
              </a:rPr>
              <a:t> </a:t>
            </a:r>
            <a:r>
              <a:rPr sz="900" spc="-10" dirty="0">
                <a:latin typeface="Arial"/>
                <a:cs typeface="Arial"/>
              </a:rPr>
              <a:t>th</a:t>
            </a:r>
            <a:r>
              <a:rPr sz="900" spc="-5" dirty="0">
                <a:latin typeface="Arial"/>
                <a:cs typeface="Arial"/>
              </a:rPr>
              <a:t>e</a:t>
            </a:r>
            <a:r>
              <a:rPr sz="900" spc="15" dirty="0">
                <a:latin typeface="Arial"/>
                <a:cs typeface="Arial"/>
              </a:rPr>
              <a:t> </a:t>
            </a:r>
            <a:r>
              <a:rPr sz="900" spc="-5" dirty="0">
                <a:latin typeface="Arial"/>
                <a:cs typeface="Arial"/>
              </a:rPr>
              <a:t>c</a:t>
            </a:r>
            <a:r>
              <a:rPr sz="900" spc="-10" dirty="0">
                <a:latin typeface="Arial"/>
                <a:cs typeface="Arial"/>
              </a:rPr>
              <a:t>an</a:t>
            </a:r>
            <a:r>
              <a:rPr sz="900" spc="-5" dirty="0">
                <a:latin typeface="Arial"/>
                <a:cs typeface="Arial"/>
              </a:rPr>
              <a:t>c</a:t>
            </a:r>
            <a:r>
              <a:rPr sz="900" spc="-10" dirty="0">
                <a:latin typeface="Arial"/>
                <a:cs typeface="Arial"/>
              </a:rPr>
              <a:t>e</a:t>
            </a:r>
            <a:r>
              <a:rPr sz="900" spc="-5" dirty="0">
                <a:latin typeface="Arial"/>
                <a:cs typeface="Arial"/>
              </a:rPr>
              <a:t>ll</a:t>
            </a:r>
            <a:r>
              <a:rPr sz="900" spc="-10" dirty="0">
                <a:latin typeface="Arial"/>
                <a:cs typeface="Arial"/>
              </a:rPr>
              <a:t>at</a:t>
            </a:r>
            <a:r>
              <a:rPr sz="900" spc="-5" dirty="0">
                <a:latin typeface="Arial"/>
                <a:cs typeface="Arial"/>
              </a:rPr>
              <a:t>i</a:t>
            </a:r>
            <a:r>
              <a:rPr sz="900" spc="-10" dirty="0">
                <a:latin typeface="Arial"/>
                <a:cs typeface="Arial"/>
              </a:rPr>
              <a:t>o</a:t>
            </a:r>
            <a:r>
              <a:rPr sz="900" spc="-5" dirty="0">
                <a:latin typeface="Arial"/>
                <a:cs typeface="Arial"/>
              </a:rPr>
              <a:t>n</a:t>
            </a:r>
            <a:r>
              <a:rPr sz="900" spc="15" dirty="0">
                <a:latin typeface="Arial"/>
                <a:cs typeface="Arial"/>
              </a:rPr>
              <a:t> </a:t>
            </a:r>
            <a:r>
              <a:rPr sz="900" spc="-10" dirty="0">
                <a:latin typeface="Arial"/>
                <a:cs typeface="Arial"/>
              </a:rPr>
              <a:t>o</a:t>
            </a:r>
            <a:r>
              <a:rPr sz="900" spc="-5" dirty="0">
                <a:latin typeface="Arial"/>
                <a:cs typeface="Arial"/>
              </a:rPr>
              <a:t>f</a:t>
            </a:r>
            <a:r>
              <a:rPr sz="900" spc="5" dirty="0">
                <a:latin typeface="Arial"/>
                <a:cs typeface="Arial"/>
              </a:rPr>
              <a:t> </a:t>
            </a:r>
            <a:r>
              <a:rPr sz="900" spc="-10" dirty="0">
                <a:latin typeface="Arial"/>
                <a:cs typeface="Arial"/>
              </a:rPr>
              <a:t>L</a:t>
            </a:r>
            <a:r>
              <a:rPr sz="900" spc="-5" dirty="0">
                <a:latin typeface="Arial"/>
                <a:cs typeface="Arial"/>
              </a:rPr>
              <a:t>RP</a:t>
            </a:r>
            <a:r>
              <a:rPr sz="900" spc="10" dirty="0">
                <a:latin typeface="Arial"/>
                <a:cs typeface="Arial"/>
              </a:rPr>
              <a:t> </a:t>
            </a:r>
            <a:r>
              <a:rPr sz="900" spc="-20" dirty="0">
                <a:latin typeface="Arial"/>
                <a:cs typeface="Arial"/>
              </a:rPr>
              <a:t>I</a:t>
            </a:r>
            <a:r>
              <a:rPr sz="900" spc="-5" dirty="0">
                <a:latin typeface="Arial"/>
                <a:cs typeface="Arial"/>
              </a:rPr>
              <a:t>I</a:t>
            </a:r>
            <a:r>
              <a:rPr sz="900" spc="30" dirty="0">
                <a:latin typeface="Arial"/>
                <a:cs typeface="Arial"/>
              </a:rPr>
              <a:t> </a:t>
            </a:r>
            <a:r>
              <a:rPr sz="900" spc="-10" dirty="0">
                <a:latin typeface="Arial"/>
                <a:cs typeface="Arial"/>
              </a:rPr>
              <a:t>an</a:t>
            </a:r>
            <a:r>
              <a:rPr sz="900" spc="-5" dirty="0">
                <a:latin typeface="Arial"/>
                <a:cs typeface="Arial"/>
              </a:rPr>
              <a:t>d</a:t>
            </a:r>
            <a:r>
              <a:rPr sz="900" spc="5" dirty="0">
                <a:latin typeface="Arial"/>
                <a:cs typeface="Arial"/>
              </a:rPr>
              <a:t> </a:t>
            </a:r>
            <a:r>
              <a:rPr sz="900" spc="-5" dirty="0">
                <a:latin typeface="Arial"/>
                <a:cs typeface="Arial"/>
              </a:rPr>
              <a:t>E</a:t>
            </a:r>
            <a:r>
              <a:rPr sz="900" spc="-15" dirty="0">
                <a:latin typeface="Arial"/>
                <a:cs typeface="Arial"/>
              </a:rPr>
              <a:t>F</a:t>
            </a:r>
            <a:r>
              <a:rPr sz="900" spc="25" dirty="0">
                <a:latin typeface="Arial"/>
                <a:cs typeface="Arial"/>
              </a:rPr>
              <a:t>W</a:t>
            </a:r>
            <a:r>
              <a:rPr sz="900" spc="-5" dirty="0">
                <a:latin typeface="Arial"/>
                <a:cs typeface="Arial"/>
              </a:rPr>
              <a:t>,</a:t>
            </a:r>
            <a:r>
              <a:rPr sz="900" spc="-20" dirty="0">
                <a:latin typeface="Arial"/>
                <a:cs typeface="Arial"/>
              </a:rPr>
              <a:t> </a:t>
            </a:r>
            <a:r>
              <a:rPr sz="900" spc="-10" dirty="0">
                <a:latin typeface="Arial"/>
                <a:cs typeface="Arial"/>
              </a:rPr>
              <a:t>e</a:t>
            </a:r>
            <a:r>
              <a:rPr sz="900" spc="-20" dirty="0">
                <a:latin typeface="Arial"/>
                <a:cs typeface="Arial"/>
              </a:rPr>
              <a:t>x</a:t>
            </a:r>
            <a:r>
              <a:rPr sz="900" spc="-10" dirty="0">
                <a:latin typeface="Arial"/>
                <a:cs typeface="Arial"/>
              </a:rPr>
              <a:t>pan</a:t>
            </a:r>
            <a:r>
              <a:rPr sz="900" spc="-5" dirty="0">
                <a:latin typeface="Arial"/>
                <a:cs typeface="Arial"/>
              </a:rPr>
              <a:t>si</a:t>
            </a:r>
            <a:r>
              <a:rPr sz="900" spc="-10" dirty="0">
                <a:latin typeface="Arial"/>
                <a:cs typeface="Arial"/>
              </a:rPr>
              <a:t>o</a:t>
            </a:r>
            <a:r>
              <a:rPr sz="900" spc="-5" dirty="0">
                <a:latin typeface="Arial"/>
                <a:cs typeface="Arial"/>
              </a:rPr>
              <a:t>n</a:t>
            </a:r>
            <a:r>
              <a:rPr sz="900" spc="30" dirty="0">
                <a:latin typeface="Arial"/>
                <a:cs typeface="Arial"/>
              </a:rPr>
              <a:t> </a:t>
            </a:r>
            <a:r>
              <a:rPr sz="900" spc="-10" dirty="0">
                <a:latin typeface="Arial"/>
                <a:cs typeface="Arial"/>
              </a:rPr>
              <a:t>o</a:t>
            </a:r>
            <a:r>
              <a:rPr sz="900" spc="-5" dirty="0">
                <a:latin typeface="Arial"/>
                <a:cs typeface="Arial"/>
              </a:rPr>
              <a:t>f</a:t>
            </a:r>
            <a:r>
              <a:rPr sz="900" spc="20" dirty="0">
                <a:latin typeface="Arial"/>
                <a:cs typeface="Arial"/>
              </a:rPr>
              <a:t> </a:t>
            </a:r>
            <a:r>
              <a:rPr sz="900" spc="-20" dirty="0">
                <a:latin typeface="Arial"/>
                <a:cs typeface="Arial"/>
              </a:rPr>
              <a:t>I</a:t>
            </a:r>
            <a:r>
              <a:rPr sz="900" spc="-5" dirty="0">
                <a:latin typeface="Arial"/>
                <a:cs typeface="Arial"/>
              </a:rPr>
              <a:t>C</a:t>
            </a:r>
            <a:r>
              <a:rPr sz="900" spc="-20" dirty="0">
                <a:latin typeface="Arial"/>
                <a:cs typeface="Arial"/>
              </a:rPr>
              <a:t>I</a:t>
            </a:r>
            <a:r>
              <a:rPr sz="900" spc="-5" dirty="0">
                <a:latin typeface="Arial"/>
                <a:cs typeface="Arial"/>
              </a:rPr>
              <a:t>.</a:t>
            </a:r>
            <a:r>
              <a:rPr sz="900" spc="40" dirty="0">
                <a:latin typeface="Arial"/>
                <a:cs typeface="Arial"/>
              </a:rPr>
              <a:t> </a:t>
            </a:r>
            <a:r>
              <a:rPr sz="900" spc="-5" dirty="0">
                <a:latin typeface="Arial"/>
                <a:cs typeface="Arial"/>
              </a:rPr>
              <a:t>D</a:t>
            </a:r>
            <a:r>
              <a:rPr sz="900" spc="-10" dirty="0">
                <a:latin typeface="Arial"/>
                <a:cs typeface="Arial"/>
              </a:rPr>
              <a:t>oe</a:t>
            </a:r>
            <a:r>
              <a:rPr sz="900" spc="-5" dirty="0">
                <a:latin typeface="Arial"/>
                <a:cs typeface="Arial"/>
              </a:rPr>
              <a:t>s</a:t>
            </a:r>
            <a:r>
              <a:rPr sz="900" dirty="0">
                <a:latin typeface="Arial"/>
                <a:cs typeface="Arial"/>
              </a:rPr>
              <a:t> </a:t>
            </a:r>
            <a:r>
              <a:rPr sz="900" spc="-10" dirty="0">
                <a:latin typeface="Arial"/>
                <a:cs typeface="Arial"/>
              </a:rPr>
              <a:t>no</a:t>
            </a:r>
            <a:r>
              <a:rPr sz="900" spc="-5" dirty="0">
                <a:latin typeface="Arial"/>
                <a:cs typeface="Arial"/>
              </a:rPr>
              <a:t>t</a:t>
            </a:r>
            <a:r>
              <a:rPr sz="900" spc="20" dirty="0">
                <a:latin typeface="Arial"/>
                <a:cs typeface="Arial"/>
              </a:rPr>
              <a:t> </a:t>
            </a:r>
            <a:r>
              <a:rPr sz="900" spc="-5" dirty="0">
                <a:latin typeface="Arial"/>
                <a:cs typeface="Arial"/>
              </a:rPr>
              <a:t>i</a:t>
            </a:r>
            <a:r>
              <a:rPr sz="900" spc="-10" dirty="0">
                <a:latin typeface="Arial"/>
                <a:cs typeface="Arial"/>
              </a:rPr>
              <a:t>n</a:t>
            </a:r>
            <a:r>
              <a:rPr sz="900" spc="-5" dirty="0">
                <a:latin typeface="Arial"/>
                <a:cs typeface="Arial"/>
              </a:rPr>
              <a:t>cl</a:t>
            </a:r>
            <a:r>
              <a:rPr sz="900" spc="-10" dirty="0">
                <a:latin typeface="Arial"/>
                <a:cs typeface="Arial"/>
              </a:rPr>
              <a:t>ud</a:t>
            </a:r>
            <a:r>
              <a:rPr sz="900" spc="-5" dirty="0">
                <a:latin typeface="Arial"/>
                <a:cs typeface="Arial"/>
              </a:rPr>
              <a:t>e</a:t>
            </a:r>
            <a:r>
              <a:rPr sz="900" spc="5" dirty="0">
                <a:latin typeface="Arial"/>
                <a:cs typeface="Arial"/>
              </a:rPr>
              <a:t> </a:t>
            </a:r>
            <a:r>
              <a:rPr sz="900" spc="-5" dirty="0">
                <a:latin typeface="Arial"/>
                <a:cs typeface="Arial"/>
              </a:rPr>
              <a:t>s</a:t>
            </a:r>
            <a:r>
              <a:rPr sz="900" dirty="0">
                <a:latin typeface="Arial"/>
                <a:cs typeface="Arial"/>
              </a:rPr>
              <a:t>m</a:t>
            </a:r>
            <a:r>
              <a:rPr sz="900" spc="-10" dirty="0">
                <a:latin typeface="Arial"/>
                <a:cs typeface="Arial"/>
              </a:rPr>
              <a:t>oothe</a:t>
            </a:r>
            <a:r>
              <a:rPr sz="900" spc="-5" dirty="0">
                <a:latin typeface="Arial"/>
                <a:cs typeface="Arial"/>
              </a:rPr>
              <a:t>d</a:t>
            </a:r>
            <a:r>
              <a:rPr sz="900" spc="30" dirty="0">
                <a:latin typeface="Arial"/>
                <a:cs typeface="Arial"/>
              </a:rPr>
              <a:t> </a:t>
            </a:r>
            <a:r>
              <a:rPr sz="900" spc="-10" dirty="0">
                <a:latin typeface="Arial"/>
                <a:cs typeface="Arial"/>
              </a:rPr>
              <a:t>O</a:t>
            </a:r>
            <a:r>
              <a:rPr sz="900" spc="-5" dirty="0">
                <a:latin typeface="Arial"/>
                <a:cs typeface="Arial"/>
              </a:rPr>
              <a:t>PG</a:t>
            </a:r>
            <a:r>
              <a:rPr sz="900" spc="20" dirty="0">
                <a:latin typeface="Arial"/>
                <a:cs typeface="Arial"/>
              </a:rPr>
              <a:t> </a:t>
            </a:r>
            <a:r>
              <a:rPr sz="900" spc="-10" dirty="0">
                <a:latin typeface="Arial"/>
                <a:cs typeface="Arial"/>
              </a:rPr>
              <a:t>rate</a:t>
            </a:r>
            <a:r>
              <a:rPr sz="900" spc="-5" dirty="0">
                <a:latin typeface="Arial"/>
                <a:cs typeface="Arial"/>
              </a:rPr>
              <a:t>s.</a:t>
            </a:r>
            <a:r>
              <a:rPr sz="900" spc="30" dirty="0">
                <a:latin typeface="Arial"/>
                <a:cs typeface="Arial"/>
              </a:rPr>
              <a:t> </a:t>
            </a:r>
            <a:r>
              <a:rPr sz="900" spc="-5" dirty="0">
                <a:latin typeface="Arial"/>
                <a:cs typeface="Arial"/>
              </a:rPr>
              <a:t>A</a:t>
            </a:r>
            <a:r>
              <a:rPr sz="900" spc="-10" dirty="0">
                <a:latin typeface="Arial"/>
                <a:cs typeface="Arial"/>
              </a:rPr>
              <a:t>bo</a:t>
            </a:r>
            <a:r>
              <a:rPr sz="900" spc="-5" dirty="0">
                <a:latin typeface="Arial"/>
                <a:cs typeface="Arial"/>
              </a:rPr>
              <a:t>ve</a:t>
            </a:r>
            <a:r>
              <a:rPr sz="900" spc="5" dirty="0">
                <a:latin typeface="Arial"/>
                <a:cs typeface="Arial"/>
              </a:rPr>
              <a:t> </a:t>
            </a:r>
            <a:r>
              <a:rPr sz="900" spc="-10" dirty="0">
                <a:latin typeface="Arial"/>
                <a:cs typeface="Arial"/>
              </a:rPr>
              <a:t>re</a:t>
            </a:r>
            <a:r>
              <a:rPr sz="900" spc="-5" dirty="0">
                <a:latin typeface="Arial"/>
                <a:cs typeface="Arial"/>
              </a:rPr>
              <a:t>si</a:t>
            </a:r>
            <a:r>
              <a:rPr sz="900" spc="-10" dirty="0">
                <a:latin typeface="Arial"/>
                <a:cs typeface="Arial"/>
              </a:rPr>
              <a:t>dent</a:t>
            </a:r>
            <a:r>
              <a:rPr sz="900" spc="-5" dirty="0">
                <a:latin typeface="Arial"/>
                <a:cs typeface="Arial"/>
              </a:rPr>
              <a:t>i</a:t>
            </a:r>
            <a:r>
              <a:rPr sz="900" spc="-10" dirty="0">
                <a:latin typeface="Arial"/>
                <a:cs typeface="Arial"/>
              </a:rPr>
              <a:t>a</a:t>
            </a:r>
            <a:r>
              <a:rPr sz="900" spc="-5" dirty="0">
                <a:latin typeface="Arial"/>
                <a:cs typeface="Arial"/>
              </a:rPr>
              <a:t>l</a:t>
            </a:r>
            <a:r>
              <a:rPr sz="900" spc="30" dirty="0">
                <a:latin typeface="Arial"/>
                <a:cs typeface="Arial"/>
              </a:rPr>
              <a:t> </a:t>
            </a:r>
            <a:r>
              <a:rPr sz="900" spc="-10" dirty="0">
                <a:latin typeface="Arial"/>
                <a:cs typeface="Arial"/>
              </a:rPr>
              <a:t>b</a:t>
            </a:r>
            <a:r>
              <a:rPr sz="900" spc="-5" dirty="0">
                <a:latin typeface="Arial"/>
                <a:cs typeface="Arial"/>
              </a:rPr>
              <a:t>ill</a:t>
            </a:r>
            <a:r>
              <a:rPr sz="900" spc="-15" dirty="0">
                <a:latin typeface="Arial"/>
                <a:cs typeface="Arial"/>
              </a:rPr>
              <a:t> </a:t>
            </a:r>
            <a:r>
              <a:rPr sz="900" spc="-5" dirty="0">
                <a:latin typeface="Arial"/>
                <a:cs typeface="Arial"/>
              </a:rPr>
              <a:t>is </a:t>
            </a:r>
            <a:r>
              <a:rPr sz="900" spc="-10" dirty="0">
                <a:latin typeface="Arial"/>
                <a:cs typeface="Arial"/>
              </a:rPr>
              <a:t>ba</a:t>
            </a:r>
            <a:r>
              <a:rPr sz="900" spc="-5" dirty="0">
                <a:latin typeface="Arial"/>
                <a:cs typeface="Arial"/>
              </a:rPr>
              <a:t>s</a:t>
            </a:r>
            <a:r>
              <a:rPr sz="900" spc="-10" dirty="0">
                <a:latin typeface="Arial"/>
                <a:cs typeface="Arial"/>
              </a:rPr>
              <a:t>e</a:t>
            </a:r>
            <a:r>
              <a:rPr sz="900" spc="-5" dirty="0">
                <a:latin typeface="Arial"/>
                <a:cs typeface="Arial"/>
              </a:rPr>
              <a:t>d</a:t>
            </a:r>
            <a:r>
              <a:rPr sz="900" spc="15" dirty="0">
                <a:latin typeface="Arial"/>
                <a:cs typeface="Arial"/>
              </a:rPr>
              <a:t> </a:t>
            </a:r>
            <a:r>
              <a:rPr sz="900" spc="-10" dirty="0">
                <a:latin typeface="Arial"/>
                <a:cs typeface="Arial"/>
              </a:rPr>
              <a:t>o</a:t>
            </a:r>
            <a:r>
              <a:rPr sz="900" spc="-5" dirty="0">
                <a:latin typeface="Arial"/>
                <a:cs typeface="Arial"/>
              </a:rPr>
              <a:t>n</a:t>
            </a:r>
            <a:r>
              <a:rPr sz="900" spc="15" dirty="0">
                <a:latin typeface="Arial"/>
                <a:cs typeface="Arial"/>
              </a:rPr>
              <a:t> </a:t>
            </a:r>
            <a:r>
              <a:rPr sz="900" spc="-5" dirty="0">
                <a:latin typeface="Arial"/>
                <a:cs typeface="Arial"/>
              </a:rPr>
              <a:t>a</a:t>
            </a:r>
            <a:r>
              <a:rPr sz="900" spc="5" dirty="0">
                <a:latin typeface="Arial"/>
                <a:cs typeface="Arial"/>
              </a:rPr>
              <a:t> </a:t>
            </a:r>
            <a:r>
              <a:rPr sz="900" spc="-10" dirty="0">
                <a:latin typeface="Arial"/>
                <a:cs typeface="Arial"/>
              </a:rPr>
              <a:t>75</a:t>
            </a:r>
            <a:r>
              <a:rPr sz="900" spc="-5" dirty="0">
                <a:latin typeface="Arial"/>
                <a:cs typeface="Arial"/>
              </a:rPr>
              <a:t>0</a:t>
            </a:r>
            <a:r>
              <a:rPr sz="900" spc="5" dirty="0">
                <a:latin typeface="Arial"/>
                <a:cs typeface="Arial"/>
              </a:rPr>
              <a:t> </a:t>
            </a:r>
            <a:r>
              <a:rPr sz="900" spc="0" dirty="0">
                <a:latin typeface="Arial"/>
                <a:cs typeface="Arial"/>
              </a:rPr>
              <a:t>k</a:t>
            </a:r>
            <a:r>
              <a:rPr sz="900" spc="25" dirty="0">
                <a:latin typeface="Arial"/>
                <a:cs typeface="Arial"/>
              </a:rPr>
              <a:t>W</a:t>
            </a:r>
            <a:r>
              <a:rPr sz="900" spc="-5" dirty="0">
                <a:latin typeface="Arial"/>
                <a:cs typeface="Arial"/>
              </a:rPr>
              <a:t>h</a:t>
            </a:r>
            <a:r>
              <a:rPr sz="900" spc="-30" dirty="0">
                <a:latin typeface="Arial"/>
                <a:cs typeface="Arial"/>
              </a:rPr>
              <a:t> </a:t>
            </a:r>
            <a:r>
              <a:rPr sz="900" spc="-10" dirty="0">
                <a:latin typeface="Arial"/>
                <a:cs typeface="Arial"/>
              </a:rPr>
              <a:t>per </a:t>
            </a:r>
            <a:r>
              <a:rPr sz="900" dirty="0">
                <a:latin typeface="Arial"/>
                <a:cs typeface="Arial"/>
              </a:rPr>
              <a:t>m</a:t>
            </a:r>
            <a:r>
              <a:rPr sz="900" spc="-10" dirty="0">
                <a:latin typeface="Arial"/>
                <a:cs typeface="Arial"/>
              </a:rPr>
              <a:t>ont</a:t>
            </a:r>
            <a:r>
              <a:rPr sz="900" spc="-5" dirty="0">
                <a:latin typeface="Arial"/>
                <a:cs typeface="Arial"/>
              </a:rPr>
              <a:t>h</a:t>
            </a:r>
            <a:r>
              <a:rPr sz="900" spc="15" dirty="0">
                <a:latin typeface="Arial"/>
                <a:cs typeface="Arial"/>
              </a:rPr>
              <a:t> </a:t>
            </a:r>
            <a:r>
              <a:rPr sz="900" dirty="0">
                <a:latin typeface="Arial"/>
                <a:cs typeface="Arial"/>
              </a:rPr>
              <a:t>T</a:t>
            </a:r>
            <a:r>
              <a:rPr sz="900" spc="-10" dirty="0">
                <a:latin typeface="Arial"/>
                <a:cs typeface="Arial"/>
              </a:rPr>
              <a:t>oront</a:t>
            </a:r>
            <a:r>
              <a:rPr sz="900" spc="-5" dirty="0">
                <a:latin typeface="Arial"/>
                <a:cs typeface="Arial"/>
              </a:rPr>
              <a:t>o</a:t>
            </a:r>
            <a:r>
              <a:rPr sz="900" spc="30" dirty="0">
                <a:latin typeface="Arial"/>
                <a:cs typeface="Arial"/>
              </a:rPr>
              <a:t> </a:t>
            </a:r>
            <a:r>
              <a:rPr sz="900" spc="-5" dirty="0">
                <a:latin typeface="Arial"/>
                <a:cs typeface="Arial"/>
              </a:rPr>
              <a:t>H</a:t>
            </a:r>
            <a:r>
              <a:rPr sz="900" spc="-30" dirty="0">
                <a:latin typeface="Arial"/>
                <a:cs typeface="Arial"/>
              </a:rPr>
              <a:t>y</a:t>
            </a:r>
            <a:r>
              <a:rPr sz="900" spc="-10" dirty="0">
                <a:latin typeface="Arial"/>
                <a:cs typeface="Arial"/>
              </a:rPr>
              <a:t>dr</a:t>
            </a:r>
            <a:r>
              <a:rPr sz="900" spc="-5" dirty="0">
                <a:latin typeface="Arial"/>
                <a:cs typeface="Arial"/>
              </a:rPr>
              <a:t>o</a:t>
            </a:r>
            <a:r>
              <a:rPr sz="900" spc="40" dirty="0">
                <a:latin typeface="Arial"/>
                <a:cs typeface="Arial"/>
              </a:rPr>
              <a:t> </a:t>
            </a:r>
            <a:r>
              <a:rPr sz="900" spc="-5" dirty="0">
                <a:latin typeface="Arial"/>
                <a:cs typeface="Arial"/>
              </a:rPr>
              <a:t>c</a:t>
            </a:r>
            <a:r>
              <a:rPr sz="900" spc="-10" dirty="0">
                <a:latin typeface="Arial"/>
                <a:cs typeface="Arial"/>
              </a:rPr>
              <a:t>u</a:t>
            </a:r>
            <a:r>
              <a:rPr sz="900" spc="-5" dirty="0">
                <a:latin typeface="Arial"/>
                <a:cs typeface="Arial"/>
              </a:rPr>
              <a:t>s</a:t>
            </a:r>
            <a:r>
              <a:rPr sz="900" spc="-10" dirty="0">
                <a:latin typeface="Arial"/>
                <a:cs typeface="Arial"/>
              </a:rPr>
              <a:t>to</a:t>
            </a:r>
            <a:r>
              <a:rPr sz="900" dirty="0">
                <a:latin typeface="Arial"/>
                <a:cs typeface="Arial"/>
              </a:rPr>
              <a:t>m</a:t>
            </a:r>
            <a:r>
              <a:rPr sz="900" spc="-10" dirty="0">
                <a:latin typeface="Arial"/>
                <a:cs typeface="Arial"/>
              </a:rPr>
              <a:t>er</a:t>
            </a:r>
            <a:r>
              <a:rPr sz="900" spc="-5" dirty="0">
                <a:latin typeface="Arial"/>
                <a:cs typeface="Arial"/>
              </a:rPr>
              <a:t>.</a:t>
            </a:r>
            <a:r>
              <a:rPr sz="900" spc="40" dirty="0">
                <a:latin typeface="Arial"/>
                <a:cs typeface="Arial"/>
              </a:rPr>
              <a:t> </a:t>
            </a:r>
            <a:r>
              <a:rPr sz="900" spc="-5" dirty="0">
                <a:latin typeface="Arial"/>
                <a:cs typeface="Arial"/>
              </a:rPr>
              <a:t>A</a:t>
            </a:r>
            <a:r>
              <a:rPr sz="900" spc="-10" dirty="0">
                <a:latin typeface="Arial"/>
                <a:cs typeface="Arial"/>
              </a:rPr>
              <a:t>bo</a:t>
            </a:r>
            <a:r>
              <a:rPr sz="900" spc="-5" dirty="0">
                <a:latin typeface="Arial"/>
                <a:cs typeface="Arial"/>
              </a:rPr>
              <a:t>ve</a:t>
            </a:r>
            <a:r>
              <a:rPr sz="900" spc="5" dirty="0">
                <a:latin typeface="Arial"/>
                <a:cs typeface="Arial"/>
              </a:rPr>
              <a:t> </a:t>
            </a:r>
            <a:r>
              <a:rPr sz="900" spc="-5" dirty="0">
                <a:latin typeface="Arial"/>
                <a:cs typeface="Arial"/>
              </a:rPr>
              <a:t>Cl</a:t>
            </a:r>
            <a:r>
              <a:rPr sz="900" spc="-10" dirty="0">
                <a:latin typeface="Arial"/>
                <a:cs typeface="Arial"/>
              </a:rPr>
              <a:t>a</a:t>
            </a:r>
            <a:r>
              <a:rPr sz="900" spc="-5" dirty="0">
                <a:latin typeface="Arial"/>
                <a:cs typeface="Arial"/>
              </a:rPr>
              <a:t>ss B</a:t>
            </a:r>
            <a:r>
              <a:rPr sz="900" spc="10" dirty="0">
                <a:latin typeface="Arial"/>
                <a:cs typeface="Arial"/>
              </a:rPr>
              <a:t> </a:t>
            </a:r>
            <a:r>
              <a:rPr sz="900" spc="-10" dirty="0">
                <a:latin typeface="Arial"/>
                <a:cs typeface="Arial"/>
              </a:rPr>
              <a:t>e</a:t>
            </a:r>
            <a:r>
              <a:rPr sz="900" spc="-5" dirty="0">
                <a:latin typeface="Arial"/>
                <a:cs typeface="Arial"/>
              </a:rPr>
              <a:t>s</a:t>
            </a:r>
            <a:r>
              <a:rPr sz="900" spc="-10" dirty="0">
                <a:latin typeface="Arial"/>
                <a:cs typeface="Arial"/>
              </a:rPr>
              <a:t>t</a:t>
            </a:r>
            <a:r>
              <a:rPr sz="900" spc="-5" dirty="0">
                <a:latin typeface="Arial"/>
                <a:cs typeface="Arial"/>
              </a:rPr>
              <a:t>i</a:t>
            </a:r>
            <a:r>
              <a:rPr sz="900" dirty="0">
                <a:latin typeface="Arial"/>
                <a:cs typeface="Arial"/>
              </a:rPr>
              <a:t>m</a:t>
            </a:r>
            <a:r>
              <a:rPr sz="900" spc="-10" dirty="0">
                <a:latin typeface="Arial"/>
                <a:cs typeface="Arial"/>
              </a:rPr>
              <a:t>at</a:t>
            </a:r>
            <a:r>
              <a:rPr sz="900" spc="-5" dirty="0">
                <a:latin typeface="Arial"/>
                <a:cs typeface="Arial"/>
              </a:rPr>
              <a:t>e</a:t>
            </a:r>
            <a:r>
              <a:rPr sz="900" spc="15" dirty="0">
                <a:latin typeface="Arial"/>
                <a:cs typeface="Arial"/>
              </a:rPr>
              <a:t> </a:t>
            </a:r>
            <a:r>
              <a:rPr sz="900" spc="-10" dirty="0">
                <a:latin typeface="Arial"/>
                <a:cs typeface="Arial"/>
              </a:rPr>
              <a:t>ba</a:t>
            </a:r>
            <a:r>
              <a:rPr sz="900" spc="-5" dirty="0">
                <a:latin typeface="Arial"/>
                <a:cs typeface="Arial"/>
              </a:rPr>
              <a:t>s</a:t>
            </a:r>
            <a:r>
              <a:rPr sz="900" spc="-10" dirty="0">
                <a:latin typeface="Arial"/>
                <a:cs typeface="Arial"/>
              </a:rPr>
              <a:t>e</a:t>
            </a:r>
            <a:r>
              <a:rPr sz="900" spc="-5" dirty="0">
                <a:latin typeface="Arial"/>
                <a:cs typeface="Arial"/>
              </a:rPr>
              <a:t>d</a:t>
            </a:r>
            <a:r>
              <a:rPr sz="900" spc="15" dirty="0">
                <a:latin typeface="Arial"/>
                <a:cs typeface="Arial"/>
              </a:rPr>
              <a:t> </a:t>
            </a:r>
            <a:r>
              <a:rPr sz="900" spc="-10" dirty="0">
                <a:latin typeface="Arial"/>
                <a:cs typeface="Arial"/>
              </a:rPr>
              <a:t>o</a:t>
            </a:r>
            <a:r>
              <a:rPr sz="900" spc="-5" dirty="0">
                <a:latin typeface="Arial"/>
                <a:cs typeface="Arial"/>
              </a:rPr>
              <a:t>n</a:t>
            </a:r>
            <a:r>
              <a:rPr sz="900" spc="5" dirty="0">
                <a:latin typeface="Arial"/>
                <a:cs typeface="Arial"/>
              </a:rPr>
              <a:t> </a:t>
            </a:r>
            <a:r>
              <a:rPr sz="900" spc="-5" dirty="0">
                <a:latin typeface="Arial"/>
                <a:cs typeface="Arial"/>
              </a:rPr>
              <a:t>a</a:t>
            </a:r>
            <a:r>
              <a:rPr sz="900" spc="5" dirty="0">
                <a:latin typeface="Arial"/>
                <a:cs typeface="Arial"/>
              </a:rPr>
              <a:t> </a:t>
            </a:r>
            <a:r>
              <a:rPr sz="900" spc="-5" dirty="0">
                <a:latin typeface="Arial"/>
                <a:cs typeface="Arial"/>
              </a:rPr>
              <a:t>1</a:t>
            </a:r>
            <a:r>
              <a:rPr sz="900" spc="5" dirty="0">
                <a:latin typeface="Arial"/>
                <a:cs typeface="Arial"/>
              </a:rPr>
              <a:t> </a:t>
            </a:r>
            <a:r>
              <a:rPr sz="900" spc="-25" dirty="0">
                <a:latin typeface="Arial"/>
                <a:cs typeface="Arial"/>
              </a:rPr>
              <a:t>M</a:t>
            </a:r>
            <a:r>
              <a:rPr sz="900" spc="-5" dirty="0">
                <a:latin typeface="Arial"/>
                <a:cs typeface="Arial"/>
              </a:rPr>
              <a:t>W</a:t>
            </a:r>
            <a:r>
              <a:rPr sz="900" spc="35" dirty="0">
                <a:latin typeface="Arial"/>
                <a:cs typeface="Arial"/>
              </a:rPr>
              <a:t> </a:t>
            </a:r>
            <a:r>
              <a:rPr sz="900" spc="-5" dirty="0">
                <a:latin typeface="Arial"/>
                <a:cs typeface="Arial"/>
              </a:rPr>
              <a:t>c</a:t>
            </a:r>
            <a:r>
              <a:rPr sz="900" spc="-10" dirty="0">
                <a:latin typeface="Arial"/>
                <a:cs typeface="Arial"/>
              </a:rPr>
              <a:t>u</a:t>
            </a:r>
            <a:r>
              <a:rPr sz="900" spc="-5" dirty="0">
                <a:latin typeface="Arial"/>
                <a:cs typeface="Arial"/>
              </a:rPr>
              <a:t>s</a:t>
            </a:r>
            <a:r>
              <a:rPr sz="900" spc="-10" dirty="0">
                <a:latin typeface="Arial"/>
                <a:cs typeface="Arial"/>
              </a:rPr>
              <a:t>to</a:t>
            </a:r>
            <a:r>
              <a:rPr sz="900" dirty="0">
                <a:latin typeface="Arial"/>
                <a:cs typeface="Arial"/>
              </a:rPr>
              <a:t>m</a:t>
            </a:r>
            <a:r>
              <a:rPr sz="900" spc="-10" dirty="0">
                <a:latin typeface="Arial"/>
                <a:cs typeface="Arial"/>
              </a:rPr>
              <a:t>e</a:t>
            </a:r>
            <a:r>
              <a:rPr sz="900" spc="-5" dirty="0">
                <a:latin typeface="Arial"/>
                <a:cs typeface="Arial"/>
              </a:rPr>
              <a:t>r</a:t>
            </a:r>
            <a:r>
              <a:rPr sz="900" spc="20" dirty="0">
                <a:latin typeface="Arial"/>
                <a:cs typeface="Arial"/>
              </a:rPr>
              <a:t> </a:t>
            </a:r>
            <a:r>
              <a:rPr sz="900" spc="-5" dirty="0">
                <a:latin typeface="Arial"/>
                <a:cs typeface="Arial"/>
              </a:rPr>
              <a:t>c</a:t>
            </a:r>
            <a:r>
              <a:rPr sz="900" spc="-10" dirty="0">
                <a:latin typeface="Arial"/>
                <a:cs typeface="Arial"/>
              </a:rPr>
              <a:t>onne</a:t>
            </a:r>
            <a:r>
              <a:rPr sz="900" spc="-5" dirty="0">
                <a:latin typeface="Arial"/>
                <a:cs typeface="Arial"/>
              </a:rPr>
              <a:t>c</a:t>
            </a:r>
            <a:r>
              <a:rPr sz="900" spc="-10" dirty="0">
                <a:latin typeface="Arial"/>
                <a:cs typeface="Arial"/>
              </a:rPr>
              <a:t>te</a:t>
            </a:r>
            <a:r>
              <a:rPr sz="900" spc="-5" dirty="0">
                <a:latin typeface="Arial"/>
                <a:cs typeface="Arial"/>
              </a:rPr>
              <a:t>d</a:t>
            </a:r>
            <a:r>
              <a:rPr sz="900" spc="40" dirty="0">
                <a:latin typeface="Arial"/>
                <a:cs typeface="Arial"/>
              </a:rPr>
              <a:t> </a:t>
            </a:r>
            <a:r>
              <a:rPr sz="900" spc="-10" dirty="0">
                <a:latin typeface="Arial"/>
                <a:cs typeface="Arial"/>
              </a:rPr>
              <a:t>t</a:t>
            </a:r>
            <a:r>
              <a:rPr sz="900" spc="-5" dirty="0">
                <a:latin typeface="Arial"/>
                <a:cs typeface="Arial"/>
              </a:rPr>
              <a:t>o</a:t>
            </a:r>
            <a:r>
              <a:rPr sz="900" spc="5" dirty="0">
                <a:latin typeface="Arial"/>
                <a:cs typeface="Arial"/>
              </a:rPr>
              <a:t> </a:t>
            </a:r>
            <a:r>
              <a:rPr sz="900" dirty="0">
                <a:latin typeface="Arial"/>
                <a:cs typeface="Arial"/>
              </a:rPr>
              <a:t>T</a:t>
            </a:r>
            <a:r>
              <a:rPr sz="900" spc="-10" dirty="0">
                <a:latin typeface="Arial"/>
                <a:cs typeface="Arial"/>
              </a:rPr>
              <a:t>oront</a:t>
            </a:r>
            <a:r>
              <a:rPr sz="900" spc="-5" dirty="0">
                <a:latin typeface="Arial"/>
                <a:cs typeface="Arial"/>
              </a:rPr>
              <a:t>o</a:t>
            </a:r>
            <a:r>
              <a:rPr sz="900" spc="30" dirty="0">
                <a:latin typeface="Arial"/>
                <a:cs typeface="Arial"/>
              </a:rPr>
              <a:t> </a:t>
            </a:r>
            <a:r>
              <a:rPr sz="900" spc="-5" dirty="0">
                <a:latin typeface="Arial"/>
                <a:cs typeface="Arial"/>
              </a:rPr>
              <a:t>H</a:t>
            </a:r>
            <a:r>
              <a:rPr sz="900" spc="-30" dirty="0">
                <a:latin typeface="Arial"/>
                <a:cs typeface="Arial"/>
              </a:rPr>
              <a:t>y</a:t>
            </a:r>
            <a:r>
              <a:rPr sz="900" spc="-10" dirty="0">
                <a:latin typeface="Arial"/>
                <a:cs typeface="Arial"/>
              </a:rPr>
              <a:t>dro</a:t>
            </a:r>
            <a:r>
              <a:rPr sz="900" spc="-5" dirty="0">
                <a:latin typeface="Arial"/>
                <a:cs typeface="Arial"/>
              </a:rPr>
              <a:t>,</a:t>
            </a:r>
            <a:r>
              <a:rPr sz="900" spc="55" dirty="0">
                <a:latin typeface="Arial"/>
                <a:cs typeface="Arial"/>
              </a:rPr>
              <a:t> </a:t>
            </a:r>
            <a:r>
              <a:rPr sz="900" spc="-10" dirty="0">
                <a:latin typeface="Arial"/>
                <a:cs typeface="Arial"/>
              </a:rPr>
              <a:t>a</a:t>
            </a:r>
            <a:r>
              <a:rPr sz="900" spc="-5" dirty="0">
                <a:latin typeface="Arial"/>
                <a:cs typeface="Arial"/>
              </a:rPr>
              <a:t>ss</a:t>
            </a:r>
            <a:r>
              <a:rPr sz="900" spc="-10" dirty="0">
                <a:latin typeface="Arial"/>
                <a:cs typeface="Arial"/>
              </a:rPr>
              <a:t>u</a:t>
            </a:r>
            <a:r>
              <a:rPr sz="900" dirty="0">
                <a:latin typeface="Arial"/>
                <a:cs typeface="Arial"/>
              </a:rPr>
              <a:t>m</a:t>
            </a:r>
            <a:r>
              <a:rPr sz="900" spc="-10" dirty="0">
                <a:latin typeface="Arial"/>
                <a:cs typeface="Arial"/>
              </a:rPr>
              <a:t>e</a:t>
            </a:r>
            <a:r>
              <a:rPr sz="900" spc="-5" dirty="0">
                <a:latin typeface="Arial"/>
                <a:cs typeface="Arial"/>
              </a:rPr>
              <a:t>s</a:t>
            </a:r>
            <a:r>
              <a:rPr sz="900" spc="20" dirty="0">
                <a:latin typeface="Arial"/>
                <a:cs typeface="Arial"/>
              </a:rPr>
              <a:t> </a:t>
            </a:r>
            <a:r>
              <a:rPr sz="900" spc="-10" dirty="0">
                <a:latin typeface="Arial"/>
                <a:cs typeface="Arial"/>
              </a:rPr>
              <a:t>de</a:t>
            </a:r>
            <a:r>
              <a:rPr sz="900" spc="-5" dirty="0">
                <a:latin typeface="Arial"/>
                <a:cs typeface="Arial"/>
              </a:rPr>
              <a:t>liv</a:t>
            </a:r>
            <a:r>
              <a:rPr sz="900" spc="-10" dirty="0">
                <a:latin typeface="Arial"/>
                <a:cs typeface="Arial"/>
              </a:rPr>
              <a:t>er</a:t>
            </a:r>
            <a:r>
              <a:rPr sz="900" spc="-5" dirty="0">
                <a:latin typeface="Arial"/>
                <a:cs typeface="Arial"/>
              </a:rPr>
              <a:t>y</a:t>
            </a:r>
            <a:r>
              <a:rPr sz="900" spc="5" dirty="0">
                <a:latin typeface="Arial"/>
                <a:cs typeface="Arial"/>
              </a:rPr>
              <a:t> </a:t>
            </a:r>
            <a:r>
              <a:rPr sz="900" spc="-5" dirty="0">
                <a:latin typeface="Arial"/>
                <a:cs typeface="Arial"/>
              </a:rPr>
              <a:t>c</a:t>
            </a:r>
            <a:r>
              <a:rPr sz="900" spc="-10" dirty="0">
                <a:latin typeface="Arial"/>
                <a:cs typeface="Arial"/>
              </a:rPr>
              <a:t>harg</a:t>
            </a:r>
            <a:r>
              <a:rPr sz="900" spc="-5" dirty="0">
                <a:latin typeface="Arial"/>
                <a:cs typeface="Arial"/>
              </a:rPr>
              <a:t>e</a:t>
            </a:r>
            <a:r>
              <a:rPr sz="900" spc="30" dirty="0">
                <a:latin typeface="Arial"/>
                <a:cs typeface="Arial"/>
              </a:rPr>
              <a:t> </a:t>
            </a:r>
            <a:r>
              <a:rPr sz="900" spc="-10" dirty="0">
                <a:latin typeface="Arial"/>
                <a:cs typeface="Arial"/>
              </a:rPr>
              <a:t>e</a:t>
            </a:r>
            <a:r>
              <a:rPr sz="900" spc="-5" dirty="0">
                <a:latin typeface="Arial"/>
                <a:cs typeface="Arial"/>
              </a:rPr>
              <a:t>sc</a:t>
            </a:r>
            <a:r>
              <a:rPr sz="900" spc="-10" dirty="0">
                <a:latin typeface="Arial"/>
                <a:cs typeface="Arial"/>
              </a:rPr>
              <a:t>a</a:t>
            </a:r>
            <a:r>
              <a:rPr sz="900" spc="-5" dirty="0">
                <a:latin typeface="Arial"/>
                <a:cs typeface="Arial"/>
              </a:rPr>
              <a:t>l</a:t>
            </a:r>
            <a:r>
              <a:rPr sz="900" spc="-10" dirty="0">
                <a:latin typeface="Arial"/>
                <a:cs typeface="Arial"/>
              </a:rPr>
              <a:t>ate</a:t>
            </a:r>
            <a:r>
              <a:rPr sz="900" spc="-5" dirty="0">
                <a:latin typeface="Arial"/>
                <a:cs typeface="Arial"/>
              </a:rPr>
              <a:t>s</a:t>
            </a:r>
            <a:r>
              <a:rPr sz="900" spc="30" dirty="0">
                <a:latin typeface="Arial"/>
                <a:cs typeface="Arial"/>
              </a:rPr>
              <a:t> </a:t>
            </a:r>
            <a:r>
              <a:rPr sz="900" spc="-10" dirty="0">
                <a:latin typeface="Arial"/>
                <a:cs typeface="Arial"/>
              </a:rPr>
              <a:t>a</a:t>
            </a:r>
            <a:r>
              <a:rPr sz="900" spc="-5" dirty="0">
                <a:latin typeface="Arial"/>
                <a:cs typeface="Arial"/>
              </a:rPr>
              <a:t>s</a:t>
            </a:r>
            <a:r>
              <a:rPr sz="900" spc="5" dirty="0">
                <a:latin typeface="Arial"/>
                <a:cs typeface="Arial"/>
              </a:rPr>
              <a:t> </a:t>
            </a:r>
            <a:r>
              <a:rPr sz="900" spc="-10" dirty="0">
                <a:latin typeface="Arial"/>
                <a:cs typeface="Arial"/>
              </a:rPr>
              <a:t>pe</a:t>
            </a:r>
            <a:r>
              <a:rPr sz="900" spc="-5" dirty="0">
                <a:latin typeface="Arial"/>
                <a:cs typeface="Arial"/>
              </a:rPr>
              <a:t>r</a:t>
            </a:r>
            <a:r>
              <a:rPr sz="900" spc="15" dirty="0">
                <a:latin typeface="Arial"/>
                <a:cs typeface="Arial"/>
              </a:rPr>
              <a:t> </a:t>
            </a:r>
            <a:r>
              <a:rPr sz="900" spc="-10" dirty="0">
                <a:latin typeface="Arial"/>
                <a:cs typeface="Arial"/>
              </a:rPr>
              <a:t>re</a:t>
            </a:r>
            <a:r>
              <a:rPr sz="900" spc="-5" dirty="0">
                <a:latin typeface="Arial"/>
                <a:cs typeface="Arial"/>
              </a:rPr>
              <a:t>si</a:t>
            </a:r>
            <a:r>
              <a:rPr sz="900" spc="-10" dirty="0">
                <a:latin typeface="Arial"/>
                <a:cs typeface="Arial"/>
              </a:rPr>
              <a:t>dent</a:t>
            </a:r>
            <a:r>
              <a:rPr sz="900" spc="-5" dirty="0">
                <a:latin typeface="Arial"/>
                <a:cs typeface="Arial"/>
              </a:rPr>
              <a:t>i</a:t>
            </a:r>
            <a:r>
              <a:rPr sz="900" spc="-10" dirty="0">
                <a:latin typeface="Arial"/>
                <a:cs typeface="Arial"/>
              </a:rPr>
              <a:t>a</a:t>
            </a:r>
            <a:r>
              <a:rPr sz="900" spc="-5" dirty="0">
                <a:latin typeface="Arial"/>
                <a:cs typeface="Arial"/>
              </a:rPr>
              <a:t>l</a:t>
            </a:r>
            <a:r>
              <a:rPr sz="900" spc="20" dirty="0">
                <a:latin typeface="Arial"/>
                <a:cs typeface="Arial"/>
              </a:rPr>
              <a:t> </a:t>
            </a:r>
            <a:r>
              <a:rPr sz="900" spc="-10" dirty="0">
                <a:latin typeface="Arial"/>
                <a:cs typeface="Arial"/>
              </a:rPr>
              <a:t>fore</a:t>
            </a:r>
            <a:r>
              <a:rPr sz="900" spc="-5" dirty="0">
                <a:latin typeface="Arial"/>
                <a:cs typeface="Arial"/>
              </a:rPr>
              <a:t>c</a:t>
            </a:r>
            <a:r>
              <a:rPr sz="900" spc="-10" dirty="0">
                <a:latin typeface="Arial"/>
                <a:cs typeface="Arial"/>
              </a:rPr>
              <a:t>a</a:t>
            </a:r>
            <a:r>
              <a:rPr sz="900" spc="-5" dirty="0">
                <a:latin typeface="Arial"/>
                <a:cs typeface="Arial"/>
              </a:rPr>
              <a:t>s</a:t>
            </a:r>
            <a:r>
              <a:rPr sz="900" spc="-10" dirty="0">
                <a:latin typeface="Arial"/>
                <a:cs typeface="Arial"/>
              </a:rPr>
              <a:t>t</a:t>
            </a:r>
            <a:r>
              <a:rPr sz="900" spc="-5" dirty="0">
                <a:latin typeface="Arial"/>
                <a:cs typeface="Arial"/>
              </a:rPr>
              <a:t>.</a:t>
            </a:r>
            <a:r>
              <a:rPr sz="900" spc="55" dirty="0">
                <a:latin typeface="Arial"/>
                <a:cs typeface="Arial"/>
              </a:rPr>
              <a:t> </a:t>
            </a:r>
            <a:r>
              <a:rPr sz="900" spc="-10" dirty="0">
                <a:latin typeface="Arial"/>
                <a:cs typeface="Arial"/>
              </a:rPr>
              <a:t>“</a:t>
            </a:r>
            <a:r>
              <a:rPr sz="900" spc="-5" dirty="0">
                <a:latin typeface="Arial"/>
                <a:cs typeface="Arial"/>
              </a:rPr>
              <a:t>S</a:t>
            </a:r>
            <a:r>
              <a:rPr sz="900" spc="-10" dirty="0">
                <a:latin typeface="Arial"/>
                <a:cs typeface="Arial"/>
              </a:rPr>
              <a:t>o</a:t>
            </a:r>
            <a:r>
              <a:rPr sz="900" spc="-5" dirty="0">
                <a:latin typeface="Arial"/>
                <a:cs typeface="Arial"/>
              </a:rPr>
              <a:t>ci</a:t>
            </a:r>
            <a:r>
              <a:rPr sz="900" spc="-10" dirty="0">
                <a:latin typeface="Arial"/>
                <a:cs typeface="Arial"/>
              </a:rPr>
              <a:t>a</a:t>
            </a:r>
            <a:r>
              <a:rPr sz="900" spc="-5" dirty="0">
                <a:latin typeface="Arial"/>
                <a:cs typeface="Arial"/>
              </a:rPr>
              <a:t>l</a:t>
            </a:r>
            <a:r>
              <a:rPr sz="900" spc="10" dirty="0">
                <a:latin typeface="Arial"/>
                <a:cs typeface="Arial"/>
              </a:rPr>
              <a:t> </a:t>
            </a:r>
            <a:r>
              <a:rPr sz="900" spc="-10" dirty="0">
                <a:latin typeface="Arial"/>
                <a:cs typeface="Arial"/>
              </a:rPr>
              <a:t>progra</a:t>
            </a:r>
            <a:r>
              <a:rPr sz="900" dirty="0">
                <a:latin typeface="Arial"/>
                <a:cs typeface="Arial"/>
              </a:rPr>
              <a:t>m</a:t>
            </a:r>
            <a:r>
              <a:rPr sz="900" spc="-5" dirty="0">
                <a:latin typeface="Arial"/>
                <a:cs typeface="Arial"/>
              </a:rPr>
              <a:t>s”</a:t>
            </a:r>
            <a:r>
              <a:rPr sz="900" spc="40" dirty="0">
                <a:latin typeface="Arial"/>
                <a:cs typeface="Arial"/>
              </a:rPr>
              <a:t> </a:t>
            </a:r>
            <a:r>
              <a:rPr sz="900" spc="-10" dirty="0">
                <a:latin typeface="Arial"/>
                <a:cs typeface="Arial"/>
              </a:rPr>
              <a:t>refer</a:t>
            </a:r>
            <a:r>
              <a:rPr sz="900" spc="-5" dirty="0">
                <a:latin typeface="Arial"/>
                <a:cs typeface="Arial"/>
              </a:rPr>
              <a:t>s</a:t>
            </a:r>
            <a:r>
              <a:rPr sz="900" spc="45" dirty="0">
                <a:latin typeface="Arial"/>
                <a:cs typeface="Arial"/>
              </a:rPr>
              <a:t> </a:t>
            </a:r>
            <a:r>
              <a:rPr sz="900" spc="-10" dirty="0">
                <a:latin typeface="Arial"/>
                <a:cs typeface="Arial"/>
              </a:rPr>
              <a:t>t</a:t>
            </a:r>
            <a:r>
              <a:rPr sz="900" spc="-5" dirty="0">
                <a:latin typeface="Arial"/>
                <a:cs typeface="Arial"/>
              </a:rPr>
              <a:t>o</a:t>
            </a:r>
            <a:r>
              <a:rPr sz="900" spc="5" dirty="0">
                <a:latin typeface="Arial"/>
                <a:cs typeface="Arial"/>
              </a:rPr>
              <a:t> </a:t>
            </a:r>
            <a:r>
              <a:rPr sz="900" spc="-10" dirty="0">
                <a:latin typeface="Arial"/>
                <a:cs typeface="Arial"/>
              </a:rPr>
              <a:t>e</a:t>
            </a:r>
            <a:r>
              <a:rPr sz="900" spc="-20" dirty="0">
                <a:latin typeface="Arial"/>
                <a:cs typeface="Arial"/>
              </a:rPr>
              <a:t>x</a:t>
            </a:r>
            <a:r>
              <a:rPr sz="900" spc="-5" dirty="0">
                <a:latin typeface="Arial"/>
                <a:cs typeface="Arial"/>
              </a:rPr>
              <a:t>is</a:t>
            </a:r>
            <a:r>
              <a:rPr sz="900" spc="-10" dirty="0">
                <a:latin typeface="Arial"/>
                <a:cs typeface="Arial"/>
              </a:rPr>
              <a:t>t</a:t>
            </a:r>
            <a:r>
              <a:rPr sz="900" spc="-15" dirty="0">
                <a:latin typeface="Arial"/>
                <a:cs typeface="Arial"/>
              </a:rPr>
              <a:t>i</a:t>
            </a:r>
            <a:r>
              <a:rPr sz="900" spc="-10" dirty="0">
                <a:latin typeface="Arial"/>
                <a:cs typeface="Arial"/>
              </a:rPr>
              <a:t>n</a:t>
            </a:r>
            <a:r>
              <a:rPr sz="900" spc="-5" dirty="0">
                <a:latin typeface="Arial"/>
                <a:cs typeface="Arial"/>
              </a:rPr>
              <a:t>g</a:t>
            </a:r>
            <a:r>
              <a:rPr sz="900" spc="30" dirty="0">
                <a:latin typeface="Arial"/>
                <a:cs typeface="Arial"/>
              </a:rPr>
              <a:t> </a:t>
            </a:r>
            <a:r>
              <a:rPr sz="900" spc="-5" dirty="0">
                <a:latin typeface="Arial"/>
                <a:cs typeface="Arial"/>
              </a:rPr>
              <a:t>RRRP</a:t>
            </a:r>
            <a:r>
              <a:rPr sz="900" spc="-15" dirty="0">
                <a:latin typeface="Arial"/>
                <a:cs typeface="Arial"/>
              </a:rPr>
              <a:t> </a:t>
            </a:r>
            <a:r>
              <a:rPr sz="900" spc="-10" dirty="0">
                <a:latin typeface="Arial"/>
                <a:cs typeface="Arial"/>
              </a:rPr>
              <a:t>and O</a:t>
            </a:r>
            <a:r>
              <a:rPr sz="900" spc="-5" dirty="0">
                <a:latin typeface="Arial"/>
                <a:cs typeface="Arial"/>
              </a:rPr>
              <a:t>ESP.</a:t>
            </a:r>
            <a:r>
              <a:rPr sz="900" spc="5" dirty="0">
                <a:latin typeface="Arial"/>
                <a:cs typeface="Arial"/>
              </a:rPr>
              <a:t> </a:t>
            </a:r>
            <a:r>
              <a:rPr sz="900" spc="25" dirty="0">
                <a:latin typeface="Arial"/>
                <a:cs typeface="Arial"/>
              </a:rPr>
              <a:t>W</a:t>
            </a:r>
            <a:r>
              <a:rPr sz="900" spc="-10" dirty="0">
                <a:latin typeface="Arial"/>
                <a:cs typeface="Arial"/>
              </a:rPr>
              <a:t>h</a:t>
            </a:r>
            <a:r>
              <a:rPr sz="900" spc="-5" dirty="0">
                <a:latin typeface="Arial"/>
                <a:cs typeface="Arial"/>
              </a:rPr>
              <a:t>i</a:t>
            </a:r>
            <a:r>
              <a:rPr sz="900" spc="-20" dirty="0">
                <a:latin typeface="Arial"/>
                <a:cs typeface="Arial"/>
              </a:rPr>
              <a:t>l</a:t>
            </a:r>
            <a:r>
              <a:rPr sz="900" spc="-5" dirty="0">
                <a:latin typeface="Arial"/>
                <a:cs typeface="Arial"/>
              </a:rPr>
              <a:t>e</a:t>
            </a:r>
            <a:r>
              <a:rPr sz="900" spc="-30" dirty="0">
                <a:latin typeface="Arial"/>
                <a:cs typeface="Arial"/>
              </a:rPr>
              <a:t> </a:t>
            </a:r>
            <a:r>
              <a:rPr sz="900" spc="-5" dirty="0">
                <a:latin typeface="Arial"/>
                <a:cs typeface="Arial"/>
              </a:rPr>
              <a:t>i</a:t>
            </a:r>
            <a:r>
              <a:rPr sz="900" spc="-10" dirty="0">
                <a:latin typeface="Arial"/>
                <a:cs typeface="Arial"/>
              </a:rPr>
              <a:t>n</a:t>
            </a:r>
            <a:r>
              <a:rPr sz="900" spc="-5" dirty="0">
                <a:latin typeface="Arial"/>
                <a:cs typeface="Arial"/>
              </a:rPr>
              <a:t>i</a:t>
            </a:r>
            <a:r>
              <a:rPr sz="900" spc="-10" dirty="0">
                <a:latin typeface="Arial"/>
                <a:cs typeface="Arial"/>
              </a:rPr>
              <a:t>t</a:t>
            </a:r>
            <a:r>
              <a:rPr sz="900" spc="-5" dirty="0">
                <a:latin typeface="Arial"/>
                <a:cs typeface="Arial"/>
              </a:rPr>
              <a:t>i</a:t>
            </a:r>
            <a:r>
              <a:rPr sz="900" spc="-10" dirty="0">
                <a:latin typeface="Arial"/>
                <a:cs typeface="Arial"/>
              </a:rPr>
              <a:t>at</a:t>
            </a:r>
            <a:r>
              <a:rPr sz="900" spc="-5" dirty="0">
                <a:latin typeface="Arial"/>
                <a:cs typeface="Arial"/>
              </a:rPr>
              <a:t>iv</a:t>
            </a:r>
            <a:r>
              <a:rPr sz="900" spc="-10" dirty="0">
                <a:latin typeface="Arial"/>
                <a:cs typeface="Arial"/>
              </a:rPr>
              <a:t>e</a:t>
            </a:r>
            <a:r>
              <a:rPr sz="900" spc="-5" dirty="0">
                <a:latin typeface="Arial"/>
                <a:cs typeface="Arial"/>
              </a:rPr>
              <a:t>s</a:t>
            </a:r>
            <a:r>
              <a:rPr sz="900" spc="5" dirty="0">
                <a:latin typeface="Arial"/>
                <a:cs typeface="Arial"/>
              </a:rPr>
              <a:t> </a:t>
            </a:r>
            <a:r>
              <a:rPr sz="900" spc="-20" dirty="0">
                <a:latin typeface="Arial"/>
                <a:cs typeface="Arial"/>
              </a:rPr>
              <a:t>w</a:t>
            </a:r>
            <a:r>
              <a:rPr sz="900" spc="-10" dirty="0">
                <a:latin typeface="Arial"/>
                <a:cs typeface="Arial"/>
              </a:rPr>
              <a:t>ou</a:t>
            </a:r>
            <a:r>
              <a:rPr sz="900" spc="-5" dirty="0">
                <a:latin typeface="Arial"/>
                <a:cs typeface="Arial"/>
              </a:rPr>
              <a:t>ld</a:t>
            </a:r>
            <a:r>
              <a:rPr sz="900" spc="15" dirty="0">
                <a:latin typeface="Arial"/>
                <a:cs typeface="Arial"/>
              </a:rPr>
              <a:t> </a:t>
            </a:r>
            <a:r>
              <a:rPr sz="900" spc="-10" dirty="0">
                <a:latin typeface="Arial"/>
                <a:cs typeface="Arial"/>
              </a:rPr>
              <a:t>ta</a:t>
            </a:r>
            <a:r>
              <a:rPr sz="900" spc="0" dirty="0">
                <a:latin typeface="Arial"/>
                <a:cs typeface="Arial"/>
              </a:rPr>
              <a:t>k</a:t>
            </a:r>
            <a:r>
              <a:rPr sz="900" spc="-5" dirty="0">
                <a:latin typeface="Arial"/>
                <a:cs typeface="Arial"/>
              </a:rPr>
              <a:t>e</a:t>
            </a:r>
            <a:r>
              <a:rPr sz="900" spc="5" dirty="0">
                <a:latin typeface="Arial"/>
                <a:cs typeface="Arial"/>
              </a:rPr>
              <a:t> </a:t>
            </a:r>
            <a:r>
              <a:rPr sz="900" spc="-5" dirty="0">
                <a:latin typeface="Arial"/>
                <a:cs typeface="Arial"/>
              </a:rPr>
              <a:t>s</a:t>
            </a:r>
            <a:r>
              <a:rPr sz="900" spc="-10" dirty="0">
                <a:latin typeface="Arial"/>
                <a:cs typeface="Arial"/>
              </a:rPr>
              <a:t>e</a:t>
            </a:r>
            <a:r>
              <a:rPr sz="900" spc="-5" dirty="0">
                <a:latin typeface="Arial"/>
                <a:cs typeface="Arial"/>
              </a:rPr>
              <a:t>v</a:t>
            </a:r>
            <a:r>
              <a:rPr sz="900" spc="-10" dirty="0">
                <a:latin typeface="Arial"/>
                <a:cs typeface="Arial"/>
              </a:rPr>
              <a:t>era</a:t>
            </a:r>
            <a:r>
              <a:rPr sz="900" spc="-5" dirty="0">
                <a:latin typeface="Arial"/>
                <a:cs typeface="Arial"/>
              </a:rPr>
              <a:t>l</a:t>
            </a:r>
            <a:r>
              <a:rPr sz="900" spc="20" dirty="0">
                <a:latin typeface="Arial"/>
                <a:cs typeface="Arial"/>
              </a:rPr>
              <a:t> </a:t>
            </a:r>
            <a:r>
              <a:rPr sz="900" dirty="0">
                <a:latin typeface="Arial"/>
                <a:cs typeface="Arial"/>
              </a:rPr>
              <a:t>m</a:t>
            </a:r>
            <a:r>
              <a:rPr sz="900" spc="-10" dirty="0">
                <a:latin typeface="Arial"/>
                <a:cs typeface="Arial"/>
              </a:rPr>
              <a:t>onth</a:t>
            </a:r>
            <a:r>
              <a:rPr sz="900" spc="-5" dirty="0">
                <a:latin typeface="Arial"/>
                <a:cs typeface="Arial"/>
              </a:rPr>
              <a:t>s</a:t>
            </a:r>
            <a:r>
              <a:rPr sz="900" spc="30" dirty="0">
                <a:latin typeface="Arial"/>
                <a:cs typeface="Arial"/>
              </a:rPr>
              <a:t> </a:t>
            </a:r>
            <a:r>
              <a:rPr sz="900" spc="-10" dirty="0">
                <a:latin typeface="Arial"/>
                <a:cs typeface="Arial"/>
              </a:rPr>
              <a:t>t</a:t>
            </a:r>
            <a:r>
              <a:rPr sz="900" spc="-5" dirty="0">
                <a:latin typeface="Arial"/>
                <a:cs typeface="Arial"/>
              </a:rPr>
              <a:t>o</a:t>
            </a:r>
            <a:r>
              <a:rPr sz="900" spc="5" dirty="0">
                <a:latin typeface="Arial"/>
                <a:cs typeface="Arial"/>
              </a:rPr>
              <a:t> </a:t>
            </a:r>
            <a:r>
              <a:rPr sz="900" spc="-5" dirty="0">
                <a:latin typeface="Arial"/>
                <a:cs typeface="Arial"/>
              </a:rPr>
              <a:t>i</a:t>
            </a:r>
            <a:r>
              <a:rPr sz="900" dirty="0">
                <a:latin typeface="Arial"/>
                <a:cs typeface="Arial"/>
              </a:rPr>
              <a:t>m</a:t>
            </a:r>
            <a:r>
              <a:rPr sz="900" spc="-10" dirty="0">
                <a:latin typeface="Arial"/>
                <a:cs typeface="Arial"/>
              </a:rPr>
              <a:t>p</a:t>
            </a:r>
            <a:r>
              <a:rPr sz="900" spc="-5" dirty="0">
                <a:latin typeface="Arial"/>
                <a:cs typeface="Arial"/>
              </a:rPr>
              <a:t>l</a:t>
            </a:r>
            <a:r>
              <a:rPr sz="900" spc="-10" dirty="0">
                <a:latin typeface="Arial"/>
                <a:cs typeface="Arial"/>
              </a:rPr>
              <a:t>e</a:t>
            </a:r>
            <a:r>
              <a:rPr sz="900" dirty="0">
                <a:latin typeface="Arial"/>
                <a:cs typeface="Arial"/>
              </a:rPr>
              <a:t>m</a:t>
            </a:r>
            <a:r>
              <a:rPr sz="900" spc="-10" dirty="0">
                <a:latin typeface="Arial"/>
                <a:cs typeface="Arial"/>
              </a:rPr>
              <a:t>ent</a:t>
            </a:r>
            <a:r>
              <a:rPr sz="900" spc="-5" dirty="0">
                <a:latin typeface="Arial"/>
                <a:cs typeface="Arial"/>
              </a:rPr>
              <a:t>,</a:t>
            </a:r>
            <a:r>
              <a:rPr sz="900" spc="20" dirty="0">
                <a:latin typeface="Arial"/>
                <a:cs typeface="Arial"/>
              </a:rPr>
              <a:t> </a:t>
            </a:r>
            <a:r>
              <a:rPr sz="900" spc="-10" dirty="0">
                <a:latin typeface="Arial"/>
                <a:cs typeface="Arial"/>
              </a:rPr>
              <a:t>th</a:t>
            </a:r>
            <a:r>
              <a:rPr sz="900" spc="-5" dirty="0">
                <a:latin typeface="Arial"/>
                <a:cs typeface="Arial"/>
              </a:rPr>
              <a:t>e</a:t>
            </a:r>
            <a:r>
              <a:rPr sz="900" spc="15" dirty="0">
                <a:latin typeface="Arial"/>
                <a:cs typeface="Arial"/>
              </a:rPr>
              <a:t> </a:t>
            </a:r>
            <a:r>
              <a:rPr sz="900" spc="-10" dirty="0">
                <a:latin typeface="Arial"/>
                <a:cs typeface="Arial"/>
              </a:rPr>
              <a:t>abo</a:t>
            </a:r>
            <a:r>
              <a:rPr sz="900" spc="-5" dirty="0">
                <a:latin typeface="Arial"/>
                <a:cs typeface="Arial"/>
              </a:rPr>
              <a:t>ve</a:t>
            </a:r>
            <a:r>
              <a:rPr sz="900" spc="15" dirty="0">
                <a:latin typeface="Arial"/>
                <a:cs typeface="Arial"/>
              </a:rPr>
              <a:t> </a:t>
            </a:r>
            <a:r>
              <a:rPr sz="900" spc="-10" dirty="0">
                <a:latin typeface="Arial"/>
                <a:cs typeface="Arial"/>
              </a:rPr>
              <a:t>e</a:t>
            </a:r>
            <a:r>
              <a:rPr sz="900" spc="-5" dirty="0">
                <a:latin typeface="Arial"/>
                <a:cs typeface="Arial"/>
              </a:rPr>
              <a:t>s</a:t>
            </a:r>
            <a:r>
              <a:rPr sz="900" spc="-10" dirty="0">
                <a:latin typeface="Arial"/>
                <a:cs typeface="Arial"/>
              </a:rPr>
              <a:t>t</a:t>
            </a:r>
            <a:r>
              <a:rPr sz="900" spc="-5" dirty="0">
                <a:latin typeface="Arial"/>
                <a:cs typeface="Arial"/>
              </a:rPr>
              <a:t>i</a:t>
            </a:r>
            <a:r>
              <a:rPr sz="900" dirty="0">
                <a:latin typeface="Arial"/>
                <a:cs typeface="Arial"/>
              </a:rPr>
              <a:t>m</a:t>
            </a:r>
            <a:r>
              <a:rPr sz="900" spc="-10" dirty="0">
                <a:latin typeface="Arial"/>
                <a:cs typeface="Arial"/>
              </a:rPr>
              <a:t>at</a:t>
            </a:r>
            <a:r>
              <a:rPr sz="900" spc="-5" dirty="0">
                <a:latin typeface="Arial"/>
                <a:cs typeface="Arial"/>
              </a:rPr>
              <a:t>e</a:t>
            </a:r>
            <a:r>
              <a:rPr sz="900" spc="30" dirty="0">
                <a:latin typeface="Arial"/>
                <a:cs typeface="Arial"/>
              </a:rPr>
              <a:t> </a:t>
            </a:r>
            <a:r>
              <a:rPr sz="900" spc="-10" dirty="0">
                <a:latin typeface="Arial"/>
                <a:cs typeface="Arial"/>
              </a:rPr>
              <a:t>fo</a:t>
            </a:r>
            <a:r>
              <a:rPr sz="900" spc="-5" dirty="0">
                <a:latin typeface="Arial"/>
                <a:cs typeface="Arial"/>
              </a:rPr>
              <a:t>r</a:t>
            </a:r>
            <a:r>
              <a:rPr sz="900" spc="15" dirty="0">
                <a:latin typeface="Arial"/>
                <a:cs typeface="Arial"/>
              </a:rPr>
              <a:t> </a:t>
            </a:r>
            <a:r>
              <a:rPr sz="900" spc="-10" dirty="0">
                <a:latin typeface="Arial"/>
                <a:cs typeface="Arial"/>
              </a:rPr>
              <a:t>201</a:t>
            </a:r>
            <a:r>
              <a:rPr sz="900" spc="-5" dirty="0">
                <a:latin typeface="Arial"/>
                <a:cs typeface="Arial"/>
              </a:rPr>
              <a:t>7</a:t>
            </a:r>
            <a:r>
              <a:rPr sz="900" spc="15" dirty="0">
                <a:latin typeface="Arial"/>
                <a:cs typeface="Arial"/>
              </a:rPr>
              <a:t> </a:t>
            </a:r>
            <a:r>
              <a:rPr sz="900" spc="-10" dirty="0">
                <a:latin typeface="Arial"/>
                <a:cs typeface="Arial"/>
              </a:rPr>
              <a:t>ref</a:t>
            </a:r>
            <a:r>
              <a:rPr sz="900" spc="-5" dirty="0">
                <a:latin typeface="Arial"/>
                <a:cs typeface="Arial"/>
              </a:rPr>
              <a:t>l</a:t>
            </a:r>
            <a:r>
              <a:rPr sz="900" spc="-10" dirty="0">
                <a:latin typeface="Arial"/>
                <a:cs typeface="Arial"/>
              </a:rPr>
              <a:t>e</a:t>
            </a:r>
            <a:r>
              <a:rPr sz="900" spc="-5" dirty="0">
                <a:latin typeface="Arial"/>
                <a:cs typeface="Arial"/>
              </a:rPr>
              <a:t>c</a:t>
            </a:r>
            <a:r>
              <a:rPr sz="900" spc="-10" dirty="0">
                <a:latin typeface="Arial"/>
                <a:cs typeface="Arial"/>
              </a:rPr>
              <a:t>t</a:t>
            </a:r>
            <a:r>
              <a:rPr sz="900" spc="-5" dirty="0">
                <a:latin typeface="Arial"/>
                <a:cs typeface="Arial"/>
              </a:rPr>
              <a:t>s</a:t>
            </a:r>
            <a:r>
              <a:rPr sz="900" spc="30" dirty="0">
                <a:latin typeface="Arial"/>
                <a:cs typeface="Arial"/>
              </a:rPr>
              <a:t> </a:t>
            </a:r>
            <a:r>
              <a:rPr sz="900" spc="-5" dirty="0">
                <a:latin typeface="Arial"/>
                <a:cs typeface="Arial"/>
              </a:rPr>
              <a:t>a</a:t>
            </a:r>
            <a:r>
              <a:rPr sz="900" spc="5" dirty="0">
                <a:latin typeface="Arial"/>
                <a:cs typeface="Arial"/>
              </a:rPr>
              <a:t> </a:t>
            </a:r>
            <a:r>
              <a:rPr sz="900" spc="-10" dirty="0">
                <a:latin typeface="Arial"/>
                <a:cs typeface="Arial"/>
              </a:rPr>
              <a:t>fu</a:t>
            </a:r>
            <a:r>
              <a:rPr sz="900" spc="-5" dirty="0">
                <a:latin typeface="Arial"/>
                <a:cs typeface="Arial"/>
              </a:rPr>
              <a:t>l</a:t>
            </a:r>
            <a:r>
              <a:rPr sz="900" spc="-15" dirty="0">
                <a:latin typeface="Arial"/>
                <a:cs typeface="Arial"/>
              </a:rPr>
              <a:t>l</a:t>
            </a:r>
            <a:r>
              <a:rPr sz="900" spc="-10" dirty="0">
                <a:latin typeface="Arial"/>
                <a:cs typeface="Arial"/>
              </a:rPr>
              <a:t>-</a:t>
            </a:r>
            <a:r>
              <a:rPr sz="900" spc="-30" dirty="0">
                <a:latin typeface="Arial"/>
                <a:cs typeface="Arial"/>
              </a:rPr>
              <a:t>y</a:t>
            </a:r>
            <a:r>
              <a:rPr sz="900" spc="-10" dirty="0">
                <a:latin typeface="Arial"/>
                <a:cs typeface="Arial"/>
              </a:rPr>
              <a:t>ea</a:t>
            </a:r>
            <a:r>
              <a:rPr sz="900" spc="-5" dirty="0">
                <a:latin typeface="Arial"/>
                <a:cs typeface="Arial"/>
              </a:rPr>
              <a:t>r</a:t>
            </a:r>
            <a:r>
              <a:rPr sz="900" spc="50" dirty="0">
                <a:latin typeface="Arial"/>
                <a:cs typeface="Arial"/>
              </a:rPr>
              <a:t> </a:t>
            </a:r>
            <a:r>
              <a:rPr sz="900" spc="-5" dirty="0">
                <a:latin typeface="Arial"/>
                <a:cs typeface="Arial"/>
              </a:rPr>
              <a:t>i</a:t>
            </a:r>
            <a:r>
              <a:rPr sz="900" dirty="0">
                <a:latin typeface="Arial"/>
                <a:cs typeface="Arial"/>
              </a:rPr>
              <a:t>m</a:t>
            </a:r>
            <a:r>
              <a:rPr sz="900" spc="-10" dirty="0">
                <a:latin typeface="Arial"/>
                <a:cs typeface="Arial"/>
              </a:rPr>
              <a:t>pa</a:t>
            </a:r>
            <a:r>
              <a:rPr sz="900" spc="-5" dirty="0">
                <a:latin typeface="Arial"/>
                <a:cs typeface="Arial"/>
              </a:rPr>
              <a:t>c</a:t>
            </a:r>
            <a:r>
              <a:rPr sz="900" spc="-10" dirty="0">
                <a:latin typeface="Arial"/>
                <a:cs typeface="Arial"/>
              </a:rPr>
              <a:t>t</a:t>
            </a:r>
            <a:r>
              <a:rPr sz="900" spc="-5" dirty="0">
                <a:latin typeface="Arial"/>
                <a:cs typeface="Arial"/>
              </a:rPr>
              <a:t>.</a:t>
            </a:r>
            <a:r>
              <a:rPr sz="900" spc="20" dirty="0">
                <a:latin typeface="Arial"/>
                <a:cs typeface="Arial"/>
              </a:rPr>
              <a:t> </a:t>
            </a:r>
            <a:r>
              <a:rPr sz="900" dirty="0">
                <a:latin typeface="Arial"/>
                <a:cs typeface="Arial"/>
              </a:rPr>
              <a:t>T</a:t>
            </a:r>
            <a:r>
              <a:rPr sz="900" spc="-10" dirty="0">
                <a:latin typeface="Arial"/>
                <a:cs typeface="Arial"/>
              </a:rPr>
              <a:t>h</a:t>
            </a:r>
            <a:r>
              <a:rPr sz="900" spc="-5" dirty="0">
                <a:latin typeface="Arial"/>
                <a:cs typeface="Arial"/>
              </a:rPr>
              <a:t>e</a:t>
            </a:r>
            <a:r>
              <a:rPr sz="900" spc="5" dirty="0">
                <a:latin typeface="Arial"/>
                <a:cs typeface="Arial"/>
              </a:rPr>
              <a:t> </a:t>
            </a:r>
            <a:r>
              <a:rPr sz="900" spc="-10" dirty="0">
                <a:latin typeface="Arial"/>
                <a:cs typeface="Arial"/>
              </a:rPr>
              <a:t>8</a:t>
            </a:r>
            <a:r>
              <a:rPr sz="900" spc="-5" dirty="0">
                <a:latin typeface="Arial"/>
                <a:cs typeface="Arial"/>
              </a:rPr>
              <a:t>%</a:t>
            </a:r>
            <a:r>
              <a:rPr sz="900" spc="10" dirty="0">
                <a:latin typeface="Arial"/>
                <a:cs typeface="Arial"/>
              </a:rPr>
              <a:t> </a:t>
            </a:r>
            <a:r>
              <a:rPr sz="900" spc="-10" dirty="0">
                <a:latin typeface="Arial"/>
                <a:cs typeface="Arial"/>
              </a:rPr>
              <a:t>rebat</a:t>
            </a:r>
            <a:r>
              <a:rPr sz="900" spc="-5" dirty="0">
                <a:latin typeface="Arial"/>
                <a:cs typeface="Arial"/>
              </a:rPr>
              <a:t>e</a:t>
            </a:r>
            <a:r>
              <a:rPr sz="900" spc="30" dirty="0">
                <a:latin typeface="Arial"/>
                <a:cs typeface="Arial"/>
              </a:rPr>
              <a:t> </a:t>
            </a:r>
            <a:r>
              <a:rPr sz="900" spc="-10" dirty="0">
                <a:latin typeface="Arial"/>
                <a:cs typeface="Arial"/>
              </a:rPr>
              <a:t>abo</a:t>
            </a:r>
            <a:r>
              <a:rPr sz="900" spc="-5" dirty="0">
                <a:latin typeface="Arial"/>
                <a:cs typeface="Arial"/>
              </a:rPr>
              <a:t>ve</a:t>
            </a:r>
            <a:r>
              <a:rPr sz="900" spc="15" dirty="0">
                <a:latin typeface="Arial"/>
                <a:cs typeface="Arial"/>
              </a:rPr>
              <a:t> </a:t>
            </a:r>
            <a:r>
              <a:rPr sz="900" spc="-10" dirty="0">
                <a:latin typeface="Arial"/>
                <a:cs typeface="Arial"/>
              </a:rPr>
              <a:t>repre</a:t>
            </a:r>
            <a:r>
              <a:rPr sz="900" spc="-5" dirty="0">
                <a:latin typeface="Arial"/>
                <a:cs typeface="Arial"/>
              </a:rPr>
              <a:t>s</a:t>
            </a:r>
            <a:r>
              <a:rPr sz="900" spc="-10" dirty="0">
                <a:latin typeface="Arial"/>
                <a:cs typeface="Arial"/>
              </a:rPr>
              <a:t>ent</a:t>
            </a:r>
            <a:r>
              <a:rPr sz="900" spc="-5" dirty="0">
                <a:latin typeface="Arial"/>
                <a:cs typeface="Arial"/>
              </a:rPr>
              <a:t>s</a:t>
            </a:r>
            <a:r>
              <a:rPr sz="900" spc="55" dirty="0">
                <a:latin typeface="Arial"/>
                <a:cs typeface="Arial"/>
              </a:rPr>
              <a:t> </a:t>
            </a:r>
            <a:r>
              <a:rPr sz="900" spc="-5" dirty="0">
                <a:latin typeface="Arial"/>
                <a:cs typeface="Arial"/>
              </a:rPr>
              <a:t>s</a:t>
            </a:r>
            <a:r>
              <a:rPr sz="900" spc="-10" dirty="0">
                <a:latin typeface="Arial"/>
                <a:cs typeface="Arial"/>
              </a:rPr>
              <a:t>a</a:t>
            </a:r>
            <a:r>
              <a:rPr sz="900" spc="-5" dirty="0">
                <a:latin typeface="Arial"/>
                <a:cs typeface="Arial"/>
              </a:rPr>
              <a:t>vi</a:t>
            </a:r>
            <a:r>
              <a:rPr sz="900" spc="-10" dirty="0">
                <a:latin typeface="Arial"/>
                <a:cs typeface="Arial"/>
              </a:rPr>
              <a:t>ng</a:t>
            </a:r>
            <a:r>
              <a:rPr sz="900" spc="-5" dirty="0">
                <a:latin typeface="Arial"/>
                <a:cs typeface="Arial"/>
              </a:rPr>
              <a:t>s</a:t>
            </a:r>
            <a:r>
              <a:rPr sz="900" spc="20" dirty="0">
                <a:latin typeface="Arial"/>
                <a:cs typeface="Arial"/>
              </a:rPr>
              <a:t> </a:t>
            </a:r>
            <a:r>
              <a:rPr sz="900" spc="-5" dirty="0">
                <a:latin typeface="Arial"/>
                <a:cs typeface="Arial"/>
              </a:rPr>
              <a:t>c</a:t>
            </a:r>
            <a:r>
              <a:rPr sz="900" spc="-10" dirty="0">
                <a:latin typeface="Arial"/>
                <a:cs typeface="Arial"/>
              </a:rPr>
              <a:t>o</a:t>
            </a:r>
            <a:r>
              <a:rPr sz="900" dirty="0">
                <a:latin typeface="Arial"/>
                <a:cs typeface="Arial"/>
              </a:rPr>
              <a:t>m</a:t>
            </a:r>
            <a:r>
              <a:rPr sz="900" spc="-10" dirty="0">
                <a:latin typeface="Arial"/>
                <a:cs typeface="Arial"/>
              </a:rPr>
              <a:t>pare</a:t>
            </a:r>
            <a:r>
              <a:rPr sz="900" spc="-5" dirty="0">
                <a:latin typeface="Arial"/>
                <a:cs typeface="Arial"/>
              </a:rPr>
              <a:t>d</a:t>
            </a:r>
            <a:r>
              <a:rPr sz="900" spc="30" dirty="0">
                <a:latin typeface="Arial"/>
                <a:cs typeface="Arial"/>
              </a:rPr>
              <a:t> </a:t>
            </a:r>
            <a:r>
              <a:rPr sz="900" spc="-10" dirty="0">
                <a:latin typeface="Arial"/>
                <a:cs typeface="Arial"/>
              </a:rPr>
              <a:t>t</a:t>
            </a:r>
            <a:r>
              <a:rPr sz="900" spc="-5" dirty="0">
                <a:latin typeface="Arial"/>
                <a:cs typeface="Arial"/>
              </a:rPr>
              <a:t>o</a:t>
            </a:r>
            <a:r>
              <a:rPr sz="900" spc="5" dirty="0">
                <a:latin typeface="Arial"/>
                <a:cs typeface="Arial"/>
              </a:rPr>
              <a:t> </a:t>
            </a:r>
            <a:r>
              <a:rPr sz="900" spc="-5" dirty="0">
                <a:latin typeface="Arial"/>
                <a:cs typeface="Arial"/>
              </a:rPr>
              <a:t>s</a:t>
            </a:r>
            <a:r>
              <a:rPr sz="900" spc="-10" dirty="0">
                <a:latin typeface="Arial"/>
                <a:cs typeface="Arial"/>
              </a:rPr>
              <a:t>tatu</a:t>
            </a:r>
            <a:r>
              <a:rPr sz="900" spc="-5" dirty="0">
                <a:latin typeface="Arial"/>
                <a:cs typeface="Arial"/>
              </a:rPr>
              <a:t>s</a:t>
            </a:r>
            <a:r>
              <a:rPr sz="900" spc="30" dirty="0">
                <a:latin typeface="Arial"/>
                <a:cs typeface="Arial"/>
              </a:rPr>
              <a:t> </a:t>
            </a:r>
            <a:r>
              <a:rPr sz="900" spc="-10" dirty="0">
                <a:latin typeface="Arial"/>
                <a:cs typeface="Arial"/>
              </a:rPr>
              <a:t>qu</a:t>
            </a:r>
            <a:r>
              <a:rPr sz="900" spc="-5" dirty="0">
                <a:latin typeface="Arial"/>
                <a:cs typeface="Arial"/>
              </a:rPr>
              <a:t>o</a:t>
            </a:r>
            <a:r>
              <a:rPr sz="900" spc="15" dirty="0">
                <a:latin typeface="Arial"/>
                <a:cs typeface="Arial"/>
              </a:rPr>
              <a:t> </a:t>
            </a:r>
            <a:r>
              <a:rPr sz="900" spc="-10" dirty="0">
                <a:latin typeface="Arial"/>
                <a:cs typeface="Arial"/>
              </a:rPr>
              <a:t>du</a:t>
            </a:r>
            <a:r>
              <a:rPr sz="900" spc="-5" dirty="0">
                <a:latin typeface="Arial"/>
                <a:cs typeface="Arial"/>
              </a:rPr>
              <a:t>e</a:t>
            </a:r>
            <a:r>
              <a:rPr sz="900" spc="5" dirty="0">
                <a:latin typeface="Arial"/>
                <a:cs typeface="Arial"/>
              </a:rPr>
              <a:t> </a:t>
            </a:r>
            <a:r>
              <a:rPr sz="900" spc="-10" dirty="0">
                <a:latin typeface="Arial"/>
                <a:cs typeface="Arial"/>
              </a:rPr>
              <a:t>t</a:t>
            </a:r>
            <a:r>
              <a:rPr sz="900" spc="-5" dirty="0">
                <a:latin typeface="Arial"/>
                <a:cs typeface="Arial"/>
              </a:rPr>
              <a:t>o</a:t>
            </a:r>
            <a:r>
              <a:rPr sz="900" spc="15" dirty="0">
                <a:latin typeface="Arial"/>
                <a:cs typeface="Arial"/>
              </a:rPr>
              <a:t> </a:t>
            </a:r>
            <a:r>
              <a:rPr sz="900" spc="-10" dirty="0">
                <a:latin typeface="Arial"/>
                <a:cs typeface="Arial"/>
              </a:rPr>
              <a:t>th</a:t>
            </a:r>
            <a:r>
              <a:rPr sz="900" spc="-5" dirty="0">
                <a:latin typeface="Arial"/>
                <a:cs typeface="Arial"/>
              </a:rPr>
              <a:t>e</a:t>
            </a:r>
            <a:r>
              <a:rPr sz="900" spc="15" dirty="0">
                <a:latin typeface="Arial"/>
                <a:cs typeface="Arial"/>
              </a:rPr>
              <a:t> </a:t>
            </a:r>
            <a:r>
              <a:rPr sz="900" spc="-10" dirty="0">
                <a:latin typeface="Arial"/>
                <a:cs typeface="Arial"/>
              </a:rPr>
              <a:t>redu</a:t>
            </a:r>
            <a:r>
              <a:rPr sz="900" spc="-5" dirty="0">
                <a:latin typeface="Arial"/>
                <a:cs typeface="Arial"/>
              </a:rPr>
              <a:t>c</a:t>
            </a:r>
            <a:r>
              <a:rPr sz="900" spc="-10" dirty="0">
                <a:latin typeface="Arial"/>
                <a:cs typeface="Arial"/>
              </a:rPr>
              <a:t>t</a:t>
            </a:r>
            <a:r>
              <a:rPr sz="900" spc="-5" dirty="0">
                <a:latin typeface="Arial"/>
                <a:cs typeface="Arial"/>
              </a:rPr>
              <a:t>i</a:t>
            </a:r>
            <a:r>
              <a:rPr sz="900" spc="-10" dirty="0">
                <a:latin typeface="Arial"/>
                <a:cs typeface="Arial"/>
              </a:rPr>
              <a:t>o</a:t>
            </a:r>
            <a:r>
              <a:rPr sz="900" spc="-5" dirty="0">
                <a:latin typeface="Arial"/>
                <a:cs typeface="Arial"/>
              </a:rPr>
              <a:t>n</a:t>
            </a:r>
            <a:r>
              <a:rPr sz="900" spc="30" dirty="0">
                <a:latin typeface="Arial"/>
                <a:cs typeface="Arial"/>
              </a:rPr>
              <a:t> </a:t>
            </a:r>
            <a:r>
              <a:rPr sz="900" spc="-5" dirty="0">
                <a:latin typeface="Arial"/>
                <a:cs typeface="Arial"/>
              </a:rPr>
              <a:t>in</a:t>
            </a:r>
            <a:r>
              <a:rPr sz="900" spc="5" dirty="0">
                <a:latin typeface="Arial"/>
                <a:cs typeface="Arial"/>
              </a:rPr>
              <a:t> </a:t>
            </a:r>
            <a:r>
              <a:rPr sz="900" spc="-10" dirty="0">
                <a:latin typeface="Arial"/>
                <a:cs typeface="Arial"/>
              </a:rPr>
              <a:t>th</a:t>
            </a:r>
            <a:r>
              <a:rPr sz="900" spc="-5" dirty="0">
                <a:latin typeface="Arial"/>
                <a:cs typeface="Arial"/>
              </a:rPr>
              <a:t>e</a:t>
            </a:r>
            <a:r>
              <a:rPr sz="900" spc="15" dirty="0">
                <a:latin typeface="Arial"/>
                <a:cs typeface="Arial"/>
              </a:rPr>
              <a:t> </a:t>
            </a:r>
            <a:r>
              <a:rPr sz="900" spc="-5" dirty="0">
                <a:latin typeface="Arial"/>
                <a:cs typeface="Arial"/>
              </a:rPr>
              <a:t>s</a:t>
            </a:r>
            <a:r>
              <a:rPr sz="900" spc="-10" dirty="0">
                <a:latin typeface="Arial"/>
                <a:cs typeface="Arial"/>
              </a:rPr>
              <a:t>ub</a:t>
            </a:r>
            <a:r>
              <a:rPr sz="900" spc="-20" dirty="0">
                <a:latin typeface="Arial"/>
                <a:cs typeface="Arial"/>
              </a:rPr>
              <a:t>-</a:t>
            </a:r>
            <a:r>
              <a:rPr sz="900" spc="-10" dirty="0">
                <a:latin typeface="Arial"/>
                <a:cs typeface="Arial"/>
              </a:rPr>
              <a:t>total fro</a:t>
            </a:r>
            <a:r>
              <a:rPr sz="900" spc="-5" dirty="0">
                <a:latin typeface="Arial"/>
                <a:cs typeface="Arial"/>
              </a:rPr>
              <a:t>m</a:t>
            </a:r>
            <a:r>
              <a:rPr sz="900" spc="25" dirty="0">
                <a:latin typeface="Arial"/>
                <a:cs typeface="Arial"/>
              </a:rPr>
              <a:t> </a:t>
            </a:r>
            <a:r>
              <a:rPr sz="900" spc="-10" dirty="0">
                <a:latin typeface="Arial"/>
                <a:cs typeface="Arial"/>
              </a:rPr>
              <a:t>G</a:t>
            </a:r>
            <a:r>
              <a:rPr sz="900" spc="-5" dirty="0">
                <a:latin typeface="Arial"/>
                <a:cs typeface="Arial"/>
              </a:rPr>
              <a:t>A</a:t>
            </a:r>
            <a:r>
              <a:rPr sz="900" spc="10" dirty="0">
                <a:latin typeface="Arial"/>
                <a:cs typeface="Arial"/>
              </a:rPr>
              <a:t> </a:t>
            </a:r>
            <a:r>
              <a:rPr sz="900" spc="-10" dirty="0">
                <a:latin typeface="Arial"/>
                <a:cs typeface="Arial"/>
              </a:rPr>
              <a:t>f</a:t>
            </a:r>
            <a:r>
              <a:rPr sz="900" spc="-5" dirty="0">
                <a:latin typeface="Arial"/>
                <a:cs typeface="Arial"/>
              </a:rPr>
              <a:t>i</a:t>
            </a:r>
            <a:r>
              <a:rPr sz="900" spc="-10" dirty="0">
                <a:latin typeface="Arial"/>
                <a:cs typeface="Arial"/>
              </a:rPr>
              <a:t>nan</a:t>
            </a:r>
            <a:r>
              <a:rPr sz="900" spc="-5" dirty="0">
                <a:latin typeface="Arial"/>
                <a:cs typeface="Arial"/>
              </a:rPr>
              <a:t>ci</a:t>
            </a:r>
            <a:r>
              <a:rPr sz="900" spc="-10" dirty="0">
                <a:latin typeface="Arial"/>
                <a:cs typeface="Arial"/>
              </a:rPr>
              <a:t>ng.</a:t>
            </a:r>
            <a:endParaRPr sz="900" dirty="0">
              <a:latin typeface="Arial"/>
              <a:cs typeface="Arial"/>
            </a:endParaRPr>
          </a:p>
        </p:txBody>
      </p:sp>
    </p:spTree>
    <p:extLst>
      <p:ext uri="{BB962C8B-B14F-4D97-AF65-F5344CB8AC3E}">
        <p14:creationId xmlns:p14="http://schemas.microsoft.com/office/powerpoint/2010/main" val="120724573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2"/>
          <p:cNvSpPr txBox="1">
            <a:spLocks/>
          </p:cNvSpPr>
          <p:nvPr/>
        </p:nvSpPr>
        <p:spPr>
          <a:xfrm>
            <a:off x="534162" y="911421"/>
            <a:ext cx="8838438" cy="307777"/>
          </a:xfrm>
          <a:prstGeom prst="rect">
            <a:avLst/>
          </a:prstGeom>
          <a:solidFill>
            <a:srgbClr val="B3B3B3"/>
          </a:solidFill>
          <a:ln w="19812">
            <a:solidFill>
              <a:srgbClr val="000000"/>
            </a:solidFill>
          </a:ln>
        </p:spPr>
        <p:txBody>
          <a:bodyPr vert="horz" wrap="square" lIns="0" tIns="0" rIns="0" bIns="0" rtlCol="0" anchor="ctr">
            <a:spAutoFit/>
          </a:bodyPr>
          <a:lstStyle>
            <a:lvl1pPr>
              <a:defRPr sz="3800" b="0" i="0">
                <a:solidFill>
                  <a:srgbClr val="313634"/>
                </a:solidFill>
                <a:latin typeface="Arial"/>
                <a:ea typeface="+mj-ea"/>
                <a:cs typeface="Arial"/>
              </a:defRPr>
            </a:lvl1pPr>
          </a:lstStyle>
          <a:p>
            <a:pPr marL="3175" algn="ctr"/>
            <a:r>
              <a:rPr lang="en-CA" sz="2000" kern="0" spc="5" dirty="0" smtClean="0">
                <a:solidFill>
                  <a:srgbClr val="000000"/>
                </a:solidFill>
              </a:rPr>
              <a:t>GA Refinancing – Ratepayer Impact</a:t>
            </a:r>
            <a:endParaRPr lang="en-CA" sz="2000" kern="0" dirty="0"/>
          </a:p>
        </p:txBody>
      </p:sp>
      <p:sp>
        <p:nvSpPr>
          <p:cNvPr id="9" name="object 5"/>
          <p:cNvSpPr txBox="1"/>
          <p:nvPr/>
        </p:nvSpPr>
        <p:spPr>
          <a:xfrm>
            <a:off x="9626092" y="7511534"/>
            <a:ext cx="432308" cy="184666"/>
          </a:xfrm>
          <a:prstGeom prst="rect">
            <a:avLst/>
          </a:prstGeom>
        </p:spPr>
        <p:txBody>
          <a:bodyPr vert="horz" wrap="square" lIns="0" tIns="0" rIns="0" bIns="0" rtlCol="0">
            <a:spAutoFit/>
          </a:bodyPr>
          <a:lstStyle/>
          <a:p>
            <a:pPr marL="25400" algn="ctr">
              <a:lnSpc>
                <a:spcPct val="100000"/>
              </a:lnSpc>
            </a:pPr>
            <a:fld id="{25161F13-161D-4D92-A730-D3C24C0C7C19}" type="slidenum">
              <a:rPr lang="en-CA" sz="1200" smtClean="0">
                <a:latin typeface="Arial"/>
                <a:cs typeface="Arial"/>
              </a:rPr>
              <a:pPr marL="25400" algn="ctr">
                <a:lnSpc>
                  <a:spcPct val="100000"/>
                </a:lnSpc>
              </a:pPr>
              <a:t>39</a:t>
            </a:fld>
            <a:endParaRPr sz="1200" dirty="0">
              <a:latin typeface="Arial"/>
              <a:cs typeface="Arial"/>
            </a:endParaRPr>
          </a:p>
        </p:txBody>
      </p:sp>
      <p:grpSp>
        <p:nvGrpSpPr>
          <p:cNvPr id="10" name="Group 9"/>
          <p:cNvGrpSpPr/>
          <p:nvPr/>
        </p:nvGrpSpPr>
        <p:grpSpPr>
          <a:xfrm>
            <a:off x="746188" y="1550954"/>
            <a:ext cx="8169212" cy="2259046"/>
            <a:chOff x="535876" y="1519427"/>
            <a:chExt cx="8169212" cy="2259046"/>
          </a:xfrm>
        </p:grpSpPr>
        <p:sp>
          <p:nvSpPr>
            <p:cNvPr id="14" name="object 4"/>
            <p:cNvSpPr/>
            <p:nvPr/>
          </p:nvSpPr>
          <p:spPr>
            <a:xfrm>
              <a:off x="1519427" y="2798064"/>
              <a:ext cx="7185659" cy="0"/>
            </a:xfrm>
            <a:custGeom>
              <a:avLst/>
              <a:gdLst/>
              <a:ahLst/>
              <a:cxnLst/>
              <a:rect l="l" t="t" r="r" b="b"/>
              <a:pathLst>
                <a:path w="7185659">
                  <a:moveTo>
                    <a:pt x="0" y="0"/>
                  </a:moveTo>
                  <a:lnTo>
                    <a:pt x="7185659" y="0"/>
                  </a:lnTo>
                </a:path>
              </a:pathLst>
            </a:custGeom>
            <a:ln w="9144">
              <a:solidFill>
                <a:srgbClr val="878787"/>
              </a:solidFill>
            </a:ln>
          </p:spPr>
          <p:txBody>
            <a:bodyPr wrap="square" lIns="0" tIns="0" rIns="0" bIns="0" rtlCol="0"/>
            <a:lstStyle/>
            <a:p>
              <a:endParaRPr/>
            </a:p>
          </p:txBody>
        </p:sp>
        <p:sp>
          <p:nvSpPr>
            <p:cNvPr id="15" name="object 5"/>
            <p:cNvSpPr/>
            <p:nvPr/>
          </p:nvSpPr>
          <p:spPr>
            <a:xfrm>
              <a:off x="1519427" y="2478023"/>
              <a:ext cx="7185659" cy="0"/>
            </a:xfrm>
            <a:custGeom>
              <a:avLst/>
              <a:gdLst/>
              <a:ahLst/>
              <a:cxnLst/>
              <a:rect l="l" t="t" r="r" b="b"/>
              <a:pathLst>
                <a:path w="7185659">
                  <a:moveTo>
                    <a:pt x="0" y="0"/>
                  </a:moveTo>
                  <a:lnTo>
                    <a:pt x="7185659" y="0"/>
                  </a:lnTo>
                </a:path>
              </a:pathLst>
            </a:custGeom>
            <a:ln w="9144">
              <a:solidFill>
                <a:srgbClr val="878787"/>
              </a:solidFill>
            </a:ln>
          </p:spPr>
          <p:txBody>
            <a:bodyPr wrap="square" lIns="0" tIns="0" rIns="0" bIns="0" rtlCol="0"/>
            <a:lstStyle/>
            <a:p>
              <a:endParaRPr/>
            </a:p>
          </p:txBody>
        </p:sp>
        <p:sp>
          <p:nvSpPr>
            <p:cNvPr id="16" name="object 6"/>
            <p:cNvSpPr/>
            <p:nvPr/>
          </p:nvSpPr>
          <p:spPr>
            <a:xfrm>
              <a:off x="1519427" y="2157983"/>
              <a:ext cx="7185659" cy="0"/>
            </a:xfrm>
            <a:custGeom>
              <a:avLst/>
              <a:gdLst/>
              <a:ahLst/>
              <a:cxnLst/>
              <a:rect l="l" t="t" r="r" b="b"/>
              <a:pathLst>
                <a:path w="7185659">
                  <a:moveTo>
                    <a:pt x="0" y="0"/>
                  </a:moveTo>
                  <a:lnTo>
                    <a:pt x="7185659" y="0"/>
                  </a:lnTo>
                </a:path>
              </a:pathLst>
            </a:custGeom>
            <a:ln w="9144">
              <a:solidFill>
                <a:srgbClr val="878787"/>
              </a:solidFill>
            </a:ln>
          </p:spPr>
          <p:txBody>
            <a:bodyPr wrap="square" lIns="0" tIns="0" rIns="0" bIns="0" rtlCol="0"/>
            <a:lstStyle/>
            <a:p>
              <a:endParaRPr/>
            </a:p>
          </p:txBody>
        </p:sp>
        <p:sp>
          <p:nvSpPr>
            <p:cNvPr id="17" name="object 7"/>
            <p:cNvSpPr/>
            <p:nvPr/>
          </p:nvSpPr>
          <p:spPr>
            <a:xfrm>
              <a:off x="1519427" y="1837944"/>
              <a:ext cx="7185659" cy="0"/>
            </a:xfrm>
            <a:custGeom>
              <a:avLst/>
              <a:gdLst/>
              <a:ahLst/>
              <a:cxnLst/>
              <a:rect l="l" t="t" r="r" b="b"/>
              <a:pathLst>
                <a:path w="7185659">
                  <a:moveTo>
                    <a:pt x="0" y="0"/>
                  </a:moveTo>
                  <a:lnTo>
                    <a:pt x="7185659" y="0"/>
                  </a:lnTo>
                </a:path>
              </a:pathLst>
            </a:custGeom>
            <a:ln w="9144">
              <a:solidFill>
                <a:srgbClr val="878787"/>
              </a:solidFill>
            </a:ln>
          </p:spPr>
          <p:txBody>
            <a:bodyPr wrap="square" lIns="0" tIns="0" rIns="0" bIns="0" rtlCol="0"/>
            <a:lstStyle/>
            <a:p>
              <a:endParaRPr/>
            </a:p>
          </p:txBody>
        </p:sp>
        <p:sp>
          <p:nvSpPr>
            <p:cNvPr id="18" name="object 8"/>
            <p:cNvSpPr/>
            <p:nvPr/>
          </p:nvSpPr>
          <p:spPr>
            <a:xfrm>
              <a:off x="1519427" y="1519427"/>
              <a:ext cx="7185659" cy="0"/>
            </a:xfrm>
            <a:custGeom>
              <a:avLst/>
              <a:gdLst/>
              <a:ahLst/>
              <a:cxnLst/>
              <a:rect l="l" t="t" r="r" b="b"/>
              <a:pathLst>
                <a:path w="7185659">
                  <a:moveTo>
                    <a:pt x="0" y="0"/>
                  </a:moveTo>
                  <a:lnTo>
                    <a:pt x="7185659" y="0"/>
                  </a:lnTo>
                </a:path>
              </a:pathLst>
            </a:custGeom>
            <a:ln w="9144">
              <a:solidFill>
                <a:srgbClr val="878787"/>
              </a:solidFill>
            </a:ln>
          </p:spPr>
          <p:txBody>
            <a:bodyPr wrap="square" lIns="0" tIns="0" rIns="0" bIns="0" rtlCol="0"/>
            <a:lstStyle/>
            <a:p>
              <a:endParaRPr/>
            </a:p>
          </p:txBody>
        </p:sp>
        <p:sp>
          <p:nvSpPr>
            <p:cNvPr id="19" name="object 9"/>
            <p:cNvSpPr/>
            <p:nvPr/>
          </p:nvSpPr>
          <p:spPr>
            <a:xfrm>
              <a:off x="1519427" y="1519427"/>
              <a:ext cx="0" cy="1598930"/>
            </a:xfrm>
            <a:custGeom>
              <a:avLst/>
              <a:gdLst/>
              <a:ahLst/>
              <a:cxnLst/>
              <a:rect l="l" t="t" r="r" b="b"/>
              <a:pathLst>
                <a:path h="1598930">
                  <a:moveTo>
                    <a:pt x="0" y="1598676"/>
                  </a:moveTo>
                  <a:lnTo>
                    <a:pt x="0" y="0"/>
                  </a:lnTo>
                </a:path>
              </a:pathLst>
            </a:custGeom>
            <a:ln w="9144">
              <a:solidFill>
                <a:srgbClr val="878787"/>
              </a:solidFill>
            </a:ln>
          </p:spPr>
          <p:txBody>
            <a:bodyPr wrap="square" lIns="0" tIns="0" rIns="0" bIns="0" rtlCol="0"/>
            <a:lstStyle/>
            <a:p>
              <a:endParaRPr/>
            </a:p>
          </p:txBody>
        </p:sp>
        <p:sp>
          <p:nvSpPr>
            <p:cNvPr id="20" name="object 10"/>
            <p:cNvSpPr/>
            <p:nvPr/>
          </p:nvSpPr>
          <p:spPr>
            <a:xfrm>
              <a:off x="1479803" y="3118104"/>
              <a:ext cx="40005" cy="0"/>
            </a:xfrm>
            <a:custGeom>
              <a:avLst/>
              <a:gdLst/>
              <a:ahLst/>
              <a:cxnLst/>
              <a:rect l="l" t="t" r="r" b="b"/>
              <a:pathLst>
                <a:path w="40005">
                  <a:moveTo>
                    <a:pt x="0" y="0"/>
                  </a:moveTo>
                  <a:lnTo>
                    <a:pt x="39624" y="0"/>
                  </a:lnTo>
                </a:path>
              </a:pathLst>
            </a:custGeom>
            <a:ln w="9144">
              <a:solidFill>
                <a:srgbClr val="878787"/>
              </a:solidFill>
            </a:ln>
          </p:spPr>
          <p:txBody>
            <a:bodyPr wrap="square" lIns="0" tIns="0" rIns="0" bIns="0" rtlCol="0"/>
            <a:lstStyle/>
            <a:p>
              <a:endParaRPr/>
            </a:p>
          </p:txBody>
        </p:sp>
        <p:sp>
          <p:nvSpPr>
            <p:cNvPr id="21" name="object 11"/>
            <p:cNvSpPr/>
            <p:nvPr/>
          </p:nvSpPr>
          <p:spPr>
            <a:xfrm>
              <a:off x="1479803" y="2798064"/>
              <a:ext cx="40005" cy="0"/>
            </a:xfrm>
            <a:custGeom>
              <a:avLst/>
              <a:gdLst/>
              <a:ahLst/>
              <a:cxnLst/>
              <a:rect l="l" t="t" r="r" b="b"/>
              <a:pathLst>
                <a:path w="40005">
                  <a:moveTo>
                    <a:pt x="0" y="0"/>
                  </a:moveTo>
                  <a:lnTo>
                    <a:pt x="39624" y="0"/>
                  </a:lnTo>
                </a:path>
              </a:pathLst>
            </a:custGeom>
            <a:ln w="9144">
              <a:solidFill>
                <a:srgbClr val="878787"/>
              </a:solidFill>
            </a:ln>
          </p:spPr>
          <p:txBody>
            <a:bodyPr wrap="square" lIns="0" tIns="0" rIns="0" bIns="0" rtlCol="0"/>
            <a:lstStyle/>
            <a:p>
              <a:endParaRPr/>
            </a:p>
          </p:txBody>
        </p:sp>
        <p:sp>
          <p:nvSpPr>
            <p:cNvPr id="22" name="object 12"/>
            <p:cNvSpPr/>
            <p:nvPr/>
          </p:nvSpPr>
          <p:spPr>
            <a:xfrm>
              <a:off x="1479803" y="2478023"/>
              <a:ext cx="40005" cy="0"/>
            </a:xfrm>
            <a:custGeom>
              <a:avLst/>
              <a:gdLst/>
              <a:ahLst/>
              <a:cxnLst/>
              <a:rect l="l" t="t" r="r" b="b"/>
              <a:pathLst>
                <a:path w="40005">
                  <a:moveTo>
                    <a:pt x="0" y="0"/>
                  </a:moveTo>
                  <a:lnTo>
                    <a:pt x="39624" y="0"/>
                  </a:lnTo>
                </a:path>
              </a:pathLst>
            </a:custGeom>
            <a:ln w="9144">
              <a:solidFill>
                <a:srgbClr val="878787"/>
              </a:solidFill>
            </a:ln>
          </p:spPr>
          <p:txBody>
            <a:bodyPr wrap="square" lIns="0" tIns="0" rIns="0" bIns="0" rtlCol="0"/>
            <a:lstStyle/>
            <a:p>
              <a:endParaRPr/>
            </a:p>
          </p:txBody>
        </p:sp>
        <p:sp>
          <p:nvSpPr>
            <p:cNvPr id="23" name="object 13"/>
            <p:cNvSpPr/>
            <p:nvPr/>
          </p:nvSpPr>
          <p:spPr>
            <a:xfrm>
              <a:off x="1479803" y="2157983"/>
              <a:ext cx="40005" cy="0"/>
            </a:xfrm>
            <a:custGeom>
              <a:avLst/>
              <a:gdLst/>
              <a:ahLst/>
              <a:cxnLst/>
              <a:rect l="l" t="t" r="r" b="b"/>
              <a:pathLst>
                <a:path w="40005">
                  <a:moveTo>
                    <a:pt x="0" y="0"/>
                  </a:moveTo>
                  <a:lnTo>
                    <a:pt x="39624" y="0"/>
                  </a:lnTo>
                </a:path>
              </a:pathLst>
            </a:custGeom>
            <a:ln w="9144">
              <a:solidFill>
                <a:srgbClr val="878787"/>
              </a:solidFill>
            </a:ln>
          </p:spPr>
          <p:txBody>
            <a:bodyPr wrap="square" lIns="0" tIns="0" rIns="0" bIns="0" rtlCol="0"/>
            <a:lstStyle/>
            <a:p>
              <a:endParaRPr/>
            </a:p>
          </p:txBody>
        </p:sp>
        <p:sp>
          <p:nvSpPr>
            <p:cNvPr id="25" name="object 14"/>
            <p:cNvSpPr/>
            <p:nvPr/>
          </p:nvSpPr>
          <p:spPr>
            <a:xfrm>
              <a:off x="1479803" y="1837944"/>
              <a:ext cx="40005" cy="0"/>
            </a:xfrm>
            <a:custGeom>
              <a:avLst/>
              <a:gdLst/>
              <a:ahLst/>
              <a:cxnLst/>
              <a:rect l="l" t="t" r="r" b="b"/>
              <a:pathLst>
                <a:path w="40005">
                  <a:moveTo>
                    <a:pt x="0" y="0"/>
                  </a:moveTo>
                  <a:lnTo>
                    <a:pt x="39624" y="0"/>
                  </a:lnTo>
                </a:path>
              </a:pathLst>
            </a:custGeom>
            <a:ln w="9144">
              <a:solidFill>
                <a:srgbClr val="878787"/>
              </a:solidFill>
            </a:ln>
          </p:spPr>
          <p:txBody>
            <a:bodyPr wrap="square" lIns="0" tIns="0" rIns="0" bIns="0" rtlCol="0"/>
            <a:lstStyle/>
            <a:p>
              <a:endParaRPr/>
            </a:p>
          </p:txBody>
        </p:sp>
        <p:sp>
          <p:nvSpPr>
            <p:cNvPr id="26" name="object 15"/>
            <p:cNvSpPr/>
            <p:nvPr/>
          </p:nvSpPr>
          <p:spPr>
            <a:xfrm>
              <a:off x="1479803" y="1519427"/>
              <a:ext cx="40005" cy="0"/>
            </a:xfrm>
            <a:custGeom>
              <a:avLst/>
              <a:gdLst/>
              <a:ahLst/>
              <a:cxnLst/>
              <a:rect l="l" t="t" r="r" b="b"/>
              <a:pathLst>
                <a:path w="40005">
                  <a:moveTo>
                    <a:pt x="0" y="0"/>
                  </a:moveTo>
                  <a:lnTo>
                    <a:pt x="39624" y="0"/>
                  </a:lnTo>
                </a:path>
              </a:pathLst>
            </a:custGeom>
            <a:ln w="9144">
              <a:solidFill>
                <a:srgbClr val="878787"/>
              </a:solidFill>
            </a:ln>
          </p:spPr>
          <p:txBody>
            <a:bodyPr wrap="square" lIns="0" tIns="0" rIns="0" bIns="0" rtlCol="0"/>
            <a:lstStyle/>
            <a:p>
              <a:endParaRPr/>
            </a:p>
          </p:txBody>
        </p:sp>
        <p:sp>
          <p:nvSpPr>
            <p:cNvPr id="27" name="object 16"/>
            <p:cNvSpPr/>
            <p:nvPr/>
          </p:nvSpPr>
          <p:spPr>
            <a:xfrm>
              <a:off x="1519427" y="3118104"/>
              <a:ext cx="7185659" cy="0"/>
            </a:xfrm>
            <a:custGeom>
              <a:avLst/>
              <a:gdLst/>
              <a:ahLst/>
              <a:cxnLst/>
              <a:rect l="l" t="t" r="r" b="b"/>
              <a:pathLst>
                <a:path w="7185659">
                  <a:moveTo>
                    <a:pt x="0" y="0"/>
                  </a:moveTo>
                  <a:lnTo>
                    <a:pt x="7185659" y="0"/>
                  </a:lnTo>
                </a:path>
              </a:pathLst>
            </a:custGeom>
            <a:ln w="9144">
              <a:solidFill>
                <a:srgbClr val="878787"/>
              </a:solidFill>
            </a:ln>
          </p:spPr>
          <p:txBody>
            <a:bodyPr wrap="square" lIns="0" tIns="0" rIns="0" bIns="0" rtlCol="0"/>
            <a:lstStyle/>
            <a:p>
              <a:endParaRPr/>
            </a:p>
          </p:txBody>
        </p:sp>
        <p:sp>
          <p:nvSpPr>
            <p:cNvPr id="28" name="object 17"/>
            <p:cNvSpPr/>
            <p:nvPr/>
          </p:nvSpPr>
          <p:spPr>
            <a:xfrm>
              <a:off x="1519427" y="3118104"/>
              <a:ext cx="0" cy="38100"/>
            </a:xfrm>
            <a:custGeom>
              <a:avLst/>
              <a:gdLst/>
              <a:ahLst/>
              <a:cxnLst/>
              <a:rect l="l" t="t" r="r" b="b"/>
              <a:pathLst>
                <a:path h="38100">
                  <a:moveTo>
                    <a:pt x="0" y="0"/>
                  </a:moveTo>
                  <a:lnTo>
                    <a:pt x="0" y="38100"/>
                  </a:lnTo>
                </a:path>
              </a:pathLst>
            </a:custGeom>
            <a:ln w="9144">
              <a:solidFill>
                <a:srgbClr val="878787"/>
              </a:solidFill>
            </a:ln>
          </p:spPr>
          <p:txBody>
            <a:bodyPr wrap="square" lIns="0" tIns="0" rIns="0" bIns="0" rtlCol="0"/>
            <a:lstStyle/>
            <a:p>
              <a:endParaRPr/>
            </a:p>
          </p:txBody>
        </p:sp>
        <p:sp>
          <p:nvSpPr>
            <p:cNvPr id="29" name="object 18"/>
            <p:cNvSpPr/>
            <p:nvPr/>
          </p:nvSpPr>
          <p:spPr>
            <a:xfrm>
              <a:off x="1694688" y="3118104"/>
              <a:ext cx="0" cy="38100"/>
            </a:xfrm>
            <a:custGeom>
              <a:avLst/>
              <a:gdLst/>
              <a:ahLst/>
              <a:cxnLst/>
              <a:rect l="l" t="t" r="r" b="b"/>
              <a:pathLst>
                <a:path h="38100">
                  <a:moveTo>
                    <a:pt x="0" y="0"/>
                  </a:moveTo>
                  <a:lnTo>
                    <a:pt x="0" y="38100"/>
                  </a:lnTo>
                </a:path>
              </a:pathLst>
            </a:custGeom>
            <a:ln w="9144">
              <a:solidFill>
                <a:srgbClr val="878787"/>
              </a:solidFill>
            </a:ln>
          </p:spPr>
          <p:txBody>
            <a:bodyPr wrap="square" lIns="0" tIns="0" rIns="0" bIns="0" rtlCol="0"/>
            <a:lstStyle/>
            <a:p>
              <a:endParaRPr/>
            </a:p>
          </p:txBody>
        </p:sp>
        <p:sp>
          <p:nvSpPr>
            <p:cNvPr id="30" name="object 19"/>
            <p:cNvSpPr/>
            <p:nvPr/>
          </p:nvSpPr>
          <p:spPr>
            <a:xfrm>
              <a:off x="1869948" y="3118104"/>
              <a:ext cx="0" cy="38100"/>
            </a:xfrm>
            <a:custGeom>
              <a:avLst/>
              <a:gdLst/>
              <a:ahLst/>
              <a:cxnLst/>
              <a:rect l="l" t="t" r="r" b="b"/>
              <a:pathLst>
                <a:path h="38100">
                  <a:moveTo>
                    <a:pt x="0" y="0"/>
                  </a:moveTo>
                  <a:lnTo>
                    <a:pt x="0" y="38100"/>
                  </a:lnTo>
                </a:path>
              </a:pathLst>
            </a:custGeom>
            <a:ln w="9144">
              <a:solidFill>
                <a:srgbClr val="878787"/>
              </a:solidFill>
            </a:ln>
          </p:spPr>
          <p:txBody>
            <a:bodyPr wrap="square" lIns="0" tIns="0" rIns="0" bIns="0" rtlCol="0"/>
            <a:lstStyle/>
            <a:p>
              <a:endParaRPr/>
            </a:p>
          </p:txBody>
        </p:sp>
        <p:sp>
          <p:nvSpPr>
            <p:cNvPr id="31" name="object 20"/>
            <p:cNvSpPr/>
            <p:nvPr/>
          </p:nvSpPr>
          <p:spPr>
            <a:xfrm>
              <a:off x="2045207" y="3118104"/>
              <a:ext cx="0" cy="38100"/>
            </a:xfrm>
            <a:custGeom>
              <a:avLst/>
              <a:gdLst/>
              <a:ahLst/>
              <a:cxnLst/>
              <a:rect l="l" t="t" r="r" b="b"/>
              <a:pathLst>
                <a:path h="38100">
                  <a:moveTo>
                    <a:pt x="0" y="0"/>
                  </a:moveTo>
                  <a:lnTo>
                    <a:pt x="0" y="38100"/>
                  </a:lnTo>
                </a:path>
              </a:pathLst>
            </a:custGeom>
            <a:ln w="9144">
              <a:solidFill>
                <a:srgbClr val="878787"/>
              </a:solidFill>
            </a:ln>
          </p:spPr>
          <p:txBody>
            <a:bodyPr wrap="square" lIns="0" tIns="0" rIns="0" bIns="0" rtlCol="0"/>
            <a:lstStyle/>
            <a:p>
              <a:endParaRPr/>
            </a:p>
          </p:txBody>
        </p:sp>
        <p:sp>
          <p:nvSpPr>
            <p:cNvPr id="32" name="object 21"/>
            <p:cNvSpPr/>
            <p:nvPr/>
          </p:nvSpPr>
          <p:spPr>
            <a:xfrm>
              <a:off x="2220467" y="3118104"/>
              <a:ext cx="0" cy="38100"/>
            </a:xfrm>
            <a:custGeom>
              <a:avLst/>
              <a:gdLst/>
              <a:ahLst/>
              <a:cxnLst/>
              <a:rect l="l" t="t" r="r" b="b"/>
              <a:pathLst>
                <a:path h="38100">
                  <a:moveTo>
                    <a:pt x="0" y="0"/>
                  </a:moveTo>
                  <a:lnTo>
                    <a:pt x="0" y="38100"/>
                  </a:lnTo>
                </a:path>
              </a:pathLst>
            </a:custGeom>
            <a:ln w="9144">
              <a:solidFill>
                <a:srgbClr val="878787"/>
              </a:solidFill>
            </a:ln>
          </p:spPr>
          <p:txBody>
            <a:bodyPr wrap="square" lIns="0" tIns="0" rIns="0" bIns="0" rtlCol="0"/>
            <a:lstStyle/>
            <a:p>
              <a:endParaRPr/>
            </a:p>
          </p:txBody>
        </p:sp>
        <p:sp>
          <p:nvSpPr>
            <p:cNvPr id="33" name="object 22"/>
            <p:cNvSpPr/>
            <p:nvPr/>
          </p:nvSpPr>
          <p:spPr>
            <a:xfrm>
              <a:off x="2395727" y="3118104"/>
              <a:ext cx="0" cy="38100"/>
            </a:xfrm>
            <a:custGeom>
              <a:avLst/>
              <a:gdLst/>
              <a:ahLst/>
              <a:cxnLst/>
              <a:rect l="l" t="t" r="r" b="b"/>
              <a:pathLst>
                <a:path h="38100">
                  <a:moveTo>
                    <a:pt x="0" y="0"/>
                  </a:moveTo>
                  <a:lnTo>
                    <a:pt x="0" y="38100"/>
                  </a:lnTo>
                </a:path>
              </a:pathLst>
            </a:custGeom>
            <a:ln w="9144">
              <a:solidFill>
                <a:srgbClr val="878787"/>
              </a:solidFill>
            </a:ln>
          </p:spPr>
          <p:txBody>
            <a:bodyPr wrap="square" lIns="0" tIns="0" rIns="0" bIns="0" rtlCol="0"/>
            <a:lstStyle/>
            <a:p>
              <a:endParaRPr/>
            </a:p>
          </p:txBody>
        </p:sp>
        <p:sp>
          <p:nvSpPr>
            <p:cNvPr id="34" name="object 23"/>
            <p:cNvSpPr/>
            <p:nvPr/>
          </p:nvSpPr>
          <p:spPr>
            <a:xfrm>
              <a:off x="2570988" y="3118104"/>
              <a:ext cx="0" cy="38100"/>
            </a:xfrm>
            <a:custGeom>
              <a:avLst/>
              <a:gdLst/>
              <a:ahLst/>
              <a:cxnLst/>
              <a:rect l="l" t="t" r="r" b="b"/>
              <a:pathLst>
                <a:path h="38100">
                  <a:moveTo>
                    <a:pt x="0" y="0"/>
                  </a:moveTo>
                  <a:lnTo>
                    <a:pt x="0" y="38100"/>
                  </a:lnTo>
                </a:path>
              </a:pathLst>
            </a:custGeom>
            <a:ln w="9144">
              <a:solidFill>
                <a:srgbClr val="878787"/>
              </a:solidFill>
            </a:ln>
          </p:spPr>
          <p:txBody>
            <a:bodyPr wrap="square" lIns="0" tIns="0" rIns="0" bIns="0" rtlCol="0"/>
            <a:lstStyle/>
            <a:p>
              <a:endParaRPr/>
            </a:p>
          </p:txBody>
        </p:sp>
        <p:sp>
          <p:nvSpPr>
            <p:cNvPr id="35" name="object 24"/>
            <p:cNvSpPr/>
            <p:nvPr/>
          </p:nvSpPr>
          <p:spPr>
            <a:xfrm>
              <a:off x="2746248" y="3118104"/>
              <a:ext cx="0" cy="38100"/>
            </a:xfrm>
            <a:custGeom>
              <a:avLst/>
              <a:gdLst/>
              <a:ahLst/>
              <a:cxnLst/>
              <a:rect l="l" t="t" r="r" b="b"/>
              <a:pathLst>
                <a:path h="38100">
                  <a:moveTo>
                    <a:pt x="0" y="0"/>
                  </a:moveTo>
                  <a:lnTo>
                    <a:pt x="0" y="38100"/>
                  </a:lnTo>
                </a:path>
              </a:pathLst>
            </a:custGeom>
            <a:ln w="9144">
              <a:solidFill>
                <a:srgbClr val="878787"/>
              </a:solidFill>
            </a:ln>
          </p:spPr>
          <p:txBody>
            <a:bodyPr wrap="square" lIns="0" tIns="0" rIns="0" bIns="0" rtlCol="0"/>
            <a:lstStyle/>
            <a:p>
              <a:endParaRPr/>
            </a:p>
          </p:txBody>
        </p:sp>
        <p:sp>
          <p:nvSpPr>
            <p:cNvPr id="36" name="object 25"/>
            <p:cNvSpPr/>
            <p:nvPr/>
          </p:nvSpPr>
          <p:spPr>
            <a:xfrm>
              <a:off x="2921507" y="3118104"/>
              <a:ext cx="0" cy="38100"/>
            </a:xfrm>
            <a:custGeom>
              <a:avLst/>
              <a:gdLst/>
              <a:ahLst/>
              <a:cxnLst/>
              <a:rect l="l" t="t" r="r" b="b"/>
              <a:pathLst>
                <a:path h="38100">
                  <a:moveTo>
                    <a:pt x="0" y="0"/>
                  </a:moveTo>
                  <a:lnTo>
                    <a:pt x="0" y="38100"/>
                  </a:lnTo>
                </a:path>
              </a:pathLst>
            </a:custGeom>
            <a:ln w="9144">
              <a:solidFill>
                <a:srgbClr val="878787"/>
              </a:solidFill>
            </a:ln>
          </p:spPr>
          <p:txBody>
            <a:bodyPr wrap="square" lIns="0" tIns="0" rIns="0" bIns="0" rtlCol="0"/>
            <a:lstStyle/>
            <a:p>
              <a:endParaRPr/>
            </a:p>
          </p:txBody>
        </p:sp>
        <p:sp>
          <p:nvSpPr>
            <p:cNvPr id="37" name="object 26"/>
            <p:cNvSpPr/>
            <p:nvPr/>
          </p:nvSpPr>
          <p:spPr>
            <a:xfrm>
              <a:off x="3096767" y="3118104"/>
              <a:ext cx="0" cy="38100"/>
            </a:xfrm>
            <a:custGeom>
              <a:avLst/>
              <a:gdLst/>
              <a:ahLst/>
              <a:cxnLst/>
              <a:rect l="l" t="t" r="r" b="b"/>
              <a:pathLst>
                <a:path h="38100">
                  <a:moveTo>
                    <a:pt x="0" y="0"/>
                  </a:moveTo>
                  <a:lnTo>
                    <a:pt x="0" y="38100"/>
                  </a:lnTo>
                </a:path>
              </a:pathLst>
            </a:custGeom>
            <a:ln w="9144">
              <a:solidFill>
                <a:srgbClr val="878787"/>
              </a:solidFill>
            </a:ln>
          </p:spPr>
          <p:txBody>
            <a:bodyPr wrap="square" lIns="0" tIns="0" rIns="0" bIns="0" rtlCol="0"/>
            <a:lstStyle/>
            <a:p>
              <a:endParaRPr/>
            </a:p>
          </p:txBody>
        </p:sp>
        <p:sp>
          <p:nvSpPr>
            <p:cNvPr id="38" name="object 27"/>
            <p:cNvSpPr/>
            <p:nvPr/>
          </p:nvSpPr>
          <p:spPr>
            <a:xfrm>
              <a:off x="3272028" y="3118104"/>
              <a:ext cx="0" cy="38100"/>
            </a:xfrm>
            <a:custGeom>
              <a:avLst/>
              <a:gdLst/>
              <a:ahLst/>
              <a:cxnLst/>
              <a:rect l="l" t="t" r="r" b="b"/>
              <a:pathLst>
                <a:path h="38100">
                  <a:moveTo>
                    <a:pt x="0" y="0"/>
                  </a:moveTo>
                  <a:lnTo>
                    <a:pt x="0" y="38100"/>
                  </a:lnTo>
                </a:path>
              </a:pathLst>
            </a:custGeom>
            <a:ln w="9144">
              <a:solidFill>
                <a:srgbClr val="878787"/>
              </a:solidFill>
            </a:ln>
          </p:spPr>
          <p:txBody>
            <a:bodyPr wrap="square" lIns="0" tIns="0" rIns="0" bIns="0" rtlCol="0"/>
            <a:lstStyle/>
            <a:p>
              <a:endParaRPr/>
            </a:p>
          </p:txBody>
        </p:sp>
        <p:sp>
          <p:nvSpPr>
            <p:cNvPr id="39" name="object 28"/>
            <p:cNvSpPr/>
            <p:nvPr/>
          </p:nvSpPr>
          <p:spPr>
            <a:xfrm>
              <a:off x="3447288" y="3118104"/>
              <a:ext cx="0" cy="38100"/>
            </a:xfrm>
            <a:custGeom>
              <a:avLst/>
              <a:gdLst/>
              <a:ahLst/>
              <a:cxnLst/>
              <a:rect l="l" t="t" r="r" b="b"/>
              <a:pathLst>
                <a:path h="38100">
                  <a:moveTo>
                    <a:pt x="0" y="0"/>
                  </a:moveTo>
                  <a:lnTo>
                    <a:pt x="0" y="38100"/>
                  </a:lnTo>
                </a:path>
              </a:pathLst>
            </a:custGeom>
            <a:ln w="9144">
              <a:solidFill>
                <a:srgbClr val="878787"/>
              </a:solidFill>
            </a:ln>
          </p:spPr>
          <p:txBody>
            <a:bodyPr wrap="square" lIns="0" tIns="0" rIns="0" bIns="0" rtlCol="0"/>
            <a:lstStyle/>
            <a:p>
              <a:endParaRPr/>
            </a:p>
          </p:txBody>
        </p:sp>
        <p:sp>
          <p:nvSpPr>
            <p:cNvPr id="40" name="object 29"/>
            <p:cNvSpPr/>
            <p:nvPr/>
          </p:nvSpPr>
          <p:spPr>
            <a:xfrm>
              <a:off x="3622547" y="3118104"/>
              <a:ext cx="0" cy="38100"/>
            </a:xfrm>
            <a:custGeom>
              <a:avLst/>
              <a:gdLst/>
              <a:ahLst/>
              <a:cxnLst/>
              <a:rect l="l" t="t" r="r" b="b"/>
              <a:pathLst>
                <a:path h="38100">
                  <a:moveTo>
                    <a:pt x="0" y="0"/>
                  </a:moveTo>
                  <a:lnTo>
                    <a:pt x="0" y="38100"/>
                  </a:lnTo>
                </a:path>
              </a:pathLst>
            </a:custGeom>
            <a:ln w="9144">
              <a:solidFill>
                <a:srgbClr val="878787"/>
              </a:solidFill>
            </a:ln>
          </p:spPr>
          <p:txBody>
            <a:bodyPr wrap="square" lIns="0" tIns="0" rIns="0" bIns="0" rtlCol="0"/>
            <a:lstStyle/>
            <a:p>
              <a:endParaRPr/>
            </a:p>
          </p:txBody>
        </p:sp>
        <p:sp>
          <p:nvSpPr>
            <p:cNvPr id="41" name="object 30"/>
            <p:cNvSpPr/>
            <p:nvPr/>
          </p:nvSpPr>
          <p:spPr>
            <a:xfrm>
              <a:off x="3797808" y="3118104"/>
              <a:ext cx="0" cy="38100"/>
            </a:xfrm>
            <a:custGeom>
              <a:avLst/>
              <a:gdLst/>
              <a:ahLst/>
              <a:cxnLst/>
              <a:rect l="l" t="t" r="r" b="b"/>
              <a:pathLst>
                <a:path h="38100">
                  <a:moveTo>
                    <a:pt x="0" y="0"/>
                  </a:moveTo>
                  <a:lnTo>
                    <a:pt x="0" y="38100"/>
                  </a:lnTo>
                </a:path>
              </a:pathLst>
            </a:custGeom>
            <a:ln w="9144">
              <a:solidFill>
                <a:srgbClr val="878787"/>
              </a:solidFill>
            </a:ln>
          </p:spPr>
          <p:txBody>
            <a:bodyPr wrap="square" lIns="0" tIns="0" rIns="0" bIns="0" rtlCol="0"/>
            <a:lstStyle/>
            <a:p>
              <a:endParaRPr/>
            </a:p>
          </p:txBody>
        </p:sp>
        <p:sp>
          <p:nvSpPr>
            <p:cNvPr id="42" name="object 31"/>
            <p:cNvSpPr/>
            <p:nvPr/>
          </p:nvSpPr>
          <p:spPr>
            <a:xfrm>
              <a:off x="3973067" y="3118104"/>
              <a:ext cx="0" cy="38100"/>
            </a:xfrm>
            <a:custGeom>
              <a:avLst/>
              <a:gdLst/>
              <a:ahLst/>
              <a:cxnLst/>
              <a:rect l="l" t="t" r="r" b="b"/>
              <a:pathLst>
                <a:path h="38100">
                  <a:moveTo>
                    <a:pt x="0" y="0"/>
                  </a:moveTo>
                  <a:lnTo>
                    <a:pt x="0" y="38100"/>
                  </a:lnTo>
                </a:path>
              </a:pathLst>
            </a:custGeom>
            <a:ln w="9144">
              <a:solidFill>
                <a:srgbClr val="878787"/>
              </a:solidFill>
            </a:ln>
          </p:spPr>
          <p:txBody>
            <a:bodyPr wrap="square" lIns="0" tIns="0" rIns="0" bIns="0" rtlCol="0"/>
            <a:lstStyle/>
            <a:p>
              <a:endParaRPr/>
            </a:p>
          </p:txBody>
        </p:sp>
        <p:sp>
          <p:nvSpPr>
            <p:cNvPr id="43" name="object 32"/>
            <p:cNvSpPr/>
            <p:nvPr/>
          </p:nvSpPr>
          <p:spPr>
            <a:xfrm>
              <a:off x="4148328" y="3118104"/>
              <a:ext cx="0" cy="38100"/>
            </a:xfrm>
            <a:custGeom>
              <a:avLst/>
              <a:gdLst/>
              <a:ahLst/>
              <a:cxnLst/>
              <a:rect l="l" t="t" r="r" b="b"/>
              <a:pathLst>
                <a:path h="38100">
                  <a:moveTo>
                    <a:pt x="0" y="0"/>
                  </a:moveTo>
                  <a:lnTo>
                    <a:pt x="0" y="38100"/>
                  </a:lnTo>
                </a:path>
              </a:pathLst>
            </a:custGeom>
            <a:ln w="9144">
              <a:solidFill>
                <a:srgbClr val="878787"/>
              </a:solidFill>
            </a:ln>
          </p:spPr>
          <p:txBody>
            <a:bodyPr wrap="square" lIns="0" tIns="0" rIns="0" bIns="0" rtlCol="0"/>
            <a:lstStyle/>
            <a:p>
              <a:endParaRPr/>
            </a:p>
          </p:txBody>
        </p:sp>
        <p:sp>
          <p:nvSpPr>
            <p:cNvPr id="44" name="object 33"/>
            <p:cNvSpPr/>
            <p:nvPr/>
          </p:nvSpPr>
          <p:spPr>
            <a:xfrm>
              <a:off x="4323588" y="3118104"/>
              <a:ext cx="0" cy="38100"/>
            </a:xfrm>
            <a:custGeom>
              <a:avLst/>
              <a:gdLst/>
              <a:ahLst/>
              <a:cxnLst/>
              <a:rect l="l" t="t" r="r" b="b"/>
              <a:pathLst>
                <a:path h="38100">
                  <a:moveTo>
                    <a:pt x="0" y="0"/>
                  </a:moveTo>
                  <a:lnTo>
                    <a:pt x="0" y="38100"/>
                  </a:lnTo>
                </a:path>
              </a:pathLst>
            </a:custGeom>
            <a:ln w="9144">
              <a:solidFill>
                <a:srgbClr val="878787"/>
              </a:solidFill>
            </a:ln>
          </p:spPr>
          <p:txBody>
            <a:bodyPr wrap="square" lIns="0" tIns="0" rIns="0" bIns="0" rtlCol="0"/>
            <a:lstStyle/>
            <a:p>
              <a:endParaRPr/>
            </a:p>
          </p:txBody>
        </p:sp>
        <p:sp>
          <p:nvSpPr>
            <p:cNvPr id="45" name="object 34"/>
            <p:cNvSpPr/>
            <p:nvPr/>
          </p:nvSpPr>
          <p:spPr>
            <a:xfrm>
              <a:off x="4498847" y="3118104"/>
              <a:ext cx="0" cy="38100"/>
            </a:xfrm>
            <a:custGeom>
              <a:avLst/>
              <a:gdLst/>
              <a:ahLst/>
              <a:cxnLst/>
              <a:rect l="l" t="t" r="r" b="b"/>
              <a:pathLst>
                <a:path h="38100">
                  <a:moveTo>
                    <a:pt x="0" y="0"/>
                  </a:moveTo>
                  <a:lnTo>
                    <a:pt x="0" y="38100"/>
                  </a:lnTo>
                </a:path>
              </a:pathLst>
            </a:custGeom>
            <a:ln w="9144">
              <a:solidFill>
                <a:srgbClr val="878787"/>
              </a:solidFill>
            </a:ln>
          </p:spPr>
          <p:txBody>
            <a:bodyPr wrap="square" lIns="0" tIns="0" rIns="0" bIns="0" rtlCol="0"/>
            <a:lstStyle/>
            <a:p>
              <a:endParaRPr/>
            </a:p>
          </p:txBody>
        </p:sp>
        <p:sp>
          <p:nvSpPr>
            <p:cNvPr id="46" name="object 35"/>
            <p:cNvSpPr/>
            <p:nvPr/>
          </p:nvSpPr>
          <p:spPr>
            <a:xfrm>
              <a:off x="4674108" y="3118104"/>
              <a:ext cx="0" cy="38100"/>
            </a:xfrm>
            <a:custGeom>
              <a:avLst/>
              <a:gdLst/>
              <a:ahLst/>
              <a:cxnLst/>
              <a:rect l="l" t="t" r="r" b="b"/>
              <a:pathLst>
                <a:path h="38100">
                  <a:moveTo>
                    <a:pt x="0" y="0"/>
                  </a:moveTo>
                  <a:lnTo>
                    <a:pt x="0" y="38100"/>
                  </a:lnTo>
                </a:path>
              </a:pathLst>
            </a:custGeom>
            <a:ln w="9144">
              <a:solidFill>
                <a:srgbClr val="878787"/>
              </a:solidFill>
            </a:ln>
          </p:spPr>
          <p:txBody>
            <a:bodyPr wrap="square" lIns="0" tIns="0" rIns="0" bIns="0" rtlCol="0"/>
            <a:lstStyle/>
            <a:p>
              <a:endParaRPr/>
            </a:p>
          </p:txBody>
        </p:sp>
        <p:sp>
          <p:nvSpPr>
            <p:cNvPr id="47" name="object 36"/>
            <p:cNvSpPr/>
            <p:nvPr/>
          </p:nvSpPr>
          <p:spPr>
            <a:xfrm>
              <a:off x="4849367" y="3118104"/>
              <a:ext cx="0" cy="38100"/>
            </a:xfrm>
            <a:custGeom>
              <a:avLst/>
              <a:gdLst/>
              <a:ahLst/>
              <a:cxnLst/>
              <a:rect l="l" t="t" r="r" b="b"/>
              <a:pathLst>
                <a:path h="38100">
                  <a:moveTo>
                    <a:pt x="0" y="0"/>
                  </a:moveTo>
                  <a:lnTo>
                    <a:pt x="0" y="38100"/>
                  </a:lnTo>
                </a:path>
              </a:pathLst>
            </a:custGeom>
            <a:ln w="9144">
              <a:solidFill>
                <a:srgbClr val="878787"/>
              </a:solidFill>
            </a:ln>
          </p:spPr>
          <p:txBody>
            <a:bodyPr wrap="square" lIns="0" tIns="0" rIns="0" bIns="0" rtlCol="0"/>
            <a:lstStyle/>
            <a:p>
              <a:endParaRPr/>
            </a:p>
          </p:txBody>
        </p:sp>
        <p:sp>
          <p:nvSpPr>
            <p:cNvPr id="48" name="object 37"/>
            <p:cNvSpPr/>
            <p:nvPr/>
          </p:nvSpPr>
          <p:spPr>
            <a:xfrm>
              <a:off x="5024628" y="3118104"/>
              <a:ext cx="0" cy="38100"/>
            </a:xfrm>
            <a:custGeom>
              <a:avLst/>
              <a:gdLst/>
              <a:ahLst/>
              <a:cxnLst/>
              <a:rect l="l" t="t" r="r" b="b"/>
              <a:pathLst>
                <a:path h="38100">
                  <a:moveTo>
                    <a:pt x="0" y="0"/>
                  </a:moveTo>
                  <a:lnTo>
                    <a:pt x="0" y="38100"/>
                  </a:lnTo>
                </a:path>
              </a:pathLst>
            </a:custGeom>
            <a:ln w="9144">
              <a:solidFill>
                <a:srgbClr val="878787"/>
              </a:solidFill>
            </a:ln>
          </p:spPr>
          <p:txBody>
            <a:bodyPr wrap="square" lIns="0" tIns="0" rIns="0" bIns="0" rtlCol="0"/>
            <a:lstStyle/>
            <a:p>
              <a:endParaRPr/>
            </a:p>
          </p:txBody>
        </p:sp>
        <p:sp>
          <p:nvSpPr>
            <p:cNvPr id="49" name="object 38"/>
            <p:cNvSpPr/>
            <p:nvPr/>
          </p:nvSpPr>
          <p:spPr>
            <a:xfrm>
              <a:off x="5199888" y="3118104"/>
              <a:ext cx="0" cy="38100"/>
            </a:xfrm>
            <a:custGeom>
              <a:avLst/>
              <a:gdLst/>
              <a:ahLst/>
              <a:cxnLst/>
              <a:rect l="l" t="t" r="r" b="b"/>
              <a:pathLst>
                <a:path h="38100">
                  <a:moveTo>
                    <a:pt x="0" y="0"/>
                  </a:moveTo>
                  <a:lnTo>
                    <a:pt x="0" y="38100"/>
                  </a:lnTo>
                </a:path>
              </a:pathLst>
            </a:custGeom>
            <a:ln w="9144">
              <a:solidFill>
                <a:srgbClr val="878787"/>
              </a:solidFill>
            </a:ln>
          </p:spPr>
          <p:txBody>
            <a:bodyPr wrap="square" lIns="0" tIns="0" rIns="0" bIns="0" rtlCol="0"/>
            <a:lstStyle/>
            <a:p>
              <a:endParaRPr/>
            </a:p>
          </p:txBody>
        </p:sp>
        <p:sp>
          <p:nvSpPr>
            <p:cNvPr id="50" name="object 39"/>
            <p:cNvSpPr/>
            <p:nvPr/>
          </p:nvSpPr>
          <p:spPr>
            <a:xfrm>
              <a:off x="5375147" y="3118104"/>
              <a:ext cx="0" cy="38100"/>
            </a:xfrm>
            <a:custGeom>
              <a:avLst/>
              <a:gdLst/>
              <a:ahLst/>
              <a:cxnLst/>
              <a:rect l="l" t="t" r="r" b="b"/>
              <a:pathLst>
                <a:path h="38100">
                  <a:moveTo>
                    <a:pt x="0" y="0"/>
                  </a:moveTo>
                  <a:lnTo>
                    <a:pt x="0" y="38100"/>
                  </a:lnTo>
                </a:path>
              </a:pathLst>
            </a:custGeom>
            <a:ln w="9144">
              <a:solidFill>
                <a:srgbClr val="878787"/>
              </a:solidFill>
            </a:ln>
          </p:spPr>
          <p:txBody>
            <a:bodyPr wrap="square" lIns="0" tIns="0" rIns="0" bIns="0" rtlCol="0"/>
            <a:lstStyle/>
            <a:p>
              <a:endParaRPr/>
            </a:p>
          </p:txBody>
        </p:sp>
        <p:sp>
          <p:nvSpPr>
            <p:cNvPr id="51" name="object 40"/>
            <p:cNvSpPr/>
            <p:nvPr/>
          </p:nvSpPr>
          <p:spPr>
            <a:xfrm>
              <a:off x="5550408" y="3118104"/>
              <a:ext cx="0" cy="38100"/>
            </a:xfrm>
            <a:custGeom>
              <a:avLst/>
              <a:gdLst/>
              <a:ahLst/>
              <a:cxnLst/>
              <a:rect l="l" t="t" r="r" b="b"/>
              <a:pathLst>
                <a:path h="38100">
                  <a:moveTo>
                    <a:pt x="0" y="0"/>
                  </a:moveTo>
                  <a:lnTo>
                    <a:pt x="0" y="38100"/>
                  </a:lnTo>
                </a:path>
              </a:pathLst>
            </a:custGeom>
            <a:ln w="9144">
              <a:solidFill>
                <a:srgbClr val="878787"/>
              </a:solidFill>
            </a:ln>
          </p:spPr>
          <p:txBody>
            <a:bodyPr wrap="square" lIns="0" tIns="0" rIns="0" bIns="0" rtlCol="0"/>
            <a:lstStyle/>
            <a:p>
              <a:endParaRPr/>
            </a:p>
          </p:txBody>
        </p:sp>
        <p:sp>
          <p:nvSpPr>
            <p:cNvPr id="52" name="object 41"/>
            <p:cNvSpPr/>
            <p:nvPr/>
          </p:nvSpPr>
          <p:spPr>
            <a:xfrm>
              <a:off x="5725667" y="3118104"/>
              <a:ext cx="0" cy="38100"/>
            </a:xfrm>
            <a:custGeom>
              <a:avLst/>
              <a:gdLst/>
              <a:ahLst/>
              <a:cxnLst/>
              <a:rect l="l" t="t" r="r" b="b"/>
              <a:pathLst>
                <a:path h="38100">
                  <a:moveTo>
                    <a:pt x="0" y="0"/>
                  </a:moveTo>
                  <a:lnTo>
                    <a:pt x="0" y="38100"/>
                  </a:lnTo>
                </a:path>
              </a:pathLst>
            </a:custGeom>
            <a:ln w="9144">
              <a:solidFill>
                <a:srgbClr val="878787"/>
              </a:solidFill>
            </a:ln>
          </p:spPr>
          <p:txBody>
            <a:bodyPr wrap="square" lIns="0" tIns="0" rIns="0" bIns="0" rtlCol="0"/>
            <a:lstStyle/>
            <a:p>
              <a:endParaRPr/>
            </a:p>
          </p:txBody>
        </p:sp>
        <p:sp>
          <p:nvSpPr>
            <p:cNvPr id="53" name="object 42"/>
            <p:cNvSpPr/>
            <p:nvPr/>
          </p:nvSpPr>
          <p:spPr>
            <a:xfrm>
              <a:off x="5900928" y="3118104"/>
              <a:ext cx="0" cy="38100"/>
            </a:xfrm>
            <a:custGeom>
              <a:avLst/>
              <a:gdLst/>
              <a:ahLst/>
              <a:cxnLst/>
              <a:rect l="l" t="t" r="r" b="b"/>
              <a:pathLst>
                <a:path h="38100">
                  <a:moveTo>
                    <a:pt x="0" y="0"/>
                  </a:moveTo>
                  <a:lnTo>
                    <a:pt x="0" y="38100"/>
                  </a:lnTo>
                </a:path>
              </a:pathLst>
            </a:custGeom>
            <a:ln w="9144">
              <a:solidFill>
                <a:srgbClr val="878787"/>
              </a:solidFill>
            </a:ln>
          </p:spPr>
          <p:txBody>
            <a:bodyPr wrap="square" lIns="0" tIns="0" rIns="0" bIns="0" rtlCol="0"/>
            <a:lstStyle/>
            <a:p>
              <a:endParaRPr/>
            </a:p>
          </p:txBody>
        </p:sp>
        <p:sp>
          <p:nvSpPr>
            <p:cNvPr id="54" name="object 43"/>
            <p:cNvSpPr/>
            <p:nvPr/>
          </p:nvSpPr>
          <p:spPr>
            <a:xfrm>
              <a:off x="6076188" y="3118104"/>
              <a:ext cx="0" cy="38100"/>
            </a:xfrm>
            <a:custGeom>
              <a:avLst/>
              <a:gdLst/>
              <a:ahLst/>
              <a:cxnLst/>
              <a:rect l="l" t="t" r="r" b="b"/>
              <a:pathLst>
                <a:path h="38100">
                  <a:moveTo>
                    <a:pt x="0" y="0"/>
                  </a:moveTo>
                  <a:lnTo>
                    <a:pt x="0" y="38100"/>
                  </a:lnTo>
                </a:path>
              </a:pathLst>
            </a:custGeom>
            <a:ln w="9144">
              <a:solidFill>
                <a:srgbClr val="878787"/>
              </a:solidFill>
            </a:ln>
          </p:spPr>
          <p:txBody>
            <a:bodyPr wrap="square" lIns="0" tIns="0" rIns="0" bIns="0" rtlCol="0"/>
            <a:lstStyle/>
            <a:p>
              <a:endParaRPr/>
            </a:p>
          </p:txBody>
        </p:sp>
        <p:sp>
          <p:nvSpPr>
            <p:cNvPr id="55" name="object 44"/>
            <p:cNvSpPr/>
            <p:nvPr/>
          </p:nvSpPr>
          <p:spPr>
            <a:xfrm>
              <a:off x="6251447" y="3118104"/>
              <a:ext cx="0" cy="38100"/>
            </a:xfrm>
            <a:custGeom>
              <a:avLst/>
              <a:gdLst/>
              <a:ahLst/>
              <a:cxnLst/>
              <a:rect l="l" t="t" r="r" b="b"/>
              <a:pathLst>
                <a:path h="38100">
                  <a:moveTo>
                    <a:pt x="0" y="0"/>
                  </a:moveTo>
                  <a:lnTo>
                    <a:pt x="0" y="38100"/>
                  </a:lnTo>
                </a:path>
              </a:pathLst>
            </a:custGeom>
            <a:ln w="9144">
              <a:solidFill>
                <a:srgbClr val="878787"/>
              </a:solidFill>
            </a:ln>
          </p:spPr>
          <p:txBody>
            <a:bodyPr wrap="square" lIns="0" tIns="0" rIns="0" bIns="0" rtlCol="0"/>
            <a:lstStyle/>
            <a:p>
              <a:endParaRPr/>
            </a:p>
          </p:txBody>
        </p:sp>
        <p:sp>
          <p:nvSpPr>
            <p:cNvPr id="56" name="object 45"/>
            <p:cNvSpPr/>
            <p:nvPr/>
          </p:nvSpPr>
          <p:spPr>
            <a:xfrm>
              <a:off x="6426708" y="3118104"/>
              <a:ext cx="0" cy="38100"/>
            </a:xfrm>
            <a:custGeom>
              <a:avLst/>
              <a:gdLst/>
              <a:ahLst/>
              <a:cxnLst/>
              <a:rect l="l" t="t" r="r" b="b"/>
              <a:pathLst>
                <a:path h="38100">
                  <a:moveTo>
                    <a:pt x="0" y="0"/>
                  </a:moveTo>
                  <a:lnTo>
                    <a:pt x="0" y="38100"/>
                  </a:lnTo>
                </a:path>
              </a:pathLst>
            </a:custGeom>
            <a:ln w="9144">
              <a:solidFill>
                <a:srgbClr val="878787"/>
              </a:solidFill>
            </a:ln>
          </p:spPr>
          <p:txBody>
            <a:bodyPr wrap="square" lIns="0" tIns="0" rIns="0" bIns="0" rtlCol="0"/>
            <a:lstStyle/>
            <a:p>
              <a:endParaRPr/>
            </a:p>
          </p:txBody>
        </p:sp>
        <p:sp>
          <p:nvSpPr>
            <p:cNvPr id="57" name="object 46"/>
            <p:cNvSpPr/>
            <p:nvPr/>
          </p:nvSpPr>
          <p:spPr>
            <a:xfrm>
              <a:off x="6601968" y="3118104"/>
              <a:ext cx="0" cy="38100"/>
            </a:xfrm>
            <a:custGeom>
              <a:avLst/>
              <a:gdLst/>
              <a:ahLst/>
              <a:cxnLst/>
              <a:rect l="l" t="t" r="r" b="b"/>
              <a:pathLst>
                <a:path h="38100">
                  <a:moveTo>
                    <a:pt x="0" y="0"/>
                  </a:moveTo>
                  <a:lnTo>
                    <a:pt x="0" y="38100"/>
                  </a:lnTo>
                </a:path>
              </a:pathLst>
            </a:custGeom>
            <a:ln w="9144">
              <a:solidFill>
                <a:srgbClr val="878787"/>
              </a:solidFill>
            </a:ln>
          </p:spPr>
          <p:txBody>
            <a:bodyPr wrap="square" lIns="0" tIns="0" rIns="0" bIns="0" rtlCol="0"/>
            <a:lstStyle/>
            <a:p>
              <a:endParaRPr/>
            </a:p>
          </p:txBody>
        </p:sp>
        <p:sp>
          <p:nvSpPr>
            <p:cNvPr id="58" name="object 47"/>
            <p:cNvSpPr/>
            <p:nvPr/>
          </p:nvSpPr>
          <p:spPr>
            <a:xfrm>
              <a:off x="6777228" y="3118104"/>
              <a:ext cx="0" cy="38100"/>
            </a:xfrm>
            <a:custGeom>
              <a:avLst/>
              <a:gdLst/>
              <a:ahLst/>
              <a:cxnLst/>
              <a:rect l="l" t="t" r="r" b="b"/>
              <a:pathLst>
                <a:path h="38100">
                  <a:moveTo>
                    <a:pt x="0" y="0"/>
                  </a:moveTo>
                  <a:lnTo>
                    <a:pt x="0" y="38100"/>
                  </a:lnTo>
                </a:path>
              </a:pathLst>
            </a:custGeom>
            <a:ln w="9144">
              <a:solidFill>
                <a:srgbClr val="878787"/>
              </a:solidFill>
            </a:ln>
          </p:spPr>
          <p:txBody>
            <a:bodyPr wrap="square" lIns="0" tIns="0" rIns="0" bIns="0" rtlCol="0"/>
            <a:lstStyle/>
            <a:p>
              <a:endParaRPr/>
            </a:p>
          </p:txBody>
        </p:sp>
        <p:sp>
          <p:nvSpPr>
            <p:cNvPr id="59" name="object 48"/>
            <p:cNvSpPr/>
            <p:nvPr/>
          </p:nvSpPr>
          <p:spPr>
            <a:xfrm>
              <a:off x="6952488" y="3118104"/>
              <a:ext cx="0" cy="38100"/>
            </a:xfrm>
            <a:custGeom>
              <a:avLst/>
              <a:gdLst/>
              <a:ahLst/>
              <a:cxnLst/>
              <a:rect l="l" t="t" r="r" b="b"/>
              <a:pathLst>
                <a:path h="38100">
                  <a:moveTo>
                    <a:pt x="0" y="0"/>
                  </a:moveTo>
                  <a:lnTo>
                    <a:pt x="0" y="38100"/>
                  </a:lnTo>
                </a:path>
              </a:pathLst>
            </a:custGeom>
            <a:ln w="9144">
              <a:solidFill>
                <a:srgbClr val="878787"/>
              </a:solidFill>
            </a:ln>
          </p:spPr>
          <p:txBody>
            <a:bodyPr wrap="square" lIns="0" tIns="0" rIns="0" bIns="0" rtlCol="0"/>
            <a:lstStyle/>
            <a:p>
              <a:endParaRPr/>
            </a:p>
          </p:txBody>
        </p:sp>
        <p:sp>
          <p:nvSpPr>
            <p:cNvPr id="60" name="object 49"/>
            <p:cNvSpPr/>
            <p:nvPr/>
          </p:nvSpPr>
          <p:spPr>
            <a:xfrm>
              <a:off x="7127747" y="3118104"/>
              <a:ext cx="0" cy="38100"/>
            </a:xfrm>
            <a:custGeom>
              <a:avLst/>
              <a:gdLst/>
              <a:ahLst/>
              <a:cxnLst/>
              <a:rect l="l" t="t" r="r" b="b"/>
              <a:pathLst>
                <a:path h="38100">
                  <a:moveTo>
                    <a:pt x="0" y="0"/>
                  </a:moveTo>
                  <a:lnTo>
                    <a:pt x="0" y="38100"/>
                  </a:lnTo>
                </a:path>
              </a:pathLst>
            </a:custGeom>
            <a:ln w="9144">
              <a:solidFill>
                <a:srgbClr val="878787"/>
              </a:solidFill>
            </a:ln>
          </p:spPr>
          <p:txBody>
            <a:bodyPr wrap="square" lIns="0" tIns="0" rIns="0" bIns="0" rtlCol="0"/>
            <a:lstStyle/>
            <a:p>
              <a:endParaRPr/>
            </a:p>
          </p:txBody>
        </p:sp>
        <p:sp>
          <p:nvSpPr>
            <p:cNvPr id="61" name="object 50"/>
            <p:cNvSpPr/>
            <p:nvPr/>
          </p:nvSpPr>
          <p:spPr>
            <a:xfrm>
              <a:off x="7303007" y="3118104"/>
              <a:ext cx="0" cy="38100"/>
            </a:xfrm>
            <a:custGeom>
              <a:avLst/>
              <a:gdLst/>
              <a:ahLst/>
              <a:cxnLst/>
              <a:rect l="l" t="t" r="r" b="b"/>
              <a:pathLst>
                <a:path h="38100">
                  <a:moveTo>
                    <a:pt x="0" y="0"/>
                  </a:moveTo>
                  <a:lnTo>
                    <a:pt x="0" y="38100"/>
                  </a:lnTo>
                </a:path>
              </a:pathLst>
            </a:custGeom>
            <a:ln w="9144">
              <a:solidFill>
                <a:srgbClr val="878787"/>
              </a:solidFill>
            </a:ln>
          </p:spPr>
          <p:txBody>
            <a:bodyPr wrap="square" lIns="0" tIns="0" rIns="0" bIns="0" rtlCol="0"/>
            <a:lstStyle/>
            <a:p>
              <a:endParaRPr/>
            </a:p>
          </p:txBody>
        </p:sp>
        <p:sp>
          <p:nvSpPr>
            <p:cNvPr id="62" name="object 51"/>
            <p:cNvSpPr/>
            <p:nvPr/>
          </p:nvSpPr>
          <p:spPr>
            <a:xfrm>
              <a:off x="7478268" y="3118104"/>
              <a:ext cx="0" cy="38100"/>
            </a:xfrm>
            <a:custGeom>
              <a:avLst/>
              <a:gdLst/>
              <a:ahLst/>
              <a:cxnLst/>
              <a:rect l="l" t="t" r="r" b="b"/>
              <a:pathLst>
                <a:path h="38100">
                  <a:moveTo>
                    <a:pt x="0" y="0"/>
                  </a:moveTo>
                  <a:lnTo>
                    <a:pt x="0" y="38100"/>
                  </a:lnTo>
                </a:path>
              </a:pathLst>
            </a:custGeom>
            <a:ln w="9144">
              <a:solidFill>
                <a:srgbClr val="878787"/>
              </a:solidFill>
            </a:ln>
          </p:spPr>
          <p:txBody>
            <a:bodyPr wrap="square" lIns="0" tIns="0" rIns="0" bIns="0" rtlCol="0"/>
            <a:lstStyle/>
            <a:p>
              <a:endParaRPr/>
            </a:p>
          </p:txBody>
        </p:sp>
        <p:sp>
          <p:nvSpPr>
            <p:cNvPr id="63" name="object 52"/>
            <p:cNvSpPr/>
            <p:nvPr/>
          </p:nvSpPr>
          <p:spPr>
            <a:xfrm>
              <a:off x="7653528" y="3118104"/>
              <a:ext cx="0" cy="38100"/>
            </a:xfrm>
            <a:custGeom>
              <a:avLst/>
              <a:gdLst/>
              <a:ahLst/>
              <a:cxnLst/>
              <a:rect l="l" t="t" r="r" b="b"/>
              <a:pathLst>
                <a:path h="38100">
                  <a:moveTo>
                    <a:pt x="0" y="0"/>
                  </a:moveTo>
                  <a:lnTo>
                    <a:pt x="0" y="38100"/>
                  </a:lnTo>
                </a:path>
              </a:pathLst>
            </a:custGeom>
            <a:ln w="9144">
              <a:solidFill>
                <a:srgbClr val="878787"/>
              </a:solidFill>
            </a:ln>
          </p:spPr>
          <p:txBody>
            <a:bodyPr wrap="square" lIns="0" tIns="0" rIns="0" bIns="0" rtlCol="0"/>
            <a:lstStyle/>
            <a:p>
              <a:endParaRPr/>
            </a:p>
          </p:txBody>
        </p:sp>
        <p:sp>
          <p:nvSpPr>
            <p:cNvPr id="64" name="object 53"/>
            <p:cNvSpPr/>
            <p:nvPr/>
          </p:nvSpPr>
          <p:spPr>
            <a:xfrm>
              <a:off x="7828788" y="3118104"/>
              <a:ext cx="0" cy="38100"/>
            </a:xfrm>
            <a:custGeom>
              <a:avLst/>
              <a:gdLst/>
              <a:ahLst/>
              <a:cxnLst/>
              <a:rect l="l" t="t" r="r" b="b"/>
              <a:pathLst>
                <a:path h="38100">
                  <a:moveTo>
                    <a:pt x="0" y="0"/>
                  </a:moveTo>
                  <a:lnTo>
                    <a:pt x="0" y="38100"/>
                  </a:lnTo>
                </a:path>
              </a:pathLst>
            </a:custGeom>
            <a:ln w="9144">
              <a:solidFill>
                <a:srgbClr val="878787"/>
              </a:solidFill>
            </a:ln>
          </p:spPr>
          <p:txBody>
            <a:bodyPr wrap="square" lIns="0" tIns="0" rIns="0" bIns="0" rtlCol="0"/>
            <a:lstStyle/>
            <a:p>
              <a:endParaRPr/>
            </a:p>
          </p:txBody>
        </p:sp>
        <p:sp>
          <p:nvSpPr>
            <p:cNvPr id="65" name="object 54"/>
            <p:cNvSpPr/>
            <p:nvPr/>
          </p:nvSpPr>
          <p:spPr>
            <a:xfrm>
              <a:off x="8004047" y="3118104"/>
              <a:ext cx="0" cy="38100"/>
            </a:xfrm>
            <a:custGeom>
              <a:avLst/>
              <a:gdLst/>
              <a:ahLst/>
              <a:cxnLst/>
              <a:rect l="l" t="t" r="r" b="b"/>
              <a:pathLst>
                <a:path h="38100">
                  <a:moveTo>
                    <a:pt x="0" y="0"/>
                  </a:moveTo>
                  <a:lnTo>
                    <a:pt x="0" y="38100"/>
                  </a:lnTo>
                </a:path>
              </a:pathLst>
            </a:custGeom>
            <a:ln w="9144">
              <a:solidFill>
                <a:srgbClr val="878787"/>
              </a:solidFill>
            </a:ln>
          </p:spPr>
          <p:txBody>
            <a:bodyPr wrap="square" lIns="0" tIns="0" rIns="0" bIns="0" rtlCol="0"/>
            <a:lstStyle/>
            <a:p>
              <a:endParaRPr/>
            </a:p>
          </p:txBody>
        </p:sp>
        <p:sp>
          <p:nvSpPr>
            <p:cNvPr id="66" name="object 55"/>
            <p:cNvSpPr/>
            <p:nvPr/>
          </p:nvSpPr>
          <p:spPr>
            <a:xfrm>
              <a:off x="8179307" y="3118104"/>
              <a:ext cx="0" cy="38100"/>
            </a:xfrm>
            <a:custGeom>
              <a:avLst/>
              <a:gdLst/>
              <a:ahLst/>
              <a:cxnLst/>
              <a:rect l="l" t="t" r="r" b="b"/>
              <a:pathLst>
                <a:path h="38100">
                  <a:moveTo>
                    <a:pt x="0" y="0"/>
                  </a:moveTo>
                  <a:lnTo>
                    <a:pt x="0" y="38100"/>
                  </a:lnTo>
                </a:path>
              </a:pathLst>
            </a:custGeom>
            <a:ln w="9144">
              <a:solidFill>
                <a:srgbClr val="878787"/>
              </a:solidFill>
            </a:ln>
          </p:spPr>
          <p:txBody>
            <a:bodyPr wrap="square" lIns="0" tIns="0" rIns="0" bIns="0" rtlCol="0"/>
            <a:lstStyle/>
            <a:p>
              <a:endParaRPr/>
            </a:p>
          </p:txBody>
        </p:sp>
        <p:sp>
          <p:nvSpPr>
            <p:cNvPr id="67" name="object 56"/>
            <p:cNvSpPr/>
            <p:nvPr/>
          </p:nvSpPr>
          <p:spPr>
            <a:xfrm>
              <a:off x="8354568" y="3118104"/>
              <a:ext cx="0" cy="38100"/>
            </a:xfrm>
            <a:custGeom>
              <a:avLst/>
              <a:gdLst/>
              <a:ahLst/>
              <a:cxnLst/>
              <a:rect l="l" t="t" r="r" b="b"/>
              <a:pathLst>
                <a:path h="38100">
                  <a:moveTo>
                    <a:pt x="0" y="0"/>
                  </a:moveTo>
                  <a:lnTo>
                    <a:pt x="0" y="38100"/>
                  </a:lnTo>
                </a:path>
              </a:pathLst>
            </a:custGeom>
            <a:ln w="9144">
              <a:solidFill>
                <a:srgbClr val="878787"/>
              </a:solidFill>
            </a:ln>
          </p:spPr>
          <p:txBody>
            <a:bodyPr wrap="square" lIns="0" tIns="0" rIns="0" bIns="0" rtlCol="0"/>
            <a:lstStyle/>
            <a:p>
              <a:endParaRPr/>
            </a:p>
          </p:txBody>
        </p:sp>
        <p:sp>
          <p:nvSpPr>
            <p:cNvPr id="68" name="object 57"/>
            <p:cNvSpPr/>
            <p:nvPr/>
          </p:nvSpPr>
          <p:spPr>
            <a:xfrm>
              <a:off x="8529828" y="3118104"/>
              <a:ext cx="0" cy="38100"/>
            </a:xfrm>
            <a:custGeom>
              <a:avLst/>
              <a:gdLst/>
              <a:ahLst/>
              <a:cxnLst/>
              <a:rect l="l" t="t" r="r" b="b"/>
              <a:pathLst>
                <a:path h="38100">
                  <a:moveTo>
                    <a:pt x="0" y="0"/>
                  </a:moveTo>
                  <a:lnTo>
                    <a:pt x="0" y="38100"/>
                  </a:lnTo>
                </a:path>
              </a:pathLst>
            </a:custGeom>
            <a:ln w="9144">
              <a:solidFill>
                <a:srgbClr val="878787"/>
              </a:solidFill>
            </a:ln>
          </p:spPr>
          <p:txBody>
            <a:bodyPr wrap="square" lIns="0" tIns="0" rIns="0" bIns="0" rtlCol="0"/>
            <a:lstStyle/>
            <a:p>
              <a:endParaRPr/>
            </a:p>
          </p:txBody>
        </p:sp>
        <p:sp>
          <p:nvSpPr>
            <p:cNvPr id="69" name="object 58"/>
            <p:cNvSpPr/>
            <p:nvPr/>
          </p:nvSpPr>
          <p:spPr>
            <a:xfrm>
              <a:off x="8705088" y="3118104"/>
              <a:ext cx="0" cy="38100"/>
            </a:xfrm>
            <a:custGeom>
              <a:avLst/>
              <a:gdLst/>
              <a:ahLst/>
              <a:cxnLst/>
              <a:rect l="l" t="t" r="r" b="b"/>
              <a:pathLst>
                <a:path h="38100">
                  <a:moveTo>
                    <a:pt x="0" y="0"/>
                  </a:moveTo>
                  <a:lnTo>
                    <a:pt x="0" y="38100"/>
                  </a:lnTo>
                </a:path>
              </a:pathLst>
            </a:custGeom>
            <a:ln w="9144">
              <a:solidFill>
                <a:srgbClr val="878787"/>
              </a:solidFill>
            </a:ln>
          </p:spPr>
          <p:txBody>
            <a:bodyPr wrap="square" lIns="0" tIns="0" rIns="0" bIns="0" rtlCol="0"/>
            <a:lstStyle/>
            <a:p>
              <a:endParaRPr/>
            </a:p>
          </p:txBody>
        </p:sp>
        <p:sp>
          <p:nvSpPr>
            <p:cNvPr id="70" name="object 59"/>
            <p:cNvSpPr/>
            <p:nvPr/>
          </p:nvSpPr>
          <p:spPr>
            <a:xfrm>
              <a:off x="1607058" y="2681477"/>
              <a:ext cx="1051560" cy="347980"/>
            </a:xfrm>
            <a:custGeom>
              <a:avLst/>
              <a:gdLst/>
              <a:ahLst/>
              <a:cxnLst/>
              <a:rect l="l" t="t" r="r" b="b"/>
              <a:pathLst>
                <a:path w="1051560" h="347980">
                  <a:moveTo>
                    <a:pt x="0" y="347472"/>
                  </a:moveTo>
                  <a:lnTo>
                    <a:pt x="175260" y="339852"/>
                  </a:lnTo>
                  <a:lnTo>
                    <a:pt x="350520" y="295656"/>
                  </a:lnTo>
                  <a:lnTo>
                    <a:pt x="525780" y="268224"/>
                  </a:lnTo>
                  <a:lnTo>
                    <a:pt x="701040" y="222504"/>
                  </a:lnTo>
                  <a:lnTo>
                    <a:pt x="876300" y="144780"/>
                  </a:lnTo>
                  <a:lnTo>
                    <a:pt x="1051560" y="0"/>
                  </a:lnTo>
                </a:path>
              </a:pathLst>
            </a:custGeom>
            <a:ln w="38100">
              <a:solidFill>
                <a:srgbClr val="000000"/>
              </a:solidFill>
              <a:prstDash val="lgDash"/>
            </a:ln>
          </p:spPr>
          <p:txBody>
            <a:bodyPr wrap="square" lIns="0" tIns="0" rIns="0" bIns="0" rtlCol="0"/>
            <a:lstStyle/>
            <a:p>
              <a:endParaRPr/>
            </a:p>
          </p:txBody>
        </p:sp>
        <p:sp>
          <p:nvSpPr>
            <p:cNvPr id="71" name="object 60"/>
            <p:cNvSpPr/>
            <p:nvPr/>
          </p:nvSpPr>
          <p:spPr>
            <a:xfrm>
              <a:off x="2833877" y="2413254"/>
              <a:ext cx="3154680" cy="303530"/>
            </a:xfrm>
            <a:custGeom>
              <a:avLst/>
              <a:gdLst/>
              <a:ahLst/>
              <a:cxnLst/>
              <a:rect l="l" t="t" r="r" b="b"/>
              <a:pathLst>
                <a:path w="3154679" h="303530">
                  <a:moveTo>
                    <a:pt x="0" y="303275"/>
                  </a:moveTo>
                  <a:lnTo>
                    <a:pt x="175260" y="288035"/>
                  </a:lnTo>
                  <a:lnTo>
                    <a:pt x="350520" y="269747"/>
                  </a:lnTo>
                  <a:lnTo>
                    <a:pt x="525780" y="207263"/>
                  </a:lnTo>
                  <a:lnTo>
                    <a:pt x="701040" y="219455"/>
                  </a:lnTo>
                  <a:lnTo>
                    <a:pt x="876300" y="198119"/>
                  </a:lnTo>
                  <a:lnTo>
                    <a:pt x="1051560" y="169163"/>
                  </a:lnTo>
                  <a:lnTo>
                    <a:pt x="1226820" y="152399"/>
                  </a:lnTo>
                  <a:lnTo>
                    <a:pt x="1402080" y="97535"/>
                  </a:lnTo>
                  <a:lnTo>
                    <a:pt x="1577340" y="124967"/>
                  </a:lnTo>
                  <a:lnTo>
                    <a:pt x="1752600" y="65531"/>
                  </a:lnTo>
                  <a:lnTo>
                    <a:pt x="1927860" y="62483"/>
                  </a:lnTo>
                  <a:lnTo>
                    <a:pt x="2103120" y="67055"/>
                  </a:lnTo>
                  <a:lnTo>
                    <a:pt x="2278380" y="53339"/>
                  </a:lnTo>
                  <a:lnTo>
                    <a:pt x="2453640" y="38099"/>
                  </a:lnTo>
                  <a:lnTo>
                    <a:pt x="2628900" y="22859"/>
                  </a:lnTo>
                  <a:lnTo>
                    <a:pt x="2804160" y="9143"/>
                  </a:lnTo>
                  <a:lnTo>
                    <a:pt x="2979420" y="0"/>
                  </a:lnTo>
                  <a:lnTo>
                    <a:pt x="3154680" y="19811"/>
                  </a:lnTo>
                </a:path>
              </a:pathLst>
            </a:custGeom>
            <a:ln w="38100">
              <a:solidFill>
                <a:srgbClr val="000000"/>
              </a:solidFill>
            </a:ln>
          </p:spPr>
          <p:txBody>
            <a:bodyPr wrap="square" lIns="0" tIns="0" rIns="0" bIns="0" rtlCol="0"/>
            <a:lstStyle/>
            <a:p>
              <a:endParaRPr/>
            </a:p>
          </p:txBody>
        </p:sp>
        <p:sp>
          <p:nvSpPr>
            <p:cNvPr id="72" name="object 61"/>
            <p:cNvSpPr/>
            <p:nvPr/>
          </p:nvSpPr>
          <p:spPr>
            <a:xfrm>
              <a:off x="6164579" y="2337816"/>
              <a:ext cx="2453640" cy="90170"/>
            </a:xfrm>
            <a:custGeom>
              <a:avLst/>
              <a:gdLst/>
              <a:ahLst/>
              <a:cxnLst/>
              <a:rect l="l" t="t" r="r" b="b"/>
              <a:pathLst>
                <a:path w="2453640" h="90169">
                  <a:moveTo>
                    <a:pt x="0" y="89915"/>
                  </a:moveTo>
                  <a:lnTo>
                    <a:pt x="175260" y="83819"/>
                  </a:lnTo>
                  <a:lnTo>
                    <a:pt x="350520" y="77723"/>
                  </a:lnTo>
                  <a:lnTo>
                    <a:pt x="525780" y="71627"/>
                  </a:lnTo>
                  <a:lnTo>
                    <a:pt x="701040" y="64007"/>
                  </a:lnTo>
                  <a:lnTo>
                    <a:pt x="876300" y="57911"/>
                  </a:lnTo>
                  <a:lnTo>
                    <a:pt x="1051560" y="51815"/>
                  </a:lnTo>
                  <a:lnTo>
                    <a:pt x="1226820" y="45719"/>
                  </a:lnTo>
                  <a:lnTo>
                    <a:pt x="1402080" y="39623"/>
                  </a:lnTo>
                  <a:lnTo>
                    <a:pt x="1577340" y="33527"/>
                  </a:lnTo>
                  <a:lnTo>
                    <a:pt x="1752600" y="25907"/>
                  </a:lnTo>
                  <a:lnTo>
                    <a:pt x="1927860" y="19811"/>
                  </a:lnTo>
                  <a:lnTo>
                    <a:pt x="2103120" y="13715"/>
                  </a:lnTo>
                  <a:lnTo>
                    <a:pt x="2278380" y="7619"/>
                  </a:lnTo>
                  <a:lnTo>
                    <a:pt x="2453640" y="0"/>
                  </a:lnTo>
                </a:path>
              </a:pathLst>
            </a:custGeom>
            <a:ln w="57912">
              <a:solidFill>
                <a:srgbClr val="000000"/>
              </a:solidFill>
              <a:prstDash val="lgDash"/>
            </a:ln>
          </p:spPr>
          <p:txBody>
            <a:bodyPr wrap="square" lIns="0" tIns="0" rIns="0" bIns="0" rtlCol="0"/>
            <a:lstStyle/>
            <a:p>
              <a:endParaRPr/>
            </a:p>
          </p:txBody>
        </p:sp>
        <p:sp>
          <p:nvSpPr>
            <p:cNvPr id="73" name="object 62"/>
            <p:cNvSpPr/>
            <p:nvPr/>
          </p:nvSpPr>
          <p:spPr>
            <a:xfrm>
              <a:off x="2833116" y="2212848"/>
              <a:ext cx="5785485" cy="692150"/>
            </a:xfrm>
            <a:custGeom>
              <a:avLst/>
              <a:gdLst/>
              <a:ahLst/>
              <a:cxnLst/>
              <a:rect l="l" t="t" r="r" b="b"/>
              <a:pathLst>
                <a:path w="5785484" h="692150">
                  <a:moveTo>
                    <a:pt x="0" y="691896"/>
                  </a:moveTo>
                  <a:lnTo>
                    <a:pt x="175260" y="676656"/>
                  </a:lnTo>
                  <a:lnTo>
                    <a:pt x="350520" y="659892"/>
                  </a:lnTo>
                  <a:lnTo>
                    <a:pt x="525780" y="644652"/>
                  </a:lnTo>
                  <a:lnTo>
                    <a:pt x="701040" y="627888"/>
                  </a:lnTo>
                  <a:lnTo>
                    <a:pt x="876300" y="571500"/>
                  </a:lnTo>
                  <a:lnTo>
                    <a:pt x="1051560" y="513588"/>
                  </a:lnTo>
                  <a:lnTo>
                    <a:pt x="1226820" y="449580"/>
                  </a:lnTo>
                  <a:lnTo>
                    <a:pt x="1402080" y="382524"/>
                  </a:lnTo>
                  <a:lnTo>
                    <a:pt x="1577340" y="310896"/>
                  </a:lnTo>
                  <a:lnTo>
                    <a:pt x="1752600" y="236220"/>
                  </a:lnTo>
                  <a:lnTo>
                    <a:pt x="1927860" y="105156"/>
                  </a:lnTo>
                  <a:lnTo>
                    <a:pt x="2103120" y="109728"/>
                  </a:lnTo>
                  <a:lnTo>
                    <a:pt x="2278380" y="97536"/>
                  </a:lnTo>
                  <a:lnTo>
                    <a:pt x="2453640" y="80772"/>
                  </a:lnTo>
                  <a:lnTo>
                    <a:pt x="2628900" y="67056"/>
                  </a:lnTo>
                  <a:lnTo>
                    <a:pt x="2804160" y="54864"/>
                  </a:lnTo>
                  <a:lnTo>
                    <a:pt x="2979420" y="47244"/>
                  </a:lnTo>
                  <a:lnTo>
                    <a:pt x="3154680" y="68580"/>
                  </a:lnTo>
                  <a:lnTo>
                    <a:pt x="3331464" y="64008"/>
                  </a:lnTo>
                  <a:lnTo>
                    <a:pt x="3506724" y="57912"/>
                  </a:lnTo>
                  <a:lnTo>
                    <a:pt x="3681984" y="51816"/>
                  </a:lnTo>
                  <a:lnTo>
                    <a:pt x="3857244" y="47244"/>
                  </a:lnTo>
                  <a:lnTo>
                    <a:pt x="4032504" y="41148"/>
                  </a:lnTo>
                  <a:lnTo>
                    <a:pt x="4207764" y="35052"/>
                  </a:lnTo>
                  <a:lnTo>
                    <a:pt x="4383024" y="30480"/>
                  </a:lnTo>
                  <a:lnTo>
                    <a:pt x="4558284" y="24384"/>
                  </a:lnTo>
                  <a:lnTo>
                    <a:pt x="4733544" y="18288"/>
                  </a:lnTo>
                  <a:lnTo>
                    <a:pt x="4908804" y="12192"/>
                  </a:lnTo>
                  <a:lnTo>
                    <a:pt x="5084064" y="6096"/>
                  </a:lnTo>
                  <a:lnTo>
                    <a:pt x="5259324" y="0"/>
                  </a:lnTo>
                  <a:lnTo>
                    <a:pt x="5434584" y="138684"/>
                  </a:lnTo>
                  <a:lnTo>
                    <a:pt x="5609844" y="132588"/>
                  </a:lnTo>
                  <a:lnTo>
                    <a:pt x="5785104" y="124968"/>
                  </a:lnTo>
                </a:path>
              </a:pathLst>
            </a:custGeom>
            <a:ln w="27432">
              <a:solidFill>
                <a:srgbClr val="FF0000"/>
              </a:solidFill>
            </a:ln>
          </p:spPr>
          <p:txBody>
            <a:bodyPr wrap="square" lIns="0" tIns="0" rIns="0" bIns="0" rtlCol="0"/>
            <a:lstStyle/>
            <a:p>
              <a:endParaRPr/>
            </a:p>
          </p:txBody>
        </p:sp>
        <p:sp>
          <p:nvSpPr>
            <p:cNvPr id="74" name="object 64"/>
            <p:cNvSpPr txBox="1"/>
            <p:nvPr/>
          </p:nvSpPr>
          <p:spPr>
            <a:xfrm>
              <a:off x="1534527" y="3182525"/>
              <a:ext cx="7164705" cy="307340"/>
            </a:xfrm>
            <a:prstGeom prst="rect">
              <a:avLst/>
            </a:prstGeom>
          </p:spPr>
          <p:txBody>
            <a:bodyPr vert="vert270" wrap="square" lIns="0" tIns="0" rIns="0" bIns="0" rtlCol="0">
              <a:spAutoFit/>
            </a:bodyPr>
            <a:lstStyle/>
            <a:p>
              <a:pPr marL="12700">
                <a:lnSpc>
                  <a:spcPct val="100000"/>
                </a:lnSpc>
              </a:pPr>
              <a:r>
                <a:rPr sz="1000" spc="-5" dirty="0">
                  <a:latin typeface="Arial"/>
                  <a:cs typeface="Arial"/>
                </a:rPr>
                <a:t>2</a:t>
              </a:r>
              <a:r>
                <a:rPr sz="1000" spc="10" dirty="0">
                  <a:latin typeface="Arial"/>
                  <a:cs typeface="Arial"/>
                </a:rPr>
                <a:t>0</a:t>
              </a:r>
              <a:r>
                <a:rPr sz="1000" spc="-5" dirty="0">
                  <a:latin typeface="Arial"/>
                  <a:cs typeface="Arial"/>
                </a:rPr>
                <a:t>10</a:t>
              </a:r>
              <a:endParaRPr sz="1000">
                <a:latin typeface="Arial"/>
                <a:cs typeface="Arial"/>
              </a:endParaRPr>
            </a:p>
            <a:p>
              <a:pPr marL="12700">
                <a:lnSpc>
                  <a:spcPct val="100000"/>
                </a:lnSpc>
                <a:spcBef>
                  <a:spcPts val="180"/>
                </a:spcBef>
              </a:pPr>
              <a:r>
                <a:rPr sz="1000" spc="-5" dirty="0">
                  <a:latin typeface="Arial"/>
                  <a:cs typeface="Arial"/>
                </a:rPr>
                <a:t>2</a:t>
              </a:r>
              <a:r>
                <a:rPr sz="1000" spc="10" dirty="0">
                  <a:latin typeface="Arial"/>
                  <a:cs typeface="Arial"/>
                </a:rPr>
                <a:t>0</a:t>
              </a:r>
              <a:r>
                <a:rPr sz="1000" spc="-5" dirty="0">
                  <a:latin typeface="Arial"/>
                  <a:cs typeface="Arial"/>
                </a:rPr>
                <a:t>11</a:t>
              </a:r>
              <a:endParaRPr sz="1000">
                <a:latin typeface="Arial"/>
                <a:cs typeface="Arial"/>
              </a:endParaRPr>
            </a:p>
            <a:p>
              <a:pPr marL="12700">
                <a:lnSpc>
                  <a:spcPct val="100000"/>
                </a:lnSpc>
                <a:spcBef>
                  <a:spcPts val="180"/>
                </a:spcBef>
              </a:pPr>
              <a:r>
                <a:rPr sz="1000" spc="-5" dirty="0">
                  <a:latin typeface="Arial"/>
                  <a:cs typeface="Arial"/>
                </a:rPr>
                <a:t>2</a:t>
              </a:r>
              <a:r>
                <a:rPr sz="1000" spc="10" dirty="0">
                  <a:latin typeface="Arial"/>
                  <a:cs typeface="Arial"/>
                </a:rPr>
                <a:t>0</a:t>
              </a:r>
              <a:r>
                <a:rPr sz="1000" spc="-5" dirty="0">
                  <a:latin typeface="Arial"/>
                  <a:cs typeface="Arial"/>
                </a:rPr>
                <a:t>12</a:t>
              </a:r>
              <a:endParaRPr sz="1000">
                <a:latin typeface="Arial"/>
                <a:cs typeface="Arial"/>
              </a:endParaRPr>
            </a:p>
            <a:p>
              <a:pPr marL="12700">
                <a:lnSpc>
                  <a:spcPct val="100000"/>
                </a:lnSpc>
                <a:spcBef>
                  <a:spcPts val="180"/>
                </a:spcBef>
              </a:pPr>
              <a:r>
                <a:rPr sz="1000" spc="-5" dirty="0">
                  <a:latin typeface="Arial"/>
                  <a:cs typeface="Arial"/>
                </a:rPr>
                <a:t>2</a:t>
              </a:r>
              <a:r>
                <a:rPr sz="1000" spc="10" dirty="0">
                  <a:latin typeface="Arial"/>
                  <a:cs typeface="Arial"/>
                </a:rPr>
                <a:t>0</a:t>
              </a:r>
              <a:r>
                <a:rPr sz="1000" spc="-5" dirty="0">
                  <a:latin typeface="Arial"/>
                  <a:cs typeface="Arial"/>
                </a:rPr>
                <a:t>13</a:t>
              </a:r>
              <a:endParaRPr sz="1000">
                <a:latin typeface="Arial"/>
                <a:cs typeface="Arial"/>
              </a:endParaRPr>
            </a:p>
            <a:p>
              <a:pPr marL="12700">
                <a:lnSpc>
                  <a:spcPct val="100000"/>
                </a:lnSpc>
                <a:spcBef>
                  <a:spcPts val="180"/>
                </a:spcBef>
              </a:pPr>
              <a:r>
                <a:rPr sz="1000" spc="-5" dirty="0">
                  <a:latin typeface="Arial"/>
                  <a:cs typeface="Arial"/>
                </a:rPr>
                <a:t>2</a:t>
              </a:r>
              <a:r>
                <a:rPr sz="1000" spc="10" dirty="0">
                  <a:latin typeface="Arial"/>
                  <a:cs typeface="Arial"/>
                </a:rPr>
                <a:t>0</a:t>
              </a:r>
              <a:r>
                <a:rPr sz="1000" spc="-5" dirty="0">
                  <a:latin typeface="Arial"/>
                  <a:cs typeface="Arial"/>
                </a:rPr>
                <a:t>14</a:t>
              </a:r>
              <a:endParaRPr sz="1000">
                <a:latin typeface="Arial"/>
                <a:cs typeface="Arial"/>
              </a:endParaRPr>
            </a:p>
            <a:p>
              <a:pPr marL="12700">
                <a:lnSpc>
                  <a:spcPct val="100000"/>
                </a:lnSpc>
                <a:spcBef>
                  <a:spcPts val="180"/>
                </a:spcBef>
              </a:pPr>
              <a:r>
                <a:rPr sz="1000" spc="-5" dirty="0">
                  <a:latin typeface="Arial"/>
                  <a:cs typeface="Arial"/>
                </a:rPr>
                <a:t>2</a:t>
              </a:r>
              <a:r>
                <a:rPr sz="1000" spc="10" dirty="0">
                  <a:latin typeface="Arial"/>
                  <a:cs typeface="Arial"/>
                </a:rPr>
                <a:t>0</a:t>
              </a:r>
              <a:r>
                <a:rPr sz="1000" spc="-5" dirty="0">
                  <a:latin typeface="Arial"/>
                  <a:cs typeface="Arial"/>
                </a:rPr>
                <a:t>15</a:t>
              </a:r>
              <a:endParaRPr sz="1000">
                <a:latin typeface="Arial"/>
                <a:cs typeface="Arial"/>
              </a:endParaRPr>
            </a:p>
            <a:p>
              <a:pPr marL="12700">
                <a:lnSpc>
                  <a:spcPct val="100000"/>
                </a:lnSpc>
                <a:spcBef>
                  <a:spcPts val="180"/>
                </a:spcBef>
              </a:pPr>
              <a:r>
                <a:rPr sz="1000" spc="-5" dirty="0">
                  <a:latin typeface="Arial"/>
                  <a:cs typeface="Arial"/>
                </a:rPr>
                <a:t>2</a:t>
              </a:r>
              <a:r>
                <a:rPr sz="1000" spc="10" dirty="0">
                  <a:latin typeface="Arial"/>
                  <a:cs typeface="Arial"/>
                </a:rPr>
                <a:t>0</a:t>
              </a:r>
              <a:r>
                <a:rPr sz="1000" spc="-5" dirty="0">
                  <a:latin typeface="Arial"/>
                  <a:cs typeface="Arial"/>
                </a:rPr>
                <a:t>16</a:t>
              </a:r>
              <a:endParaRPr sz="1000">
                <a:latin typeface="Arial"/>
                <a:cs typeface="Arial"/>
              </a:endParaRPr>
            </a:p>
            <a:p>
              <a:pPr marL="12700">
                <a:lnSpc>
                  <a:spcPct val="100000"/>
                </a:lnSpc>
                <a:spcBef>
                  <a:spcPts val="180"/>
                </a:spcBef>
              </a:pPr>
              <a:r>
                <a:rPr sz="1000" spc="-5" dirty="0">
                  <a:latin typeface="Arial"/>
                  <a:cs typeface="Arial"/>
                </a:rPr>
                <a:t>2</a:t>
              </a:r>
              <a:r>
                <a:rPr sz="1000" spc="10" dirty="0">
                  <a:latin typeface="Arial"/>
                  <a:cs typeface="Arial"/>
                </a:rPr>
                <a:t>0</a:t>
              </a:r>
              <a:r>
                <a:rPr sz="1000" spc="-5" dirty="0">
                  <a:latin typeface="Arial"/>
                  <a:cs typeface="Arial"/>
                </a:rPr>
                <a:t>17</a:t>
              </a:r>
              <a:endParaRPr sz="1000">
                <a:latin typeface="Arial"/>
                <a:cs typeface="Arial"/>
              </a:endParaRPr>
            </a:p>
            <a:p>
              <a:pPr marL="12700">
                <a:lnSpc>
                  <a:spcPct val="100000"/>
                </a:lnSpc>
                <a:spcBef>
                  <a:spcPts val="180"/>
                </a:spcBef>
              </a:pPr>
              <a:r>
                <a:rPr sz="1000" spc="-5" dirty="0">
                  <a:latin typeface="Arial"/>
                  <a:cs typeface="Arial"/>
                </a:rPr>
                <a:t>2</a:t>
              </a:r>
              <a:r>
                <a:rPr sz="1000" spc="10" dirty="0">
                  <a:latin typeface="Arial"/>
                  <a:cs typeface="Arial"/>
                </a:rPr>
                <a:t>0</a:t>
              </a:r>
              <a:r>
                <a:rPr sz="1000" spc="-5" dirty="0">
                  <a:latin typeface="Arial"/>
                  <a:cs typeface="Arial"/>
                </a:rPr>
                <a:t>18</a:t>
              </a:r>
              <a:endParaRPr sz="1000">
                <a:latin typeface="Arial"/>
                <a:cs typeface="Arial"/>
              </a:endParaRPr>
            </a:p>
            <a:p>
              <a:pPr marL="12700">
                <a:lnSpc>
                  <a:spcPct val="100000"/>
                </a:lnSpc>
                <a:spcBef>
                  <a:spcPts val="180"/>
                </a:spcBef>
              </a:pPr>
              <a:r>
                <a:rPr sz="1000" spc="-5" dirty="0">
                  <a:latin typeface="Arial"/>
                  <a:cs typeface="Arial"/>
                </a:rPr>
                <a:t>2</a:t>
              </a:r>
              <a:r>
                <a:rPr sz="1000" spc="10" dirty="0">
                  <a:latin typeface="Arial"/>
                  <a:cs typeface="Arial"/>
                </a:rPr>
                <a:t>0</a:t>
              </a:r>
              <a:r>
                <a:rPr sz="1000" spc="-5" dirty="0">
                  <a:latin typeface="Arial"/>
                  <a:cs typeface="Arial"/>
                </a:rPr>
                <a:t>19</a:t>
              </a:r>
              <a:endParaRPr sz="1000">
                <a:latin typeface="Arial"/>
                <a:cs typeface="Arial"/>
              </a:endParaRPr>
            </a:p>
            <a:p>
              <a:pPr marL="12700">
                <a:lnSpc>
                  <a:spcPct val="100000"/>
                </a:lnSpc>
                <a:spcBef>
                  <a:spcPts val="180"/>
                </a:spcBef>
              </a:pPr>
              <a:r>
                <a:rPr sz="1000" spc="-5" dirty="0">
                  <a:latin typeface="Arial"/>
                  <a:cs typeface="Arial"/>
                </a:rPr>
                <a:t>2</a:t>
              </a:r>
              <a:r>
                <a:rPr sz="1000" spc="10" dirty="0">
                  <a:latin typeface="Arial"/>
                  <a:cs typeface="Arial"/>
                </a:rPr>
                <a:t>0</a:t>
              </a:r>
              <a:r>
                <a:rPr sz="1000" spc="-5" dirty="0">
                  <a:latin typeface="Arial"/>
                  <a:cs typeface="Arial"/>
                </a:rPr>
                <a:t>20</a:t>
              </a:r>
              <a:endParaRPr sz="1000">
                <a:latin typeface="Arial"/>
                <a:cs typeface="Arial"/>
              </a:endParaRPr>
            </a:p>
            <a:p>
              <a:pPr marL="12700">
                <a:lnSpc>
                  <a:spcPct val="100000"/>
                </a:lnSpc>
                <a:spcBef>
                  <a:spcPts val="180"/>
                </a:spcBef>
              </a:pPr>
              <a:r>
                <a:rPr sz="1000" spc="-5" dirty="0">
                  <a:latin typeface="Arial"/>
                  <a:cs typeface="Arial"/>
                </a:rPr>
                <a:t>2</a:t>
              </a:r>
              <a:r>
                <a:rPr sz="1000" spc="10" dirty="0">
                  <a:latin typeface="Arial"/>
                  <a:cs typeface="Arial"/>
                </a:rPr>
                <a:t>0</a:t>
              </a:r>
              <a:r>
                <a:rPr sz="1000" spc="-5" dirty="0">
                  <a:latin typeface="Arial"/>
                  <a:cs typeface="Arial"/>
                </a:rPr>
                <a:t>21</a:t>
              </a:r>
              <a:endParaRPr sz="1000">
                <a:latin typeface="Arial"/>
                <a:cs typeface="Arial"/>
              </a:endParaRPr>
            </a:p>
            <a:p>
              <a:pPr marL="12700">
                <a:lnSpc>
                  <a:spcPct val="100000"/>
                </a:lnSpc>
                <a:spcBef>
                  <a:spcPts val="180"/>
                </a:spcBef>
              </a:pPr>
              <a:r>
                <a:rPr sz="1000" spc="-5" dirty="0">
                  <a:latin typeface="Arial"/>
                  <a:cs typeface="Arial"/>
                </a:rPr>
                <a:t>2</a:t>
              </a:r>
              <a:r>
                <a:rPr sz="1000" spc="10" dirty="0">
                  <a:latin typeface="Arial"/>
                  <a:cs typeface="Arial"/>
                </a:rPr>
                <a:t>0</a:t>
              </a:r>
              <a:r>
                <a:rPr sz="1000" spc="-5" dirty="0">
                  <a:latin typeface="Arial"/>
                  <a:cs typeface="Arial"/>
                </a:rPr>
                <a:t>22</a:t>
              </a:r>
              <a:endParaRPr sz="1000">
                <a:latin typeface="Arial"/>
                <a:cs typeface="Arial"/>
              </a:endParaRPr>
            </a:p>
            <a:p>
              <a:pPr marL="12700">
                <a:lnSpc>
                  <a:spcPct val="100000"/>
                </a:lnSpc>
                <a:spcBef>
                  <a:spcPts val="180"/>
                </a:spcBef>
              </a:pPr>
              <a:r>
                <a:rPr sz="1000" spc="-5" dirty="0">
                  <a:latin typeface="Arial"/>
                  <a:cs typeface="Arial"/>
                </a:rPr>
                <a:t>2</a:t>
              </a:r>
              <a:r>
                <a:rPr sz="1000" spc="10" dirty="0">
                  <a:latin typeface="Arial"/>
                  <a:cs typeface="Arial"/>
                </a:rPr>
                <a:t>0</a:t>
              </a:r>
              <a:r>
                <a:rPr sz="1000" spc="-5" dirty="0">
                  <a:latin typeface="Arial"/>
                  <a:cs typeface="Arial"/>
                </a:rPr>
                <a:t>23</a:t>
              </a:r>
              <a:endParaRPr sz="1000">
                <a:latin typeface="Arial"/>
                <a:cs typeface="Arial"/>
              </a:endParaRPr>
            </a:p>
            <a:p>
              <a:pPr marL="12700">
                <a:lnSpc>
                  <a:spcPct val="100000"/>
                </a:lnSpc>
                <a:spcBef>
                  <a:spcPts val="180"/>
                </a:spcBef>
              </a:pPr>
              <a:r>
                <a:rPr sz="1000" spc="-5" dirty="0">
                  <a:latin typeface="Arial"/>
                  <a:cs typeface="Arial"/>
                </a:rPr>
                <a:t>2</a:t>
              </a:r>
              <a:r>
                <a:rPr sz="1000" spc="10" dirty="0">
                  <a:latin typeface="Arial"/>
                  <a:cs typeface="Arial"/>
                </a:rPr>
                <a:t>0</a:t>
              </a:r>
              <a:r>
                <a:rPr sz="1000" spc="-5" dirty="0">
                  <a:latin typeface="Arial"/>
                  <a:cs typeface="Arial"/>
                </a:rPr>
                <a:t>24</a:t>
              </a:r>
              <a:endParaRPr sz="1000">
                <a:latin typeface="Arial"/>
                <a:cs typeface="Arial"/>
              </a:endParaRPr>
            </a:p>
            <a:p>
              <a:pPr marL="12700">
                <a:lnSpc>
                  <a:spcPct val="100000"/>
                </a:lnSpc>
                <a:spcBef>
                  <a:spcPts val="180"/>
                </a:spcBef>
              </a:pPr>
              <a:r>
                <a:rPr sz="1000" spc="-5" dirty="0">
                  <a:latin typeface="Arial"/>
                  <a:cs typeface="Arial"/>
                </a:rPr>
                <a:t>2</a:t>
              </a:r>
              <a:r>
                <a:rPr sz="1000" spc="10" dirty="0">
                  <a:latin typeface="Arial"/>
                  <a:cs typeface="Arial"/>
                </a:rPr>
                <a:t>0</a:t>
              </a:r>
              <a:r>
                <a:rPr sz="1000" spc="-5" dirty="0">
                  <a:latin typeface="Arial"/>
                  <a:cs typeface="Arial"/>
                </a:rPr>
                <a:t>25</a:t>
              </a:r>
              <a:endParaRPr sz="1000">
                <a:latin typeface="Arial"/>
                <a:cs typeface="Arial"/>
              </a:endParaRPr>
            </a:p>
            <a:p>
              <a:pPr marL="12700">
                <a:lnSpc>
                  <a:spcPct val="100000"/>
                </a:lnSpc>
                <a:spcBef>
                  <a:spcPts val="180"/>
                </a:spcBef>
              </a:pPr>
              <a:r>
                <a:rPr sz="1000" spc="-5" dirty="0">
                  <a:latin typeface="Arial"/>
                  <a:cs typeface="Arial"/>
                </a:rPr>
                <a:t>2</a:t>
              </a:r>
              <a:r>
                <a:rPr sz="1000" spc="10" dirty="0">
                  <a:latin typeface="Arial"/>
                  <a:cs typeface="Arial"/>
                </a:rPr>
                <a:t>0</a:t>
              </a:r>
              <a:r>
                <a:rPr sz="1000" spc="-5" dirty="0">
                  <a:latin typeface="Arial"/>
                  <a:cs typeface="Arial"/>
                </a:rPr>
                <a:t>26</a:t>
              </a:r>
              <a:endParaRPr sz="1000">
                <a:latin typeface="Arial"/>
                <a:cs typeface="Arial"/>
              </a:endParaRPr>
            </a:p>
            <a:p>
              <a:pPr marL="12700">
                <a:lnSpc>
                  <a:spcPct val="100000"/>
                </a:lnSpc>
                <a:spcBef>
                  <a:spcPts val="180"/>
                </a:spcBef>
              </a:pPr>
              <a:r>
                <a:rPr sz="1000" spc="-5" dirty="0">
                  <a:latin typeface="Arial"/>
                  <a:cs typeface="Arial"/>
                </a:rPr>
                <a:t>2</a:t>
              </a:r>
              <a:r>
                <a:rPr sz="1000" spc="10" dirty="0">
                  <a:latin typeface="Arial"/>
                  <a:cs typeface="Arial"/>
                </a:rPr>
                <a:t>0</a:t>
              </a:r>
              <a:r>
                <a:rPr sz="1000" spc="-5" dirty="0">
                  <a:latin typeface="Arial"/>
                  <a:cs typeface="Arial"/>
                </a:rPr>
                <a:t>27</a:t>
              </a:r>
              <a:endParaRPr sz="1000">
                <a:latin typeface="Arial"/>
                <a:cs typeface="Arial"/>
              </a:endParaRPr>
            </a:p>
            <a:p>
              <a:pPr marL="12700">
                <a:lnSpc>
                  <a:spcPct val="100000"/>
                </a:lnSpc>
                <a:spcBef>
                  <a:spcPts val="180"/>
                </a:spcBef>
              </a:pPr>
              <a:r>
                <a:rPr sz="1000" spc="-5" dirty="0">
                  <a:latin typeface="Arial"/>
                  <a:cs typeface="Arial"/>
                </a:rPr>
                <a:t>2</a:t>
              </a:r>
              <a:r>
                <a:rPr sz="1000" spc="10" dirty="0">
                  <a:latin typeface="Arial"/>
                  <a:cs typeface="Arial"/>
                </a:rPr>
                <a:t>0</a:t>
              </a:r>
              <a:r>
                <a:rPr sz="1000" spc="-5" dirty="0">
                  <a:latin typeface="Arial"/>
                  <a:cs typeface="Arial"/>
                </a:rPr>
                <a:t>28</a:t>
              </a:r>
              <a:endParaRPr sz="1000">
                <a:latin typeface="Arial"/>
                <a:cs typeface="Arial"/>
              </a:endParaRPr>
            </a:p>
            <a:p>
              <a:pPr marL="12700">
                <a:lnSpc>
                  <a:spcPct val="100000"/>
                </a:lnSpc>
                <a:spcBef>
                  <a:spcPts val="180"/>
                </a:spcBef>
              </a:pPr>
              <a:r>
                <a:rPr sz="1000" spc="-5" dirty="0">
                  <a:latin typeface="Arial"/>
                  <a:cs typeface="Arial"/>
                </a:rPr>
                <a:t>2</a:t>
              </a:r>
              <a:r>
                <a:rPr sz="1000" spc="10" dirty="0">
                  <a:latin typeface="Arial"/>
                  <a:cs typeface="Arial"/>
                </a:rPr>
                <a:t>0</a:t>
              </a:r>
              <a:r>
                <a:rPr sz="1000" spc="-5" dirty="0">
                  <a:latin typeface="Arial"/>
                  <a:cs typeface="Arial"/>
                </a:rPr>
                <a:t>29</a:t>
              </a:r>
              <a:endParaRPr sz="1000">
                <a:latin typeface="Arial"/>
                <a:cs typeface="Arial"/>
              </a:endParaRPr>
            </a:p>
            <a:p>
              <a:pPr marL="12700">
                <a:lnSpc>
                  <a:spcPct val="100000"/>
                </a:lnSpc>
                <a:spcBef>
                  <a:spcPts val="180"/>
                </a:spcBef>
              </a:pPr>
              <a:r>
                <a:rPr sz="1000" spc="-5" dirty="0">
                  <a:latin typeface="Arial"/>
                  <a:cs typeface="Arial"/>
                </a:rPr>
                <a:t>2</a:t>
              </a:r>
              <a:r>
                <a:rPr sz="1000" spc="10" dirty="0">
                  <a:latin typeface="Arial"/>
                  <a:cs typeface="Arial"/>
                </a:rPr>
                <a:t>0</a:t>
              </a:r>
              <a:r>
                <a:rPr sz="1000" spc="-5" dirty="0">
                  <a:latin typeface="Arial"/>
                  <a:cs typeface="Arial"/>
                </a:rPr>
                <a:t>30</a:t>
              </a:r>
              <a:endParaRPr sz="1000">
                <a:latin typeface="Arial"/>
                <a:cs typeface="Arial"/>
              </a:endParaRPr>
            </a:p>
            <a:p>
              <a:pPr marL="12700">
                <a:lnSpc>
                  <a:spcPct val="100000"/>
                </a:lnSpc>
                <a:spcBef>
                  <a:spcPts val="180"/>
                </a:spcBef>
              </a:pPr>
              <a:r>
                <a:rPr sz="1000" spc="-5" dirty="0">
                  <a:latin typeface="Arial"/>
                  <a:cs typeface="Arial"/>
                </a:rPr>
                <a:t>2</a:t>
              </a:r>
              <a:r>
                <a:rPr sz="1000" spc="10" dirty="0">
                  <a:latin typeface="Arial"/>
                  <a:cs typeface="Arial"/>
                </a:rPr>
                <a:t>0</a:t>
              </a:r>
              <a:r>
                <a:rPr sz="1000" spc="-5" dirty="0">
                  <a:latin typeface="Arial"/>
                  <a:cs typeface="Arial"/>
                </a:rPr>
                <a:t>31</a:t>
              </a:r>
              <a:endParaRPr sz="1000">
                <a:latin typeface="Arial"/>
                <a:cs typeface="Arial"/>
              </a:endParaRPr>
            </a:p>
            <a:p>
              <a:pPr marL="12700">
                <a:lnSpc>
                  <a:spcPct val="100000"/>
                </a:lnSpc>
                <a:spcBef>
                  <a:spcPts val="180"/>
                </a:spcBef>
              </a:pPr>
              <a:r>
                <a:rPr sz="1000" spc="-5" dirty="0">
                  <a:latin typeface="Arial"/>
                  <a:cs typeface="Arial"/>
                </a:rPr>
                <a:t>2</a:t>
              </a:r>
              <a:r>
                <a:rPr sz="1000" spc="10" dirty="0">
                  <a:latin typeface="Arial"/>
                  <a:cs typeface="Arial"/>
                </a:rPr>
                <a:t>0</a:t>
              </a:r>
              <a:r>
                <a:rPr sz="1000" spc="-5" dirty="0">
                  <a:latin typeface="Arial"/>
                  <a:cs typeface="Arial"/>
                </a:rPr>
                <a:t>32</a:t>
              </a:r>
              <a:endParaRPr sz="1000">
                <a:latin typeface="Arial"/>
                <a:cs typeface="Arial"/>
              </a:endParaRPr>
            </a:p>
            <a:p>
              <a:pPr marL="12700">
                <a:lnSpc>
                  <a:spcPct val="100000"/>
                </a:lnSpc>
                <a:spcBef>
                  <a:spcPts val="180"/>
                </a:spcBef>
              </a:pPr>
              <a:r>
                <a:rPr sz="1000" spc="-5" dirty="0">
                  <a:latin typeface="Arial"/>
                  <a:cs typeface="Arial"/>
                </a:rPr>
                <a:t>2</a:t>
              </a:r>
              <a:r>
                <a:rPr sz="1000" spc="10" dirty="0">
                  <a:latin typeface="Arial"/>
                  <a:cs typeface="Arial"/>
                </a:rPr>
                <a:t>0</a:t>
              </a:r>
              <a:r>
                <a:rPr sz="1000" spc="-5" dirty="0">
                  <a:latin typeface="Arial"/>
                  <a:cs typeface="Arial"/>
                </a:rPr>
                <a:t>33</a:t>
              </a:r>
              <a:endParaRPr sz="1000">
                <a:latin typeface="Arial"/>
                <a:cs typeface="Arial"/>
              </a:endParaRPr>
            </a:p>
            <a:p>
              <a:pPr marL="12700">
                <a:lnSpc>
                  <a:spcPct val="100000"/>
                </a:lnSpc>
                <a:spcBef>
                  <a:spcPts val="180"/>
                </a:spcBef>
              </a:pPr>
              <a:r>
                <a:rPr sz="1000" spc="-5" dirty="0">
                  <a:latin typeface="Arial"/>
                  <a:cs typeface="Arial"/>
                </a:rPr>
                <a:t>2</a:t>
              </a:r>
              <a:r>
                <a:rPr sz="1000" spc="10" dirty="0">
                  <a:latin typeface="Arial"/>
                  <a:cs typeface="Arial"/>
                </a:rPr>
                <a:t>0</a:t>
              </a:r>
              <a:r>
                <a:rPr sz="1000" spc="-5" dirty="0">
                  <a:latin typeface="Arial"/>
                  <a:cs typeface="Arial"/>
                </a:rPr>
                <a:t>34</a:t>
              </a:r>
              <a:endParaRPr sz="1000">
                <a:latin typeface="Arial"/>
                <a:cs typeface="Arial"/>
              </a:endParaRPr>
            </a:p>
            <a:p>
              <a:pPr marL="12700">
                <a:lnSpc>
                  <a:spcPct val="100000"/>
                </a:lnSpc>
                <a:spcBef>
                  <a:spcPts val="180"/>
                </a:spcBef>
              </a:pPr>
              <a:r>
                <a:rPr sz="1000" spc="-5" dirty="0">
                  <a:latin typeface="Arial"/>
                  <a:cs typeface="Arial"/>
                </a:rPr>
                <a:t>2</a:t>
              </a:r>
              <a:r>
                <a:rPr sz="1000" spc="10" dirty="0">
                  <a:latin typeface="Arial"/>
                  <a:cs typeface="Arial"/>
                </a:rPr>
                <a:t>0</a:t>
              </a:r>
              <a:r>
                <a:rPr sz="1000" spc="-5" dirty="0">
                  <a:latin typeface="Arial"/>
                  <a:cs typeface="Arial"/>
                </a:rPr>
                <a:t>35</a:t>
              </a:r>
              <a:endParaRPr sz="1000">
                <a:latin typeface="Arial"/>
                <a:cs typeface="Arial"/>
              </a:endParaRPr>
            </a:p>
            <a:p>
              <a:pPr marL="12700">
                <a:lnSpc>
                  <a:spcPct val="100000"/>
                </a:lnSpc>
                <a:spcBef>
                  <a:spcPts val="180"/>
                </a:spcBef>
              </a:pPr>
              <a:r>
                <a:rPr sz="1000" spc="-5" dirty="0">
                  <a:latin typeface="Arial"/>
                  <a:cs typeface="Arial"/>
                </a:rPr>
                <a:t>2</a:t>
              </a:r>
              <a:r>
                <a:rPr sz="1000" spc="10" dirty="0">
                  <a:latin typeface="Arial"/>
                  <a:cs typeface="Arial"/>
                </a:rPr>
                <a:t>0</a:t>
              </a:r>
              <a:r>
                <a:rPr sz="1000" spc="-5" dirty="0">
                  <a:latin typeface="Arial"/>
                  <a:cs typeface="Arial"/>
                </a:rPr>
                <a:t>36</a:t>
              </a:r>
              <a:endParaRPr sz="1000">
                <a:latin typeface="Arial"/>
                <a:cs typeface="Arial"/>
              </a:endParaRPr>
            </a:p>
            <a:p>
              <a:pPr marL="12700">
                <a:lnSpc>
                  <a:spcPct val="100000"/>
                </a:lnSpc>
                <a:spcBef>
                  <a:spcPts val="180"/>
                </a:spcBef>
              </a:pPr>
              <a:r>
                <a:rPr sz="1000" spc="-5" dirty="0">
                  <a:latin typeface="Arial"/>
                  <a:cs typeface="Arial"/>
                </a:rPr>
                <a:t>2</a:t>
              </a:r>
              <a:r>
                <a:rPr sz="1000" spc="10" dirty="0">
                  <a:latin typeface="Arial"/>
                  <a:cs typeface="Arial"/>
                </a:rPr>
                <a:t>0</a:t>
              </a:r>
              <a:r>
                <a:rPr sz="1000" spc="-5" dirty="0">
                  <a:latin typeface="Arial"/>
                  <a:cs typeface="Arial"/>
                </a:rPr>
                <a:t>37</a:t>
              </a:r>
              <a:endParaRPr sz="1000">
                <a:latin typeface="Arial"/>
                <a:cs typeface="Arial"/>
              </a:endParaRPr>
            </a:p>
            <a:p>
              <a:pPr marL="12700">
                <a:lnSpc>
                  <a:spcPct val="100000"/>
                </a:lnSpc>
                <a:spcBef>
                  <a:spcPts val="180"/>
                </a:spcBef>
              </a:pPr>
              <a:r>
                <a:rPr sz="1000" spc="-5" dirty="0">
                  <a:latin typeface="Arial"/>
                  <a:cs typeface="Arial"/>
                </a:rPr>
                <a:t>2</a:t>
              </a:r>
              <a:r>
                <a:rPr sz="1000" spc="10" dirty="0">
                  <a:latin typeface="Arial"/>
                  <a:cs typeface="Arial"/>
                </a:rPr>
                <a:t>0</a:t>
              </a:r>
              <a:r>
                <a:rPr sz="1000" spc="-5" dirty="0">
                  <a:latin typeface="Arial"/>
                  <a:cs typeface="Arial"/>
                </a:rPr>
                <a:t>38</a:t>
              </a:r>
              <a:endParaRPr sz="1000">
                <a:latin typeface="Arial"/>
                <a:cs typeface="Arial"/>
              </a:endParaRPr>
            </a:p>
            <a:p>
              <a:pPr marL="12700">
                <a:lnSpc>
                  <a:spcPct val="100000"/>
                </a:lnSpc>
                <a:spcBef>
                  <a:spcPts val="180"/>
                </a:spcBef>
              </a:pPr>
              <a:r>
                <a:rPr sz="1000" spc="-5" dirty="0">
                  <a:latin typeface="Arial"/>
                  <a:cs typeface="Arial"/>
                </a:rPr>
                <a:t>2</a:t>
              </a:r>
              <a:r>
                <a:rPr sz="1000" spc="10" dirty="0">
                  <a:latin typeface="Arial"/>
                  <a:cs typeface="Arial"/>
                </a:rPr>
                <a:t>0</a:t>
              </a:r>
              <a:r>
                <a:rPr sz="1000" spc="-5" dirty="0">
                  <a:latin typeface="Arial"/>
                  <a:cs typeface="Arial"/>
                </a:rPr>
                <a:t>39</a:t>
              </a:r>
              <a:endParaRPr sz="1000">
                <a:latin typeface="Arial"/>
                <a:cs typeface="Arial"/>
              </a:endParaRPr>
            </a:p>
            <a:p>
              <a:pPr marL="12700">
                <a:lnSpc>
                  <a:spcPct val="100000"/>
                </a:lnSpc>
                <a:spcBef>
                  <a:spcPts val="180"/>
                </a:spcBef>
              </a:pPr>
              <a:r>
                <a:rPr sz="1000" spc="-5" dirty="0">
                  <a:latin typeface="Arial"/>
                  <a:cs typeface="Arial"/>
                </a:rPr>
                <a:t>2</a:t>
              </a:r>
              <a:r>
                <a:rPr sz="1000" spc="10" dirty="0">
                  <a:latin typeface="Arial"/>
                  <a:cs typeface="Arial"/>
                </a:rPr>
                <a:t>0</a:t>
              </a:r>
              <a:r>
                <a:rPr sz="1000" spc="-5" dirty="0">
                  <a:latin typeface="Arial"/>
                  <a:cs typeface="Arial"/>
                </a:rPr>
                <a:t>40</a:t>
              </a:r>
              <a:endParaRPr sz="1000">
                <a:latin typeface="Arial"/>
                <a:cs typeface="Arial"/>
              </a:endParaRPr>
            </a:p>
            <a:p>
              <a:pPr marL="12700">
                <a:lnSpc>
                  <a:spcPct val="100000"/>
                </a:lnSpc>
                <a:spcBef>
                  <a:spcPts val="180"/>
                </a:spcBef>
              </a:pPr>
              <a:r>
                <a:rPr sz="1000" spc="-5" dirty="0">
                  <a:latin typeface="Arial"/>
                  <a:cs typeface="Arial"/>
                </a:rPr>
                <a:t>2</a:t>
              </a:r>
              <a:r>
                <a:rPr sz="1000" spc="10" dirty="0">
                  <a:latin typeface="Arial"/>
                  <a:cs typeface="Arial"/>
                </a:rPr>
                <a:t>0</a:t>
              </a:r>
              <a:r>
                <a:rPr sz="1000" spc="-5" dirty="0">
                  <a:latin typeface="Arial"/>
                  <a:cs typeface="Arial"/>
                </a:rPr>
                <a:t>41</a:t>
              </a:r>
              <a:endParaRPr sz="1000">
                <a:latin typeface="Arial"/>
                <a:cs typeface="Arial"/>
              </a:endParaRPr>
            </a:p>
            <a:p>
              <a:pPr marL="12700">
                <a:lnSpc>
                  <a:spcPct val="100000"/>
                </a:lnSpc>
                <a:spcBef>
                  <a:spcPts val="180"/>
                </a:spcBef>
              </a:pPr>
              <a:r>
                <a:rPr sz="1000" spc="-5" dirty="0">
                  <a:latin typeface="Arial"/>
                  <a:cs typeface="Arial"/>
                </a:rPr>
                <a:t>2</a:t>
              </a:r>
              <a:r>
                <a:rPr sz="1000" spc="10" dirty="0">
                  <a:latin typeface="Arial"/>
                  <a:cs typeface="Arial"/>
                </a:rPr>
                <a:t>0</a:t>
              </a:r>
              <a:r>
                <a:rPr sz="1000" spc="-5" dirty="0">
                  <a:latin typeface="Arial"/>
                  <a:cs typeface="Arial"/>
                </a:rPr>
                <a:t>42</a:t>
              </a:r>
              <a:endParaRPr sz="1000">
                <a:latin typeface="Arial"/>
                <a:cs typeface="Arial"/>
              </a:endParaRPr>
            </a:p>
            <a:p>
              <a:pPr marL="12700">
                <a:lnSpc>
                  <a:spcPct val="100000"/>
                </a:lnSpc>
                <a:spcBef>
                  <a:spcPts val="180"/>
                </a:spcBef>
              </a:pPr>
              <a:r>
                <a:rPr sz="1000" spc="-5" dirty="0">
                  <a:latin typeface="Arial"/>
                  <a:cs typeface="Arial"/>
                </a:rPr>
                <a:t>2</a:t>
              </a:r>
              <a:r>
                <a:rPr sz="1000" spc="10" dirty="0">
                  <a:latin typeface="Arial"/>
                  <a:cs typeface="Arial"/>
                </a:rPr>
                <a:t>0</a:t>
              </a:r>
              <a:r>
                <a:rPr sz="1000" spc="-5" dirty="0">
                  <a:latin typeface="Arial"/>
                  <a:cs typeface="Arial"/>
                </a:rPr>
                <a:t>43</a:t>
              </a:r>
              <a:endParaRPr sz="1000">
                <a:latin typeface="Arial"/>
                <a:cs typeface="Arial"/>
              </a:endParaRPr>
            </a:p>
            <a:p>
              <a:pPr marL="12700">
                <a:lnSpc>
                  <a:spcPct val="100000"/>
                </a:lnSpc>
                <a:spcBef>
                  <a:spcPts val="180"/>
                </a:spcBef>
              </a:pPr>
              <a:r>
                <a:rPr sz="1000" spc="-5" dirty="0">
                  <a:latin typeface="Arial"/>
                  <a:cs typeface="Arial"/>
                </a:rPr>
                <a:t>2</a:t>
              </a:r>
              <a:r>
                <a:rPr sz="1000" spc="10" dirty="0">
                  <a:latin typeface="Arial"/>
                  <a:cs typeface="Arial"/>
                </a:rPr>
                <a:t>0</a:t>
              </a:r>
              <a:r>
                <a:rPr sz="1000" spc="-5" dirty="0">
                  <a:latin typeface="Arial"/>
                  <a:cs typeface="Arial"/>
                </a:rPr>
                <a:t>44</a:t>
              </a:r>
              <a:endParaRPr sz="1000">
                <a:latin typeface="Arial"/>
                <a:cs typeface="Arial"/>
              </a:endParaRPr>
            </a:p>
            <a:p>
              <a:pPr marL="12700">
                <a:lnSpc>
                  <a:spcPct val="100000"/>
                </a:lnSpc>
                <a:spcBef>
                  <a:spcPts val="180"/>
                </a:spcBef>
              </a:pPr>
              <a:r>
                <a:rPr sz="1000" spc="-5" dirty="0">
                  <a:latin typeface="Arial"/>
                  <a:cs typeface="Arial"/>
                </a:rPr>
                <a:t>2</a:t>
              </a:r>
              <a:r>
                <a:rPr sz="1000" spc="10" dirty="0">
                  <a:latin typeface="Arial"/>
                  <a:cs typeface="Arial"/>
                </a:rPr>
                <a:t>0</a:t>
              </a:r>
              <a:r>
                <a:rPr sz="1000" spc="-5" dirty="0">
                  <a:latin typeface="Arial"/>
                  <a:cs typeface="Arial"/>
                </a:rPr>
                <a:t>45</a:t>
              </a:r>
              <a:endParaRPr sz="1000">
                <a:latin typeface="Arial"/>
                <a:cs typeface="Arial"/>
              </a:endParaRPr>
            </a:p>
            <a:p>
              <a:pPr marL="12700">
                <a:lnSpc>
                  <a:spcPct val="100000"/>
                </a:lnSpc>
                <a:spcBef>
                  <a:spcPts val="180"/>
                </a:spcBef>
              </a:pPr>
              <a:r>
                <a:rPr sz="1000" spc="-5" dirty="0">
                  <a:latin typeface="Arial"/>
                  <a:cs typeface="Arial"/>
                </a:rPr>
                <a:t>2</a:t>
              </a:r>
              <a:r>
                <a:rPr sz="1000" spc="10" dirty="0">
                  <a:latin typeface="Arial"/>
                  <a:cs typeface="Arial"/>
                </a:rPr>
                <a:t>0</a:t>
              </a:r>
              <a:r>
                <a:rPr sz="1000" spc="-5" dirty="0">
                  <a:latin typeface="Arial"/>
                  <a:cs typeface="Arial"/>
                </a:rPr>
                <a:t>46</a:t>
              </a:r>
              <a:endParaRPr sz="1000">
                <a:latin typeface="Arial"/>
                <a:cs typeface="Arial"/>
              </a:endParaRPr>
            </a:p>
            <a:p>
              <a:pPr marL="12700">
                <a:lnSpc>
                  <a:spcPct val="100000"/>
                </a:lnSpc>
                <a:spcBef>
                  <a:spcPts val="180"/>
                </a:spcBef>
              </a:pPr>
              <a:r>
                <a:rPr sz="1000" spc="-5" dirty="0">
                  <a:latin typeface="Arial"/>
                  <a:cs typeface="Arial"/>
                </a:rPr>
                <a:t>2</a:t>
              </a:r>
              <a:r>
                <a:rPr sz="1000" spc="10" dirty="0">
                  <a:latin typeface="Arial"/>
                  <a:cs typeface="Arial"/>
                </a:rPr>
                <a:t>0</a:t>
              </a:r>
              <a:r>
                <a:rPr sz="1000" spc="-5" dirty="0">
                  <a:latin typeface="Arial"/>
                  <a:cs typeface="Arial"/>
                </a:rPr>
                <a:t>47</a:t>
              </a:r>
              <a:endParaRPr sz="1000">
                <a:latin typeface="Arial"/>
                <a:cs typeface="Arial"/>
              </a:endParaRPr>
            </a:p>
            <a:p>
              <a:pPr marL="12700">
                <a:lnSpc>
                  <a:spcPct val="100000"/>
                </a:lnSpc>
                <a:spcBef>
                  <a:spcPts val="180"/>
                </a:spcBef>
              </a:pPr>
              <a:r>
                <a:rPr sz="1000" spc="-5" dirty="0">
                  <a:latin typeface="Arial"/>
                  <a:cs typeface="Arial"/>
                </a:rPr>
                <a:t>2</a:t>
              </a:r>
              <a:r>
                <a:rPr sz="1000" spc="10" dirty="0">
                  <a:latin typeface="Arial"/>
                  <a:cs typeface="Arial"/>
                </a:rPr>
                <a:t>0</a:t>
              </a:r>
              <a:r>
                <a:rPr sz="1000" spc="-5" dirty="0">
                  <a:latin typeface="Arial"/>
                  <a:cs typeface="Arial"/>
                </a:rPr>
                <a:t>48</a:t>
              </a:r>
              <a:endParaRPr sz="1000">
                <a:latin typeface="Arial"/>
                <a:cs typeface="Arial"/>
              </a:endParaRPr>
            </a:p>
            <a:p>
              <a:pPr marL="12700">
                <a:lnSpc>
                  <a:spcPct val="100000"/>
                </a:lnSpc>
                <a:spcBef>
                  <a:spcPts val="180"/>
                </a:spcBef>
              </a:pPr>
              <a:r>
                <a:rPr sz="1000" spc="-5" dirty="0">
                  <a:latin typeface="Arial"/>
                  <a:cs typeface="Arial"/>
                </a:rPr>
                <a:t>2</a:t>
              </a:r>
              <a:r>
                <a:rPr sz="1000" spc="10" dirty="0">
                  <a:latin typeface="Arial"/>
                  <a:cs typeface="Arial"/>
                </a:rPr>
                <a:t>0</a:t>
              </a:r>
              <a:r>
                <a:rPr sz="1000" spc="-5" dirty="0">
                  <a:latin typeface="Arial"/>
                  <a:cs typeface="Arial"/>
                </a:rPr>
                <a:t>49</a:t>
              </a:r>
              <a:endParaRPr sz="1000">
                <a:latin typeface="Arial"/>
                <a:cs typeface="Arial"/>
              </a:endParaRPr>
            </a:p>
            <a:p>
              <a:pPr marL="12700">
                <a:lnSpc>
                  <a:spcPct val="100000"/>
                </a:lnSpc>
                <a:spcBef>
                  <a:spcPts val="180"/>
                </a:spcBef>
              </a:pPr>
              <a:r>
                <a:rPr sz="1000" spc="-5" dirty="0">
                  <a:latin typeface="Arial"/>
                  <a:cs typeface="Arial"/>
                </a:rPr>
                <a:t>2</a:t>
              </a:r>
              <a:r>
                <a:rPr sz="1000" spc="10" dirty="0">
                  <a:latin typeface="Arial"/>
                  <a:cs typeface="Arial"/>
                </a:rPr>
                <a:t>0</a:t>
              </a:r>
              <a:r>
                <a:rPr sz="1000" spc="-5" dirty="0">
                  <a:latin typeface="Arial"/>
                  <a:cs typeface="Arial"/>
                </a:rPr>
                <a:t>50</a:t>
              </a:r>
              <a:endParaRPr sz="1000">
                <a:latin typeface="Arial"/>
                <a:cs typeface="Arial"/>
              </a:endParaRPr>
            </a:p>
          </p:txBody>
        </p:sp>
        <p:sp>
          <p:nvSpPr>
            <p:cNvPr id="75" name="object 65"/>
            <p:cNvSpPr txBox="1"/>
            <p:nvPr/>
          </p:nvSpPr>
          <p:spPr>
            <a:xfrm>
              <a:off x="535876" y="1636707"/>
              <a:ext cx="461665" cy="1640839"/>
            </a:xfrm>
            <a:prstGeom prst="rect">
              <a:avLst/>
            </a:prstGeom>
          </p:spPr>
          <p:txBody>
            <a:bodyPr vert="vert270" wrap="square" lIns="0" tIns="0" rIns="0" bIns="0" rtlCol="0">
              <a:spAutoFit/>
            </a:bodyPr>
            <a:lstStyle/>
            <a:p>
              <a:pPr marL="12700" marR="5080" algn="ctr">
                <a:lnSpc>
                  <a:spcPts val="1150"/>
                </a:lnSpc>
              </a:pPr>
              <a:r>
                <a:rPr sz="1000" spc="-5" dirty="0">
                  <a:latin typeface="Arial"/>
                  <a:cs typeface="Arial"/>
                </a:rPr>
                <a:t>I</a:t>
              </a:r>
              <a:r>
                <a:rPr sz="1000" dirty="0">
                  <a:latin typeface="Arial"/>
                  <a:cs typeface="Arial"/>
                </a:rPr>
                <a:t>mp</a:t>
              </a:r>
              <a:r>
                <a:rPr sz="1000" spc="-5" dirty="0">
                  <a:latin typeface="Arial"/>
                  <a:cs typeface="Arial"/>
                </a:rPr>
                <a:t>ac</a:t>
              </a:r>
              <a:r>
                <a:rPr sz="1000" dirty="0">
                  <a:latin typeface="Arial"/>
                  <a:cs typeface="Arial"/>
                </a:rPr>
                <a:t>t</a:t>
              </a:r>
              <a:r>
                <a:rPr sz="1000" spc="10" dirty="0">
                  <a:latin typeface="Arial"/>
                  <a:cs typeface="Arial"/>
                </a:rPr>
                <a:t> </a:t>
              </a:r>
              <a:r>
                <a:rPr sz="1000" dirty="0">
                  <a:latin typeface="Arial"/>
                  <a:cs typeface="Arial"/>
                </a:rPr>
                <a:t>of </a:t>
              </a:r>
              <a:r>
                <a:rPr sz="1000" spc="5" dirty="0">
                  <a:latin typeface="Arial"/>
                  <a:cs typeface="Arial"/>
                </a:rPr>
                <a:t>G</a:t>
              </a:r>
              <a:r>
                <a:rPr sz="1000" dirty="0">
                  <a:latin typeface="Arial"/>
                  <a:cs typeface="Arial"/>
                </a:rPr>
                <a:t>A</a:t>
              </a:r>
              <a:r>
                <a:rPr sz="1000" spc="-5" dirty="0">
                  <a:latin typeface="Arial"/>
                  <a:cs typeface="Arial"/>
                </a:rPr>
                <a:t> </a:t>
              </a:r>
              <a:r>
                <a:rPr sz="1000" dirty="0">
                  <a:latin typeface="Arial"/>
                  <a:cs typeface="Arial"/>
                </a:rPr>
                <a:t>F</a:t>
              </a:r>
              <a:r>
                <a:rPr sz="1000" spc="-5" dirty="0">
                  <a:latin typeface="Arial"/>
                  <a:cs typeface="Arial"/>
                </a:rPr>
                <a:t>i</a:t>
              </a:r>
              <a:r>
                <a:rPr sz="1000" dirty="0">
                  <a:latin typeface="Arial"/>
                  <a:cs typeface="Arial"/>
                </a:rPr>
                <a:t>n</a:t>
              </a:r>
              <a:r>
                <a:rPr sz="1000" spc="-5" dirty="0">
                  <a:latin typeface="Arial"/>
                  <a:cs typeface="Arial"/>
                </a:rPr>
                <a:t>a</a:t>
              </a:r>
              <a:r>
                <a:rPr sz="1000" dirty="0">
                  <a:latin typeface="Arial"/>
                  <a:cs typeface="Arial"/>
                </a:rPr>
                <a:t>n</a:t>
              </a:r>
              <a:r>
                <a:rPr sz="1000" spc="-5" dirty="0">
                  <a:latin typeface="Arial"/>
                  <a:cs typeface="Arial"/>
                </a:rPr>
                <a:t>ci</a:t>
              </a:r>
              <a:r>
                <a:rPr sz="1000" dirty="0">
                  <a:latin typeface="Arial"/>
                  <a:cs typeface="Arial"/>
                </a:rPr>
                <a:t>ng on </a:t>
              </a:r>
              <a:r>
                <a:rPr sz="1000" spc="-35" dirty="0">
                  <a:latin typeface="Arial"/>
                  <a:cs typeface="Arial"/>
                </a:rPr>
                <a:t>A</a:t>
              </a:r>
              <a:r>
                <a:rPr sz="1000" spc="10" dirty="0">
                  <a:latin typeface="Arial"/>
                  <a:cs typeface="Arial"/>
                </a:rPr>
                <a:t>v</a:t>
              </a:r>
              <a:r>
                <a:rPr sz="1000" spc="-5" dirty="0">
                  <a:latin typeface="Arial"/>
                  <a:cs typeface="Arial"/>
                </a:rPr>
                <a:t>era</a:t>
              </a:r>
              <a:r>
                <a:rPr sz="1000" dirty="0">
                  <a:latin typeface="Arial"/>
                  <a:cs typeface="Arial"/>
                </a:rPr>
                <a:t>ge</a:t>
              </a:r>
              <a:r>
                <a:rPr sz="1000" spc="40" dirty="0">
                  <a:latin typeface="Arial"/>
                  <a:cs typeface="Arial"/>
                </a:rPr>
                <a:t> </a:t>
              </a:r>
              <a:r>
                <a:rPr sz="1000" dirty="0">
                  <a:latin typeface="Arial"/>
                  <a:cs typeface="Arial"/>
                </a:rPr>
                <a:t>R</a:t>
              </a:r>
              <a:r>
                <a:rPr sz="1000" spc="-5" dirty="0">
                  <a:latin typeface="Arial"/>
                  <a:cs typeface="Arial"/>
                </a:rPr>
                <a:t>esi</a:t>
              </a:r>
              <a:r>
                <a:rPr sz="1000" dirty="0">
                  <a:latin typeface="Arial"/>
                  <a:cs typeface="Arial"/>
                </a:rPr>
                <a:t>d</a:t>
              </a:r>
              <a:r>
                <a:rPr sz="1000" spc="-5" dirty="0">
                  <a:latin typeface="Arial"/>
                  <a:cs typeface="Arial"/>
                </a:rPr>
                <a:t>e</a:t>
              </a:r>
              <a:r>
                <a:rPr sz="1000" dirty="0">
                  <a:latin typeface="Arial"/>
                  <a:cs typeface="Arial"/>
                </a:rPr>
                <a:t>nt</a:t>
              </a:r>
              <a:r>
                <a:rPr sz="1000" spc="-5" dirty="0">
                  <a:latin typeface="Arial"/>
                  <a:cs typeface="Arial"/>
                </a:rPr>
                <a:t>ia</a:t>
              </a:r>
              <a:r>
                <a:rPr sz="1000" dirty="0">
                  <a:latin typeface="Arial"/>
                  <a:cs typeface="Arial"/>
                </a:rPr>
                <a:t>l</a:t>
              </a:r>
              <a:r>
                <a:rPr sz="1000" spc="20" dirty="0">
                  <a:latin typeface="Arial"/>
                  <a:cs typeface="Arial"/>
                </a:rPr>
                <a:t> </a:t>
              </a:r>
              <a:r>
                <a:rPr sz="1000" dirty="0">
                  <a:latin typeface="Arial"/>
                  <a:cs typeface="Arial"/>
                </a:rPr>
                <a:t>B</a:t>
              </a:r>
              <a:r>
                <a:rPr sz="1000" spc="-5" dirty="0">
                  <a:latin typeface="Arial"/>
                  <a:cs typeface="Arial"/>
                </a:rPr>
                <a:t>il</a:t>
              </a:r>
              <a:r>
                <a:rPr sz="1000" dirty="0">
                  <a:latin typeface="Arial"/>
                  <a:cs typeface="Arial"/>
                </a:rPr>
                <a:t>l (nom</a:t>
              </a:r>
              <a:r>
                <a:rPr sz="1000" spc="-5" dirty="0">
                  <a:latin typeface="Arial"/>
                  <a:cs typeface="Arial"/>
                </a:rPr>
                <a:t>i</a:t>
              </a:r>
              <a:r>
                <a:rPr sz="1000" dirty="0">
                  <a:latin typeface="Arial"/>
                  <a:cs typeface="Arial"/>
                </a:rPr>
                <a:t>n</a:t>
              </a:r>
              <a:r>
                <a:rPr sz="1000" spc="-5" dirty="0">
                  <a:latin typeface="Arial"/>
                  <a:cs typeface="Arial"/>
                </a:rPr>
                <a:t>a</a:t>
              </a:r>
              <a:r>
                <a:rPr sz="1000" dirty="0">
                  <a:latin typeface="Arial"/>
                  <a:cs typeface="Arial"/>
                </a:rPr>
                <a:t>l</a:t>
              </a:r>
              <a:r>
                <a:rPr sz="1000" spc="-5" dirty="0">
                  <a:latin typeface="Arial"/>
                  <a:cs typeface="Arial"/>
                </a:rPr>
                <a:t> $/</a:t>
              </a:r>
              <a:r>
                <a:rPr sz="1000" dirty="0">
                  <a:latin typeface="Arial"/>
                  <a:cs typeface="Arial"/>
                </a:rPr>
                <a:t>month)</a:t>
              </a:r>
            </a:p>
          </p:txBody>
        </p:sp>
        <p:sp>
          <p:nvSpPr>
            <p:cNvPr id="76" name="object 66"/>
            <p:cNvSpPr/>
            <p:nvPr/>
          </p:nvSpPr>
          <p:spPr>
            <a:xfrm>
              <a:off x="1431797" y="3701034"/>
              <a:ext cx="320040" cy="0"/>
            </a:xfrm>
            <a:custGeom>
              <a:avLst/>
              <a:gdLst/>
              <a:ahLst/>
              <a:cxnLst/>
              <a:rect l="l" t="t" r="r" b="b"/>
              <a:pathLst>
                <a:path w="320039">
                  <a:moveTo>
                    <a:pt x="0" y="0"/>
                  </a:moveTo>
                  <a:lnTo>
                    <a:pt x="320040" y="0"/>
                  </a:lnTo>
                </a:path>
              </a:pathLst>
            </a:custGeom>
            <a:ln w="38100">
              <a:solidFill>
                <a:srgbClr val="000000"/>
              </a:solidFill>
              <a:prstDash val="lgDash"/>
            </a:ln>
          </p:spPr>
          <p:txBody>
            <a:bodyPr wrap="square" lIns="0" tIns="0" rIns="0" bIns="0" rtlCol="0"/>
            <a:lstStyle/>
            <a:p>
              <a:endParaRPr/>
            </a:p>
          </p:txBody>
        </p:sp>
        <p:sp>
          <p:nvSpPr>
            <p:cNvPr id="77" name="object 67"/>
            <p:cNvSpPr txBox="1"/>
            <p:nvPr/>
          </p:nvSpPr>
          <p:spPr>
            <a:xfrm>
              <a:off x="1774610" y="3626073"/>
              <a:ext cx="970915" cy="152400"/>
            </a:xfrm>
            <a:prstGeom prst="rect">
              <a:avLst/>
            </a:prstGeom>
          </p:spPr>
          <p:txBody>
            <a:bodyPr vert="horz" wrap="square" lIns="0" tIns="0" rIns="0" bIns="0" rtlCol="0">
              <a:spAutoFit/>
            </a:bodyPr>
            <a:lstStyle/>
            <a:p>
              <a:pPr marL="12700">
                <a:lnSpc>
                  <a:spcPct val="100000"/>
                </a:lnSpc>
              </a:pPr>
              <a:r>
                <a:rPr sz="1000" spc="-5" dirty="0">
                  <a:latin typeface="Arial"/>
                  <a:cs typeface="Arial"/>
                </a:rPr>
                <a:t>H</a:t>
              </a:r>
              <a:r>
                <a:rPr sz="1000" dirty="0">
                  <a:latin typeface="Arial"/>
                  <a:cs typeface="Arial"/>
                </a:rPr>
                <a:t>i</a:t>
              </a:r>
              <a:r>
                <a:rPr sz="1000" spc="-15" dirty="0">
                  <a:latin typeface="Arial"/>
                  <a:cs typeface="Arial"/>
                </a:rPr>
                <a:t>s</a:t>
              </a:r>
              <a:r>
                <a:rPr sz="1000" spc="0" dirty="0">
                  <a:latin typeface="Arial"/>
                  <a:cs typeface="Arial"/>
                </a:rPr>
                <a:t>t</a:t>
              </a:r>
              <a:r>
                <a:rPr sz="1000" spc="-10" dirty="0">
                  <a:latin typeface="Arial"/>
                  <a:cs typeface="Arial"/>
                </a:rPr>
                <a:t>o</a:t>
              </a:r>
              <a:r>
                <a:rPr sz="1000" spc="-5" dirty="0">
                  <a:latin typeface="Arial"/>
                  <a:cs typeface="Arial"/>
                </a:rPr>
                <a:t>r</a:t>
              </a:r>
              <a:r>
                <a:rPr sz="1000" spc="-10" dirty="0">
                  <a:latin typeface="Arial"/>
                  <a:cs typeface="Arial"/>
                </a:rPr>
                <a:t>i</a:t>
              </a:r>
              <a:r>
                <a:rPr sz="1000" dirty="0">
                  <a:latin typeface="Arial"/>
                  <a:cs typeface="Arial"/>
                </a:rPr>
                <a:t>c</a:t>
              </a:r>
              <a:r>
                <a:rPr sz="1000" spc="-10" dirty="0">
                  <a:latin typeface="Arial"/>
                  <a:cs typeface="Arial"/>
                </a:rPr>
                <a:t>a</a:t>
              </a:r>
              <a:r>
                <a:rPr sz="1000" spc="-5" dirty="0">
                  <a:latin typeface="Arial"/>
                  <a:cs typeface="Arial"/>
                </a:rPr>
                <a:t>l</a:t>
              </a:r>
              <a:r>
                <a:rPr sz="1000" dirty="0">
                  <a:latin typeface="Arial"/>
                  <a:cs typeface="Arial"/>
                </a:rPr>
                <a:t> </a:t>
              </a:r>
              <a:r>
                <a:rPr sz="1000" spc="-10" dirty="0">
                  <a:latin typeface="Arial"/>
                  <a:cs typeface="Arial"/>
                </a:rPr>
                <a:t>V</a:t>
              </a:r>
              <a:r>
                <a:rPr sz="1000" spc="0" dirty="0">
                  <a:latin typeface="Arial"/>
                  <a:cs typeface="Arial"/>
                </a:rPr>
                <a:t>a</a:t>
              </a:r>
              <a:r>
                <a:rPr sz="1000" spc="-10" dirty="0">
                  <a:latin typeface="Arial"/>
                  <a:cs typeface="Arial"/>
                </a:rPr>
                <a:t>l</a:t>
              </a:r>
              <a:r>
                <a:rPr sz="1000" spc="0" dirty="0">
                  <a:latin typeface="Arial"/>
                  <a:cs typeface="Arial"/>
                </a:rPr>
                <a:t>u</a:t>
              </a:r>
              <a:r>
                <a:rPr sz="1000" spc="-10" dirty="0">
                  <a:latin typeface="Arial"/>
                  <a:cs typeface="Arial"/>
                </a:rPr>
                <a:t>es</a:t>
              </a:r>
              <a:endParaRPr sz="1000">
                <a:latin typeface="Arial"/>
                <a:cs typeface="Arial"/>
              </a:endParaRPr>
            </a:p>
          </p:txBody>
        </p:sp>
        <p:sp>
          <p:nvSpPr>
            <p:cNvPr id="78" name="object 68"/>
            <p:cNvSpPr/>
            <p:nvPr/>
          </p:nvSpPr>
          <p:spPr>
            <a:xfrm>
              <a:off x="3006089" y="3701034"/>
              <a:ext cx="320040" cy="0"/>
            </a:xfrm>
            <a:custGeom>
              <a:avLst/>
              <a:gdLst/>
              <a:ahLst/>
              <a:cxnLst/>
              <a:rect l="l" t="t" r="r" b="b"/>
              <a:pathLst>
                <a:path w="320039">
                  <a:moveTo>
                    <a:pt x="0" y="0"/>
                  </a:moveTo>
                  <a:lnTo>
                    <a:pt x="320040" y="0"/>
                  </a:lnTo>
                </a:path>
              </a:pathLst>
            </a:custGeom>
            <a:ln w="38100">
              <a:solidFill>
                <a:srgbClr val="000000"/>
              </a:solidFill>
            </a:ln>
          </p:spPr>
          <p:txBody>
            <a:bodyPr wrap="square" lIns="0" tIns="0" rIns="0" bIns="0" rtlCol="0"/>
            <a:lstStyle/>
            <a:p>
              <a:endParaRPr/>
            </a:p>
          </p:txBody>
        </p:sp>
        <p:sp>
          <p:nvSpPr>
            <p:cNvPr id="79" name="object 69"/>
            <p:cNvSpPr txBox="1"/>
            <p:nvPr/>
          </p:nvSpPr>
          <p:spPr>
            <a:xfrm>
              <a:off x="3348342" y="3626073"/>
              <a:ext cx="857885" cy="152400"/>
            </a:xfrm>
            <a:prstGeom prst="rect">
              <a:avLst/>
            </a:prstGeom>
          </p:spPr>
          <p:txBody>
            <a:bodyPr vert="horz" wrap="square" lIns="0" tIns="0" rIns="0" bIns="0" rtlCol="0">
              <a:spAutoFit/>
            </a:bodyPr>
            <a:lstStyle/>
            <a:p>
              <a:pPr marL="12700">
                <a:lnSpc>
                  <a:spcPct val="100000"/>
                </a:lnSpc>
              </a:pPr>
              <a:r>
                <a:rPr sz="1000" spc="-10" dirty="0">
                  <a:latin typeface="Arial"/>
                  <a:cs typeface="Arial"/>
                </a:rPr>
                <a:t>I</a:t>
              </a:r>
              <a:r>
                <a:rPr sz="1000" dirty="0">
                  <a:latin typeface="Arial"/>
                  <a:cs typeface="Arial"/>
                </a:rPr>
                <a:t>E</a:t>
              </a:r>
              <a:r>
                <a:rPr sz="1000" spc="-10" dirty="0">
                  <a:latin typeface="Arial"/>
                  <a:cs typeface="Arial"/>
                </a:rPr>
                <a:t>S</a:t>
              </a:r>
              <a:r>
                <a:rPr sz="1000" spc="-5" dirty="0">
                  <a:latin typeface="Arial"/>
                  <a:cs typeface="Arial"/>
                </a:rPr>
                <a:t>O</a:t>
              </a:r>
              <a:r>
                <a:rPr sz="1000" dirty="0">
                  <a:latin typeface="Arial"/>
                  <a:cs typeface="Arial"/>
                </a:rPr>
                <a:t> </a:t>
              </a:r>
              <a:r>
                <a:rPr sz="1000" spc="-5" dirty="0">
                  <a:latin typeface="Arial"/>
                  <a:cs typeface="Arial"/>
                </a:rPr>
                <a:t>F</a:t>
              </a:r>
              <a:r>
                <a:rPr sz="1000" spc="0" dirty="0">
                  <a:latin typeface="Arial"/>
                  <a:cs typeface="Arial"/>
                </a:rPr>
                <a:t>o</a:t>
              </a:r>
              <a:r>
                <a:rPr sz="1000" spc="-15" dirty="0">
                  <a:latin typeface="Arial"/>
                  <a:cs typeface="Arial"/>
                </a:rPr>
                <a:t>r</a:t>
              </a:r>
              <a:r>
                <a:rPr sz="1000" spc="0" dirty="0">
                  <a:latin typeface="Arial"/>
                  <a:cs typeface="Arial"/>
                </a:rPr>
                <a:t>e</a:t>
              </a:r>
              <a:r>
                <a:rPr sz="1000" spc="-15" dirty="0">
                  <a:latin typeface="Arial"/>
                  <a:cs typeface="Arial"/>
                </a:rPr>
                <a:t>c</a:t>
              </a:r>
              <a:r>
                <a:rPr sz="1000" spc="0" dirty="0">
                  <a:latin typeface="Arial"/>
                  <a:cs typeface="Arial"/>
                </a:rPr>
                <a:t>a</a:t>
              </a:r>
              <a:r>
                <a:rPr sz="1000" spc="-15" dirty="0">
                  <a:latin typeface="Arial"/>
                  <a:cs typeface="Arial"/>
                </a:rPr>
                <a:t>s</a:t>
              </a:r>
              <a:r>
                <a:rPr sz="1000" spc="-5" dirty="0">
                  <a:latin typeface="Arial"/>
                  <a:cs typeface="Arial"/>
                </a:rPr>
                <a:t>t</a:t>
              </a:r>
              <a:endParaRPr sz="1000">
                <a:latin typeface="Arial"/>
                <a:cs typeface="Arial"/>
              </a:endParaRPr>
            </a:p>
          </p:txBody>
        </p:sp>
        <p:sp>
          <p:nvSpPr>
            <p:cNvPr id="80" name="object 70"/>
            <p:cNvSpPr/>
            <p:nvPr/>
          </p:nvSpPr>
          <p:spPr>
            <a:xfrm>
              <a:off x="4466082" y="3701034"/>
              <a:ext cx="320040" cy="0"/>
            </a:xfrm>
            <a:custGeom>
              <a:avLst/>
              <a:gdLst/>
              <a:ahLst/>
              <a:cxnLst/>
              <a:rect l="l" t="t" r="r" b="b"/>
              <a:pathLst>
                <a:path w="320039">
                  <a:moveTo>
                    <a:pt x="0" y="0"/>
                  </a:moveTo>
                  <a:lnTo>
                    <a:pt x="320040" y="0"/>
                  </a:lnTo>
                </a:path>
              </a:pathLst>
            </a:custGeom>
            <a:ln w="50292">
              <a:solidFill>
                <a:srgbClr val="000000"/>
              </a:solidFill>
              <a:prstDash val="dash"/>
            </a:ln>
          </p:spPr>
          <p:txBody>
            <a:bodyPr wrap="square" lIns="0" tIns="0" rIns="0" bIns="0" rtlCol="0"/>
            <a:lstStyle/>
            <a:p>
              <a:endParaRPr/>
            </a:p>
          </p:txBody>
        </p:sp>
        <p:sp>
          <p:nvSpPr>
            <p:cNvPr id="81" name="object 71"/>
            <p:cNvSpPr txBox="1"/>
            <p:nvPr/>
          </p:nvSpPr>
          <p:spPr>
            <a:xfrm>
              <a:off x="4809298" y="3626073"/>
              <a:ext cx="1605915" cy="152400"/>
            </a:xfrm>
            <a:prstGeom prst="rect">
              <a:avLst/>
            </a:prstGeom>
          </p:spPr>
          <p:txBody>
            <a:bodyPr vert="horz" wrap="square" lIns="0" tIns="0" rIns="0" bIns="0" rtlCol="0">
              <a:spAutoFit/>
            </a:bodyPr>
            <a:lstStyle/>
            <a:p>
              <a:pPr marL="12700">
                <a:lnSpc>
                  <a:spcPct val="100000"/>
                </a:lnSpc>
              </a:pPr>
              <a:r>
                <a:rPr sz="1000" spc="-10" dirty="0">
                  <a:latin typeface="Arial"/>
                  <a:cs typeface="Arial"/>
                </a:rPr>
                <a:t>I</a:t>
              </a:r>
              <a:r>
                <a:rPr sz="1000" dirty="0">
                  <a:latin typeface="Arial"/>
                  <a:cs typeface="Arial"/>
                </a:rPr>
                <a:t>E</a:t>
              </a:r>
              <a:r>
                <a:rPr sz="1000" spc="-10" dirty="0">
                  <a:latin typeface="Arial"/>
                  <a:cs typeface="Arial"/>
                </a:rPr>
                <a:t>S</a:t>
              </a:r>
              <a:r>
                <a:rPr sz="1000" spc="-5" dirty="0">
                  <a:latin typeface="Arial"/>
                  <a:cs typeface="Arial"/>
                </a:rPr>
                <a:t>O</a:t>
              </a:r>
              <a:r>
                <a:rPr sz="1000" dirty="0">
                  <a:latin typeface="Arial"/>
                  <a:cs typeface="Arial"/>
                </a:rPr>
                <a:t> </a:t>
              </a:r>
              <a:r>
                <a:rPr sz="1000" spc="-5" dirty="0">
                  <a:latin typeface="Arial"/>
                  <a:cs typeface="Arial"/>
                </a:rPr>
                <a:t>F</a:t>
              </a:r>
              <a:r>
                <a:rPr sz="1000" spc="0" dirty="0">
                  <a:latin typeface="Arial"/>
                  <a:cs typeface="Arial"/>
                </a:rPr>
                <a:t>o</a:t>
              </a:r>
              <a:r>
                <a:rPr sz="1000" spc="-15" dirty="0">
                  <a:latin typeface="Arial"/>
                  <a:cs typeface="Arial"/>
                </a:rPr>
                <a:t>r</a:t>
              </a:r>
              <a:r>
                <a:rPr sz="1000" spc="0" dirty="0">
                  <a:latin typeface="Arial"/>
                  <a:cs typeface="Arial"/>
                </a:rPr>
                <a:t>e</a:t>
              </a:r>
              <a:r>
                <a:rPr sz="1000" spc="-15" dirty="0">
                  <a:latin typeface="Arial"/>
                  <a:cs typeface="Arial"/>
                </a:rPr>
                <a:t>c</a:t>
              </a:r>
              <a:r>
                <a:rPr sz="1000" spc="0" dirty="0">
                  <a:latin typeface="Arial"/>
                  <a:cs typeface="Arial"/>
                </a:rPr>
                <a:t>a</a:t>
              </a:r>
              <a:r>
                <a:rPr sz="1000" spc="-15" dirty="0">
                  <a:latin typeface="Arial"/>
                  <a:cs typeface="Arial"/>
                </a:rPr>
                <a:t>s</a:t>
              </a:r>
              <a:r>
                <a:rPr sz="1000" spc="-5" dirty="0">
                  <a:latin typeface="Arial"/>
                  <a:cs typeface="Arial"/>
                </a:rPr>
                <a:t>t</a:t>
              </a:r>
              <a:r>
                <a:rPr sz="1000" spc="5" dirty="0">
                  <a:latin typeface="Arial"/>
                  <a:cs typeface="Arial"/>
                </a:rPr>
                <a:t> </a:t>
              </a:r>
              <a:r>
                <a:rPr sz="1000" spc="-10" dirty="0">
                  <a:latin typeface="Arial"/>
                  <a:cs typeface="Arial"/>
                </a:rPr>
                <a:t>E</a:t>
              </a:r>
              <a:r>
                <a:rPr sz="1000" dirty="0">
                  <a:latin typeface="Arial"/>
                  <a:cs typeface="Arial"/>
                </a:rPr>
                <a:t>x</a:t>
              </a:r>
              <a:r>
                <a:rPr sz="1000" spc="-10" dirty="0">
                  <a:latin typeface="Arial"/>
                  <a:cs typeface="Arial"/>
                </a:rPr>
                <a:t>t</a:t>
              </a:r>
              <a:r>
                <a:rPr sz="1000" spc="-5" dirty="0">
                  <a:latin typeface="Arial"/>
                  <a:cs typeface="Arial"/>
                </a:rPr>
                <a:t>r</a:t>
              </a:r>
              <a:r>
                <a:rPr sz="1000" spc="-10" dirty="0">
                  <a:latin typeface="Arial"/>
                  <a:cs typeface="Arial"/>
                </a:rPr>
                <a:t>a</a:t>
              </a:r>
              <a:r>
                <a:rPr sz="1000" spc="0" dirty="0">
                  <a:latin typeface="Arial"/>
                  <a:cs typeface="Arial"/>
                </a:rPr>
                <a:t>p</a:t>
              </a:r>
              <a:r>
                <a:rPr sz="1000" spc="-10" dirty="0">
                  <a:latin typeface="Arial"/>
                  <a:cs typeface="Arial"/>
                </a:rPr>
                <a:t>ol</a:t>
              </a:r>
              <a:r>
                <a:rPr sz="1000" spc="0" dirty="0">
                  <a:latin typeface="Arial"/>
                  <a:cs typeface="Arial"/>
                </a:rPr>
                <a:t>a</a:t>
              </a:r>
              <a:r>
                <a:rPr sz="1000" spc="-10" dirty="0">
                  <a:latin typeface="Arial"/>
                  <a:cs typeface="Arial"/>
                </a:rPr>
                <a:t>te</a:t>
              </a:r>
              <a:r>
                <a:rPr sz="1000" spc="-5" dirty="0">
                  <a:latin typeface="Arial"/>
                  <a:cs typeface="Arial"/>
                </a:rPr>
                <a:t>d</a:t>
              </a:r>
              <a:endParaRPr sz="1000">
                <a:latin typeface="Arial"/>
                <a:cs typeface="Arial"/>
              </a:endParaRPr>
            </a:p>
          </p:txBody>
        </p:sp>
        <p:sp>
          <p:nvSpPr>
            <p:cNvPr id="82" name="object 72"/>
            <p:cNvSpPr/>
            <p:nvPr/>
          </p:nvSpPr>
          <p:spPr>
            <a:xfrm>
              <a:off x="6676643" y="3701796"/>
              <a:ext cx="320040" cy="0"/>
            </a:xfrm>
            <a:custGeom>
              <a:avLst/>
              <a:gdLst/>
              <a:ahLst/>
              <a:cxnLst/>
              <a:rect l="l" t="t" r="r" b="b"/>
              <a:pathLst>
                <a:path w="320040">
                  <a:moveTo>
                    <a:pt x="0" y="0"/>
                  </a:moveTo>
                  <a:lnTo>
                    <a:pt x="320040" y="0"/>
                  </a:lnTo>
                </a:path>
              </a:pathLst>
            </a:custGeom>
            <a:ln w="27432">
              <a:solidFill>
                <a:srgbClr val="FF0000"/>
              </a:solidFill>
            </a:ln>
          </p:spPr>
          <p:txBody>
            <a:bodyPr wrap="square" lIns="0" tIns="0" rIns="0" bIns="0" rtlCol="0"/>
            <a:lstStyle/>
            <a:p>
              <a:endParaRPr/>
            </a:p>
          </p:txBody>
        </p:sp>
        <p:sp>
          <p:nvSpPr>
            <p:cNvPr id="83" name="object 73"/>
            <p:cNvSpPr txBox="1"/>
            <p:nvPr/>
          </p:nvSpPr>
          <p:spPr>
            <a:xfrm>
              <a:off x="7018539" y="3626073"/>
              <a:ext cx="767080" cy="152400"/>
            </a:xfrm>
            <a:prstGeom prst="rect">
              <a:avLst/>
            </a:prstGeom>
          </p:spPr>
          <p:txBody>
            <a:bodyPr vert="horz" wrap="square" lIns="0" tIns="0" rIns="0" bIns="0" rtlCol="0">
              <a:spAutoFit/>
            </a:bodyPr>
            <a:lstStyle/>
            <a:p>
              <a:pPr marL="12700">
                <a:lnSpc>
                  <a:spcPct val="100000"/>
                </a:lnSpc>
              </a:pPr>
              <a:r>
                <a:rPr sz="1000" spc="-5" dirty="0">
                  <a:latin typeface="Arial"/>
                  <a:cs typeface="Arial"/>
                </a:rPr>
                <a:t>F</a:t>
              </a:r>
              <a:r>
                <a:rPr sz="1000" spc="-15" dirty="0">
                  <a:latin typeface="Arial"/>
                  <a:cs typeface="Arial"/>
                </a:rPr>
                <a:t>i</a:t>
              </a:r>
              <a:r>
                <a:rPr sz="1000" spc="0" dirty="0">
                  <a:latin typeface="Arial"/>
                  <a:cs typeface="Arial"/>
                </a:rPr>
                <a:t>n</a:t>
              </a:r>
              <a:r>
                <a:rPr sz="1000" spc="-10" dirty="0">
                  <a:latin typeface="Arial"/>
                  <a:cs typeface="Arial"/>
                </a:rPr>
                <a:t>an</a:t>
              </a:r>
              <a:r>
                <a:rPr sz="1000" dirty="0">
                  <a:latin typeface="Arial"/>
                  <a:cs typeface="Arial"/>
                </a:rPr>
                <a:t>c</a:t>
              </a:r>
              <a:r>
                <a:rPr sz="1000" spc="-10" dirty="0">
                  <a:latin typeface="Arial"/>
                  <a:cs typeface="Arial"/>
                </a:rPr>
                <a:t>e</a:t>
              </a:r>
              <a:r>
                <a:rPr sz="1000" spc="-5" dirty="0">
                  <a:latin typeface="Arial"/>
                  <a:cs typeface="Arial"/>
                </a:rPr>
                <a:t>d</a:t>
              </a:r>
              <a:r>
                <a:rPr sz="1000" spc="5" dirty="0">
                  <a:latin typeface="Arial"/>
                  <a:cs typeface="Arial"/>
                </a:rPr>
                <a:t> </a:t>
              </a:r>
              <a:r>
                <a:rPr sz="1000" dirty="0">
                  <a:latin typeface="Arial"/>
                  <a:cs typeface="Arial"/>
                </a:rPr>
                <a:t>G</a:t>
              </a:r>
              <a:r>
                <a:rPr sz="1000" spc="-5" dirty="0">
                  <a:latin typeface="Arial"/>
                  <a:cs typeface="Arial"/>
                </a:rPr>
                <a:t>A</a:t>
              </a:r>
              <a:endParaRPr sz="1000">
                <a:latin typeface="Arial"/>
                <a:cs typeface="Arial"/>
              </a:endParaRPr>
            </a:p>
          </p:txBody>
        </p:sp>
      </p:grpSp>
      <p:graphicFrame>
        <p:nvGraphicFramePr>
          <p:cNvPr id="84" name="object 74"/>
          <p:cNvGraphicFramePr>
            <a:graphicFrameLocks noGrp="1"/>
          </p:cNvGraphicFramePr>
          <p:nvPr>
            <p:extLst>
              <p:ext uri="{D42A27DB-BD31-4B8C-83A1-F6EECF244321}">
                <p14:modId xmlns:p14="http://schemas.microsoft.com/office/powerpoint/2010/main" val="231274730"/>
              </p:ext>
            </p:extLst>
          </p:nvPr>
        </p:nvGraphicFramePr>
        <p:xfrm>
          <a:off x="615772" y="4035425"/>
          <a:ext cx="8680628" cy="1606804"/>
        </p:xfrm>
        <a:graphic>
          <a:graphicData uri="http://schemas.openxmlformats.org/drawingml/2006/table">
            <a:tbl>
              <a:tblPr firstRow="1" bandRow="1">
                <a:tableStyleId>{2D5ABB26-0587-4C30-8999-92F81FD0307C}</a:tableStyleId>
              </a:tblPr>
              <a:tblGrid>
                <a:gridCol w="1111443"/>
                <a:gridCol w="174791"/>
                <a:gridCol w="174791"/>
                <a:gridCol w="174790"/>
                <a:gridCol w="174791"/>
                <a:gridCol w="174791"/>
                <a:gridCol w="174790"/>
                <a:gridCol w="189990"/>
                <a:gridCol w="212788"/>
                <a:gridCol w="212789"/>
                <a:gridCol w="212788"/>
                <a:gridCol w="212788"/>
                <a:gridCol w="212789"/>
                <a:gridCol w="212788"/>
                <a:gridCol w="212789"/>
                <a:gridCol w="212788"/>
                <a:gridCol w="212788"/>
                <a:gridCol w="189990"/>
                <a:gridCol w="212788"/>
                <a:gridCol w="189990"/>
                <a:gridCol w="189989"/>
                <a:gridCol w="189989"/>
                <a:gridCol w="189990"/>
                <a:gridCol w="189989"/>
                <a:gridCol w="189990"/>
                <a:gridCol w="189989"/>
                <a:gridCol w="189990"/>
                <a:gridCol w="189989"/>
                <a:gridCol w="189989"/>
                <a:gridCol w="189990"/>
                <a:gridCol w="189990"/>
                <a:gridCol w="189989"/>
                <a:gridCol w="189990"/>
                <a:gridCol w="189989"/>
                <a:gridCol w="189989"/>
                <a:gridCol w="189990"/>
                <a:gridCol w="189989"/>
                <a:gridCol w="189990"/>
                <a:gridCol w="189989"/>
                <a:gridCol w="212789"/>
              </a:tblGrid>
              <a:tr h="220540">
                <a:tc>
                  <a:txBody>
                    <a:bodyPr/>
                    <a:lstStyle/>
                    <a:p>
                      <a:endParaRPr sz="10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C0C0C0"/>
                    </a:solidFill>
                  </a:tcPr>
                </a:tc>
                <a:tc>
                  <a:txBody>
                    <a:bodyPr/>
                    <a:lstStyle/>
                    <a:p>
                      <a:pPr marL="30480">
                        <a:lnSpc>
                          <a:spcPct val="100000"/>
                        </a:lnSpc>
                      </a:pPr>
                      <a:r>
                        <a:rPr sz="600" b="1" spc="-5" dirty="0">
                          <a:latin typeface="Calibri"/>
                          <a:cs typeface="Calibri"/>
                        </a:rPr>
                        <a:t>2010</a:t>
                      </a:r>
                      <a:endParaRPr sz="600">
                        <a:latin typeface="Calibri"/>
                        <a:cs typeface="Calibri"/>
                      </a:endParaRPr>
                    </a:p>
                  </a:txBody>
                  <a:tcPr marL="0" marR="0" marT="0" marB="0" vert="vert27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C0C0C0"/>
                    </a:solidFill>
                  </a:tcPr>
                </a:tc>
                <a:tc>
                  <a:txBody>
                    <a:bodyPr/>
                    <a:lstStyle/>
                    <a:p>
                      <a:pPr marL="30480">
                        <a:lnSpc>
                          <a:spcPct val="100000"/>
                        </a:lnSpc>
                      </a:pPr>
                      <a:r>
                        <a:rPr sz="600" b="1" spc="-5" dirty="0">
                          <a:latin typeface="Calibri"/>
                          <a:cs typeface="Calibri"/>
                        </a:rPr>
                        <a:t>2011</a:t>
                      </a:r>
                      <a:endParaRPr sz="600">
                        <a:latin typeface="Calibri"/>
                        <a:cs typeface="Calibri"/>
                      </a:endParaRPr>
                    </a:p>
                  </a:txBody>
                  <a:tcPr marL="0" marR="0" marT="0" marB="0" vert="vert27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C0C0C0"/>
                    </a:solidFill>
                  </a:tcPr>
                </a:tc>
                <a:tc>
                  <a:txBody>
                    <a:bodyPr/>
                    <a:lstStyle/>
                    <a:p>
                      <a:pPr marL="30480">
                        <a:lnSpc>
                          <a:spcPct val="100000"/>
                        </a:lnSpc>
                      </a:pPr>
                      <a:r>
                        <a:rPr sz="600" b="1" spc="-5" dirty="0">
                          <a:latin typeface="Calibri"/>
                          <a:cs typeface="Calibri"/>
                        </a:rPr>
                        <a:t>2012</a:t>
                      </a:r>
                      <a:endParaRPr sz="600">
                        <a:latin typeface="Calibri"/>
                        <a:cs typeface="Calibri"/>
                      </a:endParaRPr>
                    </a:p>
                  </a:txBody>
                  <a:tcPr marL="0" marR="0" marT="0" marB="0" vert="vert27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C0C0C0"/>
                    </a:solidFill>
                  </a:tcPr>
                </a:tc>
                <a:tc>
                  <a:txBody>
                    <a:bodyPr/>
                    <a:lstStyle/>
                    <a:p>
                      <a:pPr marL="30480">
                        <a:lnSpc>
                          <a:spcPct val="100000"/>
                        </a:lnSpc>
                      </a:pPr>
                      <a:r>
                        <a:rPr sz="600" b="1" spc="-5" dirty="0">
                          <a:latin typeface="Calibri"/>
                          <a:cs typeface="Calibri"/>
                        </a:rPr>
                        <a:t>2013</a:t>
                      </a:r>
                      <a:endParaRPr sz="600">
                        <a:latin typeface="Calibri"/>
                        <a:cs typeface="Calibri"/>
                      </a:endParaRPr>
                    </a:p>
                  </a:txBody>
                  <a:tcPr marL="0" marR="0" marT="0" marB="0" vert="vert27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C0C0C0"/>
                    </a:solidFill>
                  </a:tcPr>
                </a:tc>
                <a:tc>
                  <a:txBody>
                    <a:bodyPr/>
                    <a:lstStyle/>
                    <a:p>
                      <a:pPr marL="30480">
                        <a:lnSpc>
                          <a:spcPct val="100000"/>
                        </a:lnSpc>
                      </a:pPr>
                      <a:r>
                        <a:rPr sz="600" b="1" spc="-5" dirty="0">
                          <a:latin typeface="Calibri"/>
                          <a:cs typeface="Calibri"/>
                        </a:rPr>
                        <a:t>2014</a:t>
                      </a:r>
                      <a:endParaRPr sz="600">
                        <a:latin typeface="Calibri"/>
                        <a:cs typeface="Calibri"/>
                      </a:endParaRPr>
                    </a:p>
                  </a:txBody>
                  <a:tcPr marL="0" marR="0" marT="0" marB="0" vert="vert27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C0C0C0"/>
                    </a:solidFill>
                  </a:tcPr>
                </a:tc>
                <a:tc>
                  <a:txBody>
                    <a:bodyPr/>
                    <a:lstStyle/>
                    <a:p>
                      <a:pPr marL="30480">
                        <a:lnSpc>
                          <a:spcPct val="100000"/>
                        </a:lnSpc>
                      </a:pPr>
                      <a:r>
                        <a:rPr sz="600" b="1" spc="-5" dirty="0">
                          <a:latin typeface="Calibri"/>
                          <a:cs typeface="Calibri"/>
                        </a:rPr>
                        <a:t>2015</a:t>
                      </a:r>
                      <a:endParaRPr sz="600">
                        <a:latin typeface="Calibri"/>
                        <a:cs typeface="Calibri"/>
                      </a:endParaRPr>
                    </a:p>
                  </a:txBody>
                  <a:tcPr marL="0" marR="0" marT="0" marB="0" vert="vert27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C0C0C0"/>
                    </a:solidFill>
                  </a:tcPr>
                </a:tc>
                <a:tc>
                  <a:txBody>
                    <a:bodyPr/>
                    <a:lstStyle/>
                    <a:p>
                      <a:pPr marL="30480">
                        <a:lnSpc>
                          <a:spcPct val="100000"/>
                        </a:lnSpc>
                      </a:pPr>
                      <a:r>
                        <a:rPr sz="600" b="1" spc="-5" dirty="0">
                          <a:latin typeface="Calibri"/>
                          <a:cs typeface="Calibri"/>
                        </a:rPr>
                        <a:t>2016</a:t>
                      </a:r>
                      <a:endParaRPr sz="600">
                        <a:latin typeface="Calibri"/>
                        <a:cs typeface="Calibri"/>
                      </a:endParaRPr>
                    </a:p>
                  </a:txBody>
                  <a:tcPr marL="0" marR="0" marT="0" marB="0" vert="vert27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C0C0C0"/>
                    </a:solidFill>
                  </a:tcPr>
                </a:tc>
                <a:tc>
                  <a:txBody>
                    <a:bodyPr/>
                    <a:lstStyle/>
                    <a:p>
                      <a:pPr marL="30480">
                        <a:lnSpc>
                          <a:spcPct val="100000"/>
                        </a:lnSpc>
                      </a:pPr>
                      <a:r>
                        <a:rPr sz="600" b="1" spc="-5" dirty="0">
                          <a:latin typeface="Calibri"/>
                          <a:cs typeface="Calibri"/>
                        </a:rPr>
                        <a:t>2017</a:t>
                      </a:r>
                      <a:endParaRPr sz="600">
                        <a:latin typeface="Calibri"/>
                        <a:cs typeface="Calibri"/>
                      </a:endParaRPr>
                    </a:p>
                  </a:txBody>
                  <a:tcPr marL="0" marR="0" marT="0" marB="0" vert="vert27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C0C0C0"/>
                    </a:solidFill>
                  </a:tcPr>
                </a:tc>
                <a:tc>
                  <a:txBody>
                    <a:bodyPr/>
                    <a:lstStyle/>
                    <a:p>
                      <a:pPr marL="30480">
                        <a:lnSpc>
                          <a:spcPct val="100000"/>
                        </a:lnSpc>
                      </a:pPr>
                      <a:r>
                        <a:rPr sz="600" b="1" spc="-5" dirty="0">
                          <a:latin typeface="Calibri"/>
                          <a:cs typeface="Calibri"/>
                        </a:rPr>
                        <a:t>2018</a:t>
                      </a:r>
                      <a:endParaRPr sz="600">
                        <a:latin typeface="Calibri"/>
                        <a:cs typeface="Calibri"/>
                      </a:endParaRPr>
                    </a:p>
                  </a:txBody>
                  <a:tcPr marL="0" marR="0" marT="0" marB="0" vert="vert27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C0C0C0"/>
                    </a:solidFill>
                  </a:tcPr>
                </a:tc>
                <a:tc>
                  <a:txBody>
                    <a:bodyPr/>
                    <a:lstStyle/>
                    <a:p>
                      <a:pPr marL="30480">
                        <a:lnSpc>
                          <a:spcPct val="100000"/>
                        </a:lnSpc>
                      </a:pPr>
                      <a:r>
                        <a:rPr sz="600" b="1" spc="-5" dirty="0">
                          <a:latin typeface="Calibri"/>
                          <a:cs typeface="Calibri"/>
                        </a:rPr>
                        <a:t>2019</a:t>
                      </a:r>
                      <a:endParaRPr sz="600">
                        <a:latin typeface="Calibri"/>
                        <a:cs typeface="Calibri"/>
                      </a:endParaRPr>
                    </a:p>
                  </a:txBody>
                  <a:tcPr marL="0" marR="0" marT="0" marB="0" vert="vert27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C0C0C0"/>
                    </a:solidFill>
                  </a:tcPr>
                </a:tc>
                <a:tc>
                  <a:txBody>
                    <a:bodyPr/>
                    <a:lstStyle/>
                    <a:p>
                      <a:pPr marL="30480">
                        <a:lnSpc>
                          <a:spcPct val="100000"/>
                        </a:lnSpc>
                      </a:pPr>
                      <a:r>
                        <a:rPr sz="600" b="1" spc="-5" dirty="0">
                          <a:latin typeface="Calibri"/>
                          <a:cs typeface="Calibri"/>
                        </a:rPr>
                        <a:t>2020</a:t>
                      </a:r>
                      <a:endParaRPr sz="600">
                        <a:latin typeface="Calibri"/>
                        <a:cs typeface="Calibri"/>
                      </a:endParaRPr>
                    </a:p>
                  </a:txBody>
                  <a:tcPr marL="0" marR="0" marT="0" marB="0" vert="vert27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C0C0C0"/>
                    </a:solidFill>
                  </a:tcPr>
                </a:tc>
                <a:tc>
                  <a:txBody>
                    <a:bodyPr/>
                    <a:lstStyle/>
                    <a:p>
                      <a:pPr marL="30480">
                        <a:lnSpc>
                          <a:spcPct val="100000"/>
                        </a:lnSpc>
                      </a:pPr>
                      <a:r>
                        <a:rPr sz="600" b="1" spc="-5" dirty="0">
                          <a:latin typeface="Calibri"/>
                          <a:cs typeface="Calibri"/>
                        </a:rPr>
                        <a:t>2021</a:t>
                      </a:r>
                      <a:endParaRPr sz="600">
                        <a:latin typeface="Calibri"/>
                        <a:cs typeface="Calibri"/>
                      </a:endParaRPr>
                    </a:p>
                  </a:txBody>
                  <a:tcPr marL="0" marR="0" marT="0" marB="0" vert="vert27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C0C0C0"/>
                    </a:solidFill>
                  </a:tcPr>
                </a:tc>
                <a:tc>
                  <a:txBody>
                    <a:bodyPr/>
                    <a:lstStyle/>
                    <a:p>
                      <a:pPr marL="30480">
                        <a:lnSpc>
                          <a:spcPct val="100000"/>
                        </a:lnSpc>
                      </a:pPr>
                      <a:r>
                        <a:rPr sz="600" b="1" spc="-5" dirty="0">
                          <a:latin typeface="Calibri"/>
                          <a:cs typeface="Calibri"/>
                        </a:rPr>
                        <a:t>2022</a:t>
                      </a:r>
                      <a:endParaRPr sz="600">
                        <a:latin typeface="Calibri"/>
                        <a:cs typeface="Calibri"/>
                      </a:endParaRPr>
                    </a:p>
                  </a:txBody>
                  <a:tcPr marL="0" marR="0" marT="0" marB="0" vert="vert27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C0C0C0"/>
                    </a:solidFill>
                  </a:tcPr>
                </a:tc>
                <a:tc>
                  <a:txBody>
                    <a:bodyPr/>
                    <a:lstStyle/>
                    <a:p>
                      <a:pPr marL="30480">
                        <a:lnSpc>
                          <a:spcPct val="100000"/>
                        </a:lnSpc>
                      </a:pPr>
                      <a:r>
                        <a:rPr sz="600" b="1" spc="-5" dirty="0">
                          <a:latin typeface="Calibri"/>
                          <a:cs typeface="Calibri"/>
                        </a:rPr>
                        <a:t>2023</a:t>
                      </a:r>
                      <a:endParaRPr sz="600">
                        <a:latin typeface="Calibri"/>
                        <a:cs typeface="Calibri"/>
                      </a:endParaRPr>
                    </a:p>
                  </a:txBody>
                  <a:tcPr marL="0" marR="0" marT="0" marB="0" vert="vert27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C0C0C0"/>
                    </a:solidFill>
                  </a:tcPr>
                </a:tc>
                <a:tc>
                  <a:txBody>
                    <a:bodyPr/>
                    <a:lstStyle/>
                    <a:p>
                      <a:pPr marL="30480">
                        <a:lnSpc>
                          <a:spcPct val="100000"/>
                        </a:lnSpc>
                      </a:pPr>
                      <a:r>
                        <a:rPr sz="600" b="1" spc="-5" dirty="0">
                          <a:latin typeface="Calibri"/>
                          <a:cs typeface="Calibri"/>
                        </a:rPr>
                        <a:t>2024</a:t>
                      </a:r>
                      <a:endParaRPr sz="600">
                        <a:latin typeface="Calibri"/>
                        <a:cs typeface="Calibri"/>
                      </a:endParaRPr>
                    </a:p>
                  </a:txBody>
                  <a:tcPr marL="0" marR="0" marT="0" marB="0" vert="vert27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C0C0C0"/>
                    </a:solidFill>
                  </a:tcPr>
                </a:tc>
                <a:tc>
                  <a:txBody>
                    <a:bodyPr/>
                    <a:lstStyle/>
                    <a:p>
                      <a:pPr marL="30480">
                        <a:lnSpc>
                          <a:spcPct val="100000"/>
                        </a:lnSpc>
                      </a:pPr>
                      <a:r>
                        <a:rPr sz="600" b="1" spc="-5" dirty="0">
                          <a:latin typeface="Calibri"/>
                          <a:cs typeface="Calibri"/>
                        </a:rPr>
                        <a:t>2025</a:t>
                      </a:r>
                      <a:endParaRPr sz="600">
                        <a:latin typeface="Calibri"/>
                        <a:cs typeface="Calibri"/>
                      </a:endParaRPr>
                    </a:p>
                  </a:txBody>
                  <a:tcPr marL="0" marR="0" marT="0" marB="0" vert="vert27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C0C0C0"/>
                    </a:solidFill>
                  </a:tcPr>
                </a:tc>
                <a:tc>
                  <a:txBody>
                    <a:bodyPr/>
                    <a:lstStyle/>
                    <a:p>
                      <a:pPr marL="30480">
                        <a:lnSpc>
                          <a:spcPct val="100000"/>
                        </a:lnSpc>
                      </a:pPr>
                      <a:r>
                        <a:rPr sz="600" b="1" spc="-5" dirty="0">
                          <a:latin typeface="Calibri"/>
                          <a:cs typeface="Calibri"/>
                        </a:rPr>
                        <a:t>2026</a:t>
                      </a:r>
                      <a:endParaRPr sz="600">
                        <a:latin typeface="Calibri"/>
                        <a:cs typeface="Calibri"/>
                      </a:endParaRPr>
                    </a:p>
                  </a:txBody>
                  <a:tcPr marL="0" marR="0" marT="0" marB="0" vert="vert27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C0C0C0"/>
                    </a:solidFill>
                  </a:tcPr>
                </a:tc>
                <a:tc>
                  <a:txBody>
                    <a:bodyPr/>
                    <a:lstStyle/>
                    <a:p>
                      <a:pPr marL="30480">
                        <a:lnSpc>
                          <a:spcPct val="100000"/>
                        </a:lnSpc>
                      </a:pPr>
                      <a:r>
                        <a:rPr sz="600" b="1" spc="-5" dirty="0">
                          <a:latin typeface="Calibri"/>
                          <a:cs typeface="Calibri"/>
                        </a:rPr>
                        <a:t>2027</a:t>
                      </a:r>
                      <a:endParaRPr sz="600">
                        <a:latin typeface="Calibri"/>
                        <a:cs typeface="Calibri"/>
                      </a:endParaRPr>
                    </a:p>
                  </a:txBody>
                  <a:tcPr marL="0" marR="0" marT="0" marB="0" vert="vert27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C0C0C0"/>
                    </a:solidFill>
                  </a:tcPr>
                </a:tc>
                <a:tc>
                  <a:txBody>
                    <a:bodyPr/>
                    <a:lstStyle/>
                    <a:p>
                      <a:pPr marL="30480">
                        <a:lnSpc>
                          <a:spcPct val="100000"/>
                        </a:lnSpc>
                      </a:pPr>
                      <a:r>
                        <a:rPr sz="600" b="1" spc="-5" dirty="0">
                          <a:latin typeface="Calibri"/>
                          <a:cs typeface="Calibri"/>
                        </a:rPr>
                        <a:t>2028</a:t>
                      </a:r>
                      <a:endParaRPr sz="600">
                        <a:latin typeface="Calibri"/>
                        <a:cs typeface="Calibri"/>
                      </a:endParaRPr>
                    </a:p>
                  </a:txBody>
                  <a:tcPr marL="0" marR="0" marT="0" marB="0" vert="vert27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C0C0C0"/>
                    </a:solidFill>
                  </a:tcPr>
                </a:tc>
                <a:tc>
                  <a:txBody>
                    <a:bodyPr/>
                    <a:lstStyle/>
                    <a:p>
                      <a:pPr marL="30480">
                        <a:lnSpc>
                          <a:spcPct val="100000"/>
                        </a:lnSpc>
                      </a:pPr>
                      <a:r>
                        <a:rPr sz="600" b="1" spc="-5" dirty="0">
                          <a:latin typeface="Calibri"/>
                          <a:cs typeface="Calibri"/>
                        </a:rPr>
                        <a:t>2029</a:t>
                      </a:r>
                      <a:endParaRPr sz="600">
                        <a:latin typeface="Calibri"/>
                        <a:cs typeface="Calibri"/>
                      </a:endParaRPr>
                    </a:p>
                  </a:txBody>
                  <a:tcPr marL="0" marR="0" marT="0" marB="0" vert="vert27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C0C0C0"/>
                    </a:solidFill>
                  </a:tcPr>
                </a:tc>
                <a:tc>
                  <a:txBody>
                    <a:bodyPr/>
                    <a:lstStyle/>
                    <a:p>
                      <a:pPr marL="30480">
                        <a:lnSpc>
                          <a:spcPct val="100000"/>
                        </a:lnSpc>
                      </a:pPr>
                      <a:r>
                        <a:rPr sz="600" b="1" spc="-5" dirty="0">
                          <a:latin typeface="Calibri"/>
                          <a:cs typeface="Calibri"/>
                        </a:rPr>
                        <a:t>2030</a:t>
                      </a:r>
                      <a:endParaRPr sz="600">
                        <a:latin typeface="Calibri"/>
                        <a:cs typeface="Calibri"/>
                      </a:endParaRPr>
                    </a:p>
                  </a:txBody>
                  <a:tcPr marL="0" marR="0" marT="0" marB="0" vert="vert27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C0C0C0"/>
                    </a:solidFill>
                  </a:tcPr>
                </a:tc>
                <a:tc>
                  <a:txBody>
                    <a:bodyPr/>
                    <a:lstStyle/>
                    <a:p>
                      <a:pPr marL="30480">
                        <a:lnSpc>
                          <a:spcPct val="100000"/>
                        </a:lnSpc>
                      </a:pPr>
                      <a:r>
                        <a:rPr sz="600" b="1" spc="-5" dirty="0">
                          <a:latin typeface="Calibri"/>
                          <a:cs typeface="Calibri"/>
                        </a:rPr>
                        <a:t>2031</a:t>
                      </a:r>
                      <a:endParaRPr sz="600">
                        <a:latin typeface="Calibri"/>
                        <a:cs typeface="Calibri"/>
                      </a:endParaRPr>
                    </a:p>
                  </a:txBody>
                  <a:tcPr marL="0" marR="0" marT="0" marB="0" vert="vert27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C0C0C0"/>
                    </a:solidFill>
                  </a:tcPr>
                </a:tc>
                <a:tc>
                  <a:txBody>
                    <a:bodyPr/>
                    <a:lstStyle/>
                    <a:p>
                      <a:pPr marL="30480">
                        <a:lnSpc>
                          <a:spcPct val="100000"/>
                        </a:lnSpc>
                      </a:pPr>
                      <a:r>
                        <a:rPr sz="600" b="1" spc="-5" dirty="0">
                          <a:latin typeface="Calibri"/>
                          <a:cs typeface="Calibri"/>
                        </a:rPr>
                        <a:t>2032</a:t>
                      </a:r>
                      <a:endParaRPr sz="600">
                        <a:latin typeface="Calibri"/>
                        <a:cs typeface="Calibri"/>
                      </a:endParaRPr>
                    </a:p>
                  </a:txBody>
                  <a:tcPr marL="0" marR="0" marT="0" marB="0" vert="vert27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C0C0C0"/>
                    </a:solidFill>
                  </a:tcPr>
                </a:tc>
                <a:tc>
                  <a:txBody>
                    <a:bodyPr/>
                    <a:lstStyle/>
                    <a:p>
                      <a:pPr marL="30480">
                        <a:lnSpc>
                          <a:spcPct val="100000"/>
                        </a:lnSpc>
                      </a:pPr>
                      <a:r>
                        <a:rPr sz="600" b="1" spc="-5" dirty="0">
                          <a:latin typeface="Calibri"/>
                          <a:cs typeface="Calibri"/>
                        </a:rPr>
                        <a:t>2033</a:t>
                      </a:r>
                      <a:endParaRPr sz="600">
                        <a:latin typeface="Calibri"/>
                        <a:cs typeface="Calibri"/>
                      </a:endParaRPr>
                    </a:p>
                  </a:txBody>
                  <a:tcPr marL="0" marR="0" marT="0" marB="0" vert="vert27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C0C0C0"/>
                    </a:solidFill>
                  </a:tcPr>
                </a:tc>
                <a:tc>
                  <a:txBody>
                    <a:bodyPr/>
                    <a:lstStyle/>
                    <a:p>
                      <a:pPr marL="30480">
                        <a:lnSpc>
                          <a:spcPct val="100000"/>
                        </a:lnSpc>
                      </a:pPr>
                      <a:r>
                        <a:rPr sz="600" b="1" spc="-5" dirty="0">
                          <a:latin typeface="Calibri"/>
                          <a:cs typeface="Calibri"/>
                        </a:rPr>
                        <a:t>2034</a:t>
                      </a:r>
                      <a:endParaRPr sz="600">
                        <a:latin typeface="Calibri"/>
                        <a:cs typeface="Calibri"/>
                      </a:endParaRPr>
                    </a:p>
                  </a:txBody>
                  <a:tcPr marL="0" marR="0" marT="0" marB="0" vert="vert27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C0C0C0"/>
                    </a:solidFill>
                  </a:tcPr>
                </a:tc>
                <a:tc>
                  <a:txBody>
                    <a:bodyPr/>
                    <a:lstStyle/>
                    <a:p>
                      <a:pPr marL="30480">
                        <a:lnSpc>
                          <a:spcPct val="100000"/>
                        </a:lnSpc>
                      </a:pPr>
                      <a:r>
                        <a:rPr sz="600" b="1" spc="-5" dirty="0">
                          <a:latin typeface="Calibri"/>
                          <a:cs typeface="Calibri"/>
                        </a:rPr>
                        <a:t>2035</a:t>
                      </a:r>
                      <a:endParaRPr sz="600">
                        <a:latin typeface="Calibri"/>
                        <a:cs typeface="Calibri"/>
                      </a:endParaRPr>
                    </a:p>
                  </a:txBody>
                  <a:tcPr marL="0" marR="0" marT="0" marB="0" vert="vert27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C0C0C0"/>
                    </a:solidFill>
                  </a:tcPr>
                </a:tc>
                <a:tc>
                  <a:txBody>
                    <a:bodyPr/>
                    <a:lstStyle/>
                    <a:p>
                      <a:pPr marL="30480">
                        <a:lnSpc>
                          <a:spcPct val="100000"/>
                        </a:lnSpc>
                      </a:pPr>
                      <a:r>
                        <a:rPr sz="600" b="1" spc="-5" dirty="0">
                          <a:latin typeface="Calibri"/>
                          <a:cs typeface="Calibri"/>
                        </a:rPr>
                        <a:t>2036</a:t>
                      </a:r>
                      <a:endParaRPr sz="600">
                        <a:latin typeface="Calibri"/>
                        <a:cs typeface="Calibri"/>
                      </a:endParaRPr>
                    </a:p>
                  </a:txBody>
                  <a:tcPr marL="0" marR="0" marT="0" marB="0" vert="vert27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C0C0C0"/>
                    </a:solidFill>
                  </a:tcPr>
                </a:tc>
                <a:tc>
                  <a:txBody>
                    <a:bodyPr/>
                    <a:lstStyle/>
                    <a:p>
                      <a:pPr marL="30480">
                        <a:lnSpc>
                          <a:spcPct val="100000"/>
                        </a:lnSpc>
                      </a:pPr>
                      <a:r>
                        <a:rPr sz="600" b="1" spc="-5" dirty="0">
                          <a:latin typeface="Calibri"/>
                          <a:cs typeface="Calibri"/>
                        </a:rPr>
                        <a:t>2037</a:t>
                      </a:r>
                      <a:endParaRPr sz="600">
                        <a:latin typeface="Calibri"/>
                        <a:cs typeface="Calibri"/>
                      </a:endParaRPr>
                    </a:p>
                  </a:txBody>
                  <a:tcPr marL="0" marR="0" marT="0" marB="0" vert="vert27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C0C0C0"/>
                    </a:solidFill>
                  </a:tcPr>
                </a:tc>
                <a:tc>
                  <a:txBody>
                    <a:bodyPr/>
                    <a:lstStyle/>
                    <a:p>
                      <a:pPr marL="30480">
                        <a:lnSpc>
                          <a:spcPct val="100000"/>
                        </a:lnSpc>
                      </a:pPr>
                      <a:r>
                        <a:rPr sz="600" b="1" spc="-5" dirty="0">
                          <a:latin typeface="Calibri"/>
                          <a:cs typeface="Calibri"/>
                        </a:rPr>
                        <a:t>2038</a:t>
                      </a:r>
                      <a:endParaRPr sz="600">
                        <a:latin typeface="Calibri"/>
                        <a:cs typeface="Calibri"/>
                      </a:endParaRPr>
                    </a:p>
                  </a:txBody>
                  <a:tcPr marL="0" marR="0" marT="0" marB="0" vert="vert27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C0C0C0"/>
                    </a:solidFill>
                  </a:tcPr>
                </a:tc>
                <a:tc>
                  <a:txBody>
                    <a:bodyPr/>
                    <a:lstStyle/>
                    <a:p>
                      <a:pPr marL="30480">
                        <a:lnSpc>
                          <a:spcPct val="100000"/>
                        </a:lnSpc>
                      </a:pPr>
                      <a:r>
                        <a:rPr sz="600" b="1" spc="-5" dirty="0">
                          <a:latin typeface="Calibri"/>
                          <a:cs typeface="Calibri"/>
                        </a:rPr>
                        <a:t>2039</a:t>
                      </a:r>
                      <a:endParaRPr sz="600">
                        <a:latin typeface="Calibri"/>
                        <a:cs typeface="Calibri"/>
                      </a:endParaRPr>
                    </a:p>
                  </a:txBody>
                  <a:tcPr marL="0" marR="0" marT="0" marB="0" vert="vert27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C0C0C0"/>
                    </a:solidFill>
                  </a:tcPr>
                </a:tc>
                <a:tc>
                  <a:txBody>
                    <a:bodyPr/>
                    <a:lstStyle/>
                    <a:p>
                      <a:pPr marL="30480">
                        <a:lnSpc>
                          <a:spcPct val="100000"/>
                        </a:lnSpc>
                      </a:pPr>
                      <a:r>
                        <a:rPr sz="600" b="1" spc="-5" dirty="0">
                          <a:latin typeface="Calibri"/>
                          <a:cs typeface="Calibri"/>
                        </a:rPr>
                        <a:t>2040</a:t>
                      </a:r>
                      <a:endParaRPr sz="600">
                        <a:latin typeface="Calibri"/>
                        <a:cs typeface="Calibri"/>
                      </a:endParaRPr>
                    </a:p>
                  </a:txBody>
                  <a:tcPr marL="0" marR="0" marT="0" marB="0" vert="vert27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C0C0C0"/>
                    </a:solidFill>
                  </a:tcPr>
                </a:tc>
                <a:tc>
                  <a:txBody>
                    <a:bodyPr/>
                    <a:lstStyle/>
                    <a:p>
                      <a:pPr marL="30480">
                        <a:lnSpc>
                          <a:spcPct val="100000"/>
                        </a:lnSpc>
                      </a:pPr>
                      <a:r>
                        <a:rPr sz="600" b="1" spc="-5" dirty="0">
                          <a:latin typeface="Calibri"/>
                          <a:cs typeface="Calibri"/>
                        </a:rPr>
                        <a:t>2041</a:t>
                      </a:r>
                      <a:endParaRPr sz="600">
                        <a:latin typeface="Calibri"/>
                        <a:cs typeface="Calibri"/>
                      </a:endParaRPr>
                    </a:p>
                  </a:txBody>
                  <a:tcPr marL="0" marR="0" marT="0" marB="0" vert="vert27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C0C0C0"/>
                    </a:solidFill>
                  </a:tcPr>
                </a:tc>
                <a:tc>
                  <a:txBody>
                    <a:bodyPr/>
                    <a:lstStyle/>
                    <a:p>
                      <a:pPr marL="30480">
                        <a:lnSpc>
                          <a:spcPct val="100000"/>
                        </a:lnSpc>
                      </a:pPr>
                      <a:r>
                        <a:rPr sz="600" b="1" spc="-5" dirty="0">
                          <a:latin typeface="Calibri"/>
                          <a:cs typeface="Calibri"/>
                        </a:rPr>
                        <a:t>2042</a:t>
                      </a:r>
                      <a:endParaRPr sz="600">
                        <a:latin typeface="Calibri"/>
                        <a:cs typeface="Calibri"/>
                      </a:endParaRPr>
                    </a:p>
                  </a:txBody>
                  <a:tcPr marL="0" marR="0" marT="0" marB="0" vert="vert27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C0C0C0"/>
                    </a:solidFill>
                  </a:tcPr>
                </a:tc>
                <a:tc>
                  <a:txBody>
                    <a:bodyPr/>
                    <a:lstStyle/>
                    <a:p>
                      <a:pPr marL="30480">
                        <a:lnSpc>
                          <a:spcPct val="100000"/>
                        </a:lnSpc>
                      </a:pPr>
                      <a:r>
                        <a:rPr sz="600" b="1" spc="-5" dirty="0">
                          <a:latin typeface="Calibri"/>
                          <a:cs typeface="Calibri"/>
                        </a:rPr>
                        <a:t>2043</a:t>
                      </a:r>
                      <a:endParaRPr sz="600">
                        <a:latin typeface="Calibri"/>
                        <a:cs typeface="Calibri"/>
                      </a:endParaRPr>
                    </a:p>
                  </a:txBody>
                  <a:tcPr marL="0" marR="0" marT="0" marB="0" vert="vert27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C0C0C0"/>
                    </a:solidFill>
                  </a:tcPr>
                </a:tc>
                <a:tc>
                  <a:txBody>
                    <a:bodyPr/>
                    <a:lstStyle/>
                    <a:p>
                      <a:pPr marL="30480">
                        <a:lnSpc>
                          <a:spcPct val="100000"/>
                        </a:lnSpc>
                      </a:pPr>
                      <a:r>
                        <a:rPr sz="600" b="1" spc="-5" dirty="0">
                          <a:latin typeface="Calibri"/>
                          <a:cs typeface="Calibri"/>
                        </a:rPr>
                        <a:t>2044</a:t>
                      </a:r>
                      <a:endParaRPr sz="600">
                        <a:latin typeface="Calibri"/>
                        <a:cs typeface="Calibri"/>
                      </a:endParaRPr>
                    </a:p>
                  </a:txBody>
                  <a:tcPr marL="0" marR="0" marT="0" marB="0" vert="vert27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C0C0C0"/>
                    </a:solidFill>
                  </a:tcPr>
                </a:tc>
                <a:tc>
                  <a:txBody>
                    <a:bodyPr/>
                    <a:lstStyle/>
                    <a:p>
                      <a:pPr marL="30480">
                        <a:lnSpc>
                          <a:spcPct val="100000"/>
                        </a:lnSpc>
                      </a:pPr>
                      <a:r>
                        <a:rPr sz="600" b="1" spc="-5" dirty="0">
                          <a:latin typeface="Calibri"/>
                          <a:cs typeface="Calibri"/>
                        </a:rPr>
                        <a:t>2045</a:t>
                      </a:r>
                      <a:endParaRPr sz="600">
                        <a:latin typeface="Calibri"/>
                        <a:cs typeface="Calibri"/>
                      </a:endParaRPr>
                    </a:p>
                  </a:txBody>
                  <a:tcPr marL="0" marR="0" marT="0" marB="0" vert="vert27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C0C0C0"/>
                    </a:solidFill>
                  </a:tcPr>
                </a:tc>
                <a:tc>
                  <a:txBody>
                    <a:bodyPr/>
                    <a:lstStyle/>
                    <a:p>
                      <a:pPr marL="30480">
                        <a:lnSpc>
                          <a:spcPct val="100000"/>
                        </a:lnSpc>
                      </a:pPr>
                      <a:r>
                        <a:rPr sz="600" b="1" spc="-5" dirty="0">
                          <a:latin typeface="Calibri"/>
                          <a:cs typeface="Calibri"/>
                        </a:rPr>
                        <a:t>2046</a:t>
                      </a:r>
                      <a:endParaRPr sz="600">
                        <a:latin typeface="Calibri"/>
                        <a:cs typeface="Calibri"/>
                      </a:endParaRPr>
                    </a:p>
                  </a:txBody>
                  <a:tcPr marL="0" marR="0" marT="0" marB="0" vert="vert27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C0C0C0"/>
                    </a:solidFill>
                  </a:tcPr>
                </a:tc>
                <a:tc>
                  <a:txBody>
                    <a:bodyPr/>
                    <a:lstStyle/>
                    <a:p>
                      <a:pPr marL="30480">
                        <a:lnSpc>
                          <a:spcPct val="100000"/>
                        </a:lnSpc>
                      </a:pPr>
                      <a:r>
                        <a:rPr sz="600" b="1" spc="-5" dirty="0">
                          <a:latin typeface="Calibri"/>
                          <a:cs typeface="Calibri"/>
                        </a:rPr>
                        <a:t>2047</a:t>
                      </a:r>
                      <a:endParaRPr sz="600">
                        <a:latin typeface="Calibri"/>
                        <a:cs typeface="Calibri"/>
                      </a:endParaRPr>
                    </a:p>
                  </a:txBody>
                  <a:tcPr marL="0" marR="0" marT="0" marB="0" vert="vert27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C0C0C0"/>
                    </a:solidFill>
                  </a:tcPr>
                </a:tc>
                <a:tc>
                  <a:txBody>
                    <a:bodyPr/>
                    <a:lstStyle/>
                    <a:p>
                      <a:pPr marL="30480">
                        <a:lnSpc>
                          <a:spcPct val="100000"/>
                        </a:lnSpc>
                      </a:pPr>
                      <a:r>
                        <a:rPr sz="600" b="1" spc="-5" dirty="0">
                          <a:latin typeface="Calibri"/>
                          <a:cs typeface="Calibri"/>
                        </a:rPr>
                        <a:t>2048</a:t>
                      </a:r>
                      <a:endParaRPr sz="600">
                        <a:latin typeface="Calibri"/>
                        <a:cs typeface="Calibri"/>
                      </a:endParaRPr>
                    </a:p>
                  </a:txBody>
                  <a:tcPr marL="0" marR="0" marT="0" marB="0" vert="vert27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C0C0C0"/>
                    </a:solidFill>
                  </a:tcPr>
                </a:tc>
              </a:tr>
              <a:tr h="378072">
                <a:tc>
                  <a:txBody>
                    <a:bodyPr/>
                    <a:lstStyle/>
                    <a:p>
                      <a:pPr marR="44450">
                        <a:lnSpc>
                          <a:spcPct val="100000"/>
                        </a:lnSpc>
                      </a:pPr>
                      <a:r>
                        <a:rPr sz="600" dirty="0">
                          <a:latin typeface="Calibri"/>
                          <a:cs typeface="Calibri"/>
                        </a:rPr>
                        <a:t>A</a:t>
                      </a:r>
                      <a:r>
                        <a:rPr sz="600" spc="5" dirty="0">
                          <a:latin typeface="Calibri"/>
                          <a:cs typeface="Calibri"/>
                        </a:rPr>
                        <a:t>v</a:t>
                      </a:r>
                      <a:r>
                        <a:rPr sz="600" dirty="0">
                          <a:latin typeface="Calibri"/>
                          <a:cs typeface="Calibri"/>
                        </a:rPr>
                        <a:t>e</a:t>
                      </a:r>
                      <a:r>
                        <a:rPr sz="600" spc="-10" dirty="0">
                          <a:latin typeface="Calibri"/>
                          <a:cs typeface="Calibri"/>
                        </a:rPr>
                        <a:t>r</a:t>
                      </a:r>
                      <a:r>
                        <a:rPr sz="600" dirty="0">
                          <a:latin typeface="Calibri"/>
                          <a:cs typeface="Calibri"/>
                        </a:rPr>
                        <a:t>a</a:t>
                      </a:r>
                      <a:r>
                        <a:rPr sz="600" spc="5" dirty="0">
                          <a:latin typeface="Calibri"/>
                          <a:cs typeface="Calibri"/>
                        </a:rPr>
                        <a:t>g</a:t>
                      </a:r>
                      <a:r>
                        <a:rPr sz="600" dirty="0">
                          <a:latin typeface="Calibri"/>
                          <a:cs typeface="Calibri"/>
                        </a:rPr>
                        <a:t>e</a:t>
                      </a:r>
                      <a:r>
                        <a:rPr sz="600" spc="5" dirty="0">
                          <a:latin typeface="Calibri"/>
                          <a:cs typeface="Calibri"/>
                        </a:rPr>
                        <a:t> </a:t>
                      </a:r>
                      <a:r>
                        <a:rPr sz="600" dirty="0">
                          <a:latin typeface="Calibri"/>
                          <a:cs typeface="Calibri"/>
                        </a:rPr>
                        <a:t>m</a:t>
                      </a:r>
                      <a:r>
                        <a:rPr sz="600" spc="-5" dirty="0">
                          <a:latin typeface="Calibri"/>
                          <a:cs typeface="Calibri"/>
                        </a:rPr>
                        <a:t>on</a:t>
                      </a:r>
                      <a:r>
                        <a:rPr sz="600" dirty="0">
                          <a:latin typeface="Calibri"/>
                          <a:cs typeface="Calibri"/>
                        </a:rPr>
                        <a:t>t</a:t>
                      </a:r>
                      <a:r>
                        <a:rPr sz="600" spc="-5" dirty="0">
                          <a:latin typeface="Calibri"/>
                          <a:cs typeface="Calibri"/>
                        </a:rPr>
                        <a:t>h</a:t>
                      </a:r>
                      <a:r>
                        <a:rPr sz="600" spc="-10" dirty="0">
                          <a:latin typeface="Calibri"/>
                          <a:cs typeface="Calibri"/>
                        </a:rPr>
                        <a:t>l</a:t>
                      </a:r>
                      <a:r>
                        <a:rPr sz="600" dirty="0">
                          <a:latin typeface="Calibri"/>
                          <a:cs typeface="Calibri"/>
                        </a:rPr>
                        <a:t>y </a:t>
                      </a:r>
                      <a:r>
                        <a:rPr sz="600" spc="-10" dirty="0">
                          <a:latin typeface="Calibri"/>
                          <a:cs typeface="Calibri"/>
                        </a:rPr>
                        <a:t>r</a:t>
                      </a:r>
                      <a:r>
                        <a:rPr sz="600" dirty="0">
                          <a:latin typeface="Calibri"/>
                          <a:cs typeface="Calibri"/>
                        </a:rPr>
                        <a:t>e</a:t>
                      </a:r>
                      <a:r>
                        <a:rPr sz="600" spc="5" dirty="0">
                          <a:latin typeface="Calibri"/>
                          <a:cs typeface="Calibri"/>
                        </a:rPr>
                        <a:t>s</a:t>
                      </a:r>
                      <a:r>
                        <a:rPr sz="600" spc="-10" dirty="0">
                          <a:latin typeface="Calibri"/>
                          <a:cs typeface="Calibri"/>
                        </a:rPr>
                        <a:t>i</a:t>
                      </a:r>
                      <a:r>
                        <a:rPr sz="600" spc="-5" dirty="0">
                          <a:latin typeface="Calibri"/>
                          <a:cs typeface="Calibri"/>
                        </a:rPr>
                        <a:t>d</a:t>
                      </a:r>
                      <a:r>
                        <a:rPr sz="600" dirty="0">
                          <a:latin typeface="Calibri"/>
                          <a:cs typeface="Calibri"/>
                        </a:rPr>
                        <a:t>e</a:t>
                      </a:r>
                      <a:r>
                        <a:rPr sz="600" spc="-5" dirty="0">
                          <a:latin typeface="Calibri"/>
                          <a:cs typeface="Calibri"/>
                        </a:rPr>
                        <a:t>n</a:t>
                      </a:r>
                      <a:r>
                        <a:rPr sz="600" dirty="0">
                          <a:latin typeface="Calibri"/>
                          <a:cs typeface="Calibri"/>
                        </a:rPr>
                        <a:t>t</a:t>
                      </a:r>
                      <a:r>
                        <a:rPr sz="600" spc="-10" dirty="0">
                          <a:latin typeface="Calibri"/>
                          <a:cs typeface="Calibri"/>
                        </a:rPr>
                        <a:t>i</a:t>
                      </a:r>
                      <a:r>
                        <a:rPr sz="600" dirty="0">
                          <a:latin typeface="Calibri"/>
                          <a:cs typeface="Calibri"/>
                        </a:rPr>
                        <a:t>al</a:t>
                      </a:r>
                      <a:r>
                        <a:rPr sz="600" spc="10" dirty="0">
                          <a:latin typeface="Calibri"/>
                          <a:cs typeface="Calibri"/>
                        </a:rPr>
                        <a:t> </a:t>
                      </a:r>
                      <a:r>
                        <a:rPr sz="600" spc="-5" dirty="0">
                          <a:latin typeface="Calibri"/>
                          <a:cs typeface="Calibri"/>
                        </a:rPr>
                        <a:t>b</a:t>
                      </a:r>
                      <a:r>
                        <a:rPr sz="600" spc="-10" dirty="0">
                          <a:latin typeface="Calibri"/>
                          <a:cs typeface="Calibri"/>
                        </a:rPr>
                        <a:t>il</a:t>
                      </a:r>
                      <a:r>
                        <a:rPr sz="600" dirty="0">
                          <a:latin typeface="Calibri"/>
                          <a:cs typeface="Calibri"/>
                        </a:rPr>
                        <a:t>l</a:t>
                      </a:r>
                      <a:r>
                        <a:rPr sz="600" spc="15" dirty="0">
                          <a:latin typeface="Calibri"/>
                          <a:cs typeface="Calibri"/>
                        </a:rPr>
                        <a:t> </a:t>
                      </a:r>
                      <a:r>
                        <a:rPr sz="600" dirty="0">
                          <a:latin typeface="Calibri"/>
                          <a:cs typeface="Calibri"/>
                        </a:rPr>
                        <a:t>w </a:t>
                      </a:r>
                      <a:r>
                        <a:rPr sz="600" spc="5" dirty="0">
                          <a:latin typeface="Calibri"/>
                          <a:cs typeface="Calibri"/>
                        </a:rPr>
                        <a:t>G</a:t>
                      </a:r>
                      <a:r>
                        <a:rPr sz="600" dirty="0">
                          <a:latin typeface="Calibri"/>
                          <a:cs typeface="Calibri"/>
                        </a:rPr>
                        <a:t>A</a:t>
                      </a:r>
                      <a:r>
                        <a:rPr sz="600" spc="-5" dirty="0">
                          <a:latin typeface="Calibri"/>
                          <a:cs typeface="Calibri"/>
                        </a:rPr>
                        <a:t> f</a:t>
                      </a:r>
                      <a:r>
                        <a:rPr sz="600" spc="-10" dirty="0">
                          <a:latin typeface="Calibri"/>
                          <a:cs typeface="Calibri"/>
                        </a:rPr>
                        <a:t>i</a:t>
                      </a:r>
                      <a:r>
                        <a:rPr sz="600" spc="-5" dirty="0">
                          <a:latin typeface="Calibri"/>
                          <a:cs typeface="Calibri"/>
                        </a:rPr>
                        <a:t>n</a:t>
                      </a:r>
                      <a:r>
                        <a:rPr sz="600" dirty="0">
                          <a:latin typeface="Calibri"/>
                          <a:cs typeface="Calibri"/>
                        </a:rPr>
                        <a:t>a</a:t>
                      </a:r>
                      <a:r>
                        <a:rPr sz="600" spc="-5" dirty="0">
                          <a:latin typeface="Calibri"/>
                          <a:cs typeface="Calibri"/>
                        </a:rPr>
                        <a:t>nc</a:t>
                      </a:r>
                      <a:r>
                        <a:rPr sz="600" spc="-10" dirty="0">
                          <a:latin typeface="Calibri"/>
                          <a:cs typeface="Calibri"/>
                        </a:rPr>
                        <a:t>i</a:t>
                      </a:r>
                      <a:r>
                        <a:rPr sz="600" spc="-5" dirty="0">
                          <a:latin typeface="Calibri"/>
                          <a:cs typeface="Calibri"/>
                        </a:rPr>
                        <a:t>n</a:t>
                      </a:r>
                      <a:r>
                        <a:rPr sz="600" dirty="0">
                          <a:latin typeface="Calibri"/>
                          <a:cs typeface="Calibri"/>
                        </a:rPr>
                        <a:t>g</a:t>
                      </a:r>
                      <a:r>
                        <a:rPr sz="600" spc="25" dirty="0">
                          <a:latin typeface="Calibri"/>
                          <a:cs typeface="Calibri"/>
                        </a:rPr>
                        <a:t> </a:t>
                      </a:r>
                      <a:r>
                        <a:rPr sz="600" spc="-10" dirty="0">
                          <a:latin typeface="Calibri"/>
                          <a:cs typeface="Calibri"/>
                        </a:rPr>
                        <a:t>i</a:t>
                      </a:r>
                      <a:r>
                        <a:rPr sz="600" dirty="0">
                          <a:latin typeface="Calibri"/>
                          <a:cs typeface="Calibri"/>
                        </a:rPr>
                        <a:t>m</a:t>
                      </a:r>
                      <a:r>
                        <a:rPr sz="600" spc="-5" dirty="0">
                          <a:latin typeface="Calibri"/>
                          <a:cs typeface="Calibri"/>
                        </a:rPr>
                        <a:t>p</a:t>
                      </a:r>
                      <a:r>
                        <a:rPr sz="600" dirty="0">
                          <a:latin typeface="Calibri"/>
                          <a:cs typeface="Calibri"/>
                        </a:rPr>
                        <a:t>a</a:t>
                      </a:r>
                      <a:r>
                        <a:rPr sz="600" spc="-5" dirty="0">
                          <a:latin typeface="Calibri"/>
                          <a:cs typeface="Calibri"/>
                        </a:rPr>
                        <a:t>c</a:t>
                      </a:r>
                      <a:r>
                        <a:rPr sz="600" dirty="0">
                          <a:latin typeface="Calibri"/>
                          <a:cs typeface="Calibri"/>
                        </a:rPr>
                        <a:t>t</a:t>
                      </a:r>
                      <a:r>
                        <a:rPr sz="600" spc="-5" dirty="0">
                          <a:latin typeface="Calibri"/>
                          <a:cs typeface="Calibri"/>
                        </a:rPr>
                        <a:t> </a:t>
                      </a:r>
                      <a:r>
                        <a:rPr sz="600" dirty="0">
                          <a:latin typeface="Calibri"/>
                          <a:cs typeface="Calibri"/>
                        </a:rPr>
                        <a:t>a</a:t>
                      </a:r>
                      <a:r>
                        <a:rPr sz="600" spc="-5" dirty="0">
                          <a:latin typeface="Calibri"/>
                          <a:cs typeface="Calibri"/>
                        </a:rPr>
                        <a:t>n</a:t>
                      </a:r>
                      <a:r>
                        <a:rPr sz="600" dirty="0">
                          <a:latin typeface="Calibri"/>
                          <a:cs typeface="Calibri"/>
                        </a:rPr>
                        <a:t>d</a:t>
                      </a:r>
                      <a:r>
                        <a:rPr sz="600" spc="-10" dirty="0">
                          <a:latin typeface="Calibri"/>
                          <a:cs typeface="Calibri"/>
                        </a:rPr>
                        <a:t> </a:t>
                      </a:r>
                      <a:r>
                        <a:rPr sz="600" dirty="0">
                          <a:latin typeface="Calibri"/>
                          <a:cs typeface="Calibri"/>
                        </a:rPr>
                        <a:t>tax </a:t>
                      </a:r>
                      <a:r>
                        <a:rPr sz="600" i="1" spc="-5" dirty="0">
                          <a:latin typeface="Calibri"/>
                          <a:cs typeface="Calibri"/>
                        </a:rPr>
                        <a:t>($/</a:t>
                      </a:r>
                      <a:r>
                        <a:rPr sz="600" i="1" spc="5" dirty="0">
                          <a:latin typeface="Calibri"/>
                          <a:cs typeface="Calibri"/>
                        </a:rPr>
                        <a:t>m</a:t>
                      </a:r>
                      <a:r>
                        <a:rPr sz="600" i="1" dirty="0">
                          <a:latin typeface="Calibri"/>
                          <a:cs typeface="Calibri"/>
                        </a:rPr>
                        <a:t>onth)</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27305">
                        <a:lnSpc>
                          <a:spcPct val="100000"/>
                        </a:lnSpc>
                      </a:pPr>
                      <a:r>
                        <a:rPr sz="600" spc="-5" dirty="0">
                          <a:latin typeface="Calibri"/>
                          <a:cs typeface="Calibri"/>
                        </a:rPr>
                        <a:t>104</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27305">
                        <a:lnSpc>
                          <a:spcPct val="100000"/>
                        </a:lnSpc>
                      </a:pPr>
                      <a:r>
                        <a:rPr sz="600" spc="-5" dirty="0">
                          <a:latin typeface="Calibri"/>
                          <a:cs typeface="Calibri"/>
                        </a:rPr>
                        <a:t>105</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27305">
                        <a:lnSpc>
                          <a:spcPct val="100000"/>
                        </a:lnSpc>
                      </a:pPr>
                      <a:r>
                        <a:rPr sz="600" spc="-5" dirty="0">
                          <a:latin typeface="Calibri"/>
                          <a:cs typeface="Calibri"/>
                        </a:rPr>
                        <a:t>112</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27305">
                        <a:lnSpc>
                          <a:spcPct val="100000"/>
                        </a:lnSpc>
                      </a:pPr>
                      <a:r>
                        <a:rPr sz="600" spc="-5" dirty="0">
                          <a:latin typeface="Calibri"/>
                          <a:cs typeface="Calibri"/>
                        </a:rPr>
                        <a:t>116</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27305">
                        <a:lnSpc>
                          <a:spcPct val="100000"/>
                        </a:lnSpc>
                      </a:pPr>
                      <a:r>
                        <a:rPr sz="600" spc="-5" dirty="0">
                          <a:latin typeface="Calibri"/>
                          <a:cs typeface="Calibri"/>
                        </a:rPr>
                        <a:t>124</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27305">
                        <a:lnSpc>
                          <a:spcPct val="100000"/>
                        </a:lnSpc>
                      </a:pPr>
                      <a:r>
                        <a:rPr sz="600" spc="-5" dirty="0">
                          <a:latin typeface="Calibri"/>
                          <a:cs typeface="Calibri"/>
                        </a:rPr>
                        <a:t>136</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33655">
                        <a:lnSpc>
                          <a:spcPct val="100000"/>
                        </a:lnSpc>
                      </a:pPr>
                      <a:r>
                        <a:rPr sz="600" spc="-5" dirty="0">
                          <a:latin typeface="Calibri"/>
                          <a:cs typeface="Calibri"/>
                        </a:rPr>
                        <a:t>158</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45085">
                        <a:lnSpc>
                          <a:spcPct val="100000"/>
                        </a:lnSpc>
                      </a:pPr>
                      <a:r>
                        <a:rPr sz="600" spc="-5" dirty="0">
                          <a:latin typeface="Calibri"/>
                          <a:cs typeface="Calibri"/>
                        </a:rPr>
                        <a:t>123</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45085">
                        <a:lnSpc>
                          <a:spcPct val="100000"/>
                        </a:lnSpc>
                      </a:pPr>
                      <a:r>
                        <a:rPr sz="600" spc="-5" dirty="0">
                          <a:latin typeface="Calibri"/>
                          <a:cs typeface="Calibri"/>
                        </a:rPr>
                        <a:t>126</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45720">
                        <a:lnSpc>
                          <a:spcPct val="100000"/>
                        </a:lnSpc>
                      </a:pPr>
                      <a:r>
                        <a:rPr sz="600" spc="-5" dirty="0">
                          <a:latin typeface="Calibri"/>
                          <a:cs typeface="Calibri"/>
                        </a:rPr>
                        <a:t>128</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45720">
                        <a:lnSpc>
                          <a:spcPct val="100000"/>
                        </a:lnSpc>
                      </a:pPr>
                      <a:r>
                        <a:rPr sz="600" spc="-5" dirty="0">
                          <a:latin typeface="Calibri"/>
                          <a:cs typeface="Calibri"/>
                        </a:rPr>
                        <a:t>131</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45720">
                        <a:lnSpc>
                          <a:spcPct val="100000"/>
                        </a:lnSpc>
                      </a:pPr>
                      <a:r>
                        <a:rPr sz="600" spc="-5" dirty="0">
                          <a:latin typeface="Calibri"/>
                          <a:cs typeface="Calibri"/>
                        </a:rPr>
                        <a:t>133</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45720">
                        <a:lnSpc>
                          <a:spcPct val="100000"/>
                        </a:lnSpc>
                      </a:pPr>
                      <a:r>
                        <a:rPr sz="600" spc="-5" dirty="0">
                          <a:latin typeface="Calibri"/>
                          <a:cs typeface="Calibri"/>
                        </a:rPr>
                        <a:t>142</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45720">
                        <a:lnSpc>
                          <a:spcPct val="100000"/>
                        </a:lnSpc>
                      </a:pPr>
                      <a:r>
                        <a:rPr sz="600" spc="-5" dirty="0">
                          <a:latin typeface="Calibri"/>
                          <a:cs typeface="Calibri"/>
                        </a:rPr>
                        <a:t>151</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45720">
                        <a:lnSpc>
                          <a:spcPct val="100000"/>
                        </a:lnSpc>
                      </a:pPr>
                      <a:r>
                        <a:rPr sz="600" spc="-5" dirty="0">
                          <a:latin typeface="Calibri"/>
                          <a:cs typeface="Calibri"/>
                        </a:rPr>
                        <a:t>161</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45720">
                        <a:lnSpc>
                          <a:spcPct val="100000"/>
                        </a:lnSpc>
                      </a:pPr>
                      <a:r>
                        <a:rPr sz="600" spc="-5" dirty="0">
                          <a:latin typeface="Calibri"/>
                          <a:cs typeface="Calibri"/>
                        </a:rPr>
                        <a:t>172</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34290">
                        <a:lnSpc>
                          <a:spcPct val="100000"/>
                        </a:lnSpc>
                      </a:pPr>
                      <a:r>
                        <a:rPr sz="600" spc="-5" dirty="0">
                          <a:latin typeface="Calibri"/>
                          <a:cs typeface="Calibri"/>
                        </a:rPr>
                        <a:t>183</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45720">
                        <a:lnSpc>
                          <a:spcPct val="100000"/>
                        </a:lnSpc>
                      </a:pPr>
                      <a:r>
                        <a:rPr sz="600" spc="-5" dirty="0">
                          <a:latin typeface="Calibri"/>
                          <a:cs typeface="Calibri"/>
                        </a:rPr>
                        <a:t>195</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34290">
                        <a:lnSpc>
                          <a:spcPct val="100000"/>
                        </a:lnSpc>
                      </a:pPr>
                      <a:r>
                        <a:rPr sz="600" spc="-5" dirty="0">
                          <a:latin typeface="Calibri"/>
                          <a:cs typeface="Calibri"/>
                        </a:rPr>
                        <a:t>215</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34290">
                        <a:lnSpc>
                          <a:spcPct val="100000"/>
                        </a:lnSpc>
                      </a:pPr>
                      <a:r>
                        <a:rPr sz="600" spc="-5" dirty="0">
                          <a:latin typeface="Calibri"/>
                          <a:cs typeface="Calibri"/>
                        </a:rPr>
                        <a:t>214</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34290">
                        <a:lnSpc>
                          <a:spcPct val="100000"/>
                        </a:lnSpc>
                      </a:pPr>
                      <a:r>
                        <a:rPr sz="600" spc="-5" dirty="0">
                          <a:latin typeface="Calibri"/>
                          <a:cs typeface="Calibri"/>
                        </a:rPr>
                        <a:t>216</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33655">
                        <a:lnSpc>
                          <a:spcPct val="100000"/>
                        </a:lnSpc>
                      </a:pPr>
                      <a:r>
                        <a:rPr sz="600" spc="-5" dirty="0">
                          <a:latin typeface="Calibri"/>
                          <a:cs typeface="Calibri"/>
                        </a:rPr>
                        <a:t>219</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33655">
                        <a:lnSpc>
                          <a:spcPct val="100000"/>
                        </a:lnSpc>
                      </a:pPr>
                      <a:r>
                        <a:rPr sz="600" spc="-5" dirty="0">
                          <a:latin typeface="Calibri"/>
                          <a:cs typeface="Calibri"/>
                        </a:rPr>
                        <a:t>221</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33655">
                        <a:lnSpc>
                          <a:spcPct val="100000"/>
                        </a:lnSpc>
                      </a:pPr>
                      <a:r>
                        <a:rPr sz="600" spc="-5" dirty="0">
                          <a:latin typeface="Calibri"/>
                          <a:cs typeface="Calibri"/>
                        </a:rPr>
                        <a:t>223</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33655">
                        <a:lnSpc>
                          <a:spcPct val="100000"/>
                        </a:lnSpc>
                      </a:pPr>
                      <a:r>
                        <a:rPr sz="600" spc="-5" dirty="0">
                          <a:latin typeface="Calibri"/>
                          <a:cs typeface="Calibri"/>
                        </a:rPr>
                        <a:t>224</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33655">
                        <a:lnSpc>
                          <a:spcPct val="100000"/>
                        </a:lnSpc>
                      </a:pPr>
                      <a:r>
                        <a:rPr sz="600" spc="-5" dirty="0">
                          <a:latin typeface="Calibri"/>
                          <a:cs typeface="Calibri"/>
                        </a:rPr>
                        <a:t>221</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33655">
                        <a:lnSpc>
                          <a:spcPct val="100000"/>
                        </a:lnSpc>
                      </a:pPr>
                      <a:r>
                        <a:rPr sz="600" spc="-5" dirty="0">
                          <a:latin typeface="Calibri"/>
                          <a:cs typeface="Calibri"/>
                        </a:rPr>
                        <a:t>222</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33655">
                        <a:lnSpc>
                          <a:spcPct val="100000"/>
                        </a:lnSpc>
                      </a:pPr>
                      <a:r>
                        <a:rPr sz="600" spc="-5" dirty="0">
                          <a:latin typeface="Calibri"/>
                          <a:cs typeface="Calibri"/>
                        </a:rPr>
                        <a:t>222</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33655">
                        <a:lnSpc>
                          <a:spcPct val="100000"/>
                        </a:lnSpc>
                      </a:pPr>
                      <a:r>
                        <a:rPr sz="600" spc="-5" dirty="0">
                          <a:latin typeface="Calibri"/>
                          <a:cs typeface="Calibri"/>
                        </a:rPr>
                        <a:t>223</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33655">
                        <a:lnSpc>
                          <a:spcPct val="100000"/>
                        </a:lnSpc>
                      </a:pPr>
                      <a:r>
                        <a:rPr sz="600" spc="-5" dirty="0">
                          <a:latin typeface="Calibri"/>
                          <a:cs typeface="Calibri"/>
                        </a:rPr>
                        <a:t>224</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33655">
                        <a:lnSpc>
                          <a:spcPct val="100000"/>
                        </a:lnSpc>
                      </a:pPr>
                      <a:r>
                        <a:rPr sz="600" spc="-5" dirty="0">
                          <a:latin typeface="Calibri"/>
                          <a:cs typeface="Calibri"/>
                        </a:rPr>
                        <a:t>225</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33655">
                        <a:lnSpc>
                          <a:spcPct val="100000"/>
                        </a:lnSpc>
                      </a:pPr>
                      <a:r>
                        <a:rPr sz="600" spc="-5" dirty="0">
                          <a:latin typeface="Calibri"/>
                          <a:cs typeface="Calibri"/>
                        </a:rPr>
                        <a:t>226</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33655">
                        <a:lnSpc>
                          <a:spcPct val="100000"/>
                        </a:lnSpc>
                      </a:pPr>
                      <a:r>
                        <a:rPr sz="600" spc="-5" dirty="0">
                          <a:latin typeface="Calibri"/>
                          <a:cs typeface="Calibri"/>
                        </a:rPr>
                        <a:t>227</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33655">
                        <a:lnSpc>
                          <a:spcPct val="100000"/>
                        </a:lnSpc>
                      </a:pPr>
                      <a:r>
                        <a:rPr sz="600" spc="-5" dirty="0">
                          <a:latin typeface="Calibri"/>
                          <a:cs typeface="Calibri"/>
                        </a:rPr>
                        <a:t>228</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33655">
                        <a:lnSpc>
                          <a:spcPct val="100000"/>
                        </a:lnSpc>
                      </a:pPr>
                      <a:r>
                        <a:rPr sz="600" spc="-5" dirty="0">
                          <a:latin typeface="Calibri"/>
                          <a:cs typeface="Calibri"/>
                        </a:rPr>
                        <a:t>229</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33655">
                        <a:lnSpc>
                          <a:spcPct val="100000"/>
                        </a:lnSpc>
                      </a:pPr>
                      <a:r>
                        <a:rPr sz="600" spc="-5" dirty="0">
                          <a:latin typeface="Calibri"/>
                          <a:cs typeface="Calibri"/>
                        </a:rPr>
                        <a:t>230</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33655">
                        <a:lnSpc>
                          <a:spcPct val="100000"/>
                        </a:lnSpc>
                      </a:pPr>
                      <a:r>
                        <a:rPr sz="600" spc="-5" dirty="0">
                          <a:latin typeface="Calibri"/>
                          <a:cs typeface="Calibri"/>
                        </a:rPr>
                        <a:t>230</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33655">
                        <a:lnSpc>
                          <a:spcPct val="100000"/>
                        </a:lnSpc>
                      </a:pPr>
                      <a:r>
                        <a:rPr sz="600" spc="-5" dirty="0">
                          <a:latin typeface="Calibri"/>
                          <a:cs typeface="Calibri"/>
                        </a:rPr>
                        <a:t>231</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45085">
                        <a:lnSpc>
                          <a:spcPct val="100000"/>
                        </a:lnSpc>
                      </a:pPr>
                      <a:r>
                        <a:rPr sz="600" spc="-5" dirty="0">
                          <a:latin typeface="Calibri"/>
                          <a:cs typeface="Calibri"/>
                        </a:rPr>
                        <a:t>210</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r>
              <a:tr h="252048">
                <a:tc>
                  <a:txBody>
                    <a:bodyPr/>
                    <a:lstStyle/>
                    <a:p>
                      <a:pPr>
                        <a:lnSpc>
                          <a:spcPct val="100000"/>
                        </a:lnSpc>
                      </a:pPr>
                      <a:r>
                        <a:rPr sz="600" spc="-5" dirty="0">
                          <a:latin typeface="Calibri"/>
                          <a:cs typeface="Calibri"/>
                        </a:rPr>
                        <a:t>Y</a:t>
                      </a:r>
                      <a:r>
                        <a:rPr sz="600" dirty="0">
                          <a:latin typeface="Calibri"/>
                          <a:cs typeface="Calibri"/>
                        </a:rPr>
                        <a:t>ea</a:t>
                      </a:r>
                      <a:r>
                        <a:rPr sz="600" spc="-10" dirty="0">
                          <a:latin typeface="Calibri"/>
                          <a:cs typeface="Calibri"/>
                        </a:rPr>
                        <a:t>r</a:t>
                      </a:r>
                      <a:r>
                        <a:rPr sz="600" spc="-5" dirty="0">
                          <a:latin typeface="Calibri"/>
                          <a:cs typeface="Calibri"/>
                        </a:rPr>
                        <a:t>-o</a:t>
                      </a:r>
                      <a:r>
                        <a:rPr sz="600" spc="5" dirty="0">
                          <a:latin typeface="Calibri"/>
                          <a:cs typeface="Calibri"/>
                        </a:rPr>
                        <a:t>v</a:t>
                      </a:r>
                      <a:r>
                        <a:rPr sz="600" dirty="0">
                          <a:latin typeface="Calibri"/>
                          <a:cs typeface="Calibri"/>
                        </a:rPr>
                        <a:t>e</a:t>
                      </a:r>
                      <a:r>
                        <a:rPr sz="600" spc="-10" dirty="0">
                          <a:latin typeface="Calibri"/>
                          <a:cs typeface="Calibri"/>
                        </a:rPr>
                        <a:t>r</a:t>
                      </a:r>
                      <a:r>
                        <a:rPr sz="600" spc="-5" dirty="0">
                          <a:latin typeface="Calibri"/>
                          <a:cs typeface="Calibri"/>
                        </a:rPr>
                        <a:t>-</a:t>
                      </a:r>
                      <a:r>
                        <a:rPr sz="600" dirty="0">
                          <a:latin typeface="Calibri"/>
                          <a:cs typeface="Calibri"/>
                        </a:rPr>
                        <a:t>year</a:t>
                      </a:r>
                      <a:r>
                        <a:rPr sz="600" spc="35" dirty="0">
                          <a:latin typeface="Calibri"/>
                          <a:cs typeface="Calibri"/>
                        </a:rPr>
                        <a:t> </a:t>
                      </a:r>
                      <a:r>
                        <a:rPr sz="600" spc="-5" dirty="0">
                          <a:latin typeface="Calibri"/>
                          <a:cs typeface="Calibri"/>
                        </a:rPr>
                        <a:t>ch</a:t>
                      </a:r>
                      <a:r>
                        <a:rPr sz="600" dirty="0">
                          <a:latin typeface="Calibri"/>
                          <a:cs typeface="Calibri"/>
                        </a:rPr>
                        <a:t>a</a:t>
                      </a:r>
                      <a:r>
                        <a:rPr sz="600" spc="-5" dirty="0">
                          <a:latin typeface="Calibri"/>
                          <a:cs typeface="Calibri"/>
                        </a:rPr>
                        <a:t>n</a:t>
                      </a:r>
                      <a:r>
                        <a:rPr sz="600" spc="5" dirty="0">
                          <a:latin typeface="Calibri"/>
                          <a:cs typeface="Calibri"/>
                        </a:rPr>
                        <a:t>g</a:t>
                      </a:r>
                      <a:r>
                        <a:rPr sz="600" dirty="0">
                          <a:latin typeface="Calibri"/>
                          <a:cs typeface="Calibri"/>
                        </a:rPr>
                        <a:t>e</a:t>
                      </a:r>
                      <a:r>
                        <a:rPr sz="600" spc="-5" dirty="0">
                          <a:latin typeface="Calibri"/>
                          <a:cs typeface="Calibri"/>
                        </a:rPr>
                        <a:t> </a:t>
                      </a:r>
                      <a:r>
                        <a:rPr sz="600" spc="-10" dirty="0">
                          <a:latin typeface="Calibri"/>
                          <a:cs typeface="Calibri"/>
                        </a:rPr>
                        <a:t>i</a:t>
                      </a:r>
                      <a:r>
                        <a:rPr sz="600" dirty="0">
                          <a:latin typeface="Calibri"/>
                          <a:cs typeface="Calibri"/>
                        </a:rPr>
                        <a:t>n</a:t>
                      </a:r>
                      <a:r>
                        <a:rPr sz="600" spc="5" dirty="0">
                          <a:latin typeface="Calibri"/>
                          <a:cs typeface="Calibri"/>
                        </a:rPr>
                        <a:t> </a:t>
                      </a:r>
                      <a:r>
                        <a:rPr sz="600" spc="-5" dirty="0">
                          <a:latin typeface="Calibri"/>
                          <a:cs typeface="Calibri"/>
                        </a:rPr>
                        <a:t>b</a:t>
                      </a:r>
                      <a:r>
                        <a:rPr sz="600" spc="-10" dirty="0">
                          <a:latin typeface="Calibri"/>
                          <a:cs typeface="Calibri"/>
                        </a:rPr>
                        <a:t>il</a:t>
                      </a:r>
                      <a:r>
                        <a:rPr sz="600" dirty="0">
                          <a:latin typeface="Calibri"/>
                          <a:cs typeface="Calibri"/>
                        </a:rPr>
                        <a:t>l</a:t>
                      </a:r>
                      <a:r>
                        <a:rPr sz="600" spc="15" dirty="0">
                          <a:latin typeface="Calibri"/>
                          <a:cs typeface="Calibri"/>
                        </a:rPr>
                        <a:t> </a:t>
                      </a:r>
                      <a:r>
                        <a:rPr sz="600" i="1" spc="-5" dirty="0">
                          <a:latin typeface="Calibri"/>
                          <a:cs typeface="Calibri"/>
                        </a:rPr>
                        <a:t>(</a:t>
                      </a:r>
                      <a:r>
                        <a:rPr sz="600" i="1" dirty="0">
                          <a:latin typeface="Calibri"/>
                          <a:cs typeface="Calibri"/>
                        </a:rPr>
                        <a:t>%)</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635" algn="ctr">
                        <a:lnSpc>
                          <a:spcPct val="100000"/>
                        </a:lnSpc>
                      </a:pPr>
                      <a:r>
                        <a:rPr sz="600" dirty="0">
                          <a:latin typeface="Calibri"/>
                          <a:cs typeface="Calibri"/>
                        </a:rPr>
                        <a:t>-</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36195">
                        <a:lnSpc>
                          <a:spcPct val="100000"/>
                        </a:lnSpc>
                      </a:pPr>
                      <a:r>
                        <a:rPr sz="600" spc="-5" dirty="0">
                          <a:latin typeface="Calibri"/>
                          <a:cs typeface="Calibri"/>
                        </a:rPr>
                        <a:t>1</a:t>
                      </a:r>
                      <a:r>
                        <a:rPr sz="600" dirty="0">
                          <a:latin typeface="Calibri"/>
                          <a:cs typeface="Calibri"/>
                        </a:rPr>
                        <a:t>.0</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36195">
                        <a:lnSpc>
                          <a:spcPct val="100000"/>
                        </a:lnSpc>
                      </a:pPr>
                      <a:r>
                        <a:rPr sz="600" spc="-5" dirty="0">
                          <a:latin typeface="Calibri"/>
                          <a:cs typeface="Calibri"/>
                        </a:rPr>
                        <a:t>6</a:t>
                      </a:r>
                      <a:r>
                        <a:rPr sz="600" dirty="0">
                          <a:latin typeface="Calibri"/>
                          <a:cs typeface="Calibri"/>
                        </a:rPr>
                        <a:t>.7</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36195">
                        <a:lnSpc>
                          <a:spcPct val="100000"/>
                        </a:lnSpc>
                      </a:pPr>
                      <a:r>
                        <a:rPr sz="600" spc="-5" dirty="0">
                          <a:latin typeface="Calibri"/>
                          <a:cs typeface="Calibri"/>
                        </a:rPr>
                        <a:t>3</a:t>
                      </a:r>
                      <a:r>
                        <a:rPr sz="600" dirty="0">
                          <a:latin typeface="Calibri"/>
                          <a:cs typeface="Calibri"/>
                        </a:rPr>
                        <a:t>.9</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36195">
                        <a:lnSpc>
                          <a:spcPct val="100000"/>
                        </a:lnSpc>
                      </a:pPr>
                      <a:r>
                        <a:rPr sz="600" spc="-5" dirty="0">
                          <a:latin typeface="Calibri"/>
                          <a:cs typeface="Calibri"/>
                        </a:rPr>
                        <a:t>6</a:t>
                      </a:r>
                      <a:r>
                        <a:rPr sz="600" dirty="0">
                          <a:latin typeface="Calibri"/>
                          <a:cs typeface="Calibri"/>
                        </a:rPr>
                        <a:t>.1</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36195">
                        <a:lnSpc>
                          <a:spcPct val="100000"/>
                        </a:lnSpc>
                      </a:pPr>
                      <a:r>
                        <a:rPr sz="600" spc="-5" dirty="0">
                          <a:latin typeface="Calibri"/>
                          <a:cs typeface="Calibri"/>
                        </a:rPr>
                        <a:t>9</a:t>
                      </a:r>
                      <a:r>
                        <a:rPr sz="600" dirty="0">
                          <a:latin typeface="Calibri"/>
                          <a:cs typeface="Calibri"/>
                        </a:rPr>
                        <a:t>.8</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24765">
                        <a:lnSpc>
                          <a:spcPct val="100000"/>
                        </a:lnSpc>
                      </a:pPr>
                      <a:r>
                        <a:rPr sz="600" spc="-5" dirty="0">
                          <a:latin typeface="Calibri"/>
                          <a:cs typeface="Calibri"/>
                        </a:rPr>
                        <a:t>16</a:t>
                      </a:r>
                      <a:r>
                        <a:rPr sz="600" dirty="0">
                          <a:latin typeface="Calibri"/>
                          <a:cs typeface="Calibri"/>
                        </a:rPr>
                        <a:t>.7</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24130">
                        <a:lnSpc>
                          <a:spcPct val="100000"/>
                        </a:lnSpc>
                      </a:pPr>
                      <a:r>
                        <a:rPr sz="600" spc="-5" dirty="0">
                          <a:latin typeface="Calibri"/>
                          <a:cs typeface="Calibri"/>
                        </a:rPr>
                        <a:t>-22</a:t>
                      </a:r>
                      <a:r>
                        <a:rPr sz="600" dirty="0">
                          <a:latin typeface="Calibri"/>
                          <a:cs typeface="Calibri"/>
                        </a:rPr>
                        <a:t>.1</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54610">
                        <a:lnSpc>
                          <a:spcPct val="100000"/>
                        </a:lnSpc>
                      </a:pPr>
                      <a:r>
                        <a:rPr sz="600" spc="-5" dirty="0">
                          <a:latin typeface="Calibri"/>
                          <a:cs typeface="Calibri"/>
                        </a:rPr>
                        <a:t>2</a:t>
                      </a:r>
                      <a:r>
                        <a:rPr sz="600" dirty="0">
                          <a:latin typeface="Calibri"/>
                          <a:cs typeface="Calibri"/>
                        </a:rPr>
                        <a:t>.0</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54610">
                        <a:lnSpc>
                          <a:spcPct val="100000"/>
                        </a:lnSpc>
                      </a:pPr>
                      <a:r>
                        <a:rPr sz="600" spc="-5" dirty="0">
                          <a:latin typeface="Calibri"/>
                          <a:cs typeface="Calibri"/>
                        </a:rPr>
                        <a:t>2</a:t>
                      </a:r>
                      <a:r>
                        <a:rPr sz="600" dirty="0">
                          <a:latin typeface="Calibri"/>
                          <a:cs typeface="Calibri"/>
                        </a:rPr>
                        <a:t>.0</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54610">
                        <a:lnSpc>
                          <a:spcPct val="100000"/>
                        </a:lnSpc>
                      </a:pPr>
                      <a:r>
                        <a:rPr sz="600" spc="-5" dirty="0">
                          <a:latin typeface="Calibri"/>
                          <a:cs typeface="Calibri"/>
                        </a:rPr>
                        <a:t>2</a:t>
                      </a:r>
                      <a:r>
                        <a:rPr sz="600" dirty="0">
                          <a:latin typeface="Calibri"/>
                          <a:cs typeface="Calibri"/>
                        </a:rPr>
                        <a:t>.0</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54610">
                        <a:lnSpc>
                          <a:spcPct val="100000"/>
                        </a:lnSpc>
                      </a:pPr>
                      <a:r>
                        <a:rPr sz="600" spc="-5" dirty="0">
                          <a:latin typeface="Calibri"/>
                          <a:cs typeface="Calibri"/>
                        </a:rPr>
                        <a:t>2</a:t>
                      </a:r>
                      <a:r>
                        <a:rPr sz="600" dirty="0">
                          <a:latin typeface="Calibri"/>
                          <a:cs typeface="Calibri"/>
                        </a:rPr>
                        <a:t>.0</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54610">
                        <a:lnSpc>
                          <a:spcPct val="100000"/>
                        </a:lnSpc>
                      </a:pPr>
                      <a:r>
                        <a:rPr sz="600" spc="-5" dirty="0">
                          <a:latin typeface="Calibri"/>
                          <a:cs typeface="Calibri"/>
                        </a:rPr>
                        <a:t>6</a:t>
                      </a:r>
                      <a:r>
                        <a:rPr sz="600" dirty="0">
                          <a:latin typeface="Calibri"/>
                          <a:cs typeface="Calibri"/>
                        </a:rPr>
                        <a:t>.5</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54610">
                        <a:lnSpc>
                          <a:spcPct val="100000"/>
                        </a:lnSpc>
                      </a:pPr>
                      <a:r>
                        <a:rPr sz="600" spc="-5" dirty="0">
                          <a:latin typeface="Calibri"/>
                          <a:cs typeface="Calibri"/>
                        </a:rPr>
                        <a:t>6</a:t>
                      </a:r>
                      <a:r>
                        <a:rPr sz="600" dirty="0">
                          <a:latin typeface="Calibri"/>
                          <a:cs typeface="Calibri"/>
                        </a:rPr>
                        <a:t>.5</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54610">
                        <a:lnSpc>
                          <a:spcPct val="100000"/>
                        </a:lnSpc>
                      </a:pPr>
                      <a:r>
                        <a:rPr sz="600" spc="-5" dirty="0">
                          <a:latin typeface="Calibri"/>
                          <a:cs typeface="Calibri"/>
                        </a:rPr>
                        <a:t>6</a:t>
                      </a:r>
                      <a:r>
                        <a:rPr sz="600" dirty="0">
                          <a:latin typeface="Calibri"/>
                          <a:cs typeface="Calibri"/>
                        </a:rPr>
                        <a:t>.5</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54610">
                        <a:lnSpc>
                          <a:spcPct val="100000"/>
                        </a:lnSpc>
                      </a:pPr>
                      <a:r>
                        <a:rPr sz="600" spc="-5" dirty="0">
                          <a:latin typeface="Calibri"/>
                          <a:cs typeface="Calibri"/>
                        </a:rPr>
                        <a:t>6</a:t>
                      </a:r>
                      <a:r>
                        <a:rPr sz="600" dirty="0">
                          <a:latin typeface="Calibri"/>
                          <a:cs typeface="Calibri"/>
                        </a:rPr>
                        <a:t>.5</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43180">
                        <a:lnSpc>
                          <a:spcPct val="100000"/>
                        </a:lnSpc>
                      </a:pPr>
                      <a:r>
                        <a:rPr sz="600" spc="-5" dirty="0">
                          <a:latin typeface="Calibri"/>
                          <a:cs typeface="Calibri"/>
                        </a:rPr>
                        <a:t>6</a:t>
                      </a:r>
                      <a:r>
                        <a:rPr sz="600" dirty="0">
                          <a:latin typeface="Calibri"/>
                          <a:cs typeface="Calibri"/>
                        </a:rPr>
                        <a:t>.5</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54610">
                        <a:lnSpc>
                          <a:spcPct val="100000"/>
                        </a:lnSpc>
                      </a:pPr>
                      <a:r>
                        <a:rPr sz="600" spc="-5" dirty="0">
                          <a:latin typeface="Calibri"/>
                          <a:cs typeface="Calibri"/>
                        </a:rPr>
                        <a:t>6</a:t>
                      </a:r>
                      <a:r>
                        <a:rPr sz="600" dirty="0">
                          <a:latin typeface="Calibri"/>
                          <a:cs typeface="Calibri"/>
                        </a:rPr>
                        <a:t>.5</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24765">
                        <a:lnSpc>
                          <a:spcPct val="100000"/>
                        </a:lnSpc>
                      </a:pPr>
                      <a:r>
                        <a:rPr sz="600" spc="-5" dirty="0">
                          <a:latin typeface="Calibri"/>
                          <a:cs typeface="Calibri"/>
                        </a:rPr>
                        <a:t>10</a:t>
                      </a:r>
                      <a:r>
                        <a:rPr sz="600" dirty="0">
                          <a:latin typeface="Calibri"/>
                          <a:cs typeface="Calibri"/>
                        </a:rPr>
                        <a:t>.5</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32384">
                        <a:lnSpc>
                          <a:spcPct val="100000"/>
                        </a:lnSpc>
                      </a:pPr>
                      <a:r>
                        <a:rPr sz="600" spc="-5" dirty="0">
                          <a:latin typeface="Calibri"/>
                          <a:cs typeface="Calibri"/>
                        </a:rPr>
                        <a:t>-0</a:t>
                      </a:r>
                      <a:r>
                        <a:rPr sz="600" dirty="0">
                          <a:latin typeface="Calibri"/>
                          <a:cs typeface="Calibri"/>
                        </a:rPr>
                        <a:t>.4</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43180">
                        <a:lnSpc>
                          <a:spcPct val="100000"/>
                        </a:lnSpc>
                      </a:pPr>
                      <a:r>
                        <a:rPr sz="600" spc="-5" dirty="0">
                          <a:latin typeface="Calibri"/>
                          <a:cs typeface="Calibri"/>
                        </a:rPr>
                        <a:t>0</a:t>
                      </a:r>
                      <a:r>
                        <a:rPr sz="600" dirty="0">
                          <a:latin typeface="Calibri"/>
                          <a:cs typeface="Calibri"/>
                        </a:rPr>
                        <a:t>.9</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43180">
                        <a:lnSpc>
                          <a:spcPct val="100000"/>
                        </a:lnSpc>
                      </a:pPr>
                      <a:r>
                        <a:rPr sz="600" spc="-5" dirty="0">
                          <a:latin typeface="Calibri"/>
                          <a:cs typeface="Calibri"/>
                        </a:rPr>
                        <a:t>1</a:t>
                      </a:r>
                      <a:r>
                        <a:rPr sz="600" dirty="0">
                          <a:latin typeface="Calibri"/>
                          <a:cs typeface="Calibri"/>
                        </a:rPr>
                        <a:t>.2</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43180">
                        <a:lnSpc>
                          <a:spcPct val="100000"/>
                        </a:lnSpc>
                      </a:pPr>
                      <a:r>
                        <a:rPr sz="600" spc="-5" dirty="0">
                          <a:latin typeface="Calibri"/>
                          <a:cs typeface="Calibri"/>
                        </a:rPr>
                        <a:t>1</a:t>
                      </a:r>
                      <a:r>
                        <a:rPr sz="600" dirty="0">
                          <a:latin typeface="Calibri"/>
                          <a:cs typeface="Calibri"/>
                        </a:rPr>
                        <a:t>.0</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43180">
                        <a:lnSpc>
                          <a:spcPct val="100000"/>
                        </a:lnSpc>
                      </a:pPr>
                      <a:r>
                        <a:rPr sz="600" spc="-5" dirty="0">
                          <a:latin typeface="Calibri"/>
                          <a:cs typeface="Calibri"/>
                        </a:rPr>
                        <a:t>0</a:t>
                      </a:r>
                      <a:r>
                        <a:rPr sz="600" dirty="0">
                          <a:latin typeface="Calibri"/>
                          <a:cs typeface="Calibri"/>
                        </a:rPr>
                        <a:t>.8</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43180">
                        <a:lnSpc>
                          <a:spcPct val="100000"/>
                        </a:lnSpc>
                      </a:pPr>
                      <a:r>
                        <a:rPr sz="600" spc="-5" dirty="0">
                          <a:latin typeface="Calibri"/>
                          <a:cs typeface="Calibri"/>
                        </a:rPr>
                        <a:t>0</a:t>
                      </a:r>
                      <a:r>
                        <a:rPr sz="600" dirty="0">
                          <a:latin typeface="Calibri"/>
                          <a:cs typeface="Calibri"/>
                        </a:rPr>
                        <a:t>.6</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32384">
                        <a:lnSpc>
                          <a:spcPct val="100000"/>
                        </a:lnSpc>
                      </a:pPr>
                      <a:r>
                        <a:rPr sz="600" spc="-5" dirty="0">
                          <a:latin typeface="Calibri"/>
                          <a:cs typeface="Calibri"/>
                        </a:rPr>
                        <a:t>-1</a:t>
                      </a:r>
                      <a:r>
                        <a:rPr sz="600" dirty="0">
                          <a:latin typeface="Calibri"/>
                          <a:cs typeface="Calibri"/>
                        </a:rPr>
                        <a:t>.5</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43180">
                        <a:lnSpc>
                          <a:spcPct val="100000"/>
                        </a:lnSpc>
                      </a:pPr>
                      <a:r>
                        <a:rPr sz="600" spc="-5" dirty="0">
                          <a:latin typeface="Calibri"/>
                          <a:cs typeface="Calibri"/>
                        </a:rPr>
                        <a:t>0</a:t>
                      </a:r>
                      <a:r>
                        <a:rPr sz="600" dirty="0">
                          <a:latin typeface="Calibri"/>
                          <a:cs typeface="Calibri"/>
                        </a:rPr>
                        <a:t>.4</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43180">
                        <a:lnSpc>
                          <a:spcPct val="100000"/>
                        </a:lnSpc>
                      </a:pPr>
                      <a:r>
                        <a:rPr sz="600" spc="-5" dirty="0">
                          <a:latin typeface="Calibri"/>
                          <a:cs typeface="Calibri"/>
                        </a:rPr>
                        <a:t>0</a:t>
                      </a:r>
                      <a:r>
                        <a:rPr sz="600" dirty="0">
                          <a:latin typeface="Calibri"/>
                          <a:cs typeface="Calibri"/>
                        </a:rPr>
                        <a:t>.4</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43180">
                        <a:lnSpc>
                          <a:spcPct val="100000"/>
                        </a:lnSpc>
                      </a:pPr>
                      <a:r>
                        <a:rPr sz="600" spc="-5" dirty="0">
                          <a:latin typeface="Calibri"/>
                          <a:cs typeface="Calibri"/>
                        </a:rPr>
                        <a:t>0</a:t>
                      </a:r>
                      <a:r>
                        <a:rPr sz="600" dirty="0">
                          <a:latin typeface="Calibri"/>
                          <a:cs typeface="Calibri"/>
                        </a:rPr>
                        <a:t>.4</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43180">
                        <a:lnSpc>
                          <a:spcPct val="100000"/>
                        </a:lnSpc>
                      </a:pPr>
                      <a:r>
                        <a:rPr sz="600" spc="-5" dirty="0">
                          <a:latin typeface="Calibri"/>
                          <a:cs typeface="Calibri"/>
                        </a:rPr>
                        <a:t>0</a:t>
                      </a:r>
                      <a:r>
                        <a:rPr sz="600" dirty="0">
                          <a:latin typeface="Calibri"/>
                          <a:cs typeface="Calibri"/>
                        </a:rPr>
                        <a:t>.4</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43180">
                        <a:lnSpc>
                          <a:spcPct val="100000"/>
                        </a:lnSpc>
                      </a:pPr>
                      <a:r>
                        <a:rPr sz="600" spc="-5" dirty="0">
                          <a:latin typeface="Calibri"/>
                          <a:cs typeface="Calibri"/>
                        </a:rPr>
                        <a:t>0</a:t>
                      </a:r>
                      <a:r>
                        <a:rPr sz="600" dirty="0">
                          <a:latin typeface="Calibri"/>
                          <a:cs typeface="Calibri"/>
                        </a:rPr>
                        <a:t>.4</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43180">
                        <a:lnSpc>
                          <a:spcPct val="100000"/>
                        </a:lnSpc>
                      </a:pPr>
                      <a:r>
                        <a:rPr sz="600" spc="-5" dirty="0">
                          <a:latin typeface="Calibri"/>
                          <a:cs typeface="Calibri"/>
                        </a:rPr>
                        <a:t>0</a:t>
                      </a:r>
                      <a:r>
                        <a:rPr sz="600" dirty="0">
                          <a:latin typeface="Calibri"/>
                          <a:cs typeface="Calibri"/>
                        </a:rPr>
                        <a:t>.4</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43180">
                        <a:lnSpc>
                          <a:spcPct val="100000"/>
                        </a:lnSpc>
                      </a:pPr>
                      <a:r>
                        <a:rPr sz="600" spc="-5" dirty="0">
                          <a:latin typeface="Calibri"/>
                          <a:cs typeface="Calibri"/>
                        </a:rPr>
                        <a:t>0</a:t>
                      </a:r>
                      <a:r>
                        <a:rPr sz="600" dirty="0">
                          <a:latin typeface="Calibri"/>
                          <a:cs typeface="Calibri"/>
                        </a:rPr>
                        <a:t>.4</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43180">
                        <a:lnSpc>
                          <a:spcPct val="100000"/>
                        </a:lnSpc>
                      </a:pPr>
                      <a:r>
                        <a:rPr sz="600" spc="-5" dirty="0">
                          <a:latin typeface="Calibri"/>
                          <a:cs typeface="Calibri"/>
                        </a:rPr>
                        <a:t>0</a:t>
                      </a:r>
                      <a:r>
                        <a:rPr sz="600" dirty="0">
                          <a:latin typeface="Calibri"/>
                          <a:cs typeface="Calibri"/>
                        </a:rPr>
                        <a:t>.4</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43180">
                        <a:lnSpc>
                          <a:spcPct val="100000"/>
                        </a:lnSpc>
                      </a:pPr>
                      <a:r>
                        <a:rPr sz="600" spc="-5" dirty="0">
                          <a:latin typeface="Calibri"/>
                          <a:cs typeface="Calibri"/>
                        </a:rPr>
                        <a:t>0</a:t>
                      </a:r>
                      <a:r>
                        <a:rPr sz="600" dirty="0">
                          <a:latin typeface="Calibri"/>
                          <a:cs typeface="Calibri"/>
                        </a:rPr>
                        <a:t>.4</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43180">
                        <a:lnSpc>
                          <a:spcPct val="100000"/>
                        </a:lnSpc>
                      </a:pPr>
                      <a:r>
                        <a:rPr sz="600" spc="-5" dirty="0">
                          <a:latin typeface="Calibri"/>
                          <a:cs typeface="Calibri"/>
                        </a:rPr>
                        <a:t>0</a:t>
                      </a:r>
                      <a:r>
                        <a:rPr sz="600" dirty="0">
                          <a:latin typeface="Calibri"/>
                          <a:cs typeface="Calibri"/>
                        </a:rPr>
                        <a:t>.4</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42545">
                        <a:lnSpc>
                          <a:spcPct val="100000"/>
                        </a:lnSpc>
                      </a:pPr>
                      <a:r>
                        <a:rPr sz="600" spc="-5" dirty="0">
                          <a:latin typeface="Calibri"/>
                          <a:cs typeface="Calibri"/>
                        </a:rPr>
                        <a:t>0</a:t>
                      </a:r>
                      <a:r>
                        <a:rPr sz="600" dirty="0">
                          <a:latin typeface="Calibri"/>
                          <a:cs typeface="Calibri"/>
                        </a:rPr>
                        <a:t>.4</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42545">
                        <a:lnSpc>
                          <a:spcPct val="100000"/>
                        </a:lnSpc>
                      </a:pPr>
                      <a:r>
                        <a:rPr sz="600" spc="-5" dirty="0">
                          <a:latin typeface="Calibri"/>
                          <a:cs typeface="Calibri"/>
                        </a:rPr>
                        <a:t>0</a:t>
                      </a:r>
                      <a:r>
                        <a:rPr sz="600" dirty="0">
                          <a:latin typeface="Calibri"/>
                          <a:cs typeface="Calibri"/>
                        </a:rPr>
                        <a:t>.4</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43815">
                        <a:lnSpc>
                          <a:spcPct val="100000"/>
                        </a:lnSpc>
                      </a:pPr>
                      <a:r>
                        <a:rPr sz="600" spc="-5" dirty="0">
                          <a:latin typeface="Calibri"/>
                          <a:cs typeface="Calibri"/>
                        </a:rPr>
                        <a:t>-9</a:t>
                      </a:r>
                      <a:r>
                        <a:rPr sz="600" dirty="0">
                          <a:latin typeface="Calibri"/>
                          <a:cs typeface="Calibri"/>
                        </a:rPr>
                        <a:t>.3</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r>
              <a:tr h="252048">
                <a:tc>
                  <a:txBody>
                    <a:bodyPr/>
                    <a:lstStyle/>
                    <a:p>
                      <a:pPr>
                        <a:lnSpc>
                          <a:spcPct val="100000"/>
                        </a:lnSpc>
                      </a:pPr>
                      <a:r>
                        <a:rPr sz="600" dirty="0">
                          <a:latin typeface="Calibri"/>
                          <a:cs typeface="Calibri"/>
                        </a:rPr>
                        <a:t>Im</a:t>
                      </a:r>
                      <a:r>
                        <a:rPr sz="600" spc="-5" dirty="0">
                          <a:latin typeface="Calibri"/>
                          <a:cs typeface="Calibri"/>
                        </a:rPr>
                        <a:t>p</a:t>
                      </a:r>
                      <a:r>
                        <a:rPr sz="600" dirty="0">
                          <a:latin typeface="Calibri"/>
                          <a:cs typeface="Calibri"/>
                        </a:rPr>
                        <a:t>a</a:t>
                      </a:r>
                      <a:r>
                        <a:rPr sz="600" spc="-5" dirty="0">
                          <a:latin typeface="Calibri"/>
                          <a:cs typeface="Calibri"/>
                        </a:rPr>
                        <a:t>c</a:t>
                      </a:r>
                      <a:r>
                        <a:rPr sz="600" dirty="0">
                          <a:latin typeface="Calibri"/>
                          <a:cs typeface="Calibri"/>
                        </a:rPr>
                        <a:t>t</a:t>
                      </a:r>
                      <a:r>
                        <a:rPr sz="600" spc="-15" dirty="0">
                          <a:latin typeface="Calibri"/>
                          <a:cs typeface="Calibri"/>
                        </a:rPr>
                        <a:t> </a:t>
                      </a:r>
                      <a:r>
                        <a:rPr sz="600" spc="-5" dirty="0">
                          <a:latin typeface="Calibri"/>
                          <a:cs typeface="Calibri"/>
                        </a:rPr>
                        <a:t>o</a:t>
                      </a:r>
                      <a:r>
                        <a:rPr sz="600" dirty="0">
                          <a:latin typeface="Calibri"/>
                          <a:cs typeface="Calibri"/>
                        </a:rPr>
                        <a:t>f</a:t>
                      </a:r>
                      <a:r>
                        <a:rPr sz="600" spc="5" dirty="0">
                          <a:latin typeface="Calibri"/>
                          <a:cs typeface="Calibri"/>
                        </a:rPr>
                        <a:t> G</a:t>
                      </a:r>
                      <a:r>
                        <a:rPr sz="600" dirty="0">
                          <a:latin typeface="Calibri"/>
                          <a:cs typeface="Calibri"/>
                        </a:rPr>
                        <a:t>A</a:t>
                      </a:r>
                      <a:r>
                        <a:rPr sz="600" spc="-5" dirty="0">
                          <a:latin typeface="Calibri"/>
                          <a:cs typeface="Calibri"/>
                        </a:rPr>
                        <a:t> f</a:t>
                      </a:r>
                      <a:r>
                        <a:rPr sz="600" spc="-10" dirty="0">
                          <a:latin typeface="Calibri"/>
                          <a:cs typeface="Calibri"/>
                        </a:rPr>
                        <a:t>i</a:t>
                      </a:r>
                      <a:r>
                        <a:rPr sz="600" spc="-5" dirty="0">
                          <a:latin typeface="Calibri"/>
                          <a:cs typeface="Calibri"/>
                        </a:rPr>
                        <a:t>n</a:t>
                      </a:r>
                      <a:r>
                        <a:rPr sz="600" dirty="0">
                          <a:latin typeface="Calibri"/>
                          <a:cs typeface="Calibri"/>
                        </a:rPr>
                        <a:t>a</a:t>
                      </a:r>
                      <a:r>
                        <a:rPr sz="600" spc="-5" dirty="0">
                          <a:latin typeface="Calibri"/>
                          <a:cs typeface="Calibri"/>
                        </a:rPr>
                        <a:t>nc</a:t>
                      </a:r>
                      <a:r>
                        <a:rPr sz="600" spc="-10" dirty="0">
                          <a:latin typeface="Calibri"/>
                          <a:cs typeface="Calibri"/>
                        </a:rPr>
                        <a:t>i</a:t>
                      </a:r>
                      <a:r>
                        <a:rPr sz="600" spc="-5" dirty="0">
                          <a:latin typeface="Calibri"/>
                          <a:cs typeface="Calibri"/>
                        </a:rPr>
                        <a:t>n</a:t>
                      </a:r>
                      <a:r>
                        <a:rPr sz="600" dirty="0">
                          <a:latin typeface="Calibri"/>
                          <a:cs typeface="Calibri"/>
                        </a:rPr>
                        <a:t>g</a:t>
                      </a:r>
                      <a:r>
                        <a:rPr sz="600" spc="25" dirty="0">
                          <a:latin typeface="Calibri"/>
                          <a:cs typeface="Calibri"/>
                        </a:rPr>
                        <a:t> </a:t>
                      </a:r>
                      <a:r>
                        <a:rPr sz="600" spc="-5" dirty="0">
                          <a:latin typeface="Calibri"/>
                          <a:cs typeface="Calibri"/>
                        </a:rPr>
                        <a:t>p</a:t>
                      </a:r>
                      <a:r>
                        <a:rPr sz="600" spc="-10" dirty="0">
                          <a:latin typeface="Calibri"/>
                          <a:cs typeface="Calibri"/>
                        </a:rPr>
                        <a:t>r</a:t>
                      </a:r>
                      <a:r>
                        <a:rPr sz="600" dirty="0">
                          <a:latin typeface="Calibri"/>
                          <a:cs typeface="Calibri"/>
                        </a:rPr>
                        <a:t>e</a:t>
                      </a:r>
                      <a:r>
                        <a:rPr sz="600" spc="-5" dirty="0">
                          <a:latin typeface="Calibri"/>
                          <a:cs typeface="Calibri"/>
                        </a:rPr>
                        <a:t>-</a:t>
                      </a:r>
                      <a:r>
                        <a:rPr sz="600" dirty="0">
                          <a:latin typeface="Calibri"/>
                          <a:cs typeface="Calibri"/>
                        </a:rPr>
                        <a:t>tax</a:t>
                      </a:r>
                      <a:endParaRPr sz="600">
                        <a:latin typeface="Calibri"/>
                        <a:cs typeface="Calibri"/>
                      </a:endParaRPr>
                    </a:p>
                    <a:p>
                      <a:pPr>
                        <a:lnSpc>
                          <a:spcPct val="100000"/>
                        </a:lnSpc>
                      </a:pPr>
                      <a:r>
                        <a:rPr sz="600" i="1" spc="-5" dirty="0">
                          <a:latin typeface="Calibri"/>
                          <a:cs typeface="Calibri"/>
                        </a:rPr>
                        <a:t>($/</a:t>
                      </a:r>
                      <a:r>
                        <a:rPr sz="600" i="1" spc="5" dirty="0">
                          <a:latin typeface="Calibri"/>
                          <a:cs typeface="Calibri"/>
                        </a:rPr>
                        <a:t>m</a:t>
                      </a:r>
                      <a:r>
                        <a:rPr sz="600" i="1" dirty="0">
                          <a:latin typeface="Calibri"/>
                          <a:cs typeface="Calibri"/>
                        </a:rPr>
                        <a:t>onth)</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36195">
                        <a:lnSpc>
                          <a:spcPct val="100000"/>
                        </a:lnSpc>
                      </a:pPr>
                      <a:r>
                        <a:rPr sz="600" spc="-5" dirty="0">
                          <a:latin typeface="Calibri"/>
                          <a:cs typeface="Calibri"/>
                        </a:rPr>
                        <a:t>0</a:t>
                      </a:r>
                      <a:r>
                        <a:rPr sz="600" dirty="0">
                          <a:latin typeface="Calibri"/>
                          <a:cs typeface="Calibri"/>
                        </a:rPr>
                        <a:t>.0</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36195">
                        <a:lnSpc>
                          <a:spcPct val="100000"/>
                        </a:lnSpc>
                      </a:pPr>
                      <a:r>
                        <a:rPr sz="600" spc="-5" dirty="0">
                          <a:latin typeface="Calibri"/>
                          <a:cs typeface="Calibri"/>
                        </a:rPr>
                        <a:t>0</a:t>
                      </a:r>
                      <a:r>
                        <a:rPr sz="600" dirty="0">
                          <a:latin typeface="Calibri"/>
                          <a:cs typeface="Calibri"/>
                        </a:rPr>
                        <a:t>.0</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36195">
                        <a:lnSpc>
                          <a:spcPct val="100000"/>
                        </a:lnSpc>
                      </a:pPr>
                      <a:r>
                        <a:rPr sz="600" spc="-5" dirty="0">
                          <a:latin typeface="Calibri"/>
                          <a:cs typeface="Calibri"/>
                        </a:rPr>
                        <a:t>0</a:t>
                      </a:r>
                      <a:r>
                        <a:rPr sz="600" dirty="0">
                          <a:latin typeface="Calibri"/>
                          <a:cs typeface="Calibri"/>
                        </a:rPr>
                        <a:t>.0</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36195">
                        <a:lnSpc>
                          <a:spcPct val="100000"/>
                        </a:lnSpc>
                      </a:pPr>
                      <a:r>
                        <a:rPr sz="600" spc="-5" dirty="0">
                          <a:latin typeface="Calibri"/>
                          <a:cs typeface="Calibri"/>
                        </a:rPr>
                        <a:t>0</a:t>
                      </a:r>
                      <a:r>
                        <a:rPr sz="600" dirty="0">
                          <a:latin typeface="Calibri"/>
                          <a:cs typeface="Calibri"/>
                        </a:rPr>
                        <a:t>.0</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36195">
                        <a:lnSpc>
                          <a:spcPct val="100000"/>
                        </a:lnSpc>
                      </a:pPr>
                      <a:r>
                        <a:rPr sz="600" spc="-5" dirty="0">
                          <a:latin typeface="Calibri"/>
                          <a:cs typeface="Calibri"/>
                        </a:rPr>
                        <a:t>0</a:t>
                      </a:r>
                      <a:r>
                        <a:rPr sz="600" dirty="0">
                          <a:latin typeface="Calibri"/>
                          <a:cs typeface="Calibri"/>
                        </a:rPr>
                        <a:t>.0</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36195">
                        <a:lnSpc>
                          <a:spcPct val="100000"/>
                        </a:lnSpc>
                      </a:pPr>
                      <a:r>
                        <a:rPr sz="600" spc="-5" dirty="0">
                          <a:latin typeface="Calibri"/>
                          <a:cs typeface="Calibri"/>
                        </a:rPr>
                        <a:t>0</a:t>
                      </a:r>
                      <a:r>
                        <a:rPr sz="600" dirty="0">
                          <a:latin typeface="Calibri"/>
                          <a:cs typeface="Calibri"/>
                        </a:rPr>
                        <a:t>.0</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42545">
                        <a:lnSpc>
                          <a:spcPct val="100000"/>
                        </a:lnSpc>
                      </a:pPr>
                      <a:r>
                        <a:rPr sz="600" spc="-5" dirty="0">
                          <a:latin typeface="Calibri"/>
                          <a:cs typeface="Calibri"/>
                        </a:rPr>
                        <a:t>0</a:t>
                      </a:r>
                      <a:r>
                        <a:rPr sz="600" dirty="0">
                          <a:latin typeface="Calibri"/>
                          <a:cs typeface="Calibri"/>
                        </a:rPr>
                        <a:t>.0</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24130">
                        <a:lnSpc>
                          <a:spcPct val="100000"/>
                        </a:lnSpc>
                      </a:pPr>
                      <a:r>
                        <a:rPr sz="600" spc="-5" dirty="0">
                          <a:latin typeface="Calibri"/>
                          <a:cs typeface="Calibri"/>
                        </a:rPr>
                        <a:t>-26</a:t>
                      </a:r>
                      <a:r>
                        <a:rPr sz="600" dirty="0">
                          <a:latin typeface="Calibri"/>
                          <a:cs typeface="Calibri"/>
                        </a:rPr>
                        <a:t>.1</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24130">
                        <a:lnSpc>
                          <a:spcPct val="100000"/>
                        </a:lnSpc>
                      </a:pPr>
                      <a:r>
                        <a:rPr sz="600" spc="-5" dirty="0">
                          <a:latin typeface="Calibri"/>
                          <a:cs typeface="Calibri"/>
                        </a:rPr>
                        <a:t>-26</a:t>
                      </a:r>
                      <a:r>
                        <a:rPr sz="600" dirty="0">
                          <a:latin typeface="Calibri"/>
                          <a:cs typeface="Calibri"/>
                        </a:rPr>
                        <a:t>.1</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24130">
                        <a:lnSpc>
                          <a:spcPct val="100000"/>
                        </a:lnSpc>
                      </a:pPr>
                      <a:r>
                        <a:rPr sz="600" spc="-5" dirty="0">
                          <a:latin typeface="Calibri"/>
                          <a:cs typeface="Calibri"/>
                        </a:rPr>
                        <a:t>-26</a:t>
                      </a:r>
                      <a:r>
                        <a:rPr sz="600" dirty="0">
                          <a:latin typeface="Calibri"/>
                          <a:cs typeface="Calibri"/>
                        </a:rPr>
                        <a:t>.2</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24130">
                        <a:lnSpc>
                          <a:spcPct val="100000"/>
                        </a:lnSpc>
                      </a:pPr>
                      <a:r>
                        <a:rPr sz="600" spc="-5" dirty="0">
                          <a:latin typeface="Calibri"/>
                          <a:cs typeface="Calibri"/>
                        </a:rPr>
                        <a:t>-32</a:t>
                      </a:r>
                      <a:r>
                        <a:rPr sz="600" dirty="0">
                          <a:latin typeface="Calibri"/>
                          <a:cs typeface="Calibri"/>
                        </a:rPr>
                        <a:t>.8</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24130">
                        <a:lnSpc>
                          <a:spcPct val="100000"/>
                        </a:lnSpc>
                      </a:pPr>
                      <a:r>
                        <a:rPr sz="600" spc="-5" dirty="0">
                          <a:latin typeface="Calibri"/>
                          <a:cs typeface="Calibri"/>
                        </a:rPr>
                        <a:t>-28</a:t>
                      </a:r>
                      <a:r>
                        <a:rPr sz="600" dirty="0">
                          <a:latin typeface="Calibri"/>
                          <a:cs typeface="Calibri"/>
                        </a:rPr>
                        <a:t>.7</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24130">
                        <a:lnSpc>
                          <a:spcPct val="100000"/>
                        </a:lnSpc>
                      </a:pPr>
                      <a:r>
                        <a:rPr sz="600" spc="-5" dirty="0">
                          <a:latin typeface="Calibri"/>
                          <a:cs typeface="Calibri"/>
                        </a:rPr>
                        <a:t>-23</a:t>
                      </a:r>
                      <a:r>
                        <a:rPr sz="600" dirty="0">
                          <a:latin typeface="Calibri"/>
                          <a:cs typeface="Calibri"/>
                        </a:rPr>
                        <a:t>.9</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24130">
                        <a:lnSpc>
                          <a:spcPct val="100000"/>
                        </a:lnSpc>
                      </a:pPr>
                      <a:r>
                        <a:rPr sz="600" spc="-5" dirty="0">
                          <a:latin typeface="Calibri"/>
                          <a:cs typeface="Calibri"/>
                        </a:rPr>
                        <a:t>-19</a:t>
                      </a:r>
                      <a:r>
                        <a:rPr sz="600" dirty="0">
                          <a:latin typeface="Calibri"/>
                          <a:cs typeface="Calibri"/>
                        </a:rPr>
                        <a:t>.9</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24130">
                        <a:lnSpc>
                          <a:spcPct val="100000"/>
                        </a:lnSpc>
                      </a:pPr>
                      <a:r>
                        <a:rPr sz="600" spc="-5" dirty="0">
                          <a:latin typeface="Calibri"/>
                          <a:cs typeface="Calibri"/>
                        </a:rPr>
                        <a:t>-13</a:t>
                      </a:r>
                      <a:r>
                        <a:rPr sz="600" dirty="0">
                          <a:latin typeface="Calibri"/>
                          <a:cs typeface="Calibri"/>
                        </a:rPr>
                        <a:t>.5</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24130">
                        <a:lnSpc>
                          <a:spcPct val="100000"/>
                        </a:lnSpc>
                      </a:pPr>
                      <a:r>
                        <a:rPr sz="600" spc="-5" dirty="0">
                          <a:latin typeface="Calibri"/>
                          <a:cs typeface="Calibri"/>
                        </a:rPr>
                        <a:t>-11</a:t>
                      </a:r>
                      <a:r>
                        <a:rPr sz="600" dirty="0">
                          <a:latin typeface="Calibri"/>
                          <a:cs typeface="Calibri"/>
                        </a:rPr>
                        <a:t>.8</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43180">
                        <a:lnSpc>
                          <a:spcPct val="100000"/>
                        </a:lnSpc>
                      </a:pPr>
                      <a:r>
                        <a:rPr sz="600" spc="-5" dirty="0">
                          <a:latin typeface="Calibri"/>
                          <a:cs typeface="Calibri"/>
                        </a:rPr>
                        <a:t>2</a:t>
                      </a:r>
                      <a:r>
                        <a:rPr sz="600" dirty="0">
                          <a:latin typeface="Calibri"/>
                          <a:cs typeface="Calibri"/>
                        </a:rPr>
                        <a:t>.0</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54610">
                        <a:lnSpc>
                          <a:spcPct val="100000"/>
                        </a:lnSpc>
                      </a:pPr>
                      <a:r>
                        <a:rPr sz="600" spc="-5" dirty="0">
                          <a:latin typeface="Calibri"/>
                          <a:cs typeface="Calibri"/>
                        </a:rPr>
                        <a:t>4</a:t>
                      </a:r>
                      <a:r>
                        <a:rPr sz="600" dirty="0">
                          <a:latin typeface="Calibri"/>
                          <a:cs typeface="Calibri"/>
                        </a:rPr>
                        <a:t>.2</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24765">
                        <a:lnSpc>
                          <a:spcPct val="100000"/>
                        </a:lnSpc>
                      </a:pPr>
                      <a:r>
                        <a:rPr sz="600" spc="-5" dirty="0">
                          <a:latin typeface="Calibri"/>
                          <a:cs typeface="Calibri"/>
                        </a:rPr>
                        <a:t>21</a:t>
                      </a:r>
                      <a:r>
                        <a:rPr sz="600" dirty="0">
                          <a:latin typeface="Calibri"/>
                          <a:cs typeface="Calibri"/>
                        </a:rPr>
                        <a:t>.8</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24765">
                        <a:lnSpc>
                          <a:spcPct val="100000"/>
                        </a:lnSpc>
                      </a:pPr>
                      <a:r>
                        <a:rPr sz="600" spc="-5" dirty="0">
                          <a:latin typeface="Calibri"/>
                          <a:cs typeface="Calibri"/>
                        </a:rPr>
                        <a:t>21</a:t>
                      </a:r>
                      <a:r>
                        <a:rPr sz="600" dirty="0">
                          <a:latin typeface="Calibri"/>
                          <a:cs typeface="Calibri"/>
                        </a:rPr>
                        <a:t>.8</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24765">
                        <a:lnSpc>
                          <a:spcPct val="100000"/>
                        </a:lnSpc>
                      </a:pPr>
                      <a:r>
                        <a:rPr sz="600" spc="-5" dirty="0">
                          <a:latin typeface="Calibri"/>
                          <a:cs typeface="Calibri"/>
                        </a:rPr>
                        <a:t>21</a:t>
                      </a:r>
                      <a:r>
                        <a:rPr sz="600" dirty="0">
                          <a:latin typeface="Calibri"/>
                          <a:cs typeface="Calibri"/>
                        </a:rPr>
                        <a:t>.7</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24765">
                        <a:lnSpc>
                          <a:spcPct val="100000"/>
                        </a:lnSpc>
                      </a:pPr>
                      <a:r>
                        <a:rPr sz="600" spc="-5" dirty="0">
                          <a:latin typeface="Calibri"/>
                          <a:cs typeface="Calibri"/>
                        </a:rPr>
                        <a:t>21</a:t>
                      </a:r>
                      <a:r>
                        <a:rPr sz="600" dirty="0">
                          <a:latin typeface="Calibri"/>
                          <a:cs typeface="Calibri"/>
                        </a:rPr>
                        <a:t>.7</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24765">
                        <a:lnSpc>
                          <a:spcPct val="100000"/>
                        </a:lnSpc>
                      </a:pPr>
                      <a:r>
                        <a:rPr sz="600" spc="-5" dirty="0">
                          <a:latin typeface="Calibri"/>
                          <a:cs typeface="Calibri"/>
                        </a:rPr>
                        <a:t>21</a:t>
                      </a:r>
                      <a:r>
                        <a:rPr sz="600" dirty="0">
                          <a:latin typeface="Calibri"/>
                          <a:cs typeface="Calibri"/>
                        </a:rPr>
                        <a:t>.5</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24765">
                        <a:lnSpc>
                          <a:spcPct val="100000"/>
                        </a:lnSpc>
                      </a:pPr>
                      <a:r>
                        <a:rPr sz="600" spc="-5" dirty="0">
                          <a:latin typeface="Calibri"/>
                          <a:cs typeface="Calibri"/>
                        </a:rPr>
                        <a:t>21</a:t>
                      </a:r>
                      <a:r>
                        <a:rPr sz="600" dirty="0">
                          <a:latin typeface="Calibri"/>
                          <a:cs typeface="Calibri"/>
                        </a:rPr>
                        <a:t>.4</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24765">
                        <a:lnSpc>
                          <a:spcPct val="100000"/>
                        </a:lnSpc>
                      </a:pPr>
                      <a:r>
                        <a:rPr sz="600" spc="-5" dirty="0">
                          <a:latin typeface="Calibri"/>
                          <a:cs typeface="Calibri"/>
                        </a:rPr>
                        <a:t>21</a:t>
                      </a:r>
                      <a:r>
                        <a:rPr sz="600" dirty="0">
                          <a:latin typeface="Calibri"/>
                          <a:cs typeface="Calibri"/>
                        </a:rPr>
                        <a:t>.3</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24765">
                        <a:lnSpc>
                          <a:spcPct val="100000"/>
                        </a:lnSpc>
                      </a:pPr>
                      <a:r>
                        <a:rPr sz="600" spc="-5" dirty="0">
                          <a:latin typeface="Calibri"/>
                          <a:cs typeface="Calibri"/>
                        </a:rPr>
                        <a:t>21</a:t>
                      </a:r>
                      <a:r>
                        <a:rPr sz="600" dirty="0">
                          <a:latin typeface="Calibri"/>
                          <a:cs typeface="Calibri"/>
                        </a:rPr>
                        <a:t>.0</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24765">
                        <a:lnSpc>
                          <a:spcPct val="100000"/>
                        </a:lnSpc>
                      </a:pPr>
                      <a:r>
                        <a:rPr sz="600" spc="-5" dirty="0">
                          <a:latin typeface="Calibri"/>
                          <a:cs typeface="Calibri"/>
                        </a:rPr>
                        <a:t>20</a:t>
                      </a:r>
                      <a:r>
                        <a:rPr sz="600" dirty="0">
                          <a:latin typeface="Calibri"/>
                          <a:cs typeface="Calibri"/>
                        </a:rPr>
                        <a:t>.9</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24765">
                        <a:lnSpc>
                          <a:spcPct val="100000"/>
                        </a:lnSpc>
                      </a:pPr>
                      <a:r>
                        <a:rPr sz="600" spc="-5" dirty="0">
                          <a:latin typeface="Calibri"/>
                          <a:cs typeface="Calibri"/>
                        </a:rPr>
                        <a:t>20</a:t>
                      </a:r>
                      <a:r>
                        <a:rPr sz="600" dirty="0">
                          <a:latin typeface="Calibri"/>
                          <a:cs typeface="Calibri"/>
                        </a:rPr>
                        <a:t>.8</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24765">
                        <a:lnSpc>
                          <a:spcPct val="100000"/>
                        </a:lnSpc>
                      </a:pPr>
                      <a:r>
                        <a:rPr sz="600" spc="-5" dirty="0">
                          <a:latin typeface="Calibri"/>
                          <a:cs typeface="Calibri"/>
                        </a:rPr>
                        <a:t>20</a:t>
                      </a:r>
                      <a:r>
                        <a:rPr sz="600" dirty="0">
                          <a:latin typeface="Calibri"/>
                          <a:cs typeface="Calibri"/>
                        </a:rPr>
                        <a:t>.7</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24765">
                        <a:lnSpc>
                          <a:spcPct val="100000"/>
                        </a:lnSpc>
                      </a:pPr>
                      <a:r>
                        <a:rPr sz="600" spc="-5" dirty="0">
                          <a:latin typeface="Calibri"/>
                          <a:cs typeface="Calibri"/>
                        </a:rPr>
                        <a:t>20</a:t>
                      </a:r>
                      <a:r>
                        <a:rPr sz="600" dirty="0">
                          <a:latin typeface="Calibri"/>
                          <a:cs typeface="Calibri"/>
                        </a:rPr>
                        <a:t>.6</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24765">
                        <a:lnSpc>
                          <a:spcPct val="100000"/>
                        </a:lnSpc>
                      </a:pPr>
                      <a:r>
                        <a:rPr sz="600" spc="-5" dirty="0">
                          <a:latin typeface="Calibri"/>
                          <a:cs typeface="Calibri"/>
                        </a:rPr>
                        <a:t>20</a:t>
                      </a:r>
                      <a:r>
                        <a:rPr sz="600" dirty="0">
                          <a:latin typeface="Calibri"/>
                          <a:cs typeface="Calibri"/>
                        </a:rPr>
                        <a:t>.5</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24765">
                        <a:lnSpc>
                          <a:spcPct val="100000"/>
                        </a:lnSpc>
                      </a:pPr>
                      <a:r>
                        <a:rPr sz="600" spc="-5" dirty="0">
                          <a:latin typeface="Calibri"/>
                          <a:cs typeface="Calibri"/>
                        </a:rPr>
                        <a:t>20</a:t>
                      </a:r>
                      <a:r>
                        <a:rPr sz="600" dirty="0">
                          <a:latin typeface="Calibri"/>
                          <a:cs typeface="Calibri"/>
                        </a:rPr>
                        <a:t>.4</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24765">
                        <a:lnSpc>
                          <a:spcPct val="100000"/>
                        </a:lnSpc>
                      </a:pPr>
                      <a:r>
                        <a:rPr sz="600" spc="-5" dirty="0">
                          <a:latin typeface="Calibri"/>
                          <a:cs typeface="Calibri"/>
                        </a:rPr>
                        <a:t>20</a:t>
                      </a:r>
                      <a:r>
                        <a:rPr sz="600" dirty="0">
                          <a:latin typeface="Calibri"/>
                          <a:cs typeface="Calibri"/>
                        </a:rPr>
                        <a:t>.4</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24765">
                        <a:lnSpc>
                          <a:spcPct val="100000"/>
                        </a:lnSpc>
                      </a:pPr>
                      <a:r>
                        <a:rPr sz="600" spc="-5" dirty="0">
                          <a:latin typeface="Calibri"/>
                          <a:cs typeface="Calibri"/>
                        </a:rPr>
                        <a:t>20</a:t>
                      </a:r>
                      <a:r>
                        <a:rPr sz="600" dirty="0">
                          <a:latin typeface="Calibri"/>
                          <a:cs typeface="Calibri"/>
                        </a:rPr>
                        <a:t>.3</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24765">
                        <a:lnSpc>
                          <a:spcPct val="100000"/>
                        </a:lnSpc>
                      </a:pPr>
                      <a:r>
                        <a:rPr sz="600" spc="-5" dirty="0">
                          <a:latin typeface="Calibri"/>
                          <a:cs typeface="Calibri"/>
                        </a:rPr>
                        <a:t>20</a:t>
                      </a:r>
                      <a:r>
                        <a:rPr sz="600" dirty="0">
                          <a:latin typeface="Calibri"/>
                          <a:cs typeface="Calibri"/>
                        </a:rPr>
                        <a:t>.2</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24765">
                        <a:lnSpc>
                          <a:spcPct val="100000"/>
                        </a:lnSpc>
                      </a:pPr>
                      <a:r>
                        <a:rPr sz="600" spc="-5" dirty="0">
                          <a:latin typeface="Calibri"/>
                          <a:cs typeface="Calibri"/>
                        </a:rPr>
                        <a:t>20</a:t>
                      </a:r>
                      <a:r>
                        <a:rPr sz="600" dirty="0">
                          <a:latin typeface="Calibri"/>
                          <a:cs typeface="Calibri"/>
                        </a:rPr>
                        <a:t>.1</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24765">
                        <a:lnSpc>
                          <a:spcPct val="100000"/>
                        </a:lnSpc>
                      </a:pPr>
                      <a:r>
                        <a:rPr sz="600" spc="-5" dirty="0">
                          <a:latin typeface="Calibri"/>
                          <a:cs typeface="Calibri"/>
                        </a:rPr>
                        <a:t>20</a:t>
                      </a:r>
                      <a:r>
                        <a:rPr sz="600" dirty="0">
                          <a:latin typeface="Calibri"/>
                          <a:cs typeface="Calibri"/>
                        </a:rPr>
                        <a:t>.0</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24130">
                        <a:lnSpc>
                          <a:spcPct val="100000"/>
                        </a:lnSpc>
                      </a:pPr>
                      <a:r>
                        <a:rPr sz="600" spc="-5" dirty="0">
                          <a:latin typeface="Calibri"/>
                          <a:cs typeface="Calibri"/>
                        </a:rPr>
                        <a:t>19</a:t>
                      </a:r>
                      <a:r>
                        <a:rPr sz="600" dirty="0">
                          <a:latin typeface="Calibri"/>
                          <a:cs typeface="Calibri"/>
                        </a:rPr>
                        <a:t>.9</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54610">
                        <a:lnSpc>
                          <a:spcPct val="100000"/>
                        </a:lnSpc>
                      </a:pPr>
                      <a:r>
                        <a:rPr sz="600" spc="-5" dirty="0">
                          <a:latin typeface="Calibri"/>
                          <a:cs typeface="Calibri"/>
                        </a:rPr>
                        <a:t>0</a:t>
                      </a:r>
                      <a:r>
                        <a:rPr sz="600" dirty="0">
                          <a:latin typeface="Calibri"/>
                          <a:cs typeface="Calibri"/>
                        </a:rPr>
                        <a:t>.0</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r>
              <a:tr h="252048">
                <a:tc>
                  <a:txBody>
                    <a:bodyPr/>
                    <a:lstStyle/>
                    <a:p>
                      <a:pPr>
                        <a:lnSpc>
                          <a:spcPct val="100000"/>
                        </a:lnSpc>
                      </a:pPr>
                      <a:r>
                        <a:rPr sz="600" spc="-5" dirty="0">
                          <a:latin typeface="Calibri"/>
                          <a:cs typeface="Calibri"/>
                        </a:rPr>
                        <a:t>To</a:t>
                      </a:r>
                      <a:r>
                        <a:rPr sz="600" dirty="0">
                          <a:latin typeface="Calibri"/>
                          <a:cs typeface="Calibri"/>
                        </a:rPr>
                        <a:t>tal A</a:t>
                      </a:r>
                      <a:r>
                        <a:rPr sz="600" spc="-5" dirty="0">
                          <a:latin typeface="Calibri"/>
                          <a:cs typeface="Calibri"/>
                        </a:rPr>
                        <a:t>ccu</a:t>
                      </a:r>
                      <a:r>
                        <a:rPr sz="600" dirty="0">
                          <a:latin typeface="Calibri"/>
                          <a:cs typeface="Calibri"/>
                        </a:rPr>
                        <a:t>m</a:t>
                      </a:r>
                      <a:r>
                        <a:rPr sz="600" spc="-5" dirty="0">
                          <a:latin typeface="Calibri"/>
                          <a:cs typeface="Calibri"/>
                        </a:rPr>
                        <a:t>u</a:t>
                      </a:r>
                      <a:r>
                        <a:rPr sz="600" spc="-10" dirty="0">
                          <a:latin typeface="Calibri"/>
                          <a:cs typeface="Calibri"/>
                        </a:rPr>
                        <a:t>l</a:t>
                      </a:r>
                      <a:r>
                        <a:rPr sz="600" dirty="0">
                          <a:latin typeface="Calibri"/>
                          <a:cs typeface="Calibri"/>
                        </a:rPr>
                        <a:t>ated</a:t>
                      </a:r>
                      <a:r>
                        <a:rPr sz="600" spc="-10" dirty="0">
                          <a:latin typeface="Calibri"/>
                          <a:cs typeface="Calibri"/>
                        </a:rPr>
                        <a:t> </a:t>
                      </a:r>
                      <a:r>
                        <a:rPr sz="600" dirty="0">
                          <a:latin typeface="Calibri"/>
                          <a:cs typeface="Calibri"/>
                        </a:rPr>
                        <a:t>De</a:t>
                      </a:r>
                      <a:r>
                        <a:rPr sz="600" spc="-5" dirty="0">
                          <a:latin typeface="Calibri"/>
                          <a:cs typeface="Calibri"/>
                        </a:rPr>
                        <a:t>b</a:t>
                      </a:r>
                      <a:r>
                        <a:rPr sz="600" dirty="0">
                          <a:latin typeface="Calibri"/>
                          <a:cs typeface="Calibri"/>
                        </a:rPr>
                        <a:t>t</a:t>
                      </a:r>
                      <a:r>
                        <a:rPr sz="600" spc="-5" dirty="0">
                          <a:latin typeface="Calibri"/>
                          <a:cs typeface="Calibri"/>
                        </a:rPr>
                        <a:t> </a:t>
                      </a:r>
                      <a:r>
                        <a:rPr sz="600" i="1" spc="-5" dirty="0">
                          <a:latin typeface="Calibri"/>
                          <a:cs typeface="Calibri"/>
                        </a:rPr>
                        <a:t>(</a:t>
                      </a:r>
                      <a:r>
                        <a:rPr sz="600" i="1" dirty="0">
                          <a:latin typeface="Calibri"/>
                          <a:cs typeface="Calibri"/>
                        </a:rPr>
                        <a:t>$ b</a:t>
                      </a:r>
                      <a:r>
                        <a:rPr sz="600" i="1" spc="-10" dirty="0">
                          <a:latin typeface="Calibri"/>
                          <a:cs typeface="Calibri"/>
                        </a:rPr>
                        <a:t>illi</a:t>
                      </a:r>
                      <a:r>
                        <a:rPr sz="600" i="1" dirty="0">
                          <a:latin typeface="Calibri"/>
                          <a:cs typeface="Calibri"/>
                        </a:rPr>
                        <a:t>on)</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36195">
                        <a:lnSpc>
                          <a:spcPct val="100000"/>
                        </a:lnSpc>
                      </a:pPr>
                      <a:r>
                        <a:rPr sz="600" spc="-5" dirty="0">
                          <a:latin typeface="Calibri"/>
                          <a:cs typeface="Calibri"/>
                        </a:rPr>
                        <a:t>0</a:t>
                      </a:r>
                      <a:r>
                        <a:rPr sz="600" dirty="0">
                          <a:latin typeface="Calibri"/>
                          <a:cs typeface="Calibri"/>
                        </a:rPr>
                        <a:t>.0</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36195">
                        <a:lnSpc>
                          <a:spcPct val="100000"/>
                        </a:lnSpc>
                      </a:pPr>
                      <a:r>
                        <a:rPr sz="600" spc="-5" dirty="0">
                          <a:latin typeface="Calibri"/>
                          <a:cs typeface="Calibri"/>
                        </a:rPr>
                        <a:t>0</a:t>
                      </a:r>
                      <a:r>
                        <a:rPr sz="600" dirty="0">
                          <a:latin typeface="Calibri"/>
                          <a:cs typeface="Calibri"/>
                        </a:rPr>
                        <a:t>.0</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36195">
                        <a:lnSpc>
                          <a:spcPct val="100000"/>
                        </a:lnSpc>
                      </a:pPr>
                      <a:r>
                        <a:rPr sz="600" spc="-5" dirty="0">
                          <a:latin typeface="Calibri"/>
                          <a:cs typeface="Calibri"/>
                        </a:rPr>
                        <a:t>0</a:t>
                      </a:r>
                      <a:r>
                        <a:rPr sz="600" dirty="0">
                          <a:latin typeface="Calibri"/>
                          <a:cs typeface="Calibri"/>
                        </a:rPr>
                        <a:t>.0</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36195">
                        <a:lnSpc>
                          <a:spcPct val="100000"/>
                        </a:lnSpc>
                      </a:pPr>
                      <a:r>
                        <a:rPr sz="600" spc="-5" dirty="0">
                          <a:latin typeface="Calibri"/>
                          <a:cs typeface="Calibri"/>
                        </a:rPr>
                        <a:t>0</a:t>
                      </a:r>
                      <a:r>
                        <a:rPr sz="600" dirty="0">
                          <a:latin typeface="Calibri"/>
                          <a:cs typeface="Calibri"/>
                        </a:rPr>
                        <a:t>.0</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36195">
                        <a:lnSpc>
                          <a:spcPct val="100000"/>
                        </a:lnSpc>
                      </a:pPr>
                      <a:r>
                        <a:rPr sz="600" spc="-5" dirty="0">
                          <a:latin typeface="Calibri"/>
                          <a:cs typeface="Calibri"/>
                        </a:rPr>
                        <a:t>0</a:t>
                      </a:r>
                      <a:r>
                        <a:rPr sz="600" dirty="0">
                          <a:latin typeface="Calibri"/>
                          <a:cs typeface="Calibri"/>
                        </a:rPr>
                        <a:t>.0</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36195">
                        <a:lnSpc>
                          <a:spcPct val="100000"/>
                        </a:lnSpc>
                      </a:pPr>
                      <a:r>
                        <a:rPr sz="600" spc="-5" dirty="0">
                          <a:latin typeface="Calibri"/>
                          <a:cs typeface="Calibri"/>
                        </a:rPr>
                        <a:t>0</a:t>
                      </a:r>
                      <a:r>
                        <a:rPr sz="600" dirty="0">
                          <a:latin typeface="Calibri"/>
                          <a:cs typeface="Calibri"/>
                        </a:rPr>
                        <a:t>.0</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42545">
                        <a:lnSpc>
                          <a:spcPct val="100000"/>
                        </a:lnSpc>
                      </a:pPr>
                      <a:r>
                        <a:rPr sz="600" spc="-5" dirty="0">
                          <a:latin typeface="Calibri"/>
                          <a:cs typeface="Calibri"/>
                        </a:rPr>
                        <a:t>0</a:t>
                      </a:r>
                      <a:r>
                        <a:rPr sz="600" dirty="0">
                          <a:latin typeface="Calibri"/>
                          <a:cs typeface="Calibri"/>
                        </a:rPr>
                        <a:t>.0</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54610">
                        <a:lnSpc>
                          <a:spcPct val="100000"/>
                        </a:lnSpc>
                      </a:pPr>
                      <a:r>
                        <a:rPr sz="600" spc="-5" dirty="0">
                          <a:latin typeface="Calibri"/>
                          <a:cs typeface="Calibri"/>
                        </a:rPr>
                        <a:t>2</a:t>
                      </a:r>
                      <a:r>
                        <a:rPr sz="600" dirty="0">
                          <a:latin typeface="Calibri"/>
                          <a:cs typeface="Calibri"/>
                        </a:rPr>
                        <a:t>.5</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54610">
                        <a:lnSpc>
                          <a:spcPct val="100000"/>
                        </a:lnSpc>
                      </a:pPr>
                      <a:r>
                        <a:rPr sz="600" spc="-5" dirty="0">
                          <a:latin typeface="Calibri"/>
                          <a:cs typeface="Calibri"/>
                        </a:rPr>
                        <a:t>5</a:t>
                      </a:r>
                      <a:r>
                        <a:rPr sz="600" dirty="0">
                          <a:latin typeface="Calibri"/>
                          <a:cs typeface="Calibri"/>
                        </a:rPr>
                        <a:t>.1</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54610">
                        <a:lnSpc>
                          <a:spcPct val="100000"/>
                        </a:lnSpc>
                      </a:pPr>
                      <a:r>
                        <a:rPr sz="600" spc="-5" dirty="0">
                          <a:latin typeface="Calibri"/>
                          <a:cs typeface="Calibri"/>
                        </a:rPr>
                        <a:t>7</a:t>
                      </a:r>
                      <a:r>
                        <a:rPr sz="600" dirty="0">
                          <a:latin typeface="Calibri"/>
                          <a:cs typeface="Calibri"/>
                        </a:rPr>
                        <a:t>.9</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36195">
                        <a:lnSpc>
                          <a:spcPct val="100000"/>
                        </a:lnSpc>
                      </a:pPr>
                      <a:r>
                        <a:rPr sz="600" spc="-5" dirty="0">
                          <a:latin typeface="Calibri"/>
                          <a:cs typeface="Calibri"/>
                        </a:rPr>
                        <a:t>11</a:t>
                      </a:r>
                      <a:r>
                        <a:rPr sz="600" dirty="0">
                          <a:latin typeface="Calibri"/>
                          <a:cs typeface="Calibri"/>
                        </a:rPr>
                        <a:t>.4</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36195">
                        <a:lnSpc>
                          <a:spcPct val="100000"/>
                        </a:lnSpc>
                      </a:pPr>
                      <a:r>
                        <a:rPr sz="600" spc="-5" dirty="0">
                          <a:latin typeface="Calibri"/>
                          <a:cs typeface="Calibri"/>
                        </a:rPr>
                        <a:t>14</a:t>
                      </a:r>
                      <a:r>
                        <a:rPr sz="600" dirty="0">
                          <a:latin typeface="Calibri"/>
                          <a:cs typeface="Calibri"/>
                        </a:rPr>
                        <a:t>.6</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36195">
                        <a:lnSpc>
                          <a:spcPct val="100000"/>
                        </a:lnSpc>
                      </a:pPr>
                      <a:r>
                        <a:rPr sz="600" spc="-5" dirty="0">
                          <a:latin typeface="Calibri"/>
                          <a:cs typeface="Calibri"/>
                        </a:rPr>
                        <a:t>17</a:t>
                      </a:r>
                      <a:r>
                        <a:rPr sz="600" dirty="0">
                          <a:latin typeface="Calibri"/>
                          <a:cs typeface="Calibri"/>
                        </a:rPr>
                        <a:t>.8</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36195">
                        <a:lnSpc>
                          <a:spcPct val="100000"/>
                        </a:lnSpc>
                      </a:pPr>
                      <a:r>
                        <a:rPr sz="600" spc="-5" dirty="0">
                          <a:latin typeface="Calibri"/>
                          <a:cs typeface="Calibri"/>
                        </a:rPr>
                        <a:t>20</a:t>
                      </a:r>
                      <a:r>
                        <a:rPr sz="600" dirty="0">
                          <a:latin typeface="Calibri"/>
                          <a:cs typeface="Calibri"/>
                        </a:rPr>
                        <a:t>.8</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36195">
                        <a:lnSpc>
                          <a:spcPct val="100000"/>
                        </a:lnSpc>
                      </a:pPr>
                      <a:r>
                        <a:rPr sz="600" spc="-5" dirty="0">
                          <a:latin typeface="Calibri"/>
                          <a:cs typeface="Calibri"/>
                        </a:rPr>
                        <a:t>23</a:t>
                      </a:r>
                      <a:r>
                        <a:rPr sz="600" dirty="0">
                          <a:latin typeface="Calibri"/>
                          <a:cs typeface="Calibri"/>
                        </a:rPr>
                        <a:t>.2</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36195">
                        <a:lnSpc>
                          <a:spcPct val="100000"/>
                        </a:lnSpc>
                      </a:pPr>
                      <a:r>
                        <a:rPr sz="600" spc="-5" dirty="0">
                          <a:latin typeface="Calibri"/>
                          <a:cs typeface="Calibri"/>
                        </a:rPr>
                        <a:t>25</a:t>
                      </a:r>
                      <a:r>
                        <a:rPr sz="600" dirty="0">
                          <a:latin typeface="Calibri"/>
                          <a:cs typeface="Calibri"/>
                        </a:rPr>
                        <a:t>.6</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24765">
                        <a:lnSpc>
                          <a:spcPct val="100000"/>
                        </a:lnSpc>
                      </a:pPr>
                      <a:r>
                        <a:rPr sz="600" spc="-5" dirty="0">
                          <a:latin typeface="Calibri"/>
                          <a:cs typeface="Calibri"/>
                        </a:rPr>
                        <a:t>26</a:t>
                      </a:r>
                      <a:r>
                        <a:rPr sz="600" dirty="0">
                          <a:latin typeface="Calibri"/>
                          <a:cs typeface="Calibri"/>
                        </a:rPr>
                        <a:t>.7</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36195">
                        <a:lnSpc>
                          <a:spcPct val="100000"/>
                        </a:lnSpc>
                      </a:pPr>
                      <a:r>
                        <a:rPr sz="600" spc="-5" dirty="0">
                          <a:latin typeface="Calibri"/>
                          <a:cs typeface="Calibri"/>
                        </a:rPr>
                        <a:t>27</a:t>
                      </a:r>
                      <a:r>
                        <a:rPr sz="600" dirty="0">
                          <a:latin typeface="Calibri"/>
                          <a:cs typeface="Calibri"/>
                        </a:rPr>
                        <a:t>.7</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24765">
                        <a:lnSpc>
                          <a:spcPct val="100000"/>
                        </a:lnSpc>
                      </a:pPr>
                      <a:r>
                        <a:rPr sz="600" spc="-5" dirty="0">
                          <a:latin typeface="Calibri"/>
                          <a:cs typeface="Calibri"/>
                        </a:rPr>
                        <a:t>26</a:t>
                      </a:r>
                      <a:r>
                        <a:rPr sz="600" dirty="0">
                          <a:latin typeface="Calibri"/>
                          <a:cs typeface="Calibri"/>
                        </a:rPr>
                        <a:t>.8</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24765">
                        <a:lnSpc>
                          <a:spcPct val="100000"/>
                        </a:lnSpc>
                      </a:pPr>
                      <a:r>
                        <a:rPr sz="600" spc="-5" dirty="0">
                          <a:latin typeface="Calibri"/>
                          <a:cs typeface="Calibri"/>
                        </a:rPr>
                        <a:t>26</a:t>
                      </a:r>
                      <a:r>
                        <a:rPr sz="600" dirty="0">
                          <a:latin typeface="Calibri"/>
                          <a:cs typeface="Calibri"/>
                        </a:rPr>
                        <a:t>.0</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24765">
                        <a:lnSpc>
                          <a:spcPct val="100000"/>
                        </a:lnSpc>
                      </a:pPr>
                      <a:r>
                        <a:rPr sz="600" spc="-5" dirty="0">
                          <a:latin typeface="Calibri"/>
                          <a:cs typeface="Calibri"/>
                        </a:rPr>
                        <a:t>25</a:t>
                      </a:r>
                      <a:r>
                        <a:rPr sz="600" dirty="0">
                          <a:latin typeface="Calibri"/>
                          <a:cs typeface="Calibri"/>
                        </a:rPr>
                        <a:t>.1</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24765">
                        <a:lnSpc>
                          <a:spcPct val="100000"/>
                        </a:lnSpc>
                      </a:pPr>
                      <a:r>
                        <a:rPr sz="600" spc="-5" dirty="0">
                          <a:latin typeface="Calibri"/>
                          <a:cs typeface="Calibri"/>
                        </a:rPr>
                        <a:t>24</a:t>
                      </a:r>
                      <a:r>
                        <a:rPr sz="600" dirty="0">
                          <a:latin typeface="Calibri"/>
                          <a:cs typeface="Calibri"/>
                        </a:rPr>
                        <a:t>.1</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24765">
                        <a:lnSpc>
                          <a:spcPct val="100000"/>
                        </a:lnSpc>
                      </a:pPr>
                      <a:r>
                        <a:rPr sz="600" spc="-5" dirty="0">
                          <a:latin typeface="Calibri"/>
                          <a:cs typeface="Calibri"/>
                        </a:rPr>
                        <a:t>23</a:t>
                      </a:r>
                      <a:r>
                        <a:rPr sz="600" dirty="0">
                          <a:latin typeface="Calibri"/>
                          <a:cs typeface="Calibri"/>
                        </a:rPr>
                        <a:t>.1</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24765">
                        <a:lnSpc>
                          <a:spcPct val="100000"/>
                        </a:lnSpc>
                      </a:pPr>
                      <a:r>
                        <a:rPr sz="600" spc="-5" dirty="0">
                          <a:latin typeface="Calibri"/>
                          <a:cs typeface="Calibri"/>
                        </a:rPr>
                        <a:t>22</a:t>
                      </a:r>
                      <a:r>
                        <a:rPr sz="600" dirty="0">
                          <a:latin typeface="Calibri"/>
                          <a:cs typeface="Calibri"/>
                        </a:rPr>
                        <a:t>.0</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24765">
                        <a:lnSpc>
                          <a:spcPct val="100000"/>
                        </a:lnSpc>
                      </a:pPr>
                      <a:r>
                        <a:rPr sz="600" spc="-5" dirty="0">
                          <a:latin typeface="Calibri"/>
                          <a:cs typeface="Calibri"/>
                        </a:rPr>
                        <a:t>20</a:t>
                      </a:r>
                      <a:r>
                        <a:rPr sz="600" dirty="0">
                          <a:latin typeface="Calibri"/>
                          <a:cs typeface="Calibri"/>
                        </a:rPr>
                        <a:t>.9</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24765">
                        <a:lnSpc>
                          <a:spcPct val="100000"/>
                        </a:lnSpc>
                      </a:pPr>
                      <a:r>
                        <a:rPr sz="600" spc="-5" dirty="0">
                          <a:latin typeface="Calibri"/>
                          <a:cs typeface="Calibri"/>
                        </a:rPr>
                        <a:t>19</a:t>
                      </a:r>
                      <a:r>
                        <a:rPr sz="600" dirty="0">
                          <a:latin typeface="Calibri"/>
                          <a:cs typeface="Calibri"/>
                        </a:rPr>
                        <a:t>.7</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24765">
                        <a:lnSpc>
                          <a:spcPct val="100000"/>
                        </a:lnSpc>
                      </a:pPr>
                      <a:r>
                        <a:rPr sz="600" spc="-5" dirty="0">
                          <a:latin typeface="Calibri"/>
                          <a:cs typeface="Calibri"/>
                        </a:rPr>
                        <a:t>18</a:t>
                      </a:r>
                      <a:r>
                        <a:rPr sz="600" dirty="0">
                          <a:latin typeface="Calibri"/>
                          <a:cs typeface="Calibri"/>
                        </a:rPr>
                        <a:t>.5</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24765">
                        <a:lnSpc>
                          <a:spcPct val="100000"/>
                        </a:lnSpc>
                      </a:pPr>
                      <a:r>
                        <a:rPr sz="600" spc="-5" dirty="0">
                          <a:latin typeface="Calibri"/>
                          <a:cs typeface="Calibri"/>
                        </a:rPr>
                        <a:t>17</a:t>
                      </a:r>
                      <a:r>
                        <a:rPr sz="600" dirty="0">
                          <a:latin typeface="Calibri"/>
                          <a:cs typeface="Calibri"/>
                        </a:rPr>
                        <a:t>.2</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24765">
                        <a:lnSpc>
                          <a:spcPct val="100000"/>
                        </a:lnSpc>
                      </a:pPr>
                      <a:r>
                        <a:rPr sz="600" spc="-5" dirty="0">
                          <a:latin typeface="Calibri"/>
                          <a:cs typeface="Calibri"/>
                        </a:rPr>
                        <a:t>15</a:t>
                      </a:r>
                      <a:r>
                        <a:rPr sz="600" dirty="0">
                          <a:latin typeface="Calibri"/>
                          <a:cs typeface="Calibri"/>
                        </a:rPr>
                        <a:t>.9</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24765">
                        <a:lnSpc>
                          <a:spcPct val="100000"/>
                        </a:lnSpc>
                      </a:pPr>
                      <a:r>
                        <a:rPr sz="600" spc="-5" dirty="0">
                          <a:latin typeface="Calibri"/>
                          <a:cs typeface="Calibri"/>
                        </a:rPr>
                        <a:t>14</a:t>
                      </a:r>
                      <a:r>
                        <a:rPr sz="600" dirty="0">
                          <a:latin typeface="Calibri"/>
                          <a:cs typeface="Calibri"/>
                        </a:rPr>
                        <a:t>.4</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24765">
                        <a:lnSpc>
                          <a:spcPct val="100000"/>
                        </a:lnSpc>
                      </a:pPr>
                      <a:r>
                        <a:rPr sz="600" spc="-5" dirty="0">
                          <a:latin typeface="Calibri"/>
                          <a:cs typeface="Calibri"/>
                        </a:rPr>
                        <a:t>12</a:t>
                      </a:r>
                      <a:r>
                        <a:rPr sz="600" dirty="0">
                          <a:latin typeface="Calibri"/>
                          <a:cs typeface="Calibri"/>
                        </a:rPr>
                        <a:t>.9</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24765">
                        <a:lnSpc>
                          <a:spcPct val="100000"/>
                        </a:lnSpc>
                      </a:pPr>
                      <a:r>
                        <a:rPr sz="600" spc="-5" dirty="0">
                          <a:latin typeface="Calibri"/>
                          <a:cs typeface="Calibri"/>
                        </a:rPr>
                        <a:t>11</a:t>
                      </a:r>
                      <a:r>
                        <a:rPr sz="600" dirty="0">
                          <a:latin typeface="Calibri"/>
                          <a:cs typeface="Calibri"/>
                        </a:rPr>
                        <a:t>.3</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42545">
                        <a:lnSpc>
                          <a:spcPct val="100000"/>
                        </a:lnSpc>
                      </a:pPr>
                      <a:r>
                        <a:rPr sz="600" spc="-5" dirty="0">
                          <a:latin typeface="Calibri"/>
                          <a:cs typeface="Calibri"/>
                        </a:rPr>
                        <a:t>9</a:t>
                      </a:r>
                      <a:r>
                        <a:rPr sz="600" dirty="0">
                          <a:latin typeface="Calibri"/>
                          <a:cs typeface="Calibri"/>
                        </a:rPr>
                        <a:t>.7</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42545">
                        <a:lnSpc>
                          <a:spcPct val="100000"/>
                        </a:lnSpc>
                      </a:pPr>
                      <a:r>
                        <a:rPr sz="600" spc="-5" dirty="0">
                          <a:latin typeface="Calibri"/>
                          <a:cs typeface="Calibri"/>
                        </a:rPr>
                        <a:t>7</a:t>
                      </a:r>
                      <a:r>
                        <a:rPr sz="600" dirty="0">
                          <a:latin typeface="Calibri"/>
                          <a:cs typeface="Calibri"/>
                        </a:rPr>
                        <a:t>.9</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42545">
                        <a:lnSpc>
                          <a:spcPct val="100000"/>
                        </a:lnSpc>
                      </a:pPr>
                      <a:r>
                        <a:rPr sz="600" spc="-5" dirty="0">
                          <a:latin typeface="Calibri"/>
                          <a:cs typeface="Calibri"/>
                        </a:rPr>
                        <a:t>6</a:t>
                      </a:r>
                      <a:r>
                        <a:rPr sz="600" dirty="0">
                          <a:latin typeface="Calibri"/>
                          <a:cs typeface="Calibri"/>
                        </a:rPr>
                        <a:t>.1</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42545">
                        <a:lnSpc>
                          <a:spcPct val="100000"/>
                        </a:lnSpc>
                      </a:pPr>
                      <a:r>
                        <a:rPr sz="600" spc="-5" dirty="0">
                          <a:latin typeface="Calibri"/>
                          <a:cs typeface="Calibri"/>
                        </a:rPr>
                        <a:t>4</a:t>
                      </a:r>
                      <a:r>
                        <a:rPr sz="600" dirty="0">
                          <a:latin typeface="Calibri"/>
                          <a:cs typeface="Calibri"/>
                        </a:rPr>
                        <a:t>.2</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42545">
                        <a:lnSpc>
                          <a:spcPct val="100000"/>
                        </a:lnSpc>
                      </a:pPr>
                      <a:r>
                        <a:rPr sz="600" spc="-5" dirty="0">
                          <a:latin typeface="Calibri"/>
                          <a:cs typeface="Calibri"/>
                        </a:rPr>
                        <a:t>2</a:t>
                      </a:r>
                      <a:r>
                        <a:rPr sz="600" dirty="0">
                          <a:latin typeface="Calibri"/>
                          <a:cs typeface="Calibri"/>
                        </a:rPr>
                        <a:t>.1</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42545">
                        <a:lnSpc>
                          <a:spcPct val="100000"/>
                        </a:lnSpc>
                      </a:pPr>
                      <a:r>
                        <a:rPr sz="600" spc="-5" dirty="0">
                          <a:latin typeface="Calibri"/>
                          <a:cs typeface="Calibri"/>
                        </a:rPr>
                        <a:t>0</a:t>
                      </a:r>
                      <a:r>
                        <a:rPr sz="600" dirty="0">
                          <a:latin typeface="Calibri"/>
                          <a:cs typeface="Calibri"/>
                        </a:rPr>
                        <a:t>.0</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54610">
                        <a:lnSpc>
                          <a:spcPct val="100000"/>
                        </a:lnSpc>
                      </a:pPr>
                      <a:r>
                        <a:rPr sz="600" spc="-5" dirty="0">
                          <a:latin typeface="Calibri"/>
                          <a:cs typeface="Calibri"/>
                        </a:rPr>
                        <a:t>0</a:t>
                      </a:r>
                      <a:r>
                        <a:rPr sz="600" dirty="0">
                          <a:latin typeface="Calibri"/>
                          <a:cs typeface="Calibri"/>
                        </a:rPr>
                        <a:t>.0</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r>
              <a:tr h="252048">
                <a:tc>
                  <a:txBody>
                    <a:bodyPr/>
                    <a:lstStyle/>
                    <a:p>
                      <a:pPr>
                        <a:lnSpc>
                          <a:spcPct val="100000"/>
                        </a:lnSpc>
                      </a:pPr>
                      <a:r>
                        <a:rPr sz="600" spc="-5" dirty="0">
                          <a:latin typeface="Calibri"/>
                          <a:cs typeface="Calibri"/>
                        </a:rPr>
                        <a:t>To</a:t>
                      </a:r>
                      <a:r>
                        <a:rPr sz="600" dirty="0">
                          <a:latin typeface="Calibri"/>
                          <a:cs typeface="Calibri"/>
                        </a:rPr>
                        <a:t>tal C</a:t>
                      </a:r>
                      <a:r>
                        <a:rPr sz="600" spc="-5" dirty="0">
                          <a:latin typeface="Calibri"/>
                          <a:cs typeface="Calibri"/>
                        </a:rPr>
                        <a:t>h</a:t>
                      </a:r>
                      <a:r>
                        <a:rPr sz="600" dirty="0">
                          <a:latin typeface="Calibri"/>
                          <a:cs typeface="Calibri"/>
                        </a:rPr>
                        <a:t>a</a:t>
                      </a:r>
                      <a:r>
                        <a:rPr sz="600" spc="-5" dirty="0">
                          <a:latin typeface="Calibri"/>
                          <a:cs typeface="Calibri"/>
                        </a:rPr>
                        <a:t>n</a:t>
                      </a:r>
                      <a:r>
                        <a:rPr sz="600" spc="5" dirty="0">
                          <a:latin typeface="Calibri"/>
                          <a:cs typeface="Calibri"/>
                        </a:rPr>
                        <a:t>g</a:t>
                      </a:r>
                      <a:r>
                        <a:rPr sz="600" dirty="0">
                          <a:latin typeface="Calibri"/>
                          <a:cs typeface="Calibri"/>
                        </a:rPr>
                        <a:t>e</a:t>
                      </a:r>
                      <a:r>
                        <a:rPr sz="600" spc="-5" dirty="0">
                          <a:latin typeface="Calibri"/>
                          <a:cs typeface="Calibri"/>
                        </a:rPr>
                        <a:t> </a:t>
                      </a:r>
                      <a:r>
                        <a:rPr sz="600" spc="-10" dirty="0">
                          <a:latin typeface="Calibri"/>
                          <a:cs typeface="Calibri"/>
                        </a:rPr>
                        <a:t>i</a:t>
                      </a:r>
                      <a:r>
                        <a:rPr sz="600" dirty="0">
                          <a:latin typeface="Calibri"/>
                          <a:cs typeface="Calibri"/>
                        </a:rPr>
                        <a:t>n</a:t>
                      </a:r>
                      <a:r>
                        <a:rPr sz="600" spc="5" dirty="0">
                          <a:latin typeface="Calibri"/>
                          <a:cs typeface="Calibri"/>
                        </a:rPr>
                        <a:t> </a:t>
                      </a:r>
                      <a:r>
                        <a:rPr sz="600" dirty="0">
                          <a:latin typeface="Calibri"/>
                          <a:cs typeface="Calibri"/>
                        </a:rPr>
                        <a:t>A</a:t>
                      </a:r>
                      <a:r>
                        <a:rPr sz="600" spc="-5" dirty="0">
                          <a:latin typeface="Calibri"/>
                          <a:cs typeface="Calibri"/>
                        </a:rPr>
                        <a:t>ccu</a:t>
                      </a:r>
                      <a:r>
                        <a:rPr sz="600" dirty="0">
                          <a:latin typeface="Calibri"/>
                          <a:cs typeface="Calibri"/>
                        </a:rPr>
                        <a:t>m</a:t>
                      </a:r>
                      <a:r>
                        <a:rPr sz="600" spc="-5" dirty="0">
                          <a:latin typeface="Calibri"/>
                          <a:cs typeface="Calibri"/>
                        </a:rPr>
                        <a:t>u</a:t>
                      </a:r>
                      <a:r>
                        <a:rPr sz="600" spc="-10" dirty="0">
                          <a:latin typeface="Calibri"/>
                          <a:cs typeface="Calibri"/>
                        </a:rPr>
                        <a:t>l</a:t>
                      </a:r>
                      <a:r>
                        <a:rPr sz="600" dirty="0">
                          <a:latin typeface="Calibri"/>
                          <a:cs typeface="Calibri"/>
                        </a:rPr>
                        <a:t>ated</a:t>
                      </a:r>
                      <a:r>
                        <a:rPr sz="600" spc="-10" dirty="0">
                          <a:latin typeface="Calibri"/>
                          <a:cs typeface="Calibri"/>
                        </a:rPr>
                        <a:t> </a:t>
                      </a:r>
                      <a:r>
                        <a:rPr sz="600" dirty="0">
                          <a:latin typeface="Calibri"/>
                          <a:cs typeface="Calibri"/>
                        </a:rPr>
                        <a:t>De</a:t>
                      </a:r>
                      <a:r>
                        <a:rPr sz="600" spc="-5" dirty="0">
                          <a:latin typeface="Calibri"/>
                          <a:cs typeface="Calibri"/>
                        </a:rPr>
                        <a:t>bt</a:t>
                      </a:r>
                      <a:endParaRPr sz="600">
                        <a:latin typeface="Calibri"/>
                        <a:cs typeface="Calibri"/>
                      </a:endParaRPr>
                    </a:p>
                    <a:p>
                      <a:pPr>
                        <a:lnSpc>
                          <a:spcPct val="100000"/>
                        </a:lnSpc>
                      </a:pPr>
                      <a:r>
                        <a:rPr sz="600" i="1" spc="-5" dirty="0">
                          <a:latin typeface="Calibri"/>
                          <a:cs typeface="Calibri"/>
                        </a:rPr>
                        <a:t>(</a:t>
                      </a:r>
                      <a:r>
                        <a:rPr sz="600" i="1" dirty="0">
                          <a:latin typeface="Calibri"/>
                          <a:cs typeface="Calibri"/>
                        </a:rPr>
                        <a:t>$ b</a:t>
                      </a:r>
                      <a:r>
                        <a:rPr sz="600" i="1" spc="-10" dirty="0">
                          <a:latin typeface="Calibri"/>
                          <a:cs typeface="Calibri"/>
                        </a:rPr>
                        <a:t>illi</a:t>
                      </a:r>
                      <a:r>
                        <a:rPr sz="600" i="1" dirty="0">
                          <a:latin typeface="Calibri"/>
                          <a:cs typeface="Calibri"/>
                        </a:rPr>
                        <a:t>on)</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36195">
                        <a:lnSpc>
                          <a:spcPct val="100000"/>
                        </a:lnSpc>
                      </a:pPr>
                      <a:r>
                        <a:rPr sz="600" spc="-5" dirty="0">
                          <a:latin typeface="Calibri"/>
                          <a:cs typeface="Calibri"/>
                        </a:rPr>
                        <a:t>0</a:t>
                      </a:r>
                      <a:r>
                        <a:rPr sz="600" dirty="0">
                          <a:latin typeface="Calibri"/>
                          <a:cs typeface="Calibri"/>
                        </a:rPr>
                        <a:t>.0</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36195">
                        <a:lnSpc>
                          <a:spcPct val="100000"/>
                        </a:lnSpc>
                      </a:pPr>
                      <a:r>
                        <a:rPr sz="600" spc="-5" dirty="0">
                          <a:latin typeface="Calibri"/>
                          <a:cs typeface="Calibri"/>
                        </a:rPr>
                        <a:t>0</a:t>
                      </a:r>
                      <a:r>
                        <a:rPr sz="600" dirty="0">
                          <a:latin typeface="Calibri"/>
                          <a:cs typeface="Calibri"/>
                        </a:rPr>
                        <a:t>.0</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36195">
                        <a:lnSpc>
                          <a:spcPct val="100000"/>
                        </a:lnSpc>
                      </a:pPr>
                      <a:r>
                        <a:rPr sz="600" spc="-5" dirty="0">
                          <a:latin typeface="Calibri"/>
                          <a:cs typeface="Calibri"/>
                        </a:rPr>
                        <a:t>0</a:t>
                      </a:r>
                      <a:r>
                        <a:rPr sz="600" dirty="0">
                          <a:latin typeface="Calibri"/>
                          <a:cs typeface="Calibri"/>
                        </a:rPr>
                        <a:t>.0</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36195">
                        <a:lnSpc>
                          <a:spcPct val="100000"/>
                        </a:lnSpc>
                      </a:pPr>
                      <a:r>
                        <a:rPr sz="600" spc="-5" dirty="0">
                          <a:latin typeface="Calibri"/>
                          <a:cs typeface="Calibri"/>
                        </a:rPr>
                        <a:t>0</a:t>
                      </a:r>
                      <a:r>
                        <a:rPr sz="600" dirty="0">
                          <a:latin typeface="Calibri"/>
                          <a:cs typeface="Calibri"/>
                        </a:rPr>
                        <a:t>.0</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36195">
                        <a:lnSpc>
                          <a:spcPct val="100000"/>
                        </a:lnSpc>
                      </a:pPr>
                      <a:r>
                        <a:rPr sz="600" spc="-5" dirty="0">
                          <a:latin typeface="Calibri"/>
                          <a:cs typeface="Calibri"/>
                        </a:rPr>
                        <a:t>0</a:t>
                      </a:r>
                      <a:r>
                        <a:rPr sz="600" dirty="0">
                          <a:latin typeface="Calibri"/>
                          <a:cs typeface="Calibri"/>
                        </a:rPr>
                        <a:t>.0</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36195">
                        <a:lnSpc>
                          <a:spcPct val="100000"/>
                        </a:lnSpc>
                      </a:pPr>
                      <a:r>
                        <a:rPr sz="600" spc="-5" dirty="0">
                          <a:latin typeface="Calibri"/>
                          <a:cs typeface="Calibri"/>
                        </a:rPr>
                        <a:t>0</a:t>
                      </a:r>
                      <a:r>
                        <a:rPr sz="600" dirty="0">
                          <a:latin typeface="Calibri"/>
                          <a:cs typeface="Calibri"/>
                        </a:rPr>
                        <a:t>.0</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42545">
                        <a:lnSpc>
                          <a:spcPct val="100000"/>
                        </a:lnSpc>
                      </a:pPr>
                      <a:r>
                        <a:rPr sz="600" spc="-5" dirty="0">
                          <a:latin typeface="Calibri"/>
                          <a:cs typeface="Calibri"/>
                        </a:rPr>
                        <a:t>0</a:t>
                      </a:r>
                      <a:r>
                        <a:rPr sz="600" dirty="0">
                          <a:latin typeface="Calibri"/>
                          <a:cs typeface="Calibri"/>
                        </a:rPr>
                        <a:t>.0</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54610">
                        <a:lnSpc>
                          <a:spcPct val="100000"/>
                        </a:lnSpc>
                      </a:pPr>
                      <a:r>
                        <a:rPr sz="600" spc="-5" dirty="0">
                          <a:latin typeface="Calibri"/>
                          <a:cs typeface="Calibri"/>
                        </a:rPr>
                        <a:t>2</a:t>
                      </a:r>
                      <a:r>
                        <a:rPr sz="600" dirty="0">
                          <a:latin typeface="Calibri"/>
                          <a:cs typeface="Calibri"/>
                        </a:rPr>
                        <a:t>.5</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54610">
                        <a:lnSpc>
                          <a:spcPct val="100000"/>
                        </a:lnSpc>
                      </a:pPr>
                      <a:r>
                        <a:rPr sz="600" spc="-5" dirty="0">
                          <a:latin typeface="Calibri"/>
                          <a:cs typeface="Calibri"/>
                        </a:rPr>
                        <a:t>2</a:t>
                      </a:r>
                      <a:r>
                        <a:rPr sz="600" dirty="0">
                          <a:latin typeface="Calibri"/>
                          <a:cs typeface="Calibri"/>
                        </a:rPr>
                        <a:t>.6</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54610">
                        <a:lnSpc>
                          <a:spcPct val="100000"/>
                        </a:lnSpc>
                      </a:pPr>
                      <a:r>
                        <a:rPr sz="600" spc="-5" dirty="0">
                          <a:latin typeface="Calibri"/>
                          <a:cs typeface="Calibri"/>
                        </a:rPr>
                        <a:t>2</a:t>
                      </a:r>
                      <a:r>
                        <a:rPr sz="600" dirty="0">
                          <a:latin typeface="Calibri"/>
                          <a:cs typeface="Calibri"/>
                        </a:rPr>
                        <a:t>.8</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54610">
                        <a:lnSpc>
                          <a:spcPct val="100000"/>
                        </a:lnSpc>
                      </a:pPr>
                      <a:r>
                        <a:rPr sz="600" spc="-5" dirty="0">
                          <a:latin typeface="Calibri"/>
                          <a:cs typeface="Calibri"/>
                        </a:rPr>
                        <a:t>3</a:t>
                      </a:r>
                      <a:r>
                        <a:rPr sz="600" dirty="0">
                          <a:latin typeface="Calibri"/>
                          <a:cs typeface="Calibri"/>
                        </a:rPr>
                        <a:t>.5</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54610">
                        <a:lnSpc>
                          <a:spcPct val="100000"/>
                        </a:lnSpc>
                      </a:pPr>
                      <a:r>
                        <a:rPr sz="600" spc="-5" dirty="0">
                          <a:latin typeface="Calibri"/>
                          <a:cs typeface="Calibri"/>
                        </a:rPr>
                        <a:t>3</a:t>
                      </a:r>
                      <a:r>
                        <a:rPr sz="600" dirty="0">
                          <a:latin typeface="Calibri"/>
                          <a:cs typeface="Calibri"/>
                        </a:rPr>
                        <a:t>.2</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54610">
                        <a:lnSpc>
                          <a:spcPct val="100000"/>
                        </a:lnSpc>
                      </a:pPr>
                      <a:r>
                        <a:rPr sz="600" spc="-5" dirty="0">
                          <a:latin typeface="Calibri"/>
                          <a:cs typeface="Calibri"/>
                        </a:rPr>
                        <a:t>3</a:t>
                      </a:r>
                      <a:r>
                        <a:rPr sz="600" dirty="0">
                          <a:latin typeface="Calibri"/>
                          <a:cs typeface="Calibri"/>
                        </a:rPr>
                        <a:t>.2</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54610">
                        <a:lnSpc>
                          <a:spcPct val="100000"/>
                        </a:lnSpc>
                      </a:pPr>
                      <a:r>
                        <a:rPr sz="600" spc="-5" dirty="0">
                          <a:latin typeface="Calibri"/>
                          <a:cs typeface="Calibri"/>
                        </a:rPr>
                        <a:t>2</a:t>
                      </a:r>
                      <a:r>
                        <a:rPr sz="600" dirty="0">
                          <a:latin typeface="Calibri"/>
                          <a:cs typeface="Calibri"/>
                        </a:rPr>
                        <a:t>.9</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54610">
                        <a:lnSpc>
                          <a:spcPct val="100000"/>
                        </a:lnSpc>
                      </a:pPr>
                      <a:r>
                        <a:rPr sz="600" spc="-5" dirty="0">
                          <a:latin typeface="Calibri"/>
                          <a:cs typeface="Calibri"/>
                        </a:rPr>
                        <a:t>2</a:t>
                      </a:r>
                      <a:r>
                        <a:rPr sz="600" dirty="0">
                          <a:latin typeface="Calibri"/>
                          <a:cs typeface="Calibri"/>
                        </a:rPr>
                        <a:t>.4</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54610">
                        <a:lnSpc>
                          <a:spcPct val="100000"/>
                        </a:lnSpc>
                      </a:pPr>
                      <a:r>
                        <a:rPr sz="600" spc="-5" dirty="0">
                          <a:latin typeface="Calibri"/>
                          <a:cs typeface="Calibri"/>
                        </a:rPr>
                        <a:t>2</a:t>
                      </a:r>
                      <a:r>
                        <a:rPr sz="600" dirty="0">
                          <a:latin typeface="Calibri"/>
                          <a:cs typeface="Calibri"/>
                        </a:rPr>
                        <a:t>.4</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43180">
                        <a:lnSpc>
                          <a:spcPct val="100000"/>
                        </a:lnSpc>
                      </a:pPr>
                      <a:r>
                        <a:rPr sz="600" spc="-5" dirty="0">
                          <a:latin typeface="Calibri"/>
                          <a:cs typeface="Calibri"/>
                        </a:rPr>
                        <a:t>1</a:t>
                      </a:r>
                      <a:r>
                        <a:rPr sz="600" dirty="0">
                          <a:latin typeface="Calibri"/>
                          <a:cs typeface="Calibri"/>
                        </a:rPr>
                        <a:t>.1</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54610">
                        <a:lnSpc>
                          <a:spcPct val="100000"/>
                        </a:lnSpc>
                      </a:pPr>
                      <a:r>
                        <a:rPr sz="600" spc="-5" dirty="0">
                          <a:latin typeface="Calibri"/>
                          <a:cs typeface="Calibri"/>
                        </a:rPr>
                        <a:t>0</a:t>
                      </a:r>
                      <a:r>
                        <a:rPr sz="600" dirty="0">
                          <a:latin typeface="Calibri"/>
                          <a:cs typeface="Calibri"/>
                        </a:rPr>
                        <a:t>.9</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32384">
                        <a:lnSpc>
                          <a:spcPct val="100000"/>
                        </a:lnSpc>
                      </a:pPr>
                      <a:r>
                        <a:rPr sz="600" spc="-5" dirty="0">
                          <a:latin typeface="Calibri"/>
                          <a:cs typeface="Calibri"/>
                        </a:rPr>
                        <a:t>-0</a:t>
                      </a:r>
                      <a:r>
                        <a:rPr sz="600" dirty="0">
                          <a:latin typeface="Calibri"/>
                          <a:cs typeface="Calibri"/>
                        </a:rPr>
                        <a:t>.8</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32384">
                        <a:lnSpc>
                          <a:spcPct val="100000"/>
                        </a:lnSpc>
                      </a:pPr>
                      <a:r>
                        <a:rPr sz="600" spc="-5" dirty="0">
                          <a:latin typeface="Calibri"/>
                          <a:cs typeface="Calibri"/>
                        </a:rPr>
                        <a:t>-0</a:t>
                      </a:r>
                      <a:r>
                        <a:rPr sz="600" dirty="0">
                          <a:latin typeface="Calibri"/>
                          <a:cs typeface="Calibri"/>
                        </a:rPr>
                        <a:t>.9</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32384">
                        <a:lnSpc>
                          <a:spcPct val="100000"/>
                        </a:lnSpc>
                      </a:pPr>
                      <a:r>
                        <a:rPr sz="600" spc="-5" dirty="0">
                          <a:latin typeface="Calibri"/>
                          <a:cs typeface="Calibri"/>
                        </a:rPr>
                        <a:t>-0</a:t>
                      </a:r>
                      <a:r>
                        <a:rPr sz="600" dirty="0">
                          <a:latin typeface="Calibri"/>
                          <a:cs typeface="Calibri"/>
                        </a:rPr>
                        <a:t>.9</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32384">
                        <a:lnSpc>
                          <a:spcPct val="100000"/>
                        </a:lnSpc>
                      </a:pPr>
                      <a:r>
                        <a:rPr sz="600" spc="-5" dirty="0">
                          <a:latin typeface="Calibri"/>
                          <a:cs typeface="Calibri"/>
                        </a:rPr>
                        <a:t>-1</a:t>
                      </a:r>
                      <a:r>
                        <a:rPr sz="600" dirty="0">
                          <a:latin typeface="Calibri"/>
                          <a:cs typeface="Calibri"/>
                        </a:rPr>
                        <a:t>.0</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32384">
                        <a:lnSpc>
                          <a:spcPct val="100000"/>
                        </a:lnSpc>
                      </a:pPr>
                      <a:r>
                        <a:rPr sz="600" spc="-5" dirty="0">
                          <a:latin typeface="Calibri"/>
                          <a:cs typeface="Calibri"/>
                        </a:rPr>
                        <a:t>-1</a:t>
                      </a:r>
                      <a:r>
                        <a:rPr sz="600" dirty="0">
                          <a:latin typeface="Calibri"/>
                          <a:cs typeface="Calibri"/>
                        </a:rPr>
                        <a:t>.0</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32384">
                        <a:lnSpc>
                          <a:spcPct val="100000"/>
                        </a:lnSpc>
                      </a:pPr>
                      <a:r>
                        <a:rPr sz="600" spc="-5" dirty="0">
                          <a:latin typeface="Calibri"/>
                          <a:cs typeface="Calibri"/>
                        </a:rPr>
                        <a:t>-1</a:t>
                      </a:r>
                      <a:r>
                        <a:rPr sz="600" dirty="0">
                          <a:latin typeface="Calibri"/>
                          <a:cs typeface="Calibri"/>
                        </a:rPr>
                        <a:t>.1</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32384">
                        <a:lnSpc>
                          <a:spcPct val="100000"/>
                        </a:lnSpc>
                      </a:pPr>
                      <a:r>
                        <a:rPr sz="600" spc="-5" dirty="0">
                          <a:latin typeface="Calibri"/>
                          <a:cs typeface="Calibri"/>
                        </a:rPr>
                        <a:t>-1</a:t>
                      </a:r>
                      <a:r>
                        <a:rPr sz="600" dirty="0">
                          <a:latin typeface="Calibri"/>
                          <a:cs typeface="Calibri"/>
                        </a:rPr>
                        <a:t>.1</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32384">
                        <a:lnSpc>
                          <a:spcPct val="100000"/>
                        </a:lnSpc>
                      </a:pPr>
                      <a:r>
                        <a:rPr sz="600" spc="-5" dirty="0">
                          <a:latin typeface="Calibri"/>
                          <a:cs typeface="Calibri"/>
                        </a:rPr>
                        <a:t>-1</a:t>
                      </a:r>
                      <a:r>
                        <a:rPr sz="600" dirty="0">
                          <a:latin typeface="Calibri"/>
                          <a:cs typeface="Calibri"/>
                        </a:rPr>
                        <a:t>.2</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32384">
                        <a:lnSpc>
                          <a:spcPct val="100000"/>
                        </a:lnSpc>
                      </a:pPr>
                      <a:r>
                        <a:rPr sz="600" spc="-5" dirty="0">
                          <a:latin typeface="Calibri"/>
                          <a:cs typeface="Calibri"/>
                        </a:rPr>
                        <a:t>-1</a:t>
                      </a:r>
                      <a:r>
                        <a:rPr sz="600" dirty="0">
                          <a:latin typeface="Calibri"/>
                          <a:cs typeface="Calibri"/>
                        </a:rPr>
                        <a:t>.2</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32384">
                        <a:lnSpc>
                          <a:spcPct val="100000"/>
                        </a:lnSpc>
                      </a:pPr>
                      <a:r>
                        <a:rPr sz="600" spc="-5" dirty="0">
                          <a:latin typeface="Calibri"/>
                          <a:cs typeface="Calibri"/>
                        </a:rPr>
                        <a:t>-1</a:t>
                      </a:r>
                      <a:r>
                        <a:rPr sz="600" dirty="0">
                          <a:latin typeface="Calibri"/>
                          <a:cs typeface="Calibri"/>
                        </a:rPr>
                        <a:t>.3</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32384">
                        <a:lnSpc>
                          <a:spcPct val="100000"/>
                        </a:lnSpc>
                      </a:pPr>
                      <a:r>
                        <a:rPr sz="600" spc="-5" dirty="0">
                          <a:latin typeface="Calibri"/>
                          <a:cs typeface="Calibri"/>
                        </a:rPr>
                        <a:t>-1</a:t>
                      </a:r>
                      <a:r>
                        <a:rPr sz="600" dirty="0">
                          <a:latin typeface="Calibri"/>
                          <a:cs typeface="Calibri"/>
                        </a:rPr>
                        <a:t>.4</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32384">
                        <a:lnSpc>
                          <a:spcPct val="100000"/>
                        </a:lnSpc>
                      </a:pPr>
                      <a:r>
                        <a:rPr sz="600" spc="-5" dirty="0">
                          <a:latin typeface="Calibri"/>
                          <a:cs typeface="Calibri"/>
                        </a:rPr>
                        <a:t>-1</a:t>
                      </a:r>
                      <a:r>
                        <a:rPr sz="600" dirty="0">
                          <a:latin typeface="Calibri"/>
                          <a:cs typeface="Calibri"/>
                        </a:rPr>
                        <a:t>.4</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32384">
                        <a:lnSpc>
                          <a:spcPct val="100000"/>
                        </a:lnSpc>
                      </a:pPr>
                      <a:r>
                        <a:rPr sz="600" spc="-5" dirty="0">
                          <a:latin typeface="Calibri"/>
                          <a:cs typeface="Calibri"/>
                        </a:rPr>
                        <a:t>-1</a:t>
                      </a:r>
                      <a:r>
                        <a:rPr sz="600" dirty="0">
                          <a:latin typeface="Calibri"/>
                          <a:cs typeface="Calibri"/>
                        </a:rPr>
                        <a:t>.5</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32384">
                        <a:lnSpc>
                          <a:spcPct val="100000"/>
                        </a:lnSpc>
                      </a:pPr>
                      <a:r>
                        <a:rPr sz="600" spc="-5" dirty="0">
                          <a:latin typeface="Calibri"/>
                          <a:cs typeface="Calibri"/>
                        </a:rPr>
                        <a:t>-1</a:t>
                      </a:r>
                      <a:r>
                        <a:rPr sz="600" dirty="0">
                          <a:latin typeface="Calibri"/>
                          <a:cs typeface="Calibri"/>
                        </a:rPr>
                        <a:t>.6</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32384">
                        <a:lnSpc>
                          <a:spcPct val="100000"/>
                        </a:lnSpc>
                      </a:pPr>
                      <a:r>
                        <a:rPr sz="600" spc="-5" dirty="0">
                          <a:latin typeface="Calibri"/>
                          <a:cs typeface="Calibri"/>
                        </a:rPr>
                        <a:t>-1</a:t>
                      </a:r>
                      <a:r>
                        <a:rPr sz="600" dirty="0">
                          <a:latin typeface="Calibri"/>
                          <a:cs typeface="Calibri"/>
                        </a:rPr>
                        <a:t>.7</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32384">
                        <a:lnSpc>
                          <a:spcPct val="100000"/>
                        </a:lnSpc>
                      </a:pPr>
                      <a:r>
                        <a:rPr sz="600" spc="-5" dirty="0">
                          <a:latin typeface="Calibri"/>
                          <a:cs typeface="Calibri"/>
                        </a:rPr>
                        <a:t>-1</a:t>
                      </a:r>
                      <a:r>
                        <a:rPr sz="600" dirty="0">
                          <a:latin typeface="Calibri"/>
                          <a:cs typeface="Calibri"/>
                        </a:rPr>
                        <a:t>.7</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31750">
                        <a:lnSpc>
                          <a:spcPct val="100000"/>
                        </a:lnSpc>
                      </a:pPr>
                      <a:r>
                        <a:rPr sz="600" spc="-5" dirty="0">
                          <a:latin typeface="Calibri"/>
                          <a:cs typeface="Calibri"/>
                        </a:rPr>
                        <a:t>-1</a:t>
                      </a:r>
                      <a:r>
                        <a:rPr sz="600" dirty="0">
                          <a:latin typeface="Calibri"/>
                          <a:cs typeface="Calibri"/>
                        </a:rPr>
                        <a:t>.8</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31750">
                        <a:lnSpc>
                          <a:spcPct val="100000"/>
                        </a:lnSpc>
                      </a:pPr>
                      <a:r>
                        <a:rPr sz="600" spc="-5" dirty="0">
                          <a:latin typeface="Calibri"/>
                          <a:cs typeface="Calibri"/>
                        </a:rPr>
                        <a:t>-1</a:t>
                      </a:r>
                      <a:r>
                        <a:rPr sz="600" dirty="0">
                          <a:latin typeface="Calibri"/>
                          <a:cs typeface="Calibri"/>
                        </a:rPr>
                        <a:t>.9</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31750">
                        <a:lnSpc>
                          <a:spcPct val="100000"/>
                        </a:lnSpc>
                      </a:pPr>
                      <a:r>
                        <a:rPr sz="600" spc="-5" dirty="0">
                          <a:latin typeface="Calibri"/>
                          <a:cs typeface="Calibri"/>
                        </a:rPr>
                        <a:t>-2</a:t>
                      </a:r>
                      <a:r>
                        <a:rPr sz="600" dirty="0">
                          <a:latin typeface="Calibri"/>
                          <a:cs typeface="Calibri"/>
                        </a:rPr>
                        <a:t>.0</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31750">
                        <a:lnSpc>
                          <a:spcPct val="100000"/>
                        </a:lnSpc>
                      </a:pPr>
                      <a:r>
                        <a:rPr sz="600" spc="-5" dirty="0">
                          <a:latin typeface="Calibri"/>
                          <a:cs typeface="Calibri"/>
                        </a:rPr>
                        <a:t>-2</a:t>
                      </a:r>
                      <a:r>
                        <a:rPr sz="600" dirty="0">
                          <a:latin typeface="Calibri"/>
                          <a:cs typeface="Calibri"/>
                        </a:rPr>
                        <a:t>.1</a:t>
                      </a:r>
                      <a:endParaRPr sz="600">
                        <a:latin typeface="Calibri"/>
                        <a:cs typeface="Calibri"/>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54610">
                        <a:lnSpc>
                          <a:spcPct val="100000"/>
                        </a:lnSpc>
                      </a:pPr>
                      <a:r>
                        <a:rPr sz="600" spc="-5" dirty="0">
                          <a:latin typeface="Calibri"/>
                          <a:cs typeface="Calibri"/>
                        </a:rPr>
                        <a:t>0</a:t>
                      </a:r>
                      <a:r>
                        <a:rPr sz="600" dirty="0">
                          <a:latin typeface="Calibri"/>
                          <a:cs typeface="Calibri"/>
                        </a:rPr>
                        <a:t>.0</a:t>
                      </a: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r>
            </a:tbl>
          </a:graphicData>
        </a:graphic>
      </p:graphicFrame>
      <p:sp>
        <p:nvSpPr>
          <p:cNvPr id="85" name="object 2"/>
          <p:cNvSpPr txBox="1"/>
          <p:nvPr/>
        </p:nvSpPr>
        <p:spPr>
          <a:xfrm>
            <a:off x="534162" y="5867400"/>
            <a:ext cx="8838438" cy="692497"/>
          </a:xfrm>
          <a:prstGeom prst="rect">
            <a:avLst/>
          </a:prstGeom>
        </p:spPr>
        <p:txBody>
          <a:bodyPr vert="horz" wrap="square" lIns="0" tIns="0" rIns="0" bIns="0" rtlCol="0">
            <a:spAutoFit/>
          </a:bodyPr>
          <a:lstStyle/>
          <a:p>
            <a:pPr marL="12700" marR="5080" algn="just">
              <a:lnSpc>
                <a:spcPct val="100000"/>
              </a:lnSpc>
            </a:pPr>
            <a:r>
              <a:rPr sz="900" b="1" spc="-5" dirty="0">
                <a:latin typeface="Arial"/>
                <a:cs typeface="Arial"/>
              </a:rPr>
              <a:t>N</a:t>
            </a:r>
            <a:r>
              <a:rPr sz="900" b="1" spc="-15" dirty="0">
                <a:latin typeface="Arial"/>
                <a:cs typeface="Arial"/>
              </a:rPr>
              <a:t>o</a:t>
            </a:r>
            <a:r>
              <a:rPr sz="900" b="1" spc="-10" dirty="0">
                <a:latin typeface="Arial"/>
                <a:cs typeface="Arial"/>
              </a:rPr>
              <a:t>tes</a:t>
            </a:r>
            <a:r>
              <a:rPr sz="900" b="1" spc="-5" dirty="0">
                <a:latin typeface="Arial"/>
                <a:cs typeface="Arial"/>
              </a:rPr>
              <a:t>:</a:t>
            </a:r>
            <a:r>
              <a:rPr sz="900" b="1" spc="25" dirty="0">
                <a:latin typeface="Arial"/>
                <a:cs typeface="Arial"/>
              </a:rPr>
              <a:t> </a:t>
            </a:r>
            <a:r>
              <a:rPr sz="900" spc="-5" dirty="0">
                <a:latin typeface="Arial"/>
                <a:cs typeface="Arial"/>
              </a:rPr>
              <a:t>Ass</a:t>
            </a:r>
            <a:r>
              <a:rPr sz="900" spc="-10" dirty="0">
                <a:latin typeface="Arial"/>
                <a:cs typeface="Arial"/>
              </a:rPr>
              <a:t>u</a:t>
            </a:r>
            <a:r>
              <a:rPr sz="900" dirty="0">
                <a:latin typeface="Arial"/>
                <a:cs typeface="Arial"/>
              </a:rPr>
              <a:t>m</a:t>
            </a:r>
            <a:r>
              <a:rPr sz="900" spc="-10" dirty="0">
                <a:latin typeface="Arial"/>
                <a:cs typeface="Arial"/>
              </a:rPr>
              <a:t>e</a:t>
            </a:r>
            <a:r>
              <a:rPr sz="900" spc="-5" dirty="0">
                <a:latin typeface="Arial"/>
                <a:cs typeface="Arial"/>
              </a:rPr>
              <a:t>s</a:t>
            </a:r>
            <a:r>
              <a:rPr sz="900" spc="5" dirty="0">
                <a:latin typeface="Arial"/>
                <a:cs typeface="Arial"/>
              </a:rPr>
              <a:t> </a:t>
            </a:r>
            <a:r>
              <a:rPr sz="900" spc="-10" dirty="0">
                <a:latin typeface="Arial"/>
                <a:cs typeface="Arial"/>
              </a:rPr>
              <a:t>3</a:t>
            </a:r>
            <a:r>
              <a:rPr sz="900" spc="-5" dirty="0">
                <a:latin typeface="Arial"/>
                <a:cs typeface="Arial"/>
              </a:rPr>
              <a:t>0</a:t>
            </a:r>
            <a:r>
              <a:rPr sz="900" spc="5" dirty="0">
                <a:latin typeface="Arial"/>
                <a:cs typeface="Arial"/>
              </a:rPr>
              <a:t> </a:t>
            </a:r>
            <a:r>
              <a:rPr sz="900" spc="-30" dirty="0">
                <a:latin typeface="Arial"/>
                <a:cs typeface="Arial"/>
              </a:rPr>
              <a:t>y</a:t>
            </a:r>
            <a:r>
              <a:rPr sz="900" spc="-10" dirty="0">
                <a:latin typeface="Arial"/>
                <a:cs typeface="Arial"/>
              </a:rPr>
              <a:t>ea</a:t>
            </a:r>
            <a:r>
              <a:rPr sz="900" spc="-5" dirty="0">
                <a:latin typeface="Arial"/>
                <a:cs typeface="Arial"/>
              </a:rPr>
              <a:t>r</a:t>
            </a:r>
            <a:r>
              <a:rPr sz="900" spc="50" dirty="0">
                <a:latin typeface="Arial"/>
                <a:cs typeface="Arial"/>
              </a:rPr>
              <a:t> </a:t>
            </a:r>
            <a:r>
              <a:rPr sz="900" spc="-10" dirty="0">
                <a:latin typeface="Arial"/>
                <a:cs typeface="Arial"/>
              </a:rPr>
              <a:t>f</a:t>
            </a:r>
            <a:r>
              <a:rPr sz="900" spc="-5" dirty="0">
                <a:latin typeface="Arial"/>
                <a:cs typeface="Arial"/>
              </a:rPr>
              <a:t>i</a:t>
            </a:r>
            <a:r>
              <a:rPr sz="900" spc="-10" dirty="0">
                <a:latin typeface="Arial"/>
                <a:cs typeface="Arial"/>
              </a:rPr>
              <a:t>nan</a:t>
            </a:r>
            <a:r>
              <a:rPr sz="900" spc="-5" dirty="0">
                <a:latin typeface="Arial"/>
                <a:cs typeface="Arial"/>
              </a:rPr>
              <a:t>ci</a:t>
            </a:r>
            <a:r>
              <a:rPr sz="900" spc="-10" dirty="0">
                <a:latin typeface="Arial"/>
                <a:cs typeface="Arial"/>
              </a:rPr>
              <a:t>n</a:t>
            </a:r>
            <a:r>
              <a:rPr sz="900" spc="-5" dirty="0">
                <a:latin typeface="Arial"/>
                <a:cs typeface="Arial"/>
              </a:rPr>
              <a:t>g</a:t>
            </a:r>
            <a:r>
              <a:rPr sz="900" spc="15" dirty="0">
                <a:latin typeface="Arial"/>
                <a:cs typeface="Arial"/>
              </a:rPr>
              <a:t> </a:t>
            </a:r>
            <a:r>
              <a:rPr sz="900" spc="-10" dirty="0">
                <a:latin typeface="Arial"/>
                <a:cs typeface="Arial"/>
              </a:rPr>
              <a:t>per</a:t>
            </a:r>
            <a:r>
              <a:rPr sz="900" spc="-5" dirty="0">
                <a:latin typeface="Arial"/>
                <a:cs typeface="Arial"/>
              </a:rPr>
              <a:t>i</a:t>
            </a:r>
            <a:r>
              <a:rPr sz="900" spc="-10" dirty="0">
                <a:latin typeface="Arial"/>
                <a:cs typeface="Arial"/>
              </a:rPr>
              <a:t>o</a:t>
            </a:r>
            <a:r>
              <a:rPr sz="900" spc="-5" dirty="0">
                <a:latin typeface="Arial"/>
                <a:cs typeface="Arial"/>
              </a:rPr>
              <a:t>d</a:t>
            </a:r>
            <a:r>
              <a:rPr sz="900" spc="15" dirty="0">
                <a:latin typeface="Arial"/>
                <a:cs typeface="Arial"/>
              </a:rPr>
              <a:t> </a:t>
            </a:r>
            <a:r>
              <a:rPr sz="900" spc="-10" dirty="0">
                <a:latin typeface="Arial"/>
                <a:cs typeface="Arial"/>
              </a:rPr>
              <a:t>an</a:t>
            </a:r>
            <a:r>
              <a:rPr sz="900" spc="-5" dirty="0">
                <a:latin typeface="Arial"/>
                <a:cs typeface="Arial"/>
              </a:rPr>
              <a:t>d</a:t>
            </a:r>
            <a:r>
              <a:rPr sz="900" spc="5" dirty="0">
                <a:latin typeface="Arial"/>
                <a:cs typeface="Arial"/>
              </a:rPr>
              <a:t> </a:t>
            </a:r>
            <a:r>
              <a:rPr sz="900" spc="-5" dirty="0">
                <a:latin typeface="Arial"/>
                <a:cs typeface="Arial"/>
              </a:rPr>
              <a:t>a</a:t>
            </a:r>
            <a:r>
              <a:rPr sz="900" spc="5" dirty="0">
                <a:latin typeface="Arial"/>
                <a:cs typeface="Arial"/>
              </a:rPr>
              <a:t> </a:t>
            </a:r>
            <a:r>
              <a:rPr sz="900" spc="-10" dirty="0">
                <a:latin typeface="Arial"/>
                <a:cs typeface="Arial"/>
              </a:rPr>
              <a:t>no</a:t>
            </a:r>
            <a:r>
              <a:rPr sz="900" dirty="0">
                <a:latin typeface="Arial"/>
                <a:cs typeface="Arial"/>
              </a:rPr>
              <a:t>m</a:t>
            </a:r>
            <a:r>
              <a:rPr sz="900" spc="-5" dirty="0">
                <a:latin typeface="Arial"/>
                <a:cs typeface="Arial"/>
              </a:rPr>
              <a:t>i</a:t>
            </a:r>
            <a:r>
              <a:rPr sz="900" spc="-10" dirty="0">
                <a:latin typeface="Arial"/>
                <a:cs typeface="Arial"/>
              </a:rPr>
              <a:t>na</a:t>
            </a:r>
            <a:r>
              <a:rPr sz="900" spc="-5" dirty="0">
                <a:latin typeface="Arial"/>
                <a:cs typeface="Arial"/>
              </a:rPr>
              <a:t>l</a:t>
            </a:r>
            <a:r>
              <a:rPr sz="900" spc="10" dirty="0">
                <a:latin typeface="Arial"/>
                <a:cs typeface="Arial"/>
              </a:rPr>
              <a:t> </a:t>
            </a:r>
            <a:r>
              <a:rPr sz="900" spc="-5" dirty="0">
                <a:latin typeface="Arial"/>
                <a:cs typeface="Arial"/>
              </a:rPr>
              <a:t>i</a:t>
            </a:r>
            <a:r>
              <a:rPr sz="900" spc="-10" dirty="0">
                <a:latin typeface="Arial"/>
                <a:cs typeface="Arial"/>
              </a:rPr>
              <a:t>ntere</a:t>
            </a:r>
            <a:r>
              <a:rPr sz="900" spc="-5" dirty="0">
                <a:latin typeface="Arial"/>
                <a:cs typeface="Arial"/>
              </a:rPr>
              <a:t>st</a:t>
            </a:r>
            <a:r>
              <a:rPr sz="900" spc="30" dirty="0">
                <a:latin typeface="Arial"/>
                <a:cs typeface="Arial"/>
              </a:rPr>
              <a:t> </a:t>
            </a:r>
            <a:r>
              <a:rPr sz="900" spc="-10" dirty="0">
                <a:latin typeface="Arial"/>
                <a:cs typeface="Arial"/>
              </a:rPr>
              <a:t>rat</a:t>
            </a:r>
            <a:r>
              <a:rPr sz="900" spc="-5" dirty="0">
                <a:latin typeface="Arial"/>
                <a:cs typeface="Arial"/>
              </a:rPr>
              <a:t>e</a:t>
            </a:r>
            <a:r>
              <a:rPr sz="900" spc="30" dirty="0">
                <a:latin typeface="Arial"/>
                <a:cs typeface="Arial"/>
              </a:rPr>
              <a:t> </a:t>
            </a:r>
            <a:r>
              <a:rPr sz="900" spc="-10" dirty="0">
                <a:latin typeface="Arial"/>
                <a:cs typeface="Arial"/>
              </a:rPr>
              <a:t>o</a:t>
            </a:r>
            <a:r>
              <a:rPr sz="900" spc="-5" dirty="0">
                <a:latin typeface="Arial"/>
                <a:cs typeface="Arial"/>
              </a:rPr>
              <a:t>f</a:t>
            </a:r>
            <a:r>
              <a:rPr sz="900" spc="20" dirty="0">
                <a:latin typeface="Arial"/>
                <a:cs typeface="Arial"/>
              </a:rPr>
              <a:t> </a:t>
            </a:r>
            <a:r>
              <a:rPr sz="900" spc="-10" dirty="0">
                <a:latin typeface="Arial"/>
                <a:cs typeface="Arial"/>
              </a:rPr>
              <a:t>5</a:t>
            </a:r>
            <a:r>
              <a:rPr sz="900" spc="-5" dirty="0">
                <a:latin typeface="Arial"/>
                <a:cs typeface="Arial"/>
              </a:rPr>
              <a:t>%</a:t>
            </a:r>
            <a:r>
              <a:rPr sz="900" spc="10" dirty="0">
                <a:latin typeface="Arial"/>
                <a:cs typeface="Arial"/>
              </a:rPr>
              <a:t> </a:t>
            </a:r>
            <a:r>
              <a:rPr sz="900" spc="-10" dirty="0">
                <a:latin typeface="Arial"/>
                <a:cs typeface="Arial"/>
              </a:rPr>
              <a:t>(</a:t>
            </a:r>
            <a:r>
              <a:rPr sz="900" spc="-5" dirty="0">
                <a:latin typeface="Arial"/>
                <a:cs typeface="Arial"/>
              </a:rPr>
              <a:t>c</a:t>
            </a:r>
            <a:r>
              <a:rPr sz="900" spc="-10" dirty="0">
                <a:latin typeface="Arial"/>
                <a:cs typeface="Arial"/>
              </a:rPr>
              <a:t>o</a:t>
            </a:r>
            <a:r>
              <a:rPr sz="900" dirty="0">
                <a:latin typeface="Arial"/>
                <a:cs typeface="Arial"/>
              </a:rPr>
              <a:t>m</a:t>
            </a:r>
            <a:r>
              <a:rPr sz="900" spc="-10" dirty="0">
                <a:latin typeface="Arial"/>
                <a:cs typeface="Arial"/>
              </a:rPr>
              <a:t>pounde</a:t>
            </a:r>
            <a:r>
              <a:rPr sz="900" spc="-5" dirty="0">
                <a:latin typeface="Arial"/>
                <a:cs typeface="Arial"/>
              </a:rPr>
              <a:t>d</a:t>
            </a:r>
            <a:r>
              <a:rPr sz="900" spc="40" dirty="0">
                <a:latin typeface="Arial"/>
                <a:cs typeface="Arial"/>
              </a:rPr>
              <a:t> </a:t>
            </a:r>
            <a:r>
              <a:rPr sz="900" dirty="0">
                <a:latin typeface="Arial"/>
                <a:cs typeface="Arial"/>
              </a:rPr>
              <a:t>m</a:t>
            </a:r>
            <a:r>
              <a:rPr sz="900" spc="-10" dirty="0">
                <a:latin typeface="Arial"/>
                <a:cs typeface="Arial"/>
              </a:rPr>
              <a:t>onth</a:t>
            </a:r>
            <a:r>
              <a:rPr sz="900" spc="-5" dirty="0">
                <a:latin typeface="Arial"/>
                <a:cs typeface="Arial"/>
              </a:rPr>
              <a:t>l</a:t>
            </a:r>
            <a:r>
              <a:rPr sz="900" spc="-30" dirty="0">
                <a:latin typeface="Arial"/>
                <a:cs typeface="Arial"/>
              </a:rPr>
              <a:t>y</a:t>
            </a:r>
            <a:r>
              <a:rPr sz="900" spc="-10" dirty="0">
                <a:latin typeface="Arial"/>
                <a:cs typeface="Arial"/>
              </a:rPr>
              <a:t>)</a:t>
            </a:r>
            <a:r>
              <a:rPr sz="900" spc="-5" dirty="0">
                <a:latin typeface="Arial"/>
                <a:cs typeface="Arial"/>
              </a:rPr>
              <a:t>.</a:t>
            </a:r>
            <a:r>
              <a:rPr sz="900" spc="55" dirty="0">
                <a:latin typeface="Arial"/>
                <a:cs typeface="Arial"/>
              </a:rPr>
              <a:t> </a:t>
            </a:r>
            <a:r>
              <a:rPr sz="900" spc="-5" dirty="0">
                <a:latin typeface="Arial"/>
                <a:cs typeface="Arial"/>
              </a:rPr>
              <a:t>R</a:t>
            </a:r>
            <a:r>
              <a:rPr sz="900" spc="-10" dirty="0">
                <a:latin typeface="Arial"/>
                <a:cs typeface="Arial"/>
              </a:rPr>
              <a:t>atepa</a:t>
            </a:r>
            <a:r>
              <a:rPr sz="900" spc="-30" dirty="0">
                <a:latin typeface="Arial"/>
                <a:cs typeface="Arial"/>
              </a:rPr>
              <a:t>y</a:t>
            </a:r>
            <a:r>
              <a:rPr sz="900" spc="-10" dirty="0">
                <a:latin typeface="Arial"/>
                <a:cs typeface="Arial"/>
              </a:rPr>
              <a:t>e</a:t>
            </a:r>
            <a:r>
              <a:rPr sz="900" spc="-5" dirty="0">
                <a:latin typeface="Arial"/>
                <a:cs typeface="Arial"/>
              </a:rPr>
              <a:t>r</a:t>
            </a:r>
            <a:r>
              <a:rPr sz="900" spc="50" dirty="0">
                <a:latin typeface="Arial"/>
                <a:cs typeface="Arial"/>
              </a:rPr>
              <a:t> </a:t>
            </a:r>
            <a:r>
              <a:rPr sz="900" spc="-10" dirty="0">
                <a:latin typeface="Arial"/>
                <a:cs typeface="Arial"/>
              </a:rPr>
              <a:t>G</a:t>
            </a:r>
            <a:r>
              <a:rPr sz="900" spc="-5" dirty="0">
                <a:latin typeface="Arial"/>
                <a:cs typeface="Arial"/>
              </a:rPr>
              <a:t>A</a:t>
            </a:r>
            <a:r>
              <a:rPr sz="900" spc="10" dirty="0">
                <a:latin typeface="Arial"/>
                <a:cs typeface="Arial"/>
              </a:rPr>
              <a:t> </a:t>
            </a:r>
            <a:r>
              <a:rPr sz="900" spc="-10" dirty="0">
                <a:latin typeface="Arial"/>
                <a:cs typeface="Arial"/>
              </a:rPr>
              <a:t>pa</a:t>
            </a:r>
            <a:r>
              <a:rPr sz="900" spc="-30" dirty="0">
                <a:latin typeface="Arial"/>
                <a:cs typeface="Arial"/>
              </a:rPr>
              <a:t>y</a:t>
            </a:r>
            <a:r>
              <a:rPr sz="900" dirty="0">
                <a:latin typeface="Arial"/>
                <a:cs typeface="Arial"/>
              </a:rPr>
              <a:t>m</a:t>
            </a:r>
            <a:r>
              <a:rPr sz="900" spc="-10" dirty="0">
                <a:latin typeface="Arial"/>
                <a:cs typeface="Arial"/>
              </a:rPr>
              <a:t>ent</a:t>
            </a:r>
            <a:r>
              <a:rPr sz="900" spc="-5" dirty="0">
                <a:latin typeface="Arial"/>
                <a:cs typeface="Arial"/>
              </a:rPr>
              <a:t>s</a:t>
            </a:r>
            <a:r>
              <a:rPr sz="900" spc="55" dirty="0">
                <a:latin typeface="Arial"/>
                <a:cs typeface="Arial"/>
              </a:rPr>
              <a:t> </a:t>
            </a:r>
            <a:r>
              <a:rPr sz="900" spc="-5" dirty="0">
                <a:latin typeface="Arial"/>
                <a:cs typeface="Arial"/>
              </a:rPr>
              <a:t>i</a:t>
            </a:r>
            <a:r>
              <a:rPr sz="900" spc="-10" dirty="0">
                <a:latin typeface="Arial"/>
                <a:cs typeface="Arial"/>
              </a:rPr>
              <a:t>n</a:t>
            </a:r>
            <a:r>
              <a:rPr sz="900" spc="-5" dirty="0">
                <a:latin typeface="Arial"/>
                <a:cs typeface="Arial"/>
              </a:rPr>
              <a:t>c</a:t>
            </a:r>
            <a:r>
              <a:rPr sz="900" spc="-10" dirty="0">
                <a:latin typeface="Arial"/>
                <a:cs typeface="Arial"/>
              </a:rPr>
              <a:t>rea</a:t>
            </a:r>
            <a:r>
              <a:rPr sz="900" spc="-5" dirty="0">
                <a:latin typeface="Arial"/>
                <a:cs typeface="Arial"/>
              </a:rPr>
              <a:t>se</a:t>
            </a:r>
            <a:r>
              <a:rPr sz="900" spc="30" dirty="0">
                <a:latin typeface="Arial"/>
                <a:cs typeface="Arial"/>
              </a:rPr>
              <a:t> </a:t>
            </a:r>
            <a:r>
              <a:rPr sz="900" spc="-10" dirty="0">
                <a:latin typeface="Arial"/>
                <a:cs typeface="Arial"/>
              </a:rPr>
              <a:t>annua</a:t>
            </a:r>
            <a:r>
              <a:rPr sz="900" spc="-5" dirty="0">
                <a:latin typeface="Arial"/>
                <a:cs typeface="Arial"/>
              </a:rPr>
              <a:t>lly </a:t>
            </a:r>
            <a:r>
              <a:rPr sz="900" spc="-10" dirty="0">
                <a:latin typeface="Arial"/>
                <a:cs typeface="Arial"/>
              </a:rPr>
              <a:t>be</a:t>
            </a:r>
            <a:r>
              <a:rPr sz="900" spc="-30" dirty="0">
                <a:latin typeface="Arial"/>
                <a:cs typeface="Arial"/>
              </a:rPr>
              <a:t>y</a:t>
            </a:r>
            <a:r>
              <a:rPr sz="900" spc="-10" dirty="0">
                <a:latin typeface="Arial"/>
                <a:cs typeface="Arial"/>
              </a:rPr>
              <a:t>on</a:t>
            </a:r>
            <a:r>
              <a:rPr sz="900" spc="-5" dirty="0">
                <a:latin typeface="Arial"/>
                <a:cs typeface="Arial"/>
              </a:rPr>
              <a:t>d</a:t>
            </a:r>
            <a:r>
              <a:rPr sz="900" spc="40" dirty="0">
                <a:latin typeface="Arial"/>
                <a:cs typeface="Arial"/>
              </a:rPr>
              <a:t> </a:t>
            </a:r>
            <a:r>
              <a:rPr sz="900" spc="-10" dirty="0">
                <a:latin typeface="Arial"/>
                <a:cs typeface="Arial"/>
              </a:rPr>
              <a:t>202</a:t>
            </a:r>
            <a:r>
              <a:rPr sz="900" spc="-5" dirty="0">
                <a:latin typeface="Arial"/>
                <a:cs typeface="Arial"/>
              </a:rPr>
              <a:t>1</a:t>
            </a:r>
            <a:r>
              <a:rPr sz="900" spc="15" dirty="0">
                <a:latin typeface="Arial"/>
                <a:cs typeface="Arial"/>
              </a:rPr>
              <a:t> </a:t>
            </a:r>
            <a:r>
              <a:rPr sz="900" spc="-5" dirty="0">
                <a:latin typeface="Arial"/>
                <a:cs typeface="Arial"/>
              </a:rPr>
              <a:t>s</a:t>
            </a:r>
            <a:r>
              <a:rPr sz="900" spc="-10" dirty="0">
                <a:latin typeface="Arial"/>
                <a:cs typeface="Arial"/>
              </a:rPr>
              <a:t>u</a:t>
            </a:r>
            <a:r>
              <a:rPr sz="900" spc="-5" dirty="0">
                <a:latin typeface="Arial"/>
                <a:cs typeface="Arial"/>
              </a:rPr>
              <a:t>ch</a:t>
            </a:r>
            <a:r>
              <a:rPr sz="900" spc="15" dirty="0">
                <a:latin typeface="Arial"/>
                <a:cs typeface="Arial"/>
              </a:rPr>
              <a:t> </a:t>
            </a:r>
            <a:r>
              <a:rPr sz="900" spc="-10" dirty="0">
                <a:latin typeface="Arial"/>
                <a:cs typeface="Arial"/>
              </a:rPr>
              <a:t>tha</a:t>
            </a:r>
            <a:r>
              <a:rPr sz="900" spc="-5" dirty="0">
                <a:latin typeface="Arial"/>
                <a:cs typeface="Arial"/>
              </a:rPr>
              <a:t>t</a:t>
            </a:r>
            <a:r>
              <a:rPr sz="900" spc="20" dirty="0">
                <a:latin typeface="Arial"/>
                <a:cs typeface="Arial"/>
              </a:rPr>
              <a:t> </a:t>
            </a:r>
            <a:r>
              <a:rPr sz="900" spc="-10" dirty="0">
                <a:latin typeface="Arial"/>
                <a:cs typeface="Arial"/>
              </a:rPr>
              <a:t>th</a:t>
            </a:r>
            <a:r>
              <a:rPr sz="900" spc="-5" dirty="0">
                <a:latin typeface="Arial"/>
                <a:cs typeface="Arial"/>
              </a:rPr>
              <a:t>e</a:t>
            </a:r>
            <a:r>
              <a:rPr sz="900" spc="15" dirty="0">
                <a:latin typeface="Arial"/>
                <a:cs typeface="Arial"/>
              </a:rPr>
              <a:t> </a:t>
            </a:r>
            <a:r>
              <a:rPr sz="900" spc="-10" dirty="0">
                <a:latin typeface="Arial"/>
                <a:cs typeface="Arial"/>
              </a:rPr>
              <a:t>a</a:t>
            </a:r>
            <a:r>
              <a:rPr sz="900" spc="-5" dirty="0">
                <a:latin typeface="Arial"/>
                <a:cs typeface="Arial"/>
              </a:rPr>
              <a:t>v</a:t>
            </a:r>
            <a:r>
              <a:rPr sz="900" spc="-10" dirty="0">
                <a:latin typeface="Arial"/>
                <a:cs typeface="Arial"/>
              </a:rPr>
              <a:t>erag</a:t>
            </a:r>
            <a:r>
              <a:rPr sz="900" spc="-5" dirty="0">
                <a:latin typeface="Arial"/>
                <a:cs typeface="Arial"/>
              </a:rPr>
              <a:t>e</a:t>
            </a:r>
            <a:r>
              <a:rPr sz="900" spc="30" dirty="0">
                <a:latin typeface="Arial"/>
                <a:cs typeface="Arial"/>
              </a:rPr>
              <a:t> </a:t>
            </a:r>
            <a:r>
              <a:rPr sz="900" dirty="0">
                <a:latin typeface="Arial"/>
                <a:cs typeface="Arial"/>
              </a:rPr>
              <a:t>m</a:t>
            </a:r>
            <a:r>
              <a:rPr sz="900" spc="-10" dirty="0">
                <a:latin typeface="Arial"/>
                <a:cs typeface="Arial"/>
              </a:rPr>
              <a:t>onth</a:t>
            </a:r>
            <a:r>
              <a:rPr sz="900" spc="-5" dirty="0">
                <a:latin typeface="Arial"/>
                <a:cs typeface="Arial"/>
              </a:rPr>
              <a:t>ly</a:t>
            </a:r>
            <a:r>
              <a:rPr sz="900" spc="20" dirty="0">
                <a:latin typeface="Arial"/>
                <a:cs typeface="Arial"/>
              </a:rPr>
              <a:t> </a:t>
            </a:r>
            <a:r>
              <a:rPr sz="900" spc="-10" dirty="0">
                <a:latin typeface="Arial"/>
                <a:cs typeface="Arial"/>
              </a:rPr>
              <a:t>re</a:t>
            </a:r>
            <a:r>
              <a:rPr sz="900" spc="-5" dirty="0">
                <a:latin typeface="Arial"/>
                <a:cs typeface="Arial"/>
              </a:rPr>
              <a:t>si</a:t>
            </a:r>
            <a:r>
              <a:rPr sz="900" spc="-10" dirty="0">
                <a:latin typeface="Arial"/>
                <a:cs typeface="Arial"/>
              </a:rPr>
              <a:t>dent</a:t>
            </a:r>
            <a:r>
              <a:rPr sz="900" spc="-5" dirty="0">
                <a:latin typeface="Arial"/>
                <a:cs typeface="Arial"/>
              </a:rPr>
              <a:t>i</a:t>
            </a:r>
            <a:r>
              <a:rPr sz="900" spc="-10" dirty="0">
                <a:latin typeface="Arial"/>
                <a:cs typeface="Arial"/>
              </a:rPr>
              <a:t>a</a:t>
            </a:r>
            <a:r>
              <a:rPr sz="900" spc="-5" dirty="0">
                <a:latin typeface="Arial"/>
                <a:cs typeface="Arial"/>
              </a:rPr>
              <a:t>l</a:t>
            </a:r>
            <a:r>
              <a:rPr sz="900" spc="20" dirty="0">
                <a:latin typeface="Arial"/>
                <a:cs typeface="Arial"/>
              </a:rPr>
              <a:t> </a:t>
            </a:r>
            <a:r>
              <a:rPr sz="900" spc="-10" dirty="0">
                <a:latin typeface="Arial"/>
                <a:cs typeface="Arial"/>
              </a:rPr>
              <a:t>e</a:t>
            </a:r>
            <a:r>
              <a:rPr sz="900" spc="-5" dirty="0">
                <a:latin typeface="Arial"/>
                <a:cs typeface="Arial"/>
              </a:rPr>
              <a:t>l</a:t>
            </a:r>
            <a:r>
              <a:rPr sz="900" spc="-10" dirty="0">
                <a:latin typeface="Arial"/>
                <a:cs typeface="Arial"/>
              </a:rPr>
              <a:t>e</a:t>
            </a:r>
            <a:r>
              <a:rPr sz="900" spc="-5" dirty="0">
                <a:latin typeface="Arial"/>
                <a:cs typeface="Arial"/>
              </a:rPr>
              <a:t>c</a:t>
            </a:r>
            <a:r>
              <a:rPr sz="900" spc="-10" dirty="0">
                <a:latin typeface="Arial"/>
                <a:cs typeface="Arial"/>
              </a:rPr>
              <a:t>tr</a:t>
            </a:r>
            <a:r>
              <a:rPr sz="900" spc="-5" dirty="0">
                <a:latin typeface="Arial"/>
                <a:cs typeface="Arial"/>
              </a:rPr>
              <a:t>ici</a:t>
            </a:r>
            <a:r>
              <a:rPr sz="900" spc="-10" dirty="0">
                <a:latin typeface="Arial"/>
                <a:cs typeface="Arial"/>
              </a:rPr>
              <a:t>t</a:t>
            </a:r>
            <a:r>
              <a:rPr sz="900" spc="-5" dirty="0">
                <a:latin typeface="Arial"/>
                <a:cs typeface="Arial"/>
              </a:rPr>
              <a:t>y</a:t>
            </a:r>
            <a:r>
              <a:rPr sz="900" spc="30" dirty="0">
                <a:latin typeface="Arial"/>
                <a:cs typeface="Arial"/>
              </a:rPr>
              <a:t> </a:t>
            </a:r>
            <a:r>
              <a:rPr sz="900" spc="-10" dirty="0">
                <a:latin typeface="Arial"/>
                <a:cs typeface="Arial"/>
              </a:rPr>
              <a:t>b</a:t>
            </a:r>
            <a:r>
              <a:rPr sz="900" spc="-5" dirty="0">
                <a:latin typeface="Arial"/>
                <a:cs typeface="Arial"/>
              </a:rPr>
              <a:t>ill i</a:t>
            </a:r>
            <a:r>
              <a:rPr sz="900" spc="-10" dirty="0">
                <a:latin typeface="Arial"/>
                <a:cs typeface="Arial"/>
              </a:rPr>
              <a:t>n</a:t>
            </a:r>
            <a:r>
              <a:rPr sz="900" spc="-5" dirty="0">
                <a:latin typeface="Arial"/>
                <a:cs typeface="Arial"/>
              </a:rPr>
              <a:t>c</a:t>
            </a:r>
            <a:r>
              <a:rPr sz="900" spc="-10" dirty="0">
                <a:latin typeface="Arial"/>
                <a:cs typeface="Arial"/>
              </a:rPr>
              <a:t>rea</a:t>
            </a:r>
            <a:r>
              <a:rPr sz="900" spc="-5" dirty="0">
                <a:latin typeface="Arial"/>
                <a:cs typeface="Arial"/>
              </a:rPr>
              <a:t>s</a:t>
            </a:r>
            <a:r>
              <a:rPr sz="900" spc="-10" dirty="0">
                <a:latin typeface="Arial"/>
                <a:cs typeface="Arial"/>
              </a:rPr>
              <a:t>e</a:t>
            </a:r>
            <a:r>
              <a:rPr sz="900" spc="-5" dirty="0">
                <a:latin typeface="Arial"/>
                <a:cs typeface="Arial"/>
              </a:rPr>
              <a:t>s</a:t>
            </a:r>
            <a:r>
              <a:rPr sz="900" spc="30" dirty="0">
                <a:latin typeface="Arial"/>
                <a:cs typeface="Arial"/>
              </a:rPr>
              <a:t> </a:t>
            </a:r>
            <a:r>
              <a:rPr sz="900" spc="-10" dirty="0">
                <a:latin typeface="Arial"/>
                <a:cs typeface="Arial"/>
              </a:rPr>
              <a:t>b</a:t>
            </a:r>
            <a:r>
              <a:rPr sz="900" spc="-5" dirty="0">
                <a:latin typeface="Arial"/>
                <a:cs typeface="Arial"/>
              </a:rPr>
              <a:t>y</a:t>
            </a:r>
            <a:r>
              <a:rPr sz="900" spc="5" dirty="0">
                <a:latin typeface="Arial"/>
                <a:cs typeface="Arial"/>
              </a:rPr>
              <a:t> </a:t>
            </a:r>
            <a:r>
              <a:rPr sz="900" spc="-10" dirty="0">
                <a:latin typeface="Arial"/>
                <a:cs typeface="Arial"/>
              </a:rPr>
              <a:t>6.5</a:t>
            </a:r>
            <a:r>
              <a:rPr sz="900" spc="-5" dirty="0">
                <a:latin typeface="Arial"/>
                <a:cs typeface="Arial"/>
              </a:rPr>
              <a:t>%</a:t>
            </a:r>
            <a:r>
              <a:rPr sz="900" spc="25" dirty="0">
                <a:latin typeface="Arial"/>
                <a:cs typeface="Arial"/>
              </a:rPr>
              <a:t> </a:t>
            </a:r>
            <a:r>
              <a:rPr sz="900" spc="-10" dirty="0">
                <a:latin typeface="Arial"/>
                <a:cs typeface="Arial"/>
              </a:rPr>
              <a:t>pe</a:t>
            </a:r>
            <a:r>
              <a:rPr sz="900" spc="-5" dirty="0">
                <a:latin typeface="Arial"/>
                <a:cs typeface="Arial"/>
              </a:rPr>
              <a:t>r</a:t>
            </a:r>
            <a:r>
              <a:rPr sz="900" spc="15" dirty="0">
                <a:latin typeface="Arial"/>
                <a:cs typeface="Arial"/>
              </a:rPr>
              <a:t> </a:t>
            </a:r>
            <a:r>
              <a:rPr sz="900" spc="-30" dirty="0">
                <a:latin typeface="Arial"/>
                <a:cs typeface="Arial"/>
              </a:rPr>
              <a:t>y</a:t>
            </a:r>
            <a:r>
              <a:rPr sz="900" spc="-10" dirty="0">
                <a:latin typeface="Arial"/>
                <a:cs typeface="Arial"/>
              </a:rPr>
              <a:t>ea</a:t>
            </a:r>
            <a:r>
              <a:rPr sz="900" spc="-5" dirty="0">
                <a:latin typeface="Arial"/>
                <a:cs typeface="Arial"/>
              </a:rPr>
              <a:t>r</a:t>
            </a:r>
            <a:r>
              <a:rPr sz="900" spc="40" dirty="0">
                <a:latin typeface="Arial"/>
                <a:cs typeface="Arial"/>
              </a:rPr>
              <a:t> </a:t>
            </a:r>
            <a:r>
              <a:rPr sz="900" spc="-20" dirty="0">
                <a:latin typeface="Arial"/>
                <a:cs typeface="Arial"/>
              </a:rPr>
              <a:t>w</a:t>
            </a:r>
            <a:r>
              <a:rPr sz="900" spc="-5" dirty="0">
                <a:latin typeface="Arial"/>
                <a:cs typeface="Arial"/>
              </a:rPr>
              <a:t>i</a:t>
            </a:r>
            <a:r>
              <a:rPr sz="900" spc="-10" dirty="0">
                <a:latin typeface="Arial"/>
                <a:cs typeface="Arial"/>
              </a:rPr>
              <a:t>t</a:t>
            </a:r>
            <a:r>
              <a:rPr sz="900" spc="-5" dirty="0">
                <a:latin typeface="Arial"/>
                <a:cs typeface="Arial"/>
              </a:rPr>
              <a:t>h</a:t>
            </a:r>
            <a:r>
              <a:rPr sz="900" spc="15" dirty="0">
                <a:latin typeface="Arial"/>
                <a:cs typeface="Arial"/>
              </a:rPr>
              <a:t> </a:t>
            </a:r>
            <a:r>
              <a:rPr sz="900" spc="-5" dirty="0">
                <a:latin typeface="Arial"/>
                <a:cs typeface="Arial"/>
              </a:rPr>
              <a:t>a</a:t>
            </a:r>
            <a:r>
              <a:rPr sz="900" spc="5" dirty="0">
                <a:latin typeface="Arial"/>
                <a:cs typeface="Arial"/>
              </a:rPr>
              <a:t> </a:t>
            </a:r>
            <a:r>
              <a:rPr sz="900" spc="-5" dirty="0">
                <a:latin typeface="Arial"/>
                <a:cs typeface="Arial"/>
              </a:rPr>
              <a:t>li</a:t>
            </a:r>
            <a:r>
              <a:rPr sz="900" dirty="0">
                <a:latin typeface="Arial"/>
                <a:cs typeface="Arial"/>
              </a:rPr>
              <a:t>m</a:t>
            </a:r>
            <a:r>
              <a:rPr sz="900" spc="-5" dirty="0">
                <a:latin typeface="Arial"/>
                <a:cs typeface="Arial"/>
              </a:rPr>
              <a:t>it </a:t>
            </a:r>
            <a:r>
              <a:rPr sz="900" spc="-10" dirty="0">
                <a:latin typeface="Arial"/>
                <a:cs typeface="Arial"/>
              </a:rPr>
              <a:t>o</a:t>
            </a:r>
            <a:r>
              <a:rPr sz="900" spc="-5" dirty="0">
                <a:latin typeface="Arial"/>
                <a:cs typeface="Arial"/>
              </a:rPr>
              <a:t>f</a:t>
            </a:r>
            <a:r>
              <a:rPr sz="900" spc="5" dirty="0">
                <a:latin typeface="Arial"/>
                <a:cs typeface="Arial"/>
              </a:rPr>
              <a:t> </a:t>
            </a:r>
            <a:r>
              <a:rPr sz="900" spc="-10" dirty="0">
                <a:latin typeface="Arial"/>
                <a:cs typeface="Arial"/>
              </a:rPr>
              <a:t>$2.</a:t>
            </a:r>
            <a:r>
              <a:rPr sz="900" spc="-5" dirty="0">
                <a:latin typeface="Arial"/>
                <a:cs typeface="Arial"/>
              </a:rPr>
              <a:t>2</a:t>
            </a:r>
            <a:r>
              <a:rPr sz="900" spc="15" dirty="0">
                <a:latin typeface="Arial"/>
                <a:cs typeface="Arial"/>
              </a:rPr>
              <a:t> </a:t>
            </a:r>
            <a:r>
              <a:rPr sz="900" spc="-10" dirty="0">
                <a:latin typeface="Arial"/>
                <a:cs typeface="Arial"/>
              </a:rPr>
              <a:t>b</a:t>
            </a:r>
            <a:r>
              <a:rPr sz="900" spc="-5" dirty="0">
                <a:latin typeface="Arial"/>
                <a:cs typeface="Arial"/>
              </a:rPr>
              <a:t>illi</a:t>
            </a:r>
            <a:r>
              <a:rPr sz="900" spc="-10" dirty="0">
                <a:latin typeface="Arial"/>
                <a:cs typeface="Arial"/>
              </a:rPr>
              <a:t>o</a:t>
            </a:r>
            <a:r>
              <a:rPr sz="900" spc="-5" dirty="0">
                <a:latin typeface="Arial"/>
                <a:cs typeface="Arial"/>
              </a:rPr>
              <a:t>n</a:t>
            </a:r>
            <a:r>
              <a:rPr sz="900" spc="-10" dirty="0">
                <a:latin typeface="Arial"/>
                <a:cs typeface="Arial"/>
              </a:rPr>
              <a:t> abo</a:t>
            </a:r>
            <a:r>
              <a:rPr sz="900" spc="-5" dirty="0">
                <a:latin typeface="Arial"/>
                <a:cs typeface="Arial"/>
              </a:rPr>
              <a:t>ve</a:t>
            </a:r>
            <a:r>
              <a:rPr sz="900" spc="15" dirty="0">
                <a:latin typeface="Arial"/>
                <a:cs typeface="Arial"/>
              </a:rPr>
              <a:t> </a:t>
            </a:r>
            <a:r>
              <a:rPr sz="900" spc="-10" dirty="0">
                <a:latin typeface="Arial"/>
                <a:cs typeface="Arial"/>
              </a:rPr>
              <a:t>th</a:t>
            </a:r>
            <a:r>
              <a:rPr sz="900" spc="-5" dirty="0">
                <a:latin typeface="Arial"/>
                <a:cs typeface="Arial"/>
              </a:rPr>
              <a:t>e</a:t>
            </a:r>
            <a:r>
              <a:rPr sz="900" spc="15" dirty="0">
                <a:latin typeface="Arial"/>
                <a:cs typeface="Arial"/>
              </a:rPr>
              <a:t> </a:t>
            </a:r>
            <a:r>
              <a:rPr sz="900" spc="-10" dirty="0">
                <a:latin typeface="Arial"/>
                <a:cs typeface="Arial"/>
              </a:rPr>
              <a:t>tru</a:t>
            </a:r>
            <a:r>
              <a:rPr sz="900" spc="-5" dirty="0">
                <a:latin typeface="Arial"/>
                <a:cs typeface="Arial"/>
              </a:rPr>
              <a:t>e</a:t>
            </a:r>
            <a:r>
              <a:rPr sz="900" spc="30" dirty="0">
                <a:latin typeface="Arial"/>
                <a:cs typeface="Arial"/>
              </a:rPr>
              <a:t> </a:t>
            </a:r>
            <a:r>
              <a:rPr sz="900" spc="-5" dirty="0">
                <a:latin typeface="Arial"/>
                <a:cs typeface="Arial"/>
              </a:rPr>
              <a:t>c</a:t>
            </a:r>
            <a:r>
              <a:rPr sz="900" spc="-10" dirty="0">
                <a:latin typeface="Arial"/>
                <a:cs typeface="Arial"/>
              </a:rPr>
              <a:t>o</a:t>
            </a:r>
            <a:r>
              <a:rPr sz="900" spc="-5" dirty="0">
                <a:latin typeface="Arial"/>
                <a:cs typeface="Arial"/>
              </a:rPr>
              <a:t>st</a:t>
            </a:r>
            <a:r>
              <a:rPr sz="900" spc="20" dirty="0">
                <a:latin typeface="Arial"/>
                <a:cs typeface="Arial"/>
              </a:rPr>
              <a:t> </a:t>
            </a:r>
            <a:r>
              <a:rPr sz="900" spc="-10" dirty="0">
                <a:latin typeface="Arial"/>
                <a:cs typeface="Arial"/>
              </a:rPr>
              <a:t>o</a:t>
            </a:r>
            <a:r>
              <a:rPr sz="900" spc="-5" dirty="0">
                <a:latin typeface="Arial"/>
                <a:cs typeface="Arial"/>
              </a:rPr>
              <a:t>f</a:t>
            </a:r>
            <a:r>
              <a:rPr sz="900" spc="5" dirty="0">
                <a:latin typeface="Arial"/>
                <a:cs typeface="Arial"/>
              </a:rPr>
              <a:t> </a:t>
            </a:r>
            <a:r>
              <a:rPr sz="900" spc="-10" dirty="0">
                <a:latin typeface="Arial"/>
                <a:cs typeface="Arial"/>
              </a:rPr>
              <a:t>G</a:t>
            </a:r>
            <a:r>
              <a:rPr sz="900" spc="-5" dirty="0">
                <a:latin typeface="Arial"/>
                <a:cs typeface="Arial"/>
              </a:rPr>
              <a:t>A</a:t>
            </a:r>
            <a:r>
              <a:rPr sz="900" spc="10" dirty="0">
                <a:latin typeface="Arial"/>
                <a:cs typeface="Arial"/>
              </a:rPr>
              <a:t> </a:t>
            </a:r>
            <a:r>
              <a:rPr sz="900" spc="-5" dirty="0">
                <a:latin typeface="Arial"/>
                <a:cs typeface="Arial"/>
              </a:rPr>
              <a:t>in</a:t>
            </a:r>
            <a:r>
              <a:rPr sz="900" spc="5" dirty="0">
                <a:latin typeface="Arial"/>
                <a:cs typeface="Arial"/>
              </a:rPr>
              <a:t> </a:t>
            </a:r>
            <a:r>
              <a:rPr sz="900" spc="-10" dirty="0">
                <a:latin typeface="Arial"/>
                <a:cs typeface="Arial"/>
              </a:rPr>
              <a:t>an</a:t>
            </a:r>
            <a:r>
              <a:rPr sz="900" spc="-5" dirty="0">
                <a:latin typeface="Arial"/>
                <a:cs typeface="Arial"/>
              </a:rPr>
              <a:t>y</a:t>
            </a:r>
            <a:r>
              <a:rPr sz="900" spc="5" dirty="0">
                <a:latin typeface="Arial"/>
                <a:cs typeface="Arial"/>
              </a:rPr>
              <a:t> </a:t>
            </a:r>
            <a:r>
              <a:rPr sz="900" spc="-10" dirty="0">
                <a:latin typeface="Arial"/>
                <a:cs typeface="Arial"/>
              </a:rPr>
              <a:t>g</a:t>
            </a:r>
            <a:r>
              <a:rPr sz="900" spc="-5" dirty="0">
                <a:latin typeface="Arial"/>
                <a:cs typeface="Arial"/>
              </a:rPr>
              <a:t>iv</a:t>
            </a:r>
            <a:r>
              <a:rPr sz="900" spc="-10" dirty="0">
                <a:latin typeface="Arial"/>
                <a:cs typeface="Arial"/>
              </a:rPr>
              <a:t>e</a:t>
            </a:r>
            <a:r>
              <a:rPr sz="900" spc="-5" dirty="0">
                <a:latin typeface="Arial"/>
                <a:cs typeface="Arial"/>
              </a:rPr>
              <a:t>n</a:t>
            </a:r>
            <a:r>
              <a:rPr sz="900" spc="5" dirty="0">
                <a:latin typeface="Arial"/>
                <a:cs typeface="Arial"/>
              </a:rPr>
              <a:t> </a:t>
            </a:r>
            <a:r>
              <a:rPr sz="900" spc="-30" dirty="0">
                <a:latin typeface="Arial"/>
                <a:cs typeface="Arial"/>
              </a:rPr>
              <a:t>y</a:t>
            </a:r>
            <a:r>
              <a:rPr sz="900" spc="-10" dirty="0">
                <a:latin typeface="Arial"/>
                <a:cs typeface="Arial"/>
              </a:rPr>
              <a:t>ea</a:t>
            </a:r>
            <a:r>
              <a:rPr sz="900" spc="-5" dirty="0">
                <a:latin typeface="Arial"/>
                <a:cs typeface="Arial"/>
              </a:rPr>
              <a:t>r</a:t>
            </a:r>
            <a:r>
              <a:rPr sz="900" spc="40" dirty="0">
                <a:latin typeface="Arial"/>
                <a:cs typeface="Arial"/>
              </a:rPr>
              <a:t> </a:t>
            </a:r>
            <a:r>
              <a:rPr sz="900" spc="-10" dirty="0">
                <a:latin typeface="Arial"/>
                <a:cs typeface="Arial"/>
              </a:rPr>
              <a:t>t</a:t>
            </a:r>
            <a:r>
              <a:rPr sz="900" spc="-5" dirty="0">
                <a:latin typeface="Arial"/>
                <a:cs typeface="Arial"/>
              </a:rPr>
              <a:t>o</a:t>
            </a:r>
            <a:r>
              <a:rPr sz="900" spc="15" dirty="0">
                <a:latin typeface="Arial"/>
                <a:cs typeface="Arial"/>
              </a:rPr>
              <a:t> </a:t>
            </a:r>
            <a:r>
              <a:rPr sz="900" spc="-5" dirty="0">
                <a:latin typeface="Arial"/>
                <a:cs typeface="Arial"/>
              </a:rPr>
              <a:t>c</a:t>
            </a:r>
            <a:r>
              <a:rPr sz="900" spc="-10" dirty="0">
                <a:latin typeface="Arial"/>
                <a:cs typeface="Arial"/>
              </a:rPr>
              <a:t>a</a:t>
            </a:r>
            <a:r>
              <a:rPr sz="900" spc="-5" dirty="0">
                <a:latin typeface="Arial"/>
                <a:cs typeface="Arial"/>
              </a:rPr>
              <a:t>p</a:t>
            </a:r>
            <a:r>
              <a:rPr sz="900" spc="15" dirty="0">
                <a:latin typeface="Arial"/>
                <a:cs typeface="Arial"/>
              </a:rPr>
              <a:t> </a:t>
            </a:r>
            <a:r>
              <a:rPr sz="900" spc="-10" dirty="0">
                <a:latin typeface="Arial"/>
                <a:cs typeface="Arial"/>
              </a:rPr>
              <a:t>repa</a:t>
            </a:r>
            <a:r>
              <a:rPr sz="900" spc="-30" dirty="0">
                <a:latin typeface="Arial"/>
                <a:cs typeface="Arial"/>
              </a:rPr>
              <a:t>y</a:t>
            </a:r>
            <a:r>
              <a:rPr sz="900" dirty="0">
                <a:latin typeface="Arial"/>
                <a:cs typeface="Arial"/>
              </a:rPr>
              <a:t>m</a:t>
            </a:r>
            <a:r>
              <a:rPr sz="900" spc="-10" dirty="0">
                <a:latin typeface="Arial"/>
                <a:cs typeface="Arial"/>
              </a:rPr>
              <a:t>en</a:t>
            </a:r>
            <a:r>
              <a:rPr sz="900" spc="-5" dirty="0">
                <a:latin typeface="Arial"/>
                <a:cs typeface="Arial"/>
              </a:rPr>
              <a:t>t</a:t>
            </a:r>
            <a:r>
              <a:rPr sz="900" spc="55" dirty="0">
                <a:latin typeface="Arial"/>
                <a:cs typeface="Arial"/>
              </a:rPr>
              <a:t> </a:t>
            </a:r>
            <a:r>
              <a:rPr sz="900" spc="-5" dirty="0">
                <a:latin typeface="Arial"/>
                <a:cs typeface="Arial"/>
              </a:rPr>
              <a:t>c</a:t>
            </a:r>
            <a:r>
              <a:rPr sz="900" spc="-10" dirty="0">
                <a:latin typeface="Arial"/>
                <a:cs typeface="Arial"/>
              </a:rPr>
              <a:t>harge</a:t>
            </a:r>
            <a:r>
              <a:rPr sz="900" spc="-5" dirty="0">
                <a:latin typeface="Arial"/>
                <a:cs typeface="Arial"/>
              </a:rPr>
              <a:t>s</a:t>
            </a:r>
            <a:r>
              <a:rPr sz="900" spc="30" dirty="0">
                <a:latin typeface="Arial"/>
                <a:cs typeface="Arial"/>
              </a:rPr>
              <a:t> </a:t>
            </a:r>
            <a:r>
              <a:rPr sz="900" spc="-10" dirty="0">
                <a:latin typeface="Arial"/>
                <a:cs typeface="Arial"/>
              </a:rPr>
              <a:t>a</a:t>
            </a:r>
            <a:r>
              <a:rPr sz="900" spc="-5" dirty="0">
                <a:latin typeface="Arial"/>
                <a:cs typeface="Arial"/>
              </a:rPr>
              <a:t>t</a:t>
            </a:r>
            <a:r>
              <a:rPr sz="900" spc="10" dirty="0">
                <a:latin typeface="Arial"/>
                <a:cs typeface="Arial"/>
              </a:rPr>
              <a:t> </a:t>
            </a:r>
            <a:r>
              <a:rPr sz="900" spc="-10" dirty="0">
                <a:latin typeface="Arial"/>
                <a:cs typeface="Arial"/>
              </a:rPr>
              <a:t>aroun</a:t>
            </a:r>
            <a:r>
              <a:rPr sz="900" spc="-5" dirty="0">
                <a:latin typeface="Arial"/>
                <a:cs typeface="Arial"/>
              </a:rPr>
              <a:t>d</a:t>
            </a:r>
            <a:r>
              <a:rPr sz="900" spc="30" dirty="0">
                <a:latin typeface="Arial"/>
                <a:cs typeface="Arial"/>
              </a:rPr>
              <a:t> </a:t>
            </a:r>
            <a:r>
              <a:rPr sz="900" spc="-10" dirty="0">
                <a:latin typeface="Arial"/>
                <a:cs typeface="Arial"/>
              </a:rPr>
              <a:t>10</a:t>
            </a:r>
            <a:r>
              <a:rPr sz="900" spc="-5" dirty="0">
                <a:latin typeface="Arial"/>
                <a:cs typeface="Arial"/>
              </a:rPr>
              <a:t>%</a:t>
            </a:r>
            <a:r>
              <a:rPr sz="900" spc="10" dirty="0">
                <a:latin typeface="Arial"/>
                <a:cs typeface="Arial"/>
              </a:rPr>
              <a:t> </a:t>
            </a:r>
            <a:r>
              <a:rPr sz="900" spc="-10" dirty="0">
                <a:latin typeface="Arial"/>
                <a:cs typeface="Arial"/>
              </a:rPr>
              <a:t>o</a:t>
            </a:r>
            <a:r>
              <a:rPr sz="900" spc="-5" dirty="0">
                <a:latin typeface="Arial"/>
                <a:cs typeface="Arial"/>
              </a:rPr>
              <a:t>f</a:t>
            </a:r>
            <a:r>
              <a:rPr sz="900" spc="15" dirty="0">
                <a:latin typeface="Arial"/>
                <a:cs typeface="Arial"/>
              </a:rPr>
              <a:t> </a:t>
            </a:r>
            <a:r>
              <a:rPr sz="900" spc="-10" dirty="0">
                <a:latin typeface="Arial"/>
                <a:cs typeface="Arial"/>
              </a:rPr>
              <a:t>tota</a:t>
            </a:r>
            <a:r>
              <a:rPr sz="900" spc="-5" dirty="0">
                <a:latin typeface="Arial"/>
                <a:cs typeface="Arial"/>
              </a:rPr>
              <a:t>l</a:t>
            </a:r>
            <a:r>
              <a:rPr sz="900" spc="20" dirty="0">
                <a:latin typeface="Arial"/>
                <a:cs typeface="Arial"/>
              </a:rPr>
              <a:t> </a:t>
            </a:r>
            <a:r>
              <a:rPr sz="900" spc="-10" dirty="0">
                <a:latin typeface="Arial"/>
                <a:cs typeface="Arial"/>
              </a:rPr>
              <a:t>b</a:t>
            </a:r>
            <a:r>
              <a:rPr sz="900" spc="-5" dirty="0">
                <a:latin typeface="Arial"/>
                <a:cs typeface="Arial"/>
              </a:rPr>
              <a:t>ill. </a:t>
            </a:r>
            <a:r>
              <a:rPr sz="900" spc="-20" dirty="0">
                <a:latin typeface="Arial"/>
                <a:cs typeface="Arial"/>
              </a:rPr>
              <a:t>I</a:t>
            </a:r>
            <a:r>
              <a:rPr sz="900" spc="-5" dirty="0">
                <a:latin typeface="Arial"/>
                <a:cs typeface="Arial"/>
              </a:rPr>
              <a:t>ESO</a:t>
            </a:r>
            <a:r>
              <a:rPr sz="900" spc="20" dirty="0">
                <a:latin typeface="Arial"/>
                <a:cs typeface="Arial"/>
              </a:rPr>
              <a:t> </a:t>
            </a:r>
            <a:r>
              <a:rPr sz="900" spc="-10" dirty="0">
                <a:latin typeface="Arial"/>
                <a:cs typeface="Arial"/>
              </a:rPr>
              <a:t>fore</a:t>
            </a:r>
            <a:r>
              <a:rPr sz="900" spc="-5" dirty="0">
                <a:latin typeface="Arial"/>
                <a:cs typeface="Arial"/>
              </a:rPr>
              <a:t>c</a:t>
            </a:r>
            <a:r>
              <a:rPr sz="900" spc="-10" dirty="0">
                <a:latin typeface="Arial"/>
                <a:cs typeface="Arial"/>
              </a:rPr>
              <a:t>a</a:t>
            </a:r>
            <a:r>
              <a:rPr sz="900" spc="-5" dirty="0">
                <a:latin typeface="Arial"/>
                <a:cs typeface="Arial"/>
              </a:rPr>
              <a:t>st</a:t>
            </a:r>
            <a:r>
              <a:rPr sz="900" spc="40" dirty="0">
                <a:latin typeface="Arial"/>
                <a:cs typeface="Arial"/>
              </a:rPr>
              <a:t> </a:t>
            </a:r>
            <a:r>
              <a:rPr sz="900" spc="-5" dirty="0">
                <a:latin typeface="Arial"/>
                <a:cs typeface="Arial"/>
              </a:rPr>
              <a:t>is </a:t>
            </a:r>
            <a:r>
              <a:rPr sz="900" spc="-10" dirty="0">
                <a:latin typeface="Arial"/>
                <a:cs typeface="Arial"/>
              </a:rPr>
              <a:t>ba</a:t>
            </a:r>
            <a:r>
              <a:rPr sz="900" spc="-5" dirty="0">
                <a:latin typeface="Arial"/>
                <a:cs typeface="Arial"/>
              </a:rPr>
              <a:t>s</a:t>
            </a:r>
            <a:r>
              <a:rPr sz="900" spc="-10" dirty="0">
                <a:latin typeface="Arial"/>
                <a:cs typeface="Arial"/>
              </a:rPr>
              <a:t>e</a:t>
            </a:r>
            <a:r>
              <a:rPr sz="900" spc="-5" dirty="0">
                <a:latin typeface="Arial"/>
                <a:cs typeface="Arial"/>
              </a:rPr>
              <a:t>d</a:t>
            </a:r>
            <a:r>
              <a:rPr sz="900" spc="15" dirty="0">
                <a:latin typeface="Arial"/>
                <a:cs typeface="Arial"/>
              </a:rPr>
              <a:t> </a:t>
            </a:r>
            <a:r>
              <a:rPr sz="900" spc="-10" dirty="0">
                <a:latin typeface="Arial"/>
                <a:cs typeface="Arial"/>
              </a:rPr>
              <a:t>o</a:t>
            </a:r>
            <a:r>
              <a:rPr sz="900" spc="-5" dirty="0">
                <a:latin typeface="Arial"/>
                <a:cs typeface="Arial"/>
              </a:rPr>
              <a:t>n</a:t>
            </a:r>
            <a:r>
              <a:rPr sz="900" spc="15" dirty="0">
                <a:latin typeface="Arial"/>
                <a:cs typeface="Arial"/>
              </a:rPr>
              <a:t> </a:t>
            </a:r>
            <a:r>
              <a:rPr sz="900" spc="-20" dirty="0">
                <a:latin typeface="Arial"/>
                <a:cs typeface="Arial"/>
              </a:rPr>
              <a:t>I</a:t>
            </a:r>
            <a:r>
              <a:rPr sz="900" spc="-5" dirty="0">
                <a:latin typeface="Arial"/>
                <a:cs typeface="Arial"/>
              </a:rPr>
              <a:t>ES</a:t>
            </a:r>
            <a:r>
              <a:rPr sz="900" spc="-10" dirty="0">
                <a:latin typeface="Arial"/>
                <a:cs typeface="Arial"/>
              </a:rPr>
              <a:t>O</a:t>
            </a:r>
            <a:r>
              <a:rPr sz="900" spc="-5" dirty="0">
                <a:latin typeface="Arial"/>
                <a:cs typeface="Arial"/>
              </a:rPr>
              <a:t>’s</a:t>
            </a:r>
            <a:r>
              <a:rPr sz="900" spc="20" dirty="0">
                <a:latin typeface="Arial"/>
                <a:cs typeface="Arial"/>
              </a:rPr>
              <a:t> </a:t>
            </a:r>
            <a:r>
              <a:rPr sz="900" spc="-10" dirty="0">
                <a:latin typeface="Arial"/>
                <a:cs typeface="Arial"/>
              </a:rPr>
              <a:t>re</a:t>
            </a:r>
            <a:r>
              <a:rPr sz="900" spc="-5" dirty="0">
                <a:latin typeface="Arial"/>
                <a:cs typeface="Arial"/>
              </a:rPr>
              <a:t>vis</a:t>
            </a:r>
            <a:r>
              <a:rPr sz="900" spc="-10" dirty="0">
                <a:latin typeface="Arial"/>
                <a:cs typeface="Arial"/>
              </a:rPr>
              <a:t>e</a:t>
            </a:r>
            <a:r>
              <a:rPr sz="900" spc="-5" dirty="0">
                <a:latin typeface="Arial"/>
                <a:cs typeface="Arial"/>
              </a:rPr>
              <a:t>d</a:t>
            </a:r>
            <a:r>
              <a:rPr sz="900" spc="15" dirty="0">
                <a:latin typeface="Arial"/>
                <a:cs typeface="Arial"/>
              </a:rPr>
              <a:t> </a:t>
            </a:r>
            <a:r>
              <a:rPr sz="900" spc="-10" dirty="0">
                <a:latin typeface="Arial"/>
                <a:cs typeface="Arial"/>
              </a:rPr>
              <a:t>O</a:t>
            </a:r>
            <a:r>
              <a:rPr sz="900" spc="-5" dirty="0">
                <a:latin typeface="Arial"/>
                <a:cs typeface="Arial"/>
              </a:rPr>
              <a:t>PO</a:t>
            </a:r>
            <a:r>
              <a:rPr sz="900" spc="20" dirty="0">
                <a:latin typeface="Arial"/>
                <a:cs typeface="Arial"/>
              </a:rPr>
              <a:t> </a:t>
            </a:r>
            <a:r>
              <a:rPr sz="900" spc="-10" dirty="0">
                <a:latin typeface="Arial"/>
                <a:cs typeface="Arial"/>
              </a:rPr>
              <a:t>fore</a:t>
            </a:r>
            <a:r>
              <a:rPr sz="900" spc="-5" dirty="0">
                <a:latin typeface="Arial"/>
                <a:cs typeface="Arial"/>
              </a:rPr>
              <a:t>c</a:t>
            </a:r>
            <a:r>
              <a:rPr sz="900" spc="-10" dirty="0">
                <a:latin typeface="Arial"/>
                <a:cs typeface="Arial"/>
              </a:rPr>
              <a:t>a</a:t>
            </a:r>
            <a:r>
              <a:rPr sz="900" spc="-5" dirty="0">
                <a:latin typeface="Arial"/>
                <a:cs typeface="Arial"/>
              </a:rPr>
              <a:t>st</a:t>
            </a:r>
            <a:r>
              <a:rPr sz="900" spc="40" dirty="0">
                <a:latin typeface="Arial"/>
                <a:cs typeface="Arial"/>
              </a:rPr>
              <a:t> </a:t>
            </a:r>
            <a:r>
              <a:rPr sz="900" spc="-10" dirty="0">
                <a:latin typeface="Arial"/>
                <a:cs typeface="Arial"/>
              </a:rPr>
              <a:t>a</a:t>
            </a:r>
            <a:r>
              <a:rPr sz="900" spc="-5" dirty="0">
                <a:latin typeface="Arial"/>
                <a:cs typeface="Arial"/>
              </a:rPr>
              <a:t>s</a:t>
            </a:r>
            <a:r>
              <a:rPr sz="900" spc="5" dirty="0">
                <a:latin typeface="Arial"/>
                <a:cs typeface="Arial"/>
              </a:rPr>
              <a:t> </a:t>
            </a:r>
            <a:r>
              <a:rPr sz="900" spc="-10" dirty="0">
                <a:latin typeface="Arial"/>
                <a:cs typeface="Arial"/>
              </a:rPr>
              <a:t>of </a:t>
            </a:r>
            <a:r>
              <a:rPr sz="900" spc="-15" dirty="0">
                <a:latin typeface="Arial"/>
                <a:cs typeface="Arial"/>
              </a:rPr>
              <a:t>F</a:t>
            </a:r>
            <a:r>
              <a:rPr sz="900" spc="-10" dirty="0">
                <a:latin typeface="Arial"/>
                <a:cs typeface="Arial"/>
              </a:rPr>
              <a:t>ebruar</a:t>
            </a:r>
            <a:r>
              <a:rPr sz="900" spc="-5" dirty="0">
                <a:latin typeface="Arial"/>
                <a:cs typeface="Arial"/>
              </a:rPr>
              <a:t>y</a:t>
            </a:r>
            <a:r>
              <a:rPr sz="900" spc="45" dirty="0">
                <a:latin typeface="Arial"/>
                <a:cs typeface="Arial"/>
              </a:rPr>
              <a:t> </a:t>
            </a:r>
            <a:r>
              <a:rPr sz="900" spc="-10" dirty="0">
                <a:latin typeface="Arial"/>
                <a:cs typeface="Arial"/>
              </a:rPr>
              <a:t>2017</a:t>
            </a:r>
            <a:r>
              <a:rPr sz="900" spc="-5" dirty="0">
                <a:latin typeface="Arial"/>
                <a:cs typeface="Arial"/>
              </a:rPr>
              <a:t>.</a:t>
            </a:r>
            <a:r>
              <a:rPr sz="900" spc="15" dirty="0">
                <a:latin typeface="Arial"/>
                <a:cs typeface="Arial"/>
              </a:rPr>
              <a:t> </a:t>
            </a:r>
            <a:r>
              <a:rPr sz="900" spc="-20" dirty="0">
                <a:latin typeface="Arial"/>
                <a:cs typeface="Arial"/>
              </a:rPr>
              <a:t>I</a:t>
            </a:r>
            <a:r>
              <a:rPr sz="900" spc="-10" dirty="0">
                <a:latin typeface="Arial"/>
                <a:cs typeface="Arial"/>
              </a:rPr>
              <a:t>n</a:t>
            </a:r>
            <a:r>
              <a:rPr sz="900" spc="-5" dirty="0">
                <a:latin typeface="Arial"/>
                <a:cs typeface="Arial"/>
              </a:rPr>
              <a:t>cl</a:t>
            </a:r>
            <a:r>
              <a:rPr sz="900" spc="-10" dirty="0">
                <a:latin typeface="Arial"/>
                <a:cs typeface="Arial"/>
              </a:rPr>
              <a:t>ude</a:t>
            </a:r>
            <a:r>
              <a:rPr sz="900" spc="-5" dirty="0">
                <a:latin typeface="Arial"/>
                <a:cs typeface="Arial"/>
              </a:rPr>
              <a:t>s</a:t>
            </a:r>
            <a:r>
              <a:rPr sz="900" spc="45" dirty="0">
                <a:latin typeface="Arial"/>
                <a:cs typeface="Arial"/>
              </a:rPr>
              <a:t> </a:t>
            </a:r>
            <a:r>
              <a:rPr sz="900" spc="-10" dirty="0">
                <a:latin typeface="Arial"/>
                <a:cs typeface="Arial"/>
              </a:rPr>
              <a:t>th</a:t>
            </a:r>
            <a:r>
              <a:rPr sz="900" spc="-5" dirty="0">
                <a:latin typeface="Arial"/>
                <a:cs typeface="Arial"/>
              </a:rPr>
              <a:t>e</a:t>
            </a:r>
            <a:r>
              <a:rPr sz="900" spc="15" dirty="0">
                <a:latin typeface="Arial"/>
                <a:cs typeface="Arial"/>
              </a:rPr>
              <a:t> </a:t>
            </a:r>
            <a:r>
              <a:rPr sz="900" spc="-5" dirty="0">
                <a:latin typeface="Arial"/>
                <a:cs typeface="Arial"/>
              </a:rPr>
              <a:t>c</a:t>
            </a:r>
            <a:r>
              <a:rPr sz="900" spc="-10" dirty="0">
                <a:latin typeface="Arial"/>
                <a:cs typeface="Arial"/>
              </a:rPr>
              <a:t>an</a:t>
            </a:r>
            <a:r>
              <a:rPr sz="900" spc="-5" dirty="0">
                <a:latin typeface="Arial"/>
                <a:cs typeface="Arial"/>
              </a:rPr>
              <a:t>c</a:t>
            </a:r>
            <a:r>
              <a:rPr sz="900" spc="-10" dirty="0">
                <a:latin typeface="Arial"/>
                <a:cs typeface="Arial"/>
              </a:rPr>
              <a:t>e</a:t>
            </a:r>
            <a:r>
              <a:rPr sz="900" spc="-5" dirty="0">
                <a:latin typeface="Arial"/>
                <a:cs typeface="Arial"/>
              </a:rPr>
              <a:t>ll</a:t>
            </a:r>
            <a:r>
              <a:rPr sz="900" spc="-10" dirty="0">
                <a:latin typeface="Arial"/>
                <a:cs typeface="Arial"/>
              </a:rPr>
              <a:t>at</a:t>
            </a:r>
            <a:r>
              <a:rPr sz="900" spc="-5" dirty="0">
                <a:latin typeface="Arial"/>
                <a:cs typeface="Arial"/>
              </a:rPr>
              <a:t>i</a:t>
            </a:r>
            <a:r>
              <a:rPr sz="900" spc="-10" dirty="0">
                <a:latin typeface="Arial"/>
                <a:cs typeface="Arial"/>
              </a:rPr>
              <a:t>o</a:t>
            </a:r>
            <a:r>
              <a:rPr sz="900" spc="-5" dirty="0">
                <a:latin typeface="Arial"/>
                <a:cs typeface="Arial"/>
              </a:rPr>
              <a:t>n</a:t>
            </a:r>
            <a:r>
              <a:rPr sz="900" spc="15" dirty="0">
                <a:latin typeface="Arial"/>
                <a:cs typeface="Arial"/>
              </a:rPr>
              <a:t> </a:t>
            </a:r>
            <a:r>
              <a:rPr sz="900" spc="-10" dirty="0">
                <a:latin typeface="Arial"/>
                <a:cs typeface="Arial"/>
              </a:rPr>
              <a:t>o</a:t>
            </a:r>
            <a:r>
              <a:rPr sz="900" spc="-5" dirty="0">
                <a:latin typeface="Arial"/>
                <a:cs typeface="Arial"/>
              </a:rPr>
              <a:t>f</a:t>
            </a:r>
            <a:r>
              <a:rPr sz="900" spc="5" dirty="0">
                <a:latin typeface="Arial"/>
                <a:cs typeface="Arial"/>
              </a:rPr>
              <a:t> </a:t>
            </a:r>
            <a:r>
              <a:rPr sz="900" spc="-10" dirty="0">
                <a:latin typeface="Arial"/>
                <a:cs typeface="Arial"/>
              </a:rPr>
              <a:t>L</a:t>
            </a:r>
            <a:r>
              <a:rPr sz="900" spc="-5" dirty="0">
                <a:latin typeface="Arial"/>
                <a:cs typeface="Arial"/>
              </a:rPr>
              <a:t>RP</a:t>
            </a:r>
            <a:r>
              <a:rPr sz="900" dirty="0">
                <a:latin typeface="Arial"/>
                <a:cs typeface="Arial"/>
              </a:rPr>
              <a:t> </a:t>
            </a:r>
            <a:r>
              <a:rPr sz="900" spc="-20" dirty="0">
                <a:latin typeface="Arial"/>
                <a:cs typeface="Arial"/>
              </a:rPr>
              <a:t>I</a:t>
            </a:r>
            <a:r>
              <a:rPr sz="900" spc="-5" dirty="0">
                <a:latin typeface="Arial"/>
                <a:cs typeface="Arial"/>
              </a:rPr>
              <a:t>I</a:t>
            </a:r>
            <a:r>
              <a:rPr sz="900" spc="30" dirty="0">
                <a:latin typeface="Arial"/>
                <a:cs typeface="Arial"/>
              </a:rPr>
              <a:t> </a:t>
            </a:r>
            <a:r>
              <a:rPr sz="900" spc="-10" dirty="0">
                <a:latin typeface="Arial"/>
                <a:cs typeface="Arial"/>
              </a:rPr>
              <a:t>an</a:t>
            </a:r>
            <a:r>
              <a:rPr sz="900" spc="-5" dirty="0">
                <a:latin typeface="Arial"/>
                <a:cs typeface="Arial"/>
              </a:rPr>
              <a:t>d</a:t>
            </a:r>
            <a:r>
              <a:rPr sz="900" spc="15" dirty="0">
                <a:latin typeface="Arial"/>
                <a:cs typeface="Arial"/>
              </a:rPr>
              <a:t> </a:t>
            </a:r>
            <a:r>
              <a:rPr sz="900" spc="-5" dirty="0">
                <a:latin typeface="Arial"/>
                <a:cs typeface="Arial"/>
              </a:rPr>
              <a:t>E</a:t>
            </a:r>
            <a:r>
              <a:rPr sz="900" spc="-15" dirty="0">
                <a:latin typeface="Arial"/>
                <a:cs typeface="Arial"/>
              </a:rPr>
              <a:t>F</a:t>
            </a:r>
            <a:r>
              <a:rPr sz="900" spc="25" dirty="0">
                <a:latin typeface="Arial"/>
                <a:cs typeface="Arial"/>
              </a:rPr>
              <a:t>W</a:t>
            </a:r>
            <a:r>
              <a:rPr sz="900" spc="-5" dirty="0">
                <a:latin typeface="Arial"/>
                <a:cs typeface="Arial"/>
              </a:rPr>
              <a:t>,</a:t>
            </a:r>
            <a:r>
              <a:rPr sz="900" spc="-20" dirty="0">
                <a:latin typeface="Arial"/>
                <a:cs typeface="Arial"/>
              </a:rPr>
              <a:t> </a:t>
            </a:r>
            <a:r>
              <a:rPr sz="900" spc="-10" dirty="0">
                <a:latin typeface="Arial"/>
                <a:cs typeface="Arial"/>
              </a:rPr>
              <a:t>e</a:t>
            </a:r>
            <a:r>
              <a:rPr sz="900" spc="-20" dirty="0">
                <a:latin typeface="Arial"/>
                <a:cs typeface="Arial"/>
              </a:rPr>
              <a:t>x</a:t>
            </a:r>
            <a:r>
              <a:rPr sz="900" spc="-10" dirty="0">
                <a:latin typeface="Arial"/>
                <a:cs typeface="Arial"/>
              </a:rPr>
              <a:t>pan</a:t>
            </a:r>
            <a:r>
              <a:rPr sz="900" spc="-5" dirty="0">
                <a:latin typeface="Arial"/>
                <a:cs typeface="Arial"/>
              </a:rPr>
              <a:t>si</a:t>
            </a:r>
            <a:r>
              <a:rPr sz="900" spc="-10" dirty="0">
                <a:latin typeface="Arial"/>
                <a:cs typeface="Arial"/>
              </a:rPr>
              <a:t>o</a:t>
            </a:r>
            <a:r>
              <a:rPr sz="900" spc="-5" dirty="0">
                <a:latin typeface="Arial"/>
                <a:cs typeface="Arial"/>
              </a:rPr>
              <a:t>n</a:t>
            </a:r>
            <a:r>
              <a:rPr sz="900" spc="30" dirty="0">
                <a:latin typeface="Arial"/>
                <a:cs typeface="Arial"/>
              </a:rPr>
              <a:t> </a:t>
            </a:r>
            <a:r>
              <a:rPr sz="900" spc="-10" dirty="0">
                <a:latin typeface="Arial"/>
                <a:cs typeface="Arial"/>
              </a:rPr>
              <a:t>o</a:t>
            </a:r>
            <a:r>
              <a:rPr sz="900" spc="-5" dirty="0">
                <a:latin typeface="Arial"/>
                <a:cs typeface="Arial"/>
              </a:rPr>
              <a:t>f</a:t>
            </a:r>
            <a:r>
              <a:rPr sz="900" spc="5" dirty="0">
                <a:latin typeface="Arial"/>
                <a:cs typeface="Arial"/>
              </a:rPr>
              <a:t> </a:t>
            </a:r>
            <a:r>
              <a:rPr sz="900" spc="-20" dirty="0">
                <a:latin typeface="Arial"/>
                <a:cs typeface="Arial"/>
              </a:rPr>
              <a:t>I</a:t>
            </a:r>
            <a:r>
              <a:rPr sz="900" spc="-5" dirty="0">
                <a:latin typeface="Arial"/>
                <a:cs typeface="Arial"/>
              </a:rPr>
              <a:t>C</a:t>
            </a:r>
            <a:r>
              <a:rPr sz="900" spc="-20" dirty="0">
                <a:latin typeface="Arial"/>
                <a:cs typeface="Arial"/>
              </a:rPr>
              <a:t>I</a:t>
            </a:r>
            <a:r>
              <a:rPr sz="900" spc="-5" dirty="0">
                <a:latin typeface="Arial"/>
                <a:cs typeface="Arial"/>
              </a:rPr>
              <a:t>.</a:t>
            </a:r>
            <a:r>
              <a:rPr sz="900" spc="55" dirty="0">
                <a:latin typeface="Arial"/>
                <a:cs typeface="Arial"/>
              </a:rPr>
              <a:t> </a:t>
            </a:r>
            <a:r>
              <a:rPr sz="900" spc="-5" dirty="0">
                <a:latin typeface="Arial"/>
                <a:cs typeface="Arial"/>
              </a:rPr>
              <a:t>D</a:t>
            </a:r>
            <a:r>
              <a:rPr sz="900" spc="-10" dirty="0">
                <a:latin typeface="Arial"/>
                <a:cs typeface="Arial"/>
              </a:rPr>
              <a:t>oe</a:t>
            </a:r>
            <a:r>
              <a:rPr sz="900" spc="-5" dirty="0">
                <a:latin typeface="Arial"/>
                <a:cs typeface="Arial"/>
              </a:rPr>
              <a:t>s</a:t>
            </a:r>
            <a:r>
              <a:rPr sz="900" spc="5" dirty="0">
                <a:latin typeface="Arial"/>
                <a:cs typeface="Arial"/>
              </a:rPr>
              <a:t> </a:t>
            </a:r>
            <a:r>
              <a:rPr sz="900" spc="-10" dirty="0">
                <a:latin typeface="Arial"/>
                <a:cs typeface="Arial"/>
              </a:rPr>
              <a:t>no</a:t>
            </a:r>
            <a:r>
              <a:rPr sz="900" spc="-5" dirty="0">
                <a:latin typeface="Arial"/>
                <a:cs typeface="Arial"/>
              </a:rPr>
              <a:t>t</a:t>
            </a:r>
            <a:r>
              <a:rPr sz="900" spc="20" dirty="0">
                <a:latin typeface="Arial"/>
                <a:cs typeface="Arial"/>
              </a:rPr>
              <a:t> </a:t>
            </a:r>
            <a:r>
              <a:rPr sz="900" spc="-5" dirty="0">
                <a:latin typeface="Arial"/>
                <a:cs typeface="Arial"/>
              </a:rPr>
              <a:t>i</a:t>
            </a:r>
            <a:r>
              <a:rPr sz="900" spc="-10" dirty="0">
                <a:latin typeface="Arial"/>
                <a:cs typeface="Arial"/>
              </a:rPr>
              <a:t>n</a:t>
            </a:r>
            <a:r>
              <a:rPr sz="900" spc="-5" dirty="0">
                <a:latin typeface="Arial"/>
                <a:cs typeface="Arial"/>
              </a:rPr>
              <a:t>cl</a:t>
            </a:r>
            <a:r>
              <a:rPr sz="900" spc="-10" dirty="0">
                <a:latin typeface="Arial"/>
                <a:cs typeface="Arial"/>
              </a:rPr>
              <a:t>ud</a:t>
            </a:r>
            <a:r>
              <a:rPr sz="900" spc="-5" dirty="0">
                <a:latin typeface="Arial"/>
                <a:cs typeface="Arial"/>
              </a:rPr>
              <a:t>e</a:t>
            </a:r>
            <a:r>
              <a:rPr sz="900" spc="5" dirty="0">
                <a:latin typeface="Arial"/>
                <a:cs typeface="Arial"/>
              </a:rPr>
              <a:t> </a:t>
            </a:r>
            <a:r>
              <a:rPr sz="900" spc="-5" dirty="0">
                <a:latin typeface="Arial"/>
                <a:cs typeface="Arial"/>
              </a:rPr>
              <a:t>s</a:t>
            </a:r>
            <a:r>
              <a:rPr sz="900" dirty="0">
                <a:latin typeface="Arial"/>
                <a:cs typeface="Arial"/>
              </a:rPr>
              <a:t>m</a:t>
            </a:r>
            <a:r>
              <a:rPr sz="900" spc="-10" dirty="0">
                <a:latin typeface="Arial"/>
                <a:cs typeface="Arial"/>
              </a:rPr>
              <a:t>oothe</a:t>
            </a:r>
            <a:r>
              <a:rPr sz="900" spc="-5" dirty="0">
                <a:latin typeface="Arial"/>
                <a:cs typeface="Arial"/>
              </a:rPr>
              <a:t>d</a:t>
            </a:r>
            <a:r>
              <a:rPr sz="900" spc="30" dirty="0">
                <a:latin typeface="Arial"/>
                <a:cs typeface="Arial"/>
              </a:rPr>
              <a:t> </a:t>
            </a:r>
            <a:r>
              <a:rPr sz="900" spc="-10" dirty="0">
                <a:latin typeface="Arial"/>
                <a:cs typeface="Arial"/>
              </a:rPr>
              <a:t>O</a:t>
            </a:r>
            <a:r>
              <a:rPr sz="900" spc="-5" dirty="0">
                <a:latin typeface="Arial"/>
                <a:cs typeface="Arial"/>
              </a:rPr>
              <a:t>PG</a:t>
            </a:r>
            <a:r>
              <a:rPr sz="900" spc="20" dirty="0">
                <a:latin typeface="Arial"/>
                <a:cs typeface="Arial"/>
              </a:rPr>
              <a:t> </a:t>
            </a:r>
            <a:r>
              <a:rPr sz="900" spc="-10" dirty="0">
                <a:latin typeface="Arial"/>
                <a:cs typeface="Arial"/>
              </a:rPr>
              <a:t>rate</a:t>
            </a:r>
            <a:r>
              <a:rPr sz="900" spc="-5" dirty="0">
                <a:latin typeface="Arial"/>
                <a:cs typeface="Arial"/>
              </a:rPr>
              <a:t>s.</a:t>
            </a:r>
            <a:r>
              <a:rPr sz="900" spc="30" dirty="0">
                <a:latin typeface="Arial"/>
                <a:cs typeface="Arial"/>
              </a:rPr>
              <a:t> </a:t>
            </a:r>
            <a:r>
              <a:rPr sz="900" spc="-5" dirty="0">
                <a:latin typeface="Arial"/>
                <a:cs typeface="Arial"/>
              </a:rPr>
              <a:t>A</a:t>
            </a:r>
            <a:r>
              <a:rPr sz="900" spc="-10" dirty="0">
                <a:latin typeface="Arial"/>
                <a:cs typeface="Arial"/>
              </a:rPr>
              <a:t>bo</a:t>
            </a:r>
            <a:r>
              <a:rPr sz="900" spc="-5" dirty="0">
                <a:latin typeface="Arial"/>
                <a:cs typeface="Arial"/>
              </a:rPr>
              <a:t>ve</a:t>
            </a:r>
            <a:r>
              <a:rPr sz="900" spc="5" dirty="0">
                <a:latin typeface="Arial"/>
                <a:cs typeface="Arial"/>
              </a:rPr>
              <a:t> </a:t>
            </a:r>
            <a:r>
              <a:rPr sz="900" spc="-10" dirty="0">
                <a:latin typeface="Arial"/>
                <a:cs typeface="Arial"/>
              </a:rPr>
              <a:t>re</a:t>
            </a:r>
            <a:r>
              <a:rPr sz="900" spc="-5" dirty="0">
                <a:latin typeface="Arial"/>
                <a:cs typeface="Arial"/>
              </a:rPr>
              <a:t>si</a:t>
            </a:r>
            <a:r>
              <a:rPr sz="900" spc="-10" dirty="0">
                <a:latin typeface="Arial"/>
                <a:cs typeface="Arial"/>
              </a:rPr>
              <a:t>dent</a:t>
            </a:r>
            <a:r>
              <a:rPr sz="900" spc="-5" dirty="0">
                <a:latin typeface="Arial"/>
                <a:cs typeface="Arial"/>
              </a:rPr>
              <a:t>i</a:t>
            </a:r>
            <a:r>
              <a:rPr sz="900" spc="-10" dirty="0">
                <a:latin typeface="Arial"/>
                <a:cs typeface="Arial"/>
              </a:rPr>
              <a:t>a</a:t>
            </a:r>
            <a:r>
              <a:rPr sz="900" spc="-5" dirty="0">
                <a:latin typeface="Arial"/>
                <a:cs typeface="Arial"/>
              </a:rPr>
              <a:t>l</a:t>
            </a:r>
            <a:r>
              <a:rPr sz="900" spc="30" dirty="0">
                <a:latin typeface="Arial"/>
                <a:cs typeface="Arial"/>
              </a:rPr>
              <a:t> </a:t>
            </a:r>
            <a:r>
              <a:rPr sz="900" spc="-10" dirty="0">
                <a:latin typeface="Arial"/>
                <a:cs typeface="Arial"/>
              </a:rPr>
              <a:t>b</a:t>
            </a:r>
            <a:r>
              <a:rPr sz="900" spc="-5" dirty="0">
                <a:latin typeface="Arial"/>
                <a:cs typeface="Arial"/>
              </a:rPr>
              <a:t>ill</a:t>
            </a:r>
            <a:r>
              <a:rPr sz="900" spc="-15" dirty="0">
                <a:latin typeface="Arial"/>
                <a:cs typeface="Arial"/>
              </a:rPr>
              <a:t> </a:t>
            </a:r>
            <a:r>
              <a:rPr sz="900" spc="-5" dirty="0">
                <a:latin typeface="Arial"/>
                <a:cs typeface="Arial"/>
              </a:rPr>
              <a:t>is</a:t>
            </a:r>
            <a:r>
              <a:rPr sz="900" spc="-15" dirty="0">
                <a:latin typeface="Arial"/>
                <a:cs typeface="Arial"/>
              </a:rPr>
              <a:t> </a:t>
            </a:r>
            <a:r>
              <a:rPr sz="900" spc="-10" dirty="0">
                <a:latin typeface="Arial"/>
                <a:cs typeface="Arial"/>
              </a:rPr>
              <a:t>ba</a:t>
            </a:r>
            <a:r>
              <a:rPr sz="900" spc="-5" dirty="0">
                <a:latin typeface="Arial"/>
                <a:cs typeface="Arial"/>
              </a:rPr>
              <a:t>s</a:t>
            </a:r>
            <a:r>
              <a:rPr sz="900" spc="-10" dirty="0">
                <a:latin typeface="Arial"/>
                <a:cs typeface="Arial"/>
              </a:rPr>
              <a:t>e</a:t>
            </a:r>
            <a:r>
              <a:rPr sz="900" spc="-5" dirty="0">
                <a:latin typeface="Arial"/>
                <a:cs typeface="Arial"/>
              </a:rPr>
              <a:t>d</a:t>
            </a:r>
            <a:r>
              <a:rPr sz="900" spc="15" dirty="0">
                <a:latin typeface="Arial"/>
                <a:cs typeface="Arial"/>
              </a:rPr>
              <a:t> </a:t>
            </a:r>
            <a:r>
              <a:rPr sz="900" spc="-10" dirty="0">
                <a:latin typeface="Arial"/>
                <a:cs typeface="Arial"/>
              </a:rPr>
              <a:t>o</a:t>
            </a:r>
            <a:r>
              <a:rPr sz="900" spc="-5" dirty="0">
                <a:latin typeface="Arial"/>
                <a:cs typeface="Arial"/>
              </a:rPr>
              <a:t>n</a:t>
            </a:r>
            <a:r>
              <a:rPr sz="900" spc="15" dirty="0">
                <a:latin typeface="Arial"/>
                <a:cs typeface="Arial"/>
              </a:rPr>
              <a:t> </a:t>
            </a:r>
            <a:r>
              <a:rPr sz="900" spc="-5" dirty="0">
                <a:latin typeface="Arial"/>
                <a:cs typeface="Arial"/>
              </a:rPr>
              <a:t>a</a:t>
            </a:r>
            <a:r>
              <a:rPr sz="900" spc="5" dirty="0">
                <a:latin typeface="Arial"/>
                <a:cs typeface="Arial"/>
              </a:rPr>
              <a:t> </a:t>
            </a:r>
            <a:r>
              <a:rPr sz="900" spc="-10" dirty="0">
                <a:latin typeface="Arial"/>
                <a:cs typeface="Arial"/>
              </a:rPr>
              <a:t>75</a:t>
            </a:r>
            <a:r>
              <a:rPr sz="900" spc="-5" dirty="0">
                <a:latin typeface="Arial"/>
                <a:cs typeface="Arial"/>
              </a:rPr>
              <a:t>0</a:t>
            </a:r>
            <a:r>
              <a:rPr sz="900" spc="5" dirty="0">
                <a:latin typeface="Arial"/>
                <a:cs typeface="Arial"/>
              </a:rPr>
              <a:t> </a:t>
            </a:r>
            <a:r>
              <a:rPr sz="900" spc="0" dirty="0">
                <a:latin typeface="Arial"/>
                <a:cs typeface="Arial"/>
              </a:rPr>
              <a:t>k</a:t>
            </a:r>
            <a:r>
              <a:rPr sz="900" spc="20" dirty="0">
                <a:latin typeface="Arial"/>
                <a:cs typeface="Arial"/>
              </a:rPr>
              <a:t>W</a:t>
            </a:r>
            <a:r>
              <a:rPr sz="900" spc="-5" dirty="0">
                <a:latin typeface="Arial"/>
                <a:cs typeface="Arial"/>
              </a:rPr>
              <a:t>h</a:t>
            </a:r>
            <a:r>
              <a:rPr sz="900" spc="-30" dirty="0">
                <a:latin typeface="Arial"/>
                <a:cs typeface="Arial"/>
              </a:rPr>
              <a:t> </a:t>
            </a:r>
            <a:r>
              <a:rPr sz="900" spc="-10" dirty="0">
                <a:latin typeface="Arial"/>
                <a:cs typeface="Arial"/>
              </a:rPr>
              <a:t>pe</a:t>
            </a:r>
            <a:r>
              <a:rPr sz="900" spc="-5" dirty="0">
                <a:latin typeface="Arial"/>
                <a:cs typeface="Arial"/>
              </a:rPr>
              <a:t>r</a:t>
            </a:r>
            <a:r>
              <a:rPr sz="900" spc="15" dirty="0">
                <a:latin typeface="Arial"/>
                <a:cs typeface="Arial"/>
              </a:rPr>
              <a:t> </a:t>
            </a:r>
            <a:r>
              <a:rPr sz="900" dirty="0">
                <a:latin typeface="Arial"/>
                <a:cs typeface="Arial"/>
              </a:rPr>
              <a:t>m</a:t>
            </a:r>
            <a:r>
              <a:rPr sz="900" spc="-10" dirty="0">
                <a:latin typeface="Arial"/>
                <a:cs typeface="Arial"/>
              </a:rPr>
              <a:t>ont</a:t>
            </a:r>
            <a:r>
              <a:rPr sz="900" spc="-5" dirty="0">
                <a:latin typeface="Arial"/>
                <a:cs typeface="Arial"/>
              </a:rPr>
              <a:t>h</a:t>
            </a:r>
            <a:r>
              <a:rPr sz="900" spc="30" dirty="0">
                <a:latin typeface="Arial"/>
                <a:cs typeface="Arial"/>
              </a:rPr>
              <a:t> </a:t>
            </a:r>
            <a:r>
              <a:rPr sz="900" dirty="0">
                <a:latin typeface="Arial"/>
                <a:cs typeface="Arial"/>
              </a:rPr>
              <a:t>T</a:t>
            </a:r>
            <a:r>
              <a:rPr sz="900" spc="-10" dirty="0">
                <a:latin typeface="Arial"/>
                <a:cs typeface="Arial"/>
              </a:rPr>
              <a:t>oront</a:t>
            </a:r>
            <a:r>
              <a:rPr sz="900" spc="-5" dirty="0">
                <a:latin typeface="Arial"/>
                <a:cs typeface="Arial"/>
              </a:rPr>
              <a:t>o</a:t>
            </a:r>
            <a:r>
              <a:rPr sz="900" spc="15" dirty="0">
                <a:latin typeface="Arial"/>
                <a:cs typeface="Arial"/>
              </a:rPr>
              <a:t> </a:t>
            </a:r>
            <a:r>
              <a:rPr sz="900" spc="-5" dirty="0">
                <a:latin typeface="Arial"/>
                <a:cs typeface="Arial"/>
              </a:rPr>
              <a:t>H</a:t>
            </a:r>
            <a:r>
              <a:rPr sz="900" spc="-30" dirty="0">
                <a:latin typeface="Arial"/>
                <a:cs typeface="Arial"/>
              </a:rPr>
              <a:t>y</a:t>
            </a:r>
            <a:r>
              <a:rPr sz="900" spc="-10" dirty="0">
                <a:latin typeface="Arial"/>
                <a:cs typeface="Arial"/>
              </a:rPr>
              <a:t>dr</a:t>
            </a:r>
            <a:r>
              <a:rPr sz="900" spc="-5" dirty="0">
                <a:latin typeface="Arial"/>
                <a:cs typeface="Arial"/>
              </a:rPr>
              <a:t>o</a:t>
            </a:r>
            <a:r>
              <a:rPr sz="900" spc="40" dirty="0">
                <a:latin typeface="Arial"/>
                <a:cs typeface="Arial"/>
              </a:rPr>
              <a:t> </a:t>
            </a:r>
            <a:r>
              <a:rPr sz="900" spc="-5" dirty="0">
                <a:latin typeface="Arial"/>
                <a:cs typeface="Arial"/>
              </a:rPr>
              <a:t>c</a:t>
            </a:r>
            <a:r>
              <a:rPr sz="900" spc="-10" dirty="0">
                <a:latin typeface="Arial"/>
                <a:cs typeface="Arial"/>
              </a:rPr>
              <a:t>u</a:t>
            </a:r>
            <a:r>
              <a:rPr sz="900" spc="-5" dirty="0">
                <a:latin typeface="Arial"/>
                <a:cs typeface="Arial"/>
              </a:rPr>
              <a:t>s</a:t>
            </a:r>
            <a:r>
              <a:rPr sz="900" spc="-10" dirty="0">
                <a:latin typeface="Arial"/>
                <a:cs typeface="Arial"/>
              </a:rPr>
              <a:t>to</a:t>
            </a:r>
            <a:r>
              <a:rPr sz="900" dirty="0">
                <a:latin typeface="Arial"/>
                <a:cs typeface="Arial"/>
              </a:rPr>
              <a:t>m</a:t>
            </a:r>
            <a:r>
              <a:rPr sz="900" spc="-10" dirty="0">
                <a:latin typeface="Arial"/>
                <a:cs typeface="Arial"/>
              </a:rPr>
              <a:t>e</a:t>
            </a:r>
            <a:r>
              <a:rPr sz="900" spc="-15" dirty="0">
                <a:latin typeface="Arial"/>
                <a:cs typeface="Arial"/>
              </a:rPr>
              <a:t>r</a:t>
            </a:r>
            <a:r>
              <a:rPr sz="900" spc="-5" dirty="0">
                <a:latin typeface="Arial"/>
                <a:cs typeface="Arial"/>
              </a:rPr>
              <a:t>.</a:t>
            </a:r>
            <a:endParaRPr sz="900" dirty="0">
              <a:latin typeface="Arial"/>
              <a:cs typeface="Arial"/>
            </a:endParaRPr>
          </a:p>
          <a:p>
            <a:pPr>
              <a:lnSpc>
                <a:spcPct val="100000"/>
              </a:lnSpc>
            </a:pPr>
            <a:endParaRPr sz="900" dirty="0">
              <a:latin typeface="Times New Roman"/>
              <a:cs typeface="Times New Roman"/>
            </a:endParaRPr>
          </a:p>
        </p:txBody>
      </p:sp>
    </p:spTree>
    <p:extLst>
      <p:ext uri="{BB962C8B-B14F-4D97-AF65-F5344CB8AC3E}">
        <p14:creationId xmlns:p14="http://schemas.microsoft.com/office/powerpoint/2010/main" val="7664542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609600" y="1600200"/>
            <a:ext cx="8836660" cy="984885"/>
          </a:xfrm>
          <a:prstGeom prst="rect">
            <a:avLst/>
          </a:prstGeom>
        </p:spPr>
        <p:txBody>
          <a:bodyPr vert="horz" wrap="square" lIns="0" tIns="0" rIns="0" bIns="0" rtlCol="0">
            <a:spAutoFit/>
          </a:bodyPr>
          <a:lstStyle/>
          <a:p>
            <a:pPr marL="355600" marR="5080" indent="-342900">
              <a:buFontTx/>
              <a:buChar char="•"/>
              <a:tabLst>
                <a:tab pos="355600" algn="l"/>
              </a:tabLst>
            </a:pPr>
            <a:r>
              <a:rPr lang="en-CA" sz="1600" dirty="0">
                <a:latin typeface="Arial"/>
                <a:cs typeface="Arial"/>
              </a:rPr>
              <a:t>Electricity costs are increasing as the necessary investments are made to decarbonize and modernize the province’s electricity </a:t>
            </a:r>
            <a:r>
              <a:rPr lang="en-CA" sz="1600" dirty="0" smtClean="0">
                <a:latin typeface="Arial"/>
                <a:cs typeface="Arial"/>
              </a:rPr>
              <a:t>infrastructure.  Since 2005, Ontario has </a:t>
            </a:r>
            <a:r>
              <a:rPr lang="en-CA" sz="1600" dirty="0">
                <a:latin typeface="Arial"/>
                <a:cs typeface="Arial"/>
              </a:rPr>
              <a:t>invested more than $50 billion in generation, transmission and distribution assets to ensure the system is clean and </a:t>
            </a:r>
            <a:r>
              <a:rPr lang="en-CA" sz="1600" dirty="0" smtClean="0">
                <a:latin typeface="Arial"/>
                <a:cs typeface="Arial"/>
              </a:rPr>
              <a:t>reliable. </a:t>
            </a:r>
            <a:endParaRPr lang="en-CA" sz="1600" dirty="0">
              <a:latin typeface="Arial"/>
              <a:cs typeface="Arial"/>
            </a:endParaRPr>
          </a:p>
        </p:txBody>
      </p:sp>
      <p:sp>
        <p:nvSpPr>
          <p:cNvPr id="4" name="object 4"/>
          <p:cNvSpPr/>
          <p:nvPr/>
        </p:nvSpPr>
        <p:spPr>
          <a:xfrm>
            <a:off x="993139" y="3029197"/>
            <a:ext cx="7315200" cy="3450335"/>
          </a:xfrm>
          <a:prstGeom prst="rect">
            <a:avLst/>
          </a:prstGeom>
          <a:blipFill>
            <a:blip r:embed="rId2" cstate="print"/>
            <a:stretch>
              <a:fillRect/>
            </a:stretch>
          </a:blipFill>
        </p:spPr>
        <p:txBody>
          <a:bodyPr wrap="square" lIns="0" tIns="0" rIns="0" bIns="0" rtlCol="0"/>
          <a:lstStyle/>
          <a:p>
            <a:endParaRPr/>
          </a:p>
        </p:txBody>
      </p:sp>
      <p:sp>
        <p:nvSpPr>
          <p:cNvPr id="5" name="object 5"/>
          <p:cNvSpPr txBox="1"/>
          <p:nvPr/>
        </p:nvSpPr>
        <p:spPr>
          <a:xfrm>
            <a:off x="993139" y="6629400"/>
            <a:ext cx="2371725" cy="160020"/>
          </a:xfrm>
          <a:prstGeom prst="rect">
            <a:avLst/>
          </a:prstGeom>
        </p:spPr>
        <p:txBody>
          <a:bodyPr vert="horz" wrap="square" lIns="0" tIns="0" rIns="0" bIns="0" rtlCol="0">
            <a:spAutoFit/>
          </a:bodyPr>
          <a:lstStyle/>
          <a:p>
            <a:pPr marL="12700">
              <a:lnSpc>
                <a:spcPct val="100000"/>
              </a:lnSpc>
            </a:pPr>
            <a:r>
              <a:rPr sz="1050" i="1" dirty="0">
                <a:latin typeface="Arial"/>
                <a:cs typeface="Arial"/>
              </a:rPr>
              <a:t>Sou</a:t>
            </a:r>
            <a:r>
              <a:rPr sz="1050" i="1" spc="-5" dirty="0">
                <a:latin typeface="Arial"/>
                <a:cs typeface="Arial"/>
              </a:rPr>
              <a:t>r</a:t>
            </a:r>
            <a:r>
              <a:rPr sz="1050" i="1" dirty="0">
                <a:latin typeface="Arial"/>
                <a:cs typeface="Arial"/>
              </a:rPr>
              <a:t>ce</a:t>
            </a:r>
            <a:r>
              <a:rPr sz="1050" dirty="0">
                <a:latin typeface="Arial"/>
                <a:cs typeface="Arial"/>
              </a:rPr>
              <a:t>:</a:t>
            </a:r>
            <a:r>
              <a:rPr sz="1050" spc="-25" dirty="0">
                <a:latin typeface="Arial"/>
                <a:cs typeface="Arial"/>
              </a:rPr>
              <a:t> </a:t>
            </a:r>
            <a:r>
              <a:rPr sz="1050" spc="-10" dirty="0">
                <a:latin typeface="Arial"/>
                <a:cs typeface="Arial"/>
              </a:rPr>
              <a:t>I</a:t>
            </a:r>
            <a:r>
              <a:rPr sz="1050" dirty="0">
                <a:latin typeface="Arial"/>
                <a:cs typeface="Arial"/>
              </a:rPr>
              <a:t>ESO</a:t>
            </a:r>
            <a:r>
              <a:rPr sz="1050" spc="-35" dirty="0">
                <a:latin typeface="Arial"/>
                <a:cs typeface="Arial"/>
              </a:rPr>
              <a:t> </a:t>
            </a:r>
            <a:r>
              <a:rPr sz="1050" spc="-10" dirty="0">
                <a:latin typeface="Arial"/>
                <a:cs typeface="Arial"/>
              </a:rPr>
              <a:t>O</a:t>
            </a:r>
            <a:r>
              <a:rPr sz="1050" dirty="0">
                <a:latin typeface="Arial"/>
                <a:cs typeface="Arial"/>
              </a:rPr>
              <a:t>n</a:t>
            </a:r>
            <a:r>
              <a:rPr sz="1050" spc="-10" dirty="0">
                <a:latin typeface="Arial"/>
                <a:cs typeface="Arial"/>
              </a:rPr>
              <a:t>t</a:t>
            </a:r>
            <a:r>
              <a:rPr sz="1050" dirty="0">
                <a:latin typeface="Arial"/>
                <a:cs typeface="Arial"/>
              </a:rPr>
              <a:t>a</a:t>
            </a:r>
            <a:r>
              <a:rPr sz="1050" spc="-5" dirty="0">
                <a:latin typeface="Arial"/>
                <a:cs typeface="Arial"/>
              </a:rPr>
              <a:t>r</a:t>
            </a:r>
            <a:r>
              <a:rPr sz="1050" spc="5" dirty="0">
                <a:latin typeface="Arial"/>
                <a:cs typeface="Arial"/>
              </a:rPr>
              <a:t>i</a:t>
            </a:r>
            <a:r>
              <a:rPr sz="1050" dirty="0">
                <a:latin typeface="Arial"/>
                <a:cs typeface="Arial"/>
              </a:rPr>
              <a:t>o</a:t>
            </a:r>
            <a:r>
              <a:rPr sz="1050" spc="-5" dirty="0">
                <a:latin typeface="Arial"/>
                <a:cs typeface="Arial"/>
              </a:rPr>
              <a:t> </a:t>
            </a:r>
            <a:r>
              <a:rPr sz="1050" dirty="0">
                <a:latin typeface="Arial"/>
                <a:cs typeface="Arial"/>
              </a:rPr>
              <a:t>P</a:t>
            </a:r>
            <a:r>
              <a:rPr sz="1050" spc="5" dirty="0">
                <a:latin typeface="Arial"/>
                <a:cs typeface="Arial"/>
              </a:rPr>
              <a:t>l</a:t>
            </a:r>
            <a:r>
              <a:rPr sz="1050" dirty="0">
                <a:latin typeface="Arial"/>
                <a:cs typeface="Arial"/>
              </a:rPr>
              <a:t>ann</a:t>
            </a:r>
            <a:r>
              <a:rPr sz="1050" spc="5" dirty="0">
                <a:latin typeface="Arial"/>
                <a:cs typeface="Arial"/>
              </a:rPr>
              <a:t>i</a:t>
            </a:r>
            <a:r>
              <a:rPr sz="1050" dirty="0">
                <a:latin typeface="Arial"/>
                <a:cs typeface="Arial"/>
              </a:rPr>
              <a:t>ng</a:t>
            </a:r>
            <a:r>
              <a:rPr sz="1050" spc="-30" dirty="0">
                <a:latin typeface="Arial"/>
                <a:cs typeface="Arial"/>
              </a:rPr>
              <a:t> </a:t>
            </a:r>
            <a:r>
              <a:rPr sz="1050" spc="-10" dirty="0">
                <a:latin typeface="Arial"/>
                <a:cs typeface="Arial"/>
              </a:rPr>
              <a:t>O</a:t>
            </a:r>
            <a:r>
              <a:rPr sz="1050" dirty="0">
                <a:latin typeface="Arial"/>
                <a:cs typeface="Arial"/>
              </a:rPr>
              <a:t>u</a:t>
            </a:r>
            <a:r>
              <a:rPr sz="1050" spc="-10" dirty="0">
                <a:latin typeface="Arial"/>
                <a:cs typeface="Arial"/>
              </a:rPr>
              <a:t>t</a:t>
            </a:r>
            <a:r>
              <a:rPr sz="1050" spc="5" dirty="0">
                <a:latin typeface="Arial"/>
                <a:cs typeface="Arial"/>
              </a:rPr>
              <a:t>l</a:t>
            </a:r>
            <a:r>
              <a:rPr sz="1050" dirty="0">
                <a:latin typeface="Arial"/>
                <a:cs typeface="Arial"/>
              </a:rPr>
              <a:t>ook</a:t>
            </a:r>
          </a:p>
        </p:txBody>
      </p:sp>
      <p:sp>
        <p:nvSpPr>
          <p:cNvPr id="9" name="object 2"/>
          <p:cNvSpPr txBox="1">
            <a:spLocks/>
          </p:cNvSpPr>
          <p:nvPr/>
        </p:nvSpPr>
        <p:spPr>
          <a:xfrm>
            <a:off x="534162" y="914400"/>
            <a:ext cx="8838438" cy="457200"/>
          </a:xfrm>
          <a:prstGeom prst="rect">
            <a:avLst/>
          </a:prstGeom>
          <a:solidFill>
            <a:srgbClr val="B3B3B3"/>
          </a:solidFill>
          <a:ln w="19812">
            <a:solidFill>
              <a:srgbClr val="000000"/>
            </a:solidFill>
          </a:ln>
        </p:spPr>
        <p:txBody>
          <a:bodyPr vert="horz" wrap="square" lIns="0" tIns="0" rIns="0" bIns="0" rtlCol="0" anchor="ctr">
            <a:spAutoFit/>
          </a:bodyPr>
          <a:lstStyle>
            <a:lvl1pPr>
              <a:defRPr sz="3800" b="0" i="0">
                <a:solidFill>
                  <a:srgbClr val="313634"/>
                </a:solidFill>
                <a:latin typeface="Arial"/>
                <a:ea typeface="+mj-ea"/>
                <a:cs typeface="Arial"/>
              </a:defRPr>
            </a:lvl1pPr>
          </a:lstStyle>
          <a:p>
            <a:pPr marL="3175" algn="ctr"/>
            <a:r>
              <a:rPr lang="en-CA" sz="2000" kern="0" spc="5" dirty="0" smtClean="0">
                <a:solidFill>
                  <a:srgbClr val="000000"/>
                </a:solidFill>
              </a:rPr>
              <a:t>Context – Infrastructure Investments</a:t>
            </a:r>
            <a:endParaRPr lang="en-CA" sz="2000" kern="0" dirty="0"/>
          </a:p>
        </p:txBody>
      </p:sp>
      <p:sp>
        <p:nvSpPr>
          <p:cNvPr id="7" name="object 5"/>
          <p:cNvSpPr txBox="1"/>
          <p:nvPr/>
        </p:nvSpPr>
        <p:spPr>
          <a:xfrm>
            <a:off x="9549892" y="7467600"/>
            <a:ext cx="432308" cy="184666"/>
          </a:xfrm>
          <a:prstGeom prst="rect">
            <a:avLst/>
          </a:prstGeom>
        </p:spPr>
        <p:txBody>
          <a:bodyPr vert="horz" wrap="square" lIns="0" tIns="0" rIns="0" bIns="0" rtlCol="0">
            <a:spAutoFit/>
          </a:bodyPr>
          <a:lstStyle/>
          <a:p>
            <a:pPr marL="25400" algn="ctr">
              <a:lnSpc>
                <a:spcPct val="100000"/>
              </a:lnSpc>
            </a:pPr>
            <a:fld id="{25161F13-161D-4D92-A730-D3C24C0C7C19}" type="slidenum">
              <a:rPr lang="en-CA" sz="1200" smtClean="0">
                <a:latin typeface="Arial"/>
                <a:cs typeface="Arial"/>
              </a:rPr>
              <a:pPr marL="25400" algn="ctr">
                <a:lnSpc>
                  <a:spcPct val="100000"/>
                </a:lnSpc>
              </a:pPr>
              <a:t>4</a:t>
            </a:fld>
            <a:endParaRPr sz="1200" dirty="0">
              <a:latin typeface="Arial"/>
              <a:cs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9544105" y="6579299"/>
            <a:ext cx="316835" cy="5794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01763" tIns="50882" rIns="101763" bIns="50882" rtlCol="0" anchor="ctr"/>
          <a:lstStyle/>
          <a:p>
            <a:pPr algn="ctr" defTabSz="1017752" eaLnBrk="0" fontAlgn="base" hangingPunct="0">
              <a:spcBef>
                <a:spcPct val="0"/>
              </a:spcBef>
              <a:spcAft>
                <a:spcPct val="0"/>
              </a:spcAft>
            </a:pPr>
            <a:endParaRPr lang="en-CA">
              <a:solidFill>
                <a:srgbClr val="FF0000"/>
              </a:solidFill>
            </a:endParaRPr>
          </a:p>
        </p:txBody>
      </p:sp>
      <p:sp>
        <p:nvSpPr>
          <p:cNvPr id="4" name="Content Placeholder 3"/>
          <p:cNvSpPr>
            <a:spLocks noGrp="1"/>
          </p:cNvSpPr>
          <p:nvPr>
            <p:ph idx="1"/>
          </p:nvPr>
        </p:nvSpPr>
        <p:spPr>
          <a:xfrm>
            <a:off x="533400" y="1228651"/>
            <a:ext cx="5410200" cy="5172149"/>
          </a:xfrm>
        </p:spPr>
        <p:txBody>
          <a:bodyPr>
            <a:noAutofit/>
          </a:bodyPr>
          <a:lstStyle/>
          <a:p>
            <a:pPr marL="285750" indent="-285750">
              <a:spcBef>
                <a:spcPts val="669"/>
              </a:spcBef>
              <a:spcAft>
                <a:spcPts val="669"/>
              </a:spcAft>
              <a:buFont typeface="Arial" panose="020B0604020202020204" pitchFamily="34" charset="0"/>
              <a:buChar char="•"/>
            </a:pPr>
            <a:r>
              <a:rPr lang="en-CA" sz="1400" dirty="0">
                <a:latin typeface="Arial" panose="020B0604020202020204" pitchFamily="34" charset="0"/>
                <a:cs typeface="Arial" panose="020B0604020202020204" pitchFamily="34" charset="0"/>
              </a:rPr>
              <a:t>The </a:t>
            </a:r>
            <a:r>
              <a:rPr lang="en-CA" sz="1400" b="1" dirty="0">
                <a:latin typeface="Arial" panose="020B0604020202020204" pitchFamily="34" charset="0"/>
                <a:cs typeface="Arial" panose="020B0604020202020204" pitchFamily="34" charset="0"/>
              </a:rPr>
              <a:t>Delivery </a:t>
            </a:r>
            <a:r>
              <a:rPr lang="en-CA" sz="1400" dirty="0">
                <a:latin typeface="Arial" panose="020B0604020202020204" pitchFamily="34" charset="0"/>
                <a:cs typeface="Arial" panose="020B0604020202020204" pitchFamily="34" charset="0"/>
              </a:rPr>
              <a:t>line on a typical consumer bill is specific to a consumer’s Local Distribution Company (LDCs) and accounts for roughly 25-35% of the total bill before taxes.  </a:t>
            </a:r>
          </a:p>
          <a:p>
            <a:pPr marL="285750" indent="-285750">
              <a:spcBef>
                <a:spcPts val="669"/>
              </a:spcBef>
              <a:spcAft>
                <a:spcPts val="669"/>
              </a:spcAft>
              <a:buFont typeface="Arial" panose="020B0604020202020204" pitchFamily="34" charset="0"/>
              <a:buChar char="•"/>
            </a:pPr>
            <a:r>
              <a:rPr lang="en-CA" sz="1400" dirty="0">
                <a:latin typeface="Arial" panose="020B0604020202020204" pitchFamily="34" charset="0"/>
                <a:cs typeface="Arial" panose="020B0604020202020204" pitchFamily="34" charset="0"/>
              </a:rPr>
              <a:t>Delivery covers the costs of getting electricity from generating stations across the province to homes and businesses and combines three cost components of the electricity sector into one line item charge: </a:t>
            </a:r>
          </a:p>
          <a:p>
            <a:pPr marL="742950" lvl="1" indent="-285750">
              <a:spcBef>
                <a:spcPts val="669"/>
              </a:spcBef>
              <a:spcAft>
                <a:spcPts val="669"/>
              </a:spcAft>
              <a:buFont typeface="Arial" panose="020B0604020202020204" pitchFamily="34" charset="0"/>
              <a:buChar char="−"/>
            </a:pPr>
            <a:r>
              <a:rPr lang="en-CA" sz="1200" b="1" dirty="0">
                <a:latin typeface="Arial" panose="020B0604020202020204" pitchFamily="34" charset="0"/>
                <a:cs typeface="Arial" panose="020B0604020202020204" pitchFamily="34" charset="0"/>
              </a:rPr>
              <a:t>Transmission: </a:t>
            </a:r>
            <a:r>
              <a:rPr lang="en-CA" sz="1200" dirty="0">
                <a:latin typeface="Arial" panose="020B0604020202020204" pitchFamily="34" charset="0"/>
                <a:cs typeface="Arial" panose="020B0604020202020204" pitchFamily="34" charset="0"/>
              </a:rPr>
              <a:t>The costs of moving electricity across high voltage lines from generating stations to the distribution system. This cost is recovered through a variable charge that is approved by the OEB. </a:t>
            </a:r>
          </a:p>
          <a:p>
            <a:pPr marL="742950" lvl="1" indent="-285750">
              <a:spcBef>
                <a:spcPts val="669"/>
              </a:spcBef>
              <a:spcAft>
                <a:spcPts val="669"/>
              </a:spcAft>
              <a:buFont typeface="Arial" panose="020B0604020202020204" pitchFamily="34" charset="0"/>
              <a:buChar char="−"/>
            </a:pPr>
            <a:r>
              <a:rPr lang="en-CA" sz="1200" b="1" dirty="0">
                <a:latin typeface="Arial" panose="020B0604020202020204" pitchFamily="34" charset="0"/>
                <a:cs typeface="Arial" panose="020B0604020202020204" pitchFamily="34" charset="0"/>
              </a:rPr>
              <a:t>Distribution: </a:t>
            </a:r>
            <a:r>
              <a:rPr lang="en-CA" sz="1200" dirty="0">
                <a:latin typeface="Arial" panose="020B0604020202020204" pitchFamily="34" charset="0"/>
                <a:cs typeface="Arial" panose="020B0604020202020204" pitchFamily="34" charset="0"/>
              </a:rPr>
              <a:t>The costs of moving electricity from the transmission system to homes and businesses. Depending on the LDC, distribution costs makes up about 60% to 80% of the Delivery line.</a:t>
            </a:r>
          </a:p>
          <a:p>
            <a:pPr marL="1085850" lvl="2" indent="-171450">
              <a:spcBef>
                <a:spcPts val="669"/>
              </a:spcBef>
              <a:spcAft>
                <a:spcPts val="669"/>
              </a:spcAft>
              <a:buFont typeface="Arial" panose="020B0604020202020204" pitchFamily="34" charset="0"/>
              <a:buChar char="•"/>
            </a:pPr>
            <a:r>
              <a:rPr lang="en-CA" sz="1100" dirty="0">
                <a:latin typeface="Arial" panose="020B0604020202020204" pitchFamily="34" charset="0"/>
                <a:cs typeface="Arial" panose="020B0604020202020204" pitchFamily="34" charset="0"/>
              </a:rPr>
              <a:t>This cost is currently recovered through both a variable charge and fixed charge, approved by the OEB. Distribution rates are moving to a fully-fixed charge over next 5 years.  </a:t>
            </a:r>
          </a:p>
          <a:p>
            <a:pPr marL="742950" lvl="1" indent="-285750">
              <a:spcBef>
                <a:spcPts val="669"/>
              </a:spcBef>
              <a:spcAft>
                <a:spcPts val="669"/>
              </a:spcAft>
              <a:buFont typeface="Arial" panose="020B0604020202020204" pitchFamily="34" charset="0"/>
              <a:buChar char="−"/>
            </a:pPr>
            <a:r>
              <a:rPr lang="en-CA" sz="1200" b="1" dirty="0">
                <a:latin typeface="Arial" panose="020B0604020202020204" pitchFamily="34" charset="0"/>
                <a:cs typeface="Arial" panose="020B0604020202020204" pitchFamily="34" charset="0"/>
              </a:rPr>
              <a:t>Line Loss: </a:t>
            </a:r>
            <a:r>
              <a:rPr lang="en-CA" sz="1200" dirty="0">
                <a:latin typeface="Arial" panose="020B0604020202020204" pitchFamily="34" charset="0"/>
                <a:cs typeface="Arial" panose="020B0604020202020204" pitchFamily="34" charset="0"/>
              </a:rPr>
              <a:t>The costs to recover electricity that is lost as heat when its delivered over a power line. Each LDC is assigned by the OEB a specific line-loss adjustment factor to reflect their loses particular to their assets.  This factor is multiplied against the monthly electricity cost to determine the monthly cost.</a:t>
            </a:r>
          </a:p>
        </p:txBody>
      </p:sp>
      <p:grpSp>
        <p:nvGrpSpPr>
          <p:cNvPr id="8" name="Group 7"/>
          <p:cNvGrpSpPr/>
          <p:nvPr/>
        </p:nvGrpSpPr>
        <p:grpSpPr>
          <a:xfrm>
            <a:off x="6454959" y="1273023"/>
            <a:ext cx="3315392" cy="3102831"/>
            <a:chOff x="6660232" y="1772816"/>
            <a:chExt cx="2448272" cy="2969152"/>
          </a:xfrm>
        </p:grpSpPr>
        <p:pic>
          <p:nvPicPr>
            <p:cNvPr id="7" name="Picture 2" descr="C:\Users\PiperMa\Desktop\moved\hydro-bill-mockup\bill-mock-up-v5-nov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60232" y="1772816"/>
              <a:ext cx="2448272" cy="2969152"/>
            </a:xfrm>
            <a:prstGeom prst="rect">
              <a:avLst/>
            </a:prstGeom>
            <a:noFill/>
            <a:extLst>
              <a:ext uri="{909E8E84-426E-40DD-AFC4-6F175D3DCCD1}">
                <a14:hiddenFill xmlns:a14="http://schemas.microsoft.com/office/drawing/2010/main">
                  <a:solidFill>
                    <a:srgbClr val="FFFFFF"/>
                  </a:solidFill>
                </a14:hiddenFill>
              </a:ext>
            </a:extLst>
          </p:spPr>
        </p:pic>
        <p:sp>
          <p:nvSpPr>
            <p:cNvPr id="5" name="Oval 4"/>
            <p:cNvSpPr/>
            <p:nvPr/>
          </p:nvSpPr>
          <p:spPr>
            <a:xfrm>
              <a:off x="6660232" y="3429000"/>
              <a:ext cx="576064" cy="235840"/>
            </a:xfrm>
            <a:prstGeom prst="ellipse">
              <a:avLst/>
            </a:prstGeom>
            <a:noFill/>
            <a:ln w="31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17752" eaLnBrk="0" fontAlgn="base" hangingPunct="0">
                <a:spcBef>
                  <a:spcPct val="0"/>
                </a:spcBef>
                <a:spcAft>
                  <a:spcPct val="0"/>
                </a:spcAft>
              </a:pPr>
              <a:endParaRPr lang="en-CA">
                <a:solidFill>
                  <a:prstClr val="white"/>
                </a:solidFill>
              </a:endParaRPr>
            </a:p>
          </p:txBody>
        </p:sp>
      </p:grpSp>
      <p:graphicFrame>
        <p:nvGraphicFramePr>
          <p:cNvPr id="10" name="Chart 9"/>
          <p:cNvGraphicFramePr>
            <a:graphicFrameLocks/>
          </p:cNvGraphicFramePr>
          <p:nvPr>
            <p:extLst/>
          </p:nvPr>
        </p:nvGraphicFramePr>
        <p:xfrm>
          <a:off x="6202681" y="4913965"/>
          <a:ext cx="4039649" cy="2593530"/>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Box 10"/>
          <p:cNvSpPr txBox="1"/>
          <p:nvPr/>
        </p:nvSpPr>
        <p:spPr>
          <a:xfrm>
            <a:off x="6534167" y="4436593"/>
            <a:ext cx="3326770" cy="418576"/>
          </a:xfrm>
          <a:prstGeom prst="rect">
            <a:avLst/>
          </a:prstGeom>
          <a:noFill/>
        </p:spPr>
        <p:txBody>
          <a:bodyPr wrap="square" lIns="101763" tIns="50882" rIns="101763" bIns="50882" rtlCol="0">
            <a:spAutoFit/>
          </a:bodyPr>
          <a:lstStyle/>
          <a:p>
            <a:pPr algn="ctr" defTabSz="1017752" eaLnBrk="0" fontAlgn="base" hangingPunct="0">
              <a:spcBef>
                <a:spcPct val="0"/>
              </a:spcBef>
              <a:spcAft>
                <a:spcPct val="0"/>
              </a:spcAft>
            </a:pPr>
            <a:r>
              <a:rPr lang="en-US" sz="1000" b="1" dirty="0">
                <a:solidFill>
                  <a:prstClr val="black"/>
                </a:solidFill>
                <a:ea typeface="ＭＳ Ｐゴシック" pitchFamily="34" charset="-128"/>
              </a:rPr>
              <a:t>Cost breakdown of Delivery Line for an Average Residential Bill*</a:t>
            </a:r>
            <a:endParaRPr lang="en-CA" b="1" dirty="0">
              <a:solidFill>
                <a:prstClr val="black"/>
              </a:solidFill>
              <a:ea typeface="ＭＳ Ｐゴシック" pitchFamily="34" charset="-128"/>
            </a:endParaRPr>
          </a:p>
        </p:txBody>
      </p:sp>
      <p:sp>
        <p:nvSpPr>
          <p:cNvPr id="12" name="TextBox 11"/>
          <p:cNvSpPr txBox="1"/>
          <p:nvPr/>
        </p:nvSpPr>
        <p:spPr>
          <a:xfrm>
            <a:off x="7294163" y="7132379"/>
            <a:ext cx="2430780" cy="244170"/>
          </a:xfrm>
          <a:prstGeom prst="rect">
            <a:avLst/>
          </a:prstGeom>
          <a:noFill/>
        </p:spPr>
        <p:txBody>
          <a:bodyPr wrap="square" lIns="101763" tIns="50882" rIns="101763" bIns="50882" rtlCol="0">
            <a:spAutoFit/>
          </a:bodyPr>
          <a:lstStyle/>
          <a:p>
            <a:pPr defTabSz="1017752" eaLnBrk="0" fontAlgn="base" hangingPunct="0">
              <a:spcBef>
                <a:spcPct val="0"/>
              </a:spcBef>
              <a:spcAft>
                <a:spcPct val="0"/>
              </a:spcAft>
            </a:pPr>
            <a:r>
              <a:rPr lang="en-CA" sz="900" dirty="0">
                <a:solidFill>
                  <a:prstClr val="black"/>
                </a:solidFill>
                <a:ea typeface="ＭＳ Ｐゴシック" pitchFamily="34" charset="-128"/>
              </a:rPr>
              <a:t>* Toronto Hydro Bill @ 750kWhs</a:t>
            </a:r>
          </a:p>
        </p:txBody>
      </p:sp>
      <p:cxnSp>
        <p:nvCxnSpPr>
          <p:cNvPr id="14" name="Elbow Connector 13"/>
          <p:cNvCxnSpPr>
            <a:stCxn id="5" idx="2"/>
            <a:endCxn id="11" idx="1"/>
          </p:cNvCxnSpPr>
          <p:nvPr/>
        </p:nvCxnSpPr>
        <p:spPr>
          <a:xfrm rot="10800000" flipH="1" flipV="1">
            <a:off x="6454958" y="3127013"/>
            <a:ext cx="79209" cy="1518879"/>
          </a:xfrm>
          <a:prstGeom prst="bentConnector3">
            <a:avLst>
              <a:gd name="adj1" fmla="val -317465"/>
            </a:avLst>
          </a:prstGeom>
          <a:ln w="22225">
            <a:tailEnd type="triangle"/>
          </a:ln>
        </p:spPr>
        <p:style>
          <a:lnRef idx="1">
            <a:schemeClr val="accent1"/>
          </a:lnRef>
          <a:fillRef idx="0">
            <a:schemeClr val="accent1"/>
          </a:fillRef>
          <a:effectRef idx="0">
            <a:schemeClr val="accent1"/>
          </a:effectRef>
          <a:fontRef idx="minor">
            <a:schemeClr val="tx1"/>
          </a:fontRef>
        </p:style>
      </p:cxnSp>
      <p:sp>
        <p:nvSpPr>
          <p:cNvPr id="13" name="Slide Number Placeholder 4"/>
          <p:cNvSpPr>
            <a:spLocks noGrp="1"/>
          </p:cNvSpPr>
          <p:nvPr>
            <p:ph type="sldNum" sz="quarter" idx="4294967295"/>
          </p:nvPr>
        </p:nvSpPr>
        <p:spPr>
          <a:xfrm>
            <a:off x="9657185" y="7511534"/>
            <a:ext cx="401215" cy="184666"/>
          </a:xfrm>
          <a:prstGeom prst="rect">
            <a:avLst/>
          </a:prstGeom>
        </p:spPr>
        <p:txBody>
          <a:bodyPr/>
          <a:lstStyle/>
          <a:p>
            <a:pPr algn="ctr">
              <a:defRPr/>
            </a:pPr>
            <a:fld id="{A9FBEB88-9557-4635-A291-8A2B4F0BCCE8}" type="slidenum">
              <a:rPr lang="en-US">
                <a:solidFill>
                  <a:prstClr val="black"/>
                </a:solidFill>
              </a:rPr>
              <a:pPr algn="ctr">
                <a:defRPr/>
              </a:pPr>
              <a:t>40</a:t>
            </a:fld>
            <a:endParaRPr lang="en-US" dirty="0">
              <a:solidFill>
                <a:prstClr val="black"/>
              </a:solidFill>
            </a:endParaRPr>
          </a:p>
        </p:txBody>
      </p:sp>
      <p:sp>
        <p:nvSpPr>
          <p:cNvPr id="15" name="object 2"/>
          <p:cNvSpPr txBox="1">
            <a:spLocks/>
          </p:cNvSpPr>
          <p:nvPr/>
        </p:nvSpPr>
        <p:spPr>
          <a:xfrm>
            <a:off x="380999" y="759023"/>
            <a:ext cx="9343943" cy="307777"/>
          </a:xfrm>
          <a:prstGeom prst="rect">
            <a:avLst/>
          </a:prstGeom>
          <a:solidFill>
            <a:srgbClr val="B3B3B3"/>
          </a:solidFill>
          <a:ln w="19812">
            <a:solidFill>
              <a:srgbClr val="000000"/>
            </a:solidFill>
          </a:ln>
        </p:spPr>
        <p:txBody>
          <a:bodyPr vert="horz" wrap="square" lIns="0" tIns="0" rIns="0" bIns="0" rtlCol="0" anchor="ctr">
            <a:spAutoFit/>
          </a:bodyPr>
          <a:lstStyle>
            <a:lvl1pPr>
              <a:defRPr sz="3800" b="0" i="0">
                <a:solidFill>
                  <a:srgbClr val="313634"/>
                </a:solidFill>
                <a:latin typeface="Arial"/>
                <a:ea typeface="+mj-ea"/>
                <a:cs typeface="Arial"/>
              </a:defRPr>
            </a:lvl1pPr>
          </a:lstStyle>
          <a:p>
            <a:pPr marL="3175" algn="ctr"/>
            <a:r>
              <a:rPr lang="en-US" sz="2000" dirty="0">
                <a:solidFill>
                  <a:schemeClr val="tx1"/>
                </a:solidFill>
                <a:latin typeface="Arial" panose="020B0604020202020204" pitchFamily="34" charset="0"/>
                <a:cs typeface="Arial" panose="020B0604020202020204" pitchFamily="34" charset="0"/>
              </a:rPr>
              <a:t>Delivery and Distribution Charge – Background</a:t>
            </a:r>
            <a:endParaRPr lang="en-CA" sz="2000" kern="0" dirty="0"/>
          </a:p>
        </p:txBody>
      </p:sp>
    </p:spTree>
    <p:extLst>
      <p:ext uri="{BB962C8B-B14F-4D97-AF65-F5344CB8AC3E}">
        <p14:creationId xmlns:p14="http://schemas.microsoft.com/office/powerpoint/2010/main" val="119359516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533400" y="1295400"/>
            <a:ext cx="8991600" cy="6045200"/>
          </a:xfrm>
        </p:spPr>
        <p:txBody>
          <a:bodyPr>
            <a:noAutofit/>
          </a:bodyPr>
          <a:lstStyle/>
          <a:p>
            <a:pPr marL="285750" indent="-285750">
              <a:spcBef>
                <a:spcPts val="669"/>
              </a:spcBef>
              <a:spcAft>
                <a:spcPts val="669"/>
              </a:spcAft>
              <a:buFont typeface="Arial" panose="020B0604020202020204" pitchFamily="34" charset="0"/>
              <a:buChar char="•"/>
            </a:pPr>
            <a:r>
              <a:rPr lang="en-US" sz="1600" dirty="0">
                <a:latin typeface="Arial" panose="020B0604020202020204" pitchFamily="34" charset="0"/>
                <a:cs typeface="Arial" panose="020B0604020202020204" pitchFamily="34" charset="0"/>
              </a:rPr>
              <a:t>Rural or Remote Rate Protection (RRRP) mitigates some of the high costs of electricity distribution in rural or remote areas of the Province. It is a legacy program of the old Ontario Hydro and has existed in its current form since 2001.</a:t>
            </a:r>
          </a:p>
          <a:p>
            <a:pPr marL="742950" lvl="1" indent="-285750">
              <a:spcBef>
                <a:spcPts val="669"/>
              </a:spcBef>
              <a:spcAft>
                <a:spcPts val="669"/>
              </a:spcAft>
              <a:buFont typeface="Arial" panose="020B0604020202020204" pitchFamily="34" charset="0"/>
              <a:buChar char="−"/>
            </a:pPr>
            <a:r>
              <a:rPr lang="en-US" sz="1400" dirty="0">
                <a:latin typeface="Arial" panose="020B0604020202020204" pitchFamily="34" charset="0"/>
                <a:cs typeface="Arial" panose="020B0604020202020204" pitchFamily="34" charset="0"/>
              </a:rPr>
              <a:t>RRRP is funded by ratepayers in Ontario.</a:t>
            </a:r>
          </a:p>
          <a:p>
            <a:pPr marL="285750" indent="-285750">
              <a:spcBef>
                <a:spcPts val="669"/>
              </a:spcBef>
              <a:spcAft>
                <a:spcPts val="669"/>
              </a:spcAft>
              <a:buFont typeface="Arial" panose="020B0604020202020204" pitchFamily="34" charset="0"/>
              <a:buChar char="•"/>
            </a:pPr>
            <a:r>
              <a:rPr lang="en-US" sz="1600" dirty="0">
                <a:latin typeface="Arial" panose="020B0604020202020204" pitchFamily="34" charset="0"/>
                <a:cs typeface="Arial" panose="020B0604020202020204" pitchFamily="34" charset="0"/>
              </a:rPr>
              <a:t>Part of the program helps fund the costs of Hydro One customers classified into the “R2” residential rate class. There are 335,000 R2 customers across the Province. These customers have some of the highest Delivery costs in the Province.</a:t>
            </a:r>
          </a:p>
          <a:p>
            <a:pPr marL="742950" lvl="1" indent="-285750">
              <a:spcBef>
                <a:spcPts val="669"/>
              </a:spcBef>
              <a:spcAft>
                <a:spcPts val="669"/>
              </a:spcAft>
              <a:buFont typeface="Arial" panose="020B0604020202020204" pitchFamily="34" charset="0"/>
              <a:buChar char="−"/>
            </a:pPr>
            <a:r>
              <a:rPr lang="en-US" sz="1400" dirty="0">
                <a:latin typeface="Arial" panose="020B0604020202020204" pitchFamily="34" charset="0"/>
                <a:cs typeface="Arial" panose="020B0604020202020204" pitchFamily="34" charset="0"/>
              </a:rPr>
              <a:t>From 2001-2016 the program provided $125.4 million annually to help defray these costs. </a:t>
            </a:r>
          </a:p>
          <a:p>
            <a:pPr marL="742950" lvl="1" indent="-285750">
              <a:spcBef>
                <a:spcPts val="669"/>
              </a:spcBef>
              <a:spcAft>
                <a:spcPts val="669"/>
              </a:spcAft>
              <a:buFont typeface="Arial" panose="020B0604020202020204" pitchFamily="34" charset="0"/>
              <a:buChar char="−"/>
            </a:pPr>
            <a:r>
              <a:rPr lang="en-US" sz="1400" dirty="0">
                <a:latin typeface="Arial" panose="020B0604020202020204" pitchFamily="34" charset="0"/>
                <a:cs typeface="Arial" panose="020B0604020202020204" pitchFamily="34" charset="0"/>
              </a:rPr>
              <a:t>In the 2016 Speech from the Throne, this funding was expanded by $116.4M to a total of $241.9 million.</a:t>
            </a:r>
          </a:p>
          <a:p>
            <a:pPr marL="742950" lvl="1" indent="-285750">
              <a:spcBef>
                <a:spcPts val="669"/>
              </a:spcBef>
              <a:spcAft>
                <a:spcPts val="669"/>
              </a:spcAft>
              <a:buFont typeface="Arial" panose="020B0604020202020204" pitchFamily="34" charset="0"/>
              <a:buChar char="−"/>
            </a:pPr>
            <a:r>
              <a:rPr lang="en-US" sz="1400" dirty="0">
                <a:latin typeface="Arial" panose="020B0604020202020204" pitchFamily="34" charset="0"/>
                <a:cs typeface="Arial" panose="020B0604020202020204" pitchFamily="34" charset="0"/>
              </a:rPr>
              <a:t>As of Jan 2017 R2 customers receive $60.50/month off their distribution costs.</a:t>
            </a:r>
          </a:p>
          <a:p>
            <a:pPr marL="285750" indent="-285750">
              <a:spcBef>
                <a:spcPts val="669"/>
              </a:spcBef>
              <a:spcAft>
                <a:spcPts val="669"/>
              </a:spcAft>
              <a:buFont typeface="Arial" panose="020B0604020202020204" pitchFamily="34" charset="0"/>
              <a:buChar char="•"/>
            </a:pPr>
            <a:r>
              <a:rPr lang="en-US" sz="1600" dirty="0">
                <a:latin typeface="Arial" panose="020B0604020202020204" pitchFamily="34" charset="0"/>
                <a:cs typeface="Arial" panose="020B0604020202020204" pitchFamily="34" charset="0"/>
              </a:rPr>
              <a:t>These customers still have high delivery and high distribution costs and are often faced with significantly higher than average bills. </a:t>
            </a:r>
          </a:p>
          <a:p>
            <a:pPr marL="742950" lvl="1" indent="-285750">
              <a:spcBef>
                <a:spcPts val="669"/>
              </a:spcBef>
              <a:spcAft>
                <a:spcPts val="669"/>
              </a:spcAft>
              <a:buFont typeface="Arial" panose="020B0604020202020204" pitchFamily="34" charset="0"/>
              <a:buChar char="−"/>
            </a:pPr>
            <a:r>
              <a:rPr lang="en-US" sz="1400" dirty="0">
                <a:latin typeface="Arial" panose="020B0604020202020204" pitchFamily="34" charset="0"/>
                <a:cs typeface="Arial" panose="020B0604020202020204" pitchFamily="34" charset="0"/>
              </a:rPr>
              <a:t>The higher than average consumption patterns coupled with higher than average distribution rates has resulted in monthly bills many view as no longer affordable. </a:t>
            </a:r>
          </a:p>
        </p:txBody>
      </p:sp>
      <p:sp>
        <p:nvSpPr>
          <p:cNvPr id="9" name="Slide Number Placeholder 4"/>
          <p:cNvSpPr>
            <a:spLocks noGrp="1"/>
          </p:cNvSpPr>
          <p:nvPr>
            <p:ph type="sldNum" sz="quarter" idx="4294967295"/>
          </p:nvPr>
        </p:nvSpPr>
        <p:spPr>
          <a:xfrm>
            <a:off x="9601200" y="7467600"/>
            <a:ext cx="533400" cy="184666"/>
          </a:xfrm>
          <a:prstGeom prst="rect">
            <a:avLst/>
          </a:prstGeom>
        </p:spPr>
        <p:txBody>
          <a:bodyPr/>
          <a:lstStyle/>
          <a:p>
            <a:pPr algn="ctr">
              <a:defRPr/>
            </a:pPr>
            <a:fld id="{A9FBEB88-9557-4635-A291-8A2B4F0BCCE8}" type="slidenum">
              <a:rPr lang="en-US">
                <a:solidFill>
                  <a:prstClr val="black"/>
                </a:solidFill>
              </a:rPr>
              <a:pPr algn="ctr">
                <a:defRPr/>
              </a:pPr>
              <a:t>41</a:t>
            </a:fld>
            <a:endParaRPr lang="en-US" dirty="0">
              <a:solidFill>
                <a:prstClr val="black"/>
              </a:solidFill>
            </a:endParaRPr>
          </a:p>
        </p:txBody>
      </p:sp>
      <p:sp>
        <p:nvSpPr>
          <p:cNvPr id="8" name="object 2"/>
          <p:cNvSpPr txBox="1">
            <a:spLocks/>
          </p:cNvSpPr>
          <p:nvPr/>
        </p:nvSpPr>
        <p:spPr>
          <a:xfrm>
            <a:off x="457962" y="835223"/>
            <a:ext cx="8838438" cy="307777"/>
          </a:xfrm>
          <a:prstGeom prst="rect">
            <a:avLst/>
          </a:prstGeom>
          <a:solidFill>
            <a:srgbClr val="B3B3B3"/>
          </a:solidFill>
          <a:ln w="19812">
            <a:solidFill>
              <a:srgbClr val="000000"/>
            </a:solidFill>
          </a:ln>
        </p:spPr>
        <p:txBody>
          <a:bodyPr vert="horz" wrap="square" lIns="0" tIns="0" rIns="0" bIns="0" rtlCol="0" anchor="ctr">
            <a:spAutoFit/>
          </a:bodyPr>
          <a:lstStyle>
            <a:lvl1pPr>
              <a:defRPr sz="3800" b="0" i="0">
                <a:solidFill>
                  <a:srgbClr val="313634"/>
                </a:solidFill>
                <a:latin typeface="Arial"/>
                <a:ea typeface="+mj-ea"/>
                <a:cs typeface="Arial"/>
              </a:defRPr>
            </a:lvl1pPr>
          </a:lstStyle>
          <a:p>
            <a:pPr marL="3175" algn="ctr"/>
            <a:r>
              <a:rPr lang="en-CA" sz="2000" dirty="0">
                <a:solidFill>
                  <a:schemeClr val="tx1"/>
                </a:solidFill>
                <a:latin typeface="Arial" panose="020B0604020202020204" pitchFamily="34" charset="0"/>
                <a:cs typeface="Arial" panose="020B0604020202020204" pitchFamily="34" charset="0"/>
              </a:rPr>
              <a:t>Rural or Remote Rate </a:t>
            </a:r>
            <a:r>
              <a:rPr lang="en-CA" sz="2000" dirty="0" smtClean="0">
                <a:solidFill>
                  <a:schemeClr val="tx1"/>
                </a:solidFill>
                <a:latin typeface="Arial" panose="020B0604020202020204" pitchFamily="34" charset="0"/>
                <a:cs typeface="Arial" panose="020B0604020202020204" pitchFamily="34" charset="0"/>
              </a:rPr>
              <a:t>Program </a:t>
            </a:r>
            <a:r>
              <a:rPr lang="en-CA" sz="2000" dirty="0">
                <a:solidFill>
                  <a:schemeClr val="tx1"/>
                </a:solidFill>
                <a:latin typeface="Arial" panose="020B0604020202020204" pitchFamily="34" charset="0"/>
                <a:cs typeface="Arial" panose="020B0604020202020204" pitchFamily="34" charset="0"/>
              </a:rPr>
              <a:t>– Background</a:t>
            </a:r>
            <a:endParaRPr lang="en-CA" sz="2000" kern="0" dirty="0"/>
          </a:p>
        </p:txBody>
      </p:sp>
    </p:spTree>
    <p:extLst>
      <p:ext uri="{BB962C8B-B14F-4D97-AF65-F5344CB8AC3E}">
        <p14:creationId xmlns:p14="http://schemas.microsoft.com/office/powerpoint/2010/main" val="246557410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294967295"/>
          </p:nvPr>
        </p:nvSpPr>
        <p:spPr>
          <a:xfrm>
            <a:off x="9601200" y="7467600"/>
            <a:ext cx="441960" cy="184666"/>
          </a:xfrm>
          <a:prstGeom prst="rect">
            <a:avLst/>
          </a:prstGeom>
        </p:spPr>
        <p:txBody>
          <a:bodyPr/>
          <a:lstStyle/>
          <a:p>
            <a:pPr algn="ctr">
              <a:defRPr/>
            </a:pPr>
            <a:fld id="{A9FBEB88-9557-4635-A291-8A2B4F0BCCE8}" type="slidenum">
              <a:rPr lang="en-US">
                <a:solidFill>
                  <a:prstClr val="black"/>
                </a:solidFill>
              </a:rPr>
              <a:pPr algn="ctr">
                <a:defRPr/>
              </a:pPr>
              <a:t>42</a:t>
            </a:fld>
            <a:endParaRPr lang="en-US" dirty="0">
              <a:solidFill>
                <a:prstClr val="black"/>
              </a:solidFill>
            </a:endParaRPr>
          </a:p>
        </p:txBody>
      </p:sp>
      <p:sp>
        <p:nvSpPr>
          <p:cNvPr id="7" name="Content Placeholder 2"/>
          <p:cNvSpPr txBox="1">
            <a:spLocks/>
          </p:cNvSpPr>
          <p:nvPr/>
        </p:nvSpPr>
        <p:spPr bwMode="auto">
          <a:xfrm>
            <a:off x="514298" y="1295401"/>
            <a:ext cx="9108000" cy="5958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1870" tIns="50935" rIns="101870" bIns="50935" numCol="1" anchor="t" anchorCtr="0" compatLnSpc="1">
            <a:prstTxWarp prst="textNoShape">
              <a:avLst/>
            </a:prstTxWarp>
            <a:normAutofit/>
          </a:bodyPr>
          <a:lstStyle>
            <a:lvl1pPr marL="342900" indent="-342900" algn="l" rtl="0" eaLnBrk="0" fontAlgn="base" hangingPunct="0">
              <a:spcBef>
                <a:spcPct val="20000"/>
              </a:spcBef>
              <a:spcAft>
                <a:spcPct val="0"/>
              </a:spcAft>
              <a:buChar char="•"/>
              <a:defRPr sz="16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Char char="–"/>
              <a:defRPr sz="16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16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16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1600">
                <a:solidFill>
                  <a:schemeClr val="tx1"/>
                </a:solidFill>
                <a:latin typeface="+mn-lt"/>
                <a:ea typeface="ＭＳ Ｐゴシック" charset="0"/>
              </a:defRPr>
            </a:lvl5pPr>
            <a:lvl6pPr marL="2514600" indent="-228600" algn="l" rtl="0" fontAlgn="base">
              <a:spcBef>
                <a:spcPct val="20000"/>
              </a:spcBef>
              <a:spcAft>
                <a:spcPct val="0"/>
              </a:spcAft>
              <a:buChar char="»"/>
              <a:defRPr sz="1600">
                <a:solidFill>
                  <a:schemeClr val="tx1"/>
                </a:solidFill>
                <a:latin typeface="+mn-lt"/>
              </a:defRPr>
            </a:lvl6pPr>
            <a:lvl7pPr marL="2971800" indent="-228600" algn="l" rtl="0" fontAlgn="base">
              <a:spcBef>
                <a:spcPct val="20000"/>
              </a:spcBef>
              <a:spcAft>
                <a:spcPct val="0"/>
              </a:spcAft>
              <a:buChar char="»"/>
              <a:defRPr sz="1600">
                <a:solidFill>
                  <a:schemeClr val="tx1"/>
                </a:solidFill>
                <a:latin typeface="+mn-lt"/>
              </a:defRPr>
            </a:lvl7pPr>
            <a:lvl8pPr marL="3429000" indent="-228600" algn="l" rtl="0" fontAlgn="base">
              <a:spcBef>
                <a:spcPct val="20000"/>
              </a:spcBef>
              <a:spcAft>
                <a:spcPct val="0"/>
              </a:spcAft>
              <a:buChar char="»"/>
              <a:defRPr sz="1600">
                <a:solidFill>
                  <a:schemeClr val="tx1"/>
                </a:solidFill>
                <a:latin typeface="+mn-lt"/>
              </a:defRPr>
            </a:lvl8pPr>
            <a:lvl9pPr marL="3886200" indent="-228600" algn="l" rtl="0" fontAlgn="base">
              <a:spcBef>
                <a:spcPct val="20000"/>
              </a:spcBef>
              <a:spcAft>
                <a:spcPct val="0"/>
              </a:spcAft>
              <a:buChar char="»"/>
              <a:defRPr sz="1600">
                <a:solidFill>
                  <a:schemeClr val="tx1"/>
                </a:solidFill>
                <a:latin typeface="+mn-lt"/>
              </a:defRPr>
            </a:lvl9pPr>
          </a:lstStyle>
          <a:p>
            <a:pPr marL="313040" indent="-313040" defTabSz="1018824" eaLnBrk="1" fontAlgn="auto" hangingPunct="1">
              <a:spcBef>
                <a:spcPts val="669"/>
              </a:spcBef>
              <a:spcAft>
                <a:spcPts val="669"/>
              </a:spcAft>
              <a:buFont typeface="Arial" panose="020B0604020202020204" pitchFamily="34" charset="0"/>
              <a:buChar char="•"/>
            </a:pPr>
            <a:r>
              <a:rPr lang="en-CA" sz="1200" dirty="0">
                <a:solidFill>
                  <a:prstClr val="black"/>
                </a:solidFill>
                <a:latin typeface="Arial" panose="020B0604020202020204" pitchFamily="34" charset="0"/>
                <a:ea typeface="Verdana" panose="020B0604030504040204" pitchFamily="34" charset="0"/>
                <a:cs typeface="Arial" panose="020B0604020202020204" pitchFamily="34" charset="0"/>
              </a:rPr>
              <a:t>On-reserve First Nations customers face unique challenges that impact electricity affordability, such as the poor quality of the housing stock on-reserve. These challenges result in significantly higher electricity consumption levels and costs.</a:t>
            </a:r>
          </a:p>
          <a:p>
            <a:pPr marL="313040" indent="-313040" defTabSz="1018824" eaLnBrk="1" fontAlgn="auto" hangingPunct="1">
              <a:spcBef>
                <a:spcPts val="669"/>
              </a:spcBef>
              <a:spcAft>
                <a:spcPts val="669"/>
              </a:spcAft>
              <a:buFont typeface="Arial" panose="020B0604020202020204" pitchFamily="34" charset="0"/>
              <a:buChar char="•"/>
            </a:pPr>
            <a:r>
              <a:rPr lang="en-CA" sz="1200" dirty="0">
                <a:solidFill>
                  <a:prstClr val="black"/>
                </a:solidFill>
                <a:latin typeface="Arial" panose="020B0604020202020204" pitchFamily="34" charset="0"/>
                <a:ea typeface="Verdana" panose="020B0604030504040204" pitchFamily="34" charset="0"/>
                <a:cs typeface="Arial" panose="020B0604020202020204" pitchFamily="34" charset="0"/>
              </a:rPr>
              <a:t>First Nations living on reserve are particularly vulnerable low-income consumers: the average income is considerably lower compared to First Nations living off reserve and compared to non-Indigenous populations:</a:t>
            </a:r>
          </a:p>
          <a:p>
            <a:pPr lvl="1" defTabSz="1018824" eaLnBrk="1" fontAlgn="auto" hangingPunct="1">
              <a:spcBef>
                <a:spcPts val="669"/>
              </a:spcBef>
              <a:spcAft>
                <a:spcPts val="669"/>
              </a:spcAft>
              <a:buSzPct val="100000"/>
              <a:buFont typeface="Arial" panose="020B0604020202020204" pitchFamily="34" charset="0"/>
              <a:buChar char="−"/>
            </a:pPr>
            <a:r>
              <a:rPr lang="en-CA" sz="1100" dirty="0">
                <a:solidFill>
                  <a:prstClr val="black"/>
                </a:solidFill>
                <a:latin typeface="Arial" panose="020B0604020202020204" pitchFamily="34" charset="0"/>
                <a:ea typeface="Verdana" panose="020B0604030504040204" pitchFamily="34" charset="0"/>
                <a:cs typeface="Arial" panose="020B0604020202020204" pitchFamily="34" charset="0"/>
              </a:rPr>
              <a:t>Average income of First Nations on reserve in Ontario: $21,100; </a:t>
            </a:r>
          </a:p>
          <a:p>
            <a:pPr lvl="1" defTabSz="1018824" eaLnBrk="1" fontAlgn="auto" hangingPunct="1">
              <a:spcBef>
                <a:spcPts val="669"/>
              </a:spcBef>
              <a:spcAft>
                <a:spcPts val="669"/>
              </a:spcAft>
              <a:buSzPct val="100000"/>
              <a:buFont typeface="Arial" panose="020B0604020202020204" pitchFamily="34" charset="0"/>
              <a:buChar char="−"/>
            </a:pPr>
            <a:r>
              <a:rPr lang="en-CA" sz="1100" dirty="0">
                <a:solidFill>
                  <a:prstClr val="black"/>
                </a:solidFill>
                <a:latin typeface="Arial" panose="020B0604020202020204" pitchFamily="34" charset="0"/>
                <a:ea typeface="Verdana" panose="020B0604030504040204" pitchFamily="34" charset="0"/>
                <a:cs typeface="Arial" panose="020B0604020202020204" pitchFamily="34" charset="0"/>
              </a:rPr>
              <a:t>Average income of First Nations off reserve in Ontario: $31,527;</a:t>
            </a:r>
          </a:p>
          <a:p>
            <a:pPr lvl="1" defTabSz="1018824" eaLnBrk="1" fontAlgn="auto" hangingPunct="1">
              <a:spcBef>
                <a:spcPts val="669"/>
              </a:spcBef>
              <a:spcAft>
                <a:spcPts val="669"/>
              </a:spcAft>
              <a:buSzPct val="100000"/>
              <a:buFont typeface="Arial" panose="020B0604020202020204" pitchFamily="34" charset="0"/>
              <a:buChar char="−"/>
            </a:pPr>
            <a:r>
              <a:rPr lang="en-CA" sz="1100" dirty="0">
                <a:solidFill>
                  <a:prstClr val="black"/>
                </a:solidFill>
                <a:latin typeface="Arial" panose="020B0604020202020204" pitchFamily="34" charset="0"/>
                <a:ea typeface="Verdana" panose="020B0604030504040204" pitchFamily="34" charset="0"/>
                <a:cs typeface="Arial" panose="020B0604020202020204" pitchFamily="34" charset="0"/>
              </a:rPr>
              <a:t>Average income of Non-Indigenous people in Ontario: $42,506; and</a:t>
            </a:r>
          </a:p>
          <a:p>
            <a:pPr lvl="1" defTabSz="1018824" eaLnBrk="1" fontAlgn="auto" hangingPunct="1">
              <a:spcBef>
                <a:spcPts val="669"/>
              </a:spcBef>
              <a:spcAft>
                <a:spcPts val="669"/>
              </a:spcAft>
              <a:buSzPct val="100000"/>
              <a:buFont typeface="Arial" panose="020B0604020202020204" pitchFamily="34" charset="0"/>
              <a:buChar char="−"/>
            </a:pPr>
            <a:r>
              <a:rPr lang="en-CA" sz="1100" dirty="0">
                <a:solidFill>
                  <a:prstClr val="black"/>
                </a:solidFill>
                <a:latin typeface="Arial" panose="020B0604020202020204" pitchFamily="34" charset="0"/>
                <a:ea typeface="Verdana" panose="020B0604030504040204" pitchFamily="34" charset="0"/>
                <a:cs typeface="Arial" panose="020B0604020202020204" pitchFamily="34" charset="0"/>
              </a:rPr>
              <a:t>Median incomes on smaller reserves can fall below $10,000 (e.g., Cat Lake FN).</a:t>
            </a:r>
          </a:p>
          <a:p>
            <a:pPr marL="313040" indent="-313040" defTabSz="1018824" eaLnBrk="1" fontAlgn="auto" hangingPunct="1">
              <a:spcBef>
                <a:spcPts val="669"/>
              </a:spcBef>
              <a:spcAft>
                <a:spcPts val="669"/>
              </a:spcAft>
              <a:buFont typeface="Arial" panose="020B0604020202020204" pitchFamily="34" charset="0"/>
              <a:buChar char="•"/>
            </a:pPr>
            <a:r>
              <a:rPr lang="en-CA" sz="1200" dirty="0">
                <a:solidFill>
                  <a:prstClr val="black"/>
                </a:solidFill>
                <a:latin typeface="Arial" panose="020B0604020202020204" pitchFamily="34" charset="0"/>
                <a:ea typeface="Verdana" panose="020B0604030504040204" pitchFamily="34" charset="0"/>
                <a:cs typeface="Arial" panose="020B0604020202020204" pitchFamily="34" charset="0"/>
              </a:rPr>
              <a:t>Employment rates also differ between on-reserve First Nations, off-reserve First Nations and Non-Indigenous individuals, as well as other indices of social vulnerability: </a:t>
            </a:r>
          </a:p>
          <a:p>
            <a:pPr lvl="1" defTabSz="1018824" eaLnBrk="1" fontAlgn="auto" hangingPunct="1">
              <a:spcBef>
                <a:spcPts val="669"/>
              </a:spcBef>
              <a:spcAft>
                <a:spcPts val="669"/>
              </a:spcAft>
              <a:buSzPct val="100000"/>
              <a:buFont typeface="Arial" panose="020B0604020202020204" pitchFamily="34" charset="0"/>
              <a:buChar char="−"/>
            </a:pPr>
            <a:r>
              <a:rPr lang="en-CA" sz="1100" dirty="0">
                <a:solidFill>
                  <a:prstClr val="black"/>
                </a:solidFill>
                <a:latin typeface="Arial" panose="020B0604020202020204" pitchFamily="34" charset="0"/>
                <a:ea typeface="Verdana" panose="020B0604030504040204" pitchFamily="34" charset="0"/>
                <a:cs typeface="Arial" panose="020B0604020202020204" pitchFamily="34" charset="0"/>
              </a:rPr>
              <a:t>54% of Indigenous people over 15 years old and living on-reserve in Ontario are unemployed or not in the labour force;</a:t>
            </a:r>
          </a:p>
          <a:p>
            <a:pPr lvl="1" defTabSz="1018824" eaLnBrk="1" fontAlgn="auto" hangingPunct="1">
              <a:spcBef>
                <a:spcPts val="669"/>
              </a:spcBef>
              <a:spcAft>
                <a:spcPts val="669"/>
              </a:spcAft>
              <a:buSzPct val="100000"/>
              <a:buFont typeface="Arial" panose="020B0604020202020204" pitchFamily="34" charset="0"/>
              <a:buChar char="−"/>
            </a:pPr>
            <a:r>
              <a:rPr lang="en-CA" sz="1100" dirty="0">
                <a:solidFill>
                  <a:prstClr val="black"/>
                </a:solidFill>
                <a:latin typeface="Arial" panose="020B0604020202020204" pitchFamily="34" charset="0"/>
                <a:ea typeface="Verdana" panose="020B0604030504040204" pitchFamily="34" charset="0"/>
                <a:cs typeface="Arial" panose="020B0604020202020204" pitchFamily="34" charset="0"/>
              </a:rPr>
              <a:t>The on-reserve unemployment rate is 18.3% compared to 6.4% in Ontario generally; and</a:t>
            </a:r>
          </a:p>
          <a:p>
            <a:pPr lvl="1" defTabSz="1018824" eaLnBrk="1" fontAlgn="auto" hangingPunct="1">
              <a:spcBef>
                <a:spcPts val="669"/>
              </a:spcBef>
              <a:spcAft>
                <a:spcPts val="669"/>
              </a:spcAft>
              <a:buSzPct val="100000"/>
              <a:buFont typeface="Arial" panose="020B0604020202020204" pitchFamily="34" charset="0"/>
              <a:buChar char="−"/>
            </a:pPr>
            <a:r>
              <a:rPr lang="en-CA" sz="1100" dirty="0">
                <a:solidFill>
                  <a:prstClr val="black"/>
                </a:solidFill>
                <a:latin typeface="Arial" panose="020B0604020202020204" pitchFamily="34" charset="0"/>
                <a:ea typeface="Verdana" panose="020B0604030504040204" pitchFamily="34" charset="0"/>
                <a:cs typeface="Arial" panose="020B0604020202020204" pitchFamily="34" charset="0"/>
              </a:rPr>
              <a:t>67%  of families residing on-reserve are single parent families, compared to the Canadian equivalent of 19%.</a:t>
            </a:r>
          </a:p>
          <a:p>
            <a:pPr marL="313040" indent="-313040" defTabSz="1018824" eaLnBrk="1" fontAlgn="auto" hangingPunct="1">
              <a:spcBef>
                <a:spcPts val="669"/>
              </a:spcBef>
              <a:spcAft>
                <a:spcPts val="669"/>
              </a:spcAft>
              <a:buFont typeface="Arial" panose="020B0604020202020204" pitchFamily="34" charset="0"/>
              <a:buChar char="•"/>
            </a:pPr>
            <a:r>
              <a:rPr lang="en-CA" sz="1200" dirty="0">
                <a:solidFill>
                  <a:prstClr val="black"/>
                </a:solidFill>
                <a:latin typeface="Arial" panose="020B0604020202020204" pitchFamily="34" charset="0"/>
                <a:ea typeface="Verdana" panose="020B0604030504040204" pitchFamily="34" charset="0"/>
                <a:cs typeface="Arial" panose="020B0604020202020204" pitchFamily="34" charset="0"/>
              </a:rPr>
              <a:t>First Nations are seeking redress for historic grievances related to lands affected by energy developments, such as transmission or distribution infrastructure built on reserve lands and traditional territories where, in some cases, they may not have been appropriately consulted.</a:t>
            </a:r>
          </a:p>
          <a:p>
            <a:pPr marL="313040" indent="-313040" defTabSz="1018824" eaLnBrk="1" fontAlgn="auto" hangingPunct="1">
              <a:spcBef>
                <a:spcPts val="669"/>
              </a:spcBef>
              <a:spcAft>
                <a:spcPts val="669"/>
              </a:spcAft>
              <a:buFont typeface="Arial" panose="020B0604020202020204" pitchFamily="34" charset="0"/>
              <a:buChar char="•"/>
            </a:pPr>
            <a:r>
              <a:rPr lang="en-CA" sz="1200" dirty="0">
                <a:solidFill>
                  <a:prstClr val="black"/>
                </a:solidFill>
                <a:latin typeface="Arial" panose="020B0604020202020204" pitchFamily="34" charset="0"/>
                <a:ea typeface="Verdana" panose="020B0604030504040204" pitchFamily="34" charset="0"/>
                <a:cs typeface="Arial" panose="020B0604020202020204" pitchFamily="34" charset="0"/>
              </a:rPr>
              <a:t>Further, in some circumstances, linear infrastructure corridors cut First Nation reserves in half, significantly disturbing the use and management of an already small land base; the First Nation communities disturbed by the energy infrastructure report having experienced long wait times (e.g., 20 years) for their communities to get connected and receive the benefits of the energy derived from the local infrastructure.</a:t>
            </a:r>
          </a:p>
        </p:txBody>
      </p:sp>
      <p:sp>
        <p:nvSpPr>
          <p:cNvPr id="5" name="object 2"/>
          <p:cNvSpPr txBox="1">
            <a:spLocks/>
          </p:cNvSpPr>
          <p:nvPr/>
        </p:nvSpPr>
        <p:spPr>
          <a:xfrm>
            <a:off x="483818" y="838200"/>
            <a:ext cx="8838438" cy="307777"/>
          </a:xfrm>
          <a:prstGeom prst="rect">
            <a:avLst/>
          </a:prstGeom>
          <a:solidFill>
            <a:srgbClr val="B3B3B3"/>
          </a:solidFill>
          <a:ln w="19812">
            <a:solidFill>
              <a:srgbClr val="000000"/>
            </a:solidFill>
          </a:ln>
        </p:spPr>
        <p:txBody>
          <a:bodyPr vert="horz" wrap="square" lIns="0" tIns="0" rIns="0" bIns="0" rtlCol="0" anchor="ctr">
            <a:spAutoFit/>
          </a:bodyPr>
          <a:lstStyle>
            <a:lvl1pPr>
              <a:defRPr sz="3800" b="0" i="0">
                <a:solidFill>
                  <a:srgbClr val="313634"/>
                </a:solidFill>
                <a:latin typeface="Arial"/>
                <a:ea typeface="+mj-ea"/>
                <a:cs typeface="Arial"/>
              </a:defRPr>
            </a:lvl1pPr>
          </a:lstStyle>
          <a:p>
            <a:pPr marL="3175" algn="ctr"/>
            <a:r>
              <a:rPr lang="en-CA" sz="2000" dirty="0">
                <a:solidFill>
                  <a:schemeClr val="tx1"/>
                </a:solidFill>
              </a:rPr>
              <a:t>Economic Conditions on Reserve</a:t>
            </a:r>
            <a:endParaRPr lang="en-CA" sz="2000" kern="0" dirty="0"/>
          </a:p>
        </p:txBody>
      </p:sp>
    </p:spTree>
    <p:extLst>
      <p:ext uri="{BB962C8B-B14F-4D97-AF65-F5344CB8AC3E}">
        <p14:creationId xmlns:p14="http://schemas.microsoft.com/office/powerpoint/2010/main" val="20325230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object 28"/>
          <p:cNvSpPr txBox="1"/>
          <p:nvPr/>
        </p:nvSpPr>
        <p:spPr>
          <a:xfrm>
            <a:off x="535940" y="1478925"/>
            <a:ext cx="8836660" cy="2554545"/>
          </a:xfrm>
          <a:prstGeom prst="rect">
            <a:avLst/>
          </a:prstGeom>
        </p:spPr>
        <p:txBody>
          <a:bodyPr vert="horz" wrap="square" lIns="0" tIns="0" rIns="0" bIns="0" rtlCol="0">
            <a:spAutoFit/>
          </a:bodyPr>
          <a:lstStyle/>
          <a:p>
            <a:pPr marL="354965" marR="5080" indent="-342265">
              <a:lnSpc>
                <a:spcPct val="100000"/>
              </a:lnSpc>
              <a:buChar char="•"/>
              <a:tabLst>
                <a:tab pos="355600" algn="l"/>
              </a:tabLst>
            </a:pPr>
            <a:r>
              <a:rPr sz="1600" spc="-5" dirty="0">
                <a:latin typeface="Arial"/>
                <a:cs typeface="Arial"/>
              </a:rPr>
              <a:t>E</a:t>
            </a:r>
            <a:r>
              <a:rPr sz="1600" dirty="0">
                <a:latin typeface="Arial"/>
                <a:cs typeface="Arial"/>
              </a:rPr>
              <a:t>l</a:t>
            </a:r>
            <a:r>
              <a:rPr sz="1600" spc="-5" dirty="0">
                <a:latin typeface="Arial"/>
                <a:cs typeface="Arial"/>
              </a:rPr>
              <a:t>e</a:t>
            </a:r>
            <a:r>
              <a:rPr sz="1600" spc="5" dirty="0">
                <a:latin typeface="Arial"/>
                <a:cs typeface="Arial"/>
              </a:rPr>
              <a:t>ct</a:t>
            </a:r>
            <a:r>
              <a:rPr sz="1600" dirty="0">
                <a:latin typeface="Arial"/>
                <a:cs typeface="Arial"/>
              </a:rPr>
              <a:t>ri</a:t>
            </a:r>
            <a:r>
              <a:rPr sz="1600" spc="5" dirty="0">
                <a:latin typeface="Arial"/>
                <a:cs typeface="Arial"/>
              </a:rPr>
              <a:t>c</a:t>
            </a:r>
            <a:r>
              <a:rPr sz="1600" dirty="0">
                <a:latin typeface="Arial"/>
                <a:cs typeface="Arial"/>
              </a:rPr>
              <a:t>i</a:t>
            </a:r>
            <a:r>
              <a:rPr sz="1600" spc="5" dirty="0">
                <a:latin typeface="Arial"/>
                <a:cs typeface="Arial"/>
              </a:rPr>
              <a:t>t</a:t>
            </a:r>
            <a:r>
              <a:rPr sz="1600" dirty="0">
                <a:latin typeface="Arial"/>
                <a:cs typeface="Arial"/>
              </a:rPr>
              <a:t>y</a:t>
            </a:r>
            <a:r>
              <a:rPr sz="1600" spc="-50" dirty="0">
                <a:latin typeface="Arial"/>
                <a:cs typeface="Arial"/>
              </a:rPr>
              <a:t> </a:t>
            </a:r>
            <a:r>
              <a:rPr sz="1600" spc="-5" dirty="0">
                <a:latin typeface="Arial"/>
                <a:cs typeface="Arial"/>
              </a:rPr>
              <a:t>p</a:t>
            </a:r>
            <a:r>
              <a:rPr sz="1600" dirty="0">
                <a:latin typeface="Arial"/>
                <a:cs typeface="Arial"/>
              </a:rPr>
              <a:t>ri</a:t>
            </a:r>
            <a:r>
              <a:rPr sz="1600" spc="5" dirty="0">
                <a:latin typeface="Arial"/>
                <a:cs typeface="Arial"/>
              </a:rPr>
              <a:t>c</a:t>
            </a:r>
            <a:r>
              <a:rPr sz="1600" dirty="0">
                <a:latin typeface="Arial"/>
                <a:cs typeface="Arial"/>
              </a:rPr>
              <a:t>e</a:t>
            </a:r>
            <a:r>
              <a:rPr sz="1600" spc="-20" dirty="0">
                <a:latin typeface="Arial"/>
                <a:cs typeface="Arial"/>
              </a:rPr>
              <a:t> </a:t>
            </a:r>
            <a:r>
              <a:rPr sz="1600" dirty="0">
                <a:latin typeface="Arial"/>
                <a:cs typeface="Arial"/>
              </a:rPr>
              <a:t>i</a:t>
            </a:r>
            <a:r>
              <a:rPr sz="1600" spc="-5" dirty="0">
                <a:latin typeface="Arial"/>
                <a:cs typeface="Arial"/>
              </a:rPr>
              <a:t>n</a:t>
            </a:r>
            <a:r>
              <a:rPr sz="1600" spc="5" dirty="0">
                <a:latin typeface="Arial"/>
                <a:cs typeface="Arial"/>
              </a:rPr>
              <a:t>c</a:t>
            </a:r>
            <a:r>
              <a:rPr sz="1600" dirty="0">
                <a:latin typeface="Arial"/>
                <a:cs typeface="Arial"/>
              </a:rPr>
              <a:t>r</a:t>
            </a:r>
            <a:r>
              <a:rPr sz="1600" spc="-5" dirty="0">
                <a:latin typeface="Arial"/>
                <a:cs typeface="Arial"/>
              </a:rPr>
              <a:t>ea</a:t>
            </a:r>
            <a:r>
              <a:rPr sz="1600" spc="5" dirty="0">
                <a:latin typeface="Arial"/>
                <a:cs typeface="Arial"/>
              </a:rPr>
              <a:t>s</a:t>
            </a:r>
            <a:r>
              <a:rPr sz="1600" spc="-15" dirty="0">
                <a:latin typeface="Arial"/>
                <a:cs typeface="Arial"/>
              </a:rPr>
              <a:t>e</a:t>
            </a:r>
            <a:r>
              <a:rPr sz="1600" dirty="0">
                <a:latin typeface="Arial"/>
                <a:cs typeface="Arial"/>
              </a:rPr>
              <a:t>s</a:t>
            </a:r>
            <a:r>
              <a:rPr sz="1600" spc="-40" dirty="0">
                <a:latin typeface="Arial"/>
                <a:cs typeface="Arial"/>
              </a:rPr>
              <a:t> </a:t>
            </a:r>
            <a:r>
              <a:rPr sz="1600" spc="-5" dirty="0">
                <a:latin typeface="Arial"/>
                <a:cs typeface="Arial"/>
              </a:rPr>
              <a:t>ha</a:t>
            </a:r>
            <a:r>
              <a:rPr sz="1600" spc="-20" dirty="0">
                <a:latin typeface="Arial"/>
                <a:cs typeface="Arial"/>
              </a:rPr>
              <a:t>v</a:t>
            </a:r>
            <a:r>
              <a:rPr sz="1600" dirty="0">
                <a:latin typeface="Arial"/>
                <a:cs typeface="Arial"/>
              </a:rPr>
              <a:t>e</a:t>
            </a:r>
            <a:r>
              <a:rPr sz="1600" spc="-10" dirty="0">
                <a:latin typeface="Arial"/>
                <a:cs typeface="Arial"/>
              </a:rPr>
              <a:t> </a:t>
            </a:r>
            <a:r>
              <a:rPr sz="1600" spc="-5" dirty="0">
                <a:latin typeface="Arial"/>
                <a:cs typeface="Arial"/>
              </a:rPr>
              <a:t>gene</a:t>
            </a:r>
            <a:r>
              <a:rPr sz="1600" dirty="0">
                <a:latin typeface="Arial"/>
                <a:cs typeface="Arial"/>
              </a:rPr>
              <a:t>r</a:t>
            </a:r>
            <a:r>
              <a:rPr sz="1600" spc="-5" dirty="0">
                <a:latin typeface="Arial"/>
                <a:cs typeface="Arial"/>
              </a:rPr>
              <a:t>a</a:t>
            </a:r>
            <a:r>
              <a:rPr sz="1600" dirty="0">
                <a:latin typeface="Arial"/>
                <a:cs typeface="Arial"/>
              </a:rPr>
              <a:t>lly</a:t>
            </a:r>
            <a:r>
              <a:rPr sz="1600" spc="-40" dirty="0">
                <a:latin typeface="Arial"/>
                <a:cs typeface="Arial"/>
              </a:rPr>
              <a:t> </a:t>
            </a:r>
            <a:r>
              <a:rPr sz="1600" spc="-5" dirty="0">
                <a:latin typeface="Arial"/>
                <a:cs typeface="Arial"/>
              </a:rPr>
              <a:t>ou</a:t>
            </a:r>
            <a:r>
              <a:rPr sz="1600" spc="5" dirty="0">
                <a:latin typeface="Arial"/>
                <a:cs typeface="Arial"/>
              </a:rPr>
              <a:t>t</a:t>
            </a:r>
            <a:r>
              <a:rPr sz="1600" spc="-5" dirty="0">
                <a:latin typeface="Arial"/>
                <a:cs typeface="Arial"/>
              </a:rPr>
              <a:t>pa</a:t>
            </a:r>
            <a:r>
              <a:rPr sz="1600" spc="5" dirty="0">
                <a:latin typeface="Arial"/>
                <a:cs typeface="Arial"/>
              </a:rPr>
              <a:t>c</a:t>
            </a:r>
            <a:r>
              <a:rPr sz="1600" spc="-5" dirty="0">
                <a:latin typeface="Arial"/>
                <a:cs typeface="Arial"/>
              </a:rPr>
              <a:t>e</a:t>
            </a:r>
            <a:r>
              <a:rPr sz="1600" dirty="0">
                <a:latin typeface="Arial"/>
                <a:cs typeface="Arial"/>
              </a:rPr>
              <a:t>d</a:t>
            </a:r>
            <a:r>
              <a:rPr sz="1600" spc="-45" dirty="0">
                <a:latin typeface="Arial"/>
                <a:cs typeface="Arial"/>
              </a:rPr>
              <a:t> </a:t>
            </a:r>
            <a:r>
              <a:rPr sz="1600" dirty="0">
                <a:latin typeface="Arial"/>
                <a:cs typeface="Arial"/>
              </a:rPr>
              <a:t>i</a:t>
            </a:r>
            <a:r>
              <a:rPr sz="1600" spc="-5" dirty="0">
                <a:latin typeface="Arial"/>
                <a:cs typeface="Arial"/>
              </a:rPr>
              <a:t>n</a:t>
            </a:r>
            <a:r>
              <a:rPr sz="1600" spc="5" dirty="0">
                <a:latin typeface="Arial"/>
                <a:cs typeface="Arial"/>
              </a:rPr>
              <a:t>f</a:t>
            </a:r>
            <a:r>
              <a:rPr sz="1600" dirty="0">
                <a:latin typeface="Arial"/>
                <a:cs typeface="Arial"/>
              </a:rPr>
              <a:t>l</a:t>
            </a:r>
            <a:r>
              <a:rPr sz="1600" spc="-5" dirty="0">
                <a:latin typeface="Arial"/>
                <a:cs typeface="Arial"/>
              </a:rPr>
              <a:t>a</a:t>
            </a:r>
            <a:r>
              <a:rPr sz="1600" spc="5" dirty="0">
                <a:latin typeface="Arial"/>
                <a:cs typeface="Arial"/>
              </a:rPr>
              <a:t>t</a:t>
            </a:r>
            <a:r>
              <a:rPr sz="1600" dirty="0">
                <a:latin typeface="Arial"/>
                <a:cs typeface="Arial"/>
              </a:rPr>
              <a:t>i</a:t>
            </a:r>
            <a:r>
              <a:rPr sz="1600" spc="-5" dirty="0">
                <a:latin typeface="Arial"/>
                <a:cs typeface="Arial"/>
              </a:rPr>
              <a:t>on</a:t>
            </a:r>
            <a:r>
              <a:rPr sz="1600" dirty="0">
                <a:latin typeface="Arial"/>
                <a:cs typeface="Arial"/>
              </a:rPr>
              <a:t>.</a:t>
            </a:r>
            <a:r>
              <a:rPr sz="1600" spc="-50" dirty="0">
                <a:latin typeface="Arial"/>
                <a:cs typeface="Arial"/>
              </a:rPr>
              <a:t> </a:t>
            </a:r>
            <a:r>
              <a:rPr sz="1600" spc="-10" dirty="0">
                <a:latin typeface="Arial"/>
                <a:cs typeface="Arial"/>
              </a:rPr>
              <a:t>T</a:t>
            </a:r>
            <a:r>
              <a:rPr sz="1600" spc="-5" dirty="0">
                <a:latin typeface="Arial"/>
                <a:cs typeface="Arial"/>
              </a:rPr>
              <a:t>he</a:t>
            </a:r>
            <a:r>
              <a:rPr sz="1600" dirty="0">
                <a:latin typeface="Arial"/>
                <a:cs typeface="Arial"/>
              </a:rPr>
              <a:t>re</a:t>
            </a:r>
            <a:r>
              <a:rPr sz="1600" spc="-20" dirty="0">
                <a:latin typeface="Arial"/>
                <a:cs typeface="Arial"/>
              </a:rPr>
              <a:t> </a:t>
            </a:r>
            <a:r>
              <a:rPr sz="1600" spc="-5" dirty="0">
                <a:latin typeface="Arial"/>
                <a:cs typeface="Arial"/>
              </a:rPr>
              <a:t>ha</a:t>
            </a:r>
            <a:r>
              <a:rPr sz="1600" spc="-20" dirty="0">
                <a:latin typeface="Arial"/>
                <a:cs typeface="Arial"/>
              </a:rPr>
              <a:t>v</a:t>
            </a:r>
            <a:r>
              <a:rPr sz="1600" dirty="0">
                <a:latin typeface="Arial"/>
                <a:cs typeface="Arial"/>
              </a:rPr>
              <a:t>e</a:t>
            </a:r>
            <a:r>
              <a:rPr sz="1600" spc="-10" dirty="0">
                <a:latin typeface="Arial"/>
                <a:cs typeface="Arial"/>
              </a:rPr>
              <a:t> </a:t>
            </a:r>
            <a:r>
              <a:rPr sz="1600" spc="-5" dirty="0">
                <a:latin typeface="Arial"/>
                <a:cs typeface="Arial"/>
              </a:rPr>
              <a:t>bee</a:t>
            </a:r>
            <a:r>
              <a:rPr sz="1600" dirty="0">
                <a:latin typeface="Arial"/>
                <a:cs typeface="Arial"/>
              </a:rPr>
              <a:t>n</a:t>
            </a:r>
            <a:r>
              <a:rPr sz="1600" spc="-20" dirty="0">
                <a:latin typeface="Arial"/>
                <a:cs typeface="Arial"/>
              </a:rPr>
              <a:t> </a:t>
            </a:r>
            <a:r>
              <a:rPr sz="1600" spc="5" dirty="0">
                <a:latin typeface="Arial"/>
                <a:cs typeface="Arial"/>
              </a:rPr>
              <a:t>s</a:t>
            </a:r>
            <a:r>
              <a:rPr sz="1600" spc="-5" dirty="0">
                <a:latin typeface="Arial"/>
                <a:cs typeface="Arial"/>
              </a:rPr>
              <a:t>e</a:t>
            </a:r>
            <a:r>
              <a:rPr sz="1600" spc="-20" dirty="0">
                <a:latin typeface="Arial"/>
                <a:cs typeface="Arial"/>
              </a:rPr>
              <a:t>v</a:t>
            </a:r>
            <a:r>
              <a:rPr sz="1600" spc="-5" dirty="0">
                <a:latin typeface="Arial"/>
                <a:cs typeface="Arial"/>
              </a:rPr>
              <a:t>e</a:t>
            </a:r>
            <a:r>
              <a:rPr sz="1600" dirty="0">
                <a:latin typeface="Arial"/>
                <a:cs typeface="Arial"/>
              </a:rPr>
              <a:t>r</a:t>
            </a:r>
            <a:r>
              <a:rPr sz="1600" spc="-5" dirty="0">
                <a:latin typeface="Arial"/>
                <a:cs typeface="Arial"/>
              </a:rPr>
              <a:t>a</a:t>
            </a:r>
            <a:r>
              <a:rPr sz="1600" dirty="0">
                <a:latin typeface="Arial"/>
                <a:cs typeface="Arial"/>
              </a:rPr>
              <a:t>l</a:t>
            </a:r>
            <a:r>
              <a:rPr sz="1600" spc="-20" dirty="0">
                <a:latin typeface="Arial"/>
                <a:cs typeface="Arial"/>
              </a:rPr>
              <a:t> </a:t>
            </a:r>
            <a:r>
              <a:rPr sz="1600" spc="-5" dirty="0">
                <a:latin typeface="Arial"/>
                <a:cs typeface="Arial"/>
              </a:rPr>
              <a:t>go</a:t>
            </a:r>
            <a:r>
              <a:rPr sz="1600" spc="-20" dirty="0">
                <a:latin typeface="Arial"/>
                <a:cs typeface="Arial"/>
              </a:rPr>
              <a:t>v</a:t>
            </a:r>
            <a:r>
              <a:rPr sz="1600" spc="-5" dirty="0">
                <a:latin typeface="Arial"/>
                <a:cs typeface="Arial"/>
              </a:rPr>
              <a:t>e</a:t>
            </a:r>
            <a:r>
              <a:rPr sz="1600" dirty="0">
                <a:latin typeface="Arial"/>
                <a:cs typeface="Arial"/>
              </a:rPr>
              <a:t>r</a:t>
            </a:r>
            <a:r>
              <a:rPr sz="1600" spc="-5" dirty="0">
                <a:latin typeface="Arial"/>
                <a:cs typeface="Arial"/>
              </a:rPr>
              <a:t>n</a:t>
            </a:r>
            <a:r>
              <a:rPr sz="1600" spc="-10" dirty="0">
                <a:latin typeface="Arial"/>
                <a:cs typeface="Arial"/>
              </a:rPr>
              <a:t>m</a:t>
            </a:r>
            <a:r>
              <a:rPr sz="1600" spc="-5" dirty="0">
                <a:latin typeface="Arial"/>
                <a:cs typeface="Arial"/>
              </a:rPr>
              <a:t>en</a:t>
            </a:r>
            <a:r>
              <a:rPr sz="1600" dirty="0">
                <a:latin typeface="Arial"/>
                <a:cs typeface="Arial"/>
              </a:rPr>
              <a:t>t </a:t>
            </a:r>
            <a:r>
              <a:rPr sz="1600" spc="-5" dirty="0">
                <a:latin typeface="Arial"/>
                <a:cs typeface="Arial"/>
              </a:rPr>
              <a:t>po</a:t>
            </a:r>
            <a:r>
              <a:rPr sz="1600" dirty="0">
                <a:latin typeface="Arial"/>
                <a:cs typeface="Arial"/>
              </a:rPr>
              <a:t>li</a:t>
            </a:r>
            <a:r>
              <a:rPr sz="1600" spc="5" dirty="0">
                <a:latin typeface="Arial"/>
                <a:cs typeface="Arial"/>
              </a:rPr>
              <a:t>c</a:t>
            </a:r>
            <a:r>
              <a:rPr sz="1600" dirty="0">
                <a:latin typeface="Arial"/>
                <a:cs typeface="Arial"/>
              </a:rPr>
              <a:t>i</a:t>
            </a:r>
            <a:r>
              <a:rPr sz="1600" spc="-5" dirty="0">
                <a:latin typeface="Arial"/>
                <a:cs typeface="Arial"/>
              </a:rPr>
              <a:t>e</a:t>
            </a:r>
            <a:r>
              <a:rPr sz="1600" dirty="0">
                <a:latin typeface="Arial"/>
                <a:cs typeface="Arial"/>
              </a:rPr>
              <a:t>s</a:t>
            </a:r>
            <a:r>
              <a:rPr sz="1600" spc="-25" dirty="0">
                <a:latin typeface="Arial"/>
                <a:cs typeface="Arial"/>
              </a:rPr>
              <a:t> </a:t>
            </a:r>
            <a:r>
              <a:rPr sz="1600" spc="5" dirty="0">
                <a:latin typeface="Arial"/>
                <a:cs typeface="Arial"/>
              </a:rPr>
              <a:t>t</a:t>
            </a:r>
            <a:r>
              <a:rPr sz="1600" spc="-5" dirty="0">
                <a:latin typeface="Arial"/>
                <a:cs typeface="Arial"/>
              </a:rPr>
              <a:t>ha</a:t>
            </a:r>
            <a:r>
              <a:rPr sz="1600" dirty="0">
                <a:latin typeface="Arial"/>
                <a:cs typeface="Arial"/>
              </a:rPr>
              <a:t>t</a:t>
            </a:r>
            <a:r>
              <a:rPr sz="1600" spc="-25" dirty="0">
                <a:latin typeface="Arial"/>
                <a:cs typeface="Arial"/>
              </a:rPr>
              <a:t> </a:t>
            </a:r>
            <a:r>
              <a:rPr sz="1600" spc="-5" dirty="0">
                <a:latin typeface="Arial"/>
                <a:cs typeface="Arial"/>
              </a:rPr>
              <a:t>ha</a:t>
            </a:r>
            <a:r>
              <a:rPr sz="1600" spc="-20" dirty="0">
                <a:latin typeface="Arial"/>
                <a:cs typeface="Arial"/>
              </a:rPr>
              <a:t>v</a:t>
            </a:r>
            <a:r>
              <a:rPr sz="1600" dirty="0">
                <a:latin typeface="Arial"/>
                <a:cs typeface="Arial"/>
              </a:rPr>
              <a:t>e</a:t>
            </a:r>
            <a:r>
              <a:rPr sz="1600" spc="-10" dirty="0">
                <a:latin typeface="Arial"/>
                <a:cs typeface="Arial"/>
              </a:rPr>
              <a:t> </a:t>
            </a:r>
            <a:r>
              <a:rPr sz="1600" dirty="0">
                <a:latin typeface="Arial"/>
                <a:cs typeface="Arial"/>
              </a:rPr>
              <a:t>i</a:t>
            </a:r>
            <a:r>
              <a:rPr sz="1600" spc="-10" dirty="0">
                <a:latin typeface="Arial"/>
                <a:cs typeface="Arial"/>
              </a:rPr>
              <a:t>m</a:t>
            </a:r>
            <a:r>
              <a:rPr sz="1600" spc="-5" dirty="0">
                <a:latin typeface="Arial"/>
                <a:cs typeface="Arial"/>
              </a:rPr>
              <a:t>pa</a:t>
            </a:r>
            <a:r>
              <a:rPr sz="1600" spc="5" dirty="0">
                <a:latin typeface="Arial"/>
                <a:cs typeface="Arial"/>
              </a:rPr>
              <a:t>ct</a:t>
            </a:r>
            <a:r>
              <a:rPr sz="1600" spc="-5" dirty="0">
                <a:latin typeface="Arial"/>
                <a:cs typeface="Arial"/>
              </a:rPr>
              <a:t>e</a:t>
            </a:r>
            <a:r>
              <a:rPr sz="1600" dirty="0">
                <a:latin typeface="Arial"/>
                <a:cs typeface="Arial"/>
              </a:rPr>
              <a:t>d</a:t>
            </a:r>
            <a:r>
              <a:rPr sz="1600" spc="-45" dirty="0">
                <a:latin typeface="Arial"/>
                <a:cs typeface="Arial"/>
              </a:rPr>
              <a:t> </a:t>
            </a:r>
            <a:r>
              <a:rPr sz="1600" spc="-5" dirty="0">
                <a:latin typeface="Arial"/>
                <a:cs typeface="Arial"/>
              </a:rPr>
              <a:t>e</a:t>
            </a:r>
            <a:r>
              <a:rPr sz="1600" dirty="0">
                <a:latin typeface="Arial"/>
                <a:cs typeface="Arial"/>
              </a:rPr>
              <a:t>l</a:t>
            </a:r>
            <a:r>
              <a:rPr sz="1600" spc="-5" dirty="0">
                <a:latin typeface="Arial"/>
                <a:cs typeface="Arial"/>
              </a:rPr>
              <a:t>e</a:t>
            </a:r>
            <a:r>
              <a:rPr sz="1600" spc="5" dirty="0">
                <a:latin typeface="Arial"/>
                <a:cs typeface="Arial"/>
              </a:rPr>
              <a:t>ct</a:t>
            </a:r>
            <a:r>
              <a:rPr sz="1600" dirty="0">
                <a:latin typeface="Arial"/>
                <a:cs typeface="Arial"/>
              </a:rPr>
              <a:t>ri</a:t>
            </a:r>
            <a:r>
              <a:rPr sz="1600" spc="5" dirty="0">
                <a:latin typeface="Arial"/>
                <a:cs typeface="Arial"/>
              </a:rPr>
              <a:t>c</a:t>
            </a:r>
            <a:r>
              <a:rPr sz="1600" dirty="0">
                <a:latin typeface="Arial"/>
                <a:cs typeface="Arial"/>
              </a:rPr>
              <a:t>i</a:t>
            </a:r>
            <a:r>
              <a:rPr sz="1600" spc="5" dirty="0">
                <a:latin typeface="Arial"/>
                <a:cs typeface="Arial"/>
              </a:rPr>
              <a:t>t</a:t>
            </a:r>
            <a:r>
              <a:rPr sz="1600" dirty="0">
                <a:latin typeface="Arial"/>
                <a:cs typeface="Arial"/>
              </a:rPr>
              <a:t>y</a:t>
            </a:r>
            <a:r>
              <a:rPr sz="1600" spc="-50" dirty="0">
                <a:latin typeface="Arial"/>
                <a:cs typeface="Arial"/>
              </a:rPr>
              <a:t> </a:t>
            </a:r>
            <a:r>
              <a:rPr sz="1600" spc="-5" dirty="0">
                <a:latin typeface="Arial"/>
                <a:cs typeface="Arial"/>
              </a:rPr>
              <a:t>p</a:t>
            </a:r>
            <a:r>
              <a:rPr sz="1600" dirty="0">
                <a:latin typeface="Arial"/>
                <a:cs typeface="Arial"/>
              </a:rPr>
              <a:t>ri</a:t>
            </a:r>
            <a:r>
              <a:rPr sz="1600" spc="5" dirty="0">
                <a:latin typeface="Arial"/>
                <a:cs typeface="Arial"/>
              </a:rPr>
              <a:t>c</a:t>
            </a:r>
            <a:r>
              <a:rPr sz="1600" spc="-5" dirty="0">
                <a:latin typeface="Arial"/>
                <a:cs typeface="Arial"/>
              </a:rPr>
              <a:t>e</a:t>
            </a:r>
            <a:r>
              <a:rPr sz="1600" dirty="0">
                <a:latin typeface="Arial"/>
                <a:cs typeface="Arial"/>
              </a:rPr>
              <a:t>s</a:t>
            </a:r>
            <a:r>
              <a:rPr sz="1600" spc="-25" dirty="0">
                <a:latin typeface="Arial"/>
                <a:cs typeface="Arial"/>
              </a:rPr>
              <a:t> </a:t>
            </a:r>
            <a:r>
              <a:rPr sz="1600" spc="-5" dirty="0">
                <a:latin typeface="Arial"/>
                <a:cs typeface="Arial"/>
              </a:rPr>
              <a:t>o</a:t>
            </a:r>
            <a:r>
              <a:rPr sz="1600" spc="-20" dirty="0">
                <a:latin typeface="Arial"/>
                <a:cs typeface="Arial"/>
              </a:rPr>
              <a:t>v</a:t>
            </a:r>
            <a:r>
              <a:rPr sz="1600" spc="-5" dirty="0">
                <a:latin typeface="Arial"/>
                <a:cs typeface="Arial"/>
              </a:rPr>
              <a:t>e</a:t>
            </a:r>
            <a:r>
              <a:rPr sz="1600" dirty="0">
                <a:latin typeface="Arial"/>
                <a:cs typeface="Arial"/>
              </a:rPr>
              <a:t>r</a:t>
            </a:r>
            <a:r>
              <a:rPr sz="1600" spc="-5" dirty="0">
                <a:latin typeface="Arial"/>
                <a:cs typeface="Arial"/>
              </a:rPr>
              <a:t> </a:t>
            </a:r>
            <a:r>
              <a:rPr sz="1600" spc="5" dirty="0">
                <a:latin typeface="Arial"/>
                <a:cs typeface="Arial"/>
              </a:rPr>
              <a:t>t</a:t>
            </a:r>
            <a:r>
              <a:rPr sz="1600" spc="-5" dirty="0">
                <a:latin typeface="Arial"/>
                <a:cs typeface="Arial"/>
              </a:rPr>
              <a:t>h</a:t>
            </a:r>
            <a:r>
              <a:rPr sz="1600" dirty="0">
                <a:latin typeface="Arial"/>
                <a:cs typeface="Arial"/>
              </a:rPr>
              <a:t>e</a:t>
            </a:r>
            <a:r>
              <a:rPr sz="1600" spc="-20" dirty="0">
                <a:latin typeface="Arial"/>
                <a:cs typeface="Arial"/>
              </a:rPr>
              <a:t> </a:t>
            </a:r>
            <a:r>
              <a:rPr sz="1600" spc="-5" dirty="0">
                <a:latin typeface="Arial"/>
                <a:cs typeface="Arial"/>
              </a:rPr>
              <a:t>pa</a:t>
            </a:r>
            <a:r>
              <a:rPr sz="1600" spc="5" dirty="0">
                <a:latin typeface="Arial"/>
                <a:cs typeface="Arial"/>
              </a:rPr>
              <a:t>s</a:t>
            </a:r>
            <a:r>
              <a:rPr sz="1600" dirty="0">
                <a:latin typeface="Arial"/>
                <a:cs typeface="Arial"/>
              </a:rPr>
              <a:t>t</a:t>
            </a:r>
            <a:r>
              <a:rPr sz="1600" spc="-25" dirty="0">
                <a:latin typeface="Arial"/>
                <a:cs typeface="Arial"/>
              </a:rPr>
              <a:t> </a:t>
            </a:r>
            <a:r>
              <a:rPr sz="1600" spc="5" dirty="0">
                <a:latin typeface="Arial"/>
                <a:cs typeface="Arial"/>
              </a:rPr>
              <a:t>s</a:t>
            </a:r>
            <a:r>
              <a:rPr sz="1600" spc="-5" dirty="0">
                <a:latin typeface="Arial"/>
                <a:cs typeface="Arial"/>
              </a:rPr>
              <a:t>e</a:t>
            </a:r>
            <a:r>
              <a:rPr sz="1600" spc="-20" dirty="0">
                <a:latin typeface="Arial"/>
                <a:cs typeface="Arial"/>
              </a:rPr>
              <a:t>v</a:t>
            </a:r>
            <a:r>
              <a:rPr sz="1600" spc="-5" dirty="0">
                <a:latin typeface="Arial"/>
                <a:cs typeface="Arial"/>
              </a:rPr>
              <a:t>e</a:t>
            </a:r>
            <a:r>
              <a:rPr sz="1600" dirty="0">
                <a:latin typeface="Arial"/>
                <a:cs typeface="Arial"/>
              </a:rPr>
              <a:t>r</a:t>
            </a:r>
            <a:r>
              <a:rPr sz="1600" spc="-5" dirty="0">
                <a:latin typeface="Arial"/>
                <a:cs typeface="Arial"/>
              </a:rPr>
              <a:t>a</a:t>
            </a:r>
            <a:r>
              <a:rPr sz="1600" dirty="0">
                <a:latin typeface="Arial"/>
                <a:cs typeface="Arial"/>
              </a:rPr>
              <a:t>l</a:t>
            </a:r>
            <a:r>
              <a:rPr sz="1600" spc="-20" dirty="0">
                <a:latin typeface="Arial"/>
                <a:cs typeface="Arial"/>
              </a:rPr>
              <a:t> y</a:t>
            </a:r>
            <a:r>
              <a:rPr sz="1600" spc="-5" dirty="0">
                <a:latin typeface="Arial"/>
                <a:cs typeface="Arial"/>
              </a:rPr>
              <a:t>ea</a:t>
            </a:r>
            <a:r>
              <a:rPr sz="1600" dirty="0">
                <a:latin typeface="Arial"/>
                <a:cs typeface="Arial"/>
              </a:rPr>
              <a:t>r</a:t>
            </a:r>
            <a:r>
              <a:rPr sz="1600" spc="5" dirty="0">
                <a:latin typeface="Arial"/>
                <a:cs typeface="Arial"/>
              </a:rPr>
              <a:t>s</a:t>
            </a:r>
            <a:r>
              <a:rPr sz="1600" dirty="0">
                <a:latin typeface="Arial"/>
                <a:cs typeface="Arial"/>
              </a:rPr>
              <a:t>,</a:t>
            </a:r>
            <a:r>
              <a:rPr sz="1600" spc="-15" dirty="0">
                <a:latin typeface="Arial"/>
                <a:cs typeface="Arial"/>
              </a:rPr>
              <a:t> </a:t>
            </a:r>
            <a:r>
              <a:rPr sz="1600" dirty="0">
                <a:latin typeface="Arial"/>
                <a:cs typeface="Arial"/>
              </a:rPr>
              <a:t>i</a:t>
            </a:r>
            <a:r>
              <a:rPr sz="1600" spc="-5" dirty="0">
                <a:latin typeface="Arial"/>
                <a:cs typeface="Arial"/>
              </a:rPr>
              <a:t>n</a:t>
            </a:r>
            <a:r>
              <a:rPr sz="1600" spc="5" dirty="0">
                <a:latin typeface="Arial"/>
                <a:cs typeface="Arial"/>
              </a:rPr>
              <a:t>c</a:t>
            </a:r>
            <a:r>
              <a:rPr sz="1600" dirty="0">
                <a:latin typeface="Arial"/>
                <a:cs typeface="Arial"/>
              </a:rPr>
              <a:t>l</a:t>
            </a:r>
            <a:r>
              <a:rPr sz="1600" spc="-5" dirty="0">
                <a:latin typeface="Arial"/>
                <a:cs typeface="Arial"/>
              </a:rPr>
              <a:t>ud</a:t>
            </a:r>
            <a:r>
              <a:rPr sz="1600" dirty="0">
                <a:latin typeface="Arial"/>
                <a:cs typeface="Arial"/>
              </a:rPr>
              <a:t>i</a:t>
            </a:r>
            <a:r>
              <a:rPr sz="1600" spc="-5" dirty="0">
                <a:latin typeface="Arial"/>
                <a:cs typeface="Arial"/>
              </a:rPr>
              <a:t>ng</a:t>
            </a:r>
            <a:r>
              <a:rPr sz="1600" dirty="0">
                <a:latin typeface="Arial"/>
                <a:cs typeface="Arial"/>
              </a:rPr>
              <a:t>:</a:t>
            </a:r>
            <a:r>
              <a:rPr sz="1600" spc="-40" dirty="0">
                <a:latin typeface="Arial"/>
                <a:cs typeface="Arial"/>
              </a:rPr>
              <a:t> </a:t>
            </a:r>
            <a:r>
              <a:rPr sz="1600" spc="-10" dirty="0">
                <a:latin typeface="Arial"/>
                <a:cs typeface="Arial"/>
              </a:rPr>
              <a:t>H</a:t>
            </a:r>
            <a:r>
              <a:rPr sz="1600" spc="-5" dirty="0">
                <a:latin typeface="Arial"/>
                <a:cs typeface="Arial"/>
              </a:rPr>
              <a:t>S</a:t>
            </a:r>
            <a:r>
              <a:rPr sz="1600" spc="-10" dirty="0">
                <a:latin typeface="Arial"/>
                <a:cs typeface="Arial"/>
              </a:rPr>
              <a:t>T</a:t>
            </a:r>
            <a:r>
              <a:rPr sz="1600" dirty="0">
                <a:latin typeface="Arial"/>
                <a:cs typeface="Arial"/>
              </a:rPr>
              <a:t>, </a:t>
            </a:r>
            <a:r>
              <a:rPr sz="1600" spc="5" dirty="0">
                <a:latin typeface="Arial"/>
                <a:cs typeface="Arial"/>
              </a:rPr>
              <a:t>t</a:t>
            </a:r>
            <a:r>
              <a:rPr sz="1600" spc="-5" dirty="0">
                <a:latin typeface="Arial"/>
                <a:cs typeface="Arial"/>
              </a:rPr>
              <a:t>he </a:t>
            </a:r>
            <a:r>
              <a:rPr sz="1600" spc="5" dirty="0">
                <a:latin typeface="Arial"/>
                <a:cs typeface="Arial"/>
              </a:rPr>
              <a:t>I</a:t>
            </a:r>
            <a:r>
              <a:rPr sz="1600" spc="-5" dirty="0">
                <a:latin typeface="Arial"/>
                <a:cs typeface="Arial"/>
              </a:rPr>
              <a:t>ndu</a:t>
            </a:r>
            <a:r>
              <a:rPr sz="1600" spc="5" dirty="0">
                <a:latin typeface="Arial"/>
                <a:cs typeface="Arial"/>
              </a:rPr>
              <a:t>st</a:t>
            </a:r>
            <a:r>
              <a:rPr sz="1600" spc="-15" dirty="0">
                <a:latin typeface="Arial"/>
                <a:cs typeface="Arial"/>
              </a:rPr>
              <a:t>r</a:t>
            </a:r>
            <a:r>
              <a:rPr sz="1600" dirty="0">
                <a:latin typeface="Arial"/>
                <a:cs typeface="Arial"/>
              </a:rPr>
              <a:t>i</a:t>
            </a:r>
            <a:r>
              <a:rPr sz="1600" spc="-5" dirty="0">
                <a:latin typeface="Arial"/>
                <a:cs typeface="Arial"/>
              </a:rPr>
              <a:t>a</a:t>
            </a:r>
            <a:r>
              <a:rPr sz="1600" dirty="0">
                <a:latin typeface="Arial"/>
                <a:cs typeface="Arial"/>
              </a:rPr>
              <a:t>l</a:t>
            </a:r>
            <a:r>
              <a:rPr sz="1600" spc="-45" dirty="0">
                <a:latin typeface="Arial"/>
                <a:cs typeface="Arial"/>
              </a:rPr>
              <a:t> </a:t>
            </a:r>
            <a:r>
              <a:rPr sz="1600" spc="-10" dirty="0">
                <a:latin typeface="Arial"/>
                <a:cs typeface="Arial"/>
              </a:rPr>
              <a:t>C</a:t>
            </a:r>
            <a:r>
              <a:rPr sz="1600" spc="-5" dirty="0">
                <a:latin typeface="Arial"/>
                <a:cs typeface="Arial"/>
              </a:rPr>
              <a:t>on</a:t>
            </a:r>
            <a:r>
              <a:rPr sz="1600" spc="5" dirty="0">
                <a:latin typeface="Arial"/>
                <a:cs typeface="Arial"/>
              </a:rPr>
              <a:t>s</a:t>
            </a:r>
            <a:r>
              <a:rPr sz="1600" spc="-5" dirty="0">
                <a:latin typeface="Arial"/>
                <a:cs typeface="Arial"/>
              </a:rPr>
              <a:t>e</a:t>
            </a:r>
            <a:r>
              <a:rPr sz="1600" dirty="0">
                <a:latin typeface="Arial"/>
                <a:cs typeface="Arial"/>
              </a:rPr>
              <a:t>r</a:t>
            </a:r>
            <a:r>
              <a:rPr sz="1600" spc="-20" dirty="0">
                <a:latin typeface="Arial"/>
                <a:cs typeface="Arial"/>
              </a:rPr>
              <a:t>v</a:t>
            </a:r>
            <a:r>
              <a:rPr sz="1600" spc="-5" dirty="0">
                <a:latin typeface="Arial"/>
                <a:cs typeface="Arial"/>
              </a:rPr>
              <a:t>a</a:t>
            </a:r>
            <a:r>
              <a:rPr sz="1600" spc="5" dirty="0">
                <a:latin typeface="Arial"/>
                <a:cs typeface="Arial"/>
              </a:rPr>
              <a:t>t</a:t>
            </a:r>
            <a:r>
              <a:rPr sz="1600" dirty="0">
                <a:latin typeface="Arial"/>
                <a:cs typeface="Arial"/>
              </a:rPr>
              <a:t>i</a:t>
            </a:r>
            <a:r>
              <a:rPr sz="1600" spc="-5" dirty="0">
                <a:latin typeface="Arial"/>
                <a:cs typeface="Arial"/>
              </a:rPr>
              <a:t>o</a:t>
            </a:r>
            <a:r>
              <a:rPr sz="1600" dirty="0">
                <a:latin typeface="Arial"/>
                <a:cs typeface="Arial"/>
              </a:rPr>
              <a:t>n</a:t>
            </a:r>
            <a:r>
              <a:rPr sz="1600" spc="-30" dirty="0">
                <a:latin typeface="Arial"/>
                <a:cs typeface="Arial"/>
              </a:rPr>
              <a:t> </a:t>
            </a:r>
            <a:r>
              <a:rPr sz="1600" spc="5" dirty="0" smtClean="0">
                <a:latin typeface="Arial"/>
                <a:cs typeface="Arial"/>
              </a:rPr>
              <a:t>I</a:t>
            </a:r>
            <a:r>
              <a:rPr sz="1600" spc="-5" dirty="0" smtClean="0">
                <a:latin typeface="Arial"/>
                <a:cs typeface="Arial"/>
              </a:rPr>
              <a:t>n</a:t>
            </a:r>
            <a:r>
              <a:rPr sz="1600" dirty="0" smtClean="0">
                <a:latin typeface="Arial"/>
                <a:cs typeface="Arial"/>
              </a:rPr>
              <a:t>i</a:t>
            </a:r>
            <a:r>
              <a:rPr sz="1600" spc="5" dirty="0" smtClean="0">
                <a:latin typeface="Arial"/>
                <a:cs typeface="Arial"/>
              </a:rPr>
              <a:t>t</a:t>
            </a:r>
            <a:r>
              <a:rPr sz="1600" dirty="0" smtClean="0">
                <a:latin typeface="Arial"/>
                <a:cs typeface="Arial"/>
              </a:rPr>
              <a:t>i</a:t>
            </a:r>
            <a:r>
              <a:rPr sz="1600" spc="-5" dirty="0" smtClean="0">
                <a:latin typeface="Arial"/>
                <a:cs typeface="Arial"/>
              </a:rPr>
              <a:t>a</a:t>
            </a:r>
            <a:r>
              <a:rPr sz="1600" spc="5" dirty="0" smtClean="0">
                <a:latin typeface="Arial"/>
                <a:cs typeface="Arial"/>
              </a:rPr>
              <a:t>t</a:t>
            </a:r>
            <a:r>
              <a:rPr sz="1600" dirty="0" smtClean="0">
                <a:latin typeface="Arial"/>
                <a:cs typeface="Arial"/>
              </a:rPr>
              <a:t>i</a:t>
            </a:r>
            <a:r>
              <a:rPr sz="1600" spc="-20" dirty="0" smtClean="0">
                <a:latin typeface="Arial"/>
                <a:cs typeface="Arial"/>
              </a:rPr>
              <a:t>v</a:t>
            </a:r>
            <a:r>
              <a:rPr sz="1600" spc="-5" dirty="0" smtClean="0">
                <a:latin typeface="Arial"/>
                <a:cs typeface="Arial"/>
              </a:rPr>
              <a:t>e</a:t>
            </a:r>
            <a:r>
              <a:rPr lang="en-CA" sz="1600" spc="-5" dirty="0" smtClean="0">
                <a:latin typeface="Arial"/>
                <a:cs typeface="Arial"/>
              </a:rPr>
              <a:t> (ICI)</a:t>
            </a:r>
            <a:r>
              <a:rPr sz="1600" dirty="0" smtClean="0">
                <a:latin typeface="Arial"/>
                <a:cs typeface="Arial"/>
              </a:rPr>
              <a:t>,</a:t>
            </a:r>
            <a:r>
              <a:rPr sz="1600" spc="-25" dirty="0" smtClean="0">
                <a:latin typeface="Arial"/>
                <a:cs typeface="Arial"/>
              </a:rPr>
              <a:t> </a:t>
            </a:r>
            <a:r>
              <a:rPr sz="1600" spc="5" dirty="0">
                <a:latin typeface="Arial"/>
                <a:cs typeface="Arial"/>
              </a:rPr>
              <a:t>t</a:t>
            </a:r>
            <a:r>
              <a:rPr sz="1600" spc="-5" dirty="0">
                <a:latin typeface="Arial"/>
                <a:cs typeface="Arial"/>
              </a:rPr>
              <a:t>h</a:t>
            </a:r>
            <a:r>
              <a:rPr sz="1600" dirty="0">
                <a:latin typeface="Arial"/>
                <a:cs typeface="Arial"/>
              </a:rPr>
              <a:t>e</a:t>
            </a:r>
            <a:r>
              <a:rPr sz="1600" spc="-35" dirty="0">
                <a:latin typeface="Arial"/>
                <a:cs typeface="Arial"/>
              </a:rPr>
              <a:t> </a:t>
            </a:r>
            <a:r>
              <a:rPr sz="1600" spc="-5" dirty="0">
                <a:latin typeface="Arial"/>
                <a:cs typeface="Arial"/>
              </a:rPr>
              <a:t>On</a:t>
            </a:r>
            <a:r>
              <a:rPr sz="1600" spc="5" dirty="0">
                <a:latin typeface="Arial"/>
                <a:cs typeface="Arial"/>
              </a:rPr>
              <a:t>t</a:t>
            </a:r>
            <a:r>
              <a:rPr sz="1600" spc="-5" dirty="0">
                <a:latin typeface="Arial"/>
                <a:cs typeface="Arial"/>
              </a:rPr>
              <a:t>a</a:t>
            </a:r>
            <a:r>
              <a:rPr sz="1600" dirty="0">
                <a:latin typeface="Arial"/>
                <a:cs typeface="Arial"/>
              </a:rPr>
              <a:t>rio</a:t>
            </a:r>
            <a:r>
              <a:rPr sz="1600" spc="-35" dirty="0">
                <a:latin typeface="Arial"/>
                <a:cs typeface="Arial"/>
              </a:rPr>
              <a:t> </a:t>
            </a:r>
            <a:r>
              <a:rPr sz="1600" spc="-10" dirty="0">
                <a:latin typeface="Arial"/>
                <a:cs typeface="Arial"/>
              </a:rPr>
              <a:t>C</a:t>
            </a:r>
            <a:r>
              <a:rPr sz="1600" dirty="0">
                <a:latin typeface="Arial"/>
                <a:cs typeface="Arial"/>
              </a:rPr>
              <a:t>l</a:t>
            </a:r>
            <a:r>
              <a:rPr sz="1600" spc="-5" dirty="0">
                <a:latin typeface="Arial"/>
                <a:cs typeface="Arial"/>
              </a:rPr>
              <a:t>ea</a:t>
            </a:r>
            <a:r>
              <a:rPr sz="1600" dirty="0">
                <a:latin typeface="Arial"/>
                <a:cs typeface="Arial"/>
              </a:rPr>
              <a:t>n</a:t>
            </a:r>
            <a:r>
              <a:rPr sz="1600" spc="-20" dirty="0">
                <a:latin typeface="Arial"/>
                <a:cs typeface="Arial"/>
              </a:rPr>
              <a:t> </a:t>
            </a:r>
            <a:r>
              <a:rPr sz="1600" spc="-5" dirty="0">
                <a:latin typeface="Arial"/>
                <a:cs typeface="Arial"/>
              </a:rPr>
              <a:t>Ene</a:t>
            </a:r>
            <a:r>
              <a:rPr sz="1600" dirty="0">
                <a:latin typeface="Arial"/>
                <a:cs typeface="Arial"/>
              </a:rPr>
              <a:t>r</a:t>
            </a:r>
            <a:r>
              <a:rPr sz="1600" spc="-5" dirty="0">
                <a:latin typeface="Arial"/>
                <a:cs typeface="Arial"/>
              </a:rPr>
              <a:t>g</a:t>
            </a:r>
            <a:r>
              <a:rPr sz="1600" dirty="0">
                <a:latin typeface="Arial"/>
                <a:cs typeface="Arial"/>
              </a:rPr>
              <a:t>y</a:t>
            </a:r>
            <a:r>
              <a:rPr sz="1600" spc="-25" dirty="0">
                <a:latin typeface="Arial"/>
                <a:cs typeface="Arial"/>
              </a:rPr>
              <a:t> </a:t>
            </a:r>
            <a:r>
              <a:rPr sz="1600" spc="-5" dirty="0">
                <a:latin typeface="Arial"/>
                <a:cs typeface="Arial"/>
              </a:rPr>
              <a:t>Bene</a:t>
            </a:r>
            <a:r>
              <a:rPr sz="1600" spc="5" dirty="0">
                <a:latin typeface="Arial"/>
                <a:cs typeface="Arial"/>
              </a:rPr>
              <a:t>f</a:t>
            </a:r>
            <a:r>
              <a:rPr sz="1600" dirty="0">
                <a:latin typeface="Arial"/>
                <a:cs typeface="Arial"/>
              </a:rPr>
              <a:t>it</a:t>
            </a:r>
            <a:r>
              <a:rPr sz="1600" spc="-25" dirty="0">
                <a:latin typeface="Arial"/>
                <a:cs typeface="Arial"/>
              </a:rPr>
              <a:t> </a:t>
            </a:r>
            <a:r>
              <a:rPr sz="1600" dirty="0">
                <a:latin typeface="Arial"/>
                <a:cs typeface="Arial"/>
              </a:rPr>
              <a:t>(</a:t>
            </a:r>
            <a:r>
              <a:rPr sz="1600" spc="-5" dirty="0">
                <a:latin typeface="Arial"/>
                <a:cs typeface="Arial"/>
              </a:rPr>
              <a:t>O</a:t>
            </a:r>
            <a:r>
              <a:rPr sz="1600" spc="-10" dirty="0">
                <a:latin typeface="Arial"/>
                <a:cs typeface="Arial"/>
              </a:rPr>
              <a:t>C</a:t>
            </a:r>
            <a:r>
              <a:rPr sz="1600" spc="-5" dirty="0">
                <a:latin typeface="Arial"/>
                <a:cs typeface="Arial"/>
              </a:rPr>
              <a:t>EB</a:t>
            </a:r>
            <a:r>
              <a:rPr sz="1600" dirty="0">
                <a:latin typeface="Arial"/>
                <a:cs typeface="Arial"/>
              </a:rPr>
              <a:t>)</a:t>
            </a:r>
            <a:r>
              <a:rPr sz="1600" spc="-5" dirty="0">
                <a:latin typeface="Arial"/>
                <a:cs typeface="Arial"/>
              </a:rPr>
              <a:t> an</a:t>
            </a:r>
            <a:r>
              <a:rPr sz="1600" dirty="0">
                <a:latin typeface="Arial"/>
                <a:cs typeface="Arial"/>
              </a:rPr>
              <a:t>d</a:t>
            </a:r>
            <a:r>
              <a:rPr sz="1600" spc="-20" dirty="0">
                <a:latin typeface="Arial"/>
                <a:cs typeface="Arial"/>
              </a:rPr>
              <a:t> </a:t>
            </a:r>
            <a:r>
              <a:rPr sz="1600" spc="5" dirty="0">
                <a:latin typeface="Arial"/>
                <a:cs typeface="Arial"/>
              </a:rPr>
              <a:t>t</a:t>
            </a:r>
            <a:r>
              <a:rPr sz="1600" spc="-5" dirty="0">
                <a:latin typeface="Arial"/>
                <a:cs typeface="Arial"/>
              </a:rPr>
              <a:t>h</a:t>
            </a:r>
            <a:r>
              <a:rPr sz="1600" dirty="0">
                <a:latin typeface="Arial"/>
                <a:cs typeface="Arial"/>
              </a:rPr>
              <a:t>e</a:t>
            </a:r>
            <a:r>
              <a:rPr sz="1600" spc="-20" dirty="0">
                <a:latin typeface="Arial"/>
                <a:cs typeface="Arial"/>
              </a:rPr>
              <a:t> </a:t>
            </a:r>
            <a:r>
              <a:rPr sz="1600" spc="-10" dirty="0">
                <a:latin typeface="Arial"/>
                <a:cs typeface="Arial"/>
              </a:rPr>
              <a:t>D</a:t>
            </a:r>
            <a:r>
              <a:rPr sz="1600" spc="-5" dirty="0">
                <a:latin typeface="Arial"/>
                <a:cs typeface="Arial"/>
              </a:rPr>
              <a:t>ebt </a:t>
            </a:r>
            <a:r>
              <a:rPr sz="1600" spc="-10" dirty="0">
                <a:latin typeface="Arial"/>
                <a:cs typeface="Arial"/>
              </a:rPr>
              <a:t>R</a:t>
            </a:r>
            <a:r>
              <a:rPr sz="1600" spc="-5" dirty="0">
                <a:latin typeface="Arial"/>
                <a:cs typeface="Arial"/>
              </a:rPr>
              <a:t>e</a:t>
            </a:r>
            <a:r>
              <a:rPr sz="1600" spc="5" dirty="0">
                <a:latin typeface="Arial"/>
                <a:cs typeface="Arial"/>
              </a:rPr>
              <a:t>t</a:t>
            </a:r>
            <a:r>
              <a:rPr sz="1600" dirty="0">
                <a:latin typeface="Arial"/>
                <a:cs typeface="Arial"/>
              </a:rPr>
              <a:t>ir</a:t>
            </a:r>
            <a:r>
              <a:rPr sz="1600" spc="-5" dirty="0">
                <a:latin typeface="Arial"/>
                <a:cs typeface="Arial"/>
              </a:rPr>
              <a:t>e</a:t>
            </a:r>
            <a:r>
              <a:rPr sz="1600" spc="-10" dirty="0">
                <a:latin typeface="Arial"/>
                <a:cs typeface="Arial"/>
              </a:rPr>
              <a:t>m</a:t>
            </a:r>
            <a:r>
              <a:rPr sz="1600" spc="-5" dirty="0">
                <a:latin typeface="Arial"/>
                <a:cs typeface="Arial"/>
              </a:rPr>
              <a:t>en</a:t>
            </a:r>
            <a:r>
              <a:rPr sz="1600" dirty="0">
                <a:latin typeface="Arial"/>
                <a:cs typeface="Arial"/>
              </a:rPr>
              <a:t>t</a:t>
            </a:r>
            <a:r>
              <a:rPr sz="1600" spc="-40" dirty="0">
                <a:latin typeface="Arial"/>
                <a:cs typeface="Arial"/>
              </a:rPr>
              <a:t> </a:t>
            </a:r>
            <a:r>
              <a:rPr sz="1600" spc="-10" dirty="0">
                <a:latin typeface="Arial"/>
                <a:cs typeface="Arial"/>
              </a:rPr>
              <a:t>C</a:t>
            </a:r>
            <a:r>
              <a:rPr sz="1600" spc="-5" dirty="0">
                <a:latin typeface="Arial"/>
                <a:cs typeface="Arial"/>
              </a:rPr>
              <a:t>ha</a:t>
            </a:r>
            <a:r>
              <a:rPr sz="1600" dirty="0">
                <a:latin typeface="Arial"/>
                <a:cs typeface="Arial"/>
              </a:rPr>
              <a:t>r</a:t>
            </a:r>
            <a:r>
              <a:rPr sz="1600" spc="-5" dirty="0">
                <a:latin typeface="Arial"/>
                <a:cs typeface="Arial"/>
              </a:rPr>
              <a:t>g</a:t>
            </a:r>
            <a:r>
              <a:rPr sz="1600" dirty="0">
                <a:latin typeface="Arial"/>
                <a:cs typeface="Arial"/>
              </a:rPr>
              <a:t>e</a:t>
            </a:r>
            <a:r>
              <a:rPr sz="1600" spc="-20" dirty="0">
                <a:latin typeface="Arial"/>
                <a:cs typeface="Arial"/>
              </a:rPr>
              <a:t> </a:t>
            </a:r>
            <a:r>
              <a:rPr sz="1600" dirty="0">
                <a:latin typeface="Arial"/>
                <a:cs typeface="Arial"/>
              </a:rPr>
              <a:t>(</a:t>
            </a:r>
            <a:r>
              <a:rPr sz="1600" spc="-10" dirty="0">
                <a:latin typeface="Arial"/>
                <a:cs typeface="Arial"/>
              </a:rPr>
              <a:t>DRC</a:t>
            </a:r>
            <a:r>
              <a:rPr sz="1600" dirty="0" smtClean="0">
                <a:latin typeface="Arial"/>
                <a:cs typeface="Arial"/>
              </a:rPr>
              <a:t>).</a:t>
            </a:r>
            <a:endParaRPr lang="en-CA" sz="1600" dirty="0" smtClean="0">
              <a:latin typeface="Arial"/>
              <a:cs typeface="Arial"/>
            </a:endParaRPr>
          </a:p>
          <a:p>
            <a:pPr marL="354965" marR="5080" indent="-342265">
              <a:lnSpc>
                <a:spcPct val="100000"/>
              </a:lnSpc>
              <a:buChar char="•"/>
              <a:tabLst>
                <a:tab pos="355600" algn="l"/>
              </a:tabLst>
            </a:pPr>
            <a:endParaRPr lang="en-CA" sz="1600" dirty="0">
              <a:latin typeface="Arial"/>
              <a:cs typeface="Arial"/>
            </a:endParaRPr>
          </a:p>
          <a:p>
            <a:pPr marL="354965" marR="5080" indent="-342265">
              <a:lnSpc>
                <a:spcPct val="100000"/>
              </a:lnSpc>
              <a:buChar char="•"/>
              <a:tabLst>
                <a:tab pos="355600" algn="l"/>
              </a:tabLst>
            </a:pPr>
            <a:r>
              <a:rPr lang="en-CA" sz="1600" dirty="0">
                <a:latin typeface="Arial"/>
                <a:cs typeface="Arial"/>
              </a:rPr>
              <a:t>Following the 2016 Throne Speech, a number of actions were announced to further reduce electricity costs including an 8% electricity bill rebate for residential consumers. </a:t>
            </a:r>
            <a:endParaRPr lang="en-CA" sz="1600" dirty="0" smtClean="0">
              <a:latin typeface="Arial"/>
              <a:cs typeface="Arial"/>
            </a:endParaRPr>
          </a:p>
          <a:p>
            <a:pPr>
              <a:lnSpc>
                <a:spcPct val="100000"/>
              </a:lnSpc>
              <a:spcBef>
                <a:spcPts val="21"/>
              </a:spcBef>
            </a:pPr>
            <a:endParaRPr sz="1400" dirty="0">
              <a:latin typeface="Times New Roman"/>
              <a:cs typeface="Times New Roman"/>
            </a:endParaRPr>
          </a:p>
          <a:p>
            <a:pPr marL="351790">
              <a:lnSpc>
                <a:spcPts val="1655"/>
              </a:lnSpc>
            </a:pPr>
            <a:endParaRPr lang="en-CA" sz="1600" b="1" spc="5" dirty="0" smtClean="0">
              <a:latin typeface="Arial"/>
              <a:cs typeface="Arial"/>
            </a:endParaRPr>
          </a:p>
          <a:p>
            <a:pPr marL="351790">
              <a:lnSpc>
                <a:spcPts val="1655"/>
              </a:lnSpc>
            </a:pPr>
            <a:r>
              <a:rPr sz="1600" b="1" spc="5" dirty="0" smtClean="0">
                <a:latin typeface="Arial"/>
                <a:cs typeface="Arial"/>
              </a:rPr>
              <a:t>Ill</a:t>
            </a:r>
            <a:r>
              <a:rPr sz="1600" b="1" spc="-10" dirty="0" smtClean="0">
                <a:latin typeface="Arial"/>
                <a:cs typeface="Arial"/>
              </a:rPr>
              <a:t>u</a:t>
            </a:r>
            <a:r>
              <a:rPr sz="1600" b="1" spc="-5" dirty="0" smtClean="0">
                <a:latin typeface="Arial"/>
                <a:cs typeface="Arial"/>
              </a:rPr>
              <a:t>s</a:t>
            </a:r>
            <a:r>
              <a:rPr sz="1600" b="1" dirty="0" smtClean="0">
                <a:latin typeface="Arial"/>
                <a:cs typeface="Arial"/>
              </a:rPr>
              <a:t>t</a:t>
            </a:r>
            <a:r>
              <a:rPr sz="1600" b="1" spc="5" dirty="0" smtClean="0">
                <a:latin typeface="Arial"/>
                <a:cs typeface="Arial"/>
              </a:rPr>
              <a:t>r</a:t>
            </a:r>
            <a:r>
              <a:rPr sz="1600" b="1" spc="-5" dirty="0" smtClean="0">
                <a:latin typeface="Arial"/>
                <a:cs typeface="Arial"/>
              </a:rPr>
              <a:t>a</a:t>
            </a:r>
            <a:r>
              <a:rPr sz="1600" b="1" dirty="0" smtClean="0">
                <a:latin typeface="Arial"/>
                <a:cs typeface="Arial"/>
              </a:rPr>
              <a:t>t</a:t>
            </a:r>
            <a:r>
              <a:rPr sz="1600" b="1" spc="5" dirty="0" smtClean="0">
                <a:latin typeface="Arial"/>
                <a:cs typeface="Arial"/>
              </a:rPr>
              <a:t>i</a:t>
            </a:r>
            <a:r>
              <a:rPr sz="1600" b="1" spc="-15" dirty="0" smtClean="0">
                <a:latin typeface="Arial"/>
                <a:cs typeface="Arial"/>
              </a:rPr>
              <a:t>v</a:t>
            </a:r>
            <a:r>
              <a:rPr sz="1600" b="1" dirty="0" smtClean="0">
                <a:latin typeface="Arial"/>
                <a:cs typeface="Arial"/>
              </a:rPr>
              <a:t>e</a:t>
            </a:r>
            <a:r>
              <a:rPr sz="1600" b="1" spc="-30" dirty="0" smtClean="0">
                <a:latin typeface="Arial"/>
                <a:cs typeface="Arial"/>
              </a:rPr>
              <a:t> </a:t>
            </a:r>
            <a:r>
              <a:rPr sz="1600" b="1" spc="-114" dirty="0">
                <a:latin typeface="Arial"/>
                <a:cs typeface="Arial"/>
              </a:rPr>
              <a:t>T</a:t>
            </a:r>
            <a:r>
              <a:rPr sz="1600" b="1" spc="-50" dirty="0">
                <a:latin typeface="Arial"/>
                <a:cs typeface="Arial"/>
              </a:rPr>
              <a:t>y</a:t>
            </a:r>
            <a:r>
              <a:rPr sz="1600" b="1" spc="-10" dirty="0">
                <a:latin typeface="Arial"/>
                <a:cs typeface="Arial"/>
              </a:rPr>
              <a:t>p</a:t>
            </a:r>
            <a:r>
              <a:rPr sz="1600" b="1" spc="5" dirty="0">
                <a:latin typeface="Arial"/>
                <a:cs typeface="Arial"/>
              </a:rPr>
              <a:t>i</a:t>
            </a:r>
            <a:r>
              <a:rPr sz="1600" b="1" spc="-5" dirty="0">
                <a:latin typeface="Arial"/>
                <a:cs typeface="Arial"/>
              </a:rPr>
              <a:t>ca</a:t>
            </a:r>
            <a:r>
              <a:rPr sz="1600" b="1" dirty="0">
                <a:latin typeface="Arial"/>
                <a:cs typeface="Arial"/>
              </a:rPr>
              <a:t>l</a:t>
            </a:r>
            <a:r>
              <a:rPr sz="1600" b="1" spc="45" dirty="0">
                <a:latin typeface="Arial"/>
                <a:cs typeface="Arial"/>
              </a:rPr>
              <a:t> </a:t>
            </a:r>
            <a:r>
              <a:rPr sz="1600" b="1" spc="-10" dirty="0">
                <a:latin typeface="Arial"/>
                <a:cs typeface="Arial"/>
              </a:rPr>
              <a:t>R</a:t>
            </a:r>
            <a:r>
              <a:rPr sz="1600" b="1" spc="-5" dirty="0">
                <a:latin typeface="Arial"/>
                <a:cs typeface="Arial"/>
              </a:rPr>
              <a:t>es</a:t>
            </a:r>
            <a:r>
              <a:rPr sz="1600" b="1" spc="5" dirty="0">
                <a:latin typeface="Arial"/>
                <a:cs typeface="Arial"/>
              </a:rPr>
              <a:t>i</a:t>
            </a:r>
            <a:r>
              <a:rPr sz="1600" b="1" spc="-10" dirty="0">
                <a:latin typeface="Arial"/>
                <a:cs typeface="Arial"/>
              </a:rPr>
              <a:t>d</a:t>
            </a:r>
            <a:r>
              <a:rPr sz="1600" b="1" spc="-5" dirty="0">
                <a:latin typeface="Arial"/>
                <a:cs typeface="Arial"/>
              </a:rPr>
              <a:t>e</a:t>
            </a:r>
            <a:r>
              <a:rPr sz="1600" b="1" spc="-10" dirty="0">
                <a:latin typeface="Arial"/>
                <a:cs typeface="Arial"/>
              </a:rPr>
              <a:t>n</a:t>
            </a:r>
            <a:r>
              <a:rPr sz="1600" b="1" dirty="0">
                <a:latin typeface="Arial"/>
                <a:cs typeface="Arial"/>
              </a:rPr>
              <a:t>t</a:t>
            </a:r>
            <a:r>
              <a:rPr sz="1600" b="1" spc="5" dirty="0">
                <a:latin typeface="Arial"/>
                <a:cs typeface="Arial"/>
              </a:rPr>
              <a:t>i</a:t>
            </a:r>
            <a:r>
              <a:rPr sz="1600" b="1" spc="-5" dirty="0">
                <a:latin typeface="Arial"/>
                <a:cs typeface="Arial"/>
              </a:rPr>
              <a:t>a</a:t>
            </a:r>
            <a:r>
              <a:rPr sz="1600" b="1" dirty="0">
                <a:latin typeface="Arial"/>
                <a:cs typeface="Arial"/>
              </a:rPr>
              <a:t>l</a:t>
            </a:r>
            <a:r>
              <a:rPr sz="1600" b="1" spc="-25" dirty="0">
                <a:latin typeface="Arial"/>
                <a:cs typeface="Arial"/>
              </a:rPr>
              <a:t> </a:t>
            </a:r>
            <a:r>
              <a:rPr sz="1600" b="1" spc="-5" dirty="0">
                <a:latin typeface="Arial"/>
                <a:cs typeface="Arial"/>
              </a:rPr>
              <a:t>E</a:t>
            </a:r>
            <a:r>
              <a:rPr sz="1600" b="1" spc="5" dirty="0">
                <a:latin typeface="Arial"/>
                <a:cs typeface="Arial"/>
              </a:rPr>
              <a:t>l</a:t>
            </a:r>
            <a:r>
              <a:rPr sz="1600" b="1" spc="-5" dirty="0">
                <a:latin typeface="Arial"/>
                <a:cs typeface="Arial"/>
              </a:rPr>
              <a:t>ec</a:t>
            </a:r>
            <a:r>
              <a:rPr sz="1600" b="1" dirty="0">
                <a:latin typeface="Arial"/>
                <a:cs typeface="Arial"/>
              </a:rPr>
              <a:t>t</a:t>
            </a:r>
            <a:r>
              <a:rPr sz="1600" b="1" spc="5" dirty="0">
                <a:latin typeface="Arial"/>
                <a:cs typeface="Arial"/>
              </a:rPr>
              <a:t>ri</a:t>
            </a:r>
            <a:r>
              <a:rPr sz="1600" b="1" spc="-5" dirty="0">
                <a:latin typeface="Arial"/>
                <a:cs typeface="Arial"/>
              </a:rPr>
              <a:t>c</a:t>
            </a:r>
            <a:r>
              <a:rPr sz="1600" b="1" spc="5" dirty="0">
                <a:latin typeface="Arial"/>
                <a:cs typeface="Arial"/>
              </a:rPr>
              <a:t>i</a:t>
            </a:r>
            <a:r>
              <a:rPr sz="1600" b="1" dirty="0">
                <a:latin typeface="Arial"/>
                <a:cs typeface="Arial"/>
              </a:rPr>
              <a:t>ty</a:t>
            </a:r>
            <a:r>
              <a:rPr sz="1600" b="1" spc="-45" dirty="0">
                <a:latin typeface="Arial"/>
                <a:cs typeface="Arial"/>
              </a:rPr>
              <a:t> </a:t>
            </a:r>
            <a:r>
              <a:rPr sz="1600" b="1" spc="-10" dirty="0">
                <a:latin typeface="Arial"/>
                <a:cs typeface="Arial"/>
              </a:rPr>
              <a:t>B</a:t>
            </a:r>
            <a:r>
              <a:rPr sz="1600" b="1" spc="5" dirty="0">
                <a:latin typeface="Arial"/>
                <a:cs typeface="Arial"/>
              </a:rPr>
              <a:t>ills</a:t>
            </a:r>
            <a:endParaRPr sz="1600" dirty="0">
              <a:latin typeface="Arial"/>
              <a:cs typeface="Arial"/>
            </a:endParaRPr>
          </a:p>
          <a:p>
            <a:pPr marL="351790">
              <a:lnSpc>
                <a:spcPts val="1415"/>
              </a:lnSpc>
            </a:pPr>
            <a:r>
              <a:rPr sz="1400" i="1" spc="-5" dirty="0">
                <a:latin typeface="Arial"/>
                <a:cs typeface="Arial"/>
              </a:rPr>
              <a:t>Hi</a:t>
            </a:r>
            <a:r>
              <a:rPr sz="1400" i="1" dirty="0">
                <a:latin typeface="Arial"/>
                <a:cs typeface="Arial"/>
              </a:rPr>
              <a:t>sto</a:t>
            </a:r>
            <a:r>
              <a:rPr sz="1400" i="1" spc="-5" dirty="0">
                <a:latin typeface="Arial"/>
                <a:cs typeface="Arial"/>
              </a:rPr>
              <a:t>ri</a:t>
            </a:r>
            <a:r>
              <a:rPr sz="1400" i="1" dirty="0">
                <a:latin typeface="Arial"/>
                <a:cs typeface="Arial"/>
              </a:rPr>
              <a:t>cal and</a:t>
            </a:r>
            <a:r>
              <a:rPr sz="1400" i="1" spc="-5" dirty="0">
                <a:latin typeface="Arial"/>
                <a:cs typeface="Arial"/>
              </a:rPr>
              <a:t> F</a:t>
            </a:r>
            <a:r>
              <a:rPr sz="1400" i="1" dirty="0">
                <a:latin typeface="Arial"/>
                <a:cs typeface="Arial"/>
              </a:rPr>
              <a:t>o</a:t>
            </a:r>
            <a:r>
              <a:rPr sz="1400" i="1" spc="-5" dirty="0">
                <a:latin typeface="Arial"/>
                <a:cs typeface="Arial"/>
              </a:rPr>
              <a:t>r</a:t>
            </a:r>
            <a:r>
              <a:rPr sz="1400" i="1" dirty="0">
                <a:latin typeface="Arial"/>
                <a:cs typeface="Arial"/>
              </a:rPr>
              <a:t>ecast</a:t>
            </a:r>
            <a:r>
              <a:rPr sz="1400" i="1" spc="-20" dirty="0">
                <a:latin typeface="Arial"/>
                <a:cs typeface="Arial"/>
              </a:rPr>
              <a:t> </a:t>
            </a:r>
            <a:r>
              <a:rPr sz="1400" i="1" spc="-5" dirty="0">
                <a:latin typeface="Arial"/>
                <a:cs typeface="Arial"/>
              </a:rPr>
              <a:t>i</a:t>
            </a:r>
            <a:r>
              <a:rPr sz="1400" i="1" dirty="0">
                <a:latin typeface="Arial"/>
                <a:cs typeface="Arial"/>
              </a:rPr>
              <a:t>n</a:t>
            </a:r>
            <a:r>
              <a:rPr sz="1400" i="1" spc="5" dirty="0">
                <a:latin typeface="Arial"/>
                <a:cs typeface="Arial"/>
              </a:rPr>
              <a:t> </a:t>
            </a:r>
            <a:r>
              <a:rPr sz="1400" i="1" dirty="0">
                <a:latin typeface="Arial"/>
                <a:cs typeface="Arial"/>
              </a:rPr>
              <a:t>$/</a:t>
            </a:r>
            <a:r>
              <a:rPr sz="1400" i="1" spc="-20" dirty="0">
                <a:latin typeface="Arial"/>
                <a:cs typeface="Arial"/>
              </a:rPr>
              <a:t>m</a:t>
            </a:r>
            <a:r>
              <a:rPr sz="1400" i="1" dirty="0">
                <a:latin typeface="Arial"/>
                <a:cs typeface="Arial"/>
              </a:rPr>
              <a:t>onth</a:t>
            </a:r>
            <a:endParaRPr sz="1400" dirty="0">
              <a:latin typeface="Arial"/>
              <a:cs typeface="Arial"/>
            </a:endParaRPr>
          </a:p>
        </p:txBody>
      </p:sp>
      <p:grpSp>
        <p:nvGrpSpPr>
          <p:cNvPr id="52" name="Group 51"/>
          <p:cNvGrpSpPr/>
          <p:nvPr/>
        </p:nvGrpSpPr>
        <p:grpSpPr>
          <a:xfrm>
            <a:off x="907948" y="4026154"/>
            <a:ext cx="7499574" cy="3136646"/>
            <a:chOff x="907948" y="2853547"/>
            <a:chExt cx="7499574" cy="3136646"/>
          </a:xfrm>
        </p:grpSpPr>
        <p:sp>
          <p:nvSpPr>
            <p:cNvPr id="3" name="object 3"/>
            <p:cNvSpPr/>
            <p:nvPr/>
          </p:nvSpPr>
          <p:spPr>
            <a:xfrm>
              <a:off x="1293875" y="5420867"/>
              <a:ext cx="7105015" cy="0"/>
            </a:xfrm>
            <a:custGeom>
              <a:avLst/>
              <a:gdLst/>
              <a:ahLst/>
              <a:cxnLst/>
              <a:rect l="l" t="t" r="r" b="b"/>
              <a:pathLst>
                <a:path w="7105015">
                  <a:moveTo>
                    <a:pt x="0" y="0"/>
                  </a:moveTo>
                  <a:lnTo>
                    <a:pt x="7104888" y="0"/>
                  </a:lnTo>
                </a:path>
              </a:pathLst>
            </a:custGeom>
            <a:ln w="9144">
              <a:solidFill>
                <a:srgbClr val="878787"/>
              </a:solidFill>
              <a:prstDash val="dash"/>
            </a:ln>
          </p:spPr>
          <p:txBody>
            <a:bodyPr wrap="square" lIns="0" tIns="0" rIns="0" bIns="0" rtlCol="0"/>
            <a:lstStyle/>
            <a:p>
              <a:endParaRPr/>
            </a:p>
          </p:txBody>
        </p:sp>
        <p:sp>
          <p:nvSpPr>
            <p:cNvPr id="4" name="object 4"/>
            <p:cNvSpPr/>
            <p:nvPr/>
          </p:nvSpPr>
          <p:spPr>
            <a:xfrm>
              <a:off x="1293876" y="5145023"/>
              <a:ext cx="5189220" cy="0"/>
            </a:xfrm>
            <a:custGeom>
              <a:avLst/>
              <a:gdLst/>
              <a:ahLst/>
              <a:cxnLst/>
              <a:rect l="l" t="t" r="r" b="b"/>
              <a:pathLst>
                <a:path w="5189220">
                  <a:moveTo>
                    <a:pt x="0" y="0"/>
                  </a:moveTo>
                  <a:lnTo>
                    <a:pt x="5189220" y="0"/>
                  </a:lnTo>
                </a:path>
              </a:pathLst>
            </a:custGeom>
            <a:ln w="9144">
              <a:solidFill>
                <a:srgbClr val="878787"/>
              </a:solidFill>
              <a:prstDash val="dash"/>
            </a:ln>
          </p:spPr>
          <p:txBody>
            <a:bodyPr wrap="square" lIns="0" tIns="0" rIns="0" bIns="0" rtlCol="0"/>
            <a:lstStyle/>
            <a:p>
              <a:endParaRPr/>
            </a:p>
          </p:txBody>
        </p:sp>
        <p:sp>
          <p:nvSpPr>
            <p:cNvPr id="5" name="object 5"/>
            <p:cNvSpPr/>
            <p:nvPr/>
          </p:nvSpPr>
          <p:spPr>
            <a:xfrm>
              <a:off x="1293876" y="4869179"/>
              <a:ext cx="5189220" cy="0"/>
            </a:xfrm>
            <a:custGeom>
              <a:avLst/>
              <a:gdLst/>
              <a:ahLst/>
              <a:cxnLst/>
              <a:rect l="l" t="t" r="r" b="b"/>
              <a:pathLst>
                <a:path w="5189220">
                  <a:moveTo>
                    <a:pt x="0" y="0"/>
                  </a:moveTo>
                  <a:lnTo>
                    <a:pt x="5189220" y="0"/>
                  </a:lnTo>
                </a:path>
              </a:pathLst>
            </a:custGeom>
            <a:ln w="9144">
              <a:solidFill>
                <a:srgbClr val="878787"/>
              </a:solidFill>
              <a:prstDash val="dash"/>
            </a:ln>
          </p:spPr>
          <p:txBody>
            <a:bodyPr wrap="square" lIns="0" tIns="0" rIns="0" bIns="0" rtlCol="0"/>
            <a:lstStyle/>
            <a:p>
              <a:endParaRPr/>
            </a:p>
          </p:txBody>
        </p:sp>
        <p:sp>
          <p:nvSpPr>
            <p:cNvPr id="6" name="object 6"/>
            <p:cNvSpPr/>
            <p:nvPr/>
          </p:nvSpPr>
          <p:spPr>
            <a:xfrm>
              <a:off x="1293876" y="4593335"/>
              <a:ext cx="5189220" cy="0"/>
            </a:xfrm>
            <a:custGeom>
              <a:avLst/>
              <a:gdLst/>
              <a:ahLst/>
              <a:cxnLst/>
              <a:rect l="l" t="t" r="r" b="b"/>
              <a:pathLst>
                <a:path w="5189220">
                  <a:moveTo>
                    <a:pt x="0" y="0"/>
                  </a:moveTo>
                  <a:lnTo>
                    <a:pt x="5189220" y="0"/>
                  </a:lnTo>
                </a:path>
              </a:pathLst>
            </a:custGeom>
            <a:ln w="9144">
              <a:solidFill>
                <a:srgbClr val="878787"/>
              </a:solidFill>
              <a:prstDash val="dash"/>
            </a:ln>
          </p:spPr>
          <p:txBody>
            <a:bodyPr wrap="square" lIns="0" tIns="0" rIns="0" bIns="0" rtlCol="0"/>
            <a:lstStyle/>
            <a:p>
              <a:endParaRPr/>
            </a:p>
          </p:txBody>
        </p:sp>
        <p:sp>
          <p:nvSpPr>
            <p:cNvPr id="7" name="object 7"/>
            <p:cNvSpPr/>
            <p:nvPr/>
          </p:nvSpPr>
          <p:spPr>
            <a:xfrm>
              <a:off x="1293875" y="4317491"/>
              <a:ext cx="7105015" cy="0"/>
            </a:xfrm>
            <a:custGeom>
              <a:avLst/>
              <a:gdLst/>
              <a:ahLst/>
              <a:cxnLst/>
              <a:rect l="l" t="t" r="r" b="b"/>
              <a:pathLst>
                <a:path w="7105015">
                  <a:moveTo>
                    <a:pt x="0" y="0"/>
                  </a:moveTo>
                  <a:lnTo>
                    <a:pt x="7104888" y="0"/>
                  </a:lnTo>
                </a:path>
              </a:pathLst>
            </a:custGeom>
            <a:ln w="9144">
              <a:solidFill>
                <a:srgbClr val="878787"/>
              </a:solidFill>
              <a:prstDash val="dash"/>
            </a:ln>
          </p:spPr>
          <p:txBody>
            <a:bodyPr wrap="square" lIns="0" tIns="0" rIns="0" bIns="0" rtlCol="0"/>
            <a:lstStyle/>
            <a:p>
              <a:endParaRPr/>
            </a:p>
          </p:txBody>
        </p:sp>
        <p:sp>
          <p:nvSpPr>
            <p:cNvPr id="8" name="object 8"/>
            <p:cNvSpPr/>
            <p:nvPr/>
          </p:nvSpPr>
          <p:spPr>
            <a:xfrm>
              <a:off x="1293875" y="4041647"/>
              <a:ext cx="7105015" cy="0"/>
            </a:xfrm>
            <a:custGeom>
              <a:avLst/>
              <a:gdLst/>
              <a:ahLst/>
              <a:cxnLst/>
              <a:rect l="l" t="t" r="r" b="b"/>
              <a:pathLst>
                <a:path w="7105015">
                  <a:moveTo>
                    <a:pt x="0" y="0"/>
                  </a:moveTo>
                  <a:lnTo>
                    <a:pt x="7104888" y="0"/>
                  </a:lnTo>
                </a:path>
              </a:pathLst>
            </a:custGeom>
            <a:ln w="9144">
              <a:solidFill>
                <a:srgbClr val="878787"/>
              </a:solidFill>
              <a:prstDash val="dash"/>
            </a:ln>
          </p:spPr>
          <p:txBody>
            <a:bodyPr wrap="square" lIns="0" tIns="0" rIns="0" bIns="0" rtlCol="0"/>
            <a:lstStyle/>
            <a:p>
              <a:endParaRPr/>
            </a:p>
          </p:txBody>
        </p:sp>
        <p:sp>
          <p:nvSpPr>
            <p:cNvPr id="9" name="object 9"/>
            <p:cNvSpPr/>
            <p:nvPr/>
          </p:nvSpPr>
          <p:spPr>
            <a:xfrm>
              <a:off x="1293875" y="3764279"/>
              <a:ext cx="7105015" cy="0"/>
            </a:xfrm>
            <a:custGeom>
              <a:avLst/>
              <a:gdLst/>
              <a:ahLst/>
              <a:cxnLst/>
              <a:rect l="l" t="t" r="r" b="b"/>
              <a:pathLst>
                <a:path w="7105015">
                  <a:moveTo>
                    <a:pt x="0" y="0"/>
                  </a:moveTo>
                  <a:lnTo>
                    <a:pt x="7104888" y="0"/>
                  </a:lnTo>
                </a:path>
              </a:pathLst>
            </a:custGeom>
            <a:ln w="9144">
              <a:solidFill>
                <a:srgbClr val="878787"/>
              </a:solidFill>
              <a:prstDash val="dash"/>
            </a:ln>
          </p:spPr>
          <p:txBody>
            <a:bodyPr wrap="square" lIns="0" tIns="0" rIns="0" bIns="0" rtlCol="0"/>
            <a:lstStyle/>
            <a:p>
              <a:endParaRPr/>
            </a:p>
          </p:txBody>
        </p:sp>
        <p:sp>
          <p:nvSpPr>
            <p:cNvPr id="10" name="object 10"/>
            <p:cNvSpPr/>
            <p:nvPr/>
          </p:nvSpPr>
          <p:spPr>
            <a:xfrm>
              <a:off x="1293875" y="3488435"/>
              <a:ext cx="7105015" cy="0"/>
            </a:xfrm>
            <a:custGeom>
              <a:avLst/>
              <a:gdLst/>
              <a:ahLst/>
              <a:cxnLst/>
              <a:rect l="l" t="t" r="r" b="b"/>
              <a:pathLst>
                <a:path w="7105015">
                  <a:moveTo>
                    <a:pt x="0" y="0"/>
                  </a:moveTo>
                  <a:lnTo>
                    <a:pt x="7104888" y="0"/>
                  </a:lnTo>
                </a:path>
              </a:pathLst>
            </a:custGeom>
            <a:ln w="9144">
              <a:solidFill>
                <a:srgbClr val="878787"/>
              </a:solidFill>
              <a:prstDash val="dash"/>
            </a:ln>
          </p:spPr>
          <p:txBody>
            <a:bodyPr wrap="square" lIns="0" tIns="0" rIns="0" bIns="0" rtlCol="0"/>
            <a:lstStyle/>
            <a:p>
              <a:endParaRPr/>
            </a:p>
          </p:txBody>
        </p:sp>
        <p:sp>
          <p:nvSpPr>
            <p:cNvPr id="11" name="object 11"/>
            <p:cNvSpPr/>
            <p:nvPr/>
          </p:nvSpPr>
          <p:spPr>
            <a:xfrm>
              <a:off x="1293875" y="3212592"/>
              <a:ext cx="7105015" cy="0"/>
            </a:xfrm>
            <a:custGeom>
              <a:avLst/>
              <a:gdLst/>
              <a:ahLst/>
              <a:cxnLst/>
              <a:rect l="l" t="t" r="r" b="b"/>
              <a:pathLst>
                <a:path w="7105015">
                  <a:moveTo>
                    <a:pt x="0" y="0"/>
                  </a:moveTo>
                  <a:lnTo>
                    <a:pt x="7104888" y="0"/>
                  </a:lnTo>
                </a:path>
              </a:pathLst>
            </a:custGeom>
            <a:ln w="9144">
              <a:solidFill>
                <a:srgbClr val="878787"/>
              </a:solidFill>
              <a:prstDash val="dash"/>
            </a:ln>
          </p:spPr>
          <p:txBody>
            <a:bodyPr wrap="square" lIns="0" tIns="0" rIns="0" bIns="0" rtlCol="0"/>
            <a:lstStyle/>
            <a:p>
              <a:endParaRPr/>
            </a:p>
          </p:txBody>
        </p:sp>
        <p:sp>
          <p:nvSpPr>
            <p:cNvPr id="12" name="object 12"/>
            <p:cNvSpPr/>
            <p:nvPr/>
          </p:nvSpPr>
          <p:spPr>
            <a:xfrm>
              <a:off x="1293875" y="2936748"/>
              <a:ext cx="7105015" cy="0"/>
            </a:xfrm>
            <a:custGeom>
              <a:avLst/>
              <a:gdLst/>
              <a:ahLst/>
              <a:cxnLst/>
              <a:rect l="l" t="t" r="r" b="b"/>
              <a:pathLst>
                <a:path w="7105015">
                  <a:moveTo>
                    <a:pt x="0" y="0"/>
                  </a:moveTo>
                  <a:lnTo>
                    <a:pt x="7104888" y="0"/>
                  </a:lnTo>
                </a:path>
              </a:pathLst>
            </a:custGeom>
            <a:ln w="9144">
              <a:solidFill>
                <a:srgbClr val="878787"/>
              </a:solidFill>
              <a:prstDash val="dash"/>
            </a:ln>
          </p:spPr>
          <p:txBody>
            <a:bodyPr wrap="square" lIns="0" tIns="0" rIns="0" bIns="0" rtlCol="0"/>
            <a:lstStyle/>
            <a:p>
              <a:endParaRPr/>
            </a:p>
          </p:txBody>
        </p:sp>
        <p:sp>
          <p:nvSpPr>
            <p:cNvPr id="13" name="object 13"/>
            <p:cNvSpPr/>
            <p:nvPr/>
          </p:nvSpPr>
          <p:spPr>
            <a:xfrm>
              <a:off x="1293875" y="2936748"/>
              <a:ext cx="0" cy="2760345"/>
            </a:xfrm>
            <a:custGeom>
              <a:avLst/>
              <a:gdLst/>
              <a:ahLst/>
              <a:cxnLst/>
              <a:rect l="l" t="t" r="r" b="b"/>
              <a:pathLst>
                <a:path h="2760345">
                  <a:moveTo>
                    <a:pt x="0" y="2759964"/>
                  </a:moveTo>
                  <a:lnTo>
                    <a:pt x="0" y="0"/>
                  </a:lnTo>
                </a:path>
              </a:pathLst>
            </a:custGeom>
            <a:ln w="9144">
              <a:solidFill>
                <a:srgbClr val="878787"/>
              </a:solidFill>
            </a:ln>
          </p:spPr>
          <p:txBody>
            <a:bodyPr wrap="square" lIns="0" tIns="0" rIns="0" bIns="0" rtlCol="0"/>
            <a:lstStyle/>
            <a:p>
              <a:endParaRPr/>
            </a:p>
          </p:txBody>
        </p:sp>
        <p:sp>
          <p:nvSpPr>
            <p:cNvPr id="14" name="object 14"/>
            <p:cNvSpPr/>
            <p:nvPr/>
          </p:nvSpPr>
          <p:spPr>
            <a:xfrm>
              <a:off x="1293875" y="5696711"/>
              <a:ext cx="7105015" cy="0"/>
            </a:xfrm>
            <a:custGeom>
              <a:avLst/>
              <a:gdLst/>
              <a:ahLst/>
              <a:cxnLst/>
              <a:rect l="l" t="t" r="r" b="b"/>
              <a:pathLst>
                <a:path w="7105015">
                  <a:moveTo>
                    <a:pt x="0" y="0"/>
                  </a:moveTo>
                  <a:lnTo>
                    <a:pt x="7104888" y="0"/>
                  </a:lnTo>
                </a:path>
              </a:pathLst>
            </a:custGeom>
            <a:ln w="9144">
              <a:solidFill>
                <a:srgbClr val="878787"/>
              </a:solidFill>
            </a:ln>
          </p:spPr>
          <p:txBody>
            <a:bodyPr wrap="square" lIns="0" tIns="0" rIns="0" bIns="0" rtlCol="0"/>
            <a:lstStyle/>
            <a:p>
              <a:endParaRPr/>
            </a:p>
          </p:txBody>
        </p:sp>
        <p:sp>
          <p:nvSpPr>
            <p:cNvPr id="15" name="object 15"/>
            <p:cNvSpPr/>
            <p:nvPr/>
          </p:nvSpPr>
          <p:spPr>
            <a:xfrm>
              <a:off x="1589532" y="3549396"/>
              <a:ext cx="3552825" cy="708660"/>
            </a:xfrm>
            <a:custGeom>
              <a:avLst/>
              <a:gdLst/>
              <a:ahLst/>
              <a:cxnLst/>
              <a:rect l="l" t="t" r="r" b="b"/>
              <a:pathLst>
                <a:path w="3552825" h="708660">
                  <a:moveTo>
                    <a:pt x="0" y="708659"/>
                  </a:moveTo>
                  <a:lnTo>
                    <a:pt x="592836" y="704087"/>
                  </a:lnTo>
                  <a:lnTo>
                    <a:pt x="1184148" y="606551"/>
                  </a:lnTo>
                  <a:lnTo>
                    <a:pt x="1776983" y="541019"/>
                  </a:lnTo>
                  <a:lnTo>
                    <a:pt x="2368296" y="443483"/>
                  </a:lnTo>
                  <a:lnTo>
                    <a:pt x="2961132" y="275843"/>
                  </a:lnTo>
                  <a:lnTo>
                    <a:pt x="3552444" y="0"/>
                  </a:lnTo>
                </a:path>
              </a:pathLst>
            </a:custGeom>
            <a:ln w="27432">
              <a:solidFill>
                <a:srgbClr val="948A54"/>
              </a:solidFill>
            </a:ln>
          </p:spPr>
          <p:txBody>
            <a:bodyPr wrap="square" lIns="0" tIns="0" rIns="0" bIns="0" rtlCol="0"/>
            <a:lstStyle/>
            <a:p>
              <a:endParaRPr/>
            </a:p>
          </p:txBody>
        </p:sp>
        <p:sp>
          <p:nvSpPr>
            <p:cNvPr id="16" name="object 16"/>
            <p:cNvSpPr/>
            <p:nvPr/>
          </p:nvSpPr>
          <p:spPr>
            <a:xfrm>
              <a:off x="1546449" y="4214432"/>
              <a:ext cx="87630" cy="86360"/>
            </a:xfrm>
            <a:custGeom>
              <a:avLst/>
              <a:gdLst/>
              <a:ahLst/>
              <a:cxnLst/>
              <a:rect l="l" t="t" r="r" b="b"/>
              <a:pathLst>
                <a:path w="87630" h="86360">
                  <a:moveTo>
                    <a:pt x="36009" y="0"/>
                  </a:moveTo>
                  <a:lnTo>
                    <a:pt x="1339" y="36332"/>
                  </a:lnTo>
                  <a:lnTo>
                    <a:pt x="0" y="53373"/>
                  </a:lnTo>
                  <a:lnTo>
                    <a:pt x="4524" y="64472"/>
                  </a:lnTo>
                  <a:lnTo>
                    <a:pt x="12470" y="73796"/>
                  </a:lnTo>
                  <a:lnTo>
                    <a:pt x="23774" y="80817"/>
                  </a:lnTo>
                  <a:lnTo>
                    <a:pt x="38374" y="85007"/>
                  </a:lnTo>
                  <a:lnTo>
                    <a:pt x="56207" y="85838"/>
                  </a:lnTo>
                  <a:lnTo>
                    <a:pt x="68655" y="79673"/>
                  </a:lnTo>
                  <a:lnTo>
                    <a:pt x="78492" y="70074"/>
                  </a:lnTo>
                  <a:lnTo>
                    <a:pt x="84954" y="57803"/>
                  </a:lnTo>
                  <a:lnTo>
                    <a:pt x="87278" y="43623"/>
                  </a:lnTo>
                  <a:lnTo>
                    <a:pt x="87013" y="38780"/>
                  </a:lnTo>
                  <a:lnTo>
                    <a:pt x="52357" y="1703"/>
                  </a:lnTo>
                  <a:lnTo>
                    <a:pt x="36009" y="0"/>
                  </a:lnTo>
                  <a:close/>
                </a:path>
              </a:pathLst>
            </a:custGeom>
            <a:solidFill>
              <a:srgbClr val="FFFFFF"/>
            </a:solidFill>
          </p:spPr>
          <p:txBody>
            <a:bodyPr wrap="square" lIns="0" tIns="0" rIns="0" bIns="0" rtlCol="0"/>
            <a:lstStyle/>
            <a:p>
              <a:endParaRPr/>
            </a:p>
          </p:txBody>
        </p:sp>
        <p:sp>
          <p:nvSpPr>
            <p:cNvPr id="17" name="object 17"/>
            <p:cNvSpPr/>
            <p:nvPr/>
          </p:nvSpPr>
          <p:spPr>
            <a:xfrm>
              <a:off x="1546449" y="4214432"/>
              <a:ext cx="87630" cy="86360"/>
            </a:xfrm>
            <a:custGeom>
              <a:avLst/>
              <a:gdLst/>
              <a:ahLst/>
              <a:cxnLst/>
              <a:rect l="l" t="t" r="r" b="b"/>
              <a:pathLst>
                <a:path w="87630" h="86360">
                  <a:moveTo>
                    <a:pt x="87278" y="43623"/>
                  </a:moveTo>
                  <a:lnTo>
                    <a:pt x="84954" y="57803"/>
                  </a:lnTo>
                  <a:lnTo>
                    <a:pt x="78492" y="70074"/>
                  </a:lnTo>
                  <a:lnTo>
                    <a:pt x="68655" y="79673"/>
                  </a:lnTo>
                  <a:lnTo>
                    <a:pt x="56207" y="85838"/>
                  </a:lnTo>
                  <a:lnTo>
                    <a:pt x="38374" y="85007"/>
                  </a:lnTo>
                  <a:lnTo>
                    <a:pt x="23774" y="80817"/>
                  </a:lnTo>
                  <a:lnTo>
                    <a:pt x="12470" y="73796"/>
                  </a:lnTo>
                  <a:lnTo>
                    <a:pt x="4524" y="64472"/>
                  </a:lnTo>
                  <a:lnTo>
                    <a:pt x="0" y="53373"/>
                  </a:lnTo>
                  <a:lnTo>
                    <a:pt x="1339" y="36332"/>
                  </a:lnTo>
                  <a:lnTo>
                    <a:pt x="6182" y="22284"/>
                  </a:lnTo>
                  <a:lnTo>
                    <a:pt x="13956" y="11419"/>
                  </a:lnTo>
                  <a:lnTo>
                    <a:pt x="24089" y="3927"/>
                  </a:lnTo>
                  <a:lnTo>
                    <a:pt x="36009" y="0"/>
                  </a:lnTo>
                  <a:lnTo>
                    <a:pt x="52357" y="1703"/>
                  </a:lnTo>
                  <a:lnTo>
                    <a:pt x="83591" y="26198"/>
                  </a:lnTo>
                  <a:lnTo>
                    <a:pt x="87278" y="43623"/>
                  </a:lnTo>
                  <a:close/>
                </a:path>
              </a:pathLst>
            </a:custGeom>
            <a:ln w="9144">
              <a:solidFill>
                <a:srgbClr val="4A7EBB"/>
              </a:solidFill>
            </a:ln>
          </p:spPr>
          <p:txBody>
            <a:bodyPr wrap="square" lIns="0" tIns="0" rIns="0" bIns="0" rtlCol="0"/>
            <a:lstStyle/>
            <a:p>
              <a:endParaRPr/>
            </a:p>
          </p:txBody>
        </p:sp>
        <p:sp>
          <p:nvSpPr>
            <p:cNvPr id="18" name="object 18"/>
            <p:cNvSpPr/>
            <p:nvPr/>
          </p:nvSpPr>
          <p:spPr>
            <a:xfrm>
              <a:off x="2139285" y="4209860"/>
              <a:ext cx="87630" cy="86360"/>
            </a:xfrm>
            <a:custGeom>
              <a:avLst/>
              <a:gdLst/>
              <a:ahLst/>
              <a:cxnLst/>
              <a:rect l="l" t="t" r="r" b="b"/>
              <a:pathLst>
                <a:path w="87630" h="86360">
                  <a:moveTo>
                    <a:pt x="36009" y="0"/>
                  </a:moveTo>
                  <a:lnTo>
                    <a:pt x="1339" y="36332"/>
                  </a:lnTo>
                  <a:lnTo>
                    <a:pt x="0" y="53373"/>
                  </a:lnTo>
                  <a:lnTo>
                    <a:pt x="4524" y="64472"/>
                  </a:lnTo>
                  <a:lnTo>
                    <a:pt x="12470" y="73796"/>
                  </a:lnTo>
                  <a:lnTo>
                    <a:pt x="23774" y="80817"/>
                  </a:lnTo>
                  <a:lnTo>
                    <a:pt x="38374" y="85007"/>
                  </a:lnTo>
                  <a:lnTo>
                    <a:pt x="56207" y="85838"/>
                  </a:lnTo>
                  <a:lnTo>
                    <a:pt x="68655" y="79673"/>
                  </a:lnTo>
                  <a:lnTo>
                    <a:pt x="78492" y="70074"/>
                  </a:lnTo>
                  <a:lnTo>
                    <a:pt x="84954" y="57803"/>
                  </a:lnTo>
                  <a:lnTo>
                    <a:pt x="87278" y="43623"/>
                  </a:lnTo>
                  <a:lnTo>
                    <a:pt x="87013" y="38780"/>
                  </a:lnTo>
                  <a:lnTo>
                    <a:pt x="52357" y="1703"/>
                  </a:lnTo>
                  <a:lnTo>
                    <a:pt x="36009" y="0"/>
                  </a:lnTo>
                  <a:close/>
                </a:path>
              </a:pathLst>
            </a:custGeom>
            <a:solidFill>
              <a:srgbClr val="FFFFFF"/>
            </a:solidFill>
          </p:spPr>
          <p:txBody>
            <a:bodyPr wrap="square" lIns="0" tIns="0" rIns="0" bIns="0" rtlCol="0"/>
            <a:lstStyle/>
            <a:p>
              <a:endParaRPr/>
            </a:p>
          </p:txBody>
        </p:sp>
        <p:sp>
          <p:nvSpPr>
            <p:cNvPr id="19" name="object 19"/>
            <p:cNvSpPr/>
            <p:nvPr/>
          </p:nvSpPr>
          <p:spPr>
            <a:xfrm>
              <a:off x="2139285" y="4209860"/>
              <a:ext cx="87630" cy="86360"/>
            </a:xfrm>
            <a:custGeom>
              <a:avLst/>
              <a:gdLst/>
              <a:ahLst/>
              <a:cxnLst/>
              <a:rect l="l" t="t" r="r" b="b"/>
              <a:pathLst>
                <a:path w="87630" h="86360">
                  <a:moveTo>
                    <a:pt x="87278" y="43623"/>
                  </a:moveTo>
                  <a:lnTo>
                    <a:pt x="84954" y="57803"/>
                  </a:lnTo>
                  <a:lnTo>
                    <a:pt x="78492" y="70074"/>
                  </a:lnTo>
                  <a:lnTo>
                    <a:pt x="68655" y="79673"/>
                  </a:lnTo>
                  <a:lnTo>
                    <a:pt x="56207" y="85838"/>
                  </a:lnTo>
                  <a:lnTo>
                    <a:pt x="38374" y="85007"/>
                  </a:lnTo>
                  <a:lnTo>
                    <a:pt x="23774" y="80817"/>
                  </a:lnTo>
                  <a:lnTo>
                    <a:pt x="12470" y="73796"/>
                  </a:lnTo>
                  <a:lnTo>
                    <a:pt x="4524" y="64472"/>
                  </a:lnTo>
                  <a:lnTo>
                    <a:pt x="0" y="53373"/>
                  </a:lnTo>
                  <a:lnTo>
                    <a:pt x="1339" y="36332"/>
                  </a:lnTo>
                  <a:lnTo>
                    <a:pt x="6182" y="22284"/>
                  </a:lnTo>
                  <a:lnTo>
                    <a:pt x="13956" y="11419"/>
                  </a:lnTo>
                  <a:lnTo>
                    <a:pt x="24089" y="3927"/>
                  </a:lnTo>
                  <a:lnTo>
                    <a:pt x="36009" y="0"/>
                  </a:lnTo>
                  <a:lnTo>
                    <a:pt x="52357" y="1703"/>
                  </a:lnTo>
                  <a:lnTo>
                    <a:pt x="83591" y="26198"/>
                  </a:lnTo>
                  <a:lnTo>
                    <a:pt x="87278" y="43623"/>
                  </a:lnTo>
                  <a:close/>
                </a:path>
              </a:pathLst>
            </a:custGeom>
            <a:ln w="9144">
              <a:solidFill>
                <a:srgbClr val="4A7EBB"/>
              </a:solidFill>
            </a:ln>
          </p:spPr>
          <p:txBody>
            <a:bodyPr wrap="square" lIns="0" tIns="0" rIns="0" bIns="0" rtlCol="0"/>
            <a:lstStyle/>
            <a:p>
              <a:endParaRPr/>
            </a:p>
          </p:txBody>
        </p:sp>
        <p:sp>
          <p:nvSpPr>
            <p:cNvPr id="20" name="object 20"/>
            <p:cNvSpPr/>
            <p:nvPr/>
          </p:nvSpPr>
          <p:spPr>
            <a:xfrm>
              <a:off x="2730598" y="4112323"/>
              <a:ext cx="87630" cy="86360"/>
            </a:xfrm>
            <a:custGeom>
              <a:avLst/>
              <a:gdLst/>
              <a:ahLst/>
              <a:cxnLst/>
              <a:rect l="l" t="t" r="r" b="b"/>
              <a:pathLst>
                <a:path w="87630" h="86360">
                  <a:moveTo>
                    <a:pt x="87278" y="43623"/>
                  </a:moveTo>
                  <a:lnTo>
                    <a:pt x="84954" y="57803"/>
                  </a:lnTo>
                  <a:lnTo>
                    <a:pt x="78492" y="70074"/>
                  </a:lnTo>
                  <a:lnTo>
                    <a:pt x="68655" y="79673"/>
                  </a:lnTo>
                  <a:lnTo>
                    <a:pt x="56207" y="85838"/>
                  </a:lnTo>
                  <a:lnTo>
                    <a:pt x="38374" y="85007"/>
                  </a:lnTo>
                  <a:lnTo>
                    <a:pt x="23774" y="80817"/>
                  </a:lnTo>
                  <a:lnTo>
                    <a:pt x="12470" y="73796"/>
                  </a:lnTo>
                  <a:lnTo>
                    <a:pt x="4524" y="64472"/>
                  </a:lnTo>
                  <a:lnTo>
                    <a:pt x="0" y="53373"/>
                  </a:lnTo>
                  <a:lnTo>
                    <a:pt x="1339" y="36332"/>
                  </a:lnTo>
                  <a:lnTo>
                    <a:pt x="6182" y="22284"/>
                  </a:lnTo>
                  <a:lnTo>
                    <a:pt x="13956" y="11419"/>
                  </a:lnTo>
                  <a:lnTo>
                    <a:pt x="24089" y="3927"/>
                  </a:lnTo>
                  <a:lnTo>
                    <a:pt x="36009" y="0"/>
                  </a:lnTo>
                  <a:lnTo>
                    <a:pt x="52357" y="1703"/>
                  </a:lnTo>
                  <a:lnTo>
                    <a:pt x="83591" y="26198"/>
                  </a:lnTo>
                  <a:lnTo>
                    <a:pt x="87278" y="43623"/>
                  </a:lnTo>
                  <a:close/>
                </a:path>
              </a:pathLst>
            </a:custGeom>
            <a:ln w="9144">
              <a:solidFill>
                <a:srgbClr val="4A7EBB"/>
              </a:solidFill>
            </a:ln>
          </p:spPr>
          <p:txBody>
            <a:bodyPr wrap="square" lIns="0" tIns="0" rIns="0" bIns="0" rtlCol="0"/>
            <a:lstStyle/>
            <a:p>
              <a:endParaRPr/>
            </a:p>
          </p:txBody>
        </p:sp>
        <p:sp>
          <p:nvSpPr>
            <p:cNvPr id="21" name="object 21"/>
            <p:cNvSpPr/>
            <p:nvPr/>
          </p:nvSpPr>
          <p:spPr>
            <a:xfrm>
              <a:off x="3323433" y="4046792"/>
              <a:ext cx="87630" cy="86360"/>
            </a:xfrm>
            <a:custGeom>
              <a:avLst/>
              <a:gdLst/>
              <a:ahLst/>
              <a:cxnLst/>
              <a:rect l="l" t="t" r="r" b="b"/>
              <a:pathLst>
                <a:path w="87629" h="86360">
                  <a:moveTo>
                    <a:pt x="87278" y="43623"/>
                  </a:moveTo>
                  <a:lnTo>
                    <a:pt x="84954" y="57803"/>
                  </a:lnTo>
                  <a:lnTo>
                    <a:pt x="78492" y="70074"/>
                  </a:lnTo>
                  <a:lnTo>
                    <a:pt x="68655" y="79673"/>
                  </a:lnTo>
                  <a:lnTo>
                    <a:pt x="56207" y="85838"/>
                  </a:lnTo>
                  <a:lnTo>
                    <a:pt x="38374" y="85007"/>
                  </a:lnTo>
                  <a:lnTo>
                    <a:pt x="23774" y="80817"/>
                  </a:lnTo>
                  <a:lnTo>
                    <a:pt x="12470" y="73796"/>
                  </a:lnTo>
                  <a:lnTo>
                    <a:pt x="4524" y="64472"/>
                  </a:lnTo>
                  <a:lnTo>
                    <a:pt x="0" y="53373"/>
                  </a:lnTo>
                  <a:lnTo>
                    <a:pt x="1339" y="36332"/>
                  </a:lnTo>
                  <a:lnTo>
                    <a:pt x="6182" y="22284"/>
                  </a:lnTo>
                  <a:lnTo>
                    <a:pt x="13956" y="11419"/>
                  </a:lnTo>
                  <a:lnTo>
                    <a:pt x="24089" y="3927"/>
                  </a:lnTo>
                  <a:lnTo>
                    <a:pt x="36009" y="0"/>
                  </a:lnTo>
                  <a:lnTo>
                    <a:pt x="52357" y="1703"/>
                  </a:lnTo>
                  <a:lnTo>
                    <a:pt x="83591" y="26198"/>
                  </a:lnTo>
                  <a:lnTo>
                    <a:pt x="87278" y="43623"/>
                  </a:lnTo>
                  <a:close/>
                </a:path>
              </a:pathLst>
            </a:custGeom>
            <a:ln w="9144">
              <a:solidFill>
                <a:srgbClr val="4A7EBB"/>
              </a:solidFill>
            </a:ln>
          </p:spPr>
          <p:txBody>
            <a:bodyPr wrap="square" lIns="0" tIns="0" rIns="0" bIns="0" rtlCol="0"/>
            <a:lstStyle/>
            <a:p>
              <a:endParaRPr/>
            </a:p>
          </p:txBody>
        </p:sp>
        <p:sp>
          <p:nvSpPr>
            <p:cNvPr id="22" name="object 22"/>
            <p:cNvSpPr/>
            <p:nvPr/>
          </p:nvSpPr>
          <p:spPr>
            <a:xfrm>
              <a:off x="3914745" y="3949256"/>
              <a:ext cx="87630" cy="86360"/>
            </a:xfrm>
            <a:custGeom>
              <a:avLst/>
              <a:gdLst/>
              <a:ahLst/>
              <a:cxnLst/>
              <a:rect l="l" t="t" r="r" b="b"/>
              <a:pathLst>
                <a:path w="87629" h="86360">
                  <a:moveTo>
                    <a:pt x="87278" y="43623"/>
                  </a:moveTo>
                  <a:lnTo>
                    <a:pt x="84954" y="57803"/>
                  </a:lnTo>
                  <a:lnTo>
                    <a:pt x="78492" y="70074"/>
                  </a:lnTo>
                  <a:lnTo>
                    <a:pt x="68655" y="79673"/>
                  </a:lnTo>
                  <a:lnTo>
                    <a:pt x="56207" y="85838"/>
                  </a:lnTo>
                  <a:lnTo>
                    <a:pt x="38374" y="85007"/>
                  </a:lnTo>
                  <a:lnTo>
                    <a:pt x="23774" y="80817"/>
                  </a:lnTo>
                  <a:lnTo>
                    <a:pt x="12470" y="73796"/>
                  </a:lnTo>
                  <a:lnTo>
                    <a:pt x="4524" y="64472"/>
                  </a:lnTo>
                  <a:lnTo>
                    <a:pt x="0" y="53373"/>
                  </a:lnTo>
                  <a:lnTo>
                    <a:pt x="1339" y="36332"/>
                  </a:lnTo>
                  <a:lnTo>
                    <a:pt x="6182" y="22284"/>
                  </a:lnTo>
                  <a:lnTo>
                    <a:pt x="13956" y="11419"/>
                  </a:lnTo>
                  <a:lnTo>
                    <a:pt x="24089" y="3927"/>
                  </a:lnTo>
                  <a:lnTo>
                    <a:pt x="36009" y="0"/>
                  </a:lnTo>
                  <a:lnTo>
                    <a:pt x="52357" y="1703"/>
                  </a:lnTo>
                  <a:lnTo>
                    <a:pt x="83591" y="26198"/>
                  </a:lnTo>
                  <a:lnTo>
                    <a:pt x="87278" y="43623"/>
                  </a:lnTo>
                  <a:close/>
                </a:path>
              </a:pathLst>
            </a:custGeom>
            <a:ln w="9144">
              <a:solidFill>
                <a:srgbClr val="4A7EBB"/>
              </a:solidFill>
            </a:ln>
          </p:spPr>
          <p:txBody>
            <a:bodyPr wrap="square" lIns="0" tIns="0" rIns="0" bIns="0" rtlCol="0"/>
            <a:lstStyle/>
            <a:p>
              <a:endParaRPr/>
            </a:p>
          </p:txBody>
        </p:sp>
        <p:sp>
          <p:nvSpPr>
            <p:cNvPr id="23" name="object 23"/>
            <p:cNvSpPr/>
            <p:nvPr/>
          </p:nvSpPr>
          <p:spPr>
            <a:xfrm>
              <a:off x="4507581" y="3781616"/>
              <a:ext cx="87630" cy="86360"/>
            </a:xfrm>
            <a:custGeom>
              <a:avLst/>
              <a:gdLst/>
              <a:ahLst/>
              <a:cxnLst/>
              <a:rect l="l" t="t" r="r" b="b"/>
              <a:pathLst>
                <a:path w="87629" h="86360">
                  <a:moveTo>
                    <a:pt x="87278" y="43623"/>
                  </a:moveTo>
                  <a:lnTo>
                    <a:pt x="84954" y="57803"/>
                  </a:lnTo>
                  <a:lnTo>
                    <a:pt x="78492" y="70074"/>
                  </a:lnTo>
                  <a:lnTo>
                    <a:pt x="68655" y="79673"/>
                  </a:lnTo>
                  <a:lnTo>
                    <a:pt x="56207" y="85838"/>
                  </a:lnTo>
                  <a:lnTo>
                    <a:pt x="38374" y="85007"/>
                  </a:lnTo>
                  <a:lnTo>
                    <a:pt x="23774" y="80817"/>
                  </a:lnTo>
                  <a:lnTo>
                    <a:pt x="12470" y="73796"/>
                  </a:lnTo>
                  <a:lnTo>
                    <a:pt x="4524" y="64472"/>
                  </a:lnTo>
                  <a:lnTo>
                    <a:pt x="0" y="53373"/>
                  </a:lnTo>
                  <a:lnTo>
                    <a:pt x="1339" y="36332"/>
                  </a:lnTo>
                  <a:lnTo>
                    <a:pt x="6182" y="22284"/>
                  </a:lnTo>
                  <a:lnTo>
                    <a:pt x="13956" y="11419"/>
                  </a:lnTo>
                  <a:lnTo>
                    <a:pt x="24089" y="3927"/>
                  </a:lnTo>
                  <a:lnTo>
                    <a:pt x="36009" y="0"/>
                  </a:lnTo>
                  <a:lnTo>
                    <a:pt x="52357" y="1703"/>
                  </a:lnTo>
                  <a:lnTo>
                    <a:pt x="83591" y="26198"/>
                  </a:lnTo>
                  <a:lnTo>
                    <a:pt x="87278" y="43623"/>
                  </a:lnTo>
                  <a:close/>
                </a:path>
              </a:pathLst>
            </a:custGeom>
            <a:ln w="9144">
              <a:solidFill>
                <a:srgbClr val="4A7EBB"/>
              </a:solidFill>
            </a:ln>
          </p:spPr>
          <p:txBody>
            <a:bodyPr wrap="square" lIns="0" tIns="0" rIns="0" bIns="0" rtlCol="0"/>
            <a:lstStyle/>
            <a:p>
              <a:endParaRPr/>
            </a:p>
          </p:txBody>
        </p:sp>
        <p:sp>
          <p:nvSpPr>
            <p:cNvPr id="24" name="object 24"/>
            <p:cNvSpPr/>
            <p:nvPr/>
          </p:nvSpPr>
          <p:spPr>
            <a:xfrm>
              <a:off x="5098893" y="3505772"/>
              <a:ext cx="87630" cy="86360"/>
            </a:xfrm>
            <a:custGeom>
              <a:avLst/>
              <a:gdLst/>
              <a:ahLst/>
              <a:cxnLst/>
              <a:rect l="l" t="t" r="r" b="b"/>
              <a:pathLst>
                <a:path w="87629" h="86360">
                  <a:moveTo>
                    <a:pt x="36009" y="0"/>
                  </a:moveTo>
                  <a:lnTo>
                    <a:pt x="1339" y="36332"/>
                  </a:lnTo>
                  <a:lnTo>
                    <a:pt x="0" y="53373"/>
                  </a:lnTo>
                  <a:lnTo>
                    <a:pt x="4524" y="64472"/>
                  </a:lnTo>
                  <a:lnTo>
                    <a:pt x="12470" y="73796"/>
                  </a:lnTo>
                  <a:lnTo>
                    <a:pt x="23774" y="80817"/>
                  </a:lnTo>
                  <a:lnTo>
                    <a:pt x="38374" y="85007"/>
                  </a:lnTo>
                  <a:lnTo>
                    <a:pt x="56207" y="85838"/>
                  </a:lnTo>
                  <a:lnTo>
                    <a:pt x="68655" y="79673"/>
                  </a:lnTo>
                  <a:lnTo>
                    <a:pt x="78492" y="70074"/>
                  </a:lnTo>
                  <a:lnTo>
                    <a:pt x="84954" y="57803"/>
                  </a:lnTo>
                  <a:lnTo>
                    <a:pt x="87278" y="43623"/>
                  </a:lnTo>
                  <a:lnTo>
                    <a:pt x="87013" y="38780"/>
                  </a:lnTo>
                  <a:lnTo>
                    <a:pt x="52357" y="1703"/>
                  </a:lnTo>
                  <a:lnTo>
                    <a:pt x="36009" y="0"/>
                  </a:lnTo>
                  <a:close/>
                </a:path>
              </a:pathLst>
            </a:custGeom>
            <a:solidFill>
              <a:srgbClr val="FFFFFF"/>
            </a:solidFill>
          </p:spPr>
          <p:txBody>
            <a:bodyPr wrap="square" lIns="0" tIns="0" rIns="0" bIns="0" rtlCol="0"/>
            <a:lstStyle/>
            <a:p>
              <a:endParaRPr/>
            </a:p>
          </p:txBody>
        </p:sp>
        <p:sp>
          <p:nvSpPr>
            <p:cNvPr id="25" name="object 25"/>
            <p:cNvSpPr/>
            <p:nvPr/>
          </p:nvSpPr>
          <p:spPr>
            <a:xfrm>
              <a:off x="5098893" y="3505772"/>
              <a:ext cx="87630" cy="86360"/>
            </a:xfrm>
            <a:custGeom>
              <a:avLst/>
              <a:gdLst/>
              <a:ahLst/>
              <a:cxnLst/>
              <a:rect l="l" t="t" r="r" b="b"/>
              <a:pathLst>
                <a:path w="87629" h="86360">
                  <a:moveTo>
                    <a:pt x="87278" y="43623"/>
                  </a:moveTo>
                  <a:lnTo>
                    <a:pt x="84954" y="57803"/>
                  </a:lnTo>
                  <a:lnTo>
                    <a:pt x="78492" y="70074"/>
                  </a:lnTo>
                  <a:lnTo>
                    <a:pt x="68655" y="79673"/>
                  </a:lnTo>
                  <a:lnTo>
                    <a:pt x="56207" y="85838"/>
                  </a:lnTo>
                  <a:lnTo>
                    <a:pt x="38374" y="85007"/>
                  </a:lnTo>
                  <a:lnTo>
                    <a:pt x="23774" y="80817"/>
                  </a:lnTo>
                  <a:lnTo>
                    <a:pt x="12470" y="73796"/>
                  </a:lnTo>
                  <a:lnTo>
                    <a:pt x="4524" y="64472"/>
                  </a:lnTo>
                  <a:lnTo>
                    <a:pt x="0" y="53373"/>
                  </a:lnTo>
                  <a:lnTo>
                    <a:pt x="1339" y="36332"/>
                  </a:lnTo>
                  <a:lnTo>
                    <a:pt x="6182" y="22284"/>
                  </a:lnTo>
                  <a:lnTo>
                    <a:pt x="13956" y="11419"/>
                  </a:lnTo>
                  <a:lnTo>
                    <a:pt x="24089" y="3927"/>
                  </a:lnTo>
                  <a:lnTo>
                    <a:pt x="36009" y="0"/>
                  </a:lnTo>
                  <a:lnTo>
                    <a:pt x="52357" y="1703"/>
                  </a:lnTo>
                  <a:lnTo>
                    <a:pt x="83591" y="26198"/>
                  </a:lnTo>
                  <a:lnTo>
                    <a:pt x="87278" y="43623"/>
                  </a:lnTo>
                  <a:close/>
                </a:path>
              </a:pathLst>
            </a:custGeom>
            <a:ln w="9144">
              <a:solidFill>
                <a:srgbClr val="4A7EBB"/>
              </a:solidFill>
            </a:ln>
          </p:spPr>
          <p:txBody>
            <a:bodyPr wrap="square" lIns="0" tIns="0" rIns="0" bIns="0" rtlCol="0"/>
            <a:lstStyle/>
            <a:p>
              <a:endParaRPr/>
            </a:p>
          </p:txBody>
        </p:sp>
        <p:sp>
          <p:nvSpPr>
            <p:cNvPr id="26" name="object 26"/>
            <p:cNvSpPr/>
            <p:nvPr/>
          </p:nvSpPr>
          <p:spPr>
            <a:xfrm>
              <a:off x="5142738" y="3380994"/>
              <a:ext cx="2961640" cy="208915"/>
            </a:xfrm>
            <a:custGeom>
              <a:avLst/>
              <a:gdLst/>
              <a:ahLst/>
              <a:cxnLst/>
              <a:rect l="l" t="t" r="r" b="b"/>
              <a:pathLst>
                <a:path w="2961640" h="208914">
                  <a:moveTo>
                    <a:pt x="0" y="169163"/>
                  </a:moveTo>
                  <a:lnTo>
                    <a:pt x="592836" y="208787"/>
                  </a:lnTo>
                  <a:lnTo>
                    <a:pt x="1184148" y="173735"/>
                  </a:lnTo>
                  <a:lnTo>
                    <a:pt x="1776983" y="137159"/>
                  </a:lnTo>
                  <a:lnTo>
                    <a:pt x="2368296" y="0"/>
                  </a:lnTo>
                  <a:lnTo>
                    <a:pt x="2961132" y="27431"/>
                  </a:lnTo>
                </a:path>
              </a:pathLst>
            </a:custGeom>
            <a:ln w="28956">
              <a:solidFill>
                <a:srgbClr val="4F81BD"/>
              </a:solidFill>
              <a:prstDash val="lgDash"/>
            </a:ln>
          </p:spPr>
          <p:txBody>
            <a:bodyPr wrap="square" lIns="0" tIns="0" rIns="0" bIns="0" rtlCol="0"/>
            <a:lstStyle/>
            <a:p>
              <a:endParaRPr/>
            </a:p>
          </p:txBody>
        </p:sp>
        <p:sp>
          <p:nvSpPr>
            <p:cNvPr id="27" name="object 27"/>
            <p:cNvSpPr/>
            <p:nvPr/>
          </p:nvSpPr>
          <p:spPr>
            <a:xfrm>
              <a:off x="3366515" y="3240023"/>
              <a:ext cx="4737100" cy="814069"/>
            </a:xfrm>
            <a:custGeom>
              <a:avLst/>
              <a:gdLst/>
              <a:ahLst/>
              <a:cxnLst/>
              <a:rect l="l" t="t" r="r" b="b"/>
              <a:pathLst>
                <a:path w="4737100" h="814070">
                  <a:moveTo>
                    <a:pt x="0" y="813815"/>
                  </a:moveTo>
                  <a:lnTo>
                    <a:pt x="591312" y="656843"/>
                  </a:lnTo>
                  <a:lnTo>
                    <a:pt x="1184148" y="551687"/>
                  </a:lnTo>
                  <a:lnTo>
                    <a:pt x="1775460" y="262127"/>
                  </a:lnTo>
                  <a:lnTo>
                    <a:pt x="2368296" y="222503"/>
                  </a:lnTo>
                  <a:lnTo>
                    <a:pt x="2961132" y="117347"/>
                  </a:lnTo>
                  <a:lnTo>
                    <a:pt x="3552444" y="131063"/>
                  </a:lnTo>
                  <a:lnTo>
                    <a:pt x="4145279" y="79247"/>
                  </a:lnTo>
                  <a:lnTo>
                    <a:pt x="4736592" y="0"/>
                  </a:lnTo>
                </a:path>
              </a:pathLst>
            </a:custGeom>
            <a:ln w="27432">
              <a:solidFill>
                <a:srgbClr val="9BBB59"/>
              </a:solidFill>
            </a:ln>
          </p:spPr>
          <p:txBody>
            <a:bodyPr wrap="square" lIns="0" tIns="0" rIns="0" bIns="0" rtlCol="0"/>
            <a:lstStyle/>
            <a:p>
              <a:endParaRPr/>
            </a:p>
          </p:txBody>
        </p:sp>
        <p:sp>
          <p:nvSpPr>
            <p:cNvPr id="29" name="object 29"/>
            <p:cNvSpPr txBox="1"/>
            <p:nvPr/>
          </p:nvSpPr>
          <p:spPr>
            <a:xfrm>
              <a:off x="907948" y="2853547"/>
              <a:ext cx="258445" cy="2938145"/>
            </a:xfrm>
            <a:prstGeom prst="rect">
              <a:avLst/>
            </a:prstGeom>
          </p:spPr>
          <p:txBody>
            <a:bodyPr vert="horz" wrap="square" lIns="0" tIns="0" rIns="0" bIns="0" rtlCol="0">
              <a:spAutoFit/>
            </a:bodyPr>
            <a:lstStyle/>
            <a:p>
              <a:pPr algn="ctr">
                <a:lnSpc>
                  <a:spcPct val="100000"/>
                </a:lnSpc>
              </a:pPr>
              <a:r>
                <a:rPr sz="1200" spc="-5" dirty="0">
                  <a:latin typeface="Calibri"/>
                  <a:cs typeface="Calibri"/>
                </a:rPr>
                <a:t>2</a:t>
              </a:r>
              <a:r>
                <a:rPr sz="1200" spc="-15" dirty="0">
                  <a:latin typeface="Calibri"/>
                  <a:cs typeface="Calibri"/>
                </a:rPr>
                <a:t>00</a:t>
              </a:r>
              <a:endParaRPr sz="1200">
                <a:latin typeface="Calibri"/>
                <a:cs typeface="Calibri"/>
              </a:endParaRPr>
            </a:p>
            <a:p>
              <a:pPr algn="ctr">
                <a:lnSpc>
                  <a:spcPct val="100000"/>
                </a:lnSpc>
                <a:spcBef>
                  <a:spcPts val="730"/>
                </a:spcBef>
              </a:pPr>
              <a:r>
                <a:rPr sz="1200" spc="-5" dirty="0">
                  <a:latin typeface="Calibri"/>
                  <a:cs typeface="Calibri"/>
                </a:rPr>
                <a:t>1</a:t>
              </a:r>
              <a:r>
                <a:rPr sz="1200" spc="-15" dirty="0">
                  <a:latin typeface="Calibri"/>
                  <a:cs typeface="Calibri"/>
                </a:rPr>
                <a:t>80</a:t>
              </a:r>
              <a:endParaRPr sz="1200">
                <a:latin typeface="Calibri"/>
                <a:cs typeface="Calibri"/>
              </a:endParaRPr>
            </a:p>
            <a:p>
              <a:pPr algn="ctr">
                <a:lnSpc>
                  <a:spcPct val="100000"/>
                </a:lnSpc>
                <a:spcBef>
                  <a:spcPts val="735"/>
                </a:spcBef>
              </a:pPr>
              <a:r>
                <a:rPr sz="1200" spc="-5" dirty="0">
                  <a:latin typeface="Calibri"/>
                  <a:cs typeface="Calibri"/>
                </a:rPr>
                <a:t>1</a:t>
              </a:r>
              <a:r>
                <a:rPr sz="1200" spc="-15" dirty="0">
                  <a:latin typeface="Calibri"/>
                  <a:cs typeface="Calibri"/>
                </a:rPr>
                <a:t>60</a:t>
              </a:r>
              <a:endParaRPr sz="1200">
                <a:latin typeface="Calibri"/>
                <a:cs typeface="Calibri"/>
              </a:endParaRPr>
            </a:p>
            <a:p>
              <a:pPr algn="ctr">
                <a:lnSpc>
                  <a:spcPct val="100000"/>
                </a:lnSpc>
                <a:spcBef>
                  <a:spcPts val="730"/>
                </a:spcBef>
              </a:pPr>
              <a:r>
                <a:rPr sz="1200" spc="-5" dirty="0">
                  <a:latin typeface="Calibri"/>
                  <a:cs typeface="Calibri"/>
                </a:rPr>
                <a:t>1</a:t>
              </a:r>
              <a:r>
                <a:rPr sz="1200" spc="-15" dirty="0">
                  <a:latin typeface="Calibri"/>
                  <a:cs typeface="Calibri"/>
                </a:rPr>
                <a:t>40</a:t>
              </a:r>
              <a:endParaRPr sz="1200">
                <a:latin typeface="Calibri"/>
                <a:cs typeface="Calibri"/>
              </a:endParaRPr>
            </a:p>
            <a:p>
              <a:pPr algn="ctr">
                <a:lnSpc>
                  <a:spcPct val="100000"/>
                </a:lnSpc>
                <a:spcBef>
                  <a:spcPts val="730"/>
                </a:spcBef>
              </a:pPr>
              <a:r>
                <a:rPr sz="1200" spc="-5" dirty="0">
                  <a:latin typeface="Calibri"/>
                  <a:cs typeface="Calibri"/>
                </a:rPr>
                <a:t>1</a:t>
              </a:r>
              <a:r>
                <a:rPr sz="1200" spc="-15" dirty="0">
                  <a:latin typeface="Calibri"/>
                  <a:cs typeface="Calibri"/>
                </a:rPr>
                <a:t>20</a:t>
              </a:r>
              <a:endParaRPr sz="1200">
                <a:latin typeface="Calibri"/>
                <a:cs typeface="Calibri"/>
              </a:endParaRPr>
            </a:p>
            <a:p>
              <a:pPr algn="ctr">
                <a:lnSpc>
                  <a:spcPct val="100000"/>
                </a:lnSpc>
                <a:spcBef>
                  <a:spcPts val="730"/>
                </a:spcBef>
              </a:pPr>
              <a:r>
                <a:rPr sz="1200" spc="-5" dirty="0">
                  <a:latin typeface="Calibri"/>
                  <a:cs typeface="Calibri"/>
                </a:rPr>
                <a:t>1</a:t>
              </a:r>
              <a:r>
                <a:rPr sz="1200" spc="-15" dirty="0">
                  <a:latin typeface="Calibri"/>
                  <a:cs typeface="Calibri"/>
                </a:rPr>
                <a:t>00</a:t>
              </a:r>
              <a:endParaRPr sz="1200">
                <a:latin typeface="Calibri"/>
                <a:cs typeface="Calibri"/>
              </a:endParaRPr>
            </a:p>
            <a:p>
              <a:pPr marL="76835" algn="ctr">
                <a:lnSpc>
                  <a:spcPct val="100000"/>
                </a:lnSpc>
                <a:spcBef>
                  <a:spcPts val="730"/>
                </a:spcBef>
              </a:pPr>
              <a:r>
                <a:rPr sz="1200" spc="-5" dirty="0">
                  <a:latin typeface="Calibri"/>
                  <a:cs typeface="Calibri"/>
                </a:rPr>
                <a:t>80</a:t>
              </a:r>
              <a:endParaRPr sz="1200">
                <a:latin typeface="Calibri"/>
                <a:cs typeface="Calibri"/>
              </a:endParaRPr>
            </a:p>
            <a:p>
              <a:pPr marL="76835" algn="ctr">
                <a:lnSpc>
                  <a:spcPct val="100000"/>
                </a:lnSpc>
                <a:spcBef>
                  <a:spcPts val="730"/>
                </a:spcBef>
              </a:pPr>
              <a:r>
                <a:rPr sz="1200" spc="-5" dirty="0">
                  <a:latin typeface="Calibri"/>
                  <a:cs typeface="Calibri"/>
                </a:rPr>
                <a:t>60</a:t>
              </a:r>
              <a:endParaRPr sz="1200">
                <a:latin typeface="Calibri"/>
                <a:cs typeface="Calibri"/>
              </a:endParaRPr>
            </a:p>
            <a:p>
              <a:pPr marL="76835" algn="ctr">
                <a:lnSpc>
                  <a:spcPct val="100000"/>
                </a:lnSpc>
                <a:spcBef>
                  <a:spcPts val="730"/>
                </a:spcBef>
              </a:pPr>
              <a:r>
                <a:rPr sz="1200" spc="-5" dirty="0">
                  <a:latin typeface="Calibri"/>
                  <a:cs typeface="Calibri"/>
                </a:rPr>
                <a:t>40</a:t>
              </a:r>
              <a:endParaRPr sz="1200">
                <a:latin typeface="Calibri"/>
                <a:cs typeface="Calibri"/>
              </a:endParaRPr>
            </a:p>
            <a:p>
              <a:pPr marL="76835" algn="ctr">
                <a:lnSpc>
                  <a:spcPct val="100000"/>
                </a:lnSpc>
                <a:spcBef>
                  <a:spcPts val="730"/>
                </a:spcBef>
              </a:pPr>
              <a:r>
                <a:rPr sz="1200" spc="-5" dirty="0">
                  <a:latin typeface="Calibri"/>
                  <a:cs typeface="Calibri"/>
                </a:rPr>
                <a:t>20</a:t>
              </a:r>
              <a:endParaRPr sz="1200">
                <a:latin typeface="Calibri"/>
                <a:cs typeface="Calibri"/>
              </a:endParaRPr>
            </a:p>
            <a:p>
              <a:pPr marL="153035" algn="ctr">
                <a:lnSpc>
                  <a:spcPct val="100000"/>
                </a:lnSpc>
                <a:spcBef>
                  <a:spcPts val="730"/>
                </a:spcBef>
              </a:pPr>
              <a:r>
                <a:rPr sz="1200" spc="-5" dirty="0">
                  <a:latin typeface="Calibri"/>
                  <a:cs typeface="Calibri"/>
                </a:rPr>
                <a:t>0</a:t>
              </a:r>
              <a:endParaRPr sz="1200">
                <a:latin typeface="Calibri"/>
                <a:cs typeface="Calibri"/>
              </a:endParaRPr>
            </a:p>
          </p:txBody>
        </p:sp>
        <p:sp>
          <p:nvSpPr>
            <p:cNvPr id="30" name="object 30"/>
            <p:cNvSpPr/>
            <p:nvPr/>
          </p:nvSpPr>
          <p:spPr>
            <a:xfrm>
              <a:off x="6551676" y="4483608"/>
              <a:ext cx="320040" cy="0"/>
            </a:xfrm>
            <a:custGeom>
              <a:avLst/>
              <a:gdLst/>
              <a:ahLst/>
              <a:cxnLst/>
              <a:rect l="l" t="t" r="r" b="b"/>
              <a:pathLst>
                <a:path w="320040">
                  <a:moveTo>
                    <a:pt x="0" y="0"/>
                  </a:moveTo>
                  <a:lnTo>
                    <a:pt x="320040" y="0"/>
                  </a:lnTo>
                </a:path>
              </a:pathLst>
            </a:custGeom>
            <a:ln w="27432">
              <a:solidFill>
                <a:srgbClr val="948A54"/>
              </a:solidFill>
            </a:ln>
          </p:spPr>
          <p:txBody>
            <a:bodyPr wrap="square" lIns="0" tIns="0" rIns="0" bIns="0" rtlCol="0"/>
            <a:lstStyle/>
            <a:p>
              <a:endParaRPr/>
            </a:p>
          </p:txBody>
        </p:sp>
        <p:sp>
          <p:nvSpPr>
            <p:cNvPr id="31" name="object 31"/>
            <p:cNvSpPr/>
            <p:nvPr/>
          </p:nvSpPr>
          <p:spPr>
            <a:xfrm>
              <a:off x="6674118" y="4446448"/>
              <a:ext cx="76200" cy="75565"/>
            </a:xfrm>
            <a:custGeom>
              <a:avLst/>
              <a:gdLst/>
              <a:ahLst/>
              <a:cxnLst/>
              <a:rect l="l" t="t" r="r" b="b"/>
              <a:pathLst>
                <a:path w="76200" h="75564">
                  <a:moveTo>
                    <a:pt x="29199" y="0"/>
                  </a:moveTo>
                  <a:lnTo>
                    <a:pt x="17400" y="5124"/>
                  </a:lnTo>
                  <a:lnTo>
                    <a:pt x="8054" y="14348"/>
                  </a:lnTo>
                  <a:lnTo>
                    <a:pt x="1980" y="27264"/>
                  </a:lnTo>
                  <a:lnTo>
                    <a:pt x="0" y="43463"/>
                  </a:lnTo>
                  <a:lnTo>
                    <a:pt x="4602" y="56038"/>
                  </a:lnTo>
                  <a:lnTo>
                    <a:pt x="13424" y="66100"/>
                  </a:lnTo>
                  <a:lnTo>
                    <a:pt x="25820" y="72752"/>
                  </a:lnTo>
                  <a:lnTo>
                    <a:pt x="41146" y="75094"/>
                  </a:lnTo>
                  <a:lnTo>
                    <a:pt x="54713" y="71198"/>
                  </a:lnTo>
                  <a:lnTo>
                    <a:pt x="65675" y="62892"/>
                  </a:lnTo>
                  <a:lnTo>
                    <a:pt x="73005" y="51204"/>
                  </a:lnTo>
                  <a:lnTo>
                    <a:pt x="75677" y="37159"/>
                  </a:lnTo>
                  <a:lnTo>
                    <a:pt x="74336" y="27243"/>
                  </a:lnTo>
                  <a:lnTo>
                    <a:pt x="68826" y="16036"/>
                  </a:lnTo>
                  <a:lnTo>
                    <a:pt x="59295" y="7247"/>
                  </a:lnTo>
                  <a:lnTo>
                    <a:pt x="46000" y="1645"/>
                  </a:lnTo>
                  <a:lnTo>
                    <a:pt x="29199" y="0"/>
                  </a:lnTo>
                  <a:close/>
                </a:path>
              </a:pathLst>
            </a:custGeom>
            <a:solidFill>
              <a:srgbClr val="FFFFFF"/>
            </a:solidFill>
          </p:spPr>
          <p:txBody>
            <a:bodyPr wrap="square" lIns="0" tIns="0" rIns="0" bIns="0" rtlCol="0"/>
            <a:lstStyle/>
            <a:p>
              <a:endParaRPr/>
            </a:p>
          </p:txBody>
        </p:sp>
        <p:sp>
          <p:nvSpPr>
            <p:cNvPr id="32" name="object 32"/>
            <p:cNvSpPr/>
            <p:nvPr/>
          </p:nvSpPr>
          <p:spPr>
            <a:xfrm>
              <a:off x="6674118" y="4446448"/>
              <a:ext cx="76200" cy="75565"/>
            </a:xfrm>
            <a:custGeom>
              <a:avLst/>
              <a:gdLst/>
              <a:ahLst/>
              <a:cxnLst/>
              <a:rect l="l" t="t" r="r" b="b"/>
              <a:pathLst>
                <a:path w="76200" h="75564">
                  <a:moveTo>
                    <a:pt x="75677" y="37159"/>
                  </a:moveTo>
                  <a:lnTo>
                    <a:pt x="73005" y="51204"/>
                  </a:lnTo>
                  <a:lnTo>
                    <a:pt x="65675" y="62892"/>
                  </a:lnTo>
                  <a:lnTo>
                    <a:pt x="54713" y="71198"/>
                  </a:lnTo>
                  <a:lnTo>
                    <a:pt x="41146" y="75094"/>
                  </a:lnTo>
                  <a:lnTo>
                    <a:pt x="25820" y="72752"/>
                  </a:lnTo>
                  <a:lnTo>
                    <a:pt x="13424" y="66100"/>
                  </a:lnTo>
                  <a:lnTo>
                    <a:pt x="4602" y="56038"/>
                  </a:lnTo>
                  <a:lnTo>
                    <a:pt x="0" y="43463"/>
                  </a:lnTo>
                  <a:lnTo>
                    <a:pt x="1980" y="27264"/>
                  </a:lnTo>
                  <a:lnTo>
                    <a:pt x="8054" y="14348"/>
                  </a:lnTo>
                  <a:lnTo>
                    <a:pt x="17400" y="5124"/>
                  </a:lnTo>
                  <a:lnTo>
                    <a:pt x="29199" y="0"/>
                  </a:lnTo>
                  <a:lnTo>
                    <a:pt x="46000" y="1645"/>
                  </a:lnTo>
                  <a:lnTo>
                    <a:pt x="59295" y="7247"/>
                  </a:lnTo>
                  <a:lnTo>
                    <a:pt x="68826" y="16036"/>
                  </a:lnTo>
                  <a:lnTo>
                    <a:pt x="74336" y="27243"/>
                  </a:lnTo>
                  <a:lnTo>
                    <a:pt x="75677" y="37159"/>
                  </a:lnTo>
                  <a:close/>
                </a:path>
              </a:pathLst>
            </a:custGeom>
            <a:ln w="9144">
              <a:solidFill>
                <a:srgbClr val="4A7EBB"/>
              </a:solidFill>
            </a:ln>
          </p:spPr>
          <p:txBody>
            <a:bodyPr wrap="square" lIns="0" tIns="0" rIns="0" bIns="0" rtlCol="0"/>
            <a:lstStyle/>
            <a:p>
              <a:endParaRPr/>
            </a:p>
          </p:txBody>
        </p:sp>
        <p:sp>
          <p:nvSpPr>
            <p:cNvPr id="33" name="object 33"/>
            <p:cNvSpPr/>
            <p:nvPr/>
          </p:nvSpPr>
          <p:spPr>
            <a:xfrm>
              <a:off x="6552438" y="4764785"/>
              <a:ext cx="320040" cy="0"/>
            </a:xfrm>
            <a:custGeom>
              <a:avLst/>
              <a:gdLst/>
              <a:ahLst/>
              <a:cxnLst/>
              <a:rect l="l" t="t" r="r" b="b"/>
              <a:pathLst>
                <a:path w="320040">
                  <a:moveTo>
                    <a:pt x="0" y="0"/>
                  </a:moveTo>
                  <a:lnTo>
                    <a:pt x="320040" y="0"/>
                  </a:lnTo>
                </a:path>
              </a:pathLst>
            </a:custGeom>
            <a:ln w="28956">
              <a:solidFill>
                <a:srgbClr val="4F81BD"/>
              </a:solidFill>
              <a:prstDash val="lgDash"/>
            </a:ln>
          </p:spPr>
          <p:txBody>
            <a:bodyPr wrap="square" lIns="0" tIns="0" rIns="0" bIns="0" rtlCol="0"/>
            <a:lstStyle/>
            <a:p>
              <a:endParaRPr/>
            </a:p>
          </p:txBody>
        </p:sp>
        <p:sp>
          <p:nvSpPr>
            <p:cNvPr id="34" name="object 34"/>
            <p:cNvSpPr/>
            <p:nvPr/>
          </p:nvSpPr>
          <p:spPr>
            <a:xfrm>
              <a:off x="6551676" y="5044440"/>
              <a:ext cx="320040" cy="0"/>
            </a:xfrm>
            <a:custGeom>
              <a:avLst/>
              <a:gdLst/>
              <a:ahLst/>
              <a:cxnLst/>
              <a:rect l="l" t="t" r="r" b="b"/>
              <a:pathLst>
                <a:path w="320040">
                  <a:moveTo>
                    <a:pt x="0" y="0"/>
                  </a:moveTo>
                  <a:lnTo>
                    <a:pt x="320040" y="0"/>
                  </a:lnTo>
                </a:path>
              </a:pathLst>
            </a:custGeom>
            <a:ln w="27432">
              <a:solidFill>
                <a:srgbClr val="9BBB59"/>
              </a:solidFill>
            </a:ln>
          </p:spPr>
          <p:txBody>
            <a:bodyPr wrap="square" lIns="0" tIns="0" rIns="0" bIns="0" rtlCol="0"/>
            <a:lstStyle/>
            <a:p>
              <a:endParaRPr/>
            </a:p>
          </p:txBody>
        </p:sp>
        <p:sp>
          <p:nvSpPr>
            <p:cNvPr id="35" name="object 35"/>
            <p:cNvSpPr txBox="1"/>
            <p:nvPr/>
          </p:nvSpPr>
          <p:spPr>
            <a:xfrm>
              <a:off x="1422603" y="5410200"/>
              <a:ext cx="2111375" cy="518159"/>
            </a:xfrm>
            <a:prstGeom prst="rect">
              <a:avLst/>
            </a:prstGeom>
          </p:spPr>
          <p:txBody>
            <a:bodyPr vert="horz" wrap="square" lIns="0" tIns="0" rIns="0" bIns="0" rtlCol="0">
              <a:spAutoFit/>
            </a:bodyPr>
            <a:lstStyle/>
            <a:p>
              <a:pPr marL="12700" marR="5080" indent="32384">
                <a:lnSpc>
                  <a:spcPts val="2680"/>
                </a:lnSpc>
                <a:tabLst>
                  <a:tab pos="604520" algn="l"/>
                  <a:tab pos="1196340" algn="l"/>
                  <a:tab pos="1788795" algn="l"/>
                </a:tabLst>
              </a:pPr>
              <a:r>
                <a:rPr sz="1200" i="1" spc="-5" dirty="0">
                  <a:latin typeface="Calibri"/>
                  <a:cs typeface="Calibri"/>
                </a:rPr>
                <a:t>Sou</a:t>
              </a:r>
              <a:r>
                <a:rPr sz="1200" i="1" spc="-10" dirty="0">
                  <a:latin typeface="Calibri"/>
                  <a:cs typeface="Calibri"/>
                </a:rPr>
                <a:t>r</a:t>
              </a:r>
              <a:r>
                <a:rPr sz="1200" i="1" spc="-5" dirty="0">
                  <a:latin typeface="Calibri"/>
                  <a:cs typeface="Calibri"/>
                </a:rPr>
                <a:t>ce</a:t>
              </a:r>
              <a:r>
                <a:rPr sz="1200" spc="-5" dirty="0">
                  <a:latin typeface="Calibri"/>
                  <a:cs typeface="Calibri"/>
                </a:rPr>
                <a:t>:</a:t>
              </a:r>
              <a:r>
                <a:rPr sz="1200" spc="5" dirty="0">
                  <a:latin typeface="Calibri"/>
                  <a:cs typeface="Calibri"/>
                </a:rPr>
                <a:t> </a:t>
              </a:r>
              <a:r>
                <a:rPr sz="1200" spc="-5" dirty="0">
                  <a:latin typeface="Calibri"/>
                  <a:cs typeface="Calibri"/>
                </a:rPr>
                <a:t>I</a:t>
              </a:r>
              <a:r>
                <a:rPr sz="1200" dirty="0">
                  <a:latin typeface="Calibri"/>
                  <a:cs typeface="Calibri"/>
                </a:rPr>
                <a:t>ES</a:t>
              </a:r>
              <a:r>
                <a:rPr sz="1200" spc="-5" dirty="0">
                  <a:latin typeface="Calibri"/>
                  <a:cs typeface="Calibri"/>
                </a:rPr>
                <a:t>O;</a:t>
              </a:r>
              <a:r>
                <a:rPr sz="1200" spc="5" dirty="0">
                  <a:latin typeface="Calibri"/>
                  <a:cs typeface="Calibri"/>
                </a:rPr>
                <a:t> M</a:t>
              </a:r>
              <a:r>
                <a:rPr sz="1200" dirty="0">
                  <a:latin typeface="Calibri"/>
                  <a:cs typeface="Calibri"/>
                </a:rPr>
                <a:t>i</a:t>
              </a:r>
              <a:r>
                <a:rPr sz="1200" spc="5" dirty="0">
                  <a:latin typeface="Calibri"/>
                  <a:cs typeface="Calibri"/>
                </a:rPr>
                <a:t>n</a:t>
              </a:r>
              <a:r>
                <a:rPr sz="1200" dirty="0">
                  <a:latin typeface="Calibri"/>
                  <a:cs typeface="Calibri"/>
                </a:rPr>
                <a:t>i</a:t>
              </a:r>
              <a:r>
                <a:rPr sz="1200" spc="-5" dirty="0">
                  <a:latin typeface="Calibri"/>
                  <a:cs typeface="Calibri"/>
                </a:rPr>
                <a:t>s</a:t>
              </a:r>
              <a:r>
                <a:rPr sz="1200" spc="5" dirty="0">
                  <a:latin typeface="Calibri"/>
                  <a:cs typeface="Calibri"/>
                </a:rPr>
                <a:t>t</a:t>
              </a:r>
              <a:r>
                <a:rPr sz="1200" spc="-5" dirty="0">
                  <a:latin typeface="Calibri"/>
                  <a:cs typeface="Calibri"/>
                </a:rPr>
                <a:t>ry</a:t>
              </a:r>
              <a:r>
                <a:rPr sz="1200" spc="-25" dirty="0">
                  <a:latin typeface="Calibri"/>
                  <a:cs typeface="Calibri"/>
                </a:rPr>
                <a:t> </a:t>
              </a:r>
              <a:r>
                <a:rPr sz="1200" dirty="0">
                  <a:latin typeface="Calibri"/>
                  <a:cs typeface="Calibri"/>
                </a:rPr>
                <a:t>of</a:t>
              </a:r>
              <a:r>
                <a:rPr sz="1200" spc="-5" dirty="0">
                  <a:latin typeface="Calibri"/>
                  <a:cs typeface="Calibri"/>
                </a:rPr>
                <a:t> </a:t>
              </a:r>
              <a:r>
                <a:rPr sz="1200" dirty="0">
                  <a:latin typeface="Calibri"/>
                  <a:cs typeface="Calibri"/>
                </a:rPr>
                <a:t>E</a:t>
              </a:r>
              <a:r>
                <a:rPr sz="1200" spc="5" dirty="0">
                  <a:latin typeface="Calibri"/>
                  <a:cs typeface="Calibri"/>
                </a:rPr>
                <a:t>n</a:t>
              </a:r>
              <a:r>
                <a:rPr sz="1200" spc="-5" dirty="0">
                  <a:latin typeface="Calibri"/>
                  <a:cs typeface="Calibri"/>
                </a:rPr>
                <a:t>er</a:t>
              </a:r>
              <a:r>
                <a:rPr sz="1200" spc="-10" dirty="0">
                  <a:latin typeface="Calibri"/>
                  <a:cs typeface="Calibri"/>
                </a:rPr>
                <a:t>g</a:t>
              </a:r>
              <a:r>
                <a:rPr sz="1200" spc="-5" dirty="0">
                  <a:latin typeface="Calibri"/>
                  <a:cs typeface="Calibri"/>
                </a:rPr>
                <a:t>y 2</a:t>
              </a:r>
              <a:r>
                <a:rPr sz="1200" spc="-15" dirty="0">
                  <a:latin typeface="Calibri"/>
                  <a:cs typeface="Calibri"/>
                </a:rPr>
                <a:t>0</a:t>
              </a:r>
              <a:r>
                <a:rPr sz="1200" spc="-5" dirty="0">
                  <a:latin typeface="Calibri"/>
                  <a:cs typeface="Calibri"/>
                </a:rPr>
                <a:t>10</a:t>
              </a:r>
              <a:r>
                <a:rPr sz="1200" dirty="0">
                  <a:latin typeface="Calibri"/>
                  <a:cs typeface="Calibri"/>
                </a:rPr>
                <a:t>	</a:t>
              </a:r>
              <a:r>
                <a:rPr sz="1200" spc="-5" dirty="0">
                  <a:latin typeface="Calibri"/>
                  <a:cs typeface="Calibri"/>
                </a:rPr>
                <a:t>2</a:t>
              </a:r>
              <a:r>
                <a:rPr sz="1200" spc="-15" dirty="0">
                  <a:latin typeface="Calibri"/>
                  <a:cs typeface="Calibri"/>
                </a:rPr>
                <a:t>0</a:t>
              </a:r>
              <a:r>
                <a:rPr sz="1200" spc="-5" dirty="0">
                  <a:latin typeface="Calibri"/>
                  <a:cs typeface="Calibri"/>
                </a:rPr>
                <a:t>11</a:t>
              </a:r>
              <a:r>
                <a:rPr sz="1200" dirty="0">
                  <a:latin typeface="Calibri"/>
                  <a:cs typeface="Calibri"/>
                </a:rPr>
                <a:t>	</a:t>
              </a:r>
              <a:r>
                <a:rPr sz="1200" spc="-5" dirty="0">
                  <a:latin typeface="Calibri"/>
                  <a:cs typeface="Calibri"/>
                </a:rPr>
                <a:t>2</a:t>
              </a:r>
              <a:r>
                <a:rPr sz="1200" spc="-15" dirty="0">
                  <a:latin typeface="Calibri"/>
                  <a:cs typeface="Calibri"/>
                </a:rPr>
                <a:t>0</a:t>
              </a:r>
              <a:r>
                <a:rPr sz="1200" spc="-5" dirty="0">
                  <a:latin typeface="Calibri"/>
                  <a:cs typeface="Calibri"/>
                </a:rPr>
                <a:t>12</a:t>
              </a:r>
              <a:r>
                <a:rPr sz="1200" dirty="0">
                  <a:latin typeface="Calibri"/>
                  <a:cs typeface="Calibri"/>
                </a:rPr>
                <a:t>	</a:t>
              </a:r>
              <a:r>
                <a:rPr sz="1200" spc="-5" dirty="0">
                  <a:latin typeface="Calibri"/>
                  <a:cs typeface="Calibri"/>
                </a:rPr>
                <a:t>2</a:t>
              </a:r>
              <a:r>
                <a:rPr sz="1200" spc="-15" dirty="0">
                  <a:latin typeface="Calibri"/>
                  <a:cs typeface="Calibri"/>
                </a:rPr>
                <a:t>0</a:t>
              </a:r>
              <a:r>
                <a:rPr sz="1200" spc="-5" dirty="0">
                  <a:latin typeface="Calibri"/>
                  <a:cs typeface="Calibri"/>
                </a:rPr>
                <a:t>13</a:t>
              </a:r>
              <a:endParaRPr sz="1200" dirty="0">
                <a:latin typeface="Calibri"/>
                <a:cs typeface="Calibri"/>
              </a:endParaRPr>
            </a:p>
          </p:txBody>
        </p:sp>
        <p:sp>
          <p:nvSpPr>
            <p:cNvPr id="36" name="object 36"/>
            <p:cNvSpPr txBox="1"/>
            <p:nvPr/>
          </p:nvSpPr>
          <p:spPr>
            <a:xfrm>
              <a:off x="3790899" y="5812393"/>
              <a:ext cx="335280" cy="177800"/>
            </a:xfrm>
            <a:prstGeom prst="rect">
              <a:avLst/>
            </a:prstGeom>
          </p:spPr>
          <p:txBody>
            <a:bodyPr vert="horz" wrap="square" lIns="0" tIns="0" rIns="0" bIns="0" rtlCol="0">
              <a:spAutoFit/>
            </a:bodyPr>
            <a:lstStyle/>
            <a:p>
              <a:pPr marL="12700">
                <a:lnSpc>
                  <a:spcPct val="100000"/>
                </a:lnSpc>
              </a:pPr>
              <a:r>
                <a:rPr sz="1200" spc="-5" dirty="0">
                  <a:latin typeface="Calibri"/>
                  <a:cs typeface="Calibri"/>
                </a:rPr>
                <a:t>2</a:t>
              </a:r>
              <a:r>
                <a:rPr sz="1200" spc="-15" dirty="0">
                  <a:latin typeface="Calibri"/>
                  <a:cs typeface="Calibri"/>
                </a:rPr>
                <a:t>0</a:t>
              </a:r>
              <a:r>
                <a:rPr sz="1200" spc="-5" dirty="0">
                  <a:latin typeface="Calibri"/>
                  <a:cs typeface="Calibri"/>
                </a:rPr>
                <a:t>14</a:t>
              </a:r>
              <a:endParaRPr sz="1200">
                <a:latin typeface="Calibri"/>
                <a:cs typeface="Calibri"/>
              </a:endParaRPr>
            </a:p>
          </p:txBody>
        </p:sp>
        <p:sp>
          <p:nvSpPr>
            <p:cNvPr id="37" name="object 37"/>
            <p:cNvSpPr txBox="1"/>
            <p:nvPr/>
          </p:nvSpPr>
          <p:spPr>
            <a:xfrm>
              <a:off x="4382973" y="5812393"/>
              <a:ext cx="335280" cy="177800"/>
            </a:xfrm>
            <a:prstGeom prst="rect">
              <a:avLst/>
            </a:prstGeom>
          </p:spPr>
          <p:txBody>
            <a:bodyPr vert="horz" wrap="square" lIns="0" tIns="0" rIns="0" bIns="0" rtlCol="0">
              <a:spAutoFit/>
            </a:bodyPr>
            <a:lstStyle/>
            <a:p>
              <a:pPr marL="12700">
                <a:lnSpc>
                  <a:spcPct val="100000"/>
                </a:lnSpc>
              </a:pPr>
              <a:r>
                <a:rPr sz="1200" spc="-5" dirty="0">
                  <a:latin typeface="Calibri"/>
                  <a:cs typeface="Calibri"/>
                </a:rPr>
                <a:t>2</a:t>
              </a:r>
              <a:r>
                <a:rPr sz="1200" spc="-15" dirty="0">
                  <a:latin typeface="Calibri"/>
                  <a:cs typeface="Calibri"/>
                </a:rPr>
                <a:t>0</a:t>
              </a:r>
              <a:r>
                <a:rPr sz="1200" spc="-5" dirty="0">
                  <a:latin typeface="Calibri"/>
                  <a:cs typeface="Calibri"/>
                </a:rPr>
                <a:t>15</a:t>
              </a:r>
              <a:endParaRPr sz="1200">
                <a:latin typeface="Calibri"/>
                <a:cs typeface="Calibri"/>
              </a:endParaRPr>
            </a:p>
          </p:txBody>
        </p:sp>
        <p:sp>
          <p:nvSpPr>
            <p:cNvPr id="38" name="object 38"/>
            <p:cNvSpPr txBox="1"/>
            <p:nvPr/>
          </p:nvSpPr>
          <p:spPr>
            <a:xfrm>
              <a:off x="4975047" y="5812393"/>
              <a:ext cx="335280" cy="177800"/>
            </a:xfrm>
            <a:prstGeom prst="rect">
              <a:avLst/>
            </a:prstGeom>
          </p:spPr>
          <p:txBody>
            <a:bodyPr vert="horz" wrap="square" lIns="0" tIns="0" rIns="0" bIns="0" rtlCol="0">
              <a:spAutoFit/>
            </a:bodyPr>
            <a:lstStyle/>
            <a:p>
              <a:pPr marL="12700">
                <a:lnSpc>
                  <a:spcPct val="100000"/>
                </a:lnSpc>
              </a:pPr>
              <a:r>
                <a:rPr sz="1200" spc="-5" dirty="0">
                  <a:latin typeface="Calibri"/>
                  <a:cs typeface="Calibri"/>
                </a:rPr>
                <a:t>2</a:t>
              </a:r>
              <a:r>
                <a:rPr sz="1200" spc="-15" dirty="0">
                  <a:latin typeface="Calibri"/>
                  <a:cs typeface="Calibri"/>
                </a:rPr>
                <a:t>0</a:t>
              </a:r>
              <a:r>
                <a:rPr sz="1200" spc="-5" dirty="0">
                  <a:latin typeface="Calibri"/>
                  <a:cs typeface="Calibri"/>
                </a:rPr>
                <a:t>16</a:t>
              </a:r>
              <a:endParaRPr sz="1200">
                <a:latin typeface="Calibri"/>
                <a:cs typeface="Calibri"/>
              </a:endParaRPr>
            </a:p>
          </p:txBody>
        </p:sp>
        <p:sp>
          <p:nvSpPr>
            <p:cNvPr id="39" name="object 39"/>
            <p:cNvSpPr txBox="1"/>
            <p:nvPr/>
          </p:nvSpPr>
          <p:spPr>
            <a:xfrm>
              <a:off x="5567121" y="5812393"/>
              <a:ext cx="335280" cy="177800"/>
            </a:xfrm>
            <a:prstGeom prst="rect">
              <a:avLst/>
            </a:prstGeom>
          </p:spPr>
          <p:txBody>
            <a:bodyPr vert="horz" wrap="square" lIns="0" tIns="0" rIns="0" bIns="0" rtlCol="0">
              <a:spAutoFit/>
            </a:bodyPr>
            <a:lstStyle/>
            <a:p>
              <a:pPr marL="12700">
                <a:lnSpc>
                  <a:spcPct val="100000"/>
                </a:lnSpc>
              </a:pPr>
              <a:r>
                <a:rPr sz="1200" spc="-5" dirty="0">
                  <a:latin typeface="Calibri"/>
                  <a:cs typeface="Calibri"/>
                </a:rPr>
                <a:t>2</a:t>
              </a:r>
              <a:r>
                <a:rPr sz="1200" spc="-15" dirty="0">
                  <a:latin typeface="Calibri"/>
                  <a:cs typeface="Calibri"/>
                </a:rPr>
                <a:t>0</a:t>
              </a:r>
              <a:r>
                <a:rPr sz="1200" spc="-5" dirty="0">
                  <a:latin typeface="Calibri"/>
                  <a:cs typeface="Calibri"/>
                </a:rPr>
                <a:t>17</a:t>
              </a:r>
              <a:endParaRPr sz="1200">
                <a:latin typeface="Calibri"/>
                <a:cs typeface="Calibri"/>
              </a:endParaRPr>
            </a:p>
          </p:txBody>
        </p:sp>
        <p:sp>
          <p:nvSpPr>
            <p:cNvPr id="40" name="object 40"/>
            <p:cNvSpPr txBox="1"/>
            <p:nvPr/>
          </p:nvSpPr>
          <p:spPr>
            <a:xfrm>
              <a:off x="6159195" y="5812393"/>
              <a:ext cx="335280" cy="177800"/>
            </a:xfrm>
            <a:prstGeom prst="rect">
              <a:avLst/>
            </a:prstGeom>
          </p:spPr>
          <p:txBody>
            <a:bodyPr vert="horz" wrap="square" lIns="0" tIns="0" rIns="0" bIns="0" rtlCol="0">
              <a:spAutoFit/>
            </a:bodyPr>
            <a:lstStyle/>
            <a:p>
              <a:pPr marL="12700">
                <a:lnSpc>
                  <a:spcPct val="100000"/>
                </a:lnSpc>
              </a:pPr>
              <a:r>
                <a:rPr sz="1200" spc="-5" dirty="0">
                  <a:latin typeface="Calibri"/>
                  <a:cs typeface="Calibri"/>
                </a:rPr>
                <a:t>2</a:t>
              </a:r>
              <a:r>
                <a:rPr sz="1200" spc="-15" dirty="0">
                  <a:latin typeface="Calibri"/>
                  <a:cs typeface="Calibri"/>
                </a:rPr>
                <a:t>0</a:t>
              </a:r>
              <a:r>
                <a:rPr sz="1200" spc="-5" dirty="0">
                  <a:latin typeface="Calibri"/>
                  <a:cs typeface="Calibri"/>
                </a:rPr>
                <a:t>18</a:t>
              </a:r>
              <a:endParaRPr sz="1200">
                <a:latin typeface="Calibri"/>
                <a:cs typeface="Calibri"/>
              </a:endParaRPr>
            </a:p>
          </p:txBody>
        </p:sp>
        <p:sp>
          <p:nvSpPr>
            <p:cNvPr id="41" name="object 41"/>
            <p:cNvSpPr txBox="1"/>
            <p:nvPr/>
          </p:nvSpPr>
          <p:spPr>
            <a:xfrm>
              <a:off x="6751269" y="5812393"/>
              <a:ext cx="335280" cy="177800"/>
            </a:xfrm>
            <a:prstGeom prst="rect">
              <a:avLst/>
            </a:prstGeom>
          </p:spPr>
          <p:txBody>
            <a:bodyPr vert="horz" wrap="square" lIns="0" tIns="0" rIns="0" bIns="0" rtlCol="0">
              <a:spAutoFit/>
            </a:bodyPr>
            <a:lstStyle/>
            <a:p>
              <a:pPr marL="12700">
                <a:lnSpc>
                  <a:spcPct val="100000"/>
                </a:lnSpc>
              </a:pPr>
              <a:r>
                <a:rPr sz="1200" spc="-5" dirty="0">
                  <a:latin typeface="Calibri"/>
                  <a:cs typeface="Calibri"/>
                </a:rPr>
                <a:t>2</a:t>
              </a:r>
              <a:r>
                <a:rPr sz="1200" spc="-15" dirty="0">
                  <a:latin typeface="Calibri"/>
                  <a:cs typeface="Calibri"/>
                </a:rPr>
                <a:t>0</a:t>
              </a:r>
              <a:r>
                <a:rPr sz="1200" spc="-5" dirty="0">
                  <a:latin typeface="Calibri"/>
                  <a:cs typeface="Calibri"/>
                </a:rPr>
                <a:t>19</a:t>
              </a:r>
              <a:endParaRPr sz="1200">
                <a:latin typeface="Calibri"/>
                <a:cs typeface="Calibri"/>
              </a:endParaRPr>
            </a:p>
          </p:txBody>
        </p:sp>
        <p:sp>
          <p:nvSpPr>
            <p:cNvPr id="42" name="object 42"/>
            <p:cNvSpPr txBox="1"/>
            <p:nvPr/>
          </p:nvSpPr>
          <p:spPr>
            <a:xfrm>
              <a:off x="7343343" y="5812393"/>
              <a:ext cx="335280" cy="177800"/>
            </a:xfrm>
            <a:prstGeom prst="rect">
              <a:avLst/>
            </a:prstGeom>
          </p:spPr>
          <p:txBody>
            <a:bodyPr vert="horz" wrap="square" lIns="0" tIns="0" rIns="0" bIns="0" rtlCol="0">
              <a:spAutoFit/>
            </a:bodyPr>
            <a:lstStyle/>
            <a:p>
              <a:pPr marL="12700">
                <a:lnSpc>
                  <a:spcPct val="100000"/>
                </a:lnSpc>
              </a:pPr>
              <a:r>
                <a:rPr sz="1200" spc="-5" dirty="0">
                  <a:latin typeface="Calibri"/>
                  <a:cs typeface="Calibri"/>
                </a:rPr>
                <a:t>2</a:t>
              </a:r>
              <a:r>
                <a:rPr sz="1200" spc="-15" dirty="0">
                  <a:latin typeface="Calibri"/>
                  <a:cs typeface="Calibri"/>
                </a:rPr>
                <a:t>0</a:t>
              </a:r>
              <a:r>
                <a:rPr sz="1200" spc="-5" dirty="0">
                  <a:latin typeface="Calibri"/>
                  <a:cs typeface="Calibri"/>
                </a:rPr>
                <a:t>20</a:t>
              </a:r>
              <a:endParaRPr sz="1200" dirty="0">
                <a:latin typeface="Calibri"/>
                <a:cs typeface="Calibri"/>
              </a:endParaRPr>
            </a:p>
          </p:txBody>
        </p:sp>
        <p:sp>
          <p:nvSpPr>
            <p:cNvPr id="43" name="object 43"/>
            <p:cNvSpPr txBox="1"/>
            <p:nvPr/>
          </p:nvSpPr>
          <p:spPr>
            <a:xfrm>
              <a:off x="7935417" y="5812393"/>
              <a:ext cx="335280" cy="177800"/>
            </a:xfrm>
            <a:prstGeom prst="rect">
              <a:avLst/>
            </a:prstGeom>
          </p:spPr>
          <p:txBody>
            <a:bodyPr vert="horz" wrap="square" lIns="0" tIns="0" rIns="0" bIns="0" rtlCol="0">
              <a:spAutoFit/>
            </a:bodyPr>
            <a:lstStyle/>
            <a:p>
              <a:pPr marL="12700">
                <a:lnSpc>
                  <a:spcPct val="100000"/>
                </a:lnSpc>
              </a:pPr>
              <a:r>
                <a:rPr sz="1200" spc="-5" dirty="0">
                  <a:latin typeface="Calibri"/>
                  <a:cs typeface="Calibri"/>
                </a:rPr>
                <a:t>2</a:t>
              </a:r>
              <a:r>
                <a:rPr sz="1200" spc="-15" dirty="0">
                  <a:latin typeface="Calibri"/>
                  <a:cs typeface="Calibri"/>
                </a:rPr>
                <a:t>0</a:t>
              </a:r>
              <a:r>
                <a:rPr sz="1200" spc="-5" dirty="0">
                  <a:latin typeface="Calibri"/>
                  <a:cs typeface="Calibri"/>
                </a:rPr>
                <a:t>21</a:t>
              </a:r>
              <a:endParaRPr sz="1200" dirty="0">
                <a:latin typeface="Calibri"/>
                <a:cs typeface="Calibri"/>
              </a:endParaRPr>
            </a:p>
          </p:txBody>
        </p:sp>
        <p:sp>
          <p:nvSpPr>
            <p:cNvPr id="44" name="object 44"/>
            <p:cNvSpPr txBox="1"/>
            <p:nvPr/>
          </p:nvSpPr>
          <p:spPr>
            <a:xfrm>
              <a:off x="6894317" y="4412148"/>
              <a:ext cx="351790" cy="152400"/>
            </a:xfrm>
            <a:prstGeom prst="rect">
              <a:avLst/>
            </a:prstGeom>
          </p:spPr>
          <p:txBody>
            <a:bodyPr vert="horz" wrap="square" lIns="0" tIns="0" rIns="0" bIns="0" rtlCol="0">
              <a:spAutoFit/>
            </a:bodyPr>
            <a:lstStyle/>
            <a:p>
              <a:pPr marL="12700">
                <a:lnSpc>
                  <a:spcPct val="100000"/>
                </a:lnSpc>
              </a:pPr>
              <a:r>
                <a:rPr sz="1000" spc="-10" dirty="0">
                  <a:latin typeface="Calibri"/>
                  <a:cs typeface="Calibri"/>
                </a:rPr>
                <a:t>Ac</a:t>
              </a:r>
              <a:r>
                <a:rPr sz="1000" spc="-5" dirty="0">
                  <a:latin typeface="Calibri"/>
                  <a:cs typeface="Calibri"/>
                </a:rPr>
                <a:t>tual</a:t>
              </a:r>
              <a:endParaRPr sz="1000">
                <a:latin typeface="Calibri"/>
                <a:cs typeface="Calibri"/>
              </a:endParaRPr>
            </a:p>
          </p:txBody>
        </p:sp>
        <p:sp>
          <p:nvSpPr>
            <p:cNvPr id="45" name="object 45"/>
            <p:cNvSpPr txBox="1"/>
            <p:nvPr/>
          </p:nvSpPr>
          <p:spPr>
            <a:xfrm>
              <a:off x="6894317" y="4692601"/>
              <a:ext cx="735965" cy="152400"/>
            </a:xfrm>
            <a:prstGeom prst="rect">
              <a:avLst/>
            </a:prstGeom>
          </p:spPr>
          <p:txBody>
            <a:bodyPr vert="horz" wrap="square" lIns="0" tIns="0" rIns="0" bIns="0" rtlCol="0">
              <a:spAutoFit/>
            </a:bodyPr>
            <a:lstStyle/>
            <a:p>
              <a:pPr marL="12700">
                <a:lnSpc>
                  <a:spcPct val="100000"/>
                </a:lnSpc>
              </a:pPr>
              <a:r>
                <a:rPr sz="1000" spc="-10" dirty="0">
                  <a:latin typeface="Calibri"/>
                  <a:cs typeface="Calibri"/>
                </a:rPr>
                <a:t>U</a:t>
              </a:r>
              <a:r>
                <a:rPr sz="1000" spc="-5" dirty="0">
                  <a:latin typeface="Calibri"/>
                  <a:cs typeface="Calibri"/>
                </a:rPr>
                <a:t>pdat</a:t>
              </a:r>
              <a:r>
                <a:rPr sz="1000" spc="-10" dirty="0">
                  <a:latin typeface="Calibri"/>
                  <a:cs typeface="Calibri"/>
                </a:rPr>
                <a:t>e</a:t>
              </a:r>
              <a:r>
                <a:rPr sz="1000" spc="-5" dirty="0">
                  <a:latin typeface="Calibri"/>
                  <a:cs typeface="Calibri"/>
                </a:rPr>
                <a:t>d</a:t>
              </a:r>
              <a:r>
                <a:rPr sz="1000" spc="5" dirty="0">
                  <a:latin typeface="Calibri"/>
                  <a:cs typeface="Calibri"/>
                </a:rPr>
                <a:t> </a:t>
              </a:r>
              <a:r>
                <a:rPr sz="1000" spc="-5" dirty="0">
                  <a:latin typeface="Calibri"/>
                  <a:cs typeface="Calibri"/>
                </a:rPr>
                <a:t>OPO</a:t>
              </a:r>
              <a:endParaRPr sz="1000">
                <a:latin typeface="Calibri"/>
                <a:cs typeface="Calibri"/>
              </a:endParaRPr>
            </a:p>
          </p:txBody>
        </p:sp>
        <p:sp>
          <p:nvSpPr>
            <p:cNvPr id="46" name="object 46"/>
            <p:cNvSpPr txBox="1"/>
            <p:nvPr/>
          </p:nvSpPr>
          <p:spPr>
            <a:xfrm>
              <a:off x="6894317" y="4973054"/>
              <a:ext cx="1513205" cy="152400"/>
            </a:xfrm>
            <a:prstGeom prst="rect">
              <a:avLst/>
            </a:prstGeom>
          </p:spPr>
          <p:txBody>
            <a:bodyPr vert="horz" wrap="square" lIns="0" tIns="0" rIns="0" bIns="0" rtlCol="0">
              <a:spAutoFit/>
            </a:bodyPr>
            <a:lstStyle/>
            <a:p>
              <a:pPr marL="12700">
                <a:lnSpc>
                  <a:spcPct val="100000"/>
                </a:lnSpc>
              </a:pPr>
              <a:r>
                <a:rPr sz="1000" spc="-10" dirty="0">
                  <a:latin typeface="Calibri"/>
                  <a:cs typeface="Calibri"/>
                </a:rPr>
                <a:t>2</a:t>
              </a:r>
              <a:r>
                <a:rPr sz="1000" spc="0" dirty="0">
                  <a:latin typeface="Calibri"/>
                  <a:cs typeface="Calibri"/>
                </a:rPr>
                <a:t>0</a:t>
              </a:r>
              <a:r>
                <a:rPr sz="1000" spc="-10" dirty="0">
                  <a:latin typeface="Calibri"/>
                  <a:cs typeface="Calibri"/>
                </a:rPr>
                <a:t>1</a:t>
              </a:r>
              <a:r>
                <a:rPr sz="1000" spc="-5" dirty="0">
                  <a:latin typeface="Calibri"/>
                  <a:cs typeface="Calibri"/>
                </a:rPr>
                <a:t>3</a:t>
              </a:r>
              <a:r>
                <a:rPr sz="1000" dirty="0">
                  <a:latin typeface="Calibri"/>
                  <a:cs typeface="Calibri"/>
                </a:rPr>
                <a:t> </a:t>
              </a:r>
              <a:r>
                <a:rPr sz="1000" spc="-5" dirty="0">
                  <a:latin typeface="Calibri"/>
                  <a:cs typeface="Calibri"/>
                </a:rPr>
                <a:t>L</a:t>
              </a:r>
              <a:r>
                <a:rPr sz="1000" dirty="0">
                  <a:latin typeface="Calibri"/>
                  <a:cs typeface="Calibri"/>
                </a:rPr>
                <a:t>T</a:t>
              </a:r>
              <a:r>
                <a:rPr sz="1000" spc="-15" dirty="0">
                  <a:latin typeface="Calibri"/>
                  <a:cs typeface="Calibri"/>
                </a:rPr>
                <a:t>E</a:t>
              </a:r>
              <a:r>
                <a:rPr sz="1000" spc="-5" dirty="0">
                  <a:latin typeface="Calibri"/>
                  <a:cs typeface="Calibri"/>
                </a:rPr>
                <a:t>P</a:t>
              </a:r>
              <a:r>
                <a:rPr sz="1000" dirty="0">
                  <a:latin typeface="Calibri"/>
                  <a:cs typeface="Calibri"/>
                </a:rPr>
                <a:t> </a:t>
              </a:r>
              <a:r>
                <a:rPr sz="1000" spc="-10" dirty="0">
                  <a:latin typeface="Calibri"/>
                  <a:cs typeface="Calibri"/>
                </a:rPr>
                <a:t>(</a:t>
              </a:r>
              <a:r>
                <a:rPr sz="1000" spc="0" dirty="0">
                  <a:latin typeface="Calibri"/>
                  <a:cs typeface="Calibri"/>
                </a:rPr>
                <a:t>7</a:t>
              </a:r>
              <a:r>
                <a:rPr sz="1000" spc="-10" dirty="0">
                  <a:latin typeface="Calibri"/>
                  <a:cs typeface="Calibri"/>
                </a:rPr>
                <a:t>5</a:t>
              </a:r>
              <a:r>
                <a:rPr sz="1000" spc="-5" dirty="0">
                  <a:latin typeface="Calibri"/>
                  <a:cs typeface="Calibri"/>
                </a:rPr>
                <a:t>0</a:t>
              </a:r>
              <a:r>
                <a:rPr sz="1000" dirty="0">
                  <a:latin typeface="Calibri"/>
                  <a:cs typeface="Calibri"/>
                </a:rPr>
                <a:t> </a:t>
              </a:r>
              <a:r>
                <a:rPr sz="1000" spc="-5" dirty="0">
                  <a:latin typeface="Calibri"/>
                  <a:cs typeface="Calibri"/>
                </a:rPr>
                <a:t>kWh</a:t>
              </a:r>
              <a:r>
                <a:rPr sz="1000" spc="-10" dirty="0">
                  <a:latin typeface="Calibri"/>
                  <a:cs typeface="Calibri"/>
                </a:rPr>
                <a:t>/m</a:t>
              </a:r>
              <a:r>
                <a:rPr sz="1000" spc="-5" dirty="0">
                  <a:latin typeface="Calibri"/>
                  <a:cs typeface="Calibri"/>
                </a:rPr>
                <a:t>onth)</a:t>
              </a:r>
              <a:endParaRPr sz="1000">
                <a:latin typeface="Calibri"/>
                <a:cs typeface="Calibri"/>
              </a:endParaRPr>
            </a:p>
          </p:txBody>
        </p:sp>
      </p:grpSp>
      <p:sp>
        <p:nvSpPr>
          <p:cNvPr id="50" name="object 2"/>
          <p:cNvSpPr txBox="1">
            <a:spLocks/>
          </p:cNvSpPr>
          <p:nvPr/>
        </p:nvSpPr>
        <p:spPr>
          <a:xfrm>
            <a:off x="534162" y="836710"/>
            <a:ext cx="8838438" cy="457200"/>
          </a:xfrm>
          <a:prstGeom prst="rect">
            <a:avLst/>
          </a:prstGeom>
          <a:solidFill>
            <a:srgbClr val="B3B3B3"/>
          </a:solidFill>
          <a:ln w="19812">
            <a:solidFill>
              <a:srgbClr val="000000"/>
            </a:solidFill>
          </a:ln>
        </p:spPr>
        <p:txBody>
          <a:bodyPr vert="horz" wrap="square" lIns="0" tIns="0" rIns="0" bIns="0" rtlCol="0" anchor="ctr">
            <a:spAutoFit/>
          </a:bodyPr>
          <a:lstStyle>
            <a:lvl1pPr>
              <a:defRPr sz="3800" b="0" i="0">
                <a:solidFill>
                  <a:srgbClr val="313634"/>
                </a:solidFill>
                <a:latin typeface="Arial"/>
                <a:ea typeface="+mj-ea"/>
                <a:cs typeface="Arial"/>
              </a:defRPr>
            </a:lvl1pPr>
          </a:lstStyle>
          <a:p>
            <a:pPr marL="3175" algn="ctr"/>
            <a:r>
              <a:rPr lang="en-CA" sz="2000" kern="0" spc="5" dirty="0" smtClean="0">
                <a:solidFill>
                  <a:srgbClr val="000000"/>
                </a:solidFill>
              </a:rPr>
              <a:t>Context – Electricity Prices</a:t>
            </a:r>
            <a:endParaRPr lang="en-CA" sz="2000" kern="0" dirty="0"/>
          </a:p>
        </p:txBody>
      </p:sp>
      <p:sp>
        <p:nvSpPr>
          <p:cNvPr id="49" name="object 5"/>
          <p:cNvSpPr txBox="1"/>
          <p:nvPr/>
        </p:nvSpPr>
        <p:spPr>
          <a:xfrm>
            <a:off x="9549892" y="7435334"/>
            <a:ext cx="432308" cy="184666"/>
          </a:xfrm>
          <a:prstGeom prst="rect">
            <a:avLst/>
          </a:prstGeom>
        </p:spPr>
        <p:txBody>
          <a:bodyPr vert="horz" wrap="square" lIns="0" tIns="0" rIns="0" bIns="0" rtlCol="0">
            <a:spAutoFit/>
          </a:bodyPr>
          <a:lstStyle/>
          <a:p>
            <a:pPr marL="25400" algn="ctr">
              <a:lnSpc>
                <a:spcPct val="100000"/>
              </a:lnSpc>
            </a:pPr>
            <a:fld id="{25161F13-161D-4D92-A730-D3C24C0C7C19}" type="slidenum">
              <a:rPr lang="en-CA" sz="1200" smtClean="0">
                <a:latin typeface="Arial"/>
                <a:cs typeface="Arial"/>
              </a:rPr>
              <a:pPr marL="25400" algn="ctr">
                <a:lnSpc>
                  <a:spcPct val="100000"/>
                </a:lnSpc>
              </a:pPr>
              <a:t>5</a:t>
            </a:fld>
            <a:endParaRPr sz="1200" dirty="0">
              <a:latin typeface="Arial"/>
              <a:cs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2"/>
          <p:cNvSpPr txBox="1">
            <a:spLocks/>
          </p:cNvSpPr>
          <p:nvPr/>
        </p:nvSpPr>
        <p:spPr>
          <a:xfrm>
            <a:off x="534162" y="912911"/>
            <a:ext cx="8838438" cy="307777"/>
          </a:xfrm>
          <a:prstGeom prst="rect">
            <a:avLst/>
          </a:prstGeom>
          <a:solidFill>
            <a:srgbClr val="B3B3B3"/>
          </a:solidFill>
          <a:ln w="19812">
            <a:solidFill>
              <a:srgbClr val="000000"/>
            </a:solidFill>
          </a:ln>
        </p:spPr>
        <p:txBody>
          <a:bodyPr vert="horz" wrap="square" lIns="0" tIns="0" rIns="0" bIns="0" rtlCol="0" anchor="ctr">
            <a:spAutoFit/>
          </a:bodyPr>
          <a:lstStyle>
            <a:lvl1pPr>
              <a:defRPr sz="3800" b="0" i="0">
                <a:solidFill>
                  <a:srgbClr val="313634"/>
                </a:solidFill>
                <a:latin typeface="Arial"/>
                <a:ea typeface="+mj-ea"/>
                <a:cs typeface="Arial"/>
              </a:defRPr>
            </a:lvl1pPr>
          </a:lstStyle>
          <a:p>
            <a:pPr marL="3175" algn="ctr"/>
            <a:r>
              <a:rPr lang="en-CA" sz="2000" kern="0" spc="5" dirty="0" smtClean="0">
                <a:solidFill>
                  <a:srgbClr val="000000"/>
                </a:solidFill>
              </a:rPr>
              <a:t>Ontario’s Fair Hydro Plan – Proposed Legislation </a:t>
            </a:r>
            <a:endParaRPr lang="en-CA" sz="2000" kern="0" dirty="0"/>
          </a:p>
        </p:txBody>
      </p:sp>
      <p:sp>
        <p:nvSpPr>
          <p:cNvPr id="5" name="object 28"/>
          <p:cNvSpPr txBox="1"/>
          <p:nvPr/>
        </p:nvSpPr>
        <p:spPr>
          <a:xfrm>
            <a:off x="612140" y="1371600"/>
            <a:ext cx="8912860" cy="4308872"/>
          </a:xfrm>
          <a:prstGeom prst="rect">
            <a:avLst/>
          </a:prstGeom>
        </p:spPr>
        <p:txBody>
          <a:bodyPr vert="horz" wrap="square" lIns="0" tIns="0" rIns="0" bIns="0" rtlCol="0">
            <a:spAutoFit/>
          </a:bodyPr>
          <a:lstStyle/>
          <a:p>
            <a:pPr marL="354965" marR="5080" indent="-342265">
              <a:buFontTx/>
              <a:buChar char="•"/>
              <a:tabLst>
                <a:tab pos="355600" algn="l"/>
              </a:tabLst>
            </a:pPr>
            <a:r>
              <a:rPr lang="en-CA" spc="-10" dirty="0">
                <a:latin typeface="Arial"/>
                <a:cs typeface="Arial"/>
              </a:rPr>
              <a:t>To ensure Ontario’s Fair Hydro Plan is fully implemented, the Ministry has been working with the </a:t>
            </a:r>
            <a:r>
              <a:rPr lang="en-CA" spc="-10" dirty="0" smtClean="0">
                <a:latin typeface="Arial"/>
                <a:cs typeface="Arial"/>
              </a:rPr>
              <a:t>OEB, IESO, OPG, </a:t>
            </a:r>
            <a:r>
              <a:rPr lang="en-CA" spc="-10" dirty="0">
                <a:latin typeface="Arial"/>
                <a:cs typeface="Arial"/>
              </a:rPr>
              <a:t>partner </a:t>
            </a:r>
            <a:r>
              <a:rPr lang="en-CA" spc="-10" dirty="0" smtClean="0">
                <a:latin typeface="Arial"/>
                <a:cs typeface="Arial"/>
              </a:rPr>
              <a:t>ministries (TBS, MOF and MAG), </a:t>
            </a:r>
            <a:r>
              <a:rPr lang="en-CA" spc="-10" dirty="0">
                <a:latin typeface="Arial"/>
                <a:cs typeface="Arial"/>
              </a:rPr>
              <a:t>external advisors and local distribution companies (LDCs) in the development of legislation and necessary regulations. </a:t>
            </a:r>
            <a:endParaRPr lang="en-CA" spc="-5" dirty="0" smtClean="0">
              <a:latin typeface="Arial"/>
              <a:cs typeface="Arial"/>
            </a:endParaRPr>
          </a:p>
          <a:p>
            <a:pPr marL="355600" indent="-342900">
              <a:lnSpc>
                <a:spcPct val="100000"/>
              </a:lnSpc>
              <a:buChar char="•"/>
              <a:tabLst>
                <a:tab pos="355600" algn="l"/>
              </a:tabLst>
            </a:pPr>
            <a:endParaRPr lang="en-CA" sz="1600" spc="-5" dirty="0" smtClean="0">
              <a:latin typeface="Arial"/>
              <a:cs typeface="Arial"/>
            </a:endParaRPr>
          </a:p>
          <a:p>
            <a:pPr marL="812800" lvl="1" indent="-342900">
              <a:buFont typeface="+mj-lt"/>
              <a:buAutoNum type="arabicPeriod"/>
              <a:tabLst>
                <a:tab pos="355600" algn="l"/>
              </a:tabLst>
            </a:pPr>
            <a:r>
              <a:rPr lang="en-CA" sz="1600" spc="-5" dirty="0" smtClean="0">
                <a:latin typeface="Arial"/>
                <a:cs typeface="Arial"/>
              </a:rPr>
              <a:t>GA </a:t>
            </a:r>
            <a:r>
              <a:rPr lang="en-CA" sz="1600" spc="-5" dirty="0">
                <a:latin typeface="Arial"/>
                <a:cs typeface="Arial"/>
              </a:rPr>
              <a:t>refinancing </a:t>
            </a:r>
            <a:r>
              <a:rPr lang="en-CA" sz="1600" spc="-5" dirty="0" smtClean="0">
                <a:latin typeface="Arial"/>
                <a:cs typeface="Arial"/>
              </a:rPr>
              <a:t>would be achieved through stand-alone legislation (i.e., the proposed </a:t>
            </a:r>
            <a:r>
              <a:rPr lang="en-CA" sz="1600" i="1" spc="-5" dirty="0" smtClean="0">
                <a:latin typeface="Arial"/>
                <a:cs typeface="Arial"/>
              </a:rPr>
              <a:t>Fair Hydro Plan Act</a:t>
            </a:r>
            <a:r>
              <a:rPr lang="en-CA" sz="1600" spc="-5" dirty="0" smtClean="0">
                <a:latin typeface="Arial"/>
                <a:cs typeface="Arial"/>
              </a:rPr>
              <a:t>), supporting regulations and amendments to existing legislation/regulation (</a:t>
            </a:r>
            <a:r>
              <a:rPr lang="en-CA" sz="1600" spc="-5" dirty="0">
                <a:latin typeface="Arial"/>
                <a:cs typeface="Arial"/>
              </a:rPr>
              <a:t>e.g., </a:t>
            </a:r>
            <a:r>
              <a:rPr lang="en-CA" sz="1600" i="1" spc="-5" dirty="0">
                <a:latin typeface="Arial"/>
                <a:cs typeface="Arial"/>
              </a:rPr>
              <a:t>Electricity Act </a:t>
            </a:r>
            <a:r>
              <a:rPr lang="en-CA" sz="1600" spc="-5" dirty="0">
                <a:latin typeface="Arial"/>
                <a:cs typeface="Arial"/>
              </a:rPr>
              <a:t>and </a:t>
            </a:r>
            <a:r>
              <a:rPr lang="en-CA" sz="1600" i="1" spc="-5" dirty="0">
                <a:latin typeface="Arial"/>
                <a:cs typeface="Arial"/>
              </a:rPr>
              <a:t>Ontario Energy </a:t>
            </a:r>
            <a:r>
              <a:rPr lang="en-CA" sz="1600" i="1" spc="-5" dirty="0" smtClean="0">
                <a:latin typeface="Arial"/>
                <a:cs typeface="Arial"/>
              </a:rPr>
              <a:t>Board Act</a:t>
            </a:r>
            <a:r>
              <a:rPr lang="en-CA" sz="1600" spc="-5" dirty="0" smtClean="0">
                <a:latin typeface="Arial"/>
                <a:cs typeface="Arial"/>
              </a:rPr>
              <a:t>). </a:t>
            </a:r>
          </a:p>
          <a:p>
            <a:pPr marL="1270000" lvl="2" indent="-342900">
              <a:buFont typeface="Arial" panose="020B0604020202020204" pitchFamily="34" charset="0"/>
              <a:buChar char="−"/>
              <a:tabLst>
                <a:tab pos="355600" algn="l"/>
              </a:tabLst>
            </a:pPr>
            <a:r>
              <a:rPr lang="en-CA" sz="1400" spc="-5" dirty="0" smtClean="0">
                <a:latin typeface="Arial"/>
                <a:cs typeface="Arial"/>
              </a:rPr>
              <a:t>The proposed </a:t>
            </a:r>
            <a:r>
              <a:rPr lang="en-CA" sz="1400" spc="-5" dirty="0">
                <a:latin typeface="Arial"/>
                <a:cs typeface="Arial"/>
              </a:rPr>
              <a:t>legislation outlines </a:t>
            </a:r>
            <a:r>
              <a:rPr lang="en-CA" sz="1400" spc="-5" dirty="0" smtClean="0">
                <a:latin typeface="Arial"/>
                <a:cs typeface="Arial"/>
              </a:rPr>
              <a:t>how costs would be fairly allocated among eligible consumers </a:t>
            </a:r>
            <a:r>
              <a:rPr lang="en-CA" sz="1400" spc="-5" dirty="0">
                <a:latin typeface="Arial"/>
                <a:cs typeface="Arial"/>
              </a:rPr>
              <a:t>over </a:t>
            </a:r>
            <a:r>
              <a:rPr lang="en-CA" sz="1400" spc="-5" dirty="0" smtClean="0">
                <a:latin typeface="Arial"/>
                <a:cs typeface="Arial"/>
              </a:rPr>
              <a:t>time</a:t>
            </a:r>
            <a:r>
              <a:rPr lang="en-CA" sz="1400" spc="-5" dirty="0">
                <a:latin typeface="Arial"/>
                <a:cs typeface="Arial"/>
              </a:rPr>
              <a:t>.</a:t>
            </a:r>
          </a:p>
          <a:p>
            <a:pPr marL="812800" lvl="1" indent="-342900">
              <a:buFont typeface="+mj-lt"/>
              <a:buAutoNum type="arabicPeriod"/>
              <a:tabLst>
                <a:tab pos="355600" algn="l"/>
              </a:tabLst>
            </a:pPr>
            <a:endParaRPr lang="en-CA" sz="1600" spc="-5" dirty="0" smtClean="0">
              <a:latin typeface="Arial"/>
              <a:cs typeface="Arial"/>
            </a:endParaRPr>
          </a:p>
          <a:p>
            <a:pPr marL="812800" lvl="1" indent="-342900">
              <a:buFont typeface="+mj-lt"/>
              <a:buAutoNum type="arabicPeriod"/>
              <a:tabLst>
                <a:tab pos="355600" algn="l"/>
              </a:tabLst>
            </a:pPr>
            <a:r>
              <a:rPr lang="en-US" sz="1600" spc="-5" dirty="0" smtClean="0">
                <a:latin typeface="Arial"/>
                <a:cs typeface="Arial"/>
              </a:rPr>
              <a:t>The legislation for the social programs (expansion of the Rural or Remote Protection Program, the Ontario Electricity Support Program, First Nation Delivery Credit program) is enabling and allows for these program to be </a:t>
            </a:r>
            <a:r>
              <a:rPr lang="en-US" sz="1600" spc="-5" dirty="0" err="1" smtClean="0">
                <a:latin typeface="Arial"/>
                <a:cs typeface="Arial"/>
              </a:rPr>
              <a:t>taxbased</a:t>
            </a:r>
            <a:r>
              <a:rPr lang="en-US" sz="1600" spc="-5" dirty="0" smtClean="0">
                <a:latin typeface="Arial"/>
                <a:cs typeface="Arial"/>
              </a:rPr>
              <a:t>. The details of the program mechanics will be achieved through supporting regulations.</a:t>
            </a:r>
            <a:endParaRPr lang="en-CA" sz="1600" spc="-5" dirty="0" smtClean="0">
              <a:latin typeface="Arial"/>
              <a:cs typeface="Arial"/>
            </a:endParaRPr>
          </a:p>
          <a:p>
            <a:pPr marL="355600" indent="-342900">
              <a:lnSpc>
                <a:spcPct val="100000"/>
              </a:lnSpc>
              <a:buChar char="•"/>
              <a:tabLst>
                <a:tab pos="355600" algn="l"/>
              </a:tabLst>
            </a:pPr>
            <a:endParaRPr lang="en-CA" spc="-5" dirty="0">
              <a:latin typeface="Arial"/>
              <a:cs typeface="Arial"/>
            </a:endParaRPr>
          </a:p>
          <a:p>
            <a:pPr marL="355600" indent="-342900">
              <a:lnSpc>
                <a:spcPct val="100000"/>
              </a:lnSpc>
              <a:buChar char="•"/>
              <a:tabLst>
                <a:tab pos="355600" algn="l"/>
              </a:tabLst>
            </a:pPr>
            <a:r>
              <a:rPr lang="en-CA" spc="-5" dirty="0" smtClean="0">
                <a:latin typeface="Arial"/>
                <a:cs typeface="Arial"/>
              </a:rPr>
              <a:t>This presentation will provide an overview of the legislation.</a:t>
            </a:r>
            <a:endParaRPr lang="en-CA" spc="-5" dirty="0">
              <a:latin typeface="Arial"/>
              <a:cs typeface="Arial"/>
            </a:endParaRPr>
          </a:p>
        </p:txBody>
      </p:sp>
      <p:sp>
        <p:nvSpPr>
          <p:cNvPr id="9" name="object 5"/>
          <p:cNvSpPr txBox="1"/>
          <p:nvPr/>
        </p:nvSpPr>
        <p:spPr>
          <a:xfrm>
            <a:off x="9525000" y="7467600"/>
            <a:ext cx="432308" cy="184666"/>
          </a:xfrm>
          <a:prstGeom prst="rect">
            <a:avLst/>
          </a:prstGeom>
        </p:spPr>
        <p:txBody>
          <a:bodyPr vert="horz" wrap="square" lIns="0" tIns="0" rIns="0" bIns="0" rtlCol="0">
            <a:spAutoFit/>
          </a:bodyPr>
          <a:lstStyle/>
          <a:p>
            <a:pPr marL="25400" algn="ctr">
              <a:lnSpc>
                <a:spcPct val="100000"/>
              </a:lnSpc>
            </a:pPr>
            <a:fld id="{25161F13-161D-4D92-A730-D3C24C0C7C19}" type="slidenum">
              <a:rPr lang="en-CA" sz="1200" smtClean="0">
                <a:latin typeface="Arial"/>
                <a:cs typeface="Arial"/>
              </a:rPr>
              <a:pPr marL="25400" algn="ctr">
                <a:lnSpc>
                  <a:spcPct val="100000"/>
                </a:lnSpc>
              </a:pPr>
              <a:t>6</a:t>
            </a:fld>
            <a:endParaRPr sz="1200" dirty="0">
              <a:latin typeface="Arial"/>
              <a:cs typeface="Arial"/>
            </a:endParaRPr>
          </a:p>
        </p:txBody>
      </p:sp>
    </p:spTree>
    <p:extLst>
      <p:ext uri="{BB962C8B-B14F-4D97-AF65-F5344CB8AC3E}">
        <p14:creationId xmlns:p14="http://schemas.microsoft.com/office/powerpoint/2010/main" val="29308035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p:cNvSpPr txBox="1">
            <a:spLocks/>
          </p:cNvSpPr>
          <p:nvPr/>
        </p:nvSpPr>
        <p:spPr>
          <a:xfrm>
            <a:off x="685800" y="2433935"/>
            <a:ext cx="8838438" cy="923330"/>
          </a:xfrm>
          <a:prstGeom prst="rect">
            <a:avLst/>
          </a:prstGeom>
          <a:solidFill>
            <a:srgbClr val="B3B3B3"/>
          </a:solidFill>
          <a:ln w="19812">
            <a:solidFill>
              <a:srgbClr val="000000"/>
            </a:solidFill>
          </a:ln>
        </p:spPr>
        <p:txBody>
          <a:bodyPr vert="horz" wrap="square" lIns="0" tIns="0" rIns="0" bIns="0" rtlCol="0" anchor="ctr">
            <a:spAutoFit/>
          </a:bodyPr>
          <a:lstStyle>
            <a:lvl1pPr>
              <a:defRPr sz="3800" b="0" i="0">
                <a:solidFill>
                  <a:srgbClr val="313634"/>
                </a:solidFill>
                <a:latin typeface="Arial"/>
                <a:ea typeface="+mj-ea"/>
                <a:cs typeface="Arial"/>
              </a:defRPr>
            </a:lvl1pPr>
          </a:lstStyle>
          <a:p>
            <a:pPr marL="460375" indent="-457200">
              <a:buFont typeface="+mj-lt"/>
              <a:buAutoNum type="arabicParenR"/>
            </a:pPr>
            <a:endParaRPr lang="en-CA" sz="2000" kern="0" spc="5" dirty="0" smtClean="0">
              <a:solidFill>
                <a:srgbClr val="000000"/>
              </a:solidFill>
            </a:endParaRPr>
          </a:p>
          <a:p>
            <a:pPr marL="3175"/>
            <a:r>
              <a:rPr lang="en-CA" sz="2000" kern="0" spc="5" dirty="0" smtClean="0">
                <a:solidFill>
                  <a:srgbClr val="000000"/>
                </a:solidFill>
              </a:rPr>
              <a:t>GLOBAL ADJUSTMENT (GA) REFINANCING</a:t>
            </a:r>
          </a:p>
          <a:p>
            <a:pPr marL="460375" indent="-457200">
              <a:buFont typeface="+mj-lt"/>
              <a:buAutoNum type="arabicPeriod"/>
            </a:pPr>
            <a:endParaRPr lang="en-CA" sz="2000" kern="0" dirty="0"/>
          </a:p>
        </p:txBody>
      </p:sp>
      <p:sp>
        <p:nvSpPr>
          <p:cNvPr id="6" name="object 5"/>
          <p:cNvSpPr txBox="1"/>
          <p:nvPr/>
        </p:nvSpPr>
        <p:spPr>
          <a:xfrm>
            <a:off x="9549892" y="7467600"/>
            <a:ext cx="432308" cy="184666"/>
          </a:xfrm>
          <a:prstGeom prst="rect">
            <a:avLst/>
          </a:prstGeom>
        </p:spPr>
        <p:txBody>
          <a:bodyPr vert="horz" wrap="square" lIns="0" tIns="0" rIns="0" bIns="0" rtlCol="0">
            <a:spAutoFit/>
          </a:bodyPr>
          <a:lstStyle/>
          <a:p>
            <a:pPr marL="25400" algn="ctr">
              <a:lnSpc>
                <a:spcPct val="100000"/>
              </a:lnSpc>
            </a:pPr>
            <a:fld id="{25161F13-161D-4D92-A730-D3C24C0C7C19}" type="slidenum">
              <a:rPr lang="en-CA" sz="1200" smtClean="0">
                <a:latin typeface="Arial"/>
                <a:cs typeface="Arial"/>
              </a:rPr>
              <a:pPr marL="25400" algn="ctr">
                <a:lnSpc>
                  <a:spcPct val="100000"/>
                </a:lnSpc>
              </a:pPr>
              <a:t>7</a:t>
            </a:fld>
            <a:endParaRPr sz="1200" dirty="0">
              <a:latin typeface="Arial"/>
              <a:cs typeface="Arial"/>
            </a:endParaRPr>
          </a:p>
        </p:txBody>
      </p:sp>
    </p:spTree>
    <p:extLst>
      <p:ext uri="{BB962C8B-B14F-4D97-AF65-F5344CB8AC3E}">
        <p14:creationId xmlns:p14="http://schemas.microsoft.com/office/powerpoint/2010/main" val="5360021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2"/>
          <p:cNvSpPr txBox="1">
            <a:spLocks/>
          </p:cNvSpPr>
          <p:nvPr/>
        </p:nvSpPr>
        <p:spPr>
          <a:xfrm>
            <a:off x="534162" y="912911"/>
            <a:ext cx="8838438" cy="307777"/>
          </a:xfrm>
          <a:prstGeom prst="rect">
            <a:avLst/>
          </a:prstGeom>
          <a:solidFill>
            <a:srgbClr val="B3B3B3"/>
          </a:solidFill>
          <a:ln w="19812">
            <a:solidFill>
              <a:srgbClr val="000000"/>
            </a:solidFill>
          </a:ln>
        </p:spPr>
        <p:txBody>
          <a:bodyPr vert="horz" wrap="square" lIns="0" tIns="0" rIns="0" bIns="0" rtlCol="0" anchor="ctr">
            <a:spAutoFit/>
          </a:bodyPr>
          <a:lstStyle>
            <a:lvl1pPr>
              <a:defRPr sz="3800" b="0" i="0">
                <a:solidFill>
                  <a:srgbClr val="313634"/>
                </a:solidFill>
                <a:latin typeface="Arial"/>
                <a:ea typeface="+mj-ea"/>
                <a:cs typeface="Arial"/>
              </a:defRPr>
            </a:lvl1pPr>
          </a:lstStyle>
          <a:p>
            <a:pPr marL="3175"/>
            <a:r>
              <a:rPr lang="en-CA" sz="2000" kern="0" spc="5" dirty="0" smtClean="0">
                <a:solidFill>
                  <a:schemeClr val="tx1"/>
                </a:solidFill>
              </a:rPr>
              <a:t>GA Refinancing – Overview of Proposed Legislation</a:t>
            </a:r>
            <a:endParaRPr lang="en-CA" sz="2000" kern="0" dirty="0">
              <a:solidFill>
                <a:schemeClr val="tx1"/>
              </a:solidFill>
            </a:endParaRPr>
          </a:p>
        </p:txBody>
      </p:sp>
      <p:sp>
        <p:nvSpPr>
          <p:cNvPr id="10" name="object 28"/>
          <p:cNvSpPr txBox="1"/>
          <p:nvPr/>
        </p:nvSpPr>
        <p:spPr>
          <a:xfrm>
            <a:off x="535940" y="1423749"/>
            <a:ext cx="8836660" cy="4924425"/>
          </a:xfrm>
          <a:prstGeom prst="rect">
            <a:avLst/>
          </a:prstGeom>
        </p:spPr>
        <p:txBody>
          <a:bodyPr vert="horz" wrap="square" lIns="0" tIns="0" rIns="0" bIns="0" rtlCol="0">
            <a:spAutoFit/>
          </a:bodyPr>
          <a:lstStyle/>
          <a:p>
            <a:pPr marL="354965" marR="5080" indent="-342265">
              <a:lnSpc>
                <a:spcPct val="100000"/>
              </a:lnSpc>
              <a:buChar char="•"/>
              <a:tabLst>
                <a:tab pos="355600" algn="l"/>
              </a:tabLst>
            </a:pPr>
            <a:r>
              <a:rPr lang="en-CA" sz="1600" spc="-5" dirty="0" smtClean="0">
                <a:latin typeface="Arial"/>
                <a:cs typeface="Arial"/>
              </a:rPr>
              <a:t>Global Adjustment (GA) Refinancing would be achieved through the legislation and a number of amendments to existing legislation and new and existing regulations. </a:t>
            </a:r>
            <a:endParaRPr lang="en-CA" sz="1600" spc="-5" dirty="0">
              <a:latin typeface="Arial"/>
              <a:cs typeface="Arial"/>
            </a:endParaRPr>
          </a:p>
          <a:p>
            <a:pPr marL="354965" marR="5080" indent="-342265">
              <a:lnSpc>
                <a:spcPct val="100000"/>
              </a:lnSpc>
              <a:buChar char="•"/>
              <a:tabLst>
                <a:tab pos="355600" algn="l"/>
              </a:tabLst>
            </a:pPr>
            <a:endParaRPr lang="en-CA" sz="1600" spc="-5" dirty="0" smtClean="0">
              <a:latin typeface="Arial"/>
              <a:cs typeface="Arial"/>
            </a:endParaRPr>
          </a:p>
          <a:p>
            <a:pPr marL="354965" marR="5080" indent="-342265">
              <a:lnSpc>
                <a:spcPct val="100000"/>
              </a:lnSpc>
              <a:buChar char="•"/>
              <a:tabLst>
                <a:tab pos="355600" algn="l"/>
              </a:tabLst>
            </a:pPr>
            <a:r>
              <a:rPr lang="en-CA" sz="1600" spc="-5" dirty="0" smtClean="0">
                <a:latin typeface="Arial"/>
                <a:cs typeface="Arial"/>
              </a:rPr>
              <a:t>The proposed legislation and regulations would include: </a:t>
            </a:r>
          </a:p>
          <a:p>
            <a:pPr marL="812165" marR="5080" lvl="1" indent="-342265">
              <a:buFont typeface="Arial" panose="020B0604020202020204" pitchFamily="34" charset="0"/>
              <a:buChar char="–"/>
              <a:tabLst>
                <a:tab pos="355600" algn="l"/>
              </a:tabLst>
            </a:pPr>
            <a:r>
              <a:rPr lang="en-CA" sz="1400" spc="-5" dirty="0" smtClean="0">
                <a:latin typeface="Arial"/>
                <a:cs typeface="Arial"/>
              </a:rPr>
              <a:t>Roles </a:t>
            </a:r>
            <a:r>
              <a:rPr lang="en-CA" sz="1400" spc="-5" dirty="0">
                <a:latin typeface="Arial"/>
                <a:cs typeface="Arial"/>
              </a:rPr>
              <a:t>and responsibilities for the OEB, IESO, OPG and the </a:t>
            </a:r>
            <a:r>
              <a:rPr lang="en-CA" sz="1400" spc="-5" dirty="0" smtClean="0">
                <a:latin typeface="Arial"/>
                <a:cs typeface="Arial"/>
              </a:rPr>
              <a:t>Province;</a:t>
            </a:r>
            <a:endParaRPr lang="en-CA" sz="1400" spc="-5" dirty="0">
              <a:latin typeface="Arial"/>
              <a:cs typeface="Arial"/>
            </a:endParaRPr>
          </a:p>
          <a:p>
            <a:pPr marL="812165" marR="5080" lvl="1" indent="-342265">
              <a:buFont typeface="Arial" panose="020B0604020202020204" pitchFamily="34" charset="0"/>
              <a:buChar char="–"/>
              <a:tabLst>
                <a:tab pos="355600" algn="l"/>
              </a:tabLst>
            </a:pPr>
            <a:r>
              <a:rPr lang="en-CA" sz="1400" spc="-5" dirty="0" smtClean="0">
                <a:latin typeface="Arial"/>
                <a:cs typeface="Arial"/>
              </a:rPr>
              <a:t>A </a:t>
            </a:r>
            <a:r>
              <a:rPr lang="en-CA" sz="1400" spc="-5" dirty="0">
                <a:latin typeface="Arial"/>
                <a:cs typeface="Arial"/>
              </a:rPr>
              <a:t>detailed Preamble, Purpose and Definitions</a:t>
            </a:r>
            <a:r>
              <a:rPr lang="en-CA" sz="1400" spc="-5" dirty="0" smtClean="0">
                <a:latin typeface="Arial"/>
                <a:cs typeface="Arial"/>
              </a:rPr>
              <a:t>; </a:t>
            </a:r>
            <a:endParaRPr lang="en-CA" sz="1400" spc="-5" dirty="0">
              <a:latin typeface="Arial"/>
              <a:cs typeface="Arial"/>
            </a:endParaRPr>
          </a:p>
          <a:p>
            <a:pPr marL="812165" marR="5080" lvl="1" indent="-342265">
              <a:buFont typeface="Arial" panose="020B0604020202020204" pitchFamily="34" charset="0"/>
              <a:buChar char="–"/>
              <a:tabLst>
                <a:tab pos="355600" algn="l"/>
              </a:tabLst>
            </a:pPr>
            <a:r>
              <a:rPr lang="en-CA" sz="1400" spc="-5" dirty="0">
                <a:latin typeface="Arial"/>
                <a:cs typeface="Arial"/>
              </a:rPr>
              <a:t>Details with respect </a:t>
            </a:r>
            <a:r>
              <a:rPr lang="en-CA" sz="1400" spc="-5" dirty="0" smtClean="0">
                <a:latin typeface="Arial"/>
                <a:cs typeface="Arial"/>
              </a:rPr>
              <a:t>to:  </a:t>
            </a:r>
          </a:p>
          <a:p>
            <a:pPr marL="1269365" marR="5080" lvl="2" indent="-342265">
              <a:buFont typeface="Courier New" panose="02070309020205020404" pitchFamily="49" charset="0"/>
              <a:buChar char="o"/>
              <a:tabLst>
                <a:tab pos="355600" algn="l"/>
              </a:tabLst>
            </a:pPr>
            <a:r>
              <a:rPr lang="en-CA" sz="1400" spc="-5" dirty="0" smtClean="0">
                <a:latin typeface="Arial"/>
                <a:cs typeface="Arial"/>
              </a:rPr>
              <a:t>Fair Adjustment; </a:t>
            </a:r>
          </a:p>
          <a:p>
            <a:pPr marL="1269365" marR="5080" lvl="2" indent="-342265">
              <a:buFont typeface="Courier New" panose="02070309020205020404" pitchFamily="49" charset="0"/>
              <a:buChar char="o"/>
              <a:tabLst>
                <a:tab pos="355600" algn="l"/>
              </a:tabLst>
            </a:pPr>
            <a:r>
              <a:rPr lang="en-CA" sz="1400" spc="-5" dirty="0" smtClean="0">
                <a:latin typeface="Arial"/>
                <a:cs typeface="Arial"/>
              </a:rPr>
              <a:t>Clean </a:t>
            </a:r>
            <a:r>
              <a:rPr lang="en-CA" sz="1400" spc="-5" dirty="0">
                <a:latin typeface="Arial"/>
                <a:cs typeface="Arial"/>
              </a:rPr>
              <a:t>Energy </a:t>
            </a:r>
            <a:r>
              <a:rPr lang="en-CA" sz="1400" spc="-5" dirty="0" smtClean="0">
                <a:latin typeface="Arial"/>
                <a:cs typeface="Arial"/>
              </a:rPr>
              <a:t>Adjustment</a:t>
            </a:r>
            <a:r>
              <a:rPr lang="en-CA" sz="1400" spc="-5" dirty="0">
                <a:latin typeface="Arial"/>
                <a:cs typeface="Arial"/>
              </a:rPr>
              <a:t>;</a:t>
            </a:r>
            <a:endParaRPr lang="en-CA" sz="1400" spc="-5" dirty="0" smtClean="0">
              <a:latin typeface="Arial"/>
              <a:cs typeface="Arial"/>
            </a:endParaRPr>
          </a:p>
          <a:p>
            <a:pPr marL="1269365" marR="5080" lvl="2" indent="-342265">
              <a:buFont typeface="Courier New" panose="02070309020205020404" pitchFamily="49" charset="0"/>
              <a:buChar char="o"/>
              <a:tabLst>
                <a:tab pos="355600" algn="l"/>
              </a:tabLst>
            </a:pPr>
            <a:r>
              <a:rPr lang="en-CA" sz="1400" spc="-5" dirty="0" smtClean="0">
                <a:latin typeface="Arial"/>
                <a:cs typeface="Arial"/>
              </a:rPr>
              <a:t>Implementation </a:t>
            </a:r>
            <a:r>
              <a:rPr lang="en-CA" sz="1400" spc="-5" dirty="0">
                <a:latin typeface="Arial"/>
                <a:cs typeface="Arial"/>
              </a:rPr>
              <a:t>(i.e., Financial Services Manager, Fair Allocation </a:t>
            </a:r>
            <a:r>
              <a:rPr lang="en-CA" sz="1400" spc="-5" dirty="0" smtClean="0">
                <a:latin typeface="Arial"/>
                <a:cs typeface="Arial"/>
              </a:rPr>
              <a:t>Amount and Financing </a:t>
            </a:r>
            <a:r>
              <a:rPr lang="en-CA" sz="1400" spc="-5" dirty="0">
                <a:latin typeface="Arial"/>
                <a:cs typeface="Arial"/>
              </a:rPr>
              <a:t>Plan</a:t>
            </a:r>
            <a:r>
              <a:rPr lang="en-CA" sz="1400" spc="-5" dirty="0" smtClean="0">
                <a:latin typeface="Arial"/>
                <a:cs typeface="Arial"/>
              </a:rPr>
              <a:t>); </a:t>
            </a:r>
          </a:p>
          <a:p>
            <a:pPr marL="1269365" marR="5080" lvl="2" indent="-342265">
              <a:buFont typeface="Courier New" panose="02070309020205020404" pitchFamily="49" charset="0"/>
              <a:buChar char="o"/>
              <a:tabLst>
                <a:tab pos="355600" algn="l"/>
              </a:tabLst>
            </a:pPr>
            <a:r>
              <a:rPr lang="en-CA" sz="1400" spc="-5" dirty="0" smtClean="0">
                <a:latin typeface="Arial"/>
                <a:cs typeface="Arial"/>
              </a:rPr>
              <a:t>Regulatory Asset; </a:t>
            </a:r>
            <a:r>
              <a:rPr lang="en-CA" sz="1400" spc="-5" dirty="0">
                <a:latin typeface="Arial"/>
                <a:cs typeface="Arial"/>
              </a:rPr>
              <a:t>and  </a:t>
            </a:r>
            <a:endParaRPr lang="en-CA" sz="1400" spc="-5" dirty="0" smtClean="0">
              <a:latin typeface="Arial"/>
              <a:cs typeface="Arial"/>
            </a:endParaRPr>
          </a:p>
          <a:p>
            <a:pPr marL="1269365" marR="5080" lvl="2" indent="-342265">
              <a:buFont typeface="Courier New" panose="02070309020205020404" pitchFamily="49" charset="0"/>
              <a:buChar char="o"/>
              <a:tabLst>
                <a:tab pos="355600" algn="l"/>
              </a:tabLst>
            </a:pPr>
            <a:r>
              <a:rPr lang="en-CA" sz="1400" spc="-5" dirty="0" smtClean="0">
                <a:latin typeface="Arial"/>
                <a:cs typeface="Arial"/>
              </a:rPr>
              <a:t>Investment </a:t>
            </a:r>
            <a:r>
              <a:rPr lang="en-CA" sz="1400" spc="-5" dirty="0">
                <a:latin typeface="Arial"/>
                <a:cs typeface="Arial"/>
              </a:rPr>
              <a:t>Asset; </a:t>
            </a:r>
          </a:p>
          <a:p>
            <a:pPr marL="812165" marR="5080" lvl="1" indent="-342265">
              <a:buFont typeface="Arial" panose="020B0604020202020204" pitchFamily="34" charset="0"/>
              <a:buChar char="–"/>
              <a:tabLst>
                <a:tab pos="355600" algn="l"/>
              </a:tabLst>
            </a:pPr>
            <a:r>
              <a:rPr lang="en-CA" sz="1400" spc="-5" dirty="0">
                <a:latin typeface="Arial"/>
                <a:cs typeface="Arial"/>
              </a:rPr>
              <a:t>Details with respect to scope of provincial </a:t>
            </a:r>
            <a:r>
              <a:rPr lang="en-CA" sz="1400" spc="-5" dirty="0" smtClean="0">
                <a:latin typeface="Arial"/>
                <a:cs typeface="Arial"/>
              </a:rPr>
              <a:t>undertaking and guarantee </a:t>
            </a:r>
            <a:r>
              <a:rPr lang="en-CA" sz="1400" spc="-5" dirty="0">
                <a:latin typeface="Arial"/>
                <a:cs typeface="Arial"/>
              </a:rPr>
              <a:t>and supporting regulation;  and</a:t>
            </a:r>
          </a:p>
          <a:p>
            <a:pPr marL="812165" marR="5080" lvl="1" indent="-342265">
              <a:buFont typeface="Arial" panose="020B0604020202020204" pitchFamily="34" charset="0"/>
              <a:buChar char="–"/>
              <a:tabLst>
                <a:tab pos="355600" algn="l"/>
              </a:tabLst>
            </a:pPr>
            <a:r>
              <a:rPr lang="en-CA" sz="1400" spc="-5" dirty="0" smtClean="0">
                <a:latin typeface="Arial"/>
                <a:cs typeface="Arial"/>
              </a:rPr>
              <a:t>Amendments to other acts. </a:t>
            </a:r>
          </a:p>
          <a:p>
            <a:pPr marL="812165" marR="5080" lvl="1" indent="-342265">
              <a:buFont typeface="Arial" panose="020B0604020202020204" pitchFamily="34" charset="0"/>
              <a:buChar char="–"/>
              <a:tabLst>
                <a:tab pos="355600" algn="l"/>
              </a:tabLst>
            </a:pPr>
            <a:endParaRPr lang="en-CA" sz="1600" spc="-5" dirty="0" smtClean="0">
              <a:latin typeface="Arial"/>
              <a:cs typeface="Arial"/>
            </a:endParaRPr>
          </a:p>
          <a:p>
            <a:pPr marL="354965" marR="5080" indent="-342265">
              <a:lnSpc>
                <a:spcPct val="100000"/>
              </a:lnSpc>
              <a:buChar char="•"/>
              <a:tabLst>
                <a:tab pos="355600" algn="l"/>
              </a:tabLst>
            </a:pPr>
            <a:r>
              <a:rPr lang="en-CA" sz="1600" spc="-5" dirty="0" smtClean="0">
                <a:latin typeface="Arial"/>
                <a:cs typeface="Arial"/>
              </a:rPr>
              <a:t>The associated amendments to existing legislation and regulations include:</a:t>
            </a:r>
          </a:p>
          <a:p>
            <a:pPr marL="812165" marR="5080" lvl="1" indent="-342265">
              <a:buFont typeface="Arial" panose="020B0604020202020204" pitchFamily="34" charset="0"/>
              <a:buChar char="–"/>
              <a:tabLst>
                <a:tab pos="355600" algn="l"/>
              </a:tabLst>
            </a:pPr>
            <a:r>
              <a:rPr lang="en-CA" sz="1400" i="1" spc="-5" dirty="0" smtClean="0">
                <a:latin typeface="Arial"/>
                <a:cs typeface="Arial"/>
              </a:rPr>
              <a:t>Electricity Act, 1998</a:t>
            </a:r>
            <a:r>
              <a:rPr lang="en-CA" sz="1400" spc="-5" dirty="0" smtClean="0">
                <a:latin typeface="Arial"/>
                <a:cs typeface="Arial"/>
              </a:rPr>
              <a:t>: amendments to allow </a:t>
            </a:r>
            <a:r>
              <a:rPr lang="en-CA" sz="1400" spc="-5" dirty="0">
                <a:latin typeface="Arial"/>
                <a:cs typeface="Arial"/>
              </a:rPr>
              <a:t>OPG with the authority to </a:t>
            </a:r>
            <a:r>
              <a:rPr lang="en-CA" sz="1400" spc="-5" dirty="0" smtClean="0">
                <a:latin typeface="Arial"/>
                <a:cs typeface="Arial"/>
              </a:rPr>
              <a:t>establish a special purpose vehicle (SPV) for the investment asset. </a:t>
            </a:r>
          </a:p>
          <a:p>
            <a:pPr marL="1269365" marR="5080" lvl="2" indent="-342265">
              <a:buFont typeface="Wingdings" panose="05000000000000000000" pitchFamily="2" charset="2"/>
              <a:buChar char="§"/>
              <a:tabLst>
                <a:tab pos="355600" algn="l"/>
              </a:tabLst>
            </a:pPr>
            <a:r>
              <a:rPr lang="en-CA" sz="1400" spc="-5" dirty="0" smtClean="0">
                <a:latin typeface="Arial"/>
                <a:cs typeface="Arial"/>
              </a:rPr>
              <a:t>O. Reg. 429/04: </a:t>
            </a:r>
            <a:r>
              <a:rPr lang="en-CA" sz="1400" spc="-5" dirty="0" smtClean="0">
                <a:solidFill>
                  <a:srgbClr val="C00000"/>
                </a:solidFill>
                <a:latin typeface="Arial"/>
                <a:cs typeface="Arial"/>
              </a:rPr>
              <a:t>[placeholder] </a:t>
            </a:r>
          </a:p>
          <a:p>
            <a:pPr marL="812165" marR="5080" lvl="1" indent="-342265">
              <a:buFont typeface="Arial" panose="020B0604020202020204" pitchFamily="34" charset="0"/>
              <a:buChar char="–"/>
              <a:tabLst>
                <a:tab pos="355600" algn="l"/>
              </a:tabLst>
            </a:pPr>
            <a:endParaRPr lang="en-CA" sz="1400" spc="-5" dirty="0" smtClean="0">
              <a:latin typeface="Arial"/>
              <a:cs typeface="Arial"/>
            </a:endParaRPr>
          </a:p>
          <a:p>
            <a:pPr marL="812165" marR="5080" lvl="1" indent="-342265">
              <a:buFont typeface="Arial" panose="020B0604020202020204" pitchFamily="34" charset="0"/>
              <a:buChar char="–"/>
              <a:tabLst>
                <a:tab pos="355600" algn="l"/>
              </a:tabLst>
            </a:pPr>
            <a:r>
              <a:rPr lang="en-CA" sz="1400" i="1" spc="-5" dirty="0" smtClean="0">
                <a:latin typeface="Arial"/>
                <a:cs typeface="Arial"/>
              </a:rPr>
              <a:t>Ontario Energy Board Act, 1998</a:t>
            </a:r>
            <a:r>
              <a:rPr lang="en-CA" sz="1400" spc="-5" dirty="0" smtClean="0">
                <a:latin typeface="Arial"/>
                <a:cs typeface="Arial"/>
              </a:rPr>
              <a:t>:  amendments to allow for [placeholder]</a:t>
            </a:r>
          </a:p>
          <a:p>
            <a:pPr marL="1269365" marR="5080" lvl="2" indent="-342265">
              <a:buFont typeface="Wingdings" panose="05000000000000000000" pitchFamily="2" charset="2"/>
              <a:buChar char="§"/>
              <a:tabLst>
                <a:tab pos="355600" algn="l"/>
              </a:tabLst>
            </a:pPr>
            <a:r>
              <a:rPr lang="en-CA" sz="1400" spc="-5" dirty="0" smtClean="0">
                <a:latin typeface="Arial"/>
                <a:cs typeface="Arial"/>
              </a:rPr>
              <a:t>O. Reg. 95/05: </a:t>
            </a:r>
            <a:r>
              <a:rPr lang="en-CA" sz="1400" spc="-5" dirty="0" smtClean="0">
                <a:solidFill>
                  <a:srgbClr val="C00000"/>
                </a:solidFill>
                <a:latin typeface="Arial"/>
                <a:cs typeface="Arial"/>
              </a:rPr>
              <a:t>[placeholder]</a:t>
            </a:r>
            <a:endParaRPr lang="en-CA" sz="1400" spc="-5" dirty="0">
              <a:solidFill>
                <a:srgbClr val="C00000"/>
              </a:solidFill>
              <a:latin typeface="Arial"/>
              <a:cs typeface="Arial"/>
            </a:endParaRPr>
          </a:p>
        </p:txBody>
      </p:sp>
      <p:sp>
        <p:nvSpPr>
          <p:cNvPr id="5" name="object 5"/>
          <p:cNvSpPr txBox="1"/>
          <p:nvPr/>
        </p:nvSpPr>
        <p:spPr>
          <a:xfrm>
            <a:off x="9549892" y="7511534"/>
            <a:ext cx="432308" cy="184666"/>
          </a:xfrm>
          <a:prstGeom prst="rect">
            <a:avLst/>
          </a:prstGeom>
        </p:spPr>
        <p:txBody>
          <a:bodyPr vert="horz" wrap="square" lIns="0" tIns="0" rIns="0" bIns="0" rtlCol="0">
            <a:spAutoFit/>
          </a:bodyPr>
          <a:lstStyle/>
          <a:p>
            <a:pPr marL="25400" algn="ctr">
              <a:lnSpc>
                <a:spcPct val="100000"/>
              </a:lnSpc>
            </a:pPr>
            <a:fld id="{25161F13-161D-4D92-A730-D3C24C0C7C19}" type="slidenum">
              <a:rPr lang="en-CA" sz="1200" smtClean="0">
                <a:latin typeface="Arial"/>
                <a:cs typeface="Arial"/>
              </a:rPr>
              <a:pPr marL="25400" algn="ctr">
                <a:lnSpc>
                  <a:spcPct val="100000"/>
                </a:lnSpc>
              </a:pPr>
              <a:t>8</a:t>
            </a:fld>
            <a:endParaRPr sz="1200" dirty="0">
              <a:latin typeface="Arial"/>
              <a:cs typeface="Arial"/>
            </a:endParaRPr>
          </a:p>
        </p:txBody>
      </p:sp>
    </p:spTree>
    <p:extLst>
      <p:ext uri="{BB962C8B-B14F-4D97-AF65-F5344CB8AC3E}">
        <p14:creationId xmlns:p14="http://schemas.microsoft.com/office/powerpoint/2010/main" val="13484809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2"/>
          <p:cNvSpPr txBox="1">
            <a:spLocks/>
          </p:cNvSpPr>
          <p:nvPr/>
        </p:nvSpPr>
        <p:spPr>
          <a:xfrm>
            <a:off x="534162" y="987621"/>
            <a:ext cx="8838438" cy="307777"/>
          </a:xfrm>
          <a:prstGeom prst="rect">
            <a:avLst/>
          </a:prstGeom>
          <a:solidFill>
            <a:srgbClr val="B3B3B3"/>
          </a:solidFill>
          <a:ln w="19812">
            <a:solidFill>
              <a:srgbClr val="000000"/>
            </a:solidFill>
          </a:ln>
        </p:spPr>
        <p:txBody>
          <a:bodyPr vert="horz" wrap="square" lIns="0" tIns="0" rIns="0" bIns="0" rtlCol="0" anchor="ctr">
            <a:spAutoFit/>
          </a:bodyPr>
          <a:lstStyle>
            <a:lvl1pPr>
              <a:defRPr sz="3800" b="0" i="0">
                <a:solidFill>
                  <a:srgbClr val="313634"/>
                </a:solidFill>
                <a:latin typeface="Arial"/>
                <a:ea typeface="+mj-ea"/>
                <a:cs typeface="Arial"/>
              </a:defRPr>
            </a:lvl1pPr>
          </a:lstStyle>
          <a:p>
            <a:pPr marL="3175"/>
            <a:r>
              <a:rPr lang="en-CA" sz="2000" kern="0" spc="5" dirty="0" smtClean="0">
                <a:solidFill>
                  <a:schemeClr val="tx1"/>
                </a:solidFill>
              </a:rPr>
              <a:t>GA Refinancing – Roles and Responsibilities</a:t>
            </a:r>
            <a:endParaRPr lang="en-CA" sz="2000" kern="0" dirty="0">
              <a:solidFill>
                <a:schemeClr val="tx1"/>
              </a:solidFill>
            </a:endParaRPr>
          </a:p>
        </p:txBody>
      </p:sp>
      <p:sp>
        <p:nvSpPr>
          <p:cNvPr id="11" name="Content Placeholder 2"/>
          <p:cNvSpPr txBox="1">
            <a:spLocks/>
          </p:cNvSpPr>
          <p:nvPr/>
        </p:nvSpPr>
        <p:spPr>
          <a:xfrm>
            <a:off x="516799" y="1409937"/>
            <a:ext cx="9108000" cy="571263"/>
          </a:xfrm>
          <a:prstGeom prst="rect">
            <a:avLst/>
          </a:prstGeom>
        </p:spPr>
        <p:txBody>
          <a:bodyPr vert="horz" lIns="101882" tIns="50941" rIns="101882" bIns="50941" rtlCol="0">
            <a:noAutofit/>
          </a:bodyPr>
          <a:lstStyle>
            <a:lvl1pPr marL="280988" indent="-280988" algn="l" defTabSz="914400" rtl="0" eaLnBrk="1" latinLnBrk="0" hangingPunct="1">
              <a:spcBef>
                <a:spcPts val="4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ts val="400"/>
              </a:spcBef>
              <a:buSzPct val="100000"/>
              <a:buFont typeface="Courier New" panose="02070309020205020404" pitchFamily="49" charset="0"/>
              <a:buChar char="o"/>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ts val="400"/>
              </a:spcBef>
              <a:buFont typeface="Helvetica"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4pPr>
            <a:lvl5pPr marL="1484313"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dirty="0">
                <a:latin typeface="Arial" charset="0"/>
                <a:ea typeface="Arial" charset="0"/>
                <a:cs typeface="Arial" charset="0"/>
              </a:rPr>
              <a:t>The following </a:t>
            </a:r>
            <a:r>
              <a:rPr lang="en-US" dirty="0" smtClean="0">
                <a:latin typeface="Arial" charset="0"/>
                <a:ea typeface="Arial" charset="0"/>
                <a:cs typeface="Arial" charset="0"/>
              </a:rPr>
              <a:t>diagram provides an overview of the entities that would implement GA Refinancing.  </a:t>
            </a:r>
            <a:endParaRPr lang="en-CA" dirty="0">
              <a:latin typeface="Arial" panose="020B0604020202020204" pitchFamily="34" charset="0"/>
              <a:cs typeface="Arial" panose="020B0604020202020204" pitchFamily="34" charset="0"/>
            </a:endParaRPr>
          </a:p>
        </p:txBody>
      </p:sp>
      <p:grpSp>
        <p:nvGrpSpPr>
          <p:cNvPr id="2" name="Group 1"/>
          <p:cNvGrpSpPr/>
          <p:nvPr/>
        </p:nvGrpSpPr>
        <p:grpSpPr>
          <a:xfrm>
            <a:off x="762000" y="2106496"/>
            <a:ext cx="8862799" cy="4914664"/>
            <a:chOff x="728473" y="2248136"/>
            <a:chExt cx="8862799" cy="4914664"/>
          </a:xfrm>
        </p:grpSpPr>
        <p:grpSp>
          <p:nvGrpSpPr>
            <p:cNvPr id="10" name="Group 9"/>
            <p:cNvGrpSpPr/>
            <p:nvPr/>
          </p:nvGrpSpPr>
          <p:grpSpPr>
            <a:xfrm>
              <a:off x="728473" y="2248136"/>
              <a:ext cx="8862799" cy="4914664"/>
              <a:chOff x="397002" y="1334755"/>
              <a:chExt cx="8862799" cy="4914664"/>
            </a:xfrm>
          </p:grpSpPr>
          <p:sp>
            <p:nvSpPr>
              <p:cNvPr id="12" name="object 4"/>
              <p:cNvSpPr/>
              <p:nvPr/>
            </p:nvSpPr>
            <p:spPr>
              <a:xfrm>
                <a:off x="1980438" y="2087114"/>
                <a:ext cx="2804160" cy="3622675"/>
              </a:xfrm>
              <a:custGeom>
                <a:avLst/>
                <a:gdLst/>
                <a:ahLst/>
                <a:cxnLst/>
                <a:rect l="l" t="t" r="r" b="b"/>
                <a:pathLst>
                  <a:path w="2804160" h="3622675">
                    <a:moveTo>
                      <a:pt x="0" y="467372"/>
                    </a:moveTo>
                    <a:lnTo>
                      <a:pt x="1549" y="429041"/>
                    </a:lnTo>
                    <a:lnTo>
                      <a:pt x="13582" y="355060"/>
                    </a:lnTo>
                    <a:lnTo>
                      <a:pt x="36727" y="285453"/>
                    </a:lnTo>
                    <a:lnTo>
                      <a:pt x="70022" y="221184"/>
                    </a:lnTo>
                    <a:lnTo>
                      <a:pt x="112503" y="163214"/>
                    </a:lnTo>
                    <a:lnTo>
                      <a:pt x="163209" y="112507"/>
                    </a:lnTo>
                    <a:lnTo>
                      <a:pt x="221178" y="70025"/>
                    </a:lnTo>
                    <a:lnTo>
                      <a:pt x="285448" y="36729"/>
                    </a:lnTo>
                    <a:lnTo>
                      <a:pt x="355056" y="13583"/>
                    </a:lnTo>
                    <a:lnTo>
                      <a:pt x="429040" y="1549"/>
                    </a:lnTo>
                    <a:lnTo>
                      <a:pt x="467372" y="0"/>
                    </a:lnTo>
                    <a:lnTo>
                      <a:pt x="2336787" y="0"/>
                    </a:lnTo>
                    <a:lnTo>
                      <a:pt x="2375119" y="1549"/>
                    </a:lnTo>
                    <a:lnTo>
                      <a:pt x="2449103" y="13583"/>
                    </a:lnTo>
                    <a:lnTo>
                      <a:pt x="2518711" y="36729"/>
                    </a:lnTo>
                    <a:lnTo>
                      <a:pt x="2582981" y="70025"/>
                    </a:lnTo>
                    <a:lnTo>
                      <a:pt x="2640950" y="112507"/>
                    </a:lnTo>
                    <a:lnTo>
                      <a:pt x="2691656" y="163214"/>
                    </a:lnTo>
                    <a:lnTo>
                      <a:pt x="2734137" y="221184"/>
                    </a:lnTo>
                    <a:lnTo>
                      <a:pt x="2767432" y="285453"/>
                    </a:lnTo>
                    <a:lnTo>
                      <a:pt x="2790577" y="355060"/>
                    </a:lnTo>
                    <a:lnTo>
                      <a:pt x="2802610" y="429041"/>
                    </a:lnTo>
                    <a:lnTo>
                      <a:pt x="2804160" y="467372"/>
                    </a:lnTo>
                    <a:lnTo>
                      <a:pt x="2804160" y="3155175"/>
                    </a:lnTo>
                    <a:lnTo>
                      <a:pt x="2802610" y="3193507"/>
                    </a:lnTo>
                    <a:lnTo>
                      <a:pt x="2790577" y="3267491"/>
                    </a:lnTo>
                    <a:lnTo>
                      <a:pt x="2767432" y="3337099"/>
                    </a:lnTo>
                    <a:lnTo>
                      <a:pt x="2734137" y="3401369"/>
                    </a:lnTo>
                    <a:lnTo>
                      <a:pt x="2691656" y="3459338"/>
                    </a:lnTo>
                    <a:lnTo>
                      <a:pt x="2640950" y="3510044"/>
                    </a:lnTo>
                    <a:lnTo>
                      <a:pt x="2582981" y="3552525"/>
                    </a:lnTo>
                    <a:lnTo>
                      <a:pt x="2518711" y="3585820"/>
                    </a:lnTo>
                    <a:lnTo>
                      <a:pt x="2449103" y="3608965"/>
                    </a:lnTo>
                    <a:lnTo>
                      <a:pt x="2375119" y="3620998"/>
                    </a:lnTo>
                    <a:lnTo>
                      <a:pt x="2336787" y="3622548"/>
                    </a:lnTo>
                    <a:lnTo>
                      <a:pt x="467372" y="3622548"/>
                    </a:lnTo>
                    <a:lnTo>
                      <a:pt x="429040" y="3620998"/>
                    </a:lnTo>
                    <a:lnTo>
                      <a:pt x="355056" y="3608965"/>
                    </a:lnTo>
                    <a:lnTo>
                      <a:pt x="285448" y="3585820"/>
                    </a:lnTo>
                    <a:lnTo>
                      <a:pt x="221178" y="3552525"/>
                    </a:lnTo>
                    <a:lnTo>
                      <a:pt x="163209" y="3510044"/>
                    </a:lnTo>
                    <a:lnTo>
                      <a:pt x="112503" y="3459338"/>
                    </a:lnTo>
                    <a:lnTo>
                      <a:pt x="70022" y="3401369"/>
                    </a:lnTo>
                    <a:lnTo>
                      <a:pt x="36727" y="3337099"/>
                    </a:lnTo>
                    <a:lnTo>
                      <a:pt x="13582" y="3267491"/>
                    </a:lnTo>
                    <a:lnTo>
                      <a:pt x="1549" y="3193507"/>
                    </a:lnTo>
                    <a:lnTo>
                      <a:pt x="0" y="3155175"/>
                    </a:lnTo>
                    <a:lnTo>
                      <a:pt x="0" y="467372"/>
                    </a:lnTo>
                    <a:close/>
                  </a:path>
                </a:pathLst>
              </a:custGeom>
              <a:ln w="25908">
                <a:noFill/>
                <a:prstDash val="lgDash"/>
              </a:ln>
            </p:spPr>
            <p:txBody>
              <a:bodyPr wrap="square" lIns="0" tIns="0" rIns="0" bIns="0" rtlCol="0"/>
              <a:lstStyle/>
              <a:p>
                <a:endParaRPr/>
              </a:p>
            </p:txBody>
          </p:sp>
          <p:sp>
            <p:nvSpPr>
              <p:cNvPr id="13" name="object 5"/>
              <p:cNvSpPr/>
              <p:nvPr/>
            </p:nvSpPr>
            <p:spPr>
              <a:xfrm>
                <a:off x="1764029" y="1334755"/>
                <a:ext cx="7495772" cy="4905776"/>
              </a:xfrm>
              <a:custGeom>
                <a:avLst/>
                <a:gdLst/>
                <a:ahLst/>
                <a:cxnLst/>
                <a:rect l="l" t="t" r="r" b="b"/>
                <a:pathLst>
                  <a:path w="7200900" h="4584700">
                    <a:moveTo>
                      <a:pt x="0" y="764044"/>
                    </a:moveTo>
                    <a:lnTo>
                      <a:pt x="2532" y="701381"/>
                    </a:lnTo>
                    <a:lnTo>
                      <a:pt x="10000" y="640112"/>
                    </a:lnTo>
                    <a:lnTo>
                      <a:pt x="22205" y="580435"/>
                    </a:lnTo>
                    <a:lnTo>
                      <a:pt x="38951" y="522547"/>
                    </a:lnTo>
                    <a:lnTo>
                      <a:pt x="60042" y="466644"/>
                    </a:lnTo>
                    <a:lnTo>
                      <a:pt x="85281" y="412922"/>
                    </a:lnTo>
                    <a:lnTo>
                      <a:pt x="114471" y="361578"/>
                    </a:lnTo>
                    <a:lnTo>
                      <a:pt x="147416" y="312809"/>
                    </a:lnTo>
                    <a:lnTo>
                      <a:pt x="183919" y="266812"/>
                    </a:lnTo>
                    <a:lnTo>
                      <a:pt x="223783" y="223783"/>
                    </a:lnTo>
                    <a:lnTo>
                      <a:pt x="266812" y="183919"/>
                    </a:lnTo>
                    <a:lnTo>
                      <a:pt x="312809" y="147416"/>
                    </a:lnTo>
                    <a:lnTo>
                      <a:pt x="361578" y="114471"/>
                    </a:lnTo>
                    <a:lnTo>
                      <a:pt x="412922" y="85281"/>
                    </a:lnTo>
                    <a:lnTo>
                      <a:pt x="466644" y="60042"/>
                    </a:lnTo>
                    <a:lnTo>
                      <a:pt x="522547" y="38951"/>
                    </a:lnTo>
                    <a:lnTo>
                      <a:pt x="580435" y="22205"/>
                    </a:lnTo>
                    <a:lnTo>
                      <a:pt x="640112" y="10000"/>
                    </a:lnTo>
                    <a:lnTo>
                      <a:pt x="701381" y="2532"/>
                    </a:lnTo>
                    <a:lnTo>
                      <a:pt x="764044" y="0"/>
                    </a:lnTo>
                    <a:lnTo>
                      <a:pt x="6436855" y="0"/>
                    </a:lnTo>
                    <a:lnTo>
                      <a:pt x="6499518" y="2532"/>
                    </a:lnTo>
                    <a:lnTo>
                      <a:pt x="6560787" y="10000"/>
                    </a:lnTo>
                    <a:lnTo>
                      <a:pt x="6620464" y="22205"/>
                    </a:lnTo>
                    <a:lnTo>
                      <a:pt x="6678352" y="38951"/>
                    </a:lnTo>
                    <a:lnTo>
                      <a:pt x="6734255" y="60042"/>
                    </a:lnTo>
                    <a:lnTo>
                      <a:pt x="6787977" y="85281"/>
                    </a:lnTo>
                    <a:lnTo>
                      <a:pt x="6839321" y="114471"/>
                    </a:lnTo>
                    <a:lnTo>
                      <a:pt x="6888090" y="147416"/>
                    </a:lnTo>
                    <a:lnTo>
                      <a:pt x="6934087" y="183919"/>
                    </a:lnTo>
                    <a:lnTo>
                      <a:pt x="6977116" y="223783"/>
                    </a:lnTo>
                    <a:lnTo>
                      <a:pt x="7016980" y="266812"/>
                    </a:lnTo>
                    <a:lnTo>
                      <a:pt x="7053483" y="312809"/>
                    </a:lnTo>
                    <a:lnTo>
                      <a:pt x="7086428" y="361578"/>
                    </a:lnTo>
                    <a:lnTo>
                      <a:pt x="7115618" y="412922"/>
                    </a:lnTo>
                    <a:lnTo>
                      <a:pt x="7140857" y="466644"/>
                    </a:lnTo>
                    <a:lnTo>
                      <a:pt x="7161948" y="522547"/>
                    </a:lnTo>
                    <a:lnTo>
                      <a:pt x="7178694" y="580435"/>
                    </a:lnTo>
                    <a:lnTo>
                      <a:pt x="7190899" y="640112"/>
                    </a:lnTo>
                    <a:lnTo>
                      <a:pt x="7198367" y="701381"/>
                    </a:lnTo>
                    <a:lnTo>
                      <a:pt x="7200900" y="764044"/>
                    </a:lnTo>
                    <a:lnTo>
                      <a:pt x="7200900" y="3820134"/>
                    </a:lnTo>
                    <a:lnTo>
                      <a:pt x="7198367" y="3882798"/>
                    </a:lnTo>
                    <a:lnTo>
                      <a:pt x="7190899" y="3944066"/>
                    </a:lnTo>
                    <a:lnTo>
                      <a:pt x="7178694" y="4003744"/>
                    </a:lnTo>
                    <a:lnTo>
                      <a:pt x="7161948" y="4061633"/>
                    </a:lnTo>
                    <a:lnTo>
                      <a:pt x="7140857" y="4117537"/>
                    </a:lnTo>
                    <a:lnTo>
                      <a:pt x="7115618" y="4171259"/>
                    </a:lnTo>
                    <a:lnTo>
                      <a:pt x="7086428" y="4222604"/>
                    </a:lnTo>
                    <a:lnTo>
                      <a:pt x="7053483" y="4271373"/>
                    </a:lnTo>
                    <a:lnTo>
                      <a:pt x="7016980" y="4317372"/>
                    </a:lnTo>
                    <a:lnTo>
                      <a:pt x="6977116" y="4360402"/>
                    </a:lnTo>
                    <a:lnTo>
                      <a:pt x="6934087" y="4400267"/>
                    </a:lnTo>
                    <a:lnTo>
                      <a:pt x="6888090" y="4436771"/>
                    </a:lnTo>
                    <a:lnTo>
                      <a:pt x="6839321" y="4469716"/>
                    </a:lnTo>
                    <a:lnTo>
                      <a:pt x="6787977" y="4498907"/>
                    </a:lnTo>
                    <a:lnTo>
                      <a:pt x="6734255" y="4524147"/>
                    </a:lnTo>
                    <a:lnTo>
                      <a:pt x="6678352" y="4545239"/>
                    </a:lnTo>
                    <a:lnTo>
                      <a:pt x="6620464" y="4561986"/>
                    </a:lnTo>
                    <a:lnTo>
                      <a:pt x="6560787" y="4574191"/>
                    </a:lnTo>
                    <a:lnTo>
                      <a:pt x="6499518" y="4581659"/>
                    </a:lnTo>
                    <a:lnTo>
                      <a:pt x="6436855" y="4584192"/>
                    </a:lnTo>
                    <a:lnTo>
                      <a:pt x="764044" y="4584192"/>
                    </a:lnTo>
                    <a:lnTo>
                      <a:pt x="701381" y="4581659"/>
                    </a:lnTo>
                    <a:lnTo>
                      <a:pt x="640112" y="4574191"/>
                    </a:lnTo>
                    <a:lnTo>
                      <a:pt x="580435" y="4561986"/>
                    </a:lnTo>
                    <a:lnTo>
                      <a:pt x="522547" y="4545239"/>
                    </a:lnTo>
                    <a:lnTo>
                      <a:pt x="466644" y="4524147"/>
                    </a:lnTo>
                    <a:lnTo>
                      <a:pt x="412922" y="4498907"/>
                    </a:lnTo>
                    <a:lnTo>
                      <a:pt x="361578" y="4469716"/>
                    </a:lnTo>
                    <a:lnTo>
                      <a:pt x="312809" y="4436771"/>
                    </a:lnTo>
                    <a:lnTo>
                      <a:pt x="266812" y="4400267"/>
                    </a:lnTo>
                    <a:lnTo>
                      <a:pt x="223783" y="4360402"/>
                    </a:lnTo>
                    <a:lnTo>
                      <a:pt x="183919" y="4317372"/>
                    </a:lnTo>
                    <a:lnTo>
                      <a:pt x="147416" y="4271373"/>
                    </a:lnTo>
                    <a:lnTo>
                      <a:pt x="114471" y="4222604"/>
                    </a:lnTo>
                    <a:lnTo>
                      <a:pt x="85281" y="4171259"/>
                    </a:lnTo>
                    <a:lnTo>
                      <a:pt x="60042" y="4117537"/>
                    </a:lnTo>
                    <a:lnTo>
                      <a:pt x="38951" y="4061633"/>
                    </a:lnTo>
                    <a:lnTo>
                      <a:pt x="22205" y="4003744"/>
                    </a:lnTo>
                    <a:lnTo>
                      <a:pt x="10000" y="3944066"/>
                    </a:lnTo>
                    <a:lnTo>
                      <a:pt x="2532" y="3882798"/>
                    </a:lnTo>
                    <a:lnTo>
                      <a:pt x="0" y="3820134"/>
                    </a:lnTo>
                    <a:lnTo>
                      <a:pt x="0" y="764044"/>
                    </a:lnTo>
                    <a:close/>
                  </a:path>
                </a:pathLst>
              </a:custGeom>
              <a:ln w="25908">
                <a:solidFill>
                  <a:srgbClr val="385D8A"/>
                </a:solidFill>
                <a:prstDash val="dash"/>
              </a:ln>
            </p:spPr>
            <p:txBody>
              <a:bodyPr wrap="square" lIns="0" tIns="0" rIns="0" bIns="0" rtlCol="0"/>
              <a:lstStyle/>
              <a:p>
                <a:endParaRPr/>
              </a:p>
            </p:txBody>
          </p:sp>
          <p:sp>
            <p:nvSpPr>
              <p:cNvPr id="14" name="object 6"/>
              <p:cNvSpPr/>
              <p:nvPr/>
            </p:nvSpPr>
            <p:spPr>
              <a:xfrm>
                <a:off x="397002" y="1334755"/>
                <a:ext cx="1004569" cy="4914664"/>
              </a:xfrm>
              <a:custGeom>
                <a:avLst/>
                <a:gdLst/>
                <a:ahLst/>
                <a:cxnLst/>
                <a:rect l="l" t="t" r="r" b="b"/>
                <a:pathLst>
                  <a:path w="1004569" h="4563110">
                    <a:moveTo>
                      <a:pt x="0" y="167386"/>
                    </a:moveTo>
                    <a:lnTo>
                      <a:pt x="5584" y="124349"/>
                    </a:lnTo>
                    <a:lnTo>
                      <a:pt x="21380" y="85469"/>
                    </a:lnTo>
                    <a:lnTo>
                      <a:pt x="45950" y="52184"/>
                    </a:lnTo>
                    <a:lnTo>
                      <a:pt x="77858" y="25929"/>
                    </a:lnTo>
                    <a:lnTo>
                      <a:pt x="115666" y="8143"/>
                    </a:lnTo>
                    <a:lnTo>
                      <a:pt x="157937" y="262"/>
                    </a:lnTo>
                    <a:lnTo>
                      <a:pt x="836930" y="0"/>
                    </a:lnTo>
                    <a:lnTo>
                      <a:pt x="851648" y="638"/>
                    </a:lnTo>
                    <a:lnTo>
                      <a:pt x="893459" y="9786"/>
                    </a:lnTo>
                    <a:lnTo>
                      <a:pt x="930633" y="28666"/>
                    </a:lnTo>
                    <a:lnTo>
                      <a:pt x="961735" y="55842"/>
                    </a:lnTo>
                    <a:lnTo>
                      <a:pt x="985326" y="89876"/>
                    </a:lnTo>
                    <a:lnTo>
                      <a:pt x="999971" y="129331"/>
                    </a:lnTo>
                    <a:lnTo>
                      <a:pt x="1004316" y="4395457"/>
                    </a:lnTo>
                    <a:lnTo>
                      <a:pt x="1003677" y="4410177"/>
                    </a:lnTo>
                    <a:lnTo>
                      <a:pt x="994530" y="4451991"/>
                    </a:lnTo>
                    <a:lnTo>
                      <a:pt x="975651" y="4489167"/>
                    </a:lnTo>
                    <a:lnTo>
                      <a:pt x="948477" y="4520270"/>
                    </a:lnTo>
                    <a:lnTo>
                      <a:pt x="914445" y="4543863"/>
                    </a:lnTo>
                    <a:lnTo>
                      <a:pt x="874992" y="4558509"/>
                    </a:lnTo>
                    <a:lnTo>
                      <a:pt x="167386" y="4562856"/>
                    </a:lnTo>
                    <a:lnTo>
                      <a:pt x="152667" y="4562217"/>
                    </a:lnTo>
                    <a:lnTo>
                      <a:pt x="110858" y="4553070"/>
                    </a:lnTo>
                    <a:lnTo>
                      <a:pt x="73685" y="4534190"/>
                    </a:lnTo>
                    <a:lnTo>
                      <a:pt x="42584" y="4507015"/>
                    </a:lnTo>
                    <a:lnTo>
                      <a:pt x="18992" y="4472981"/>
                    </a:lnTo>
                    <a:lnTo>
                      <a:pt x="4346" y="4433524"/>
                    </a:lnTo>
                    <a:lnTo>
                      <a:pt x="0" y="167386"/>
                    </a:lnTo>
                    <a:close/>
                  </a:path>
                </a:pathLst>
              </a:custGeom>
              <a:ln w="25908">
                <a:solidFill>
                  <a:srgbClr val="9BBB59"/>
                </a:solidFill>
                <a:prstDash val="lgDash"/>
              </a:ln>
            </p:spPr>
            <p:txBody>
              <a:bodyPr wrap="square" lIns="0" tIns="0" rIns="0" bIns="0" rtlCol="0"/>
              <a:lstStyle/>
              <a:p>
                <a:endParaRPr/>
              </a:p>
            </p:txBody>
          </p:sp>
          <p:sp>
            <p:nvSpPr>
              <p:cNvPr id="15" name="object 7"/>
              <p:cNvSpPr/>
              <p:nvPr/>
            </p:nvSpPr>
            <p:spPr>
              <a:xfrm>
                <a:off x="549401" y="2155699"/>
                <a:ext cx="620395" cy="772795"/>
              </a:xfrm>
              <a:custGeom>
                <a:avLst/>
                <a:gdLst/>
                <a:ahLst/>
                <a:cxnLst/>
                <a:rect l="l" t="t" r="r" b="b"/>
                <a:pathLst>
                  <a:path w="620394" h="772794">
                    <a:moveTo>
                      <a:pt x="516890" y="0"/>
                    </a:moveTo>
                    <a:lnTo>
                      <a:pt x="95831" y="271"/>
                    </a:lnTo>
                    <a:lnTo>
                      <a:pt x="55150" y="11913"/>
                    </a:lnTo>
                    <a:lnTo>
                      <a:pt x="23286" y="38005"/>
                    </a:lnTo>
                    <a:lnTo>
                      <a:pt x="4004" y="74783"/>
                    </a:lnTo>
                    <a:lnTo>
                      <a:pt x="0" y="103377"/>
                    </a:lnTo>
                    <a:lnTo>
                      <a:pt x="271" y="676835"/>
                    </a:lnTo>
                    <a:lnTo>
                      <a:pt x="11913" y="717512"/>
                    </a:lnTo>
                    <a:lnTo>
                      <a:pt x="38005" y="749377"/>
                    </a:lnTo>
                    <a:lnTo>
                      <a:pt x="74783" y="768662"/>
                    </a:lnTo>
                    <a:lnTo>
                      <a:pt x="103378" y="772667"/>
                    </a:lnTo>
                    <a:lnTo>
                      <a:pt x="524436" y="772396"/>
                    </a:lnTo>
                    <a:lnTo>
                      <a:pt x="565117" y="760752"/>
                    </a:lnTo>
                    <a:lnTo>
                      <a:pt x="596981" y="734656"/>
                    </a:lnTo>
                    <a:lnTo>
                      <a:pt x="616263" y="697880"/>
                    </a:lnTo>
                    <a:lnTo>
                      <a:pt x="620268" y="669289"/>
                    </a:lnTo>
                    <a:lnTo>
                      <a:pt x="619996" y="95831"/>
                    </a:lnTo>
                    <a:lnTo>
                      <a:pt x="608354" y="55150"/>
                    </a:lnTo>
                    <a:lnTo>
                      <a:pt x="582262" y="23286"/>
                    </a:lnTo>
                    <a:lnTo>
                      <a:pt x="545484" y="4004"/>
                    </a:lnTo>
                    <a:lnTo>
                      <a:pt x="516890" y="0"/>
                    </a:lnTo>
                    <a:close/>
                  </a:path>
                </a:pathLst>
              </a:custGeom>
              <a:solidFill>
                <a:srgbClr val="9BBB59"/>
              </a:solidFill>
            </p:spPr>
            <p:txBody>
              <a:bodyPr wrap="square" lIns="0" tIns="0" rIns="0" bIns="0" rtlCol="0"/>
              <a:lstStyle/>
              <a:p>
                <a:endParaRPr/>
              </a:p>
            </p:txBody>
          </p:sp>
          <p:sp>
            <p:nvSpPr>
              <p:cNvPr id="16" name="object 8"/>
              <p:cNvSpPr/>
              <p:nvPr/>
            </p:nvSpPr>
            <p:spPr>
              <a:xfrm>
                <a:off x="549401" y="2155699"/>
                <a:ext cx="620395" cy="772795"/>
              </a:xfrm>
              <a:custGeom>
                <a:avLst/>
                <a:gdLst/>
                <a:ahLst/>
                <a:cxnLst/>
                <a:rect l="l" t="t" r="r" b="b"/>
                <a:pathLst>
                  <a:path w="620394" h="772794">
                    <a:moveTo>
                      <a:pt x="0" y="103377"/>
                    </a:moveTo>
                    <a:lnTo>
                      <a:pt x="8801" y="61569"/>
                    </a:lnTo>
                    <a:lnTo>
                      <a:pt x="32695" y="27935"/>
                    </a:lnTo>
                    <a:lnTo>
                      <a:pt x="67916" y="6241"/>
                    </a:lnTo>
                    <a:lnTo>
                      <a:pt x="516890" y="0"/>
                    </a:lnTo>
                    <a:lnTo>
                      <a:pt x="531502" y="1024"/>
                    </a:lnTo>
                    <a:lnTo>
                      <a:pt x="571004" y="15275"/>
                    </a:lnTo>
                    <a:lnTo>
                      <a:pt x="601076" y="43363"/>
                    </a:lnTo>
                    <a:lnTo>
                      <a:pt x="617954" y="81523"/>
                    </a:lnTo>
                    <a:lnTo>
                      <a:pt x="620268" y="669289"/>
                    </a:lnTo>
                    <a:lnTo>
                      <a:pt x="619243" y="683899"/>
                    </a:lnTo>
                    <a:lnTo>
                      <a:pt x="604992" y="723398"/>
                    </a:lnTo>
                    <a:lnTo>
                      <a:pt x="576904" y="753473"/>
                    </a:lnTo>
                    <a:lnTo>
                      <a:pt x="538744" y="770353"/>
                    </a:lnTo>
                    <a:lnTo>
                      <a:pt x="103378" y="772667"/>
                    </a:lnTo>
                    <a:lnTo>
                      <a:pt x="88765" y="771643"/>
                    </a:lnTo>
                    <a:lnTo>
                      <a:pt x="49263" y="757389"/>
                    </a:lnTo>
                    <a:lnTo>
                      <a:pt x="19191" y="729299"/>
                    </a:lnTo>
                    <a:lnTo>
                      <a:pt x="2313" y="691140"/>
                    </a:lnTo>
                    <a:lnTo>
                      <a:pt x="0" y="103377"/>
                    </a:lnTo>
                    <a:close/>
                  </a:path>
                </a:pathLst>
              </a:custGeom>
              <a:ln w="25908">
                <a:solidFill>
                  <a:srgbClr val="77933C"/>
                </a:solidFill>
              </a:ln>
            </p:spPr>
            <p:txBody>
              <a:bodyPr wrap="square" lIns="0" tIns="0" rIns="0" bIns="0" rtlCol="0"/>
              <a:lstStyle/>
              <a:p>
                <a:endParaRPr/>
              </a:p>
            </p:txBody>
          </p:sp>
          <p:sp>
            <p:nvSpPr>
              <p:cNvPr id="17" name="object 9"/>
              <p:cNvSpPr txBox="1"/>
              <p:nvPr/>
            </p:nvSpPr>
            <p:spPr>
              <a:xfrm>
                <a:off x="521208" y="2365248"/>
                <a:ext cx="647700" cy="300355"/>
              </a:xfrm>
              <a:prstGeom prst="rect">
                <a:avLst/>
              </a:prstGeom>
              <a:solidFill>
                <a:srgbClr val="9BBB59"/>
              </a:solidFill>
            </p:spPr>
            <p:txBody>
              <a:bodyPr vert="horz" wrap="square" lIns="0" tIns="0" rIns="0" bIns="0" rtlCol="0">
                <a:spAutoFit/>
              </a:bodyPr>
              <a:lstStyle/>
              <a:p>
                <a:pPr marL="90170">
                  <a:lnSpc>
                    <a:spcPct val="100000"/>
                  </a:lnSpc>
                </a:pPr>
                <a:r>
                  <a:rPr sz="1400" spc="-5" dirty="0">
                    <a:latin typeface="Arial"/>
                    <a:cs typeface="Arial"/>
                  </a:rPr>
                  <a:t>L</a:t>
                </a:r>
                <a:r>
                  <a:rPr sz="1400" spc="-10" dirty="0">
                    <a:latin typeface="Arial"/>
                    <a:cs typeface="Arial"/>
                  </a:rPr>
                  <a:t>DCs</a:t>
                </a:r>
                <a:endParaRPr sz="1400">
                  <a:latin typeface="Arial"/>
                  <a:cs typeface="Arial"/>
                </a:endParaRPr>
              </a:p>
            </p:txBody>
          </p:sp>
          <p:sp>
            <p:nvSpPr>
              <p:cNvPr id="18" name="object 10"/>
              <p:cNvSpPr/>
              <p:nvPr/>
            </p:nvSpPr>
            <p:spPr>
              <a:xfrm>
                <a:off x="2009394" y="2160272"/>
                <a:ext cx="619125" cy="772795"/>
              </a:xfrm>
              <a:custGeom>
                <a:avLst/>
                <a:gdLst/>
                <a:ahLst/>
                <a:cxnLst/>
                <a:rect l="l" t="t" r="r" b="b"/>
                <a:pathLst>
                  <a:path w="619125" h="772794">
                    <a:moveTo>
                      <a:pt x="515620" y="0"/>
                    </a:moveTo>
                    <a:lnTo>
                      <a:pt x="95992" y="242"/>
                    </a:lnTo>
                    <a:lnTo>
                      <a:pt x="55262" y="11756"/>
                    </a:lnTo>
                    <a:lnTo>
                      <a:pt x="23340" y="37780"/>
                    </a:lnTo>
                    <a:lnTo>
                      <a:pt x="4015" y="74532"/>
                    </a:lnTo>
                    <a:lnTo>
                      <a:pt x="0" y="103124"/>
                    </a:lnTo>
                    <a:lnTo>
                      <a:pt x="242" y="676675"/>
                    </a:lnTo>
                    <a:lnTo>
                      <a:pt x="11758" y="717405"/>
                    </a:lnTo>
                    <a:lnTo>
                      <a:pt x="37786" y="749327"/>
                    </a:lnTo>
                    <a:lnTo>
                      <a:pt x="74536" y="768652"/>
                    </a:lnTo>
                    <a:lnTo>
                      <a:pt x="103123" y="772668"/>
                    </a:lnTo>
                    <a:lnTo>
                      <a:pt x="522751" y="772425"/>
                    </a:lnTo>
                    <a:lnTo>
                      <a:pt x="563481" y="760909"/>
                    </a:lnTo>
                    <a:lnTo>
                      <a:pt x="595403" y="734881"/>
                    </a:lnTo>
                    <a:lnTo>
                      <a:pt x="614728" y="698131"/>
                    </a:lnTo>
                    <a:lnTo>
                      <a:pt x="618744" y="669544"/>
                    </a:lnTo>
                    <a:lnTo>
                      <a:pt x="618501" y="95990"/>
                    </a:lnTo>
                    <a:lnTo>
                      <a:pt x="606985" y="55256"/>
                    </a:lnTo>
                    <a:lnTo>
                      <a:pt x="580957" y="23336"/>
                    </a:lnTo>
                    <a:lnTo>
                      <a:pt x="544207" y="4014"/>
                    </a:lnTo>
                    <a:lnTo>
                      <a:pt x="515620" y="0"/>
                    </a:lnTo>
                    <a:close/>
                  </a:path>
                </a:pathLst>
              </a:custGeom>
              <a:solidFill>
                <a:srgbClr val="B9CDE5"/>
              </a:solidFill>
            </p:spPr>
            <p:txBody>
              <a:bodyPr wrap="square" lIns="0" tIns="0" rIns="0" bIns="0" rtlCol="0"/>
              <a:lstStyle/>
              <a:p>
                <a:endParaRPr/>
              </a:p>
            </p:txBody>
          </p:sp>
          <p:sp>
            <p:nvSpPr>
              <p:cNvPr id="19" name="object 11"/>
              <p:cNvSpPr/>
              <p:nvPr/>
            </p:nvSpPr>
            <p:spPr>
              <a:xfrm>
                <a:off x="2009394" y="2160271"/>
                <a:ext cx="619125" cy="772795"/>
              </a:xfrm>
              <a:custGeom>
                <a:avLst/>
                <a:gdLst/>
                <a:ahLst/>
                <a:cxnLst/>
                <a:rect l="l" t="t" r="r" b="b"/>
                <a:pathLst>
                  <a:path w="619125" h="772794">
                    <a:moveTo>
                      <a:pt x="0" y="103124"/>
                    </a:moveTo>
                    <a:lnTo>
                      <a:pt x="8823" y="61323"/>
                    </a:lnTo>
                    <a:lnTo>
                      <a:pt x="32768" y="27727"/>
                    </a:lnTo>
                    <a:lnTo>
                      <a:pt x="68047" y="6119"/>
                    </a:lnTo>
                    <a:lnTo>
                      <a:pt x="515620" y="0"/>
                    </a:lnTo>
                    <a:lnTo>
                      <a:pt x="530228" y="1026"/>
                    </a:lnTo>
                    <a:lnTo>
                      <a:pt x="569712" y="15308"/>
                    </a:lnTo>
                    <a:lnTo>
                      <a:pt x="599734" y="43450"/>
                    </a:lnTo>
                    <a:lnTo>
                      <a:pt x="616508" y="81666"/>
                    </a:lnTo>
                    <a:lnTo>
                      <a:pt x="618744" y="669544"/>
                    </a:lnTo>
                    <a:lnTo>
                      <a:pt x="617716" y="684152"/>
                    </a:lnTo>
                    <a:lnTo>
                      <a:pt x="603432" y="723636"/>
                    </a:lnTo>
                    <a:lnTo>
                      <a:pt x="575288" y="753658"/>
                    </a:lnTo>
                    <a:lnTo>
                      <a:pt x="537073" y="770432"/>
                    </a:lnTo>
                    <a:lnTo>
                      <a:pt x="103123" y="772668"/>
                    </a:lnTo>
                    <a:lnTo>
                      <a:pt x="88515" y="771640"/>
                    </a:lnTo>
                    <a:lnTo>
                      <a:pt x="49031" y="757356"/>
                    </a:lnTo>
                    <a:lnTo>
                      <a:pt x="19009" y="729212"/>
                    </a:lnTo>
                    <a:lnTo>
                      <a:pt x="2235" y="690997"/>
                    </a:lnTo>
                    <a:lnTo>
                      <a:pt x="0" y="103124"/>
                    </a:lnTo>
                    <a:close/>
                  </a:path>
                </a:pathLst>
              </a:custGeom>
              <a:ln w="25908">
                <a:solidFill>
                  <a:srgbClr val="538CD3"/>
                </a:solidFill>
              </a:ln>
            </p:spPr>
            <p:txBody>
              <a:bodyPr wrap="square" lIns="0" tIns="0" rIns="0" bIns="0" rtlCol="0"/>
              <a:lstStyle/>
              <a:p>
                <a:endParaRPr/>
              </a:p>
            </p:txBody>
          </p:sp>
          <p:sp>
            <p:nvSpPr>
              <p:cNvPr id="20" name="object 12"/>
              <p:cNvSpPr/>
              <p:nvPr/>
            </p:nvSpPr>
            <p:spPr>
              <a:xfrm>
                <a:off x="2008632" y="2369820"/>
                <a:ext cx="619125" cy="300355"/>
              </a:xfrm>
              <a:custGeom>
                <a:avLst/>
                <a:gdLst/>
                <a:ahLst/>
                <a:cxnLst/>
                <a:rect l="l" t="t" r="r" b="b"/>
                <a:pathLst>
                  <a:path w="619125" h="300355">
                    <a:moveTo>
                      <a:pt x="0" y="0"/>
                    </a:moveTo>
                    <a:lnTo>
                      <a:pt x="618744" y="0"/>
                    </a:lnTo>
                    <a:lnTo>
                      <a:pt x="618744" y="300227"/>
                    </a:lnTo>
                    <a:lnTo>
                      <a:pt x="0" y="300227"/>
                    </a:lnTo>
                    <a:lnTo>
                      <a:pt x="0" y="0"/>
                    </a:lnTo>
                    <a:close/>
                  </a:path>
                </a:pathLst>
              </a:custGeom>
              <a:solidFill>
                <a:srgbClr val="B9CDE5"/>
              </a:solidFill>
            </p:spPr>
            <p:txBody>
              <a:bodyPr wrap="square" lIns="0" tIns="0" rIns="0" bIns="0" rtlCol="0"/>
              <a:lstStyle/>
              <a:p>
                <a:endParaRPr/>
              </a:p>
            </p:txBody>
          </p:sp>
          <p:sp>
            <p:nvSpPr>
              <p:cNvPr id="21" name="object 13"/>
              <p:cNvSpPr txBox="1"/>
              <p:nvPr/>
            </p:nvSpPr>
            <p:spPr>
              <a:xfrm>
                <a:off x="2087117" y="2430947"/>
                <a:ext cx="452755" cy="203835"/>
              </a:xfrm>
              <a:prstGeom prst="rect">
                <a:avLst/>
              </a:prstGeom>
            </p:spPr>
            <p:txBody>
              <a:bodyPr vert="horz" wrap="square" lIns="0" tIns="0" rIns="0" bIns="0" rtlCol="0">
                <a:spAutoFit/>
              </a:bodyPr>
              <a:lstStyle/>
              <a:p>
                <a:pPr marL="12700">
                  <a:lnSpc>
                    <a:spcPct val="100000"/>
                  </a:lnSpc>
                </a:pPr>
                <a:r>
                  <a:rPr sz="1400" spc="5" dirty="0">
                    <a:latin typeface="Arial"/>
                    <a:cs typeface="Arial"/>
                  </a:rPr>
                  <a:t>I</a:t>
                </a:r>
                <a:r>
                  <a:rPr sz="1400" dirty="0">
                    <a:latin typeface="Arial"/>
                    <a:cs typeface="Arial"/>
                  </a:rPr>
                  <a:t>ESO</a:t>
                </a:r>
              </a:p>
            </p:txBody>
          </p:sp>
          <p:sp>
            <p:nvSpPr>
              <p:cNvPr id="25" name="object 17"/>
              <p:cNvSpPr/>
              <p:nvPr/>
            </p:nvSpPr>
            <p:spPr>
              <a:xfrm>
                <a:off x="549401" y="4504183"/>
                <a:ext cx="620395" cy="772795"/>
              </a:xfrm>
              <a:custGeom>
                <a:avLst/>
                <a:gdLst/>
                <a:ahLst/>
                <a:cxnLst/>
                <a:rect l="l" t="t" r="r" b="b"/>
                <a:pathLst>
                  <a:path w="620394" h="772795">
                    <a:moveTo>
                      <a:pt x="516890" y="0"/>
                    </a:moveTo>
                    <a:lnTo>
                      <a:pt x="95831" y="271"/>
                    </a:lnTo>
                    <a:lnTo>
                      <a:pt x="55150" y="11913"/>
                    </a:lnTo>
                    <a:lnTo>
                      <a:pt x="23286" y="38005"/>
                    </a:lnTo>
                    <a:lnTo>
                      <a:pt x="4004" y="74783"/>
                    </a:lnTo>
                    <a:lnTo>
                      <a:pt x="0" y="103377"/>
                    </a:lnTo>
                    <a:lnTo>
                      <a:pt x="271" y="676835"/>
                    </a:lnTo>
                    <a:lnTo>
                      <a:pt x="11913" y="717512"/>
                    </a:lnTo>
                    <a:lnTo>
                      <a:pt x="38005" y="749377"/>
                    </a:lnTo>
                    <a:lnTo>
                      <a:pt x="74783" y="768662"/>
                    </a:lnTo>
                    <a:lnTo>
                      <a:pt x="103378" y="772667"/>
                    </a:lnTo>
                    <a:lnTo>
                      <a:pt x="524436" y="772396"/>
                    </a:lnTo>
                    <a:lnTo>
                      <a:pt x="565117" y="760752"/>
                    </a:lnTo>
                    <a:lnTo>
                      <a:pt x="596981" y="734656"/>
                    </a:lnTo>
                    <a:lnTo>
                      <a:pt x="616263" y="697880"/>
                    </a:lnTo>
                    <a:lnTo>
                      <a:pt x="620268" y="669289"/>
                    </a:lnTo>
                    <a:lnTo>
                      <a:pt x="619996" y="95831"/>
                    </a:lnTo>
                    <a:lnTo>
                      <a:pt x="608354" y="55150"/>
                    </a:lnTo>
                    <a:lnTo>
                      <a:pt x="582262" y="23286"/>
                    </a:lnTo>
                    <a:lnTo>
                      <a:pt x="545484" y="4004"/>
                    </a:lnTo>
                    <a:lnTo>
                      <a:pt x="516890" y="0"/>
                    </a:lnTo>
                    <a:close/>
                  </a:path>
                </a:pathLst>
              </a:custGeom>
              <a:solidFill>
                <a:srgbClr val="9BBB59"/>
              </a:solidFill>
            </p:spPr>
            <p:txBody>
              <a:bodyPr wrap="square" lIns="0" tIns="0" rIns="0" bIns="0" rtlCol="0"/>
              <a:lstStyle/>
              <a:p>
                <a:endParaRPr/>
              </a:p>
            </p:txBody>
          </p:sp>
          <p:sp>
            <p:nvSpPr>
              <p:cNvPr id="26" name="object 18"/>
              <p:cNvSpPr/>
              <p:nvPr/>
            </p:nvSpPr>
            <p:spPr>
              <a:xfrm>
                <a:off x="549401" y="4504183"/>
                <a:ext cx="620395" cy="772795"/>
              </a:xfrm>
              <a:custGeom>
                <a:avLst/>
                <a:gdLst/>
                <a:ahLst/>
                <a:cxnLst/>
                <a:rect l="l" t="t" r="r" b="b"/>
                <a:pathLst>
                  <a:path w="620394" h="772795">
                    <a:moveTo>
                      <a:pt x="0" y="103377"/>
                    </a:moveTo>
                    <a:lnTo>
                      <a:pt x="8801" y="61569"/>
                    </a:lnTo>
                    <a:lnTo>
                      <a:pt x="32695" y="27935"/>
                    </a:lnTo>
                    <a:lnTo>
                      <a:pt x="67916" y="6241"/>
                    </a:lnTo>
                    <a:lnTo>
                      <a:pt x="516890" y="0"/>
                    </a:lnTo>
                    <a:lnTo>
                      <a:pt x="531502" y="1024"/>
                    </a:lnTo>
                    <a:lnTo>
                      <a:pt x="571004" y="15275"/>
                    </a:lnTo>
                    <a:lnTo>
                      <a:pt x="601076" y="43363"/>
                    </a:lnTo>
                    <a:lnTo>
                      <a:pt x="617954" y="81523"/>
                    </a:lnTo>
                    <a:lnTo>
                      <a:pt x="620268" y="669289"/>
                    </a:lnTo>
                    <a:lnTo>
                      <a:pt x="619243" y="683899"/>
                    </a:lnTo>
                    <a:lnTo>
                      <a:pt x="604992" y="723398"/>
                    </a:lnTo>
                    <a:lnTo>
                      <a:pt x="576904" y="753473"/>
                    </a:lnTo>
                    <a:lnTo>
                      <a:pt x="538744" y="770353"/>
                    </a:lnTo>
                    <a:lnTo>
                      <a:pt x="103378" y="772667"/>
                    </a:lnTo>
                    <a:lnTo>
                      <a:pt x="88765" y="771643"/>
                    </a:lnTo>
                    <a:lnTo>
                      <a:pt x="49263" y="757389"/>
                    </a:lnTo>
                    <a:lnTo>
                      <a:pt x="19191" y="729299"/>
                    </a:lnTo>
                    <a:lnTo>
                      <a:pt x="2313" y="691140"/>
                    </a:lnTo>
                    <a:lnTo>
                      <a:pt x="0" y="103377"/>
                    </a:lnTo>
                    <a:close/>
                  </a:path>
                </a:pathLst>
              </a:custGeom>
              <a:ln w="25908">
                <a:solidFill>
                  <a:srgbClr val="77933C"/>
                </a:solidFill>
              </a:ln>
            </p:spPr>
            <p:txBody>
              <a:bodyPr wrap="square" lIns="0" tIns="0" rIns="0" bIns="0" rtlCol="0"/>
              <a:lstStyle/>
              <a:p>
                <a:endParaRPr/>
              </a:p>
            </p:txBody>
          </p:sp>
          <p:sp>
            <p:nvSpPr>
              <p:cNvPr id="27" name="object 19"/>
              <p:cNvSpPr txBox="1"/>
              <p:nvPr/>
            </p:nvSpPr>
            <p:spPr>
              <a:xfrm>
                <a:off x="521208" y="4713732"/>
                <a:ext cx="647700" cy="300355"/>
              </a:xfrm>
              <a:prstGeom prst="rect">
                <a:avLst/>
              </a:prstGeom>
              <a:solidFill>
                <a:srgbClr val="9BBB59"/>
              </a:solidFill>
            </p:spPr>
            <p:txBody>
              <a:bodyPr vert="horz" wrap="square" lIns="0" tIns="0" rIns="0" bIns="0" rtlCol="0">
                <a:spAutoFit/>
              </a:bodyPr>
              <a:lstStyle/>
              <a:p>
                <a:pPr marL="90170">
                  <a:lnSpc>
                    <a:spcPct val="100000"/>
                  </a:lnSpc>
                </a:pPr>
                <a:r>
                  <a:rPr sz="1400" dirty="0">
                    <a:latin typeface="Arial"/>
                    <a:cs typeface="Arial"/>
                  </a:rPr>
                  <a:t>PGs</a:t>
                </a:r>
                <a:endParaRPr sz="1400">
                  <a:latin typeface="Arial"/>
                  <a:cs typeface="Arial"/>
                </a:endParaRPr>
              </a:p>
            </p:txBody>
          </p:sp>
          <p:sp>
            <p:nvSpPr>
              <p:cNvPr id="32" name="object 24"/>
              <p:cNvSpPr/>
              <p:nvPr/>
            </p:nvSpPr>
            <p:spPr>
              <a:xfrm>
                <a:off x="8240632" y="2047659"/>
                <a:ext cx="619125" cy="772795"/>
              </a:xfrm>
              <a:custGeom>
                <a:avLst/>
                <a:gdLst/>
                <a:ahLst/>
                <a:cxnLst/>
                <a:rect l="l" t="t" r="r" b="b"/>
                <a:pathLst>
                  <a:path w="619125" h="772794">
                    <a:moveTo>
                      <a:pt x="515620" y="0"/>
                    </a:moveTo>
                    <a:lnTo>
                      <a:pt x="95992" y="242"/>
                    </a:lnTo>
                    <a:lnTo>
                      <a:pt x="55262" y="11756"/>
                    </a:lnTo>
                    <a:lnTo>
                      <a:pt x="23340" y="37780"/>
                    </a:lnTo>
                    <a:lnTo>
                      <a:pt x="4015" y="74532"/>
                    </a:lnTo>
                    <a:lnTo>
                      <a:pt x="0" y="103124"/>
                    </a:lnTo>
                    <a:lnTo>
                      <a:pt x="242" y="676675"/>
                    </a:lnTo>
                    <a:lnTo>
                      <a:pt x="11758" y="717405"/>
                    </a:lnTo>
                    <a:lnTo>
                      <a:pt x="37786" y="749327"/>
                    </a:lnTo>
                    <a:lnTo>
                      <a:pt x="74536" y="768652"/>
                    </a:lnTo>
                    <a:lnTo>
                      <a:pt x="103123" y="772668"/>
                    </a:lnTo>
                    <a:lnTo>
                      <a:pt x="522751" y="772425"/>
                    </a:lnTo>
                    <a:lnTo>
                      <a:pt x="563481" y="760909"/>
                    </a:lnTo>
                    <a:lnTo>
                      <a:pt x="595403" y="734881"/>
                    </a:lnTo>
                    <a:lnTo>
                      <a:pt x="614728" y="698131"/>
                    </a:lnTo>
                    <a:lnTo>
                      <a:pt x="618744" y="669544"/>
                    </a:lnTo>
                    <a:lnTo>
                      <a:pt x="618501" y="95990"/>
                    </a:lnTo>
                    <a:lnTo>
                      <a:pt x="606985" y="55256"/>
                    </a:lnTo>
                    <a:lnTo>
                      <a:pt x="580957" y="23336"/>
                    </a:lnTo>
                    <a:lnTo>
                      <a:pt x="544207" y="4014"/>
                    </a:lnTo>
                    <a:lnTo>
                      <a:pt x="515620" y="0"/>
                    </a:lnTo>
                    <a:close/>
                  </a:path>
                </a:pathLst>
              </a:custGeom>
              <a:solidFill>
                <a:srgbClr val="B9CDE5"/>
              </a:solidFill>
              <a:ln w="28575">
                <a:solidFill>
                  <a:schemeClr val="accent1"/>
                </a:solidFill>
              </a:ln>
            </p:spPr>
            <p:txBody>
              <a:bodyPr wrap="square" lIns="0" tIns="0" rIns="0" bIns="0" rtlCol="0" anchor="ctr"/>
              <a:lstStyle/>
              <a:p>
                <a:pPr algn="ctr"/>
                <a:r>
                  <a:rPr lang="en-CA" dirty="0" smtClean="0"/>
                  <a:t>OPG</a:t>
                </a:r>
                <a:endParaRPr dirty="0"/>
              </a:p>
            </p:txBody>
          </p:sp>
          <p:sp>
            <p:nvSpPr>
              <p:cNvPr id="36" name="object 28"/>
              <p:cNvSpPr/>
              <p:nvPr/>
            </p:nvSpPr>
            <p:spPr>
              <a:xfrm>
                <a:off x="1169669" y="2521940"/>
                <a:ext cx="820419" cy="20955"/>
              </a:xfrm>
              <a:custGeom>
                <a:avLst/>
                <a:gdLst/>
                <a:ahLst/>
                <a:cxnLst/>
                <a:rect l="l" t="t" r="r" b="b"/>
                <a:pathLst>
                  <a:path w="820419" h="20955">
                    <a:moveTo>
                      <a:pt x="0" y="20459"/>
                    </a:moveTo>
                    <a:lnTo>
                      <a:pt x="820127" y="0"/>
                    </a:lnTo>
                  </a:path>
                </a:pathLst>
              </a:custGeom>
              <a:ln w="19812">
                <a:solidFill>
                  <a:srgbClr val="4A7EBB"/>
                </a:solidFill>
              </a:ln>
            </p:spPr>
            <p:txBody>
              <a:bodyPr wrap="square" lIns="0" tIns="0" rIns="0" bIns="0" rtlCol="0"/>
              <a:lstStyle/>
              <a:p>
                <a:endParaRPr/>
              </a:p>
            </p:txBody>
          </p:sp>
          <p:sp>
            <p:nvSpPr>
              <p:cNvPr id="37" name="object 29"/>
              <p:cNvSpPr/>
              <p:nvPr/>
            </p:nvSpPr>
            <p:spPr>
              <a:xfrm>
                <a:off x="1912512" y="2479412"/>
                <a:ext cx="77470" cy="88900"/>
              </a:xfrm>
              <a:custGeom>
                <a:avLst/>
                <a:gdLst/>
                <a:ahLst/>
                <a:cxnLst/>
                <a:rect l="l" t="t" r="r" b="b"/>
                <a:pathLst>
                  <a:path w="77469" h="88900">
                    <a:moveTo>
                      <a:pt x="2222" y="88874"/>
                    </a:moveTo>
                    <a:lnTo>
                      <a:pt x="77292" y="42532"/>
                    </a:lnTo>
                    <a:lnTo>
                      <a:pt x="0" y="0"/>
                    </a:lnTo>
                  </a:path>
                </a:pathLst>
              </a:custGeom>
              <a:ln w="19812">
                <a:solidFill>
                  <a:srgbClr val="4A7EBB"/>
                </a:solidFill>
              </a:ln>
            </p:spPr>
            <p:txBody>
              <a:bodyPr wrap="square" lIns="0" tIns="0" rIns="0" bIns="0" rtlCol="0"/>
              <a:lstStyle/>
              <a:p>
                <a:endParaRPr/>
              </a:p>
            </p:txBody>
          </p:sp>
          <p:sp>
            <p:nvSpPr>
              <p:cNvPr id="38" name="object 30"/>
              <p:cNvSpPr/>
              <p:nvPr/>
            </p:nvSpPr>
            <p:spPr>
              <a:xfrm>
                <a:off x="873648" y="2932938"/>
                <a:ext cx="1445895" cy="1557655"/>
              </a:xfrm>
              <a:custGeom>
                <a:avLst/>
                <a:gdLst/>
                <a:ahLst/>
                <a:cxnLst/>
                <a:rect l="l" t="t" r="r" b="b"/>
                <a:pathLst>
                  <a:path w="1445895" h="1557654">
                    <a:moveTo>
                      <a:pt x="1445793" y="0"/>
                    </a:moveTo>
                    <a:lnTo>
                      <a:pt x="0" y="1557108"/>
                    </a:lnTo>
                  </a:path>
                </a:pathLst>
              </a:custGeom>
              <a:ln w="19812">
                <a:solidFill>
                  <a:srgbClr val="4A7EBB"/>
                </a:solidFill>
              </a:ln>
            </p:spPr>
            <p:txBody>
              <a:bodyPr wrap="square" lIns="0" tIns="0" rIns="0" bIns="0" rtlCol="0"/>
              <a:lstStyle/>
              <a:p>
                <a:endParaRPr/>
              </a:p>
            </p:txBody>
          </p:sp>
          <p:sp>
            <p:nvSpPr>
              <p:cNvPr id="39" name="object 31"/>
              <p:cNvSpPr/>
              <p:nvPr/>
            </p:nvSpPr>
            <p:spPr>
              <a:xfrm>
                <a:off x="873648" y="4403953"/>
                <a:ext cx="84455" cy="86360"/>
              </a:xfrm>
              <a:custGeom>
                <a:avLst/>
                <a:gdLst/>
                <a:ahLst/>
                <a:cxnLst/>
                <a:rect l="l" t="t" r="r" b="b"/>
                <a:pathLst>
                  <a:path w="84455" h="86360">
                    <a:moveTo>
                      <a:pt x="19265" y="0"/>
                    </a:moveTo>
                    <a:lnTo>
                      <a:pt x="0" y="86080"/>
                    </a:lnTo>
                    <a:lnTo>
                      <a:pt x="84416" y="60490"/>
                    </a:lnTo>
                  </a:path>
                </a:pathLst>
              </a:custGeom>
              <a:ln w="19812">
                <a:solidFill>
                  <a:srgbClr val="4A7EBB"/>
                </a:solidFill>
              </a:ln>
            </p:spPr>
            <p:txBody>
              <a:bodyPr wrap="square" lIns="0" tIns="0" rIns="0" bIns="0" rtlCol="0"/>
              <a:lstStyle/>
              <a:p>
                <a:endParaRPr/>
              </a:p>
            </p:txBody>
          </p:sp>
          <p:sp>
            <p:nvSpPr>
              <p:cNvPr id="40" name="object 32"/>
              <p:cNvSpPr/>
              <p:nvPr/>
            </p:nvSpPr>
            <p:spPr>
              <a:xfrm>
                <a:off x="2647753" y="2385822"/>
                <a:ext cx="4291330" cy="33655"/>
              </a:xfrm>
              <a:custGeom>
                <a:avLst/>
                <a:gdLst/>
                <a:ahLst/>
                <a:cxnLst/>
                <a:rect l="l" t="t" r="r" b="b"/>
                <a:pathLst>
                  <a:path w="4291330" h="33655">
                    <a:moveTo>
                      <a:pt x="4291025" y="0"/>
                    </a:moveTo>
                    <a:lnTo>
                      <a:pt x="0" y="33489"/>
                    </a:lnTo>
                  </a:path>
                </a:pathLst>
              </a:custGeom>
              <a:ln w="19812">
                <a:solidFill>
                  <a:srgbClr val="4A7EBB"/>
                </a:solidFill>
              </a:ln>
            </p:spPr>
            <p:txBody>
              <a:bodyPr wrap="square" lIns="0" tIns="0" rIns="0" bIns="0" rtlCol="0"/>
              <a:lstStyle/>
              <a:p>
                <a:endParaRPr/>
              </a:p>
            </p:txBody>
          </p:sp>
          <p:sp>
            <p:nvSpPr>
              <p:cNvPr id="41" name="object 33"/>
              <p:cNvSpPr/>
              <p:nvPr/>
            </p:nvSpPr>
            <p:spPr>
              <a:xfrm>
                <a:off x="2647755" y="2374267"/>
                <a:ext cx="76835" cy="88900"/>
              </a:xfrm>
              <a:custGeom>
                <a:avLst/>
                <a:gdLst/>
                <a:ahLst/>
                <a:cxnLst/>
                <a:rect l="l" t="t" r="r" b="b"/>
                <a:pathLst>
                  <a:path w="76835" h="88900">
                    <a:moveTo>
                      <a:pt x="75844" y="0"/>
                    </a:moveTo>
                    <a:lnTo>
                      <a:pt x="0" y="45046"/>
                    </a:lnTo>
                    <a:lnTo>
                      <a:pt x="76542" y="88900"/>
                    </a:lnTo>
                  </a:path>
                </a:pathLst>
              </a:custGeom>
              <a:ln w="19812">
                <a:solidFill>
                  <a:srgbClr val="4A7EBB"/>
                </a:solidFill>
              </a:ln>
            </p:spPr>
            <p:txBody>
              <a:bodyPr wrap="square" lIns="0" tIns="0" rIns="0" bIns="0" rtlCol="0"/>
              <a:lstStyle/>
              <a:p>
                <a:endParaRPr/>
              </a:p>
            </p:txBody>
          </p:sp>
          <p:sp>
            <p:nvSpPr>
              <p:cNvPr id="43" name="object 35"/>
              <p:cNvSpPr txBox="1"/>
              <p:nvPr/>
            </p:nvSpPr>
            <p:spPr>
              <a:xfrm>
                <a:off x="5199507" y="2956405"/>
                <a:ext cx="1095375" cy="177800"/>
              </a:xfrm>
              <a:prstGeom prst="rect">
                <a:avLst/>
              </a:prstGeom>
            </p:spPr>
            <p:txBody>
              <a:bodyPr vert="horz" wrap="square" lIns="0" tIns="0" rIns="0" bIns="0" rtlCol="0">
                <a:spAutoFit/>
              </a:bodyPr>
              <a:lstStyle/>
              <a:p>
                <a:pPr marL="12700">
                  <a:lnSpc>
                    <a:spcPct val="100000"/>
                  </a:lnSpc>
                </a:pPr>
                <a:r>
                  <a:rPr sz="1200" b="1" spc="-5" dirty="0">
                    <a:latin typeface="Arial"/>
                    <a:cs typeface="Arial"/>
                  </a:rPr>
                  <a:t>R</a:t>
                </a:r>
                <a:r>
                  <a:rPr sz="1200" b="1" dirty="0">
                    <a:latin typeface="Arial"/>
                    <a:cs typeface="Arial"/>
                  </a:rPr>
                  <a:t>e</a:t>
                </a:r>
                <a:r>
                  <a:rPr sz="1200" b="1" spc="-5" dirty="0">
                    <a:latin typeface="Arial"/>
                    <a:cs typeface="Arial"/>
                  </a:rPr>
                  <a:t>qu</a:t>
                </a:r>
                <a:r>
                  <a:rPr sz="1200" b="1" dirty="0">
                    <a:latin typeface="Arial"/>
                    <a:cs typeface="Arial"/>
                  </a:rPr>
                  <a:t>ireme</a:t>
                </a:r>
                <a:r>
                  <a:rPr sz="1200" b="1" spc="-5" dirty="0">
                    <a:latin typeface="Arial"/>
                    <a:cs typeface="Arial"/>
                  </a:rPr>
                  <a:t>nt</a:t>
                </a:r>
                <a:r>
                  <a:rPr sz="1200" b="1" dirty="0">
                    <a:latin typeface="Arial"/>
                    <a:cs typeface="Arial"/>
                  </a:rPr>
                  <a:t>s:</a:t>
                </a:r>
                <a:endParaRPr sz="1200" dirty="0">
                  <a:latin typeface="Arial"/>
                  <a:cs typeface="Arial"/>
                </a:endParaRPr>
              </a:p>
            </p:txBody>
          </p:sp>
          <p:sp>
            <p:nvSpPr>
              <p:cNvPr id="44" name="object 36"/>
              <p:cNvSpPr txBox="1"/>
              <p:nvPr/>
            </p:nvSpPr>
            <p:spPr>
              <a:xfrm>
                <a:off x="5199507" y="3136972"/>
                <a:ext cx="1750695" cy="1349087"/>
              </a:xfrm>
              <a:prstGeom prst="rect">
                <a:avLst/>
              </a:prstGeom>
            </p:spPr>
            <p:txBody>
              <a:bodyPr vert="horz" wrap="square" lIns="0" tIns="0" rIns="0" bIns="0" rtlCol="0">
                <a:spAutoFit/>
              </a:bodyPr>
              <a:lstStyle/>
              <a:p>
                <a:pPr marL="184785" marR="209550" indent="-172085">
                  <a:lnSpc>
                    <a:spcPct val="100000"/>
                  </a:lnSpc>
                  <a:buChar char="•"/>
                  <a:tabLst>
                    <a:tab pos="185420" algn="l"/>
                  </a:tabLst>
                </a:pPr>
                <a:r>
                  <a:rPr sz="1100" spc="5" dirty="0">
                    <a:latin typeface="Arial"/>
                    <a:cs typeface="Arial"/>
                  </a:rPr>
                  <a:t>O</a:t>
                </a:r>
                <a:r>
                  <a:rPr sz="1100" spc="-5" dirty="0">
                    <a:latin typeface="Arial"/>
                    <a:cs typeface="Arial"/>
                  </a:rPr>
                  <a:t>P</a:t>
                </a:r>
                <a:r>
                  <a:rPr sz="1100" dirty="0">
                    <a:latin typeface="Arial"/>
                    <a:cs typeface="Arial"/>
                  </a:rPr>
                  <a:t>G</a:t>
                </a:r>
                <a:r>
                  <a:rPr sz="1100" spc="-25" dirty="0">
                    <a:latin typeface="Arial"/>
                    <a:cs typeface="Arial"/>
                  </a:rPr>
                  <a:t> </a:t>
                </a:r>
                <a:r>
                  <a:rPr lang="en-CA" sz="1100" spc="-25" dirty="0" smtClean="0">
                    <a:latin typeface="Arial"/>
                    <a:cs typeface="Arial"/>
                  </a:rPr>
                  <a:t>SPV/</a:t>
                </a:r>
                <a:r>
                  <a:rPr sz="1100" spc="5" dirty="0" smtClean="0">
                    <a:latin typeface="Arial"/>
                    <a:cs typeface="Arial"/>
                  </a:rPr>
                  <a:t>T</a:t>
                </a:r>
                <a:r>
                  <a:rPr sz="1100" dirty="0" smtClean="0">
                    <a:latin typeface="Arial"/>
                    <a:cs typeface="Arial"/>
                  </a:rPr>
                  <a:t>r</a:t>
                </a:r>
                <a:r>
                  <a:rPr sz="1100" spc="-5" dirty="0" smtClean="0">
                    <a:latin typeface="Arial"/>
                    <a:cs typeface="Arial"/>
                  </a:rPr>
                  <a:t>u</a:t>
                </a:r>
                <a:r>
                  <a:rPr sz="1100" dirty="0" smtClean="0">
                    <a:latin typeface="Arial"/>
                    <a:cs typeface="Arial"/>
                  </a:rPr>
                  <a:t>st</a:t>
                </a:r>
                <a:r>
                  <a:rPr sz="1100" spc="-40" dirty="0" smtClean="0">
                    <a:latin typeface="Arial"/>
                    <a:cs typeface="Arial"/>
                  </a:rPr>
                  <a:t> </a:t>
                </a:r>
                <a:r>
                  <a:rPr sz="1100" spc="-5" dirty="0">
                    <a:latin typeface="Arial"/>
                    <a:cs typeface="Arial"/>
                  </a:rPr>
                  <a:t>pu</a:t>
                </a:r>
                <a:r>
                  <a:rPr sz="1100" dirty="0">
                    <a:latin typeface="Arial"/>
                    <a:cs typeface="Arial"/>
                  </a:rPr>
                  <a:t>rc</a:t>
                </a:r>
                <a:r>
                  <a:rPr sz="1100" spc="-5" dirty="0">
                    <a:latin typeface="Arial"/>
                    <a:cs typeface="Arial"/>
                  </a:rPr>
                  <a:t>ha</a:t>
                </a:r>
                <a:r>
                  <a:rPr sz="1100" dirty="0">
                    <a:latin typeface="Arial"/>
                    <a:cs typeface="Arial"/>
                  </a:rPr>
                  <a:t>s</a:t>
                </a:r>
                <a:r>
                  <a:rPr sz="1100" spc="-5" dirty="0">
                    <a:latin typeface="Arial"/>
                    <a:cs typeface="Arial"/>
                  </a:rPr>
                  <a:t>es </a:t>
                </a:r>
                <a:r>
                  <a:rPr sz="1100" dirty="0">
                    <a:latin typeface="Arial"/>
                    <a:cs typeface="Arial"/>
                  </a:rPr>
                  <a:t>r</a:t>
                </a:r>
                <a:r>
                  <a:rPr sz="1100" spc="-5" dirty="0">
                    <a:latin typeface="Arial"/>
                    <a:cs typeface="Arial"/>
                  </a:rPr>
                  <a:t>e</a:t>
                </a:r>
                <a:r>
                  <a:rPr sz="1100" spc="10" dirty="0">
                    <a:latin typeface="Arial"/>
                    <a:cs typeface="Arial"/>
                  </a:rPr>
                  <a:t>g</a:t>
                </a:r>
                <a:r>
                  <a:rPr sz="1100" spc="-5" dirty="0">
                    <a:latin typeface="Arial"/>
                    <a:cs typeface="Arial"/>
                  </a:rPr>
                  <a:t>u</a:t>
                </a:r>
                <a:r>
                  <a:rPr sz="1100" spc="-10" dirty="0">
                    <a:latin typeface="Arial"/>
                    <a:cs typeface="Arial"/>
                  </a:rPr>
                  <a:t>l</a:t>
                </a:r>
                <a:r>
                  <a:rPr sz="1100" spc="-5" dirty="0">
                    <a:latin typeface="Arial"/>
                    <a:cs typeface="Arial"/>
                  </a:rPr>
                  <a:t>a</a:t>
                </a:r>
                <a:r>
                  <a:rPr sz="1100" spc="5" dirty="0">
                    <a:latin typeface="Arial"/>
                    <a:cs typeface="Arial"/>
                  </a:rPr>
                  <a:t>t</a:t>
                </a:r>
                <a:r>
                  <a:rPr sz="1100" spc="-5" dirty="0">
                    <a:latin typeface="Arial"/>
                    <a:cs typeface="Arial"/>
                  </a:rPr>
                  <a:t>o</a:t>
                </a:r>
                <a:r>
                  <a:rPr sz="1100" dirty="0">
                    <a:latin typeface="Arial"/>
                    <a:cs typeface="Arial"/>
                  </a:rPr>
                  <a:t>ry</a:t>
                </a:r>
                <a:r>
                  <a:rPr sz="1100" spc="-45" dirty="0">
                    <a:latin typeface="Arial"/>
                    <a:cs typeface="Arial"/>
                  </a:rPr>
                  <a:t> </a:t>
                </a:r>
                <a:r>
                  <a:rPr sz="1100" spc="-5" dirty="0">
                    <a:latin typeface="Arial"/>
                    <a:cs typeface="Arial"/>
                  </a:rPr>
                  <a:t>a</a:t>
                </a:r>
                <a:r>
                  <a:rPr sz="1100" dirty="0">
                    <a:latin typeface="Arial"/>
                    <a:cs typeface="Arial"/>
                  </a:rPr>
                  <a:t>ss</a:t>
                </a:r>
                <a:r>
                  <a:rPr sz="1100" spc="-5" dirty="0">
                    <a:latin typeface="Arial"/>
                    <a:cs typeface="Arial"/>
                  </a:rPr>
                  <a:t>e</a:t>
                </a:r>
                <a:r>
                  <a:rPr sz="1100" dirty="0">
                    <a:latin typeface="Arial"/>
                    <a:cs typeface="Arial"/>
                  </a:rPr>
                  <a:t>t</a:t>
                </a:r>
                <a:r>
                  <a:rPr sz="1100" spc="-15" dirty="0">
                    <a:latin typeface="Arial"/>
                    <a:cs typeface="Arial"/>
                  </a:rPr>
                  <a:t> </a:t>
                </a:r>
                <a:r>
                  <a:rPr sz="1100" spc="15" dirty="0">
                    <a:latin typeface="Arial"/>
                    <a:cs typeface="Arial"/>
                  </a:rPr>
                  <a:t>f</a:t>
                </a:r>
                <a:r>
                  <a:rPr sz="1100" dirty="0">
                    <a:latin typeface="Arial"/>
                    <a:cs typeface="Arial"/>
                  </a:rPr>
                  <a:t>r</a:t>
                </a:r>
                <a:r>
                  <a:rPr sz="1100" spc="-5" dirty="0">
                    <a:latin typeface="Arial"/>
                    <a:cs typeface="Arial"/>
                  </a:rPr>
                  <a:t>om </a:t>
                </a:r>
                <a:r>
                  <a:rPr sz="1100" spc="5" dirty="0">
                    <a:latin typeface="Arial"/>
                    <a:cs typeface="Arial"/>
                  </a:rPr>
                  <a:t>I</a:t>
                </a:r>
                <a:r>
                  <a:rPr sz="1100" spc="-5" dirty="0">
                    <a:latin typeface="Arial"/>
                    <a:cs typeface="Arial"/>
                  </a:rPr>
                  <a:t>ES</a:t>
                </a:r>
                <a:r>
                  <a:rPr sz="1100" dirty="0">
                    <a:latin typeface="Arial"/>
                    <a:cs typeface="Arial"/>
                  </a:rPr>
                  <a:t>O</a:t>
                </a:r>
                <a:r>
                  <a:rPr sz="1100" spc="-15" dirty="0">
                    <a:latin typeface="Arial"/>
                    <a:cs typeface="Arial"/>
                  </a:rPr>
                  <a:t> </a:t>
                </a:r>
                <a:r>
                  <a:rPr sz="1100" dirty="0">
                    <a:latin typeface="Arial"/>
                    <a:cs typeface="Arial"/>
                  </a:rPr>
                  <a:t>–</a:t>
                </a:r>
                <a:r>
                  <a:rPr sz="1100" spc="-10" dirty="0">
                    <a:latin typeface="Arial"/>
                    <a:cs typeface="Arial"/>
                  </a:rPr>
                  <a:t> </a:t>
                </a:r>
                <a:r>
                  <a:rPr sz="1100" dirty="0">
                    <a:latin typeface="Arial"/>
                    <a:cs typeface="Arial"/>
                  </a:rPr>
                  <a:t>c</a:t>
                </a:r>
                <a:r>
                  <a:rPr sz="1100" spc="-5" dirty="0">
                    <a:latin typeface="Arial"/>
                    <a:cs typeface="Arial"/>
                  </a:rPr>
                  <a:t>la</a:t>
                </a:r>
                <a:r>
                  <a:rPr sz="1100" dirty="0">
                    <a:latin typeface="Arial"/>
                    <a:cs typeface="Arial"/>
                  </a:rPr>
                  <a:t>ss</a:t>
                </a:r>
                <a:r>
                  <a:rPr sz="1100" spc="-5" dirty="0">
                    <a:latin typeface="Arial"/>
                    <a:cs typeface="Arial"/>
                  </a:rPr>
                  <a:t>i</a:t>
                </a:r>
                <a:r>
                  <a:rPr sz="1100" spc="15" dirty="0">
                    <a:latin typeface="Arial"/>
                    <a:cs typeface="Arial"/>
                  </a:rPr>
                  <a:t>f</a:t>
                </a:r>
                <a:r>
                  <a:rPr sz="1100" spc="-5" dirty="0">
                    <a:latin typeface="Arial"/>
                    <a:cs typeface="Arial"/>
                  </a:rPr>
                  <a:t>ie</a:t>
                </a:r>
                <a:r>
                  <a:rPr sz="1100" dirty="0">
                    <a:latin typeface="Arial"/>
                    <a:cs typeface="Arial"/>
                  </a:rPr>
                  <a:t>s</a:t>
                </a:r>
                <a:r>
                  <a:rPr sz="1100" spc="-10" dirty="0">
                    <a:latin typeface="Arial"/>
                    <a:cs typeface="Arial"/>
                  </a:rPr>
                  <a:t> </a:t>
                </a:r>
                <a:r>
                  <a:rPr sz="1100" spc="-5" dirty="0">
                    <a:latin typeface="Arial"/>
                    <a:cs typeface="Arial"/>
                  </a:rPr>
                  <a:t>a</a:t>
                </a:r>
                <a:r>
                  <a:rPr sz="1100" dirty="0">
                    <a:latin typeface="Arial"/>
                    <a:cs typeface="Arial"/>
                  </a:rPr>
                  <a:t>s </a:t>
                </a:r>
                <a:r>
                  <a:rPr sz="1100" spc="-5" dirty="0">
                    <a:latin typeface="Arial"/>
                    <a:cs typeface="Arial"/>
                  </a:rPr>
                  <a:t>in</a:t>
                </a:r>
                <a:r>
                  <a:rPr sz="1100" spc="5" dirty="0">
                    <a:latin typeface="Arial"/>
                    <a:cs typeface="Arial"/>
                  </a:rPr>
                  <a:t>t</a:t>
                </a:r>
                <a:r>
                  <a:rPr sz="1100" spc="-5" dirty="0">
                    <a:latin typeface="Arial"/>
                    <a:cs typeface="Arial"/>
                  </a:rPr>
                  <a:t>an</a:t>
                </a:r>
                <a:r>
                  <a:rPr sz="1100" spc="10" dirty="0">
                    <a:latin typeface="Arial"/>
                    <a:cs typeface="Arial"/>
                  </a:rPr>
                  <a:t>g</a:t>
                </a:r>
                <a:r>
                  <a:rPr sz="1100" spc="-5" dirty="0">
                    <a:latin typeface="Arial"/>
                    <a:cs typeface="Arial"/>
                  </a:rPr>
                  <a:t>ibl</a:t>
                </a:r>
                <a:r>
                  <a:rPr sz="1100" dirty="0">
                    <a:latin typeface="Arial"/>
                    <a:cs typeface="Arial"/>
                  </a:rPr>
                  <a:t>e </a:t>
                </a:r>
                <a:r>
                  <a:rPr sz="1100" spc="-5" dirty="0">
                    <a:latin typeface="Arial"/>
                    <a:cs typeface="Arial"/>
                  </a:rPr>
                  <a:t>a</a:t>
                </a:r>
                <a:r>
                  <a:rPr sz="1100" dirty="0">
                    <a:latin typeface="Arial"/>
                    <a:cs typeface="Arial"/>
                  </a:rPr>
                  <a:t>ss</a:t>
                </a:r>
                <a:r>
                  <a:rPr sz="1100" spc="-5" dirty="0">
                    <a:latin typeface="Arial"/>
                    <a:cs typeface="Arial"/>
                  </a:rPr>
                  <a:t>e</a:t>
                </a:r>
                <a:r>
                  <a:rPr sz="1100" spc="5" dirty="0">
                    <a:latin typeface="Arial"/>
                    <a:cs typeface="Arial"/>
                  </a:rPr>
                  <a:t>t</a:t>
                </a:r>
                <a:r>
                  <a:rPr sz="1100" dirty="0">
                    <a:latin typeface="Arial"/>
                    <a:cs typeface="Arial"/>
                  </a:rPr>
                  <a:t>.</a:t>
                </a:r>
              </a:p>
              <a:p>
                <a:pPr marL="184785" indent="-172085">
                  <a:lnSpc>
                    <a:spcPts val="1320"/>
                  </a:lnSpc>
                  <a:buChar char="•"/>
                  <a:tabLst>
                    <a:tab pos="185420" algn="l"/>
                  </a:tabLst>
                </a:pPr>
                <a:r>
                  <a:rPr sz="1100" spc="5" dirty="0">
                    <a:latin typeface="Arial"/>
                    <a:cs typeface="Arial"/>
                  </a:rPr>
                  <a:t>O</a:t>
                </a:r>
                <a:r>
                  <a:rPr sz="1100" spc="-5" dirty="0">
                    <a:latin typeface="Arial"/>
                    <a:cs typeface="Arial"/>
                  </a:rPr>
                  <a:t>P</a:t>
                </a:r>
                <a:r>
                  <a:rPr sz="1100" dirty="0">
                    <a:latin typeface="Arial"/>
                    <a:cs typeface="Arial"/>
                  </a:rPr>
                  <a:t>G</a:t>
                </a:r>
                <a:r>
                  <a:rPr sz="1100" spc="-25" dirty="0">
                    <a:latin typeface="Arial"/>
                    <a:cs typeface="Arial"/>
                  </a:rPr>
                  <a:t> </a:t>
                </a:r>
                <a:r>
                  <a:rPr sz="1100" dirty="0">
                    <a:latin typeface="Arial"/>
                    <a:cs typeface="Arial"/>
                  </a:rPr>
                  <a:t>c</a:t>
                </a:r>
                <a:r>
                  <a:rPr sz="1100" spc="-5" dirty="0">
                    <a:latin typeface="Arial"/>
                    <a:cs typeface="Arial"/>
                  </a:rPr>
                  <a:t>on</a:t>
                </a:r>
                <a:r>
                  <a:rPr sz="1100" dirty="0">
                    <a:latin typeface="Arial"/>
                    <a:cs typeface="Arial"/>
                  </a:rPr>
                  <a:t>s</a:t>
                </a:r>
                <a:r>
                  <a:rPr sz="1100" spc="-5" dirty="0">
                    <a:latin typeface="Arial"/>
                    <a:cs typeface="Arial"/>
                  </a:rPr>
                  <a:t>olida</a:t>
                </a:r>
                <a:r>
                  <a:rPr sz="1100" spc="5" dirty="0">
                    <a:latin typeface="Arial"/>
                    <a:cs typeface="Arial"/>
                  </a:rPr>
                  <a:t>t</a:t>
                </a:r>
                <a:r>
                  <a:rPr sz="1100" spc="-5" dirty="0">
                    <a:latin typeface="Arial"/>
                    <a:cs typeface="Arial"/>
                  </a:rPr>
                  <a:t>e</a:t>
                </a:r>
                <a:r>
                  <a:rPr sz="1100" dirty="0">
                    <a:latin typeface="Arial"/>
                    <a:cs typeface="Arial"/>
                  </a:rPr>
                  <a:t>s</a:t>
                </a:r>
                <a:r>
                  <a:rPr sz="1100" spc="5" dirty="0">
                    <a:latin typeface="Arial"/>
                    <a:cs typeface="Arial"/>
                  </a:rPr>
                  <a:t> </a:t>
                </a:r>
                <a:r>
                  <a:rPr lang="en-CA" sz="1100" spc="5" dirty="0" smtClean="0">
                    <a:latin typeface="Arial"/>
                    <a:cs typeface="Arial"/>
                  </a:rPr>
                  <a:t>SPV/</a:t>
                </a:r>
                <a:r>
                  <a:rPr sz="1100" spc="5" dirty="0" smtClean="0">
                    <a:latin typeface="Arial"/>
                    <a:cs typeface="Arial"/>
                  </a:rPr>
                  <a:t>T</a:t>
                </a:r>
                <a:r>
                  <a:rPr sz="1100" dirty="0" smtClean="0">
                    <a:latin typeface="Arial"/>
                    <a:cs typeface="Arial"/>
                  </a:rPr>
                  <a:t>r</a:t>
                </a:r>
                <a:r>
                  <a:rPr sz="1100" spc="-5" dirty="0" smtClean="0">
                    <a:latin typeface="Arial"/>
                    <a:cs typeface="Arial"/>
                  </a:rPr>
                  <a:t>u</a:t>
                </a:r>
                <a:r>
                  <a:rPr sz="1100" dirty="0" smtClean="0">
                    <a:latin typeface="Arial"/>
                    <a:cs typeface="Arial"/>
                  </a:rPr>
                  <a:t>s</a:t>
                </a:r>
                <a:r>
                  <a:rPr sz="1100" spc="5" dirty="0" smtClean="0">
                    <a:latin typeface="Arial"/>
                    <a:cs typeface="Arial"/>
                  </a:rPr>
                  <a:t>t</a:t>
                </a:r>
                <a:r>
                  <a:rPr sz="1100" dirty="0">
                    <a:latin typeface="Arial"/>
                    <a:cs typeface="Arial"/>
                  </a:rPr>
                  <a:t>.</a:t>
                </a:r>
              </a:p>
              <a:p>
                <a:pPr marL="184785" indent="-172085">
                  <a:lnSpc>
                    <a:spcPct val="100000"/>
                  </a:lnSpc>
                  <a:buChar char="•"/>
                  <a:tabLst>
                    <a:tab pos="185420" algn="l"/>
                  </a:tabLst>
                </a:pPr>
                <a:r>
                  <a:rPr sz="1100" spc="5" dirty="0">
                    <a:latin typeface="Arial"/>
                    <a:cs typeface="Arial"/>
                  </a:rPr>
                  <a:t>O</a:t>
                </a:r>
                <a:r>
                  <a:rPr sz="1100" spc="-5" dirty="0">
                    <a:latin typeface="Arial"/>
                    <a:cs typeface="Arial"/>
                  </a:rPr>
                  <a:t>P</a:t>
                </a:r>
                <a:r>
                  <a:rPr sz="1100" dirty="0">
                    <a:latin typeface="Arial"/>
                    <a:cs typeface="Arial"/>
                  </a:rPr>
                  <a:t>G</a:t>
                </a:r>
                <a:r>
                  <a:rPr sz="1100" spc="-25" dirty="0">
                    <a:latin typeface="Arial"/>
                    <a:cs typeface="Arial"/>
                  </a:rPr>
                  <a:t> </a:t>
                </a:r>
                <a:r>
                  <a:rPr sz="1100" dirty="0">
                    <a:latin typeface="Arial"/>
                    <a:cs typeface="Arial"/>
                  </a:rPr>
                  <a:t>r</a:t>
                </a:r>
                <a:r>
                  <a:rPr sz="1100" spc="-5" dirty="0">
                    <a:latin typeface="Arial"/>
                    <a:cs typeface="Arial"/>
                  </a:rPr>
                  <a:t>e</a:t>
                </a:r>
                <a:r>
                  <a:rPr sz="1100" spc="5" dirty="0">
                    <a:latin typeface="Arial"/>
                    <a:cs typeface="Arial"/>
                  </a:rPr>
                  <a:t>t</a:t>
                </a:r>
                <a:r>
                  <a:rPr sz="1100" spc="-5" dirty="0">
                    <a:latin typeface="Arial"/>
                    <a:cs typeface="Arial"/>
                  </a:rPr>
                  <a:t>ain</a:t>
                </a:r>
                <a:r>
                  <a:rPr sz="1100" dirty="0">
                    <a:latin typeface="Arial"/>
                    <a:cs typeface="Arial"/>
                  </a:rPr>
                  <a:t>s</a:t>
                </a:r>
                <a:r>
                  <a:rPr sz="1100" spc="-20" dirty="0">
                    <a:latin typeface="Arial"/>
                    <a:cs typeface="Arial"/>
                  </a:rPr>
                  <a:t> </a:t>
                </a:r>
                <a:r>
                  <a:rPr sz="1100" spc="5" dirty="0">
                    <a:latin typeface="Arial"/>
                    <a:cs typeface="Arial"/>
                  </a:rPr>
                  <a:t>G</a:t>
                </a:r>
                <a:r>
                  <a:rPr sz="1100" spc="-5" dirty="0">
                    <a:latin typeface="Arial"/>
                    <a:cs typeface="Arial"/>
                  </a:rPr>
                  <a:t>B</a:t>
                </a:r>
                <a:r>
                  <a:rPr sz="1100" dirty="0">
                    <a:latin typeface="Arial"/>
                    <a:cs typeface="Arial"/>
                  </a:rPr>
                  <a:t>E</a:t>
                </a:r>
                <a:r>
                  <a:rPr sz="1100" spc="-15" dirty="0">
                    <a:latin typeface="Arial"/>
                    <a:cs typeface="Arial"/>
                  </a:rPr>
                  <a:t> </a:t>
                </a:r>
                <a:r>
                  <a:rPr sz="1100" dirty="0">
                    <a:latin typeface="Arial"/>
                    <a:cs typeface="Arial"/>
                  </a:rPr>
                  <a:t>s</a:t>
                </a:r>
                <a:r>
                  <a:rPr sz="1100" spc="5" dirty="0">
                    <a:latin typeface="Arial"/>
                    <a:cs typeface="Arial"/>
                  </a:rPr>
                  <a:t>t</a:t>
                </a:r>
                <a:r>
                  <a:rPr sz="1100" spc="-5" dirty="0">
                    <a:latin typeface="Arial"/>
                    <a:cs typeface="Arial"/>
                  </a:rPr>
                  <a:t>a</a:t>
                </a:r>
                <a:r>
                  <a:rPr sz="1100" spc="5" dirty="0">
                    <a:latin typeface="Arial"/>
                    <a:cs typeface="Arial"/>
                  </a:rPr>
                  <a:t>t</a:t>
                </a:r>
                <a:r>
                  <a:rPr sz="1100" spc="-5" dirty="0">
                    <a:latin typeface="Arial"/>
                    <a:cs typeface="Arial"/>
                  </a:rPr>
                  <a:t>u</a:t>
                </a:r>
                <a:r>
                  <a:rPr sz="1100" dirty="0">
                    <a:latin typeface="Arial"/>
                    <a:cs typeface="Arial"/>
                  </a:rPr>
                  <a:t>s.</a:t>
                </a:r>
              </a:p>
            </p:txBody>
          </p:sp>
          <p:sp>
            <p:nvSpPr>
              <p:cNvPr id="45" name="object 37"/>
              <p:cNvSpPr txBox="1"/>
              <p:nvPr/>
            </p:nvSpPr>
            <p:spPr>
              <a:xfrm>
                <a:off x="2811706" y="2238428"/>
                <a:ext cx="3160341" cy="169277"/>
              </a:xfrm>
              <a:prstGeom prst="rect">
                <a:avLst/>
              </a:prstGeom>
            </p:spPr>
            <p:txBody>
              <a:bodyPr vert="horz" wrap="square" lIns="0" tIns="0" rIns="0" bIns="0" rtlCol="0">
                <a:spAutoFit/>
              </a:bodyPr>
              <a:lstStyle/>
              <a:p>
                <a:pPr marL="12700">
                  <a:lnSpc>
                    <a:spcPct val="100000"/>
                  </a:lnSpc>
                </a:pPr>
                <a:r>
                  <a:rPr sz="1100" spc="-5" dirty="0">
                    <a:latin typeface="Arial"/>
                    <a:cs typeface="Arial"/>
                  </a:rPr>
                  <a:t>Sal</a:t>
                </a:r>
                <a:r>
                  <a:rPr sz="1100" dirty="0">
                    <a:latin typeface="Arial"/>
                    <a:cs typeface="Arial"/>
                  </a:rPr>
                  <a:t>e </a:t>
                </a:r>
                <a:r>
                  <a:rPr sz="1100" spc="-5" dirty="0">
                    <a:latin typeface="Arial"/>
                    <a:cs typeface="Arial"/>
                  </a:rPr>
                  <a:t>o</a:t>
                </a:r>
                <a:r>
                  <a:rPr sz="1100" dirty="0">
                    <a:latin typeface="Arial"/>
                    <a:cs typeface="Arial"/>
                  </a:rPr>
                  <a:t>f</a:t>
                </a:r>
                <a:r>
                  <a:rPr sz="1100" spc="-15" dirty="0">
                    <a:latin typeface="Arial"/>
                    <a:cs typeface="Arial"/>
                  </a:rPr>
                  <a:t> </a:t>
                </a:r>
                <a:r>
                  <a:rPr sz="1100" dirty="0">
                    <a:latin typeface="Arial"/>
                    <a:cs typeface="Arial"/>
                  </a:rPr>
                  <a:t>r</a:t>
                </a:r>
                <a:r>
                  <a:rPr sz="1100" spc="-5" dirty="0">
                    <a:latin typeface="Arial"/>
                    <a:cs typeface="Arial"/>
                  </a:rPr>
                  <a:t>e</a:t>
                </a:r>
                <a:r>
                  <a:rPr sz="1100" spc="10" dirty="0">
                    <a:latin typeface="Arial"/>
                    <a:cs typeface="Arial"/>
                  </a:rPr>
                  <a:t>g</a:t>
                </a:r>
                <a:r>
                  <a:rPr sz="1100" spc="-5" dirty="0">
                    <a:latin typeface="Arial"/>
                    <a:cs typeface="Arial"/>
                  </a:rPr>
                  <a:t>ula</a:t>
                </a:r>
                <a:r>
                  <a:rPr sz="1100" spc="5" dirty="0">
                    <a:latin typeface="Arial"/>
                    <a:cs typeface="Arial"/>
                  </a:rPr>
                  <a:t>t</a:t>
                </a:r>
                <a:r>
                  <a:rPr sz="1100" spc="-5" dirty="0">
                    <a:latin typeface="Arial"/>
                    <a:cs typeface="Arial"/>
                  </a:rPr>
                  <a:t>o</a:t>
                </a:r>
                <a:r>
                  <a:rPr sz="1100" dirty="0">
                    <a:latin typeface="Arial"/>
                    <a:cs typeface="Arial"/>
                  </a:rPr>
                  <a:t>ry</a:t>
                </a:r>
                <a:r>
                  <a:rPr sz="1100" spc="-30" dirty="0">
                    <a:latin typeface="Arial"/>
                    <a:cs typeface="Arial"/>
                  </a:rPr>
                  <a:t> </a:t>
                </a:r>
                <a:r>
                  <a:rPr sz="1100" spc="-5" dirty="0">
                    <a:latin typeface="Arial"/>
                    <a:cs typeface="Arial"/>
                  </a:rPr>
                  <a:t>a</a:t>
                </a:r>
                <a:r>
                  <a:rPr sz="1100" dirty="0">
                    <a:latin typeface="Arial"/>
                    <a:cs typeface="Arial"/>
                  </a:rPr>
                  <a:t>ss</a:t>
                </a:r>
                <a:r>
                  <a:rPr sz="1100" spc="-5" dirty="0">
                    <a:latin typeface="Arial"/>
                    <a:cs typeface="Arial"/>
                  </a:rPr>
                  <a:t>e</a:t>
                </a:r>
                <a:r>
                  <a:rPr sz="1100" dirty="0">
                    <a:latin typeface="Arial"/>
                    <a:cs typeface="Arial"/>
                  </a:rPr>
                  <a:t>t</a:t>
                </a:r>
                <a:r>
                  <a:rPr sz="1100" spc="-25" dirty="0">
                    <a:latin typeface="Arial"/>
                    <a:cs typeface="Arial"/>
                  </a:rPr>
                  <a:t> </a:t>
                </a:r>
                <a:r>
                  <a:rPr sz="1100" spc="5" dirty="0">
                    <a:latin typeface="Arial"/>
                    <a:cs typeface="Arial"/>
                  </a:rPr>
                  <a:t>t</a:t>
                </a:r>
                <a:r>
                  <a:rPr sz="1100" dirty="0">
                    <a:latin typeface="Arial"/>
                    <a:cs typeface="Arial"/>
                  </a:rPr>
                  <a:t>o</a:t>
                </a:r>
                <a:r>
                  <a:rPr sz="1100" spc="-10" dirty="0">
                    <a:latin typeface="Arial"/>
                    <a:cs typeface="Arial"/>
                  </a:rPr>
                  <a:t> </a:t>
                </a:r>
                <a:r>
                  <a:rPr sz="1100" spc="5" dirty="0">
                    <a:latin typeface="Arial"/>
                    <a:cs typeface="Arial"/>
                  </a:rPr>
                  <a:t>O</a:t>
                </a:r>
                <a:r>
                  <a:rPr sz="1100" spc="-5" dirty="0">
                    <a:latin typeface="Arial"/>
                    <a:cs typeface="Arial"/>
                  </a:rPr>
                  <a:t>P</a:t>
                </a:r>
                <a:r>
                  <a:rPr sz="1100" dirty="0">
                    <a:latin typeface="Arial"/>
                    <a:cs typeface="Arial"/>
                  </a:rPr>
                  <a:t>G</a:t>
                </a:r>
                <a:r>
                  <a:rPr sz="1100" spc="-25" dirty="0">
                    <a:latin typeface="Arial"/>
                    <a:cs typeface="Arial"/>
                  </a:rPr>
                  <a:t> </a:t>
                </a:r>
                <a:r>
                  <a:rPr lang="en-CA" sz="1100" spc="-25" dirty="0" smtClean="0">
                    <a:latin typeface="Arial"/>
                    <a:cs typeface="Arial"/>
                  </a:rPr>
                  <a:t>SPV/</a:t>
                </a:r>
                <a:r>
                  <a:rPr sz="1100" spc="5" dirty="0" smtClean="0">
                    <a:latin typeface="Arial"/>
                    <a:cs typeface="Arial"/>
                  </a:rPr>
                  <a:t>T</a:t>
                </a:r>
                <a:r>
                  <a:rPr sz="1100" dirty="0" smtClean="0">
                    <a:latin typeface="Arial"/>
                    <a:cs typeface="Arial"/>
                  </a:rPr>
                  <a:t>r</a:t>
                </a:r>
                <a:r>
                  <a:rPr sz="1100" spc="-5" dirty="0" smtClean="0">
                    <a:latin typeface="Arial"/>
                    <a:cs typeface="Arial"/>
                  </a:rPr>
                  <a:t>u</a:t>
                </a:r>
                <a:r>
                  <a:rPr sz="1100" dirty="0" smtClean="0">
                    <a:latin typeface="Arial"/>
                    <a:cs typeface="Arial"/>
                  </a:rPr>
                  <a:t>st</a:t>
                </a:r>
                <a:r>
                  <a:rPr sz="1100" spc="-40" dirty="0" smtClean="0">
                    <a:latin typeface="Arial"/>
                    <a:cs typeface="Arial"/>
                  </a:rPr>
                  <a:t> </a:t>
                </a:r>
                <a:r>
                  <a:rPr sz="1100" spc="15" dirty="0">
                    <a:latin typeface="Arial"/>
                    <a:cs typeface="Arial"/>
                  </a:rPr>
                  <a:t>f</a:t>
                </a:r>
                <a:r>
                  <a:rPr sz="1100" spc="-5" dirty="0">
                    <a:latin typeface="Arial"/>
                    <a:cs typeface="Arial"/>
                  </a:rPr>
                  <a:t>o</a:t>
                </a:r>
                <a:r>
                  <a:rPr sz="1100" dirty="0">
                    <a:latin typeface="Arial"/>
                    <a:cs typeface="Arial"/>
                  </a:rPr>
                  <a:t>r</a:t>
                </a:r>
                <a:r>
                  <a:rPr sz="1100" spc="-40" dirty="0">
                    <a:latin typeface="Arial"/>
                    <a:cs typeface="Arial"/>
                  </a:rPr>
                  <a:t> </a:t>
                </a:r>
                <a:r>
                  <a:rPr sz="1100" dirty="0">
                    <a:latin typeface="Arial"/>
                    <a:cs typeface="Arial"/>
                  </a:rPr>
                  <a:t>c</a:t>
                </a:r>
                <a:r>
                  <a:rPr sz="1100" spc="-5" dirty="0">
                    <a:latin typeface="Arial"/>
                    <a:cs typeface="Arial"/>
                  </a:rPr>
                  <a:t>a</a:t>
                </a:r>
                <a:r>
                  <a:rPr sz="1100" dirty="0">
                    <a:latin typeface="Arial"/>
                    <a:cs typeface="Arial"/>
                  </a:rPr>
                  <a:t>sh</a:t>
                </a:r>
              </a:p>
            </p:txBody>
          </p:sp>
          <p:sp>
            <p:nvSpPr>
              <p:cNvPr id="46" name="object 38"/>
              <p:cNvSpPr txBox="1"/>
              <p:nvPr/>
            </p:nvSpPr>
            <p:spPr>
              <a:xfrm>
                <a:off x="1218524" y="2188654"/>
                <a:ext cx="576580" cy="333375"/>
              </a:xfrm>
              <a:prstGeom prst="rect">
                <a:avLst/>
              </a:prstGeom>
            </p:spPr>
            <p:txBody>
              <a:bodyPr vert="horz" wrap="square" lIns="0" tIns="0" rIns="0" bIns="0" rtlCol="0">
                <a:spAutoFit/>
              </a:bodyPr>
              <a:lstStyle/>
              <a:p>
                <a:pPr marL="12700" marR="5080">
                  <a:lnSpc>
                    <a:spcPct val="100000"/>
                  </a:lnSpc>
                </a:pPr>
                <a:r>
                  <a:rPr sz="1100" spc="-5" dirty="0">
                    <a:latin typeface="Arial"/>
                    <a:cs typeface="Arial"/>
                  </a:rPr>
                  <a:t>Pa</a:t>
                </a:r>
                <a:r>
                  <a:rPr sz="1100" spc="-15" dirty="0">
                    <a:latin typeface="Arial"/>
                    <a:cs typeface="Arial"/>
                  </a:rPr>
                  <a:t>y</a:t>
                </a:r>
                <a:r>
                  <a:rPr sz="1100" dirty="0">
                    <a:latin typeface="Arial"/>
                    <a:cs typeface="Arial"/>
                  </a:rPr>
                  <a:t>m</a:t>
                </a:r>
                <a:r>
                  <a:rPr sz="1100" spc="-5" dirty="0">
                    <a:latin typeface="Arial"/>
                    <a:cs typeface="Arial"/>
                  </a:rPr>
                  <a:t>ent </a:t>
                </a:r>
                <a:r>
                  <a:rPr sz="1100" spc="5" dirty="0">
                    <a:latin typeface="Arial"/>
                    <a:cs typeface="Arial"/>
                  </a:rPr>
                  <a:t>t</a:t>
                </a:r>
                <a:r>
                  <a:rPr sz="1100" dirty="0">
                    <a:latin typeface="Arial"/>
                    <a:cs typeface="Arial"/>
                  </a:rPr>
                  <a:t>o</a:t>
                </a:r>
                <a:r>
                  <a:rPr sz="1100" spc="-20" dirty="0">
                    <a:latin typeface="Arial"/>
                    <a:cs typeface="Arial"/>
                  </a:rPr>
                  <a:t> </a:t>
                </a:r>
                <a:r>
                  <a:rPr sz="1100" spc="5" dirty="0">
                    <a:latin typeface="Arial"/>
                    <a:cs typeface="Arial"/>
                  </a:rPr>
                  <a:t>I</a:t>
                </a:r>
                <a:r>
                  <a:rPr sz="1100" spc="-5" dirty="0">
                    <a:latin typeface="Arial"/>
                    <a:cs typeface="Arial"/>
                  </a:rPr>
                  <a:t>ESO</a:t>
                </a:r>
                <a:endParaRPr sz="1100">
                  <a:latin typeface="Arial"/>
                  <a:cs typeface="Arial"/>
                </a:endParaRPr>
              </a:p>
            </p:txBody>
          </p:sp>
          <p:sp>
            <p:nvSpPr>
              <p:cNvPr id="47" name="object 39"/>
              <p:cNvSpPr/>
              <p:nvPr/>
            </p:nvSpPr>
            <p:spPr>
              <a:xfrm>
                <a:off x="829456" y="3210836"/>
                <a:ext cx="1006906" cy="1071626"/>
              </a:xfrm>
              <a:prstGeom prst="rect">
                <a:avLst/>
              </a:prstGeom>
              <a:blipFill>
                <a:blip r:embed="rId2" cstate="print"/>
                <a:stretch>
                  <a:fillRect/>
                </a:stretch>
              </a:blipFill>
            </p:spPr>
            <p:txBody>
              <a:bodyPr wrap="square" lIns="0" tIns="0" rIns="0" bIns="0" rtlCol="0"/>
              <a:lstStyle/>
              <a:p>
                <a:endParaRPr/>
              </a:p>
            </p:txBody>
          </p:sp>
          <p:sp>
            <p:nvSpPr>
              <p:cNvPr id="48" name="object 40"/>
              <p:cNvSpPr txBox="1"/>
              <p:nvPr/>
            </p:nvSpPr>
            <p:spPr>
              <a:xfrm>
                <a:off x="4319015" y="5830555"/>
                <a:ext cx="1853564" cy="274320"/>
              </a:xfrm>
              <a:prstGeom prst="rect">
                <a:avLst/>
              </a:prstGeom>
              <a:ln w="9144">
                <a:solidFill>
                  <a:srgbClr val="1F497D"/>
                </a:solidFill>
              </a:ln>
            </p:spPr>
            <p:txBody>
              <a:bodyPr vert="horz" wrap="square" lIns="0" tIns="0" rIns="0" bIns="0" rtlCol="0" anchor="ctr">
                <a:spAutoFit/>
              </a:bodyPr>
              <a:lstStyle/>
              <a:p>
                <a:pPr marL="85725" algn="ctr">
                  <a:lnSpc>
                    <a:spcPct val="100000"/>
                  </a:lnSpc>
                </a:pPr>
                <a:r>
                  <a:rPr sz="1000" spc="-5" dirty="0">
                    <a:latin typeface="Arial"/>
                    <a:cs typeface="Arial"/>
                  </a:rPr>
                  <a:t>C</a:t>
                </a:r>
                <a:r>
                  <a:rPr sz="1000" spc="-10" dirty="0">
                    <a:latin typeface="Arial"/>
                    <a:cs typeface="Arial"/>
                  </a:rPr>
                  <a:t>on</a:t>
                </a:r>
                <a:r>
                  <a:rPr sz="1000" dirty="0">
                    <a:latin typeface="Arial"/>
                    <a:cs typeface="Arial"/>
                  </a:rPr>
                  <a:t>s</a:t>
                </a:r>
                <a:r>
                  <a:rPr sz="1000" spc="-10" dirty="0">
                    <a:latin typeface="Arial"/>
                    <a:cs typeface="Arial"/>
                  </a:rPr>
                  <a:t>o</a:t>
                </a:r>
                <a:r>
                  <a:rPr sz="1000" spc="-15" dirty="0">
                    <a:latin typeface="Arial"/>
                    <a:cs typeface="Arial"/>
                  </a:rPr>
                  <a:t>l</a:t>
                </a:r>
                <a:r>
                  <a:rPr sz="1000" spc="-10" dirty="0">
                    <a:latin typeface="Arial"/>
                    <a:cs typeface="Arial"/>
                  </a:rPr>
                  <a:t>idate</a:t>
                </a:r>
                <a:r>
                  <a:rPr sz="1000" spc="-5" dirty="0">
                    <a:latin typeface="Arial"/>
                    <a:cs typeface="Arial"/>
                  </a:rPr>
                  <a:t>d </a:t>
                </a:r>
                <a:r>
                  <a:rPr sz="1000" spc="-10" dirty="0">
                    <a:latin typeface="Arial"/>
                    <a:cs typeface="Arial"/>
                  </a:rPr>
                  <a:t>b</a:t>
                </a:r>
                <a:r>
                  <a:rPr sz="1000" spc="-5" dirty="0">
                    <a:latin typeface="Arial"/>
                    <a:cs typeface="Arial"/>
                  </a:rPr>
                  <a:t>y</a:t>
                </a:r>
                <a:r>
                  <a:rPr sz="1000" dirty="0">
                    <a:latin typeface="Arial"/>
                    <a:cs typeface="Arial"/>
                  </a:rPr>
                  <a:t> </a:t>
                </a:r>
                <a:r>
                  <a:rPr sz="1000" spc="-10" dirty="0">
                    <a:latin typeface="Arial"/>
                    <a:cs typeface="Arial"/>
                  </a:rPr>
                  <a:t>p</a:t>
                </a:r>
                <a:r>
                  <a:rPr sz="1000" spc="-5" dirty="0">
                    <a:latin typeface="Arial"/>
                    <a:cs typeface="Arial"/>
                  </a:rPr>
                  <a:t>r</a:t>
                </a:r>
                <a:r>
                  <a:rPr sz="1000" spc="-10" dirty="0">
                    <a:latin typeface="Arial"/>
                    <a:cs typeface="Arial"/>
                  </a:rPr>
                  <a:t>o</a:t>
                </a:r>
                <a:r>
                  <a:rPr sz="1000" spc="-15" dirty="0">
                    <a:latin typeface="Arial"/>
                    <a:cs typeface="Arial"/>
                  </a:rPr>
                  <a:t>vi</a:t>
                </a:r>
                <a:r>
                  <a:rPr sz="1000" spc="-10" dirty="0">
                    <a:latin typeface="Arial"/>
                    <a:cs typeface="Arial"/>
                  </a:rPr>
                  <a:t>n</a:t>
                </a:r>
                <a:r>
                  <a:rPr sz="1000" dirty="0">
                    <a:latin typeface="Arial"/>
                    <a:cs typeface="Arial"/>
                  </a:rPr>
                  <a:t>c</a:t>
                </a:r>
                <a:r>
                  <a:rPr sz="1000" spc="-5" dirty="0">
                    <a:latin typeface="Arial"/>
                    <a:cs typeface="Arial"/>
                  </a:rPr>
                  <a:t>e</a:t>
                </a:r>
                <a:endParaRPr sz="1000" dirty="0">
                  <a:latin typeface="Arial"/>
                  <a:cs typeface="Arial"/>
                </a:endParaRPr>
              </a:p>
            </p:txBody>
          </p:sp>
          <p:sp>
            <p:nvSpPr>
              <p:cNvPr id="49" name="object 41"/>
              <p:cNvSpPr txBox="1"/>
              <p:nvPr/>
            </p:nvSpPr>
            <p:spPr>
              <a:xfrm>
                <a:off x="474245" y="5603525"/>
                <a:ext cx="799465" cy="609600"/>
              </a:xfrm>
              <a:prstGeom prst="rect">
                <a:avLst/>
              </a:prstGeom>
            </p:spPr>
            <p:txBody>
              <a:bodyPr vert="horz" wrap="square" lIns="0" tIns="0" rIns="0" bIns="0" rtlCol="0">
                <a:spAutoFit/>
              </a:bodyPr>
              <a:lstStyle/>
              <a:p>
                <a:pPr marL="12700" marR="5080">
                  <a:lnSpc>
                    <a:spcPct val="100000"/>
                  </a:lnSpc>
                </a:pPr>
                <a:r>
                  <a:rPr sz="1000" spc="-5" dirty="0">
                    <a:latin typeface="Arial"/>
                    <a:cs typeface="Arial"/>
                  </a:rPr>
                  <a:t>N</a:t>
                </a:r>
                <a:r>
                  <a:rPr sz="1000" spc="-10" dirty="0">
                    <a:latin typeface="Arial"/>
                    <a:cs typeface="Arial"/>
                  </a:rPr>
                  <a:t>ot </a:t>
                </a:r>
                <a:r>
                  <a:rPr sz="1000" dirty="0">
                    <a:latin typeface="Arial"/>
                    <a:cs typeface="Arial"/>
                  </a:rPr>
                  <a:t>c</a:t>
                </a:r>
                <a:r>
                  <a:rPr sz="1000" spc="-10" dirty="0">
                    <a:latin typeface="Arial"/>
                    <a:cs typeface="Arial"/>
                  </a:rPr>
                  <a:t>on</a:t>
                </a:r>
                <a:r>
                  <a:rPr sz="1000" dirty="0">
                    <a:latin typeface="Arial"/>
                    <a:cs typeface="Arial"/>
                  </a:rPr>
                  <a:t>s</a:t>
                </a:r>
                <a:r>
                  <a:rPr sz="1000" spc="-10" dirty="0">
                    <a:latin typeface="Arial"/>
                    <a:cs typeface="Arial"/>
                  </a:rPr>
                  <a:t>ol</a:t>
                </a:r>
                <a:r>
                  <a:rPr sz="1000" spc="-15" dirty="0">
                    <a:latin typeface="Arial"/>
                    <a:cs typeface="Arial"/>
                  </a:rPr>
                  <a:t>i</a:t>
                </a:r>
                <a:r>
                  <a:rPr sz="1000" spc="-10" dirty="0">
                    <a:latin typeface="Arial"/>
                    <a:cs typeface="Arial"/>
                  </a:rPr>
                  <a:t>dated b</a:t>
                </a:r>
                <a:r>
                  <a:rPr sz="1000" spc="-5" dirty="0">
                    <a:latin typeface="Arial"/>
                    <a:cs typeface="Arial"/>
                  </a:rPr>
                  <a:t>y</a:t>
                </a:r>
                <a:r>
                  <a:rPr sz="1000" spc="-10" dirty="0">
                    <a:latin typeface="Arial"/>
                    <a:cs typeface="Arial"/>
                  </a:rPr>
                  <a:t> p</a:t>
                </a:r>
                <a:r>
                  <a:rPr sz="1000" spc="-5" dirty="0">
                    <a:latin typeface="Arial"/>
                    <a:cs typeface="Arial"/>
                  </a:rPr>
                  <a:t>r</a:t>
                </a:r>
                <a:r>
                  <a:rPr sz="1000" spc="-10" dirty="0">
                    <a:latin typeface="Arial"/>
                    <a:cs typeface="Arial"/>
                  </a:rPr>
                  <a:t>o</a:t>
                </a:r>
                <a:r>
                  <a:rPr sz="1000" spc="-15" dirty="0">
                    <a:latin typeface="Arial"/>
                    <a:cs typeface="Arial"/>
                  </a:rPr>
                  <a:t>vi</a:t>
                </a:r>
                <a:r>
                  <a:rPr sz="1000" spc="-10" dirty="0">
                    <a:latin typeface="Arial"/>
                    <a:cs typeface="Arial"/>
                  </a:rPr>
                  <a:t>n</a:t>
                </a:r>
                <a:r>
                  <a:rPr sz="1000" dirty="0">
                    <a:latin typeface="Arial"/>
                    <a:cs typeface="Arial"/>
                  </a:rPr>
                  <a:t>c</a:t>
                </a:r>
                <a:r>
                  <a:rPr sz="1000" spc="-5" dirty="0">
                    <a:latin typeface="Arial"/>
                    <a:cs typeface="Arial"/>
                  </a:rPr>
                  <a:t>e (</a:t>
                </a:r>
                <a:r>
                  <a:rPr sz="1000" spc="-10" dirty="0">
                    <a:latin typeface="Arial"/>
                    <a:cs typeface="Arial"/>
                  </a:rPr>
                  <a:t>e</a:t>
                </a:r>
                <a:r>
                  <a:rPr sz="1000" dirty="0">
                    <a:latin typeface="Arial"/>
                    <a:cs typeface="Arial"/>
                  </a:rPr>
                  <a:t>xc</a:t>
                </a:r>
                <a:r>
                  <a:rPr sz="1000" spc="-10" dirty="0">
                    <a:latin typeface="Arial"/>
                    <a:cs typeface="Arial"/>
                  </a:rPr>
                  <a:t>ep</a:t>
                </a:r>
                <a:r>
                  <a:rPr sz="1000" spc="-5" dirty="0">
                    <a:latin typeface="Arial"/>
                    <a:cs typeface="Arial"/>
                  </a:rPr>
                  <a:t>t</a:t>
                </a:r>
                <a:r>
                  <a:rPr sz="1000" spc="-15" dirty="0">
                    <a:latin typeface="Arial"/>
                    <a:cs typeface="Arial"/>
                  </a:rPr>
                  <a:t> </a:t>
                </a:r>
                <a:r>
                  <a:rPr sz="1000" dirty="0">
                    <a:latin typeface="Arial"/>
                    <a:cs typeface="Arial"/>
                  </a:rPr>
                  <a:t>O</a:t>
                </a:r>
                <a:r>
                  <a:rPr sz="1000" spc="-10" dirty="0">
                    <a:latin typeface="Arial"/>
                    <a:cs typeface="Arial"/>
                  </a:rPr>
                  <a:t>P</a:t>
                </a:r>
                <a:r>
                  <a:rPr sz="1000" dirty="0">
                    <a:latin typeface="Arial"/>
                    <a:cs typeface="Arial"/>
                  </a:rPr>
                  <a:t>G</a:t>
                </a:r>
                <a:r>
                  <a:rPr sz="1000" spc="-5" dirty="0">
                    <a:latin typeface="Arial"/>
                    <a:cs typeface="Arial"/>
                  </a:rPr>
                  <a:t>)</a:t>
                </a:r>
                <a:endParaRPr sz="1000">
                  <a:latin typeface="Arial"/>
                  <a:cs typeface="Arial"/>
                </a:endParaRPr>
              </a:p>
            </p:txBody>
          </p:sp>
          <p:sp>
            <p:nvSpPr>
              <p:cNvPr id="50" name="object 42"/>
              <p:cNvSpPr txBox="1"/>
              <p:nvPr/>
            </p:nvSpPr>
            <p:spPr>
              <a:xfrm>
                <a:off x="2274476" y="3002473"/>
                <a:ext cx="2289810" cy="514350"/>
              </a:xfrm>
              <a:prstGeom prst="rect">
                <a:avLst/>
              </a:prstGeom>
            </p:spPr>
            <p:txBody>
              <a:bodyPr vert="horz" wrap="square" lIns="0" tIns="0" rIns="0" bIns="0" rtlCol="0">
                <a:spAutoFit/>
              </a:bodyPr>
              <a:lstStyle/>
              <a:p>
                <a:pPr marL="12700">
                  <a:lnSpc>
                    <a:spcPct val="100000"/>
                  </a:lnSpc>
                </a:pPr>
                <a:r>
                  <a:rPr sz="1200" b="1" spc="-5" dirty="0">
                    <a:latin typeface="Arial"/>
                    <a:cs typeface="Arial"/>
                  </a:rPr>
                  <a:t>R</a:t>
                </a:r>
                <a:r>
                  <a:rPr sz="1200" b="1" dirty="0">
                    <a:latin typeface="Arial"/>
                    <a:cs typeface="Arial"/>
                  </a:rPr>
                  <a:t>e</a:t>
                </a:r>
                <a:r>
                  <a:rPr sz="1200" b="1" spc="-5" dirty="0">
                    <a:latin typeface="Arial"/>
                    <a:cs typeface="Arial"/>
                  </a:rPr>
                  <a:t>qu</a:t>
                </a:r>
                <a:r>
                  <a:rPr sz="1200" b="1" dirty="0">
                    <a:latin typeface="Arial"/>
                    <a:cs typeface="Arial"/>
                  </a:rPr>
                  <a:t>ireme</a:t>
                </a:r>
                <a:r>
                  <a:rPr sz="1200" b="1" spc="-5" dirty="0">
                    <a:latin typeface="Arial"/>
                    <a:cs typeface="Arial"/>
                  </a:rPr>
                  <a:t>nt</a:t>
                </a:r>
                <a:r>
                  <a:rPr sz="1200" b="1" dirty="0">
                    <a:latin typeface="Arial"/>
                    <a:cs typeface="Arial"/>
                  </a:rPr>
                  <a:t>s:</a:t>
                </a:r>
                <a:endParaRPr sz="1200" dirty="0">
                  <a:latin typeface="Arial"/>
                  <a:cs typeface="Arial"/>
                </a:endParaRPr>
              </a:p>
              <a:p>
                <a:pPr marL="184785" marR="5080" indent="-172085">
                  <a:lnSpc>
                    <a:spcPct val="100000"/>
                  </a:lnSpc>
                  <a:spcBef>
                    <a:spcPts val="5"/>
                  </a:spcBef>
                  <a:buChar char="•"/>
                  <a:tabLst>
                    <a:tab pos="185420" algn="l"/>
                  </a:tabLst>
                </a:pPr>
                <a:r>
                  <a:rPr sz="1100" spc="5" dirty="0">
                    <a:latin typeface="Arial"/>
                    <a:cs typeface="Arial"/>
                  </a:rPr>
                  <a:t>I</a:t>
                </a:r>
                <a:r>
                  <a:rPr sz="1100" spc="-5" dirty="0">
                    <a:latin typeface="Arial"/>
                    <a:cs typeface="Arial"/>
                  </a:rPr>
                  <a:t>ES</a:t>
                </a:r>
                <a:r>
                  <a:rPr sz="1100" dirty="0">
                    <a:latin typeface="Arial"/>
                    <a:cs typeface="Arial"/>
                  </a:rPr>
                  <a:t>O</a:t>
                </a:r>
                <a:r>
                  <a:rPr sz="1100" spc="-15" dirty="0">
                    <a:latin typeface="Arial"/>
                    <a:cs typeface="Arial"/>
                  </a:rPr>
                  <a:t> </a:t>
                </a:r>
                <a:r>
                  <a:rPr sz="1100" dirty="0">
                    <a:latin typeface="Arial"/>
                    <a:cs typeface="Arial"/>
                  </a:rPr>
                  <a:t>c</a:t>
                </a:r>
                <a:r>
                  <a:rPr sz="1100" spc="-5" dirty="0">
                    <a:latin typeface="Arial"/>
                    <a:cs typeface="Arial"/>
                  </a:rPr>
                  <a:t>a</a:t>
                </a:r>
                <a:r>
                  <a:rPr sz="1100" dirty="0">
                    <a:latin typeface="Arial"/>
                    <a:cs typeface="Arial"/>
                  </a:rPr>
                  <a:t>n</a:t>
                </a:r>
                <a:r>
                  <a:rPr sz="1100" spc="-10" dirty="0">
                    <a:latin typeface="Arial"/>
                    <a:cs typeface="Arial"/>
                  </a:rPr>
                  <a:t> </a:t>
                </a:r>
                <a:r>
                  <a:rPr sz="1100" dirty="0">
                    <a:latin typeface="Arial"/>
                    <a:cs typeface="Arial"/>
                  </a:rPr>
                  <a:t>r</a:t>
                </a:r>
                <a:r>
                  <a:rPr sz="1100" spc="-5" dirty="0">
                    <a:latin typeface="Arial"/>
                    <a:cs typeface="Arial"/>
                  </a:rPr>
                  <a:t>e</a:t>
                </a:r>
                <a:r>
                  <a:rPr sz="1100" dirty="0">
                    <a:latin typeface="Arial"/>
                    <a:cs typeface="Arial"/>
                  </a:rPr>
                  <a:t>c</a:t>
                </a:r>
                <a:r>
                  <a:rPr sz="1100" spc="-5" dirty="0">
                    <a:latin typeface="Arial"/>
                    <a:cs typeface="Arial"/>
                  </a:rPr>
                  <a:t>o</a:t>
                </a:r>
                <a:r>
                  <a:rPr sz="1100" spc="10" dirty="0">
                    <a:latin typeface="Arial"/>
                    <a:cs typeface="Arial"/>
                  </a:rPr>
                  <a:t>g</a:t>
                </a:r>
                <a:r>
                  <a:rPr sz="1100" spc="-5" dirty="0">
                    <a:latin typeface="Arial"/>
                    <a:cs typeface="Arial"/>
                  </a:rPr>
                  <a:t>ni</a:t>
                </a:r>
                <a:r>
                  <a:rPr sz="1100" spc="-15" dirty="0">
                    <a:latin typeface="Arial"/>
                    <a:cs typeface="Arial"/>
                  </a:rPr>
                  <a:t>z</a:t>
                </a:r>
                <a:r>
                  <a:rPr sz="1100" dirty="0">
                    <a:latin typeface="Arial"/>
                    <a:cs typeface="Arial"/>
                  </a:rPr>
                  <a:t>e</a:t>
                </a:r>
                <a:r>
                  <a:rPr sz="1100" spc="-10" dirty="0">
                    <a:latin typeface="Arial"/>
                    <a:cs typeface="Arial"/>
                  </a:rPr>
                  <a:t> </a:t>
                </a:r>
                <a:r>
                  <a:rPr sz="1100" dirty="0">
                    <a:latin typeface="Arial"/>
                    <a:cs typeface="Arial"/>
                  </a:rPr>
                  <a:t>a</a:t>
                </a:r>
                <a:r>
                  <a:rPr sz="1100" spc="-10" dirty="0">
                    <a:latin typeface="Arial"/>
                    <a:cs typeface="Arial"/>
                  </a:rPr>
                  <a:t> </a:t>
                </a:r>
                <a:r>
                  <a:rPr sz="1100" dirty="0">
                    <a:latin typeface="Arial"/>
                    <a:cs typeface="Arial"/>
                  </a:rPr>
                  <a:t>r</a:t>
                </a:r>
                <a:r>
                  <a:rPr sz="1100" spc="-5" dirty="0">
                    <a:latin typeface="Arial"/>
                    <a:cs typeface="Arial"/>
                  </a:rPr>
                  <a:t>e</a:t>
                </a:r>
                <a:r>
                  <a:rPr sz="1100" spc="10" dirty="0">
                    <a:latin typeface="Arial"/>
                    <a:cs typeface="Arial"/>
                  </a:rPr>
                  <a:t>g</a:t>
                </a:r>
                <a:r>
                  <a:rPr sz="1100" spc="-5" dirty="0">
                    <a:latin typeface="Arial"/>
                    <a:cs typeface="Arial"/>
                  </a:rPr>
                  <a:t>ula</a:t>
                </a:r>
                <a:r>
                  <a:rPr sz="1100" spc="5" dirty="0">
                    <a:latin typeface="Arial"/>
                    <a:cs typeface="Arial"/>
                  </a:rPr>
                  <a:t>t</a:t>
                </a:r>
                <a:r>
                  <a:rPr sz="1100" spc="-5" dirty="0">
                    <a:latin typeface="Arial"/>
                    <a:cs typeface="Arial"/>
                  </a:rPr>
                  <a:t>o</a:t>
                </a:r>
                <a:r>
                  <a:rPr sz="1100" dirty="0">
                    <a:latin typeface="Arial"/>
                    <a:cs typeface="Arial"/>
                  </a:rPr>
                  <a:t>ry </a:t>
                </a:r>
                <a:r>
                  <a:rPr sz="1100" spc="-5" dirty="0">
                    <a:latin typeface="Arial"/>
                    <a:cs typeface="Arial"/>
                  </a:rPr>
                  <a:t>a</a:t>
                </a:r>
                <a:r>
                  <a:rPr sz="1100" dirty="0">
                    <a:latin typeface="Arial"/>
                    <a:cs typeface="Arial"/>
                  </a:rPr>
                  <a:t>ss</a:t>
                </a:r>
                <a:r>
                  <a:rPr sz="1100" spc="-5" dirty="0">
                    <a:latin typeface="Arial"/>
                    <a:cs typeface="Arial"/>
                  </a:rPr>
                  <a:t>e</a:t>
                </a:r>
                <a:r>
                  <a:rPr sz="1100" dirty="0">
                    <a:latin typeface="Arial"/>
                    <a:cs typeface="Arial"/>
                  </a:rPr>
                  <a:t>t</a:t>
                </a:r>
                <a:r>
                  <a:rPr sz="1100" spc="-15" dirty="0">
                    <a:latin typeface="Arial"/>
                    <a:cs typeface="Arial"/>
                  </a:rPr>
                  <a:t> </a:t>
                </a:r>
                <a:r>
                  <a:rPr sz="1100" spc="15" dirty="0">
                    <a:latin typeface="Arial"/>
                    <a:cs typeface="Arial"/>
                  </a:rPr>
                  <a:t>f</a:t>
                </a:r>
                <a:r>
                  <a:rPr sz="1100" spc="-5" dirty="0">
                    <a:latin typeface="Arial"/>
                    <a:cs typeface="Arial"/>
                  </a:rPr>
                  <a:t>o</a:t>
                </a:r>
                <a:r>
                  <a:rPr sz="1100" dirty="0">
                    <a:latin typeface="Arial"/>
                    <a:cs typeface="Arial"/>
                  </a:rPr>
                  <a:t>r</a:t>
                </a:r>
                <a:r>
                  <a:rPr sz="1100" spc="-40" dirty="0">
                    <a:latin typeface="Arial"/>
                    <a:cs typeface="Arial"/>
                  </a:rPr>
                  <a:t> </a:t>
                </a:r>
                <a:r>
                  <a:rPr sz="1100" spc="5" dirty="0">
                    <a:latin typeface="Arial"/>
                    <a:cs typeface="Arial"/>
                  </a:rPr>
                  <a:t>t</a:t>
                </a:r>
                <a:r>
                  <a:rPr sz="1100" spc="-5" dirty="0">
                    <a:latin typeface="Arial"/>
                    <a:cs typeface="Arial"/>
                  </a:rPr>
                  <a:t>h</a:t>
                </a:r>
                <a:r>
                  <a:rPr sz="1100" dirty="0">
                    <a:latin typeface="Arial"/>
                    <a:cs typeface="Arial"/>
                  </a:rPr>
                  <a:t>e</a:t>
                </a:r>
                <a:r>
                  <a:rPr sz="1100" spc="-20" dirty="0">
                    <a:latin typeface="Arial"/>
                    <a:cs typeface="Arial"/>
                  </a:rPr>
                  <a:t> </a:t>
                </a:r>
                <a:r>
                  <a:rPr sz="1100" dirty="0">
                    <a:latin typeface="Arial"/>
                    <a:cs typeface="Arial"/>
                  </a:rPr>
                  <a:t>s</a:t>
                </a:r>
                <a:r>
                  <a:rPr sz="1100" spc="-5" dirty="0">
                    <a:latin typeface="Arial"/>
                    <a:cs typeface="Arial"/>
                  </a:rPr>
                  <a:t>ho</a:t>
                </a:r>
                <a:r>
                  <a:rPr sz="1100" dirty="0">
                    <a:latin typeface="Arial"/>
                    <a:cs typeface="Arial"/>
                  </a:rPr>
                  <a:t>r</a:t>
                </a:r>
                <a:r>
                  <a:rPr sz="1100" spc="5" dirty="0">
                    <a:latin typeface="Arial"/>
                    <a:cs typeface="Arial"/>
                  </a:rPr>
                  <a:t>tf</a:t>
                </a:r>
                <a:r>
                  <a:rPr sz="1100" spc="-5" dirty="0">
                    <a:latin typeface="Arial"/>
                    <a:cs typeface="Arial"/>
                  </a:rPr>
                  <a:t>a</a:t>
                </a:r>
                <a:r>
                  <a:rPr sz="1100" spc="-10" dirty="0">
                    <a:latin typeface="Arial"/>
                    <a:cs typeface="Arial"/>
                  </a:rPr>
                  <a:t>l</a:t>
                </a:r>
                <a:r>
                  <a:rPr sz="1100" dirty="0">
                    <a:latin typeface="Arial"/>
                    <a:cs typeface="Arial"/>
                  </a:rPr>
                  <a:t>l</a:t>
                </a:r>
                <a:r>
                  <a:rPr sz="1100" spc="-25" dirty="0">
                    <a:latin typeface="Arial"/>
                    <a:cs typeface="Arial"/>
                  </a:rPr>
                  <a:t> </a:t>
                </a:r>
                <a:r>
                  <a:rPr sz="1100" spc="-5" dirty="0">
                    <a:latin typeface="Arial"/>
                    <a:cs typeface="Arial"/>
                  </a:rPr>
                  <a:t>be</a:t>
                </a:r>
                <a:r>
                  <a:rPr sz="1100" spc="5" dirty="0">
                    <a:latin typeface="Arial"/>
                    <a:cs typeface="Arial"/>
                  </a:rPr>
                  <a:t>t</a:t>
                </a:r>
                <a:r>
                  <a:rPr sz="1100" spc="-20" dirty="0">
                    <a:latin typeface="Arial"/>
                    <a:cs typeface="Arial"/>
                  </a:rPr>
                  <a:t>w</a:t>
                </a:r>
                <a:r>
                  <a:rPr sz="1100" spc="-5" dirty="0">
                    <a:latin typeface="Arial"/>
                    <a:cs typeface="Arial"/>
                  </a:rPr>
                  <a:t>ee</a:t>
                </a:r>
                <a:r>
                  <a:rPr sz="1100" dirty="0">
                    <a:latin typeface="Arial"/>
                    <a:cs typeface="Arial"/>
                  </a:rPr>
                  <a:t>n </a:t>
                </a:r>
                <a:r>
                  <a:rPr sz="1100" spc="5" dirty="0">
                    <a:latin typeface="Arial"/>
                    <a:cs typeface="Arial"/>
                  </a:rPr>
                  <a:t>t</a:t>
                </a:r>
                <a:r>
                  <a:rPr sz="1100" spc="-5" dirty="0">
                    <a:latin typeface="Arial"/>
                    <a:cs typeface="Arial"/>
                  </a:rPr>
                  <a:t>he</a:t>
                </a:r>
                <a:endParaRPr sz="1100" dirty="0">
                  <a:latin typeface="Arial"/>
                  <a:cs typeface="Arial"/>
                </a:endParaRPr>
              </a:p>
            </p:txBody>
          </p:sp>
          <p:sp>
            <p:nvSpPr>
              <p:cNvPr id="51" name="object 43"/>
              <p:cNvSpPr txBox="1"/>
              <p:nvPr/>
            </p:nvSpPr>
            <p:spPr>
              <a:xfrm>
                <a:off x="2446688" y="3518418"/>
                <a:ext cx="2085339" cy="165735"/>
              </a:xfrm>
              <a:prstGeom prst="rect">
                <a:avLst/>
              </a:prstGeom>
            </p:spPr>
            <p:txBody>
              <a:bodyPr vert="horz" wrap="square" lIns="0" tIns="0" rIns="0" bIns="0" rtlCol="0">
                <a:spAutoFit/>
              </a:bodyPr>
              <a:lstStyle/>
              <a:p>
                <a:pPr marL="12700">
                  <a:lnSpc>
                    <a:spcPct val="100000"/>
                  </a:lnSpc>
                </a:pPr>
                <a:r>
                  <a:rPr sz="1100" spc="-5" dirty="0">
                    <a:latin typeface="Arial"/>
                    <a:cs typeface="Arial"/>
                  </a:rPr>
                  <a:t>a</a:t>
                </a:r>
                <a:r>
                  <a:rPr sz="1100" dirty="0">
                    <a:latin typeface="Arial"/>
                    <a:cs typeface="Arial"/>
                  </a:rPr>
                  <a:t>m</a:t>
                </a:r>
                <a:r>
                  <a:rPr sz="1100" spc="-5" dirty="0">
                    <a:latin typeface="Arial"/>
                    <a:cs typeface="Arial"/>
                  </a:rPr>
                  <a:t>oun</a:t>
                </a:r>
                <a:r>
                  <a:rPr sz="1100" spc="5" dirty="0">
                    <a:latin typeface="Arial"/>
                    <a:cs typeface="Arial"/>
                  </a:rPr>
                  <a:t>t</a:t>
                </a:r>
                <a:r>
                  <a:rPr sz="1100" dirty="0">
                    <a:latin typeface="Arial"/>
                    <a:cs typeface="Arial"/>
                  </a:rPr>
                  <a:t>s</a:t>
                </a:r>
                <a:r>
                  <a:rPr sz="1100" spc="-30" dirty="0">
                    <a:latin typeface="Arial"/>
                    <a:cs typeface="Arial"/>
                  </a:rPr>
                  <a:t> </a:t>
                </a:r>
                <a:r>
                  <a:rPr sz="1100" dirty="0">
                    <a:latin typeface="Arial"/>
                    <a:cs typeface="Arial"/>
                  </a:rPr>
                  <a:t>c</a:t>
                </a:r>
                <a:r>
                  <a:rPr sz="1100" spc="-5" dirty="0">
                    <a:latin typeface="Arial"/>
                    <a:cs typeface="Arial"/>
                  </a:rPr>
                  <a:t>olle</a:t>
                </a:r>
                <a:r>
                  <a:rPr sz="1100" dirty="0">
                    <a:latin typeface="Arial"/>
                    <a:cs typeface="Arial"/>
                  </a:rPr>
                  <a:t>c</a:t>
                </a:r>
                <a:r>
                  <a:rPr sz="1100" spc="5" dirty="0">
                    <a:latin typeface="Arial"/>
                    <a:cs typeface="Arial"/>
                  </a:rPr>
                  <a:t>t</a:t>
                </a:r>
                <a:r>
                  <a:rPr sz="1100" spc="-5" dirty="0">
                    <a:latin typeface="Arial"/>
                    <a:cs typeface="Arial"/>
                  </a:rPr>
                  <a:t>e</a:t>
                </a:r>
                <a:r>
                  <a:rPr sz="1100" dirty="0">
                    <a:latin typeface="Arial"/>
                    <a:cs typeface="Arial"/>
                  </a:rPr>
                  <a:t>d </a:t>
                </a:r>
                <a:r>
                  <a:rPr sz="1100" spc="15" dirty="0">
                    <a:latin typeface="Arial"/>
                    <a:cs typeface="Arial"/>
                  </a:rPr>
                  <a:t>f</a:t>
                </a:r>
                <a:r>
                  <a:rPr sz="1100" dirty="0">
                    <a:latin typeface="Arial"/>
                    <a:cs typeface="Arial"/>
                  </a:rPr>
                  <a:t>r</a:t>
                </a:r>
                <a:r>
                  <a:rPr sz="1100" spc="-5" dirty="0">
                    <a:latin typeface="Arial"/>
                    <a:cs typeface="Arial"/>
                  </a:rPr>
                  <a:t>o</a:t>
                </a:r>
                <a:r>
                  <a:rPr sz="1100" dirty="0">
                    <a:latin typeface="Arial"/>
                    <a:cs typeface="Arial"/>
                  </a:rPr>
                  <a:t>m</a:t>
                </a:r>
                <a:r>
                  <a:rPr sz="1100" spc="-50" dirty="0">
                    <a:latin typeface="Arial"/>
                    <a:cs typeface="Arial"/>
                  </a:rPr>
                  <a:t> </a:t>
                </a:r>
                <a:r>
                  <a:rPr sz="1100" spc="5" dirty="0">
                    <a:latin typeface="Arial"/>
                    <a:cs typeface="Arial"/>
                  </a:rPr>
                  <a:t>t</a:t>
                </a:r>
                <a:r>
                  <a:rPr sz="1100" spc="-5" dirty="0">
                    <a:latin typeface="Arial"/>
                    <a:cs typeface="Arial"/>
                  </a:rPr>
                  <a:t>h</a:t>
                </a:r>
                <a:r>
                  <a:rPr sz="1100" dirty="0">
                    <a:latin typeface="Arial"/>
                    <a:cs typeface="Arial"/>
                  </a:rPr>
                  <a:t>e</a:t>
                </a:r>
                <a:r>
                  <a:rPr sz="1100" spc="-20" dirty="0">
                    <a:latin typeface="Arial"/>
                    <a:cs typeface="Arial"/>
                  </a:rPr>
                  <a:t> </a:t>
                </a:r>
                <a:r>
                  <a:rPr sz="1100" spc="-5" dirty="0">
                    <a:latin typeface="Arial"/>
                    <a:cs typeface="Arial"/>
                  </a:rPr>
                  <a:t>L</a:t>
                </a:r>
                <a:r>
                  <a:rPr sz="1100" spc="-10" dirty="0">
                    <a:latin typeface="Arial"/>
                    <a:cs typeface="Arial"/>
                  </a:rPr>
                  <a:t>D</a:t>
                </a:r>
                <a:r>
                  <a:rPr sz="1100" spc="-5" dirty="0">
                    <a:latin typeface="Arial"/>
                    <a:cs typeface="Arial"/>
                  </a:rPr>
                  <a:t>C</a:t>
                </a:r>
                <a:r>
                  <a:rPr sz="1100" dirty="0">
                    <a:latin typeface="Arial"/>
                    <a:cs typeface="Arial"/>
                  </a:rPr>
                  <a:t>s</a:t>
                </a:r>
                <a:endParaRPr sz="1100">
                  <a:latin typeface="Arial"/>
                  <a:cs typeface="Arial"/>
                </a:endParaRPr>
              </a:p>
            </p:txBody>
          </p:sp>
          <p:sp>
            <p:nvSpPr>
              <p:cNvPr id="52" name="object 44"/>
              <p:cNvSpPr txBox="1"/>
              <p:nvPr/>
            </p:nvSpPr>
            <p:spPr>
              <a:xfrm>
                <a:off x="2446688" y="3686107"/>
                <a:ext cx="2101850" cy="165735"/>
              </a:xfrm>
              <a:prstGeom prst="rect">
                <a:avLst/>
              </a:prstGeom>
            </p:spPr>
            <p:txBody>
              <a:bodyPr vert="horz" wrap="square" lIns="0" tIns="0" rIns="0" bIns="0" rtlCol="0">
                <a:spAutoFit/>
              </a:bodyPr>
              <a:lstStyle/>
              <a:p>
                <a:pPr marL="12700">
                  <a:lnSpc>
                    <a:spcPct val="100000"/>
                  </a:lnSpc>
                </a:pPr>
                <a:r>
                  <a:rPr sz="1100" spc="-5" dirty="0">
                    <a:latin typeface="Arial"/>
                    <a:cs typeface="Arial"/>
                  </a:rPr>
                  <a:t>an</a:t>
                </a:r>
                <a:r>
                  <a:rPr sz="1100" dirty="0">
                    <a:latin typeface="Arial"/>
                    <a:cs typeface="Arial"/>
                  </a:rPr>
                  <a:t>d</a:t>
                </a:r>
                <a:r>
                  <a:rPr sz="1100" spc="-10" dirty="0">
                    <a:latin typeface="Arial"/>
                    <a:cs typeface="Arial"/>
                  </a:rPr>
                  <a:t> </a:t>
                </a:r>
                <a:r>
                  <a:rPr sz="1100" spc="5" dirty="0">
                    <a:latin typeface="Arial"/>
                    <a:cs typeface="Arial"/>
                  </a:rPr>
                  <a:t>t</a:t>
                </a:r>
                <a:r>
                  <a:rPr sz="1100" spc="-5" dirty="0">
                    <a:latin typeface="Arial"/>
                    <a:cs typeface="Arial"/>
                  </a:rPr>
                  <a:t>h</a:t>
                </a:r>
                <a:r>
                  <a:rPr sz="1100" dirty="0">
                    <a:latin typeface="Arial"/>
                    <a:cs typeface="Arial"/>
                  </a:rPr>
                  <a:t>e</a:t>
                </a:r>
                <a:r>
                  <a:rPr sz="1100" spc="-20" dirty="0">
                    <a:latin typeface="Arial"/>
                    <a:cs typeface="Arial"/>
                  </a:rPr>
                  <a:t> </a:t>
                </a:r>
                <a:r>
                  <a:rPr sz="1100" spc="-5" dirty="0">
                    <a:latin typeface="Arial"/>
                    <a:cs typeface="Arial"/>
                  </a:rPr>
                  <a:t>a</a:t>
                </a:r>
                <a:r>
                  <a:rPr sz="1100" dirty="0">
                    <a:latin typeface="Arial"/>
                    <a:cs typeface="Arial"/>
                  </a:rPr>
                  <a:t>m</a:t>
                </a:r>
                <a:r>
                  <a:rPr sz="1100" spc="-5" dirty="0">
                    <a:latin typeface="Arial"/>
                    <a:cs typeface="Arial"/>
                  </a:rPr>
                  <a:t>oun</a:t>
                </a:r>
                <a:r>
                  <a:rPr sz="1100" spc="5" dirty="0">
                    <a:latin typeface="Arial"/>
                    <a:cs typeface="Arial"/>
                  </a:rPr>
                  <a:t>t</a:t>
                </a:r>
                <a:r>
                  <a:rPr sz="1100" dirty="0">
                    <a:latin typeface="Arial"/>
                    <a:cs typeface="Arial"/>
                  </a:rPr>
                  <a:t>s</a:t>
                </a:r>
                <a:r>
                  <a:rPr sz="1100" spc="-30" dirty="0">
                    <a:latin typeface="Arial"/>
                    <a:cs typeface="Arial"/>
                  </a:rPr>
                  <a:t> </a:t>
                </a:r>
                <a:r>
                  <a:rPr sz="1100" spc="-5" dirty="0">
                    <a:latin typeface="Arial"/>
                    <a:cs typeface="Arial"/>
                  </a:rPr>
                  <a:t>pai</a:t>
                </a:r>
                <a:r>
                  <a:rPr sz="1100" dirty="0">
                    <a:latin typeface="Arial"/>
                    <a:cs typeface="Arial"/>
                  </a:rPr>
                  <a:t>d </a:t>
                </a:r>
                <a:r>
                  <a:rPr sz="1100" spc="5" dirty="0">
                    <a:latin typeface="Arial"/>
                    <a:cs typeface="Arial"/>
                  </a:rPr>
                  <a:t>t</a:t>
                </a:r>
                <a:r>
                  <a:rPr sz="1100" dirty="0">
                    <a:latin typeface="Arial"/>
                    <a:cs typeface="Arial"/>
                  </a:rPr>
                  <a:t>o</a:t>
                </a:r>
                <a:r>
                  <a:rPr sz="1100" spc="-20" dirty="0">
                    <a:latin typeface="Arial"/>
                    <a:cs typeface="Arial"/>
                  </a:rPr>
                  <a:t> </a:t>
                </a:r>
                <a:r>
                  <a:rPr sz="1100" spc="5" dirty="0">
                    <a:latin typeface="Arial"/>
                    <a:cs typeface="Arial"/>
                  </a:rPr>
                  <a:t>t</a:t>
                </a:r>
                <a:r>
                  <a:rPr sz="1100" spc="-5" dirty="0">
                    <a:latin typeface="Arial"/>
                    <a:cs typeface="Arial"/>
                  </a:rPr>
                  <a:t>h</a:t>
                </a:r>
                <a:r>
                  <a:rPr sz="1100" dirty="0">
                    <a:latin typeface="Arial"/>
                    <a:cs typeface="Arial"/>
                  </a:rPr>
                  <a:t>e</a:t>
                </a:r>
                <a:r>
                  <a:rPr sz="1100" spc="-20" dirty="0">
                    <a:latin typeface="Arial"/>
                    <a:cs typeface="Arial"/>
                  </a:rPr>
                  <a:t> </a:t>
                </a:r>
                <a:r>
                  <a:rPr sz="1100" spc="-5" dirty="0">
                    <a:latin typeface="Arial"/>
                    <a:cs typeface="Arial"/>
                  </a:rPr>
                  <a:t>P</a:t>
                </a:r>
                <a:r>
                  <a:rPr sz="1100" spc="5" dirty="0">
                    <a:latin typeface="Arial"/>
                    <a:cs typeface="Arial"/>
                  </a:rPr>
                  <a:t>G</a:t>
                </a:r>
                <a:r>
                  <a:rPr sz="1100" dirty="0">
                    <a:latin typeface="Arial"/>
                    <a:cs typeface="Arial"/>
                  </a:rPr>
                  <a:t>s,</a:t>
                </a:r>
                <a:endParaRPr sz="1100">
                  <a:latin typeface="Arial"/>
                  <a:cs typeface="Arial"/>
                </a:endParaRPr>
              </a:p>
            </p:txBody>
          </p:sp>
          <p:sp>
            <p:nvSpPr>
              <p:cNvPr id="53" name="object 45"/>
              <p:cNvSpPr txBox="1"/>
              <p:nvPr/>
            </p:nvSpPr>
            <p:spPr>
              <a:xfrm>
                <a:off x="2446688" y="3853795"/>
                <a:ext cx="2059305" cy="165735"/>
              </a:xfrm>
              <a:prstGeom prst="rect">
                <a:avLst/>
              </a:prstGeom>
            </p:spPr>
            <p:txBody>
              <a:bodyPr vert="horz" wrap="square" lIns="0" tIns="0" rIns="0" bIns="0" rtlCol="0">
                <a:spAutoFit/>
              </a:bodyPr>
              <a:lstStyle/>
              <a:p>
                <a:pPr marL="12700">
                  <a:lnSpc>
                    <a:spcPct val="100000"/>
                  </a:lnSpc>
                </a:pPr>
                <a:r>
                  <a:rPr sz="1100" spc="-5" dirty="0">
                    <a:latin typeface="Arial"/>
                    <a:cs typeface="Arial"/>
                  </a:rPr>
                  <a:t>u</a:t>
                </a:r>
                <a:r>
                  <a:rPr sz="1100" dirty="0">
                    <a:latin typeface="Arial"/>
                    <a:cs typeface="Arial"/>
                  </a:rPr>
                  <a:t>s</a:t>
                </a:r>
                <a:r>
                  <a:rPr sz="1100" spc="-5" dirty="0">
                    <a:latin typeface="Arial"/>
                    <a:cs typeface="Arial"/>
                  </a:rPr>
                  <a:t>in</a:t>
                </a:r>
                <a:r>
                  <a:rPr sz="1100" dirty="0">
                    <a:latin typeface="Arial"/>
                    <a:cs typeface="Arial"/>
                  </a:rPr>
                  <a:t>g</a:t>
                </a:r>
                <a:r>
                  <a:rPr sz="1100" spc="5" dirty="0">
                    <a:latin typeface="Arial"/>
                    <a:cs typeface="Arial"/>
                  </a:rPr>
                  <a:t> G</a:t>
                </a:r>
                <a:r>
                  <a:rPr sz="1100" spc="-5" dirty="0">
                    <a:latin typeface="Arial"/>
                    <a:cs typeface="Arial"/>
                  </a:rPr>
                  <a:t>AA</a:t>
                </a:r>
                <a:r>
                  <a:rPr sz="1100" dirty="0">
                    <a:latin typeface="Arial"/>
                    <a:cs typeface="Arial"/>
                  </a:rPr>
                  <a:t>P</a:t>
                </a:r>
                <a:r>
                  <a:rPr sz="1100" spc="-10" dirty="0">
                    <a:latin typeface="Arial"/>
                    <a:cs typeface="Arial"/>
                  </a:rPr>
                  <a:t> </a:t>
                </a:r>
                <a:r>
                  <a:rPr sz="1100" spc="-5" dirty="0">
                    <a:latin typeface="Arial"/>
                    <a:cs typeface="Arial"/>
                  </a:rPr>
                  <a:t>hie</a:t>
                </a:r>
                <a:r>
                  <a:rPr sz="1100" dirty="0">
                    <a:latin typeface="Arial"/>
                    <a:cs typeface="Arial"/>
                  </a:rPr>
                  <a:t>r</a:t>
                </a:r>
                <a:r>
                  <a:rPr sz="1100" spc="-5" dirty="0">
                    <a:latin typeface="Arial"/>
                    <a:cs typeface="Arial"/>
                  </a:rPr>
                  <a:t>a</a:t>
                </a:r>
                <a:r>
                  <a:rPr sz="1100" dirty="0">
                    <a:latin typeface="Arial"/>
                    <a:cs typeface="Arial"/>
                  </a:rPr>
                  <a:t>rc</a:t>
                </a:r>
                <a:r>
                  <a:rPr sz="1100" spc="-5" dirty="0">
                    <a:latin typeface="Arial"/>
                    <a:cs typeface="Arial"/>
                  </a:rPr>
                  <a:t>h</a:t>
                </a:r>
                <a:r>
                  <a:rPr sz="1100" dirty="0">
                    <a:latin typeface="Arial"/>
                    <a:cs typeface="Arial"/>
                  </a:rPr>
                  <a:t>y</a:t>
                </a:r>
                <a:r>
                  <a:rPr sz="1100" spc="-20" dirty="0">
                    <a:latin typeface="Arial"/>
                    <a:cs typeface="Arial"/>
                  </a:rPr>
                  <a:t> </a:t>
                </a:r>
                <a:r>
                  <a:rPr sz="1100" spc="5" dirty="0">
                    <a:latin typeface="Arial"/>
                    <a:cs typeface="Arial"/>
                  </a:rPr>
                  <a:t>t</a:t>
                </a:r>
                <a:r>
                  <a:rPr sz="1100" dirty="0">
                    <a:latin typeface="Arial"/>
                    <a:cs typeface="Arial"/>
                  </a:rPr>
                  <a:t>o</a:t>
                </a:r>
                <a:r>
                  <a:rPr sz="1100" spc="-20" dirty="0">
                    <a:latin typeface="Arial"/>
                    <a:cs typeface="Arial"/>
                  </a:rPr>
                  <a:t> </a:t>
                </a:r>
                <a:r>
                  <a:rPr sz="1100" dirty="0">
                    <a:latin typeface="Arial"/>
                    <a:cs typeface="Arial"/>
                  </a:rPr>
                  <a:t>s</a:t>
                </a:r>
                <a:r>
                  <a:rPr sz="1100" spc="-5" dirty="0">
                    <a:latin typeface="Arial"/>
                    <a:cs typeface="Arial"/>
                  </a:rPr>
                  <a:t>uppo</a:t>
                </a:r>
                <a:r>
                  <a:rPr sz="1100" dirty="0">
                    <a:latin typeface="Arial"/>
                    <a:cs typeface="Arial"/>
                  </a:rPr>
                  <a:t>rt</a:t>
                </a:r>
                <a:endParaRPr sz="1100">
                  <a:latin typeface="Arial"/>
                  <a:cs typeface="Arial"/>
                </a:endParaRPr>
              </a:p>
            </p:txBody>
          </p:sp>
          <p:sp>
            <p:nvSpPr>
              <p:cNvPr id="54" name="object 46"/>
              <p:cNvSpPr txBox="1"/>
              <p:nvPr/>
            </p:nvSpPr>
            <p:spPr>
              <a:xfrm>
                <a:off x="2446688" y="4021484"/>
                <a:ext cx="1861185" cy="165735"/>
              </a:xfrm>
              <a:prstGeom prst="rect">
                <a:avLst/>
              </a:prstGeom>
            </p:spPr>
            <p:txBody>
              <a:bodyPr vert="horz" wrap="square" lIns="0" tIns="0" rIns="0" bIns="0" rtlCol="0">
                <a:spAutoFit/>
              </a:bodyPr>
              <a:lstStyle/>
              <a:p>
                <a:pPr marL="12700">
                  <a:lnSpc>
                    <a:spcPct val="100000"/>
                  </a:lnSpc>
                </a:pPr>
                <a:r>
                  <a:rPr sz="1100" dirty="0">
                    <a:latin typeface="Arial"/>
                    <a:cs typeface="Arial"/>
                  </a:rPr>
                  <a:t>r</a:t>
                </a:r>
                <a:r>
                  <a:rPr sz="1100" spc="-5" dirty="0">
                    <a:latin typeface="Arial"/>
                    <a:cs typeface="Arial"/>
                  </a:rPr>
                  <a:t>e</a:t>
                </a:r>
                <a:r>
                  <a:rPr sz="1100" spc="10" dirty="0">
                    <a:latin typeface="Arial"/>
                    <a:cs typeface="Arial"/>
                  </a:rPr>
                  <a:t>g</a:t>
                </a:r>
                <a:r>
                  <a:rPr sz="1100" spc="-5" dirty="0">
                    <a:latin typeface="Arial"/>
                    <a:cs typeface="Arial"/>
                  </a:rPr>
                  <a:t>u</a:t>
                </a:r>
                <a:r>
                  <a:rPr sz="1100" spc="-10" dirty="0">
                    <a:latin typeface="Arial"/>
                    <a:cs typeface="Arial"/>
                  </a:rPr>
                  <a:t>l</a:t>
                </a:r>
                <a:r>
                  <a:rPr sz="1100" spc="-5" dirty="0">
                    <a:latin typeface="Arial"/>
                    <a:cs typeface="Arial"/>
                  </a:rPr>
                  <a:t>a</a:t>
                </a:r>
                <a:r>
                  <a:rPr sz="1100" spc="5" dirty="0">
                    <a:latin typeface="Arial"/>
                    <a:cs typeface="Arial"/>
                  </a:rPr>
                  <a:t>t</a:t>
                </a:r>
                <a:r>
                  <a:rPr sz="1100" spc="-5" dirty="0">
                    <a:latin typeface="Arial"/>
                    <a:cs typeface="Arial"/>
                  </a:rPr>
                  <a:t>o</a:t>
                </a:r>
                <a:r>
                  <a:rPr sz="1100" dirty="0">
                    <a:latin typeface="Arial"/>
                    <a:cs typeface="Arial"/>
                  </a:rPr>
                  <a:t>ry</a:t>
                </a:r>
                <a:r>
                  <a:rPr sz="1100" spc="-45" dirty="0">
                    <a:latin typeface="Arial"/>
                    <a:cs typeface="Arial"/>
                  </a:rPr>
                  <a:t> </a:t>
                </a:r>
                <a:r>
                  <a:rPr sz="1100" spc="-5" dirty="0">
                    <a:latin typeface="Arial"/>
                    <a:cs typeface="Arial"/>
                  </a:rPr>
                  <a:t>a</a:t>
                </a:r>
                <a:r>
                  <a:rPr sz="1100" dirty="0">
                    <a:latin typeface="Arial"/>
                    <a:cs typeface="Arial"/>
                  </a:rPr>
                  <a:t>ss</a:t>
                </a:r>
                <a:r>
                  <a:rPr sz="1100" spc="-5" dirty="0">
                    <a:latin typeface="Arial"/>
                    <a:cs typeface="Arial"/>
                  </a:rPr>
                  <a:t>e</a:t>
                </a:r>
                <a:r>
                  <a:rPr sz="1100" dirty="0">
                    <a:latin typeface="Arial"/>
                    <a:cs typeface="Arial"/>
                  </a:rPr>
                  <a:t>t</a:t>
                </a:r>
                <a:r>
                  <a:rPr sz="1100" spc="-15" dirty="0">
                    <a:latin typeface="Arial"/>
                    <a:cs typeface="Arial"/>
                  </a:rPr>
                  <a:t> </a:t>
                </a:r>
                <a:r>
                  <a:rPr sz="1100" spc="-5" dirty="0">
                    <a:latin typeface="Arial"/>
                    <a:cs typeface="Arial"/>
                  </a:rPr>
                  <a:t>unde</a:t>
                </a:r>
                <a:r>
                  <a:rPr sz="1100" dirty="0">
                    <a:latin typeface="Arial"/>
                    <a:cs typeface="Arial"/>
                  </a:rPr>
                  <a:t>r</a:t>
                </a:r>
                <a:r>
                  <a:rPr sz="1100" spc="-15" dirty="0">
                    <a:latin typeface="Arial"/>
                    <a:cs typeface="Arial"/>
                  </a:rPr>
                  <a:t> </a:t>
                </a:r>
                <a:r>
                  <a:rPr sz="1100" spc="-5" dirty="0">
                    <a:latin typeface="Arial"/>
                    <a:cs typeface="Arial"/>
                  </a:rPr>
                  <a:t>PSAB</a:t>
                </a:r>
                <a:r>
                  <a:rPr sz="1100" dirty="0">
                    <a:latin typeface="Arial"/>
                    <a:cs typeface="Arial"/>
                  </a:rPr>
                  <a:t>,</a:t>
                </a:r>
                <a:endParaRPr sz="1100">
                  <a:latin typeface="Arial"/>
                  <a:cs typeface="Arial"/>
                </a:endParaRPr>
              </a:p>
            </p:txBody>
          </p:sp>
          <p:sp>
            <p:nvSpPr>
              <p:cNvPr id="55" name="object 47"/>
              <p:cNvSpPr txBox="1"/>
              <p:nvPr/>
            </p:nvSpPr>
            <p:spPr>
              <a:xfrm>
                <a:off x="2274476" y="4188880"/>
                <a:ext cx="2258060" cy="338554"/>
              </a:xfrm>
              <a:prstGeom prst="rect">
                <a:avLst/>
              </a:prstGeom>
            </p:spPr>
            <p:txBody>
              <a:bodyPr vert="horz" wrap="square" lIns="0" tIns="0" rIns="0" bIns="0" rtlCol="0">
                <a:spAutoFit/>
              </a:bodyPr>
              <a:lstStyle/>
              <a:p>
                <a:pPr marL="184785" indent="-172085">
                  <a:lnSpc>
                    <a:spcPct val="100000"/>
                  </a:lnSpc>
                  <a:buChar char="•"/>
                  <a:tabLst>
                    <a:tab pos="185420" algn="l"/>
                  </a:tabLst>
                </a:pPr>
                <a:r>
                  <a:rPr lang="en-CA" sz="1100" spc="5" dirty="0" smtClean="0">
                    <a:latin typeface="Arial"/>
                    <a:cs typeface="Arial"/>
                  </a:rPr>
                  <a:t>Regulatory Asset becomes Investment Asset upon transfer </a:t>
                </a:r>
                <a:endParaRPr sz="1100" dirty="0">
                  <a:latin typeface="Arial"/>
                  <a:cs typeface="Arial"/>
                </a:endParaRPr>
              </a:p>
            </p:txBody>
          </p:sp>
          <p:sp>
            <p:nvSpPr>
              <p:cNvPr id="56" name="object 48"/>
              <p:cNvSpPr txBox="1"/>
              <p:nvPr/>
            </p:nvSpPr>
            <p:spPr>
              <a:xfrm>
                <a:off x="2446688" y="4535155"/>
                <a:ext cx="1546860" cy="169277"/>
              </a:xfrm>
              <a:prstGeom prst="rect">
                <a:avLst/>
              </a:prstGeom>
            </p:spPr>
            <p:txBody>
              <a:bodyPr vert="horz" wrap="square" lIns="0" tIns="0" rIns="0" bIns="0" rtlCol="0">
                <a:spAutoFit/>
              </a:bodyPr>
              <a:lstStyle/>
              <a:p>
                <a:pPr marL="12700">
                  <a:lnSpc>
                    <a:spcPct val="100000"/>
                  </a:lnSpc>
                </a:pPr>
                <a:r>
                  <a:rPr sz="1100" spc="5" dirty="0" smtClean="0">
                    <a:latin typeface="Arial"/>
                    <a:cs typeface="Arial"/>
                  </a:rPr>
                  <a:t>t</a:t>
                </a:r>
                <a:r>
                  <a:rPr sz="1100" dirty="0" smtClean="0">
                    <a:latin typeface="Arial"/>
                    <a:cs typeface="Arial"/>
                  </a:rPr>
                  <a:t>o</a:t>
                </a:r>
                <a:r>
                  <a:rPr sz="1100" spc="-20" dirty="0" smtClean="0">
                    <a:latin typeface="Arial"/>
                    <a:cs typeface="Arial"/>
                  </a:rPr>
                  <a:t> </a:t>
                </a:r>
                <a:r>
                  <a:rPr sz="1100" spc="5" dirty="0">
                    <a:latin typeface="Arial"/>
                    <a:cs typeface="Arial"/>
                  </a:rPr>
                  <a:t>O</a:t>
                </a:r>
                <a:r>
                  <a:rPr sz="1100" spc="-5" dirty="0">
                    <a:latin typeface="Arial"/>
                    <a:cs typeface="Arial"/>
                  </a:rPr>
                  <a:t>P</a:t>
                </a:r>
                <a:r>
                  <a:rPr sz="1100" spc="5" dirty="0">
                    <a:latin typeface="Arial"/>
                    <a:cs typeface="Arial"/>
                  </a:rPr>
                  <a:t>G</a:t>
                </a:r>
                <a:r>
                  <a:rPr sz="1100" dirty="0">
                    <a:latin typeface="Arial"/>
                    <a:cs typeface="Arial"/>
                  </a:rPr>
                  <a:t>.</a:t>
                </a:r>
              </a:p>
            </p:txBody>
          </p:sp>
          <p:sp>
            <p:nvSpPr>
              <p:cNvPr id="59" name="object 51"/>
              <p:cNvSpPr/>
              <p:nvPr/>
            </p:nvSpPr>
            <p:spPr>
              <a:xfrm>
                <a:off x="2655570" y="2507742"/>
                <a:ext cx="4291330" cy="0"/>
              </a:xfrm>
              <a:custGeom>
                <a:avLst/>
                <a:gdLst/>
                <a:ahLst/>
                <a:cxnLst/>
                <a:rect l="l" t="t" r="r" b="b"/>
                <a:pathLst>
                  <a:path w="4291330">
                    <a:moveTo>
                      <a:pt x="0" y="0"/>
                    </a:moveTo>
                    <a:lnTo>
                      <a:pt x="4291025" y="0"/>
                    </a:lnTo>
                  </a:path>
                </a:pathLst>
              </a:custGeom>
              <a:ln w="19812">
                <a:solidFill>
                  <a:srgbClr val="4A7EBB"/>
                </a:solidFill>
              </a:ln>
            </p:spPr>
            <p:txBody>
              <a:bodyPr wrap="square" lIns="0" tIns="0" rIns="0" bIns="0" rtlCol="0"/>
              <a:lstStyle/>
              <a:p>
                <a:endParaRPr/>
              </a:p>
            </p:txBody>
          </p:sp>
          <p:sp>
            <p:nvSpPr>
              <p:cNvPr id="60" name="object 52"/>
              <p:cNvSpPr/>
              <p:nvPr/>
            </p:nvSpPr>
            <p:spPr>
              <a:xfrm>
                <a:off x="6870399" y="2463288"/>
                <a:ext cx="76200" cy="88900"/>
              </a:xfrm>
              <a:custGeom>
                <a:avLst/>
                <a:gdLst/>
                <a:ahLst/>
                <a:cxnLst/>
                <a:rect l="l" t="t" r="r" b="b"/>
                <a:pathLst>
                  <a:path w="76200" h="88900">
                    <a:moveTo>
                      <a:pt x="0" y="0"/>
                    </a:moveTo>
                    <a:lnTo>
                      <a:pt x="76200" y="44450"/>
                    </a:lnTo>
                    <a:lnTo>
                      <a:pt x="0" y="88900"/>
                    </a:lnTo>
                  </a:path>
                </a:pathLst>
              </a:custGeom>
              <a:ln w="19812">
                <a:solidFill>
                  <a:srgbClr val="4A7EBB"/>
                </a:solidFill>
              </a:ln>
            </p:spPr>
            <p:txBody>
              <a:bodyPr wrap="square" lIns="0" tIns="0" rIns="0" bIns="0" rtlCol="0"/>
              <a:lstStyle/>
              <a:p>
                <a:endParaRPr/>
              </a:p>
            </p:txBody>
          </p:sp>
          <p:sp>
            <p:nvSpPr>
              <p:cNvPr id="61" name="object 53"/>
              <p:cNvSpPr txBox="1"/>
              <p:nvPr/>
            </p:nvSpPr>
            <p:spPr>
              <a:xfrm>
                <a:off x="2706522" y="2585722"/>
                <a:ext cx="4058285" cy="338554"/>
              </a:xfrm>
              <a:prstGeom prst="rect">
                <a:avLst/>
              </a:prstGeom>
            </p:spPr>
            <p:txBody>
              <a:bodyPr vert="horz" wrap="square" lIns="0" tIns="0" rIns="0" bIns="0" rtlCol="0">
                <a:spAutoFit/>
              </a:bodyPr>
              <a:lstStyle/>
              <a:p>
                <a:pPr marL="12700">
                  <a:lnSpc>
                    <a:spcPct val="100000"/>
                  </a:lnSpc>
                </a:pPr>
                <a:r>
                  <a:rPr sz="1100" spc="5" dirty="0">
                    <a:latin typeface="Arial"/>
                    <a:cs typeface="Arial"/>
                  </a:rPr>
                  <a:t>I</a:t>
                </a:r>
                <a:r>
                  <a:rPr sz="1100" spc="-5" dirty="0">
                    <a:latin typeface="Arial"/>
                    <a:cs typeface="Arial"/>
                  </a:rPr>
                  <a:t>ES</a:t>
                </a:r>
                <a:r>
                  <a:rPr sz="1100" dirty="0">
                    <a:latin typeface="Arial"/>
                    <a:cs typeface="Arial"/>
                  </a:rPr>
                  <a:t>O</a:t>
                </a:r>
                <a:r>
                  <a:rPr sz="1100" spc="-15" dirty="0">
                    <a:latin typeface="Arial"/>
                    <a:cs typeface="Arial"/>
                  </a:rPr>
                  <a:t> </a:t>
                </a:r>
                <a:r>
                  <a:rPr sz="1100" spc="-10" dirty="0">
                    <a:latin typeface="Arial"/>
                    <a:cs typeface="Arial"/>
                  </a:rPr>
                  <a:t>i</a:t>
                </a:r>
                <a:r>
                  <a:rPr sz="1100" dirty="0">
                    <a:latin typeface="Arial"/>
                    <a:cs typeface="Arial"/>
                  </a:rPr>
                  <a:t>s</a:t>
                </a:r>
                <a:r>
                  <a:rPr sz="1100" spc="-10" dirty="0">
                    <a:latin typeface="Arial"/>
                    <a:cs typeface="Arial"/>
                  </a:rPr>
                  <a:t> </a:t>
                </a:r>
                <a:r>
                  <a:rPr sz="1100" spc="-5" dirty="0">
                    <a:latin typeface="Arial"/>
                    <a:cs typeface="Arial"/>
                  </a:rPr>
                  <a:t>ba</a:t>
                </a:r>
                <a:r>
                  <a:rPr sz="1100" dirty="0">
                    <a:latin typeface="Arial"/>
                    <a:cs typeface="Arial"/>
                  </a:rPr>
                  <a:t>c</a:t>
                </a:r>
                <a:r>
                  <a:rPr sz="1100" spc="10" dirty="0">
                    <a:latin typeface="Arial"/>
                    <a:cs typeface="Arial"/>
                  </a:rPr>
                  <a:t>k</a:t>
                </a:r>
                <a:r>
                  <a:rPr sz="1100" dirty="0">
                    <a:latin typeface="Arial"/>
                    <a:cs typeface="Arial"/>
                  </a:rPr>
                  <a:t>-</a:t>
                </a:r>
                <a:r>
                  <a:rPr sz="1100" spc="-5" dirty="0">
                    <a:latin typeface="Arial"/>
                    <a:cs typeface="Arial"/>
                  </a:rPr>
                  <a:t>o</a:t>
                </a:r>
                <a:r>
                  <a:rPr sz="1100" spc="5" dirty="0">
                    <a:latin typeface="Arial"/>
                    <a:cs typeface="Arial"/>
                  </a:rPr>
                  <a:t>f</a:t>
                </a:r>
                <a:r>
                  <a:rPr sz="1100" spc="-10" dirty="0">
                    <a:latin typeface="Arial"/>
                    <a:cs typeface="Arial"/>
                  </a:rPr>
                  <a:t>f</a:t>
                </a:r>
                <a:r>
                  <a:rPr sz="1100" spc="-5" dirty="0">
                    <a:latin typeface="Arial"/>
                    <a:cs typeface="Arial"/>
                  </a:rPr>
                  <a:t>i</a:t>
                </a:r>
                <a:r>
                  <a:rPr sz="1100" dirty="0">
                    <a:latin typeface="Arial"/>
                    <a:cs typeface="Arial"/>
                  </a:rPr>
                  <a:t>ce</a:t>
                </a:r>
                <a:r>
                  <a:rPr sz="1100" spc="-35" dirty="0">
                    <a:latin typeface="Arial"/>
                    <a:cs typeface="Arial"/>
                  </a:rPr>
                  <a:t> </a:t>
                </a:r>
                <a:r>
                  <a:rPr sz="1100" spc="15" dirty="0">
                    <a:latin typeface="Arial"/>
                    <a:cs typeface="Arial"/>
                  </a:rPr>
                  <a:t>f</a:t>
                </a:r>
                <a:r>
                  <a:rPr sz="1100" spc="-5" dirty="0">
                    <a:latin typeface="Arial"/>
                    <a:cs typeface="Arial"/>
                  </a:rPr>
                  <a:t>o</a:t>
                </a:r>
                <a:r>
                  <a:rPr sz="1100" dirty="0">
                    <a:latin typeface="Arial"/>
                    <a:cs typeface="Arial"/>
                  </a:rPr>
                  <a:t>r</a:t>
                </a:r>
                <a:r>
                  <a:rPr sz="1100" spc="-40" dirty="0">
                    <a:latin typeface="Arial"/>
                    <a:cs typeface="Arial"/>
                  </a:rPr>
                  <a:t> </a:t>
                </a:r>
                <a:r>
                  <a:rPr sz="1100" spc="-5" dirty="0">
                    <a:latin typeface="Arial"/>
                    <a:cs typeface="Arial"/>
                  </a:rPr>
                  <a:t>pa</a:t>
                </a:r>
                <a:r>
                  <a:rPr sz="1100" spc="-15" dirty="0">
                    <a:latin typeface="Arial"/>
                    <a:cs typeface="Arial"/>
                  </a:rPr>
                  <a:t>y</a:t>
                </a:r>
                <a:r>
                  <a:rPr sz="1100" dirty="0">
                    <a:latin typeface="Arial"/>
                    <a:cs typeface="Arial"/>
                  </a:rPr>
                  <a:t>m</a:t>
                </a:r>
                <a:r>
                  <a:rPr sz="1100" spc="-5" dirty="0">
                    <a:latin typeface="Arial"/>
                    <a:cs typeface="Arial"/>
                  </a:rPr>
                  <a:t>en</a:t>
                </a:r>
                <a:r>
                  <a:rPr sz="1100" dirty="0">
                    <a:latin typeface="Arial"/>
                    <a:cs typeface="Arial"/>
                  </a:rPr>
                  <a:t>t</a:t>
                </a:r>
                <a:r>
                  <a:rPr sz="1100" spc="-15" dirty="0">
                    <a:latin typeface="Arial"/>
                    <a:cs typeface="Arial"/>
                  </a:rPr>
                  <a:t> </a:t>
                </a:r>
                <a:r>
                  <a:rPr sz="1100" spc="-5" dirty="0">
                    <a:latin typeface="Arial"/>
                    <a:cs typeface="Arial"/>
                  </a:rPr>
                  <a:t>o</a:t>
                </a:r>
                <a:r>
                  <a:rPr sz="1100" dirty="0">
                    <a:latin typeface="Arial"/>
                    <a:cs typeface="Arial"/>
                  </a:rPr>
                  <a:t>f</a:t>
                </a:r>
                <a:r>
                  <a:rPr sz="1100" spc="-15" dirty="0">
                    <a:latin typeface="Arial"/>
                    <a:cs typeface="Arial"/>
                  </a:rPr>
                  <a:t> </a:t>
                </a:r>
                <a:r>
                  <a:rPr sz="1100" spc="-5" dirty="0">
                    <a:latin typeface="Arial"/>
                    <a:cs typeface="Arial"/>
                  </a:rPr>
                  <a:t>de</a:t>
                </a:r>
                <a:r>
                  <a:rPr sz="1100" spc="15" dirty="0">
                    <a:latin typeface="Arial"/>
                    <a:cs typeface="Arial"/>
                  </a:rPr>
                  <a:t>f</a:t>
                </a:r>
                <a:r>
                  <a:rPr sz="1100" spc="-5" dirty="0">
                    <a:latin typeface="Arial"/>
                    <a:cs typeface="Arial"/>
                  </a:rPr>
                  <a:t>e</a:t>
                </a:r>
                <a:r>
                  <a:rPr sz="1100" dirty="0">
                    <a:latin typeface="Arial"/>
                    <a:cs typeface="Arial"/>
                  </a:rPr>
                  <a:t>rr</a:t>
                </a:r>
                <a:r>
                  <a:rPr sz="1100" spc="-5" dirty="0">
                    <a:latin typeface="Arial"/>
                    <a:cs typeface="Arial"/>
                  </a:rPr>
                  <a:t>a</a:t>
                </a:r>
                <a:r>
                  <a:rPr sz="1100" dirty="0">
                    <a:latin typeface="Arial"/>
                    <a:cs typeface="Arial"/>
                  </a:rPr>
                  <a:t>l</a:t>
                </a:r>
                <a:r>
                  <a:rPr sz="1100" spc="-35" dirty="0">
                    <a:latin typeface="Arial"/>
                    <a:cs typeface="Arial"/>
                  </a:rPr>
                  <a:t> </a:t>
                </a:r>
                <a:r>
                  <a:rPr sz="1100" dirty="0">
                    <a:latin typeface="Arial"/>
                    <a:cs typeface="Arial"/>
                  </a:rPr>
                  <a:t>&amp;</a:t>
                </a:r>
                <a:r>
                  <a:rPr sz="1100" spc="-15" dirty="0">
                    <a:latin typeface="Arial"/>
                    <a:cs typeface="Arial"/>
                  </a:rPr>
                  <a:t> </a:t>
                </a:r>
                <a:r>
                  <a:rPr sz="1100" dirty="0">
                    <a:latin typeface="Arial"/>
                    <a:cs typeface="Arial"/>
                  </a:rPr>
                  <a:t>r</a:t>
                </a:r>
                <a:r>
                  <a:rPr sz="1100" spc="-5" dirty="0">
                    <a:latin typeface="Arial"/>
                    <a:cs typeface="Arial"/>
                  </a:rPr>
                  <a:t>e</a:t>
                </a:r>
                <a:r>
                  <a:rPr sz="1100" dirty="0">
                    <a:latin typeface="Arial"/>
                    <a:cs typeface="Arial"/>
                  </a:rPr>
                  <a:t>m</a:t>
                </a:r>
                <a:r>
                  <a:rPr sz="1100" spc="-5" dirty="0">
                    <a:latin typeface="Arial"/>
                    <a:cs typeface="Arial"/>
                  </a:rPr>
                  <a:t>i</a:t>
                </a:r>
                <a:r>
                  <a:rPr sz="1100" spc="5" dirty="0">
                    <a:latin typeface="Arial"/>
                    <a:cs typeface="Arial"/>
                  </a:rPr>
                  <a:t>t</a:t>
                </a:r>
                <a:r>
                  <a:rPr sz="1100" dirty="0">
                    <a:latin typeface="Arial"/>
                    <a:cs typeface="Arial"/>
                  </a:rPr>
                  <a:t>s</a:t>
                </a:r>
                <a:r>
                  <a:rPr sz="1100" spc="-30" dirty="0">
                    <a:latin typeface="Arial"/>
                    <a:cs typeface="Arial"/>
                  </a:rPr>
                  <a:t> </a:t>
                </a:r>
                <a:r>
                  <a:rPr sz="1100" spc="5" dirty="0">
                    <a:latin typeface="Arial"/>
                    <a:cs typeface="Arial"/>
                  </a:rPr>
                  <a:t>t</a:t>
                </a:r>
                <a:r>
                  <a:rPr sz="1100" dirty="0">
                    <a:latin typeface="Arial"/>
                    <a:cs typeface="Arial"/>
                  </a:rPr>
                  <a:t>o</a:t>
                </a:r>
                <a:r>
                  <a:rPr sz="1100" spc="-20" dirty="0">
                    <a:latin typeface="Arial"/>
                    <a:cs typeface="Arial"/>
                  </a:rPr>
                  <a:t> </a:t>
                </a:r>
                <a:r>
                  <a:rPr sz="1100" spc="5" dirty="0" smtClean="0">
                    <a:latin typeface="Arial"/>
                    <a:cs typeface="Arial"/>
                  </a:rPr>
                  <a:t>O</a:t>
                </a:r>
                <a:r>
                  <a:rPr sz="1100" spc="-5" dirty="0" smtClean="0">
                    <a:latin typeface="Arial"/>
                    <a:cs typeface="Arial"/>
                  </a:rPr>
                  <a:t>P</a:t>
                </a:r>
                <a:r>
                  <a:rPr sz="1100" dirty="0" smtClean="0">
                    <a:latin typeface="Arial"/>
                    <a:cs typeface="Arial"/>
                  </a:rPr>
                  <a:t>G</a:t>
                </a:r>
                <a:r>
                  <a:rPr lang="en-CA" sz="1100" dirty="0" smtClean="0">
                    <a:latin typeface="Arial"/>
                    <a:cs typeface="Arial"/>
                  </a:rPr>
                  <a:t> SPV/</a:t>
                </a:r>
                <a:r>
                  <a:rPr sz="1100" spc="-25" dirty="0" smtClean="0">
                    <a:latin typeface="Arial"/>
                    <a:cs typeface="Arial"/>
                  </a:rPr>
                  <a:t> </a:t>
                </a:r>
                <a:r>
                  <a:rPr sz="1100" spc="5" dirty="0">
                    <a:latin typeface="Arial"/>
                    <a:cs typeface="Arial"/>
                  </a:rPr>
                  <a:t>T</a:t>
                </a:r>
                <a:r>
                  <a:rPr sz="1100" dirty="0">
                    <a:latin typeface="Arial"/>
                    <a:cs typeface="Arial"/>
                  </a:rPr>
                  <a:t>r</a:t>
                </a:r>
                <a:r>
                  <a:rPr sz="1100" spc="-5" dirty="0">
                    <a:latin typeface="Arial"/>
                    <a:cs typeface="Arial"/>
                  </a:rPr>
                  <a:t>u</a:t>
                </a:r>
                <a:r>
                  <a:rPr sz="1100" dirty="0">
                    <a:latin typeface="Arial"/>
                    <a:cs typeface="Arial"/>
                  </a:rPr>
                  <a:t>st</a:t>
                </a:r>
              </a:p>
            </p:txBody>
          </p:sp>
          <p:sp>
            <p:nvSpPr>
              <p:cNvPr id="62" name="object 54"/>
              <p:cNvSpPr/>
              <p:nvPr/>
            </p:nvSpPr>
            <p:spPr>
              <a:xfrm>
                <a:off x="6589014" y="1936235"/>
                <a:ext cx="2186940" cy="3340735"/>
              </a:xfrm>
              <a:custGeom>
                <a:avLst/>
                <a:gdLst/>
                <a:ahLst/>
                <a:cxnLst/>
                <a:rect l="l" t="t" r="r" b="b"/>
                <a:pathLst>
                  <a:path w="2186940" h="3340735">
                    <a:moveTo>
                      <a:pt x="0" y="364502"/>
                    </a:moveTo>
                    <a:lnTo>
                      <a:pt x="4770" y="305378"/>
                    </a:lnTo>
                    <a:lnTo>
                      <a:pt x="18582" y="249292"/>
                    </a:lnTo>
                    <a:lnTo>
                      <a:pt x="40685" y="196993"/>
                    </a:lnTo>
                    <a:lnTo>
                      <a:pt x="70328" y="149232"/>
                    </a:lnTo>
                    <a:lnTo>
                      <a:pt x="106760" y="106760"/>
                    </a:lnTo>
                    <a:lnTo>
                      <a:pt x="149232" y="70328"/>
                    </a:lnTo>
                    <a:lnTo>
                      <a:pt x="196993" y="40685"/>
                    </a:lnTo>
                    <a:lnTo>
                      <a:pt x="249292" y="18582"/>
                    </a:lnTo>
                    <a:lnTo>
                      <a:pt x="305378" y="4770"/>
                    </a:lnTo>
                    <a:lnTo>
                      <a:pt x="364502" y="0"/>
                    </a:lnTo>
                    <a:lnTo>
                      <a:pt x="1822437" y="0"/>
                    </a:lnTo>
                    <a:lnTo>
                      <a:pt x="1881561" y="4770"/>
                    </a:lnTo>
                    <a:lnTo>
                      <a:pt x="1937647" y="18582"/>
                    </a:lnTo>
                    <a:lnTo>
                      <a:pt x="1989946" y="40685"/>
                    </a:lnTo>
                    <a:lnTo>
                      <a:pt x="2037707" y="70328"/>
                    </a:lnTo>
                    <a:lnTo>
                      <a:pt x="2080179" y="106760"/>
                    </a:lnTo>
                    <a:lnTo>
                      <a:pt x="2116611" y="149232"/>
                    </a:lnTo>
                    <a:lnTo>
                      <a:pt x="2146254" y="196993"/>
                    </a:lnTo>
                    <a:lnTo>
                      <a:pt x="2168357" y="249292"/>
                    </a:lnTo>
                    <a:lnTo>
                      <a:pt x="2182169" y="305378"/>
                    </a:lnTo>
                    <a:lnTo>
                      <a:pt x="2186940" y="364502"/>
                    </a:lnTo>
                    <a:lnTo>
                      <a:pt x="2186940" y="2976118"/>
                    </a:lnTo>
                    <a:lnTo>
                      <a:pt x="2182169" y="3035241"/>
                    </a:lnTo>
                    <a:lnTo>
                      <a:pt x="2168357" y="3091327"/>
                    </a:lnTo>
                    <a:lnTo>
                      <a:pt x="2146254" y="3143624"/>
                    </a:lnTo>
                    <a:lnTo>
                      <a:pt x="2116611" y="3191383"/>
                    </a:lnTo>
                    <a:lnTo>
                      <a:pt x="2080179" y="3233853"/>
                    </a:lnTo>
                    <a:lnTo>
                      <a:pt x="2037707" y="3270284"/>
                    </a:lnTo>
                    <a:lnTo>
                      <a:pt x="1989946" y="3299925"/>
                    </a:lnTo>
                    <a:lnTo>
                      <a:pt x="1937647" y="3322026"/>
                    </a:lnTo>
                    <a:lnTo>
                      <a:pt x="1881561" y="3335837"/>
                    </a:lnTo>
                    <a:lnTo>
                      <a:pt x="1822437" y="3340608"/>
                    </a:lnTo>
                    <a:lnTo>
                      <a:pt x="364502" y="3340608"/>
                    </a:lnTo>
                    <a:lnTo>
                      <a:pt x="305378" y="3335837"/>
                    </a:lnTo>
                    <a:lnTo>
                      <a:pt x="249292" y="3322026"/>
                    </a:lnTo>
                    <a:lnTo>
                      <a:pt x="196993" y="3299925"/>
                    </a:lnTo>
                    <a:lnTo>
                      <a:pt x="149232" y="3270284"/>
                    </a:lnTo>
                    <a:lnTo>
                      <a:pt x="106760" y="3233853"/>
                    </a:lnTo>
                    <a:lnTo>
                      <a:pt x="70328" y="3191383"/>
                    </a:lnTo>
                    <a:lnTo>
                      <a:pt x="40685" y="3143624"/>
                    </a:lnTo>
                    <a:lnTo>
                      <a:pt x="18582" y="3091327"/>
                    </a:lnTo>
                    <a:lnTo>
                      <a:pt x="4770" y="3035241"/>
                    </a:lnTo>
                    <a:lnTo>
                      <a:pt x="0" y="2976118"/>
                    </a:lnTo>
                    <a:lnTo>
                      <a:pt x="0" y="364502"/>
                    </a:lnTo>
                    <a:close/>
                  </a:path>
                </a:pathLst>
              </a:custGeom>
              <a:ln w="25908">
                <a:noFill/>
                <a:prstDash val="lgDash"/>
              </a:ln>
            </p:spPr>
            <p:txBody>
              <a:bodyPr wrap="square" lIns="0" tIns="0" rIns="0" bIns="0" rtlCol="0"/>
              <a:lstStyle/>
              <a:p>
                <a:endParaRPr/>
              </a:p>
            </p:txBody>
          </p:sp>
          <p:sp>
            <p:nvSpPr>
              <p:cNvPr id="63" name="object 56"/>
              <p:cNvSpPr txBox="1"/>
              <p:nvPr/>
            </p:nvSpPr>
            <p:spPr>
              <a:xfrm>
                <a:off x="3853307" y="1715755"/>
                <a:ext cx="2868295" cy="307777"/>
              </a:xfrm>
              <a:prstGeom prst="rect">
                <a:avLst/>
              </a:prstGeom>
              <a:noFill/>
              <a:ln w="9144">
                <a:noFill/>
              </a:ln>
            </p:spPr>
            <p:txBody>
              <a:bodyPr vert="horz" wrap="square" lIns="0" tIns="0" rIns="0" bIns="0" rtlCol="0">
                <a:spAutoFit/>
              </a:bodyPr>
              <a:lstStyle/>
              <a:p>
                <a:pPr marL="85725" algn="ctr">
                  <a:lnSpc>
                    <a:spcPct val="100000"/>
                  </a:lnSpc>
                </a:pPr>
                <a:r>
                  <a:rPr sz="1000" dirty="0">
                    <a:latin typeface="Arial"/>
                    <a:cs typeface="Arial"/>
                  </a:rPr>
                  <a:t>O</a:t>
                </a:r>
                <a:r>
                  <a:rPr sz="1000" spc="-10" dirty="0">
                    <a:latin typeface="Arial"/>
                    <a:cs typeface="Arial"/>
                  </a:rPr>
                  <a:t>E</a:t>
                </a:r>
                <a:r>
                  <a:rPr sz="1000" spc="-5" dirty="0">
                    <a:latin typeface="Arial"/>
                    <a:cs typeface="Arial"/>
                  </a:rPr>
                  <a:t>B</a:t>
                </a:r>
                <a:r>
                  <a:rPr sz="1000" spc="-10" dirty="0">
                    <a:latin typeface="Arial"/>
                    <a:cs typeface="Arial"/>
                  </a:rPr>
                  <a:t> o</a:t>
                </a:r>
                <a:r>
                  <a:rPr sz="1000" spc="-15" dirty="0">
                    <a:latin typeface="Arial"/>
                    <a:cs typeface="Arial"/>
                  </a:rPr>
                  <a:t>v</a:t>
                </a:r>
                <a:r>
                  <a:rPr sz="1000" spc="-10" dirty="0">
                    <a:latin typeface="Arial"/>
                    <a:cs typeface="Arial"/>
                  </a:rPr>
                  <a:t>e</a:t>
                </a:r>
                <a:r>
                  <a:rPr sz="1000" spc="-5" dirty="0">
                    <a:latin typeface="Arial"/>
                    <a:cs typeface="Arial"/>
                  </a:rPr>
                  <a:t>r</a:t>
                </a:r>
                <a:r>
                  <a:rPr sz="1000" dirty="0">
                    <a:latin typeface="Arial"/>
                    <a:cs typeface="Arial"/>
                  </a:rPr>
                  <a:t>s</a:t>
                </a:r>
                <a:r>
                  <a:rPr sz="1000" spc="-10" dirty="0">
                    <a:latin typeface="Arial"/>
                    <a:cs typeface="Arial"/>
                  </a:rPr>
                  <a:t>igh</a:t>
                </a:r>
                <a:r>
                  <a:rPr sz="1000" spc="-5" dirty="0">
                    <a:latin typeface="Arial"/>
                    <a:cs typeface="Arial"/>
                  </a:rPr>
                  <a:t>t r</a:t>
                </a:r>
                <a:r>
                  <a:rPr sz="1000" spc="-10" dirty="0">
                    <a:latin typeface="Arial"/>
                    <a:cs typeface="Arial"/>
                  </a:rPr>
                  <a:t>e</a:t>
                </a:r>
                <a:r>
                  <a:rPr sz="1000" spc="-5" dirty="0">
                    <a:latin typeface="Arial"/>
                    <a:cs typeface="Arial"/>
                  </a:rPr>
                  <a:t>: </a:t>
                </a:r>
                <a:r>
                  <a:rPr lang="en-CA" sz="1000" dirty="0" smtClean="0">
                    <a:latin typeface="Arial"/>
                    <a:cs typeface="Arial"/>
                  </a:rPr>
                  <a:t>will issue accounting order to IESO to satisfy Regulatory Asset requirements</a:t>
                </a:r>
                <a:endParaRPr sz="1000" dirty="0">
                  <a:latin typeface="Arial"/>
                  <a:cs typeface="Arial"/>
                </a:endParaRPr>
              </a:p>
            </p:txBody>
          </p:sp>
        </p:grpSp>
        <p:sp>
          <p:nvSpPr>
            <p:cNvPr id="64" name="object 10"/>
            <p:cNvSpPr/>
            <p:nvPr/>
          </p:nvSpPr>
          <p:spPr>
            <a:xfrm>
              <a:off x="4920142" y="2324336"/>
              <a:ext cx="1370931" cy="269484"/>
            </a:xfrm>
            <a:custGeom>
              <a:avLst/>
              <a:gdLst/>
              <a:ahLst/>
              <a:cxnLst/>
              <a:rect l="l" t="t" r="r" b="b"/>
              <a:pathLst>
                <a:path w="619125" h="772794">
                  <a:moveTo>
                    <a:pt x="515620" y="0"/>
                  </a:moveTo>
                  <a:lnTo>
                    <a:pt x="95992" y="242"/>
                  </a:lnTo>
                  <a:lnTo>
                    <a:pt x="55262" y="11756"/>
                  </a:lnTo>
                  <a:lnTo>
                    <a:pt x="23340" y="37780"/>
                  </a:lnTo>
                  <a:lnTo>
                    <a:pt x="4015" y="74532"/>
                  </a:lnTo>
                  <a:lnTo>
                    <a:pt x="0" y="103124"/>
                  </a:lnTo>
                  <a:lnTo>
                    <a:pt x="242" y="676675"/>
                  </a:lnTo>
                  <a:lnTo>
                    <a:pt x="11758" y="717405"/>
                  </a:lnTo>
                  <a:lnTo>
                    <a:pt x="37786" y="749327"/>
                  </a:lnTo>
                  <a:lnTo>
                    <a:pt x="74536" y="768652"/>
                  </a:lnTo>
                  <a:lnTo>
                    <a:pt x="103123" y="772668"/>
                  </a:lnTo>
                  <a:lnTo>
                    <a:pt x="522751" y="772425"/>
                  </a:lnTo>
                  <a:lnTo>
                    <a:pt x="563481" y="760909"/>
                  </a:lnTo>
                  <a:lnTo>
                    <a:pt x="595403" y="734881"/>
                  </a:lnTo>
                  <a:lnTo>
                    <a:pt x="614728" y="698131"/>
                  </a:lnTo>
                  <a:lnTo>
                    <a:pt x="618744" y="669544"/>
                  </a:lnTo>
                  <a:lnTo>
                    <a:pt x="618501" y="95990"/>
                  </a:lnTo>
                  <a:lnTo>
                    <a:pt x="606985" y="55256"/>
                  </a:lnTo>
                  <a:lnTo>
                    <a:pt x="580957" y="23336"/>
                  </a:lnTo>
                  <a:lnTo>
                    <a:pt x="544207" y="4014"/>
                  </a:lnTo>
                  <a:lnTo>
                    <a:pt x="515620" y="0"/>
                  </a:lnTo>
                  <a:close/>
                </a:path>
              </a:pathLst>
            </a:custGeom>
            <a:solidFill>
              <a:srgbClr val="B9CDE5"/>
            </a:solidFill>
            <a:ln w="19050">
              <a:solidFill>
                <a:schemeClr val="accent1"/>
              </a:solidFill>
            </a:ln>
          </p:spPr>
          <p:txBody>
            <a:bodyPr wrap="square" lIns="0" tIns="0" rIns="0" bIns="0" rtlCol="0"/>
            <a:lstStyle/>
            <a:p>
              <a:pPr algn="ctr"/>
              <a:r>
                <a:rPr lang="en-CA" sz="1400" dirty="0" smtClean="0">
                  <a:latin typeface="Arial" panose="020B0604020202020204" pitchFamily="34" charset="0"/>
                  <a:cs typeface="Arial" panose="020B0604020202020204" pitchFamily="34" charset="0"/>
                </a:rPr>
                <a:t>OEB</a:t>
              </a:r>
              <a:endParaRPr sz="1400" dirty="0">
                <a:latin typeface="Arial" panose="020B0604020202020204" pitchFamily="34" charset="0"/>
                <a:cs typeface="Arial" panose="020B0604020202020204" pitchFamily="34" charset="0"/>
              </a:endParaRPr>
            </a:p>
          </p:txBody>
        </p:sp>
      </p:grpSp>
      <p:sp>
        <p:nvSpPr>
          <p:cNvPr id="65" name="object 5"/>
          <p:cNvSpPr txBox="1"/>
          <p:nvPr/>
        </p:nvSpPr>
        <p:spPr>
          <a:xfrm>
            <a:off x="9473692" y="7435334"/>
            <a:ext cx="432308" cy="184666"/>
          </a:xfrm>
          <a:prstGeom prst="rect">
            <a:avLst/>
          </a:prstGeom>
        </p:spPr>
        <p:txBody>
          <a:bodyPr vert="horz" wrap="square" lIns="0" tIns="0" rIns="0" bIns="0" rtlCol="0">
            <a:spAutoFit/>
          </a:bodyPr>
          <a:lstStyle/>
          <a:p>
            <a:pPr marL="25400" algn="ctr">
              <a:lnSpc>
                <a:spcPct val="100000"/>
              </a:lnSpc>
            </a:pPr>
            <a:fld id="{25161F13-161D-4D92-A730-D3C24C0C7C19}" type="slidenum">
              <a:rPr lang="en-CA" sz="1200" smtClean="0">
                <a:latin typeface="Arial"/>
                <a:cs typeface="Arial"/>
              </a:rPr>
              <a:pPr marL="25400" algn="ctr">
                <a:lnSpc>
                  <a:spcPct val="100000"/>
                </a:lnSpc>
              </a:pPr>
              <a:t>9</a:t>
            </a:fld>
            <a:endParaRPr sz="1200" dirty="0">
              <a:latin typeface="Arial"/>
              <a:cs typeface="Arial"/>
            </a:endParaRPr>
          </a:p>
        </p:txBody>
      </p:sp>
      <p:sp>
        <p:nvSpPr>
          <p:cNvPr id="58" name="object 24"/>
          <p:cNvSpPr/>
          <p:nvPr/>
        </p:nvSpPr>
        <p:spPr>
          <a:xfrm>
            <a:off x="7394079" y="2858855"/>
            <a:ext cx="619125" cy="772795"/>
          </a:xfrm>
          <a:custGeom>
            <a:avLst/>
            <a:gdLst/>
            <a:ahLst/>
            <a:cxnLst/>
            <a:rect l="l" t="t" r="r" b="b"/>
            <a:pathLst>
              <a:path w="619125" h="772794">
                <a:moveTo>
                  <a:pt x="515620" y="0"/>
                </a:moveTo>
                <a:lnTo>
                  <a:pt x="95992" y="242"/>
                </a:lnTo>
                <a:lnTo>
                  <a:pt x="55262" y="11756"/>
                </a:lnTo>
                <a:lnTo>
                  <a:pt x="23340" y="37780"/>
                </a:lnTo>
                <a:lnTo>
                  <a:pt x="4015" y="74532"/>
                </a:lnTo>
                <a:lnTo>
                  <a:pt x="0" y="103124"/>
                </a:lnTo>
                <a:lnTo>
                  <a:pt x="242" y="676675"/>
                </a:lnTo>
                <a:lnTo>
                  <a:pt x="11758" y="717405"/>
                </a:lnTo>
                <a:lnTo>
                  <a:pt x="37786" y="749327"/>
                </a:lnTo>
                <a:lnTo>
                  <a:pt x="74536" y="768652"/>
                </a:lnTo>
                <a:lnTo>
                  <a:pt x="103123" y="772668"/>
                </a:lnTo>
                <a:lnTo>
                  <a:pt x="522751" y="772425"/>
                </a:lnTo>
                <a:lnTo>
                  <a:pt x="563481" y="760909"/>
                </a:lnTo>
                <a:lnTo>
                  <a:pt x="595403" y="734881"/>
                </a:lnTo>
                <a:lnTo>
                  <a:pt x="614728" y="698131"/>
                </a:lnTo>
                <a:lnTo>
                  <a:pt x="618744" y="669544"/>
                </a:lnTo>
                <a:lnTo>
                  <a:pt x="618501" y="95990"/>
                </a:lnTo>
                <a:lnTo>
                  <a:pt x="606985" y="55256"/>
                </a:lnTo>
                <a:lnTo>
                  <a:pt x="580957" y="23336"/>
                </a:lnTo>
                <a:lnTo>
                  <a:pt x="544207" y="4014"/>
                </a:lnTo>
                <a:lnTo>
                  <a:pt x="515620" y="0"/>
                </a:lnTo>
                <a:close/>
              </a:path>
            </a:pathLst>
          </a:custGeom>
          <a:solidFill>
            <a:srgbClr val="B9CDE5"/>
          </a:solidFill>
          <a:ln w="28575">
            <a:solidFill>
              <a:schemeClr val="accent1"/>
            </a:solidFill>
          </a:ln>
        </p:spPr>
        <p:txBody>
          <a:bodyPr wrap="square" lIns="0" tIns="0" rIns="0" bIns="0" rtlCol="0" anchor="ctr"/>
          <a:lstStyle/>
          <a:p>
            <a:pPr algn="ctr"/>
            <a:r>
              <a:rPr lang="en-CA" dirty="0" smtClean="0"/>
              <a:t>OPG SPV/ Trust</a:t>
            </a:r>
            <a:endParaRPr dirty="0"/>
          </a:p>
        </p:txBody>
      </p:sp>
      <p:cxnSp>
        <p:nvCxnSpPr>
          <p:cNvPr id="4" name="Straight Arrow Connector 3"/>
          <p:cNvCxnSpPr/>
          <p:nvPr/>
        </p:nvCxnSpPr>
        <p:spPr>
          <a:xfrm>
            <a:off x="7703641" y="2590800"/>
            <a:ext cx="0" cy="268055"/>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sp>
        <p:nvSpPr>
          <p:cNvPr id="66" name="object 24"/>
          <p:cNvSpPr/>
          <p:nvPr/>
        </p:nvSpPr>
        <p:spPr>
          <a:xfrm>
            <a:off x="7086600" y="2182696"/>
            <a:ext cx="1222803" cy="525280"/>
          </a:xfrm>
          <a:custGeom>
            <a:avLst/>
            <a:gdLst/>
            <a:ahLst/>
            <a:cxnLst/>
            <a:rect l="l" t="t" r="r" b="b"/>
            <a:pathLst>
              <a:path w="619125" h="772794">
                <a:moveTo>
                  <a:pt x="515620" y="0"/>
                </a:moveTo>
                <a:lnTo>
                  <a:pt x="95992" y="242"/>
                </a:lnTo>
                <a:lnTo>
                  <a:pt x="55262" y="11756"/>
                </a:lnTo>
                <a:lnTo>
                  <a:pt x="23340" y="37780"/>
                </a:lnTo>
                <a:lnTo>
                  <a:pt x="4015" y="74532"/>
                </a:lnTo>
                <a:lnTo>
                  <a:pt x="0" y="103124"/>
                </a:lnTo>
                <a:lnTo>
                  <a:pt x="242" y="676675"/>
                </a:lnTo>
                <a:lnTo>
                  <a:pt x="11758" y="717405"/>
                </a:lnTo>
                <a:lnTo>
                  <a:pt x="37786" y="749327"/>
                </a:lnTo>
                <a:lnTo>
                  <a:pt x="74536" y="768652"/>
                </a:lnTo>
                <a:lnTo>
                  <a:pt x="103123" y="772668"/>
                </a:lnTo>
                <a:lnTo>
                  <a:pt x="522751" y="772425"/>
                </a:lnTo>
                <a:lnTo>
                  <a:pt x="563481" y="760909"/>
                </a:lnTo>
                <a:lnTo>
                  <a:pt x="595403" y="734881"/>
                </a:lnTo>
                <a:lnTo>
                  <a:pt x="614728" y="698131"/>
                </a:lnTo>
                <a:lnTo>
                  <a:pt x="618744" y="669544"/>
                </a:lnTo>
                <a:lnTo>
                  <a:pt x="618501" y="95990"/>
                </a:lnTo>
                <a:lnTo>
                  <a:pt x="606985" y="55256"/>
                </a:lnTo>
                <a:lnTo>
                  <a:pt x="580957" y="23336"/>
                </a:lnTo>
                <a:lnTo>
                  <a:pt x="544207" y="4014"/>
                </a:lnTo>
                <a:lnTo>
                  <a:pt x="515620" y="0"/>
                </a:lnTo>
                <a:close/>
              </a:path>
            </a:pathLst>
          </a:custGeom>
          <a:solidFill>
            <a:srgbClr val="B9CDE5"/>
          </a:solidFill>
          <a:ln w="28575">
            <a:solidFill>
              <a:schemeClr val="accent1"/>
            </a:solidFill>
          </a:ln>
        </p:spPr>
        <p:txBody>
          <a:bodyPr wrap="square" lIns="0" tIns="0" rIns="0" bIns="0" rtlCol="0" anchor="ctr"/>
          <a:lstStyle/>
          <a:p>
            <a:pPr algn="ctr"/>
            <a:r>
              <a:rPr lang="en-CA" sz="1400" dirty="0" smtClean="0">
                <a:solidFill>
                  <a:schemeClr val="accent6"/>
                </a:solidFill>
              </a:rPr>
              <a:t>Capital Markets</a:t>
            </a:r>
          </a:p>
          <a:p>
            <a:pPr algn="ctr"/>
            <a:r>
              <a:rPr lang="en-CA" sz="1200" dirty="0" smtClean="0">
                <a:solidFill>
                  <a:schemeClr val="accent6"/>
                </a:solidFill>
              </a:rPr>
              <a:t>(51% senior debt)</a:t>
            </a:r>
            <a:endParaRPr sz="1200" dirty="0">
              <a:solidFill>
                <a:schemeClr val="accent6"/>
              </a:solidFill>
            </a:endParaRPr>
          </a:p>
        </p:txBody>
      </p:sp>
      <p:cxnSp>
        <p:nvCxnSpPr>
          <p:cNvPr id="67" name="Straight Arrow Connector 66"/>
          <p:cNvCxnSpPr/>
          <p:nvPr/>
        </p:nvCxnSpPr>
        <p:spPr>
          <a:xfrm flipH="1" flipV="1">
            <a:off x="8013204" y="3202688"/>
            <a:ext cx="592426" cy="3109"/>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7877705" y="3195935"/>
            <a:ext cx="885295" cy="276999"/>
          </a:xfrm>
          <a:prstGeom prst="rect">
            <a:avLst/>
          </a:prstGeom>
        </p:spPr>
        <p:txBody>
          <a:bodyPr wrap="square">
            <a:spAutoFit/>
          </a:bodyPr>
          <a:lstStyle/>
          <a:p>
            <a:pPr algn="ctr"/>
            <a:r>
              <a:rPr lang="en-CA" sz="1200" dirty="0">
                <a:solidFill>
                  <a:schemeClr val="accent6"/>
                </a:solidFill>
              </a:rPr>
              <a:t> </a:t>
            </a:r>
            <a:r>
              <a:rPr lang="en-CA" sz="1200" dirty="0" smtClean="0">
                <a:solidFill>
                  <a:schemeClr val="accent6"/>
                </a:solidFill>
              </a:rPr>
              <a:t>(</a:t>
            </a:r>
            <a:r>
              <a:rPr lang="en-CA" sz="1200" dirty="0" smtClean="0">
                <a:solidFill>
                  <a:schemeClr val="accent6"/>
                </a:solidFill>
              </a:rPr>
              <a:t> </a:t>
            </a:r>
            <a:r>
              <a:rPr lang="en-CA" sz="1200" dirty="0" smtClean="0">
                <a:solidFill>
                  <a:schemeClr val="accent6"/>
                </a:solidFill>
              </a:rPr>
              <a:t>sub </a:t>
            </a:r>
            <a:r>
              <a:rPr lang="en-CA" sz="1200" dirty="0">
                <a:solidFill>
                  <a:schemeClr val="accent6"/>
                </a:solidFill>
              </a:rPr>
              <a:t>debt)</a:t>
            </a:r>
          </a:p>
        </p:txBody>
      </p:sp>
      <p:sp>
        <p:nvSpPr>
          <p:cNvPr id="77" name="object 24"/>
          <p:cNvSpPr/>
          <p:nvPr/>
        </p:nvSpPr>
        <p:spPr>
          <a:xfrm>
            <a:off x="8469784" y="4084140"/>
            <a:ext cx="935371" cy="983729"/>
          </a:xfrm>
          <a:custGeom>
            <a:avLst/>
            <a:gdLst/>
            <a:ahLst/>
            <a:cxnLst/>
            <a:rect l="l" t="t" r="r" b="b"/>
            <a:pathLst>
              <a:path w="619125" h="772794">
                <a:moveTo>
                  <a:pt x="515620" y="0"/>
                </a:moveTo>
                <a:lnTo>
                  <a:pt x="95992" y="242"/>
                </a:lnTo>
                <a:lnTo>
                  <a:pt x="55262" y="11756"/>
                </a:lnTo>
                <a:lnTo>
                  <a:pt x="23340" y="37780"/>
                </a:lnTo>
                <a:lnTo>
                  <a:pt x="4015" y="74532"/>
                </a:lnTo>
                <a:lnTo>
                  <a:pt x="0" y="103124"/>
                </a:lnTo>
                <a:lnTo>
                  <a:pt x="242" y="676675"/>
                </a:lnTo>
                <a:lnTo>
                  <a:pt x="11758" y="717405"/>
                </a:lnTo>
                <a:lnTo>
                  <a:pt x="37786" y="749327"/>
                </a:lnTo>
                <a:lnTo>
                  <a:pt x="74536" y="768652"/>
                </a:lnTo>
                <a:lnTo>
                  <a:pt x="103123" y="772668"/>
                </a:lnTo>
                <a:lnTo>
                  <a:pt x="522751" y="772425"/>
                </a:lnTo>
                <a:lnTo>
                  <a:pt x="563481" y="760909"/>
                </a:lnTo>
                <a:lnTo>
                  <a:pt x="595403" y="734881"/>
                </a:lnTo>
                <a:lnTo>
                  <a:pt x="614728" y="698131"/>
                </a:lnTo>
                <a:lnTo>
                  <a:pt x="618744" y="669544"/>
                </a:lnTo>
                <a:lnTo>
                  <a:pt x="618501" y="95990"/>
                </a:lnTo>
                <a:lnTo>
                  <a:pt x="606985" y="55256"/>
                </a:lnTo>
                <a:lnTo>
                  <a:pt x="580957" y="23336"/>
                </a:lnTo>
                <a:lnTo>
                  <a:pt x="544207" y="4014"/>
                </a:lnTo>
                <a:lnTo>
                  <a:pt x="515620" y="0"/>
                </a:lnTo>
                <a:close/>
              </a:path>
            </a:pathLst>
          </a:custGeom>
          <a:solidFill>
            <a:srgbClr val="B9CDE5"/>
          </a:solidFill>
          <a:ln w="28575">
            <a:solidFill>
              <a:schemeClr val="accent1"/>
            </a:solidFill>
          </a:ln>
        </p:spPr>
        <p:txBody>
          <a:bodyPr wrap="square" lIns="0" tIns="0" rIns="0" bIns="0" rtlCol="0" anchor="ctr"/>
          <a:lstStyle/>
          <a:p>
            <a:pPr algn="ctr"/>
            <a:r>
              <a:rPr lang="en-CA" sz="1200" dirty="0" smtClean="0">
                <a:solidFill>
                  <a:schemeClr val="accent6"/>
                </a:solidFill>
              </a:rPr>
              <a:t>Provincial </a:t>
            </a:r>
          </a:p>
          <a:p>
            <a:pPr algn="ctr"/>
            <a:r>
              <a:rPr lang="en-CA" sz="1200" dirty="0" smtClean="0">
                <a:solidFill>
                  <a:schemeClr val="accent6"/>
                </a:solidFill>
              </a:rPr>
              <a:t>Equity </a:t>
            </a:r>
            <a:r>
              <a:rPr lang="en-CA" sz="1200" dirty="0" smtClean="0">
                <a:solidFill>
                  <a:schemeClr val="accent6"/>
                </a:solidFill>
              </a:rPr>
              <a:t>Injection</a:t>
            </a:r>
            <a:endParaRPr lang="en-CA" sz="1200" dirty="0" smtClean="0">
              <a:solidFill>
                <a:schemeClr val="accent6"/>
              </a:solidFill>
            </a:endParaRPr>
          </a:p>
        </p:txBody>
      </p:sp>
      <p:sp>
        <p:nvSpPr>
          <p:cNvPr id="3" name="Rectangle 2"/>
          <p:cNvSpPr/>
          <p:nvPr/>
        </p:nvSpPr>
        <p:spPr>
          <a:xfrm>
            <a:off x="2811686" y="5791200"/>
            <a:ext cx="2233496" cy="772227"/>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600" dirty="0" smtClean="0"/>
              <a:t>Note: OFA may suggest including a box showing OFA financing to IESO </a:t>
            </a:r>
            <a:endParaRPr lang="en-CA" sz="1600" dirty="0"/>
          </a:p>
        </p:txBody>
      </p:sp>
      <p:cxnSp>
        <p:nvCxnSpPr>
          <p:cNvPr id="57" name="Straight Arrow Connector 56"/>
          <p:cNvCxnSpPr/>
          <p:nvPr/>
        </p:nvCxnSpPr>
        <p:spPr>
          <a:xfrm flipV="1">
            <a:off x="8915192" y="3590641"/>
            <a:ext cx="0" cy="440748"/>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0199398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5477</TotalTime>
  <Words>7754</Words>
  <Application>Microsoft Office PowerPoint</Application>
  <PresentationFormat>Custom</PresentationFormat>
  <Paragraphs>1117</Paragraphs>
  <Slides>42</Slides>
  <Notes>0</Notes>
  <HiddenSlides>0</HiddenSlides>
  <MMClips>0</MMClips>
  <ScaleCrop>false</ScaleCrop>
  <HeadingPairs>
    <vt:vector size="4" baseType="variant">
      <vt:variant>
        <vt:lpstr>Theme</vt:lpstr>
      </vt:variant>
      <vt:variant>
        <vt:i4>1</vt:i4>
      </vt:variant>
      <vt:variant>
        <vt:lpstr>Slide Titles</vt:lpstr>
      </vt:variant>
      <vt:variant>
        <vt:i4>42</vt:i4>
      </vt:variant>
    </vt:vector>
  </HeadingPairs>
  <TitlesOfParts>
    <vt:vector size="43" baseType="lpstr">
      <vt:lpstr>Office Theme</vt:lpstr>
      <vt:lpstr>PowerPoint Presentation</vt:lpstr>
      <vt:lpstr>Context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Update on IESO and Bruce Power Negotiations  Ministry of Energy Communities, Resources and Justice Policy Committee Date: April 21, 2015</dc:title>
  <dc:creator>Lyon, Sam (ENERGY)</dc:creator>
  <cp:lastModifiedBy>Nelms, Scott (ENERGY)</cp:lastModifiedBy>
  <cp:revision>144</cp:revision>
  <cp:lastPrinted>2017-04-25T20:14:47Z</cp:lastPrinted>
  <dcterms:created xsi:type="dcterms:W3CDTF">2017-03-07T15:36:29Z</dcterms:created>
  <dcterms:modified xsi:type="dcterms:W3CDTF">2017-04-28T20:07:04Z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2017-02-28T00:00:00Z</vt:filetime>
  </property>
  <property fmtid="{D5CDD505-2E9C-101B-9397-08002B2CF9AE}" pid="3" name="Creator">
    <vt:lpwstr>Acrobat PDFMaker 15 for PowerPoint</vt:lpwstr>
  </property>
  <property fmtid="{D5CDD505-2E9C-101B-9397-08002B2CF9AE}" pid="4" name="LastSaved">
    <vt:filetime>2017-03-07T00:00:00Z</vt:filetime>
  </property>
</Properties>
</file>