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7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14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CF77CE-9139-4B56-BCF8-CE0E503B6950}" type="datetimeFigureOut">
              <a:rPr lang="en-CA" smtClean="0"/>
              <a:t>02/13/2017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1655615-EE71-43E1-AB38-7ED0ADC3D8A5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1945797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490D7-3FD8-43E1-9E1B-096F01E5D31B}" type="datetime1">
              <a:rPr lang="en-CA" smtClean="0"/>
              <a:t>02/13/2017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 smtClean="0"/>
              <a:t>Draft -- for discussion only</a:t>
            </a:r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D1F4E1-5501-4413-B3C5-A2FA09E8C71D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8700697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004E0-E45E-4D82-8CC1-8A44755C38AA}" type="datetime1">
              <a:rPr lang="en-CA" smtClean="0"/>
              <a:t>02/13/2017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 smtClean="0"/>
              <a:t>Draft -- for discussion only</a:t>
            </a:r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D1F4E1-5501-4413-B3C5-A2FA09E8C71D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7698128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E6F3C0-A8D7-41E5-9B8A-0CF26D040FF1}" type="datetime1">
              <a:rPr lang="en-CA" smtClean="0"/>
              <a:t>02/13/2017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 smtClean="0"/>
              <a:t>Draft -- for discussion only</a:t>
            </a:r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D1F4E1-5501-4413-B3C5-A2FA09E8C71D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8789441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4FC308-EFF2-4D25-88A1-BF1FC69B6236}" type="datetime1">
              <a:rPr lang="en-CA" smtClean="0"/>
              <a:t>02/13/2017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 smtClean="0"/>
              <a:t>Draft -- for discussion only</a:t>
            </a:r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D1F4E1-5501-4413-B3C5-A2FA09E8C71D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9892135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7377A-DF10-41B1-80D4-0CB7CC33DC16}" type="datetime1">
              <a:rPr lang="en-CA" smtClean="0"/>
              <a:t>02/13/2017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 smtClean="0"/>
              <a:t>Draft -- for discussion only</a:t>
            </a:r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D1F4E1-5501-4413-B3C5-A2FA09E8C71D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022059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C0A1B-9C94-48BA-A5D2-22B651357385}" type="datetime1">
              <a:rPr lang="en-CA" smtClean="0"/>
              <a:t>02/13/2017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 smtClean="0"/>
              <a:t>Draft -- for discussion only</a:t>
            </a:r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D1F4E1-5501-4413-B3C5-A2FA09E8C71D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1057363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C8B5E-E65B-4213-8B58-866F19F41163}" type="datetime1">
              <a:rPr lang="en-CA" smtClean="0"/>
              <a:t>02/13/2017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 smtClean="0"/>
              <a:t>Draft -- for discussion only</a:t>
            </a:r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D1F4E1-5501-4413-B3C5-A2FA09E8C71D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92868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B2435-C269-406E-BD4F-45C72101A04B}" type="datetime1">
              <a:rPr lang="en-CA" smtClean="0"/>
              <a:t>02/13/2017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 smtClean="0"/>
              <a:t>Draft -- for discussion only</a:t>
            </a:r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D1F4E1-5501-4413-B3C5-A2FA09E8C71D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9290515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CD944-87B0-49E1-8C54-9AEF37A24CBC}" type="datetime1">
              <a:rPr lang="en-CA" smtClean="0"/>
              <a:t>02/13/2017</a:t>
            </a:fld>
            <a:endParaRPr lang="en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 smtClean="0"/>
              <a:t>Draft -- for discussion only</a:t>
            </a:r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D1F4E1-5501-4413-B3C5-A2FA09E8C71D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2288664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88A20-CED8-4D3E-9A5B-B7969BD2184D}" type="datetime1">
              <a:rPr lang="en-CA" smtClean="0"/>
              <a:t>02/13/2017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 smtClean="0"/>
              <a:t>Draft -- for discussion only</a:t>
            </a:r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D1F4E1-5501-4413-B3C5-A2FA09E8C71D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2518907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8189D-CD2F-41A8-8521-3CA7FB905493}" type="datetime1">
              <a:rPr lang="en-CA" smtClean="0"/>
              <a:t>02/13/2017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 smtClean="0"/>
              <a:t>Draft -- for discussion only</a:t>
            </a:r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D1F4E1-5501-4413-B3C5-A2FA09E8C71D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1230985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7F8BAA-D3FF-43EE-AFA5-FC8451B82976}" type="datetime1">
              <a:rPr lang="en-CA" smtClean="0"/>
              <a:t>02/13/2017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CA" smtClean="0"/>
              <a:t>Draft -- for discussion only</a:t>
            </a:r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D1F4E1-5501-4413-B3C5-A2FA09E8C71D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2641550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Rounded Rectangle 53"/>
          <p:cNvSpPr/>
          <p:nvPr/>
        </p:nvSpPr>
        <p:spPr>
          <a:xfrm>
            <a:off x="1979712" y="1990536"/>
            <a:ext cx="2803392" cy="3715487"/>
          </a:xfrm>
          <a:prstGeom prst="roundRect">
            <a:avLst/>
          </a:prstGeom>
          <a:noFill/>
          <a:ln>
            <a:solidFill>
              <a:schemeClr val="tx2">
                <a:lumMod val="40000"/>
                <a:lumOff val="60000"/>
              </a:schemeClr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52" name="Rounded Rectangle 51"/>
          <p:cNvSpPr/>
          <p:nvPr/>
        </p:nvSpPr>
        <p:spPr>
          <a:xfrm>
            <a:off x="1763688" y="1548539"/>
            <a:ext cx="7200800" cy="4752528"/>
          </a:xfrm>
          <a:prstGeom prst="roundRect">
            <a:avLst/>
          </a:prstGeom>
          <a:noFill/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50" name="Rounded Rectangle 49"/>
          <p:cNvSpPr/>
          <p:nvPr/>
        </p:nvSpPr>
        <p:spPr>
          <a:xfrm>
            <a:off x="395536" y="1579501"/>
            <a:ext cx="1005276" cy="4680520"/>
          </a:xfrm>
          <a:prstGeom prst="roundRect">
            <a:avLst/>
          </a:prstGeom>
          <a:noFill/>
          <a:ln>
            <a:solidFill>
              <a:schemeClr val="accent6">
                <a:lumMod val="60000"/>
                <a:lumOff val="4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42" name="Rectangle 41"/>
          <p:cNvSpPr/>
          <p:nvPr/>
        </p:nvSpPr>
        <p:spPr>
          <a:xfrm>
            <a:off x="6588224" y="1990536"/>
            <a:ext cx="2160240" cy="2230552"/>
          </a:xfrm>
          <a:prstGeom prst="rect">
            <a:avLst/>
          </a:prstGeom>
          <a:noFill/>
          <a:ln>
            <a:solidFill>
              <a:schemeClr val="tx2">
                <a:lumMod val="40000"/>
                <a:lumOff val="60000"/>
              </a:schemeClr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Potential Structure – Feb 13/17</a:t>
            </a:r>
            <a:endParaRPr lang="en-CA" dirty="0"/>
          </a:p>
        </p:txBody>
      </p:sp>
      <p:grpSp>
        <p:nvGrpSpPr>
          <p:cNvPr id="6" name="Group 5"/>
          <p:cNvGrpSpPr/>
          <p:nvPr/>
        </p:nvGrpSpPr>
        <p:grpSpPr>
          <a:xfrm>
            <a:off x="520568" y="2060848"/>
            <a:ext cx="648072" cy="792088"/>
            <a:chOff x="467544" y="2060848"/>
            <a:chExt cx="648072" cy="792088"/>
          </a:xfrm>
          <a:solidFill>
            <a:schemeClr val="accent6">
              <a:lumMod val="40000"/>
              <a:lumOff val="60000"/>
            </a:schemeClr>
          </a:solidFill>
        </p:grpSpPr>
        <p:sp>
          <p:nvSpPr>
            <p:cNvPr id="4" name="Rounded Rectangle 3"/>
            <p:cNvSpPr/>
            <p:nvPr/>
          </p:nvSpPr>
          <p:spPr>
            <a:xfrm>
              <a:off x="496211" y="2060848"/>
              <a:ext cx="619405" cy="792088"/>
            </a:xfrm>
            <a:prstGeom prst="round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467544" y="2276872"/>
              <a:ext cx="648072" cy="369332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CA" dirty="0" smtClean="0"/>
                <a:t>LDCs</a:t>
              </a:r>
              <a:endParaRPr lang="en-CA" dirty="0"/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1979712" y="2065494"/>
            <a:ext cx="648072" cy="792088"/>
            <a:chOff x="467544" y="2060848"/>
            <a:chExt cx="648072" cy="792088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8" name="Rounded Rectangle 7"/>
            <p:cNvSpPr/>
            <p:nvPr/>
          </p:nvSpPr>
          <p:spPr>
            <a:xfrm>
              <a:off x="496211" y="2060848"/>
              <a:ext cx="619405" cy="792088"/>
            </a:xfrm>
            <a:prstGeom prst="round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467544" y="2276872"/>
              <a:ext cx="648072" cy="369332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CA" dirty="0" smtClean="0"/>
                <a:t>IESO</a:t>
              </a:r>
              <a:endParaRPr lang="en-CA" dirty="0"/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5322952" y="4162305"/>
            <a:ext cx="648072" cy="792088"/>
            <a:chOff x="467544" y="2060848"/>
            <a:chExt cx="648072" cy="792088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11" name="Rounded Rectangle 10"/>
            <p:cNvSpPr/>
            <p:nvPr/>
          </p:nvSpPr>
          <p:spPr>
            <a:xfrm>
              <a:off x="496211" y="2060848"/>
              <a:ext cx="619405" cy="792088"/>
            </a:xfrm>
            <a:prstGeom prst="round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467544" y="2276872"/>
              <a:ext cx="648072" cy="369332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CA" dirty="0" smtClean="0"/>
                <a:t>OFA</a:t>
              </a:r>
              <a:endParaRPr lang="en-CA" dirty="0"/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520568" y="4469702"/>
            <a:ext cx="648072" cy="792088"/>
            <a:chOff x="467544" y="2060848"/>
            <a:chExt cx="648072" cy="792088"/>
          </a:xfrm>
        </p:grpSpPr>
        <p:sp>
          <p:nvSpPr>
            <p:cNvPr id="14" name="Rounded Rectangle 13"/>
            <p:cNvSpPr/>
            <p:nvPr/>
          </p:nvSpPr>
          <p:spPr>
            <a:xfrm>
              <a:off x="496211" y="2060848"/>
              <a:ext cx="619405" cy="792088"/>
            </a:xfrm>
            <a:prstGeom prst="roundRect">
              <a:avLst/>
            </a:prstGeom>
            <a:solidFill>
              <a:schemeClr val="accent6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467544" y="2276872"/>
              <a:ext cx="648072" cy="369332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en-CA" dirty="0" smtClean="0"/>
                <a:t>PGs</a:t>
              </a:r>
              <a:endParaRPr lang="en-CA" dirty="0"/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6938425" y="2044208"/>
            <a:ext cx="653550" cy="792088"/>
            <a:chOff x="496211" y="2060848"/>
            <a:chExt cx="653550" cy="792088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17" name="Rounded Rectangle 16"/>
            <p:cNvSpPr/>
            <p:nvPr/>
          </p:nvSpPr>
          <p:spPr>
            <a:xfrm>
              <a:off x="496211" y="2060848"/>
              <a:ext cx="619405" cy="792088"/>
            </a:xfrm>
            <a:prstGeom prst="round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501689" y="2138372"/>
              <a:ext cx="648072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CA" dirty="0" smtClean="0"/>
                <a:t>OPG Trust</a:t>
              </a:r>
              <a:endParaRPr lang="en-CA" dirty="0"/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7898701" y="2044208"/>
            <a:ext cx="648072" cy="792088"/>
            <a:chOff x="467544" y="2060848"/>
            <a:chExt cx="648072" cy="792088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21" name="Rounded Rectangle 20"/>
            <p:cNvSpPr/>
            <p:nvPr/>
          </p:nvSpPr>
          <p:spPr>
            <a:xfrm>
              <a:off x="496211" y="2060848"/>
              <a:ext cx="619405" cy="792088"/>
            </a:xfrm>
            <a:prstGeom prst="round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467544" y="2276872"/>
              <a:ext cx="648072" cy="369332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CA" dirty="0" smtClean="0"/>
                <a:t>OPG</a:t>
              </a:r>
              <a:endParaRPr lang="en-CA" dirty="0"/>
            </a:p>
          </p:txBody>
        </p:sp>
      </p:grpSp>
      <p:cxnSp>
        <p:nvCxnSpPr>
          <p:cNvPr id="24" name="Straight Arrow Connector 23"/>
          <p:cNvCxnSpPr>
            <a:stCxn id="4" idx="3"/>
            <a:endCxn id="9" idx="1"/>
          </p:cNvCxnSpPr>
          <p:nvPr/>
        </p:nvCxnSpPr>
        <p:spPr>
          <a:xfrm>
            <a:off x="1168640" y="2456892"/>
            <a:ext cx="811072" cy="9292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>
            <a:stCxn id="8" idx="2"/>
            <a:endCxn id="14" idx="0"/>
          </p:cNvCxnSpPr>
          <p:nvPr/>
        </p:nvCxnSpPr>
        <p:spPr>
          <a:xfrm flipH="1">
            <a:off x="858938" y="2857582"/>
            <a:ext cx="1459144" cy="1612120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>
            <a:stCxn id="17" idx="1"/>
            <a:endCxn id="9" idx="3"/>
          </p:cNvCxnSpPr>
          <p:nvPr/>
        </p:nvCxnSpPr>
        <p:spPr>
          <a:xfrm flipH="1">
            <a:off x="2627784" y="2440252"/>
            <a:ext cx="4310641" cy="25932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>
            <a:stCxn id="12" idx="3"/>
            <a:endCxn id="17" idx="1"/>
          </p:cNvCxnSpPr>
          <p:nvPr/>
        </p:nvCxnSpPr>
        <p:spPr>
          <a:xfrm flipV="1">
            <a:off x="5971024" y="2440252"/>
            <a:ext cx="967401" cy="2122743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/>
          <p:cNvSpPr txBox="1"/>
          <p:nvPr/>
        </p:nvSpPr>
        <p:spPr>
          <a:xfrm>
            <a:off x="6588224" y="2857582"/>
            <a:ext cx="195854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itchFamily="34" charset="0"/>
              <a:buChar char="•"/>
            </a:pPr>
            <a:r>
              <a:rPr lang="en-CA" sz="1200" b="1" dirty="0" smtClean="0"/>
              <a:t>Requirements: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CA" sz="1200" dirty="0" smtClean="0"/>
              <a:t>OPG Trust purchases regulatory asset from IESO – classifies as intangible asset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CA" sz="1200" dirty="0" smtClean="0"/>
              <a:t>OPG consolidates Trust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CA" sz="1200" dirty="0" smtClean="0"/>
              <a:t>OPG retains GBE status</a:t>
            </a:r>
          </a:p>
          <a:p>
            <a:endParaRPr lang="en-CA" sz="1200" dirty="0"/>
          </a:p>
        </p:txBody>
      </p:sp>
      <p:sp>
        <p:nvSpPr>
          <p:cNvPr id="44" name="TextBox 43"/>
          <p:cNvSpPr txBox="1"/>
          <p:nvPr/>
        </p:nvSpPr>
        <p:spPr>
          <a:xfrm rot="17833120">
            <a:off x="5349614" y="3195297"/>
            <a:ext cx="20162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100" dirty="0" smtClean="0"/>
              <a:t>Loan to OPG Trust</a:t>
            </a:r>
            <a:endParaRPr lang="en-CA" sz="1100" dirty="0"/>
          </a:p>
        </p:txBody>
      </p:sp>
      <p:sp>
        <p:nvSpPr>
          <p:cNvPr id="46" name="TextBox 45"/>
          <p:cNvSpPr txBox="1"/>
          <p:nvPr/>
        </p:nvSpPr>
        <p:spPr>
          <a:xfrm>
            <a:off x="3203848" y="2121732"/>
            <a:ext cx="288032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100" dirty="0" smtClean="0"/>
              <a:t>Sale of regulatory asset to OPG Trust for cash</a:t>
            </a:r>
            <a:endParaRPr lang="en-CA" sz="1100" dirty="0"/>
          </a:p>
        </p:txBody>
      </p:sp>
      <p:sp>
        <p:nvSpPr>
          <p:cNvPr id="47" name="TextBox 46"/>
          <p:cNvSpPr txBox="1"/>
          <p:nvPr/>
        </p:nvSpPr>
        <p:spPr>
          <a:xfrm>
            <a:off x="1139833" y="2101600"/>
            <a:ext cx="77734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100" dirty="0" smtClean="0"/>
              <a:t>Payment to IESO</a:t>
            </a:r>
            <a:endParaRPr lang="en-CA" sz="1100" dirty="0"/>
          </a:p>
        </p:txBody>
      </p:sp>
      <p:sp>
        <p:nvSpPr>
          <p:cNvPr id="48" name="TextBox 47"/>
          <p:cNvSpPr txBox="1"/>
          <p:nvPr/>
        </p:nvSpPr>
        <p:spPr>
          <a:xfrm rot="18739194">
            <a:off x="707366" y="3437842"/>
            <a:ext cx="1517524" cy="237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100" dirty="0" smtClean="0"/>
              <a:t>Payment to generators</a:t>
            </a:r>
            <a:endParaRPr lang="en-CA" sz="1100" dirty="0"/>
          </a:p>
        </p:txBody>
      </p:sp>
      <p:sp>
        <p:nvSpPr>
          <p:cNvPr id="51" name="TextBox 50"/>
          <p:cNvSpPr txBox="1"/>
          <p:nvPr/>
        </p:nvSpPr>
        <p:spPr>
          <a:xfrm>
            <a:off x="4318276" y="5983022"/>
            <a:ext cx="1549868" cy="246221"/>
          </a:xfrm>
          <a:prstGeom prst="rect">
            <a:avLst/>
          </a:prstGeom>
          <a:noFill/>
          <a:ln>
            <a:solidFill>
              <a:schemeClr val="tx2"/>
            </a:solidFill>
            <a:prstDash val="sysDot"/>
          </a:ln>
        </p:spPr>
        <p:txBody>
          <a:bodyPr wrap="square" rtlCol="0">
            <a:spAutoFit/>
          </a:bodyPr>
          <a:lstStyle/>
          <a:p>
            <a:r>
              <a:rPr lang="en-CA" sz="1000" dirty="0"/>
              <a:t>C</a:t>
            </a:r>
            <a:r>
              <a:rPr lang="en-CA" sz="1000" dirty="0" smtClean="0"/>
              <a:t>onsolidated by province</a:t>
            </a:r>
            <a:endParaRPr lang="en-CA" sz="1000" dirty="0"/>
          </a:p>
        </p:txBody>
      </p:sp>
      <p:sp>
        <p:nvSpPr>
          <p:cNvPr id="53" name="TextBox 52"/>
          <p:cNvSpPr txBox="1"/>
          <p:nvPr/>
        </p:nvSpPr>
        <p:spPr>
          <a:xfrm>
            <a:off x="395536" y="5543158"/>
            <a:ext cx="10052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000" dirty="0" smtClean="0"/>
              <a:t>Not consolidated by province (except OPG)</a:t>
            </a:r>
            <a:endParaRPr lang="en-CA" sz="1000" dirty="0"/>
          </a:p>
        </p:txBody>
      </p:sp>
      <p:sp>
        <p:nvSpPr>
          <p:cNvPr id="55" name="TextBox 54"/>
          <p:cNvSpPr txBox="1"/>
          <p:nvPr/>
        </p:nvSpPr>
        <p:spPr>
          <a:xfrm>
            <a:off x="2195736" y="2871304"/>
            <a:ext cx="258736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200" b="1" dirty="0" smtClean="0"/>
              <a:t>Requirements</a:t>
            </a:r>
            <a:r>
              <a:rPr lang="en-CA" sz="1200" dirty="0" smtClean="0"/>
              <a:t>: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CA" sz="1200" dirty="0" smtClean="0"/>
              <a:t>IESO can recognize a regulatory asset for the shortfall between the amounts collected from the LDCs and the amounts paid to the PGs</a:t>
            </a:r>
          </a:p>
          <a:p>
            <a:pPr marL="354013" lvl="1" indent="-171450">
              <a:buFont typeface="Arial" pitchFamily="34" charset="0"/>
              <a:buChar char="•"/>
            </a:pPr>
            <a:r>
              <a:rPr lang="en-CA" sz="1200" dirty="0" smtClean="0"/>
              <a:t>IESO uses GAAP hierarchy to support regulatory asset under PSAB, or</a:t>
            </a:r>
          </a:p>
          <a:p>
            <a:pPr marL="354013" lvl="1" indent="-171450">
              <a:buFont typeface="Arial" pitchFamily="34" charset="0"/>
              <a:buChar char="•"/>
            </a:pPr>
            <a:r>
              <a:rPr lang="en-CA" sz="1200" dirty="0" smtClean="0"/>
              <a:t>IESO is classified as a GBE, follows IFRS and IFRS supports recognition of a regulatory asset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CA" sz="1200" dirty="0" smtClean="0"/>
              <a:t>IESO can derecognize regulatory asset upon sale to OPG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CA" sz="1200" dirty="0" smtClean="0"/>
              <a:t>“Market books” are reflected on corporate books</a:t>
            </a:r>
            <a:endParaRPr lang="en-CA" sz="1200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 smtClean="0"/>
              <a:t>Draft -- for discussion only</a:t>
            </a:r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5031348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140</Words>
  <Application>Microsoft Office PowerPoint</Application>
  <PresentationFormat>On-screen Show (4:3)</PresentationFormat>
  <Paragraphs>24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Potential Structure – Feb 13/17</vt:lpstr>
    </vt:vector>
  </TitlesOfParts>
  <Company>MGS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Potential Structure – Feb 13/17</dc:title>
  <dc:creator>Veinot, Cindy (TBS)</dc:creator>
  <cp:lastModifiedBy>Veinot, Cindy (TBS)</cp:lastModifiedBy>
  <cp:revision>3</cp:revision>
  <dcterms:created xsi:type="dcterms:W3CDTF">2017-02-13T21:24:31Z</dcterms:created>
  <dcterms:modified xsi:type="dcterms:W3CDTF">2017-02-13T21:27:07Z</dcterms:modified>
</cp:coreProperties>
</file>