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381" r:id="rId3"/>
    <p:sldId id="414" r:id="rId4"/>
    <p:sldId id="408" r:id="rId5"/>
    <p:sldId id="410" r:id="rId6"/>
    <p:sldId id="383" r:id="rId7"/>
    <p:sldId id="389" r:id="rId8"/>
    <p:sldId id="413" r:id="rId9"/>
    <p:sldId id="393" r:id="rId10"/>
    <p:sldId id="416" r:id="rId11"/>
    <p:sldId id="398" r:id="rId12"/>
    <p:sldId id="385" r:id="rId13"/>
    <p:sldId id="421" r:id="rId14"/>
    <p:sldId id="417" r:id="rId15"/>
    <p:sldId id="403" r:id="rId16"/>
    <p:sldId id="431" r:id="rId17"/>
    <p:sldId id="430" r:id="rId18"/>
    <p:sldId id="429" r:id="rId19"/>
    <p:sldId id="428" r:id="rId20"/>
    <p:sldId id="418" r:id="rId21"/>
    <p:sldId id="409" r:id="rId22"/>
    <p:sldId id="422" r:id="rId23"/>
    <p:sldId id="420" r:id="rId24"/>
    <p:sldId id="419" r:id="rId25"/>
    <p:sldId id="427" r:id="rId26"/>
    <p:sldId id="405" r:id="rId27"/>
    <p:sldId id="407"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yley, Daniel (ENERGY)" initials="CD(" lastIdx="7" clrIdx="0"/>
  <p:cmAuthor id="1" name="Christie, Tim (ENERGY)" initials="CT(" lastIdx="3" clrIdx="1"/>
  <p:cmAuthor id="2" name="Hume, Steen (ENERGY)" initials="H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79646"/>
    <a:srgbClr val="FFC000"/>
    <a:srgbClr val="DD542F"/>
    <a:srgbClr val="397F64"/>
    <a:srgbClr val="FF9900"/>
    <a:srgbClr val="000000"/>
    <a:srgbClr val="48A280"/>
    <a:srgbClr val="DD5457"/>
    <a:srgbClr val="B7D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63" autoAdjust="0"/>
    <p:restoredTop sz="93714" autoAdjust="0"/>
  </p:normalViewPr>
  <p:slideViewPr>
    <p:cSldViewPr>
      <p:cViewPr varScale="1">
        <p:scale>
          <a:sx n="70" d="100"/>
          <a:sy n="70" d="100"/>
        </p:scale>
        <p:origin x="-1500" y="-96"/>
      </p:cViewPr>
      <p:guideLst>
        <p:guide orient="horz" pos="2160"/>
        <p:guide pos="2880"/>
      </p:guideLst>
    </p:cSldViewPr>
  </p:slideViewPr>
  <p:notesTextViewPr>
    <p:cViewPr>
      <p:scale>
        <a:sx n="1" d="1"/>
        <a:sy n="1" d="1"/>
      </p:scale>
      <p:origin x="0" y="0"/>
    </p:cViewPr>
  </p:notesTextViewPr>
  <p:sorterViewPr>
    <p:cViewPr>
      <p:scale>
        <a:sx n="160" d="100"/>
        <a:sy n="160" d="100"/>
      </p:scale>
      <p:origin x="0" y="0"/>
    </p:cViewPr>
  </p:sorterViewPr>
  <p:notesViewPr>
    <p:cSldViewPr>
      <p:cViewPr varScale="1">
        <p:scale>
          <a:sx n="54" d="100"/>
          <a:sy n="54" d="100"/>
        </p:scale>
        <p:origin x="-1704"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christieti\AppData\Local\Microsoft\Windows\Temporary%20Internet%20Files\Content.Outlook\V54IS9F5\Cost%20Pie%20Chart%20v2.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christieti\AppData\Local\Microsoft\Windows\Temporary%20Internet%20Files\Content.Outlook\V54IS9F5\Cost%20Pie%20Chart%20v2.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Etcptovspifs003\pd\EnergyPolicy\Economics\Files\Rate%20Mitigation\HST%208%20Percent\Copy%20of%20Historical%20Monthly%20Prices%2020170227.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05.xlsm"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pieChart>
        <c:varyColors val="1"/>
        <c:ser>
          <c:idx val="0"/>
          <c:order val="0"/>
          <c:spPr>
            <a:ln>
              <a:solidFill>
                <a:schemeClr val="tx1"/>
              </a:solidFill>
            </a:ln>
          </c:spPr>
          <c:dPt>
            <c:idx val="0"/>
            <c:bubble3D val="0"/>
            <c:spPr>
              <a:solidFill>
                <a:schemeClr val="accent6"/>
              </a:solidFill>
              <a:ln>
                <a:solidFill>
                  <a:schemeClr val="tx1"/>
                </a:solidFill>
              </a:ln>
            </c:spPr>
          </c:dPt>
          <c:dPt>
            <c:idx val="5"/>
            <c:bubble3D val="0"/>
            <c:spPr>
              <a:solidFill>
                <a:schemeClr val="bg2">
                  <a:lumMod val="90000"/>
                </a:schemeClr>
              </a:solidFill>
              <a:ln>
                <a:solidFill>
                  <a:schemeClr val="tx1"/>
                </a:solidFill>
              </a:ln>
            </c:spPr>
          </c:dPt>
          <c:dLbls>
            <c:dLblPos val="outEnd"/>
            <c:showLegendKey val="0"/>
            <c:showVal val="1"/>
            <c:showCatName val="0"/>
            <c:showSerName val="0"/>
            <c:showPercent val="0"/>
            <c:showBubbleSize val="0"/>
            <c:showLeaderLines val="1"/>
          </c:dLbls>
          <c:cat>
            <c:strRef>
              <c:f>'2015'!$B$21:$B$26</c:f>
              <c:strCache>
                <c:ptCount val="6"/>
                <c:pt idx="0">
                  <c:v>Generation </c:v>
                </c:pt>
                <c:pt idx="1">
                  <c:v>Conservation</c:v>
                </c:pt>
                <c:pt idx="2">
                  <c:v>Transmission</c:v>
                </c:pt>
                <c:pt idx="3">
                  <c:v>Distribution</c:v>
                </c:pt>
                <c:pt idx="4">
                  <c:v>Wholesale Market Charge</c:v>
                </c:pt>
                <c:pt idx="5">
                  <c:v>Debt Retirement Charge (DRC)</c:v>
                </c:pt>
              </c:strCache>
            </c:strRef>
          </c:cat>
          <c:val>
            <c:numRef>
              <c:f>'2015'!$C$21:$C$26</c:f>
              <c:numCache>
                <c:formatCode>0.0</c:formatCode>
                <c:ptCount val="6"/>
                <c:pt idx="0">
                  <c:v>12.832127</c:v>
                </c:pt>
                <c:pt idx="1">
                  <c:v>0.42152899999999999</c:v>
                </c:pt>
                <c:pt idx="2">
                  <c:v>1.5586770000000001</c:v>
                </c:pt>
                <c:pt idx="3">
                  <c:v>3.489868</c:v>
                </c:pt>
                <c:pt idx="4">
                  <c:v>0.80384599999999995</c:v>
                </c:pt>
                <c:pt idx="5">
                  <c:v>0.96069399999999994</c:v>
                </c:pt>
              </c:numCache>
            </c:numRef>
          </c:val>
        </c:ser>
        <c:dLbls>
          <c:dLblPos val="outEnd"/>
          <c:showLegendKey val="0"/>
          <c:showVal val="1"/>
          <c:showCatName val="0"/>
          <c:showSerName val="0"/>
          <c:showPercent val="0"/>
          <c:showBubbleSize val="0"/>
          <c:showLeaderLines val="1"/>
        </c:dLbls>
        <c:firstSliceAng val="360"/>
      </c:pieChart>
    </c:plotArea>
    <c:legend>
      <c:legendPos val="r"/>
      <c:layout/>
      <c:overlay val="0"/>
    </c:legend>
    <c:plotVisOnly val="1"/>
    <c:dispBlanksAs val="gap"/>
    <c:showDLblsOverMax val="0"/>
  </c:chart>
  <c:spPr>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101599480220192"/>
          <c:y val="0.13124615744754192"/>
          <c:w val="0.63318739573294036"/>
          <c:h val="0.81782796426394055"/>
        </c:manualLayout>
      </c:layout>
      <c:ofPieChart>
        <c:ofPieType val="pie"/>
        <c:varyColors val="1"/>
        <c:ser>
          <c:idx val="0"/>
          <c:order val="0"/>
          <c:dPt>
            <c:idx val="0"/>
            <c:bubble3D val="0"/>
            <c:spPr>
              <a:solidFill>
                <a:schemeClr val="accent2"/>
              </a:solidFill>
              <a:ln>
                <a:solidFill>
                  <a:schemeClr val="tx1"/>
                </a:solidFill>
              </a:ln>
            </c:spPr>
          </c:dPt>
          <c:dPt>
            <c:idx val="1"/>
            <c:bubble3D val="0"/>
            <c:spPr>
              <a:solidFill>
                <a:schemeClr val="accent3"/>
              </a:solidFill>
              <a:ln>
                <a:solidFill>
                  <a:schemeClr val="tx1"/>
                </a:solidFill>
              </a:ln>
            </c:spPr>
          </c:dPt>
          <c:dPt>
            <c:idx val="2"/>
            <c:bubble3D val="0"/>
            <c:spPr>
              <a:solidFill>
                <a:schemeClr val="accent4"/>
              </a:solidFill>
              <a:ln>
                <a:solidFill>
                  <a:schemeClr val="tx1"/>
                </a:solidFill>
              </a:ln>
            </c:spPr>
          </c:dPt>
          <c:dPt>
            <c:idx val="3"/>
            <c:bubble3D val="0"/>
            <c:spPr>
              <a:solidFill>
                <a:schemeClr val="accent5"/>
              </a:solidFill>
              <a:ln>
                <a:solidFill>
                  <a:schemeClr val="tx1"/>
                </a:solidFill>
              </a:ln>
            </c:spPr>
          </c:dPt>
          <c:dPt>
            <c:idx val="4"/>
            <c:bubble3D val="0"/>
            <c:spPr>
              <a:solidFill>
                <a:schemeClr val="bg2">
                  <a:lumMod val="90000"/>
                </a:schemeClr>
              </a:solidFill>
              <a:ln>
                <a:solidFill>
                  <a:schemeClr val="tx1"/>
                </a:solidFill>
              </a:ln>
            </c:spPr>
          </c:dPt>
          <c:dPt>
            <c:idx val="5"/>
            <c:bubble3D val="0"/>
            <c:spPr>
              <a:solidFill>
                <a:schemeClr val="accent2">
                  <a:lumMod val="40000"/>
                  <a:lumOff val="60000"/>
                </a:schemeClr>
              </a:solidFill>
              <a:ln>
                <a:solidFill>
                  <a:schemeClr val="tx1"/>
                </a:solidFill>
              </a:ln>
            </c:spPr>
          </c:dPt>
          <c:dPt>
            <c:idx val="6"/>
            <c:bubble3D val="0"/>
            <c:spPr>
              <a:ln>
                <a:solidFill>
                  <a:schemeClr val="tx1"/>
                </a:solidFill>
              </a:ln>
            </c:spPr>
          </c:dPt>
          <c:dPt>
            <c:idx val="7"/>
            <c:bubble3D val="0"/>
            <c:spPr>
              <a:solidFill>
                <a:schemeClr val="accent6"/>
              </a:solidFill>
              <a:ln>
                <a:solidFill>
                  <a:schemeClr val="tx1"/>
                </a:solidFill>
              </a:ln>
            </c:spPr>
          </c:dPt>
          <c:dLbls>
            <c:dLbl>
              <c:idx val="0"/>
              <c:layout/>
              <c:showLegendKey val="0"/>
              <c:showVal val="1"/>
              <c:showCatName val="1"/>
              <c:showSerName val="0"/>
              <c:showPercent val="1"/>
              <c:showBubbleSize val="0"/>
            </c:dLbl>
            <c:dLbl>
              <c:idx val="1"/>
              <c:layout>
                <c:manualLayout>
                  <c:x val="-1.4465069188422754E-2"/>
                  <c:y val="-0.12165788156601882"/>
                </c:manualLayout>
              </c:layout>
              <c:showLegendKey val="0"/>
              <c:showVal val="1"/>
              <c:showCatName val="1"/>
              <c:showSerName val="0"/>
              <c:showPercent val="1"/>
              <c:showBubbleSize val="0"/>
            </c:dLbl>
            <c:dLbl>
              <c:idx val="2"/>
              <c:layout>
                <c:manualLayout>
                  <c:x val="-1.0419823880488847E-2"/>
                  <c:y val="-4.1969233012540096E-3"/>
                </c:manualLayout>
              </c:layout>
              <c:showLegendKey val="0"/>
              <c:showVal val="1"/>
              <c:showCatName val="1"/>
              <c:showSerName val="0"/>
              <c:showPercent val="1"/>
              <c:showBubbleSize val="0"/>
            </c:dLbl>
            <c:dLbl>
              <c:idx val="3"/>
              <c:layout>
                <c:manualLayout>
                  <c:x val="-8.2393273649293015E-3"/>
                  <c:y val="-1.363918051910178E-2"/>
                </c:manualLayout>
              </c:layout>
              <c:showLegendKey val="0"/>
              <c:showVal val="1"/>
              <c:showCatName val="1"/>
              <c:showSerName val="0"/>
              <c:showPercent val="1"/>
              <c:showBubbleSize val="0"/>
            </c:dLbl>
            <c:dLbl>
              <c:idx val="4"/>
              <c:layout>
                <c:manualLayout>
                  <c:x val="0.16589947833815408"/>
                  <c:y val="-4.0291172226095143E-2"/>
                </c:manualLayout>
              </c:layout>
              <c:showLegendKey val="0"/>
              <c:showVal val="1"/>
              <c:showCatName val="1"/>
              <c:showSerName val="0"/>
              <c:showPercent val="1"/>
              <c:showBubbleSize val="0"/>
            </c:dLbl>
            <c:dLbl>
              <c:idx val="5"/>
              <c:layout/>
              <c:showLegendKey val="0"/>
              <c:showVal val="1"/>
              <c:showCatName val="1"/>
              <c:showSerName val="0"/>
              <c:showPercent val="1"/>
              <c:showBubbleSize val="0"/>
            </c:dLbl>
            <c:dLbl>
              <c:idx val="6"/>
              <c:layout/>
              <c:showLegendKey val="0"/>
              <c:showVal val="1"/>
              <c:showCatName val="1"/>
              <c:showSerName val="0"/>
              <c:showPercent val="1"/>
              <c:showBubbleSize val="0"/>
            </c:dLbl>
            <c:dLbl>
              <c:idx val="7"/>
              <c:layout>
                <c:manualLayout>
                  <c:x val="-0.10863690105166646"/>
                  <c:y val="-1.2104522571699777E-2"/>
                </c:manualLayout>
              </c:layout>
              <c:tx>
                <c:rich>
                  <a:bodyPr/>
                  <a:lstStyle/>
                  <a:p>
                    <a:r>
                      <a:rPr lang="en-US"/>
                      <a:t>Generation
12.8
64%</a:t>
                    </a:r>
                  </a:p>
                </c:rich>
              </c:tx>
              <c:showLegendKey val="0"/>
              <c:showVal val="1"/>
              <c:showCatName val="1"/>
              <c:showSerName val="0"/>
              <c:showPercent val="1"/>
              <c:showBubbleSize val="0"/>
            </c:dLbl>
            <c:showLegendKey val="0"/>
            <c:showVal val="0"/>
            <c:showCatName val="1"/>
            <c:showSerName val="0"/>
            <c:showPercent val="1"/>
            <c:showBubbleSize val="0"/>
            <c:showLeaderLines val="1"/>
          </c:dLbls>
          <c:cat>
            <c:strRef>
              <c:f>'2015'!$B$37:$B$43</c:f>
              <c:strCache>
                <c:ptCount val="7"/>
                <c:pt idx="0">
                  <c:v>Conservation</c:v>
                </c:pt>
                <c:pt idx="1">
                  <c:v>Transmission</c:v>
                </c:pt>
                <c:pt idx="2">
                  <c:v>Distribution</c:v>
                </c:pt>
                <c:pt idx="3">
                  <c:v>Wholesale Market Charge</c:v>
                </c:pt>
                <c:pt idx="4">
                  <c:v>Debt Retirement Charge</c:v>
                </c:pt>
                <c:pt idx="5">
                  <c:v>GA</c:v>
                </c:pt>
                <c:pt idx="6">
                  <c:v>HOEP</c:v>
                </c:pt>
              </c:strCache>
            </c:strRef>
          </c:cat>
          <c:val>
            <c:numRef>
              <c:f>'2015'!$C$37:$C$43</c:f>
              <c:numCache>
                <c:formatCode>0.0</c:formatCode>
                <c:ptCount val="7"/>
                <c:pt idx="0">
                  <c:v>0.42152899999999999</c:v>
                </c:pt>
                <c:pt idx="1">
                  <c:v>1.5586770000000001</c:v>
                </c:pt>
                <c:pt idx="2">
                  <c:v>3.489868</c:v>
                </c:pt>
                <c:pt idx="3">
                  <c:v>0.80384599999999995</c:v>
                </c:pt>
                <c:pt idx="4">
                  <c:v>0.96069399999999994</c:v>
                </c:pt>
                <c:pt idx="5">
                  <c:v>12.33</c:v>
                </c:pt>
                <c:pt idx="6">
                  <c:v>0.50212699999999977</c:v>
                </c:pt>
              </c:numCache>
            </c:numRef>
          </c:val>
        </c:ser>
        <c:ser>
          <c:idx val="1"/>
          <c:order val="1"/>
          <c:cat>
            <c:strRef>
              <c:f>'2015'!$B$37:$B$43</c:f>
              <c:strCache>
                <c:ptCount val="7"/>
                <c:pt idx="0">
                  <c:v>Conservation</c:v>
                </c:pt>
                <c:pt idx="1">
                  <c:v>Transmission</c:v>
                </c:pt>
                <c:pt idx="2">
                  <c:v>Distribution</c:v>
                </c:pt>
                <c:pt idx="3">
                  <c:v>Wholesale Market Charge</c:v>
                </c:pt>
                <c:pt idx="4">
                  <c:v>Debt Retirement Charge</c:v>
                </c:pt>
                <c:pt idx="5">
                  <c:v>GA</c:v>
                </c:pt>
                <c:pt idx="6">
                  <c:v>HOEP</c:v>
                </c:pt>
              </c:strCache>
            </c:strRef>
          </c:cat>
          <c:val>
            <c:numRef>
              <c:f>'2015'!$C$42:$C$43</c:f>
              <c:numCache>
                <c:formatCode>0.0</c:formatCode>
                <c:ptCount val="2"/>
                <c:pt idx="0">
                  <c:v>12.33</c:v>
                </c:pt>
                <c:pt idx="1">
                  <c:v>0.50212699999999977</c:v>
                </c:pt>
              </c:numCache>
            </c:numRef>
          </c:val>
        </c:ser>
        <c:dLbls>
          <c:showLegendKey val="0"/>
          <c:showVal val="0"/>
          <c:showCatName val="0"/>
          <c:showSerName val="0"/>
          <c:showPercent val="0"/>
          <c:showBubbleSize val="0"/>
          <c:showLeaderLines val="1"/>
        </c:dLbls>
        <c:gapWidth val="100"/>
        <c:splitType val="pos"/>
        <c:splitPos val="2"/>
        <c:secondPieSize val="75"/>
        <c:serLines/>
      </c:ofPieChart>
    </c:plotArea>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2479096661073332E-2"/>
          <c:y val="0.19279154085268457"/>
          <c:w val="0.88827331194007864"/>
          <c:h val="0.71803480133048847"/>
        </c:manualLayout>
      </c:layout>
      <c:lineChart>
        <c:grouping val="standard"/>
        <c:varyColors val="0"/>
        <c:ser>
          <c:idx val="0"/>
          <c:order val="0"/>
          <c:spPr>
            <a:ln>
              <a:solidFill>
                <a:schemeClr val="accent3"/>
              </a:solidFill>
            </a:ln>
          </c:spPr>
          <c:marker>
            <c:symbol val="none"/>
          </c:marker>
          <c:dLbls>
            <c:numFmt formatCode="#,##0" sourceLinked="0"/>
            <c:txPr>
              <a:bodyPr/>
              <a:lstStyle/>
              <a:p>
                <a:pPr>
                  <a:defRPr sz="1050" b="1">
                    <a:latin typeface="Arial" panose="020B0604020202020204" pitchFamily="34" charset="0"/>
                    <a:cs typeface="Arial" panose="020B0604020202020204" pitchFamily="34" charset="0"/>
                  </a:defRPr>
                </a:pPr>
                <a:endParaRPr lang="en-US"/>
              </a:p>
            </c:txPr>
            <c:dLblPos val="b"/>
            <c:showLegendKey val="0"/>
            <c:showVal val="1"/>
            <c:showCatName val="0"/>
            <c:showSerName val="0"/>
            <c:showPercent val="0"/>
            <c:showBubbleSize val="0"/>
            <c:showLeaderLines val="0"/>
          </c:dLbls>
          <c:cat>
            <c:numRef>
              <c:f>Res!$D$169:$O$169</c:f>
              <c:numCache>
                <c:formatCode>General</c:formatCode>
                <c:ptCount val="12"/>
                <c:pt idx="0">
                  <c:v>2005</c:v>
                </c:pt>
                <c:pt idx="1">
                  <c:v>2006</c:v>
                </c:pt>
                <c:pt idx="2">
                  <c:v>2007</c:v>
                </c:pt>
                <c:pt idx="3">
                  <c:v>2008</c:v>
                </c:pt>
                <c:pt idx="4">
                  <c:v>2009</c:v>
                </c:pt>
                <c:pt idx="5">
                  <c:v>2010</c:v>
                </c:pt>
                <c:pt idx="6">
                  <c:v>2011</c:v>
                </c:pt>
                <c:pt idx="7">
                  <c:v>2012</c:v>
                </c:pt>
                <c:pt idx="8">
                  <c:v>2013</c:v>
                </c:pt>
                <c:pt idx="9">
                  <c:v>2014</c:v>
                </c:pt>
                <c:pt idx="10">
                  <c:v>2015</c:v>
                </c:pt>
                <c:pt idx="11">
                  <c:v>2016</c:v>
                </c:pt>
              </c:numCache>
            </c:numRef>
          </c:cat>
          <c:val>
            <c:numRef>
              <c:f>Res!$D$177:$O$177</c:f>
              <c:numCache>
                <c:formatCode>0.00</c:formatCode>
                <c:ptCount val="12"/>
                <c:pt idx="0">
                  <c:v>90.968062500000016</c:v>
                </c:pt>
                <c:pt idx="1">
                  <c:v>92.925875000000005</c:v>
                </c:pt>
                <c:pt idx="2">
                  <c:v>91.74375000000002</c:v>
                </c:pt>
                <c:pt idx="3">
                  <c:v>91.74375000000002</c:v>
                </c:pt>
                <c:pt idx="4">
                  <c:v>94.864874999999998</c:v>
                </c:pt>
                <c:pt idx="5">
                  <c:v>104.31513750000001</c:v>
                </c:pt>
                <c:pt idx="6">
                  <c:v>104.57556749999998</c:v>
                </c:pt>
                <c:pt idx="7">
                  <c:v>111.63503062499998</c:v>
                </c:pt>
                <c:pt idx="8">
                  <c:v>116.4185325</c:v>
                </c:pt>
                <c:pt idx="9">
                  <c:v>123.50956500000001</c:v>
                </c:pt>
                <c:pt idx="10">
                  <c:v>135.64915500000004</c:v>
                </c:pt>
                <c:pt idx="11">
                  <c:v>155.57557500000001</c:v>
                </c:pt>
              </c:numCache>
            </c:numRef>
          </c:val>
          <c:smooth val="0"/>
        </c:ser>
        <c:dLbls>
          <c:showLegendKey val="0"/>
          <c:showVal val="0"/>
          <c:showCatName val="0"/>
          <c:showSerName val="0"/>
          <c:showPercent val="0"/>
          <c:showBubbleSize val="0"/>
        </c:dLbls>
        <c:marker val="1"/>
        <c:smooth val="0"/>
        <c:axId val="159032064"/>
        <c:axId val="159033600"/>
      </c:lineChart>
      <c:catAx>
        <c:axId val="159032064"/>
        <c:scaling>
          <c:orientation val="minMax"/>
        </c:scaling>
        <c:delete val="0"/>
        <c:axPos val="b"/>
        <c:numFmt formatCode="General" sourceLinked="1"/>
        <c:majorTickMark val="out"/>
        <c:minorTickMark val="none"/>
        <c:tickLblPos val="nextTo"/>
        <c:txPr>
          <a:bodyPr/>
          <a:lstStyle/>
          <a:p>
            <a:pPr>
              <a:defRPr sz="1200">
                <a:latin typeface="Arial" panose="020B0604020202020204" pitchFamily="34" charset="0"/>
                <a:cs typeface="Arial" panose="020B0604020202020204" pitchFamily="34" charset="0"/>
              </a:defRPr>
            </a:pPr>
            <a:endParaRPr lang="en-US"/>
          </a:p>
        </c:txPr>
        <c:crossAx val="159033600"/>
        <c:crosses val="autoZero"/>
        <c:auto val="1"/>
        <c:lblAlgn val="ctr"/>
        <c:lblOffset val="100"/>
        <c:noMultiLvlLbl val="0"/>
      </c:catAx>
      <c:valAx>
        <c:axId val="159033600"/>
        <c:scaling>
          <c:orientation val="minMax"/>
        </c:scaling>
        <c:delete val="0"/>
        <c:axPos val="l"/>
        <c:majorGridlines>
          <c:spPr>
            <a:ln>
              <a:noFill/>
            </a:ln>
          </c:spPr>
        </c:majorGridlines>
        <c:numFmt formatCode="0" sourceLinked="0"/>
        <c:majorTickMark val="out"/>
        <c:minorTickMark val="none"/>
        <c:tickLblPos val="nextTo"/>
        <c:txPr>
          <a:bodyPr/>
          <a:lstStyle/>
          <a:p>
            <a:pPr>
              <a:defRPr sz="1200">
                <a:latin typeface="Arial" panose="020B0604020202020204" pitchFamily="34" charset="0"/>
                <a:cs typeface="Arial" panose="020B0604020202020204" pitchFamily="34" charset="0"/>
              </a:defRPr>
            </a:pPr>
            <a:endParaRPr lang="en-US"/>
          </a:p>
        </c:txPr>
        <c:crossAx val="159032064"/>
        <c:crosses val="autoZero"/>
        <c:crossBetween val="between"/>
      </c:valAx>
    </c:plotArea>
    <c:plotVisOnly val="1"/>
    <c:dispBlanksAs val="gap"/>
    <c:showDLblsOverMax val="0"/>
  </c:chart>
  <c:spPr>
    <a:ln>
      <a:noFill/>
    </a:ln>
  </c:sp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'Indicative graph'!$B$37</c:f>
              <c:strCache>
                <c:ptCount val="1"/>
                <c:pt idx="0">
                  <c:v>IESO Forecast GA Cost</c:v>
                </c:pt>
              </c:strCache>
            </c:strRef>
          </c:tx>
          <c:spPr>
            <a:ln>
              <a:solidFill>
                <a:sysClr val="windowText" lastClr="000000"/>
              </a:solidFill>
            </a:ln>
          </c:spPr>
          <c:marker>
            <c:symbol val="none"/>
          </c:marker>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graph'!$C$37:$U$37</c:f>
              <c:numCache>
                <c:formatCode>0</c:formatCode>
                <c:ptCount val="19"/>
                <c:pt idx="0">
                  <c:v>12095.369682235045</c:v>
                </c:pt>
                <c:pt idx="1">
                  <c:v>11834.680968387356</c:v>
                </c:pt>
                <c:pt idx="2">
                  <c:v>11552.105152780023</c:v>
                </c:pt>
                <c:pt idx="3">
                  <c:v>12168.427804857231</c:v>
                </c:pt>
                <c:pt idx="4">
                  <c:v>10843.555476184305</c:v>
                </c:pt>
                <c:pt idx="5">
                  <c:v>10633.626262038733</c:v>
                </c:pt>
                <c:pt idx="6">
                  <c:v>10212.197060782577</c:v>
                </c:pt>
                <c:pt idx="7">
                  <c:v>11081.446635690807</c:v>
                </c:pt>
                <c:pt idx="8">
                  <c:v>10489.324810679589</c:v>
                </c:pt>
                <c:pt idx="9">
                  <c:v>10020.47916266488</c:v>
                </c:pt>
                <c:pt idx="10">
                  <c:v>10975.225563013388</c:v>
                </c:pt>
                <c:pt idx="11">
                  <c:v>10763.938832201098</c:v>
                </c:pt>
                <c:pt idx="12">
                  <c:v>9918.7716611825563</c:v>
                </c:pt>
                <c:pt idx="13">
                  <c:v>9650.054503703117</c:v>
                </c:pt>
                <c:pt idx="14">
                  <c:v>8586.9634337325642</c:v>
                </c:pt>
                <c:pt idx="15">
                  <c:v>8757.5658377633827</c:v>
                </c:pt>
                <c:pt idx="16">
                  <c:v>8146.9598419964004</c:v>
                </c:pt>
                <c:pt idx="17">
                  <c:v>7669.8510360503606</c:v>
                </c:pt>
                <c:pt idx="18">
                  <c:v>5552.6253971661972</c:v>
                </c:pt>
              </c:numCache>
            </c:numRef>
          </c:val>
          <c:smooth val="0"/>
        </c:ser>
        <c:dLbls>
          <c:showLegendKey val="0"/>
          <c:showVal val="0"/>
          <c:showCatName val="0"/>
          <c:showSerName val="0"/>
          <c:showPercent val="0"/>
          <c:showBubbleSize val="0"/>
        </c:dLbls>
        <c:marker val="1"/>
        <c:smooth val="0"/>
        <c:axId val="159354880"/>
        <c:axId val="159356416"/>
      </c:lineChart>
      <c:catAx>
        <c:axId val="159354880"/>
        <c:scaling>
          <c:orientation val="minMax"/>
        </c:scaling>
        <c:delete val="0"/>
        <c:axPos val="b"/>
        <c:numFmt formatCode="General" sourceLinked="1"/>
        <c:majorTickMark val="out"/>
        <c:minorTickMark val="none"/>
        <c:tickLblPos val="nextTo"/>
        <c:crossAx val="159356416"/>
        <c:crosses val="autoZero"/>
        <c:auto val="1"/>
        <c:lblAlgn val="ctr"/>
        <c:lblOffset val="100"/>
        <c:noMultiLvlLbl val="0"/>
      </c:catAx>
      <c:valAx>
        <c:axId val="159356416"/>
        <c:scaling>
          <c:orientation val="minMax"/>
        </c:scaling>
        <c:delete val="0"/>
        <c:axPos val="l"/>
        <c:majorGridlines/>
        <c:numFmt formatCode="#,##0" sourceLinked="0"/>
        <c:majorTickMark val="out"/>
        <c:minorTickMark val="none"/>
        <c:tickLblPos val="nextTo"/>
        <c:crossAx val="159354880"/>
        <c:crosses val="autoZero"/>
        <c:crossBetween val="between"/>
      </c:valAx>
    </c:plotArea>
    <c:plotVisOnly val="1"/>
    <c:dispBlanksAs val="gap"/>
    <c:showDLblsOverMax val="0"/>
  </c:chart>
  <c:spPr>
    <a:ln>
      <a:noFill/>
    </a:ln>
  </c:sp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cdr:x>
      <cdr:y>0</cdr:y>
    </cdr:from>
    <cdr:to>
      <cdr:x>0.48644</cdr:x>
      <cdr:y>0.21018</cdr:y>
    </cdr:to>
    <cdr:sp macro="" textlink="">
      <cdr:nvSpPr>
        <cdr:cNvPr id="2" name="TextBox 1"/>
        <cdr:cNvSpPr txBox="1"/>
      </cdr:nvSpPr>
      <cdr:spPr>
        <a:xfrm xmlns:a="http://schemas.openxmlformats.org/drawingml/2006/main">
          <a:off x="0" y="0"/>
          <a:ext cx="3530600" cy="812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400" b="1">
              <a:latin typeface="Arial" panose="020B0604020202020204" pitchFamily="34" charset="0"/>
              <a:cs typeface="Arial" panose="020B0604020202020204" pitchFamily="34" charset="0"/>
            </a:rPr>
            <a:t>Typical Residential Electricity Bills</a:t>
          </a:r>
        </a:p>
        <a:p xmlns:a="http://schemas.openxmlformats.org/drawingml/2006/main">
          <a:r>
            <a:rPr lang="en-CA" sz="1400" b="0" i="1">
              <a:latin typeface="Arial" panose="020B0604020202020204" pitchFamily="34" charset="0"/>
              <a:cs typeface="Arial" panose="020B0604020202020204" pitchFamily="34" charset="0"/>
            </a:rPr>
            <a:t>in $ per month, 750 kWh consumption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1435" tIns="45717" rIns="91435" bIns="45717" rtlCol="0"/>
          <a:lstStyle>
            <a:lvl1pPr algn="l">
              <a:defRPr sz="1200"/>
            </a:lvl1pPr>
          </a:lstStyle>
          <a:p>
            <a:endParaRPr lang="en-CA"/>
          </a:p>
        </p:txBody>
      </p:sp>
      <p:sp>
        <p:nvSpPr>
          <p:cNvPr id="3" name="Date Placeholder 2"/>
          <p:cNvSpPr>
            <a:spLocks noGrp="1"/>
          </p:cNvSpPr>
          <p:nvPr>
            <p:ph type="dt" sz="quarter" idx="1"/>
          </p:nvPr>
        </p:nvSpPr>
        <p:spPr>
          <a:xfrm>
            <a:off x="3970339" y="1"/>
            <a:ext cx="3038475" cy="465138"/>
          </a:xfrm>
          <a:prstGeom prst="rect">
            <a:avLst/>
          </a:prstGeom>
        </p:spPr>
        <p:txBody>
          <a:bodyPr vert="horz" lIns="91435" tIns="45717" rIns="91435" bIns="45717" rtlCol="0"/>
          <a:lstStyle>
            <a:lvl1pPr algn="r">
              <a:defRPr sz="1200"/>
            </a:lvl1pPr>
          </a:lstStyle>
          <a:p>
            <a:fld id="{02ED030A-1D88-4BD9-A646-7AFE27022B5C}" type="datetimeFigureOut">
              <a:rPr lang="en-CA" smtClean="0"/>
              <a:t>02/28/2017</a:t>
            </a:fld>
            <a:endParaRPr lang="en-CA"/>
          </a:p>
        </p:txBody>
      </p:sp>
      <p:sp>
        <p:nvSpPr>
          <p:cNvPr id="4" name="Footer Placeholder 3"/>
          <p:cNvSpPr>
            <a:spLocks noGrp="1"/>
          </p:cNvSpPr>
          <p:nvPr>
            <p:ph type="ftr" sz="quarter" idx="2"/>
          </p:nvPr>
        </p:nvSpPr>
        <p:spPr>
          <a:xfrm>
            <a:off x="1" y="8829675"/>
            <a:ext cx="3038475" cy="465138"/>
          </a:xfrm>
          <a:prstGeom prst="rect">
            <a:avLst/>
          </a:prstGeom>
        </p:spPr>
        <p:txBody>
          <a:bodyPr vert="horz" lIns="91435" tIns="45717" rIns="91435" bIns="45717" rtlCol="0" anchor="b"/>
          <a:lstStyle>
            <a:lvl1pPr algn="l">
              <a:defRPr sz="1200"/>
            </a:lvl1pPr>
          </a:lstStyle>
          <a:p>
            <a:endParaRPr lang="en-CA"/>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35" tIns="45717" rIns="91435" bIns="45717"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2" tIns="46587" rIns="93172" bIns="46587" rtlCol="0"/>
          <a:lstStyle>
            <a:lvl1pPr algn="r">
              <a:defRPr sz="1200"/>
            </a:lvl1pPr>
          </a:lstStyle>
          <a:p>
            <a:fld id="{9BE7B536-09FC-413B-89AC-3188E041EB2C}" type="datetimeFigureOut">
              <a:rPr lang="en-CA" smtClean="0"/>
              <a:pPr/>
              <a:t>02/28/2017</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2" tIns="46587" rIns="93172" bIns="46587"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7" rIns="93172" bIns="4658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7" rIns="93172" bIns="46587"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1</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8</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10</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14</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20</a:t>
            </a:fld>
            <a:endParaRPr lang="en-CA"/>
          </a:p>
        </p:txBody>
      </p:sp>
    </p:spTree>
    <p:extLst>
      <p:ext uri="{BB962C8B-B14F-4D97-AF65-F5344CB8AC3E}">
        <p14:creationId xmlns:p14="http://schemas.microsoft.com/office/powerpoint/2010/main" val="1623849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23</a:t>
            </a:fld>
            <a:endParaRPr lang="en-CA"/>
          </a:p>
        </p:txBody>
      </p:sp>
    </p:spTree>
    <p:extLst>
      <p:ext uri="{BB962C8B-B14F-4D97-AF65-F5344CB8AC3E}">
        <p14:creationId xmlns:p14="http://schemas.microsoft.com/office/powerpoint/2010/main" val="1623849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smtClean="0">
                <a:latin typeface="Verdana" panose="020B0604030504040204" pitchFamily="34" charset="0"/>
                <a:ea typeface="Verdana" panose="020B0604030504040204" pitchFamily="34" charset="0"/>
                <a:cs typeface="Verdana" panose="020B0604030504040204" pitchFamily="34" charset="0"/>
              </a:rPr>
              <a:t>ENERGY</a:t>
            </a:r>
            <a:endParaRPr lang="en-CA"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smtClean="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smtClean="0"/>
              <a:t>Click to edit Master text styles</a:t>
            </a:r>
          </a:p>
          <a:p>
            <a:pPr lvl="1"/>
            <a:r>
              <a:rPr lang="en-US" smtClean="0"/>
              <a:t>Second level</a:t>
            </a:r>
          </a:p>
          <a:p>
            <a:pPr lvl="2"/>
            <a:r>
              <a:rPr lang="en-US" smtClean="0"/>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smtClean="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smtClean="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iming>
    <p:tnLst>
      <p:par>
        <p:cTn id="1" dur="indefinite" restart="never" nodeType="tmRoot"/>
      </p:par>
    </p:tnLst>
  </p:timing>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23528" y="2204864"/>
            <a:ext cx="7772400" cy="1374775"/>
          </a:xfrm>
        </p:spPr>
        <p:txBody>
          <a:bodyPr>
            <a:noAutofit/>
          </a:bodyPr>
          <a:lstStyle/>
          <a:p>
            <a:r>
              <a:rPr lang="en-US" sz="3600" b="0" dirty="0" smtClean="0">
                <a:latin typeface="Arial" pitchFamily="34" charset="0"/>
                <a:cs typeface="Arial" pitchFamily="34" charset="0"/>
              </a:rPr>
              <a:t>Ontario's Fair Hydro Plan </a:t>
            </a:r>
          </a:p>
          <a:p>
            <a:endParaRPr lang="en-US" sz="3200" b="0" dirty="0" smtClean="0">
              <a:latin typeface="Arial" pitchFamily="34" charset="0"/>
              <a:cs typeface="Arial" pitchFamily="34" charset="0"/>
            </a:endParaRPr>
          </a:p>
          <a:p>
            <a:r>
              <a:rPr lang="en-CA" sz="3200" b="0" dirty="0" smtClean="0">
                <a:latin typeface="Arial" pitchFamily="34" charset="0"/>
                <a:cs typeface="Arial" pitchFamily="34" charset="0"/>
              </a:rPr>
              <a:t>Technical Briefing</a:t>
            </a:r>
            <a:endParaRPr lang="en-CA" sz="1800" b="0" dirty="0">
              <a:latin typeface="Arial" pitchFamily="34" charset="0"/>
              <a:cs typeface="Arial" pitchFamily="34" charset="0"/>
            </a:endParaRPr>
          </a:p>
        </p:txBody>
      </p:sp>
      <p:sp>
        <p:nvSpPr>
          <p:cNvPr id="3" name="Subtitle 2"/>
          <p:cNvSpPr>
            <a:spLocks noGrp="1"/>
          </p:cNvSpPr>
          <p:nvPr>
            <p:ph type="subTitle" idx="1"/>
          </p:nvPr>
        </p:nvSpPr>
        <p:spPr>
          <a:xfrm>
            <a:off x="1123528" y="4074368"/>
            <a:ext cx="6400800" cy="1586880"/>
          </a:xfrm>
        </p:spPr>
        <p:txBody>
          <a:bodyPr>
            <a:noAutofit/>
          </a:bodyPr>
          <a:lstStyle/>
          <a:p>
            <a:r>
              <a:rPr lang="en-CA" dirty="0" smtClean="0">
                <a:solidFill>
                  <a:schemeClr val="tx1"/>
                </a:solidFill>
                <a:latin typeface="Arial" pitchFamily="34" charset="0"/>
                <a:cs typeface="Arial" pitchFamily="34" charset="0"/>
              </a:rPr>
              <a:t>March 2017</a:t>
            </a:r>
          </a:p>
          <a:p>
            <a:endParaRPr lang="en-CA" dirty="0">
              <a:solidFill>
                <a:schemeClr val="tx1"/>
              </a:solidFill>
              <a:latin typeface="Arial" pitchFamily="34" charset="0"/>
              <a:cs typeface="Arial" pitchFamily="34" charset="0"/>
            </a:endParaRPr>
          </a:p>
          <a:p>
            <a:r>
              <a:rPr lang="en-CA" sz="2800" dirty="0" smtClean="0">
                <a:solidFill>
                  <a:schemeClr val="tx1"/>
                </a:solidFill>
                <a:latin typeface="Arial" pitchFamily="34" charset="0"/>
                <a:cs typeface="Arial" pitchFamily="34" charset="0"/>
              </a:rPr>
              <a:t>Working Draft </a:t>
            </a:r>
          </a:p>
          <a:p>
            <a:endParaRPr lang="en-CA" sz="2400" dirty="0" smtClean="0">
              <a:solidFill>
                <a:schemeClr val="tx1"/>
              </a:solidFill>
            </a:endParaRP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1897706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pPr marL="742950" indent="-742950">
              <a:buFont typeface="+mj-lt"/>
              <a:buAutoNum type="arabicPeriod"/>
            </a:pPr>
            <a:r>
              <a:rPr lang="en-US" sz="3600" b="0" dirty="0" smtClean="0">
                <a:latin typeface="Arial" pitchFamily="34" charset="0"/>
                <a:cs typeface="Arial" pitchFamily="34" charset="0"/>
              </a:rPr>
              <a:t>Refinancing </a:t>
            </a:r>
            <a:r>
              <a:rPr lang="en-US" sz="3600" b="0" dirty="0" smtClean="0">
                <a:latin typeface="Arial" pitchFamily="34" charset="0"/>
                <a:cs typeface="Arial" pitchFamily="34" charset="0"/>
              </a:rPr>
              <a:t>Global Adjustment </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4249779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579296"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a:latin typeface="Arial" charset="0"/>
                <a:ea typeface="Arial" charset="0"/>
                <a:cs typeface="Arial" charset="0"/>
              </a:rPr>
              <a:t>Refinancing the Global </a:t>
            </a:r>
            <a:r>
              <a:rPr lang="en-CA" sz="2800" b="0" dirty="0" smtClean="0">
                <a:latin typeface="Arial" charset="0"/>
                <a:ea typeface="Arial" charset="0"/>
                <a:cs typeface="Arial" charset="0"/>
              </a:rPr>
              <a:t>Adjustment </a:t>
            </a:r>
            <a:endParaRPr lang="en-CA" sz="2800" strike="sngStrike" dirty="0">
              <a:solidFill>
                <a:srgbClr val="FF0000"/>
              </a:solidFill>
              <a:latin typeface="Arial" pitchFamily="34" charset="0"/>
              <a:cs typeface="Arial" pitchFamily="34" charset="0"/>
            </a:endParaRPr>
          </a:p>
        </p:txBody>
      </p:sp>
      <p:sp>
        <p:nvSpPr>
          <p:cNvPr id="3" name="Content Placeholder 2"/>
          <p:cNvSpPr>
            <a:spLocks noGrp="1"/>
          </p:cNvSpPr>
          <p:nvPr>
            <p:ph idx="1"/>
          </p:nvPr>
        </p:nvSpPr>
        <p:spPr>
          <a:xfrm>
            <a:off x="540472" y="1052736"/>
            <a:ext cx="8280000" cy="4464496"/>
          </a:xfrm>
        </p:spPr>
        <p:txBody>
          <a:bodyPr>
            <a:normAutofit/>
          </a:bodyPr>
          <a:lstStyle/>
          <a:p>
            <a:r>
              <a:rPr lang="en-CA" dirty="0">
                <a:latin typeface="Arial" panose="020B0604020202020204" pitchFamily="34" charset="0"/>
                <a:cs typeface="Arial" panose="020B0604020202020204" pitchFamily="34" charset="0"/>
              </a:rPr>
              <a:t>Refinancing the Global Adjustment (GA) will provide significant and immediate rate relief by spreading the cost of electricity investments over a longer period of time. </a:t>
            </a:r>
            <a:endParaRPr lang="en-CA"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CA" dirty="0">
                <a:latin typeface="Arial" panose="020B0604020202020204" pitchFamily="34" charset="0"/>
                <a:cs typeface="Arial" panose="020B0604020202020204" pitchFamily="34" charset="0"/>
              </a:rPr>
              <a:t>A typical Toronto Hydro consumer, using 750 kWh per month, would see an immediate savings of about $26/month. </a:t>
            </a:r>
            <a:r>
              <a:rPr lang="en-CA" dirty="0" smtClean="0">
                <a:latin typeface="Arial" panose="020B0604020202020204" pitchFamily="34" charset="0"/>
                <a:cs typeface="Arial" panose="020B0604020202020204" pitchFamily="34" charset="0"/>
              </a:rPr>
              <a:t>Rates would follow inflation for 4 years</a:t>
            </a:r>
            <a:r>
              <a:rPr lang="en-CA" dirty="0">
                <a:latin typeface="Arial" panose="020B0604020202020204" pitchFamily="34" charset="0"/>
                <a:cs typeface="Arial" panose="020B0604020202020204" pitchFamily="34" charset="0"/>
              </a:rPr>
              <a:t>, before increasing to </a:t>
            </a:r>
            <a:r>
              <a:rPr lang="en-CA" dirty="0" smtClean="0">
                <a:latin typeface="Arial" panose="020B0604020202020204" pitchFamily="34" charset="0"/>
                <a:cs typeface="Arial" panose="020B0604020202020204" pitchFamily="34" charset="0"/>
              </a:rPr>
              <a:t>repay financed GA costs.</a:t>
            </a:r>
            <a:endParaRPr lang="en-CA" dirty="0">
              <a:latin typeface="Arial" panose="020B0604020202020204" pitchFamily="34" charset="0"/>
              <a:cs typeface="Arial" panose="020B0604020202020204" pitchFamily="34" charset="0"/>
            </a:endParaRPr>
          </a:p>
          <a:p>
            <a:pPr marL="0" indent="0">
              <a:buNone/>
            </a:pPr>
            <a:endParaRPr lang="en-CA" dirty="0" smtClean="0">
              <a:latin typeface="Arial" panose="020B0604020202020204" pitchFamily="34" charset="0"/>
              <a:cs typeface="Arial" panose="020B0604020202020204" pitchFamily="34" charset="0"/>
            </a:endParaRPr>
          </a:p>
          <a:p>
            <a:r>
              <a:rPr lang="en-CA" dirty="0" smtClean="0">
                <a:latin typeface="Arial" panose="020B0604020202020204" pitchFamily="34" charset="0"/>
                <a:cs typeface="Arial" panose="020B0604020202020204" pitchFamily="34" charset="0"/>
              </a:rPr>
              <a:t>In the early years, a portion of the costs covered by the GA would be financed to reduce pressure on electricity ratepayers.</a:t>
            </a:r>
          </a:p>
          <a:p>
            <a:endParaRPr lang="en-CA" dirty="0">
              <a:latin typeface="Arial" panose="020B0604020202020204" pitchFamily="34" charset="0"/>
              <a:cs typeface="Arial" panose="020B0604020202020204" pitchFamily="34" charset="0"/>
            </a:endParaRPr>
          </a:p>
          <a:p>
            <a:r>
              <a:rPr lang="en-CA" dirty="0" smtClean="0">
                <a:latin typeface="Arial" panose="020B0604020202020204" pitchFamily="34" charset="0"/>
                <a:cs typeface="Arial" panose="020B0604020202020204" pitchFamily="34" charset="0"/>
              </a:rPr>
              <a:t>In the later years, when some system costs are expected to be reduced due to continued operation of existing assets under 20-year contracts, the cost of financing would be recovered from ratepayers. </a:t>
            </a:r>
          </a:p>
          <a:p>
            <a:endParaRPr lang="en-CA" dirty="0">
              <a:latin typeface="Arial" panose="020B0604020202020204" pitchFamily="34" charset="0"/>
              <a:cs typeface="Arial" panose="020B0604020202020204" pitchFamily="34" charset="0"/>
            </a:endParaRPr>
          </a:p>
          <a:p>
            <a:r>
              <a:rPr lang="en-CA" dirty="0">
                <a:latin typeface="Arial" panose="020B0604020202020204" pitchFamily="34" charset="0"/>
                <a:cs typeface="Arial" panose="020B0604020202020204" pitchFamily="34" charset="0"/>
              </a:rPr>
              <a:t>Under current forecasts, the immediate reduction (</a:t>
            </a:r>
            <a:r>
              <a:rPr lang="en-CA" dirty="0" smtClean="0">
                <a:latin typeface="Arial" panose="020B0604020202020204" pitchFamily="34" charset="0"/>
                <a:cs typeface="Arial" panose="020B0604020202020204" pitchFamily="34" charset="0"/>
              </a:rPr>
              <a:t>i.e.,  the financed </a:t>
            </a:r>
            <a:r>
              <a:rPr lang="en-CA" dirty="0">
                <a:latin typeface="Arial" panose="020B0604020202020204" pitchFamily="34" charset="0"/>
                <a:cs typeface="Arial" panose="020B0604020202020204" pitchFamily="34" charset="0"/>
              </a:rPr>
              <a:t>portion) in the GA would be about $</a:t>
            </a:r>
            <a:r>
              <a:rPr lang="en-CA" dirty="0" smtClean="0">
                <a:latin typeface="Arial" panose="020B0604020202020204" pitchFamily="34" charset="0"/>
                <a:cs typeface="Arial" panose="020B0604020202020204" pitchFamily="34" charset="0"/>
              </a:rPr>
              <a:t>2.5 </a:t>
            </a:r>
            <a:r>
              <a:rPr lang="en-CA" dirty="0">
                <a:latin typeface="Arial" panose="020B0604020202020204" pitchFamily="34" charset="0"/>
                <a:cs typeface="Arial" panose="020B0604020202020204" pitchFamily="34" charset="0"/>
              </a:rPr>
              <a:t>billion </a:t>
            </a:r>
            <a:r>
              <a:rPr lang="en-CA" dirty="0" smtClean="0">
                <a:latin typeface="Arial" panose="020B0604020202020204" pitchFamily="34" charset="0"/>
                <a:cs typeface="Arial" panose="020B0604020202020204" pitchFamily="34" charset="0"/>
              </a:rPr>
              <a:t>per year on average over the first ten </a:t>
            </a:r>
            <a:r>
              <a:rPr lang="en-CA" dirty="0" smtClean="0">
                <a:latin typeface="Arial" panose="020B0604020202020204" pitchFamily="34" charset="0"/>
                <a:cs typeface="Arial" panose="020B0604020202020204" pitchFamily="34" charset="0"/>
              </a:rPr>
              <a:t>years, for a total accumulated debt of about $28 billion on a forecast basis.   </a:t>
            </a:r>
            <a:endParaRPr lang="en-CA"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03180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464373998"/>
              </p:ext>
            </p:extLst>
          </p:nvPr>
        </p:nvGraphicFramePr>
        <p:xfrm>
          <a:off x="827584" y="3962674"/>
          <a:ext cx="7704856" cy="213062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57200" y="116632"/>
            <a:ext cx="8579296" cy="864096"/>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smtClean="0">
                <a:solidFill>
                  <a:schemeClr val="tx1"/>
                </a:solidFill>
                <a:latin typeface="Arial" charset="0"/>
                <a:ea typeface="Arial" charset="0"/>
                <a:cs typeface="Arial" charset="0"/>
              </a:rPr>
              <a:t>Policy Rationale</a:t>
            </a:r>
            <a:endParaRPr lang="en-CA" sz="2800" b="0"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601216" y="836712"/>
            <a:ext cx="8219256" cy="2746177"/>
          </a:xfrm>
        </p:spPr>
        <p:txBody>
          <a:bodyPr>
            <a:noAutofit/>
          </a:bodyPr>
          <a:lstStyle/>
          <a:p>
            <a:r>
              <a:rPr lang="en-CA" dirty="0">
                <a:latin typeface="Arial" panose="020B0604020202020204" pitchFamily="34" charset="0"/>
                <a:cs typeface="Arial" panose="020B0604020202020204" pitchFamily="34" charset="0"/>
              </a:rPr>
              <a:t>The majority of the province’s electricity generators are under 20-year </a:t>
            </a:r>
            <a:r>
              <a:rPr lang="en-CA" dirty="0" smtClean="0">
                <a:latin typeface="Arial" panose="020B0604020202020204" pitchFamily="34" charset="0"/>
                <a:cs typeface="Arial" panose="020B0604020202020204" pitchFamily="34" charset="0"/>
              </a:rPr>
              <a:t>contracts. Many of </a:t>
            </a:r>
            <a:r>
              <a:rPr lang="en-CA" dirty="0">
                <a:latin typeface="Arial" panose="020B0604020202020204" pitchFamily="34" charset="0"/>
                <a:cs typeface="Arial" panose="020B0604020202020204" pitchFamily="34" charset="0"/>
              </a:rPr>
              <a:t>these generators will be able to </a:t>
            </a:r>
            <a:r>
              <a:rPr lang="en-US" dirty="0">
                <a:latin typeface="Arial" panose="020B0604020202020204" pitchFamily="34" charset="0"/>
                <a:cs typeface="Arial" panose="020B0604020202020204" pitchFamily="34" charset="0"/>
              </a:rPr>
              <a:t>operate past their </a:t>
            </a:r>
            <a:r>
              <a:rPr lang="en-US" dirty="0" smtClean="0">
                <a:latin typeface="Arial" panose="020B0604020202020204" pitchFamily="34" charset="0"/>
                <a:cs typeface="Arial" panose="020B0604020202020204" pitchFamily="34" charset="0"/>
              </a:rPr>
              <a:t>contract life</a:t>
            </a:r>
            <a:r>
              <a:rPr lang="en-CA" dirty="0" smtClean="0">
                <a:latin typeface="Arial" panose="020B0604020202020204" pitchFamily="34" charset="0"/>
                <a:cs typeface="Arial" panose="020B0604020202020204" pitchFamily="34" charset="0"/>
              </a:rPr>
              <a:t>.</a:t>
            </a:r>
          </a:p>
          <a:p>
            <a:pPr>
              <a:spcBef>
                <a:spcPts val="0"/>
              </a:spcBef>
            </a:pPr>
            <a:endParaRPr lang="en-CA" dirty="0">
              <a:latin typeface="Arial" panose="020B0604020202020204" pitchFamily="34" charset="0"/>
              <a:cs typeface="Arial" panose="020B0604020202020204" pitchFamily="34" charset="0"/>
            </a:endParaRPr>
          </a:p>
          <a:p>
            <a:r>
              <a:rPr lang="en-CA" dirty="0" smtClean="0">
                <a:latin typeface="Arial" panose="020B0604020202020204" pitchFamily="34" charset="0"/>
                <a:cs typeface="Arial" panose="020B0604020202020204" pitchFamily="34" charset="0"/>
              </a:rPr>
              <a:t>By </a:t>
            </a:r>
            <a:r>
              <a:rPr lang="en-CA" dirty="0">
                <a:latin typeface="Arial" panose="020B0604020202020204" pitchFamily="34" charset="0"/>
                <a:cs typeface="Arial" panose="020B0604020202020204" pitchFamily="34" charset="0"/>
              </a:rPr>
              <a:t>recognizing that generation assets are expected to continue to provide </a:t>
            </a:r>
            <a:r>
              <a:rPr lang="en-CA" dirty="0" smtClean="0">
                <a:latin typeface="Arial" panose="020B0604020202020204" pitchFamily="34" charset="0"/>
                <a:cs typeface="Arial" panose="020B0604020202020204" pitchFamily="34" charset="0"/>
              </a:rPr>
              <a:t>benefit </a:t>
            </a:r>
            <a:r>
              <a:rPr lang="en-CA" dirty="0">
                <a:latin typeface="Arial" panose="020B0604020202020204" pitchFamily="34" charset="0"/>
                <a:cs typeface="Arial" panose="020B0604020202020204" pitchFamily="34" charset="0"/>
              </a:rPr>
              <a:t>to future ratepayers, beyond the term of current contracts, future ratepayers are expected to be able to utilize these assets and reduce the need to finance the development of new generation assets. </a:t>
            </a:r>
            <a:endParaRPr lang="en-CA" dirty="0" smtClean="0">
              <a:latin typeface="Arial" panose="020B0604020202020204" pitchFamily="34" charset="0"/>
              <a:cs typeface="Arial" panose="020B0604020202020204" pitchFamily="34" charset="0"/>
            </a:endParaRPr>
          </a:p>
          <a:p>
            <a:pPr>
              <a:spcBef>
                <a:spcPts val="0"/>
              </a:spcBef>
            </a:pPr>
            <a:endParaRPr lang="en-CA" dirty="0" smtClean="0">
              <a:latin typeface="Arial" panose="020B0604020202020204" pitchFamily="34" charset="0"/>
              <a:cs typeface="Arial" panose="020B0604020202020204" pitchFamily="34" charset="0"/>
            </a:endParaRPr>
          </a:p>
          <a:p>
            <a:r>
              <a:rPr lang="en-CA" dirty="0">
                <a:latin typeface="Arial" panose="020B0604020202020204" pitchFamily="34" charset="0"/>
                <a:cs typeface="Arial" panose="020B0604020202020204" pitchFamily="34" charset="0"/>
              </a:rPr>
              <a:t>This measure will share the associated costs more fairly. </a:t>
            </a:r>
            <a:r>
              <a:rPr lang="en-CA" dirty="0" smtClean="0">
                <a:latin typeface="Arial" panose="020B0604020202020204" pitchFamily="34" charset="0"/>
                <a:cs typeface="Arial" panose="020B0604020202020204" pitchFamily="34" charset="0"/>
              </a:rPr>
              <a:t>The chart below shows how Global </a:t>
            </a:r>
            <a:r>
              <a:rPr lang="en-CA" dirty="0" smtClean="0">
                <a:latin typeface="Arial" panose="020B0604020202020204" pitchFamily="34" charset="0"/>
                <a:cs typeface="Arial" panose="020B0604020202020204" pitchFamily="34" charset="0"/>
              </a:rPr>
              <a:t>Adjustment (GA) cost is forecast </a:t>
            </a:r>
            <a:r>
              <a:rPr lang="en-CA" dirty="0" smtClean="0">
                <a:latin typeface="Arial" panose="020B0604020202020204" pitchFamily="34" charset="0"/>
                <a:cs typeface="Arial" panose="020B0604020202020204" pitchFamily="34" charset="0"/>
              </a:rPr>
              <a:t>to decline over time.</a:t>
            </a:r>
            <a:endParaRPr lang="en-CA" dirty="0">
              <a:latin typeface="Arial" panose="020B0604020202020204" pitchFamily="34" charset="0"/>
              <a:cs typeface="Arial" panose="020B0604020202020204" pitchFamily="34" charset="0"/>
            </a:endParaRPr>
          </a:p>
        </p:txBody>
      </p:sp>
      <p:sp>
        <p:nvSpPr>
          <p:cNvPr id="7" name="TextBox 6"/>
          <p:cNvSpPr txBox="1"/>
          <p:nvPr/>
        </p:nvSpPr>
        <p:spPr>
          <a:xfrm>
            <a:off x="827584" y="3654897"/>
            <a:ext cx="6408712" cy="307777"/>
          </a:xfrm>
          <a:prstGeom prst="rect">
            <a:avLst/>
          </a:prstGeom>
          <a:noFill/>
        </p:spPr>
        <p:txBody>
          <a:bodyPr wrap="square" rtlCol="0">
            <a:spAutoFit/>
          </a:bodyPr>
          <a:lstStyle/>
          <a:p>
            <a:r>
              <a:rPr lang="en-CA" sz="1400" b="1" i="1" dirty="0" smtClean="0">
                <a:latin typeface="Arial" pitchFamily="34" charset="0"/>
                <a:cs typeface="Arial" pitchFamily="34" charset="0"/>
              </a:rPr>
              <a:t>Forecast Global Adjustment Cost (nominal $ million)</a:t>
            </a:r>
            <a:endParaRPr lang="en-CA" sz="1400" b="1" i="1" dirty="0">
              <a:latin typeface="Arial" pitchFamily="34" charset="0"/>
              <a:cs typeface="Arial" pitchFamily="34" charset="0"/>
            </a:endParaRPr>
          </a:p>
        </p:txBody>
      </p:sp>
      <p:sp>
        <p:nvSpPr>
          <p:cNvPr id="9" name="TextBox 8"/>
          <p:cNvSpPr txBox="1"/>
          <p:nvPr/>
        </p:nvSpPr>
        <p:spPr>
          <a:xfrm>
            <a:off x="683568" y="6001543"/>
            <a:ext cx="5976664" cy="276999"/>
          </a:xfrm>
          <a:prstGeom prst="rect">
            <a:avLst/>
          </a:prstGeom>
          <a:noFill/>
        </p:spPr>
        <p:txBody>
          <a:bodyPr wrap="square" rtlCol="0">
            <a:spAutoFit/>
          </a:bodyPr>
          <a:lstStyle/>
          <a:p>
            <a:r>
              <a:rPr lang="en-CA" sz="1200" b="1" i="1" dirty="0" smtClean="0">
                <a:latin typeface="Arial" panose="020B0604020202020204" pitchFamily="34" charset="0"/>
                <a:cs typeface="Arial" panose="020B0604020202020204" pitchFamily="34" charset="0"/>
              </a:rPr>
              <a:t>Source:  </a:t>
            </a:r>
            <a:r>
              <a:rPr lang="en-CA" sz="1200" i="1" dirty="0" smtClean="0">
                <a:latin typeface="Arial" panose="020B0604020202020204" pitchFamily="34" charset="0"/>
                <a:cs typeface="Arial" panose="020B0604020202020204" pitchFamily="34" charset="0"/>
              </a:rPr>
              <a:t>IESO</a:t>
            </a:r>
            <a:endParaRPr lang="en-CA" sz="1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24944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712968" cy="936104"/>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smtClean="0">
                <a:solidFill>
                  <a:schemeClr val="tx1"/>
                </a:solidFill>
                <a:latin typeface="Arial" charset="0"/>
                <a:ea typeface="Arial" charset="0"/>
                <a:cs typeface="Arial" charset="0"/>
              </a:rPr>
              <a:t>Implementation</a:t>
            </a:r>
            <a:endParaRPr lang="en-CA" sz="2800" b="0" dirty="0">
              <a:solidFill>
                <a:schemeClr val="tx1"/>
              </a:solidFill>
              <a:latin typeface="Arial" charset="0"/>
              <a:ea typeface="Arial" charset="0"/>
              <a:cs typeface="Arial" charset="0"/>
            </a:endParaRPr>
          </a:p>
        </p:txBody>
      </p:sp>
      <p:sp>
        <p:nvSpPr>
          <p:cNvPr id="5" name="TextBox 4"/>
          <p:cNvSpPr txBox="1"/>
          <p:nvPr/>
        </p:nvSpPr>
        <p:spPr>
          <a:xfrm>
            <a:off x="755576" y="2204864"/>
            <a:ext cx="7272808" cy="923330"/>
          </a:xfrm>
          <a:prstGeom prst="rect">
            <a:avLst/>
          </a:prstGeom>
          <a:solidFill>
            <a:schemeClr val="bg1">
              <a:lumMod val="85000"/>
            </a:schemeClr>
          </a:solidFill>
          <a:ln>
            <a:solidFill>
              <a:schemeClr val="tx1"/>
            </a:solidFill>
          </a:ln>
        </p:spPr>
        <p:txBody>
          <a:bodyPr wrap="square" rtlCol="0">
            <a:spAutoFit/>
          </a:bodyPr>
          <a:lstStyle/>
          <a:p>
            <a:pPr algn="ctr"/>
            <a:endParaRPr lang="en-CA" dirty="0">
              <a:latin typeface="Arial" panose="020B0604020202020204" pitchFamily="34" charset="0"/>
              <a:cs typeface="Arial" panose="020B0604020202020204" pitchFamily="34" charset="0"/>
            </a:endParaRPr>
          </a:p>
          <a:p>
            <a:pPr algn="ctr"/>
            <a:r>
              <a:rPr lang="en-CA" b="1" dirty="0" smtClean="0">
                <a:latin typeface="Arial" panose="020B0604020202020204" pitchFamily="34" charset="0"/>
                <a:cs typeface="Arial" panose="020B0604020202020204" pitchFamily="34" charset="0"/>
              </a:rPr>
              <a:t>Ontario Energy Board (OEB)</a:t>
            </a:r>
          </a:p>
          <a:p>
            <a:pPr algn="ctr"/>
            <a:endParaRPr lang="en-CA"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4780" t="35775" r="4578" b="30065"/>
          <a:stretch/>
        </p:blipFill>
        <p:spPr bwMode="auto">
          <a:xfrm>
            <a:off x="1763688" y="2286066"/>
            <a:ext cx="792088" cy="782894"/>
          </a:xfrm>
          <a:prstGeom prst="rect">
            <a:avLst/>
          </a:prstGeom>
          <a:solidFill>
            <a:schemeClr val="accent1">
              <a:lumMod val="40000"/>
              <a:lumOff val="60000"/>
              <a:alpha val="36000"/>
            </a:schemeClr>
          </a:solidFill>
          <a:ln>
            <a:noFill/>
          </a:ln>
        </p:spPr>
      </p:pic>
      <p:sp>
        <p:nvSpPr>
          <p:cNvPr id="16" name="TextBox 15"/>
          <p:cNvSpPr txBox="1"/>
          <p:nvPr/>
        </p:nvSpPr>
        <p:spPr>
          <a:xfrm>
            <a:off x="3222801" y="3306500"/>
            <a:ext cx="2141287" cy="1754326"/>
          </a:xfrm>
          <a:prstGeom prst="rect">
            <a:avLst/>
          </a:prstGeom>
          <a:solidFill>
            <a:schemeClr val="accent3">
              <a:lumMod val="40000"/>
              <a:lumOff val="60000"/>
            </a:schemeClr>
          </a:solidFill>
          <a:ln>
            <a:solidFill>
              <a:schemeClr val="tx1"/>
            </a:solidFill>
          </a:ln>
        </p:spPr>
        <p:txBody>
          <a:bodyPr wrap="square" rtlCol="0">
            <a:spAutoFit/>
          </a:bodyPr>
          <a:lstStyle/>
          <a:p>
            <a:pPr algn="ctr"/>
            <a:r>
              <a:rPr lang="en-CA" b="1" dirty="0" smtClean="0">
                <a:latin typeface="Arial" panose="020B0604020202020204" pitchFamily="34" charset="0"/>
                <a:cs typeface="Arial" panose="020B0604020202020204" pitchFamily="34" charset="0"/>
              </a:rPr>
              <a:t>Independent</a:t>
            </a:r>
          </a:p>
          <a:p>
            <a:pPr algn="ctr"/>
            <a:r>
              <a:rPr lang="en-CA" b="1" dirty="0" smtClean="0">
                <a:latin typeface="Arial" panose="020B0604020202020204" pitchFamily="34" charset="0"/>
                <a:cs typeface="Arial" panose="020B0604020202020204" pitchFamily="34" charset="0"/>
              </a:rPr>
              <a:t>Electricity</a:t>
            </a:r>
          </a:p>
          <a:p>
            <a:pPr algn="ctr"/>
            <a:r>
              <a:rPr lang="en-CA" b="1" dirty="0" smtClean="0">
                <a:latin typeface="Arial" panose="020B0604020202020204" pitchFamily="34" charset="0"/>
                <a:cs typeface="Arial" panose="020B0604020202020204" pitchFamily="34" charset="0"/>
              </a:rPr>
              <a:t>System Operator</a:t>
            </a:r>
          </a:p>
          <a:p>
            <a:pPr algn="ctr"/>
            <a:endParaRPr lang="en-CA" dirty="0" smtClean="0">
              <a:latin typeface="Arial" panose="020B0604020202020204" pitchFamily="34" charset="0"/>
              <a:cs typeface="Arial" panose="020B0604020202020204" pitchFamily="34" charset="0"/>
            </a:endParaRPr>
          </a:p>
          <a:p>
            <a:pPr algn="ctr"/>
            <a:endParaRPr lang="en-CA" dirty="0">
              <a:latin typeface="Arial" panose="020B0604020202020204" pitchFamily="34" charset="0"/>
              <a:cs typeface="Arial" panose="020B0604020202020204" pitchFamily="34" charset="0"/>
            </a:endParaRPr>
          </a:p>
          <a:p>
            <a:pPr algn="ctr"/>
            <a:endParaRPr lang="en-CA"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1880" y="4206279"/>
            <a:ext cx="1683950" cy="774580"/>
          </a:xfrm>
          <a:prstGeom prst="rect">
            <a:avLst/>
          </a:prstGeom>
        </p:spPr>
      </p:pic>
      <p:sp>
        <p:nvSpPr>
          <p:cNvPr id="18" name="TextBox 17"/>
          <p:cNvSpPr txBox="1"/>
          <p:nvPr/>
        </p:nvSpPr>
        <p:spPr>
          <a:xfrm>
            <a:off x="3222800" y="5733256"/>
            <a:ext cx="2141287" cy="369332"/>
          </a:xfrm>
          <a:prstGeom prst="rect">
            <a:avLst/>
          </a:prstGeom>
          <a:solidFill>
            <a:schemeClr val="accent3">
              <a:lumMod val="40000"/>
              <a:lumOff val="60000"/>
            </a:schemeClr>
          </a:solidFill>
          <a:ln>
            <a:solidFill>
              <a:schemeClr val="tx1"/>
            </a:solidFill>
          </a:ln>
        </p:spPr>
        <p:txBody>
          <a:bodyPr wrap="square" rtlCol="0">
            <a:spAutoFit/>
          </a:bodyPr>
          <a:lstStyle/>
          <a:p>
            <a:pPr algn="ctr"/>
            <a:r>
              <a:rPr lang="en-CA" b="1" dirty="0" smtClean="0">
                <a:latin typeface="Arial" panose="020B0604020202020204" pitchFamily="34" charset="0"/>
                <a:cs typeface="Arial" panose="020B0604020202020204" pitchFamily="34" charset="0"/>
              </a:rPr>
              <a:t>Generators</a:t>
            </a:r>
          </a:p>
        </p:txBody>
      </p:sp>
      <p:sp>
        <p:nvSpPr>
          <p:cNvPr id="20" name="TextBox 19"/>
          <p:cNvSpPr txBox="1"/>
          <p:nvPr/>
        </p:nvSpPr>
        <p:spPr>
          <a:xfrm>
            <a:off x="467545" y="3933056"/>
            <a:ext cx="1656183" cy="646331"/>
          </a:xfrm>
          <a:prstGeom prst="rect">
            <a:avLst/>
          </a:prstGeom>
          <a:solidFill>
            <a:schemeClr val="accent3">
              <a:lumMod val="40000"/>
              <a:lumOff val="60000"/>
            </a:schemeClr>
          </a:solidFill>
          <a:ln>
            <a:solidFill>
              <a:schemeClr val="tx1"/>
            </a:solidFill>
          </a:ln>
        </p:spPr>
        <p:txBody>
          <a:bodyPr wrap="square" rtlCol="0">
            <a:spAutoFit/>
          </a:bodyPr>
          <a:lstStyle/>
          <a:p>
            <a:pPr algn="ctr"/>
            <a:r>
              <a:rPr lang="en-CA" b="1" dirty="0" smtClean="0">
                <a:latin typeface="Arial" panose="020B0604020202020204" pitchFamily="34" charset="0"/>
                <a:cs typeface="Arial" panose="020B0604020202020204" pitchFamily="34" charset="0"/>
              </a:rPr>
              <a:t>Electricity Consumers</a:t>
            </a:r>
            <a:endParaRPr lang="en-CA" b="1" dirty="0" smtClean="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6898" y="3859754"/>
            <a:ext cx="2325667" cy="693049"/>
          </a:xfrm>
          <a:prstGeom prst="rect">
            <a:avLst/>
          </a:prstGeom>
          <a:ln/>
        </p:spPr>
        <p:style>
          <a:lnRef idx="1">
            <a:schemeClr val="accent4"/>
          </a:lnRef>
          <a:fillRef idx="2">
            <a:schemeClr val="accent4"/>
          </a:fillRef>
          <a:effectRef idx="1">
            <a:schemeClr val="accent4"/>
          </a:effectRef>
          <a:fontRef idx="minor">
            <a:schemeClr val="dk1"/>
          </a:fontRef>
        </p:style>
      </p:pic>
      <p:sp>
        <p:nvSpPr>
          <p:cNvPr id="22" name="TextBox 21"/>
          <p:cNvSpPr txBox="1"/>
          <p:nvPr/>
        </p:nvSpPr>
        <p:spPr>
          <a:xfrm>
            <a:off x="6012160" y="4564485"/>
            <a:ext cx="2571566" cy="430887"/>
          </a:xfrm>
          <a:prstGeom prst="rect">
            <a:avLst/>
          </a:prstGeom>
          <a:noFill/>
        </p:spPr>
        <p:txBody>
          <a:bodyPr wrap="square" rtlCol="0">
            <a:spAutoFit/>
          </a:bodyPr>
          <a:lstStyle/>
          <a:p>
            <a:pPr algn="ctr"/>
            <a:r>
              <a:rPr lang="en-CA" sz="1100" i="1" dirty="0" smtClean="0">
                <a:latin typeface="Arial" panose="020B0604020202020204" pitchFamily="34" charset="0"/>
                <a:cs typeface="Arial" panose="020B0604020202020204" pitchFamily="34" charset="0"/>
              </a:rPr>
              <a:t>Acquires regulatory asset and finances GA proposal</a:t>
            </a:r>
            <a:endParaRPr lang="en-CA" sz="1100" i="1" dirty="0">
              <a:latin typeface="Arial" panose="020B0604020202020204" pitchFamily="34" charset="0"/>
              <a:cs typeface="Arial" panose="020B0604020202020204" pitchFamily="34" charset="0"/>
            </a:endParaRPr>
          </a:p>
        </p:txBody>
      </p:sp>
      <p:sp>
        <p:nvSpPr>
          <p:cNvPr id="27" name="TextBox 26"/>
          <p:cNvSpPr txBox="1"/>
          <p:nvPr/>
        </p:nvSpPr>
        <p:spPr>
          <a:xfrm>
            <a:off x="3008546" y="6093296"/>
            <a:ext cx="2571566" cy="261610"/>
          </a:xfrm>
          <a:prstGeom prst="rect">
            <a:avLst/>
          </a:prstGeom>
          <a:noFill/>
        </p:spPr>
        <p:txBody>
          <a:bodyPr wrap="square" rtlCol="0">
            <a:spAutoFit/>
          </a:bodyPr>
          <a:lstStyle/>
          <a:p>
            <a:pPr algn="ctr"/>
            <a:r>
              <a:rPr lang="en-CA" sz="1100" i="1" dirty="0" smtClean="0">
                <a:latin typeface="Arial" panose="020B0604020202020204" pitchFamily="34" charset="0"/>
                <a:cs typeface="Arial" panose="020B0604020202020204" pitchFamily="34" charset="0"/>
              </a:rPr>
              <a:t>Unaffected by proposal</a:t>
            </a:r>
            <a:endParaRPr lang="en-CA" sz="1100" i="1" dirty="0">
              <a:latin typeface="Arial" panose="020B0604020202020204" pitchFamily="34" charset="0"/>
              <a:cs typeface="Arial" panose="020B0604020202020204" pitchFamily="34" charset="0"/>
            </a:endParaRPr>
          </a:p>
        </p:txBody>
      </p:sp>
      <p:sp>
        <p:nvSpPr>
          <p:cNvPr id="28" name="TextBox 27"/>
          <p:cNvSpPr txBox="1"/>
          <p:nvPr/>
        </p:nvSpPr>
        <p:spPr>
          <a:xfrm>
            <a:off x="56218" y="4581128"/>
            <a:ext cx="2571566" cy="430887"/>
          </a:xfrm>
          <a:prstGeom prst="rect">
            <a:avLst/>
          </a:prstGeom>
          <a:noFill/>
        </p:spPr>
        <p:txBody>
          <a:bodyPr wrap="square" rtlCol="0">
            <a:spAutoFit/>
          </a:bodyPr>
          <a:lstStyle/>
          <a:p>
            <a:pPr algn="ctr"/>
            <a:r>
              <a:rPr lang="en-CA" sz="1100" i="1" dirty="0" smtClean="0">
                <a:latin typeface="Arial" panose="020B0604020202020204" pitchFamily="34" charset="0"/>
                <a:cs typeface="Arial" panose="020B0604020202020204" pitchFamily="34" charset="0"/>
              </a:rPr>
              <a:t>Lowered payments for</a:t>
            </a:r>
          </a:p>
          <a:p>
            <a:pPr algn="ctr"/>
            <a:r>
              <a:rPr lang="en-CA" sz="1100" i="1" dirty="0" smtClean="0">
                <a:latin typeface="Arial" panose="020B0604020202020204" pitchFamily="34" charset="0"/>
                <a:cs typeface="Arial" panose="020B0604020202020204" pitchFamily="34" charset="0"/>
              </a:rPr>
              <a:t>generation in the short term</a:t>
            </a:r>
            <a:endParaRPr lang="en-CA" sz="1100" i="1" dirty="0">
              <a:latin typeface="Arial" panose="020B0604020202020204" pitchFamily="34" charset="0"/>
              <a:cs typeface="Arial" panose="020B0604020202020204" pitchFamily="34" charset="0"/>
            </a:endParaRPr>
          </a:p>
        </p:txBody>
      </p:sp>
      <p:sp>
        <p:nvSpPr>
          <p:cNvPr id="29" name="TextBox 28"/>
          <p:cNvSpPr txBox="1"/>
          <p:nvPr/>
        </p:nvSpPr>
        <p:spPr>
          <a:xfrm>
            <a:off x="3080554" y="5056823"/>
            <a:ext cx="2571566" cy="261610"/>
          </a:xfrm>
          <a:prstGeom prst="rect">
            <a:avLst/>
          </a:prstGeom>
          <a:noFill/>
        </p:spPr>
        <p:txBody>
          <a:bodyPr wrap="square" rtlCol="0">
            <a:spAutoFit/>
          </a:bodyPr>
          <a:lstStyle/>
          <a:p>
            <a:pPr algn="ctr"/>
            <a:r>
              <a:rPr lang="en-CA" sz="1100" i="1" dirty="0" smtClean="0">
                <a:latin typeface="Arial" panose="020B0604020202020204" pitchFamily="34" charset="0"/>
                <a:cs typeface="Arial" panose="020B0604020202020204" pitchFamily="34" charset="0"/>
              </a:rPr>
              <a:t>Creates regulatory asset</a:t>
            </a:r>
            <a:endParaRPr lang="en-CA" sz="1100" i="1" dirty="0">
              <a:latin typeface="Arial" panose="020B0604020202020204" pitchFamily="34" charset="0"/>
              <a:cs typeface="Arial" panose="020B0604020202020204" pitchFamily="34" charset="0"/>
            </a:endParaRPr>
          </a:p>
        </p:txBody>
      </p:sp>
      <p:sp>
        <p:nvSpPr>
          <p:cNvPr id="21" name="Content Placeholder 2"/>
          <p:cNvSpPr txBox="1">
            <a:spLocks/>
          </p:cNvSpPr>
          <p:nvPr/>
        </p:nvSpPr>
        <p:spPr>
          <a:xfrm>
            <a:off x="514369" y="908720"/>
            <a:ext cx="8280000" cy="1008112"/>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smtClean="0">
                <a:latin typeface="Arial" charset="0"/>
                <a:ea typeface="Arial" charset="0"/>
                <a:cs typeface="Arial" charset="0"/>
              </a:rPr>
              <a:t>The following entities would implement the proposed Global Adjustment (GA) refinancing mechanism. </a:t>
            </a:r>
          </a:p>
          <a:p>
            <a:pPr lvl="1">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a:t>
            </a:r>
            <a:r>
              <a:rPr lang="en-CA" sz="1400" dirty="0">
                <a:latin typeface="Arial" panose="020B0604020202020204" pitchFamily="34" charset="0"/>
                <a:cs typeface="Arial" panose="020B0604020202020204" pitchFamily="34" charset="0"/>
              </a:rPr>
              <a:t>government intends to introduce legislation that would, if passed, enable </a:t>
            </a:r>
            <a:r>
              <a:rPr lang="en-CA" sz="1400" dirty="0" smtClean="0">
                <a:latin typeface="Arial" panose="020B0604020202020204" pitchFamily="34" charset="0"/>
                <a:cs typeface="Arial" panose="020B0604020202020204" pitchFamily="34" charset="0"/>
              </a:rPr>
              <a:t>IESO </a:t>
            </a:r>
            <a:r>
              <a:rPr lang="en-CA" sz="1400" dirty="0">
                <a:latin typeface="Arial" panose="020B0604020202020204" pitchFamily="34" charset="0"/>
                <a:cs typeface="Arial" panose="020B0604020202020204" pitchFamily="34" charset="0"/>
              </a:rPr>
              <a:t>and </a:t>
            </a:r>
            <a:r>
              <a:rPr lang="en-CA" sz="1400" dirty="0" smtClean="0">
                <a:latin typeface="Arial" panose="020B0604020202020204" pitchFamily="34" charset="0"/>
                <a:cs typeface="Arial" panose="020B0604020202020204" pitchFamily="34" charset="0"/>
              </a:rPr>
              <a:t>OPG </a:t>
            </a:r>
            <a:r>
              <a:rPr lang="en-CA" sz="1400" dirty="0">
                <a:latin typeface="Arial" panose="020B0604020202020204" pitchFamily="34" charset="0"/>
                <a:cs typeface="Arial" panose="020B0604020202020204" pitchFamily="34" charset="0"/>
              </a:rPr>
              <a:t>to work together to refinance the GA over a longer period of time.  The legislation would also outline the role for </a:t>
            </a:r>
            <a:r>
              <a:rPr lang="en-CA" sz="1400" dirty="0" smtClean="0">
                <a:latin typeface="Arial" panose="020B0604020202020204" pitchFamily="34" charset="0"/>
                <a:cs typeface="Arial" panose="020B0604020202020204" pitchFamily="34" charset="0"/>
              </a:rPr>
              <a:t>the OEB. </a:t>
            </a:r>
            <a:endParaRPr lang="en-CA" sz="1400" dirty="0">
              <a:latin typeface="Arial" panose="020B0604020202020204" pitchFamily="34" charset="0"/>
              <a:cs typeface="Arial" panose="020B0604020202020204" pitchFamily="34" charset="0"/>
            </a:endParaRPr>
          </a:p>
          <a:p>
            <a:endParaRPr lang="en-US" sz="1400" dirty="0" smtClean="0">
              <a:latin typeface="Arial" charset="0"/>
              <a:ea typeface="Arial" charset="0"/>
              <a:cs typeface="Arial" charset="0"/>
            </a:endParaRPr>
          </a:p>
        </p:txBody>
      </p:sp>
      <p:sp>
        <p:nvSpPr>
          <p:cNvPr id="6" name="Left-Right Arrow 5"/>
          <p:cNvSpPr/>
          <p:nvPr/>
        </p:nvSpPr>
        <p:spPr>
          <a:xfrm>
            <a:off x="5508104" y="4183662"/>
            <a:ext cx="576064" cy="20295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Left Arrow 6"/>
          <p:cNvSpPr/>
          <p:nvPr/>
        </p:nvSpPr>
        <p:spPr>
          <a:xfrm rot="10800000">
            <a:off x="2303748" y="4183662"/>
            <a:ext cx="612068" cy="20295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Down Arrow 7"/>
          <p:cNvSpPr/>
          <p:nvPr/>
        </p:nvSpPr>
        <p:spPr>
          <a:xfrm>
            <a:off x="4187017" y="5301208"/>
            <a:ext cx="168959" cy="3428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744157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pPr marL="742950" indent="-742950">
              <a:buFont typeface="+mj-lt"/>
              <a:buAutoNum type="arabicPeriod" startAt="2"/>
            </a:pPr>
            <a:r>
              <a:rPr lang="en-US" sz="3600" b="0" dirty="0" smtClean="0">
                <a:latin typeface="Arial" pitchFamily="34" charset="0"/>
                <a:cs typeface="Arial" pitchFamily="34" charset="0"/>
              </a:rPr>
              <a:t>Helping </a:t>
            </a:r>
            <a:r>
              <a:rPr lang="en-US" sz="3600" b="0" dirty="0" smtClean="0">
                <a:latin typeface="Arial" pitchFamily="34" charset="0"/>
                <a:cs typeface="Arial" pitchFamily="34" charset="0"/>
              </a:rPr>
              <a:t>Vulnerable Consumers</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2560638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640960" cy="1019552"/>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smtClean="0">
                <a:solidFill>
                  <a:schemeClr val="tx1"/>
                </a:solidFill>
                <a:latin typeface="Arial" charset="0"/>
                <a:ea typeface="Arial" charset="0"/>
                <a:cs typeface="Arial" charset="0"/>
              </a:rPr>
              <a:t>Helping Vulnerable Electricity Consumers </a:t>
            </a:r>
            <a:endParaRPr lang="en-US" sz="2800" b="0"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478808" y="1212304"/>
            <a:ext cx="7981624" cy="4953000"/>
          </a:xfrm>
        </p:spPr>
        <p:txBody>
          <a:bodyPr>
            <a:normAutofit/>
          </a:bodyPr>
          <a:lstStyle/>
          <a:p>
            <a:pPr lvl="0" fontAlgn="base"/>
            <a:r>
              <a:rPr lang="en-US" dirty="0" smtClean="0">
                <a:latin typeface="Arial" charset="0"/>
                <a:ea typeface="Arial" charset="0"/>
                <a:cs typeface="Arial" charset="0"/>
              </a:rPr>
              <a:t>Initiatives to help vulnerable consumers:</a:t>
            </a:r>
          </a:p>
          <a:p>
            <a:pPr marL="0" lvl="0" indent="0" fontAlgn="base">
              <a:buNone/>
            </a:pPr>
            <a:endParaRPr lang="en-CA" dirty="0" smtClean="0">
              <a:latin typeface="Arial" charset="0"/>
              <a:ea typeface="Arial" charset="0"/>
              <a:cs typeface="Arial" charset="0"/>
            </a:endParaRPr>
          </a:p>
          <a:p>
            <a:pPr lvl="1">
              <a:buFont typeface="Arial" pitchFamily="34" charset="0"/>
              <a:buChar char="–"/>
            </a:pPr>
            <a:r>
              <a:rPr lang="en-CA" dirty="0">
                <a:latin typeface="Arial" charset="0"/>
                <a:ea typeface="Arial" charset="0"/>
                <a:cs typeface="Arial" charset="0"/>
              </a:rPr>
              <a:t>Broadening Rural or Remote Rate Protection (RRRP) to provide distribution charge relief for the customers of the costliest local distribution companies (LDCs).</a:t>
            </a:r>
          </a:p>
          <a:p>
            <a:pPr lvl="1">
              <a:buFont typeface="Arial" pitchFamily="34" charset="0"/>
              <a:buChar char="–"/>
            </a:pPr>
            <a:endParaRPr lang="en-CA" dirty="0">
              <a:latin typeface="Arial" charset="0"/>
              <a:ea typeface="Arial" charset="0"/>
              <a:cs typeface="Arial" charset="0"/>
            </a:endParaRPr>
          </a:p>
          <a:p>
            <a:pPr lvl="1">
              <a:buFont typeface="Arial" pitchFamily="34" charset="0"/>
              <a:buChar char="–"/>
            </a:pPr>
            <a:r>
              <a:rPr lang="en-CA" dirty="0">
                <a:latin typeface="Arial" charset="0"/>
                <a:ea typeface="Arial" charset="0"/>
                <a:cs typeface="Arial" charset="0"/>
              </a:rPr>
              <a:t>Enhancing the Ontario Electricity Support Program (OESP) and working to  ensure the program uptake is as close as possible to 100%. </a:t>
            </a:r>
          </a:p>
          <a:p>
            <a:pPr lvl="1">
              <a:buFont typeface="Arial" pitchFamily="34" charset="0"/>
              <a:buChar char="–"/>
            </a:pPr>
            <a:endParaRPr lang="en-CA" dirty="0">
              <a:latin typeface="Arial" charset="0"/>
              <a:ea typeface="Arial" charset="0"/>
              <a:cs typeface="Arial" charset="0"/>
            </a:endParaRPr>
          </a:p>
          <a:p>
            <a:pPr lvl="1">
              <a:buFont typeface="Arial" pitchFamily="34" charset="0"/>
              <a:buChar char="–"/>
            </a:pPr>
            <a:r>
              <a:rPr lang="en-CA" dirty="0">
                <a:latin typeface="Arial" charset="0"/>
                <a:ea typeface="Arial" charset="0"/>
                <a:cs typeface="Arial" charset="0"/>
              </a:rPr>
              <a:t>Establishing a new First Nations On-Reserve Delivery Credit.</a:t>
            </a:r>
          </a:p>
          <a:p>
            <a:pPr marL="457200" lvl="1" indent="0">
              <a:buNone/>
            </a:pPr>
            <a:endParaRPr lang="en-CA" dirty="0">
              <a:latin typeface="Arial" charset="0"/>
              <a:ea typeface="Arial" charset="0"/>
              <a:cs typeface="Arial" charset="0"/>
            </a:endParaRPr>
          </a:p>
          <a:p>
            <a:pPr lvl="1">
              <a:buFont typeface="Arial" pitchFamily="34" charset="0"/>
              <a:buChar char="–"/>
            </a:pPr>
            <a:r>
              <a:rPr lang="en-CA" dirty="0">
                <a:latin typeface="Arial" charset="0"/>
                <a:ea typeface="Arial" charset="0"/>
                <a:cs typeface="Arial" charset="0"/>
              </a:rPr>
              <a:t>Establishing a new Affordability Fund which will support Ontarians who have difficulty paying their electricity bills to be able to access energy efficiency improvements. </a:t>
            </a:r>
          </a:p>
          <a:p>
            <a:pPr lvl="0" fontAlgn="base"/>
            <a:endParaRPr lang="en-US" dirty="0">
              <a:latin typeface="Arial" charset="0"/>
              <a:ea typeface="Arial" charset="0"/>
              <a:cs typeface="Arial" charset="0"/>
            </a:endParaRPr>
          </a:p>
        </p:txBody>
      </p:sp>
    </p:spTree>
    <p:extLst>
      <p:ext uri="{BB962C8B-B14F-4D97-AF65-F5344CB8AC3E}">
        <p14:creationId xmlns:p14="http://schemas.microsoft.com/office/powerpoint/2010/main" val="42443349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748464" cy="1152128"/>
          </a:xfrm>
          <a:ln>
            <a:solidFill>
              <a:schemeClr val="bg1"/>
            </a:solidFill>
          </a:ln>
        </p:spPr>
        <p:style>
          <a:lnRef idx="2">
            <a:schemeClr val="dk1"/>
          </a:lnRef>
          <a:fillRef idx="1">
            <a:schemeClr val="lt1"/>
          </a:fillRef>
          <a:effectRef idx="0">
            <a:schemeClr val="dk1"/>
          </a:effectRef>
          <a:fontRef idx="minor">
            <a:schemeClr val="dk1"/>
          </a:fontRef>
        </p:style>
        <p:txBody>
          <a:bodyPr>
            <a:noAutofit/>
          </a:bodyPr>
          <a:lstStyle/>
          <a:p>
            <a:r>
              <a:rPr lang="en-CA" sz="2800" b="0" dirty="0" smtClean="0">
                <a:latin typeface="Arial" pitchFamily="34" charset="0"/>
                <a:cs typeface="Arial" pitchFamily="34" charset="0"/>
              </a:rPr>
              <a:t>Broadening Rural or Remote Electricity Rate Protection (RRRP) </a:t>
            </a:r>
            <a:endParaRPr lang="en-US" sz="2800" b="0" dirty="0">
              <a:latin typeface="Arial" charset="0"/>
              <a:ea typeface="Arial" charset="0"/>
              <a:cs typeface="Arial" charset="0"/>
            </a:endParaRPr>
          </a:p>
        </p:txBody>
      </p:sp>
      <p:sp>
        <p:nvSpPr>
          <p:cNvPr id="3" name="Content Placeholder 2"/>
          <p:cNvSpPr>
            <a:spLocks noGrp="1"/>
          </p:cNvSpPr>
          <p:nvPr>
            <p:ph idx="1"/>
          </p:nvPr>
        </p:nvSpPr>
        <p:spPr>
          <a:xfrm>
            <a:off x="457200" y="1196752"/>
            <a:ext cx="8280000" cy="5112568"/>
          </a:xfrm>
        </p:spPr>
        <p:txBody>
          <a:bodyPr>
            <a:noAutofit/>
          </a:bodyPr>
          <a:lstStyle/>
          <a:p>
            <a:pPr fontAlgn="base"/>
            <a:r>
              <a:rPr lang="en-US" sz="1400" dirty="0" smtClean="0">
                <a:latin typeface="Arial" pitchFamily="34" charset="0"/>
                <a:cs typeface="Arial" pitchFamily="34" charset="0"/>
              </a:rPr>
              <a:t>Rural </a:t>
            </a:r>
            <a:r>
              <a:rPr lang="en-US" sz="1400" dirty="0">
                <a:latin typeface="Arial" pitchFamily="34" charset="0"/>
                <a:cs typeface="Arial" pitchFamily="34" charset="0"/>
              </a:rPr>
              <a:t>or Remote Rate Protection (RRRP) provides a rate subsidy to rural and remote residential customers who are faced with higher distribution costs compared to urban </a:t>
            </a:r>
            <a:r>
              <a:rPr lang="en-US" sz="1400" dirty="0" smtClean="0">
                <a:latin typeface="Arial" pitchFamily="34" charset="0"/>
                <a:cs typeface="Arial" pitchFamily="34" charset="0"/>
              </a:rPr>
              <a:t>areas.</a:t>
            </a:r>
          </a:p>
          <a:p>
            <a:pPr lvl="1" fontAlgn="base">
              <a:buFont typeface="Arial" panose="020B0604020202020204" pitchFamily="34" charset="0"/>
              <a:buChar char="−"/>
            </a:pPr>
            <a:r>
              <a:rPr lang="en-US" sz="1400" dirty="0">
                <a:latin typeface="Arial" pitchFamily="34" charset="0"/>
                <a:cs typeface="Arial" pitchFamily="34" charset="0"/>
              </a:rPr>
              <a:t>The RRRP is currently provided to approximately 350,000 </a:t>
            </a:r>
            <a:r>
              <a:rPr lang="en-US" sz="1400" dirty="0" smtClean="0">
                <a:latin typeface="Arial" pitchFamily="34" charset="0"/>
                <a:cs typeface="Arial" pitchFamily="34" charset="0"/>
              </a:rPr>
              <a:t>Hydro One R2 residential </a:t>
            </a:r>
            <a:r>
              <a:rPr lang="en-US" sz="1400" dirty="0">
                <a:latin typeface="Arial" pitchFamily="34" charset="0"/>
                <a:cs typeface="Arial" pitchFamily="34" charset="0"/>
              </a:rPr>
              <a:t>customers in Ontario. </a:t>
            </a:r>
            <a:endParaRPr lang="en-CA" sz="1400" dirty="0">
              <a:latin typeface="Arial" pitchFamily="34" charset="0"/>
              <a:cs typeface="Arial" pitchFamily="34" charset="0"/>
            </a:endParaRPr>
          </a:p>
          <a:p>
            <a:pPr lvl="0" fontAlgn="base"/>
            <a:endParaRPr lang="en-US" sz="1400" dirty="0">
              <a:latin typeface="Arial" pitchFamily="34" charset="0"/>
              <a:cs typeface="Arial" pitchFamily="34" charset="0"/>
            </a:endParaRPr>
          </a:p>
          <a:p>
            <a:pPr lvl="0" fontAlgn="base"/>
            <a:r>
              <a:rPr lang="en-US" sz="1400" dirty="0">
                <a:latin typeface="Arial" pitchFamily="34" charset="0"/>
                <a:cs typeface="Arial" pitchFamily="34" charset="0"/>
              </a:rPr>
              <a:t>The Province will expand the RRRP to provide distribution charge relief to additional hydro customers </a:t>
            </a:r>
            <a:r>
              <a:rPr lang="en-US" sz="1400" dirty="0" smtClean="0">
                <a:latin typeface="Arial" panose="020B0604020202020204" pitchFamily="34" charset="0"/>
                <a:cs typeface="Arial" panose="020B0604020202020204" pitchFamily="34" charset="0"/>
              </a:rPr>
              <a:t>served </a:t>
            </a:r>
            <a:r>
              <a:rPr lang="en-US" sz="1400" dirty="0">
                <a:latin typeface="Arial" panose="020B0604020202020204" pitchFamily="34" charset="0"/>
                <a:cs typeface="Arial" panose="020B0604020202020204" pitchFamily="34" charset="0"/>
              </a:rPr>
              <a:t>by local distribution companies (LDCs) with the highest distribution </a:t>
            </a:r>
            <a:r>
              <a:rPr lang="en-US" sz="1400" dirty="0" smtClean="0">
                <a:latin typeface="Arial" pitchFamily="34" charset="0"/>
                <a:cs typeface="Arial" pitchFamily="34" charset="0"/>
              </a:rPr>
              <a:t>rates, including: Hydro One R1, </a:t>
            </a:r>
            <a:r>
              <a:rPr lang="en-US" sz="1400" dirty="0">
                <a:latin typeface="Arial" pitchFamily="34" charset="0"/>
                <a:cs typeface="Arial" pitchFamily="34" charset="0"/>
              </a:rPr>
              <a:t>Northern Ontario Wires, Lakeland Parry Sound, </a:t>
            </a:r>
            <a:r>
              <a:rPr lang="en-US" sz="1400" dirty="0" err="1">
                <a:latin typeface="Arial" pitchFamily="34" charset="0"/>
                <a:cs typeface="Arial" pitchFamily="34" charset="0"/>
              </a:rPr>
              <a:t>Chapleau</a:t>
            </a:r>
            <a:r>
              <a:rPr lang="en-US" sz="1400" dirty="0">
                <a:latin typeface="Arial" pitchFamily="34" charset="0"/>
                <a:cs typeface="Arial" pitchFamily="34" charset="0"/>
              </a:rPr>
              <a:t>, Sioux </a:t>
            </a:r>
            <a:r>
              <a:rPr lang="en-US" sz="1400" dirty="0" smtClean="0">
                <a:latin typeface="Arial" pitchFamily="34" charset="0"/>
                <a:cs typeface="Arial" pitchFamily="34" charset="0"/>
              </a:rPr>
              <a:t>Lookout Hydro, </a:t>
            </a:r>
            <a:r>
              <a:rPr lang="en-US" sz="1400" dirty="0" err="1">
                <a:latin typeface="Arial" pitchFamily="34" charset="0"/>
                <a:cs typeface="Arial" pitchFamily="34" charset="0"/>
              </a:rPr>
              <a:t>InnPower</a:t>
            </a:r>
            <a:r>
              <a:rPr lang="en-US" sz="1400" dirty="0">
                <a:latin typeface="Arial" pitchFamily="34" charset="0"/>
                <a:cs typeface="Arial" pitchFamily="34" charset="0"/>
              </a:rPr>
              <a:t>, </a:t>
            </a:r>
            <a:r>
              <a:rPr lang="en-US" sz="1400" dirty="0" err="1" smtClean="0">
                <a:latin typeface="Arial" pitchFamily="34" charset="0"/>
                <a:cs typeface="Arial" pitchFamily="34" charset="0"/>
              </a:rPr>
              <a:t>Atikokan</a:t>
            </a:r>
            <a:r>
              <a:rPr lang="en-US" sz="1400" dirty="0" smtClean="0">
                <a:latin typeface="Arial" pitchFamily="34" charset="0"/>
                <a:cs typeface="Arial" pitchFamily="34" charset="0"/>
              </a:rPr>
              <a:t> Hydro </a:t>
            </a:r>
            <a:r>
              <a:rPr lang="en-US" sz="1400" dirty="0">
                <a:latin typeface="Arial" pitchFamily="34" charset="0"/>
                <a:cs typeface="Arial" pitchFamily="34" charset="0"/>
              </a:rPr>
              <a:t>and </a:t>
            </a:r>
            <a:r>
              <a:rPr lang="en-US" sz="1400" dirty="0" smtClean="0">
                <a:latin typeface="Arial" pitchFamily="34" charset="0"/>
                <a:cs typeface="Arial" pitchFamily="34" charset="0"/>
              </a:rPr>
              <a:t>Algoma Power. </a:t>
            </a:r>
          </a:p>
          <a:p>
            <a:pPr lvl="0" fontAlgn="base"/>
            <a:endParaRPr lang="en-US" sz="1400" dirty="0">
              <a:latin typeface="Arial" pitchFamily="34" charset="0"/>
              <a:cs typeface="Arial" pitchFamily="34" charset="0"/>
            </a:endParaRPr>
          </a:p>
          <a:p>
            <a:pPr lvl="0" fontAlgn="base"/>
            <a:r>
              <a:rPr lang="en-US" sz="1400" dirty="0" smtClean="0">
                <a:latin typeface="Arial" pitchFamily="34" charset="0"/>
                <a:cs typeface="Arial" pitchFamily="34" charset="0"/>
              </a:rPr>
              <a:t>The new benefits would vary from LDC to LDC. For example:</a:t>
            </a:r>
            <a:endParaRPr lang="en-CA" sz="1400" dirty="0">
              <a:latin typeface="Arial" pitchFamily="34" charset="0"/>
              <a:cs typeface="Arial" pitchFamily="34" charset="0"/>
            </a:endParaRPr>
          </a:p>
          <a:p>
            <a:pPr lvl="1" fontAlgn="base">
              <a:buFont typeface="Arial" panose="020B0604020202020204" pitchFamily="34" charset="0"/>
              <a:buChar char="−"/>
            </a:pPr>
            <a:r>
              <a:rPr lang="en-US" sz="1400" dirty="0" smtClean="0">
                <a:latin typeface="Arial" pitchFamily="34" charset="0"/>
                <a:cs typeface="Arial" pitchFamily="34" charset="0"/>
              </a:rPr>
              <a:t>A Hydro </a:t>
            </a:r>
            <a:r>
              <a:rPr lang="en-US" sz="1400" dirty="0">
                <a:latin typeface="Arial" pitchFamily="34" charset="0"/>
                <a:cs typeface="Arial" pitchFamily="34" charset="0"/>
              </a:rPr>
              <a:t>One R2 customer consuming 2,500kWh a month </a:t>
            </a:r>
            <a:r>
              <a:rPr lang="en-US" sz="1400" dirty="0" smtClean="0">
                <a:latin typeface="Arial" pitchFamily="34" charset="0"/>
                <a:cs typeface="Arial" pitchFamily="34" charset="0"/>
              </a:rPr>
              <a:t>would see distribution </a:t>
            </a:r>
            <a:r>
              <a:rPr lang="en-US" sz="1400" dirty="0">
                <a:latin typeface="Arial" pitchFamily="34" charset="0"/>
                <a:cs typeface="Arial" pitchFamily="34" charset="0"/>
              </a:rPr>
              <a:t>cost </a:t>
            </a:r>
            <a:r>
              <a:rPr lang="en-US" sz="1400" dirty="0" smtClean="0">
                <a:latin typeface="Arial" pitchFamily="34" charset="0"/>
                <a:cs typeface="Arial" pitchFamily="34" charset="0"/>
              </a:rPr>
              <a:t>reductions of around $75 a month. </a:t>
            </a:r>
            <a:endParaRPr lang="en-CA" sz="1400" dirty="0">
              <a:latin typeface="Arial" pitchFamily="34" charset="0"/>
              <a:cs typeface="Arial" pitchFamily="34" charset="0"/>
            </a:endParaRPr>
          </a:p>
          <a:p>
            <a:pPr lvl="1" fontAlgn="base">
              <a:buFont typeface="Arial" panose="020B0604020202020204" pitchFamily="34" charset="0"/>
              <a:buChar char="−"/>
            </a:pPr>
            <a:r>
              <a:rPr lang="en-US" sz="1400" dirty="0">
                <a:latin typeface="Arial" pitchFamily="34" charset="0"/>
                <a:cs typeface="Arial" pitchFamily="34" charset="0"/>
              </a:rPr>
              <a:t>A Hydro One R1 customer consuming 1,000kWh a month </a:t>
            </a:r>
            <a:r>
              <a:rPr lang="en-US" sz="1400" dirty="0" smtClean="0">
                <a:latin typeface="Arial" pitchFamily="34" charset="0"/>
                <a:cs typeface="Arial" pitchFamily="34" charset="0"/>
              </a:rPr>
              <a:t>would </a:t>
            </a:r>
            <a:r>
              <a:rPr lang="en-US" sz="1400" dirty="0">
                <a:latin typeface="Arial" pitchFamily="34" charset="0"/>
                <a:cs typeface="Arial" pitchFamily="34" charset="0"/>
              </a:rPr>
              <a:t>see distribution cost reductions of around </a:t>
            </a:r>
            <a:r>
              <a:rPr lang="en-US" sz="1400" dirty="0" smtClean="0">
                <a:latin typeface="Arial" pitchFamily="34" charset="0"/>
                <a:cs typeface="Arial" pitchFamily="34" charset="0"/>
              </a:rPr>
              <a:t>$</a:t>
            </a:r>
            <a:r>
              <a:rPr lang="en-US" sz="1400" dirty="0">
                <a:latin typeface="Arial" pitchFamily="34" charset="0"/>
                <a:cs typeface="Arial" pitchFamily="34" charset="0"/>
              </a:rPr>
              <a:t>18 a month.</a:t>
            </a:r>
            <a:endParaRPr lang="en-CA" sz="1400" dirty="0">
              <a:latin typeface="Arial" pitchFamily="34" charset="0"/>
              <a:cs typeface="Arial" pitchFamily="34" charset="0"/>
            </a:endParaRPr>
          </a:p>
          <a:p>
            <a:pPr lvl="1" fontAlgn="base">
              <a:buFont typeface="Arial" panose="020B0604020202020204" pitchFamily="34" charset="0"/>
              <a:buChar char="−"/>
            </a:pPr>
            <a:r>
              <a:rPr lang="en-US" sz="1400" dirty="0">
                <a:latin typeface="Arial" pitchFamily="34" charset="0"/>
                <a:cs typeface="Arial" pitchFamily="34" charset="0"/>
              </a:rPr>
              <a:t>An </a:t>
            </a:r>
            <a:r>
              <a:rPr lang="en-US" sz="1400" dirty="0" err="1">
                <a:latin typeface="Arial" pitchFamily="34" charset="0"/>
                <a:cs typeface="Arial" pitchFamily="34" charset="0"/>
              </a:rPr>
              <a:t>InnPower</a:t>
            </a:r>
            <a:r>
              <a:rPr lang="en-US" sz="1400" dirty="0">
                <a:latin typeface="Arial" pitchFamily="34" charset="0"/>
                <a:cs typeface="Arial" pitchFamily="34" charset="0"/>
              </a:rPr>
              <a:t> customer consuming 1,000kWh a month </a:t>
            </a:r>
            <a:r>
              <a:rPr lang="en-US" sz="1400" dirty="0" smtClean="0">
                <a:latin typeface="Arial" pitchFamily="34" charset="0"/>
                <a:cs typeface="Arial" pitchFamily="34" charset="0"/>
              </a:rPr>
              <a:t>would </a:t>
            </a:r>
            <a:r>
              <a:rPr lang="en-US" sz="1400" dirty="0">
                <a:latin typeface="Arial" pitchFamily="34" charset="0"/>
                <a:cs typeface="Arial" pitchFamily="34" charset="0"/>
              </a:rPr>
              <a:t>see distribution cost reductions of around </a:t>
            </a:r>
            <a:r>
              <a:rPr lang="en-US" sz="1400" dirty="0" smtClean="0">
                <a:latin typeface="Arial" pitchFamily="34" charset="0"/>
                <a:cs typeface="Arial" pitchFamily="34" charset="0"/>
              </a:rPr>
              <a:t>$</a:t>
            </a:r>
            <a:r>
              <a:rPr lang="en-US" sz="1400" dirty="0">
                <a:latin typeface="Arial" pitchFamily="34" charset="0"/>
                <a:cs typeface="Arial" pitchFamily="34" charset="0"/>
              </a:rPr>
              <a:t>12 a month.</a:t>
            </a:r>
            <a:endParaRPr lang="en-CA" sz="1400" dirty="0">
              <a:latin typeface="Arial" pitchFamily="34" charset="0"/>
              <a:cs typeface="Arial" pitchFamily="34" charset="0"/>
            </a:endParaRPr>
          </a:p>
          <a:p>
            <a:pPr lvl="0" fontAlgn="base"/>
            <a:endParaRPr lang="en-US" sz="1400" dirty="0" smtClean="0">
              <a:latin typeface="Arial" pitchFamily="34" charset="0"/>
              <a:cs typeface="Arial" pitchFamily="34" charset="0"/>
            </a:endParaRPr>
          </a:p>
          <a:p>
            <a:pPr lvl="0" fontAlgn="base"/>
            <a:r>
              <a:rPr lang="en-US" sz="1400" dirty="0" smtClean="0">
                <a:latin typeface="Arial" pitchFamily="34" charset="0"/>
                <a:cs typeface="Arial" pitchFamily="34" charset="0"/>
              </a:rPr>
              <a:t>The </a:t>
            </a:r>
            <a:r>
              <a:rPr lang="en-US" sz="1400" dirty="0">
                <a:latin typeface="Arial" pitchFamily="34" charset="0"/>
                <a:cs typeface="Arial" pitchFamily="34" charset="0"/>
              </a:rPr>
              <a:t>Province is also moving forward in having these RRRP costs be funded by </a:t>
            </a:r>
            <a:r>
              <a:rPr lang="en-US" sz="1400" dirty="0" smtClean="0">
                <a:latin typeface="Arial" pitchFamily="34" charset="0"/>
                <a:cs typeface="Arial" pitchFamily="34" charset="0"/>
              </a:rPr>
              <a:t>provincial revenues, </a:t>
            </a:r>
            <a:r>
              <a:rPr lang="en-US" sz="1400" dirty="0">
                <a:latin typeface="Arial" pitchFamily="34" charset="0"/>
                <a:cs typeface="Arial" pitchFamily="34" charset="0"/>
              </a:rPr>
              <a:t>reducing regulatory charges for all Ontario ratepayers. </a:t>
            </a:r>
          </a:p>
          <a:p>
            <a:pPr lvl="1" fontAlgn="base">
              <a:buFont typeface="Arial" panose="020B0604020202020204" pitchFamily="34" charset="0"/>
              <a:buChar char="−"/>
            </a:pPr>
            <a:r>
              <a:rPr lang="en-US" sz="1400" dirty="0" smtClean="0">
                <a:latin typeface="Arial" pitchFamily="34" charset="0"/>
                <a:cs typeface="Arial" pitchFamily="34" charset="0"/>
              </a:rPr>
              <a:t>This is projected to cost approximately $500 million in the coming fiscal year.</a:t>
            </a:r>
            <a:endParaRPr lang="en-CA" sz="1400" dirty="0">
              <a:latin typeface="Arial" pitchFamily="34" charset="0"/>
              <a:cs typeface="Arial" pitchFamily="34" charset="0"/>
            </a:endParaRPr>
          </a:p>
        </p:txBody>
      </p:sp>
    </p:spTree>
    <p:extLst>
      <p:ext uri="{BB962C8B-B14F-4D97-AF65-F5344CB8AC3E}">
        <p14:creationId xmlns:p14="http://schemas.microsoft.com/office/powerpoint/2010/main" val="15968332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smtClean="0">
                <a:latin typeface="Arial" pitchFamily="34" charset="0"/>
                <a:cs typeface="Arial" pitchFamily="34" charset="0"/>
              </a:rPr>
              <a:t>Enhancing</a:t>
            </a:r>
            <a:r>
              <a:rPr lang="en-CA" sz="2800" b="0" dirty="0" smtClean="0">
                <a:solidFill>
                  <a:schemeClr val="tx1"/>
                </a:solidFill>
                <a:latin typeface="Arial" pitchFamily="34" charset="0"/>
                <a:cs typeface="Arial" pitchFamily="34" charset="0"/>
              </a:rPr>
              <a:t> the </a:t>
            </a:r>
            <a:r>
              <a:rPr lang="en-CA" sz="2800" b="0" dirty="0">
                <a:latin typeface="Arial" pitchFamily="34" charset="0"/>
                <a:cs typeface="Arial" pitchFamily="34" charset="0"/>
              </a:rPr>
              <a:t>Ontario Electricity Support Program (OESP)</a:t>
            </a:r>
            <a:r>
              <a:rPr lang="en-US" sz="2800" b="0" dirty="0" smtClean="0">
                <a:latin typeface="Arial" pitchFamily="34" charset="0"/>
                <a:ea typeface="Arial" charset="0"/>
                <a:cs typeface="Arial" pitchFamily="34" charset="0"/>
              </a:rPr>
              <a:t> </a:t>
            </a:r>
            <a:endParaRPr lang="en-US" sz="2800" b="0" dirty="0">
              <a:latin typeface="Arial" pitchFamily="34" charset="0"/>
              <a:ea typeface="Arial" charset="0"/>
              <a:cs typeface="Arial" pitchFamily="34" charset="0"/>
            </a:endParaRPr>
          </a:p>
        </p:txBody>
      </p:sp>
      <p:pic>
        <p:nvPicPr>
          <p:cNvPr id="3" name="Picture 2"/>
          <p:cNvPicPr>
            <a:picLocks noChangeAspect="1"/>
          </p:cNvPicPr>
          <p:nvPr/>
        </p:nvPicPr>
        <p:blipFill>
          <a:blip r:embed="rId2"/>
          <a:stretch>
            <a:fillRect/>
          </a:stretch>
        </p:blipFill>
        <p:spPr>
          <a:xfrm>
            <a:off x="23990" y="2057895"/>
            <a:ext cx="9096020" cy="4261473"/>
          </a:xfrm>
          <a:prstGeom prst="rect">
            <a:avLst/>
          </a:prstGeom>
        </p:spPr>
      </p:pic>
      <p:sp>
        <p:nvSpPr>
          <p:cNvPr id="5" name="Content Placeholder 2"/>
          <p:cNvSpPr>
            <a:spLocks noGrp="1"/>
          </p:cNvSpPr>
          <p:nvPr>
            <p:ph idx="1"/>
          </p:nvPr>
        </p:nvSpPr>
        <p:spPr>
          <a:xfrm>
            <a:off x="539552" y="1124743"/>
            <a:ext cx="8280000" cy="933151"/>
          </a:xfrm>
        </p:spPr>
        <p:txBody>
          <a:bodyPr>
            <a:noAutofit/>
          </a:bodyPr>
          <a:lstStyle/>
          <a:p>
            <a:pPr lvl="0" fontAlgn="base"/>
            <a:r>
              <a:rPr lang="en-CA" dirty="0" smtClean="0">
                <a:latin typeface="Arial" pitchFamily="34" charset="0"/>
                <a:cs typeface="Arial" pitchFamily="34" charset="0"/>
              </a:rPr>
              <a:t>The OESP would be enhanced by increasing its existing credit amounts by 50% and be expanded to cover more low-income Ontarians. </a:t>
            </a:r>
          </a:p>
          <a:p>
            <a:pPr lvl="0" fontAlgn="base"/>
            <a:r>
              <a:rPr lang="en-US" dirty="0" smtClean="0">
                <a:latin typeface="Arial" pitchFamily="34" charset="0"/>
                <a:ea typeface="Arial" charset="0"/>
                <a:cs typeface="Arial" pitchFamily="34" charset="0"/>
              </a:rPr>
              <a:t>The province will work to increase OESP uptake to as close to 100% as possible.</a:t>
            </a:r>
            <a:endParaRPr lang="en-US" dirty="0">
              <a:latin typeface="Arial" charset="0"/>
              <a:ea typeface="Arial" charset="0"/>
              <a:cs typeface="Arial" charset="0"/>
            </a:endParaRPr>
          </a:p>
        </p:txBody>
      </p:sp>
    </p:spTree>
    <p:extLst>
      <p:ext uri="{BB962C8B-B14F-4D97-AF65-F5344CB8AC3E}">
        <p14:creationId xmlns:p14="http://schemas.microsoft.com/office/powerpoint/2010/main" val="2041571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smtClean="0">
                <a:latin typeface="Arial" charset="0"/>
                <a:ea typeface="Arial" charset="0"/>
                <a:cs typeface="Arial" charset="0"/>
              </a:rPr>
              <a:t>First Nations On-Reserve Delivery Credit </a:t>
            </a:r>
            <a:endParaRPr lang="en-US" sz="2800" b="0" dirty="0">
              <a:latin typeface="Arial" charset="0"/>
              <a:ea typeface="Arial" charset="0"/>
              <a:cs typeface="Arial" charset="0"/>
            </a:endParaRPr>
          </a:p>
        </p:txBody>
      </p:sp>
      <p:sp>
        <p:nvSpPr>
          <p:cNvPr id="3" name="Content Placeholder 2"/>
          <p:cNvSpPr>
            <a:spLocks noGrp="1"/>
          </p:cNvSpPr>
          <p:nvPr>
            <p:ph idx="1"/>
          </p:nvPr>
        </p:nvSpPr>
        <p:spPr>
          <a:xfrm>
            <a:off x="539552" y="1212304"/>
            <a:ext cx="8280000" cy="4953000"/>
          </a:xfrm>
        </p:spPr>
        <p:txBody>
          <a:bodyPr>
            <a:noAutofit/>
          </a:bodyPr>
          <a:lstStyle/>
          <a:p>
            <a:pPr lvl="0" fontAlgn="base"/>
            <a:r>
              <a:rPr lang="en-CA" dirty="0">
                <a:latin typeface="Arial" pitchFamily="34" charset="0"/>
                <a:cs typeface="Arial" pitchFamily="34" charset="0"/>
              </a:rPr>
              <a:t>In 2016, </a:t>
            </a:r>
            <a:r>
              <a:rPr lang="en-CA" dirty="0" smtClean="0">
                <a:latin typeface="Arial" pitchFamily="34" charset="0"/>
                <a:cs typeface="Arial" pitchFamily="34" charset="0"/>
              </a:rPr>
              <a:t>the Minister of Energy asked to Ontario Energy Board (OEB) to develop options for a First Nation delivery credit for households. </a:t>
            </a:r>
          </a:p>
          <a:p>
            <a:pPr lvl="0" fontAlgn="base"/>
            <a:endParaRPr lang="en-CA" dirty="0">
              <a:latin typeface="Arial" pitchFamily="34" charset="0"/>
              <a:cs typeface="Arial" pitchFamily="34" charset="0"/>
            </a:endParaRPr>
          </a:p>
          <a:p>
            <a:pPr lvl="0" fontAlgn="base"/>
            <a:r>
              <a:rPr lang="en-CA" dirty="0" smtClean="0">
                <a:latin typeface="Arial" pitchFamily="34" charset="0"/>
                <a:cs typeface="Arial" pitchFamily="34" charset="0"/>
              </a:rPr>
              <a:t>The OEB, engaging with First Nations, </a:t>
            </a:r>
            <a:r>
              <a:rPr lang="en-CA" dirty="0">
                <a:latin typeface="Arial" pitchFamily="34" charset="0"/>
                <a:cs typeface="Arial" pitchFamily="34" charset="0"/>
              </a:rPr>
              <a:t>including remote communities, the distributors serving them, and consumer groups such as the Low Income Energy </a:t>
            </a:r>
            <a:r>
              <a:rPr lang="en-CA" dirty="0" smtClean="0">
                <a:latin typeface="Arial" pitchFamily="34" charset="0"/>
                <a:cs typeface="Arial" pitchFamily="34" charset="0"/>
              </a:rPr>
              <a:t>Network developed the following recommendations:</a:t>
            </a:r>
            <a:endParaRPr lang="en-CA" dirty="0">
              <a:latin typeface="Arial" pitchFamily="34" charset="0"/>
              <a:cs typeface="Arial" pitchFamily="34" charset="0"/>
            </a:endParaRPr>
          </a:p>
          <a:p>
            <a:pPr lvl="1" fontAlgn="base">
              <a:buFont typeface="Verdana" pitchFamily="34" charset="0"/>
              <a:buChar char="–"/>
            </a:pPr>
            <a:r>
              <a:rPr lang="en-CA" dirty="0">
                <a:latin typeface="Arial" pitchFamily="34" charset="0"/>
                <a:cs typeface="Arial" pitchFamily="34" charset="0"/>
              </a:rPr>
              <a:t>Eliminating the delivery charge for all on-reserve First Nations </a:t>
            </a:r>
            <a:r>
              <a:rPr lang="en-CA" dirty="0" smtClean="0">
                <a:latin typeface="Arial" pitchFamily="34" charset="0"/>
                <a:cs typeface="Arial" pitchFamily="34" charset="0"/>
              </a:rPr>
              <a:t>households </a:t>
            </a:r>
            <a:r>
              <a:rPr lang="en-CA" dirty="0">
                <a:latin typeface="Arial" pitchFamily="34" charset="0"/>
                <a:cs typeface="Arial" pitchFamily="34" charset="0"/>
              </a:rPr>
              <a:t>and removing the monthly service charge for customers of licensed distributors which charge a bundled rate. The OEB estimates this would provide residential customers an average monthly benefit of $85. </a:t>
            </a:r>
          </a:p>
          <a:p>
            <a:pPr lvl="1" fontAlgn="base">
              <a:buFont typeface="Verdana" pitchFamily="34" charset="0"/>
              <a:buChar char="–"/>
            </a:pPr>
            <a:r>
              <a:rPr lang="en-CA" dirty="0">
                <a:latin typeface="Arial" pitchFamily="34" charset="0"/>
                <a:cs typeface="Arial" pitchFamily="34" charset="0"/>
              </a:rPr>
              <a:t>Automatically qualify on-reserve First Nations </a:t>
            </a:r>
            <a:r>
              <a:rPr lang="en-CA" dirty="0" smtClean="0">
                <a:latin typeface="Arial" pitchFamily="34" charset="0"/>
                <a:cs typeface="Arial" pitchFamily="34" charset="0"/>
              </a:rPr>
              <a:t>households </a:t>
            </a:r>
            <a:r>
              <a:rPr lang="en-CA" dirty="0">
                <a:latin typeface="Arial" pitchFamily="34" charset="0"/>
                <a:cs typeface="Arial" pitchFamily="34" charset="0"/>
              </a:rPr>
              <a:t>(~21,500 customers).</a:t>
            </a:r>
          </a:p>
          <a:p>
            <a:pPr lvl="0" fontAlgn="base"/>
            <a:endParaRPr lang="en-CA" dirty="0" smtClean="0">
              <a:latin typeface="Arial" pitchFamily="34" charset="0"/>
              <a:cs typeface="Arial" pitchFamily="34" charset="0"/>
            </a:endParaRPr>
          </a:p>
          <a:p>
            <a:pPr lvl="0"/>
            <a:r>
              <a:rPr lang="en-CA" dirty="0" smtClean="0">
                <a:latin typeface="Arial" pitchFamily="34" charset="0"/>
                <a:cs typeface="Arial" pitchFamily="34" charset="0"/>
              </a:rPr>
              <a:t>The </a:t>
            </a:r>
            <a:r>
              <a:rPr lang="en-CA" dirty="0">
                <a:latin typeface="Arial" pitchFamily="34" charset="0"/>
                <a:cs typeface="Arial" pitchFamily="34" charset="0"/>
              </a:rPr>
              <a:t>Province </a:t>
            </a:r>
            <a:r>
              <a:rPr lang="en-CA" dirty="0" smtClean="0">
                <a:latin typeface="Arial" pitchFamily="34" charset="0"/>
                <a:cs typeface="Arial" pitchFamily="34" charset="0"/>
              </a:rPr>
              <a:t>plans to move </a:t>
            </a:r>
            <a:r>
              <a:rPr lang="en-CA" dirty="0">
                <a:latin typeface="Arial" pitchFamily="34" charset="0"/>
                <a:cs typeface="Arial" pitchFamily="34" charset="0"/>
              </a:rPr>
              <a:t>forward in </a:t>
            </a:r>
            <a:r>
              <a:rPr lang="en-CA" dirty="0" smtClean="0">
                <a:latin typeface="Arial" pitchFamily="34" charset="0"/>
                <a:cs typeface="Arial" pitchFamily="34" charset="0"/>
              </a:rPr>
              <a:t>implementing the First </a:t>
            </a:r>
            <a:r>
              <a:rPr lang="en-CA" dirty="0">
                <a:latin typeface="Arial" pitchFamily="34" charset="0"/>
                <a:cs typeface="Arial" pitchFamily="34" charset="0"/>
              </a:rPr>
              <a:t>Nations On-Reserve </a:t>
            </a:r>
            <a:r>
              <a:rPr lang="en-CA" dirty="0" smtClean="0">
                <a:latin typeface="Arial" pitchFamily="34" charset="0"/>
                <a:cs typeface="Arial" pitchFamily="34" charset="0"/>
              </a:rPr>
              <a:t>Delivery Credit, including funding it through provincial revenues to avoid increasing  </a:t>
            </a:r>
            <a:r>
              <a:rPr lang="en-CA" dirty="0">
                <a:latin typeface="Arial" pitchFamily="34" charset="0"/>
                <a:cs typeface="Arial" pitchFamily="34" charset="0"/>
              </a:rPr>
              <a:t>regulatory charges for all Ontario ratepayers. </a:t>
            </a:r>
            <a:endParaRPr lang="en-CA" dirty="0" smtClean="0">
              <a:latin typeface="Arial" pitchFamily="34" charset="0"/>
              <a:cs typeface="Arial" pitchFamily="34" charset="0"/>
            </a:endParaRPr>
          </a:p>
          <a:p>
            <a:pPr lvl="1">
              <a:buFont typeface="Arial" panose="020B0604020202020204" pitchFamily="34" charset="0"/>
              <a:buChar char="−"/>
            </a:pPr>
            <a:r>
              <a:rPr lang="en-CA" dirty="0" smtClean="0">
                <a:latin typeface="Arial" pitchFamily="34" charset="0"/>
                <a:cs typeface="Arial" pitchFamily="34" charset="0"/>
              </a:rPr>
              <a:t>This </a:t>
            </a:r>
            <a:r>
              <a:rPr lang="en-CA" dirty="0">
                <a:latin typeface="Arial" pitchFamily="34" charset="0"/>
                <a:cs typeface="Arial" pitchFamily="34" charset="0"/>
              </a:rPr>
              <a:t>is projected to cost approximately $</a:t>
            </a:r>
            <a:r>
              <a:rPr lang="en-CA" dirty="0" smtClean="0">
                <a:latin typeface="Arial" pitchFamily="34" charset="0"/>
                <a:cs typeface="Arial" pitchFamily="34" charset="0"/>
              </a:rPr>
              <a:t>20 million in </a:t>
            </a:r>
            <a:r>
              <a:rPr lang="en-CA" dirty="0">
                <a:latin typeface="Arial" pitchFamily="34" charset="0"/>
                <a:cs typeface="Arial" pitchFamily="34" charset="0"/>
              </a:rPr>
              <a:t>the coming fiscal </a:t>
            </a:r>
            <a:r>
              <a:rPr lang="en-CA" dirty="0" smtClean="0">
                <a:latin typeface="Arial" pitchFamily="34" charset="0"/>
                <a:cs typeface="Arial" pitchFamily="34" charset="0"/>
              </a:rPr>
              <a:t>year.</a:t>
            </a:r>
            <a:endParaRPr lang="en-CA" dirty="0">
              <a:latin typeface="Arial" pitchFamily="34" charset="0"/>
              <a:cs typeface="Arial" pitchFamily="34" charset="0"/>
            </a:endParaRPr>
          </a:p>
          <a:p>
            <a:pPr lvl="0" fontAlgn="base"/>
            <a:endParaRPr lang="en-US" dirty="0">
              <a:latin typeface="Arial" charset="0"/>
              <a:ea typeface="Arial" charset="0"/>
              <a:cs typeface="Arial" charset="0"/>
            </a:endParaRPr>
          </a:p>
        </p:txBody>
      </p:sp>
    </p:spTree>
    <p:extLst>
      <p:ext uri="{BB962C8B-B14F-4D97-AF65-F5344CB8AC3E}">
        <p14:creationId xmlns:p14="http://schemas.microsoft.com/office/powerpoint/2010/main" val="25272706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smtClean="0">
                <a:solidFill>
                  <a:schemeClr val="tx1"/>
                </a:solidFill>
                <a:latin typeface="Arial" pitchFamily="34" charset="0"/>
                <a:cs typeface="Arial" pitchFamily="34" charset="0"/>
              </a:rPr>
              <a:t>Establishing </a:t>
            </a:r>
            <a:r>
              <a:rPr lang="en-CA" sz="2800" b="0" dirty="0">
                <a:solidFill>
                  <a:schemeClr val="tx1"/>
                </a:solidFill>
                <a:latin typeface="Arial" pitchFamily="34" charset="0"/>
                <a:cs typeface="Arial" pitchFamily="34" charset="0"/>
              </a:rPr>
              <a:t>a </a:t>
            </a:r>
            <a:r>
              <a:rPr lang="en-CA" sz="2800" b="0" dirty="0" smtClean="0">
                <a:solidFill>
                  <a:schemeClr val="tx1"/>
                </a:solidFill>
                <a:latin typeface="Arial" pitchFamily="34" charset="0"/>
                <a:cs typeface="Arial" pitchFamily="34" charset="0"/>
              </a:rPr>
              <a:t>New Affordability </a:t>
            </a:r>
            <a:r>
              <a:rPr lang="en-CA" sz="2800" b="0" dirty="0">
                <a:solidFill>
                  <a:schemeClr val="tx1"/>
                </a:solidFill>
                <a:latin typeface="Arial" pitchFamily="34" charset="0"/>
                <a:cs typeface="Arial" pitchFamily="34" charset="0"/>
              </a:rPr>
              <a:t>Fund</a:t>
            </a:r>
            <a:endParaRPr lang="en-US" sz="2800" b="0" dirty="0">
              <a:solidFill>
                <a:schemeClr val="tx1"/>
              </a:solidFill>
              <a:latin typeface="Arial" pitchFamily="34" charset="0"/>
              <a:ea typeface="Arial" charset="0"/>
              <a:cs typeface="Arial" pitchFamily="34" charset="0"/>
            </a:endParaRPr>
          </a:p>
        </p:txBody>
      </p:sp>
      <p:sp>
        <p:nvSpPr>
          <p:cNvPr id="3" name="Content Placeholder 2"/>
          <p:cNvSpPr>
            <a:spLocks noGrp="1"/>
          </p:cNvSpPr>
          <p:nvPr>
            <p:ph idx="1"/>
          </p:nvPr>
        </p:nvSpPr>
        <p:spPr>
          <a:xfrm>
            <a:off x="539552" y="1052736"/>
            <a:ext cx="8197648" cy="4953000"/>
          </a:xfrm>
        </p:spPr>
        <p:txBody>
          <a:bodyPr>
            <a:normAutofit/>
          </a:bodyPr>
          <a:lstStyle/>
          <a:p>
            <a:pPr lvl="0" fontAlgn="base"/>
            <a:r>
              <a:rPr lang="en-CA" dirty="0" smtClean="0">
                <a:latin typeface="Arial" pitchFamily="34" charset="0"/>
                <a:cs typeface="Arial" pitchFamily="34" charset="0"/>
              </a:rPr>
              <a:t>The Affordability Fund will assist </a:t>
            </a:r>
            <a:r>
              <a:rPr lang="en-CA" dirty="0">
                <a:latin typeface="Arial" pitchFamily="34" charset="0"/>
                <a:cs typeface="Arial" pitchFamily="34" charset="0"/>
              </a:rPr>
              <a:t>electricity customers who cannot qualify for low-income conservation programs.</a:t>
            </a:r>
          </a:p>
          <a:p>
            <a:pPr lvl="0" fontAlgn="base"/>
            <a:endParaRPr lang="en-CA" dirty="0" smtClean="0">
              <a:latin typeface="Arial" pitchFamily="34" charset="0"/>
              <a:cs typeface="Arial" pitchFamily="34" charset="0"/>
            </a:endParaRPr>
          </a:p>
          <a:p>
            <a:pPr lvl="0" fontAlgn="base"/>
            <a:r>
              <a:rPr lang="en-CA" dirty="0" smtClean="0">
                <a:latin typeface="Arial" pitchFamily="34" charset="0"/>
                <a:cs typeface="Arial" pitchFamily="34" charset="0"/>
              </a:rPr>
              <a:t>The Affordability Fund will provide </a:t>
            </a:r>
            <a:r>
              <a:rPr lang="en-CA" dirty="0">
                <a:latin typeface="Arial" pitchFamily="34" charset="0"/>
                <a:cs typeface="Arial" pitchFamily="34" charset="0"/>
              </a:rPr>
              <a:t>LDCs with an additional tool to help customers in need.  LDCs </a:t>
            </a:r>
            <a:r>
              <a:rPr lang="en-CA" dirty="0" smtClean="0">
                <a:latin typeface="Arial" pitchFamily="34" charset="0"/>
                <a:cs typeface="Arial" pitchFamily="34" charset="0"/>
              </a:rPr>
              <a:t>will use </a:t>
            </a:r>
            <a:r>
              <a:rPr lang="en-CA" dirty="0">
                <a:latin typeface="Arial" pitchFamily="34" charset="0"/>
                <a:cs typeface="Arial" pitchFamily="34" charset="0"/>
              </a:rPr>
              <a:t>the Fund to provide support to customers for energy efficiency improvements to help reduce their future electricity </a:t>
            </a:r>
            <a:r>
              <a:rPr lang="en-CA" dirty="0" smtClean="0">
                <a:latin typeface="Arial" pitchFamily="34" charset="0"/>
                <a:cs typeface="Arial" pitchFamily="34" charset="0"/>
              </a:rPr>
              <a:t>bills. </a:t>
            </a:r>
          </a:p>
          <a:p>
            <a:pPr lvl="0" fontAlgn="base"/>
            <a:endParaRPr lang="en-CA" dirty="0">
              <a:latin typeface="Arial" pitchFamily="34" charset="0"/>
              <a:cs typeface="Arial" pitchFamily="34" charset="0"/>
            </a:endParaRPr>
          </a:p>
          <a:p>
            <a:pPr lvl="0" fontAlgn="base"/>
            <a:r>
              <a:rPr lang="en-CA" dirty="0" smtClean="0">
                <a:latin typeface="Arial" pitchFamily="34" charset="0"/>
                <a:cs typeface="Arial" pitchFamily="34" charset="0"/>
              </a:rPr>
              <a:t>The Province will work with Hydro One, in consultation with all other LDCs, to establish an independent Trust to serve as the administrator of the Affordability Fund. </a:t>
            </a:r>
          </a:p>
          <a:p>
            <a:pPr lvl="0" fontAlgn="base"/>
            <a:endParaRPr lang="en-CA" dirty="0" smtClean="0">
              <a:latin typeface="Arial" pitchFamily="34" charset="0"/>
              <a:cs typeface="Arial" pitchFamily="34" charset="0"/>
            </a:endParaRPr>
          </a:p>
          <a:p>
            <a:pPr lvl="0" fontAlgn="base"/>
            <a:r>
              <a:rPr lang="en-CA" dirty="0" smtClean="0">
                <a:latin typeface="Arial" pitchFamily="34" charset="0"/>
                <a:cs typeface="Arial" pitchFamily="34" charset="0"/>
              </a:rPr>
              <a:t>The </a:t>
            </a:r>
            <a:r>
              <a:rPr lang="en-CA" dirty="0">
                <a:latin typeface="Arial" pitchFamily="34" charset="0"/>
                <a:cs typeface="Arial" pitchFamily="34" charset="0"/>
              </a:rPr>
              <a:t>Province </a:t>
            </a:r>
            <a:r>
              <a:rPr lang="en-CA" dirty="0" smtClean="0">
                <a:latin typeface="Arial" pitchFamily="34" charset="0"/>
                <a:cs typeface="Arial" pitchFamily="34" charset="0"/>
              </a:rPr>
              <a:t>will pay for the Fund through provincial revenues. This </a:t>
            </a:r>
            <a:r>
              <a:rPr lang="en-CA" dirty="0">
                <a:latin typeface="Arial" pitchFamily="34" charset="0"/>
                <a:cs typeface="Arial" pitchFamily="34" charset="0"/>
              </a:rPr>
              <a:t>is </a:t>
            </a:r>
            <a:r>
              <a:rPr lang="en-CA" dirty="0" smtClean="0">
                <a:latin typeface="Arial" pitchFamily="34" charset="0"/>
                <a:cs typeface="Arial" pitchFamily="34" charset="0"/>
              </a:rPr>
              <a:t>projected </a:t>
            </a:r>
            <a:r>
              <a:rPr lang="en-CA" dirty="0">
                <a:latin typeface="Arial" pitchFamily="34" charset="0"/>
                <a:cs typeface="Arial" pitchFamily="34" charset="0"/>
              </a:rPr>
              <a:t>to cost </a:t>
            </a:r>
            <a:r>
              <a:rPr lang="en-CA" dirty="0" smtClean="0">
                <a:latin typeface="Arial" pitchFamily="34" charset="0"/>
                <a:cs typeface="Arial" pitchFamily="34" charset="0"/>
              </a:rPr>
              <a:t>$200 million in </a:t>
            </a:r>
            <a:r>
              <a:rPr lang="en-CA" dirty="0">
                <a:latin typeface="Arial" pitchFamily="34" charset="0"/>
                <a:cs typeface="Arial" pitchFamily="34" charset="0"/>
              </a:rPr>
              <a:t>the </a:t>
            </a:r>
            <a:r>
              <a:rPr lang="en-CA" dirty="0" smtClean="0">
                <a:latin typeface="Arial" pitchFamily="34" charset="0"/>
                <a:cs typeface="Arial" pitchFamily="34" charset="0"/>
              </a:rPr>
              <a:t>current fiscal </a:t>
            </a:r>
            <a:r>
              <a:rPr lang="en-CA" dirty="0">
                <a:latin typeface="Arial" pitchFamily="34" charset="0"/>
                <a:cs typeface="Arial" pitchFamily="34" charset="0"/>
              </a:rPr>
              <a:t>year</a:t>
            </a:r>
            <a:r>
              <a:rPr lang="en-CA" dirty="0" smtClean="0">
                <a:latin typeface="Arial" pitchFamily="34" charset="0"/>
                <a:cs typeface="Arial" pitchFamily="34" charset="0"/>
              </a:rPr>
              <a:t>.</a:t>
            </a:r>
            <a:endParaRPr lang="en-CA" dirty="0">
              <a:latin typeface="Arial" pitchFamily="34" charset="0"/>
              <a:cs typeface="Arial" pitchFamily="34" charset="0"/>
            </a:endParaRPr>
          </a:p>
        </p:txBody>
      </p:sp>
    </p:spTree>
    <p:extLst>
      <p:ext uri="{BB962C8B-B14F-4D97-AF65-F5344CB8AC3E}">
        <p14:creationId xmlns:p14="http://schemas.microsoft.com/office/powerpoint/2010/main" val="2081303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smtClean="0">
                <a:solidFill>
                  <a:schemeClr val="tx1"/>
                </a:solidFill>
                <a:latin typeface="Arial" charset="0"/>
                <a:ea typeface="Arial" charset="0"/>
                <a:cs typeface="Arial" charset="0"/>
              </a:rPr>
              <a:t>Outline of Technical Briefing</a:t>
            </a:r>
            <a:endParaRPr lang="en-CA" sz="2800" b="0"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540472" y="1196752"/>
            <a:ext cx="8280000" cy="2209800"/>
          </a:xfrm>
        </p:spPr>
        <p:txBody>
          <a:bodyPr>
            <a:normAutofit/>
          </a:bodyPr>
          <a:lstStyle/>
          <a:p>
            <a:pPr marL="342900" indent="-342900">
              <a:buFont typeface="+mj-lt"/>
              <a:buAutoNum type="arabicPeriod"/>
            </a:pPr>
            <a:r>
              <a:rPr lang="en-CA" sz="1800" dirty="0" smtClean="0">
                <a:latin typeface="Arial" panose="020B0604020202020204" pitchFamily="34" charset="0"/>
                <a:cs typeface="Arial" panose="020B0604020202020204" pitchFamily="34" charset="0"/>
              </a:rPr>
              <a:t>Overview of Ontario’s Electricity Market</a:t>
            </a:r>
          </a:p>
          <a:p>
            <a:pPr marL="342900" indent="-342900">
              <a:buFont typeface="+mj-lt"/>
              <a:buAutoNum type="arabicPeriod"/>
            </a:pPr>
            <a:endParaRPr lang="en-CA" sz="1800" dirty="0">
              <a:latin typeface="Arial" panose="020B0604020202020204" pitchFamily="34" charset="0"/>
              <a:cs typeface="Arial" panose="020B0604020202020204" pitchFamily="34" charset="0"/>
            </a:endParaRPr>
          </a:p>
          <a:p>
            <a:pPr marL="342900" indent="-342900">
              <a:buFont typeface="+mj-lt"/>
              <a:buAutoNum type="arabicPeriod"/>
            </a:pPr>
            <a:r>
              <a:rPr lang="en-CA" sz="1800" dirty="0" smtClean="0">
                <a:latin typeface="Arial" panose="020B0604020202020204" pitchFamily="34" charset="0"/>
                <a:cs typeface="Arial" panose="020B0604020202020204" pitchFamily="34" charset="0"/>
              </a:rPr>
              <a:t>Fair Hydro Plan</a:t>
            </a:r>
          </a:p>
          <a:p>
            <a:pPr marL="342900" indent="-342900">
              <a:buFont typeface="+mj-lt"/>
              <a:buAutoNum type="arabicPeriod"/>
            </a:pPr>
            <a:endParaRPr lang="en-CA" sz="1800" dirty="0">
              <a:latin typeface="Arial" panose="020B0604020202020204" pitchFamily="34" charset="0"/>
              <a:cs typeface="Arial" panose="020B0604020202020204" pitchFamily="34" charset="0"/>
            </a:endParaRPr>
          </a:p>
          <a:p>
            <a:pPr marL="342900" indent="-342900">
              <a:buFont typeface="+mj-lt"/>
              <a:buAutoNum type="arabicPeriod"/>
            </a:pPr>
            <a:r>
              <a:rPr lang="en-CA" sz="1800" dirty="0" smtClean="0">
                <a:latin typeface="Arial" panose="020B0604020202020204" pitchFamily="34" charset="0"/>
                <a:cs typeface="Arial" panose="020B0604020202020204" pitchFamily="34" charset="0"/>
              </a:rPr>
              <a:t>Questions</a:t>
            </a:r>
          </a:p>
          <a:p>
            <a:endParaRPr lang="en-CA" sz="2000" dirty="0" smtClean="0">
              <a:latin typeface="Arial" panose="020B0604020202020204" pitchFamily="34" charset="0"/>
              <a:cs typeface="Arial" panose="020B0604020202020204" pitchFamily="34" charset="0"/>
            </a:endParaRPr>
          </a:p>
          <a:p>
            <a:endParaRPr lang="en-C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44220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362200"/>
            <a:ext cx="7971224" cy="1714872"/>
          </a:xfrm>
          <a:noFill/>
        </p:spPr>
        <p:txBody>
          <a:bodyPr>
            <a:noAutofit/>
          </a:bodyPr>
          <a:lstStyle/>
          <a:p>
            <a:pPr marL="742950" indent="-742950">
              <a:buFont typeface="+mj-lt"/>
              <a:buAutoNum type="arabicPeriod" startAt="3"/>
            </a:pPr>
            <a:r>
              <a:rPr lang="en-US" sz="3600" b="0" dirty="0" smtClean="0">
                <a:latin typeface="Arial" pitchFamily="34" charset="0"/>
                <a:cs typeface="Arial" pitchFamily="34" charset="0"/>
              </a:rPr>
              <a:t>Enhancing </a:t>
            </a:r>
            <a:r>
              <a:rPr lang="en-US" sz="3600" b="0" dirty="0" smtClean="0">
                <a:latin typeface="Arial" pitchFamily="34" charset="0"/>
                <a:cs typeface="Arial" pitchFamily="34" charset="0"/>
              </a:rPr>
              <a:t>Competitiveness for Small Manufacturers and Industrials</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70371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smtClean="0">
                <a:solidFill>
                  <a:schemeClr val="tx1"/>
                </a:solidFill>
                <a:latin typeface="Arial" panose="020B0604020202020204" pitchFamily="34" charset="0"/>
                <a:cs typeface="Arial" panose="020B0604020202020204" pitchFamily="34" charset="0"/>
              </a:rPr>
              <a:t>Industrial Conservation Initiative</a:t>
            </a:r>
            <a:endParaRPr lang="en-US" sz="2800" b="0" strike="sngStrike"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539552" y="1196752"/>
            <a:ext cx="8280000" cy="4953000"/>
          </a:xfrm>
        </p:spPr>
        <p:txBody>
          <a:bodyPr>
            <a:noAutofit/>
          </a:bodyPr>
          <a:lstStyle/>
          <a:p>
            <a:pPr fontAlgn="base"/>
            <a:r>
              <a:rPr lang="en-CA" dirty="0">
                <a:latin typeface="Arial" panose="020B0604020202020204" pitchFamily="34" charset="0"/>
                <a:cs typeface="Arial" panose="020B0604020202020204" pitchFamily="34" charset="0"/>
              </a:rPr>
              <a:t>The Industrial Conservation Initiative (ICI) provides a strong incentive for large electricity consumers to shift their electricity consumption to off-peak hours to reduce their bills by about one-third.</a:t>
            </a:r>
          </a:p>
          <a:p>
            <a:pPr fontAlgn="base"/>
            <a:endParaRPr lang="en-CA" dirty="0">
              <a:latin typeface="Arial" panose="020B0604020202020204" pitchFamily="34" charset="0"/>
              <a:cs typeface="Arial" panose="020B0604020202020204" pitchFamily="34" charset="0"/>
            </a:endParaRPr>
          </a:p>
          <a:p>
            <a:pPr fontAlgn="base"/>
            <a:r>
              <a:rPr lang="en-CA" dirty="0">
                <a:latin typeface="Arial" panose="020B0604020202020204" pitchFamily="34" charset="0"/>
                <a:cs typeface="Arial" panose="020B0604020202020204" pitchFamily="34" charset="0"/>
              </a:rPr>
              <a:t>By reducing the province's peak demand,  ICI has the added benefit of deferring the need to build peaking generation.</a:t>
            </a:r>
          </a:p>
          <a:p>
            <a:pPr fontAlgn="base"/>
            <a:endParaRPr lang="en-CA" dirty="0">
              <a:latin typeface="Arial" panose="020B0604020202020204" pitchFamily="34" charset="0"/>
              <a:cs typeface="Arial" panose="020B0604020202020204" pitchFamily="34" charset="0"/>
            </a:endParaRPr>
          </a:p>
          <a:p>
            <a:pPr fontAlgn="base"/>
            <a:r>
              <a:rPr lang="en-CA" dirty="0">
                <a:latin typeface="Arial" panose="020B0604020202020204" pitchFamily="34" charset="0"/>
                <a:cs typeface="Arial" panose="020B0604020202020204" pitchFamily="34" charset="0"/>
              </a:rPr>
              <a:t>Currently, eligible ICI participants include those consumers with monthly peak demand exceeding one  megawatt.</a:t>
            </a:r>
          </a:p>
          <a:p>
            <a:pPr fontAlgn="base"/>
            <a:endParaRPr lang="en-CA" dirty="0">
              <a:latin typeface="Arial" panose="020B0604020202020204" pitchFamily="34" charset="0"/>
              <a:cs typeface="Arial" panose="020B0604020202020204" pitchFamily="34" charset="0"/>
            </a:endParaRPr>
          </a:p>
          <a:p>
            <a:pPr fontAlgn="base"/>
            <a:r>
              <a:rPr lang="en-CA" dirty="0">
                <a:latin typeface="Arial" panose="020B0604020202020204" pitchFamily="34" charset="0"/>
                <a:cs typeface="Arial" panose="020B0604020202020204" pitchFamily="34" charset="0"/>
              </a:rPr>
              <a:t>Under ICI, these consumers are charged Global </a:t>
            </a:r>
            <a:r>
              <a:rPr lang="en-CA" dirty="0" smtClean="0">
                <a:latin typeface="Arial" panose="020B0604020202020204" pitchFamily="34" charset="0"/>
                <a:cs typeface="Arial" panose="020B0604020202020204" pitchFamily="34" charset="0"/>
              </a:rPr>
              <a:t>Adjustment (GA) </a:t>
            </a:r>
            <a:r>
              <a:rPr lang="en-CA" dirty="0">
                <a:latin typeface="Arial" panose="020B0604020202020204" pitchFamily="34" charset="0"/>
                <a:cs typeface="Arial" panose="020B0604020202020204" pitchFamily="34" charset="0"/>
              </a:rPr>
              <a:t>on the basis of their share of the total system demand during the highest five peak hours of the year.</a:t>
            </a:r>
          </a:p>
          <a:p>
            <a:pPr fontAlgn="base"/>
            <a:endParaRPr lang="en-CA" dirty="0">
              <a:latin typeface="Arial" panose="020B0604020202020204" pitchFamily="34" charset="0"/>
              <a:cs typeface="Arial" panose="020B0604020202020204" pitchFamily="34" charset="0"/>
            </a:endParaRPr>
          </a:p>
          <a:p>
            <a:pPr fontAlgn="base"/>
            <a:r>
              <a:rPr lang="en-CA" dirty="0">
                <a:latin typeface="Arial" panose="020B0604020202020204" pitchFamily="34" charset="0"/>
                <a:cs typeface="Arial" panose="020B0604020202020204" pitchFamily="34" charset="0"/>
              </a:rPr>
              <a:t>Participating consumers collectively reduced Ontario's peak demand by an estimated 1,000 MW in 2015. </a:t>
            </a:r>
          </a:p>
          <a:p>
            <a:pPr lvl="0" fontAlgn="base"/>
            <a:endParaRPr lang="en-US"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7319987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99588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solidFill>
                  <a:schemeClr val="tx1"/>
                </a:solidFill>
                <a:latin typeface="Arial" panose="020B0604020202020204" pitchFamily="34" charset="0"/>
                <a:cs typeface="Arial" panose="020B0604020202020204" pitchFamily="34" charset="0"/>
              </a:rPr>
              <a:t>Enhancing C</a:t>
            </a:r>
            <a:r>
              <a:rPr lang="en-CA" sz="2800" b="0" dirty="0" smtClean="0">
                <a:solidFill>
                  <a:schemeClr val="tx1"/>
                </a:solidFill>
                <a:latin typeface="Arial" panose="020B0604020202020204" pitchFamily="34" charset="0"/>
                <a:cs typeface="Arial" panose="020B0604020202020204" pitchFamily="34" charset="0"/>
              </a:rPr>
              <a:t>ompetitiveness </a:t>
            </a:r>
            <a:r>
              <a:rPr lang="en-CA" sz="2800" b="0" dirty="0">
                <a:solidFill>
                  <a:schemeClr val="tx1"/>
                </a:solidFill>
                <a:latin typeface="Arial" panose="020B0604020202020204" pitchFamily="34" charset="0"/>
                <a:cs typeface="Arial" panose="020B0604020202020204" pitchFamily="34" charset="0"/>
              </a:rPr>
              <a:t>for </a:t>
            </a:r>
            <a:r>
              <a:rPr lang="en-CA" sz="2800" b="0" dirty="0" smtClean="0">
                <a:solidFill>
                  <a:schemeClr val="tx1"/>
                </a:solidFill>
                <a:latin typeface="Arial" panose="020B0604020202020204" pitchFamily="34" charset="0"/>
                <a:cs typeface="Arial" panose="020B0604020202020204" pitchFamily="34" charset="0"/>
              </a:rPr>
              <a:t>Small Manufacturers and Industrials</a:t>
            </a:r>
            <a:endParaRPr lang="en-US" sz="2800" b="0" strike="sngStrike"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539552" y="1340768"/>
            <a:ext cx="8280000" cy="4953000"/>
          </a:xfrm>
        </p:spPr>
        <p:txBody>
          <a:bodyPr>
            <a:noAutofit/>
          </a:bodyPr>
          <a:lstStyle/>
          <a:p>
            <a:pPr fontAlgn="base"/>
            <a:r>
              <a:rPr lang="en-CA" dirty="0" smtClean="0">
                <a:latin typeface="Arial" panose="020B0604020202020204" pitchFamily="34" charset="0"/>
                <a:cs typeface="Arial" panose="020B0604020202020204" pitchFamily="34" charset="0"/>
              </a:rPr>
              <a:t>Expanding </a:t>
            </a:r>
            <a:r>
              <a:rPr lang="en-CA" dirty="0">
                <a:latin typeface="Arial" panose="020B0604020202020204" pitchFamily="34" charset="0"/>
                <a:cs typeface="Arial" panose="020B0604020202020204" pitchFamily="34" charset="0"/>
              </a:rPr>
              <a:t>the eligibility threshold for Industrial Conservation Initiative (</a:t>
            </a:r>
            <a:r>
              <a:rPr lang="en-CA" dirty="0" smtClean="0">
                <a:latin typeface="Arial" panose="020B0604020202020204" pitchFamily="34" charset="0"/>
                <a:cs typeface="Arial" panose="020B0604020202020204" pitchFamily="34" charset="0"/>
              </a:rPr>
              <a:t>ICI) will </a:t>
            </a:r>
            <a:r>
              <a:rPr lang="en-US" dirty="0" smtClean="0">
                <a:latin typeface="Arial" panose="020B0604020202020204" pitchFamily="34" charset="0"/>
                <a:cs typeface="Arial" panose="020B0604020202020204" pitchFamily="34" charset="0"/>
              </a:rPr>
              <a:t>provide small manufacturers and industrials the opportunity to </a:t>
            </a:r>
            <a:r>
              <a:rPr lang="en-US" dirty="0">
                <a:latin typeface="Arial" panose="020B0604020202020204" pitchFamily="34" charset="0"/>
                <a:cs typeface="Arial" panose="020B0604020202020204" pitchFamily="34" charset="0"/>
              </a:rPr>
              <a:t>save on their electricity </a:t>
            </a:r>
            <a:r>
              <a:rPr lang="en-US" dirty="0" smtClean="0">
                <a:latin typeface="Arial" panose="020B0604020202020204" pitchFamily="34" charset="0"/>
                <a:cs typeface="Arial" panose="020B0604020202020204" pitchFamily="34" charset="0"/>
              </a:rPr>
              <a:t>costs. The expanded ICI would include</a:t>
            </a:r>
          </a:p>
          <a:p>
            <a:pPr lvl="1">
              <a:buFont typeface="Arial" panose="020B0604020202020204" pitchFamily="34" charset="0"/>
              <a:buChar char="−"/>
            </a:pPr>
            <a:r>
              <a:rPr lang="en-CA" dirty="0" smtClean="0">
                <a:latin typeface="Arial" panose="020B0604020202020204" pitchFamily="34" charset="0"/>
                <a:cs typeface="Arial" panose="020B0604020202020204" pitchFamily="34" charset="0"/>
              </a:rPr>
              <a:t>Extending </a:t>
            </a:r>
            <a:r>
              <a:rPr lang="en-CA" dirty="0">
                <a:latin typeface="Arial" panose="020B0604020202020204" pitchFamily="34" charset="0"/>
                <a:cs typeface="Arial" panose="020B0604020202020204" pitchFamily="34" charset="0"/>
              </a:rPr>
              <a:t>eligibility to </a:t>
            </a:r>
            <a:r>
              <a:rPr lang="en-US" dirty="0">
                <a:latin typeface="Arial" panose="020B0604020202020204" pitchFamily="34" charset="0"/>
                <a:cs typeface="Arial" panose="020B0604020202020204" pitchFamily="34" charset="0"/>
              </a:rPr>
              <a:t>small manufacturers and industrials </a:t>
            </a:r>
            <a:r>
              <a:rPr lang="en-CA" dirty="0" smtClean="0">
                <a:latin typeface="Arial" panose="020B0604020202020204" pitchFamily="34" charset="0"/>
                <a:cs typeface="Arial" panose="020B0604020202020204" pitchFamily="34" charset="0"/>
              </a:rPr>
              <a:t>with </a:t>
            </a:r>
            <a:r>
              <a:rPr lang="en-CA" dirty="0">
                <a:latin typeface="Arial" panose="020B0604020202020204" pitchFamily="34" charset="0"/>
                <a:cs typeface="Arial" panose="020B0604020202020204" pitchFamily="34" charset="0"/>
              </a:rPr>
              <a:t>average monthly peak demand over 500 kilowatts; and </a:t>
            </a:r>
          </a:p>
          <a:p>
            <a:pPr lvl="1">
              <a:buFont typeface="Arial" panose="020B0604020202020204" pitchFamily="34" charset="0"/>
              <a:buChar char="−"/>
            </a:pPr>
            <a:r>
              <a:rPr lang="en-CA" dirty="0" smtClean="0">
                <a:latin typeface="Arial" panose="020B0604020202020204" pitchFamily="34" charset="0"/>
                <a:cs typeface="Arial" panose="020B0604020202020204" pitchFamily="34" charset="0"/>
              </a:rPr>
              <a:t>Targeting eligibility to </a:t>
            </a:r>
            <a:r>
              <a:rPr lang="en-CA" dirty="0">
                <a:latin typeface="Arial" panose="020B0604020202020204" pitchFamily="34" charset="0"/>
                <a:cs typeface="Arial" panose="020B0604020202020204" pitchFamily="34" charset="0"/>
              </a:rPr>
              <a:t>energy intensive industries with the North American Industry Classification System (NAICS) codes 31 - 33  (i.e., Manufacturing).</a:t>
            </a:r>
            <a:endParaRPr lang="en-CA" b="1" dirty="0">
              <a:latin typeface="Arial" panose="020B0604020202020204" pitchFamily="34" charset="0"/>
              <a:cs typeface="Arial" panose="020B0604020202020204" pitchFamily="34" charset="0"/>
            </a:endParaRPr>
          </a:p>
          <a:p>
            <a:pPr marL="0" indent="0">
              <a:buNone/>
            </a:pPr>
            <a:endParaRPr lang="en-CA" dirty="0">
              <a:latin typeface="Arial" panose="020B0604020202020204" pitchFamily="34" charset="0"/>
              <a:cs typeface="Arial" panose="020B0604020202020204" pitchFamily="34" charset="0"/>
            </a:endParaRPr>
          </a:p>
          <a:p>
            <a:r>
              <a:rPr lang="en-CA" dirty="0" smtClean="0">
                <a:latin typeface="Arial" panose="020B0604020202020204" pitchFamily="34" charset="0"/>
                <a:cs typeface="Arial" panose="020B0604020202020204" pitchFamily="34" charset="0"/>
              </a:rPr>
              <a:t>Under the expanded ICI, </a:t>
            </a:r>
            <a:r>
              <a:rPr lang="en-US" dirty="0">
                <a:latin typeface="Arial" panose="020B0604020202020204" pitchFamily="34" charset="0"/>
                <a:cs typeface="Arial" panose="020B0604020202020204" pitchFamily="34" charset="0"/>
              </a:rPr>
              <a:t>small manufacturers and industrials </a:t>
            </a:r>
            <a:r>
              <a:rPr lang="en-CA" dirty="0" smtClean="0">
                <a:latin typeface="Arial" panose="020B0604020202020204" pitchFamily="34" charset="0"/>
                <a:cs typeface="Arial" panose="020B0604020202020204" pitchFamily="34" charset="0"/>
              </a:rPr>
              <a:t>whose </a:t>
            </a:r>
            <a:r>
              <a:rPr lang="en-CA" dirty="0">
                <a:latin typeface="Arial" panose="020B0604020202020204" pitchFamily="34" charset="0"/>
                <a:cs typeface="Arial" panose="020B0604020202020204" pitchFamily="34" charset="0"/>
              </a:rPr>
              <a:t>electricity demand </a:t>
            </a:r>
            <a:r>
              <a:rPr lang="en-CA" dirty="0" smtClean="0">
                <a:latin typeface="Arial" panose="020B0604020202020204" pitchFamily="34" charset="0"/>
                <a:cs typeface="Arial" panose="020B0604020202020204" pitchFamily="34" charset="0"/>
              </a:rPr>
              <a:t>is currently too </a:t>
            </a:r>
            <a:r>
              <a:rPr lang="en-CA" dirty="0">
                <a:latin typeface="Arial" panose="020B0604020202020204" pitchFamily="34" charset="0"/>
                <a:cs typeface="Arial" panose="020B0604020202020204" pitchFamily="34" charset="0"/>
              </a:rPr>
              <a:t>low to </a:t>
            </a:r>
            <a:r>
              <a:rPr lang="en-CA" dirty="0" smtClean="0">
                <a:latin typeface="Arial" panose="020B0604020202020204" pitchFamily="34" charset="0"/>
                <a:cs typeface="Arial" panose="020B0604020202020204" pitchFamily="34" charset="0"/>
              </a:rPr>
              <a:t>qualify </a:t>
            </a:r>
            <a:r>
              <a:rPr lang="en-CA" dirty="0">
                <a:latin typeface="Arial" panose="020B0604020202020204" pitchFamily="34" charset="0"/>
                <a:cs typeface="Arial" panose="020B0604020202020204" pitchFamily="34" charset="0"/>
              </a:rPr>
              <a:t>for </a:t>
            </a:r>
            <a:r>
              <a:rPr lang="en-CA" dirty="0" smtClean="0">
                <a:latin typeface="Arial" panose="020B0604020202020204" pitchFamily="34" charset="0"/>
                <a:cs typeface="Arial" panose="020B0604020202020204" pitchFamily="34" charset="0"/>
              </a:rPr>
              <a:t>ICI, would now be eligible for the expanded ICI if they wish to participate. </a:t>
            </a:r>
            <a:endParaRPr lang="en-CA" dirty="0">
              <a:latin typeface="Arial" panose="020B0604020202020204" pitchFamily="34" charset="0"/>
              <a:cs typeface="Arial" panose="020B0604020202020204" pitchFamily="34" charset="0"/>
            </a:endParaRPr>
          </a:p>
          <a:p>
            <a:pPr marL="0" lvl="0" indent="0">
              <a:buNone/>
            </a:pPr>
            <a:endParaRPr lang="en-US" dirty="0">
              <a:latin typeface="Arial" panose="020B0604020202020204" pitchFamily="34" charset="0"/>
              <a:cs typeface="Arial" panose="020B0604020202020204" pitchFamily="34" charset="0"/>
            </a:endParaRPr>
          </a:p>
          <a:p>
            <a:pPr lvl="0"/>
            <a:r>
              <a:rPr lang="en-US" dirty="0">
                <a:latin typeface="Arial" panose="020B0604020202020204" pitchFamily="34" charset="0"/>
                <a:cs typeface="Arial" panose="020B0604020202020204" pitchFamily="34" charset="0"/>
              </a:rPr>
              <a:t>In addition, the Ministry will assist small manufacturers and </a:t>
            </a:r>
            <a:r>
              <a:rPr lang="en-US" dirty="0" smtClean="0">
                <a:latin typeface="Arial" panose="020B0604020202020204" pitchFamily="34" charset="0"/>
                <a:cs typeface="Arial" panose="020B0604020202020204" pitchFamily="34" charset="0"/>
              </a:rPr>
              <a:t>industrials’</a:t>
            </a:r>
            <a:r>
              <a:rPr lang="en-CA"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participation </a:t>
            </a:r>
            <a:r>
              <a:rPr lang="en-US" dirty="0">
                <a:latin typeface="Arial" panose="020B0604020202020204" pitchFamily="34" charset="0"/>
                <a:cs typeface="Arial" panose="020B0604020202020204" pitchFamily="34" charset="0"/>
              </a:rPr>
              <a:t>in ICI through a targeted outreach campaign delivered by the Ontario Chamber of Commerce (OCC).  </a:t>
            </a:r>
            <a:endParaRPr lang="en-CA" dirty="0">
              <a:latin typeface="Arial" panose="020B0604020202020204" pitchFamily="34" charset="0"/>
              <a:cs typeface="Arial" panose="020B0604020202020204" pitchFamily="34" charset="0"/>
            </a:endParaRPr>
          </a:p>
          <a:p>
            <a:pPr lvl="0" fontAlgn="base"/>
            <a:endParaRPr lang="en-US"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7403692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755200" cy="1282824"/>
          </a:xfrm>
          <a:noFill/>
        </p:spPr>
        <p:txBody>
          <a:bodyPr>
            <a:noAutofit/>
          </a:bodyPr>
          <a:lstStyle/>
          <a:p>
            <a:pPr marL="742950" indent="-742950">
              <a:buFont typeface="+mj-lt"/>
              <a:buAutoNum type="arabicPeriod" startAt="4"/>
            </a:pPr>
            <a:r>
              <a:rPr lang="en-US" sz="3600" b="0" dirty="0" smtClean="0">
                <a:latin typeface="Arial" pitchFamily="34" charset="0"/>
                <a:cs typeface="Arial" pitchFamily="34" charset="0"/>
              </a:rPr>
              <a:t>Market </a:t>
            </a:r>
            <a:r>
              <a:rPr lang="en-US" sz="3600" b="0" dirty="0" smtClean="0">
                <a:latin typeface="Arial" pitchFamily="34" charset="0"/>
                <a:cs typeface="Arial" pitchFamily="34" charset="0"/>
              </a:rPr>
              <a:t>Efficiencies / Bending the Cost Curve</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40325680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640960" cy="1152128"/>
          </a:xfrm>
          <a:ln>
            <a:solidFill>
              <a:schemeClr val="bg1"/>
            </a:solidFill>
          </a:ln>
        </p:spPr>
        <p:style>
          <a:lnRef idx="2">
            <a:schemeClr val="dk1"/>
          </a:lnRef>
          <a:fillRef idx="1">
            <a:schemeClr val="lt1"/>
          </a:fillRef>
          <a:effectRef idx="0">
            <a:schemeClr val="dk1"/>
          </a:effectRef>
          <a:fontRef idx="minor">
            <a:schemeClr val="dk1"/>
          </a:fontRef>
        </p:style>
        <p:txBody>
          <a:bodyPr>
            <a:noAutofit/>
          </a:bodyPr>
          <a:lstStyle/>
          <a:p>
            <a:r>
              <a:rPr lang="en-CA" sz="2800" b="0" dirty="0" smtClean="0">
                <a:latin typeface="Arial" charset="0"/>
                <a:ea typeface="Arial" charset="0"/>
                <a:cs typeface="Arial" charset="0"/>
              </a:rPr>
              <a:t>Ongoing Efforts </a:t>
            </a:r>
            <a:r>
              <a:rPr lang="en-CA" sz="2800" b="0" dirty="0" smtClean="0">
                <a:latin typeface="Arial" panose="020B0604020202020204" pitchFamily="34" charset="0"/>
                <a:cs typeface="Arial" panose="020B0604020202020204" pitchFamily="34" charset="0"/>
              </a:rPr>
              <a:t>To </a:t>
            </a:r>
            <a:r>
              <a:rPr lang="en-CA" sz="2800" b="0" dirty="0">
                <a:latin typeface="Arial" panose="020B0604020202020204" pitchFamily="34" charset="0"/>
                <a:cs typeface="Arial" panose="020B0604020202020204" pitchFamily="34" charset="0"/>
              </a:rPr>
              <a:t>Bend The Cost Curve </a:t>
            </a:r>
            <a:r>
              <a:rPr lang="en-CA" sz="2800" b="0" dirty="0" smtClean="0">
                <a:latin typeface="Arial" panose="020B0604020202020204" pitchFamily="34" charset="0"/>
                <a:cs typeface="Arial" panose="020B0604020202020204" pitchFamily="34" charset="0"/>
              </a:rPr>
              <a:t>of </a:t>
            </a:r>
            <a:r>
              <a:rPr lang="en-CA" sz="2800" b="0" dirty="0" smtClean="0">
                <a:latin typeface="Arial" charset="0"/>
                <a:ea typeface="Arial" charset="0"/>
                <a:cs typeface="Arial" charset="0"/>
              </a:rPr>
              <a:t>Ontario’s Electricity System</a:t>
            </a:r>
            <a:endParaRPr lang="en-CA" sz="2800" b="0" dirty="0">
              <a:latin typeface="Arial" charset="0"/>
              <a:ea typeface="Arial" charset="0"/>
              <a:cs typeface="Arial" charset="0"/>
            </a:endParaRPr>
          </a:p>
        </p:txBody>
      </p:sp>
      <p:sp>
        <p:nvSpPr>
          <p:cNvPr id="3" name="Content Placeholder 2"/>
          <p:cNvSpPr>
            <a:spLocks noGrp="1"/>
          </p:cNvSpPr>
          <p:nvPr>
            <p:ph idx="1"/>
          </p:nvPr>
        </p:nvSpPr>
        <p:spPr>
          <a:xfrm>
            <a:off x="468464" y="1268760"/>
            <a:ext cx="8424016" cy="4680520"/>
          </a:xfrm>
        </p:spPr>
        <p:txBody>
          <a:bodyPr>
            <a:noAutofit/>
          </a:bodyPr>
          <a:lstStyle/>
          <a:p>
            <a:r>
              <a:rPr lang="en-US" dirty="0">
                <a:latin typeface="Arial" panose="020B0604020202020204" pitchFamily="34" charset="0"/>
                <a:cs typeface="Arial" panose="020B0604020202020204" pitchFamily="34" charset="0"/>
              </a:rPr>
              <a:t>Since </a:t>
            </a:r>
            <a:r>
              <a:rPr lang="en-US" dirty="0" smtClean="0">
                <a:latin typeface="Arial" panose="020B0604020202020204" pitchFamily="34" charset="0"/>
                <a:cs typeface="Arial" panose="020B0604020202020204" pitchFamily="34" charset="0"/>
              </a:rPr>
              <a:t>2010, </a:t>
            </a:r>
            <a:r>
              <a:rPr lang="en-US" dirty="0">
                <a:latin typeface="Arial" panose="020B0604020202020204" pitchFamily="34" charset="0"/>
                <a:cs typeface="Arial" panose="020B0604020202020204" pitchFamily="34" charset="0"/>
              </a:rPr>
              <a:t>the government has taken a number of </a:t>
            </a:r>
            <a:r>
              <a:rPr lang="en-US" dirty="0" smtClean="0">
                <a:latin typeface="Arial" panose="020B0604020202020204" pitchFamily="34" charset="0"/>
                <a:cs typeface="Arial" panose="020B0604020202020204" pitchFamily="34" charset="0"/>
              </a:rPr>
              <a:t>important actions </a:t>
            </a:r>
            <a:r>
              <a:rPr lang="en-US" dirty="0">
                <a:latin typeface="Arial" panose="020B0604020202020204" pitchFamily="34" charset="0"/>
                <a:cs typeface="Arial" panose="020B0604020202020204" pitchFamily="34" charset="0"/>
              </a:rPr>
              <a:t>to reduce electricity </a:t>
            </a:r>
            <a:r>
              <a:rPr lang="en-US" dirty="0" smtClean="0">
                <a:latin typeface="Arial" panose="020B0604020202020204" pitchFamily="34" charset="0"/>
                <a:cs typeface="Arial" panose="020B0604020202020204" pitchFamily="34" charset="0"/>
              </a:rPr>
              <a:t>system costs</a:t>
            </a:r>
            <a:r>
              <a:rPr lang="en-US" dirty="0">
                <a:latin typeface="Arial" panose="020B0604020202020204" pitchFamily="34" charset="0"/>
                <a:cs typeface="Arial" panose="020B0604020202020204" pitchFamily="34" charset="0"/>
              </a:rPr>
              <a:t>, including</a:t>
            </a:r>
            <a:r>
              <a:rPr lang="en-US" dirty="0" smtClean="0">
                <a:latin typeface="Arial" panose="020B0604020202020204" pitchFamily="34" charset="0"/>
                <a:cs typeface="Arial" panose="020B0604020202020204" pitchFamily="34" charset="0"/>
              </a:rPr>
              <a:t>:</a:t>
            </a:r>
          </a:p>
          <a:p>
            <a:endParaRPr lang="en-CA"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Renegotiating the Green Energy Investment Agreement to reduce contract costs by $3.7 billion.</a:t>
            </a:r>
            <a:endParaRPr lang="en-CA"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Reducing Feed-In Tariff (FIT) prices saving ratepayers at least $1.9 billion.</a:t>
            </a:r>
            <a:endParaRPr lang="en-CA"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Introducing a competitive Large Renewable Procurement (LRP) process to drive down costs approximately $1.5 billion lower than the 2013 LTEP forecast.</a:t>
            </a:r>
            <a:endParaRPr lang="en-CA" dirty="0">
              <a:latin typeface="Arial" panose="020B0604020202020204" pitchFamily="34" charset="0"/>
              <a:cs typeface="Arial" panose="020B0604020202020204" pitchFamily="34" charset="0"/>
            </a:endParaRPr>
          </a:p>
          <a:p>
            <a:pPr marL="457200" lvl="1" indent="0">
              <a:buNone/>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Deferring the construction of two new nuclear reactors at Darlington, avoiding an estimated $15 billion in new construction costs.</a:t>
            </a:r>
          </a:p>
          <a:p>
            <a:pPr lvl="1">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a:latin typeface="Arial" panose="020B0604020202020204" pitchFamily="34" charset="0"/>
                <a:cs typeface="Arial" panose="020B0604020202020204" pitchFamily="34" charset="0"/>
              </a:rPr>
              <a:t>Maximizing the value of our existing nuclear fleet by starting Bruce refurbishments in 2020 instead of 2016, thus helping to achieve $1.7 billion in savings and by continuing to operate Pickering up to 2024, pending regulatory approvals, which could save  ratepayers about $600 million.</a:t>
            </a:r>
          </a:p>
          <a:p>
            <a:pPr lvl="1">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CA" dirty="0" smtClean="0">
              <a:latin typeface="Arial" panose="020B0604020202020204" pitchFamily="34" charset="0"/>
              <a:cs typeface="Arial" panose="020B0604020202020204" pitchFamily="34" charset="0"/>
            </a:endParaRPr>
          </a:p>
          <a:p>
            <a:endParaRPr lang="en-CA" dirty="0"/>
          </a:p>
        </p:txBody>
      </p:sp>
    </p:spTree>
    <p:extLst>
      <p:ext uri="{BB962C8B-B14F-4D97-AF65-F5344CB8AC3E}">
        <p14:creationId xmlns:p14="http://schemas.microsoft.com/office/powerpoint/2010/main" val="252379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1018892"/>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smtClean="0">
                <a:solidFill>
                  <a:schemeClr val="tx1"/>
                </a:solidFill>
                <a:latin typeface="Arial" charset="0"/>
                <a:ea typeface="Arial" charset="0"/>
                <a:cs typeface="Arial" charset="0"/>
              </a:rPr>
              <a:t>Improving Electricity Sector Efficiency</a:t>
            </a:r>
            <a:endParaRPr lang="en-US" sz="2800" b="0"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540472" y="1068288"/>
            <a:ext cx="8280000" cy="4953000"/>
          </a:xfrm>
        </p:spPr>
        <p:txBody>
          <a:bodyPr>
            <a:noAutofit/>
          </a:bodyPr>
          <a:lstStyle/>
          <a:p>
            <a:pPr marL="0" indent="0">
              <a:buNone/>
            </a:pPr>
            <a:r>
              <a:rPr lang="en-CA" b="1" u="sng" dirty="0">
                <a:latin typeface="Arial" pitchFamily="34" charset="0"/>
                <a:cs typeface="Arial" pitchFamily="34" charset="0"/>
              </a:rPr>
              <a:t>The Ontario Energy Board (OEB</a:t>
            </a:r>
            <a:r>
              <a:rPr lang="en-CA" b="1" u="sng" dirty="0" smtClean="0">
                <a:latin typeface="Arial" pitchFamily="34" charset="0"/>
                <a:cs typeface="Arial" pitchFamily="34" charset="0"/>
              </a:rPr>
              <a:t>)</a:t>
            </a:r>
          </a:p>
          <a:p>
            <a:pPr marL="0" indent="0">
              <a:buNone/>
            </a:pPr>
            <a:endParaRPr lang="en-CA" b="1" u="sng" dirty="0">
              <a:latin typeface="Arial" pitchFamily="34" charset="0"/>
              <a:cs typeface="Arial" pitchFamily="34" charset="0"/>
            </a:endParaRPr>
          </a:p>
          <a:p>
            <a:pPr marL="280988" lvl="1" indent="-280988">
              <a:buFont typeface="Arial" panose="020B0604020202020204" pitchFamily="34" charset="0"/>
              <a:buChar char="•"/>
            </a:pPr>
            <a:r>
              <a:rPr lang="en-CA" dirty="0">
                <a:latin typeface="Arial" pitchFamily="34" charset="0"/>
                <a:cs typeface="Arial" pitchFamily="34" charset="0"/>
              </a:rPr>
              <a:t>The Ontario Energy Board (OEB) regulates and licences more than 70 Local Distribution Companies (LDCs) in the province. </a:t>
            </a:r>
          </a:p>
          <a:p>
            <a:pPr marL="280988" lvl="1" indent="-280988">
              <a:buFont typeface="Arial" panose="020B0604020202020204" pitchFamily="34" charset="0"/>
              <a:buChar char="•"/>
            </a:pPr>
            <a:endParaRPr lang="en-CA" dirty="0" smtClean="0">
              <a:latin typeface="Arial" pitchFamily="34" charset="0"/>
              <a:cs typeface="Arial" pitchFamily="34" charset="0"/>
            </a:endParaRPr>
          </a:p>
          <a:p>
            <a:pPr marL="280988" lvl="1" indent="-280988">
              <a:buFont typeface="Arial" panose="020B0604020202020204" pitchFamily="34" charset="0"/>
              <a:buChar char="•"/>
            </a:pPr>
            <a:r>
              <a:rPr lang="en-CA" dirty="0" smtClean="0">
                <a:latin typeface="Arial" pitchFamily="34" charset="0"/>
                <a:cs typeface="Arial" pitchFamily="34" charset="0"/>
              </a:rPr>
              <a:t>The </a:t>
            </a:r>
            <a:r>
              <a:rPr lang="en-CA" dirty="0">
                <a:latin typeface="Arial" pitchFamily="34" charset="0"/>
                <a:cs typeface="Arial" pitchFamily="34" charset="0"/>
              </a:rPr>
              <a:t>OEB will identify opportunities for cost efficiencies by: </a:t>
            </a:r>
            <a:endParaRPr lang="en-CA" dirty="0" smtClean="0">
              <a:latin typeface="Arial" pitchFamily="34" charset="0"/>
              <a:cs typeface="Arial" pitchFamily="34" charset="0"/>
            </a:endParaRPr>
          </a:p>
          <a:p>
            <a:pPr lvl="1">
              <a:buFont typeface="Arial" pitchFamily="34" charset="0"/>
              <a:buChar char="–"/>
            </a:pPr>
            <a:r>
              <a:rPr lang="en-CA" dirty="0" smtClean="0">
                <a:latin typeface="Arial" pitchFamily="34" charset="0"/>
                <a:cs typeface="Arial" pitchFamily="34" charset="0"/>
              </a:rPr>
              <a:t>Encouraging </a:t>
            </a:r>
            <a:r>
              <a:rPr lang="en-CA" dirty="0">
                <a:latin typeface="Arial" pitchFamily="34" charset="0"/>
                <a:cs typeface="Arial" pitchFamily="34" charset="0"/>
              </a:rPr>
              <a:t>shared partnerships on services between utilities, which will help reduce costs and encourage further innovation for small to medium sized </a:t>
            </a:r>
            <a:r>
              <a:rPr lang="en-CA" dirty="0" smtClean="0">
                <a:latin typeface="Arial" pitchFamily="34" charset="0"/>
                <a:cs typeface="Arial" pitchFamily="34" charset="0"/>
              </a:rPr>
              <a:t>utilities;</a:t>
            </a:r>
            <a:endParaRPr lang="en-CA" dirty="0">
              <a:latin typeface="Arial" pitchFamily="34" charset="0"/>
              <a:cs typeface="Arial" pitchFamily="34" charset="0"/>
            </a:endParaRPr>
          </a:p>
          <a:p>
            <a:pPr lvl="1">
              <a:buFont typeface="Arial" pitchFamily="34" charset="0"/>
              <a:buChar char="–"/>
            </a:pPr>
            <a:r>
              <a:rPr lang="en-CA" dirty="0">
                <a:latin typeface="Arial" pitchFamily="34" charset="0"/>
                <a:cs typeface="Arial" pitchFamily="34" charset="0"/>
              </a:rPr>
              <a:t>Reviewing </a:t>
            </a:r>
            <a:r>
              <a:rPr lang="en-CA" dirty="0" smtClean="0">
                <a:latin typeface="Arial" pitchFamily="34" charset="0"/>
                <a:cs typeface="Arial" pitchFamily="34" charset="0"/>
              </a:rPr>
              <a:t>regulatory </a:t>
            </a:r>
            <a:r>
              <a:rPr lang="en-CA" dirty="0">
                <a:latin typeface="Arial" pitchFamily="34" charset="0"/>
                <a:cs typeface="Arial" pitchFamily="34" charset="0"/>
              </a:rPr>
              <a:t>requirements to reduce “red tape” and </a:t>
            </a:r>
            <a:r>
              <a:rPr lang="en-CA" dirty="0" smtClean="0">
                <a:latin typeface="Arial" pitchFamily="34" charset="0"/>
                <a:cs typeface="Arial" pitchFamily="34" charset="0"/>
              </a:rPr>
              <a:t>eliminate unnecessary </a:t>
            </a:r>
            <a:r>
              <a:rPr lang="en-CA" dirty="0">
                <a:latin typeface="Arial" pitchFamily="34" charset="0"/>
                <a:cs typeface="Arial" pitchFamily="34" charset="0"/>
              </a:rPr>
              <a:t>costs </a:t>
            </a:r>
            <a:r>
              <a:rPr lang="en-CA" dirty="0" smtClean="0">
                <a:latin typeface="Arial" pitchFamily="34" charset="0"/>
                <a:cs typeface="Arial" pitchFamily="34" charset="0"/>
              </a:rPr>
              <a:t>on LDCs; and </a:t>
            </a:r>
            <a:endParaRPr lang="en-CA" dirty="0">
              <a:latin typeface="Arial" pitchFamily="34" charset="0"/>
              <a:cs typeface="Arial" pitchFamily="34" charset="0"/>
            </a:endParaRPr>
          </a:p>
          <a:p>
            <a:pPr lvl="1">
              <a:buFont typeface="Arial" pitchFamily="34" charset="0"/>
              <a:buChar char="–"/>
            </a:pPr>
            <a:r>
              <a:rPr lang="en-CA" dirty="0">
                <a:latin typeface="Arial" pitchFamily="34" charset="0"/>
                <a:cs typeface="Arial" pitchFamily="34" charset="0"/>
              </a:rPr>
              <a:t>Looking at opportunities to further drive transmitter and LDC efficiencies and productivity improvements, including the use of innovative technologies and business processes.</a:t>
            </a:r>
          </a:p>
          <a:p>
            <a:pPr lvl="2">
              <a:buFont typeface="Verdana" pitchFamily="34" charset="0"/>
              <a:buChar char="–"/>
            </a:pPr>
            <a:endParaRPr lang="en-CA" dirty="0" smtClean="0">
              <a:latin typeface="Arial" pitchFamily="34" charset="0"/>
              <a:cs typeface="Arial" pitchFamily="34" charset="0"/>
            </a:endParaRPr>
          </a:p>
          <a:p>
            <a:pPr marL="52388" indent="0">
              <a:buNone/>
            </a:pPr>
            <a:endParaRPr lang="en-CA" dirty="0">
              <a:latin typeface="Arial" pitchFamily="34" charset="0"/>
              <a:cs typeface="Arial" pitchFamily="34" charset="0"/>
            </a:endParaRPr>
          </a:p>
        </p:txBody>
      </p:sp>
    </p:spTree>
    <p:extLst>
      <p:ext uri="{BB962C8B-B14F-4D97-AF65-F5344CB8AC3E}">
        <p14:creationId xmlns:p14="http://schemas.microsoft.com/office/powerpoint/2010/main" val="5165659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135524"/>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smtClean="0">
                <a:latin typeface="Arial" charset="0"/>
                <a:ea typeface="Arial" charset="0"/>
                <a:cs typeface="Arial" charset="0"/>
              </a:rPr>
              <a:t>Improving Electricity Sector Efficiency (cont’d)</a:t>
            </a:r>
            <a:endParaRPr lang="en-US" sz="2800" b="0" dirty="0">
              <a:latin typeface="Arial" charset="0"/>
              <a:ea typeface="Arial" charset="0"/>
              <a:cs typeface="Arial" charset="0"/>
            </a:endParaRPr>
          </a:p>
        </p:txBody>
      </p:sp>
      <p:sp>
        <p:nvSpPr>
          <p:cNvPr id="3" name="Content Placeholder 2"/>
          <p:cNvSpPr>
            <a:spLocks noGrp="1"/>
          </p:cNvSpPr>
          <p:nvPr>
            <p:ph idx="1"/>
          </p:nvPr>
        </p:nvSpPr>
        <p:spPr>
          <a:xfrm>
            <a:off x="457200" y="996280"/>
            <a:ext cx="8280000" cy="4953000"/>
          </a:xfrm>
        </p:spPr>
        <p:txBody>
          <a:bodyPr>
            <a:normAutofit/>
          </a:bodyPr>
          <a:lstStyle/>
          <a:p>
            <a:pPr marL="0" indent="0">
              <a:buNone/>
            </a:pPr>
            <a:r>
              <a:rPr lang="en-CA" b="1" u="sng" dirty="0" smtClean="0">
                <a:latin typeface="Arial" pitchFamily="34" charset="0"/>
                <a:cs typeface="Arial" pitchFamily="34" charset="0"/>
              </a:rPr>
              <a:t>Independent </a:t>
            </a:r>
            <a:r>
              <a:rPr lang="en-CA" b="1" u="sng" dirty="0">
                <a:latin typeface="Arial" pitchFamily="34" charset="0"/>
                <a:cs typeface="Arial" pitchFamily="34" charset="0"/>
              </a:rPr>
              <a:t>Electricity System </a:t>
            </a:r>
            <a:r>
              <a:rPr lang="en-CA" b="1" u="sng" dirty="0" smtClean="0">
                <a:latin typeface="Arial" pitchFamily="34" charset="0"/>
                <a:cs typeface="Arial" pitchFamily="34" charset="0"/>
              </a:rPr>
              <a:t>Operator</a:t>
            </a:r>
            <a:endParaRPr lang="en-CA" u="sng" dirty="0">
              <a:latin typeface="Arial" pitchFamily="34" charset="0"/>
              <a:cs typeface="Arial" pitchFamily="34" charset="0"/>
            </a:endParaRPr>
          </a:p>
          <a:p>
            <a:pPr marL="280988" lvl="1" indent="-280988">
              <a:buFont typeface="Arial" panose="020B0604020202020204" pitchFamily="34" charset="0"/>
              <a:buChar char="•"/>
            </a:pPr>
            <a:endParaRPr lang="en-CA" dirty="0">
              <a:latin typeface="Arial" pitchFamily="34" charset="0"/>
              <a:cs typeface="Arial" pitchFamily="34" charset="0"/>
            </a:endParaRPr>
          </a:p>
          <a:p>
            <a:pPr marL="280988" lvl="1" indent="-280988">
              <a:buFont typeface="Arial" panose="020B0604020202020204" pitchFamily="34" charset="0"/>
              <a:buChar char="•"/>
            </a:pPr>
            <a:r>
              <a:rPr lang="en-CA" dirty="0" smtClean="0">
                <a:latin typeface="Arial" pitchFamily="34" charset="0"/>
                <a:cs typeface="Arial" pitchFamily="34" charset="0"/>
              </a:rPr>
              <a:t>The </a:t>
            </a:r>
            <a:r>
              <a:rPr lang="en-CA" dirty="0">
                <a:latin typeface="Arial" pitchFamily="34" charset="0"/>
                <a:cs typeface="Arial" pitchFamily="34" charset="0"/>
              </a:rPr>
              <a:t>IESO plans for the province’s electricity needs, balances the supply and demand for electricity in Ontario in real time and administers conservation programs. </a:t>
            </a:r>
          </a:p>
          <a:p>
            <a:pPr marL="280988" lvl="1" indent="-280988">
              <a:buFont typeface="Arial" panose="020B0604020202020204" pitchFamily="34" charset="0"/>
              <a:buChar char="•"/>
            </a:pPr>
            <a:endParaRPr lang="en-CA" dirty="0">
              <a:latin typeface="Arial" pitchFamily="34" charset="0"/>
              <a:cs typeface="Arial" pitchFamily="34" charset="0"/>
            </a:endParaRPr>
          </a:p>
          <a:p>
            <a:pPr marL="280988" lvl="1" indent="-280988">
              <a:buFont typeface="Arial" panose="020B0604020202020204" pitchFamily="34" charset="0"/>
              <a:buChar char="•"/>
            </a:pPr>
            <a:r>
              <a:rPr lang="en-CA" dirty="0">
                <a:latin typeface="Arial" pitchFamily="34" charset="0"/>
                <a:cs typeface="Arial" pitchFamily="34" charset="0"/>
              </a:rPr>
              <a:t>The IESO and stakeholders have begun a Market Renewal </a:t>
            </a:r>
            <a:r>
              <a:rPr lang="en-CA" dirty="0" smtClean="0">
                <a:latin typeface="Arial" pitchFamily="34" charset="0"/>
                <a:cs typeface="Arial" pitchFamily="34" charset="0"/>
              </a:rPr>
              <a:t>Project </a:t>
            </a:r>
            <a:r>
              <a:rPr lang="en-CA" dirty="0">
                <a:latin typeface="Arial" pitchFamily="34" charset="0"/>
                <a:cs typeface="Arial" pitchFamily="34" charset="0"/>
              </a:rPr>
              <a:t>that is intended to enhance the efficiency and performance of the wholesale electricity market. </a:t>
            </a:r>
            <a:endParaRPr lang="en-CA" dirty="0" smtClean="0">
              <a:latin typeface="Arial" pitchFamily="34" charset="0"/>
              <a:cs typeface="Arial" pitchFamily="34" charset="0"/>
            </a:endParaRPr>
          </a:p>
          <a:p>
            <a:pPr marL="280988" lvl="1" indent="-280988">
              <a:buFont typeface="Arial" panose="020B0604020202020204" pitchFamily="34" charset="0"/>
              <a:buChar char="•"/>
            </a:pPr>
            <a:endParaRPr lang="en-CA" dirty="0">
              <a:latin typeface="Arial" pitchFamily="34" charset="0"/>
              <a:cs typeface="Arial" pitchFamily="34" charset="0"/>
            </a:endParaRPr>
          </a:p>
          <a:p>
            <a:pPr marL="280988" lvl="1" indent="-280988">
              <a:buFont typeface="Arial" panose="020B0604020202020204" pitchFamily="34" charset="0"/>
              <a:buChar char="•"/>
            </a:pPr>
            <a:r>
              <a:rPr lang="en-CA" dirty="0" smtClean="0">
                <a:latin typeface="Arial" pitchFamily="34" charset="0"/>
                <a:cs typeface="Arial" pitchFamily="34" charset="0"/>
              </a:rPr>
              <a:t>The IESO’s </a:t>
            </a:r>
            <a:r>
              <a:rPr lang="en-CA" dirty="0">
                <a:latin typeface="Arial" pitchFamily="34" charset="0"/>
                <a:cs typeface="Arial" pitchFamily="34" charset="0"/>
              </a:rPr>
              <a:t>Market Renewal </a:t>
            </a:r>
            <a:r>
              <a:rPr lang="en-CA" dirty="0" smtClean="0">
                <a:latin typeface="Arial" pitchFamily="34" charset="0"/>
                <a:cs typeface="Arial" pitchFamily="34" charset="0"/>
              </a:rPr>
              <a:t>initiatives include:  </a:t>
            </a:r>
          </a:p>
          <a:p>
            <a:pPr marL="685800" lvl="2" indent="-285750">
              <a:buFont typeface="Arial" panose="020B0604020202020204" pitchFamily="34" charset="0"/>
              <a:buChar char="−"/>
            </a:pPr>
            <a:r>
              <a:rPr lang="en-CA" dirty="0" smtClean="0">
                <a:latin typeface="Arial" pitchFamily="34" charset="0"/>
                <a:cs typeface="Arial" pitchFamily="34" charset="0"/>
              </a:rPr>
              <a:t>Developing </a:t>
            </a:r>
            <a:r>
              <a:rPr lang="en-CA" dirty="0">
                <a:latin typeface="Arial" pitchFamily="34" charset="0"/>
                <a:cs typeface="Arial" pitchFamily="34" charset="0"/>
              </a:rPr>
              <a:t>a capacity auction </a:t>
            </a:r>
            <a:r>
              <a:rPr lang="en-CA" dirty="0" smtClean="0">
                <a:latin typeface="Arial" pitchFamily="34" charset="0"/>
                <a:cs typeface="Arial" pitchFamily="34" charset="0"/>
              </a:rPr>
              <a:t>process; </a:t>
            </a:r>
          </a:p>
          <a:p>
            <a:pPr marL="685800" lvl="2" indent="-285750">
              <a:buFont typeface="Arial" panose="020B0604020202020204" pitchFamily="34" charset="0"/>
              <a:buChar char="−"/>
            </a:pPr>
            <a:r>
              <a:rPr lang="en-CA" dirty="0" smtClean="0">
                <a:latin typeface="Arial" pitchFamily="34" charset="0"/>
                <a:cs typeface="Arial" pitchFamily="34" charset="0"/>
              </a:rPr>
              <a:t>Introducing </a:t>
            </a:r>
            <a:r>
              <a:rPr lang="en-CA" dirty="0">
                <a:latin typeface="Arial" pitchFamily="34" charset="0"/>
                <a:cs typeface="Arial" pitchFamily="34" charset="0"/>
              </a:rPr>
              <a:t>a day-ahead energy </a:t>
            </a:r>
            <a:r>
              <a:rPr lang="en-CA" dirty="0" smtClean="0">
                <a:latin typeface="Arial" pitchFamily="34" charset="0"/>
                <a:cs typeface="Arial" pitchFamily="34" charset="0"/>
              </a:rPr>
              <a:t>market; and </a:t>
            </a:r>
          </a:p>
          <a:p>
            <a:pPr marL="685800" lvl="2" indent="-285750">
              <a:buFont typeface="Arial" panose="020B0604020202020204" pitchFamily="34" charset="0"/>
              <a:buChar char="−"/>
            </a:pPr>
            <a:r>
              <a:rPr lang="en-CA" dirty="0" smtClean="0">
                <a:latin typeface="Arial" pitchFamily="34" charset="0"/>
                <a:cs typeface="Arial" pitchFamily="34" charset="0"/>
              </a:rPr>
              <a:t>Switching </a:t>
            </a:r>
            <a:r>
              <a:rPr lang="en-CA" dirty="0">
                <a:latin typeface="Arial" pitchFamily="34" charset="0"/>
                <a:cs typeface="Arial" pitchFamily="34" charset="0"/>
              </a:rPr>
              <a:t>to a single-schedule energy dispatch algorithm.</a:t>
            </a:r>
          </a:p>
          <a:p>
            <a:pPr marL="280988" lvl="1" indent="-280988">
              <a:buFont typeface="Arial" panose="020B0604020202020204" pitchFamily="34" charset="0"/>
              <a:buChar char="•"/>
            </a:pPr>
            <a:endParaRPr lang="en-CA" dirty="0">
              <a:latin typeface="Arial" pitchFamily="34" charset="0"/>
              <a:cs typeface="Arial" pitchFamily="34" charset="0"/>
            </a:endParaRPr>
          </a:p>
          <a:p>
            <a:pPr marL="280988" lvl="1" indent="-280988">
              <a:buFont typeface="Arial" panose="020B0604020202020204" pitchFamily="34" charset="0"/>
              <a:buChar char="•"/>
            </a:pPr>
            <a:r>
              <a:rPr lang="en-CA" dirty="0">
                <a:latin typeface="Arial" pitchFamily="34" charset="0"/>
                <a:cs typeface="Arial" pitchFamily="34" charset="0"/>
              </a:rPr>
              <a:t>Changes related to IESO’s Market Renewal initiatives are estimated to save at least $200 million per year, starting in 2021. </a:t>
            </a:r>
          </a:p>
        </p:txBody>
      </p:sp>
    </p:spTree>
    <p:extLst>
      <p:ext uri="{BB962C8B-B14F-4D97-AF65-F5344CB8AC3E}">
        <p14:creationId xmlns:p14="http://schemas.microsoft.com/office/powerpoint/2010/main" val="16954719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579296" cy="936104"/>
          </a:xfrm>
          <a:ln>
            <a:solidFill>
              <a:schemeClr val="bg1"/>
            </a:solidFill>
          </a:ln>
        </p:spPr>
        <p:style>
          <a:lnRef idx="2">
            <a:schemeClr val="dk1"/>
          </a:lnRef>
          <a:fillRef idx="1">
            <a:schemeClr val="lt1"/>
          </a:fillRef>
          <a:effectRef idx="0">
            <a:schemeClr val="dk1"/>
          </a:effectRef>
          <a:fontRef idx="minor">
            <a:schemeClr val="dk1"/>
          </a:fontRef>
        </p:style>
        <p:txBody>
          <a:bodyPr>
            <a:noAutofit/>
          </a:bodyPr>
          <a:lstStyle/>
          <a:p>
            <a:r>
              <a:rPr lang="en-US" sz="2800" b="0" dirty="0" smtClean="0">
                <a:solidFill>
                  <a:schemeClr val="tx1"/>
                </a:solidFill>
                <a:latin typeface="Arial" charset="0"/>
                <a:ea typeface="Arial" charset="0"/>
                <a:cs typeface="Arial" charset="0"/>
              </a:rPr>
              <a:t>2017 Long-Term Energy Plan</a:t>
            </a:r>
            <a:endParaRPr lang="en-US" sz="2800" b="0"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540472" y="1124744"/>
            <a:ext cx="8280000" cy="2880320"/>
          </a:xfrm>
        </p:spPr>
        <p:txBody>
          <a:bodyPr>
            <a:noAutofit/>
          </a:bodyPr>
          <a:lstStyle/>
          <a:p>
            <a:pPr lvl="0"/>
            <a:r>
              <a:rPr lang="en-CA" dirty="0">
                <a:latin typeface="Arial" pitchFamily="34" charset="0"/>
                <a:cs typeface="Arial" pitchFamily="34" charset="0"/>
              </a:rPr>
              <a:t>The Ministry of Energy </a:t>
            </a:r>
            <a:r>
              <a:rPr lang="en-CA" dirty="0" smtClean="0">
                <a:latin typeface="Arial" pitchFamily="34" charset="0"/>
                <a:cs typeface="Arial" pitchFamily="34" charset="0"/>
              </a:rPr>
              <a:t>is developing the </a:t>
            </a:r>
            <a:r>
              <a:rPr lang="en-CA" dirty="0">
                <a:latin typeface="Arial" pitchFamily="34" charset="0"/>
                <a:cs typeface="Arial" pitchFamily="34" charset="0"/>
              </a:rPr>
              <a:t>next Long-Term Energy Plan (LTEP) after receiving feedback from the public, stakeholders and indigenous communities during the engagement process that took place from October to January 2017. </a:t>
            </a:r>
            <a:endParaRPr lang="en-CA" dirty="0" smtClean="0">
              <a:latin typeface="Arial" pitchFamily="34" charset="0"/>
              <a:cs typeface="Arial" pitchFamily="34" charset="0"/>
            </a:endParaRPr>
          </a:p>
          <a:p>
            <a:pPr lvl="0"/>
            <a:endParaRPr lang="en-CA" dirty="0">
              <a:latin typeface="Arial" pitchFamily="34" charset="0"/>
              <a:cs typeface="Arial" pitchFamily="34" charset="0"/>
            </a:endParaRPr>
          </a:p>
          <a:p>
            <a:pPr lvl="0"/>
            <a:r>
              <a:rPr lang="en-CA" dirty="0" smtClean="0">
                <a:latin typeface="Arial" pitchFamily="34" charset="0"/>
                <a:cs typeface="Arial" pitchFamily="34" charset="0"/>
              </a:rPr>
              <a:t>The </a:t>
            </a:r>
            <a:r>
              <a:rPr lang="en-CA" dirty="0">
                <a:latin typeface="Arial" pitchFamily="34" charset="0"/>
                <a:cs typeface="Arial" pitchFamily="34" charset="0"/>
              </a:rPr>
              <a:t>LTEP process is designed to be iterative and flexible and only commit resources as demand needs become clearer. </a:t>
            </a:r>
            <a:endParaRPr lang="en-CA" dirty="0" smtClean="0">
              <a:latin typeface="Arial" pitchFamily="34" charset="0"/>
              <a:cs typeface="Arial" pitchFamily="34" charset="0"/>
            </a:endParaRPr>
          </a:p>
          <a:p>
            <a:pPr lvl="0"/>
            <a:endParaRPr lang="en-CA" dirty="0">
              <a:latin typeface="Arial" pitchFamily="34" charset="0"/>
              <a:cs typeface="Arial" pitchFamily="34" charset="0"/>
            </a:endParaRPr>
          </a:p>
          <a:p>
            <a:pPr lvl="0"/>
            <a:r>
              <a:rPr lang="en-CA" dirty="0" smtClean="0">
                <a:latin typeface="Arial" pitchFamily="34" charset="0"/>
                <a:cs typeface="Arial" pitchFamily="34" charset="0"/>
              </a:rPr>
              <a:t>The </a:t>
            </a:r>
            <a:r>
              <a:rPr lang="en-CA" dirty="0">
                <a:latin typeface="Arial" pitchFamily="34" charset="0"/>
                <a:cs typeface="Arial" pitchFamily="34" charset="0"/>
              </a:rPr>
              <a:t>Ministry of Energy anticipates that the next LTEP will be published in spring 2017.</a:t>
            </a:r>
          </a:p>
        </p:txBody>
      </p:sp>
      <p:pic>
        <p:nvPicPr>
          <p:cNvPr id="1026"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768740"/>
            <a:ext cx="143827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104" y="3768741"/>
            <a:ext cx="143827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452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a:xfrm>
            <a:off x="457200" y="381000"/>
            <a:ext cx="8280000" cy="731520"/>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smtClean="0">
                <a:solidFill>
                  <a:schemeClr val="tx1"/>
                </a:solidFill>
                <a:latin typeface="Arial" charset="0"/>
                <a:ea typeface="Arial" charset="0"/>
                <a:cs typeface="Arial" charset="0"/>
              </a:rPr>
              <a:t>Ontario’s Electricity Market</a:t>
            </a:r>
            <a:endParaRPr lang="en-CA" sz="2800" b="0" dirty="0">
              <a:solidFill>
                <a:schemeClr val="tx1"/>
              </a:solidFill>
              <a:latin typeface="Arial" charset="0"/>
              <a:ea typeface="Arial" charset="0"/>
              <a:cs typeface="Arial" charset="0"/>
            </a:endParaRPr>
          </a:p>
        </p:txBody>
      </p:sp>
      <p:sp>
        <p:nvSpPr>
          <p:cNvPr id="24" name="Content Placeholder 2"/>
          <p:cNvSpPr txBox="1">
            <a:spLocks/>
          </p:cNvSpPr>
          <p:nvPr/>
        </p:nvSpPr>
        <p:spPr>
          <a:xfrm>
            <a:off x="612480" y="1340768"/>
            <a:ext cx="7919960" cy="360040"/>
          </a:xfrm>
          <a:prstGeom prst="rect">
            <a:avLst/>
          </a:prstGeom>
        </p:spPr>
        <p:txBody>
          <a:bodyPr>
            <a:noAutofit/>
          </a:bodyPr>
          <a:lst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In </a:t>
            </a:r>
            <a:r>
              <a:rPr lang="en-CA" dirty="0" smtClean="0">
                <a:latin typeface="Arial" panose="020B0604020202020204" pitchFamily="34" charset="0"/>
                <a:cs typeface="Arial" panose="020B0604020202020204" pitchFamily="34" charset="0"/>
              </a:rPr>
              <a:t>2015, generation accounted for 64% of total electricity system costs.</a:t>
            </a:r>
            <a:endParaRPr lang="en-CA" sz="1400" dirty="0">
              <a:latin typeface="Arial" panose="020B0604020202020204" pitchFamily="34" charset="0"/>
              <a:cs typeface="Arial" panose="020B0604020202020204" pitchFamily="34" charset="0"/>
            </a:endParaRPr>
          </a:p>
        </p:txBody>
      </p:sp>
      <p:sp>
        <p:nvSpPr>
          <p:cNvPr id="4" name="TextBox 3"/>
          <p:cNvSpPr txBox="1"/>
          <p:nvPr/>
        </p:nvSpPr>
        <p:spPr>
          <a:xfrm>
            <a:off x="899592" y="2074716"/>
            <a:ext cx="5976664" cy="523220"/>
          </a:xfrm>
          <a:prstGeom prst="rect">
            <a:avLst/>
          </a:prstGeom>
          <a:noFill/>
        </p:spPr>
        <p:txBody>
          <a:bodyPr wrap="square" rtlCol="0">
            <a:spAutoFit/>
          </a:bodyPr>
          <a:lstStyle/>
          <a:p>
            <a:r>
              <a:rPr lang="en-CA" sz="1400" b="1" dirty="0" smtClean="0">
                <a:latin typeface="Arial" panose="020B0604020202020204" pitchFamily="34" charset="0"/>
                <a:cs typeface="Arial" panose="020B0604020202020204" pitchFamily="34" charset="0"/>
              </a:rPr>
              <a:t>2015 Electricity System Cost</a:t>
            </a:r>
          </a:p>
          <a:p>
            <a:r>
              <a:rPr lang="en-CA" sz="1400" i="1" dirty="0" smtClean="0">
                <a:latin typeface="Arial" panose="020B0604020202020204" pitchFamily="34" charset="0"/>
                <a:cs typeface="Arial" panose="020B0604020202020204" pitchFamily="34" charset="0"/>
              </a:rPr>
              <a:t>$ billion</a:t>
            </a:r>
          </a:p>
        </p:txBody>
      </p:sp>
      <p:sp>
        <p:nvSpPr>
          <p:cNvPr id="6" name="TextBox 5"/>
          <p:cNvSpPr txBox="1"/>
          <p:nvPr/>
        </p:nvSpPr>
        <p:spPr>
          <a:xfrm>
            <a:off x="722958" y="5960313"/>
            <a:ext cx="5976664" cy="276999"/>
          </a:xfrm>
          <a:prstGeom prst="rect">
            <a:avLst/>
          </a:prstGeom>
          <a:noFill/>
        </p:spPr>
        <p:txBody>
          <a:bodyPr wrap="square" rtlCol="0">
            <a:spAutoFit/>
          </a:bodyPr>
          <a:lstStyle/>
          <a:p>
            <a:r>
              <a:rPr lang="en-CA" sz="1200" b="1" i="1" dirty="0" smtClean="0">
                <a:latin typeface="Arial" panose="020B0604020202020204" pitchFamily="34" charset="0"/>
                <a:cs typeface="Arial" panose="020B0604020202020204" pitchFamily="34" charset="0"/>
              </a:rPr>
              <a:t>Source:  </a:t>
            </a:r>
            <a:r>
              <a:rPr lang="en-CA" sz="1200" i="1" dirty="0" smtClean="0">
                <a:latin typeface="Arial" panose="020B0604020202020204" pitchFamily="34" charset="0"/>
                <a:cs typeface="Arial" panose="020B0604020202020204" pitchFamily="34" charset="0"/>
              </a:rPr>
              <a:t>IESO</a:t>
            </a:r>
            <a:endParaRPr lang="en-CA" sz="1200" i="1" dirty="0">
              <a:latin typeface="Arial" panose="020B0604020202020204" pitchFamily="34" charset="0"/>
              <a:cs typeface="Arial" panose="020B0604020202020204" pitchFamily="34" charset="0"/>
            </a:endParaRPr>
          </a:p>
        </p:txBody>
      </p:sp>
      <p:graphicFrame>
        <p:nvGraphicFramePr>
          <p:cNvPr id="10" name="Chart 9"/>
          <p:cNvGraphicFramePr>
            <a:graphicFrameLocks/>
          </p:cNvGraphicFramePr>
          <p:nvPr>
            <p:extLst>
              <p:ext uri="{D42A27DB-BD31-4B8C-83A1-F6EECF244321}">
                <p14:modId xmlns:p14="http://schemas.microsoft.com/office/powerpoint/2010/main" val="4116303173"/>
              </p:ext>
            </p:extLst>
          </p:nvPr>
        </p:nvGraphicFramePr>
        <p:xfrm>
          <a:off x="1835696" y="2356281"/>
          <a:ext cx="5948394" cy="37425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267512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7200"/>
            <a:ext cx="8579296" cy="731520"/>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smtClean="0">
                <a:solidFill>
                  <a:schemeClr val="tx1"/>
                </a:solidFill>
                <a:latin typeface="Arial" charset="0"/>
                <a:ea typeface="Arial" charset="0"/>
                <a:cs typeface="Arial" charset="0"/>
              </a:rPr>
              <a:t>Commodity Cost of Electricity</a:t>
            </a:r>
            <a:endParaRPr lang="en-CA" sz="2400" b="0"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601216" y="836712"/>
            <a:ext cx="8291264" cy="2232248"/>
          </a:xfrm>
        </p:spPr>
        <p:txBody>
          <a:bodyPr>
            <a:noAutofit/>
          </a:bodyPr>
          <a:lstStyle/>
          <a:p>
            <a:pPr marL="280988" lvl="1" indent="-280988">
              <a:buSzTx/>
              <a:buFont typeface="Arial" panose="020B0604020202020204" pitchFamily="34" charset="0"/>
              <a:buChar char="•"/>
            </a:pPr>
            <a:r>
              <a:rPr lang="en-CA" dirty="0" smtClean="0">
                <a:latin typeface="Arial" panose="020B0604020202020204" pitchFamily="34" charset="0"/>
                <a:cs typeface="Arial" panose="020B0604020202020204" pitchFamily="34" charset="0"/>
              </a:rPr>
              <a:t>Electricity </a:t>
            </a:r>
            <a:r>
              <a:rPr lang="en-CA" dirty="0">
                <a:latin typeface="Arial" panose="020B0604020202020204" pitchFamily="34" charset="0"/>
                <a:cs typeface="Arial" panose="020B0604020202020204" pitchFamily="34" charset="0"/>
              </a:rPr>
              <a:t>g</a:t>
            </a:r>
            <a:r>
              <a:rPr lang="en-CA" dirty="0" smtClean="0">
                <a:latin typeface="Arial" panose="020B0604020202020204" pitchFamily="34" charset="0"/>
                <a:cs typeface="Arial" panose="020B0604020202020204" pitchFamily="34" charset="0"/>
              </a:rPr>
              <a:t>enerators </a:t>
            </a:r>
            <a:r>
              <a:rPr lang="en-CA" dirty="0">
                <a:latin typeface="Arial" panose="020B0604020202020204" pitchFamily="34" charset="0"/>
                <a:cs typeface="Arial" panose="020B0604020202020204" pitchFamily="34" charset="0"/>
              </a:rPr>
              <a:t>in Ontario received contracted or regulated rates, which are </a:t>
            </a:r>
            <a:r>
              <a:rPr lang="en-CA" dirty="0" smtClean="0">
                <a:latin typeface="Arial" panose="020B0604020202020204" pitchFamily="34" charset="0"/>
                <a:cs typeface="Arial" panose="020B0604020202020204" pitchFamily="34" charset="0"/>
              </a:rPr>
              <a:t>designed </a:t>
            </a:r>
            <a:r>
              <a:rPr lang="en-CA" dirty="0">
                <a:latin typeface="Arial" panose="020B0604020202020204" pitchFamily="34" charset="0"/>
                <a:cs typeface="Arial" panose="020B0604020202020204" pitchFamily="34" charset="0"/>
              </a:rPr>
              <a:t>to recover </a:t>
            </a:r>
            <a:r>
              <a:rPr lang="en-CA" dirty="0" smtClean="0">
                <a:latin typeface="Arial" panose="020B0604020202020204" pitchFamily="34" charset="0"/>
                <a:cs typeface="Arial" panose="020B0604020202020204" pitchFamily="34" charset="0"/>
              </a:rPr>
              <a:t>the cost of building and operating generation facilities. </a:t>
            </a:r>
            <a:endParaRPr lang="en-CA" dirty="0">
              <a:latin typeface="Arial" panose="020B0604020202020204" pitchFamily="34" charset="0"/>
              <a:cs typeface="Arial" panose="020B0604020202020204" pitchFamily="34" charset="0"/>
            </a:endParaRPr>
          </a:p>
          <a:p>
            <a:pPr marL="685800" lvl="2" indent="-285750">
              <a:buFont typeface="Arial" panose="020B0604020202020204" pitchFamily="34" charset="0"/>
              <a:buChar char="−"/>
            </a:pPr>
            <a:r>
              <a:rPr lang="en-CA" dirty="0">
                <a:latin typeface="Arial" panose="020B0604020202020204" pitchFamily="34" charset="0"/>
                <a:cs typeface="Arial" panose="020B0604020202020204" pitchFamily="34" charset="0"/>
              </a:rPr>
              <a:t>The Hourly Ontario Energy Price (HOEP</a:t>
            </a:r>
            <a:r>
              <a:rPr lang="en-CA" dirty="0" smtClean="0">
                <a:latin typeface="Arial" panose="020B0604020202020204" pitchFamily="34" charset="0"/>
                <a:cs typeface="Arial" panose="020B0604020202020204" pitchFamily="34" charset="0"/>
              </a:rPr>
              <a:t>) </a:t>
            </a:r>
            <a:r>
              <a:rPr lang="en-CA" dirty="0">
                <a:latin typeface="Arial" panose="020B0604020202020204" pitchFamily="34" charset="0"/>
                <a:cs typeface="Arial" panose="020B0604020202020204" pitchFamily="34" charset="0"/>
              </a:rPr>
              <a:t>is the </a:t>
            </a:r>
            <a:r>
              <a:rPr lang="en-CA" dirty="0" smtClean="0">
                <a:latin typeface="Arial" panose="020B0604020202020204" pitchFamily="34" charset="0"/>
                <a:cs typeface="Arial" panose="020B0604020202020204" pitchFamily="34" charset="0"/>
              </a:rPr>
              <a:t>hour-by-hour </a:t>
            </a:r>
            <a:r>
              <a:rPr lang="en-CA" dirty="0">
                <a:latin typeface="Arial" panose="020B0604020202020204" pitchFamily="34" charset="0"/>
                <a:cs typeface="Arial" panose="020B0604020202020204" pitchFamily="34" charset="0"/>
              </a:rPr>
              <a:t>market clearing price that reflects the </a:t>
            </a:r>
            <a:r>
              <a:rPr lang="en-CA" dirty="0" smtClean="0">
                <a:latin typeface="Arial" panose="020B0604020202020204" pitchFamily="34" charset="0"/>
                <a:cs typeface="Arial" panose="020B0604020202020204" pitchFamily="34" charset="0"/>
              </a:rPr>
              <a:t>short-term </a:t>
            </a:r>
            <a:r>
              <a:rPr lang="en-CA" dirty="0">
                <a:latin typeface="Arial" panose="020B0604020202020204" pitchFamily="34" charset="0"/>
                <a:cs typeface="Arial" panose="020B0604020202020204" pitchFamily="34" charset="0"/>
              </a:rPr>
              <a:t>cost of producing power.  </a:t>
            </a:r>
          </a:p>
          <a:p>
            <a:pPr marL="685800" lvl="2" indent="-285750">
              <a:buFont typeface="Arial" panose="020B0604020202020204" pitchFamily="34" charset="0"/>
              <a:buChar char="−"/>
            </a:pPr>
            <a:r>
              <a:rPr lang="en-CA" dirty="0" smtClean="0">
                <a:latin typeface="Arial" panose="020B0604020202020204" pitchFamily="34" charset="0"/>
                <a:cs typeface="Arial" panose="020B0604020202020204" pitchFamily="34" charset="0"/>
              </a:rPr>
              <a:t>The </a:t>
            </a:r>
            <a:r>
              <a:rPr lang="en-CA" dirty="0" smtClean="0">
                <a:latin typeface="Arial" panose="020B0604020202020204" pitchFamily="34" charset="0"/>
                <a:cs typeface="Arial" panose="020B0604020202020204" pitchFamily="34" charset="0"/>
              </a:rPr>
              <a:t>Global Adjustment (GA) </a:t>
            </a:r>
            <a:r>
              <a:rPr lang="en-CA" dirty="0">
                <a:latin typeface="Arial" panose="020B0604020202020204" pitchFamily="34" charset="0"/>
                <a:cs typeface="Arial" panose="020B0604020202020204" pitchFamily="34" charset="0"/>
              </a:rPr>
              <a:t>recovers </a:t>
            </a:r>
            <a:r>
              <a:rPr lang="en-CA" dirty="0" smtClean="0">
                <a:latin typeface="Arial" panose="020B0604020202020204" pitchFamily="34" charset="0"/>
                <a:cs typeface="Arial" panose="020B0604020202020204" pitchFamily="34" charset="0"/>
              </a:rPr>
              <a:t>the long-term fixed costs </a:t>
            </a:r>
            <a:r>
              <a:rPr lang="en-CA" dirty="0">
                <a:latin typeface="Arial" panose="020B0604020202020204" pitchFamily="34" charset="0"/>
                <a:cs typeface="Arial" panose="020B0604020202020204" pitchFamily="34" charset="0"/>
              </a:rPr>
              <a:t>of </a:t>
            </a:r>
            <a:r>
              <a:rPr lang="en-CA" dirty="0" smtClean="0">
                <a:latin typeface="Arial" panose="020B0604020202020204" pitchFamily="34" charset="0"/>
                <a:cs typeface="Arial" panose="020B0604020202020204" pitchFamily="34" charset="0"/>
              </a:rPr>
              <a:t>operating the </a:t>
            </a:r>
            <a:r>
              <a:rPr lang="en-CA" dirty="0">
                <a:latin typeface="Arial" panose="020B0604020202020204" pitchFamily="34" charset="0"/>
                <a:cs typeface="Arial" panose="020B0604020202020204" pitchFamily="34" charset="0"/>
              </a:rPr>
              <a:t>province’s generation fleet, including capital </a:t>
            </a:r>
            <a:r>
              <a:rPr lang="en-CA" dirty="0" smtClean="0">
                <a:latin typeface="Arial" panose="020B0604020202020204" pitchFamily="34" charset="0"/>
                <a:cs typeface="Arial" panose="020B0604020202020204" pitchFamily="34" charset="0"/>
              </a:rPr>
              <a:t>costs</a:t>
            </a:r>
            <a:r>
              <a:rPr lang="en-CA" dirty="0">
                <a:latin typeface="Arial" panose="020B0604020202020204" pitchFamily="34" charset="0"/>
                <a:cs typeface="Arial" panose="020B0604020202020204" pitchFamily="34" charset="0"/>
              </a:rPr>
              <a:t>,</a:t>
            </a:r>
            <a:r>
              <a:rPr lang="en-CA" dirty="0" smtClean="0">
                <a:latin typeface="Arial" panose="020B0604020202020204" pitchFamily="34" charset="0"/>
                <a:cs typeface="Arial" panose="020B0604020202020204" pitchFamily="34" charset="0"/>
              </a:rPr>
              <a:t> </a:t>
            </a:r>
            <a:r>
              <a:rPr lang="en-CA" dirty="0">
                <a:latin typeface="Arial" panose="020B0604020202020204" pitchFamily="34" charset="0"/>
                <a:cs typeface="Arial" panose="020B0604020202020204" pitchFamily="34" charset="0"/>
              </a:rPr>
              <a:t>as well as the cost of conservation programs</a:t>
            </a:r>
            <a:r>
              <a:rPr lang="en-CA" dirty="0" smtClean="0">
                <a:latin typeface="Arial" panose="020B0604020202020204" pitchFamily="34" charset="0"/>
                <a:cs typeface="Arial" panose="020B0604020202020204" pitchFamily="34" charset="0"/>
              </a:rPr>
              <a:t>.</a:t>
            </a:r>
          </a:p>
          <a:p>
            <a:pPr marL="685800" lvl="2" indent="-285750">
              <a:buFont typeface="Arial" panose="020B0604020202020204" pitchFamily="34" charset="0"/>
              <a:buChar char="−"/>
            </a:pPr>
            <a:endParaRPr lang="en-CA"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p:txBody>
      </p:sp>
      <p:sp>
        <p:nvSpPr>
          <p:cNvPr id="5" name="TextBox 4"/>
          <p:cNvSpPr txBox="1"/>
          <p:nvPr/>
        </p:nvSpPr>
        <p:spPr>
          <a:xfrm>
            <a:off x="899592" y="2792542"/>
            <a:ext cx="5976664" cy="523220"/>
          </a:xfrm>
          <a:prstGeom prst="rect">
            <a:avLst/>
          </a:prstGeom>
          <a:noFill/>
        </p:spPr>
        <p:txBody>
          <a:bodyPr wrap="square" rtlCol="0">
            <a:spAutoFit/>
          </a:bodyPr>
          <a:lstStyle/>
          <a:p>
            <a:r>
              <a:rPr lang="en-CA" sz="1400" b="1" dirty="0" smtClean="0">
                <a:latin typeface="Arial" panose="020B0604020202020204" pitchFamily="34" charset="0"/>
                <a:cs typeface="Arial" panose="020B0604020202020204" pitchFamily="34" charset="0"/>
              </a:rPr>
              <a:t>2015 Electricity System Cost </a:t>
            </a:r>
          </a:p>
          <a:p>
            <a:r>
              <a:rPr lang="en-CA" sz="1400" i="1" dirty="0" smtClean="0">
                <a:latin typeface="Arial" panose="020B0604020202020204" pitchFamily="34" charset="0"/>
                <a:cs typeface="Arial" panose="020B0604020202020204" pitchFamily="34" charset="0"/>
              </a:rPr>
              <a:t>$ billion</a:t>
            </a:r>
            <a:endParaRPr lang="en-CA" sz="1400" i="1" dirty="0">
              <a:latin typeface="Arial" panose="020B0604020202020204" pitchFamily="34" charset="0"/>
              <a:cs typeface="Arial" panose="020B0604020202020204" pitchFamily="34" charset="0"/>
            </a:endParaRPr>
          </a:p>
        </p:txBody>
      </p:sp>
      <p:sp>
        <p:nvSpPr>
          <p:cNvPr id="8" name="TextBox 7"/>
          <p:cNvSpPr txBox="1"/>
          <p:nvPr/>
        </p:nvSpPr>
        <p:spPr>
          <a:xfrm>
            <a:off x="899592" y="6104329"/>
            <a:ext cx="5976664" cy="276999"/>
          </a:xfrm>
          <a:prstGeom prst="rect">
            <a:avLst/>
          </a:prstGeom>
          <a:noFill/>
        </p:spPr>
        <p:txBody>
          <a:bodyPr wrap="square" rtlCol="0">
            <a:spAutoFit/>
          </a:bodyPr>
          <a:lstStyle/>
          <a:p>
            <a:r>
              <a:rPr lang="en-CA" sz="1200" b="1" i="1" dirty="0" smtClean="0">
                <a:latin typeface="Arial" panose="020B0604020202020204" pitchFamily="34" charset="0"/>
                <a:cs typeface="Arial" panose="020B0604020202020204" pitchFamily="34" charset="0"/>
              </a:rPr>
              <a:t>Source:  </a:t>
            </a:r>
            <a:r>
              <a:rPr lang="en-CA" sz="1200" i="1" dirty="0" smtClean="0">
                <a:latin typeface="Arial" panose="020B0604020202020204" pitchFamily="34" charset="0"/>
                <a:cs typeface="Arial" panose="020B0604020202020204" pitchFamily="34" charset="0"/>
              </a:rPr>
              <a:t>IESO</a:t>
            </a:r>
            <a:endParaRPr lang="en-CA" sz="1200" i="1" dirty="0">
              <a:latin typeface="Arial" panose="020B0604020202020204" pitchFamily="34" charset="0"/>
              <a:cs typeface="Arial" panose="020B060402020202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1959105828"/>
              </p:ext>
            </p:extLst>
          </p:nvPr>
        </p:nvGraphicFramePr>
        <p:xfrm>
          <a:off x="1331640" y="3099156"/>
          <a:ext cx="7551986" cy="29870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116369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731520"/>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smtClean="0">
                <a:solidFill>
                  <a:schemeClr val="tx1"/>
                </a:solidFill>
                <a:latin typeface="Arial" charset="0"/>
                <a:ea typeface="Arial" charset="0"/>
                <a:cs typeface="Arial" charset="0"/>
              </a:rPr>
              <a:t>Significant Change in Supply Mix</a:t>
            </a:r>
            <a:endParaRPr lang="en-CA" sz="2800" b="0"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540472" y="931168"/>
            <a:ext cx="8280000" cy="1273696"/>
          </a:xfrm>
        </p:spPr>
        <p:txBody>
          <a:bodyPr>
            <a:normAutofit lnSpcReduction="10000"/>
          </a:bodyPr>
          <a:lstStyle/>
          <a:p>
            <a:r>
              <a:rPr lang="en-CA" dirty="0">
                <a:latin typeface="Arial" panose="020B0604020202020204" pitchFamily="34" charset="0"/>
                <a:cs typeface="Arial" panose="020B0604020202020204" pitchFamily="34" charset="0"/>
              </a:rPr>
              <a:t>Between 2005 and 2015, government invested more than </a:t>
            </a:r>
            <a:r>
              <a:rPr lang="en-CA" dirty="0" smtClean="0">
                <a:latin typeface="Arial" panose="020B0604020202020204" pitchFamily="34" charset="0"/>
                <a:cs typeface="Arial" panose="020B0604020202020204" pitchFamily="34" charset="0"/>
              </a:rPr>
              <a:t>$50 billion in the electricity system, including $35 </a:t>
            </a:r>
            <a:r>
              <a:rPr lang="en-CA" dirty="0">
                <a:latin typeface="Arial" panose="020B0604020202020204" pitchFamily="34" charset="0"/>
                <a:cs typeface="Arial" panose="020B0604020202020204" pitchFamily="34" charset="0"/>
              </a:rPr>
              <a:t>billion in electricity generation to restore reliability, replace coal and meet environmental </a:t>
            </a:r>
            <a:r>
              <a:rPr lang="en-CA" dirty="0" smtClean="0">
                <a:latin typeface="Arial" panose="020B0604020202020204" pitchFamily="34" charset="0"/>
                <a:cs typeface="Arial" panose="020B0604020202020204" pitchFamily="34" charset="0"/>
              </a:rPr>
              <a:t>objectives.</a:t>
            </a:r>
            <a:endParaRPr lang="en-US" dirty="0" smtClean="0">
              <a:latin typeface="Arial" panose="020B0604020202020204" pitchFamily="34" charset="0"/>
              <a:ea typeface="Arial" charset="0"/>
              <a:cs typeface="Arial" panose="020B0604020202020204" pitchFamily="34" charset="0"/>
            </a:endParaRPr>
          </a:p>
          <a:p>
            <a:pPr lvl="1">
              <a:buFont typeface="Arial" panose="020B0604020202020204" pitchFamily="34" charset="0"/>
              <a:buChar char="−"/>
            </a:pPr>
            <a:r>
              <a:rPr lang="en-CA" dirty="0" smtClean="0">
                <a:latin typeface="Arial" panose="020B0604020202020204" pitchFamily="34" charset="0"/>
                <a:cs typeface="Arial" panose="020B0604020202020204" pitchFamily="34" charset="0"/>
              </a:rPr>
              <a:t>Electricity </a:t>
            </a:r>
            <a:r>
              <a:rPr lang="en-CA" dirty="0">
                <a:latin typeface="Arial" panose="020B0604020202020204" pitchFamily="34" charset="0"/>
                <a:cs typeface="Arial" panose="020B0604020202020204" pitchFamily="34" charset="0"/>
              </a:rPr>
              <a:t>costs are increasing as </a:t>
            </a:r>
            <a:r>
              <a:rPr lang="en-CA" dirty="0" smtClean="0">
                <a:latin typeface="Arial" panose="020B0604020202020204" pitchFamily="34" charset="0"/>
                <a:cs typeface="Arial" panose="020B0604020202020204" pitchFamily="34" charset="0"/>
              </a:rPr>
              <a:t>necessary </a:t>
            </a:r>
            <a:r>
              <a:rPr lang="en-CA" dirty="0">
                <a:latin typeface="Arial" panose="020B0604020202020204" pitchFamily="34" charset="0"/>
                <a:cs typeface="Arial" panose="020B0604020202020204" pitchFamily="34" charset="0"/>
              </a:rPr>
              <a:t>investments are made to decarbonize and modernize the province’s electricity </a:t>
            </a:r>
            <a:r>
              <a:rPr lang="en-CA" dirty="0" smtClean="0">
                <a:latin typeface="Arial" panose="020B0604020202020204" pitchFamily="34" charset="0"/>
                <a:cs typeface="Arial" panose="020B0604020202020204" pitchFamily="34" charset="0"/>
              </a:rPr>
              <a:t>infrastructure. </a:t>
            </a:r>
          </a:p>
          <a:p>
            <a:endParaRPr lang="en-CA" sz="1800" dirty="0" smtClean="0">
              <a:latin typeface="Arial" panose="020B0604020202020204" pitchFamily="34" charset="0"/>
              <a:cs typeface="Arial" panose="020B0604020202020204" pitchFamily="34" charset="0"/>
            </a:endParaRPr>
          </a:p>
          <a:p>
            <a:endParaRPr lang="en-CA" sz="1800" dirty="0">
              <a:latin typeface="Arial" panose="020B0604020202020204" pitchFamily="34" charset="0"/>
              <a:cs typeface="Arial" panose="020B0604020202020204" pitchFamily="34" charset="0"/>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492896"/>
            <a:ext cx="7315200" cy="3450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22958" y="5949280"/>
            <a:ext cx="5976664" cy="276999"/>
          </a:xfrm>
          <a:prstGeom prst="rect">
            <a:avLst/>
          </a:prstGeom>
          <a:noFill/>
        </p:spPr>
        <p:txBody>
          <a:bodyPr wrap="square" rtlCol="0">
            <a:spAutoFit/>
          </a:bodyPr>
          <a:lstStyle/>
          <a:p>
            <a:r>
              <a:rPr lang="en-CA" sz="1200" b="1" i="1" dirty="0" smtClean="0">
                <a:latin typeface="Arial" panose="020B0604020202020204" pitchFamily="34" charset="0"/>
                <a:cs typeface="Arial" panose="020B0604020202020204" pitchFamily="34" charset="0"/>
              </a:rPr>
              <a:t>Source:  </a:t>
            </a:r>
            <a:r>
              <a:rPr lang="en-CA" sz="1200" i="1" dirty="0" smtClean="0">
                <a:latin typeface="Arial" panose="020B0604020202020204" pitchFamily="34" charset="0"/>
                <a:cs typeface="Arial" panose="020B0604020202020204" pitchFamily="34" charset="0"/>
              </a:rPr>
              <a:t>IESO</a:t>
            </a:r>
            <a:endParaRPr lang="en-CA" sz="1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65099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748464" cy="1152128"/>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smtClean="0">
                <a:solidFill>
                  <a:schemeClr val="tx1"/>
                </a:solidFill>
                <a:latin typeface="Arial" charset="0"/>
                <a:ea typeface="Arial" charset="0"/>
                <a:cs typeface="Arial" charset="0"/>
              </a:rPr>
              <a:t>Electricity Prices Have Increased</a:t>
            </a:r>
            <a:endParaRPr lang="en-CA" sz="2800" b="0"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540472" y="1124744"/>
            <a:ext cx="7919960" cy="720080"/>
          </a:xfrm>
        </p:spPr>
        <p:txBody>
          <a:bodyPr>
            <a:noAutofit/>
          </a:bodyPr>
          <a:lstStyle/>
          <a:p>
            <a:r>
              <a:rPr lang="en-CA" kern="0" dirty="0" smtClean="0">
                <a:latin typeface="Arial" panose="020B0604020202020204" pitchFamily="34" charset="0"/>
                <a:cs typeface="Arial" panose="020B0604020202020204" pitchFamily="34" charset="0"/>
              </a:rPr>
              <a:t>Since 2010, electricity prices have increased at a rate higher than the Consumer Price Index (CPI).</a:t>
            </a:r>
          </a:p>
          <a:p>
            <a:endParaRPr lang="en-CA" kern="0" dirty="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1723128111"/>
              </p:ext>
            </p:extLst>
          </p:nvPr>
        </p:nvGraphicFramePr>
        <p:xfrm>
          <a:off x="827584" y="2204864"/>
          <a:ext cx="7632848" cy="36617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39552" y="5949280"/>
            <a:ext cx="5976664" cy="276999"/>
          </a:xfrm>
          <a:prstGeom prst="rect">
            <a:avLst/>
          </a:prstGeom>
          <a:noFill/>
        </p:spPr>
        <p:txBody>
          <a:bodyPr wrap="square" rtlCol="0">
            <a:spAutoFit/>
          </a:bodyPr>
          <a:lstStyle/>
          <a:p>
            <a:r>
              <a:rPr lang="en-CA" sz="1200" b="1" i="1" dirty="0" smtClean="0">
                <a:latin typeface="Arial" panose="020B0604020202020204" pitchFamily="34" charset="0"/>
                <a:cs typeface="Arial" panose="020B0604020202020204" pitchFamily="34" charset="0"/>
              </a:rPr>
              <a:t>Source:  </a:t>
            </a:r>
            <a:r>
              <a:rPr lang="en-CA" sz="1200" i="1" dirty="0" smtClean="0">
                <a:latin typeface="Arial" panose="020B0604020202020204" pitchFamily="34" charset="0"/>
                <a:cs typeface="Arial" panose="020B0604020202020204" pitchFamily="34" charset="0"/>
              </a:rPr>
              <a:t>Ministry of Energy </a:t>
            </a:r>
            <a:endParaRPr lang="en-CA" sz="1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29266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507288" cy="936104"/>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CA" sz="2800" b="0" dirty="0">
                <a:latin typeface="Arial" panose="020B0604020202020204" pitchFamily="34" charset="0"/>
                <a:cs typeface="Arial" panose="020B0604020202020204" pitchFamily="34" charset="0"/>
              </a:rPr>
              <a:t>Recent Actions </a:t>
            </a:r>
            <a:r>
              <a:rPr lang="en-CA" sz="2800" b="0" dirty="0" smtClean="0">
                <a:latin typeface="Arial" panose="020B0604020202020204" pitchFamily="34" charset="0"/>
                <a:cs typeface="Arial" panose="020B0604020202020204" pitchFamily="34" charset="0"/>
              </a:rPr>
              <a:t>To </a:t>
            </a:r>
            <a:r>
              <a:rPr lang="en-CA" sz="2800" b="0" dirty="0">
                <a:latin typeface="Arial" panose="020B0604020202020204" pitchFamily="34" charset="0"/>
                <a:cs typeface="Arial" panose="020B0604020202020204" pitchFamily="34" charset="0"/>
              </a:rPr>
              <a:t>Mitigate Electricity Rates</a:t>
            </a:r>
            <a:endParaRPr lang="en-CA" sz="2800" b="0" dirty="0">
              <a:latin typeface="Arial" panose="020B0604020202020204" pitchFamily="34" charset="0"/>
              <a:ea typeface="Arial" charset="0"/>
              <a:cs typeface="Arial" panose="020B0604020202020204" pitchFamily="34" charset="0"/>
            </a:endParaRPr>
          </a:p>
        </p:txBody>
      </p:sp>
      <p:sp>
        <p:nvSpPr>
          <p:cNvPr id="3" name="Content Placeholder 2"/>
          <p:cNvSpPr>
            <a:spLocks noGrp="1"/>
          </p:cNvSpPr>
          <p:nvPr>
            <p:ph idx="1"/>
          </p:nvPr>
        </p:nvSpPr>
        <p:spPr>
          <a:xfrm>
            <a:off x="539552" y="980728"/>
            <a:ext cx="8280000" cy="5328592"/>
          </a:xfrm>
        </p:spPr>
        <p:txBody>
          <a:bodyPr>
            <a:noAutofit/>
          </a:bodyPr>
          <a:lstStyle/>
          <a:p>
            <a:r>
              <a:rPr lang="en-CA" dirty="0">
                <a:latin typeface="Arial" panose="020B0604020202020204" pitchFamily="34" charset="0"/>
                <a:cs typeface="Arial" panose="020B0604020202020204" pitchFamily="34" charset="0"/>
              </a:rPr>
              <a:t>Following the 2016 Throne Speech, the several actions were announced to further reduce electricity costs.  </a:t>
            </a:r>
          </a:p>
          <a:p>
            <a:pPr marL="0" indent="0">
              <a:buNone/>
            </a:pPr>
            <a:endParaRPr lang="en-CA" sz="1050"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As of January 1, 2017, Ontario is rebating an amount equal to the provincial portion of the HST to reduce eligible residential, small business and farm electricity bills by 8%.</a:t>
            </a:r>
          </a:p>
          <a:p>
            <a:pPr lvl="1">
              <a:buFontTx/>
              <a:buChar char="−"/>
            </a:pPr>
            <a:endParaRPr lang="en-CA"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Expanded support available to eligible rural ratepayers by updating Rural or Remote Rate Protection (RRRP) with additional relief, decreasing total electricity bills by an average of $45 each month when combined with the 8% rebate.</a:t>
            </a:r>
          </a:p>
          <a:p>
            <a:pPr lvl="1">
              <a:buFontTx/>
              <a:buChar char="−"/>
            </a:pPr>
            <a:endParaRPr lang="en-CA"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Expanding the Industrial Conservation Initiative (ICI) – up to one-third savings for participants.</a:t>
            </a:r>
          </a:p>
          <a:p>
            <a:pPr lvl="1">
              <a:buFontTx/>
              <a:buChar char="−"/>
            </a:pPr>
            <a:endParaRPr lang="en-CA"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Suspending the LRP II and the Energy from Waste Standard Offer Program (EFWSOP) – up to $3.8 billion in cost savings.</a:t>
            </a:r>
          </a:p>
          <a:p>
            <a:pPr lvl="1">
              <a:buFontTx/>
              <a:buChar char="−"/>
            </a:pPr>
            <a:endParaRPr lang="en-CA" dirty="0">
              <a:latin typeface="Arial" panose="020B0604020202020204" pitchFamily="34" charset="0"/>
              <a:cs typeface="Arial" panose="020B0604020202020204" pitchFamily="34" charset="0"/>
            </a:endParaRPr>
          </a:p>
          <a:p>
            <a:pPr lvl="1">
              <a:buFontTx/>
              <a:buChar char="−"/>
            </a:pPr>
            <a:r>
              <a:rPr lang="en-CA" dirty="0">
                <a:latin typeface="Arial" panose="020B0604020202020204" pitchFamily="34" charset="0"/>
                <a:cs typeface="Arial" panose="020B0604020202020204" pitchFamily="34" charset="0"/>
              </a:rPr>
              <a:t>Limiting the Feed-In Tariff (FIT) 5 procurement target to 150 MW and suspending future FIT </a:t>
            </a:r>
            <a:r>
              <a:rPr lang="en-CA" dirty="0" smtClean="0">
                <a:latin typeface="Arial" panose="020B0604020202020204" pitchFamily="34" charset="0"/>
                <a:cs typeface="Arial" panose="020B0604020202020204" pitchFamily="34" charset="0"/>
              </a:rPr>
              <a:t>procurements</a:t>
            </a:r>
            <a:r>
              <a:rPr lang="en-CA" dirty="0">
                <a:latin typeface="Arial" panose="020B0604020202020204" pitchFamily="34" charset="0"/>
                <a:cs typeface="Arial" panose="020B0604020202020204" pitchFamily="34" charset="0"/>
              </a:rPr>
              <a:t> – up to </a:t>
            </a:r>
            <a:r>
              <a:rPr lang="en-CA" dirty="0" smtClean="0">
                <a:latin typeface="Arial" panose="020B0604020202020204" pitchFamily="34" charset="0"/>
                <a:cs typeface="Arial" panose="020B0604020202020204" pitchFamily="34" charset="0"/>
              </a:rPr>
              <a:t>$129 million in cost savings.</a:t>
            </a:r>
            <a:endParaRPr lang="en-CA" dirty="0">
              <a:latin typeface="Arial" panose="020B0604020202020204" pitchFamily="34" charset="0"/>
              <a:cs typeface="Arial" panose="020B0604020202020204" pitchFamily="34" charset="0"/>
            </a:endParaRPr>
          </a:p>
          <a:p>
            <a:pPr lvl="1">
              <a:buFont typeface="Arial" pitchFamily="34" charset="0"/>
              <a:buChar char="–"/>
            </a:pPr>
            <a:endParaRPr lang="en-CA" dirty="0">
              <a:latin typeface="Arial" panose="020B0604020202020204" pitchFamily="34" charset="0"/>
              <a:cs typeface="Arial" panose="020B0604020202020204" pitchFamily="34" charset="0"/>
            </a:endParaRPr>
          </a:p>
          <a:p>
            <a:endParaRPr lang="en-CA"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75398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r>
              <a:rPr lang="en-US" sz="3600" b="0" dirty="0" smtClean="0">
                <a:latin typeface="Arial" pitchFamily="34" charset="0"/>
                <a:cs typeface="Arial" pitchFamily="34" charset="0"/>
              </a:rPr>
              <a:t>Fair Hydro Plan</a:t>
            </a:r>
          </a:p>
        </p:txBody>
      </p:sp>
      <p:sp>
        <p:nvSpPr>
          <p:cNvPr id="6" name="Title 1"/>
          <p:cNvSpPr txBox="1">
            <a:spLocks/>
          </p:cNvSpPr>
          <p:nvPr/>
        </p:nvSpPr>
        <p:spPr>
          <a:xfrm>
            <a:off x="4139952" y="116632"/>
            <a:ext cx="5004048" cy="1152128"/>
          </a:xfrm>
          <a:prstGeom prst="rect">
            <a:avLst/>
          </a:prstGeom>
          <a:ln w="25400" cap="flat" cmpd="sng" algn="ctr">
            <a:solidFill>
              <a:schemeClr val="bg1"/>
            </a:solidFill>
            <a:prstDash val="solid"/>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2800" b="1" kern="1200">
                <a:solidFill>
                  <a:schemeClr val="dk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CA" b="0" dirty="0">
              <a:latin typeface="Arial" charset="0"/>
              <a:ea typeface="Arial" charset="0"/>
              <a:cs typeface="Arial" charset="0"/>
            </a:endParaRPr>
          </a:p>
        </p:txBody>
      </p:sp>
    </p:spTree>
    <p:extLst>
      <p:ext uri="{BB962C8B-B14F-4D97-AF65-F5344CB8AC3E}">
        <p14:creationId xmlns:p14="http://schemas.microsoft.com/office/powerpoint/2010/main" val="2289802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686800" cy="1080120"/>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r>
              <a:rPr lang="en-US" sz="2800" b="0" dirty="0" smtClean="0">
                <a:solidFill>
                  <a:schemeClr val="tx1"/>
                </a:solidFill>
                <a:latin typeface="Arial" charset="0"/>
                <a:ea typeface="Arial" charset="0"/>
                <a:cs typeface="Arial" charset="0"/>
              </a:rPr>
              <a:t>Fair Hydro Plan</a:t>
            </a:r>
            <a:endParaRPr lang="en-US" sz="2800" b="0" dirty="0">
              <a:solidFill>
                <a:schemeClr val="tx1"/>
              </a:solidFill>
              <a:latin typeface="Arial" charset="0"/>
              <a:ea typeface="Arial" charset="0"/>
              <a:cs typeface="Arial" charset="0"/>
            </a:endParaRPr>
          </a:p>
        </p:txBody>
      </p:sp>
      <p:sp>
        <p:nvSpPr>
          <p:cNvPr id="3" name="Content Placeholder 2"/>
          <p:cNvSpPr>
            <a:spLocks noGrp="1"/>
          </p:cNvSpPr>
          <p:nvPr>
            <p:ph idx="1"/>
          </p:nvPr>
        </p:nvSpPr>
        <p:spPr>
          <a:xfrm>
            <a:off x="612480" y="1052736"/>
            <a:ext cx="8207992" cy="5112568"/>
          </a:xfrm>
        </p:spPr>
        <p:txBody>
          <a:bodyPr>
            <a:noAutofit/>
          </a:bodyPr>
          <a:lstStyle/>
          <a:p>
            <a:r>
              <a:rPr lang="en-CA" sz="1200" dirty="0" smtClean="0">
                <a:latin typeface="Arial" panose="020B0604020202020204" pitchFamily="34" charset="0"/>
                <a:ea typeface="Arial" charset="0"/>
                <a:cs typeface="Arial" panose="020B0604020202020204" pitchFamily="34" charset="0"/>
              </a:rPr>
              <a:t>The Fair Hydro Plan has the following major components: </a:t>
            </a:r>
          </a:p>
          <a:p>
            <a:pPr marL="0" indent="0">
              <a:buNone/>
            </a:pPr>
            <a:endParaRPr lang="en-CA" sz="900" dirty="0" smtClean="0">
              <a:latin typeface="Arial" panose="020B0604020202020204" pitchFamily="34" charset="0"/>
              <a:ea typeface="Arial" charset="0"/>
              <a:cs typeface="Arial" panose="020B0604020202020204" pitchFamily="34" charset="0"/>
            </a:endParaRPr>
          </a:p>
          <a:p>
            <a:pPr lvl="1">
              <a:buFont typeface="+mj-lt"/>
              <a:buAutoNum type="arabicPeriod"/>
            </a:pPr>
            <a:r>
              <a:rPr lang="en-CA" sz="1200" dirty="0" smtClean="0">
                <a:latin typeface="Arial" panose="020B0604020202020204" pitchFamily="34" charset="0"/>
                <a:ea typeface="Arial" charset="0"/>
                <a:cs typeface="Arial" panose="020B0604020202020204" pitchFamily="34" charset="0"/>
              </a:rPr>
              <a:t>Refinancing </a:t>
            </a:r>
            <a:r>
              <a:rPr lang="en-CA" sz="1200" dirty="0">
                <a:latin typeface="Arial" panose="020B0604020202020204" pitchFamily="34" charset="0"/>
                <a:ea typeface="Arial" charset="0"/>
                <a:cs typeface="Arial" panose="020B0604020202020204" pitchFamily="34" charset="0"/>
              </a:rPr>
              <a:t>the Global Adjustment (</a:t>
            </a:r>
            <a:r>
              <a:rPr lang="en-CA" sz="1200" dirty="0" smtClean="0">
                <a:latin typeface="Arial" panose="020B0604020202020204" pitchFamily="34" charset="0"/>
                <a:ea typeface="Arial" charset="0"/>
                <a:cs typeface="Arial" panose="020B0604020202020204" pitchFamily="34" charset="0"/>
              </a:rPr>
              <a:t>GA) over </a:t>
            </a:r>
            <a:r>
              <a:rPr lang="en-CA" sz="1200" dirty="0">
                <a:latin typeface="Arial" panose="020B0604020202020204" pitchFamily="34" charset="0"/>
                <a:ea typeface="Arial" charset="0"/>
                <a:cs typeface="Arial" panose="020B0604020202020204" pitchFamily="34" charset="0"/>
              </a:rPr>
              <a:t>a longer </a:t>
            </a:r>
            <a:r>
              <a:rPr lang="en-CA" sz="1200" dirty="0" smtClean="0">
                <a:latin typeface="Arial" panose="020B0604020202020204" pitchFamily="34" charset="0"/>
                <a:ea typeface="Arial" charset="0"/>
                <a:cs typeface="Arial" panose="020B0604020202020204" pitchFamily="34" charset="0"/>
              </a:rPr>
              <a:t>time period </a:t>
            </a:r>
            <a:r>
              <a:rPr lang="en-CA" sz="1200" dirty="0">
                <a:latin typeface="Arial" panose="020B0604020202020204" pitchFamily="34" charset="0"/>
                <a:ea typeface="Arial" charset="0"/>
                <a:cs typeface="Arial" panose="020B0604020202020204" pitchFamily="34" charset="0"/>
              </a:rPr>
              <a:t>for Regulated Price Plan (RPP) eligible consumers, including families, farms and small businesses. </a:t>
            </a:r>
            <a:endParaRPr lang="en-CA" sz="1200" dirty="0" smtClean="0">
              <a:latin typeface="Arial" panose="020B0604020202020204" pitchFamily="34" charset="0"/>
              <a:ea typeface="Arial" charset="0"/>
              <a:cs typeface="Arial" panose="020B0604020202020204" pitchFamily="34" charset="0"/>
            </a:endParaRPr>
          </a:p>
          <a:p>
            <a:pPr marL="690562" lvl="1" indent="-228600">
              <a:buFont typeface="+mj-lt"/>
              <a:buAutoNum type="arabicPeriod"/>
            </a:pPr>
            <a:endParaRPr lang="en-CA" sz="1200" dirty="0" smtClean="0">
              <a:latin typeface="Arial" charset="0"/>
              <a:ea typeface="Arial" charset="0"/>
              <a:cs typeface="Arial" charset="0"/>
            </a:endParaRPr>
          </a:p>
          <a:p>
            <a:pPr lvl="1">
              <a:buFont typeface="+mj-lt"/>
              <a:buAutoNum type="arabicPeriod"/>
            </a:pPr>
            <a:r>
              <a:rPr lang="en-CA" sz="1200" dirty="0" smtClean="0">
                <a:latin typeface="Arial" charset="0"/>
                <a:ea typeface="Arial" charset="0"/>
                <a:cs typeface="Arial" charset="0"/>
              </a:rPr>
              <a:t>Helping </a:t>
            </a:r>
            <a:r>
              <a:rPr lang="en-CA" sz="1200" dirty="0">
                <a:latin typeface="Arial" charset="0"/>
                <a:ea typeface="Arial" charset="0"/>
                <a:cs typeface="Arial" charset="0"/>
              </a:rPr>
              <a:t>vulnerable electricity consumers by enhancing electricity support and conservation </a:t>
            </a:r>
            <a:r>
              <a:rPr lang="en-CA" sz="1200" dirty="0" smtClean="0">
                <a:latin typeface="Arial" charset="0"/>
                <a:ea typeface="Arial" charset="0"/>
                <a:cs typeface="Arial" charset="0"/>
              </a:rPr>
              <a:t>programs, and funding these programs from provincial revenues.</a:t>
            </a:r>
          </a:p>
          <a:p>
            <a:pPr marL="457200" lvl="1" indent="0">
              <a:buNone/>
            </a:pPr>
            <a:endParaRPr lang="en-CA" sz="1200" dirty="0" smtClean="0">
              <a:latin typeface="Arial" charset="0"/>
              <a:ea typeface="Arial" charset="0"/>
              <a:cs typeface="Arial" charset="0"/>
            </a:endParaRPr>
          </a:p>
          <a:p>
            <a:pPr lvl="2">
              <a:spcBef>
                <a:spcPts val="0"/>
              </a:spcBef>
            </a:pPr>
            <a:r>
              <a:rPr lang="en-CA" sz="1200" dirty="0" smtClean="0">
                <a:latin typeface="Arial" charset="0"/>
                <a:ea typeface="Arial" charset="0"/>
                <a:cs typeface="Arial" charset="0"/>
              </a:rPr>
              <a:t>Establishing </a:t>
            </a:r>
            <a:r>
              <a:rPr lang="en-CA" sz="1200" dirty="0">
                <a:latin typeface="Arial" charset="0"/>
                <a:ea typeface="Arial" charset="0"/>
                <a:cs typeface="Arial" charset="0"/>
              </a:rPr>
              <a:t>a new Affordability Fund which will support Ontarians who have difficulty paying their electricity bills to be able to access energy efficiency improvements. </a:t>
            </a:r>
            <a:endParaRPr lang="en-CA" sz="1200" dirty="0" smtClean="0">
              <a:latin typeface="Arial" charset="0"/>
              <a:ea typeface="Arial" charset="0"/>
              <a:cs typeface="Arial" charset="0"/>
            </a:endParaRPr>
          </a:p>
          <a:p>
            <a:pPr lvl="2">
              <a:spcBef>
                <a:spcPts val="0"/>
              </a:spcBef>
            </a:pPr>
            <a:endParaRPr lang="en-CA" sz="1200" dirty="0" smtClean="0">
              <a:latin typeface="Arial" charset="0"/>
              <a:ea typeface="Arial" charset="0"/>
              <a:cs typeface="Arial" charset="0"/>
            </a:endParaRPr>
          </a:p>
          <a:p>
            <a:pPr lvl="2">
              <a:spcBef>
                <a:spcPts val="0"/>
              </a:spcBef>
            </a:pPr>
            <a:r>
              <a:rPr lang="en-CA" sz="1200" dirty="0" smtClean="0">
                <a:latin typeface="Arial" charset="0"/>
                <a:ea typeface="Arial" charset="0"/>
                <a:cs typeface="Arial" charset="0"/>
              </a:rPr>
              <a:t>Broadening </a:t>
            </a:r>
            <a:r>
              <a:rPr lang="en-CA" sz="1200" dirty="0">
                <a:latin typeface="Arial" charset="0"/>
                <a:ea typeface="Arial" charset="0"/>
                <a:cs typeface="Arial" charset="0"/>
              </a:rPr>
              <a:t>Rural or Remote Rate Protection (RRRP) to provide distribution charge relief for the customers of the costliest local distribution companies (LDC’s</a:t>
            </a:r>
            <a:r>
              <a:rPr lang="en-CA" sz="1200" dirty="0" smtClean="0">
                <a:latin typeface="Arial" charset="0"/>
                <a:ea typeface="Arial" charset="0"/>
                <a:cs typeface="Arial" charset="0"/>
              </a:rPr>
              <a:t>).</a:t>
            </a:r>
          </a:p>
          <a:p>
            <a:pPr lvl="2">
              <a:spcBef>
                <a:spcPts val="0"/>
              </a:spcBef>
            </a:pPr>
            <a:endParaRPr lang="en-CA" sz="1200" dirty="0">
              <a:latin typeface="Arial" charset="0"/>
              <a:ea typeface="Arial" charset="0"/>
              <a:cs typeface="Arial" charset="0"/>
            </a:endParaRPr>
          </a:p>
          <a:p>
            <a:pPr lvl="2">
              <a:spcBef>
                <a:spcPts val="0"/>
              </a:spcBef>
            </a:pPr>
            <a:r>
              <a:rPr lang="en-CA" sz="1200" dirty="0">
                <a:latin typeface="Arial" charset="0"/>
                <a:ea typeface="Arial" charset="0"/>
                <a:cs typeface="Arial" charset="0"/>
              </a:rPr>
              <a:t>Enhancing the Ontario Electricity Support Program (OESP) and working to  ensure the program uptake is as close as possible to 100%. </a:t>
            </a:r>
          </a:p>
          <a:p>
            <a:pPr lvl="2">
              <a:spcBef>
                <a:spcPts val="0"/>
              </a:spcBef>
            </a:pPr>
            <a:endParaRPr lang="en-CA" sz="1200" dirty="0">
              <a:latin typeface="Arial" charset="0"/>
              <a:ea typeface="Arial" charset="0"/>
              <a:cs typeface="Arial" charset="0"/>
            </a:endParaRPr>
          </a:p>
          <a:p>
            <a:pPr lvl="2">
              <a:spcBef>
                <a:spcPts val="0"/>
              </a:spcBef>
            </a:pPr>
            <a:r>
              <a:rPr lang="en-CA" sz="1200" dirty="0">
                <a:latin typeface="Arial" charset="0"/>
                <a:ea typeface="Arial" charset="0"/>
                <a:cs typeface="Arial" charset="0"/>
              </a:rPr>
              <a:t>Establishing a new First Nations On-Reserve Delivery Credit.</a:t>
            </a:r>
          </a:p>
          <a:p>
            <a:pPr lvl="2">
              <a:buFont typeface="+mj-lt"/>
              <a:buAutoNum type="arabicPeriod"/>
            </a:pPr>
            <a:endParaRPr lang="en-CA" sz="1200" dirty="0" smtClean="0">
              <a:latin typeface="Arial" charset="0"/>
              <a:ea typeface="Arial" charset="0"/>
              <a:cs typeface="Arial" charset="0"/>
            </a:endParaRPr>
          </a:p>
          <a:p>
            <a:pPr marL="750888" lvl="2" indent="-280988">
              <a:buFont typeface="+mj-lt"/>
              <a:buAutoNum type="arabicPeriod" startAt="3"/>
            </a:pPr>
            <a:r>
              <a:rPr lang="en-CA" sz="1200" dirty="0">
                <a:latin typeface="Arial" panose="020B0604020202020204" pitchFamily="34" charset="0"/>
                <a:cs typeface="Arial" panose="020B0604020202020204" pitchFamily="34" charset="0"/>
              </a:rPr>
              <a:t>Enhancing competitiveness </a:t>
            </a:r>
            <a:r>
              <a:rPr lang="en-CA" sz="1200" dirty="0" smtClean="0">
                <a:latin typeface="Arial" panose="020B0604020202020204" pitchFamily="34" charset="0"/>
                <a:cs typeface="Arial" panose="020B0604020202020204" pitchFamily="34" charset="0"/>
              </a:rPr>
              <a:t>for small manufacturers and industrials by </a:t>
            </a:r>
            <a:r>
              <a:rPr lang="en-CA" sz="1200" dirty="0">
                <a:latin typeface="Arial" panose="020B0604020202020204" pitchFamily="34" charset="0"/>
                <a:cs typeface="Arial" panose="020B0604020202020204" pitchFamily="34" charset="0"/>
              </a:rPr>
              <a:t>lowering the eligibility threshold for Industrial Conservation Initiative (ICI). </a:t>
            </a:r>
          </a:p>
          <a:p>
            <a:pPr marL="750888">
              <a:buFont typeface="+mj-lt"/>
              <a:buAutoNum type="arabicPeriod" startAt="3"/>
            </a:pPr>
            <a:endParaRPr lang="en-CA" sz="1200" dirty="0" smtClean="0">
              <a:latin typeface="Arial" charset="0"/>
              <a:ea typeface="Arial" charset="0"/>
              <a:cs typeface="Arial" charset="0"/>
            </a:endParaRPr>
          </a:p>
          <a:p>
            <a:pPr marL="750888">
              <a:buFont typeface="+mj-lt"/>
              <a:buAutoNum type="arabicPeriod" startAt="4"/>
            </a:pPr>
            <a:r>
              <a:rPr lang="en-CA" sz="1200" dirty="0" smtClean="0">
                <a:latin typeface="Arial" charset="0"/>
                <a:ea typeface="Arial" charset="0"/>
                <a:cs typeface="Arial" charset="0"/>
              </a:rPr>
              <a:t>Improving </a:t>
            </a:r>
            <a:r>
              <a:rPr lang="en-CA" sz="1200" dirty="0">
                <a:latin typeface="Arial" charset="0"/>
                <a:ea typeface="Arial" charset="0"/>
                <a:cs typeface="Arial" charset="0"/>
              </a:rPr>
              <a:t>sector efficiency  and modernizing Ontario’s electricity market, working in collaboration with the Independent Electricity System Operator (IESO) and the Ontario Energy Board (OEB).</a:t>
            </a:r>
          </a:p>
        </p:txBody>
      </p:sp>
    </p:spTree>
    <p:extLst>
      <p:ext uri="{BB962C8B-B14F-4D97-AF65-F5344CB8AC3E}">
        <p14:creationId xmlns:p14="http://schemas.microsoft.com/office/powerpoint/2010/main" val="926386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Ministry Powerpoint Deck</Template>
  <TotalTime>9094</TotalTime>
  <Words>2317</Words>
  <Application>Microsoft Office PowerPoint</Application>
  <PresentationFormat>On-screen Show (4:3)</PresentationFormat>
  <Paragraphs>217</Paragraphs>
  <Slides>27</Slides>
  <Notes>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Ministry Powerpoint Deck</vt:lpstr>
      <vt:lpstr>Ontario's Fair Hydro Plan   Technical Briefing</vt:lpstr>
      <vt:lpstr>Outline of Technical Briefing</vt:lpstr>
      <vt:lpstr>Ontario’s Electricity Market</vt:lpstr>
      <vt:lpstr>Commodity Cost of Electricity</vt:lpstr>
      <vt:lpstr>Significant Change in Supply Mix</vt:lpstr>
      <vt:lpstr>Electricity Prices Have Increased</vt:lpstr>
      <vt:lpstr>Recent Actions To Mitigate Electricity Rates</vt:lpstr>
      <vt:lpstr>Fair Hydro Plan</vt:lpstr>
      <vt:lpstr>Fair Hydro Plan</vt:lpstr>
      <vt:lpstr>Refinancing Global Adjustment </vt:lpstr>
      <vt:lpstr>Refinancing the Global Adjustment </vt:lpstr>
      <vt:lpstr>Policy Rationale</vt:lpstr>
      <vt:lpstr>Implementation</vt:lpstr>
      <vt:lpstr>Helping Vulnerable Consumers</vt:lpstr>
      <vt:lpstr>Helping Vulnerable Electricity Consumers </vt:lpstr>
      <vt:lpstr>Broadening Rural or Remote Electricity Rate Protection (RRRP) </vt:lpstr>
      <vt:lpstr>Enhancing the Ontario Electricity Support Program (OESP) </vt:lpstr>
      <vt:lpstr>First Nations On-Reserve Delivery Credit </vt:lpstr>
      <vt:lpstr>Establishing a New Affordability Fund</vt:lpstr>
      <vt:lpstr>Enhancing Competitiveness for Small Manufacturers and Industrials</vt:lpstr>
      <vt:lpstr>Industrial Conservation Initiative</vt:lpstr>
      <vt:lpstr>Enhancing Competitiveness for Small Manufacturers and Industrials</vt:lpstr>
      <vt:lpstr>Market Efficiencies / Bending the Cost Curve</vt:lpstr>
      <vt:lpstr>Ongoing Efforts To Bend The Cost Curve of Ontario’s Electricity System</vt:lpstr>
      <vt:lpstr>Improving Electricity Sector Efficiency</vt:lpstr>
      <vt:lpstr>Improving Electricity Sector Efficiency (cont’d)</vt:lpstr>
      <vt:lpstr>2017 Long-Term Energy Plan</vt:lpstr>
    </vt:vector>
  </TitlesOfParts>
  <Company>MGS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Boyko, Cody (ENERGY)</dc:creator>
  <cp:lastModifiedBy>Hume, Steen (ENERGY)</cp:lastModifiedBy>
  <cp:revision>437</cp:revision>
  <cp:lastPrinted>2017-03-01T00:00:57Z</cp:lastPrinted>
  <dcterms:created xsi:type="dcterms:W3CDTF">2015-05-25T16:46:34Z</dcterms:created>
  <dcterms:modified xsi:type="dcterms:W3CDTF">2017-03-01T02:37:48Z</dcterms:modified>
</cp:coreProperties>
</file>